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417" r:id="rId3"/>
    <p:sldId id="418" r:id="rId4"/>
    <p:sldId id="258" r:id="rId5"/>
    <p:sldId id="420" r:id="rId6"/>
    <p:sldId id="410" r:id="rId7"/>
    <p:sldId id="412" r:id="rId8"/>
    <p:sldId id="411" r:id="rId9"/>
    <p:sldId id="414" r:id="rId10"/>
    <p:sldId id="390" r:id="rId11"/>
    <p:sldId id="413" r:id="rId12"/>
    <p:sldId id="391" r:id="rId13"/>
    <p:sldId id="392" r:id="rId14"/>
    <p:sldId id="393" r:id="rId15"/>
    <p:sldId id="416" r:id="rId16"/>
    <p:sldId id="409" r:id="rId17"/>
    <p:sldId id="415" r:id="rId18"/>
    <p:sldId id="395" r:id="rId19"/>
    <p:sldId id="419" r:id="rId20"/>
    <p:sldId id="396" r:id="rId21"/>
    <p:sldId id="400" r:id="rId22"/>
    <p:sldId id="397" r:id="rId23"/>
    <p:sldId id="398" r:id="rId24"/>
    <p:sldId id="401" r:id="rId25"/>
    <p:sldId id="406" r:id="rId26"/>
    <p:sldId id="402" r:id="rId27"/>
    <p:sldId id="403" r:id="rId28"/>
    <p:sldId id="404" r:id="rId29"/>
    <p:sldId id="405" r:id="rId30"/>
    <p:sldId id="407" r:id="rId31"/>
    <p:sldId id="408" r:id="rId32"/>
    <p:sldId id="377" r:id="rId33"/>
    <p:sldId id="386" r:id="rId3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70" d="100"/>
          <a:sy n="70" d="100"/>
        </p:scale>
        <p:origin x="60" y="22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minka.github.io/papers/logreg/minka-logreg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Linear Models: Linear and Logistic Regression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DD5C071-01CF-A45D-3EC7-03DFED5AA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  <a:endParaRPr lang="en-US" sz="14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1410-27DB-69A1-C902-9D153F18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(Linear) Logistic Regression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1B96C-9C32-7F04-EC1F-AF0B363C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29874"/>
            <a:ext cx="4194495" cy="1057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177512-BEDE-2883-641C-43D71CDC0C8E}"/>
              </a:ext>
            </a:extLst>
          </p:cNvPr>
          <p:cNvSpPr txBox="1"/>
          <p:nvPr/>
        </p:nvSpPr>
        <p:spPr>
          <a:xfrm>
            <a:off x="5410200" y="3320846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“Logit”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DE0D63-3BD0-E83F-6DE8-22C0F3A803E9}"/>
              </a:ext>
            </a:extLst>
          </p:cNvPr>
          <p:cNvCxnSpPr>
            <a:endCxn id="7" idx="3"/>
          </p:cNvCxnSpPr>
          <p:nvPr/>
        </p:nvCxnSpPr>
        <p:spPr>
          <a:xfrm flipH="1">
            <a:off x="4804095" y="3558380"/>
            <a:ext cx="606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63E9DE-890D-1E53-4020-A9AE85E8E2D5}"/>
              </a:ext>
            </a:extLst>
          </p:cNvPr>
          <p:cNvSpPr txBox="1"/>
          <p:nvPr/>
        </p:nvSpPr>
        <p:spPr>
          <a:xfrm>
            <a:off x="8330381" y="2033324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“Logistic function”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85337F-D48D-195C-473F-BEEDA9FFD8BB}"/>
              </a:ext>
            </a:extLst>
          </p:cNvPr>
          <p:cNvCxnSpPr/>
          <p:nvPr/>
        </p:nvCxnSpPr>
        <p:spPr>
          <a:xfrm flipH="1">
            <a:off x="7699695" y="2294934"/>
            <a:ext cx="606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F269C5-FC44-31A5-E116-A638D60E8CCE}"/>
              </a:ext>
            </a:extLst>
          </p:cNvPr>
          <p:cNvSpPr txBox="1"/>
          <p:nvPr/>
        </p:nvSpPr>
        <p:spPr>
          <a:xfrm>
            <a:off x="609600" y="4371720"/>
            <a:ext cx="9753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LLR vs. Naïve Bayes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many probability functions (exponential family, which includes binomial and Gaussian), Naïve Bayes predictor is also linear in x, but the parameters are independently estimated per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logistic regression model is typically more expressive than Naïve Bayes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Logistic regression directly fits a discriminative function (i.e. f(x)</a:t>
            </a:r>
            <a:r>
              <a:rPr lang="en-US" dirty="0">
                <a:sym typeface="Wingdings" panose="05000000000000000000" pitchFamily="2" charset="2"/>
              </a:rPr>
              <a:t>y) rather than trying to model P(</a:t>
            </a:r>
            <a:r>
              <a:rPr lang="en-US" dirty="0" err="1">
                <a:sym typeface="Wingdings" panose="05000000000000000000" pitchFamily="2" charset="2"/>
              </a:rPr>
              <a:t>x|y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DE15C3-E415-CDA9-AD35-9EDB3EF3A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56" y="1431967"/>
            <a:ext cx="6644081" cy="11912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FBDAC0-7F4D-3588-C206-00A12C4D2269}"/>
              </a:ext>
            </a:extLst>
          </p:cNvPr>
          <p:cNvSpPr txBox="1"/>
          <p:nvPr/>
        </p:nvSpPr>
        <p:spPr>
          <a:xfrm>
            <a:off x="7493337" y="3048107"/>
            <a:ext cx="38100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 To simplify notation, I may omit the “b”, which can be avoided by adding a “1” to each feature vector</a:t>
            </a:r>
          </a:p>
        </p:txBody>
      </p:sp>
    </p:spTree>
    <p:extLst>
      <p:ext uri="{BB962C8B-B14F-4D97-AF65-F5344CB8AC3E}">
        <p14:creationId xmlns:p14="http://schemas.microsoft.com/office/powerpoint/2010/main" val="14524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further you are from the line, the more confident in a label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242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0DD6D-1CF9-4D69-38F0-BB6C45CA6C4C}"/>
              </a:ext>
            </a:extLst>
          </p:cNvPr>
          <p:cNvCxnSpPr>
            <a:cxnSpLocks/>
          </p:cNvCxnSpPr>
          <p:nvPr/>
        </p:nvCxnSpPr>
        <p:spPr>
          <a:xfrm flipH="1">
            <a:off x="3211907" y="2423160"/>
            <a:ext cx="114299" cy="3703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039011-B952-51CA-A188-CB7B7C48416A}"/>
              </a:ext>
            </a:extLst>
          </p:cNvPr>
          <p:cNvCxnSpPr/>
          <p:nvPr/>
        </p:nvCxnSpPr>
        <p:spPr>
          <a:xfrm>
            <a:off x="3533774" y="2743200"/>
            <a:ext cx="1190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935CD1-30E9-3F71-E42A-B1DA1E6963F1}"/>
              </a:ext>
            </a:extLst>
          </p:cNvPr>
          <p:cNvSpPr txBox="1"/>
          <p:nvPr/>
        </p:nvSpPr>
        <p:spPr>
          <a:xfrm>
            <a:off x="3657600" y="2307771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triangle|x</a:t>
            </a:r>
            <a:r>
              <a:rPr lang="en-US" dirty="0"/>
              <a:t>) is higher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80598-A145-8911-065E-7D9D69F961D3}"/>
              </a:ext>
            </a:extLst>
          </p:cNvPr>
          <p:cNvSpPr txBox="1"/>
          <p:nvPr/>
        </p:nvSpPr>
        <p:spPr>
          <a:xfrm>
            <a:off x="1058467" y="2314619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circle|x</a:t>
            </a:r>
            <a:r>
              <a:rPr lang="en-US" dirty="0"/>
              <a:t>) is higher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199A5C-8975-8CC4-CE8D-77981DAE294F}"/>
              </a:ext>
            </a:extLst>
          </p:cNvPr>
          <p:cNvCxnSpPr>
            <a:cxnSpLocks/>
          </p:cNvCxnSpPr>
          <p:nvPr/>
        </p:nvCxnSpPr>
        <p:spPr>
          <a:xfrm flipH="1">
            <a:off x="1524000" y="2743200"/>
            <a:ext cx="1538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FD4A5F-19E5-6C6E-A061-68C77FC86F7C}"/>
              </a:ext>
            </a:extLst>
          </p:cNvPr>
          <p:cNvSpPr txBox="1"/>
          <p:nvPr/>
        </p:nvSpPr>
        <p:spPr>
          <a:xfrm>
            <a:off x="1975244" y="6202363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circle|x</a:t>
            </a:r>
            <a:r>
              <a:rPr lang="en-US" dirty="0"/>
              <a:t>)=P(</a:t>
            </a:r>
            <a:r>
              <a:rPr lang="en-US" dirty="0" err="1"/>
              <a:t>triangle|x</a:t>
            </a:r>
            <a:r>
              <a:rPr lang="en-US" dirty="0"/>
              <a:t>) on the line</a:t>
            </a:r>
          </a:p>
        </p:txBody>
      </p:sp>
    </p:spTree>
    <p:extLst>
      <p:ext uri="{BB962C8B-B14F-4D97-AF65-F5344CB8AC3E}">
        <p14:creationId xmlns:p14="http://schemas.microsoft.com/office/powerpoint/2010/main" val="34603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0CD-7CAB-2441-B15C-6991BD11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Logistic Regression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A8DEDE-43D6-D248-F183-D155C2E49C01}"/>
              </a:ext>
            </a:extLst>
          </p:cNvPr>
          <p:cNvSpPr txBox="1"/>
          <p:nvPr/>
        </p:nvSpPr>
        <p:spPr>
          <a:xfrm>
            <a:off x="8253266" y="199736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regularization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9E9711-9377-1C5E-F29C-A6D1BB4E8CA7}"/>
              </a:ext>
            </a:extLst>
          </p:cNvPr>
          <p:cNvCxnSpPr>
            <a:cxnSpLocks/>
          </p:cNvCxnSpPr>
          <p:nvPr/>
        </p:nvCxnSpPr>
        <p:spPr>
          <a:xfrm flipH="1" flipV="1">
            <a:off x="8100866" y="1933138"/>
            <a:ext cx="304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27C79A-5629-1862-68BD-B6176C3D7E1E}"/>
              </a:ext>
            </a:extLst>
          </p:cNvPr>
          <p:cNvCxnSpPr>
            <a:cxnSpLocks/>
          </p:cNvCxnSpPr>
          <p:nvPr/>
        </p:nvCxnSpPr>
        <p:spPr>
          <a:xfrm flipH="1" flipV="1">
            <a:off x="4217895" y="2108153"/>
            <a:ext cx="170329" cy="36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9AF93-8B9A-F0C0-E64C-B8D79A5BF672}"/>
              </a:ext>
            </a:extLst>
          </p:cNvPr>
          <p:cNvSpPr txBox="1"/>
          <p:nvPr/>
        </p:nvSpPr>
        <p:spPr>
          <a:xfrm>
            <a:off x="4114800" y="250437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probability of all labels given features, assuming that each example is </a:t>
            </a:r>
            <a:r>
              <a:rPr lang="en-US" dirty="0" err="1"/>
              <a:t>i.i.d.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D73A7-C9E0-3BB4-3313-3D0760103BC2}"/>
              </a:ext>
            </a:extLst>
          </p:cNvPr>
          <p:cNvSpPr txBox="1"/>
          <p:nvPr/>
        </p:nvSpPr>
        <p:spPr>
          <a:xfrm>
            <a:off x="7782833" y="402006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(two-class) case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55B152-DFE6-27C1-2648-17339177D79B}"/>
              </a:ext>
            </a:extLst>
          </p:cNvPr>
          <p:cNvCxnSpPr>
            <a:cxnSpLocks/>
          </p:cNvCxnSpPr>
          <p:nvPr/>
        </p:nvCxnSpPr>
        <p:spPr>
          <a:xfrm flipH="1">
            <a:off x="7239000" y="4204730"/>
            <a:ext cx="34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382CBC-7065-E655-9CC9-1B53A3E54116}"/>
              </a:ext>
            </a:extLst>
          </p:cNvPr>
          <p:cNvCxnSpPr>
            <a:cxnSpLocks/>
          </p:cNvCxnSpPr>
          <p:nvPr/>
        </p:nvCxnSpPr>
        <p:spPr>
          <a:xfrm flipH="1">
            <a:off x="5334000" y="5105400"/>
            <a:ext cx="34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B1847D-E7C8-4C26-DB3C-D13506C07F72}"/>
              </a:ext>
            </a:extLst>
          </p:cNvPr>
          <p:cNvSpPr txBox="1"/>
          <p:nvPr/>
        </p:nvSpPr>
        <p:spPr>
          <a:xfrm>
            <a:off x="5713746" y="492073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Multiclass case (one w per class)</a:t>
            </a:r>
          </a:p>
        </p:txBody>
      </p:sp>
    </p:spTree>
    <p:extLst>
      <p:ext uri="{BB962C8B-B14F-4D97-AF65-F5344CB8AC3E}">
        <p14:creationId xmlns:p14="http://schemas.microsoft.com/office/powerpoint/2010/main" val="201896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B30C-30A2-8C85-DC5D-FAA0551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800" dirty="0"/>
                  <a:t>L2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L1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976DF55-3AFA-9FF5-27CE-58D0647B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1800"/>
            <a:ext cx="2876951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5E321-6650-CE78-A491-1BDBF47936CF}"/>
              </a:ext>
            </a:extLst>
          </p:cNvPr>
          <p:cNvSpPr txBox="1"/>
          <p:nvPr/>
        </p:nvSpPr>
        <p:spPr>
          <a:xfrm>
            <a:off x="3842657" y="3429000"/>
            <a:ext cx="58913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 wants no really big weights</a:t>
            </a:r>
          </a:p>
          <a:p>
            <a:r>
              <a:rPr lang="en-US" dirty="0"/>
              <a:t>L1 does not want a lot of little weights</a:t>
            </a:r>
          </a:p>
          <a:p>
            <a:endParaRPr lang="en-US" dirty="0"/>
          </a:p>
          <a:p>
            <a:r>
              <a:rPr lang="en-US" dirty="0"/>
              <a:t>L1 leads to a sparse weight vector (many zeros) – why?</a:t>
            </a:r>
          </a:p>
          <a:p>
            <a:endParaRPr lang="en-US" dirty="0"/>
          </a:p>
          <a:p>
            <a:r>
              <a:rPr lang="en-US" dirty="0"/>
              <a:t>L1 regularization can be used to select features!</a:t>
            </a:r>
          </a:p>
          <a:p>
            <a:endParaRPr lang="en-US" dirty="0"/>
          </a:p>
          <a:p>
            <a:r>
              <a:rPr lang="en-US" dirty="0"/>
              <a:t>When is regularization absolutely essential?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39-4B16-F776-A648-D22C9AE14EBA}"/>
              </a:ext>
            </a:extLst>
          </p:cNvPr>
          <p:cNvSpPr txBox="1"/>
          <p:nvPr/>
        </p:nvSpPr>
        <p:spPr>
          <a:xfrm>
            <a:off x="412776" y="6231727"/>
            <a:ext cx="10348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</a:t>
            </a:r>
            <a:r>
              <a:rPr lang="en-US" sz="2000" dirty="0">
                <a:hlinkClick r:id="rId4"/>
              </a:rPr>
              <a:t>many optimizers</a:t>
            </a:r>
            <a:r>
              <a:rPr lang="en-US" sz="2000" dirty="0"/>
              <a:t> for L2 and L1 logistic regression. You will want to use a library.</a:t>
            </a:r>
          </a:p>
        </p:txBody>
      </p:sp>
    </p:spTree>
    <p:extLst>
      <p:ext uri="{BB962C8B-B14F-4D97-AF65-F5344CB8AC3E}">
        <p14:creationId xmlns:p14="http://schemas.microsoft.com/office/powerpoint/2010/main" val="28404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8AB-E5C2-6A29-71F6-0CD1F4D7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weights for digits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A7321B-FB09-EE4D-16E1-AD6A4188F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355" y="2281738"/>
            <a:ext cx="1495192" cy="451475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99B0D-44E5-FEDF-CBFF-22773C8D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71923"/>
            <a:ext cx="1557556" cy="4534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F871D-EC44-C40C-0735-ACA98C9FB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62550"/>
            <a:ext cx="3772426" cy="885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A5B0C-7716-39C5-2834-879DA71DD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746" y="2281737"/>
            <a:ext cx="1568490" cy="4515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5261A4-E23D-22BC-7A48-F244792EF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716" y="2281737"/>
            <a:ext cx="1479475" cy="4518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18409A-9541-66CB-E2F4-D62C754E3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192" y="2281737"/>
            <a:ext cx="1482058" cy="45483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352751-85BE-E865-62BE-8E773196B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979171"/>
            <a:ext cx="9812119" cy="4001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0353C-CDC7-FF9D-307B-37294343417A}"/>
              </a:ext>
            </a:extLst>
          </p:cNvPr>
          <p:cNvSpPr txBox="1"/>
          <p:nvPr/>
        </p:nvSpPr>
        <p:spPr>
          <a:xfrm>
            <a:off x="685800" y="2648605"/>
            <a:ext cx="13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Pixels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3B8D7-EE92-B1EA-0992-DEEC62FCA27A}"/>
              </a:ext>
            </a:extLst>
          </p:cNvPr>
          <p:cNvSpPr txBox="1"/>
          <p:nvPr/>
        </p:nvSpPr>
        <p:spPr>
          <a:xfrm>
            <a:off x="476659" y="4354446"/>
            <a:ext cx="13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L2 weights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26EE7B-D720-7878-7827-5EC816005AE4}"/>
              </a:ext>
            </a:extLst>
          </p:cNvPr>
          <p:cNvSpPr txBox="1"/>
          <p:nvPr/>
        </p:nvSpPr>
        <p:spPr>
          <a:xfrm>
            <a:off x="499837" y="5900773"/>
            <a:ext cx="13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L1 weights </a:t>
            </a:r>
          </a:p>
        </p:txBody>
      </p:sp>
    </p:spTree>
    <p:extLst>
      <p:ext uri="{BB962C8B-B14F-4D97-AF65-F5344CB8AC3E}">
        <p14:creationId xmlns:p14="http://schemas.microsoft.com/office/powerpoint/2010/main" val="138388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BBF-62DA-FB04-B2EE-CBE4C833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perform model selection for hyperparameters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 lvl="1" indent="0">
                  <a:buNone/>
                </a:pPr>
                <a:r>
                  <a:rPr lang="en-US" dirty="0"/>
                  <a:t>“Hyperparameters” are part of the objective function, not something that training data can fit. 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E.g., the regularization weight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 hyperparameter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30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BBF-62DA-FB04-B2EE-CBE4C833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perform model selection for hyperparameters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in {1/8, ¼, ½, 1, 2, 4, 8}: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dirty="0"/>
                  <a:t>Train model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using training set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dirty="0"/>
                  <a:t>Measure and record performance on validation set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with best validation performance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(Optional) re-train on train + </a:t>
                </a:r>
                <a:r>
                  <a:rPr lang="en-US" dirty="0" err="1"/>
                  <a:t>val</a:t>
                </a:r>
                <a:r>
                  <a:rPr lang="en-US" dirty="0"/>
                  <a:t> sets – don’t need to do this for HW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Test final model on the test set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endParaRPr lang="en-US" dirty="0"/>
              </a:p>
              <a:p>
                <a:pPr marL="971550" lvl="1" indent="-514350"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62BC7F-EC5C-F681-7C88-40AEF2CC56A7}"/>
              </a:ext>
            </a:extLst>
          </p:cNvPr>
          <p:cNvSpPr txBox="1"/>
          <p:nvPr/>
        </p:nvSpPr>
        <p:spPr>
          <a:xfrm>
            <a:off x="609600" y="5257800"/>
            <a:ext cx="11399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many cases, you want to vary parameters by factors, e.g. times 2 or times 5 for each candidate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start search broad and then narrow, e.g. if ¼ and ½ are the best two, then try 3/8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 searching over many parameters simultaneously, then it’s better to randomly sample candidate parameter values</a:t>
            </a:r>
          </a:p>
        </p:txBody>
      </p:sp>
    </p:spTree>
    <p:extLst>
      <p:ext uri="{BB962C8B-B14F-4D97-AF65-F5344CB8AC3E}">
        <p14:creationId xmlns:p14="http://schemas.microsoft.com/office/powerpoint/2010/main" val="343051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2BB7-2E37-7D80-B960-FF3EB163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forms of hyper-parameter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689E-3FC9-EC08-74D4-9C754FEF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Split training set into 5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 on 4/5 and train on remaining fifth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five times, using a different fifth for validation each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hyperparameters based on average validation performance</a:t>
            </a:r>
          </a:p>
          <a:p>
            <a:pPr lvl="1"/>
            <a:r>
              <a:rPr lang="en-US" dirty="0"/>
              <a:t>Useful when you have limited training data</a:t>
            </a:r>
          </a:p>
          <a:p>
            <a:r>
              <a:rPr lang="en-US" dirty="0"/>
              <a:t>Leave-one-out cross-validation (LOOCV) is an extreme where for N data points, you have N splits (one held out for validation each time)</a:t>
            </a:r>
          </a:p>
        </p:txBody>
      </p:sp>
    </p:spTree>
    <p:extLst>
      <p:ext uri="{BB962C8B-B14F-4D97-AF65-F5344CB8AC3E}">
        <p14:creationId xmlns:p14="http://schemas.microsoft.com/office/powerpoint/2010/main" val="372455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95E1A-02A1-BEFF-9734-1DC162D02A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5715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Key Assumptions</a:t>
                </a:r>
              </a:p>
              <a:p>
                <a:pPr lvl="1"/>
                <a:r>
                  <a:rPr lang="en-US" dirty="0"/>
                  <a:t>The log odds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can be expressed as a linear combination of features</a:t>
                </a:r>
              </a:p>
              <a:p>
                <a:r>
                  <a:rPr lang="en-US" dirty="0"/>
                  <a:t>Model Parameters</a:t>
                </a:r>
              </a:p>
              <a:p>
                <a:pPr lvl="1"/>
                <a:r>
                  <a:rPr lang="en-US" dirty="0"/>
                  <a:t>One coefficient per feature (plus one for bias or class prior)</a:t>
                </a:r>
              </a:p>
              <a:p>
                <a:r>
                  <a:rPr lang="en-US" dirty="0"/>
                  <a:t>Designs</a:t>
                </a:r>
              </a:p>
              <a:p>
                <a:pPr lvl="1"/>
                <a:r>
                  <a:rPr lang="en-US" dirty="0"/>
                  <a:t>L1 or L2 or elastic (both L1 and L2) regularization weight</a:t>
                </a:r>
              </a:p>
              <a:p>
                <a:r>
                  <a:rPr lang="en-US" dirty="0"/>
                  <a:t>When to Use / Strengths</a:t>
                </a:r>
              </a:p>
              <a:p>
                <a:pPr lvl="1"/>
                <a:r>
                  <a:rPr lang="en-US" dirty="0"/>
                  <a:t>Many features, some of which could be irrelevant or redundant</a:t>
                </a:r>
              </a:p>
              <a:p>
                <a:pPr lvl="1"/>
                <a:r>
                  <a:rPr lang="en-US" dirty="0"/>
                  <a:t>Provides a good estimate of label likelihood</a:t>
                </a:r>
              </a:p>
              <a:p>
                <a:r>
                  <a:rPr lang="en-US" dirty="0"/>
                  <a:t>When Not to Use / Weaknesses</a:t>
                </a:r>
              </a:p>
              <a:p>
                <a:pPr lvl="1"/>
                <a:r>
                  <a:rPr lang="en-US" dirty="0"/>
                  <a:t>Features are low-dimensional (linear function not likely to be expressive enough)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95E1A-02A1-BEFF-9734-1DC162D02A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5715000"/>
              </a:xfrm>
              <a:blipFill>
                <a:blip r:embed="rId2"/>
                <a:stretch>
                  <a:fillRect l="-1111" t="-2775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37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6C50-AD84-AE06-408E-0E94CA19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(2 min) and think/stretch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D3F17-96FB-5430-398A-7FE3ECE34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have two features, x1 and x2, that are each predictive of y.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where epsilon is a small amount of Gaussian noise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Suppose we train a logistic regressor, giving weights for each feature.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Q: Will the weights of x1 and x2 be similar:</a:t>
                </a:r>
              </a:p>
              <a:p>
                <a:pPr marL="1371600" lvl="2" indent="-514350">
                  <a:buFont typeface="+mj-lt"/>
                  <a:buAutoNum type="alphaLcPeriod"/>
                </a:pPr>
                <a:r>
                  <a:rPr lang="en-US" dirty="0"/>
                  <a:t>under L2-regularized logistic regression?</a:t>
                </a:r>
              </a:p>
              <a:p>
                <a:pPr marL="1371600" lvl="2" indent="-514350">
                  <a:buFont typeface="+mj-lt"/>
                  <a:buAutoNum type="alphaLcPeriod"/>
                </a:pPr>
                <a:r>
                  <a:rPr lang="en-US" dirty="0"/>
                  <a:t>under L1-regularized logistic regression?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D3F17-96FB-5430-398A-7FE3ECE34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34818-8A72-49F3-F9AA-0E9D49E80F03}"/>
                  </a:ext>
                </a:extLst>
              </p:cNvPr>
              <p:cNvSpPr txBox="1"/>
              <p:nvPr/>
            </p:nvSpPr>
            <p:spPr>
              <a:xfrm>
                <a:off x="3049089" y="5688889"/>
                <a:ext cx="6093822" cy="1026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1600" dirty="0"/>
                  <a:t> </a:t>
                </a:r>
              </a:p>
              <a:p>
                <a:r>
                  <a:rPr lang="en-US" dirty="0"/>
                  <a:t>L2 regularization: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L1 regularization: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34818-8A72-49F3-F9AA-0E9D49E80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89" y="5688889"/>
                <a:ext cx="6093822" cy="1026948"/>
              </a:xfrm>
              <a:prstGeom prst="rect">
                <a:avLst/>
              </a:prstGeom>
              <a:blipFill>
                <a:blip r:embed="rId3"/>
                <a:stretch>
                  <a:fillRect l="-800" t="-35503" b="-66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50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0AB7-CE5D-59EA-AC92-0AAA0BF2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1DD4-3655-1CF8-6232-35AB4DC6D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of these tend to be decreased as the number of training examples increases?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Training error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Test error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Generalization error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25431-73CF-2E11-EDA5-55DCDFA4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18621"/>
            <a:ext cx="4795698" cy="38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1548-DE63-33E3-166F-7B932536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3575-BAA3-FF93-08C1-EB67A8E8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 linear coefficients to features to predict a continuous variable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12FE9-ADD0-AA29-FC99-44E80F80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3" y="2105379"/>
            <a:ext cx="8087854" cy="3962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6D5B2-D4BA-383B-BA8F-60C7A1D651FF}"/>
                  </a:ext>
                </a:extLst>
              </p:cNvPr>
              <p:cNvSpPr txBox="1"/>
              <p:nvPr/>
            </p:nvSpPr>
            <p:spPr>
              <a:xfrm>
                <a:off x="1371600" y="6202363"/>
                <a:ext cx="609414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6D5B2-D4BA-383B-BA8F-60C7A1D6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02363"/>
                <a:ext cx="6094140" cy="375167"/>
              </a:xfrm>
              <a:prstGeom prst="rect">
                <a:avLst/>
              </a:prstGeom>
              <a:blipFill>
                <a:blip r:embed="rId3"/>
                <a:stretch>
                  <a:fillRect t="-114516" b="-18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83D7CE8-37CC-ADB0-BBCD-18405ACF7605}"/>
              </a:ext>
            </a:extLst>
          </p:cNvPr>
          <p:cNvSpPr txBox="1"/>
          <p:nvPr/>
        </p:nvSpPr>
        <p:spPr>
          <a:xfrm>
            <a:off x="5486400" y="6052065"/>
            <a:ext cx="665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close to zero indicates very weak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close to 1 indicates y very linearly predictable from </a:t>
            </a:r>
            <a:r>
              <a:rPr lang="en-US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8865D-1C42-CE96-2FAC-CBC94303632C}"/>
              </a:ext>
            </a:extLst>
          </p:cNvPr>
          <p:cNvSpPr txBox="1"/>
          <p:nvPr/>
        </p:nvSpPr>
        <p:spPr>
          <a:xfrm>
            <a:off x="10020660" y="28074"/>
            <a:ext cx="2115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355239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0CD-7CAB-2441-B15C-6991BD11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Logistic Regression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81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5149-542D-4112-FB93-ADBAB9B8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B5A39-87F7-15CA-0BA0-C8A310A9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443" y="838200"/>
            <a:ext cx="7013196" cy="5721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0E4F77-4A49-F763-9B2D-F64035E2832D}"/>
              </a:ext>
            </a:extLst>
          </p:cNvPr>
          <p:cNvSpPr txBox="1"/>
          <p:nvPr/>
        </p:nvSpPr>
        <p:spPr>
          <a:xfrm>
            <a:off x="381000" y="12954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Model/Prediction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92623-EEED-F612-ACBD-BDB87504D948}"/>
              </a:ext>
            </a:extLst>
          </p:cNvPr>
          <p:cNvSpPr txBox="1"/>
          <p:nvPr/>
        </p:nvSpPr>
        <p:spPr>
          <a:xfrm>
            <a:off x="990600" y="3429000"/>
            <a:ext cx="121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(least squares)</a:t>
            </a:r>
          </a:p>
        </p:txBody>
      </p:sp>
    </p:spTree>
    <p:extLst>
      <p:ext uri="{BB962C8B-B14F-4D97-AF65-F5344CB8AC3E}">
        <p14:creationId xmlns:p14="http://schemas.microsoft.com/office/powerpoint/2010/main" val="174127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B30C-30A2-8C85-DC5D-FAA0551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800" dirty="0"/>
                  <a:t>L2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L1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976DF55-3AFA-9FF5-27CE-58D0647B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1800"/>
            <a:ext cx="2876951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5E321-6650-CE78-A491-1BDBF47936CF}"/>
              </a:ext>
            </a:extLst>
          </p:cNvPr>
          <p:cNvSpPr txBox="1"/>
          <p:nvPr/>
        </p:nvSpPr>
        <p:spPr>
          <a:xfrm>
            <a:off x="3842657" y="3429000"/>
            <a:ext cx="5032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 wants no really big weights</a:t>
            </a:r>
          </a:p>
          <a:p>
            <a:r>
              <a:rPr lang="en-US" dirty="0"/>
              <a:t>L1 does not want a lot of little weights</a:t>
            </a:r>
          </a:p>
          <a:p>
            <a:endParaRPr lang="en-US" dirty="0"/>
          </a:p>
          <a:p>
            <a:r>
              <a:rPr lang="en-US" dirty="0"/>
              <a:t>L1 regularization can be used to select features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39-4B16-F776-A648-D22C9AE14EBA}"/>
              </a:ext>
            </a:extLst>
          </p:cNvPr>
          <p:cNvSpPr txBox="1"/>
          <p:nvPr/>
        </p:nvSpPr>
        <p:spPr>
          <a:xfrm>
            <a:off x="412776" y="6231727"/>
            <a:ext cx="10317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L2 linear regression is least squares and not hard to implement, but you can use a library.</a:t>
            </a:r>
          </a:p>
        </p:txBody>
      </p:sp>
    </p:spTree>
    <p:extLst>
      <p:ext uri="{BB962C8B-B14F-4D97-AF65-F5344CB8AC3E}">
        <p14:creationId xmlns:p14="http://schemas.microsoft.com/office/powerpoint/2010/main" val="65967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954F-3A15-76EF-2AB5-EAEAF921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1CAD7-7447-A4F0-98A4-01E97A7E2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Sometimes you need to transform variables before fitting a linear model</a:t>
            </a:r>
          </a:p>
          <a:p>
            <a:pPr lvl="1"/>
            <a:r>
              <a:rPr lang="en-US" sz="2400" dirty="0"/>
              <a:t>Helpful to plot histograms or distributions of individual features to figure out what transformations might apply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CE999-49A3-C633-CB23-4A2C3EF3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99" y="2514600"/>
            <a:ext cx="7887801" cy="3905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B1C5B-F947-CEB2-18F3-932B48587F28}"/>
              </a:ext>
            </a:extLst>
          </p:cNvPr>
          <p:cNvSpPr txBox="1"/>
          <p:nvPr/>
        </p:nvSpPr>
        <p:spPr>
          <a:xfrm>
            <a:off x="10015739" y="6581001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2976641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C435-7BAC-F998-2014-2103DF6B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can be sensitive to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98A86-3C90-9BDB-B4A3-921CDA4C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robust forms that estimate a weight on each sample, e.g. m-estimation</a:t>
            </a:r>
          </a:p>
          <a:p>
            <a:r>
              <a:rPr lang="en-US" dirty="0"/>
              <a:t>Minimizing the sum of absolute error does not have this problem, but is a harder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5B12B-FE10-35F7-8130-424417F0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4394"/>
            <a:ext cx="6979640" cy="3078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87757-32EB-6A43-0D43-414E88FE9B7F}"/>
              </a:ext>
            </a:extLst>
          </p:cNvPr>
          <p:cNvSpPr txBox="1"/>
          <p:nvPr/>
        </p:nvSpPr>
        <p:spPr>
          <a:xfrm>
            <a:off x="9906000" y="6524654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599316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867-95A9-8A3C-194D-58DF1386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vs KNN vs Naïve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FA011-44A0-A3F4-0F2F-1A24A011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KNN can fit non-linear functions</a:t>
            </a:r>
          </a:p>
          <a:p>
            <a:r>
              <a:rPr lang="en-US" sz="2400" dirty="0"/>
              <a:t>Only linear regression can extrapolate</a:t>
            </a:r>
          </a:p>
          <a:p>
            <a:r>
              <a:rPr lang="en-US" sz="2400" dirty="0"/>
              <a:t>Linear regression is higher bias, lower variance</a:t>
            </a:r>
          </a:p>
          <a:p>
            <a:r>
              <a:rPr lang="en-US" sz="2400" dirty="0"/>
              <a:t>Linear regression is more useful to explain a relationship</a:t>
            </a:r>
          </a:p>
          <a:p>
            <a:r>
              <a:rPr lang="en-US" sz="2400" dirty="0"/>
              <a:t>Linear regression is more powerful (should always fit training data better, but not necessarily fit test data better) than Gaussian Naïve Bayes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082B5-76E4-09F2-BE47-D0E257D1B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4114800" y="3810000"/>
            <a:ext cx="2895096" cy="28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5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y can be predicted by a linear combination of features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One coefficient per feature (plus one for y-intercept)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L1 or L2 or elastic (both L1 and L2) regularization weight</a:t>
            </a:r>
          </a:p>
          <a:p>
            <a:pPr lvl="1"/>
            <a:r>
              <a:rPr lang="en-US" dirty="0"/>
              <a:t>Different objective functions (e.g. squared error, absolute error, m-estimation)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Want to extrapolate</a:t>
            </a:r>
          </a:p>
          <a:p>
            <a:pPr lvl="1"/>
            <a:r>
              <a:rPr lang="en-US" dirty="0"/>
              <a:t>Want to visualize or quantify correlations/relationships</a:t>
            </a:r>
          </a:p>
          <a:p>
            <a:pPr lvl="1"/>
            <a:r>
              <a:rPr lang="en-US" dirty="0"/>
              <a:t>Have many features 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Relationships are very non-linear (requires transformation or feature learning first)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43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053A-E9AB-4F4E-D430-DCEE4C10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these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10045-A766-D8D0-8B7C-C9E41307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Logistic regression is the default classification decoder (e.g. it is the last layer of neural network classifiers)</a:t>
            </a:r>
          </a:p>
          <a:p>
            <a:endParaRPr lang="en-US" dirty="0"/>
          </a:p>
          <a:p>
            <a:r>
              <a:rPr lang="en-US" dirty="0"/>
              <a:t>Linear regression is used to explain data or predict continuous variables in a wide range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3246134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endParaRPr lang="en-US" dirty="0"/>
          </a:p>
          <a:p>
            <a:r>
              <a:rPr lang="en-US" dirty="0"/>
              <a:t>Naïve Bayes represents a common assumption as part of density estimation, more typical as part of an approach rather than the final predictor</a:t>
            </a:r>
          </a:p>
          <a:p>
            <a:pPr lvl="1"/>
            <a:r>
              <a:rPr lang="en-US" dirty="0"/>
              <a:t>Super-powers: Fast estimation from lots of data; not terrible estimation from limited data</a:t>
            </a:r>
          </a:p>
          <a:p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939A-87E5-DAAC-51D8-3C73B76B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757A7-7C5B-A26A-66FD-72AA786C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9326277" cy="1781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239005-D6B9-C570-C126-2456A96D2F1C}"/>
              </a:ext>
            </a:extLst>
          </p:cNvPr>
          <p:cNvSpPr txBox="1"/>
          <p:nvPr/>
        </p:nvSpPr>
        <p:spPr>
          <a:xfrm>
            <a:off x="579120" y="2994093"/>
            <a:ext cx="9554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X1 and x2 are binary features, and y is a binary label: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P(x1=1 | y=0) = 2/3</a:t>
            </a:r>
          </a:p>
          <a:p>
            <a:r>
              <a:rPr lang="en-US" dirty="0"/>
              <a:t>P(x2=1 | y=0) = 1/3</a:t>
            </a:r>
          </a:p>
          <a:p>
            <a:endParaRPr lang="en-US" dirty="0"/>
          </a:p>
          <a:p>
            <a:r>
              <a:rPr lang="en-US" dirty="0"/>
              <a:t>P(x1=1 | y=1) = ¼</a:t>
            </a:r>
          </a:p>
          <a:p>
            <a:r>
              <a:rPr lang="en-US" dirty="0"/>
              <a:t>P(x2=1 | y=1) = ½ </a:t>
            </a:r>
          </a:p>
          <a:p>
            <a:endParaRPr lang="en-US" dirty="0"/>
          </a:p>
          <a:p>
            <a:r>
              <a:rPr lang="en-US" dirty="0"/>
              <a:t>P(y=1) = 0.5</a:t>
            </a:r>
          </a:p>
          <a:p>
            <a:endParaRPr lang="en-US" dirty="0"/>
          </a:p>
          <a:p>
            <a:r>
              <a:rPr lang="en-US" dirty="0"/>
              <a:t>Under Naïve Bayes assumption, what is P(y=1 | x1=1, x2=1)?</a:t>
            </a:r>
          </a:p>
          <a:p>
            <a:r>
              <a:rPr lang="en-US" dirty="0"/>
              <a:t>Under Naïve Bayes assumption, is it possible to calculate P(y=1 | x1=0, x2=0)?</a:t>
            </a:r>
          </a:p>
          <a:p>
            <a:r>
              <a:rPr lang="en-US" dirty="0"/>
              <a:t>Without the Naïve Bayes assumption, is it possible to calculate P(y=1 | x1=1, x2=1)?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8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B7D7-4CBD-A7EB-B786-CB83F722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2C8E-F26C-BA59-3975-2690FC33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800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 MNIST Digit Classification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Predict label (0-9) from pixel intensities (784x1 vector)</a:t>
            </a:r>
            <a:endParaRPr lang="en-US" sz="180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Implement and test KNN, Naïve Bayes, Linear Logistic Regression</a:t>
            </a: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Plot Error vs Training Size</a:t>
            </a:r>
          </a:p>
          <a:p>
            <a:pPr>
              <a:buAutoNum type="arabicPeriod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+mj-lt"/>
              </a:rPr>
              <a:t>Select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best parameter using validation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Temperature Regression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Predict Cleveland’s next day temperature from recent temperatures of US cities</a:t>
            </a:r>
          </a:p>
          <a:p>
            <a:pPr>
              <a:buAutoNum type="arabicPeriod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+mj-lt"/>
              </a:rPr>
              <a:t>Implement and test KNN, Naive Bayes (NB), and Linear Regression (LR)</a:t>
            </a: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Identify most important features with L1 linear regression, and re-train/evaluate with most important features</a:t>
            </a:r>
          </a:p>
          <a:p>
            <a:pPr>
              <a:buAutoNum type="arabicPeriod"/>
            </a:pP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Stretch Goals</a:t>
            </a: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Improve MNIST Classification</a:t>
            </a: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Improve Temperature Regression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+mj-lt"/>
              </a:rPr>
              <a:t>Generate a train/test classification dataset in which Naive Bayes outperforms 1-NN and Logistic Regression</a:t>
            </a:r>
          </a:p>
          <a:p>
            <a:pPr>
              <a:buAutoNum type="arabicPeriod"/>
            </a:pPr>
            <a:endParaRPr lang="en-US" sz="1800" dirty="0">
              <a:latin typeface="+mj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0FA32C-3695-79DF-57BC-EEE9729F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62" y="990600"/>
            <a:ext cx="5943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AEA7436-8753-418F-4DB5-850BF525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62225"/>
            <a:ext cx="3638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0CA7-1B8B-47E4-1073-6026359C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HWs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EB02-BFA3-B7C9-5620-3948C57A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assignment and tips</a:t>
            </a:r>
          </a:p>
          <a:p>
            <a:r>
              <a:rPr lang="en-US" dirty="0"/>
              <a:t>Code by adding to starter code notebook (which mainly has data loading and visualization functions)</a:t>
            </a:r>
          </a:p>
          <a:p>
            <a:r>
              <a:rPr lang="en-US" dirty="0"/>
              <a:t>Complete report, including expected points</a:t>
            </a:r>
          </a:p>
          <a:p>
            <a:r>
              <a:rPr lang="en-US" dirty="0"/>
              <a:t>Submit the report, notebook pdf/html, and zipped code</a:t>
            </a:r>
          </a:p>
          <a:p>
            <a:pPr lvl="1"/>
            <a:r>
              <a:rPr lang="en-US" dirty="0"/>
              <a:t>Mainly grader will look at report first, notebook pdf for clarification, and zipped code rarely</a:t>
            </a:r>
          </a:p>
          <a:p>
            <a:pPr lvl="1"/>
            <a:r>
              <a:rPr lang="en-US" dirty="0"/>
              <a:t>Notebook does not need to include all outputs</a:t>
            </a:r>
          </a:p>
        </p:txBody>
      </p:sp>
    </p:spTree>
    <p:extLst>
      <p:ext uri="{BB962C8B-B14F-4D97-AF65-F5344CB8AC3E}">
        <p14:creationId xmlns:p14="http://schemas.microsoft.com/office/powerpoint/2010/main" val="214121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Autofit/>
          </a:bodyPr>
          <a:lstStyle/>
          <a:p>
            <a:r>
              <a:rPr lang="en-US" sz="2000" dirty="0"/>
              <a:t>Linear logistic regression is a classification technique that aims to split features between two classes with a linear model</a:t>
            </a:r>
          </a:p>
          <a:p>
            <a:pPr lvl="1"/>
            <a:r>
              <a:rPr lang="en-US" sz="1800" dirty="0"/>
              <a:t>Predict categorical values with confidence</a:t>
            </a:r>
          </a:p>
          <a:p>
            <a:endParaRPr lang="en-US" sz="2000" dirty="0"/>
          </a:p>
          <a:p>
            <a:r>
              <a:rPr lang="en-US" sz="2000" dirty="0"/>
              <a:t>Linear regression fits a linear model to a set of feature points to predict a continuous value</a:t>
            </a:r>
          </a:p>
          <a:p>
            <a:pPr lvl="1"/>
            <a:r>
              <a:rPr lang="en-US" sz="1800" dirty="0"/>
              <a:t>Explain relationships</a:t>
            </a:r>
          </a:p>
          <a:p>
            <a:pPr lvl="1"/>
            <a:r>
              <a:rPr lang="en-US" sz="1800" dirty="0"/>
              <a:t>Predict values</a:t>
            </a:r>
          </a:p>
          <a:p>
            <a:pPr lvl="1"/>
            <a:r>
              <a:rPr lang="en-US" sz="1800" dirty="0"/>
              <a:t>Extrapolate observations</a:t>
            </a:r>
          </a:p>
          <a:p>
            <a:endParaRPr lang="en-US" sz="2000" dirty="0"/>
          </a:p>
          <a:p>
            <a:r>
              <a:rPr lang="en-US" sz="2000" dirty="0"/>
              <a:t>Nearest neighbor and linear models are the final predictors of most ML algorithms – the complexity lies in finding features that work well with NN or linear models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0E1E6-ABCF-A0C9-69EE-E9D421E4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8001000" y="3733800"/>
            <a:ext cx="2895096" cy="2892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71989-1087-044A-DEB8-105CC6BD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83442"/>
            <a:ext cx="36661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  <a:p>
            <a:r>
              <a:rPr lang="en-US" dirty="0"/>
              <a:t>Ensembles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models: linear logistic regression and linear regression</a:t>
            </a:r>
          </a:p>
          <a:p>
            <a:pPr lvl="1"/>
            <a:r>
              <a:rPr lang="en-US" dirty="0"/>
              <a:t>What are the models</a:t>
            </a:r>
          </a:p>
          <a:p>
            <a:pPr lvl="1"/>
            <a:r>
              <a:rPr lang="en-US" dirty="0"/>
              <a:t>How to train</a:t>
            </a:r>
          </a:p>
          <a:p>
            <a:pPr lvl="1"/>
            <a:r>
              <a:rPr lang="en-US" dirty="0"/>
              <a:t>How to evaluate</a:t>
            </a:r>
          </a:p>
          <a:p>
            <a:pPr lvl="1"/>
            <a:r>
              <a:rPr lang="en-US" dirty="0"/>
              <a:t>When to use them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Regularization</a:t>
            </a:r>
          </a:p>
          <a:p>
            <a:pPr lvl="1"/>
            <a:r>
              <a:rPr lang="en-US" dirty="0"/>
              <a:t>How it affects weights</a:t>
            </a:r>
          </a:p>
          <a:p>
            <a:pPr lvl="1"/>
            <a:r>
              <a:rPr lang="en-US" dirty="0"/>
              <a:t>How to solve for regularization parameters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F0E-4492-19D5-29F5-FDB25C0F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model is </a:t>
                </a:r>
                <a:r>
                  <a:rPr lang="en-US" sz="2400" b="1" dirty="0"/>
                  <a:t>linear</a:t>
                </a:r>
                <a:r>
                  <a:rPr lang="en-US" sz="2400" dirty="0"/>
                  <a:t> in x if it is based on a weighted sum of the values of x (optionally, plus a constant)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400" b="0" dirty="0"/>
                  <a:t>A </a:t>
                </a:r>
                <a:r>
                  <a:rPr lang="en-US" sz="2400" b="1" dirty="0"/>
                  <a:t>linear classifier </a:t>
                </a:r>
                <a:r>
                  <a:rPr lang="en-US" sz="2400" dirty="0"/>
                  <a:t>projects the features onto a score that indicates whether the label is positive or negative (i.e., one class or the other). We often show the boundary where that score is equal to zero.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linear regressor </a:t>
                </a:r>
                <a:r>
                  <a:rPr lang="en-US" sz="2400" dirty="0"/>
                  <a:t>finds a linear model that approximates the prediction value for each set of features.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5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3A5954-A690-3CBD-8B11-2B7A921E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66" y="4953000"/>
            <a:ext cx="2853665" cy="15240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6F353-85D8-F0F2-4E8D-D6AE39CDA85D}"/>
              </a:ext>
            </a:extLst>
          </p:cNvPr>
          <p:cNvCxnSpPr>
            <a:cxnSpLocks/>
          </p:cNvCxnSpPr>
          <p:nvPr/>
        </p:nvCxnSpPr>
        <p:spPr>
          <a:xfrm>
            <a:off x="152400" y="5410200"/>
            <a:ext cx="4191000" cy="7159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F573F-7F18-F219-9AD5-38EDB15C11F2}"/>
              </a:ext>
            </a:extLst>
          </p:cNvPr>
          <p:cNvCxnSpPr>
            <a:cxnSpLocks/>
          </p:cNvCxnSpPr>
          <p:nvPr/>
        </p:nvCxnSpPr>
        <p:spPr>
          <a:xfrm flipV="1">
            <a:off x="1905000" y="4953000"/>
            <a:ext cx="342900" cy="1524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/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/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=0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blipFill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1BBCC3-B193-61ED-00E1-A7561AFC7DDE}"/>
              </a:ext>
            </a:extLst>
          </p:cNvPr>
          <p:cNvSpPr txBox="1"/>
          <p:nvPr/>
        </p:nvSpPr>
        <p:spPr>
          <a:xfrm>
            <a:off x="9372600" y="456827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7954A-64B6-E4C0-5CEB-245F62A20527}"/>
              </a:ext>
            </a:extLst>
          </p:cNvPr>
          <p:cNvSpPr txBox="1"/>
          <p:nvPr/>
        </p:nvSpPr>
        <p:spPr>
          <a:xfrm>
            <a:off x="9089126" y="494555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B6B66-B842-7B8A-D30A-B4A712E2FA97}"/>
              </a:ext>
            </a:extLst>
          </p:cNvPr>
          <p:cNvSpPr txBox="1"/>
          <p:nvPr/>
        </p:nvSpPr>
        <p:spPr>
          <a:xfrm>
            <a:off x="8634772" y="5356722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C1305-5929-71EE-F269-5731B46D4CE1}"/>
              </a:ext>
            </a:extLst>
          </p:cNvPr>
          <p:cNvSpPr txBox="1"/>
          <p:nvPr/>
        </p:nvSpPr>
        <p:spPr>
          <a:xfrm>
            <a:off x="9852266" y="4343400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F30E67-2F84-0167-9987-CAEF91AA897B}"/>
              </a:ext>
            </a:extLst>
          </p:cNvPr>
          <p:cNvCxnSpPr>
            <a:cxnSpLocks/>
          </p:cNvCxnSpPr>
          <p:nvPr/>
        </p:nvCxnSpPr>
        <p:spPr>
          <a:xfrm flipV="1">
            <a:off x="8351298" y="4350841"/>
            <a:ext cx="0" cy="18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25A16A-CABE-E510-1646-C3FD9DD6F225}"/>
              </a:ext>
            </a:extLst>
          </p:cNvPr>
          <p:cNvCxnSpPr>
            <a:cxnSpLocks/>
          </p:cNvCxnSpPr>
          <p:nvPr/>
        </p:nvCxnSpPr>
        <p:spPr>
          <a:xfrm flipH="1">
            <a:off x="8351298" y="6216825"/>
            <a:ext cx="25441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/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Feature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blipFill>
                <a:blip r:embed="rId6"/>
                <a:stretch>
                  <a:fillRect l="-4128" t="-10000" r="-36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/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Target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blipFill>
                <a:blip r:embed="rId7"/>
                <a:stretch>
                  <a:fillRect l="-10000" t="-4145" r="-2666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1C9698-F925-2DE7-7DA3-F362A797457A}"/>
              </a:ext>
            </a:extLst>
          </p:cNvPr>
          <p:cNvCxnSpPr>
            <a:cxnSpLocks/>
          </p:cNvCxnSpPr>
          <p:nvPr/>
        </p:nvCxnSpPr>
        <p:spPr>
          <a:xfrm flipV="1">
            <a:off x="8351298" y="4267200"/>
            <a:ext cx="2240502" cy="19640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/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6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5605B-2DB2-DC50-192A-08AB1EB8F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b="1" dirty="0"/>
              </a:p>
              <a:p>
                <a:r>
                  <a:rPr lang="en-US" sz="2400" b="1" dirty="0"/>
                  <a:t>Linear classifier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endParaRPr lang="en-US" sz="2400" b="1" dirty="0"/>
              </a:p>
              <a:p>
                <a:r>
                  <a:rPr lang="en-US" sz="2400" b="1" dirty="0"/>
                  <a:t>Linearly separable</a:t>
                </a:r>
                <a:r>
                  <a:rPr lang="en-US" sz="2400" dirty="0"/>
                  <a:t>: a line (or hyperplane) in feature space can split the two labels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Which of these are linearly separable?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5605B-2DB2-DC50-192A-08AB1EB8F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04029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B4DE9-D3E8-EB5F-AB21-CF7F5AA90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191000"/>
            <a:ext cx="2209800" cy="2249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034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high dimensions, a lot more things are linearly separable</a:t>
            </a:r>
          </a:p>
          <a:p>
            <a:r>
              <a:rPr lang="en-US" dirty="0"/>
              <a:t>If you have D dimensions, you can separate D+1 points with any arbitrary labeling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4BEA49-5F80-5D5B-5B21-33593105BABC}"/>
              </a:ext>
            </a:extLst>
          </p:cNvPr>
          <p:cNvCxnSpPr/>
          <p:nvPr/>
        </p:nvCxnSpPr>
        <p:spPr>
          <a:xfrm>
            <a:off x="1371600" y="4800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966858-7BB1-5BA7-CDF7-6B700A18F69B}"/>
              </a:ext>
            </a:extLst>
          </p:cNvPr>
          <p:cNvSpPr txBox="1"/>
          <p:nvPr/>
        </p:nvSpPr>
        <p:spPr>
          <a:xfrm>
            <a:off x="3048000" y="4615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79262-919F-A01C-52BC-EBDFA50CF3DF}"/>
              </a:ext>
            </a:extLst>
          </p:cNvPr>
          <p:cNvSpPr txBox="1"/>
          <p:nvPr/>
        </p:nvSpPr>
        <p:spPr>
          <a:xfrm>
            <a:off x="3657600" y="4615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F32962-C9A0-238F-CA8D-CA296495D3D3}"/>
              </a:ext>
            </a:extLst>
          </p:cNvPr>
          <p:cNvCxnSpPr/>
          <p:nvPr/>
        </p:nvCxnSpPr>
        <p:spPr>
          <a:xfrm>
            <a:off x="1380309" y="5962877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59224F-F87B-14E3-7CE0-2A7E9CBA38C4}"/>
              </a:ext>
            </a:extLst>
          </p:cNvPr>
          <p:cNvSpPr txBox="1"/>
          <p:nvPr/>
        </p:nvSpPr>
        <p:spPr>
          <a:xfrm>
            <a:off x="3056709" y="57782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9D6AA-0501-69D6-47CD-E9BD8650ABF9}"/>
              </a:ext>
            </a:extLst>
          </p:cNvPr>
          <p:cNvSpPr txBox="1"/>
          <p:nvPr/>
        </p:nvSpPr>
        <p:spPr>
          <a:xfrm>
            <a:off x="2514902" y="57648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71F1F-3016-75E7-4170-0CD4DBCA3BE4}"/>
              </a:ext>
            </a:extLst>
          </p:cNvPr>
          <p:cNvSpPr txBox="1"/>
          <p:nvPr/>
        </p:nvSpPr>
        <p:spPr>
          <a:xfrm>
            <a:off x="3649376" y="5778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D5553-C383-21E0-DF0F-3189C886EE83}"/>
              </a:ext>
            </a:extLst>
          </p:cNvPr>
          <p:cNvSpPr txBox="1"/>
          <p:nvPr/>
        </p:nvSpPr>
        <p:spPr>
          <a:xfrm>
            <a:off x="1066800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579C5-6369-E9CB-4677-87F416739501}"/>
              </a:ext>
            </a:extLst>
          </p:cNvPr>
          <p:cNvSpPr txBox="1"/>
          <p:nvPr/>
        </p:nvSpPr>
        <p:spPr>
          <a:xfrm>
            <a:off x="7239000" y="401632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BDE9FE-76EB-16A4-F9E1-AE2191148FC2}"/>
              </a:ext>
            </a:extLst>
          </p:cNvPr>
          <p:cNvGrpSpPr/>
          <p:nvPr/>
        </p:nvGrpSpPr>
        <p:grpSpPr>
          <a:xfrm>
            <a:off x="7197796" y="4993294"/>
            <a:ext cx="1731563" cy="1748212"/>
            <a:chOff x="8305800" y="3810000"/>
            <a:chExt cx="1731563" cy="17482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AA6B34B-24AE-A93C-77DD-C85AD89857FC}"/>
                </a:ext>
              </a:extLst>
            </p:cNvPr>
            <p:cNvGrpSpPr/>
            <p:nvPr/>
          </p:nvGrpSpPr>
          <p:grpSpPr>
            <a:xfrm>
              <a:off x="8573281" y="4246602"/>
              <a:ext cx="1175149" cy="1138244"/>
              <a:chOff x="8573281" y="4246602"/>
              <a:chExt cx="1175149" cy="113824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DEB3ED-6B44-43A0-9548-1447E4BEFE35}"/>
                  </a:ext>
                </a:extLst>
              </p:cNvPr>
              <p:cNvSpPr txBox="1"/>
              <p:nvPr/>
            </p:nvSpPr>
            <p:spPr>
              <a:xfrm>
                <a:off x="9448348" y="424660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EAB19-14C4-E8C5-6A93-AFD525151CCE}"/>
                  </a:ext>
                </a:extLst>
              </p:cNvPr>
              <p:cNvSpPr txBox="1"/>
              <p:nvPr/>
            </p:nvSpPr>
            <p:spPr>
              <a:xfrm>
                <a:off x="8573281" y="426081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o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68FFFD-33A7-998B-E516-D2F6725B0948}"/>
                  </a:ext>
                </a:extLst>
              </p:cNvPr>
              <p:cNvSpPr txBox="1"/>
              <p:nvPr/>
            </p:nvSpPr>
            <p:spPr>
              <a:xfrm>
                <a:off x="8886187" y="501551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o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AAA446-475D-A86F-EA44-8B3C5CA9C89E}"/>
                </a:ext>
              </a:extLst>
            </p:cNvPr>
            <p:cNvSpPr/>
            <p:nvPr/>
          </p:nvSpPr>
          <p:spPr>
            <a:xfrm>
              <a:off x="8305800" y="3810000"/>
              <a:ext cx="1731563" cy="1748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A63EC6-10FB-6888-7A6D-A9AD9654FDE7}"/>
              </a:ext>
            </a:extLst>
          </p:cNvPr>
          <p:cNvGrpSpPr/>
          <p:nvPr/>
        </p:nvGrpSpPr>
        <p:grpSpPr>
          <a:xfrm>
            <a:off x="9774931" y="4985266"/>
            <a:ext cx="1731563" cy="1748212"/>
            <a:chOff x="9810626" y="5088771"/>
            <a:chExt cx="1731563" cy="17482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81AD36-8B31-999E-0E18-BAA9C9C7B8E3}"/>
                </a:ext>
              </a:extLst>
            </p:cNvPr>
            <p:cNvSpPr txBox="1"/>
            <p:nvPr/>
          </p:nvSpPr>
          <p:spPr>
            <a:xfrm>
              <a:off x="11097374" y="52487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C9B279-C619-EEB9-7D75-49ED9C439E9D}"/>
                </a:ext>
              </a:extLst>
            </p:cNvPr>
            <p:cNvSpPr txBox="1"/>
            <p:nvPr/>
          </p:nvSpPr>
          <p:spPr>
            <a:xfrm>
              <a:off x="10222307" y="5263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25B05D-7080-9F3B-A68B-86AB9D8DC032}"/>
                </a:ext>
              </a:extLst>
            </p:cNvPr>
            <p:cNvSpPr txBox="1"/>
            <p:nvPr/>
          </p:nvSpPr>
          <p:spPr>
            <a:xfrm>
              <a:off x="10535213" y="60176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A8EF2A-03E3-7C92-AA1D-68F7B79BC0DA}"/>
                </a:ext>
              </a:extLst>
            </p:cNvPr>
            <p:cNvSpPr txBox="1"/>
            <p:nvPr/>
          </p:nvSpPr>
          <p:spPr>
            <a:xfrm>
              <a:off x="9981431" y="58190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E4CA99-C60C-5B9B-B809-B3B6BC9E439D}"/>
                </a:ext>
              </a:extLst>
            </p:cNvPr>
            <p:cNvSpPr/>
            <p:nvPr/>
          </p:nvSpPr>
          <p:spPr>
            <a:xfrm>
              <a:off x="9810626" y="5088771"/>
              <a:ext cx="1731563" cy="1748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D870B0-0DF8-4235-0B79-DC2E4F8724E9}"/>
              </a:ext>
            </a:extLst>
          </p:cNvPr>
          <p:cNvSpPr txBox="1"/>
          <p:nvPr/>
        </p:nvSpPr>
        <p:spPr>
          <a:xfrm>
            <a:off x="304800" y="4800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E9183D-8B8A-744B-5F37-7CF2B0949632}"/>
              </a:ext>
            </a:extLst>
          </p:cNvPr>
          <p:cNvSpPr txBox="1"/>
          <p:nvPr/>
        </p:nvSpPr>
        <p:spPr>
          <a:xfrm>
            <a:off x="395734" y="5715575"/>
            <a:ext cx="123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Separable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56B334-CA8E-BCD3-9A27-D374B0BB413D}"/>
              </a:ext>
            </a:extLst>
          </p:cNvPr>
          <p:cNvSpPr txBox="1"/>
          <p:nvPr/>
        </p:nvSpPr>
        <p:spPr>
          <a:xfrm>
            <a:off x="7416781" y="457408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1825D6-40A1-859F-E6A9-FF629AAD5F79}"/>
              </a:ext>
            </a:extLst>
          </p:cNvPr>
          <p:cNvSpPr txBox="1"/>
          <p:nvPr/>
        </p:nvSpPr>
        <p:spPr>
          <a:xfrm>
            <a:off x="9734392" y="4595460"/>
            <a:ext cx="17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Separable</a:t>
            </a:r>
          </a:p>
        </p:txBody>
      </p:sp>
    </p:spTree>
    <p:extLst>
      <p:ext uri="{BB962C8B-B14F-4D97-AF65-F5344CB8AC3E}">
        <p14:creationId xmlns:p14="http://schemas.microsoft.com/office/powerpoint/2010/main" val="422690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how do you choose which line is best?</a:t>
            </a:r>
          </a:p>
          <a:p>
            <a:r>
              <a:rPr lang="en-US" dirty="0"/>
              <a:t>Different classifiers use different objectives to choose the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242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B4DE9-D3E8-EB5F-AB21-CF7F5AA9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051607"/>
            <a:ext cx="2209800" cy="22497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086402-AB58-BD0D-8361-040D1C1894D4}"/>
              </a:ext>
            </a:extLst>
          </p:cNvPr>
          <p:cNvCxnSpPr/>
          <p:nvPr/>
        </p:nvCxnSpPr>
        <p:spPr>
          <a:xfrm flipH="1">
            <a:off x="2133600" y="2438400"/>
            <a:ext cx="1905000" cy="376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0DD6D-1CF9-4D69-38F0-BB6C45CA6C4C}"/>
              </a:ext>
            </a:extLst>
          </p:cNvPr>
          <p:cNvCxnSpPr>
            <a:cxnSpLocks/>
          </p:cNvCxnSpPr>
          <p:nvPr/>
        </p:nvCxnSpPr>
        <p:spPr>
          <a:xfrm flipH="1">
            <a:off x="2857501" y="2438400"/>
            <a:ext cx="228599" cy="371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6F76D7-4BBC-745A-AB50-BE884B7AF423}"/>
              </a:ext>
            </a:extLst>
          </p:cNvPr>
          <p:cNvCxnSpPr>
            <a:cxnSpLocks/>
          </p:cNvCxnSpPr>
          <p:nvPr/>
        </p:nvCxnSpPr>
        <p:spPr>
          <a:xfrm flipH="1">
            <a:off x="3695701" y="2488474"/>
            <a:ext cx="228599" cy="371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CC459-D400-AA6B-5080-3E5B6A0C2E56}"/>
              </a:ext>
            </a:extLst>
          </p:cNvPr>
          <p:cNvCxnSpPr>
            <a:cxnSpLocks/>
          </p:cNvCxnSpPr>
          <p:nvPr/>
        </p:nvCxnSpPr>
        <p:spPr>
          <a:xfrm>
            <a:off x="2381251" y="2667000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07C6DD-70A1-E7AB-56C6-D4CC44E2A52C}"/>
              </a:ext>
            </a:extLst>
          </p:cNvPr>
          <p:cNvCxnSpPr>
            <a:cxnSpLocks/>
          </p:cNvCxnSpPr>
          <p:nvPr/>
        </p:nvCxnSpPr>
        <p:spPr>
          <a:xfrm>
            <a:off x="8524877" y="1926771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C9B589-2031-3F04-0C19-43D3C0DC289B}"/>
              </a:ext>
            </a:extLst>
          </p:cNvPr>
          <p:cNvCxnSpPr>
            <a:cxnSpLocks/>
          </p:cNvCxnSpPr>
          <p:nvPr/>
        </p:nvCxnSpPr>
        <p:spPr>
          <a:xfrm flipH="1">
            <a:off x="8658227" y="2307771"/>
            <a:ext cx="571500" cy="355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5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classifiers use different objectives to choose the line</a:t>
            </a:r>
          </a:p>
          <a:p>
            <a:r>
              <a:rPr lang="en-US" dirty="0"/>
              <a:t>Common principles are that you want training samples on the correct side of the line (low classification error) by some margin (high confidence)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88" y="36576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6F76D7-4BBC-745A-AB50-BE884B7AF423}"/>
              </a:ext>
            </a:extLst>
          </p:cNvPr>
          <p:cNvCxnSpPr>
            <a:cxnSpLocks/>
          </p:cNvCxnSpPr>
          <p:nvPr/>
        </p:nvCxnSpPr>
        <p:spPr>
          <a:xfrm flipH="1">
            <a:off x="6111362" y="2819400"/>
            <a:ext cx="228599" cy="37138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CC459-D400-AA6B-5080-3E5B6A0C2E56}"/>
              </a:ext>
            </a:extLst>
          </p:cNvPr>
          <p:cNvCxnSpPr>
            <a:cxnSpLocks/>
          </p:cNvCxnSpPr>
          <p:nvPr/>
        </p:nvCxnSpPr>
        <p:spPr>
          <a:xfrm>
            <a:off x="5368139" y="3200400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6208BB1-0360-D4D5-C3A8-54D5CC8A79C3}"/>
              </a:ext>
            </a:extLst>
          </p:cNvPr>
          <p:cNvSpPr txBox="1"/>
          <p:nvPr/>
        </p:nvSpPr>
        <p:spPr>
          <a:xfrm>
            <a:off x="8858114" y="5525998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 line is better classification function than thin line because all the examples have a good margin</a:t>
            </a:r>
          </a:p>
        </p:txBody>
      </p:sp>
    </p:spTree>
    <p:extLst>
      <p:ext uri="{BB962C8B-B14F-4D97-AF65-F5344CB8AC3E}">
        <p14:creationId xmlns:p14="http://schemas.microsoft.com/office/powerpoint/2010/main" val="245066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86940</TotalTime>
  <Words>2043</Words>
  <Application>Microsoft Office PowerPoint</Application>
  <PresentationFormat>Widescreen</PresentationFormat>
  <Paragraphs>280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Linear Models: Linear and Logistic Regression</vt:lpstr>
      <vt:lpstr>Brief review</vt:lpstr>
      <vt:lpstr>Brief Review</vt:lpstr>
      <vt:lpstr>Today’s Lecture</vt:lpstr>
      <vt:lpstr>Linear Models</vt:lpstr>
      <vt:lpstr>Linear Classifiers and Linear Separability</vt:lpstr>
      <vt:lpstr>Linear Classifiers and Linear Separability</vt:lpstr>
      <vt:lpstr>Linear Classifiers and Linear Separability</vt:lpstr>
      <vt:lpstr>Linear Classifiers and Linear Separability</vt:lpstr>
      <vt:lpstr>(Linear) Logistic Regression Model</vt:lpstr>
      <vt:lpstr>Linear Logistic Regression</vt:lpstr>
      <vt:lpstr>Linear Logistic Regression algorithm</vt:lpstr>
      <vt:lpstr>Training Logistic Regression</vt:lpstr>
      <vt:lpstr>Inspecting weights for digits</vt:lpstr>
      <vt:lpstr>How to perform model selection for hyperparameters</vt:lpstr>
      <vt:lpstr>How to perform model selection for hyperparameters</vt:lpstr>
      <vt:lpstr>Other forms of hyper-parameter selection</vt:lpstr>
      <vt:lpstr>Logistic Regression Summary</vt:lpstr>
      <vt:lpstr>Pause (2 min) and think/stretch</vt:lpstr>
      <vt:lpstr>Linear regression</vt:lpstr>
      <vt:lpstr>Linear Logistic Regression algorithm</vt:lpstr>
      <vt:lpstr>Linear regression</vt:lpstr>
      <vt:lpstr>Training Linear Regression</vt:lpstr>
      <vt:lpstr>Transforming variables</vt:lpstr>
      <vt:lpstr>Linear regression can be sensitive to outliers</vt:lpstr>
      <vt:lpstr>Linear regression vs KNN vs Naïve Bayes</vt:lpstr>
      <vt:lpstr>Linear Regression Summary</vt:lpstr>
      <vt:lpstr>When are these used?</vt:lpstr>
      <vt:lpstr>Recap</vt:lpstr>
      <vt:lpstr>HW 1 review</vt:lpstr>
      <vt:lpstr>Completing HWs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219</cp:revision>
  <cp:lastPrinted>2023-01-18T22:14:20Z</cp:lastPrinted>
  <dcterms:created xsi:type="dcterms:W3CDTF">2009-12-16T02:55:56Z</dcterms:created>
  <dcterms:modified xsi:type="dcterms:W3CDTF">2023-01-26T14:37:34Z</dcterms:modified>
</cp:coreProperties>
</file>