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421" r:id="rId3"/>
    <p:sldId id="759" r:id="rId4"/>
    <p:sldId id="758" r:id="rId5"/>
    <p:sldId id="761" r:id="rId6"/>
    <p:sldId id="762" r:id="rId7"/>
    <p:sldId id="763" r:id="rId8"/>
    <p:sldId id="764" r:id="rId9"/>
    <p:sldId id="767" r:id="rId10"/>
    <p:sldId id="760" r:id="rId11"/>
    <p:sldId id="766" r:id="rId12"/>
    <p:sldId id="768" r:id="rId13"/>
    <p:sldId id="769" r:id="rId14"/>
    <p:sldId id="770" r:id="rId15"/>
    <p:sldId id="771" r:id="rId16"/>
    <p:sldId id="775" r:id="rId17"/>
    <p:sldId id="772" r:id="rId18"/>
    <p:sldId id="773" r:id="rId19"/>
    <p:sldId id="776" r:id="rId20"/>
    <p:sldId id="777" r:id="rId21"/>
    <p:sldId id="765" r:id="rId22"/>
    <p:sldId id="778" r:id="rId23"/>
    <p:sldId id="774" r:id="rId24"/>
    <p:sldId id="779" r:id="rId25"/>
    <p:sldId id="781" r:id="rId26"/>
    <p:sldId id="785" r:id="rId27"/>
    <p:sldId id="780" r:id="rId28"/>
    <p:sldId id="783" r:id="rId29"/>
    <p:sldId id="784" r:id="rId30"/>
    <p:sldId id="347" r:id="rId31"/>
    <p:sldId id="786" r:id="rId32"/>
    <p:sldId id="787" r:id="rId33"/>
    <p:sldId id="790" r:id="rId34"/>
    <p:sldId id="791" r:id="rId35"/>
    <p:sldId id="788" r:id="rId36"/>
    <p:sldId id="789" r:id="rId37"/>
    <p:sldId id="782" r:id="rId38"/>
    <p:sldId id="792" r:id="rId39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7" autoAdjust="0"/>
    <p:restoredTop sz="88601" autoAdjust="0"/>
  </p:normalViewPr>
  <p:slideViewPr>
    <p:cSldViewPr>
      <p:cViewPr varScale="1">
        <p:scale>
          <a:sx n="82" d="100"/>
          <a:sy n="82" d="100"/>
        </p:scale>
        <p:origin x="114" y="420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16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43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6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2826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Byte_pair_encodi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508.0790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hyperlink" Target="https://arxiv.org/pdf/1609.08144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arxiv.org/pdf/1301.3781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emykarem.github.io/word2vec-demo/" TargetMode="External"/><Relationship Id="rId2" Type="http://schemas.openxmlformats.org/officeDocument/2006/relationships/hyperlink" Target="https://www.cs.cmu.edu/~dst/WordEmbeddingDemo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6.03762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6.03762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nlp.seas.harvard.edu/annotated-transformer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5422418" y="6550213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85000"/>
                  </a:schemeClr>
                </a:solidFill>
              </a:rPr>
              <a:t>Dall-E</a:t>
            </a:r>
          </a:p>
        </p:txBody>
      </p:sp>
      <p:pic>
        <p:nvPicPr>
          <p:cNvPr id="1026" name="Picture 2" descr="Small girl writing words in chalk on a chalkboard.">
            <a:extLst>
              <a:ext uri="{FF2B5EF4-FFF2-40B4-BE49-F238E27FC236}">
                <a16:creationId xmlns:a16="http://schemas.microsoft.com/office/drawing/2014/main" id="{42BD17F6-6923-83C7-6972-69AC50CBF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43F735-59B8-E30A-D0E9-F36A49CDCE36}"/>
              </a:ext>
            </a:extLst>
          </p:cNvPr>
          <p:cNvSpPr/>
          <p:nvPr/>
        </p:nvSpPr>
        <p:spPr>
          <a:xfrm>
            <a:off x="6858000" y="0"/>
            <a:ext cx="5333999" cy="685799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1818" y="1219200"/>
            <a:ext cx="4087306" cy="2889114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600" dirty="0"/>
              <a:t>Word Representations </a:t>
            </a:r>
            <a:r>
              <a:rPr lang="en-US" sz="4600"/>
              <a:t>and Transformers</a:t>
            </a:r>
            <a:endParaRPr lang="en-US" sz="46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Applied Machine Learning</a:t>
            </a:r>
            <a:br>
              <a:rPr lang="en-US" sz="2000"/>
            </a:br>
            <a:r>
              <a:rPr lang="en-US" sz="2000"/>
              <a:t>Derek Hoiem</a:t>
            </a:r>
          </a:p>
        </p:txBody>
      </p:sp>
    </p:spTree>
    <p:extLst>
      <p:ext uri="{BB962C8B-B14F-4D97-AF65-F5344CB8AC3E}">
        <p14:creationId xmlns:p14="http://schemas.microsoft.com/office/powerpoint/2010/main" val="2370299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CA53-CE81-3B77-AC62-C39856DC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Word </a:t>
            </a:r>
            <a:r>
              <a:rPr lang="en-US" dirty="0">
                <a:sym typeface="Wingdings" panose="05000000000000000000" pitchFamily="2" charset="2"/>
              </a:rPr>
              <a:t> Integer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99E3-F35F-9B0E-F01D-ABA986DB4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2578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Each unique space-delimited character string is assigned to a different integer</a:t>
            </a:r>
          </a:p>
          <a:p>
            <a:pPr lvl="1"/>
            <a:r>
              <a:rPr lang="en-US" dirty="0"/>
              <a:t>To limit vocabulary size, assign only the most frequent words to integers</a:t>
            </a:r>
          </a:p>
          <a:p>
            <a:pPr lvl="1"/>
            <a:r>
              <a:rPr lang="en-US" dirty="0"/>
              <a:t>Others are &lt;</a:t>
            </a:r>
            <a:r>
              <a:rPr lang="en-US" dirty="0" err="1"/>
              <a:t>unk</a:t>
            </a:r>
            <a:r>
              <a:rPr lang="en-US" dirty="0"/>
              <a:t>&gt; (unknown)</a:t>
            </a:r>
          </a:p>
          <a:p>
            <a:r>
              <a:rPr lang="en-US" dirty="0"/>
              <a:t>Pros and cons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Simple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Possible to compare/retrieve documents based on count of tokens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Many words map to unknown </a:t>
            </a:r>
            <a:r>
              <a:rPr lang="en-US" dirty="0"/>
              <a:t>(e.g. 1298, Bart’s, Area-52, anachronism, …)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Large vocabulary needed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Does not model similarity of related words like broke/broken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B51C20-124D-D5C2-ADEB-57B691622D23}"/>
              </a:ext>
            </a:extLst>
          </p:cNvPr>
          <p:cNvSpPr txBox="1"/>
          <p:nvPr/>
        </p:nvSpPr>
        <p:spPr>
          <a:xfrm>
            <a:off x="7620000" y="10366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 sat on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00B050"/>
                </a:solidFill>
              </a:rPr>
              <a:t>chair</a:t>
            </a:r>
            <a:r>
              <a:rPr lang="en-US" sz="3200" dirty="0"/>
              <a:t>, and it </a:t>
            </a:r>
            <a:r>
              <a:rPr lang="en-US" sz="3200" b="1" dirty="0">
                <a:solidFill>
                  <a:srgbClr val="FF0000"/>
                </a:solidFill>
              </a:rPr>
              <a:t>broke</a:t>
            </a:r>
            <a:r>
              <a:rPr lang="en-US" sz="32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E283B7-194E-C31F-B41E-E177D53B98C4}"/>
              </a:ext>
            </a:extLst>
          </p:cNvPr>
          <p:cNvSpPr txBox="1"/>
          <p:nvPr/>
        </p:nvSpPr>
        <p:spPr>
          <a:xfrm>
            <a:off x="7620000" y="2740212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</a:t>
            </a:r>
            <a:r>
              <a:rPr lang="en-US" sz="3200" b="1" dirty="0">
                <a:solidFill>
                  <a:srgbClr val="00B050"/>
                </a:solidFill>
              </a:rPr>
              <a:t>chair</a:t>
            </a:r>
            <a:r>
              <a:rPr lang="en-US" sz="3200" dirty="0"/>
              <a:t> says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3200" dirty="0"/>
              <a:t> department is </a:t>
            </a:r>
            <a:r>
              <a:rPr lang="en-US" sz="3200" b="1" dirty="0">
                <a:solidFill>
                  <a:srgbClr val="FF0000"/>
                </a:solidFill>
              </a:rPr>
              <a:t>broke</a:t>
            </a:r>
            <a:r>
              <a:rPr lang="en-US" sz="32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3D63FC-9F87-B552-FD2B-6AF806FA2CC4}"/>
              </a:ext>
            </a:extLst>
          </p:cNvPr>
          <p:cNvSpPr txBox="1"/>
          <p:nvPr/>
        </p:nvSpPr>
        <p:spPr>
          <a:xfrm>
            <a:off x="7620000" y="4972842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sitting,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3200" dirty="0"/>
              <a:t> seat is broken.</a:t>
            </a:r>
          </a:p>
        </p:txBody>
      </p:sp>
    </p:spTree>
    <p:extLst>
      <p:ext uri="{BB962C8B-B14F-4D97-AF65-F5344CB8AC3E}">
        <p14:creationId xmlns:p14="http://schemas.microsoft.com/office/powerpoint/2010/main" val="217865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CA53-CE81-3B77-AC62-C39856DC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Character </a:t>
            </a:r>
            <a:r>
              <a:rPr lang="en-US" dirty="0">
                <a:sym typeface="Wingdings" panose="05000000000000000000" pitchFamily="2" charset="2"/>
              </a:rPr>
              <a:t> Integer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99E3-F35F-9B0E-F01D-ABA986DB4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2578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Each character is assigned to a unique integer</a:t>
            </a:r>
          </a:p>
          <a:p>
            <a:r>
              <a:rPr lang="en-US" dirty="0"/>
              <a:t>Pros and cons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Simple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Every document within alphabet can be fully modeled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Small vocabulary (&lt; 100 integers needed for English)</a:t>
            </a:r>
          </a:p>
          <a:p>
            <a:pPr lvl="1"/>
            <a:r>
              <a:rPr lang="en-US" dirty="0"/>
              <a:t>Sometimes, similar words will have similar sequences (broke/n)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Count of tokens is not meaningful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Character sequences are long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13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CA53-CE81-3B77-AC62-C39856DC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Subword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Integer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99E3-F35F-9B0E-F01D-ABA986DB4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2578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Common sequences of characters are assigned to unique integers</a:t>
            </a:r>
          </a:p>
          <a:p>
            <a:r>
              <a:rPr lang="en-US" dirty="0"/>
              <a:t>Pros and cons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Every document within alphabet can be fully modeled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Vocabulary size is flexible (e.g. 30K for BERT, 50K for GPT-3)</a:t>
            </a:r>
          </a:p>
          <a:p>
            <a:pPr lvl="1"/>
            <a:r>
              <a:rPr lang="en-US" dirty="0"/>
              <a:t>Sometimes, similar words will have similar sequences (broke/n)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Need to solve for good </a:t>
            </a:r>
            <a:r>
              <a:rPr lang="en-US" dirty="0" err="1">
                <a:solidFill>
                  <a:srgbClr val="FF0000"/>
                </a:solidFill>
              </a:rPr>
              <a:t>subword</a:t>
            </a:r>
            <a:r>
              <a:rPr lang="en-US" dirty="0">
                <a:solidFill>
                  <a:srgbClr val="FF0000"/>
                </a:solidFill>
              </a:rPr>
              <a:t> tokenization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1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2827-FACE-24F3-0C69-94A0101A2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FC589F-4F2E-6875-6E58-04FBA5249AE6}"/>
              </a:ext>
            </a:extLst>
          </p:cNvPr>
          <p:cNvSpPr txBox="1"/>
          <p:nvPr/>
        </p:nvSpPr>
        <p:spPr>
          <a:xfrm>
            <a:off x="2895600" y="914400"/>
            <a:ext cx="2204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+mn-lt"/>
              </a:rPr>
              <a:t>Character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67DE6E-3D68-C7C0-C488-FDCA954C7D91}"/>
              </a:ext>
            </a:extLst>
          </p:cNvPr>
          <p:cNvSpPr txBox="1"/>
          <p:nvPr/>
        </p:nvSpPr>
        <p:spPr>
          <a:xfrm>
            <a:off x="10058400" y="914400"/>
            <a:ext cx="1332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+mn-lt"/>
              </a:rPr>
              <a:t>Word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101532-71CE-351A-E425-D769ECBAD6C6}"/>
              </a:ext>
            </a:extLst>
          </p:cNvPr>
          <p:cNvSpPr txBox="1"/>
          <p:nvPr/>
        </p:nvSpPr>
        <p:spPr>
          <a:xfrm>
            <a:off x="5922256" y="914400"/>
            <a:ext cx="2031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+mn-lt"/>
              </a:rPr>
              <a:t>Subword</a:t>
            </a:r>
            <a:endParaRPr lang="en-US" sz="40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402FB-42DD-DE6C-FC67-8AFAD295A094}"/>
              </a:ext>
            </a:extLst>
          </p:cNvPr>
          <p:cNvSpPr txBox="1"/>
          <p:nvPr/>
        </p:nvSpPr>
        <p:spPr>
          <a:xfrm>
            <a:off x="605928" y="1752600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“Chair is broken”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D02332-51ED-AC01-0A9B-B0365F5FAA01}"/>
              </a:ext>
            </a:extLst>
          </p:cNvPr>
          <p:cNvSpPr txBox="1"/>
          <p:nvPr/>
        </p:nvSpPr>
        <p:spPr>
          <a:xfrm>
            <a:off x="2971800" y="1743953"/>
            <a:ext cx="15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c, h, a, </a:t>
            </a:r>
            <a:r>
              <a:rPr lang="en-US" dirty="0" err="1"/>
              <a:t>i</a:t>
            </a:r>
            <a:r>
              <a:rPr lang="en-US" dirty="0"/>
              <a:t>, r, 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0D4540-8992-088A-5D2E-478515678F39}"/>
              </a:ext>
            </a:extLst>
          </p:cNvPr>
          <p:cNvSpPr txBox="1"/>
          <p:nvPr/>
        </p:nvSpPr>
        <p:spPr>
          <a:xfrm>
            <a:off x="5486400" y="1752600"/>
            <a:ext cx="308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ch##, ##air, is, </a:t>
            </a:r>
            <a:r>
              <a:rPr lang="en-US" dirty="0" err="1"/>
              <a:t>brok</a:t>
            </a:r>
            <a:r>
              <a:rPr lang="en-US" dirty="0"/>
              <a:t>##, ##en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F55F86-2D7C-6DB1-DAF8-25D0F45B8066}"/>
              </a:ext>
            </a:extLst>
          </p:cNvPr>
          <p:cNvSpPr txBox="1"/>
          <p:nvPr/>
        </p:nvSpPr>
        <p:spPr>
          <a:xfrm>
            <a:off x="9793906" y="1737260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chair, is, broken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39D49C-7D85-A19A-9032-79E3D611C40C}"/>
              </a:ext>
            </a:extLst>
          </p:cNvPr>
          <p:cNvSpPr txBox="1"/>
          <p:nvPr/>
        </p:nvSpPr>
        <p:spPr>
          <a:xfrm>
            <a:off x="568287" y="2590800"/>
            <a:ext cx="183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Vocabulary Size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77768E-C6CA-677E-6A5D-224F7CC03FB1}"/>
              </a:ext>
            </a:extLst>
          </p:cNvPr>
          <p:cNvSpPr txBox="1"/>
          <p:nvPr/>
        </p:nvSpPr>
        <p:spPr>
          <a:xfrm>
            <a:off x="3412790" y="261571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256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C264EB-252A-2052-A18E-E0E3A25B9543}"/>
              </a:ext>
            </a:extLst>
          </p:cNvPr>
          <p:cNvSpPr txBox="1"/>
          <p:nvPr/>
        </p:nvSpPr>
        <p:spPr>
          <a:xfrm>
            <a:off x="6324600" y="253668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4K-50K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CD6582-6919-7A0A-5F23-A2B990F96F34}"/>
              </a:ext>
            </a:extLst>
          </p:cNvPr>
          <p:cNvSpPr txBox="1"/>
          <p:nvPr/>
        </p:nvSpPr>
        <p:spPr>
          <a:xfrm>
            <a:off x="10190006" y="2536686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&gt; 30K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917B3B-DFB9-5AB5-4073-9D2BCD487304}"/>
              </a:ext>
            </a:extLst>
          </p:cNvPr>
          <p:cNvSpPr txBox="1"/>
          <p:nvPr/>
        </p:nvSpPr>
        <p:spPr>
          <a:xfrm>
            <a:off x="605928" y="34290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Completeness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2826D1-A0BD-EE25-84D4-B4ED861CEE84}"/>
              </a:ext>
            </a:extLst>
          </p:cNvPr>
          <p:cNvSpPr txBox="1"/>
          <p:nvPr/>
        </p:nvSpPr>
        <p:spPr>
          <a:xfrm>
            <a:off x="3229666" y="34290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Perfect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AC3B3A-B6D1-7BF3-000A-36706E7F5FFD}"/>
              </a:ext>
            </a:extLst>
          </p:cNvPr>
          <p:cNvSpPr txBox="1"/>
          <p:nvPr/>
        </p:nvSpPr>
        <p:spPr>
          <a:xfrm>
            <a:off x="6427193" y="34290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Perfect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5CC06D-052F-9C2E-6F0A-A1F8DA276847}"/>
              </a:ext>
            </a:extLst>
          </p:cNvPr>
          <p:cNvSpPr txBox="1"/>
          <p:nvPr/>
        </p:nvSpPr>
        <p:spPr>
          <a:xfrm>
            <a:off x="9891845" y="342900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Incomplete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907D3B-5E46-A902-957B-59DD0041DF8F}"/>
              </a:ext>
            </a:extLst>
          </p:cNvPr>
          <p:cNvSpPr txBox="1"/>
          <p:nvPr/>
        </p:nvSpPr>
        <p:spPr>
          <a:xfrm>
            <a:off x="605928" y="4253385"/>
            <a:ext cx="292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Independent Meaningfulness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7C74EB-EEA9-29A8-C41E-D7F3AE9DA86E}"/>
              </a:ext>
            </a:extLst>
          </p:cNvPr>
          <p:cNvSpPr txBox="1"/>
          <p:nvPr/>
        </p:nvSpPr>
        <p:spPr>
          <a:xfrm>
            <a:off x="3340795" y="434994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Bad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308869-E5C3-A89E-5911-90454D785FBF}"/>
              </a:ext>
            </a:extLst>
          </p:cNvPr>
          <p:cNvSpPr txBox="1"/>
          <p:nvPr/>
        </p:nvSpPr>
        <p:spPr>
          <a:xfrm>
            <a:off x="6522613" y="431252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FFE255-2760-4C3A-EDAC-763D5893989A}"/>
              </a:ext>
            </a:extLst>
          </p:cNvPr>
          <p:cNvSpPr txBox="1"/>
          <p:nvPr/>
        </p:nvSpPr>
        <p:spPr>
          <a:xfrm>
            <a:off x="10190006" y="434994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Good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1B99BA-0CE7-0519-5878-8B5BF14FF11B}"/>
              </a:ext>
            </a:extLst>
          </p:cNvPr>
          <p:cNvSpPr txBox="1"/>
          <p:nvPr/>
        </p:nvSpPr>
        <p:spPr>
          <a:xfrm>
            <a:off x="605928" y="5913260"/>
            <a:ext cx="2213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Encodes word similarity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794C92-F344-1C0B-034F-D7B7CBC805E6}"/>
              </a:ext>
            </a:extLst>
          </p:cNvPr>
          <p:cNvSpPr txBox="1"/>
          <p:nvPr/>
        </p:nvSpPr>
        <p:spPr>
          <a:xfrm>
            <a:off x="3143200" y="594803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Somewhat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48656A-130A-C40D-73EF-60386449CEB0}"/>
              </a:ext>
            </a:extLst>
          </p:cNvPr>
          <p:cNvSpPr txBox="1"/>
          <p:nvPr/>
        </p:nvSpPr>
        <p:spPr>
          <a:xfrm>
            <a:off x="6144656" y="5930672"/>
            <a:ext cx="158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 little better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85D74A-7E32-AEE2-10EA-02D3DC3E3847}"/>
              </a:ext>
            </a:extLst>
          </p:cNvPr>
          <p:cNvSpPr txBox="1"/>
          <p:nvPr/>
        </p:nvSpPr>
        <p:spPr>
          <a:xfrm>
            <a:off x="10004057" y="593067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 at all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A09481-CD87-FD86-24A8-AFDF1ECEC43B}"/>
              </a:ext>
            </a:extLst>
          </p:cNvPr>
          <p:cNvSpPr txBox="1"/>
          <p:nvPr/>
        </p:nvSpPr>
        <p:spPr>
          <a:xfrm>
            <a:off x="568287" y="5148991"/>
            <a:ext cx="2923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Sequence Length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595482-F40D-3F66-AE9A-09B00429CD62}"/>
              </a:ext>
            </a:extLst>
          </p:cNvPr>
          <p:cNvSpPr txBox="1"/>
          <p:nvPr/>
        </p:nvSpPr>
        <p:spPr>
          <a:xfrm>
            <a:off x="3301154" y="514899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Long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182126-1B23-F06B-AFFE-526BEC23D301}"/>
              </a:ext>
            </a:extLst>
          </p:cNvPr>
          <p:cNvSpPr txBox="1"/>
          <p:nvPr/>
        </p:nvSpPr>
        <p:spPr>
          <a:xfrm>
            <a:off x="5411450" y="4983100"/>
            <a:ext cx="2877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Medium </a:t>
            </a:r>
          </a:p>
          <a:p>
            <a:pPr algn="ctr"/>
            <a:r>
              <a:rPr lang="en-US" dirty="0"/>
              <a:t>(e.g., 1.4 tokens per word)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9B6A4C-5862-1D38-57AF-BB715657992F}"/>
              </a:ext>
            </a:extLst>
          </p:cNvPr>
          <p:cNvSpPr txBox="1"/>
          <p:nvPr/>
        </p:nvSpPr>
        <p:spPr>
          <a:xfrm>
            <a:off x="9650532" y="5148991"/>
            <a:ext cx="1740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 little shorter</a:t>
            </a:r>
          </a:p>
        </p:txBody>
      </p:sp>
    </p:spTree>
    <p:extLst>
      <p:ext uri="{BB962C8B-B14F-4D97-AF65-F5344CB8AC3E}">
        <p14:creationId xmlns:p14="http://schemas.microsoft.com/office/powerpoint/2010/main" val="342282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564AD-EA11-2EEA-E21A-3983718A5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Subword</a:t>
            </a:r>
            <a:r>
              <a:rPr lang="en-US" dirty="0"/>
              <a:t> Tokenizers: Byte Pair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2A625-2018-8375-5B08-36E6FBE1F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1"/>
            <a:ext cx="10972800" cy="1752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Start with each character assigned to a unique token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Iteratively assign a new token to the most common pair of consecutive tokens, until </a:t>
            </a:r>
            <a:r>
              <a:rPr lang="en-US" dirty="0" err="1"/>
              <a:t>max_tokens</a:t>
            </a:r>
            <a:r>
              <a:rPr lang="en-US" dirty="0"/>
              <a:t> is reached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BB1293C-1837-D9DC-FA92-7237F05D2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875" y="3491544"/>
            <a:ext cx="1418978" cy="58477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ZabdZabac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Z=aa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8CF990DB-417E-3C41-1755-9832F1FF9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875" y="2919585"/>
            <a:ext cx="2834319" cy="3385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aaabdaaabac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5A376052-FE97-690D-B31B-0FEEB63CD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21151"/>
            <a:ext cx="1172116" cy="83099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ZYdZYac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Y=ab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Z=aa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8ED53267-079A-C85E-B74F-1BD2E98F3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358458"/>
            <a:ext cx="925253" cy="107721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XdXac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X=ZY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Y=ab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Z=aa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66C823-F957-2910-1FE5-9DC4A47343E5}"/>
              </a:ext>
            </a:extLst>
          </p:cNvPr>
          <p:cNvSpPr txBox="1"/>
          <p:nvPr/>
        </p:nvSpPr>
        <p:spPr>
          <a:xfrm>
            <a:off x="9601200" y="6400297"/>
            <a:ext cx="2395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 from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Wikipedia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F97E4F-6D1F-823A-ADAE-7399346B60DF}"/>
              </a:ext>
            </a:extLst>
          </p:cNvPr>
          <p:cNvSpPr txBox="1"/>
          <p:nvPr/>
        </p:nvSpPr>
        <p:spPr>
          <a:xfrm>
            <a:off x="609600" y="2920503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array of 4 characters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AE59EE-2122-3DD2-77D2-E3821E5EE9B4}"/>
              </a:ext>
            </a:extLst>
          </p:cNvPr>
          <p:cNvSpPr txBox="1"/>
          <p:nvPr/>
        </p:nvSpPr>
        <p:spPr>
          <a:xfrm>
            <a:off x="1626312" y="349154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Replace aa by 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4FC431-8CFB-582B-829B-C5363346A280}"/>
              </a:ext>
            </a:extLst>
          </p:cNvPr>
          <p:cNvSpPr txBox="1"/>
          <p:nvPr/>
        </p:nvSpPr>
        <p:spPr>
          <a:xfrm>
            <a:off x="1669462" y="4551983"/>
            <a:ext cx="187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Replace ab by 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005F32-12D9-0DDC-C236-7CAB0AA66819}"/>
              </a:ext>
            </a:extLst>
          </p:cNvPr>
          <p:cNvSpPr txBox="1"/>
          <p:nvPr/>
        </p:nvSpPr>
        <p:spPr>
          <a:xfrm>
            <a:off x="1579183" y="5669658"/>
            <a:ext cx="191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Replace ZY by X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77F83440-2E18-C2C5-D780-491915FDC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382706"/>
            <a:ext cx="1002197" cy="3385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XZd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sym typeface="Wingdings" panose="05000000000000000000" pitchFamily="2" charset="2"/>
              </a:rPr>
              <a:t>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7C510BD1-BB43-9A65-1BD5-16DAD802E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1884" y="4391455"/>
            <a:ext cx="1989647" cy="3385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ZYZd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sym typeface="Wingdings" panose="05000000000000000000" pitchFamily="2" charset="2"/>
              </a:rPr>
              <a:t> </a:t>
            </a:r>
            <a:r>
              <a:rPr kumimoji="0" lang="en-US" altLang="en-US" sz="16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sym typeface="Wingdings" panose="05000000000000000000" pitchFamily="2" charset="2"/>
              </a:rPr>
              <a:t>aaabaad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59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328EC-FD24-7A71-E062-D29E6AD59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WordPiece</a:t>
            </a:r>
            <a:r>
              <a:rPr lang="en-US" dirty="0"/>
              <a:t> Tokenizer (</a:t>
            </a:r>
            <a:r>
              <a:rPr lang="en-US" dirty="0" err="1"/>
              <a:t>Sennrich</a:t>
            </a:r>
            <a:r>
              <a:rPr lang="en-US" dirty="0"/>
              <a:t> et al., Wu et al. 2016)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7DC40-A934-1DFF-919B-D3A6BF6DA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latin typeface="LMRoman10-Bold"/>
              </a:rPr>
              <a:t>Word</a:t>
            </a:r>
            <a:r>
              <a:rPr lang="en-US" sz="1800" b="0" i="0" u="none" strike="noStrike" baseline="0" dirty="0">
                <a:latin typeface="LMRoman10-Regular"/>
              </a:rPr>
              <a:t>: Jet makers feud over seat width with big orders at stake</a:t>
            </a:r>
          </a:p>
          <a:p>
            <a:r>
              <a:rPr lang="en-US" sz="1800" b="1" i="0" u="none" strike="noStrike" baseline="0" dirty="0" err="1">
                <a:latin typeface="LMRoman10-Bold"/>
              </a:rPr>
              <a:t>wordpieces</a:t>
            </a:r>
            <a:r>
              <a:rPr lang="en-US" sz="1800" b="0" i="0" u="none" strike="noStrike" baseline="0" dirty="0">
                <a:latin typeface="LMRoman10-Regular"/>
              </a:rPr>
              <a:t>: _J et _makers _</a:t>
            </a:r>
            <a:r>
              <a:rPr lang="en-US" sz="1800" b="0" i="0" u="none" strike="noStrike" baseline="0" dirty="0" err="1">
                <a:latin typeface="LMRoman10-Regular"/>
              </a:rPr>
              <a:t>fe</a:t>
            </a:r>
            <a:r>
              <a:rPr lang="en-US" sz="1800" b="0" i="0" u="none" strike="noStrike" baseline="0" dirty="0">
                <a:latin typeface="LMRoman10-Regular"/>
              </a:rPr>
              <a:t> </a:t>
            </a:r>
            <a:r>
              <a:rPr lang="en-US" sz="1800" b="0" i="0" u="none" strike="noStrike" baseline="0" dirty="0" err="1">
                <a:latin typeface="LMRoman10-Regular"/>
              </a:rPr>
              <a:t>ud</a:t>
            </a:r>
            <a:r>
              <a:rPr lang="en-US" sz="1800" b="0" i="0" u="none" strike="noStrike" baseline="0" dirty="0">
                <a:latin typeface="LMRoman10-Regular"/>
              </a:rPr>
              <a:t> _over _seat _width _with _big _orders _at _stake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B502C8-6A46-712B-8C00-65712DAC95AE}"/>
              </a:ext>
            </a:extLst>
          </p:cNvPr>
          <p:cNvSpPr txBox="1"/>
          <p:nvPr/>
        </p:nvSpPr>
        <p:spPr>
          <a:xfrm>
            <a:off x="8151564" y="6137180"/>
            <a:ext cx="40404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https://arxiv.org/abs/1508.07909</a:t>
            </a:r>
            <a:r>
              <a:rPr lang="en-US" dirty="0"/>
              <a:t>  </a:t>
            </a:r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https://arxiv.org/pdf/1609.08144.pdf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C42BE5-9418-0941-5873-F8F8F463E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43" y="1979489"/>
            <a:ext cx="3363216" cy="4878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59B167-BBFE-D85E-71A1-D5A3FDC983AA}"/>
              </a:ext>
            </a:extLst>
          </p:cNvPr>
          <p:cNvSpPr txBox="1"/>
          <p:nvPr/>
        </p:nvSpPr>
        <p:spPr>
          <a:xfrm>
            <a:off x="4339268" y="3048000"/>
            <a:ext cx="69942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merge:</a:t>
            </a:r>
          </a:p>
          <a:p>
            <a:pPr marL="342900" indent="-342900">
              <a:buAutoNum type="arabicPeriod"/>
            </a:pPr>
            <a:r>
              <a:rPr lang="en-US" dirty="0"/>
              <a:t>Count token pair frequencies in dataset</a:t>
            </a:r>
          </a:p>
          <a:p>
            <a:pPr marL="342900" indent="-342900">
              <a:buAutoNum type="arabicPeriod"/>
            </a:pPr>
            <a:r>
              <a:rPr lang="en-US" dirty="0"/>
              <a:t>Select most frequent pair</a:t>
            </a:r>
          </a:p>
          <a:p>
            <a:pPr marL="342900" indent="-342900">
              <a:buAutoNum type="arabicPeriod"/>
            </a:pPr>
            <a:r>
              <a:rPr lang="en-US" dirty="0"/>
              <a:t>Merge that “best” pair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Assign best pair to new token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Replace all instances of best pair in dataset with that token</a:t>
            </a:r>
          </a:p>
        </p:txBody>
      </p:sp>
    </p:spTree>
    <p:extLst>
      <p:ext uri="{BB962C8B-B14F-4D97-AF65-F5344CB8AC3E}">
        <p14:creationId xmlns:p14="http://schemas.microsoft.com/office/powerpoint/2010/main" val="23245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32B92-28D5-1BBD-ADE4-B60B9B0DC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614BB-7315-5621-0024-22D597572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 first two merges of: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Your cat cannot do the can-can, can he?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_Your _cat _cannot _do _the _can-can, _can he?</a:t>
            </a:r>
          </a:p>
          <a:p>
            <a:pPr marL="0" indent="0"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_Your _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_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Xnnot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_do _the _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Xn-Xn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_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_he?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_Your _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_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Znot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_do _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the _Z-Z, _Z,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_he?</a:t>
            </a:r>
          </a:p>
          <a:p>
            <a:pPr marL="0" indent="0"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FF61FF-764B-9B07-15C1-CB0FE4A731B8}"/>
              </a:ext>
            </a:extLst>
          </p:cNvPr>
          <p:cNvSpPr txBox="1"/>
          <p:nvPr/>
        </p:nvSpPr>
        <p:spPr>
          <a:xfrm>
            <a:off x="7716510" y="152400"/>
            <a:ext cx="38658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each merge:</a:t>
            </a:r>
          </a:p>
          <a:p>
            <a:pPr marL="342900" indent="-342900">
              <a:buAutoNum type="arabicPeriod"/>
            </a:pPr>
            <a:r>
              <a:rPr lang="en-US" dirty="0"/>
              <a:t>Count token pair frequencies in dataset</a:t>
            </a:r>
          </a:p>
          <a:p>
            <a:pPr marL="342900" indent="-342900">
              <a:buAutoNum type="arabicPeriod"/>
            </a:pPr>
            <a:r>
              <a:rPr lang="en-US" dirty="0"/>
              <a:t>Select most frequent pair</a:t>
            </a:r>
          </a:p>
          <a:p>
            <a:pPr marL="342900" indent="-342900">
              <a:buAutoNum type="arabicPeriod"/>
            </a:pPr>
            <a:r>
              <a:rPr lang="en-US" dirty="0"/>
              <a:t>Merge that “best” pair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Assign best pair to new token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Replace all instances of best pair in dataset with that token</a:t>
            </a:r>
          </a:p>
        </p:txBody>
      </p:sp>
    </p:spTree>
    <p:extLst>
      <p:ext uri="{BB962C8B-B14F-4D97-AF65-F5344CB8AC3E}">
        <p14:creationId xmlns:p14="http://schemas.microsoft.com/office/powerpoint/2010/main" val="163719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DF23-5947-60FE-B566-C262ECC9F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better encode word similarity?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97B95-0D8F-565F-3B9E-61CFA7767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Different words are related to each other</a:t>
            </a:r>
          </a:p>
          <a:p>
            <a:endParaRPr lang="en-US" dirty="0"/>
          </a:p>
          <a:p>
            <a:r>
              <a:rPr lang="en-US" dirty="0"/>
              <a:t>Encode “meaning” in a continuous vector</a:t>
            </a:r>
          </a:p>
          <a:p>
            <a:endParaRPr lang="en-US" dirty="0"/>
          </a:p>
          <a:p>
            <a:r>
              <a:rPr lang="en-US" dirty="0"/>
              <a:t>Learn these vectors based on surrounding words</a:t>
            </a:r>
          </a:p>
        </p:txBody>
      </p:sp>
    </p:spTree>
    <p:extLst>
      <p:ext uri="{BB962C8B-B14F-4D97-AF65-F5344CB8AC3E}">
        <p14:creationId xmlns:p14="http://schemas.microsoft.com/office/powerpoint/2010/main" val="4200936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17873-9E25-C672-A3CB-707E6AA3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(</a:t>
            </a:r>
            <a:r>
              <a:rPr lang="en-US" dirty="0" err="1"/>
              <a:t>Mikolov</a:t>
            </a:r>
            <a:r>
              <a:rPr lang="en-US" dirty="0"/>
              <a:t> et al. 2013)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2D3A2-FB65-E890-98AC-5C79F4FF5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For each word, solve for a continuous vector representation:</a:t>
            </a:r>
          </a:p>
          <a:p>
            <a:r>
              <a:rPr lang="en-US" sz="2000" dirty="0"/>
              <a:t>CBOW: predict center word as average of surrounding words (after projecting each word to a vector)</a:t>
            </a:r>
          </a:p>
          <a:p>
            <a:r>
              <a:rPr lang="en-US" sz="2000" dirty="0"/>
              <a:t>Skip-Gram: each word (after projecting to a vector) predicts each surrounding word with a linear model</a:t>
            </a: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8A4275-4073-C5E3-9E24-928CCB1F1D12}"/>
              </a:ext>
            </a:extLst>
          </p:cNvPr>
          <p:cNvSpPr txBox="1"/>
          <p:nvPr/>
        </p:nvSpPr>
        <p:spPr>
          <a:xfrm>
            <a:off x="8534400" y="6324600"/>
            <a:ext cx="388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https://arxiv.org/pdf/1301.3781.pdf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38103E-4F77-4FF5-500D-BC4D0CA82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70969"/>
            <a:ext cx="6831385" cy="396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854D-3AEE-79D7-BA60-873B5015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0756"/>
            <a:ext cx="10972800" cy="914400"/>
          </a:xfrm>
        </p:spPr>
        <p:txBody>
          <a:bodyPr/>
          <a:lstStyle/>
          <a:p>
            <a:r>
              <a:rPr lang="en-US" dirty="0"/>
              <a:t>Train by gradient 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2711F-6AE1-8FF5-B4BF-9ACC5AE61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3505200" cy="5135563"/>
          </a:xfrm>
        </p:spPr>
        <p:txBody>
          <a:bodyPr/>
          <a:lstStyle/>
          <a:p>
            <a:r>
              <a:rPr lang="en-US" dirty="0"/>
              <a:t>At the end, each word integer can be replaced by a fixed-length continuous vector</a:t>
            </a:r>
          </a:p>
          <a:p>
            <a:r>
              <a:rPr lang="en-US" dirty="0"/>
              <a:t>These vectors can predict word relationships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8128B1-9222-F30E-647C-66534C35C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500694"/>
            <a:ext cx="8086987" cy="2357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4BCB18-1E74-CE76-CEED-2464E425F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444" y="228600"/>
            <a:ext cx="6520343" cy="392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416DB-41A1-9B24-CED1-D470BBD10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FD0A-0464-7976-8445-4435FB7B5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Representing natural language text as integers</a:t>
            </a:r>
          </a:p>
          <a:p>
            <a:pPr lvl="1"/>
            <a:r>
              <a:rPr lang="en-US" dirty="0"/>
              <a:t>Byte pair encoding</a:t>
            </a:r>
          </a:p>
          <a:p>
            <a:pPr lvl="1"/>
            <a:r>
              <a:rPr lang="en-US" dirty="0" err="1"/>
              <a:t>WordPiece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Representing text tokens with continuous vectors</a:t>
            </a:r>
          </a:p>
          <a:p>
            <a:pPr lvl="1"/>
            <a:r>
              <a:rPr lang="en-US" dirty="0"/>
              <a:t>Word2Vec</a:t>
            </a:r>
          </a:p>
          <a:p>
            <a:pPr lvl="1"/>
            <a:endParaRPr lang="en-US" dirty="0"/>
          </a:p>
          <a:p>
            <a:r>
              <a:rPr lang="en-US" dirty="0"/>
              <a:t>Attention and Transformers</a:t>
            </a:r>
          </a:p>
          <a:p>
            <a:pPr lvl="1"/>
            <a:r>
              <a:rPr lang="en-US" dirty="0"/>
              <a:t>“Attention is all you need” transformers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53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4FFB0-4BD7-C426-D2DF-E481D2A6F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predicted relationship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3612A-CF56-EFC3-D7BF-70CD889BF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CD56D8-20E0-AB9A-8B4D-62A988411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53580"/>
            <a:ext cx="10670796" cy="5150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24999E-439E-1639-96AF-8BBD7E2431A1}"/>
              </a:ext>
            </a:extLst>
          </p:cNvPr>
          <p:cNvSpPr txBox="1"/>
          <p:nvPr/>
        </p:nvSpPr>
        <p:spPr>
          <a:xfrm>
            <a:off x="609600" y="6004420"/>
            <a:ext cx="6034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E.g., Paris – France + Italy = Rome</a:t>
            </a:r>
          </a:p>
        </p:txBody>
      </p:sp>
    </p:spTree>
    <p:extLst>
      <p:ext uri="{BB962C8B-B14F-4D97-AF65-F5344CB8AC3E}">
        <p14:creationId xmlns:p14="http://schemas.microsoft.com/office/powerpoint/2010/main" val="991419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375E5-A774-E36A-87E7-52196E91B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demos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C99E6-C8B5-A4D7-86DB-5E9E3AB0E930}"/>
              </a:ext>
            </a:extLst>
          </p:cNvPr>
          <p:cNvSpPr txBox="1"/>
          <p:nvPr/>
        </p:nvSpPr>
        <p:spPr>
          <a:xfrm>
            <a:off x="1181100" y="2590800"/>
            <a:ext cx="98298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https://turbomaze.github.io/word2vecjson/  (fastest)</a:t>
            </a:r>
          </a:p>
          <a:p>
            <a:endParaRPr lang="en-US" sz="2800" dirty="0">
              <a:hlinkClick r:id="rId2"/>
            </a:endParaRPr>
          </a:p>
          <a:p>
            <a:r>
              <a:rPr lang="en-US" sz="2800" dirty="0">
                <a:hlinkClick r:id="rId2"/>
              </a:rPr>
              <a:t>https://www.cs.cmu.edu/~dst/WordEmbeddingDemo/</a:t>
            </a:r>
            <a:endParaRPr lang="en-US" sz="2800" dirty="0"/>
          </a:p>
          <a:p>
            <a:endParaRPr lang="en-US" sz="2800" dirty="0">
              <a:hlinkClick r:id="rId3"/>
            </a:endParaRPr>
          </a:p>
          <a:p>
            <a:endParaRPr lang="en-US" sz="2800" dirty="0">
              <a:hlinkClick r:id="rId3"/>
            </a:endParaRPr>
          </a:p>
          <a:p>
            <a:r>
              <a:rPr lang="en-US" sz="2800" dirty="0">
                <a:hlinkClick r:id="rId3"/>
              </a:rPr>
              <a:t>https://remykarem.github.io/word2vec-demo/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0957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7BE60-BDE7-E33A-6C1C-7747FDE09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type of data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0CA67-3259-523E-2E98-84DA8E2B4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Linear: output is sum of weights times features</a:t>
            </a:r>
          </a:p>
          <a:p>
            <a:endParaRPr lang="en-US" dirty="0"/>
          </a:p>
          <a:p>
            <a:r>
              <a:rPr lang="en-US" dirty="0"/>
              <a:t>Convolution: output at each position is sum of weights times features within a window</a:t>
            </a:r>
          </a:p>
          <a:p>
            <a:endParaRPr lang="en-US" dirty="0"/>
          </a:p>
          <a:p>
            <a:r>
              <a:rPr lang="en-US" b="1" dirty="0"/>
              <a:t>Attention</a:t>
            </a:r>
            <a:r>
              <a:rPr lang="en-US" dirty="0"/>
              <a:t>: given a set of &lt;key, value&gt; pairs and a &lt;query&gt;, output is sum of values weighted by key-query similarity</a:t>
            </a:r>
          </a:p>
        </p:txBody>
      </p:sp>
    </p:spTree>
    <p:extLst>
      <p:ext uri="{BB962C8B-B14F-4D97-AF65-F5344CB8AC3E}">
        <p14:creationId xmlns:p14="http://schemas.microsoft.com/office/powerpoint/2010/main" val="109016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629EC-50B2-EFE9-613D-8114A8016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FB551-F1E9-2E8B-BEEB-3676106CE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&lt;key </a:t>
            </a:r>
            <a:r>
              <a:rPr lang="en-US" i="1" dirty="0"/>
              <a:t>k</a:t>
            </a:r>
            <a:r>
              <a:rPr lang="en-US" dirty="0"/>
              <a:t>, value </a:t>
            </a:r>
            <a:r>
              <a:rPr lang="en-US" i="1" dirty="0"/>
              <a:t>v</a:t>
            </a:r>
            <a:r>
              <a:rPr lang="en-US" dirty="0"/>
              <a:t>&gt;: a data element, in which </a:t>
            </a:r>
            <a:r>
              <a:rPr lang="en-US" b="1" dirty="0"/>
              <a:t>key</a:t>
            </a:r>
            <a:r>
              <a:rPr lang="en-US" dirty="0"/>
              <a:t> is used for matching and </a:t>
            </a:r>
            <a:r>
              <a:rPr lang="en-US" b="1" dirty="0"/>
              <a:t>value</a:t>
            </a:r>
            <a:r>
              <a:rPr lang="en-US" dirty="0"/>
              <a:t> is used to output</a:t>
            </a:r>
          </a:p>
          <a:p>
            <a:pPr marL="0" indent="0">
              <a:buNone/>
            </a:pPr>
            <a:r>
              <a:rPr lang="en-US" dirty="0"/>
              <a:t>&lt;</a:t>
            </a:r>
            <a:r>
              <a:rPr lang="en-US" b="1" dirty="0"/>
              <a:t>query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dirty="0"/>
              <a:t>&gt;: used to match keys and accumulate values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117148-8B78-9078-C44E-209C3B5C475D}"/>
                  </a:ext>
                </a:extLst>
              </p:cNvPr>
              <p:cNvSpPr txBox="1"/>
              <p:nvPr/>
            </p:nvSpPr>
            <p:spPr>
              <a:xfrm>
                <a:off x="1219200" y="2902624"/>
                <a:ext cx="9089106" cy="13115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𝑜𝑢𝑡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117148-8B78-9078-C44E-209C3B5C4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902624"/>
                <a:ext cx="9089106" cy="13115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442DFCD-6E4F-A7E5-D2BD-1E5E729A2118}"/>
              </a:ext>
            </a:extLst>
          </p:cNvPr>
          <p:cNvSpPr txBox="1"/>
          <p:nvPr/>
        </p:nvSpPr>
        <p:spPr>
          <a:xfrm>
            <a:off x="2565442" y="4616152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Similarity of </a:t>
            </a:r>
            <a:r>
              <a:rPr lang="en-US" dirty="0" err="1"/>
              <a:t>ith</a:t>
            </a:r>
            <a:r>
              <a:rPr lang="en-US" dirty="0"/>
              <a:t> key and query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A2F0DE-2F11-7A00-06E1-CD0FD2A10842}"/>
              </a:ext>
            </a:extLst>
          </p:cNvPr>
          <p:cNvSpPr txBox="1"/>
          <p:nvPr/>
        </p:nvSpPr>
        <p:spPr>
          <a:xfrm>
            <a:off x="5906311" y="461615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ith</a:t>
            </a:r>
            <a:r>
              <a:rPr lang="en-US" dirty="0"/>
              <a:t> value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7FFE73-811D-C40B-B408-5C61A56F0511}"/>
              </a:ext>
            </a:extLst>
          </p:cNvPr>
          <p:cNvCxnSpPr/>
          <p:nvPr/>
        </p:nvCxnSpPr>
        <p:spPr>
          <a:xfrm flipV="1">
            <a:off x="4343400" y="3962400"/>
            <a:ext cx="762000" cy="653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84165D-30D1-9FA1-C5BA-B144045E67A2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6287311" y="3803848"/>
            <a:ext cx="140938" cy="812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ACAE854-BEA9-2139-2713-C2A2A9541F48}"/>
              </a:ext>
            </a:extLst>
          </p:cNvPr>
          <p:cNvCxnSpPr>
            <a:cxnSpLocks/>
          </p:cNvCxnSpPr>
          <p:nvPr/>
        </p:nvCxnSpPr>
        <p:spPr>
          <a:xfrm flipH="1" flipV="1">
            <a:off x="7149782" y="4292525"/>
            <a:ext cx="391929" cy="32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134FDE2-4F3F-73F2-92BF-BE90F527D959}"/>
              </a:ext>
            </a:extLst>
          </p:cNvPr>
          <p:cNvSpPr txBox="1"/>
          <p:nvPr/>
        </p:nvSpPr>
        <p:spPr>
          <a:xfrm>
            <a:off x="7487452" y="4616152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Make similarities sum to 1</a:t>
            </a:r>
          </a:p>
        </p:txBody>
      </p:sp>
    </p:spTree>
    <p:extLst>
      <p:ext uri="{BB962C8B-B14F-4D97-AF65-F5344CB8AC3E}">
        <p14:creationId xmlns:p14="http://schemas.microsoft.com/office/powerpoint/2010/main" val="4212410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6E15B-3DBF-125F-5C9D-75AA21FDB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Cross-attention simple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4395DD-E8EE-EEE8-D905-E256FA0C0727}"/>
                  </a:ext>
                </a:extLst>
              </p:cNvPr>
              <p:cNvSpPr txBox="1"/>
              <p:nvPr/>
            </p:nvSpPr>
            <p:spPr>
              <a:xfrm>
                <a:off x="1551447" y="889000"/>
                <a:ext cx="9089106" cy="13115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𝑜𝑢𝑡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4395DD-E8EE-EEE8-D905-E256FA0C0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447" y="889000"/>
                <a:ext cx="9089106" cy="13115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7E1403-D2EE-2CA2-383B-4084CA575241}"/>
                  </a:ext>
                </a:extLst>
              </p:cNvPr>
              <p:cNvSpPr txBox="1"/>
              <p:nvPr/>
            </p:nvSpPr>
            <p:spPr>
              <a:xfrm>
                <a:off x="533400" y="2807524"/>
                <a:ext cx="5217647" cy="3922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800" b="0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&lt;key, value&gt; pairs: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&lt;1,1&gt;, &lt;7, −1&gt;, &lt;5,−1&gt;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query: 4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𝑜𝑢𝑡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=−0.71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7E1403-D2EE-2CA2-383B-4084CA575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07524"/>
                <a:ext cx="5217647" cy="3922099"/>
              </a:xfrm>
              <a:prstGeom prst="rect">
                <a:avLst/>
              </a:prstGeom>
              <a:blipFill>
                <a:blip r:embed="rId3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C5A138-BCCD-7C0A-C2D8-70DB8BE441FA}"/>
                  </a:ext>
                </a:extLst>
              </p:cNvPr>
              <p:cNvSpPr txBox="1"/>
              <p:nvPr/>
            </p:nvSpPr>
            <p:spPr>
              <a:xfrm>
                <a:off x="6324600" y="4620448"/>
                <a:ext cx="6096000" cy="1325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query = 0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𝑜𝑢𝑡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den>
                        </m:f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den>
                        </m:f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=0.79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C5A138-BCCD-7C0A-C2D8-70DB8BE44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620448"/>
                <a:ext cx="6096000" cy="1325106"/>
              </a:xfrm>
              <a:prstGeom prst="rect">
                <a:avLst/>
              </a:prstGeom>
              <a:blipFill>
                <a:blip r:embed="rId4"/>
                <a:stretch>
                  <a:fillRect l="-900" t="-2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872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97229-5C53-C51B-AD50-F4352319D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055AD-AB11-AEBF-B642-242B7AE51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Key=value</a:t>
            </a:r>
          </a:p>
          <a:p>
            <a:r>
              <a:rPr lang="en-US" dirty="0"/>
              <a:t>Each key is also a query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FA6A64-233C-E1F9-CE05-B312317BCC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199"/>
          <a:stretch/>
        </p:blipFill>
        <p:spPr>
          <a:xfrm>
            <a:off x="990600" y="3222171"/>
            <a:ext cx="9238785" cy="34801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8BDD0E-1C19-762D-E192-26D73C36F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257863"/>
            <a:ext cx="3733800" cy="96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58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7535-2201-2EA8-AED0-D10334FB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of self attention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7A1459C-D7C0-A43F-568E-7055542814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324809"/>
              </p:ext>
            </p:extLst>
          </p:nvPr>
        </p:nvGraphicFramePr>
        <p:xfrm>
          <a:off x="990600" y="2667000"/>
          <a:ext cx="5917435" cy="3680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526472551"/>
                    </a:ext>
                  </a:extLst>
                </a:gridCol>
                <a:gridCol w="1115692">
                  <a:extLst>
                    <a:ext uri="{9D8B030D-6E8A-4147-A177-3AD203B41FA5}">
                      <a16:colId xmlns:a16="http://schemas.microsoft.com/office/drawing/2014/main" val="4131555679"/>
                    </a:ext>
                  </a:extLst>
                </a:gridCol>
                <a:gridCol w="1194181">
                  <a:extLst>
                    <a:ext uri="{9D8B030D-6E8A-4147-A177-3AD203B41FA5}">
                      <a16:colId xmlns:a16="http://schemas.microsoft.com/office/drawing/2014/main" val="1464182668"/>
                    </a:ext>
                  </a:extLst>
                </a:gridCol>
                <a:gridCol w="1194181">
                  <a:extLst>
                    <a:ext uri="{9D8B030D-6E8A-4147-A177-3AD203B41FA5}">
                      <a16:colId xmlns:a16="http://schemas.microsoft.com/office/drawing/2014/main" val="1787677029"/>
                    </a:ext>
                  </a:extLst>
                </a:gridCol>
                <a:gridCol w="1194181">
                  <a:extLst>
                    <a:ext uri="{9D8B030D-6E8A-4147-A177-3AD203B41FA5}">
                      <a16:colId xmlns:a16="http://schemas.microsoft.com/office/drawing/2014/main" val="4211607372"/>
                    </a:ext>
                  </a:extLst>
                </a:gridCol>
              </a:tblGrid>
              <a:tr h="6972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Input (</a:t>
                      </a:r>
                      <a:r>
                        <a:rPr lang="en-US" sz="2800" u="none" strike="noStrike" dirty="0" err="1">
                          <a:effectLst/>
                        </a:rPr>
                        <a:t>k,q,v</a:t>
                      </a:r>
                      <a:r>
                        <a:rPr lang="en-US" sz="2800" u="none" strike="noStrike" dirty="0">
                          <a:effectLst/>
                        </a:rPr>
                        <a:t>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err="1">
                          <a:effectLst/>
                        </a:rPr>
                        <a:t>iter</a:t>
                      </a:r>
                      <a:r>
                        <a:rPr lang="en-US" sz="2800" u="none" strike="noStrike" dirty="0">
                          <a:effectLst/>
                        </a:rPr>
                        <a:t> 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iter 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err="1">
                          <a:effectLst/>
                        </a:rPr>
                        <a:t>iter</a:t>
                      </a:r>
                      <a:r>
                        <a:rPr lang="en-US" sz="2800" u="none" strike="noStrike" dirty="0">
                          <a:effectLst/>
                        </a:rPr>
                        <a:t> 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iter 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5406636"/>
                  </a:ext>
                </a:extLst>
              </a:tr>
              <a:tr h="69723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1.000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1.497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1.818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1.988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2.147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0673215"/>
                  </a:ext>
                </a:extLst>
              </a:tr>
              <a:tr h="69723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9.000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8.503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8.182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8.012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7.853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7642446"/>
                  </a:ext>
                </a:extLst>
              </a:tr>
              <a:tr h="69723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8.000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8.128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8.141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8.010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7.853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0873170"/>
                  </a:ext>
                </a:extLst>
              </a:tr>
              <a:tr h="69723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2.000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1.872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1.859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1.990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2.147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051822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2A3CD6FA-D0C3-306D-F788-1F83D7669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19200"/>
            <a:ext cx="3733800" cy="9643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498E12-51E3-D799-D8A1-CE126D201CB4}"/>
              </a:ext>
            </a:extLst>
          </p:cNvPr>
          <p:cNvSpPr txBox="1"/>
          <p:nvPr/>
        </p:nvSpPr>
        <p:spPr>
          <a:xfrm>
            <a:off x="7315200" y="3768566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Self-attention performs a kind of clustering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Typically, this is applied to high-dimensional vectors</a:t>
            </a:r>
          </a:p>
        </p:txBody>
      </p:sp>
    </p:spTree>
    <p:extLst>
      <p:ext uri="{BB962C8B-B14F-4D97-AF65-F5344CB8AC3E}">
        <p14:creationId xmlns:p14="http://schemas.microsoft.com/office/powerpoint/2010/main" val="155681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3FF75-4927-838C-AD25-2BE28AD92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0B11B-122E-BDE3-5A8A-BF80714CD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7239000" cy="555962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Cross-Attention</a:t>
            </a:r>
            <a:r>
              <a:rPr lang="en-US" dirty="0"/>
              <a:t>: query vectors are separate from &lt;key, value&gt; vectors</a:t>
            </a:r>
          </a:p>
          <a:p>
            <a:pPr lvl="1"/>
            <a:r>
              <a:rPr lang="en-US" dirty="0"/>
              <a:t>Performs instance-based regression</a:t>
            </a:r>
          </a:p>
          <a:p>
            <a:r>
              <a:rPr lang="en-US" b="1" dirty="0"/>
              <a:t>Self-Attention</a:t>
            </a:r>
            <a:r>
              <a:rPr lang="en-US" dirty="0"/>
              <a:t>: query vectors are the same as the key and value vectors</a:t>
            </a:r>
          </a:p>
          <a:p>
            <a:pPr lvl="1"/>
            <a:r>
              <a:rPr lang="en-US" dirty="0"/>
              <a:t>Performs soft clustering/aggregation</a:t>
            </a:r>
          </a:p>
          <a:p>
            <a:pPr lvl="1"/>
            <a:r>
              <a:rPr lang="en-US" dirty="0"/>
              <a:t>Adding multi-dimensional vectors can overlay multiple types of information, not just blend or replace</a:t>
            </a:r>
          </a:p>
          <a:p>
            <a:endParaRPr lang="en-US" dirty="0"/>
          </a:p>
          <a:p>
            <a:r>
              <a:rPr lang="en-US" b="1" dirty="0"/>
              <a:t>Attention is extremely powerful and general when combined with learned similarity and non-linear feature transformations</a:t>
            </a:r>
          </a:p>
        </p:txBody>
      </p:sp>
      <p:pic>
        <p:nvPicPr>
          <p:cNvPr id="7170" name="Picture 2" descr="Trogdor the Burninator">
            <a:extLst>
              <a:ext uri="{FF2B5EF4-FFF2-40B4-BE49-F238E27FC236}">
                <a16:creationId xmlns:a16="http://schemas.microsoft.com/office/drawing/2014/main" id="{5DF77DE3-7504-A09A-3A9F-24C2076E9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536" y="3508715"/>
            <a:ext cx="364226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A1A5BC-AC54-890B-1B2B-8834921C74B7}"/>
              </a:ext>
            </a:extLst>
          </p:cNvPr>
          <p:cNvSpPr txBox="1"/>
          <p:nvPr/>
        </p:nvSpPr>
        <p:spPr>
          <a:xfrm>
            <a:off x="9786668" y="6550223"/>
            <a:ext cx="2667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https://homestarrunner.com/</a:t>
            </a:r>
          </a:p>
        </p:txBody>
      </p:sp>
    </p:spTree>
    <p:extLst>
      <p:ext uri="{BB962C8B-B14F-4D97-AF65-F5344CB8AC3E}">
        <p14:creationId xmlns:p14="http://schemas.microsoft.com/office/powerpoint/2010/main" val="849005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F7B56-4858-D48E-C8D4-91A4359A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(Vaswani et al. 2017)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F9882B-F024-44C0-7366-5E2D76856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similarity via linear projection with </a:t>
                </a:r>
                <a:r>
                  <a:rPr lang="en-US" dirty="0" err="1"/>
                  <a:t>softmax</a:t>
                </a: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F9882B-F024-44C0-7366-5E2D76856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B1F5FA6-C55F-09B8-DE66-3DF5CDACE720}"/>
              </a:ext>
            </a:extLst>
          </p:cNvPr>
          <p:cNvSpPr txBox="1"/>
          <p:nvPr/>
        </p:nvSpPr>
        <p:spPr>
          <a:xfrm>
            <a:off x="76200" y="648866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3"/>
              </a:rPr>
              <a:t>Attention is all you need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0664EF-249D-4C7D-C753-E8318568E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2438400"/>
            <a:ext cx="3154261" cy="36072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C9C954-84DE-8E2A-6221-AADEC7583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3733800"/>
            <a:ext cx="5662114" cy="11459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ED5525-BFBA-B7A4-45A0-C6EBF00914B6}"/>
              </a:ext>
            </a:extLst>
          </p:cNvPr>
          <p:cNvSpPr txBox="1"/>
          <p:nvPr/>
        </p:nvSpPr>
        <p:spPr>
          <a:xfrm>
            <a:off x="1371600" y="5133601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Normalize by sqrt of dimensionality of keys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B172FC-B3A7-9B2E-7FE4-A401CAE6738E}"/>
              </a:ext>
            </a:extLst>
          </p:cNvPr>
          <p:cNvCxnSpPr/>
          <p:nvPr/>
        </p:nvCxnSpPr>
        <p:spPr>
          <a:xfrm flipV="1">
            <a:off x="5410200" y="4724400"/>
            <a:ext cx="3048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22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F7B56-4858-D48E-C8D4-91A4359A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(Vaswani et al. 2017)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9882B-F024-44C0-7366-5E2D76856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248400" cy="5135563"/>
          </a:xfrm>
        </p:spPr>
        <p:txBody>
          <a:bodyPr/>
          <a:lstStyle/>
          <a:p>
            <a:r>
              <a:rPr lang="en-US" dirty="0"/>
              <a:t>One or more similarity functions can be learned with linear layers</a:t>
            </a:r>
          </a:p>
          <a:p>
            <a:pPr lvl="1"/>
            <a:r>
              <a:rPr lang="en-US" dirty="0"/>
              <a:t>If there are K similarities and D dimensions to input, each parallel linear layer outputs D/K values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F5FA6-C55F-09B8-DE66-3DF5CDACE720}"/>
              </a:ext>
            </a:extLst>
          </p:cNvPr>
          <p:cNvSpPr txBox="1"/>
          <p:nvPr/>
        </p:nvSpPr>
        <p:spPr>
          <a:xfrm>
            <a:off x="76200" y="648866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2"/>
              </a:rPr>
              <a:t>Attention is all you need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E754C-6A60-F88C-A9B5-E027D3743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1524000"/>
            <a:ext cx="3523376" cy="41944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5115DA-577A-35A4-2F90-B27ED2967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031491"/>
            <a:ext cx="7781753" cy="168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4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CA53-CE81-3B77-AC62-C39856DC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Each pixel means little, but images can be interpreted by grouping and recognizing patterns in groups of groups of groups of pixels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99E3-F35F-9B0E-F01D-ABA986DB4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Funny raccoon in green sunglasses showing a rock gesture isolated on white background Funny raccoon in green sunglasses showing a rock gesture isolated on white background funny animal stock pictures, royalty-free photos &amp; images">
            <a:extLst>
              <a:ext uri="{FF2B5EF4-FFF2-40B4-BE49-F238E27FC236}">
                <a16:creationId xmlns:a16="http://schemas.microsoft.com/office/drawing/2014/main" id="{89D73922-9541-E9D0-B980-FD904E13F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6" r="18863"/>
          <a:stretch/>
        </p:blipFill>
        <p:spPr bwMode="auto">
          <a:xfrm>
            <a:off x="7471510" y="1495425"/>
            <a:ext cx="35052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63E851-69F4-745C-81EE-12804466E53A}"/>
              </a:ext>
            </a:extLst>
          </p:cNvPr>
          <p:cNvSpPr txBox="1"/>
          <p:nvPr/>
        </p:nvSpPr>
        <p:spPr>
          <a:xfrm>
            <a:off x="0" y="6639657"/>
            <a:ext cx="21579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https://www.istockphoto.com/photos/funny-animal</a:t>
            </a:r>
          </a:p>
        </p:txBody>
      </p:sp>
      <p:pic>
        <p:nvPicPr>
          <p:cNvPr id="5" name="Picture 2" descr="Funny raccoon in green sunglasses showing a rock gesture isolated on white background Funny raccoon in green sunglasses showing a rock gesture isolated on white background funny animal stock pictures, royalty-free photos &amp; images">
            <a:extLst>
              <a:ext uri="{FF2B5EF4-FFF2-40B4-BE49-F238E27FC236}">
                <a16:creationId xmlns:a16="http://schemas.microsoft.com/office/drawing/2014/main" id="{8AC4882A-5FBF-D91A-48A4-8E6FE0571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6" t="20971" r="45097" b="45531"/>
          <a:stretch/>
        </p:blipFill>
        <p:spPr bwMode="auto">
          <a:xfrm>
            <a:off x="5726680" y="3133380"/>
            <a:ext cx="14478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unny raccoon in green sunglasses showing a rock gesture isolated on white background Funny raccoon in green sunglasses showing a rock gesture isolated on white background funny animal stock pictures, royalty-free photos &amp; images">
            <a:extLst>
              <a:ext uri="{FF2B5EF4-FFF2-40B4-BE49-F238E27FC236}">
                <a16:creationId xmlns:a16="http://schemas.microsoft.com/office/drawing/2014/main" id="{673D2393-9C89-C4C5-48A4-0A5993F28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0" t="36345" r="45097" b="51832"/>
          <a:stretch/>
        </p:blipFill>
        <p:spPr bwMode="auto">
          <a:xfrm>
            <a:off x="4013133" y="3133840"/>
            <a:ext cx="1278416" cy="12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unny raccoon in green sunglasses showing a rock gesture isolated on white background Funny raccoon in green sunglasses showing a rock gesture isolated on white background funny animal stock pictures, royalty-free photos &amp; images">
            <a:extLst>
              <a:ext uri="{FF2B5EF4-FFF2-40B4-BE49-F238E27FC236}">
                <a16:creationId xmlns:a16="http://schemas.microsoft.com/office/drawing/2014/main" id="{404F5167-4BF1-DB15-E825-6A51D9C668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2" t="38316" r="47036" b="55773"/>
          <a:stretch/>
        </p:blipFill>
        <p:spPr bwMode="auto">
          <a:xfrm>
            <a:off x="2414116" y="3153921"/>
            <a:ext cx="1244907" cy="123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unny raccoon in green sunglasses showing a rock gesture isolated on white background Funny raccoon in green sunglasses showing a rock gesture isolated on white background funny animal stock pictures, royalty-free photos &amp; images">
            <a:extLst>
              <a:ext uri="{FF2B5EF4-FFF2-40B4-BE49-F238E27FC236}">
                <a16:creationId xmlns:a16="http://schemas.microsoft.com/office/drawing/2014/main" id="{D207157C-F5F2-2B00-EF61-BA531E766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8" t="40786" r="49059" b="58354"/>
          <a:stretch/>
        </p:blipFill>
        <p:spPr bwMode="auto">
          <a:xfrm>
            <a:off x="588264" y="3133380"/>
            <a:ext cx="124490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7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94C05-98E5-65E8-5D46-E6F8E79A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855"/>
            <a:ext cx="11360800" cy="763600"/>
          </a:xfrm>
        </p:spPr>
        <p:txBody>
          <a:bodyPr>
            <a:normAutofit/>
          </a:bodyPr>
          <a:lstStyle/>
          <a:p>
            <a:r>
              <a:rPr lang="en-US" dirty="0"/>
              <a:t>Transformers: general data processors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6CDCC-FA3C-57FE-539A-E4C0A0DD4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855455"/>
            <a:ext cx="8195000" cy="5236378"/>
          </a:xfrm>
        </p:spPr>
        <p:txBody>
          <a:bodyPr>
            <a:normAutofit/>
          </a:bodyPr>
          <a:lstStyle/>
          <a:p>
            <a:r>
              <a:rPr lang="en-US" b="1" dirty="0">
                <a:sym typeface="Wingdings" panose="05000000000000000000" pitchFamily="2" charset="2"/>
              </a:rPr>
              <a:t>Input tokens can represent anything</a:t>
            </a:r>
            <a:r>
              <a:rPr lang="en-US" dirty="0">
                <a:sym typeface="Wingdings" panose="05000000000000000000" pitchFamily="2" charset="2"/>
              </a:rPr>
              <a:t>: image patches, text tokens, audio, controls, etc.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Invariant to order of tokens: </a:t>
            </a:r>
            <a:r>
              <a:rPr lang="en-US" b="1" dirty="0">
                <a:sym typeface="Wingdings" panose="05000000000000000000" pitchFamily="2" charset="2"/>
              </a:rPr>
              <a:t>add positional embedding </a:t>
            </a:r>
            <a:r>
              <a:rPr lang="en-US" dirty="0">
                <a:sym typeface="Wingdings" panose="05000000000000000000" pitchFamily="2" charset="2"/>
              </a:rPr>
              <a:t>to distinguish pos/type of input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>
                <a:sym typeface="Wingdings" panose="05000000000000000000" pitchFamily="2" charset="2"/>
              </a:rPr>
              <a:t>Transformer block</a:t>
            </a:r>
            <a:r>
              <a:rPr lang="en-US" dirty="0">
                <a:sym typeface="Wingdings" panose="05000000000000000000" pitchFamily="2" charset="2"/>
              </a:rPr>
              <a:t>: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Apply multi-head attention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Apply 2-layer MLP with </a:t>
            </a:r>
            <a:r>
              <a:rPr lang="en-US" dirty="0" err="1">
                <a:sym typeface="Wingdings" panose="05000000000000000000" pitchFamily="2" charset="2"/>
              </a:rPr>
              <a:t>ReLU</a:t>
            </a:r>
            <a:r>
              <a:rPr lang="en-US" dirty="0">
                <a:sym typeface="Wingdings" panose="05000000000000000000" pitchFamily="2" charset="2"/>
              </a:rPr>
              <a:t> to each token separately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Residual and layer norm (over all tokens) after each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Can stack any number of transformer blocks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1E7C7-B6F4-CEC6-1F0B-A612BCD26B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30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A100AC-55BF-083C-F08D-54DA429C5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12"/>
          <a:stretch/>
        </p:blipFill>
        <p:spPr>
          <a:xfrm>
            <a:off x="9196219" y="1266825"/>
            <a:ext cx="2390775" cy="4324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82DF7F-DD8A-03C0-CD86-020F7222D071}"/>
              </a:ext>
            </a:extLst>
          </p:cNvPr>
          <p:cNvSpPr txBox="1"/>
          <p:nvPr/>
        </p:nvSpPr>
        <p:spPr>
          <a:xfrm>
            <a:off x="76200" y="648866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3"/>
              </a:rPr>
              <a:t>Attention is all you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15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0828A-6A70-B8E6-2D5F-6E4DA3C41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267561"/>
            <a:ext cx="11360800" cy="763600"/>
          </a:xfrm>
        </p:spPr>
        <p:txBody>
          <a:bodyPr/>
          <a:lstStyle/>
          <a:p>
            <a:r>
              <a:rPr lang="en-US" dirty="0"/>
              <a:t>Positional encodings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E6C4D-DD5B-B6DD-527F-497A379B2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6594800" cy="4555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Transformer processing does not depend on position of token</a:t>
            </a:r>
          </a:p>
          <a:p>
            <a:pPr lvl="1"/>
            <a:r>
              <a:rPr lang="en-US" dirty="0"/>
              <a:t>This is kind of similar to convolution, as each “patch” or token vector is processed independently, but no overlap between patches</a:t>
            </a:r>
          </a:p>
          <a:p>
            <a:pPr lvl="1"/>
            <a:r>
              <a:rPr lang="en-US" dirty="0"/>
              <a:t>But to compare between tokens, relative position may be important</a:t>
            </a:r>
          </a:p>
          <a:p>
            <a:r>
              <a:rPr lang="en-US" dirty="0"/>
              <a:t>Sinusoidal encoding (on right) is such that a dot product between encodings corresponds to positional similarity</a:t>
            </a:r>
          </a:p>
          <a:p>
            <a:r>
              <a:rPr lang="en-US" dirty="0"/>
              <a:t>Learned or even fixed random encodings also work similarly in 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84ECB0-7080-DD7C-EAA1-83337EA30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12" t="60573"/>
          <a:stretch/>
        </p:blipFill>
        <p:spPr>
          <a:xfrm>
            <a:off x="9196219" y="3886199"/>
            <a:ext cx="2390775" cy="1704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E675AF-C48E-0BA6-5B90-1A27F1EAF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660" y="1956407"/>
            <a:ext cx="3523376" cy="75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61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9882B-F024-44C0-7366-5E2D76856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248400" cy="51355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WordPiece</a:t>
            </a:r>
            <a:r>
              <a:rPr lang="en-US" dirty="0"/>
              <a:t> tokens (integers) are mapped to learned 512-d vectors</a:t>
            </a:r>
          </a:p>
          <a:p>
            <a:r>
              <a:rPr lang="en-US" dirty="0"/>
              <a:t>Positional encoding added to each vector</a:t>
            </a:r>
          </a:p>
          <a:p>
            <a:r>
              <a:rPr lang="en-US" dirty="0"/>
              <a:t>N=6 transformer blocks  applied to input</a:t>
            </a:r>
          </a:p>
          <a:p>
            <a:r>
              <a:rPr lang="en-US" dirty="0"/>
              <a:t>Until &lt;EOS&gt; is output:</a:t>
            </a:r>
          </a:p>
          <a:p>
            <a:pPr lvl="1"/>
            <a:r>
              <a:rPr lang="en-US" dirty="0"/>
              <a:t>Process input + output so far</a:t>
            </a:r>
          </a:p>
          <a:p>
            <a:pPr lvl="1"/>
            <a:r>
              <a:rPr lang="en-US" dirty="0"/>
              <a:t>Output most likely word (after more attention blocks and linear model)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F5FA6-C55F-09B8-DE66-3DF5CDACE720}"/>
              </a:ext>
            </a:extLst>
          </p:cNvPr>
          <p:cNvSpPr txBox="1"/>
          <p:nvPr/>
        </p:nvSpPr>
        <p:spPr>
          <a:xfrm>
            <a:off x="76200" y="648866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2"/>
              </a:rPr>
              <a:t>Attention is all you need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964810-16B7-1F87-DA7C-5D7DB80A3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233" y="265167"/>
            <a:ext cx="4597167" cy="6551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F7B56-4858-D48E-C8D4-91A4359A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Language Transformer: Complete Architecture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B163A0-7092-88FC-B91B-E671A149855A}"/>
              </a:ext>
            </a:extLst>
          </p:cNvPr>
          <p:cNvSpPr txBox="1"/>
          <p:nvPr/>
        </p:nvSpPr>
        <p:spPr>
          <a:xfrm>
            <a:off x="6985233" y="4249887"/>
            <a:ext cx="79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Self-Attention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258B31-B99F-B653-C626-9EACF7FE8A9E}"/>
              </a:ext>
            </a:extLst>
          </p:cNvPr>
          <p:cNvSpPr txBox="1"/>
          <p:nvPr/>
        </p:nvSpPr>
        <p:spPr>
          <a:xfrm>
            <a:off x="10909533" y="2850486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Cross-Attention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5956C6-1830-293C-CCBE-3BB3323580D0}"/>
              </a:ext>
            </a:extLst>
          </p:cNvPr>
          <p:cNvSpPr txBox="1"/>
          <p:nvPr/>
        </p:nvSpPr>
        <p:spPr>
          <a:xfrm>
            <a:off x="10909532" y="3992585"/>
            <a:ext cx="1282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Self-Attention</a:t>
            </a:r>
          </a:p>
          <a:p>
            <a:r>
              <a:rPr lang="en-US" sz="1200" dirty="0"/>
              <a:t>(each token attends to earlier output tokens)</a:t>
            </a:r>
          </a:p>
        </p:txBody>
      </p:sp>
    </p:spTree>
    <p:extLst>
      <p:ext uri="{BB962C8B-B14F-4D97-AF65-F5344CB8AC3E}">
        <p14:creationId xmlns:p14="http://schemas.microsoft.com/office/powerpoint/2010/main" val="3750688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73951-CB89-4607-FB5C-9FC057FE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DDD78-A264-5386-3563-2E7DE8FDE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AA9A6D-135D-FC4D-D53C-731D18EAF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026" y="0"/>
            <a:ext cx="9551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73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87227-2BC4-7472-5EA9-E6F47F49D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5ED34-A8E4-A9DF-2889-1821E7AC8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BAA277-5BE1-9F77-0295-D3C750790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" y="0"/>
            <a:ext cx="576537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A0050F-22D0-069D-8748-35536D4AF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542" y="0"/>
            <a:ext cx="6339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72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9882B-F024-44C0-7366-5E2D76856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248400" cy="5135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English-German </a:t>
            </a:r>
          </a:p>
          <a:p>
            <a:pPr lvl="1"/>
            <a:r>
              <a:rPr lang="en-US" dirty="0"/>
              <a:t>4.5M sentence pairs</a:t>
            </a:r>
          </a:p>
          <a:p>
            <a:pPr lvl="1"/>
            <a:r>
              <a:rPr lang="en-US" dirty="0"/>
              <a:t>37K tokens</a:t>
            </a:r>
          </a:p>
          <a:p>
            <a:r>
              <a:rPr lang="en-US" dirty="0"/>
              <a:t>English-French</a:t>
            </a:r>
          </a:p>
          <a:p>
            <a:pPr lvl="1"/>
            <a:r>
              <a:rPr lang="en-US" dirty="0"/>
              <a:t>36M sentences</a:t>
            </a:r>
          </a:p>
          <a:p>
            <a:pPr lvl="1"/>
            <a:r>
              <a:rPr lang="en-US" dirty="0"/>
              <a:t>32K tokens</a:t>
            </a:r>
          </a:p>
          <a:p>
            <a:r>
              <a:rPr lang="en-US" dirty="0"/>
              <a:t>Base models trained on 8 P100s for 12 hours</a:t>
            </a:r>
          </a:p>
          <a:p>
            <a:r>
              <a:rPr lang="en-US" dirty="0"/>
              <a:t>Big models (2x token dim, 3x training steps) trained for 3.5 days</a:t>
            </a:r>
          </a:p>
          <a:p>
            <a:r>
              <a:rPr lang="en-US" dirty="0"/>
              <a:t>Adam optimizer: learning rate ramps up for 4K iterations, then down</a:t>
            </a:r>
          </a:p>
          <a:p>
            <a:r>
              <a:rPr lang="en-US" dirty="0"/>
              <a:t>Regularization: drop-out, L2 weight, label smoothing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F5FA6-C55F-09B8-DE66-3DF5CDACE720}"/>
              </a:ext>
            </a:extLst>
          </p:cNvPr>
          <p:cNvSpPr txBox="1"/>
          <p:nvPr/>
        </p:nvSpPr>
        <p:spPr>
          <a:xfrm>
            <a:off x="76200" y="648866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2"/>
              </a:rPr>
              <a:t>Attention is all you need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964810-16B7-1F87-DA7C-5D7DB80A3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82480"/>
            <a:ext cx="4597167" cy="6551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F7B56-4858-D48E-C8D4-91A4359A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Application to Translation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B163A0-7092-88FC-B91B-E671A149855A}"/>
              </a:ext>
            </a:extLst>
          </p:cNvPr>
          <p:cNvSpPr txBox="1"/>
          <p:nvPr/>
        </p:nvSpPr>
        <p:spPr>
          <a:xfrm>
            <a:off x="7239000" y="4267200"/>
            <a:ext cx="79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Self-Attention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258B31-B99F-B653-C626-9EACF7FE8A9E}"/>
              </a:ext>
            </a:extLst>
          </p:cNvPr>
          <p:cNvSpPr txBox="1"/>
          <p:nvPr/>
        </p:nvSpPr>
        <p:spPr>
          <a:xfrm>
            <a:off x="11163300" y="286779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Cross-Attention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5956C6-1830-293C-CCBE-3BB3323580D0}"/>
              </a:ext>
            </a:extLst>
          </p:cNvPr>
          <p:cNvSpPr txBox="1"/>
          <p:nvPr/>
        </p:nvSpPr>
        <p:spPr>
          <a:xfrm>
            <a:off x="11163300" y="400989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Self-Attention</a:t>
            </a:r>
          </a:p>
        </p:txBody>
      </p:sp>
    </p:spTree>
    <p:extLst>
      <p:ext uri="{BB962C8B-B14F-4D97-AF65-F5344CB8AC3E}">
        <p14:creationId xmlns:p14="http://schemas.microsoft.com/office/powerpoint/2010/main" val="2060495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C7495-454A-651C-FD82-23A0B2898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A0A0E-DA07-C5AC-BA40-790540DC6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1D059E-F084-70E7-CEB2-C1578786B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47" y="1295400"/>
            <a:ext cx="1043590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864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0643-16FD-1D94-3B80-046F1A9D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0964D-FF33-059F-7BB0-643D6471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324600" cy="4191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Sub-word tokenization based on byte-pair encoding is an effective way to turn natural text into a sequence of integers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Attention is a general processing mechanism that regresses or clusters values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ACC258-4F6E-F416-12E4-6A84D6690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12" b="41642"/>
          <a:stretch/>
        </p:blipFill>
        <p:spPr>
          <a:xfrm>
            <a:off x="8628606" y="5120239"/>
            <a:ext cx="1588168" cy="1676400"/>
          </a:xfrm>
          <a:prstGeom prst="rect">
            <a:avLst/>
          </a:prstGeom>
        </p:spPr>
      </p:pic>
      <p:graphicFrame>
        <p:nvGraphicFramePr>
          <p:cNvPr id="5" name="Content Placeholder 9">
            <a:extLst>
              <a:ext uri="{FF2B5EF4-FFF2-40B4-BE49-F238E27FC236}">
                <a16:creationId xmlns:a16="http://schemas.microsoft.com/office/drawing/2014/main" id="{0A3B3173-F7CA-A9C3-E744-027D790F4B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563599"/>
              </p:ext>
            </p:extLst>
          </p:nvPr>
        </p:nvGraphicFramePr>
        <p:xfrm>
          <a:off x="7182051" y="3561901"/>
          <a:ext cx="2286000" cy="1429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997">
                  <a:extLst>
                    <a:ext uri="{9D8B030D-6E8A-4147-A177-3AD203B41FA5}">
                      <a16:colId xmlns:a16="http://schemas.microsoft.com/office/drawing/2014/main" val="526472551"/>
                    </a:ext>
                  </a:extLst>
                </a:gridCol>
                <a:gridCol w="431010">
                  <a:extLst>
                    <a:ext uri="{9D8B030D-6E8A-4147-A177-3AD203B41FA5}">
                      <a16:colId xmlns:a16="http://schemas.microsoft.com/office/drawing/2014/main" val="4131555679"/>
                    </a:ext>
                  </a:extLst>
                </a:gridCol>
                <a:gridCol w="461331">
                  <a:extLst>
                    <a:ext uri="{9D8B030D-6E8A-4147-A177-3AD203B41FA5}">
                      <a16:colId xmlns:a16="http://schemas.microsoft.com/office/drawing/2014/main" val="1464182668"/>
                    </a:ext>
                  </a:extLst>
                </a:gridCol>
                <a:gridCol w="461331">
                  <a:extLst>
                    <a:ext uri="{9D8B030D-6E8A-4147-A177-3AD203B41FA5}">
                      <a16:colId xmlns:a16="http://schemas.microsoft.com/office/drawing/2014/main" val="1787677029"/>
                    </a:ext>
                  </a:extLst>
                </a:gridCol>
                <a:gridCol w="461331">
                  <a:extLst>
                    <a:ext uri="{9D8B030D-6E8A-4147-A177-3AD203B41FA5}">
                      <a16:colId xmlns:a16="http://schemas.microsoft.com/office/drawing/2014/main" val="4211607372"/>
                    </a:ext>
                  </a:extLst>
                </a:gridCol>
              </a:tblGrid>
              <a:tr h="3669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Input (</a:t>
                      </a:r>
                      <a:r>
                        <a:rPr lang="en-US" sz="1050" u="none" strike="noStrike" dirty="0" err="1">
                          <a:effectLst/>
                        </a:rPr>
                        <a:t>k,q,v</a:t>
                      </a:r>
                      <a:r>
                        <a:rPr lang="en-US" sz="1050" u="none" strike="noStrike" dirty="0">
                          <a:effectLst/>
                        </a:rPr>
                        <a:t>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effectLst/>
                        </a:rPr>
                        <a:t>iter</a:t>
                      </a:r>
                      <a:r>
                        <a:rPr lang="en-US" sz="1050" u="none" strike="noStrike" dirty="0">
                          <a:effectLst/>
                        </a:rPr>
                        <a:t> 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iter 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effectLst/>
                        </a:rPr>
                        <a:t>iter</a:t>
                      </a:r>
                      <a:r>
                        <a:rPr lang="en-US" sz="1050" u="none" strike="noStrike" dirty="0">
                          <a:effectLst/>
                        </a:rPr>
                        <a:t> 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iter 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5406636"/>
                  </a:ext>
                </a:extLst>
              </a:tr>
              <a:tr h="2655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1.000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1.497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1.818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1.988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2.147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0673215"/>
                  </a:ext>
                </a:extLst>
              </a:tr>
              <a:tr h="2655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9.000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8.503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8.182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8.012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7.853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7642446"/>
                  </a:ext>
                </a:extLst>
              </a:tr>
              <a:tr h="2655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8.000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8.128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8.141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8.010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7.853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0873170"/>
                  </a:ext>
                </a:extLst>
              </a:tr>
              <a:tr h="2655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2.000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1.872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1.859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1.990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2.147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0518228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F8B9AB-F1A6-E1FD-948A-09931D2B717A}"/>
              </a:ext>
            </a:extLst>
          </p:cNvPr>
          <p:cNvSpPr txBox="1">
            <a:spLocks/>
          </p:cNvSpPr>
          <p:nvPr/>
        </p:nvSpPr>
        <p:spPr bwMode="auto">
          <a:xfrm>
            <a:off x="2526549" y="899561"/>
            <a:ext cx="6324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Learned vector embeddings of these integers model the relationships between words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Stacked transformer blocks are a powerful network architecture that alternates attention and MLPs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4CA226-F86C-46D5-849C-26418913A1B6}"/>
              </a:ext>
            </a:extLst>
          </p:cNvPr>
          <p:cNvSpPr txBox="1"/>
          <p:nvPr/>
        </p:nvSpPr>
        <p:spPr>
          <a:xfrm>
            <a:off x="8991600" y="2532211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Paris – France + Italy = Rome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131656-595B-1104-0412-0E4A6B2D6757}"/>
              </a:ext>
            </a:extLst>
          </p:cNvPr>
          <p:cNvSpPr txBox="1"/>
          <p:nvPr/>
        </p:nvSpPr>
        <p:spPr>
          <a:xfrm>
            <a:off x="7069120" y="1140759"/>
            <a:ext cx="3082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Chair is broken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r>
              <a:rPr lang="en-US" dirty="0"/>
              <a:t>ch##, ##air, is, </a:t>
            </a:r>
            <a:r>
              <a:rPr lang="en-US" dirty="0" err="1"/>
              <a:t>brok</a:t>
            </a:r>
            <a:r>
              <a:rPr lang="en-US" dirty="0"/>
              <a:t>##, ##en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1EE5A7-8094-8BC4-9133-8E26866E6C78}"/>
              </a:ext>
            </a:extLst>
          </p:cNvPr>
          <p:cNvSpPr txBox="1"/>
          <p:nvPr/>
        </p:nvSpPr>
        <p:spPr>
          <a:xfrm>
            <a:off x="149357" y="6427307"/>
            <a:ext cx="703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Further reading: </a:t>
            </a:r>
            <a:r>
              <a:rPr lang="en-US" dirty="0">
                <a:hlinkClick r:id="rId3"/>
              </a:rPr>
              <a:t>http://nlp.seas.harvard.edu/annotated-transformer/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965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2DD04-702B-351D-BED7-A48EF3D6D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class: Transformers in Language and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57428-1DB4-F252-3AB1-7001767A7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BERT</a:t>
            </a:r>
          </a:p>
          <a:p>
            <a:r>
              <a:rPr lang="en-US" dirty="0" err="1"/>
              <a:t>ViT</a:t>
            </a:r>
            <a:endParaRPr lang="en-US" dirty="0"/>
          </a:p>
          <a:p>
            <a:r>
              <a:rPr lang="en-US" dirty="0"/>
              <a:t>Unified-IO</a:t>
            </a:r>
          </a:p>
        </p:txBody>
      </p:sp>
    </p:spTree>
    <p:extLst>
      <p:ext uri="{BB962C8B-B14F-4D97-AF65-F5344CB8AC3E}">
        <p14:creationId xmlns:p14="http://schemas.microsoft.com/office/powerpoint/2010/main" val="2708049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9840F-053C-AF80-FF1A-17A68635F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CNNs iteratively process </a:t>
            </a:r>
            <a:br>
              <a:rPr lang="en-US" sz="2800" dirty="0"/>
            </a:br>
            <a:r>
              <a:rPr lang="en-US" sz="2800" dirty="0"/>
              <a:t>pixels-&gt;edges/colors-&gt;textures-&gt;sub-parts-&gt;parts-&gt;objects/scenes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9E073-A99C-C675-69B3-2D3D75AFC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F98EDF-994E-1A77-E953-6EA2E1ECA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61" b="34445"/>
          <a:stretch/>
        </p:blipFill>
        <p:spPr>
          <a:xfrm>
            <a:off x="634652" y="1066800"/>
            <a:ext cx="10693556" cy="3124200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75B87D0A-7747-914A-0285-3BDBA1C1F7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4" r="67021"/>
          <a:stretch/>
        </p:blipFill>
        <p:spPr bwMode="auto">
          <a:xfrm>
            <a:off x="1600200" y="4124632"/>
            <a:ext cx="915519" cy="273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F8884F2-6DE5-FC4C-C867-B7A4A0183A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66" t="26181"/>
          <a:stretch/>
        </p:blipFill>
        <p:spPr bwMode="auto">
          <a:xfrm>
            <a:off x="3290981" y="4191000"/>
            <a:ext cx="915519" cy="267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412193-7F18-3375-7A8E-A771F3A926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95" r="25069"/>
          <a:stretch/>
        </p:blipFill>
        <p:spPr>
          <a:xfrm>
            <a:off x="5019360" y="4131416"/>
            <a:ext cx="879787" cy="2733368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26DF6BDB-D04A-19B0-A779-0B10951299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2" t="40553" r="-323"/>
          <a:stretch/>
        </p:blipFill>
        <p:spPr bwMode="auto">
          <a:xfrm>
            <a:off x="7936340" y="4117848"/>
            <a:ext cx="890032" cy="275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45CEB7C4-AF31-0DA2-D66A-251A41AFEE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44120" r="62680" b="-284"/>
          <a:stretch/>
        </p:blipFill>
        <p:spPr bwMode="auto">
          <a:xfrm>
            <a:off x="6524779" y="4117848"/>
            <a:ext cx="934714" cy="273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F6B4E4-CB5F-7E15-A3FA-DBAD551F1DA0}"/>
              </a:ext>
            </a:extLst>
          </p:cNvPr>
          <p:cNvSpPr txBox="1"/>
          <p:nvPr/>
        </p:nvSpPr>
        <p:spPr>
          <a:xfrm>
            <a:off x="139138" y="4897935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Examples of strongly activating regions</a:t>
            </a:r>
          </a:p>
        </p:txBody>
      </p:sp>
    </p:spTree>
    <p:extLst>
      <p:ext uri="{BB962C8B-B14F-4D97-AF65-F5344CB8AC3E}">
        <p14:creationId xmlns:p14="http://schemas.microsoft.com/office/powerpoint/2010/main" val="2142678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44716-2DB1-08B5-FAAE-DA67966DE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" y="3101181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But in text, the meaning is already in the words… right?</a:t>
            </a:r>
          </a:p>
        </p:txBody>
      </p:sp>
    </p:spTree>
    <p:extLst>
      <p:ext uri="{BB962C8B-B14F-4D97-AF65-F5344CB8AC3E}">
        <p14:creationId xmlns:p14="http://schemas.microsoft.com/office/powerpoint/2010/main" val="4031772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A9616-23E7-ABFF-29EE-63202FD06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731837"/>
            <a:ext cx="6248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of these is more similar?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BBB204-EBF8-1F69-23EF-132C99940C95}"/>
              </a:ext>
            </a:extLst>
          </p:cNvPr>
          <p:cNvSpPr txBox="1"/>
          <p:nvPr/>
        </p:nvSpPr>
        <p:spPr>
          <a:xfrm>
            <a:off x="609600" y="3141821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 sat on the chair, and it broke.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F16A0-A8A8-404C-EE20-58AC1BCDE209}"/>
              </a:ext>
            </a:extLst>
          </p:cNvPr>
          <p:cNvSpPr txBox="1"/>
          <p:nvPr/>
        </p:nvSpPr>
        <p:spPr>
          <a:xfrm>
            <a:off x="6705600" y="211077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chair says the department is broke.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E6490E-62A1-011C-DF02-B541594C2DDF}"/>
              </a:ext>
            </a:extLst>
          </p:cNvPr>
          <p:cNvSpPr txBox="1"/>
          <p:nvPr/>
        </p:nvSpPr>
        <p:spPr>
          <a:xfrm>
            <a:off x="6705600" y="43434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sitting, the seat is broken.</a:t>
            </a:r>
          </a:p>
        </p:txBody>
      </p:sp>
    </p:spTree>
    <p:extLst>
      <p:ext uri="{BB962C8B-B14F-4D97-AF65-F5344CB8AC3E}">
        <p14:creationId xmlns:p14="http://schemas.microsoft.com/office/powerpoint/2010/main" val="1826871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A9616-23E7-ABFF-29EE-63202FD06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731837"/>
            <a:ext cx="6248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of these is more similar?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BBB204-EBF8-1F69-23EF-132C99940C95}"/>
              </a:ext>
            </a:extLst>
          </p:cNvPr>
          <p:cNvSpPr txBox="1"/>
          <p:nvPr/>
        </p:nvSpPr>
        <p:spPr>
          <a:xfrm>
            <a:off x="609600" y="3141821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 sat on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00B050"/>
                </a:solidFill>
              </a:rPr>
              <a:t>chair</a:t>
            </a:r>
            <a:r>
              <a:rPr lang="en-US" sz="3200" dirty="0"/>
              <a:t>, and it </a:t>
            </a:r>
            <a:r>
              <a:rPr lang="en-US" sz="3200" b="1" dirty="0">
                <a:solidFill>
                  <a:srgbClr val="FF0000"/>
                </a:solidFill>
              </a:rPr>
              <a:t>broke</a:t>
            </a:r>
            <a:r>
              <a:rPr lang="en-US" sz="32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F16A0-A8A8-404C-EE20-58AC1BCDE209}"/>
              </a:ext>
            </a:extLst>
          </p:cNvPr>
          <p:cNvSpPr txBox="1"/>
          <p:nvPr/>
        </p:nvSpPr>
        <p:spPr>
          <a:xfrm>
            <a:off x="6705600" y="211077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</a:t>
            </a:r>
            <a:r>
              <a:rPr lang="en-US" sz="3200" b="1" dirty="0">
                <a:solidFill>
                  <a:srgbClr val="00B050"/>
                </a:solidFill>
              </a:rPr>
              <a:t>chair</a:t>
            </a:r>
            <a:r>
              <a:rPr lang="en-US" sz="3200" dirty="0"/>
              <a:t> says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3200" dirty="0"/>
              <a:t> department is </a:t>
            </a:r>
            <a:r>
              <a:rPr lang="en-US" sz="3200" b="1" dirty="0">
                <a:solidFill>
                  <a:srgbClr val="FF0000"/>
                </a:solidFill>
              </a:rPr>
              <a:t>broke</a:t>
            </a:r>
            <a:r>
              <a:rPr lang="en-US" sz="32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E6490E-62A1-011C-DF02-B541594C2DDF}"/>
              </a:ext>
            </a:extLst>
          </p:cNvPr>
          <p:cNvSpPr txBox="1"/>
          <p:nvPr/>
        </p:nvSpPr>
        <p:spPr>
          <a:xfrm>
            <a:off x="6705600" y="43434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sitting,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3200" dirty="0"/>
              <a:t> seat is broken.</a:t>
            </a:r>
          </a:p>
        </p:txBody>
      </p:sp>
    </p:spTree>
    <p:extLst>
      <p:ext uri="{BB962C8B-B14F-4D97-AF65-F5344CB8AC3E}">
        <p14:creationId xmlns:p14="http://schemas.microsoft.com/office/powerpoint/2010/main" val="2123537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BBB204-EBF8-1F69-23EF-132C99940C95}"/>
              </a:ext>
            </a:extLst>
          </p:cNvPr>
          <p:cNvSpPr txBox="1"/>
          <p:nvPr/>
        </p:nvSpPr>
        <p:spPr>
          <a:xfrm>
            <a:off x="7620000" y="10366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 sat on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00B050"/>
                </a:solidFill>
              </a:rPr>
              <a:t>chair</a:t>
            </a:r>
            <a:r>
              <a:rPr lang="en-US" sz="3200" dirty="0"/>
              <a:t>, and it </a:t>
            </a:r>
            <a:r>
              <a:rPr lang="en-US" sz="3200" b="1" dirty="0">
                <a:solidFill>
                  <a:srgbClr val="FF0000"/>
                </a:solidFill>
              </a:rPr>
              <a:t>broke</a:t>
            </a:r>
            <a:r>
              <a:rPr lang="en-US" sz="32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F16A0-A8A8-404C-EE20-58AC1BCDE209}"/>
              </a:ext>
            </a:extLst>
          </p:cNvPr>
          <p:cNvSpPr txBox="1"/>
          <p:nvPr/>
        </p:nvSpPr>
        <p:spPr>
          <a:xfrm>
            <a:off x="7620000" y="2740212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</a:t>
            </a:r>
            <a:r>
              <a:rPr lang="en-US" sz="3200" b="1" dirty="0">
                <a:solidFill>
                  <a:srgbClr val="00B050"/>
                </a:solidFill>
              </a:rPr>
              <a:t>chair</a:t>
            </a:r>
            <a:r>
              <a:rPr lang="en-US" sz="3200" dirty="0"/>
              <a:t> says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3200" dirty="0"/>
              <a:t> department is </a:t>
            </a:r>
            <a:r>
              <a:rPr lang="en-US" sz="3200" b="1" dirty="0">
                <a:solidFill>
                  <a:srgbClr val="FF0000"/>
                </a:solidFill>
              </a:rPr>
              <a:t>broke</a:t>
            </a:r>
            <a:r>
              <a:rPr lang="en-US" sz="32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E6490E-62A1-011C-DF02-B541594C2DDF}"/>
              </a:ext>
            </a:extLst>
          </p:cNvPr>
          <p:cNvSpPr txBox="1"/>
          <p:nvPr/>
        </p:nvSpPr>
        <p:spPr>
          <a:xfrm>
            <a:off x="7620000" y="4972842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sitting,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3200" dirty="0"/>
              <a:t> seat is broken.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0E7955-29F1-8AE5-6BD2-248B25DB0C03}"/>
              </a:ext>
            </a:extLst>
          </p:cNvPr>
          <p:cNvSpPr txBox="1"/>
          <p:nvPr/>
        </p:nvSpPr>
        <p:spPr>
          <a:xfrm>
            <a:off x="780288" y="1371600"/>
            <a:ext cx="48082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Same word (character sequence) may mean different things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Different words may mean similar things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</a:rPr>
              <a:t>Word meaning depends on surrounding words</a:t>
            </a:r>
          </a:p>
          <a:p>
            <a:endParaRPr lang="en-US" sz="3200" dirty="0">
              <a:latin typeface="+mn-lt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8777E39-08D1-AB78-7E07-DFC7652BC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23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FAEBF-D736-06D1-65F3-45CFC233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14400"/>
          </a:xfrm>
        </p:spPr>
        <p:txBody>
          <a:bodyPr/>
          <a:lstStyle/>
          <a:p>
            <a:r>
              <a:rPr lang="en-US" dirty="0"/>
              <a:t>To analyze text, need to convert text to tokens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A7500-7D4E-C5C4-818A-87E0F9AC1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7696200" cy="51355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b="1" dirty="0"/>
              <a:t>Token</a:t>
            </a:r>
            <a:r>
              <a:rPr lang="en-US" dirty="0"/>
              <a:t>”: an integer or vector that represents a data element, a unit of processing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With integer tokens, the values are not continuous (e.g. 5 is no closer to 10 than 5000)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With vector tokens, similarity/distance (typically L2, dot product or cosine) is meaningful</a:t>
            </a:r>
          </a:p>
        </p:txBody>
      </p:sp>
    </p:spTree>
    <p:extLst>
      <p:ext uri="{BB962C8B-B14F-4D97-AF65-F5344CB8AC3E}">
        <p14:creationId xmlns:p14="http://schemas.microsoft.com/office/powerpoint/2010/main" val="529000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106806</TotalTime>
  <Words>1895</Words>
  <Application>Microsoft Office PowerPoint</Application>
  <PresentationFormat>Widescreen</PresentationFormat>
  <Paragraphs>347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Cambria Math</vt:lpstr>
      <vt:lpstr>Courier New</vt:lpstr>
      <vt:lpstr>LMRoman10-Bold</vt:lpstr>
      <vt:lpstr>LMRoman10-Regular</vt:lpstr>
      <vt:lpstr>Wingdings</vt:lpstr>
      <vt:lpstr>Office Theme</vt:lpstr>
      <vt:lpstr>Word Representations and Transformers</vt:lpstr>
      <vt:lpstr>Today’s Lecture</vt:lpstr>
      <vt:lpstr>Each pixel means little, but images can be interpreted by grouping and recognizing patterns in groups of groups of groups of pixels</vt:lpstr>
      <vt:lpstr>CNNs iteratively process  pixels-&gt;edges/colors-&gt;textures-&gt;sub-parts-&gt;parts-&gt;objects/scenes</vt:lpstr>
      <vt:lpstr>But in text, the meaning is already in the words… right?</vt:lpstr>
      <vt:lpstr>Which of these is more similar?</vt:lpstr>
      <vt:lpstr>Which of these is more similar?</vt:lpstr>
      <vt:lpstr>PowerPoint Presentation</vt:lpstr>
      <vt:lpstr>To analyze text, need to convert text to tokens</vt:lpstr>
      <vt:lpstr>Word  Integer</vt:lpstr>
      <vt:lpstr>Character  Integer</vt:lpstr>
      <vt:lpstr>Subword  Integer</vt:lpstr>
      <vt:lpstr>PowerPoint Presentation</vt:lpstr>
      <vt:lpstr>Subword Tokenizers: Byte Pair Encoding</vt:lpstr>
      <vt:lpstr>WordPiece Tokenizer (Sennrich et al., Wu et al. 2016)</vt:lpstr>
      <vt:lpstr>Try it</vt:lpstr>
      <vt:lpstr>How can we better encode word similarity?</vt:lpstr>
      <vt:lpstr>Word2Vec (Mikolov et al. 2013)</vt:lpstr>
      <vt:lpstr>Train by gradient descent</vt:lpstr>
      <vt:lpstr>Word2Vec predicted relationship examples</vt:lpstr>
      <vt:lpstr>Word2Vec demos</vt:lpstr>
      <vt:lpstr>A new type of data processing</vt:lpstr>
      <vt:lpstr>Cross-Attention</vt:lpstr>
      <vt:lpstr>Cross-attention simple example</vt:lpstr>
      <vt:lpstr>Self-attention</vt:lpstr>
      <vt:lpstr>Another example of self attention</vt:lpstr>
      <vt:lpstr>Attention</vt:lpstr>
      <vt:lpstr>Transformer (Vaswani et al. 2017)</vt:lpstr>
      <vt:lpstr>Transformer (Vaswani et al. 2017)</vt:lpstr>
      <vt:lpstr>Transformers: general data processors</vt:lpstr>
      <vt:lpstr>Positional encodings</vt:lpstr>
      <vt:lpstr>Language Transformer: Complete Architecture</vt:lpstr>
      <vt:lpstr>PowerPoint Presentation</vt:lpstr>
      <vt:lpstr>PowerPoint Presentation</vt:lpstr>
      <vt:lpstr>Application to Translation</vt:lpstr>
      <vt:lpstr>Results</vt:lpstr>
      <vt:lpstr>Things to remember</vt:lpstr>
      <vt:lpstr>Next class: Transformers in Language and Vision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247</cp:revision>
  <cp:lastPrinted>2023-01-18T22:14:20Z</cp:lastPrinted>
  <dcterms:created xsi:type="dcterms:W3CDTF">2009-12-16T02:55:56Z</dcterms:created>
  <dcterms:modified xsi:type="dcterms:W3CDTF">2024-03-27T16:57:59Z</dcterms:modified>
</cp:coreProperties>
</file>