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486" r:id="rId3"/>
    <p:sldId id="487" r:id="rId4"/>
    <p:sldId id="376" r:id="rId5"/>
    <p:sldId id="673" r:id="rId6"/>
    <p:sldId id="675" r:id="rId7"/>
    <p:sldId id="671" r:id="rId8"/>
    <p:sldId id="398" r:id="rId9"/>
    <p:sldId id="633" r:id="rId10"/>
    <p:sldId id="447" r:id="rId11"/>
    <p:sldId id="451" r:id="rId12"/>
    <p:sldId id="452" r:id="rId13"/>
    <p:sldId id="453" r:id="rId14"/>
    <p:sldId id="458" r:id="rId15"/>
    <p:sldId id="445" r:id="rId16"/>
    <p:sldId id="489" r:id="rId17"/>
    <p:sldId id="1058" r:id="rId18"/>
    <p:sldId id="488" r:id="rId19"/>
    <p:sldId id="454" r:id="rId20"/>
    <p:sldId id="334" r:id="rId21"/>
    <p:sldId id="456" r:id="rId22"/>
    <p:sldId id="1060" r:id="rId23"/>
    <p:sldId id="1047" r:id="rId24"/>
    <p:sldId id="1050" r:id="rId25"/>
    <p:sldId id="503" r:id="rId26"/>
    <p:sldId id="977" r:id="rId27"/>
    <p:sldId id="377" r:id="rId28"/>
    <p:sldId id="1045" r:id="rId29"/>
    <p:sldId id="1046" r:id="rId30"/>
    <p:sldId id="1048" r:id="rId31"/>
    <p:sldId id="1051" r:id="rId32"/>
    <p:sldId id="995" r:id="rId33"/>
    <p:sldId id="1003" r:id="rId34"/>
    <p:sldId id="1056" r:id="rId35"/>
    <p:sldId id="1057" r:id="rId36"/>
    <p:sldId id="641" r:id="rId37"/>
    <p:sldId id="735" r:id="rId38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8" autoAdjust="0"/>
    <p:restoredTop sz="88601" autoAdjust="0"/>
  </p:normalViewPr>
  <p:slideViewPr>
    <p:cSldViewPr>
      <p:cViewPr varScale="1">
        <p:scale>
          <a:sx n="82" d="100"/>
          <a:sy n="82" d="100"/>
        </p:scale>
        <p:origin x="174" y="78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C25EF-3EE9-A2B2-46D1-6AD5B4D98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6E388F-A1FD-8DAB-1C1B-74B306AF9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9AE339-D76D-8633-1EF5-8779B0550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3B1CB-6A10-82B2-FECC-B38F350C3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04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1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cs.cornell.edu/courses/cs4780/2018fa/lectures/lecturenote1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ott.fortmann-roe.com/docs/BiasVariance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7.wmf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8.bin"/><Relationship Id="rId2" Type="http://schemas.openxmlformats.org/officeDocument/2006/relationships/oleObject" Target="../embeddings/oleObject1.bin"/><Relationship Id="rId16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1.wmf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3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cs441midtermreview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.inrialpes.fr/people/triggs/pubs/Dalal-cvpr05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www.cs.cmu.edu/afs/cs.cmu.edu/user/hws/www/CVPR0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Recap and Review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Applied Machine Learning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Derek Hoiem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8B3490B-B704-45A0-3D1F-F4AD33307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403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5180C-65AD-4EC4-5EFD-9D0632330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62BBC-8B23-F6E7-5B9A-1BC610542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655D35-0862-3DE6-1DEF-1AB386AA2FC8}"/>
              </a:ext>
            </a:extLst>
          </p:cNvPr>
          <p:cNvSpPr/>
          <p:nvPr/>
        </p:nvSpPr>
        <p:spPr>
          <a:xfrm>
            <a:off x="838198" y="3048002"/>
            <a:ext cx="1905000" cy="9143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Raw Features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24AB6AD-1E05-9428-7236-F193956D456C}"/>
              </a:ext>
            </a:extLst>
          </p:cNvPr>
          <p:cNvSpPr/>
          <p:nvPr/>
        </p:nvSpPr>
        <p:spPr>
          <a:xfrm>
            <a:off x="3200398" y="3048001"/>
            <a:ext cx="1905000" cy="9143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Encoder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ECECB0-4938-9022-7968-689FBA94CFFD}"/>
              </a:ext>
            </a:extLst>
          </p:cNvPr>
          <p:cNvSpPr/>
          <p:nvPr/>
        </p:nvSpPr>
        <p:spPr>
          <a:xfrm>
            <a:off x="5638800" y="3048000"/>
            <a:ext cx="1905000" cy="9143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Decoder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4C0903-FD2A-6826-D5D7-03DCD560183B}"/>
              </a:ext>
            </a:extLst>
          </p:cNvPr>
          <p:cNvSpPr/>
          <p:nvPr/>
        </p:nvSpPr>
        <p:spPr>
          <a:xfrm>
            <a:off x="8000998" y="3048001"/>
            <a:ext cx="2133600" cy="91439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Prediction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CB9A2E-2C71-F8AD-FB7B-6503E234E9F5}"/>
              </a:ext>
            </a:extLst>
          </p:cNvPr>
          <p:cNvSpPr txBox="1"/>
          <p:nvPr/>
        </p:nvSpPr>
        <p:spPr>
          <a:xfrm>
            <a:off x="838198" y="4114801"/>
            <a:ext cx="22071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Discrete/continuous values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Text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Images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Audio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Structured/unstructured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Few/many features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Clean/noisy labels</a:t>
            </a:r>
          </a:p>
          <a:p>
            <a:endParaRPr lang="en-US" sz="14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7BBF93-3E79-0F9C-07EE-D7945390EA0F}"/>
              </a:ext>
            </a:extLst>
          </p:cNvPr>
          <p:cNvSpPr txBox="1"/>
          <p:nvPr/>
        </p:nvSpPr>
        <p:spPr>
          <a:xfrm>
            <a:off x="3206929" y="4114801"/>
            <a:ext cx="18288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Trees</a:t>
            </a:r>
          </a:p>
          <a:p>
            <a:r>
              <a:rPr lang="en-US" sz="1400" b="1" dirty="0">
                <a:latin typeface="+mn-lt"/>
              </a:rPr>
              <a:t>Feature selection</a:t>
            </a:r>
          </a:p>
          <a:p>
            <a:r>
              <a:rPr lang="en-US" sz="1400" b="1" dirty="0">
                <a:latin typeface="+mn-lt"/>
              </a:rPr>
              <a:t>Clustering</a:t>
            </a:r>
          </a:p>
          <a:p>
            <a:r>
              <a:rPr lang="en-US" sz="1400" b="1" dirty="0">
                <a:latin typeface="+mn-lt"/>
              </a:rPr>
              <a:t>Kernels</a:t>
            </a:r>
          </a:p>
          <a:p>
            <a:r>
              <a:rPr lang="en-US" sz="1400" b="1" dirty="0">
                <a:latin typeface="+mn-lt"/>
              </a:rPr>
              <a:t>Density estimation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Manual feature design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Deep networks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5A1C90-87CC-B3C0-E17A-A74A6594B3E1}"/>
              </a:ext>
            </a:extLst>
          </p:cNvPr>
          <p:cNvSpPr txBox="1"/>
          <p:nvPr/>
        </p:nvSpPr>
        <p:spPr>
          <a:xfrm>
            <a:off x="5638800" y="4114801"/>
            <a:ext cx="161999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Linear regressor</a:t>
            </a:r>
          </a:p>
          <a:p>
            <a:r>
              <a:rPr lang="en-US" sz="1400" b="1" dirty="0">
                <a:latin typeface="+mn-lt"/>
              </a:rPr>
              <a:t>Logistic regressor</a:t>
            </a:r>
          </a:p>
          <a:p>
            <a:r>
              <a:rPr lang="en-US" sz="1400" b="1" dirty="0">
                <a:latin typeface="+mn-lt"/>
              </a:rPr>
              <a:t>Nearest Neighbor</a:t>
            </a:r>
          </a:p>
          <a:p>
            <a:r>
              <a:rPr lang="en-US" sz="1400" b="1" dirty="0">
                <a:latin typeface="+mn-lt"/>
              </a:rPr>
              <a:t>Probabilistic model</a:t>
            </a:r>
          </a:p>
          <a:p>
            <a:r>
              <a:rPr lang="en-US" sz="1400" b="1" dirty="0">
                <a:latin typeface="+mn-lt"/>
              </a:rPr>
              <a:t>SVM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B8E33C-AD2D-EDF5-4B7D-2620F5724AEC}"/>
              </a:ext>
            </a:extLst>
          </p:cNvPr>
          <p:cNvSpPr txBox="1"/>
          <p:nvPr/>
        </p:nvSpPr>
        <p:spPr>
          <a:xfrm>
            <a:off x="8000998" y="4112170"/>
            <a:ext cx="23118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Category</a:t>
            </a:r>
          </a:p>
          <a:p>
            <a:r>
              <a:rPr lang="en-US" sz="1400" b="1" dirty="0">
                <a:latin typeface="+mn-lt"/>
              </a:rPr>
              <a:t>Continuous value</a:t>
            </a:r>
          </a:p>
          <a:p>
            <a:r>
              <a:rPr lang="en-US" sz="1400" b="1" dirty="0">
                <a:latin typeface="+mn-lt"/>
              </a:rPr>
              <a:t>Clusters</a:t>
            </a:r>
          </a:p>
          <a:p>
            <a:r>
              <a:rPr lang="en-US" sz="1400" b="1" dirty="0">
                <a:latin typeface="+mn-lt"/>
              </a:rPr>
              <a:t>Low dimensional embedding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Pixel labels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Generated text, image, audio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Positions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458CCAE-A50A-7A7B-E1DB-7BDC1CA220FB}"/>
              </a:ext>
            </a:extLst>
          </p:cNvPr>
          <p:cNvSpPr/>
          <p:nvPr/>
        </p:nvSpPr>
        <p:spPr>
          <a:xfrm>
            <a:off x="2781297" y="3431179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D97B485-1EDB-1646-2EEF-C71E7211E1E7}"/>
              </a:ext>
            </a:extLst>
          </p:cNvPr>
          <p:cNvSpPr/>
          <p:nvPr/>
        </p:nvSpPr>
        <p:spPr>
          <a:xfrm>
            <a:off x="5181596" y="3431179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4BBF56E-E3C0-78BB-35F7-DB6743ABC4BE}"/>
              </a:ext>
            </a:extLst>
          </p:cNvPr>
          <p:cNvSpPr/>
          <p:nvPr/>
        </p:nvSpPr>
        <p:spPr>
          <a:xfrm>
            <a:off x="7581899" y="3431179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ED1F6B-223D-69D8-738F-87FB554A2F68}"/>
              </a:ext>
            </a:extLst>
          </p:cNvPr>
          <p:cNvSpPr/>
          <p:nvPr/>
        </p:nvSpPr>
        <p:spPr>
          <a:xfrm>
            <a:off x="8042659" y="1525318"/>
            <a:ext cx="2133600" cy="9143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Target Labels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A9FC2A5-4978-3480-6413-0EF02A6A1A6A}"/>
              </a:ext>
            </a:extLst>
          </p:cNvPr>
          <p:cNvSpPr/>
          <p:nvPr/>
        </p:nvSpPr>
        <p:spPr>
          <a:xfrm rot="16200000">
            <a:off x="8953498" y="2669632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Bent-Up 16">
            <a:extLst>
              <a:ext uri="{FF2B5EF4-FFF2-40B4-BE49-F238E27FC236}">
                <a16:creationId xmlns:a16="http://schemas.microsoft.com/office/drawing/2014/main" id="{DCB1F1F5-9877-0D2C-E4FC-D19421951EFA}"/>
              </a:ext>
            </a:extLst>
          </p:cNvPr>
          <p:cNvSpPr/>
          <p:nvPr/>
        </p:nvSpPr>
        <p:spPr>
          <a:xfrm rot="10800000">
            <a:off x="6400798" y="1920237"/>
            <a:ext cx="1545476" cy="1016094"/>
          </a:xfrm>
          <a:prstGeom prst="bentUpArrow">
            <a:avLst>
              <a:gd name="adj1" fmla="val 7859"/>
              <a:gd name="adj2" fmla="val 12640"/>
              <a:gd name="adj3" fmla="val 1471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Bent-Up 17">
            <a:extLst>
              <a:ext uri="{FF2B5EF4-FFF2-40B4-BE49-F238E27FC236}">
                <a16:creationId xmlns:a16="http://schemas.microsoft.com/office/drawing/2014/main" id="{ED070304-FC83-25C1-819A-9CA3B944EF2D}"/>
              </a:ext>
            </a:extLst>
          </p:cNvPr>
          <p:cNvSpPr/>
          <p:nvPr/>
        </p:nvSpPr>
        <p:spPr>
          <a:xfrm rot="10800000">
            <a:off x="3886200" y="1930352"/>
            <a:ext cx="2609848" cy="965245"/>
          </a:xfrm>
          <a:prstGeom prst="bentUpArrow">
            <a:avLst>
              <a:gd name="adj1" fmla="val 9391"/>
              <a:gd name="adj2" fmla="val 13406"/>
              <a:gd name="adj3" fmla="val 1543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D415BB-CC13-78AF-8716-977B3C6A9F14}"/>
              </a:ext>
            </a:extLst>
          </p:cNvPr>
          <p:cNvSpPr txBox="1"/>
          <p:nvPr/>
        </p:nvSpPr>
        <p:spPr>
          <a:xfrm>
            <a:off x="4267200" y="1445280"/>
            <a:ext cx="313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Training (Parameter Learning)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75E6C4-D164-90C1-1F0D-9929F6B4E0E1}"/>
              </a:ext>
            </a:extLst>
          </p:cNvPr>
          <p:cNvSpPr txBox="1"/>
          <p:nvPr/>
        </p:nvSpPr>
        <p:spPr>
          <a:xfrm>
            <a:off x="4698876" y="2439717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254020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9CA3-CF50-C055-E597-72A4ED55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F02714-2A62-CA35-FC84-0B5ABCC5C3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10972800" cy="5638800"/>
              </a:xfrm>
            </p:spPr>
            <p:txBody>
              <a:bodyPr>
                <a:normAutofit fontScale="92500" lnSpcReduction="1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: the model,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: parameters of the model (e.g.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pairs of training samples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𝑜𝑠𝑠</m:t>
                    </m:r>
                  </m:oMath>
                </a14:m>
                <a:r>
                  <a:rPr lang="en-US" dirty="0"/>
                  <a:t>(): defines what makes a good model</a:t>
                </a:r>
              </a:p>
              <a:p>
                <a:pPr lvl="1"/>
                <a:r>
                  <a:rPr lang="en-US" dirty="0"/>
                  <a:t>Good predictions, e.g. 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Likely parameters, e.g. 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b="1" dirty="0"/>
              </a:p>
              <a:p>
                <a:pPr lvl="2"/>
                <a:r>
                  <a:rPr lang="en-US" dirty="0"/>
                  <a:t>Regularization and priors indicate preference for particular solutions, which tends to improve generalization (for well chosen parameters) and can be necessary to obtain a unique solution</a:t>
                </a:r>
              </a:p>
              <a:p>
                <a:pPr lvl="1"/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F02714-2A62-CA35-FC84-0B5ABCC5C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10972800" cy="5638800"/>
              </a:xfrm>
              <a:blipFill>
                <a:blip r:embed="rId2"/>
                <a:stretch>
                  <a:fillRect r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21B613-F11E-273E-C081-37F6CA5213F4}"/>
                  </a:ext>
                </a:extLst>
              </p:cNvPr>
              <p:cNvSpPr txBox="1"/>
              <p:nvPr/>
            </p:nvSpPr>
            <p:spPr>
              <a:xfrm>
                <a:off x="2209800" y="1371600"/>
                <a:ext cx="7239000" cy="1096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𝑜𝑠𝑠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21B613-F11E-273E-C081-37F6CA521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371600"/>
                <a:ext cx="7239000" cy="10969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845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28DFF-2BFF-B249-FFC4-C0C5A3BF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using a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91104-7BF6-F023-42DB-04B572AF0D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745" y="935182"/>
                <a:ext cx="10972800" cy="5135563"/>
              </a:xfrm>
            </p:spPr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Given some new set of input 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model predicts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Regression: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directly, possibly with some variance estimate</a:t>
                </a:r>
              </a:p>
              <a:p>
                <a:pPr lvl="1"/>
                <a:r>
                  <a:rPr lang="en-US" dirty="0"/>
                  <a:t>Classification</a:t>
                </a:r>
              </a:p>
              <a:p>
                <a:pPr lvl="2"/>
                <a:r>
                  <a:rPr lang="en-US" dirty="0"/>
                  <a:t>Output most likely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directly, as in nearest neighbor</a:t>
                </a:r>
              </a:p>
              <a:p>
                <a:pPr lvl="2"/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as in logistic regression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91104-7BF6-F023-42DB-04B572AF0D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745" y="935182"/>
                <a:ext cx="10972800" cy="5135563"/>
              </a:xfrm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98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12A7F-78D4-E962-79F3-F5B504B6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evaluation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BB428-39E6-0A37-32E1-CC7A4D74D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1355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Collect/define training, validation, and test 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Decide on some candidate models and hyperparameters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each candidate: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Learn parameters with training set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Evaluate trained model on the validation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best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Evaluate best model’s performance on the test set</a:t>
            </a:r>
          </a:p>
          <a:p>
            <a:pPr marL="914400" lvl="1" indent="-514350"/>
            <a:r>
              <a:rPr lang="en-US" dirty="0"/>
              <a:t>Cross-validation can be used as an alternative</a:t>
            </a:r>
          </a:p>
          <a:p>
            <a:pPr marL="914400" lvl="1" indent="-514350"/>
            <a:r>
              <a:rPr lang="en-US" dirty="0"/>
              <a:t>Common measures include error or accuracy, root mean squared error, precision-recall</a:t>
            </a:r>
          </a:p>
        </p:txBody>
      </p:sp>
    </p:spTree>
    <p:extLst>
      <p:ext uri="{BB962C8B-B14F-4D97-AF65-F5344CB8AC3E}">
        <p14:creationId xmlns:p14="http://schemas.microsoft.com/office/powerpoint/2010/main" val="2824084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16F1-5C00-4F54-0CAF-921BF2CC2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think about ML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EEEE-F9E3-6765-6A41-196BB9FD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is the model?</a:t>
            </a:r>
          </a:p>
          <a:p>
            <a:pPr lvl="1"/>
            <a:r>
              <a:rPr lang="en-US" dirty="0"/>
              <a:t>What kinds of functions can it represent?</a:t>
            </a:r>
          </a:p>
          <a:p>
            <a:pPr lvl="1"/>
            <a:r>
              <a:rPr lang="en-US" dirty="0"/>
              <a:t>What functions does it prefer? (regularization/prior)</a:t>
            </a:r>
          </a:p>
          <a:p>
            <a:r>
              <a:rPr lang="en-US" dirty="0"/>
              <a:t>What is the objective function?</a:t>
            </a:r>
          </a:p>
          <a:p>
            <a:pPr lvl="1"/>
            <a:r>
              <a:rPr lang="en-US" dirty="0"/>
              <a:t>What “values” are implied?</a:t>
            </a:r>
          </a:p>
          <a:p>
            <a:pPr lvl="1"/>
            <a:r>
              <a:rPr lang="en-US" dirty="0"/>
              <a:t>The objective function does not always match the final evaluation metric</a:t>
            </a:r>
          </a:p>
          <a:p>
            <a:pPr lvl="1"/>
            <a:r>
              <a:rPr lang="en-US" dirty="0"/>
              <a:t>Objectives are designed to be optimizable and improve generalization</a:t>
            </a:r>
          </a:p>
          <a:p>
            <a:r>
              <a:rPr lang="en-US" dirty="0"/>
              <a:t>How do I optimize the model?</a:t>
            </a:r>
          </a:p>
          <a:p>
            <a:pPr lvl="1"/>
            <a:r>
              <a:rPr lang="en-US" dirty="0"/>
              <a:t>How long does it take to train, and how does it depend on the amount of training data or number of features?</a:t>
            </a:r>
          </a:p>
          <a:p>
            <a:pPr lvl="1"/>
            <a:r>
              <a:rPr lang="en-US" dirty="0"/>
              <a:t>Can I reach a global optimum?</a:t>
            </a:r>
          </a:p>
          <a:p>
            <a:r>
              <a:rPr lang="en-US" dirty="0"/>
              <a:t>How does the prediction work?</a:t>
            </a:r>
          </a:p>
          <a:p>
            <a:pPr lvl="1"/>
            <a:r>
              <a:rPr lang="en-US" dirty="0"/>
              <a:t>How accurate is the prediction?</a:t>
            </a:r>
          </a:p>
          <a:p>
            <a:pPr lvl="1"/>
            <a:r>
              <a:rPr lang="en-US" dirty="0"/>
              <a:t>How fast can I make a prediction for a new sample?</a:t>
            </a:r>
          </a:p>
          <a:p>
            <a:pPr lvl="1"/>
            <a:r>
              <a:rPr lang="en-US" dirty="0"/>
              <a:t>Does my algorithm provide a confidence on its prediction?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03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D4BC-A111-FFEB-EA38-01EE1759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Bias-Variance Trade-off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132E92-53A3-5496-2CAD-0CCC15B371E2}"/>
              </a:ext>
            </a:extLst>
          </p:cNvPr>
          <p:cNvSpPr txBox="1"/>
          <p:nvPr/>
        </p:nvSpPr>
        <p:spPr>
          <a:xfrm>
            <a:off x="152400" y="64008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this</a:t>
            </a:r>
            <a:r>
              <a:rPr lang="en-US" dirty="0"/>
              <a:t> for derivation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1AC47-0A44-63CE-2884-EFCE6B53A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21" y="956775"/>
            <a:ext cx="11253201" cy="11149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080DC4-A88A-CD06-5979-C5C3AE28A3D5}"/>
              </a:ext>
            </a:extLst>
          </p:cNvPr>
          <p:cNvSpPr txBox="1"/>
          <p:nvPr/>
        </p:nvSpPr>
        <p:spPr>
          <a:xfrm>
            <a:off x="10668000" y="6350177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 Sources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4A7AC-B338-7949-AA68-A5530A45038E}"/>
              </a:ext>
            </a:extLst>
          </p:cNvPr>
          <p:cNvSpPr txBox="1"/>
          <p:nvPr/>
        </p:nvSpPr>
        <p:spPr>
          <a:xfrm>
            <a:off x="762000" y="2609987"/>
            <a:ext cx="10332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Variance</a:t>
            </a:r>
            <a:r>
              <a:rPr lang="en-US" dirty="0"/>
              <a:t>: due to limited data</a:t>
            </a:r>
          </a:p>
          <a:p>
            <a:r>
              <a:rPr lang="en-US" dirty="0"/>
              <a:t>Different training samples will give different models that vary in predictions for the same test sample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60FCE-ED53-F6F4-E1F8-F468CED60E66}"/>
              </a:ext>
            </a:extLst>
          </p:cNvPr>
          <p:cNvSpPr txBox="1"/>
          <p:nvPr/>
        </p:nvSpPr>
        <p:spPr>
          <a:xfrm>
            <a:off x="761999" y="3764077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b="1" dirty="0"/>
              <a:t>Noise</a:t>
            </a:r>
            <a:r>
              <a:rPr lang="en-US" dirty="0"/>
              <a:t>”: irreducible error due to data/problem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1F572A-0CF1-79BC-96DC-89711FFC0556}"/>
              </a:ext>
            </a:extLst>
          </p:cNvPr>
          <p:cNvSpPr txBox="1"/>
          <p:nvPr/>
        </p:nvSpPr>
        <p:spPr>
          <a:xfrm>
            <a:off x="773288" y="4760454"/>
            <a:ext cx="623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  <a:r>
              <a:rPr lang="en-US" dirty="0"/>
              <a:t>: error when optimal model is learned from infinite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02C90-B7C4-91C3-FDD5-3088A405F4C0}"/>
              </a:ext>
            </a:extLst>
          </p:cNvPr>
          <p:cNvSpPr txBox="1"/>
          <p:nvPr/>
        </p:nvSpPr>
        <p:spPr>
          <a:xfrm>
            <a:off x="773288" y="5431390"/>
            <a:ext cx="972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Above is for regression.  </a:t>
            </a:r>
          </a:p>
          <a:p>
            <a:r>
              <a:rPr lang="en-US" dirty="0"/>
              <a:t>But same error = variance + noise + bias</a:t>
            </a:r>
            <a:r>
              <a:rPr lang="en-US" baseline="30000" dirty="0"/>
              <a:t>2</a:t>
            </a:r>
            <a:r>
              <a:rPr lang="en-US" dirty="0"/>
              <a:t> holds for classification error and logistic regression.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659451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0F901-AA33-BDA9-852A-7439FA92D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82141-60A0-3EEE-942A-E91B1B23D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196675-E248-AD41-297B-B22269036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59305"/>
            <a:ext cx="7182914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AA1228-032B-00A1-BDE5-02DB35C1C073}"/>
              </a:ext>
            </a:extLst>
          </p:cNvPr>
          <p:cNvSpPr txBox="1"/>
          <p:nvPr/>
        </p:nvSpPr>
        <p:spPr>
          <a:xfrm>
            <a:off x="7391401" y="2895600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detect high variance: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error is much higher than training error</a:t>
            </a:r>
          </a:p>
          <a:p>
            <a:endParaRPr lang="en-US" dirty="0"/>
          </a:p>
          <a:p>
            <a:r>
              <a:rPr lang="en-US" dirty="0"/>
              <a:t>How to detect high bias or noise: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training error is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As you increase model complexity: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 error will decrease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error may decrease (if you are currently “underfitting”) or increase (if you are “overfitting”)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A2DAAA-F725-EB4B-AB3D-194A59106667}"/>
              </a:ext>
            </a:extLst>
          </p:cNvPr>
          <p:cNvSpPr txBox="1"/>
          <p:nvPr/>
        </p:nvSpPr>
        <p:spPr>
          <a:xfrm>
            <a:off x="1752600" y="18288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Underfitting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77D18-27B6-493B-8363-3A3FD326D669}"/>
              </a:ext>
            </a:extLst>
          </p:cNvPr>
          <p:cNvSpPr txBox="1"/>
          <p:nvPr/>
        </p:nvSpPr>
        <p:spPr>
          <a:xfrm>
            <a:off x="3914243" y="18288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Overfitting</a:t>
            </a:r>
          </a:p>
        </p:txBody>
      </p:sp>
    </p:spTree>
    <p:extLst>
      <p:ext uri="{BB962C8B-B14F-4D97-AF65-F5344CB8AC3E}">
        <p14:creationId xmlns:p14="http://schemas.microsoft.com/office/powerpoint/2010/main" val="3695505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682D-41EE-AB47-A84E-1143EEEBA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“model complexity”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2880F-B673-3ECA-FCA0-24FC1B19B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parameters in the same structure, e.g. a deeper tree is more complex than a shallow tree</a:t>
            </a:r>
          </a:p>
          <a:p>
            <a:r>
              <a:rPr lang="en-US" dirty="0"/>
              <a:t>Less regularization, e.g. smaller regularization penalty</a:t>
            </a:r>
          </a:p>
        </p:txBody>
      </p:sp>
    </p:spTree>
    <p:extLst>
      <p:ext uri="{BB962C8B-B14F-4D97-AF65-F5344CB8AC3E}">
        <p14:creationId xmlns:p14="http://schemas.microsoft.com/office/powerpoint/2010/main" val="1162422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DF9A-04A9-B893-9785-9671C5E3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vs training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5F3F3-E2DC-7CB2-897D-E89839841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9202" y="1138237"/>
            <a:ext cx="5410592" cy="2228770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As we get more training data:</a:t>
            </a:r>
          </a:p>
          <a:p>
            <a:pPr marL="971550" lvl="1" indent="-514350">
              <a:buAutoNum type="arabicPeriod"/>
            </a:pPr>
            <a:r>
              <a:rPr lang="en-US" dirty="0"/>
              <a:t>The same model has more difficulty fitting the training data</a:t>
            </a:r>
          </a:p>
          <a:p>
            <a:pPr marL="971550" lvl="1" indent="-514350">
              <a:buAutoNum type="arabicPeriod"/>
            </a:pPr>
            <a:r>
              <a:rPr lang="en-US" dirty="0"/>
              <a:t>But the test error becomes closer to training error (reduced generalization error)</a:t>
            </a:r>
          </a:p>
          <a:p>
            <a:pPr marL="971550" lvl="1" indent="-514350">
              <a:buAutoNum type="arabicPeriod"/>
            </a:pPr>
            <a:r>
              <a:rPr lang="en-US" dirty="0"/>
              <a:t>Overall test performance improves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F340C16-455B-514F-D006-E8C4A828AB89}"/>
              </a:ext>
            </a:extLst>
          </p:cNvPr>
          <p:cNvSpPr/>
          <p:nvPr/>
        </p:nvSpPr>
        <p:spPr>
          <a:xfrm>
            <a:off x="1003300" y="3033713"/>
            <a:ext cx="4384675" cy="1349375"/>
          </a:xfrm>
          <a:custGeom>
            <a:avLst/>
            <a:gdLst>
              <a:gd name="connsiteX0" fmla="*/ 0 w 4384110"/>
              <a:gd name="connsiteY0" fmla="*/ 0 h 1349049"/>
              <a:gd name="connsiteX1" fmla="*/ 25052 w 4384110"/>
              <a:gd name="connsiteY1" fmla="*/ 112734 h 1349049"/>
              <a:gd name="connsiteX2" fmla="*/ 75156 w 4384110"/>
              <a:gd name="connsiteY2" fmla="*/ 187890 h 1349049"/>
              <a:gd name="connsiteX3" fmla="*/ 112734 w 4384110"/>
              <a:gd name="connsiteY3" fmla="*/ 212942 h 1349049"/>
              <a:gd name="connsiteX4" fmla="*/ 137787 w 4384110"/>
              <a:gd name="connsiteY4" fmla="*/ 237994 h 1349049"/>
              <a:gd name="connsiteX5" fmla="*/ 212943 w 4384110"/>
              <a:gd name="connsiteY5" fmla="*/ 263047 h 1349049"/>
              <a:gd name="connsiteX6" fmla="*/ 250521 w 4384110"/>
              <a:gd name="connsiteY6" fmla="*/ 275573 h 1349049"/>
              <a:gd name="connsiteX7" fmla="*/ 275573 w 4384110"/>
              <a:gd name="connsiteY7" fmla="*/ 313151 h 1349049"/>
              <a:gd name="connsiteX8" fmla="*/ 313151 w 4384110"/>
              <a:gd name="connsiteY8" fmla="*/ 325677 h 1349049"/>
              <a:gd name="connsiteX9" fmla="*/ 350729 w 4384110"/>
              <a:gd name="connsiteY9" fmla="*/ 350729 h 1349049"/>
              <a:gd name="connsiteX10" fmla="*/ 425885 w 4384110"/>
              <a:gd name="connsiteY10" fmla="*/ 375781 h 1349049"/>
              <a:gd name="connsiteX11" fmla="*/ 463463 w 4384110"/>
              <a:gd name="connsiteY11" fmla="*/ 388307 h 1349049"/>
              <a:gd name="connsiteX12" fmla="*/ 513567 w 4384110"/>
              <a:gd name="connsiteY12" fmla="*/ 400833 h 1349049"/>
              <a:gd name="connsiteX13" fmla="*/ 563671 w 4384110"/>
              <a:gd name="connsiteY13" fmla="*/ 425885 h 1349049"/>
              <a:gd name="connsiteX14" fmla="*/ 651354 w 4384110"/>
              <a:gd name="connsiteY14" fmla="*/ 450937 h 1349049"/>
              <a:gd name="connsiteX15" fmla="*/ 688932 w 4384110"/>
              <a:gd name="connsiteY15" fmla="*/ 475989 h 1349049"/>
              <a:gd name="connsiteX16" fmla="*/ 776614 w 4384110"/>
              <a:gd name="connsiteY16" fmla="*/ 501041 h 1349049"/>
              <a:gd name="connsiteX17" fmla="*/ 814192 w 4384110"/>
              <a:gd name="connsiteY17" fmla="*/ 526093 h 1349049"/>
              <a:gd name="connsiteX18" fmla="*/ 939452 w 4384110"/>
              <a:gd name="connsiteY18" fmla="*/ 563671 h 1349049"/>
              <a:gd name="connsiteX19" fmla="*/ 977030 w 4384110"/>
              <a:gd name="connsiteY19" fmla="*/ 588723 h 1349049"/>
              <a:gd name="connsiteX20" fmla="*/ 1064713 w 4384110"/>
              <a:gd name="connsiteY20" fmla="*/ 613775 h 1349049"/>
              <a:gd name="connsiteX21" fmla="*/ 1139869 w 4384110"/>
              <a:gd name="connsiteY21" fmla="*/ 638827 h 1349049"/>
              <a:gd name="connsiteX22" fmla="*/ 1177447 w 4384110"/>
              <a:gd name="connsiteY22" fmla="*/ 651353 h 1349049"/>
              <a:gd name="connsiteX23" fmla="*/ 1215025 w 4384110"/>
              <a:gd name="connsiteY23" fmla="*/ 676405 h 1349049"/>
              <a:gd name="connsiteX24" fmla="*/ 1277655 w 4384110"/>
              <a:gd name="connsiteY24" fmla="*/ 688931 h 1349049"/>
              <a:gd name="connsiteX25" fmla="*/ 1315233 w 4384110"/>
              <a:gd name="connsiteY25" fmla="*/ 713984 h 1349049"/>
              <a:gd name="connsiteX26" fmla="*/ 1402915 w 4384110"/>
              <a:gd name="connsiteY26" fmla="*/ 739036 h 1349049"/>
              <a:gd name="connsiteX27" fmla="*/ 1478071 w 4384110"/>
              <a:gd name="connsiteY27" fmla="*/ 789140 h 1349049"/>
              <a:gd name="connsiteX28" fmla="*/ 1515650 w 4384110"/>
              <a:gd name="connsiteY28" fmla="*/ 814192 h 1349049"/>
              <a:gd name="connsiteX29" fmla="*/ 1665962 w 4384110"/>
              <a:gd name="connsiteY29" fmla="*/ 864296 h 1349049"/>
              <a:gd name="connsiteX30" fmla="*/ 1703540 w 4384110"/>
              <a:gd name="connsiteY30" fmla="*/ 876822 h 1349049"/>
              <a:gd name="connsiteX31" fmla="*/ 1741118 w 4384110"/>
              <a:gd name="connsiteY31" fmla="*/ 889348 h 1349049"/>
              <a:gd name="connsiteX32" fmla="*/ 1853852 w 4384110"/>
              <a:gd name="connsiteY32" fmla="*/ 951978 h 1349049"/>
              <a:gd name="connsiteX33" fmla="*/ 1891430 w 4384110"/>
              <a:gd name="connsiteY33" fmla="*/ 977030 h 1349049"/>
              <a:gd name="connsiteX34" fmla="*/ 1929008 w 4384110"/>
              <a:gd name="connsiteY34" fmla="*/ 1014608 h 1349049"/>
              <a:gd name="connsiteX35" fmla="*/ 2004165 w 4384110"/>
              <a:gd name="connsiteY35" fmla="*/ 1039660 h 1349049"/>
              <a:gd name="connsiteX36" fmla="*/ 2041743 w 4384110"/>
              <a:gd name="connsiteY36" fmla="*/ 1052186 h 1349049"/>
              <a:gd name="connsiteX37" fmla="*/ 2718148 w 4384110"/>
              <a:gd name="connsiteY37" fmla="*/ 1077238 h 1349049"/>
              <a:gd name="connsiteX38" fmla="*/ 2956143 w 4384110"/>
              <a:gd name="connsiteY38" fmla="*/ 1102290 h 1349049"/>
              <a:gd name="connsiteX39" fmla="*/ 3018773 w 4384110"/>
              <a:gd name="connsiteY39" fmla="*/ 1114816 h 1349049"/>
              <a:gd name="connsiteX40" fmla="*/ 3081403 w 4384110"/>
              <a:gd name="connsiteY40" fmla="*/ 1152394 h 1349049"/>
              <a:gd name="connsiteX41" fmla="*/ 3331924 w 4384110"/>
              <a:gd name="connsiteY41" fmla="*/ 1189973 h 1349049"/>
              <a:gd name="connsiteX42" fmla="*/ 3457184 w 4384110"/>
              <a:gd name="connsiteY42" fmla="*/ 1215025 h 1349049"/>
              <a:gd name="connsiteX43" fmla="*/ 3507288 w 4384110"/>
              <a:gd name="connsiteY43" fmla="*/ 1227551 h 1349049"/>
              <a:gd name="connsiteX44" fmla="*/ 3620022 w 4384110"/>
              <a:gd name="connsiteY44" fmla="*/ 1240077 h 1349049"/>
              <a:gd name="connsiteX45" fmla="*/ 3657600 w 4384110"/>
              <a:gd name="connsiteY45" fmla="*/ 1252603 h 1349049"/>
              <a:gd name="connsiteX46" fmla="*/ 4296428 w 4384110"/>
              <a:gd name="connsiteY46" fmla="*/ 1277655 h 1349049"/>
              <a:gd name="connsiteX47" fmla="*/ 4384110 w 4384110"/>
              <a:gd name="connsiteY47" fmla="*/ 1315233 h 134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384110" h="1349049">
                <a:moveTo>
                  <a:pt x="0" y="0"/>
                </a:moveTo>
                <a:cubicBezTo>
                  <a:pt x="3399" y="20392"/>
                  <a:pt x="10368" y="86303"/>
                  <a:pt x="25052" y="112734"/>
                </a:cubicBezTo>
                <a:cubicBezTo>
                  <a:pt x="39674" y="139054"/>
                  <a:pt x="50104" y="171189"/>
                  <a:pt x="75156" y="187890"/>
                </a:cubicBezTo>
                <a:cubicBezTo>
                  <a:pt x="87682" y="196241"/>
                  <a:pt x="100978" y="203538"/>
                  <a:pt x="112734" y="212942"/>
                </a:cubicBezTo>
                <a:cubicBezTo>
                  <a:pt x="121956" y="220319"/>
                  <a:pt x="127224" y="232712"/>
                  <a:pt x="137787" y="237994"/>
                </a:cubicBezTo>
                <a:cubicBezTo>
                  <a:pt x="161406" y="249804"/>
                  <a:pt x="187891" y="254696"/>
                  <a:pt x="212943" y="263047"/>
                </a:cubicBezTo>
                <a:lnTo>
                  <a:pt x="250521" y="275573"/>
                </a:lnTo>
                <a:cubicBezTo>
                  <a:pt x="258872" y="288099"/>
                  <a:pt x="263818" y="303747"/>
                  <a:pt x="275573" y="313151"/>
                </a:cubicBezTo>
                <a:cubicBezTo>
                  <a:pt x="285883" y="321399"/>
                  <a:pt x="301341" y="319772"/>
                  <a:pt x="313151" y="325677"/>
                </a:cubicBezTo>
                <a:cubicBezTo>
                  <a:pt x="326616" y="332410"/>
                  <a:pt x="336972" y="344615"/>
                  <a:pt x="350729" y="350729"/>
                </a:cubicBezTo>
                <a:cubicBezTo>
                  <a:pt x="374860" y="361454"/>
                  <a:pt x="400833" y="367430"/>
                  <a:pt x="425885" y="375781"/>
                </a:cubicBezTo>
                <a:cubicBezTo>
                  <a:pt x="438411" y="379956"/>
                  <a:pt x="450654" y="385105"/>
                  <a:pt x="463463" y="388307"/>
                </a:cubicBezTo>
                <a:cubicBezTo>
                  <a:pt x="480164" y="392482"/>
                  <a:pt x="497448" y="394788"/>
                  <a:pt x="513567" y="400833"/>
                </a:cubicBezTo>
                <a:cubicBezTo>
                  <a:pt x="531051" y="407389"/>
                  <a:pt x="546508" y="418530"/>
                  <a:pt x="563671" y="425885"/>
                </a:cubicBezTo>
                <a:cubicBezTo>
                  <a:pt x="588827" y="436666"/>
                  <a:pt x="625931" y="444581"/>
                  <a:pt x="651354" y="450937"/>
                </a:cubicBezTo>
                <a:cubicBezTo>
                  <a:pt x="663880" y="459288"/>
                  <a:pt x="675467" y="469256"/>
                  <a:pt x="688932" y="475989"/>
                </a:cubicBezTo>
                <a:cubicBezTo>
                  <a:pt x="706902" y="484974"/>
                  <a:pt x="760561" y="497028"/>
                  <a:pt x="776614" y="501041"/>
                </a:cubicBezTo>
                <a:cubicBezTo>
                  <a:pt x="789140" y="509392"/>
                  <a:pt x="800355" y="520163"/>
                  <a:pt x="814192" y="526093"/>
                </a:cubicBezTo>
                <a:cubicBezTo>
                  <a:pt x="863207" y="547099"/>
                  <a:pt x="888932" y="529991"/>
                  <a:pt x="939452" y="563671"/>
                </a:cubicBezTo>
                <a:cubicBezTo>
                  <a:pt x="951978" y="572022"/>
                  <a:pt x="963565" y="581990"/>
                  <a:pt x="977030" y="588723"/>
                </a:cubicBezTo>
                <a:cubicBezTo>
                  <a:pt x="998079" y="599248"/>
                  <a:pt x="1044645" y="607755"/>
                  <a:pt x="1064713" y="613775"/>
                </a:cubicBezTo>
                <a:cubicBezTo>
                  <a:pt x="1090006" y="621363"/>
                  <a:pt x="1114817" y="630476"/>
                  <a:pt x="1139869" y="638827"/>
                </a:cubicBezTo>
                <a:cubicBezTo>
                  <a:pt x="1152395" y="643002"/>
                  <a:pt x="1166461" y="644029"/>
                  <a:pt x="1177447" y="651353"/>
                </a:cubicBezTo>
                <a:cubicBezTo>
                  <a:pt x="1189973" y="659704"/>
                  <a:pt x="1200929" y="671119"/>
                  <a:pt x="1215025" y="676405"/>
                </a:cubicBezTo>
                <a:cubicBezTo>
                  <a:pt x="1234960" y="683880"/>
                  <a:pt x="1256778" y="684756"/>
                  <a:pt x="1277655" y="688931"/>
                </a:cubicBezTo>
                <a:cubicBezTo>
                  <a:pt x="1290181" y="697282"/>
                  <a:pt x="1301396" y="708054"/>
                  <a:pt x="1315233" y="713984"/>
                </a:cubicBezTo>
                <a:cubicBezTo>
                  <a:pt x="1343613" y="726147"/>
                  <a:pt x="1375491" y="723800"/>
                  <a:pt x="1402915" y="739036"/>
                </a:cubicBezTo>
                <a:cubicBezTo>
                  <a:pt x="1429235" y="753658"/>
                  <a:pt x="1453019" y="772439"/>
                  <a:pt x="1478071" y="789140"/>
                </a:cubicBezTo>
                <a:cubicBezTo>
                  <a:pt x="1490597" y="797491"/>
                  <a:pt x="1501368" y="809431"/>
                  <a:pt x="1515650" y="814192"/>
                </a:cubicBezTo>
                <a:lnTo>
                  <a:pt x="1665962" y="864296"/>
                </a:lnTo>
                <a:lnTo>
                  <a:pt x="1703540" y="876822"/>
                </a:lnTo>
                <a:cubicBezTo>
                  <a:pt x="1716066" y="880997"/>
                  <a:pt x="1730132" y="882024"/>
                  <a:pt x="1741118" y="889348"/>
                </a:cubicBezTo>
                <a:cubicBezTo>
                  <a:pt x="1825817" y="945814"/>
                  <a:pt x="1720920" y="878127"/>
                  <a:pt x="1853852" y="951978"/>
                </a:cubicBezTo>
                <a:cubicBezTo>
                  <a:pt x="1867012" y="959289"/>
                  <a:pt x="1879865" y="967392"/>
                  <a:pt x="1891430" y="977030"/>
                </a:cubicBezTo>
                <a:cubicBezTo>
                  <a:pt x="1905039" y="988371"/>
                  <a:pt x="1913523" y="1006005"/>
                  <a:pt x="1929008" y="1014608"/>
                </a:cubicBezTo>
                <a:cubicBezTo>
                  <a:pt x="1952092" y="1027433"/>
                  <a:pt x="1979113" y="1031309"/>
                  <a:pt x="2004165" y="1039660"/>
                </a:cubicBezTo>
                <a:cubicBezTo>
                  <a:pt x="2016691" y="1043835"/>
                  <a:pt x="2028545" y="1051809"/>
                  <a:pt x="2041743" y="1052186"/>
                </a:cubicBezTo>
                <a:cubicBezTo>
                  <a:pt x="2559563" y="1066981"/>
                  <a:pt x="2334159" y="1057028"/>
                  <a:pt x="2718148" y="1077238"/>
                </a:cubicBezTo>
                <a:cubicBezTo>
                  <a:pt x="2825020" y="1112862"/>
                  <a:pt x="2713179" y="1079151"/>
                  <a:pt x="2956143" y="1102290"/>
                </a:cubicBezTo>
                <a:cubicBezTo>
                  <a:pt x="2977337" y="1104308"/>
                  <a:pt x="2997896" y="1110641"/>
                  <a:pt x="3018773" y="1114816"/>
                </a:cubicBezTo>
                <a:cubicBezTo>
                  <a:pt x="3039650" y="1127342"/>
                  <a:pt x="3059239" y="1142319"/>
                  <a:pt x="3081403" y="1152394"/>
                </a:cubicBezTo>
                <a:cubicBezTo>
                  <a:pt x="3170790" y="1193025"/>
                  <a:pt x="3222018" y="1182123"/>
                  <a:pt x="3331924" y="1189973"/>
                </a:cubicBezTo>
                <a:cubicBezTo>
                  <a:pt x="3373677" y="1198324"/>
                  <a:pt x="3415875" y="1204698"/>
                  <a:pt x="3457184" y="1215025"/>
                </a:cubicBezTo>
                <a:cubicBezTo>
                  <a:pt x="3473885" y="1219200"/>
                  <a:pt x="3490273" y="1224933"/>
                  <a:pt x="3507288" y="1227551"/>
                </a:cubicBezTo>
                <a:cubicBezTo>
                  <a:pt x="3544658" y="1233300"/>
                  <a:pt x="3582444" y="1235902"/>
                  <a:pt x="3620022" y="1240077"/>
                </a:cubicBezTo>
                <a:cubicBezTo>
                  <a:pt x="3632548" y="1244252"/>
                  <a:pt x="3644417" y="1251871"/>
                  <a:pt x="3657600" y="1252603"/>
                </a:cubicBezTo>
                <a:cubicBezTo>
                  <a:pt x="3870378" y="1264424"/>
                  <a:pt x="4296428" y="1277655"/>
                  <a:pt x="4296428" y="1277655"/>
                </a:cubicBezTo>
                <a:cubicBezTo>
                  <a:pt x="4376497" y="1331034"/>
                  <a:pt x="4350294" y="1349049"/>
                  <a:pt x="4384110" y="131523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CAC9B60F-4B70-4FEA-661F-49C23F29C69A}"/>
              </a:ext>
            </a:extLst>
          </p:cNvPr>
          <p:cNvSpPr/>
          <p:nvPr/>
        </p:nvSpPr>
        <p:spPr>
          <a:xfrm>
            <a:off x="990600" y="4697412"/>
            <a:ext cx="4371975" cy="541338"/>
          </a:xfrm>
          <a:custGeom>
            <a:avLst/>
            <a:gdLst>
              <a:gd name="connsiteX0" fmla="*/ 0 w 4371584"/>
              <a:gd name="connsiteY0" fmla="*/ 541208 h 541208"/>
              <a:gd name="connsiteX1" fmla="*/ 450937 w 4371584"/>
              <a:gd name="connsiteY1" fmla="*/ 528682 h 541208"/>
              <a:gd name="connsiteX2" fmla="*/ 563671 w 4371584"/>
              <a:gd name="connsiteY2" fmla="*/ 491104 h 541208"/>
              <a:gd name="connsiteX3" fmla="*/ 626302 w 4371584"/>
              <a:gd name="connsiteY3" fmla="*/ 478578 h 541208"/>
              <a:gd name="connsiteX4" fmla="*/ 776614 w 4371584"/>
              <a:gd name="connsiteY4" fmla="*/ 453526 h 541208"/>
              <a:gd name="connsiteX5" fmla="*/ 851770 w 4371584"/>
              <a:gd name="connsiteY5" fmla="*/ 415948 h 541208"/>
              <a:gd name="connsiteX6" fmla="*/ 889348 w 4371584"/>
              <a:gd name="connsiteY6" fmla="*/ 403421 h 541208"/>
              <a:gd name="connsiteX7" fmla="*/ 914400 w 4371584"/>
              <a:gd name="connsiteY7" fmla="*/ 365843 h 541208"/>
              <a:gd name="connsiteX8" fmla="*/ 951978 w 4371584"/>
              <a:gd name="connsiteY8" fmla="*/ 353317 h 541208"/>
              <a:gd name="connsiteX9" fmla="*/ 1052186 w 4371584"/>
              <a:gd name="connsiteY9" fmla="*/ 328265 h 541208"/>
              <a:gd name="connsiteX10" fmla="*/ 1177447 w 4371584"/>
              <a:gd name="connsiteY10" fmla="*/ 303213 h 541208"/>
              <a:gd name="connsiteX11" fmla="*/ 1778696 w 4371584"/>
              <a:gd name="connsiteY11" fmla="*/ 278161 h 541208"/>
              <a:gd name="connsiteX12" fmla="*/ 2167003 w 4371584"/>
              <a:gd name="connsiteY12" fmla="*/ 253109 h 541208"/>
              <a:gd name="connsiteX13" fmla="*/ 2217107 w 4371584"/>
              <a:gd name="connsiteY13" fmla="*/ 240583 h 541208"/>
              <a:gd name="connsiteX14" fmla="*/ 2342367 w 4371584"/>
              <a:gd name="connsiteY14" fmla="*/ 215531 h 541208"/>
              <a:gd name="connsiteX15" fmla="*/ 2392471 w 4371584"/>
              <a:gd name="connsiteY15" fmla="*/ 203005 h 541208"/>
              <a:gd name="connsiteX16" fmla="*/ 2592888 w 4371584"/>
              <a:gd name="connsiteY16" fmla="*/ 190479 h 541208"/>
              <a:gd name="connsiteX17" fmla="*/ 2680570 w 4371584"/>
              <a:gd name="connsiteY17" fmla="*/ 165427 h 541208"/>
              <a:gd name="connsiteX18" fmla="*/ 2743200 w 4371584"/>
              <a:gd name="connsiteY18" fmla="*/ 152901 h 541208"/>
              <a:gd name="connsiteX19" fmla="*/ 2793304 w 4371584"/>
              <a:gd name="connsiteY19" fmla="*/ 140375 h 541208"/>
              <a:gd name="connsiteX20" fmla="*/ 3068877 w 4371584"/>
              <a:gd name="connsiteY20" fmla="*/ 127849 h 541208"/>
              <a:gd name="connsiteX21" fmla="*/ 3519814 w 4371584"/>
              <a:gd name="connsiteY21" fmla="*/ 102797 h 541208"/>
              <a:gd name="connsiteX22" fmla="*/ 3807913 w 4371584"/>
              <a:gd name="connsiteY22" fmla="*/ 90271 h 541208"/>
              <a:gd name="connsiteX23" fmla="*/ 3945699 w 4371584"/>
              <a:gd name="connsiteY23" fmla="*/ 52693 h 541208"/>
              <a:gd name="connsiteX24" fmla="*/ 3983277 w 4371584"/>
              <a:gd name="connsiteY24" fmla="*/ 40167 h 541208"/>
              <a:gd name="connsiteX25" fmla="*/ 4221271 w 4371584"/>
              <a:gd name="connsiteY25" fmla="*/ 27641 h 541208"/>
              <a:gd name="connsiteX26" fmla="*/ 4271376 w 4371584"/>
              <a:gd name="connsiteY26" fmla="*/ 15115 h 541208"/>
              <a:gd name="connsiteX27" fmla="*/ 4308954 w 4371584"/>
              <a:gd name="connsiteY27" fmla="*/ 2589 h 541208"/>
              <a:gd name="connsiteX28" fmla="*/ 4371584 w 4371584"/>
              <a:gd name="connsiteY28" fmla="*/ 2589 h 54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71584" h="541208">
                <a:moveTo>
                  <a:pt x="0" y="541208"/>
                </a:moveTo>
                <a:cubicBezTo>
                  <a:pt x="150312" y="537033"/>
                  <a:pt x="300949" y="539395"/>
                  <a:pt x="450937" y="528682"/>
                </a:cubicBezTo>
                <a:cubicBezTo>
                  <a:pt x="489909" y="525898"/>
                  <a:pt x="525396" y="498759"/>
                  <a:pt x="563671" y="491104"/>
                </a:cubicBezTo>
                <a:cubicBezTo>
                  <a:pt x="584548" y="486929"/>
                  <a:pt x="605301" y="482078"/>
                  <a:pt x="626302" y="478578"/>
                </a:cubicBezTo>
                <a:cubicBezTo>
                  <a:pt x="689933" y="467973"/>
                  <a:pt x="717575" y="468286"/>
                  <a:pt x="776614" y="453526"/>
                </a:cubicBezTo>
                <a:cubicBezTo>
                  <a:pt x="839580" y="437784"/>
                  <a:pt x="790543" y="446562"/>
                  <a:pt x="851770" y="415948"/>
                </a:cubicBezTo>
                <a:cubicBezTo>
                  <a:pt x="863580" y="410043"/>
                  <a:pt x="876822" y="407597"/>
                  <a:pt x="889348" y="403421"/>
                </a:cubicBezTo>
                <a:cubicBezTo>
                  <a:pt x="897699" y="390895"/>
                  <a:pt x="902645" y="375247"/>
                  <a:pt x="914400" y="365843"/>
                </a:cubicBezTo>
                <a:cubicBezTo>
                  <a:pt x="924710" y="357595"/>
                  <a:pt x="939240" y="356791"/>
                  <a:pt x="951978" y="353317"/>
                </a:cubicBezTo>
                <a:cubicBezTo>
                  <a:pt x="985195" y="344258"/>
                  <a:pt x="1018424" y="335017"/>
                  <a:pt x="1052186" y="328265"/>
                </a:cubicBezTo>
                <a:lnTo>
                  <a:pt x="1177447" y="303213"/>
                </a:lnTo>
                <a:cubicBezTo>
                  <a:pt x="1416179" y="255467"/>
                  <a:pt x="1218781" y="291182"/>
                  <a:pt x="1778696" y="278161"/>
                </a:cubicBezTo>
                <a:cubicBezTo>
                  <a:pt x="1931317" y="227287"/>
                  <a:pt x="1767086" y="278104"/>
                  <a:pt x="2167003" y="253109"/>
                </a:cubicBezTo>
                <a:cubicBezTo>
                  <a:pt x="2184185" y="252035"/>
                  <a:pt x="2200274" y="244190"/>
                  <a:pt x="2217107" y="240583"/>
                </a:cubicBezTo>
                <a:cubicBezTo>
                  <a:pt x="2258742" y="231661"/>
                  <a:pt x="2301058" y="225858"/>
                  <a:pt x="2342367" y="215531"/>
                </a:cubicBezTo>
                <a:cubicBezTo>
                  <a:pt x="2359068" y="211356"/>
                  <a:pt x="2375341" y="204718"/>
                  <a:pt x="2392471" y="203005"/>
                </a:cubicBezTo>
                <a:cubicBezTo>
                  <a:pt x="2459075" y="196345"/>
                  <a:pt x="2526082" y="194654"/>
                  <a:pt x="2592888" y="190479"/>
                </a:cubicBezTo>
                <a:cubicBezTo>
                  <a:pt x="2634735" y="176530"/>
                  <a:pt x="2633385" y="175913"/>
                  <a:pt x="2680570" y="165427"/>
                </a:cubicBezTo>
                <a:cubicBezTo>
                  <a:pt x="2701353" y="160809"/>
                  <a:pt x="2722417" y="157519"/>
                  <a:pt x="2743200" y="152901"/>
                </a:cubicBezTo>
                <a:cubicBezTo>
                  <a:pt x="2760005" y="149166"/>
                  <a:pt x="2776139" y="141695"/>
                  <a:pt x="2793304" y="140375"/>
                </a:cubicBezTo>
                <a:cubicBezTo>
                  <a:pt x="2884986" y="133323"/>
                  <a:pt x="2977019" y="132024"/>
                  <a:pt x="3068877" y="127849"/>
                </a:cubicBezTo>
                <a:cubicBezTo>
                  <a:pt x="3237973" y="71484"/>
                  <a:pt x="3085502" y="118308"/>
                  <a:pt x="3519814" y="102797"/>
                </a:cubicBezTo>
                <a:lnTo>
                  <a:pt x="3807913" y="90271"/>
                </a:lnTo>
                <a:cubicBezTo>
                  <a:pt x="3896437" y="72566"/>
                  <a:pt x="3850345" y="84478"/>
                  <a:pt x="3945699" y="52693"/>
                </a:cubicBezTo>
                <a:cubicBezTo>
                  <a:pt x="3958225" y="48518"/>
                  <a:pt x="3970092" y="40861"/>
                  <a:pt x="3983277" y="40167"/>
                </a:cubicBezTo>
                <a:lnTo>
                  <a:pt x="4221271" y="27641"/>
                </a:lnTo>
                <a:cubicBezTo>
                  <a:pt x="4237973" y="23466"/>
                  <a:pt x="4254823" y="19844"/>
                  <a:pt x="4271376" y="15115"/>
                </a:cubicBezTo>
                <a:cubicBezTo>
                  <a:pt x="4284072" y="11488"/>
                  <a:pt x="4295852" y="4227"/>
                  <a:pt x="4308954" y="2589"/>
                </a:cubicBezTo>
                <a:cubicBezTo>
                  <a:pt x="4329669" y="0"/>
                  <a:pt x="4350707" y="2589"/>
                  <a:pt x="4371584" y="2589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1798B-92F4-384D-90C2-90E9861D0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068852"/>
            <a:ext cx="91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Testing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592D02-5F64-BBE8-1354-24617996A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4886326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Training</a:t>
            </a: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D6F32954-1DF5-3167-F3E6-809D4FF22F3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057400"/>
            <a:ext cx="4789487" cy="3568700"/>
            <a:chOff x="1535668" y="2667794"/>
            <a:chExt cx="4788932" cy="3568938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76DD4AE-B732-9101-64D2-3E6AD6546773}"/>
                </a:ext>
              </a:extLst>
            </p:cNvPr>
            <p:cNvCxnSpPr/>
            <p:nvPr/>
          </p:nvCxnSpPr>
          <p:spPr>
            <a:xfrm flipV="1">
              <a:off x="1905512" y="5866819"/>
              <a:ext cx="441908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2C2ED2EB-3761-57E6-03B2-C3D42705F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5867400"/>
              <a:ext cx="32240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Number of Training Examples</a:t>
              </a: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9FA866A-30A9-E219-B068-D22CE35F5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Error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FF7BF31-E685-A68D-6467-000FCE569EB9}"/>
                </a:ext>
              </a:extLst>
            </p:cNvPr>
            <p:cNvCxnSpPr/>
            <p:nvPr/>
          </p:nvCxnSpPr>
          <p:spPr>
            <a:xfrm rot="5400000" flipH="1" flipV="1">
              <a:off x="304413" y="4267307"/>
              <a:ext cx="3200613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5">
            <a:extLst>
              <a:ext uri="{FF2B5EF4-FFF2-40B4-BE49-F238E27FC236}">
                <a16:creationId xmlns:a16="http://schemas.microsoft.com/office/drawing/2014/main" id="{4090921A-4594-3881-B932-001ED76EF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720" y="1653479"/>
            <a:ext cx="1441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Fixed model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9B1AE2-4AE3-7FE7-AE5C-1313B90A8F20}"/>
              </a:ext>
            </a:extLst>
          </p:cNvPr>
          <p:cNvCxnSpPr/>
          <p:nvPr/>
        </p:nvCxnSpPr>
        <p:spPr>
          <a:xfrm>
            <a:off x="1003300" y="4389544"/>
            <a:ext cx="7545386" cy="1412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DFFD52-9740-E9A4-E2D6-9DB72A9897D9}"/>
              </a:ext>
            </a:extLst>
          </p:cNvPr>
          <p:cNvCxnSpPr/>
          <p:nvPr/>
        </p:nvCxnSpPr>
        <p:spPr>
          <a:xfrm>
            <a:off x="1055686" y="4548189"/>
            <a:ext cx="7545386" cy="1412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DA1E7AE-EF5C-634F-68CB-9AED1A7EDC75}"/>
              </a:ext>
            </a:extLst>
          </p:cNvPr>
          <p:cNvSpPr txBox="1"/>
          <p:nvPr/>
        </p:nvSpPr>
        <p:spPr>
          <a:xfrm>
            <a:off x="5859043" y="4247538"/>
            <a:ext cx="2675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Test error with infinite training examples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818A51-62CB-6F73-92C1-C1F5DCDB346E}"/>
              </a:ext>
            </a:extLst>
          </p:cNvPr>
          <p:cNvSpPr txBox="1"/>
          <p:nvPr/>
        </p:nvSpPr>
        <p:spPr>
          <a:xfrm>
            <a:off x="5834459" y="4626218"/>
            <a:ext cx="27558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Train error with infinite training examples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E488A63B-2D1A-3B9F-C968-DC06ACBEF198}"/>
              </a:ext>
            </a:extLst>
          </p:cNvPr>
          <p:cNvSpPr/>
          <p:nvPr/>
        </p:nvSpPr>
        <p:spPr>
          <a:xfrm>
            <a:off x="8686800" y="4509148"/>
            <a:ext cx="76200" cy="18032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9DE222-2694-1F88-E943-F90D6B5BCD6D}"/>
              </a:ext>
            </a:extLst>
          </p:cNvPr>
          <p:cNvSpPr txBox="1"/>
          <p:nvPr/>
        </p:nvSpPr>
        <p:spPr>
          <a:xfrm>
            <a:off x="8747771" y="4343157"/>
            <a:ext cx="3119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Due to difference in P(</a:t>
            </a:r>
            <a:r>
              <a:rPr lang="en-US" sz="1600" dirty="0" err="1"/>
              <a:t>y|x</a:t>
            </a:r>
            <a:r>
              <a:rPr lang="en-US" sz="1600" dirty="0"/>
              <a:t>) in training and test (function shift)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15DF78DC-840A-9451-E975-A79C0443551C}"/>
              </a:ext>
            </a:extLst>
          </p:cNvPr>
          <p:cNvSpPr/>
          <p:nvPr/>
        </p:nvSpPr>
        <p:spPr>
          <a:xfrm>
            <a:off x="2709929" y="3933783"/>
            <a:ext cx="123805" cy="46666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BFAD4D-54D0-8B6D-3AF1-F13E88403C64}"/>
              </a:ext>
            </a:extLst>
          </p:cNvPr>
          <p:cNvSpPr txBox="1"/>
          <p:nvPr/>
        </p:nvSpPr>
        <p:spPr>
          <a:xfrm>
            <a:off x="2846565" y="2868611"/>
            <a:ext cx="311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Due to limited training data (model variance) and distribution shift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21A108-BA42-22F2-4A1F-329367243B90}"/>
              </a:ext>
            </a:extLst>
          </p:cNvPr>
          <p:cNvCxnSpPr>
            <a:cxnSpLocks/>
          </p:cNvCxnSpPr>
          <p:nvPr/>
        </p:nvCxnSpPr>
        <p:spPr>
          <a:xfrm flipH="1" flipV="1">
            <a:off x="5744024" y="4968081"/>
            <a:ext cx="393876" cy="5818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ight Brace 22">
            <a:extLst>
              <a:ext uri="{FF2B5EF4-FFF2-40B4-BE49-F238E27FC236}">
                <a16:creationId xmlns:a16="http://schemas.microsoft.com/office/drawing/2014/main" id="{B1F2F109-F6D8-BA72-17B7-AC2C1ED19242}"/>
              </a:ext>
            </a:extLst>
          </p:cNvPr>
          <p:cNvSpPr/>
          <p:nvPr/>
        </p:nvSpPr>
        <p:spPr>
          <a:xfrm>
            <a:off x="5513554" y="4639163"/>
            <a:ext cx="152462" cy="6138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1CBEC9-AA91-A642-00FD-A12B763029F3}"/>
              </a:ext>
            </a:extLst>
          </p:cNvPr>
          <p:cNvCxnSpPr>
            <a:cxnSpLocks/>
          </p:cNvCxnSpPr>
          <p:nvPr/>
        </p:nvCxnSpPr>
        <p:spPr>
          <a:xfrm flipV="1">
            <a:off x="2873390" y="3691176"/>
            <a:ext cx="86306" cy="434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62E07C9-D145-6F44-EC0A-7A9857C7E74D}"/>
              </a:ext>
            </a:extLst>
          </p:cNvPr>
          <p:cNvSpPr txBox="1"/>
          <p:nvPr/>
        </p:nvSpPr>
        <p:spPr>
          <a:xfrm>
            <a:off x="6172200" y="5473512"/>
            <a:ext cx="3119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Due to limited power of model (model bias) and unavoidable intrinsic error (Bayes optimal error)</a:t>
            </a:r>
          </a:p>
        </p:txBody>
      </p:sp>
    </p:spTree>
    <p:extLst>
      <p:ext uri="{BB962C8B-B14F-4D97-AF65-F5344CB8AC3E}">
        <p14:creationId xmlns:p14="http://schemas.microsoft.com/office/powerpoint/2010/main" val="738760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18966-DBAD-4A93-CADF-1085EF97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BA08260-C7B3-E1FD-D150-629BB5F4D07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1143000"/>
              <a:ext cx="11430000" cy="5098225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187806707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748674675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326245811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49225270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022744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Nearest Neighbor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Naïve Bayes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Logistic Regression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Decision Tree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44474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Instance-Based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Probabilistic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Probabilistic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Probabilistic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3106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Decision Boundary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Partition by example distance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Usually 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Usually 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Partition by selected boundaries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2963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Model / Prediction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arg</m:t>
                                    </m:r>
                                    <m:limLow>
                                      <m:limLow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𝑡𝑟𝑛</m:t>
                                            </m:r>
                                          </m:sub>
                                        </m:s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],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16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𝑡𝑟𝑛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argmax</m:t>
                                        </m:r>
                                      </m:e>
                                      <m:lim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lim>
                                    </m:limLow>
                                  </m:fName>
                                  <m:e>
                                    <m:nary>
                                      <m:naryPr>
                                        <m:chr m:val="∏"/>
                                        <m:supHide m:val="on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</m:e>
                                </m:func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endParaRPr lang="en-US" sz="16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argmax</m:t>
                                        </m:r>
                                      </m:e>
                                      <m:lim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Cambria Math" panose="02040503050406030204" pitchFamily="18" charset="0"/>
                            </a:rPr>
                            <a:t>Conjunctive rules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𝑙𝑒𝑎𝑓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63000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Strengths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Low bias</a:t>
                          </a:r>
                        </a:p>
                        <a:p>
                          <a:r>
                            <a:rPr lang="en-US" sz="1600" dirty="0"/>
                            <a:t>* No training time</a:t>
                          </a:r>
                        </a:p>
                        <a:p>
                          <a:r>
                            <a:rPr lang="en-US" sz="1600" dirty="0"/>
                            <a:t>* Widely applicable</a:t>
                          </a:r>
                        </a:p>
                        <a:p>
                          <a:r>
                            <a:rPr lang="en-US" sz="1600" dirty="0"/>
                            <a:t>* Simple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Estimate from limited data</a:t>
                          </a:r>
                        </a:p>
                        <a:p>
                          <a:r>
                            <a:rPr lang="en-US" sz="1600" dirty="0"/>
                            <a:t>* Simple</a:t>
                          </a:r>
                        </a:p>
                        <a:p>
                          <a:r>
                            <a:rPr lang="en-US" sz="1600" dirty="0"/>
                            <a:t>* Fast training/prediction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Powerful in high dimensions</a:t>
                          </a:r>
                        </a:p>
                        <a:p>
                          <a:r>
                            <a:rPr lang="en-US" sz="1600" dirty="0"/>
                            <a:t>* Widely applicable</a:t>
                          </a:r>
                        </a:p>
                        <a:p>
                          <a:r>
                            <a:rPr lang="en-US" sz="1600" dirty="0"/>
                            <a:t>* Good confidence estimates</a:t>
                          </a:r>
                        </a:p>
                        <a:p>
                          <a:r>
                            <a:rPr lang="en-US" sz="1600" dirty="0"/>
                            <a:t>* Fast prediction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Explainable decision function</a:t>
                          </a:r>
                        </a:p>
                        <a:p>
                          <a:r>
                            <a:rPr lang="en-US" sz="1600" dirty="0"/>
                            <a:t>* Widely applicable</a:t>
                          </a:r>
                        </a:p>
                        <a:p>
                          <a:r>
                            <a:rPr lang="en-US" sz="1600" dirty="0"/>
                            <a:t>* Does not require feature scaling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8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Limitations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Relies on good input features</a:t>
                          </a:r>
                        </a:p>
                        <a:p>
                          <a:r>
                            <a:rPr lang="en-US" sz="1600" dirty="0"/>
                            <a:t>* Slow prediction (in basic implementation)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Limited modeling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Relies on good input features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One tree tends to either generalize poorly or underfit the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7334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270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BA08260-C7B3-E1FD-D150-629BB5F4D0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2785201"/>
                  </p:ext>
                </p:extLst>
              </p:nvPr>
            </p:nvGraphicFramePr>
            <p:xfrm>
              <a:off x="381000" y="1143000"/>
              <a:ext cx="11430000" cy="5098225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187806707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748674675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326245811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49225270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022744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Nearest Neighbor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Naïve Bayes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Logistic Regression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Decision Tree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44474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Instance-Based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Probabilistic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Probabilistic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Probabilistic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310628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Decision Boundary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Partition by example distance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Usually 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Usually 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Partition by selected boundaries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2963656"/>
                      </a:ext>
                    </a:extLst>
                  </a:tr>
                  <a:tr h="96818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Model / Prediction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105" t="-145912" r="-245263" b="-2849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3996" t="-145912" r="-151620" b="-2849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1846" t="-145912" r="-116000" b="-2849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267" t="-145912" r="-533" b="-2849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6300043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Strengths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Low bias</a:t>
                          </a:r>
                        </a:p>
                        <a:p>
                          <a:r>
                            <a:rPr lang="en-US" sz="1600" dirty="0"/>
                            <a:t>* No training time</a:t>
                          </a:r>
                        </a:p>
                        <a:p>
                          <a:r>
                            <a:rPr lang="en-US" sz="1600" dirty="0"/>
                            <a:t>* Widely applicable</a:t>
                          </a:r>
                        </a:p>
                        <a:p>
                          <a:r>
                            <a:rPr lang="en-US" sz="1600" dirty="0"/>
                            <a:t>* Simple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Estimate from limited data</a:t>
                          </a:r>
                        </a:p>
                        <a:p>
                          <a:r>
                            <a:rPr lang="en-US" sz="1600" dirty="0"/>
                            <a:t>* Simple</a:t>
                          </a:r>
                        </a:p>
                        <a:p>
                          <a:r>
                            <a:rPr lang="en-US" sz="1600" dirty="0"/>
                            <a:t>* Fast training/prediction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Powerful in high dimensions</a:t>
                          </a:r>
                        </a:p>
                        <a:p>
                          <a:r>
                            <a:rPr lang="en-US" sz="1600" dirty="0"/>
                            <a:t>* Widely applicable</a:t>
                          </a:r>
                        </a:p>
                        <a:p>
                          <a:r>
                            <a:rPr lang="en-US" sz="1600" dirty="0"/>
                            <a:t>* Good confidence estimates</a:t>
                          </a:r>
                        </a:p>
                        <a:p>
                          <a:r>
                            <a:rPr lang="en-US" sz="1600" dirty="0"/>
                            <a:t>* Fast prediction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Explainable decision function</a:t>
                          </a:r>
                        </a:p>
                        <a:p>
                          <a:r>
                            <a:rPr lang="en-US" sz="1600" dirty="0"/>
                            <a:t>* Widely applicable</a:t>
                          </a:r>
                        </a:p>
                        <a:p>
                          <a:r>
                            <a:rPr lang="en-US" sz="1600" dirty="0"/>
                            <a:t>* Does not require feature scaling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899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Limitations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Relies on good input features</a:t>
                          </a:r>
                        </a:p>
                        <a:p>
                          <a:r>
                            <a:rPr lang="en-US" sz="1600" dirty="0"/>
                            <a:t>* Slow prediction (in basic implementation)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Limited modeling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Relies on good input features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One tree tends to either generalize poorly or underfit the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7334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2703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914BDB5-FD0C-E5B6-AABA-6E9B9938E0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3800" y="2514600"/>
            <a:ext cx="1978772" cy="49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0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2D066-1A51-5FEF-BC34-715F5102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Exam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94EE8-3EC9-4DFF-5D29-4A9B42199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12776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Thurs, Mar 7 (start exam between 9:30 AM and 10:30 PM)</a:t>
            </a:r>
          </a:p>
          <a:p>
            <a:r>
              <a:rPr lang="en-US" dirty="0"/>
              <a:t>Exam will be 75 minutes long (or longer for those with DRES accommodations)</a:t>
            </a:r>
          </a:p>
          <a:p>
            <a:r>
              <a:rPr lang="en-US" dirty="0"/>
              <a:t>Mainly multiple choice / multiple select</a:t>
            </a:r>
          </a:p>
          <a:p>
            <a:pPr lvl="1"/>
            <a:r>
              <a:rPr lang="en-US" dirty="0"/>
              <a:t>No coding or complex calculations; mainly tests conceptual understanding</a:t>
            </a:r>
          </a:p>
          <a:p>
            <a:r>
              <a:rPr lang="en-US" dirty="0"/>
              <a:t>You take it at home (open book) on </a:t>
            </a:r>
            <a:r>
              <a:rPr lang="en-US" dirty="0" err="1"/>
              <a:t>PrairieLearn</a:t>
            </a:r>
            <a:endParaRPr lang="en-US" dirty="0"/>
          </a:p>
          <a:p>
            <a:r>
              <a:rPr lang="en-US" b="1" dirty="0"/>
              <a:t>Not cheating</a:t>
            </a:r>
          </a:p>
          <a:p>
            <a:pPr lvl="1"/>
            <a:r>
              <a:rPr lang="en-US" dirty="0"/>
              <a:t>Consult notes, practice questions/answers, slides, internet, etc.</a:t>
            </a:r>
          </a:p>
          <a:p>
            <a:r>
              <a:rPr lang="en-US" b="1" dirty="0"/>
              <a:t>Cheating</a:t>
            </a:r>
          </a:p>
          <a:p>
            <a:pPr lvl="1"/>
            <a:r>
              <a:rPr lang="en-US" dirty="0"/>
              <a:t>Talking to a classmate  about the exam after one (but not both) of you has taken it</a:t>
            </a:r>
          </a:p>
          <a:p>
            <a:pPr lvl="1"/>
            <a:r>
              <a:rPr lang="en-US" dirty="0"/>
              <a:t>Getting help from another person during the exam</a:t>
            </a:r>
          </a:p>
          <a:p>
            <a:pPr lvl="1"/>
            <a:r>
              <a:rPr lang="en-US" dirty="0"/>
              <a:t>Obtaining past exam questions/answers </a:t>
            </a:r>
          </a:p>
          <a:p>
            <a:r>
              <a:rPr lang="en-US" dirty="0"/>
              <a:t>You will not have time to look up all the answers, so do prepare by reviewing slides, lectures, AML book, and 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2958568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methods (extended)</a:t>
            </a:r>
          </a:p>
        </p:txBody>
      </p:sp>
      <p:sp>
        <p:nvSpPr>
          <p:cNvPr id="2060" name="TextBox 3"/>
          <p:cNvSpPr txBox="1">
            <a:spLocks noChangeArrowheads="1"/>
          </p:cNvSpPr>
          <p:nvPr/>
        </p:nvSpPr>
        <p:spPr bwMode="auto">
          <a:xfrm>
            <a:off x="1524000" y="1603376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Naïve Bayes</a:t>
            </a:r>
          </a:p>
        </p:txBody>
      </p:sp>
      <p:sp>
        <p:nvSpPr>
          <p:cNvPr id="2061" name="TextBox 4"/>
          <p:cNvSpPr txBox="1">
            <a:spLocks noChangeArrowheads="1"/>
          </p:cNvSpPr>
          <p:nvPr/>
        </p:nvSpPr>
        <p:spPr bwMode="auto">
          <a:xfrm>
            <a:off x="1492250" y="2613026"/>
            <a:ext cx="1784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Logistic Regression</a:t>
            </a:r>
          </a:p>
        </p:txBody>
      </p:sp>
      <p:sp>
        <p:nvSpPr>
          <p:cNvPr id="2062" name="TextBox 5"/>
          <p:cNvSpPr txBox="1">
            <a:spLocks noChangeArrowheads="1"/>
          </p:cNvSpPr>
          <p:nvPr/>
        </p:nvSpPr>
        <p:spPr bwMode="auto">
          <a:xfrm>
            <a:off x="1524000" y="3581401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Linear SVM</a:t>
            </a:r>
          </a:p>
        </p:txBody>
      </p:sp>
      <p:sp>
        <p:nvSpPr>
          <p:cNvPr id="2063" name="TextBox 7"/>
          <p:cNvSpPr txBox="1">
            <a:spLocks noChangeArrowheads="1"/>
          </p:cNvSpPr>
          <p:nvPr/>
        </p:nvSpPr>
        <p:spPr bwMode="auto">
          <a:xfrm>
            <a:off x="1524000" y="5449888"/>
            <a:ext cx="144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Nearest Neighbor</a:t>
            </a:r>
          </a:p>
        </p:txBody>
      </p:sp>
      <p:sp>
        <p:nvSpPr>
          <p:cNvPr id="2064" name="TextBox 11"/>
          <p:cNvSpPr txBox="1">
            <a:spLocks noChangeArrowheads="1"/>
          </p:cNvSpPr>
          <p:nvPr/>
        </p:nvSpPr>
        <p:spPr bwMode="auto">
          <a:xfrm>
            <a:off x="1524000" y="4535488"/>
            <a:ext cx="152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Kernelized SVM</a:t>
            </a:r>
          </a:p>
        </p:txBody>
      </p:sp>
      <p:sp>
        <p:nvSpPr>
          <p:cNvPr id="2065" name="TextBox 13"/>
          <p:cNvSpPr txBox="1">
            <a:spLocks noChangeArrowheads="1"/>
          </p:cNvSpPr>
          <p:nvPr/>
        </p:nvSpPr>
        <p:spPr bwMode="auto">
          <a:xfrm>
            <a:off x="3352800" y="954089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/>
              <a:t>Learning Objective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03576" y="1563689"/>
          <a:ext cx="23399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160" imgH="609480" progId="Equation.3">
                  <p:embed/>
                </p:oleObj>
              </mc:Choice>
              <mc:Fallback>
                <p:oleObj name="Equation" r:id="rId2" imgW="2108160" imgH="609480" progId="Equation.3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6" y="1563689"/>
                        <a:ext cx="233997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" name="TextBox 15"/>
          <p:cNvSpPr txBox="1">
            <a:spLocks noChangeArrowheads="1"/>
          </p:cNvSpPr>
          <p:nvPr/>
        </p:nvSpPr>
        <p:spPr bwMode="auto">
          <a:xfrm>
            <a:off x="6248400" y="1030289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/>
              <a:t>Training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867400" y="1563688"/>
          <a:ext cx="20256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15840" imgH="660240" progId="Equation.3">
                  <p:embed/>
                </p:oleObj>
              </mc:Choice>
              <mc:Fallback>
                <p:oleObj name="Equation" r:id="rId4" imgW="1815840" imgH="660240" progId="Equation.3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563688"/>
                        <a:ext cx="20256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TextBox 17"/>
          <p:cNvSpPr txBox="1">
            <a:spLocks noChangeArrowheads="1"/>
          </p:cNvSpPr>
          <p:nvPr/>
        </p:nvSpPr>
        <p:spPr bwMode="auto">
          <a:xfrm>
            <a:off x="8458200" y="1041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/>
              <a:t>Inference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8707438" y="1454150"/>
          <a:ext cx="1503362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19240" imgH="1206360" progId="Equation.3">
                  <p:embed/>
                </p:oleObj>
              </mc:Choice>
              <mc:Fallback>
                <p:oleObj name="Equation" r:id="rId6" imgW="2019240" imgH="1206360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7438" y="1454150"/>
                        <a:ext cx="1503362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Object 5"/>
              <p:cNvSpPr txBox="1"/>
              <p:nvPr/>
            </p:nvSpPr>
            <p:spPr bwMode="auto">
              <a:xfrm>
                <a:off x="3206750" y="2582863"/>
                <a:ext cx="2693988" cy="6619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𝑖𝑛𝑖𝑚𝑖𝑧𝑒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𝛉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where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=1/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𝛉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6750" y="2582863"/>
                <a:ext cx="2693988" cy="661987"/>
              </a:xfrm>
              <a:prstGeom prst="rect">
                <a:avLst/>
              </a:prstGeom>
              <a:blipFill>
                <a:blip r:embed="rId8"/>
                <a:stretch>
                  <a:fillRect t="-78704" b="-814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8" name="TextBox 21"/>
          <p:cNvSpPr txBox="1">
            <a:spLocks noChangeArrowheads="1"/>
          </p:cNvSpPr>
          <p:nvPr/>
        </p:nvSpPr>
        <p:spPr bwMode="auto">
          <a:xfrm>
            <a:off x="6400800" y="2765425"/>
            <a:ext cx="15472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Gradient descent</a:t>
            </a: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8780463" y="2765426"/>
          <a:ext cx="77946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58720" imgH="203040" progId="Equation.3">
                  <p:embed/>
                </p:oleObj>
              </mc:Choice>
              <mc:Fallback>
                <p:oleObj name="Equation" r:id="rId9" imgW="558720" imgH="203040" progId="Equation.3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0463" y="2765426"/>
                        <a:ext cx="779462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8742364" y="3733800"/>
          <a:ext cx="8397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58720" imgH="203040" progId="Equation.3">
                  <p:embed/>
                </p:oleObj>
              </mc:Choice>
              <mc:Fallback>
                <p:oleObj name="Equation" r:id="rId11" imgW="558720" imgH="203040" progId="Equation.3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2364" y="3733800"/>
                        <a:ext cx="8397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9" name="TextBox 24"/>
          <p:cNvSpPr txBox="1">
            <a:spLocks noChangeArrowheads="1"/>
          </p:cNvSpPr>
          <p:nvPr/>
        </p:nvSpPr>
        <p:spPr bwMode="auto">
          <a:xfrm>
            <a:off x="6238335" y="3571335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Quadratic programming or </a:t>
            </a:r>
            <a:r>
              <a:rPr lang="en-US" sz="1400" dirty="0" err="1"/>
              <a:t>subgradient</a:t>
            </a:r>
            <a:r>
              <a:rPr lang="en-US" sz="1400" dirty="0"/>
              <a:t> opt.</a:t>
            </a:r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195639" y="3429001"/>
          <a:ext cx="24415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97080" imgH="672840" progId="Equation.3">
                  <p:embed/>
                </p:oleObj>
              </mc:Choice>
              <mc:Fallback>
                <p:oleObj name="Equation" r:id="rId13" imgW="2197080" imgH="672840" progId="Equation.3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639" y="3429001"/>
                        <a:ext cx="244157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1524000" y="2362200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24000" y="3316288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24000" y="4303713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524000" y="1371600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24000" y="5334000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24000" y="6324600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6" name="TextBox 34"/>
          <p:cNvSpPr txBox="1">
            <a:spLocks noChangeArrowheads="1"/>
          </p:cNvSpPr>
          <p:nvPr/>
        </p:nvSpPr>
        <p:spPr bwMode="auto">
          <a:xfrm>
            <a:off x="6400800" y="4572001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Quadratic programming</a:t>
            </a:r>
          </a:p>
        </p:txBody>
      </p:sp>
      <p:sp>
        <p:nvSpPr>
          <p:cNvPr id="2077" name="TextBox 35"/>
          <p:cNvSpPr txBox="1">
            <a:spLocks noChangeArrowheads="1"/>
          </p:cNvSpPr>
          <p:nvPr/>
        </p:nvSpPr>
        <p:spPr bwMode="auto">
          <a:xfrm>
            <a:off x="3527426" y="4648201"/>
            <a:ext cx="1806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complicated to write</a:t>
            </a:r>
          </a:p>
        </p:txBody>
      </p:sp>
      <p:sp>
        <p:nvSpPr>
          <p:cNvPr id="2078" name="TextBox 36"/>
          <p:cNvSpPr txBox="1">
            <a:spLocks noChangeArrowheads="1"/>
          </p:cNvSpPr>
          <p:nvPr/>
        </p:nvSpPr>
        <p:spPr bwMode="auto">
          <a:xfrm>
            <a:off x="3048001" y="5711826"/>
            <a:ext cx="2976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most similar features </a:t>
            </a:r>
            <a:r>
              <a:rPr lang="en-US" sz="1400">
                <a:sym typeface="Wingdings" pitchFamily="2" charset="2"/>
              </a:rPr>
              <a:t> same label</a:t>
            </a:r>
            <a:endParaRPr lang="en-US" sz="1400"/>
          </a:p>
        </p:txBody>
      </p:sp>
      <p:sp>
        <p:nvSpPr>
          <p:cNvPr id="2079" name="TextBox 37"/>
          <p:cNvSpPr txBox="1">
            <a:spLocks noChangeArrowheads="1"/>
          </p:cNvSpPr>
          <p:nvPr/>
        </p:nvSpPr>
        <p:spPr bwMode="auto">
          <a:xfrm>
            <a:off x="6384926" y="5711826"/>
            <a:ext cx="1158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Record data</a:t>
            </a:r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8458200" y="4648200"/>
          <a:ext cx="18557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93760" imgH="342720" progId="Equation.3">
                  <p:embed/>
                </p:oleObj>
              </mc:Choice>
              <mc:Fallback>
                <p:oleObj name="Equation" r:id="rId15" imgW="1193760" imgH="342720" progId="Equation.3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4648200"/>
                        <a:ext cx="18557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8064500" y="5461001"/>
          <a:ext cx="2527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25400" imgH="533160" progId="Equation.3">
                  <p:embed/>
                </p:oleObj>
              </mc:Choice>
              <mc:Fallback>
                <p:oleObj name="Equation" r:id="rId17" imgW="1625400" imgH="533160" progId="Equation.3">
                  <p:embed/>
                  <p:pic>
                    <p:nvPicPr>
                      <p:cNvPr id="20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5461001"/>
                        <a:ext cx="25273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0" name="TextBox 33"/>
          <p:cNvSpPr txBox="1">
            <a:spLocks noChangeArrowheads="1"/>
          </p:cNvSpPr>
          <p:nvPr/>
        </p:nvSpPr>
        <p:spPr bwMode="auto">
          <a:xfrm>
            <a:off x="8839200" y="533401"/>
            <a:ext cx="1481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assuming x in {0 1}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9982200" y="12192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13F1536-1756-9CC0-12AE-C82F72636907}"/>
              </a:ext>
            </a:extLst>
          </p:cNvPr>
          <p:cNvSpPr txBox="1"/>
          <p:nvPr/>
        </p:nvSpPr>
        <p:spPr>
          <a:xfrm>
            <a:off x="13855" y="6556953"/>
            <a:ext cx="335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Notation may differ from previous slide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18966-DBAD-4A93-CADF-1085EF97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BA08260-C7B3-E1FD-D150-629BB5F4D07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1143000"/>
              <a:ext cx="11430000" cy="4813173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187806707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748674675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326245811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49225270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022744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Nearest Neighbor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Naïve Bayes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Linear Regression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Decision Tree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44474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Instance-Based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Probabilistic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Data fit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Probabilistic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3106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Decision Boundary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Partition by example distance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Usually 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Partition by selected boundaries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2963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Model / Prediction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arg</m:t>
                                    </m:r>
                                    <m:limLow>
                                      <m:limLow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𝑡𝑟𝑛</m:t>
                                            </m:r>
                                          </m:sub>
                                        </m:s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],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16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𝑡𝑟𝑛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argmax</m:t>
                                        </m:r>
                                      </m:e>
                                      <m:lim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lim>
                                    </m:limLow>
                                  </m:fName>
                                  <m:e>
                                    <m:nary>
                                      <m:naryPr>
                                        <m:chr m:val="∏"/>
                                        <m:supHide m:val="on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</m:e>
                                </m:func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Cambria Math" panose="02040503050406030204" pitchFamily="18" charset="0"/>
                            </a:rPr>
                            <a:t>Conjunctive rules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𝑙𝑒𝑎𝑓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63000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Strengths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Low bias</a:t>
                          </a:r>
                        </a:p>
                        <a:p>
                          <a:r>
                            <a:rPr lang="en-US" sz="1600" dirty="0"/>
                            <a:t>* No training time</a:t>
                          </a:r>
                        </a:p>
                        <a:p>
                          <a:r>
                            <a:rPr lang="en-US" sz="1600" dirty="0"/>
                            <a:t>* Widely applicable</a:t>
                          </a:r>
                        </a:p>
                        <a:p>
                          <a:r>
                            <a:rPr lang="en-US" sz="1600" dirty="0"/>
                            <a:t>* Simple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Estimate from limited data</a:t>
                          </a:r>
                        </a:p>
                        <a:p>
                          <a:r>
                            <a:rPr lang="en-US" sz="1600" dirty="0"/>
                            <a:t>* Simple</a:t>
                          </a:r>
                        </a:p>
                        <a:p>
                          <a:r>
                            <a:rPr lang="en-US" sz="1600" dirty="0"/>
                            <a:t>* Fast training/prediction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Powerful in high dimensions</a:t>
                          </a:r>
                        </a:p>
                        <a:p>
                          <a:r>
                            <a:rPr lang="en-US" sz="1600" dirty="0"/>
                            <a:t>* Widely applicable</a:t>
                          </a:r>
                        </a:p>
                        <a:p>
                          <a:r>
                            <a:rPr lang="en-US" sz="1600" dirty="0"/>
                            <a:t>* Fast prediction</a:t>
                          </a:r>
                        </a:p>
                        <a:p>
                          <a:r>
                            <a:rPr lang="en-US" sz="1600" dirty="0"/>
                            <a:t>* Coefficients may be interpretable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Explainable decision function</a:t>
                          </a:r>
                        </a:p>
                        <a:p>
                          <a:r>
                            <a:rPr lang="en-US" sz="1600" dirty="0"/>
                            <a:t>* Widely applicable</a:t>
                          </a:r>
                        </a:p>
                        <a:p>
                          <a:r>
                            <a:rPr lang="en-US" sz="1600" dirty="0"/>
                            <a:t>* Does not require feature scaling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8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Limitations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Relies on good input features</a:t>
                          </a:r>
                        </a:p>
                        <a:p>
                          <a:r>
                            <a:rPr lang="en-US" sz="1600" dirty="0"/>
                            <a:t>* Slow prediction (in basic implementation)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Limited modeling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Relies on good input features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One tree tends to either generalize poorly or underfit the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7334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270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BA08260-C7B3-E1FD-D150-629BB5F4D0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2904383"/>
                  </p:ext>
                </p:extLst>
              </p:nvPr>
            </p:nvGraphicFramePr>
            <p:xfrm>
              <a:off x="381000" y="1143000"/>
              <a:ext cx="11430000" cy="4813173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187806707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748674675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326245811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49225270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022744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Nearest Neighbor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Naïve Bayes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Linear Regression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Decision Tree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44474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Instance-Based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Probabilistic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Data fit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Probabilistic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310628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Decision Boundary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Partition by example distance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Usually 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Partition by selected boundaries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2963656"/>
                      </a:ext>
                    </a:extLst>
                  </a:tr>
                  <a:tr h="68313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Model / Prediction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105" t="-207143" r="-245263" b="-40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3996" t="-207143" r="-151620" b="-40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1846" t="-207143" r="-116000" b="-40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267" t="-207143" r="-533" b="-4053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6300043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Strengths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Low bias</a:t>
                          </a:r>
                        </a:p>
                        <a:p>
                          <a:r>
                            <a:rPr lang="en-US" sz="1600" dirty="0"/>
                            <a:t>* No training time</a:t>
                          </a:r>
                        </a:p>
                        <a:p>
                          <a:r>
                            <a:rPr lang="en-US" sz="1600" dirty="0"/>
                            <a:t>* Widely applicable</a:t>
                          </a:r>
                        </a:p>
                        <a:p>
                          <a:r>
                            <a:rPr lang="en-US" sz="1600" dirty="0"/>
                            <a:t>* Simple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Estimate from limited data</a:t>
                          </a:r>
                        </a:p>
                        <a:p>
                          <a:r>
                            <a:rPr lang="en-US" sz="1600" dirty="0"/>
                            <a:t>* Simple</a:t>
                          </a:r>
                        </a:p>
                        <a:p>
                          <a:r>
                            <a:rPr lang="en-US" sz="1600" dirty="0"/>
                            <a:t>* Fast training/prediction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Powerful in high dimensions</a:t>
                          </a:r>
                        </a:p>
                        <a:p>
                          <a:r>
                            <a:rPr lang="en-US" sz="1600" dirty="0"/>
                            <a:t>* Widely applicable</a:t>
                          </a:r>
                        </a:p>
                        <a:p>
                          <a:r>
                            <a:rPr lang="en-US" sz="1600" dirty="0"/>
                            <a:t>* Fast prediction</a:t>
                          </a:r>
                        </a:p>
                        <a:p>
                          <a:r>
                            <a:rPr lang="en-US" sz="1600" dirty="0"/>
                            <a:t>* Coefficients may be interpretable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Explainable decision function</a:t>
                          </a:r>
                        </a:p>
                        <a:p>
                          <a:r>
                            <a:rPr lang="en-US" sz="1600" dirty="0"/>
                            <a:t>* Widely applicable</a:t>
                          </a:r>
                        </a:p>
                        <a:p>
                          <a:r>
                            <a:rPr lang="en-US" sz="1600" dirty="0"/>
                            <a:t>* Does not require feature scaling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899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Limitations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Relies on good input features</a:t>
                          </a:r>
                        </a:p>
                        <a:p>
                          <a:r>
                            <a:rPr lang="en-US" sz="1600" dirty="0"/>
                            <a:t>* Slow prediction (in basic implementation)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Limited modeling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Relies on good input features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One tree tends to either generalize poorly or underfit the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7334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270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6A11F13-AA70-B271-8899-08FD809155D7}"/>
              </a:ext>
            </a:extLst>
          </p:cNvPr>
          <p:cNvSpPr/>
          <p:nvPr/>
        </p:nvSpPr>
        <p:spPr>
          <a:xfrm>
            <a:off x="7543800" y="914400"/>
            <a:ext cx="1981200" cy="5257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54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0028D-A75C-3D38-45D4-872F5965D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98A62-7F30-A41F-8252-8E7D575B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99B98-471B-A306-DEED-83F14C341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486400" cy="57150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Ensembles improve accuracy by reducing bias and/or variance</a:t>
            </a:r>
          </a:p>
          <a:p>
            <a:endParaRPr lang="en-US" dirty="0"/>
          </a:p>
          <a:p>
            <a:r>
              <a:rPr lang="en-US" dirty="0"/>
              <a:t>Boosting minimizes bias by fixing previous mistakes, e.g. Boosted Decision Tree classifier</a:t>
            </a:r>
          </a:p>
          <a:p>
            <a:endParaRPr lang="en-US" dirty="0"/>
          </a:p>
          <a:p>
            <a:r>
              <a:rPr lang="en-US" dirty="0"/>
              <a:t>Averaging over predictions from multiple models minimizes variance, e.g. Random Forests</a:t>
            </a:r>
          </a:p>
          <a:p>
            <a:endParaRPr lang="en-US" dirty="0"/>
          </a:p>
          <a:p>
            <a:r>
              <a:rPr lang="en-US" dirty="0"/>
              <a:t>Random forests and boosted trees are powerful classifiers and useful for a wide variety of problems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044E573-995E-D872-7C55-8EFE69CA8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4645826" cy="178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462579-C9D3-2C3A-254A-C9D938C30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111" y="1794975"/>
            <a:ext cx="5725018" cy="567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D711B3-EA81-6C93-960D-823131C47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2576897"/>
            <a:ext cx="2073870" cy="19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17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DF142-2270-6F72-0F61-E67A8F739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5D85E-E097-B545-2748-7B8ECEA3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88E9E-6C97-F89C-8EB6-B107CB6C1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https://tinyurl.com/cs441midtermreview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3316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CDD29-A917-0BC3-2B00-D4BE0B81E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E3C57-9C00-3B32-D4DF-FACD57962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20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2E5B5-9EC4-1472-867F-B46E3741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Data (L2)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DC826-B295-579C-50AF-BA64D2933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43000"/>
            <a:ext cx="5029200" cy="5135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Machine learning is fitting parameters of a model so that you can accurately predict one set of numbers from another set of numbers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Something can take a lot of data storage but provide little information, or vice versa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predictiveness or information gain of the features depends on how they are modeled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2E5950-3460-D931-5652-537ABEB34A81}"/>
                  </a:ext>
                </a:extLst>
              </p:cNvPr>
              <p:cNvSpPr txBox="1"/>
              <p:nvPr/>
            </p:nvSpPr>
            <p:spPr>
              <a:xfrm>
                <a:off x="6185647" y="1447800"/>
                <a:ext cx="609499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2E5950-3460-D931-5652-537ABEB34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647" y="1447800"/>
                <a:ext cx="609499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C226BCB-4A34-19EA-432E-1D73B217E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638074"/>
            <a:ext cx="2359408" cy="170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44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2DC97-5A29-F489-5728-80C93ACE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(L3)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E96A1-7356-A870-2C4E-D6B9CB07E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486400" cy="5867400"/>
          </a:xfrm>
        </p:spPr>
        <p:txBody>
          <a:bodyPr>
            <a:normAutofit fontScale="70000" lnSpcReduction="20000"/>
          </a:bodyPr>
          <a:lstStyle/>
          <a:p>
            <a:endParaRPr lang="en-US" b="1" dirty="0"/>
          </a:p>
          <a:p>
            <a:r>
              <a:rPr lang="en-US" dirty="0"/>
              <a:t>Similarity is foundational to machine learning</a:t>
            </a:r>
          </a:p>
          <a:p>
            <a:endParaRPr lang="en-US" dirty="0"/>
          </a:p>
          <a:p>
            <a:r>
              <a:rPr lang="en-US" dirty="0"/>
              <a:t>Use highly optimized libraries like FAISS for search/retrieval</a:t>
            </a:r>
          </a:p>
          <a:p>
            <a:endParaRPr lang="en-US" dirty="0"/>
          </a:p>
          <a:p>
            <a:r>
              <a:rPr lang="en-US" dirty="0"/>
              <a:t>Approximate search methods like LSH can be used to find similar points quickly</a:t>
            </a:r>
          </a:p>
          <a:p>
            <a:endParaRPr lang="en-US" dirty="0"/>
          </a:p>
          <a:p>
            <a:r>
              <a:rPr lang="en-US" dirty="0"/>
              <a:t>TF-IDF is used for similarity of tokenized documents and used with index for fast search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Clustering groups similar data points</a:t>
            </a:r>
          </a:p>
          <a:p>
            <a:endParaRPr lang="en-US" dirty="0"/>
          </a:p>
          <a:p>
            <a:r>
              <a:rPr lang="en-US" dirty="0"/>
              <a:t>K-means is the must-know method, but there are many others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4" descr="http://upload.wikimedia.org/wikipedia/commons/thumb/a/a5/K_Means_Example_Step_2.svg/139px-K_Means_Example_Step_2.svg.png">
            <a:extLst>
              <a:ext uri="{FF2B5EF4-FFF2-40B4-BE49-F238E27FC236}">
                <a16:creationId xmlns:a16="http://schemas.microsoft.com/office/drawing/2014/main" id="{268B4996-2EB4-C8E1-7EC9-200CAB621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4419600"/>
            <a:ext cx="2162493" cy="1866902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C46852-F0EC-DE66-E114-E4C809C40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830317"/>
            <a:ext cx="1974847" cy="26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01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KNN (L4)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05BB-A31D-25A3-D581-BE9A33B9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5410200" cy="59436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KNN is a simple but effective classifier/regressor that predicts the label of the most similar training example(s)</a:t>
            </a:r>
          </a:p>
          <a:p>
            <a:endParaRPr lang="en-US" dirty="0"/>
          </a:p>
          <a:p>
            <a:r>
              <a:rPr lang="en-US" dirty="0"/>
              <a:t>Larger K gives a smoother prediction function</a:t>
            </a:r>
          </a:p>
          <a:p>
            <a:endParaRPr lang="en-US" dirty="0"/>
          </a:p>
          <a:p>
            <a:r>
              <a:rPr lang="en-US" dirty="0"/>
              <a:t>Test error is composed of bias (model too simple/smooth to fit data) and variance (model too complex to learn from training data)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6792F1-BEE1-34ED-71C4-9D855D57A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484322"/>
            <a:ext cx="3565516" cy="30658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73AE8BC-4DD0-79FD-5821-31835A20B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459" y="3733800"/>
            <a:ext cx="476046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07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411D-AFCF-2E2E-643A-D24C51F6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PCA/Embedding (L5)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944A3-B051-0791-BDD1-71586F016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7818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PCA reduces dimensions by linear projection</a:t>
            </a:r>
          </a:p>
          <a:p>
            <a:pPr lvl="1"/>
            <a:r>
              <a:rPr lang="en-US" dirty="0"/>
              <a:t>Preserves variance to reproduce data as well as possible, according to mean squared error</a:t>
            </a:r>
          </a:p>
          <a:p>
            <a:pPr lvl="1"/>
            <a:r>
              <a:rPr lang="en-US" dirty="0"/>
              <a:t>May not preserve local connectivity structure or discriminative information</a:t>
            </a:r>
          </a:p>
          <a:p>
            <a:endParaRPr lang="en-US" dirty="0"/>
          </a:p>
          <a:p>
            <a:r>
              <a:rPr lang="en-US" dirty="0"/>
              <a:t>Other methods try to preserve relationships between points</a:t>
            </a:r>
          </a:p>
          <a:p>
            <a:pPr lvl="1"/>
            <a:r>
              <a:rPr lang="en-US" dirty="0"/>
              <a:t>MDS: preserve pairwise distances</a:t>
            </a:r>
          </a:p>
          <a:p>
            <a:pPr lvl="1"/>
            <a:r>
              <a:rPr lang="en-US" dirty="0" err="1"/>
              <a:t>IsoMap</a:t>
            </a:r>
            <a:r>
              <a:rPr lang="en-US" dirty="0"/>
              <a:t>: MDS but using a graph-based distance</a:t>
            </a:r>
          </a:p>
          <a:p>
            <a:pPr lvl="1"/>
            <a:r>
              <a:rPr lang="en-US" dirty="0"/>
              <a:t>t-SNE: preserve a probabilistic distribution of neighbors for each point (also focusing on closest points)</a:t>
            </a:r>
          </a:p>
          <a:p>
            <a:pPr lvl="1"/>
            <a:r>
              <a:rPr lang="en-US" dirty="0"/>
              <a:t>UMAP: incorporates k-</a:t>
            </a:r>
            <a:r>
              <a:rPr lang="en-US" dirty="0" err="1"/>
              <a:t>nn</a:t>
            </a:r>
            <a:r>
              <a:rPr lang="en-US" dirty="0"/>
              <a:t> structure, spectral embedding, and more to achieve good embeddings relatively quickly</a:t>
            </a:r>
          </a:p>
          <a:p>
            <a:pPr lvl="1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75C1B74-E9BE-2636-340B-6F29C9B13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124200"/>
            <a:ext cx="4285862" cy="327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Shot 2013-12-02 at 10.00.27 PM.png">
            <a:extLst>
              <a:ext uri="{FF2B5EF4-FFF2-40B4-BE49-F238E27FC236}">
                <a16:creationId xmlns:a16="http://schemas.microsoft.com/office/drawing/2014/main" id="{D896B5FD-DC6F-94DB-9F3A-F7E8ED0B76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4"/>
          <a:stretch/>
        </p:blipFill>
        <p:spPr>
          <a:xfrm>
            <a:off x="7696200" y="242737"/>
            <a:ext cx="4285862" cy="28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13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Linear Regression (L6)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05BB-A31D-25A3-D581-BE9A33B9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4876800" cy="5943600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/>
              <a:t>Linear regression fits a linear model to a set of feature points to predict a continuous value</a:t>
            </a:r>
          </a:p>
          <a:p>
            <a:pPr lvl="1"/>
            <a:r>
              <a:rPr lang="en-US" sz="1800" dirty="0"/>
              <a:t>Explain relationships</a:t>
            </a:r>
          </a:p>
          <a:p>
            <a:pPr lvl="1"/>
            <a:r>
              <a:rPr lang="en-US" sz="1800" dirty="0"/>
              <a:t>Predict values</a:t>
            </a:r>
          </a:p>
          <a:p>
            <a:pPr lvl="1"/>
            <a:r>
              <a:rPr lang="en-US" sz="1800" dirty="0"/>
              <a:t>Extrapolate observations</a:t>
            </a:r>
          </a:p>
          <a:p>
            <a:endParaRPr lang="en-US" sz="2000" dirty="0"/>
          </a:p>
          <a:p>
            <a:r>
              <a:rPr lang="en-US" sz="2000" dirty="0"/>
              <a:t>Regularization prevents overfitting by restricting the magnitude of feature weights</a:t>
            </a:r>
          </a:p>
          <a:p>
            <a:pPr lvl="1"/>
            <a:r>
              <a:rPr lang="en-US" sz="1600" dirty="0"/>
              <a:t>L1: prefers to assign a lot of weight to the most useful features</a:t>
            </a:r>
          </a:p>
          <a:p>
            <a:pPr lvl="1"/>
            <a:r>
              <a:rPr lang="en-US" sz="1600" dirty="0"/>
              <a:t>L2: prefers to assign smaller weight to everything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10E1E6-ABCF-A0C9-69EE-E9D421E45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65"/>
          <a:stretch/>
        </p:blipFill>
        <p:spPr>
          <a:xfrm>
            <a:off x="6781803" y="152400"/>
            <a:ext cx="3660290" cy="365760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BFF44E8-6C46-C3AE-62CA-1BF3391D3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73" y="3990975"/>
            <a:ext cx="3295127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99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72021-F4E1-10AD-88DE-2BB56C09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Exam Central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7B0FD-2296-E32C-CEF3-16A17F5D1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does </a:t>
            </a:r>
            <a:r>
              <a:rPr lang="en-US" b="1" dirty="0"/>
              <a:t>train/test error </a:t>
            </a:r>
            <a:r>
              <a:rPr lang="en-US" dirty="0"/>
              <a:t>depend on </a:t>
            </a:r>
          </a:p>
          <a:p>
            <a:pPr lvl="1"/>
            <a:r>
              <a:rPr lang="en-US" dirty="0"/>
              <a:t>Number of training samples</a:t>
            </a:r>
          </a:p>
          <a:p>
            <a:pPr lvl="1"/>
            <a:r>
              <a:rPr lang="en-US" dirty="0"/>
              <a:t>Complexity of model</a:t>
            </a:r>
          </a:p>
          <a:p>
            <a:r>
              <a:rPr lang="en-US" b="1" dirty="0"/>
              <a:t>Bias-variance trade-off</a:t>
            </a:r>
            <a:r>
              <a:rPr lang="en-US" dirty="0"/>
              <a:t>, including meaning of “bias” and “variance” for ML models and “overfitting”</a:t>
            </a:r>
          </a:p>
          <a:p>
            <a:r>
              <a:rPr lang="en-US" b="1" dirty="0"/>
              <a:t>Basic function/form/assumptions of classification/regression </a:t>
            </a:r>
            <a:r>
              <a:rPr lang="en-US" dirty="0"/>
              <a:t>models (KNN, NB, linear/logistic regression, trees, SVMs, boosted trees, random forests, ensembles)</a:t>
            </a:r>
          </a:p>
          <a:p>
            <a:r>
              <a:rPr lang="en-US" b="1" dirty="0"/>
              <a:t>Entropy/Information gain</a:t>
            </a:r>
          </a:p>
          <a:p>
            <a:r>
              <a:rPr lang="en-US" dirty="0"/>
              <a:t>Data organization and transformation: </a:t>
            </a:r>
            <a:r>
              <a:rPr lang="en-US" b="1" dirty="0"/>
              <a:t>clustering, PCA</a:t>
            </a:r>
          </a:p>
          <a:p>
            <a:r>
              <a:rPr lang="en-US" b="1" dirty="0"/>
              <a:t>Latent variables and robustness</a:t>
            </a:r>
            <a:r>
              <a:rPr lang="en-US" dirty="0"/>
              <a:t>: EM, density estimation, robust estimation and </a:t>
            </a:r>
            <a:r>
              <a:rPr lang="en-US" dirty="0" err="1"/>
              <a:t>fittting</a:t>
            </a:r>
            <a:endParaRPr lang="en-US" dirty="0"/>
          </a:p>
          <a:p>
            <a:r>
              <a:rPr lang="en-US" dirty="0"/>
              <a:t>Gradient descent, </a:t>
            </a:r>
            <a:r>
              <a:rPr lang="en-US" b="1" dirty="0"/>
              <a:t>SGD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988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(L7)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05BB-A31D-25A3-D581-BE9A33B9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5867400" cy="5943600"/>
          </a:xfrm>
        </p:spPr>
        <p:txBody>
          <a:bodyPr>
            <a:noAutofit/>
          </a:bodyPr>
          <a:lstStyle/>
          <a:p>
            <a:r>
              <a:rPr lang="en-US" sz="2000" dirty="0"/>
              <a:t>Linear logistic regression and linear SVM are classification techniques that aims to split features between two classes with a linear model</a:t>
            </a:r>
          </a:p>
          <a:p>
            <a:pPr lvl="1"/>
            <a:r>
              <a:rPr lang="en-US" sz="1800" dirty="0"/>
              <a:t>Predict categorical values with confidence</a:t>
            </a:r>
          </a:p>
          <a:p>
            <a:endParaRPr lang="en-US" sz="2000" dirty="0"/>
          </a:p>
          <a:p>
            <a:r>
              <a:rPr lang="en-US" sz="2000" dirty="0"/>
              <a:t>Logistic regression maximizes confidence in the correct label, while SVM just tries to be confident enough</a:t>
            </a:r>
            <a:endParaRPr lang="en-US" sz="1800" dirty="0"/>
          </a:p>
          <a:p>
            <a:endParaRPr lang="en-US" sz="2000" dirty="0"/>
          </a:p>
          <a:p>
            <a:r>
              <a:rPr lang="en-US" sz="2000" dirty="0"/>
              <a:t>Non-linear versions of SVMs can also work well and were once popular (but almost entirely replaced by deep networks)</a:t>
            </a:r>
          </a:p>
          <a:p>
            <a:endParaRPr lang="en-US" sz="2000" dirty="0"/>
          </a:p>
          <a:p>
            <a:r>
              <a:rPr lang="en-US" sz="2000" dirty="0"/>
              <a:t>Nearest neighbor and linear models are the final predictors of most ML algorithms – the complexity lies in finding features that work well with NN or linear models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471989-1087-044A-DEB8-105CC6BDF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83442"/>
            <a:ext cx="3666107" cy="2819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ED2501-B7D7-B8CE-3556-9CA15A795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637" y="3886200"/>
            <a:ext cx="419403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39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/ Naïve Bayes (L8)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9105BB-A31D-25A3-D581-BE9A33B9FE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914400"/>
                <a:ext cx="5181600" cy="59436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Probabilistic models are a large class of machine learning methods</a:t>
                </a:r>
              </a:p>
              <a:p>
                <a:endParaRPr lang="en-US" dirty="0"/>
              </a:p>
              <a:p>
                <a:r>
                  <a:rPr lang="en-US" dirty="0"/>
                  <a:t>Naïve Bayes assumes that features are independent given the label</a:t>
                </a:r>
              </a:p>
              <a:p>
                <a:pPr lvl="1"/>
                <a:r>
                  <a:rPr lang="en-US" dirty="0"/>
                  <a:t>Easy/fast to estimate parameters</a:t>
                </a:r>
              </a:p>
              <a:p>
                <a:pPr lvl="1"/>
                <a:r>
                  <a:rPr lang="en-US" dirty="0"/>
                  <a:t>Less risk of overfitting when data is limited</a:t>
                </a:r>
              </a:p>
              <a:p>
                <a:endParaRPr lang="en-US" dirty="0"/>
              </a:p>
              <a:p>
                <a:r>
                  <a:rPr lang="en-US" dirty="0"/>
                  <a:t>You can look up how to estimate parameters for most common probability models</a:t>
                </a:r>
              </a:p>
              <a:p>
                <a:pPr lvl="1"/>
                <a:r>
                  <a:rPr lang="en-US" dirty="0"/>
                  <a:t>Or take partial derivative of total data/label likelihood given parameter</a:t>
                </a:r>
              </a:p>
              <a:p>
                <a:endParaRPr lang="en-US" dirty="0"/>
              </a:p>
              <a:p>
                <a:r>
                  <a:rPr lang="en-US" dirty="0"/>
                  <a:t>Prediction involves finding y that maximizes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either by trying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or solving partial derivative</a:t>
                </a:r>
              </a:p>
              <a:p>
                <a:endParaRPr lang="en-US" dirty="0"/>
              </a:p>
              <a:p>
                <a:r>
                  <a:rPr lang="en-US" dirty="0"/>
                  <a:t>Maximizing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equivalent to maximizing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often much easier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9105BB-A31D-25A3-D581-BE9A33B9FE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914400"/>
                <a:ext cx="5181600" cy="5943600"/>
              </a:xfrm>
              <a:blipFill>
                <a:blip r:embed="rId2"/>
                <a:stretch>
                  <a:fillRect l="-1059" t="-1436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09B20C9-E05C-7E7C-A3CC-48354E067142}"/>
              </a:ext>
            </a:extLst>
          </p:cNvPr>
          <p:cNvGrpSpPr>
            <a:grpSpLocks noChangeAspect="1"/>
          </p:cNvGrpSpPr>
          <p:nvPr/>
        </p:nvGrpSpPr>
        <p:grpSpPr>
          <a:xfrm>
            <a:off x="6248400" y="4648200"/>
            <a:ext cx="5517917" cy="1566920"/>
            <a:chOff x="1234340" y="1328680"/>
            <a:chExt cx="9723317" cy="27611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162479-777C-D7D9-219B-A65E00911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39490">
              <a:off x="1234340" y="1328680"/>
              <a:ext cx="9723317" cy="27611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691A5D-D24C-3125-72B7-1DC1B8A99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426" t="65303" r="31216" b="8430"/>
            <a:stretch/>
          </p:blipFill>
          <p:spPr>
            <a:xfrm rot="21439490">
              <a:off x="3480599" y="3434309"/>
              <a:ext cx="236927" cy="4054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A2BF31-9AD3-8A36-77DF-412BBBF01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426" t="65303" r="31216" b="8430"/>
            <a:stretch/>
          </p:blipFill>
          <p:spPr>
            <a:xfrm rot="21439490">
              <a:off x="3462118" y="2270041"/>
              <a:ext cx="236927" cy="4054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E1AA93-EE56-F008-54D7-83C8D593EA3C}"/>
                  </a:ext>
                </a:extLst>
              </p:cNvPr>
              <p:cNvSpPr txBox="1"/>
              <p:nvPr/>
            </p:nvSpPr>
            <p:spPr>
              <a:xfrm>
                <a:off x="6629400" y="1821134"/>
                <a:ext cx="353680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E1AA93-EE56-F008-54D7-83C8D593E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821134"/>
                <a:ext cx="3536802" cy="896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98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9169B-EA3D-2BFF-DAAA-AD90A350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(L9)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CDD41-E2A4-E056-5E00-3432D2905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019800" cy="53340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EM is a widely applicable algorithm to solve for latent variables and parameters that make the observed data likely</a:t>
            </a:r>
          </a:p>
          <a:p>
            <a:pPr lvl="1"/>
            <a:r>
              <a:rPr lang="en-US" dirty="0"/>
              <a:t>E-step: compute the likelihoods of the values of the latent variables </a:t>
            </a:r>
          </a:p>
          <a:p>
            <a:pPr lvl="1"/>
            <a:r>
              <a:rPr lang="en-US" dirty="0"/>
              <a:t>M-step: solve for most likely model parameters, using the likelihoods from the E-step as weights</a:t>
            </a:r>
          </a:p>
          <a:p>
            <a:endParaRPr lang="en-US" dirty="0"/>
          </a:p>
          <a:p>
            <a:r>
              <a:rPr lang="en-US" dirty="0"/>
              <a:t>While derivation is long and somewhat complicated, the application is simple</a:t>
            </a:r>
          </a:p>
          <a:p>
            <a:endParaRPr lang="en-US" dirty="0"/>
          </a:p>
          <a:p>
            <a:r>
              <a:rPr lang="en-US" dirty="0"/>
              <a:t>EM is used, for example, in mixture of Gaussian and topic models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846E8022-6C6C-63C2-A0F9-1CFB02927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47887"/>
            <a:ext cx="3393554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D7241D-10CD-0CE9-DE3F-73E66EC6AA33}"/>
              </a:ext>
            </a:extLst>
          </p:cNvPr>
          <p:cNvSpPr txBox="1"/>
          <p:nvPr/>
        </p:nvSpPr>
        <p:spPr>
          <a:xfrm>
            <a:off x="7794604" y="4707957"/>
            <a:ext cx="2648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(Green = true; red = prediction)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EDA012-379E-1B80-719B-ADE3DE901924}"/>
              </a:ext>
            </a:extLst>
          </p:cNvPr>
          <p:cNvSpPr txBox="1"/>
          <p:nvPr/>
        </p:nvSpPr>
        <p:spPr>
          <a:xfrm>
            <a:off x="7812643" y="542516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annotators: 0, 1,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BA218A-E37A-CC5E-9D86-D1CE4FEE8E02}"/>
              </a:ext>
            </a:extLst>
          </p:cNvPr>
          <p:cNvSpPr txBox="1"/>
          <p:nvPr/>
        </p:nvSpPr>
        <p:spPr>
          <a:xfrm>
            <a:off x="8043476" y="1672993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Estimated scores</a:t>
            </a:r>
          </a:p>
        </p:txBody>
      </p:sp>
    </p:spTree>
    <p:extLst>
      <p:ext uri="{BB962C8B-B14F-4D97-AF65-F5344CB8AC3E}">
        <p14:creationId xmlns:p14="http://schemas.microsoft.com/office/powerpoint/2010/main" val="2147350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88D7-FDDC-56AC-DB35-C4D13F620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Estimation (L10)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3382F-3FFC-77EE-711C-C33F351DF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3657600" cy="51355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C03ACA1-1140-0737-F17F-BF5765BD64CF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219200"/>
          <a:ext cx="8458200" cy="5297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4550">
                  <a:extLst>
                    <a:ext uri="{9D8B030D-6E8A-4147-A177-3AD203B41FA5}">
                      <a16:colId xmlns:a16="http://schemas.microsoft.com/office/drawing/2014/main" val="1894717144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535270558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1503626438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1671715138"/>
                    </a:ext>
                  </a:extLst>
                </a:gridCol>
              </a:tblGrid>
              <a:tr h="10271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Parametric Models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Semi-Parametric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Non-Parametric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027029"/>
                  </a:ext>
                </a:extLst>
              </a:tr>
              <a:tr h="1027112">
                <a:tc>
                  <a:txBody>
                    <a:bodyPr/>
                    <a:lstStyle/>
                    <a:p>
                      <a:r>
                        <a:rPr lang="en-US" b="1" dirty="0"/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Assumes a fixed form for density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fit a broad range of functions with limited parameters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fit any distribution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769484"/>
                  </a:ext>
                </a:extLst>
              </a:tr>
              <a:tr h="1027112">
                <a:tc>
                  <a:txBody>
                    <a:bodyPr/>
                    <a:lstStyle/>
                    <a:p>
                      <a:r>
                        <a:rPr lang="en-US" b="1" dirty="0"/>
                        <a:t>Examples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Gaussian, exponential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Mixture of Gaussians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Discretization, kernel density estimation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20150"/>
                  </a:ext>
                </a:extLst>
              </a:tr>
              <a:tr h="1027112">
                <a:tc>
                  <a:txBody>
                    <a:bodyPr/>
                    <a:lstStyle/>
                    <a:p>
                      <a:r>
                        <a:rPr lang="en-US" b="1" dirty="0"/>
                        <a:t>Good when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Model is able to approximately fit the distribution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dimensional or smooth distribution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1-D data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538869"/>
                  </a:ext>
                </a:extLst>
              </a:tr>
              <a:tr h="1027112">
                <a:tc>
                  <a:txBody>
                    <a:bodyPr/>
                    <a:lstStyle/>
                    <a:p>
                      <a:r>
                        <a:rPr lang="en-US" b="1" dirty="0"/>
                        <a:t>Not good when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Model cannot approximate the distribution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Distribution is not smooth, challenging in high dimensions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is high dimensional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627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043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2C27-C227-2257-79FF-0D987C4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Estimation (L11)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E76E3-21B1-4EFC-E7BE-4C48C583E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419600" cy="5867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Median and quantiles are robust to outliers, while mean/min/max aren’t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Outliers can be detected as low probability points, low density points, poorly compressible points, or through 2D visualizations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Least squares is not robust to outliers. Use RANSAC or IRLS or robust loss function instead.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9FD1C94-3415-3E20-1430-FACCE2469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86" y="629240"/>
            <a:ext cx="3581400" cy="20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D3281E4-1A33-6E4C-BE7E-9EF9E8FB3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65" y="2752766"/>
            <a:ext cx="3032674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DA9E51-FC5C-3EC3-4673-BFAE379E0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0" y="4572000"/>
            <a:ext cx="2667000" cy="21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89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 (L12)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05BB-A31D-25A3-D581-BE9A33B9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4876800" cy="5943600"/>
          </a:xfrm>
        </p:spPr>
        <p:txBody>
          <a:bodyPr>
            <a:normAutofit/>
          </a:bodyPr>
          <a:lstStyle/>
          <a:p>
            <a:r>
              <a:rPr lang="en-US" sz="2800" dirty="0"/>
              <a:t>Decision/regression trees learn to split up the feature space into partitions with similar values</a:t>
            </a:r>
          </a:p>
          <a:p>
            <a:endParaRPr lang="en-US" sz="2800" dirty="0"/>
          </a:p>
          <a:p>
            <a:r>
              <a:rPr lang="en-US" sz="2800" dirty="0"/>
              <a:t>Entropy is a measure of uncertainty</a:t>
            </a:r>
          </a:p>
          <a:p>
            <a:endParaRPr lang="en-US" sz="2800" dirty="0"/>
          </a:p>
          <a:p>
            <a:r>
              <a:rPr lang="en-US" sz="2800" dirty="0"/>
              <a:t>Information gain measures how much particular knowledge reduces prediction uncertainty 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AF1D92-0EFF-41A1-F908-BE024B0F7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039" y="133350"/>
            <a:ext cx="3404161" cy="2800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2E75D1-B27A-9427-0254-4F86D51F56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54" t="8674" r="23555" b="78315"/>
          <a:stretch/>
        </p:blipFill>
        <p:spPr>
          <a:xfrm>
            <a:off x="6959039" y="3429000"/>
            <a:ext cx="3962406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37C408-1DA7-34CE-E748-4AFAA84736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00" t="54911" r="24326" b="35740"/>
          <a:stretch/>
        </p:blipFill>
        <p:spPr>
          <a:xfrm>
            <a:off x="6427954" y="5448300"/>
            <a:ext cx="471345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54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721B-6BF2-AC47-830C-0C554D487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Ensembles (L13)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C394-4A6B-3D60-0F28-B4B70CF4B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486400" cy="57150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Ensembles improve accuracy and confidence estimates by reducing bias and/or variance</a:t>
            </a:r>
          </a:p>
          <a:p>
            <a:endParaRPr lang="en-US" dirty="0"/>
          </a:p>
          <a:p>
            <a:r>
              <a:rPr lang="en-US" dirty="0"/>
              <a:t>Boosted trees minimize bias by fixing previous mistakes</a:t>
            </a:r>
          </a:p>
          <a:p>
            <a:endParaRPr lang="en-US" dirty="0"/>
          </a:p>
          <a:p>
            <a:r>
              <a:rPr lang="en-US" dirty="0"/>
              <a:t>Random forests minimize variance by averaging over multiple different trees </a:t>
            </a:r>
          </a:p>
          <a:p>
            <a:endParaRPr lang="en-US" dirty="0"/>
          </a:p>
          <a:p>
            <a:r>
              <a:rPr lang="en-US" dirty="0"/>
              <a:t>Random forests and boosted trees are powerful classifiers and useful for a wide variety of problems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138AC8D-5BC1-4E6E-9273-59136D833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4645826" cy="178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E6040C-F4BE-E155-906F-B82178353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111" y="1794975"/>
            <a:ext cx="5725018" cy="567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897BA8-6CE4-5358-7F36-FCF4F1561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2576897"/>
            <a:ext cx="2073870" cy="19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42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94293-AFEB-F299-8A37-8CB9B7046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SGD (L14)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B6341-147C-30C4-4446-5128F5886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486400" cy="5638800"/>
          </a:xfrm>
        </p:spPr>
        <p:txBody>
          <a:bodyPr>
            <a:normAutofit fontScale="62500" lnSpcReduction="20000"/>
          </a:bodyPr>
          <a:lstStyle/>
          <a:p>
            <a:pPr lvl="1"/>
            <a:endParaRPr lang="en-US" dirty="0"/>
          </a:p>
          <a:p>
            <a:r>
              <a:rPr lang="en-US" dirty="0"/>
              <a:t>Gradient descent iteratively takes a step in the negative gradient direction of the full objective function, to minimize a loss function</a:t>
            </a:r>
          </a:p>
          <a:p>
            <a:r>
              <a:rPr lang="en-US" dirty="0"/>
              <a:t>Stochastic gradient descent (SGD) estimates the gradient using a subset of examples</a:t>
            </a:r>
          </a:p>
          <a:p>
            <a:pPr lvl="1"/>
            <a:r>
              <a:rPr lang="en-US" dirty="0"/>
              <a:t>Smaller batches require much less compute to evaluate but give a noisier estimate of the gradient</a:t>
            </a:r>
          </a:p>
          <a:p>
            <a:pPr lvl="1"/>
            <a:r>
              <a:rPr lang="en-US" dirty="0"/>
              <a:t>Faster than GD</a:t>
            </a:r>
          </a:p>
          <a:p>
            <a:pPr lvl="1"/>
            <a:r>
              <a:rPr lang="en-US" dirty="0"/>
              <a:t>Can escape local minima</a:t>
            </a:r>
          </a:p>
          <a:p>
            <a:r>
              <a:rPr lang="en-US" dirty="0"/>
              <a:t>Learning rate (step size) and schedule are important factors in the speed and stability of the optimization</a:t>
            </a:r>
          </a:p>
          <a:p>
            <a:r>
              <a:rPr lang="en-US" dirty="0"/>
              <a:t>Optimization problems for linear models are convex, and have a single local optimum</a:t>
            </a:r>
          </a:p>
          <a:p>
            <a:r>
              <a:rPr lang="en-US" dirty="0"/>
              <a:t>MLPs and deep networks have many local optima, so are harder to optimize well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A98AB80-63A1-F121-F752-2E1F98267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r="50000"/>
          <a:stretch/>
        </p:blipFill>
        <p:spPr bwMode="auto">
          <a:xfrm>
            <a:off x="7391400" y="1714500"/>
            <a:ext cx="3962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24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657C7-553D-BE83-E60F-6D541FD31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A57F-7924-1B39-B84C-CFDCB61F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KNN Usage Example: Deep 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51F68-36E0-108F-A84D-49E316AA5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075712"/>
            <a:ext cx="10972800" cy="2706088"/>
          </a:xfrm>
        </p:spPr>
        <p:txBody>
          <a:bodyPr>
            <a:normAutofit/>
          </a:bodyPr>
          <a:lstStyle/>
          <a:p>
            <a:pPr marL="341313" indent="-341313">
              <a:buFont typeface="+mj-lt"/>
              <a:buAutoNum type="arabicPeriod"/>
            </a:pPr>
            <a:r>
              <a:rPr lang="en-US" sz="1600" dirty="0"/>
              <a:t>Detect facial features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600" dirty="0"/>
              <a:t>Align faces to be frontal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600" dirty="0"/>
              <a:t>Extract features using deep network while training classifier to label image into person (dataset based on employee faces)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600" dirty="0"/>
              <a:t>In testing, extract features from deep network and use nearest neighbor classifier to assign identity</a:t>
            </a:r>
          </a:p>
          <a:p>
            <a:endParaRPr lang="en-US" sz="1600" dirty="0"/>
          </a:p>
          <a:p>
            <a:r>
              <a:rPr lang="en-US" sz="1600" dirty="0"/>
              <a:t>Performs similarly to humans in the LFW dataset (labeled faces in the wild)</a:t>
            </a:r>
          </a:p>
          <a:p>
            <a:r>
              <a:rPr lang="en-US" sz="1600" dirty="0"/>
              <a:t>Can be used to organize photo albums, identifying celebrities, or alert user when someone posts an image of them</a:t>
            </a:r>
          </a:p>
          <a:p>
            <a:r>
              <a:rPr lang="en-US" sz="1600" dirty="0"/>
              <a:t>If this is used in a commercial deployment, what might be some unintended consequences?</a:t>
            </a:r>
          </a:p>
          <a:p>
            <a:r>
              <a:rPr lang="en-US" sz="1600" dirty="0"/>
              <a:t>This algorithm is used by Facebook (though with expanded training data)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B3966-355D-82A4-5AB6-06212758C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79009"/>
            <a:ext cx="8715375" cy="21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A48979-7CFE-D5D7-32AE-6DE4FBD59E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268"/>
          <a:stretch/>
        </p:blipFill>
        <p:spPr>
          <a:xfrm>
            <a:off x="606983" y="730700"/>
            <a:ext cx="5489017" cy="13320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CF5BE7-CFEC-038A-E975-D15FDE0D4703}"/>
              </a:ext>
            </a:extLst>
          </p:cNvPr>
          <p:cNvSpPr txBox="1"/>
          <p:nvPr/>
        </p:nvSpPr>
        <p:spPr>
          <a:xfrm>
            <a:off x="5699328" y="150120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CVPR 2014</a:t>
            </a:r>
          </a:p>
        </p:txBody>
      </p:sp>
    </p:spTree>
    <p:extLst>
      <p:ext uri="{BB962C8B-B14F-4D97-AF65-F5344CB8AC3E}">
        <p14:creationId xmlns:p14="http://schemas.microsoft.com/office/powerpoint/2010/main" val="18121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A3510-8C09-BFD3-F383-E737A589D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AEF59-8525-6A56-6E51-803C8FA9C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 of SVM: </a:t>
            </a:r>
            <a:r>
              <a:rPr lang="en-US" dirty="0" err="1"/>
              <a:t>Dalal-Triggs</a:t>
            </a:r>
            <a:r>
              <a:rPr lang="en-US" dirty="0"/>
              <a:t> 2005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837619-34F9-6E95-E8C3-53C35B775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4670107"/>
            <a:ext cx="7885651" cy="161907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85ECAD-0A8E-5333-141D-49586736A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941070"/>
            <a:ext cx="12192000" cy="1300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B6936E-47FE-D274-4712-7CDF6B6B9073}"/>
              </a:ext>
            </a:extLst>
          </p:cNvPr>
          <p:cNvSpPr txBox="1"/>
          <p:nvPr/>
        </p:nvSpPr>
        <p:spPr>
          <a:xfrm>
            <a:off x="1524000" y="2607830"/>
            <a:ext cx="83183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Detection by scanning window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Resize image to multiple scales and extract overlapping windows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Classify each window as positive or negative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Very highly cited (40,000+) paper, mainly for HOG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One of the best pedestrian detectors for several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963538-ABA6-1C07-ECAB-9EC0CBA56EDD}"/>
              </a:ext>
            </a:extLst>
          </p:cNvPr>
          <p:cNvSpPr txBox="1"/>
          <p:nvPr/>
        </p:nvSpPr>
        <p:spPr>
          <a:xfrm>
            <a:off x="38100" y="6488668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https://lear.inrialpes.fr/people/triggs/pubs/Dalal-cvpr05.pdf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919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2CBFE-E0FD-E28E-201D-51EAC5C33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CE23-092D-B11E-430F-6B5961D62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 of SVM: </a:t>
            </a:r>
            <a:r>
              <a:rPr lang="en-US" dirty="0" err="1"/>
              <a:t>Dalal-Triggs</a:t>
            </a:r>
            <a:r>
              <a:rPr lang="en-US" dirty="0"/>
              <a:t> 2005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EAE7E-A29F-1D97-2899-0D040C2CE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941070"/>
            <a:ext cx="12192000" cy="1300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8665A7-BEF3-FC54-5E42-AD18703BDCC6}"/>
              </a:ext>
            </a:extLst>
          </p:cNvPr>
          <p:cNvSpPr txBox="1"/>
          <p:nvPr/>
        </p:nvSpPr>
        <p:spPr>
          <a:xfrm>
            <a:off x="1219200" y="6126163"/>
            <a:ext cx="5974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highly cited (40,000+) paper, mainly for HOG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best pedestrian detectors for several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B7B9B1-3C9F-8284-7DB6-82EC74F67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927" y="2438400"/>
            <a:ext cx="8388991" cy="32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4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273FE-6BBE-4393-255E-367BFB1CC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425D3-2B83-1262-4638-FC3AA107F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 of SVM: </a:t>
            </a:r>
            <a:r>
              <a:rPr lang="en-US" dirty="0" err="1"/>
              <a:t>Dalal-Triggs</a:t>
            </a:r>
            <a:r>
              <a:rPr lang="en-US" dirty="0"/>
              <a:t> 2005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4395BF-5E87-D3F6-C2EB-238289969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941070"/>
            <a:ext cx="12192000" cy="1300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D7B718-D9CD-50DE-4E14-9036297F0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13" y="2404110"/>
            <a:ext cx="1126377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19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0F620-6C1D-E1C1-58E0-0D79A2B6E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6F91A-A049-33DB-6DFC-FE2C0702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“Semi-naïve Bayes” object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A02A1-AFFC-7987-73F1-37A8EBAFA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9973"/>
            <a:ext cx="4572000" cy="5135563"/>
          </a:xfrm>
        </p:spPr>
        <p:txBody>
          <a:bodyPr/>
          <a:lstStyle/>
          <a:p>
            <a:r>
              <a:rPr lang="en-US" dirty="0"/>
              <a:t>Best performing face/car detector in 2000-2005</a:t>
            </a:r>
          </a:p>
          <a:p>
            <a:r>
              <a:rPr lang="en-US" dirty="0"/>
              <a:t>Model probabilities of small groups of features (wavelet coefficients)</a:t>
            </a:r>
          </a:p>
          <a:p>
            <a:r>
              <a:rPr lang="en-US" dirty="0"/>
              <a:t> Search for groupings, discretize features, estimate parameters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71A684-63A0-8D6A-7E51-450A4B304D2B}"/>
              </a:ext>
            </a:extLst>
          </p:cNvPr>
          <p:cNvSpPr txBox="1"/>
          <p:nvPr/>
        </p:nvSpPr>
        <p:spPr>
          <a:xfrm>
            <a:off x="4724400" y="6485536"/>
            <a:ext cx="8840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https://www.cs.cmu.edu/afs/cs.cmu.edu/user/hws/www/CVPR00.pdf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870453-4ED5-DBCD-F2CC-182AB4CC6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001656"/>
            <a:ext cx="5638800" cy="643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6F0C69-CB2E-1A69-DFB4-0C7343039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5257347"/>
            <a:ext cx="4093828" cy="12331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1D32C8-7273-D547-1F98-F529A37C5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961" y="1811122"/>
            <a:ext cx="3120705" cy="15016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853A03-6EF1-8A42-A33C-89324A156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7419" y="3400580"/>
            <a:ext cx="3120705" cy="173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86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22A28-F263-7476-3FC5-9158DAA74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4756-9597-4F6A-21BE-01B2180D6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pose estimation with random forest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2A015-6DED-F421-117F-EB992F5DD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5" y="1036320"/>
            <a:ext cx="8229600" cy="56388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Very simple features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Lots of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Random Forest</a:t>
            </a:r>
          </a:p>
        </p:txBody>
      </p:sp>
      <p:pic>
        <p:nvPicPr>
          <p:cNvPr id="601090" name="Picture 2">
            <a:extLst>
              <a:ext uri="{FF2B5EF4-FFF2-40B4-BE49-F238E27FC236}">
                <a16:creationId xmlns:a16="http://schemas.microsoft.com/office/drawing/2014/main" id="{3C389898-3274-04A3-150D-D67D62B1B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53" y="1036321"/>
            <a:ext cx="4914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BAA5889-BCFB-DA42-1DF2-36E8997E5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07"/>
          <a:stretch/>
        </p:blipFill>
        <p:spPr bwMode="auto">
          <a:xfrm>
            <a:off x="4191761" y="3169921"/>
            <a:ext cx="4952238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091" name="Picture 3">
            <a:extLst>
              <a:ext uri="{FF2B5EF4-FFF2-40B4-BE49-F238E27FC236}">
                <a16:creationId xmlns:a16="http://schemas.microsoft.com/office/drawing/2014/main" id="{7B62C01A-CAA2-20B8-27D5-63EA47D9E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10" y="5005292"/>
            <a:ext cx="4949190" cy="186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861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106839</TotalTime>
  <Words>2649</Words>
  <Application>Microsoft Office PowerPoint</Application>
  <PresentationFormat>Widescreen</PresentationFormat>
  <Paragraphs>438</Paragraphs>
  <Slides>37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Cambria Math</vt:lpstr>
      <vt:lpstr>Wingdings</vt:lpstr>
      <vt:lpstr>Office Theme</vt:lpstr>
      <vt:lpstr>Equation</vt:lpstr>
      <vt:lpstr>Recap and Review</vt:lpstr>
      <vt:lpstr>Midterm Exam Logistics</vt:lpstr>
      <vt:lpstr>Midterm Exam Central Topics</vt:lpstr>
      <vt:lpstr>KNN Usage Example: Deep Face</vt:lpstr>
      <vt:lpstr>Example application of SVM: Dalal-Triggs 2005</vt:lpstr>
      <vt:lpstr>Example application of SVM: Dalal-Triggs 2005</vt:lpstr>
      <vt:lpstr>Example application of SVM: Dalal-Triggs 2005</vt:lpstr>
      <vt:lpstr>“Semi-naïve Bayes” object detection</vt:lpstr>
      <vt:lpstr>Human pose estimation with random forest</vt:lpstr>
      <vt:lpstr>PowerPoint Presentation</vt:lpstr>
      <vt:lpstr>Learning a model</vt:lpstr>
      <vt:lpstr>Prediction using a model</vt:lpstr>
      <vt:lpstr>Model evaluation process</vt:lpstr>
      <vt:lpstr>How to think about ML algorithms</vt:lpstr>
      <vt:lpstr>Bias-Variance Trade-off</vt:lpstr>
      <vt:lpstr>PowerPoint Presentation</vt:lpstr>
      <vt:lpstr>What does “model complexity” mean?</vt:lpstr>
      <vt:lpstr>Performance vs training size</vt:lpstr>
      <vt:lpstr>Classification methods</vt:lpstr>
      <vt:lpstr>Classification methods (extended)</vt:lpstr>
      <vt:lpstr>Regression methods</vt:lpstr>
      <vt:lpstr>Ensembles</vt:lpstr>
      <vt:lpstr>Questions</vt:lpstr>
      <vt:lpstr>Summaries</vt:lpstr>
      <vt:lpstr>Working with Data (L2)</vt:lpstr>
      <vt:lpstr>Clustering (L3)</vt:lpstr>
      <vt:lpstr>KNN (L4)</vt:lpstr>
      <vt:lpstr>PCA/Embedding (L5)</vt:lpstr>
      <vt:lpstr>Linear Regression (L6)</vt:lpstr>
      <vt:lpstr>Linear Classifiers (L7)</vt:lpstr>
      <vt:lpstr>Probability / Naïve Bayes (L8)</vt:lpstr>
      <vt:lpstr>EM (L9)</vt:lpstr>
      <vt:lpstr>PDF Estimation (L10)</vt:lpstr>
      <vt:lpstr>Robust Estimation (L11)</vt:lpstr>
      <vt:lpstr>Trees (L12)</vt:lpstr>
      <vt:lpstr>Ensembles (L13)</vt:lpstr>
      <vt:lpstr>SGD (L14)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256</cp:revision>
  <cp:lastPrinted>2023-01-18T22:14:20Z</cp:lastPrinted>
  <dcterms:created xsi:type="dcterms:W3CDTF">2009-12-16T02:55:56Z</dcterms:created>
  <dcterms:modified xsi:type="dcterms:W3CDTF">2024-03-05T14:55:49Z</dcterms:modified>
</cp:coreProperties>
</file>