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646" r:id="rId3"/>
    <p:sldId id="444" r:id="rId4"/>
    <p:sldId id="445" r:id="rId5"/>
    <p:sldId id="642" r:id="rId6"/>
    <p:sldId id="258" r:id="rId7"/>
    <p:sldId id="276" r:id="rId8"/>
    <p:sldId id="260" r:id="rId9"/>
    <p:sldId id="447" r:id="rId10"/>
    <p:sldId id="310" r:id="rId11"/>
    <p:sldId id="261" r:id="rId12"/>
    <p:sldId id="277" r:id="rId13"/>
    <p:sldId id="644" r:id="rId14"/>
    <p:sldId id="648" r:id="rId15"/>
    <p:sldId id="645" r:id="rId16"/>
    <p:sldId id="263" r:id="rId17"/>
    <p:sldId id="450" r:id="rId18"/>
    <p:sldId id="446" r:id="rId19"/>
    <p:sldId id="448" r:id="rId20"/>
    <p:sldId id="449" r:id="rId21"/>
    <p:sldId id="451" r:id="rId22"/>
    <p:sldId id="643" r:id="rId23"/>
    <p:sldId id="626" r:id="rId24"/>
    <p:sldId id="629" r:id="rId25"/>
    <p:sldId id="628" r:id="rId26"/>
    <p:sldId id="635" r:id="rId27"/>
    <p:sldId id="630" r:id="rId28"/>
    <p:sldId id="633" r:id="rId29"/>
    <p:sldId id="634" r:id="rId30"/>
    <p:sldId id="631" r:id="rId31"/>
    <p:sldId id="632" r:id="rId32"/>
    <p:sldId id="636" r:id="rId33"/>
    <p:sldId id="637" r:id="rId34"/>
    <p:sldId id="639" r:id="rId35"/>
    <p:sldId id="640" r:id="rId36"/>
    <p:sldId id="638" r:id="rId37"/>
    <p:sldId id="647" r:id="rId38"/>
    <p:sldId id="641" r:id="rId39"/>
    <p:sldId id="386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88601" autoAdjust="0"/>
  </p:normalViewPr>
  <p:slideViewPr>
    <p:cSldViewPr>
      <p:cViewPr varScale="1">
        <p:scale>
          <a:sx n="67" d="100"/>
          <a:sy n="67" d="100"/>
        </p:scale>
        <p:origin x="348" y="4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seweb.ucsd.edu/~yfreund/papers/IntroToBoosti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hastie.su.domains/Papers/AdditiveLogisticRegression/al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cs.cornell.edu/~caruana/ctp/ct.papers/caruana.icml0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x.ist.psu.edu/document?repid=rep1&amp;type=pdf&amp;doi=abc82d3aa89e086e2015851e2604486166d391f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2.01988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estak.com/blogposts/who-wants-to-ask-the-audience-the-benefits-and-pitfalls-of-social-medi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_9ZUFL7gi7Mq0-isQOcwDxhhmlDKVgdZg9mDaKokHEA/edi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ott.fortmann-roe.com/docs/BiasVarian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scott.fortmann-roe.com/docs/BiasVariance.htm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breiman/randomforest200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Ensembles and Forests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38850"/>
            <a:ext cx="405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  <p:pic>
        <p:nvPicPr>
          <p:cNvPr id="50" name="Picture 49" descr="A picture containing tree&#10;&#10;Description automatically generated">
            <a:extLst>
              <a:ext uri="{FF2B5EF4-FFF2-40B4-BE49-F238E27FC236}">
                <a16:creationId xmlns:a16="http://schemas.microsoft.com/office/drawing/2014/main" id="{03E89F9C-4873-FD56-CB2D-E76E913C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" y="-1"/>
            <a:ext cx="7400019" cy="74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267F740-853A-3CE5-4484-BA4D5F991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Adaboost</a:t>
            </a:r>
            <a:r>
              <a:rPr lang="en-US" altLang="en-US" dirty="0"/>
              <a:t> Terms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B9004D2-46D8-3296-F659-06533DED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Weak Learner: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Strong Learner: makes prediction by combining weak learner predictions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97617B-9584-4071-51D1-EE3ACD692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 (Schapire 1989)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39CE125-A536-E88B-B198-98D012D90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60198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Randomly 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1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without replacement to 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1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1</a:t>
            </a:r>
          </a:p>
          <a:p>
            <a:pPr lvl="1">
              <a:lnSpc>
                <a:spcPct val="80000"/>
              </a:lnSpc>
            </a:pPr>
            <a:endParaRPr lang="en-US" altLang="en-US" sz="2400" i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2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 half of the samples misclassified by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 </a:t>
            </a:r>
            <a:r>
              <a:rPr lang="en-US" altLang="en-US" sz="2800" dirty="0"/>
              <a:t>to</a:t>
            </a:r>
            <a:r>
              <a:rPr lang="en-US" altLang="en-US" sz="2800" i="1" dirty="0"/>
              <a:t> </a:t>
            </a:r>
            <a:r>
              <a:rPr lang="en-US" altLang="en-US" sz="2800" dirty="0"/>
              <a:t>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2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2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all</a:t>
            </a:r>
            <a:r>
              <a:rPr lang="en-US" altLang="en-US" sz="2800" i="1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 </a:t>
            </a:r>
            <a:r>
              <a:rPr lang="en-US" altLang="en-US" sz="2800" dirty="0"/>
              <a:t>that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2</a:t>
            </a:r>
            <a:r>
              <a:rPr lang="en-US" altLang="en-US" sz="2800" dirty="0"/>
              <a:t> disagree 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Final strong learner is vote of weak learners</a:t>
            </a:r>
          </a:p>
          <a:p>
            <a:pPr>
              <a:lnSpc>
                <a:spcPct val="80000"/>
              </a:lnSpc>
            </a:pPr>
            <a:endParaRPr lang="en-US" altLang="en-US" sz="2800" i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89EA7A-E3DB-F4B0-A901-87FD72D6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606" y="762000"/>
            <a:ext cx="4191000" cy="513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Boosting Terminology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Weak Learner</a:t>
            </a:r>
            <a:r>
              <a:rPr lang="en-US" altLang="en-US" sz="2600" dirty="0"/>
              <a:t>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Strong Learner</a:t>
            </a:r>
            <a:r>
              <a:rPr lang="en-US" altLang="en-US" sz="2600" dirty="0"/>
              <a:t>: makes prediction by combining weak learner predictions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42B5CF-8423-DEE0-E4CB-0773B6BF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7950" algn="l"/>
              </a:tabLst>
            </a:pPr>
            <a:r>
              <a:rPr lang="en-US" altLang="en-US"/>
              <a:t>Adaboost - Adaptive Boosting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278F261-5024-8E38-3E59-7E15CE468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Instead of sampling, re-weight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Previous weak learner has only 50% accuracy over new distribution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Learn “weak classifiers” on the re-weighted samples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Final classification based on weighted vote of weak classifiers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174E0-FBB8-AF62-86D3-EE4FD1DCB0F1}"/>
              </a:ext>
            </a:extLst>
          </p:cNvPr>
          <p:cNvSpPr txBox="1"/>
          <p:nvPr/>
        </p:nvSpPr>
        <p:spPr>
          <a:xfrm>
            <a:off x="381000" y="6488668"/>
            <a:ext cx="874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https://cseweb.ucsd.edu/~yfreund/papers/IntroToBoosting.pdf</a:t>
            </a:r>
            <a:r>
              <a:rPr lang="en-US" dirty="0"/>
              <a:t> (Freund </a:t>
            </a:r>
            <a:r>
              <a:rPr lang="en-US" dirty="0" err="1"/>
              <a:t>Schapire</a:t>
            </a:r>
            <a:r>
              <a:rPr lang="en-US" dirty="0"/>
              <a:t> ‘99)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Some examples count more than others toward parameter estimation or learning objective</a:t>
                </a:r>
              </a:p>
              <a:p>
                <a:r>
                  <a:rPr lang="en-US" sz="2800" dirty="0"/>
                  <a:t>E.g., suppose you want to estimate P(x=0 | y=0) for Naïve Bayes</a:t>
                </a:r>
              </a:p>
              <a:p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Unweighted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/>
                  <a:t>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  <a:blipFill>
                <a:blip r:embed="rId2"/>
                <a:stretch>
                  <a:fillRect l="-794" t="-1900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4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ECCF-3E6B-4755-7EFF-E7890561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F69E-7C23-C48E-A494-2638C92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EEDA-F6DC-C960-D2B9-9CABF6E6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EAD9DB-E616-9BAC-CC46-F4AC93EC823C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54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1C1B-530F-7521-1376-DAF0AF4A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3AAE02-D17E-0E03-9C97-8E31345E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59447"/>
              </p:ext>
            </p:extLst>
          </p:nvPr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/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0.1+0.1+0.2+0.1+0.2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/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1+1+1+1+1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6BC021-2787-DD32-365C-60B440D4D06C}"/>
              </a:ext>
            </a:extLst>
          </p:cNvPr>
          <p:cNvSpPr txBox="1"/>
          <p:nvPr/>
        </p:nvSpPr>
        <p:spPr>
          <a:xfrm>
            <a:off x="5147187" y="380999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DE1AD-1B93-E742-37DA-70138156B2A0}"/>
              </a:ext>
            </a:extLst>
          </p:cNvPr>
          <p:cNvSpPr txBox="1"/>
          <p:nvPr/>
        </p:nvSpPr>
        <p:spPr>
          <a:xfrm>
            <a:off x="5380262" y="507700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Weighted:</a:t>
            </a:r>
          </a:p>
        </p:txBody>
      </p:sp>
    </p:spTree>
    <p:extLst>
      <p:ext uri="{BB962C8B-B14F-4D97-AF65-F5344CB8AC3E}">
        <p14:creationId xmlns:p14="http://schemas.microsoft.com/office/powerpoint/2010/main" val="22591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B4E96F-26FC-FB00-911E-89005131F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Adaboost with Confidence Weighted Predictions (RealAB)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E90D5-188D-5C9F-35EE-38A0C70AE472}"/>
              </a:ext>
            </a:extLst>
          </p:cNvPr>
          <p:cNvSpPr txBox="1"/>
          <p:nvPr/>
        </p:nvSpPr>
        <p:spPr>
          <a:xfrm>
            <a:off x="0" y="6488668"/>
            <a:ext cx="900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Friedman et al. Additive Logistic Regression: A Statistical View of Boosting (2000)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97948-7C99-4EDF-FA9D-C15CDCD3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33" y="1600200"/>
            <a:ext cx="10392934" cy="398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/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BA61-9D0D-0984-BA55-9F5DE5A6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4938-A9F6-0EAA-4963-216D3B9C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sample weights to uniform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tree (e.g. 10-100), based on weighted samples: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Train small tree (e.g. depth = 2-4 typically)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Estimate logit prediction at each leaf node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Reweight samples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Predict</a:t>
            </a:r>
            <a:r>
              <a:rPr lang="en-US" dirty="0"/>
              <a:t>: sum logit predictions from all trees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97AE-E0F2-9B1F-274C-7B803E25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Method Comparison by Caruana (2006)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43B3-1FD8-3B8A-BA01-4A27093C857C}"/>
              </a:ext>
            </a:extLst>
          </p:cNvPr>
          <p:cNvSpPr txBox="1"/>
          <p:nvPr/>
        </p:nvSpPr>
        <p:spPr>
          <a:xfrm>
            <a:off x="76200" y="640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D7CC8-FAB3-D679-238E-1396E26B57D4}"/>
              </a:ext>
            </a:extLst>
          </p:cNvPr>
          <p:cNvSpPr txBox="1"/>
          <p:nvPr/>
        </p:nvSpPr>
        <p:spPr>
          <a:xfrm>
            <a:off x="8690262" y="2921300"/>
            <a:ext cx="28921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BST-DT: Boosted Decision Tree</a:t>
            </a:r>
          </a:p>
          <a:p>
            <a:r>
              <a:rPr lang="en-US" sz="1400" b="1" dirty="0"/>
              <a:t>RF: Random Forest</a:t>
            </a:r>
          </a:p>
          <a:p>
            <a:r>
              <a:rPr lang="en-US" sz="1400" dirty="0"/>
              <a:t>ANN: Neural net</a:t>
            </a:r>
          </a:p>
          <a:p>
            <a:r>
              <a:rPr lang="en-US" sz="1400" dirty="0"/>
              <a:t>KNN</a:t>
            </a:r>
          </a:p>
          <a:p>
            <a:r>
              <a:rPr lang="en-US" sz="1400" dirty="0"/>
              <a:t>SVM</a:t>
            </a:r>
          </a:p>
          <a:p>
            <a:r>
              <a:rPr lang="en-US" sz="1400" dirty="0"/>
              <a:t>NB: Naïve Bayes</a:t>
            </a:r>
          </a:p>
          <a:p>
            <a:r>
              <a:rPr lang="en-US" sz="1400" dirty="0"/>
              <a:t>LR: Logistic Regression</a:t>
            </a:r>
          </a:p>
          <a:p>
            <a:endParaRPr lang="en-US" sz="1400" dirty="0"/>
          </a:p>
          <a:p>
            <a:r>
              <a:rPr lang="en-US" sz="1400" b="1" dirty="0"/>
              <a:t>Bold</a:t>
            </a:r>
            <a:r>
              <a:rPr lang="en-US" sz="1400" dirty="0"/>
              <a:t>: best</a:t>
            </a:r>
          </a:p>
          <a:p>
            <a:r>
              <a:rPr lang="en-US" sz="1400" dirty="0"/>
              <a:t>*: not significantly worse than best</a:t>
            </a:r>
          </a:p>
          <a:p>
            <a:endParaRPr lang="en-US" sz="1400" dirty="0"/>
          </a:p>
          <a:p>
            <a:r>
              <a:rPr lang="en-US" sz="1400" dirty="0"/>
              <a:t>Calibration methods:</a:t>
            </a:r>
          </a:p>
          <a:p>
            <a:r>
              <a:rPr lang="en-US" sz="1400" dirty="0"/>
              <a:t>PLT: Platt Calibration</a:t>
            </a:r>
          </a:p>
          <a:p>
            <a:r>
              <a:rPr lang="en-US" sz="1400" dirty="0"/>
              <a:t>ISO: Isotonic Regression</a:t>
            </a:r>
          </a:p>
          <a:p>
            <a:r>
              <a:rPr lang="en-US" sz="1400" dirty="0"/>
              <a:t>- None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57171-A3B5-C098-2050-8F9FB9B1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8" y="1014109"/>
            <a:ext cx="7484789" cy="5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EB65-7840-E24D-48F6-C7372EAA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Caruana et al. 2008: comparison on high dimensional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9B01-C74A-468D-824A-2F99FDD1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3400"/>
            <a:ext cx="10972800" cy="178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Boosted Decision Trees FTW again!</a:t>
            </a:r>
          </a:p>
          <a:p>
            <a:r>
              <a:rPr lang="en-US" dirty="0"/>
              <a:t>RF second again!</a:t>
            </a:r>
          </a:p>
          <a:p>
            <a:r>
              <a:rPr lang="en-US" dirty="0"/>
              <a:t>But note that </a:t>
            </a:r>
            <a:r>
              <a:rPr lang="en-US" dirty="0" err="1"/>
              <a:t>Adaboost</a:t>
            </a:r>
            <a:r>
              <a:rPr lang="en-US" dirty="0"/>
              <a:t> underperforms in the very high dimensional datasets, where RF excels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3A2B-86E2-0C49-3FD9-3DC995A6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1219200"/>
            <a:ext cx="11277601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1DAA8-654B-0B4B-8455-800668433797}"/>
              </a:ext>
            </a:extLst>
          </p:cNvPr>
          <p:cNvSpPr txBox="1"/>
          <p:nvPr/>
        </p:nvSpPr>
        <p:spPr>
          <a:xfrm>
            <a:off x="260786" y="6416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887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8807-EC7A-8502-649D-839C5922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81EF-875A-6FC4-1C55-5237D91BE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learned how to build and apply single models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Trees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89FF-89AB-D061-A5A1-56F9E3C9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Boosted Trees and Random Forests work for different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8C15-8559-5C31-E5C1-9CE91FA0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99060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Boosted trees</a:t>
            </a:r>
          </a:p>
          <a:p>
            <a:pPr lvl="1"/>
            <a:r>
              <a:rPr lang="en-US" dirty="0"/>
              <a:t>Use small trees (high bias, low variance) to iteratively refine the prediction</a:t>
            </a:r>
          </a:p>
          <a:p>
            <a:pPr lvl="1"/>
            <a:r>
              <a:rPr lang="en-US" dirty="0"/>
              <a:t>Combining prediction from many trees reduces bias</a:t>
            </a:r>
          </a:p>
          <a:p>
            <a:pPr lvl="1"/>
            <a:r>
              <a:rPr lang="en-US" dirty="0"/>
              <a:t>Overfitting is a danger (i.e. too many / too large trees eliminates train error but increases test error)</a:t>
            </a:r>
          </a:p>
          <a:p>
            <a:endParaRPr lang="en-US" dirty="0"/>
          </a:p>
          <a:p>
            <a:r>
              <a:rPr lang="en-US" dirty="0"/>
              <a:t>Random forest</a:t>
            </a:r>
          </a:p>
          <a:p>
            <a:pPr lvl="1"/>
            <a:r>
              <a:rPr lang="en-US" dirty="0"/>
              <a:t>Use large trees (low bias, high variance)</a:t>
            </a:r>
          </a:p>
          <a:p>
            <a:pPr lvl="1"/>
            <a:r>
              <a:rPr lang="en-US" dirty="0"/>
              <a:t>Average of many tree predictions reduces variance</a:t>
            </a:r>
          </a:p>
          <a:p>
            <a:pPr lvl="1"/>
            <a:r>
              <a:rPr lang="en-US" dirty="0"/>
              <a:t>Hard to break – just train a whole bunch of trees</a:t>
            </a:r>
          </a:p>
        </p:txBody>
      </p:sp>
    </p:spTree>
    <p:extLst>
      <p:ext uri="{BB962C8B-B14F-4D97-AF65-F5344CB8AC3E}">
        <p14:creationId xmlns:p14="http://schemas.microsoft.com/office/powerpoint/2010/main" val="205570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2DBE-1EF8-4E3C-2492-8D0AF6B4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A81B-632A-953B-D6E3-01384F6CC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334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Can average predictions of any classifiers / regressors</a:t>
            </a:r>
          </a:p>
          <a:p>
            <a:pPr lvl="1"/>
            <a:r>
              <a:rPr lang="en-US" dirty="0"/>
              <a:t>But they should not be duplicates, so e.g. averaging multiple linear regressors trained on all features/data has no point</a:t>
            </a:r>
          </a:p>
          <a:p>
            <a:pPr lvl="1"/>
            <a:r>
              <a:rPr lang="en-US" dirty="0"/>
              <a:t>Averaging multiple deep networks (even when trained on all data) reduces error and improves confidence estimates</a:t>
            </a:r>
          </a:p>
          <a:p>
            <a:r>
              <a:rPr lang="en-US" dirty="0"/>
              <a:t>Cascades: early classifiers make decisions on easy examples; later ones deal only with hard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18579-FE20-6D03-F27E-BF99150D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56939"/>
            <a:ext cx="5033394" cy="420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A5F64-BDC2-47D2-F668-309F3B2F92D3}"/>
              </a:ext>
            </a:extLst>
          </p:cNvPr>
          <p:cNvSpPr txBox="1"/>
          <p:nvPr/>
        </p:nvSpPr>
        <p:spPr>
          <a:xfrm>
            <a:off x="6934200" y="6324600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 et al. ICML 2022 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6626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C7A-E1AF-A1F5-355F-E8AE85E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these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3B25-3FB2-79A3-5A95-D26E17DC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about: Suppose you had an infinite sized audience to poll for a multiple choice question. </a:t>
            </a:r>
          </a:p>
          <a:p>
            <a:pPr lvl="1"/>
            <a:r>
              <a:rPr lang="en-US" dirty="0"/>
              <a:t>y={A, B, C, D}, where A is correct answer</a:t>
            </a:r>
          </a:p>
          <a:p>
            <a:pPr lvl="1"/>
            <a:r>
              <a:rPr lang="en-US" dirty="0"/>
              <a:t>A randomly sampled audience member will report an answer with probability P(y)</a:t>
            </a:r>
          </a:p>
          <a:p>
            <a:r>
              <a:rPr lang="en-US" dirty="0"/>
              <a:t>What condition guarantees a correct answer?</a:t>
            </a:r>
          </a:p>
          <a:p>
            <a:r>
              <a:rPr lang="en-US" dirty="0"/>
              <a:t>If your friend is a random member of the audience, what is the probability that his or her answer is correct?</a:t>
            </a:r>
          </a:p>
          <a:p>
            <a:endParaRPr lang="en-US" dirty="0"/>
          </a:p>
          <a:p>
            <a:r>
              <a:rPr lang="en-US" dirty="0"/>
              <a:t>After that we’ll do a detailed example with pose estimation</a:t>
            </a:r>
          </a:p>
        </p:txBody>
      </p:sp>
    </p:spTree>
    <p:extLst>
      <p:ext uri="{BB962C8B-B14F-4D97-AF65-F5344CB8AC3E}">
        <p14:creationId xmlns:p14="http://schemas.microsoft.com/office/powerpoint/2010/main" val="311550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detail: Depth from Kinect with RFs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2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4229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613" y="356006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6149" y="1300621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6675" y="2393272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81905" y="3560064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12202" y="4588292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6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7475" y="4365004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4936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4757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/>
              <a:t>CVPR 2011</a:t>
            </a:r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6552" y="22098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17150" y="48863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953" y="48885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353" y="48563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Label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29" y="48467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Positions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49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0668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variation in bodies, orientation, poses</a:t>
            </a:r>
          </a:p>
          <a:p>
            <a:r>
              <a:rPr lang="en-US" dirty="0"/>
              <a:t>Needs to be very fast (their algorithm runs at 200 FPS on the Xbox 360 GPU)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4862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731008" y="24669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94" y="3220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29" y="54874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one part</a:t>
            </a:r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body pixels by </a:t>
            </a:r>
            <a:r>
              <a:rPr lang="en-US" dirty="0" err="1"/>
              <a:t>thresholding</a:t>
            </a:r>
            <a:r>
              <a:rPr lang="en-US" dirty="0"/>
              <a:t> depth</a:t>
            </a:r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2" y="1499616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of depth at two offsets</a:t>
            </a:r>
          </a:p>
          <a:p>
            <a:pPr lvl="1"/>
            <a:r>
              <a:rPr lang="en-US" dirty="0"/>
              <a:t>Offset is scaled by depth at center</a:t>
            </a: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44CF-FFEF-BE02-9CE6-4013DA22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680F-5654-17FE-40DA-F613545D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20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</a:t>
            </a:r>
            <a:r>
              <a:rPr lang="en-US" b="1" dirty="0"/>
              <a:t>ensemble</a:t>
            </a:r>
            <a:r>
              <a:rPr lang="en-US" dirty="0"/>
              <a:t> averages or sums predictions from multiple 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“Who Wants to be a Millionaire”?</a:t>
            </a:r>
          </a:p>
          <a:p>
            <a:pPr lvl="1"/>
            <a:r>
              <a:rPr lang="en-US" dirty="0">
                <a:hlinkClick r:id="rId2"/>
              </a:rPr>
              <a:t>“Poll the audience” vs “Call a friend”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Averaging multiple “weak” predictions is often more accurate than any single predictor</a:t>
            </a:r>
          </a:p>
          <a:p>
            <a:pPr lvl="1"/>
            <a:r>
              <a:rPr lang="en-US" dirty="0"/>
              <a:t>e.g. audience success rate is 92% vs 66% for the friend</a:t>
            </a:r>
          </a:p>
          <a:p>
            <a:endParaRPr lang="en-US" dirty="0"/>
          </a:p>
          <a:p>
            <a:r>
              <a:rPr lang="en-US" dirty="0"/>
              <a:t>Models can be constructed independently by sampling, or by incrementally training model to fix previous model’s mistakes</a:t>
            </a:r>
          </a:p>
          <a:p>
            <a:pPr lvl="1"/>
            <a:r>
              <a:rPr lang="en-US" dirty="0"/>
              <a:t>Averaging independent predictions reduces variance</a:t>
            </a:r>
          </a:p>
          <a:p>
            <a:pPr lvl="1"/>
            <a:r>
              <a:rPr lang="en-US" dirty="0"/>
              <a:t>Incrementally fixing mistakes reduces bias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367627-C4E8-E57B-AFE0-28C49CEA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39" y="990600"/>
            <a:ext cx="3556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lots of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Capture and sample 500K </a:t>
            </a:r>
            <a:r>
              <a:rPr lang="en-US" dirty="0" err="1"/>
              <a:t>mocap</a:t>
            </a:r>
            <a:r>
              <a:rPr lang="en-US" dirty="0"/>
              <a:t> frames of people kicking, driving, dancing, etc.</a:t>
            </a:r>
          </a:p>
          <a:p>
            <a:r>
              <a:rPr lang="en-US" dirty="0"/>
              <a:t>Get 3D models for 15 bodies with a variety of weight, height, etc.</a:t>
            </a:r>
          </a:p>
          <a:p>
            <a:r>
              <a:rPr lang="en-US" dirty="0"/>
              <a:t>Synthesize </a:t>
            </a:r>
            <a:r>
              <a:rPr lang="en-US" dirty="0" err="1"/>
              <a:t>mocap</a:t>
            </a:r>
            <a:r>
              <a:rPr lang="en-US" dirty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19600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80129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prediction with 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9745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decision forests: collection of independently trained trees</a:t>
            </a:r>
          </a:p>
          <a:p>
            <a:r>
              <a:rPr lang="en-US" dirty="0"/>
              <a:t>Each tree is a classifier that predicts the likelihood of a pixel belonging to each part</a:t>
            </a:r>
          </a:p>
          <a:p>
            <a:pPr lvl="1"/>
            <a:r>
              <a:rPr lang="en-US" dirty="0"/>
              <a:t>Node corresponds to a </a:t>
            </a:r>
            <a:r>
              <a:rPr lang="en-US" dirty="0" err="1"/>
              <a:t>thresholded</a:t>
            </a:r>
            <a:r>
              <a:rPr lang="en-US" dirty="0"/>
              <a:t> feature</a:t>
            </a:r>
          </a:p>
          <a:p>
            <a:pPr lvl="1"/>
            <a:r>
              <a:rPr lang="en-US" dirty="0"/>
              <a:t>The leaf node that an example falls into corresponds to a conjunction of several features</a:t>
            </a:r>
          </a:p>
          <a:p>
            <a:pPr lvl="1"/>
            <a:r>
              <a:rPr lang="en-US" dirty="0"/>
              <a:t>In training, at each node, a subset of features is chosen randomly, and the most discriminative is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/>
              <a:t>Observed part center is offset by pre-estimated value</a:t>
            </a:r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741045" y="1374648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26" y="632345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1094232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51631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74648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5216414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06913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" y="1219200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vs. Number of Training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96F-4F9B-B60D-A639-B4CADA34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(due April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423E8-7AF4-151B-E558-64DB0EB2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https://docs.google.com/document/d/1_9ZUFL7gi7Mq0-isQOcwDxhhmlDKVgdZg9mDaKokHEA/edit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07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21B-6BF2-AC47-830C-0C554D4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394-4A6B-3D60-0F28-B4B70CF4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Ensembles improve accuracy and confidence estimates by reducing bias and/or variance</a:t>
            </a:r>
          </a:p>
          <a:p>
            <a:endParaRPr lang="en-US" dirty="0"/>
          </a:p>
          <a:p>
            <a:r>
              <a:rPr lang="en-US" dirty="0"/>
              <a:t>Boosted trees minimize bias by fixing previous mistakes</a:t>
            </a:r>
          </a:p>
          <a:p>
            <a:endParaRPr lang="en-US" dirty="0"/>
          </a:p>
          <a:p>
            <a:r>
              <a:rPr lang="en-US" dirty="0"/>
              <a:t>Random forests minimize variance by averaging over multiple different trees </a:t>
            </a:r>
          </a:p>
          <a:p>
            <a:endParaRPr lang="en-US" dirty="0"/>
          </a:p>
          <a:p>
            <a:r>
              <a:rPr lang="en-US" dirty="0"/>
              <a:t>Random forests and boosted trees are powerful classifiers and useful for a wide variety of problems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8AC8D-5BC1-4E6E-9273-59136D83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6040C-F4BE-E155-906F-B8217835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97BA8-6CE4-5358-7F36-FCF4F156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2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4A7AC-B338-7949-AA68-A5530A45038E}"/>
              </a:ext>
            </a:extLst>
          </p:cNvPr>
          <p:cNvSpPr txBox="1"/>
          <p:nvPr/>
        </p:nvSpPr>
        <p:spPr>
          <a:xfrm>
            <a:off x="762000" y="2609987"/>
            <a:ext cx="1033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Variance</a:t>
            </a:r>
            <a:r>
              <a:rPr lang="en-US" dirty="0"/>
              <a:t>: due to limited data</a:t>
            </a:r>
          </a:p>
          <a:p>
            <a:r>
              <a:rPr lang="en-US" dirty="0"/>
              <a:t>Different training samples will give different models that vary in predictions for the same test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0FCE-ED53-F6F4-E1F8-F468CED60E66}"/>
              </a:ext>
            </a:extLst>
          </p:cNvPr>
          <p:cNvSpPr txBox="1"/>
          <p:nvPr/>
        </p:nvSpPr>
        <p:spPr>
          <a:xfrm>
            <a:off x="761999" y="3764077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Noise</a:t>
            </a:r>
            <a:r>
              <a:rPr lang="en-US" dirty="0"/>
              <a:t>”: irreducible error due to data/problem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F572A-0CF1-79BC-96DC-89711FFC0556}"/>
              </a:ext>
            </a:extLst>
          </p:cNvPr>
          <p:cNvSpPr txBox="1"/>
          <p:nvPr/>
        </p:nvSpPr>
        <p:spPr>
          <a:xfrm>
            <a:off x="773288" y="4760454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  <a:r>
              <a:rPr lang="en-US" dirty="0"/>
              <a:t>: expected error when optimal model is learned from infinite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02C90-B7C4-91C3-FDD5-3088A405F4C0}"/>
              </a:ext>
            </a:extLst>
          </p:cNvPr>
          <p:cNvSpPr txBox="1"/>
          <p:nvPr/>
        </p:nvSpPr>
        <p:spPr>
          <a:xfrm>
            <a:off x="773288" y="5431390"/>
            <a:ext cx="1081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Above is for regression.  </a:t>
            </a:r>
          </a:p>
          <a:p>
            <a:r>
              <a:rPr lang="en-US" dirty="0"/>
              <a:t>But same “expected error = variance + noise + bias</a:t>
            </a:r>
            <a:r>
              <a:rPr lang="en-US" baseline="30000" dirty="0"/>
              <a:t>2</a:t>
            </a:r>
            <a:r>
              <a:rPr lang="en-US" dirty="0"/>
              <a:t>“ holds for classification error and logistic regression.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5945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C034-3013-D219-8B29-1E568E3D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8775D-5397-7DC3-3D5C-4D61134F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80432"/>
            <a:ext cx="3667871" cy="3471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DF034D-D601-1030-2D34-FBF55BC6C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66" y="2372789"/>
            <a:ext cx="5896798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4ED29F-717F-D12E-5B0A-253B34560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see how ensembles battle bias and variance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0BEC71-90D8-C46E-B023-9D0C52F2C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Bootstrapping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Bagging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Boosting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1989)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Adaboost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1995)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9D5C455-1128-7A77-D0BA-F61818638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 Estimation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1204181-D7F7-607B-0491-009C8E77F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Repeatedly draw </a:t>
            </a:r>
            <a:r>
              <a:rPr lang="en-US" altLang="en-US" i="1" dirty="0"/>
              <a:t>n</a:t>
            </a:r>
            <a:r>
              <a:rPr lang="en-US" altLang="en-US" dirty="0"/>
              <a:t> samples from </a:t>
            </a:r>
            <a:r>
              <a:rPr lang="en-US" altLang="en-US" i="1" dirty="0"/>
              <a:t>D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For each set of samples, estimate a statistic</a:t>
            </a:r>
          </a:p>
          <a:p>
            <a:endParaRPr lang="en-US" altLang="en-US" dirty="0"/>
          </a:p>
          <a:p>
            <a:r>
              <a:rPr lang="en-US" altLang="en-US" dirty="0"/>
              <a:t>The bootstrap estimate is the mean of the individual estimates</a:t>
            </a:r>
          </a:p>
          <a:p>
            <a:endParaRPr lang="en-US" altLang="en-US" dirty="0"/>
          </a:p>
          <a:p>
            <a:r>
              <a:rPr lang="en-US" altLang="en-US" dirty="0"/>
              <a:t>Used to estimate a statistic (parameter) and its variance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C98662-6EEC-DEA8-2CC1-03F63F9C5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- Aggregate Bootstrapping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C792C0-754E-E81C-55E9-05BC00D90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 = 1 .. M</a:t>
            </a:r>
          </a:p>
          <a:p>
            <a:pPr lvl="1"/>
            <a:r>
              <a:rPr lang="en-US" altLang="en-US" dirty="0"/>
              <a:t>Draw </a:t>
            </a:r>
            <a:r>
              <a:rPr lang="en-US" altLang="en-US" i="1" dirty="0"/>
              <a:t>n</a:t>
            </a:r>
            <a:r>
              <a:rPr lang="en-US" altLang="en-US" i="1" baseline="30000" dirty="0"/>
              <a:t>*</a:t>
            </a:r>
            <a:r>
              <a:rPr lang="en-US" altLang="en-US" i="1" dirty="0"/>
              <a:t>&lt;n</a:t>
            </a:r>
            <a:r>
              <a:rPr lang="en-US" altLang="en-US" dirty="0"/>
              <a:t> samples from </a:t>
            </a:r>
            <a:r>
              <a:rPr lang="en-US" altLang="en-US" i="1" dirty="0"/>
              <a:t>D </a:t>
            </a:r>
            <a:r>
              <a:rPr lang="en-US" altLang="en-US" dirty="0"/>
              <a:t>with replacement</a:t>
            </a:r>
          </a:p>
          <a:p>
            <a:pPr lvl="1"/>
            <a:r>
              <a:rPr lang="en-US" altLang="en-US" dirty="0"/>
              <a:t>Learn classifier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baseline="-25000" dirty="0"/>
          </a:p>
          <a:p>
            <a:endParaRPr lang="en-US" altLang="en-US" dirty="0"/>
          </a:p>
          <a:p>
            <a:r>
              <a:rPr lang="en-US" altLang="en-US" dirty="0"/>
              <a:t>Final classifier is a vote of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1 </a:t>
            </a:r>
            <a:r>
              <a:rPr lang="en-US" altLang="en-US" dirty="0"/>
              <a:t>..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M</a:t>
            </a:r>
          </a:p>
          <a:p>
            <a:endParaRPr lang="en-US" altLang="en-US" dirty="0"/>
          </a:p>
          <a:p>
            <a:r>
              <a:rPr lang="en-US" altLang="en-US" dirty="0"/>
              <a:t>Increases classifier stability / reduces variance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8F2C-07E2-2FBF-9061-2F5BED0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1748-94E8-B8AD-6AB8-34F2B5F3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Train</a:t>
            </a:r>
            <a:r>
              <a:rPr lang="en-US" dirty="0"/>
              <a:t> a collection of trees (e.g. 100 trees). </a:t>
            </a:r>
          </a:p>
          <a:p>
            <a:pPr marL="0" indent="0">
              <a:buNone/>
            </a:pPr>
            <a:r>
              <a:rPr lang="en-US" dirty="0"/>
              <a:t>For each: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fraction of data (e.g. 90%)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number of features</a:t>
            </a:r>
          </a:p>
          <a:p>
            <a:pPr marL="1371600" lvl="2" indent="-514350"/>
            <a:r>
              <a:rPr lang="en-US" dirty="0"/>
              <a:t>For regression: suggest (# features) /3</a:t>
            </a:r>
          </a:p>
          <a:p>
            <a:pPr marL="1371600" lvl="2" indent="-514350"/>
            <a:r>
              <a:rPr lang="en-US" dirty="0"/>
              <a:t>For classification: suggest sqrt(# features) or log_2(# features)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a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(Optional: can get validation error on held out data)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b="1" dirty="0"/>
              <a:t>Predict</a:t>
            </a:r>
            <a:r>
              <a:rPr lang="en-US" dirty="0"/>
              <a:t>: Average the predictions of all 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3DB88-4283-E29C-96A0-8BC9A929448F}"/>
              </a:ext>
            </a:extLst>
          </p:cNvPr>
          <p:cNvSpPr txBox="1"/>
          <p:nvPr/>
        </p:nvSpPr>
        <p:spPr>
          <a:xfrm>
            <a:off x="152400" y="6429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Breiman</a:t>
            </a:r>
            <a:r>
              <a:rPr lang="en-US" dirty="0"/>
              <a:t> 2001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6860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89002</TotalTime>
  <Words>1581</Words>
  <Application>Microsoft Office PowerPoint</Application>
  <PresentationFormat>Widescreen</PresentationFormat>
  <Paragraphs>309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Ensembles and Forests</vt:lpstr>
      <vt:lpstr>Previously…</vt:lpstr>
      <vt:lpstr>Ensemble Models</vt:lpstr>
      <vt:lpstr>Bias-Variance Trade-off</vt:lpstr>
      <vt:lpstr>Bias-Variance Trade-off</vt:lpstr>
      <vt:lpstr>Let’s see how ensembles battle bias and variance</vt:lpstr>
      <vt:lpstr>Bootstrap Estimation</vt:lpstr>
      <vt:lpstr>Bagging - Aggregate Bootstrapping </vt:lpstr>
      <vt:lpstr>Random Forests</vt:lpstr>
      <vt:lpstr>Adaboost Terms</vt:lpstr>
      <vt:lpstr>Boosting (Schapire 1989)</vt:lpstr>
      <vt:lpstr>Adaboost - Adaptive Boosting</vt:lpstr>
      <vt:lpstr>What does it mean to “weight” your training samples?</vt:lpstr>
      <vt:lpstr>What does it mean to “weight” your training samples?</vt:lpstr>
      <vt:lpstr>What does it mean to “weight” your training samples?</vt:lpstr>
      <vt:lpstr>Adaboost with Confidence Weighted Predictions (RealAB)</vt:lpstr>
      <vt:lpstr>Boosted decision trees</vt:lpstr>
      <vt:lpstr>ML Method Comparison by Caruana (2006)</vt:lpstr>
      <vt:lpstr>Caruana et al. 2008: comparison on high dimensional data</vt:lpstr>
      <vt:lpstr>Boosted Trees and Random Forests work for different reasons</vt:lpstr>
      <vt:lpstr>Other ensembles</vt:lpstr>
      <vt:lpstr>Answer these questions</vt:lpstr>
      <vt:lpstr>Example in detail: Depth from Kinect with RFs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HW 4 (due April 1)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234</cp:revision>
  <cp:lastPrinted>2023-01-18T22:14:20Z</cp:lastPrinted>
  <dcterms:created xsi:type="dcterms:W3CDTF">2009-12-16T02:55:56Z</dcterms:created>
  <dcterms:modified xsi:type="dcterms:W3CDTF">2024-02-26T22:47:02Z</dcterms:modified>
</cp:coreProperties>
</file>