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1063" r:id="rId3"/>
    <p:sldId id="1068" r:id="rId4"/>
    <p:sldId id="1069" r:id="rId5"/>
    <p:sldId id="1070" r:id="rId6"/>
    <p:sldId id="1083" r:id="rId7"/>
    <p:sldId id="1071" r:id="rId8"/>
    <p:sldId id="1072" r:id="rId9"/>
    <p:sldId id="1073" r:id="rId10"/>
    <p:sldId id="1074" r:id="rId11"/>
    <p:sldId id="1075" r:id="rId12"/>
    <p:sldId id="1082" r:id="rId13"/>
    <p:sldId id="1076" r:id="rId14"/>
    <p:sldId id="1066" r:id="rId15"/>
    <p:sldId id="1064" r:id="rId16"/>
    <p:sldId id="1065" r:id="rId17"/>
    <p:sldId id="1067" r:id="rId18"/>
    <p:sldId id="1077" r:id="rId19"/>
    <p:sldId id="1080" r:id="rId20"/>
    <p:sldId id="1078" r:id="rId21"/>
    <p:sldId id="542" r:id="rId22"/>
    <p:sldId id="549" r:id="rId23"/>
    <p:sldId id="550" r:id="rId24"/>
    <p:sldId id="1081" r:id="rId25"/>
    <p:sldId id="561" r:id="rId26"/>
    <p:sldId id="562" r:id="rId27"/>
    <p:sldId id="563" r:id="rId28"/>
    <p:sldId id="564" r:id="rId29"/>
    <p:sldId id="565" r:id="rId30"/>
    <p:sldId id="566" r:id="rId31"/>
    <p:sldId id="569" r:id="rId32"/>
    <p:sldId id="1079" r:id="rId33"/>
    <p:sldId id="1056" r:id="rId34"/>
    <p:sldId id="1059" r:id="rId35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7B8A1"/>
    <a:srgbClr val="64FFDA"/>
    <a:srgbClr val="B9E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7" autoAdjust="0"/>
    <p:restoredTop sz="83407" autoAdjust="0"/>
  </p:normalViewPr>
  <p:slideViewPr>
    <p:cSldViewPr>
      <p:cViewPr varScale="1">
        <p:scale>
          <a:sx n="71" d="100"/>
          <a:sy n="71" d="100"/>
        </p:scale>
        <p:origin x="234" y="72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CE023-128E-4856-BCB6-506FF27BFF96}" type="slidenum">
              <a:rPr lang="en-US"/>
              <a:pPr/>
              <a:t>28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3697820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C0EBD-25A8-4D2D-84D6-A0B57D3202AA}" type="slidenum">
              <a:rPr lang="en-US"/>
              <a:pPr/>
              <a:t>29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give you an intuition of what is going on. Suppose we have the standard line fitting problem in presence of outliers.</a:t>
            </a:r>
          </a:p>
          <a:p>
            <a:r>
              <a:rPr lang="en-US" dirty="0"/>
              <a:t>We can formulate this problem as follows: want to find the best partition of points in </a:t>
            </a:r>
            <a:r>
              <a:rPr lang="en-US" dirty="0" err="1"/>
              <a:t>inlier</a:t>
            </a:r>
            <a:r>
              <a:rPr lang="en-US" dirty="0"/>
              <a:t> set and outlier set such that…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objective consists of adjusting the parameters of a model function so as to best fit a data set. </a:t>
            </a:r>
          </a:p>
          <a:p>
            <a:r>
              <a:rPr lang="en-US" dirty="0"/>
              <a:t>"best" is defined by a function f that needs to be minimized.</a:t>
            </a:r>
          </a:p>
          <a:p>
            <a:endParaRPr lang="en-US" dirty="0"/>
          </a:p>
          <a:p>
            <a:r>
              <a:rPr lang="en-US" dirty="0"/>
              <a:t>Such that the best parameter of fitting the line give rise to a residual error lower that delta</a:t>
            </a:r>
          </a:p>
          <a:p>
            <a:endParaRPr lang="en-US" dirty="0"/>
          </a:p>
          <a:p>
            <a:r>
              <a:rPr lang="en-US" dirty="0"/>
              <a:t>as when the sum, </a:t>
            </a:r>
            <a:r>
              <a:rPr lang="en-US" i="1" dirty="0"/>
              <a:t>S</a:t>
            </a:r>
            <a:r>
              <a:rPr lang="en-US" dirty="0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40567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56533-F005-4B55-94F1-56B3E59B39F3}" type="slidenum">
              <a:rPr lang="en-US"/>
              <a:pPr/>
              <a:t>30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1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9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3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2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71030-AC51-4A09-A25E-5FA357B75AFA}" type="slidenum">
              <a:rPr lang="en-US"/>
              <a:pPr/>
              <a:t>25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259320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1A7C6-64BD-4260-B379-19E577421018}" type="slidenum">
              <a:rPr lang="en-US"/>
              <a:pPr/>
              <a:t>26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71726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68155-4F81-4408-A7FC-EA1CD92B6B85}" type="slidenum">
              <a:rPr lang="en-US"/>
              <a:pPr/>
              <a:t>27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me give you an intuition of what is going on. Suppose we have the standard line fitting problem in presence of outliers.</a:t>
            </a:r>
          </a:p>
          <a:p>
            <a:r>
              <a:rPr lang="en-US"/>
              <a:t>We can formulate this problem as follows: want to find the best partition of points in inlier set and outlier set such that…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The objective consists of adjusting the parameters of a model function so as to best fit a data set. </a:t>
            </a:r>
          </a:p>
          <a:p>
            <a:r>
              <a:rPr lang="en-US"/>
              <a:t>"best" is defined by a function f that needs to be minimized.</a:t>
            </a:r>
          </a:p>
          <a:p>
            <a:endParaRPr lang="en-US"/>
          </a:p>
          <a:p>
            <a:r>
              <a:rPr lang="en-US"/>
              <a:t>Such that the best parameter of fitting the line give rise to a residual error lower that delta</a:t>
            </a:r>
          </a:p>
          <a:p>
            <a:endParaRPr lang="en-US"/>
          </a:p>
          <a:p>
            <a:r>
              <a:rPr lang="en-US"/>
              <a:t>as when the sum, </a:t>
            </a:r>
            <a:r>
              <a:rPr lang="en-US" i="1"/>
              <a:t>S</a:t>
            </a:r>
            <a:r>
              <a:rPr lang="en-US"/>
              <a:t>, of squared residuals </a:t>
            </a:r>
          </a:p>
        </p:txBody>
      </p:sp>
    </p:spTree>
    <p:extLst>
      <p:ext uri="{BB962C8B-B14F-4D97-AF65-F5344CB8AC3E}">
        <p14:creationId xmlns:p14="http://schemas.microsoft.com/office/powerpoint/2010/main" val="163368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owardsdatascience.com/density-based-algorithm-for-outlier-detection-8f278d2f798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2.png"/><Relationship Id="rId7" Type="http://schemas.openxmlformats.org/officeDocument/2006/relationships/image" Target="../media/image3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8.png"/><Relationship Id="rId7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colorful, fabric&#10;&#10;Description automatically generated">
            <a:extLst>
              <a:ext uri="{FF2B5EF4-FFF2-40B4-BE49-F238E27FC236}">
                <a16:creationId xmlns:a16="http://schemas.microsoft.com/office/drawing/2014/main" id="{1F0AFE6B-77CC-C284-97B3-98E56D172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864" y="0"/>
            <a:ext cx="6858000" cy="6858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33400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</a:rPr>
              <a:t>Outliers and Robust Estimation</a:t>
            </a:r>
            <a:br>
              <a:rPr lang="en-US" sz="6000" dirty="0">
                <a:solidFill>
                  <a:schemeClr val="bg1"/>
                </a:solidFill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0" y="4309202"/>
            <a:ext cx="4806184" cy="180203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400">
                <a:solidFill>
                  <a:schemeClr val="bg1"/>
                </a:solidFill>
              </a:rPr>
              <a:t>Applied Machine Learning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5DE13-848E-FE6E-EEB3-D890E5FB1652}"/>
              </a:ext>
            </a:extLst>
          </p:cNvPr>
          <p:cNvSpPr txBox="1"/>
          <p:nvPr/>
        </p:nvSpPr>
        <p:spPr>
          <a:xfrm>
            <a:off x="6477000" y="6519446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2309-1A56-FD73-0E2D-00F2CCFD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B282D-D536-E809-ADEF-0DB171A45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Min of range</a:t>
            </a:r>
          </a:p>
          <a:p>
            <a:pPr lvl="1"/>
            <a:r>
              <a:rPr lang="en-US" dirty="0"/>
              <a:t>True: 25</a:t>
            </a:r>
          </a:p>
          <a:p>
            <a:pPr lvl="1"/>
            <a:r>
              <a:rPr lang="en-US" dirty="0"/>
              <a:t>Min data: 4</a:t>
            </a:r>
          </a:p>
          <a:p>
            <a:pPr lvl="1"/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pct: 27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pct: 30</a:t>
            </a:r>
          </a:p>
          <a:p>
            <a:endParaRPr lang="en-US" dirty="0"/>
          </a:p>
          <a:p>
            <a:r>
              <a:rPr lang="en-US" dirty="0"/>
              <a:t>Max of range</a:t>
            </a:r>
          </a:p>
          <a:p>
            <a:pPr lvl="1"/>
            <a:r>
              <a:rPr lang="en-US" dirty="0"/>
              <a:t>True: 75</a:t>
            </a:r>
          </a:p>
          <a:p>
            <a:pPr lvl="1"/>
            <a:r>
              <a:rPr lang="en-US" dirty="0"/>
              <a:t>Max data: 198</a:t>
            </a:r>
          </a:p>
          <a:p>
            <a:pPr lvl="1"/>
            <a:r>
              <a:rPr lang="en-US" dirty="0"/>
              <a:t>95</a:t>
            </a:r>
            <a:r>
              <a:rPr lang="en-US" baseline="30000" dirty="0"/>
              <a:t>th</a:t>
            </a:r>
            <a:r>
              <a:rPr lang="en-US" dirty="0"/>
              <a:t> pct: 76</a:t>
            </a:r>
          </a:p>
          <a:p>
            <a:pPr lvl="1"/>
            <a:r>
              <a:rPr lang="en-US" dirty="0"/>
              <a:t>90</a:t>
            </a:r>
            <a:r>
              <a:rPr lang="en-US" baseline="30000" dirty="0"/>
              <a:t>th</a:t>
            </a:r>
            <a:r>
              <a:rPr lang="en-US" dirty="0"/>
              <a:t> pct: 72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3007398-869B-CFAC-E2AF-DAA84DFD4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2"/>
          <a:stretch/>
        </p:blipFill>
        <p:spPr bwMode="auto">
          <a:xfrm>
            <a:off x="4724400" y="1295399"/>
            <a:ext cx="7155443" cy="529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9C9B3-DD47-7C82-5097-84F7E7CA9F8F}"/>
              </a:ext>
            </a:extLst>
          </p:cNvPr>
          <p:cNvSpPr txBox="1"/>
          <p:nvPr/>
        </p:nvSpPr>
        <p:spPr>
          <a:xfrm>
            <a:off x="5257800" y="914400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 “clean” points in U(25, 75) + 20 outliers in U(0, 200)</a:t>
            </a:r>
          </a:p>
        </p:txBody>
      </p:sp>
    </p:spTree>
    <p:extLst>
      <p:ext uri="{BB962C8B-B14F-4D97-AF65-F5344CB8AC3E}">
        <p14:creationId xmlns:p14="http://schemas.microsoft.com/office/powerpoint/2010/main" val="93250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D2F1-21CA-3164-E89B-30AFD03D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 in clean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87541-34D1-ECD9-2F98-6F2E833EC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505200" cy="5135563"/>
          </a:xfrm>
        </p:spPr>
        <p:txBody>
          <a:bodyPr/>
          <a:lstStyle/>
          <a:p>
            <a:r>
              <a:rPr lang="en-US" dirty="0"/>
              <a:t>(min, 5</a:t>
            </a:r>
            <a:r>
              <a:rPr lang="en-US" baseline="30000" dirty="0"/>
              <a:t>th</a:t>
            </a:r>
            <a:r>
              <a:rPr lang="en-US" dirty="0"/>
              <a:t>, 10</a:t>
            </a:r>
            <a:r>
              <a:rPr lang="en-US" baseline="30000" dirty="0"/>
              <a:t>th</a:t>
            </a:r>
            <a:r>
              <a:rPr lang="en-US" dirty="0"/>
              <a:t>) = (25, 28, 30)</a:t>
            </a:r>
          </a:p>
          <a:p>
            <a:endParaRPr lang="en-US" dirty="0"/>
          </a:p>
          <a:p>
            <a:r>
              <a:rPr lang="en-US" dirty="0"/>
              <a:t>(max, 95</a:t>
            </a:r>
            <a:r>
              <a:rPr lang="en-US" baseline="30000" dirty="0"/>
              <a:t>th</a:t>
            </a:r>
            <a:r>
              <a:rPr lang="en-US" dirty="0"/>
              <a:t>, 90</a:t>
            </a:r>
            <a:r>
              <a:rPr lang="en-US" baseline="30000" dirty="0"/>
              <a:t>th</a:t>
            </a:r>
            <a:r>
              <a:rPr lang="en-US" dirty="0"/>
              <a:t>) = (75, 72, 70)</a:t>
            </a:r>
          </a:p>
          <a:p>
            <a:endParaRPr 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A9BCAD7-240B-BBBE-6269-D6FD92D8B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7246851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9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3436-8490-CE16-61D7-DA9494EC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33" y="2826544"/>
            <a:ext cx="4523867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Percentiles give consistent under-estimate of range when data is clean. Can we correct for this?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F8BFDD-54A3-03B0-1A9B-6F5AC8BB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7246851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47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A05BE-9DB8-AB65-0721-4211491D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Min and Max, Corrected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9903B-E5A5-0321-0FE8-22E506F9A0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Corrected by assuming that distribution is uniform, so e.g.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𝑝𝑐𝑡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,90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,90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𝑝𝑐𝑡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,10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∗0.1/0.8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39903B-E5A5-0321-0FE8-22E506F9A0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0" name="Picture 6">
            <a:extLst>
              <a:ext uri="{FF2B5EF4-FFF2-40B4-BE49-F238E27FC236}">
                <a16:creationId xmlns:a16="http://schemas.microsoft.com/office/drawing/2014/main" id="{63D49641-B1CE-5860-80EE-C028F9713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57097"/>
            <a:ext cx="52578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8E9F4EB8-C60C-7C2F-14BA-68FF585B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251235"/>
            <a:ext cx="517207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FFBA8-C211-35EB-1A0C-B832B068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8FB2-7C28-4477-AFD9-BEA214BAF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Outlier detection involves identifying which data points are distractors, not just robustly estimating statistics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can detect and remove outliers, we can use any method for further analysis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might we detect outliers with PCA and/or Gaussian Mixture Model?</a:t>
            </a:r>
          </a:p>
        </p:txBody>
      </p:sp>
    </p:spTree>
    <p:extLst>
      <p:ext uri="{BB962C8B-B14F-4D97-AF65-F5344CB8AC3E}">
        <p14:creationId xmlns:p14="http://schemas.microsoft.com/office/powerpoint/2010/main" val="1618642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36775-4F1F-9A43-0A97-25EE99E42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outliers: low probability data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CC53B-106E-6C89-3CDA-86816D83F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40 component diagonal GMM</a:t>
            </a:r>
          </a:p>
          <a:p>
            <a:r>
              <a:rPr lang="en-US" dirty="0"/>
              <a:t>Find 20 lowest probability examples (only considering features, not labels)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66B216F-1489-0CBB-B53A-D7FD175CD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343400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58F92DB-2318-513A-FA51-FCC6FFB6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425282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8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C0B8B-CFB0-D5A4-F45E-621E5F40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outliers: PCA Reconstruction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5FAC-DE22-5F42-AA5B-F6E0CC176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 to 100 PCA coefficients</a:t>
            </a:r>
          </a:p>
          <a:p>
            <a:r>
              <a:rPr lang="en-US" dirty="0"/>
              <a:t>Reconstruct, and measure reconstruction error</a:t>
            </a:r>
          </a:p>
          <a:p>
            <a:r>
              <a:rPr lang="en-US" dirty="0"/>
              <a:t>Show examples with highest reconstruction error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85AA6B-3000-50D5-B289-6631B81A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" y="3878263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39B336-2690-A081-DA3F-778536B28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02213"/>
            <a:ext cx="1125855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5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681B-6683-A63D-8FF8-59E983CF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0972800" cy="914400"/>
          </a:xfrm>
        </p:spPr>
        <p:txBody>
          <a:bodyPr>
            <a:normAutofit/>
          </a:bodyPr>
          <a:lstStyle/>
          <a:p>
            <a:r>
              <a:rPr lang="en-US" dirty="0"/>
              <a:t>Detect outliers: UMAP Embedding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980D6FD-07A9-D2A3-9449-354C6360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72426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F43FC-98EB-900B-86B3-9721925E35EF}"/>
              </a:ext>
            </a:extLst>
          </p:cNvPr>
          <p:cNvSpPr txBox="1"/>
          <p:nvPr/>
        </p:nvSpPr>
        <p:spPr>
          <a:xfrm>
            <a:off x="1757138" y="6398697"/>
            <a:ext cx="4331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‘all’ (50,000 points), 100 neighbors, 200s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746788F-F188-FBCE-0825-9E1CB0F505E3}"/>
              </a:ext>
            </a:extLst>
          </p:cNvPr>
          <p:cNvCxnSpPr/>
          <p:nvPr/>
        </p:nvCxnSpPr>
        <p:spPr>
          <a:xfrm flipV="1">
            <a:off x="6705600" y="2502694"/>
            <a:ext cx="1600200" cy="13604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8">
            <a:extLst>
              <a:ext uri="{FF2B5EF4-FFF2-40B4-BE49-F238E27FC236}">
                <a16:creationId xmlns:a16="http://schemas.microsoft.com/office/drawing/2014/main" id="{5AE425D9-9562-4397-855B-E56E70A89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354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83E36C1D-D295-DE32-7B2F-6E7FE9F5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61" y="638390"/>
            <a:ext cx="1116806" cy="111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D42C67-ED13-D100-DE1B-CB9F01FED823}"/>
              </a:ext>
            </a:extLst>
          </p:cNvPr>
          <p:cNvCxnSpPr>
            <a:cxnSpLocks/>
          </p:cNvCxnSpPr>
          <p:nvPr/>
        </p:nvCxnSpPr>
        <p:spPr>
          <a:xfrm flipV="1">
            <a:off x="2322466" y="1828372"/>
            <a:ext cx="4901469" cy="160062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>
            <a:extLst>
              <a:ext uri="{FF2B5EF4-FFF2-40B4-BE49-F238E27FC236}">
                <a16:creationId xmlns:a16="http://schemas.microsoft.com/office/drawing/2014/main" id="{EB28CABB-20CE-1C34-64B5-4565AFCA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6" y="893402"/>
            <a:ext cx="1468798" cy="146879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E2D1C8-7249-BC9A-8442-5224D2C79C51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362200"/>
            <a:ext cx="1057615" cy="3810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14">
            <a:extLst>
              <a:ext uri="{FF2B5EF4-FFF2-40B4-BE49-F238E27FC236}">
                <a16:creationId xmlns:a16="http://schemas.microsoft.com/office/drawing/2014/main" id="{6456DEC0-9BB3-FA05-49F6-33CD2CF9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09" y="5358178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E70963-0CC6-86A6-670B-CF775210C707}"/>
              </a:ext>
            </a:extLst>
          </p:cNvPr>
          <p:cNvCxnSpPr>
            <a:cxnSpLocks/>
          </p:cNvCxnSpPr>
          <p:nvPr/>
        </p:nvCxnSpPr>
        <p:spPr>
          <a:xfrm>
            <a:off x="4518515" y="4564340"/>
            <a:ext cx="2931281" cy="195524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6" name="Picture 16">
            <a:extLst>
              <a:ext uri="{FF2B5EF4-FFF2-40B4-BE49-F238E27FC236}">
                <a16:creationId xmlns:a16="http://schemas.microsoft.com/office/drawing/2014/main" id="{A26C9879-5DAC-F497-79B6-70B6440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1828372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>
            <a:extLst>
              <a:ext uri="{FF2B5EF4-FFF2-40B4-BE49-F238E27FC236}">
                <a16:creationId xmlns:a16="http://schemas.microsoft.com/office/drawing/2014/main" id="{EB3A352A-B8C0-5BB9-1373-12906A496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493" y="3109363"/>
            <a:ext cx="1243013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0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E44B-BBFF-25A7-04E6-50C07BB4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outliers based on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9A067-AB93-2952-0ACB-8DB16AA73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Based on neighborhood density: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average density based on some samples, e.g. inverse density is average distance to K neighbors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point has much lower density than its neighbors, it is an outlier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 a radius: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average number of points within some radius of another point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points that have much lower density than average are outliers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3E606475-3F9F-3CE1-BBA4-63D63299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02323"/>
            <a:ext cx="4048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15E7F3D-7B17-7C6D-841B-3DFB0DB9A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29" y="3490500"/>
            <a:ext cx="359946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ED6E0-F54F-6E49-1BC3-DF17BF1E5FD7}"/>
              </a:ext>
            </a:extLst>
          </p:cNvPr>
          <p:cNvSpPr txBox="1"/>
          <p:nvPr/>
        </p:nvSpPr>
        <p:spPr>
          <a:xfrm>
            <a:off x="3886200" y="6474023"/>
            <a:ext cx="7890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Figs: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https://towardsdatascience.com/density-based-algorithm-for-outlier-detection-8f278d2f7983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849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 descr="Defining Outliers – cartoon flashback">
            <a:extLst>
              <a:ext uri="{FF2B5EF4-FFF2-40B4-BE49-F238E27FC236}">
                <a16:creationId xmlns:a16="http://schemas.microsoft.com/office/drawing/2014/main" id="{35F9FF35-3BB3-A456-1D3F-D9CACCC44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12" y="72503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2192C3-6321-4032-963C-825138F91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minute break</a:t>
            </a:r>
          </a:p>
        </p:txBody>
      </p:sp>
      <p:pic>
        <p:nvPicPr>
          <p:cNvPr id="13314" name="Picture 2" descr="One does not sImply remove outliers When oneâ€™s DATA PLATFORM is cobbled  together from old washine machine PARTS AND ONEâ€™s data gnawed by ratS -  One Does Not Simply | Make a">
            <a:extLst>
              <a:ext uri="{FF2B5EF4-FFF2-40B4-BE49-F238E27FC236}">
                <a16:creationId xmlns:a16="http://schemas.microsoft.com/office/drawing/2014/main" id="{1A9D3C81-6BBD-4E2A-4952-BE28871B5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30395"/>
            <a:ext cx="4794187" cy="369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here seem to be too many outliers for me to use the mean.... Maybe i'll  just use...the median... - You Complete Me | Make a Meme">
            <a:extLst>
              <a:ext uri="{FF2B5EF4-FFF2-40B4-BE49-F238E27FC236}">
                <a16:creationId xmlns:a16="http://schemas.microsoft.com/office/drawing/2014/main" id="{F1473CC5-CA37-15C3-2F97-1FBF831D1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88" y="3265652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Outlier - Imgflip">
            <a:extLst>
              <a:ext uri="{FF2B5EF4-FFF2-40B4-BE49-F238E27FC236}">
                <a16:creationId xmlns:a16="http://schemas.microsoft.com/office/drawing/2014/main" id="{A12BF783-6ECA-3EC8-ACFB-FF1F1FDF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88" y="731837"/>
            <a:ext cx="5715000" cy="23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4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E579C-7522-411E-5AEE-BDD2037E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class: Robust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C3A5B-72EE-CACA-2180-B6F7C28D7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Robust statistics and quantiles</a:t>
            </a:r>
          </a:p>
          <a:p>
            <a:endParaRPr lang="en-US" dirty="0"/>
          </a:p>
          <a:p>
            <a:r>
              <a:rPr lang="en-US" dirty="0"/>
              <a:t>Detecting outliers</a:t>
            </a:r>
          </a:p>
          <a:p>
            <a:endParaRPr lang="en-US" dirty="0"/>
          </a:p>
          <a:p>
            <a:r>
              <a:rPr lang="en-US" dirty="0"/>
              <a:t>Robust fitting</a:t>
            </a:r>
          </a:p>
          <a:p>
            <a:pPr lvl="1"/>
            <a:r>
              <a:rPr lang="en-US" dirty="0"/>
              <a:t>Reweighted least squares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7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A7C3-20A1-D5B5-A78F-F97E7DC0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F650-DBB6-C1EF-00C6-135F74ABD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Fitting data with robustness to outliers</a:t>
            </a:r>
          </a:p>
        </p:txBody>
      </p:sp>
    </p:spTree>
    <p:extLst>
      <p:ext uri="{BB962C8B-B14F-4D97-AF65-F5344CB8AC3E}">
        <p14:creationId xmlns:p14="http://schemas.microsoft.com/office/powerpoint/2010/main" val="356360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762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19040" progId="Equation.3">
                  <p:embed/>
                </p:oleObj>
              </mc:Choice>
              <mc:Fallback>
                <p:oleObj name="Equation" r:id="rId4" imgW="1587240" imgH="419040" progId="Equation.3">
                  <p:embed/>
                  <p:pic>
                    <p:nvPicPr>
                      <p:cNvPr id="1660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08226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73240" imgH="990360" progId="Equation.3">
                  <p:embed/>
                </p:oleObj>
              </mc:Choice>
              <mc:Fallback>
                <p:oleObj name="Equation" r:id="rId6" imgW="3873240" imgH="990360" progId="Equation.3">
                  <p:embed/>
                  <p:pic>
                    <p:nvPicPr>
                      <p:cNvPr id="307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59014" y="2232026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91960" progId="Equation.3">
                  <p:embed/>
                </p:oleObj>
              </mc:Choice>
              <mc:Fallback>
                <p:oleObj name="Equation" r:id="rId8" imgW="1498320" imgH="291960" progId="Equation.3">
                  <p:embed/>
                  <p:pic>
                    <p:nvPicPr>
                      <p:cNvPr id="30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4" y="2232026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79248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 i="1" baseline="-25000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, 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 i="1" baseline="-25000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8686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517776" y="6019801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8160" imgH="253800" progId="Equation.3">
                  <p:embed/>
                </p:oleObj>
              </mc:Choice>
              <mc:Fallback>
                <p:oleObj name="Equation" r:id="rId10" imgW="2108160" imgH="25380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6019801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413858" y="655022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Modified from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Robust least squares (to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191001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280" imgH="342720" progId="Equation.3">
                  <p:embed/>
                </p:oleObj>
              </mc:Choice>
              <mc:Fallback>
                <p:oleObj name="Equation" r:id="rId3" imgW="1079280" imgH="342720" progId="Equation.3">
                  <p:embed/>
                  <p:pic>
                    <p:nvPicPr>
                      <p:cNvPr id="80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3128964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781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7037388" y="1295401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809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1295401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S. Savarese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Initialize: e.g., choose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en-US" sz="2800" dirty="0"/>
                  <a:t> by least squares fit and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Choose </a:t>
                </a:r>
                <a:r>
                  <a:rPr lang="en-US" sz="2800" dirty="0" err="1"/>
                  <a:t>params</a:t>
                </a:r>
                <a:r>
                  <a:rPr lang="en-US" sz="2800" dirty="0"/>
                  <a:t> to minimize:</a:t>
                </a:r>
              </a:p>
              <a:p>
                <a:pPr marL="914400" lvl="1" indent="-514350"/>
                <a:r>
                  <a:rPr lang="en-US" sz="2400" dirty="0"/>
                  <a:t>E.g., numerical optimization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Compute new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2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Repeat (2) and (3) until convergence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b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724400" y="4495801"/>
          <a:ext cx="3276600" cy="497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215640" progId="Equation.3">
                  <p:embed/>
                </p:oleObj>
              </mc:Choice>
              <mc:Fallback>
                <p:oleObj name="Equation" r:id="rId4" imgW="1422360" imgH="215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495801"/>
                        <a:ext cx="3276600" cy="4973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3"/>
          <p:cNvGraphicFramePr>
            <a:graphicFrameLocks noChangeAspect="1"/>
          </p:cNvGraphicFramePr>
          <p:nvPr/>
        </p:nvGraphicFramePr>
        <p:xfrm>
          <a:off x="6858001" y="2819400"/>
          <a:ext cx="3082925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480" imgH="457200" progId="Equation.3">
                  <p:embed/>
                </p:oleObj>
              </mc:Choice>
              <mc:Fallback>
                <p:oleObj name="Equation" r:id="rId6" imgW="1536480" imgH="457200" progId="Equation.3">
                  <p:embed/>
                  <p:pic>
                    <p:nvPicPr>
                      <p:cNvPr id="146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1" y="2819400"/>
                        <a:ext cx="3082925" cy="916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55653" y="1976020"/>
          <a:ext cx="32766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400" imgH="215900" progId="Equation.3">
                  <p:embed/>
                </p:oleObj>
              </mc:Choice>
              <mc:Fallback>
                <p:oleObj name="Equation" r:id="rId8" imgW="1422400" imgH="2159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653" y="1976020"/>
                        <a:ext cx="32766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CC1EC2-4DEB-9F2A-E2E5-FFFAEB3D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916" y="3504768"/>
            <a:ext cx="8055971" cy="9143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E8465-5F39-5A98-7C76-1AEF9DA0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Iteratively Reweighted Least Squares (IRLS)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A70F4-C9AE-D7E0-1A57-0351C34410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84582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Goal solve an optimization involving a robust norm, 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=1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Initialize weights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to 1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for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that minimize weighed squared error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Assign new weights based on error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9A70F4-C9AE-D7E0-1A57-0351C34410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8458200" cy="5135563"/>
              </a:xfrm>
              <a:blipFill>
                <a:blip r:embed="rId3"/>
                <a:stretch>
                  <a:fillRect l="-1873" t="-1544" r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BF7779B-FB72-6C40-E73C-7012F1EAC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116" y="1047048"/>
            <a:ext cx="3507284" cy="914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A30A5B-9A65-BE47-8969-40D04D44A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4977348"/>
            <a:ext cx="3129071" cy="737651"/>
          </a:xfrm>
          <a:prstGeom prst="rect">
            <a:avLst/>
          </a:prstGeom>
        </p:spPr>
      </p:pic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99037855-472C-BA49-A58A-D153CA201823}"/>
              </a:ext>
            </a:extLst>
          </p:cNvPr>
          <p:cNvSpPr/>
          <p:nvPr/>
        </p:nvSpPr>
        <p:spPr>
          <a:xfrm flipV="1">
            <a:off x="228600" y="2819400"/>
            <a:ext cx="381000" cy="19520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35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6467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146470" name="Text Box 38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1" name="Rectangle 40"/>
          <p:cNvSpPr>
            <a:spLocks noChangeArrowheads="1"/>
          </p:cNvSpPr>
          <p:nvPr/>
        </p:nvSpPr>
        <p:spPr bwMode="auto">
          <a:xfrm>
            <a:off x="1676401" y="1219200"/>
            <a:ext cx="2079625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1400">
                <a:solidFill>
                  <a:schemeClr val="accent2"/>
                </a:solidFill>
              </a:rPr>
              <a:t>Fischler &amp; Bolles in ‘81.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676401" y="685800"/>
            <a:ext cx="3095625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aseline="-25000"/>
              <a:t>(</a:t>
            </a:r>
            <a:r>
              <a:rPr lang="en-US" sz="2400" baseline="-25000">
                <a:solidFill>
                  <a:srgbClr val="FF0000"/>
                </a:solidFill>
              </a:rPr>
              <a:t>RAN</a:t>
            </a:r>
            <a:r>
              <a:rPr lang="en-US" sz="2400" baseline="-25000"/>
              <a:t>dom </a:t>
            </a:r>
            <a:r>
              <a:rPr lang="en-US" sz="2400" baseline="-25000">
                <a:solidFill>
                  <a:srgbClr val="FF0000"/>
                </a:solidFill>
              </a:rPr>
              <a:t>SA</a:t>
            </a:r>
            <a:r>
              <a:rPr lang="en-US" sz="2400" baseline="-25000"/>
              <a:t>mple </a:t>
            </a:r>
            <a:r>
              <a:rPr lang="en-US" sz="2400" baseline="-25000">
                <a:solidFill>
                  <a:srgbClr val="FF0000"/>
                </a:solidFill>
              </a:rPr>
              <a:t>C</a:t>
            </a:r>
            <a:r>
              <a:rPr lang="en-US" sz="2400" baseline="-25000"/>
              <a:t>onsensus) 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1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7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8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299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2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3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5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4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17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140333" name="Rectangle 45"/>
          <p:cNvSpPr>
            <a:spLocks noChangeArrowheads="1"/>
          </p:cNvSpPr>
          <p:nvPr/>
        </p:nvSpPr>
        <p:spPr bwMode="auto">
          <a:xfrm>
            <a:off x="1676400" y="4537494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22248" y="6550224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Illustration by Savarese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3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5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6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7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1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2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3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4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5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6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7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8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499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1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2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4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5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6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09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8514" name="Line 34"/>
          <p:cNvSpPr>
            <a:spLocks noChangeShapeType="1"/>
          </p:cNvSpPr>
          <p:nvPr/>
        </p:nvSpPr>
        <p:spPr bwMode="auto">
          <a:xfrm>
            <a:off x="5212766" y="898847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" name="Text Box 40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35" name="Rectangle 45"/>
          <p:cNvSpPr>
            <a:spLocks noChangeArrowheads="1"/>
          </p:cNvSpPr>
          <p:nvPr/>
        </p:nvSpPr>
        <p:spPr bwMode="auto">
          <a:xfrm>
            <a:off x="1676400" y="4849482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3" name="Oval 5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4" name="Oval 6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5" name="Oval 7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6" name="Oval 8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7" name="Oval 9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8" name="Oval 10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39" name="Oval 11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0" name="Oval 12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1" name="Oval 13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2" name="Oval 14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3" name="Oval 15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4" name="Oval 16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5" name="Oval 17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6" name="Oval 18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7" name="Oval 19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8" name="Oval 20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49" name="Oval 21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0" name="Oval 22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1" name="Oval 23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2" name="Oval 24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4" name="Oval 26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5" name="Oval 27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Oval 28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7" name="Oval 29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00FF00"/>
          </a:solidFill>
          <a:ln w="508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8" name="Line 30"/>
          <p:cNvSpPr>
            <a:spLocks noChangeShapeType="1"/>
          </p:cNvSpPr>
          <p:nvPr/>
        </p:nvSpPr>
        <p:spPr bwMode="auto">
          <a:xfrm flipH="1">
            <a:off x="8870366" y="30480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05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449080"/>
              </p:ext>
            </p:extLst>
          </p:nvPr>
        </p:nvGraphicFramePr>
        <p:xfrm>
          <a:off x="9403767" y="2743201"/>
          <a:ext cx="328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5055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3767" y="2743201"/>
                        <a:ext cx="328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60" name="Line 32"/>
          <p:cNvSpPr>
            <a:spLocks noChangeShapeType="1"/>
          </p:cNvSpPr>
          <p:nvPr/>
        </p:nvSpPr>
        <p:spPr bwMode="auto">
          <a:xfrm flipH="1">
            <a:off x="9175166" y="2590800"/>
            <a:ext cx="228600" cy="3810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50562" name="Line 34"/>
          <p:cNvSpPr>
            <a:spLocks noChangeShapeType="1"/>
          </p:cNvSpPr>
          <p:nvPr/>
        </p:nvSpPr>
        <p:spPr bwMode="auto">
          <a:xfrm>
            <a:off x="5212766" y="914400"/>
            <a:ext cx="4267200" cy="2286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5517566" y="4572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4984166" y="1371600"/>
            <a:ext cx="4267200" cy="228600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0566" name="Text Box 38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150567" name="Object 39"/>
          <p:cNvGraphicFramePr>
            <a:graphicFrameLocks noChangeAspect="1"/>
          </p:cNvGraphicFramePr>
          <p:nvPr/>
        </p:nvGraphicFramePr>
        <p:xfrm>
          <a:off x="2590800" y="3200400"/>
          <a:ext cx="1111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15640" progId="Equation.3">
                  <p:embed/>
                </p:oleObj>
              </mc:Choice>
              <mc:Fallback>
                <p:oleObj name="Equation" r:id="rId5" imgW="457200" imgH="215640" progId="Equation.3">
                  <p:embed/>
                  <p:pic>
                    <p:nvPicPr>
                      <p:cNvPr id="150567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00400"/>
                        <a:ext cx="1111250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40"/>
          <p:cNvSpPr txBox="1">
            <a:spLocks noChangeArrowheads="1"/>
          </p:cNvSpPr>
          <p:nvPr/>
        </p:nvSpPr>
        <p:spPr bwMode="auto">
          <a:xfrm>
            <a:off x="1981200" y="29368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1676400" y="5188788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28800" y="1143000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 fitting example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1" name="Oval 5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2" name="Oval 6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4" name="Oval 8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5" name="Oval 9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7" name="Oval 11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8" name="Oval 12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9" name="Oval 13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0" name="Oval 14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Oval 15"/>
          <p:cNvSpPr>
            <a:spLocks noChangeArrowheads="1"/>
          </p:cNvSpPr>
          <p:nvPr/>
        </p:nvSpPr>
        <p:spPr bwMode="auto">
          <a:xfrm>
            <a:off x="5715000" y="311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2" name="Oval 16"/>
          <p:cNvSpPr>
            <a:spLocks noChangeArrowheads="1"/>
          </p:cNvSpPr>
          <p:nvPr/>
        </p:nvSpPr>
        <p:spPr bwMode="auto">
          <a:xfrm>
            <a:off x="8382000" y="2521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3" name="Oval 17"/>
          <p:cNvSpPr>
            <a:spLocks noChangeArrowheads="1"/>
          </p:cNvSpPr>
          <p:nvPr/>
        </p:nvSpPr>
        <p:spPr bwMode="auto">
          <a:xfrm>
            <a:off x="7315200" y="2826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4" name="Oval 18"/>
          <p:cNvSpPr>
            <a:spLocks noChangeArrowheads="1"/>
          </p:cNvSpPr>
          <p:nvPr/>
        </p:nvSpPr>
        <p:spPr bwMode="auto">
          <a:xfrm>
            <a:off x="7010400" y="3359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5" name="Oval 19"/>
          <p:cNvSpPr>
            <a:spLocks noChangeArrowheads="1"/>
          </p:cNvSpPr>
          <p:nvPr/>
        </p:nvSpPr>
        <p:spPr bwMode="auto">
          <a:xfrm>
            <a:off x="7772400" y="24454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6" name="Oval 20"/>
          <p:cNvSpPr>
            <a:spLocks noChangeArrowheads="1"/>
          </p:cNvSpPr>
          <p:nvPr/>
        </p:nvSpPr>
        <p:spPr bwMode="auto">
          <a:xfrm>
            <a:off x="6096000" y="6166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7" name="Oval 21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Oval 22"/>
          <p:cNvSpPr>
            <a:spLocks noChangeArrowheads="1"/>
          </p:cNvSpPr>
          <p:nvPr/>
        </p:nvSpPr>
        <p:spPr bwMode="auto">
          <a:xfrm>
            <a:off x="5410200" y="2140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9" name="Oval 23"/>
          <p:cNvSpPr>
            <a:spLocks noChangeArrowheads="1"/>
          </p:cNvSpPr>
          <p:nvPr/>
        </p:nvSpPr>
        <p:spPr bwMode="auto">
          <a:xfrm>
            <a:off x="5791200" y="2521625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0" name="Oval 24"/>
          <p:cNvSpPr>
            <a:spLocks noChangeArrowheads="1"/>
          </p:cNvSpPr>
          <p:nvPr/>
        </p:nvSpPr>
        <p:spPr bwMode="auto">
          <a:xfrm>
            <a:off x="5029200" y="2902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1" name="Oval 25"/>
          <p:cNvSpPr>
            <a:spLocks noChangeArrowheads="1"/>
          </p:cNvSpPr>
          <p:nvPr/>
        </p:nvSpPr>
        <p:spPr bwMode="auto">
          <a:xfrm>
            <a:off x="7391400" y="5404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2" name="Oval 26"/>
          <p:cNvSpPr>
            <a:spLocks noChangeArrowheads="1"/>
          </p:cNvSpPr>
          <p:nvPr/>
        </p:nvSpPr>
        <p:spPr bwMode="auto">
          <a:xfrm>
            <a:off x="7543800" y="11500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3" name="Oval 27"/>
          <p:cNvSpPr>
            <a:spLocks noChangeArrowheads="1"/>
          </p:cNvSpPr>
          <p:nvPr/>
        </p:nvSpPr>
        <p:spPr bwMode="auto">
          <a:xfrm>
            <a:off x="6248400" y="2064425"/>
            <a:ext cx="259766" cy="256032"/>
          </a:xfrm>
          <a:prstGeom prst="ellipse">
            <a:avLst/>
          </a:prstGeom>
          <a:solidFill>
            <a:srgbClr val="00FF00"/>
          </a:solidFill>
          <a:ln w="1270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4" name="Oval 28"/>
          <p:cNvSpPr>
            <a:spLocks noChangeArrowheads="1"/>
          </p:cNvSpPr>
          <p:nvPr/>
        </p:nvSpPr>
        <p:spPr bwMode="auto">
          <a:xfrm>
            <a:off x="6477000" y="15310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5" name="Oval 29"/>
          <p:cNvSpPr>
            <a:spLocks noChangeArrowheads="1"/>
          </p:cNvSpPr>
          <p:nvPr/>
        </p:nvSpPr>
        <p:spPr bwMode="auto">
          <a:xfrm>
            <a:off x="7772400" y="83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6" name="Oval 30"/>
          <p:cNvSpPr>
            <a:spLocks noChangeArrowheads="1"/>
          </p:cNvSpPr>
          <p:nvPr/>
        </p:nvSpPr>
        <p:spPr bwMode="auto">
          <a:xfrm>
            <a:off x="7086600" y="13786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7" name="Oval 31"/>
          <p:cNvSpPr>
            <a:spLocks noChangeArrowheads="1"/>
          </p:cNvSpPr>
          <p:nvPr/>
        </p:nvSpPr>
        <p:spPr bwMode="auto">
          <a:xfrm>
            <a:off x="6858000" y="1226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8" name="Oval 32"/>
          <p:cNvSpPr>
            <a:spLocks noChangeArrowheads="1"/>
          </p:cNvSpPr>
          <p:nvPr/>
        </p:nvSpPr>
        <p:spPr bwMode="auto">
          <a:xfrm>
            <a:off x="8305800" y="83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69" name="Oval 33"/>
          <p:cNvSpPr>
            <a:spLocks noChangeArrowheads="1"/>
          </p:cNvSpPr>
          <p:nvPr/>
        </p:nvSpPr>
        <p:spPr bwMode="auto">
          <a:xfrm>
            <a:off x="7772400" y="845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0" name="Oval 34"/>
          <p:cNvSpPr>
            <a:spLocks noChangeArrowheads="1"/>
          </p:cNvSpPr>
          <p:nvPr/>
        </p:nvSpPr>
        <p:spPr bwMode="auto">
          <a:xfrm>
            <a:off x="8229600" y="4642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1" name="Oval 35"/>
          <p:cNvSpPr>
            <a:spLocks noChangeArrowheads="1"/>
          </p:cNvSpPr>
          <p:nvPr/>
        </p:nvSpPr>
        <p:spPr bwMode="auto">
          <a:xfrm>
            <a:off x="7086600" y="1835825"/>
            <a:ext cx="259766" cy="256032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4450766" y="2867444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4237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73094"/>
              </p:ext>
            </p:extLst>
          </p:nvPr>
        </p:nvGraphicFramePr>
        <p:xfrm>
          <a:off x="4298367" y="3211932"/>
          <a:ext cx="3286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142373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367" y="3211932"/>
                        <a:ext cx="328613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4984166" y="3477044"/>
            <a:ext cx="533400" cy="609600"/>
          </a:xfrm>
          <a:prstGeom prst="line">
            <a:avLst/>
          </a:prstGeom>
          <a:noFill/>
          <a:ln w="508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75" name="Rectangle 39"/>
          <p:cNvSpPr>
            <a:spLocks noChangeArrowheads="1"/>
          </p:cNvSpPr>
          <p:nvPr/>
        </p:nvSpPr>
        <p:spPr bwMode="auto">
          <a:xfrm>
            <a:off x="1683198" y="179388"/>
            <a:ext cx="1680268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/>
              <a:t>RANSAC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 flipV="1">
            <a:off x="4679366" y="200444"/>
            <a:ext cx="3810000" cy="3581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7985125" y="4537075"/>
            <a:ext cx="1841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2400"/>
          </a:p>
        </p:txBody>
      </p:sp>
      <p:graphicFrame>
        <p:nvGraphicFramePr>
          <p:cNvPr id="48" name="Object 39"/>
          <p:cNvGraphicFramePr>
            <a:graphicFrameLocks noChangeAspect="1"/>
          </p:cNvGraphicFramePr>
          <p:nvPr/>
        </p:nvGraphicFramePr>
        <p:xfrm>
          <a:off x="8685214" y="3657601"/>
          <a:ext cx="12668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48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214" y="3657601"/>
                        <a:ext cx="1266825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676400" y="5749506"/>
            <a:ext cx="8610600" cy="373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676400" y="4038601"/>
            <a:ext cx="86106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2400" dirty="0">
                <a:cs typeface="Arial" charset="0"/>
              </a:rPr>
              <a:t>Algorithm:</a:t>
            </a:r>
          </a:p>
          <a:p>
            <a:pPr marL="342900" indent="-342900"/>
            <a:endParaRPr lang="en-US" sz="900" dirty="0">
              <a:cs typeface="Arial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Sample</a:t>
            </a:r>
            <a:r>
              <a:rPr lang="en-US" sz="2000" dirty="0">
                <a:cs typeface="Arial" charset="0"/>
              </a:rPr>
              <a:t> (randomly) the number of points required to fit the model (#=2)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Solve</a:t>
            </a:r>
            <a:r>
              <a:rPr lang="en-US" sz="2000" dirty="0">
                <a:cs typeface="Arial" charset="0"/>
              </a:rPr>
              <a:t> for model parameters using samples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Score</a:t>
            </a:r>
            <a:r>
              <a:rPr lang="en-US" sz="2000" dirty="0">
                <a:cs typeface="Arial" charset="0"/>
              </a:rPr>
              <a:t> by the fraction of inliers within a preset threshold of the model</a:t>
            </a:r>
          </a:p>
          <a:p>
            <a:pPr marL="342900" indent="-342900"/>
            <a:endParaRPr lang="en-US" sz="2000" b="1" dirty="0">
              <a:cs typeface="Arial" charset="0"/>
            </a:endParaRPr>
          </a:p>
          <a:p>
            <a:pPr marL="342900" indent="-342900"/>
            <a:r>
              <a:rPr lang="en-US" sz="2000" b="1" dirty="0">
                <a:cs typeface="Arial" charset="0"/>
              </a:rPr>
              <a:t>Repeat</a:t>
            </a:r>
            <a:r>
              <a:rPr lang="en-US" sz="2000" dirty="0">
                <a:cs typeface="Arial" charset="0"/>
              </a:rPr>
              <a:t> 1-3 until the best model is found with high confidence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  <p:bldP spid="142372" grpId="0" animBg="1"/>
      <p:bldP spid="142374" grpId="0" animBg="1"/>
      <p:bldP spid="1423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ABA-107E-81BD-D6FC-59248B6D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133-6067-0264-E62E-36D63389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1242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Compute the mean value of data within a window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8B3B2-65D0-1087-AC96-7C00561EEE9B}"/>
              </a:ext>
            </a:extLst>
          </p:cNvPr>
          <p:cNvSpPr txBox="1"/>
          <p:nvPr/>
        </p:nvSpPr>
        <p:spPr>
          <a:xfrm>
            <a:off x="5257800" y="6110923"/>
            <a:ext cx="419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(200 points)</a:t>
            </a:r>
          </a:p>
          <a:p>
            <a:r>
              <a:rPr lang="en-US" dirty="0"/>
              <a:t>11-element window for moving average</a:t>
            </a:r>
          </a:p>
        </p:txBody>
      </p:sp>
      <p:pic>
        <p:nvPicPr>
          <p:cNvPr id="3084" name="Picture 12">
            <a:extLst>
              <a:ext uri="{FF2B5EF4-FFF2-40B4-BE49-F238E27FC236}">
                <a16:creationId xmlns:a16="http://schemas.microsoft.com/office/drawing/2014/main" id="{A3185CE5-3175-5E88-D6FD-B5C12E1C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0" y="723900"/>
            <a:ext cx="723517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A015E8C-4B65-F999-DE69-D8BC88DC6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509331"/>
              </p:ext>
            </p:extLst>
          </p:nvPr>
        </p:nvGraphicFramePr>
        <p:xfrm>
          <a:off x="152400" y="4267200"/>
          <a:ext cx="45681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7575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07575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831A5A-90B4-A4D9-599C-E98DA07DE95E}"/>
              </a:ext>
            </a:extLst>
          </p:cNvPr>
          <p:cNvSpPr txBox="1"/>
          <p:nvPr/>
        </p:nvSpPr>
        <p:spPr>
          <a:xfrm>
            <a:off x="2216918" y="5741591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(1+1+2)/3=4/3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35B4E79-C60F-48D6-2274-174D3CA41CD7}"/>
              </a:ext>
            </a:extLst>
          </p:cNvPr>
          <p:cNvCxnSpPr>
            <a:stCxn id="6" idx="0"/>
          </p:cNvCxnSpPr>
          <p:nvPr/>
        </p:nvCxnSpPr>
        <p:spPr>
          <a:xfrm flipV="1">
            <a:off x="3037015" y="5085080"/>
            <a:ext cx="295789" cy="656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5D9252-5CC2-7779-383A-E510F430E899}"/>
              </a:ext>
            </a:extLst>
          </p:cNvPr>
          <p:cNvSpPr txBox="1"/>
          <p:nvPr/>
        </p:nvSpPr>
        <p:spPr>
          <a:xfrm>
            <a:off x="109638" y="3921323"/>
            <a:ext cx="3797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Example: moving average with 3-size window</a:t>
            </a:r>
          </a:p>
        </p:txBody>
      </p:sp>
    </p:spTree>
    <p:extLst>
      <p:ext uri="{BB962C8B-B14F-4D97-AF65-F5344CB8AC3E}">
        <p14:creationId xmlns:p14="http://schemas.microsoft.com/office/powerpoint/2010/main" val="306129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How to choose parameters?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0"/>
            <a:ext cx="8229600" cy="282098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Number of samples </a:t>
            </a:r>
            <a:r>
              <a:rPr lang="en-US" sz="2400" i="1" dirty="0"/>
              <a:t>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Choose </a:t>
            </a:r>
            <a:r>
              <a:rPr lang="en-US" sz="1900" i="1" dirty="0"/>
              <a:t>N</a:t>
            </a:r>
            <a:r>
              <a:rPr lang="en-US" sz="1900" dirty="0"/>
              <a:t> so that, with probability </a:t>
            </a:r>
            <a:r>
              <a:rPr lang="en-US" sz="1900" i="1" dirty="0"/>
              <a:t>p</a:t>
            </a:r>
            <a:r>
              <a:rPr lang="en-US" sz="1900" dirty="0"/>
              <a:t>, at least one random sample is free from outliers (e.g. </a:t>
            </a:r>
            <a:r>
              <a:rPr lang="en-US" sz="1900" i="1" dirty="0"/>
              <a:t>p</a:t>
            </a:r>
            <a:r>
              <a:rPr lang="en-US" sz="1900" dirty="0"/>
              <a:t>=0.99) (outlier ratio: </a:t>
            </a:r>
            <a:r>
              <a:rPr lang="en-US" sz="1900" i="1" dirty="0"/>
              <a:t>e </a:t>
            </a:r>
            <a:r>
              <a:rPr lang="en-US" sz="1900" dirty="0"/>
              <a:t>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Number of sampled points </a:t>
            </a:r>
            <a:r>
              <a:rPr lang="en-US" sz="2400" i="1" dirty="0"/>
              <a:t>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Minimum number needed to fit the model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Distance threshold </a:t>
            </a:r>
            <a:r>
              <a:rPr lang="en-US" sz="2400" i="1" dirty="0">
                <a:sym typeface="Symbol" pitchFamily="18" charset="2"/>
              </a:rPr>
              <a:t>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Choose </a:t>
            </a:r>
            <a:r>
              <a:rPr lang="en-US" sz="1600" i="1" dirty="0">
                <a:sym typeface="Symbol" pitchFamily="18" charset="2"/>
              </a:rPr>
              <a:t></a:t>
            </a:r>
            <a:r>
              <a:rPr lang="en-US" sz="1500" dirty="0"/>
              <a:t>  so that a good point with noise is likely (e.g., </a:t>
            </a:r>
            <a:r>
              <a:rPr lang="en-US" sz="1500" dirty="0" err="1"/>
              <a:t>prob</a:t>
            </a:r>
            <a:r>
              <a:rPr lang="en-US" sz="1500" dirty="0"/>
              <a:t>=0.95) within threshold</a:t>
            </a:r>
          </a:p>
          <a:p>
            <a:pPr lvl="1">
              <a:lnSpc>
                <a:spcPct val="90000"/>
              </a:lnSpc>
            </a:pPr>
            <a:r>
              <a:rPr lang="en-US" sz="1500" dirty="0"/>
              <a:t>Zero-mean Gaussian noise with std. dev. </a:t>
            </a:r>
            <a:r>
              <a:rPr lang="el-GR" sz="1500" dirty="0"/>
              <a:t>σ</a:t>
            </a:r>
            <a:r>
              <a:rPr lang="en-US" sz="1500" dirty="0"/>
              <a:t>: t</a:t>
            </a:r>
            <a:r>
              <a:rPr lang="en-US" sz="1300" baseline="30000" dirty="0"/>
              <a:t>2</a:t>
            </a:r>
            <a:r>
              <a:rPr lang="en-US" sz="1300" dirty="0"/>
              <a:t>=3.84</a:t>
            </a:r>
            <a:r>
              <a:rPr lang="el-GR" sz="1300" dirty="0"/>
              <a:t>σ</a:t>
            </a:r>
            <a:r>
              <a:rPr lang="en-US" sz="1300" baseline="30000" dirty="0"/>
              <a:t>2</a:t>
            </a:r>
          </a:p>
          <a:p>
            <a:pPr>
              <a:lnSpc>
                <a:spcPct val="90000"/>
              </a:lnSpc>
            </a:pPr>
            <a:endParaRPr lang="en-US" sz="1900" dirty="0"/>
          </a:p>
        </p:txBody>
      </p:sp>
      <p:graphicFrame>
        <p:nvGraphicFramePr>
          <p:cNvPr id="273412" name="Object 4"/>
          <p:cNvGraphicFramePr>
            <a:graphicFrameLocks noChangeAspect="1"/>
          </p:cNvGraphicFramePr>
          <p:nvPr/>
        </p:nvGraphicFramePr>
        <p:xfrm>
          <a:off x="1981200" y="4267200"/>
          <a:ext cx="31559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240" imgH="241200" progId="Equation.3">
                  <p:embed/>
                </p:oleObj>
              </mc:Choice>
              <mc:Fallback>
                <p:oleObj name="Equation" r:id="rId3" imgW="1803240" imgH="241200" progId="Equation.3">
                  <p:embed/>
                  <p:pic>
                    <p:nvPicPr>
                      <p:cNvPr id="273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31559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3506" name="Group 98"/>
          <p:cNvGraphicFramePr>
            <a:graphicFrameLocks noGrp="1"/>
          </p:cNvGraphicFramePr>
          <p:nvPr/>
        </p:nvGraphicFramePr>
        <p:xfrm>
          <a:off x="5638800" y="4200525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3503" name="Text Box 95"/>
          <p:cNvSpPr txBox="1">
            <a:spLocks noChangeArrowheads="1"/>
          </p:cNvSpPr>
          <p:nvPr/>
        </p:nvSpPr>
        <p:spPr bwMode="auto">
          <a:xfrm>
            <a:off x="8324090" y="6550224"/>
            <a:ext cx="23439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modified from  M. Pollefeys</a:t>
            </a:r>
          </a:p>
        </p:txBody>
      </p:sp>
      <p:sp>
        <p:nvSpPr>
          <p:cNvPr id="273507" name="Rectangle 99"/>
          <p:cNvSpPr>
            <a:spLocks noChangeArrowheads="1"/>
          </p:cNvSpPr>
          <p:nvPr/>
        </p:nvSpPr>
        <p:spPr bwMode="auto">
          <a:xfrm>
            <a:off x="1803400" y="4029075"/>
            <a:ext cx="3500438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90040-E771-2D9F-B93C-4F175F852F0F}"/>
              </a:ext>
            </a:extLst>
          </p:cNvPr>
          <p:cNvSpPr txBox="1"/>
          <p:nvPr/>
        </p:nvSpPr>
        <p:spPr>
          <a:xfrm>
            <a:off x="609600" y="565062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Advanced algorithms automatically find N and </a:t>
            </a:r>
            <a:r>
              <a:rPr lang="en-US" sz="2400" i="1" dirty="0">
                <a:sym typeface="Symbol" pitchFamily="18" charset="2"/>
              </a:rPr>
              <a:t>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RANSAC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9144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</a:t>
            </a:r>
          </a:p>
          <a:p>
            <a:r>
              <a:rPr lang="en-US" sz="2800" dirty="0"/>
              <a:t>Advanced forms can automatically estimate thresholds and number of iterations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sz="2800" dirty="0"/>
              <a:t>Computational time grows quickly with fraction of outliers and number of parameters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CD08-09E2-8946-D7E9-8F5731DB7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Matlab</a:t>
            </a:r>
            <a:r>
              <a:rPr lang="en-US" dirty="0"/>
              <a:t>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B049-7EA0-E56D-E79F-067C020D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40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2C27-C227-2257-79FF-0D987C435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E76E3-21B1-4EFC-E7BE-4C48C583E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419600" cy="5867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Median and quantiles are robust to outliers, while mean/min/max aren’t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Outliers can be detected as low probability points, low density points, poorly compressible points, or through 2D visualizations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Least squares is not robust to outliers. Use RANSAC or IRLS or robust loss function instead.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9FD1C94-3415-3E20-1430-FACCE246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86" y="629240"/>
            <a:ext cx="3581400" cy="20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D3281E4-1A33-6E4C-BE7E-9EF9E8FB3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65" y="2752766"/>
            <a:ext cx="3032674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DA9E51-FC5C-3EC3-4673-BFAE379E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4572000"/>
            <a:ext cx="2667000" cy="21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9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C9D7-6FD8-7B61-54ED-A9BEE20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4B55-40C4-1A30-7F0A-1DA8F88B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/>
              <a:t>Decision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9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ABA-107E-81BD-D6FC-59248B6DF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133-6067-0264-E62E-36D63389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124200" cy="513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Moving average is robust to random additive noise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Noisy signal = clean signal + noise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noise has zero mean, then it gets averaged 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8B3B2-65D0-1087-AC96-7C00561EEE9B}"/>
              </a:ext>
            </a:extLst>
          </p:cNvPr>
          <p:cNvSpPr txBox="1"/>
          <p:nvPr/>
        </p:nvSpPr>
        <p:spPr>
          <a:xfrm>
            <a:off x="5486400" y="6061393"/>
            <a:ext cx="5012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+ 0.2 </a:t>
            </a:r>
            <a:r>
              <a:rPr lang="en-US" dirty="0" err="1"/>
              <a:t>stdev</a:t>
            </a:r>
            <a:r>
              <a:rPr lang="en-US" dirty="0"/>
              <a:t> noise (200 points)</a:t>
            </a:r>
          </a:p>
          <a:p>
            <a:r>
              <a:rPr lang="en-US" dirty="0"/>
              <a:t>11-element window for moving average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9F931A-7B53-9B1A-09E8-A4EB6E0E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75" y="1068586"/>
            <a:ext cx="6470787" cy="48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4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1ACCE-BD27-E93C-CCF5-4088604E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7B2C4-DE4C-ADF4-3415-53E166753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133875"/>
            <a:ext cx="4068555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Moving average is not robust to outliers because these can pull the average far in one direction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82D94A8-FAFD-B995-ECD2-FF5982C7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55" y="990600"/>
            <a:ext cx="6629400" cy="49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03FD18-9FDA-8D9D-5FA2-269DBF106392}"/>
              </a:ext>
            </a:extLst>
          </p:cNvPr>
          <p:cNvSpPr txBox="1"/>
          <p:nvPr/>
        </p:nvSpPr>
        <p:spPr>
          <a:xfrm>
            <a:off x="5486400" y="6061393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Sinusoidal signal w/ 5% outliers (replaced with 1)</a:t>
            </a:r>
          </a:p>
          <a:p>
            <a:r>
              <a:rPr lang="en-US" dirty="0"/>
              <a:t>11-element window for moving average</a:t>
            </a:r>
          </a:p>
        </p:txBody>
      </p:sp>
    </p:spTree>
    <p:extLst>
      <p:ext uri="{BB962C8B-B14F-4D97-AF65-F5344CB8AC3E}">
        <p14:creationId xmlns:p14="http://schemas.microsoft.com/office/powerpoint/2010/main" val="353207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A3D3D-A455-972D-A85E-ECC301DA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outliers common?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65E94-2A88-68AA-882A-7447380A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334000" cy="5867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Simple noise can sometimes lead to majorly wrong values</a:t>
            </a:r>
          </a:p>
          <a:p>
            <a:pPr lvl="1"/>
            <a:r>
              <a:rPr lang="en-US" dirty="0"/>
              <a:t>E.g. in estimating point clouds, slight errors in estimating corresponding pixels can lead to large errors in 3D point estimates</a:t>
            </a:r>
          </a:p>
          <a:p>
            <a:r>
              <a:rPr lang="en-US" dirty="0"/>
              <a:t>Data may have missing values that are filled with constants</a:t>
            </a:r>
          </a:p>
          <a:p>
            <a:pPr lvl="1"/>
            <a:r>
              <a:rPr lang="en-US" dirty="0"/>
              <a:t>E.g. unknown salaries may be filled with “0”</a:t>
            </a:r>
          </a:p>
          <a:p>
            <a:r>
              <a:rPr lang="en-US" dirty="0"/>
              <a:t>Data may have incorrectly entered values</a:t>
            </a:r>
          </a:p>
          <a:p>
            <a:pPr lvl="1"/>
            <a:r>
              <a:rPr lang="en-US" dirty="0"/>
              <a:t>E.g. some salaries are entered in thousands or some entries had typos</a:t>
            </a:r>
          </a:p>
          <a:p>
            <a:r>
              <a:rPr lang="en-US" dirty="0"/>
              <a:t>Naturally occurring processes are not fully modeled</a:t>
            </a:r>
          </a:p>
          <a:p>
            <a:pPr lvl="1"/>
            <a:r>
              <a:rPr lang="en-US" dirty="0"/>
              <a:t>E.g. stocks could split or merge, or a company could go bankrupt, leading to misleading or exceptional price changes</a:t>
            </a:r>
          </a:p>
          <a:p>
            <a:pPr lvl="1"/>
            <a:r>
              <a:rPr lang="en-US" dirty="0"/>
              <a:t>Sensors may be occasionally blocked by another object, or briefly output erroneous values</a:t>
            </a:r>
          </a:p>
          <a:p>
            <a:r>
              <a:rPr lang="en-US" dirty="0"/>
              <a:t>Values could be correct but non-representative</a:t>
            </a:r>
          </a:p>
          <a:p>
            <a:pPr lvl="1"/>
            <a:r>
              <a:rPr lang="en-US" dirty="0"/>
              <a:t>E.g. average net worth of Harvard drop-outs is very high due to Bill Gates ($110B), Mark Zuckerburg ($79B), and Bom Kim ($2.8B)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B7E2E-69E5-7241-E839-258B6A9F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766" y="1002323"/>
            <a:ext cx="4711772" cy="23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068A-4314-4042-51D5-60314713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is more robust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30D82-380B-7A2E-7D6F-383818CD8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Moving median: return median within each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Mean(1, 2, 7)=3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Median(1, 2, 7) =2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Mean(1, 2, 96) = 33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Median(1, 2, 96) = 2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56BBC97-3BA6-F445-BC0C-9D1BD8649B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474025"/>
              </p:ext>
            </p:extLst>
          </p:nvPr>
        </p:nvGraphicFramePr>
        <p:xfrm>
          <a:off x="5181600" y="1828800"/>
          <a:ext cx="60960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442">
                  <a:extLst>
                    <a:ext uri="{9D8B030D-6E8A-4147-A177-3AD203B41FA5}">
                      <a16:colId xmlns:a16="http://schemas.microsoft.com/office/drawing/2014/main" val="2697222796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41859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D77DF3C-4A57-98BE-E51A-5C20A4811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428283"/>
              </p:ext>
            </p:extLst>
          </p:nvPr>
        </p:nvGraphicFramePr>
        <p:xfrm>
          <a:off x="5181600" y="3558381"/>
          <a:ext cx="609600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442">
                  <a:extLst>
                    <a:ext uri="{9D8B030D-6E8A-4147-A177-3AD203B41FA5}">
                      <a16:colId xmlns:a16="http://schemas.microsoft.com/office/drawing/2014/main" val="2697222796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741643088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6739346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89968487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367534549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2453087410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789010722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4091076717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759986624"/>
                    </a:ext>
                  </a:extLst>
                </a:gridCol>
                <a:gridCol w="565618">
                  <a:extLst>
                    <a:ext uri="{9D8B030D-6E8A-4147-A177-3AD203B41FA5}">
                      <a16:colId xmlns:a16="http://schemas.microsoft.com/office/drawing/2014/main" val="114449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1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47/3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205/3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834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2418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0D88A8-CCEA-1ED1-D8D6-0386F248A763}"/>
              </a:ext>
            </a:extLst>
          </p:cNvPr>
          <p:cNvSpPr txBox="1"/>
          <p:nvPr/>
        </p:nvSpPr>
        <p:spPr>
          <a:xfrm>
            <a:off x="9144000" y="467090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2       2      3</a:t>
            </a:r>
          </a:p>
        </p:txBody>
      </p:sp>
    </p:spTree>
    <p:extLst>
      <p:ext uri="{BB962C8B-B14F-4D97-AF65-F5344CB8AC3E}">
        <p14:creationId xmlns:p14="http://schemas.microsoft.com/office/powerpoint/2010/main" val="17253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F956C-B591-858C-D207-7E920EF6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median vs. moving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7697A-9FC3-70AD-1C5C-EE97CAB7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39ACAAD5-EFB8-1C85-FC21-FA7158C2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131" y="1567656"/>
            <a:ext cx="5324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C26CB3D7-7C78-6020-A226-892789DF9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1" y="1676400"/>
            <a:ext cx="5324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D7333-5B3E-C4A4-A73A-F9E85061EEC7}"/>
              </a:ext>
            </a:extLst>
          </p:cNvPr>
          <p:cNvSpPr txBox="1"/>
          <p:nvPr/>
        </p:nvSpPr>
        <p:spPr>
          <a:xfrm>
            <a:off x="2209800" y="562898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 noise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143B5-933F-7F61-8196-E8D5DC15F68B}"/>
              </a:ext>
            </a:extLst>
          </p:cNvPr>
          <p:cNvSpPr txBox="1"/>
          <p:nvPr/>
        </p:nvSpPr>
        <p:spPr>
          <a:xfrm>
            <a:off x="8104763" y="557188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5% Outlier noise</a:t>
            </a:r>
          </a:p>
        </p:txBody>
      </p:sp>
    </p:spTree>
    <p:extLst>
      <p:ext uri="{BB962C8B-B14F-4D97-AF65-F5344CB8AC3E}">
        <p14:creationId xmlns:p14="http://schemas.microsoft.com/office/powerpoint/2010/main" val="104303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26405-6601-2F34-D221-1432F190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median vs. moving mean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79D5-C9D8-E134-8D77-D93252453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513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F8ABEC5-B66C-D16A-305F-8A9536D1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90" y="1799539"/>
            <a:ext cx="5839665" cy="43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5607F0-9122-F243-EFDA-514819C936D5}"/>
              </a:ext>
            </a:extLst>
          </p:cNvPr>
          <p:cNvSpPr txBox="1"/>
          <p:nvPr/>
        </p:nvSpPr>
        <p:spPr>
          <a:xfrm>
            <a:off x="7543800" y="60778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25% outlier noise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F2430493-A41A-0026-F5E0-22D4EDC9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5" y="1981200"/>
            <a:ext cx="5478590" cy="409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C6A30-7510-E8B5-EBB9-7835A5432C16}"/>
              </a:ext>
            </a:extLst>
          </p:cNvPr>
          <p:cNvSpPr txBox="1"/>
          <p:nvPr/>
        </p:nvSpPr>
        <p:spPr>
          <a:xfrm>
            <a:off x="1723774" y="6077892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 outlier noise</a:t>
            </a:r>
          </a:p>
        </p:txBody>
      </p:sp>
    </p:spTree>
    <p:extLst>
      <p:ext uri="{BB962C8B-B14F-4D97-AF65-F5344CB8AC3E}">
        <p14:creationId xmlns:p14="http://schemas.microsoft.com/office/powerpoint/2010/main" val="3734748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144686</TotalTime>
  <Words>2129</Words>
  <Application>Microsoft Office PowerPoint</Application>
  <PresentationFormat>Widescreen</PresentationFormat>
  <Paragraphs>414</Paragraphs>
  <Slides>34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Futura Bk BT</vt:lpstr>
      <vt:lpstr>Symbol</vt:lpstr>
      <vt:lpstr>Times New Roman</vt:lpstr>
      <vt:lpstr>Office Theme</vt:lpstr>
      <vt:lpstr>Equation</vt:lpstr>
      <vt:lpstr>Outliers and Robust Estimation </vt:lpstr>
      <vt:lpstr>This class: Robust Estimation</vt:lpstr>
      <vt:lpstr>Moving average</vt:lpstr>
      <vt:lpstr>Moving average</vt:lpstr>
      <vt:lpstr>Moving average</vt:lpstr>
      <vt:lpstr>Why are outliers common?</vt:lpstr>
      <vt:lpstr>Median is more robust</vt:lpstr>
      <vt:lpstr>Moving median vs. moving mean</vt:lpstr>
      <vt:lpstr>Moving median vs. moving mean</vt:lpstr>
      <vt:lpstr>Robust Min and Max Estimation</vt:lpstr>
      <vt:lpstr>Robust Min and Max in clean data</vt:lpstr>
      <vt:lpstr>Percentiles give consistent under-estimate of range when data is clean. Can we correct for this?</vt:lpstr>
      <vt:lpstr>Robust Min and Max, Corrected</vt:lpstr>
      <vt:lpstr>Detecting outliers</vt:lpstr>
      <vt:lpstr>Detecting outliers: low probability data points</vt:lpstr>
      <vt:lpstr>Detect outliers: PCA Reconstruction Error</vt:lpstr>
      <vt:lpstr>Detect outliers: UMAP Embedding</vt:lpstr>
      <vt:lpstr>Identifying outliers based on density</vt:lpstr>
      <vt:lpstr>2 minute break</vt:lpstr>
      <vt:lpstr>Robust estimation</vt:lpstr>
      <vt:lpstr>Least squares line fitting</vt:lpstr>
      <vt:lpstr>Robust least squares (to deal with outliers)</vt:lpstr>
      <vt:lpstr>Robust Estimator </vt:lpstr>
      <vt:lpstr>Iteratively Reweighted Least Squares (IRLS)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parameters?</vt:lpstr>
      <vt:lpstr>RANSAC conclusions</vt:lpstr>
      <vt:lpstr>Matlab demo</vt:lpstr>
      <vt:lpstr>Things to remember</vt:lpstr>
      <vt:lpstr>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367</cp:revision>
  <cp:lastPrinted>2023-04-06T14:09:52Z</cp:lastPrinted>
  <dcterms:created xsi:type="dcterms:W3CDTF">2009-12-16T02:55:56Z</dcterms:created>
  <dcterms:modified xsi:type="dcterms:W3CDTF">2024-02-19T14:40:13Z</dcterms:modified>
</cp:coreProperties>
</file>