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5" r:id="rId3"/>
    <p:sldId id="973" r:id="rId4"/>
    <p:sldId id="294" r:id="rId5"/>
    <p:sldId id="295" r:id="rId6"/>
    <p:sldId id="971" r:id="rId7"/>
    <p:sldId id="972" r:id="rId8"/>
    <p:sldId id="974" r:id="rId9"/>
    <p:sldId id="994" r:id="rId10"/>
    <p:sldId id="975" r:id="rId11"/>
    <p:sldId id="980" r:id="rId12"/>
    <p:sldId id="976" r:id="rId13"/>
    <p:sldId id="981" r:id="rId14"/>
    <p:sldId id="982" r:id="rId15"/>
    <p:sldId id="983" r:id="rId16"/>
    <p:sldId id="299" r:id="rId17"/>
    <p:sldId id="286" r:id="rId18"/>
    <p:sldId id="287" r:id="rId19"/>
    <p:sldId id="288" r:id="rId20"/>
    <p:sldId id="289" r:id="rId21"/>
    <p:sldId id="290" r:id="rId22"/>
    <p:sldId id="300" r:id="rId23"/>
    <p:sldId id="996" r:id="rId24"/>
    <p:sldId id="283" r:id="rId25"/>
    <p:sldId id="984" r:id="rId26"/>
    <p:sldId id="312" r:id="rId27"/>
    <p:sldId id="285" r:id="rId28"/>
    <p:sldId id="314" r:id="rId29"/>
    <p:sldId id="987" r:id="rId30"/>
    <p:sldId id="988" r:id="rId31"/>
    <p:sldId id="989" r:id="rId32"/>
    <p:sldId id="990" r:id="rId33"/>
    <p:sldId id="992" r:id="rId34"/>
    <p:sldId id="991" r:id="rId35"/>
    <p:sldId id="303" r:id="rId36"/>
    <p:sldId id="302" r:id="rId37"/>
    <p:sldId id="308" r:id="rId38"/>
    <p:sldId id="997" r:id="rId39"/>
    <p:sldId id="995" r:id="rId40"/>
    <p:sldId id="993" r:id="rId41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100" d="100"/>
          <a:sy n="100" d="100"/>
        </p:scale>
        <p:origin x="72" y="10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sutnFg-xe-IjgiY8qAJt5USf2MEBZS2L?usp=shari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heintelligenceofinformation.wordpress.com/2016/12/06/topic-modeling-latent-dirichlet-allocation-vs-correlation-explanation-alternativ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EM Algorithm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3" name="Picture 2" descr="A picture containing pinwheel, vector graphics, colorful&#10;&#10;Description automatically generated">
            <a:extLst>
              <a:ext uri="{FF2B5EF4-FFF2-40B4-BE49-F238E27FC236}">
                <a16:creationId xmlns:a16="http://schemas.microsoft.com/office/drawing/2014/main" id="{DFFBEB82-6C46-77EC-F29C-52942102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675D-A3D1-8BEF-6AE0-E896CD69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Annotator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You hire annotators to label attractiveness of images. Some annotators do their best. Some are “bad” and assign random scores. </a:t>
                </a:r>
              </a:p>
              <a:p>
                <a:pPr marL="0" indent="0">
                  <a:buNone/>
                </a:pPr>
                <a:r>
                  <a:rPr lang="en-US" dirty="0"/>
                  <a:t>Goal: We want to estimate the average score of good annotators for each image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Assumptions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Bad annotators are always bad. Good annotators are always good.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For each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scores from good annotators follow a Gaussian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 startAt="3"/>
                </a:pPr>
                <a:r>
                  <a:rPr lang="en-US" dirty="0"/>
                  <a:t>The scores from bad annotators always follow a uniform distribution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	(scores range from 0 to 1)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  <a:blipFill>
                <a:blip r:embed="rId2"/>
                <a:stretch>
                  <a:fillRect l="-1308" t="-1919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/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: score for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annotator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: whether annotator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good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true mean score for image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standard deviation of true scores, same for each image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, prior probability that annotator is good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blipFill>
                <a:blip r:embed="rId3"/>
                <a:stretch>
                  <a:fillRect l="-1239" t="-613" r="-354" b="-1378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Latent Variable Problems: Bad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Challenge: Figure out which annotators are good and estimate the true mean score for each image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Three steps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we knew which annotators were good, how would we estimate the score distribution for each image?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the distribution parameters, how do we compute the likelihood that an annotator is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get annotator labels and score models at once?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CBA32-7976-0944-E134-5FD89FE8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3566"/>
              </p:ext>
            </p:extLst>
          </p:nvPr>
        </p:nvGraphicFramePr>
        <p:xfrm>
          <a:off x="2057400" y="4453921"/>
          <a:ext cx="320430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077">
                  <a:extLst>
                    <a:ext uri="{9D8B030D-6E8A-4147-A177-3AD203B41FA5}">
                      <a16:colId xmlns:a16="http://schemas.microsoft.com/office/drawing/2014/main" val="85210753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958179275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1061434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6883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2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27300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E650D883-6F18-A935-69E2-31051C64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62400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A9F7D-C654-CE0B-8493-00B48C667365}"/>
              </a:ext>
            </a:extLst>
          </p:cNvPr>
          <p:cNvSpPr txBox="1"/>
          <p:nvPr/>
        </p:nvSpPr>
        <p:spPr>
          <a:xfrm>
            <a:off x="6924329" y="646202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6E28A-A60D-1334-CEC8-7460049178C6}"/>
              </a:ext>
            </a:extLst>
          </p:cNvPr>
          <p:cNvSpPr txBox="1"/>
          <p:nvPr/>
        </p:nvSpPr>
        <p:spPr>
          <a:xfrm rot="16200000">
            <a:off x="4939098" y="509980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</p:spTree>
    <p:extLst>
      <p:ext uri="{BB962C8B-B14F-4D97-AF65-F5344CB8AC3E}">
        <p14:creationId xmlns:p14="http://schemas.microsoft.com/office/powerpoint/2010/main" val="39182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knew which annotators were good, how would we estimate the score distribution for each image?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2C20-58ED-C942-775A-FECFBEE3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69" y="2362653"/>
            <a:ext cx="5268286" cy="1770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F6470-202D-07F2-0B61-241BFDE1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78" y="4310837"/>
            <a:ext cx="4429387" cy="102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F27CE-D7EE-B35D-2A4C-359137C2FDCA}"/>
              </a:ext>
            </a:extLst>
          </p:cNvPr>
          <p:cNvSpPr txBox="1"/>
          <p:nvPr/>
        </p:nvSpPr>
        <p:spPr>
          <a:xfrm>
            <a:off x="568274" y="4459512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 are independent of each other, given the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4577C-29FC-9BFB-B0F4-66851B4A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78" y="5486853"/>
            <a:ext cx="5805182" cy="889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CAA50-1CD2-A739-4A5A-2097A30C4672}"/>
              </a:ext>
            </a:extLst>
          </p:cNvPr>
          <p:cNvSpPr txBox="1"/>
          <p:nvPr/>
        </p:nvSpPr>
        <p:spPr>
          <a:xfrm>
            <a:off x="1332429" y="5682733"/>
            <a:ext cx="249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is Gaussian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F470D-E37E-D0BA-22CC-8BD264873743}"/>
              </a:ext>
            </a:extLst>
          </p:cNvPr>
          <p:cNvSpPr txBox="1"/>
          <p:nvPr/>
        </p:nvSpPr>
        <p:spPr>
          <a:xfrm>
            <a:off x="609600" y="3243323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parameters that maximize the data likelihood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928EE-C31F-5108-B231-7396B0857845}"/>
              </a:ext>
            </a:extLst>
          </p:cNvPr>
          <p:cNvSpPr txBox="1"/>
          <p:nvPr/>
        </p:nvSpPr>
        <p:spPr>
          <a:xfrm>
            <a:off x="6705600" y="233430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76626-8F4F-450A-BFCA-F4FB0F89928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469891" y="2795967"/>
            <a:ext cx="627804" cy="178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0CEA70-5434-B91A-FF88-777D51FBA509}"/>
              </a:ext>
            </a:extLst>
          </p:cNvPr>
          <p:cNvSpPr txBox="1"/>
          <p:nvPr/>
        </p:nvSpPr>
        <p:spPr>
          <a:xfrm>
            <a:off x="9764617" y="293448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F95815-DD31-2556-5007-921F1CE9FE6B}"/>
              </a:ext>
            </a:extLst>
          </p:cNvPr>
          <p:cNvCxnSpPr>
            <a:cxnSpLocks/>
          </p:cNvCxnSpPr>
          <p:nvPr/>
        </p:nvCxnSpPr>
        <p:spPr>
          <a:xfrm flipH="1">
            <a:off x="8914876" y="3243323"/>
            <a:ext cx="776007" cy="30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245E8-77C0-15E1-BF04-85E1991A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8"/>
          <a:stretch/>
        </p:blipFill>
        <p:spPr>
          <a:xfrm>
            <a:off x="5310930" y="2077336"/>
            <a:ext cx="6409189" cy="83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F1A03-CA95-7394-01D0-F80A6B360006}"/>
              </a:ext>
            </a:extLst>
          </p:cNvPr>
          <p:cNvSpPr txBox="1"/>
          <p:nvPr/>
        </p:nvSpPr>
        <p:spPr>
          <a:xfrm>
            <a:off x="984029" y="212467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take derivative of sum of logs than a product, and f(x) and log(f(x)) are always maximized by the same 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C19BD-C6CA-C189-928B-3AA526F1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30" y="3251648"/>
            <a:ext cx="5268286" cy="931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76F01-ED93-DCA5-08E8-AC106ECA829D}"/>
              </a:ext>
            </a:extLst>
          </p:cNvPr>
          <p:cNvSpPr txBox="1"/>
          <p:nvPr/>
        </p:nvSpPr>
        <p:spPr>
          <a:xfrm>
            <a:off x="984029" y="353649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max </a:t>
            </a:r>
            <a:r>
              <a:rPr lang="en-US" dirty="0" err="1"/>
              <a:t>wrt</a:t>
            </a:r>
            <a:r>
              <a:rPr lang="en-US" dirty="0"/>
              <a:t> a variable, set the partial derivative </a:t>
            </a:r>
            <a:r>
              <a:rPr lang="en-US" dirty="0" err="1"/>
              <a:t>wrt</a:t>
            </a:r>
            <a:r>
              <a:rPr lang="en-US" dirty="0"/>
              <a:t> that variable to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E31FE-8E69-00D9-0572-4D7CC220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30" y="4683288"/>
            <a:ext cx="5771626" cy="83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A696A5-B50F-CD4E-ACC4-ACAFCAC17DD4}"/>
              </a:ext>
            </a:extLst>
          </p:cNvPr>
          <p:cNvSpPr txBox="1"/>
          <p:nvPr/>
        </p:nvSpPr>
        <p:spPr>
          <a:xfrm>
            <a:off x="984029" y="49180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math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FA584-9FE2-F007-968B-C091647F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0" y="5777882"/>
            <a:ext cx="2181138" cy="671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A0EB83-36DD-FBBE-8CA4-F84AC3EE3ADB}"/>
              </a:ext>
            </a:extLst>
          </p:cNvPr>
          <p:cNvSpPr txBox="1"/>
          <p:nvPr/>
        </p:nvSpPr>
        <p:spPr>
          <a:xfrm>
            <a:off x="984029" y="60226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Solve. M is number of “</a:t>
            </a:r>
            <a:r>
              <a:rPr lang="en-US" dirty="0" err="1"/>
              <a:t>a”s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5AD0C49-4FA4-ADD9-D5DA-4CB564B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mean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109AB-3CF5-BAB2-630B-B05B0A0BC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30" y="1074918"/>
            <a:ext cx="5805182" cy="8892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0A22C2-E6C6-1AE6-15BB-70459A0409F7}"/>
              </a:ext>
            </a:extLst>
          </p:cNvPr>
          <p:cNvSpPr/>
          <p:nvPr/>
        </p:nvSpPr>
        <p:spPr>
          <a:xfrm>
            <a:off x="8229600" y="2116822"/>
            <a:ext cx="3657600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0F6E-BB39-8052-5E18-2C3AE7D4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standard deviation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456F3-6F78-1A7E-E0EF-04E72D72BA99}"/>
              </a:ext>
            </a:extLst>
          </p:cNvPr>
          <p:cNvSpPr txBox="1"/>
          <p:nvPr/>
        </p:nvSpPr>
        <p:spPr>
          <a:xfrm>
            <a:off x="304800" y="269033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take partial derivative </a:t>
            </a:r>
            <a:r>
              <a:rPr lang="en-US" dirty="0" err="1"/>
              <a:t>wrt</a:t>
            </a:r>
            <a:r>
              <a:rPr lang="en-US" dirty="0"/>
              <a:t> sigma. Since sigma is the same for all images, we are now summing over all images and annotations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5CE80-DF19-0775-56D6-EFC5AB607454}"/>
              </a:ext>
            </a:extLst>
          </p:cNvPr>
          <p:cNvSpPr txBox="1"/>
          <p:nvPr/>
        </p:nvSpPr>
        <p:spPr>
          <a:xfrm>
            <a:off x="304800" y="489144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average squared difference from mean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4567E8-0A05-26A0-BBF1-46A07DEA0DCF}"/>
              </a:ext>
            </a:extLst>
          </p:cNvPr>
          <p:cNvGrpSpPr/>
          <p:nvPr/>
        </p:nvGrpSpPr>
        <p:grpSpPr>
          <a:xfrm>
            <a:off x="3979612" y="2895600"/>
            <a:ext cx="7617204" cy="2793534"/>
            <a:chOff x="3979612" y="2895600"/>
            <a:chExt cx="7617204" cy="27935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7E0359-44FF-DD92-3A3B-405F5E86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9612" y="2895600"/>
              <a:ext cx="7617204" cy="27935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27F2E4-A1E3-EF76-5210-A50DF36B3C00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D2A-23FB-A621-5FFF-4A5F3E04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MLE in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796173-E7D7-9E15-DF92-FAB7C84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" y="3898557"/>
            <a:ext cx="339355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AA3CA-B39B-E140-4BD4-8B9E371E5A8A}"/>
              </a:ext>
            </a:extLst>
          </p:cNvPr>
          <p:cNvSpPr txBox="1"/>
          <p:nvPr/>
        </p:nvSpPr>
        <p:spPr>
          <a:xfrm>
            <a:off x="1390355" y="644842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0BA5D-01A1-10E9-34AE-5DC8D4264A87}"/>
              </a:ext>
            </a:extLst>
          </p:cNvPr>
          <p:cNvSpPr txBox="1"/>
          <p:nvPr/>
        </p:nvSpPr>
        <p:spPr>
          <a:xfrm rot="16200000">
            <a:off x="-545023" y="498144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8E7B-46D6-02A6-FC8A-0170702B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1024"/>
            <a:ext cx="2181138" cy="671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EB68D9-1723-F8C3-071E-C80F7FEBCABB}"/>
              </a:ext>
            </a:extLst>
          </p:cNvPr>
          <p:cNvGrpSpPr/>
          <p:nvPr/>
        </p:nvGrpSpPr>
        <p:grpSpPr>
          <a:xfrm>
            <a:off x="3886200" y="1170416"/>
            <a:ext cx="7617204" cy="812334"/>
            <a:chOff x="3979612" y="4876800"/>
            <a:chExt cx="7617204" cy="8123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47820-6737-FC61-AE54-998D21ED3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921"/>
            <a:stretch/>
          </p:blipFill>
          <p:spPr>
            <a:xfrm>
              <a:off x="3979612" y="4876800"/>
              <a:ext cx="7617204" cy="8123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AE392F-1B65-73B5-13A4-24D1203CC298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D2FCC8-DA31-3D60-3297-53AC5632E550}"/>
              </a:ext>
            </a:extLst>
          </p:cNvPr>
          <p:cNvSpPr txBox="1"/>
          <p:nvPr/>
        </p:nvSpPr>
        <p:spPr>
          <a:xfrm>
            <a:off x="4374800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Assuming all the scores are good (when they are not)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18C44-F593-D2EB-7084-2C2FAA486B5C}"/>
              </a:ext>
            </a:extLst>
          </p:cNvPr>
          <p:cNvSpPr txBox="1"/>
          <p:nvPr/>
        </p:nvSpPr>
        <p:spPr>
          <a:xfrm>
            <a:off x="4419600" y="6479239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55674-35E0-CD7B-34B8-C7A8EAC2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5" y="2207295"/>
            <a:ext cx="7039957" cy="68589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0AD7CD-6530-48B5-0F12-4B4BF47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23" y="3898557"/>
            <a:ext cx="339355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CCEC031-B018-D65D-8350-A1126921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59" y="3900712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EFE00-CD71-108B-1D3C-41A9FD9D0A8B}"/>
              </a:ext>
            </a:extLst>
          </p:cNvPr>
          <p:cNvSpPr txBox="1"/>
          <p:nvPr/>
        </p:nvSpPr>
        <p:spPr>
          <a:xfrm>
            <a:off x="8324113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we knew somehow which annotators are 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020D8-E988-6C1B-7CAF-80B2DC80093A}"/>
              </a:ext>
            </a:extLst>
          </p:cNvPr>
          <p:cNvSpPr txBox="1"/>
          <p:nvPr/>
        </p:nvSpPr>
        <p:spPr>
          <a:xfrm>
            <a:off x="8153163" y="646078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</p:spTree>
    <p:extLst>
      <p:ext uri="{BB962C8B-B14F-4D97-AF65-F5344CB8AC3E}">
        <p14:creationId xmlns:p14="http://schemas.microsoft.com/office/powerpoint/2010/main" val="16552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77653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/>
              <a:t> 	</a:t>
            </a:r>
          </a:p>
          <a:p>
            <a:pPr marL="0" indent="0">
              <a:buNone/>
            </a:pPr>
            <a:r>
              <a:rPr lang="en-US" sz="2400" dirty="0"/>
              <a:t>2. Given the distribution parameters, how do we compute the likelihood that an annotator is good?</a:t>
            </a:r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CCD0C-C1D3-2A52-ECEC-AA419136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57526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0D233-08EF-595E-1BC4-6981A93C5E6B}"/>
              </a:ext>
            </a:extLst>
          </p:cNvPr>
          <p:cNvSpPr txBox="1"/>
          <p:nvPr/>
        </p:nvSpPr>
        <p:spPr>
          <a:xfrm>
            <a:off x="516275" y="333074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</a:t>
            </a:r>
          </a:p>
          <a:p>
            <a:r>
              <a:rPr lang="en-US" dirty="0"/>
              <a:t>(red, orange, blue)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CB2D3F-8A69-3AC9-FB88-073BD8815D39}"/>
              </a:ext>
            </a:extLst>
          </p:cNvPr>
          <p:cNvCxnSpPr>
            <a:cxnSpLocks/>
          </p:cNvCxnSpPr>
          <p:nvPr/>
        </p:nvCxnSpPr>
        <p:spPr>
          <a:xfrm flipV="1">
            <a:off x="2514600" y="3276600"/>
            <a:ext cx="1280984" cy="21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E3E2FB-4171-2118-2D00-1A1B996A3BCF}"/>
              </a:ext>
            </a:extLst>
          </p:cNvPr>
          <p:cNvCxnSpPr>
            <a:cxnSpLocks/>
          </p:cNvCxnSpPr>
          <p:nvPr/>
        </p:nvCxnSpPr>
        <p:spPr>
          <a:xfrm flipV="1">
            <a:off x="2530792" y="3407545"/>
            <a:ext cx="1280984" cy="12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4C1FF6-FC9F-034F-8C71-9C654AC8E33D}"/>
              </a:ext>
            </a:extLst>
          </p:cNvPr>
          <p:cNvCxnSpPr>
            <a:cxnSpLocks/>
          </p:cNvCxnSpPr>
          <p:nvPr/>
        </p:nvCxnSpPr>
        <p:spPr>
          <a:xfrm flipV="1">
            <a:off x="2514600" y="3148913"/>
            <a:ext cx="1280984" cy="28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72AF59-B4A9-02D9-8CAF-22B684969AB9}"/>
              </a:ext>
            </a:extLst>
          </p:cNvPr>
          <p:cNvSpPr txBox="1"/>
          <p:nvPr/>
        </p:nvSpPr>
        <p:spPr>
          <a:xfrm>
            <a:off x="9141434" y="34692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annotators</a:t>
            </a:r>
          </a:p>
          <a:p>
            <a:r>
              <a:rPr lang="en-US" dirty="0"/>
              <a:t>(green, purple)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F2F6B1-6420-5483-9D3D-278E8E5BB24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848600" y="3792410"/>
            <a:ext cx="1292834" cy="20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CE0C6-0555-E7CE-A5AD-3023CDAC856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20438" y="3592211"/>
            <a:ext cx="920996" cy="2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47AFE4-53D4-7F76-A462-9BBF76768499}"/>
              </a:ext>
            </a:extLst>
          </p:cNvPr>
          <p:cNvSpPr txBox="1"/>
          <p:nvPr/>
        </p:nvSpPr>
        <p:spPr>
          <a:xfrm>
            <a:off x="8915400" y="563933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In this example, I know what is good and bad because I made up the scores, but otherwise it wouldn’t be obvious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9816" y="2842968"/>
          <a:ext cx="2417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16" y="2842968"/>
                        <a:ext cx="24177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EC7C3-17C5-C9C9-11F0-B7B1A99FD9E5}"/>
              </a:ext>
            </a:extLst>
          </p:cNvPr>
          <p:cNvSpPr txBox="1"/>
          <p:nvPr/>
        </p:nvSpPr>
        <p:spPr>
          <a:xfrm>
            <a:off x="5410200" y="2978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 is the unknown label of data point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/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strategy: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know </a:t>
                </a:r>
              </a:p>
              <a:p>
                <a:endParaRPr lang="en-US" dirty="0"/>
              </a:p>
              <a:p>
                <a:r>
                  <a:rPr lang="en-US" dirty="0"/>
                  <a:t>Use probability rules to get from what we know to what we want to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blipFill>
                <a:blip r:embed="rId4"/>
                <a:stretch>
                  <a:fillRect l="-593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56DC0AA-D71F-FC7C-BB07-38A85351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17894"/>
              </p:ext>
            </p:extLst>
          </p:nvPr>
        </p:nvGraphicFramePr>
        <p:xfrm>
          <a:off x="3300413" y="5335588"/>
          <a:ext cx="2417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335588"/>
                        <a:ext cx="2417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5DD282-F432-A3DC-853F-A010669694C5}"/>
              </a:ext>
            </a:extLst>
          </p:cNvPr>
          <p:cNvSpPr txBox="1"/>
          <p:nvPr/>
        </p:nvSpPr>
        <p:spPr>
          <a:xfrm>
            <a:off x="7543800" y="296414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 of conditional probability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533160" progId="Equation.3">
                  <p:embed/>
                </p:oleObj>
              </mc:Choice>
              <mc:Fallback>
                <p:oleObj name="Equation" r:id="rId4" imgW="1371600" imgH="533160" progId="Equation.3">
                  <p:embed/>
                  <p:pic>
                    <p:nvPicPr>
                      <p:cNvPr id="32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BAB4A5-D3EA-265D-5930-4D0AAF32420A}"/>
              </a:ext>
            </a:extLst>
          </p:cNvPr>
          <p:cNvSpPr txBox="1"/>
          <p:nvPr/>
        </p:nvSpPr>
        <p:spPr>
          <a:xfrm>
            <a:off x="8153400" y="44196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 of total probability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EM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27D66-8630-BC53-3949-82E97E5E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4421188" y="5373688"/>
          <a:ext cx="51038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373688"/>
                        <a:ext cx="510381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33160" progId="Equation.3">
                  <p:embed/>
                </p:oleObj>
              </mc:Choice>
              <mc:Fallback>
                <p:oleObj name="Equation" r:id="rId6" imgW="1371600" imgH="533160" progId="Equation.3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9FC2BF-F2BA-DB4C-1D34-0BC145A75979}"/>
              </a:ext>
            </a:extLst>
          </p:cNvPr>
          <p:cNvSpPr txBox="1"/>
          <p:nvPr/>
        </p:nvSpPr>
        <p:spPr>
          <a:xfrm>
            <a:off x="9677400" y="55560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rule of probability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Inference for Annotator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b="0" dirty="0"/>
                  <a:t> (normal pdf)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0" dirty="0"/>
                  <a:t>  (uniform)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/>
                  <a:t> (prior)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7AF83C-0071-9AD1-2F53-F67AC61F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9831172" cy="1829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Latent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How can we get annotator labels and score models at once?</a:t>
            </a:r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971BC-7815-A4D9-F5A7-4C96B318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3154346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DEDA7-167C-F1D5-FAEF-0283A40090EA}"/>
              </a:ext>
            </a:extLst>
          </p:cNvPr>
          <p:cNvSpPr txBox="1"/>
          <p:nvPr/>
        </p:nvSpPr>
        <p:spPr>
          <a:xfrm>
            <a:off x="2499284" y="5653974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981E-3890-F5A0-B7A2-F5BEE4125A2A}"/>
              </a:ext>
            </a:extLst>
          </p:cNvPr>
          <p:cNvSpPr txBox="1"/>
          <p:nvPr/>
        </p:nvSpPr>
        <p:spPr>
          <a:xfrm rot="16200000">
            <a:off x="514053" y="4291747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C0F991-FBE1-FACC-97DA-58F4F6AF81D0}"/>
              </a:ext>
            </a:extLst>
          </p:cNvPr>
          <p:cNvSpPr/>
          <p:nvPr/>
        </p:nvSpPr>
        <p:spPr>
          <a:xfrm>
            <a:off x="5181600" y="4191002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8B61FCD-4AEB-0B8C-91B2-BAFEF83F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82" y="3091261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F3140-E4AF-6BF9-7605-5421148848FA}"/>
              </a:ext>
            </a:extLst>
          </p:cNvPr>
          <p:cNvSpPr txBox="1"/>
          <p:nvPr/>
        </p:nvSpPr>
        <p:spPr>
          <a:xfrm>
            <a:off x="7124186" y="5651331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D7406-F5F3-4DBD-F5A8-98A0F8870D37}"/>
              </a:ext>
            </a:extLst>
          </p:cNvPr>
          <p:cNvSpPr txBox="1"/>
          <p:nvPr/>
        </p:nvSpPr>
        <p:spPr>
          <a:xfrm>
            <a:off x="7142225" y="63685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046B7-DA8F-055F-4135-32BED18160D9}"/>
              </a:ext>
            </a:extLst>
          </p:cNvPr>
          <p:cNvSpPr txBox="1"/>
          <p:nvPr/>
        </p:nvSpPr>
        <p:spPr>
          <a:xfrm>
            <a:off x="7373058" y="261636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9BF8-8CBE-7262-9708-C2901FDE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BA9C-235F-FBD6-C38C-12125489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break:</a:t>
            </a:r>
          </a:p>
          <a:p>
            <a:pPr lvl="1"/>
            <a:r>
              <a:rPr lang="en-US" dirty="0"/>
              <a:t>Intuitive solution to solving for parameters and latent variables</a:t>
            </a:r>
          </a:p>
          <a:p>
            <a:pPr lvl="1"/>
            <a:r>
              <a:rPr lang="en-US" dirty="0"/>
              <a:t>Derive that the intuitive solution is correct</a:t>
            </a:r>
          </a:p>
          <a:p>
            <a:pPr lvl="1"/>
            <a:r>
              <a:rPr lang="en-US" dirty="0"/>
              <a:t>Demo for the untrustworthy annotator problem</a:t>
            </a:r>
          </a:p>
        </p:txBody>
      </p:sp>
      <p:pic>
        <p:nvPicPr>
          <p:cNvPr id="1026" name="Picture 2" descr="The three bears, little red riding hood, her grandmother, and a dragon at a tea party with a huge cake in a hotel with people in the background.  Digital art.">
            <a:extLst>
              <a:ext uri="{FF2B5EF4-FFF2-40B4-BE49-F238E27FC236}">
                <a16:creationId xmlns:a16="http://schemas.microsoft.com/office/drawing/2014/main" id="{A5F8BFD1-FC27-4A59-AC69-2C6DA22F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85" y="3234690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27C3A-EC41-2EBA-7546-1F1760B97B62}"/>
              </a:ext>
            </a:extLst>
          </p:cNvPr>
          <p:cNvSpPr txBox="1"/>
          <p:nvPr/>
        </p:nvSpPr>
        <p:spPr>
          <a:xfrm>
            <a:off x="227999" y="4159809"/>
            <a:ext cx="13716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Dall-E3 The three bears, little red riding hood, her grandmother, and a dragon at a tea party with a huge cake in a hotel with people in the background.  Digital art.</a:t>
            </a:r>
          </a:p>
        </p:txBody>
      </p:sp>
      <p:pic>
        <p:nvPicPr>
          <p:cNvPr id="1030" name="Picture 6" descr="A cat looks on in shock as a person on hands and knees eats the cat's food.  Digital art.">
            <a:extLst>
              <a:ext uri="{FF2B5EF4-FFF2-40B4-BE49-F238E27FC236}">
                <a16:creationId xmlns:a16="http://schemas.microsoft.com/office/drawing/2014/main" id="{D96A54F9-0AF8-AB15-0146-C4D66D59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68" y="3245919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9016E-2C81-B8B6-F3A6-E38F1CB85140}"/>
              </a:ext>
            </a:extLst>
          </p:cNvPr>
          <p:cNvSpPr txBox="1"/>
          <p:nvPr/>
        </p:nvSpPr>
        <p:spPr>
          <a:xfrm>
            <a:off x="10325100" y="4667640"/>
            <a:ext cx="163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 cat looks on in shock as a person on hands and knees eats the cat's food. Digital art.</a:t>
            </a:r>
          </a:p>
        </p:txBody>
      </p:sp>
    </p:spTree>
    <p:extLst>
      <p:ext uri="{BB962C8B-B14F-4D97-AF65-F5344CB8AC3E}">
        <p14:creationId xmlns:p14="http://schemas.microsoft.com/office/powerpoint/2010/main" val="216984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probability of each hidden variable given the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new parameters for each model, weighted by likelihood of hidden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2-3 until convergence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 Problem: Simple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parameters</a:t>
                </a:r>
              </a:p>
              <a:p>
                <a:pPr marL="857250" lvl="1" indent="-457200">
                  <a:buFontTx/>
                  <a:buChar char="-"/>
                </a:pPr>
                <a:r>
                  <a:rPr lang="en-US" dirty="0"/>
                  <a:t>Estimate parameters assuming all annotators are good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Compute likelihood of hidden variables for current parameters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Estimate new parameters for each model, weighted by likelihood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900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F7781C-27FC-4BAF-6A33-42FA3741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25605"/>
            <a:ext cx="2920845" cy="78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6691-7807-B6CD-D7E8-CC111EDB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6026541"/>
            <a:ext cx="713678" cy="82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84D75-5F3D-FAA7-5C8C-8799EFDA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976" y="6131454"/>
            <a:ext cx="1650380" cy="735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41A55-244B-0C0F-A15D-3AE776A8D589}"/>
              </a:ext>
            </a:extLst>
          </p:cNvPr>
          <p:cNvGrpSpPr/>
          <p:nvPr/>
        </p:nvGrpSpPr>
        <p:grpSpPr>
          <a:xfrm>
            <a:off x="3352800" y="5851843"/>
            <a:ext cx="4632170" cy="901755"/>
            <a:chOff x="3352800" y="5851843"/>
            <a:chExt cx="4632170" cy="901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8E8E43-ABF4-67BF-C5F5-CB1F6F30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5851843"/>
              <a:ext cx="4632170" cy="9017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0AC1D9-325F-231E-A7D2-D763DD2FB6F5}"/>
                </a:ext>
              </a:extLst>
            </p:cNvPr>
            <p:cNvSpPr txBox="1"/>
            <p:nvPr/>
          </p:nvSpPr>
          <p:spPr>
            <a:xfrm>
              <a:off x="3479060" y="601769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7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419601" y="1524000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524000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3125" y="1752601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3245412" y="4466510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3">
                  <p:embed/>
                </p:oleObj>
              </mc:Choice>
              <mc:Fallback>
                <p:oleObj name="Equation" r:id="rId5" imgW="1218960" imgH="215640" progId="Equation.3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12" y="4466510"/>
                        <a:ext cx="28638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9213" y="3933111"/>
            <a:ext cx="279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Jensen’s Inequality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1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of sums </a:t>
            </a:r>
            <a:r>
              <a:rPr lang="en-US" sz="2400" dirty="0">
                <a:sym typeface="Wingdings" pitchFamily="2" charset="2"/>
              </a:rPr>
              <a:t>is i</a:t>
            </a:r>
            <a:r>
              <a:rPr lang="en-US" sz="2400" dirty="0"/>
              <a:t>ntractable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781800" y="25908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5855" y="5010871"/>
            <a:ext cx="63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concave functions f(x)</a:t>
            </a:r>
          </a:p>
          <a:p>
            <a:endParaRPr lang="en-US" sz="2000" dirty="0"/>
          </a:p>
          <a:p>
            <a:r>
              <a:rPr lang="en-US" sz="2000" dirty="0"/>
              <a:t>So we maximize the lower bound by maximizing the log of sums instead of sum of logs!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43800" y="1351824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215640" progId="Equation.3">
                  <p:embed/>
                </p:oleObj>
              </mc:Choice>
              <mc:Fallback>
                <p:oleObj name="Equation" r:id="rId9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51824"/>
                        <a:ext cx="2863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53534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of expectation of p(</a:t>
            </a:r>
            <a:r>
              <a:rPr lang="en-US" dirty="0" err="1"/>
              <a:t>x|z</a:t>
            </a:r>
            <a:r>
              <a:rPr lang="en-US" dirty="0"/>
              <a:t>) over p(z)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318266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expectation of log of P(</a:t>
            </a:r>
            <a:r>
              <a:rPr lang="en-US" dirty="0" err="1"/>
              <a:t>x|z</a:t>
            </a:r>
            <a:r>
              <a:rPr lang="en-US" dirty="0"/>
              <a:t>) over estimated P(z)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010020"/>
            <a:ext cx="1524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41119" y="2687598"/>
            <a:ext cx="762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</a:t>
            </a:r>
            <a:r>
              <a:rPr lang="en-US" sz="4000" b="1" dirty="0"/>
              <a:t>E-Step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33"/>
          <a:stretch/>
        </p:blipFill>
        <p:spPr>
          <a:xfrm>
            <a:off x="4191000" y="0"/>
            <a:ext cx="4833963" cy="18288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520C910-792F-C33D-5A69-09CA77F7585C}"/>
              </a:ext>
            </a:extLst>
          </p:cNvPr>
          <p:cNvSpPr/>
          <p:nvPr/>
        </p:nvSpPr>
        <p:spPr>
          <a:xfrm>
            <a:off x="8686800" y="181697"/>
            <a:ext cx="3505200" cy="1723303"/>
          </a:xfrm>
          <a:prstGeom prst="cloudCallout">
            <a:avLst>
              <a:gd name="adj1" fmla="val -92392"/>
              <a:gd name="adj2" fmla="val 2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These sums over all combinations of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joint probabilities are complicated!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08BF245-AFF7-C6DF-49AB-EDDC86C85E5C}"/>
              </a:ext>
            </a:extLst>
          </p:cNvPr>
          <p:cNvSpPr/>
          <p:nvPr/>
        </p:nvSpPr>
        <p:spPr>
          <a:xfrm>
            <a:off x="8305800" y="2086697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First, let’s expand the joint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089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3CA1-5719-9F1A-2AFA-FAF34377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064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 will describe three problems.  Think about what they have in common.</a:t>
            </a:r>
          </a:p>
        </p:txBody>
      </p:sp>
    </p:spTree>
    <p:extLst>
      <p:ext uri="{BB962C8B-B14F-4D97-AF65-F5344CB8AC3E}">
        <p14:creationId xmlns:p14="http://schemas.microsoft.com/office/powerpoint/2010/main" val="184641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67"/>
          <a:stretch/>
        </p:blipFill>
        <p:spPr>
          <a:xfrm>
            <a:off x="4191000" y="0"/>
            <a:ext cx="4833963" cy="29718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3CDD0772-8C9D-466B-49A9-EBAD6B59A710}"/>
              </a:ext>
            </a:extLst>
          </p:cNvPr>
          <p:cNvSpPr/>
          <p:nvPr/>
        </p:nvSpPr>
        <p:spPr>
          <a:xfrm>
            <a:off x="3443068" y="1833489"/>
            <a:ext cx="5334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EE341-5480-A56D-9A1A-98C9D8423852}"/>
              </a:ext>
            </a:extLst>
          </p:cNvPr>
          <p:cNvSpPr txBox="1"/>
          <p:nvPr/>
        </p:nvSpPr>
        <p:spPr>
          <a:xfrm>
            <a:off x="633046" y="1676400"/>
            <a:ext cx="277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joint as product of individual</a:t>
            </a:r>
          </a:p>
          <a:p>
            <a:endParaRPr lang="en-US" dirty="0"/>
          </a:p>
          <a:p>
            <a:r>
              <a:rPr lang="en-US" dirty="0"/>
              <a:t>Log of product is sum of logs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A4D9D1-2699-20D4-B9BF-900BDE36C25C}"/>
              </a:ext>
            </a:extLst>
          </p:cNvPr>
          <p:cNvSpPr/>
          <p:nvPr/>
        </p:nvSpPr>
        <p:spPr>
          <a:xfrm>
            <a:off x="8382000" y="3429000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Now I want to deal with this joint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complex sum over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81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4191000" y="0"/>
            <a:ext cx="4833963" cy="48006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8908D97C-0F6F-38BE-779B-472A3620D500}"/>
              </a:ext>
            </a:extLst>
          </p:cNvPr>
          <p:cNvSpPr/>
          <p:nvPr/>
        </p:nvSpPr>
        <p:spPr>
          <a:xfrm>
            <a:off x="3429000" y="2971800"/>
            <a:ext cx="533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DAB20-2F4C-0F37-2F3B-38EFB4215268}"/>
              </a:ext>
            </a:extLst>
          </p:cNvPr>
          <p:cNvSpPr txBox="1"/>
          <p:nvPr/>
        </p:nvSpPr>
        <p:spPr>
          <a:xfrm>
            <a:off x="633046" y="2819400"/>
            <a:ext cx="277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sums</a:t>
            </a:r>
          </a:p>
          <a:p>
            <a:endParaRPr lang="en-US" dirty="0"/>
          </a:p>
          <a:p>
            <a:r>
              <a:rPr lang="en-US" dirty="0"/>
              <a:t>Make it clear that sum over z is a series of sums</a:t>
            </a:r>
          </a:p>
          <a:p>
            <a:endParaRPr lang="en-US" dirty="0"/>
          </a:p>
          <a:p>
            <a:r>
              <a:rPr lang="en-US" dirty="0"/>
              <a:t>Rearrange again, pulling out the sum over z</a:t>
            </a:r>
            <a:r>
              <a:rPr lang="en-US" baseline="-25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A4376-DA8D-BEE1-484D-4D6D376971EF}"/>
              </a:ext>
            </a:extLst>
          </p:cNvPr>
          <p:cNvSpPr txBox="1"/>
          <p:nvPr/>
        </p:nvSpPr>
        <p:spPr>
          <a:xfrm>
            <a:off x="9024963" y="4527559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lets me marginalize out the other z’s!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BE72F-CAE7-FF00-3C17-B0D8C52EDDF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458200" y="4572000"/>
            <a:ext cx="566763" cy="27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833963" cy="68580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0D179FF1-1F69-50ED-8379-9AD5F8D39FE3}"/>
              </a:ext>
            </a:extLst>
          </p:cNvPr>
          <p:cNvSpPr/>
          <p:nvPr/>
        </p:nvSpPr>
        <p:spPr>
          <a:xfrm>
            <a:off x="3581400" y="4648200"/>
            <a:ext cx="457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E662-51A9-3631-93B1-83DAE91EF321}"/>
              </a:ext>
            </a:extLst>
          </p:cNvPr>
          <p:cNvSpPr txBox="1"/>
          <p:nvPr/>
        </p:nvSpPr>
        <p:spPr>
          <a:xfrm>
            <a:off x="835855" y="4429035"/>
            <a:ext cx="277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plug in the functions for score probabilities of good and bad annotators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BF57A-FE0B-CF1D-56B6-E9228409B7AE}"/>
              </a:ext>
            </a:extLst>
          </p:cNvPr>
          <p:cNvSpPr txBox="1"/>
          <p:nvPr/>
        </p:nvSpPr>
        <p:spPr>
          <a:xfrm>
            <a:off x="9398390" y="5885765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calculate how to get P(</a:t>
            </a:r>
            <a:r>
              <a:rPr lang="en-US" dirty="0" err="1"/>
              <a:t>z|s</a:t>
            </a:r>
            <a:r>
              <a:rPr lang="en-US" dirty="0"/>
              <a:t>), as we did before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F060078-A456-D568-6F04-47CC7FD7720B}"/>
              </a:ext>
            </a:extLst>
          </p:cNvPr>
          <p:cNvSpPr/>
          <p:nvPr/>
        </p:nvSpPr>
        <p:spPr>
          <a:xfrm flipH="1">
            <a:off x="9177363" y="5827931"/>
            <a:ext cx="243301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E0A1-AAC7-96A9-D1C5-6FE845B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7181385" cy="5252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D852E-3A59-2D31-1655-4F0D1863FF66}"/>
              </a:ext>
            </a:extLst>
          </p:cNvPr>
          <p:cNvSpPr txBox="1"/>
          <p:nvPr/>
        </p:nvSpPr>
        <p:spPr>
          <a:xfrm>
            <a:off x="637735" y="3429000"/>
            <a:ext cx="2338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out the inference computations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F6F2D-3715-4BE6-388E-4393E9FCBD04}"/>
              </a:ext>
            </a:extLst>
          </p:cNvPr>
          <p:cNvSpPr/>
          <p:nvPr/>
        </p:nvSpPr>
        <p:spPr>
          <a:xfrm>
            <a:off x="3733800" y="5907544"/>
            <a:ext cx="4495800" cy="75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0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CD358-407F-BC85-0FCB-6EC7EB1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584436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63F43A-093B-DF40-0FC1-AEBF0B9B836A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EM for Annotator Problem: </a:t>
            </a:r>
            <a:r>
              <a:rPr lang="en-US" b="1" dirty="0"/>
              <a:t>M-Step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F9315-C181-C32A-BA4D-9F07A9A7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7" y="1295400"/>
            <a:ext cx="3166946" cy="61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9A2C9-18A0-1E47-5E33-C3F260C8AF41}"/>
              </a:ext>
            </a:extLst>
          </p:cNvPr>
          <p:cNvSpPr txBox="1"/>
          <p:nvPr/>
        </p:nvSpPr>
        <p:spPr>
          <a:xfrm>
            <a:off x="685800" y="2828835"/>
            <a:ext cx="3374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parameters that maximize the expression from the E-step, given our current estimates of P(</a:t>
            </a:r>
            <a:r>
              <a:rPr lang="en-US" dirty="0" err="1"/>
              <a:t>z|s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is very similar to the MLE derivation</a:t>
            </a:r>
          </a:p>
          <a:p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ADFB8C-B908-75F0-E1E0-771CCCB68C88}"/>
              </a:ext>
            </a:extLst>
          </p:cNvPr>
          <p:cNvSpPr/>
          <p:nvPr/>
        </p:nvSpPr>
        <p:spPr>
          <a:xfrm flipH="1">
            <a:off x="11125200" y="8382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9F3D21-0152-4766-9FFE-00E745C9D004}"/>
              </a:ext>
            </a:extLst>
          </p:cNvPr>
          <p:cNvSpPr/>
          <p:nvPr/>
        </p:nvSpPr>
        <p:spPr>
          <a:xfrm flipH="1">
            <a:off x="11124028" y="2133600"/>
            <a:ext cx="2286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FEB6596-E8A1-DA86-BEF3-1CC30D62D2F6}"/>
              </a:ext>
            </a:extLst>
          </p:cNvPr>
          <p:cNvSpPr/>
          <p:nvPr/>
        </p:nvSpPr>
        <p:spPr>
          <a:xfrm flipH="1">
            <a:off x="11129477" y="4379742"/>
            <a:ext cx="223151" cy="23258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/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blipFill>
                <a:blip r:embed="rId4"/>
                <a:stretch>
                  <a:fillRect t="-1333" r="-2159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/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blipFill>
                <a:blip r:embed="rId5"/>
                <a:stretch>
                  <a:fillRect t="-1316"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/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333" r="-1354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09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Annotator Problem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https://colab.research.google.com/drive/1sutnFg-xe-IjgiY8qAJt5USf2MEBZS2L?usp=sharing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Maximizes a lower bound on the data likelihood at each iteration</a:t>
            </a:r>
          </a:p>
          <a:p>
            <a:endParaRPr lang="en-US" dirty="0"/>
          </a:p>
          <a:p>
            <a:r>
              <a:rPr lang="en-US" dirty="0"/>
              <a:t>Each step increases the data likelihood</a:t>
            </a:r>
          </a:p>
          <a:p>
            <a:pPr lvl="1"/>
            <a:r>
              <a:rPr lang="en-US" dirty="0"/>
              <a:t>Converges to </a:t>
            </a:r>
            <a:r>
              <a:rPr lang="en-US" i="1" dirty="0"/>
              <a:t>local maximum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Common tricks to derivation</a:t>
            </a:r>
          </a:p>
          <a:p>
            <a:pPr lvl="1"/>
            <a:r>
              <a:rPr lang="en-US" dirty="0"/>
              <a:t>Find terms that sum or integrate to 1</a:t>
            </a:r>
          </a:p>
          <a:p>
            <a:pPr lvl="1"/>
            <a:r>
              <a:rPr lang="en-US" dirty="0"/>
              <a:t>Lagrange multiplier to deal with constraints</a:t>
            </a:r>
          </a:p>
          <a:p>
            <a:pPr lvl="1"/>
            <a:endParaRPr lang="en-US" dirty="0"/>
          </a:p>
          <a:p>
            <a:r>
              <a:rPr lang="en-US" dirty="0"/>
              <a:t>Although the derivation is long, it pretty much always boils down to iteratively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Estimating likelihood of latent variables given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Computing estimates of parameters that are weighted by the latent variable likelihoods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“Hard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 as EM except compute z* as most likely values for hidden variables</a:t>
            </a:r>
          </a:p>
          <a:p>
            <a:endParaRPr lang="en-US" dirty="0"/>
          </a:p>
          <a:p>
            <a:r>
              <a:rPr lang="en-US" dirty="0"/>
              <a:t>K-means is an example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Simpler: can be applied when cannot derive EM</a:t>
            </a:r>
          </a:p>
          <a:p>
            <a:pPr lvl="1"/>
            <a:r>
              <a:rPr lang="en-US" dirty="0"/>
              <a:t>Sometimes works better if you want to make hard predictions at the end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Generally, pdf parameters are not as accurate as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D0B4-3FA0-67DF-E6B8-F49D9FCE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8E56-4CD6-A15E-5C06-58A01922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HW 2: due Feb 19</a:t>
            </a:r>
          </a:p>
          <a:p>
            <a:pPr lvl="1"/>
            <a:r>
              <a:rPr lang="en-US" dirty="0"/>
              <a:t>Problem 1: PCA (lecture Jan 30)</a:t>
            </a:r>
          </a:p>
          <a:p>
            <a:pPr lvl="1"/>
            <a:r>
              <a:rPr lang="en-US" dirty="0"/>
              <a:t>Problem 2: Linear Classification, parameter selection (lectures Feb 1, Feb 6)</a:t>
            </a:r>
          </a:p>
          <a:p>
            <a:pPr lvl="1"/>
            <a:r>
              <a:rPr lang="en-US" dirty="0"/>
              <a:t>Problem 3: Linear Regression (lecture Feb 1)</a:t>
            </a:r>
          </a:p>
          <a:p>
            <a:pPr lvl="1"/>
            <a:r>
              <a:rPr lang="en-US" dirty="0"/>
              <a:t>Stretch goals: optional, up to 60 points</a:t>
            </a:r>
          </a:p>
          <a:p>
            <a:pPr lvl="1"/>
            <a:endParaRPr lang="en-US" dirty="0"/>
          </a:p>
          <a:p>
            <a:r>
              <a:rPr lang="en-US" dirty="0"/>
              <a:t>HW 3: due Mar 4</a:t>
            </a:r>
          </a:p>
          <a:p>
            <a:pPr lvl="1"/>
            <a:r>
              <a:rPr lang="en-US" dirty="0"/>
              <a:t>Problem 1: Probability estimation and inference (lectures Feb 8-15)</a:t>
            </a:r>
          </a:p>
          <a:p>
            <a:pPr lvl="1"/>
            <a:r>
              <a:rPr lang="en-US" dirty="0"/>
              <a:t>Problem 2: Robust Estimation of Salary Data (lectures Feb 13, Feb 15, Feb 20)</a:t>
            </a:r>
          </a:p>
          <a:p>
            <a:pPr lvl="2"/>
            <a:r>
              <a:rPr lang="en-US" dirty="0"/>
              <a:t>Some salaries are “true reports” coming from some distribution based on university and experience; others are “fake reports” that are generated uniformly at random</a:t>
            </a:r>
          </a:p>
          <a:p>
            <a:pPr lvl="1"/>
            <a:r>
              <a:rPr lang="en-US" dirty="0"/>
              <a:t>Stretch goals: optional, up to 60 points</a:t>
            </a:r>
          </a:p>
          <a:p>
            <a:pPr lvl="1"/>
            <a:endParaRPr lang="en-US" dirty="0"/>
          </a:p>
          <a:p>
            <a:r>
              <a:rPr lang="en-US" dirty="0"/>
              <a:t>Remember, you only need a total of 500 (3 credit) or 625 (4 credit) points, which can be earned through HWs, final project, and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007236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69B-EA3D-2BFF-DAAA-AD90A350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DD41-E2A4-E056-5E00-3432D29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19800" cy="5334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EM is a widely applicable algorithm to solve for latent variables and parameters that make the observed data likely</a:t>
            </a:r>
          </a:p>
          <a:p>
            <a:endParaRPr lang="en-US" dirty="0"/>
          </a:p>
          <a:p>
            <a:r>
              <a:rPr lang="en-US" dirty="0"/>
              <a:t>While derivation is long and somewhat complicated, the application is simple</a:t>
            </a:r>
          </a:p>
          <a:p>
            <a:endParaRPr lang="en-US" dirty="0"/>
          </a:p>
          <a:p>
            <a:r>
              <a:rPr lang="en-US" dirty="0"/>
              <a:t>We’ll see other examples of EM use in mixture of Gaussian and topic models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6E8022-6C6C-63C2-A0F9-1CFB0292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7887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7241D-10CD-0CE9-DE3F-73E66EC6AA33}"/>
              </a:ext>
            </a:extLst>
          </p:cNvPr>
          <p:cNvSpPr txBox="1"/>
          <p:nvPr/>
        </p:nvSpPr>
        <p:spPr>
          <a:xfrm>
            <a:off x="7794604" y="470795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A012-379E-1B80-719B-ADE3DE901924}"/>
              </a:ext>
            </a:extLst>
          </p:cNvPr>
          <p:cNvSpPr txBox="1"/>
          <p:nvPr/>
        </p:nvSpPr>
        <p:spPr>
          <a:xfrm>
            <a:off x="7812643" y="54251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A218A-E37A-CC5E-9D86-D1CE4FEE8E02}"/>
              </a:ext>
            </a:extLst>
          </p:cNvPr>
          <p:cNvSpPr txBox="1"/>
          <p:nvPr/>
        </p:nvSpPr>
        <p:spPr>
          <a:xfrm>
            <a:off x="8043476" y="1672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  <p:extLst>
      <p:ext uri="{BB962C8B-B14F-4D97-AF65-F5344CB8AC3E}">
        <p14:creationId xmlns:p14="http://schemas.microsoft.com/office/powerpoint/2010/main" val="21473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“Bad Annotators”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9640"/>
            <a:ext cx="82296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Determine which people to trust and the average rating by accurate annotators.</a:t>
            </a:r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96639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52004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Photo: Jam343 (</a:t>
            </a:r>
            <a:r>
              <a:rPr lang="en-US" sz="1200" dirty="0" err="1"/>
              <a:t>Flickr</a:t>
            </a:r>
            <a:r>
              <a:rPr lang="en-US" sz="1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1" y="3901439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Annotator Ratings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8</a:t>
            </a:r>
          </a:p>
          <a:p>
            <a:pPr algn="ctr"/>
            <a:r>
              <a:rPr lang="en-US" dirty="0"/>
              <a:t>9</a:t>
            </a:r>
          </a:p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7DF9-19F4-BF1A-7F66-92B6EF9B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C75B-5338-A9BB-1A06-E448E334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Estimating probability density functions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Foreground/Background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0" y="944880"/>
            <a:ext cx="7848600" cy="2819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You are given an image and want to assign foreground/background pixels.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Segment the image into figure and ground without knowing what the foreground looks like in advance.</a:t>
            </a:r>
          </a:p>
        </p:txBody>
      </p:sp>
      <p:pic>
        <p:nvPicPr>
          <p:cNvPr id="32461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64278"/>
            <a:ext cx="2819400" cy="2819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819400" y="5288278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505967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Foreground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97407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91200" y="5745478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5443-D51E-C937-74F0-5968A0E6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3B0A1-1A6B-D276-B42A-AB4E398A7226}"/>
              </a:ext>
            </a:extLst>
          </p:cNvPr>
          <p:cNvSpPr txBox="1"/>
          <p:nvPr/>
        </p:nvSpPr>
        <p:spPr>
          <a:xfrm>
            <a:off x="10972800" y="64770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CEEE-6181-B4C4-5464-B447A9FB2036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0" y="2125429"/>
            <a:ext cx="8280400" cy="4659347"/>
            <a:chOff x="1371600" y="1257299"/>
            <a:chExt cx="8178774" cy="460216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51CB06-BEB7-128B-2798-14D332A0D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57299"/>
              <a:ext cx="8178774" cy="460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2D4A2D-18EB-DF6D-8E43-EC82E6AAA1A3}"/>
                </a:ext>
              </a:extLst>
            </p:cNvPr>
            <p:cNvSpPr/>
            <p:nvPr/>
          </p:nvSpPr>
          <p:spPr>
            <a:xfrm>
              <a:off x="1676400" y="1600200"/>
              <a:ext cx="510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7D0A0-781A-F276-8301-040D082BA9C7}"/>
                </a:ext>
              </a:extLst>
            </p:cNvPr>
            <p:cNvSpPr/>
            <p:nvPr/>
          </p:nvSpPr>
          <p:spPr>
            <a:xfrm>
              <a:off x="1447800" y="4038600"/>
              <a:ext cx="4419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E00F41-C1DC-E05A-F9D5-50B06749446B}"/>
              </a:ext>
            </a:extLst>
          </p:cNvPr>
          <p:cNvSpPr txBox="1"/>
          <p:nvPr/>
        </p:nvSpPr>
        <p:spPr>
          <a:xfrm>
            <a:off x="609600" y="1297122"/>
            <a:ext cx="618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Documents have a “topic” that is predictive of the words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Challenge: We don’t know what the topics are, or what distribution of words each has</a:t>
            </a:r>
          </a:p>
        </p:txBody>
      </p:sp>
    </p:spTree>
    <p:extLst>
      <p:ext uri="{BB962C8B-B14F-4D97-AF65-F5344CB8AC3E}">
        <p14:creationId xmlns:p14="http://schemas.microsoft.com/office/powerpoint/2010/main" val="42493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DEA-C197-77C4-CF95-4D8060E3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problems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3280-E4FE-ADC8-ED8B-EC9D2929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think there is some underlying factor that is not known</a:t>
            </a:r>
          </a:p>
          <a:p>
            <a:pPr marL="914400" lvl="1" indent="-514350"/>
            <a:r>
              <a:rPr lang="en-US" dirty="0"/>
              <a:t>Whether annotator is good or bad</a:t>
            </a:r>
          </a:p>
          <a:p>
            <a:pPr marL="914400" lvl="1" indent="-514350"/>
            <a:r>
              <a:rPr lang="en-US" dirty="0"/>
              <a:t>Whether pixel is in foreground or background</a:t>
            </a:r>
          </a:p>
          <a:p>
            <a:pPr marL="914400" lvl="1" indent="-514350"/>
            <a:r>
              <a:rPr lang="en-US" dirty="0"/>
              <a:t>Topic of a document</a:t>
            </a:r>
          </a:p>
          <a:p>
            <a:pPr marL="514350" indent="-514350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have some model for the probability of data given that underlying factor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But we don’t know the parameters of the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C6C97-488A-61CD-B464-FBAAD550C143}"/>
              </a:ext>
            </a:extLst>
          </p:cNvPr>
          <p:cNvSpPr txBox="1"/>
          <p:nvPr/>
        </p:nvSpPr>
        <p:spPr>
          <a:xfrm>
            <a:off x="457200" y="6324600"/>
            <a:ext cx="104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“missing data” or “latent variable” problems – a critical piece of information is not observed</a:t>
            </a:r>
          </a:p>
        </p:txBody>
      </p:sp>
    </p:spTree>
    <p:extLst>
      <p:ext uri="{BB962C8B-B14F-4D97-AF65-F5344CB8AC3E}">
        <p14:creationId xmlns:p14="http://schemas.microsoft.com/office/powerpoint/2010/main" val="14766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 of problems with hidden or latent variables</a:t>
            </a:r>
          </a:p>
          <a:p>
            <a:pPr lvl="1"/>
            <a:r>
              <a:rPr lang="en-US" dirty="0"/>
              <a:t>Untrustworthy annotators</a:t>
            </a:r>
          </a:p>
          <a:p>
            <a:pPr lvl="1"/>
            <a:r>
              <a:rPr lang="en-US" dirty="0"/>
              <a:t>Pixel segmentation</a:t>
            </a:r>
          </a:p>
          <a:p>
            <a:pPr lvl="1"/>
            <a:r>
              <a:rPr lang="en-US" dirty="0"/>
              <a:t>Topic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Probabilistic Inference</a:t>
            </a:r>
          </a:p>
          <a:p>
            <a:endParaRPr lang="en-US" dirty="0"/>
          </a:p>
          <a:p>
            <a:r>
              <a:rPr lang="en-US" dirty="0"/>
              <a:t>Dealing with Latent Variables (latent = hidden, not observed)</a:t>
            </a:r>
          </a:p>
          <a:p>
            <a:pPr lvl="1"/>
            <a:r>
              <a:rPr lang="en-US" dirty="0"/>
              <a:t>EM algorithm, Bad annotator problem</a:t>
            </a:r>
          </a:p>
          <a:p>
            <a:pPr lvl="1"/>
            <a:r>
              <a:rPr lang="en-US" dirty="0"/>
              <a:t>Hard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284A-B6D3-5E87-A9AF-7DC63666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used EM in research and practice many times, e.g.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F0A1-53D3-954E-D3BD-9D7ACE71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4" y="1143000"/>
            <a:ext cx="6311313" cy="51355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Given multiple images and scene geometry, estimate true color of each floor map pixel</a:t>
            </a:r>
          </a:p>
          <a:p>
            <a:pPr lvl="1"/>
            <a:r>
              <a:rPr lang="en-US" dirty="0"/>
              <a:t>Latent variables: which pixels are occluded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 audio clip of music with background noise, which extracted sound signatures are due to music vs background noise?</a:t>
            </a:r>
          </a:p>
          <a:p>
            <a:pPr lvl="1"/>
            <a:r>
              <a:rPr lang="en-US" dirty="0"/>
              <a:t>Latent variables: whether each extracted sound signature at a given time is due to background or music</a:t>
            </a:r>
          </a:p>
          <a:p>
            <a:pPr lvl="1"/>
            <a:endParaRPr lang="en-US" dirty="0"/>
          </a:p>
          <a:p>
            <a:r>
              <a:rPr lang="en-US" dirty="0"/>
              <a:t>Mixture of Gaussian probability model (next class)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5174E1-F864-9224-3A54-6F7B9B10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330017"/>
            <a:ext cx="2183737" cy="1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39413FB-D839-1C0B-CA43-B2D7E0FFC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7"/>
          <a:stretch/>
        </p:blipFill>
        <p:spPr bwMode="auto">
          <a:xfrm>
            <a:off x="10058399" y="1179533"/>
            <a:ext cx="1524000" cy="17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5106B9-97AD-C775-D14C-5F794A2F9D33}"/>
              </a:ext>
            </a:extLst>
          </p:cNvPr>
          <p:cNvSpPr/>
          <p:nvPr/>
        </p:nvSpPr>
        <p:spPr>
          <a:xfrm>
            <a:off x="9671313" y="2062487"/>
            <a:ext cx="138509" cy="105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0B68E-B77F-E22B-68C8-50565757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65" y="3158306"/>
            <a:ext cx="4951141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128840</TotalTime>
  <Words>2002</Words>
  <Application>Microsoft Office PowerPoint</Application>
  <PresentationFormat>Widescreen</PresentationFormat>
  <Paragraphs>315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Wingdings</vt:lpstr>
      <vt:lpstr>Office Theme</vt:lpstr>
      <vt:lpstr>Equation</vt:lpstr>
      <vt:lpstr>EM Algorithm </vt:lpstr>
      <vt:lpstr>Today’s Class: EM Algorithm</vt:lpstr>
      <vt:lpstr>I will describe three problems.  Think about what they have in common.</vt:lpstr>
      <vt:lpstr>“Bad Annotators” Problem</vt:lpstr>
      <vt:lpstr>Foreground/Background Segmentation</vt:lpstr>
      <vt:lpstr>Topic Models</vt:lpstr>
      <vt:lpstr>What do these problems have in common?</vt:lpstr>
      <vt:lpstr>Today’s Class</vt:lpstr>
      <vt:lpstr>I have used EM in research and practice many times, e.g.</vt:lpstr>
      <vt:lpstr>Bad Annotator Problem</vt:lpstr>
      <vt:lpstr>Latent Variable Problems: Bad Annotator</vt:lpstr>
      <vt:lpstr>Maximum Likelihood Estimation</vt:lpstr>
      <vt:lpstr>Solving for mean</vt:lpstr>
      <vt:lpstr>Solving for standard deviation</vt:lpstr>
      <vt:lpstr>Applying MLE in code</vt:lpstr>
      <vt:lpstr>Probabilistic Inference</vt:lpstr>
      <vt:lpstr>Probabilistic Inference (general case)</vt:lpstr>
      <vt:lpstr>Probabilistic Inference (general case)</vt:lpstr>
      <vt:lpstr>Probabilistic Inference (general case)</vt:lpstr>
      <vt:lpstr>Probabilistic Inference (general case)</vt:lpstr>
      <vt:lpstr>Example: Inference for Annotator Labels</vt:lpstr>
      <vt:lpstr>Dealing with Latent Variables</vt:lpstr>
      <vt:lpstr>2 minute break</vt:lpstr>
      <vt:lpstr>Simple solution</vt:lpstr>
      <vt:lpstr>Annotator Problem: Simple Solution</vt:lpstr>
      <vt:lpstr>Expectation Maximization (EM) Algorithm</vt:lpstr>
      <vt:lpstr>Expectation Maximization (EM) Algorithm</vt:lpstr>
      <vt:lpstr>Expectation Maximization (EM) Algorithm</vt:lpstr>
      <vt:lpstr>EM for Annotator Problem: E-Step</vt:lpstr>
      <vt:lpstr>EM for Annotator Problem: E-Step</vt:lpstr>
      <vt:lpstr>EM for Annotator Problem: E-Step</vt:lpstr>
      <vt:lpstr>EM for Annotator Problem: E-Step</vt:lpstr>
      <vt:lpstr>EM for Annotator Problem: E-Step</vt:lpstr>
      <vt:lpstr>PowerPoint Presentation</vt:lpstr>
      <vt:lpstr>EM Annotator Problem Demo</vt:lpstr>
      <vt:lpstr>EM Algorithm</vt:lpstr>
      <vt:lpstr>“Hard EM”</vt:lpstr>
      <vt:lpstr>Notes about homeworks</vt:lpstr>
      <vt:lpstr>What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315</cp:revision>
  <cp:lastPrinted>2023-01-18T22:14:20Z</cp:lastPrinted>
  <dcterms:created xsi:type="dcterms:W3CDTF">2009-12-16T02:55:56Z</dcterms:created>
  <dcterms:modified xsi:type="dcterms:W3CDTF">2024-02-12T21:53:50Z</dcterms:modified>
</cp:coreProperties>
</file>