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405" r:id="rId3"/>
    <p:sldId id="258" r:id="rId4"/>
    <p:sldId id="390" r:id="rId5"/>
    <p:sldId id="391" r:id="rId6"/>
    <p:sldId id="393" r:id="rId7"/>
    <p:sldId id="395" r:id="rId8"/>
    <p:sldId id="392" r:id="rId9"/>
    <p:sldId id="394" r:id="rId10"/>
    <p:sldId id="396" r:id="rId11"/>
    <p:sldId id="422" r:id="rId12"/>
    <p:sldId id="420" r:id="rId13"/>
    <p:sldId id="397" r:id="rId14"/>
    <p:sldId id="419" r:id="rId15"/>
    <p:sldId id="416" r:id="rId16"/>
    <p:sldId id="425" r:id="rId17"/>
    <p:sldId id="409" r:id="rId18"/>
    <p:sldId id="408" r:id="rId19"/>
    <p:sldId id="410" r:id="rId20"/>
    <p:sldId id="411" r:id="rId21"/>
    <p:sldId id="412" r:id="rId22"/>
    <p:sldId id="413" r:id="rId23"/>
    <p:sldId id="415" r:id="rId24"/>
    <p:sldId id="424" r:id="rId25"/>
    <p:sldId id="423" r:id="rId26"/>
    <p:sldId id="414" r:id="rId27"/>
    <p:sldId id="418" r:id="rId28"/>
    <p:sldId id="417" r:id="rId29"/>
    <p:sldId id="406" r:id="rId30"/>
    <p:sldId id="401" r:id="rId31"/>
    <p:sldId id="407" r:id="rId32"/>
    <p:sldId id="402" r:id="rId33"/>
    <p:sldId id="398" r:id="rId34"/>
    <p:sldId id="383" r:id="rId35"/>
    <p:sldId id="421" r:id="rId36"/>
    <p:sldId id="377" r:id="rId37"/>
    <p:sldId id="386" r:id="rId38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71767" autoAdjust="0"/>
  </p:normalViewPr>
  <p:slideViewPr>
    <p:cSldViewPr>
      <p:cViewPr>
        <p:scale>
          <a:sx n="55" d="100"/>
          <a:sy n="55" d="100"/>
        </p:scale>
        <p:origin x="714" y="20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took much too long and wasn’t very coherent.  Next time, re-organize:</a:t>
            </a:r>
          </a:p>
          <a:p>
            <a:pPr marL="228600" indent="-228600">
              <a:buAutoNum type="arabicPeriod"/>
            </a:pPr>
            <a:r>
              <a:rPr lang="en-US" dirty="0"/>
              <a:t>Estimate P(</a:t>
            </a:r>
            <a:r>
              <a:rPr lang="en-US" dirty="0" err="1"/>
              <a:t>x,y</a:t>
            </a:r>
            <a:r>
              <a:rPr lang="en-US" dirty="0"/>
              <a:t>) where x is one discrete variable</a:t>
            </a:r>
          </a:p>
          <a:p>
            <a:pPr marL="228600" indent="-228600">
              <a:buAutoNum type="arabicPeriod"/>
            </a:pPr>
            <a:r>
              <a:rPr lang="en-US" dirty="0"/>
              <a:t>Estimate P(</a:t>
            </a:r>
            <a:r>
              <a:rPr lang="en-US" dirty="0" err="1"/>
              <a:t>x,y</a:t>
            </a:r>
            <a:r>
              <a:rPr lang="en-US" dirty="0"/>
              <a:t>) where x is two discrete variables</a:t>
            </a:r>
          </a:p>
          <a:p>
            <a:pPr marL="228600" indent="-228600">
              <a:buAutoNum type="arabicPeriod"/>
            </a:pPr>
            <a:r>
              <a:rPr lang="en-US" dirty="0"/>
              <a:t>Estimate P(</a:t>
            </a:r>
            <a:r>
              <a:rPr lang="en-US" dirty="0" err="1"/>
              <a:t>x,y</a:t>
            </a:r>
            <a:r>
              <a:rPr lang="en-US" dirty="0"/>
              <a:t>) where x is 768 discrete variables?  Can’t do it… need an assumption, Naïve Bayes</a:t>
            </a:r>
          </a:p>
          <a:p>
            <a:pPr marL="228600" indent="-228600">
              <a:buAutoNum type="arabicPeriod"/>
            </a:pPr>
            <a:r>
              <a:rPr lang="en-US" dirty="0"/>
              <a:t>Introduce Naïve Bayes assumption</a:t>
            </a:r>
          </a:p>
          <a:p>
            <a:pPr marL="228600" indent="-228600">
              <a:buAutoNum type="arabicPeriod"/>
            </a:pPr>
            <a:r>
              <a:rPr lang="en-US" dirty="0"/>
              <a:t>Apply naïve bayes to MNIST in code</a:t>
            </a:r>
          </a:p>
          <a:p>
            <a:pPr marL="228600" indent="-228600">
              <a:buAutoNum type="arabicPeriod"/>
            </a:pPr>
            <a:r>
              <a:rPr lang="en-US" dirty="0"/>
              <a:t>Use prior probability</a:t>
            </a:r>
          </a:p>
          <a:p>
            <a:pPr marL="228600" indent="-228600">
              <a:buAutoNum type="arabicPeriod"/>
            </a:pPr>
            <a:r>
              <a:rPr lang="en-US" dirty="0"/>
              <a:t>What if x and/or y is continuous?</a:t>
            </a:r>
          </a:p>
          <a:p>
            <a:pPr marL="228600" indent="-228600">
              <a:buAutoNum type="arabicPeriod"/>
            </a:pPr>
            <a:r>
              <a:rPr lang="en-US" dirty="0"/>
              <a:t>If x is continuous… Gaussian or discretize</a:t>
            </a:r>
          </a:p>
          <a:p>
            <a:pPr marL="228600" indent="-228600">
              <a:buAutoNum type="arabicPeriod"/>
            </a:pPr>
            <a:r>
              <a:rPr lang="en-US" dirty="0"/>
              <a:t>If y is continuous… Gaussian, solve for most likely y using calculus: first if there is one x, then if there are multiple </a:t>
            </a:r>
            <a:r>
              <a:rPr lang="en-US" dirty="0" err="1"/>
              <a:t>xs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43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0.png"/><Relationship Id="rId7" Type="http://schemas.openxmlformats.org/officeDocument/2006/relationships/image" Target="../media/image4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52.png"/><Relationship Id="rId4" Type="http://schemas.openxmlformats.org/officeDocument/2006/relationships/image" Target="../media/image480.png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0.png"/><Relationship Id="rId7" Type="http://schemas.openxmlformats.org/officeDocument/2006/relationships/image" Target="../media/image440.png"/><Relationship Id="rId12" Type="http://schemas.openxmlformats.org/officeDocument/2006/relationships/image" Target="../media/image54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53.png"/><Relationship Id="rId5" Type="http://schemas.openxmlformats.org/officeDocument/2006/relationships/image" Target="../media/image480.png"/><Relationship Id="rId10" Type="http://schemas.openxmlformats.org/officeDocument/2006/relationships/image" Target="../media/image520.png"/><Relationship Id="rId4" Type="http://schemas.openxmlformats.org/officeDocument/2006/relationships/image" Target="../media/image410.png"/><Relationship Id="rId9" Type="http://schemas.openxmlformats.org/officeDocument/2006/relationships/image" Target="../media/image5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hyperlink" Target="https://www.cs.cmu.edu/afs/cs.cmu.edu/user/hws/www/CVPR0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Probability and Naïve Bayes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Applied Machine Learning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422754" y="6298473"/>
            <a:ext cx="423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Dall-E: portrait of Thomas Bayes with a Dunce Cap on his head</a:t>
            </a:r>
          </a:p>
        </p:txBody>
      </p:sp>
      <p:pic>
        <p:nvPicPr>
          <p:cNvPr id="3" name="Picture 2" descr="A picture containing text, person, book, head&#10;&#10;Description automatically generated">
            <a:extLst>
              <a:ext uri="{FF2B5EF4-FFF2-40B4-BE49-F238E27FC236}">
                <a16:creationId xmlns:a16="http://schemas.microsoft.com/office/drawing/2014/main" id="{C9E27176-4FCF-EEC0-385E-1FF5A1346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49"/>
            <a:ext cx="6851033" cy="68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12FA-0226-92D4-B7B4-41BD5173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if you have 100 variables?  How can you count all combinations?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EBF04-269B-7E3C-9F40-FF9233DD1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Fully modeling dependencies between many variables (more than 3 or 4) is challenging and requires a lot of data</a:t>
            </a:r>
          </a:p>
        </p:txBody>
      </p:sp>
    </p:spTree>
    <p:extLst>
      <p:ext uri="{BB962C8B-B14F-4D97-AF65-F5344CB8AC3E}">
        <p14:creationId xmlns:p14="http://schemas.microsoft.com/office/powerpoint/2010/main" val="243327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DF00-ADCF-B037-C6B0-D9F06772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33400"/>
            <a:ext cx="10972800" cy="914400"/>
          </a:xfrm>
        </p:spPr>
        <p:txBody>
          <a:bodyPr>
            <a:normAutofit/>
          </a:bodyPr>
          <a:lstStyle/>
          <a:p>
            <a:r>
              <a:rPr lang="en-US" sz="3200" b="1" dirty="0"/>
              <a:t>Probabilistic model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BE1313-6A8C-B1D4-5BD7-835ED4412F39}"/>
                  </a:ext>
                </a:extLst>
              </p:cNvPr>
              <p:cNvSpPr txBox="1"/>
              <p:nvPr/>
            </p:nvSpPr>
            <p:spPr>
              <a:xfrm>
                <a:off x="3505200" y="1931300"/>
                <a:ext cx="3886200" cy="785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BE1313-6A8C-B1D4-5BD7-835ED4412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931300"/>
                <a:ext cx="3886200" cy="785600"/>
              </a:xfrm>
              <a:prstGeom prst="rect">
                <a:avLst/>
              </a:prstGeom>
              <a:blipFill>
                <a:blip r:embed="rId2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FDAD19C-4151-710E-E556-756EE3E78CBD}"/>
              </a:ext>
            </a:extLst>
          </p:cNvPr>
          <p:cNvSpPr txBox="1">
            <a:spLocks/>
          </p:cNvSpPr>
          <p:nvPr/>
        </p:nvSpPr>
        <p:spPr bwMode="auto">
          <a:xfrm>
            <a:off x="3962400" y="32004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Or equivalently…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7C350D-C9D7-655A-A67C-E03C91FD5B16}"/>
                  </a:ext>
                </a:extLst>
              </p:cNvPr>
              <p:cNvSpPr txBox="1"/>
              <p:nvPr/>
            </p:nvSpPr>
            <p:spPr>
              <a:xfrm>
                <a:off x="190500" y="4753401"/>
                <a:ext cx="11849100" cy="1928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b="0" dirty="0"/>
              </a:p>
              <a:p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7C350D-C9D7-655A-A67C-E03C91FD5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4753401"/>
                <a:ext cx="11849100" cy="1928798"/>
              </a:xfrm>
              <a:prstGeom prst="rect">
                <a:avLst/>
              </a:prstGeom>
              <a:blipFill>
                <a:blip r:embed="rId3"/>
                <a:stretch>
                  <a:fillRect b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92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4E0E-FA03-E71C-5A30-57ED1618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46787-D718-0BB3-A01D-7628A98E4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 err="1"/>
                  <a:t>ith</a:t>
                </a:r>
                <a:r>
                  <a:rPr lang="en-US" dirty="0"/>
                  <a:t> feature 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indicates the feature index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nth feature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indicates the sample index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nth label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 err="1"/>
                  <a:t>ith</a:t>
                </a:r>
                <a:r>
                  <a:rPr lang="en-US" dirty="0"/>
                  <a:t> feature of the nth sample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returns 1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; 0 otherwise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indicates a feature value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an indicator function, mapping from true/false to 1/0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46787-D718-0BB3-A01D-7628A98E4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94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286C-EDC3-7458-0B7F-06BF1388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31546-537A-BF53-8802-AE8C78F72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features x</a:t>
            </a:r>
            <a:r>
              <a:rPr lang="en-US" baseline="-25000" dirty="0"/>
              <a:t>1</a:t>
            </a:r>
            <a:r>
              <a:rPr lang="en-US" dirty="0"/>
              <a:t>..x</a:t>
            </a:r>
            <a:r>
              <a:rPr lang="en-US" baseline="-25000" dirty="0"/>
              <a:t>m</a:t>
            </a:r>
            <a:r>
              <a:rPr lang="en-US" dirty="0"/>
              <a:t> are independent given the label 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109F50-3E81-E54E-092F-B3F6369D78CF}"/>
                  </a:ext>
                </a:extLst>
              </p:cNvPr>
              <p:cNvSpPr txBox="1"/>
              <p:nvPr/>
            </p:nvSpPr>
            <p:spPr>
              <a:xfrm>
                <a:off x="2362200" y="1676400"/>
                <a:ext cx="6096000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109F50-3E81-E54E-092F-B3F6369D7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76400"/>
                <a:ext cx="6096000" cy="988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924B8-F055-BAE2-156C-F811A6F66E64}"/>
                  </a:ext>
                </a:extLst>
              </p:cNvPr>
              <p:cNvSpPr txBox="1"/>
              <p:nvPr/>
            </p:nvSpPr>
            <p:spPr>
              <a:xfrm>
                <a:off x="3581400" y="4285393"/>
                <a:ext cx="396512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924B8-F055-BAE2-156C-F811A6F66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285393"/>
                <a:ext cx="3965124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92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F8FA-2802-6F3E-B30A-CF29C9C2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E18CD1-94CE-31B1-79F3-9A776DD671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49530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Digit classification: choose the label that maximizes the product of likelihoods of each pixel intensity</a:t>
                </a:r>
              </a:p>
              <a:p>
                <a:endParaRPr lang="en-US" dirty="0"/>
              </a:p>
              <a:p>
                <a:r>
                  <a:rPr lang="en-US" dirty="0"/>
                  <a:t>Temperature prediction: each feature predicts y with some offset and variance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𝑥𝑖</m:t>
                    </m:r>
                  </m:oMath>
                </a14:m>
                <a:r>
                  <a:rPr lang="en-US" dirty="0"/>
                  <a:t> is univariate Gaussian)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E18CD1-94CE-31B1-79F3-9A776DD671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4953000" cy="5867400"/>
              </a:xfrm>
              <a:blipFill>
                <a:blip r:embed="rId2"/>
                <a:stretch>
                  <a:fillRect l="-2829" t="-1351" r="-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A4C80080-32AC-8BFA-7A33-B860C6D8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5943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82B29B3-2973-23C7-46D8-B3C4ACA6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4439119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7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4743-F4A5-C985-EE1C-A69ECEF5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398B9-0428-A155-5EB7-892AB76742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Training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Estimate parameters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Estimate parameters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Prediction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that maximizes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398B9-0428-A155-5EB7-892AB76742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987BD-26A0-DECA-F540-80799E62B24F}"/>
                  </a:ext>
                </a:extLst>
              </p:cNvPr>
              <p:cNvSpPr txBox="1"/>
              <p:nvPr/>
            </p:nvSpPr>
            <p:spPr>
              <a:xfrm>
                <a:off x="6019800" y="2934730"/>
                <a:ext cx="6093912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987BD-26A0-DECA-F540-80799E62B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934730"/>
                <a:ext cx="6093912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0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3B58EA-AA28-6D02-4ADD-1B97ACDD03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from data?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3B58EA-AA28-6D02-4ADD-1B97ACDD03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4FC98-1FC7-A652-E491-8C978F59E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principles of fitting likelihood parameters from data</a:t>
            </a:r>
          </a:p>
          <a:p>
            <a:pPr lvl="1"/>
            <a:r>
              <a:rPr lang="en-US" dirty="0"/>
              <a:t>MLE (maximum likelihood estimation): Choose the parameter that maximizes the likelihood of the data</a:t>
            </a:r>
          </a:p>
          <a:p>
            <a:pPr lvl="1"/>
            <a:r>
              <a:rPr lang="en-US" dirty="0"/>
              <a:t>MAP (maximum a priori): Choose the parameter that maximizes the data likelihood and its own prior</a:t>
            </a:r>
          </a:p>
          <a:p>
            <a:pPr lvl="2"/>
            <a:r>
              <a:rPr lang="en-US" dirty="0"/>
              <a:t>As Warren Buffet says, it’s not just about maximizing expected return – it’s about making sure there are no zeros.</a:t>
            </a:r>
          </a:p>
        </p:txBody>
      </p:sp>
    </p:spTree>
    <p:extLst>
      <p:ext uri="{BB962C8B-B14F-4D97-AF65-F5344CB8AC3E}">
        <p14:creationId xmlns:p14="http://schemas.microsoft.com/office/powerpoint/2010/main" val="4088518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data?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Bernoulli (x is binary; y is discrete)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Categorical (x is has multiple discrete values, y is discrete)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79A0CAD-E2F2-25A0-3E39-8B803AE2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057400"/>
            <a:ext cx="5486400" cy="1151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A47D9-53D0-8B4D-33C2-1A08838AF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49" y="4205353"/>
            <a:ext cx="5884101" cy="92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F2AC4-E243-E258-8D70-2A03DF19F5CE}"/>
              </a:ext>
            </a:extLst>
          </p:cNvPr>
          <p:cNvSpPr txBox="1"/>
          <p:nvPr/>
        </p:nvSpPr>
        <p:spPr>
          <a:xfrm>
            <a:off x="1179870" y="3153157"/>
            <a:ext cx="929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theta_ki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k,i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((X[:,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]==1) &amp; (y==k)) /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(y==k)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1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from data?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E650-0F80-DAD0-283F-67B79FC9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 is Gaussian (aka Normal), y is discrete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96C890-C839-D850-7038-F92B1ED4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608" y="609600"/>
            <a:ext cx="369640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283BED-3634-E5FB-81C9-4C51AB7F8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549518"/>
            <a:ext cx="5257800" cy="831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A943A9-AE7C-E501-5AB6-7145A39D2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373222"/>
            <a:ext cx="5301842" cy="847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F69240-7CAA-1A28-0EB1-428433179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701" y="3314455"/>
            <a:ext cx="5939406" cy="8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43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data?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Gaussian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2251CFA-8991-412F-B697-F7275EED5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00200"/>
            <a:ext cx="5972961" cy="2516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1BC5F1-A550-FC42-C0E2-D7F2E8B0F8AC}"/>
              </a:ext>
            </a:extLst>
          </p:cNvPr>
          <p:cNvSpPr txBox="1"/>
          <p:nvPr/>
        </p:nvSpPr>
        <p:spPr>
          <a:xfrm>
            <a:off x="1295400" y="4944070"/>
            <a:ext cx="6098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u[i] = 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(y-X[:,i], axis=</a:t>
            </a:r>
            <a:r>
              <a:rPr lang="es-E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std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[i] = 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s-E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(y-X[:,i], axis=</a:t>
            </a:r>
            <a:r>
              <a:rPr lang="es-E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s-E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F94B-F205-FA2A-3AA0-7A7EF876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approaches we’ve seen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36D5-C957-18F9-66B1-411F0583E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Nearest neighbor is widely used</a:t>
            </a:r>
          </a:p>
          <a:p>
            <a:pPr lvl="1"/>
            <a:r>
              <a:rPr lang="en-US" dirty="0"/>
              <a:t>Super-powers: can instantly learn new classes and predict from one or many examples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Logistic Regression is widely used</a:t>
            </a:r>
          </a:p>
          <a:p>
            <a:pPr lvl="1"/>
            <a:r>
              <a:rPr lang="en-US" dirty="0"/>
              <a:t>Super-powers: Effective prediction from high-dimensional features</a:t>
            </a:r>
          </a:p>
          <a:p>
            <a:endParaRPr lang="en-US" dirty="0"/>
          </a:p>
          <a:p>
            <a:r>
              <a:rPr lang="en-US" dirty="0"/>
              <a:t>Linear Regression is widely used</a:t>
            </a:r>
          </a:p>
          <a:p>
            <a:pPr lvl="1"/>
            <a:r>
              <a:rPr lang="en-US" dirty="0"/>
              <a:t>Super-powers: Can extrapolate, explain relationships, and predict continuous values from many variables</a:t>
            </a:r>
          </a:p>
          <a:p>
            <a:endParaRPr lang="en-US" dirty="0"/>
          </a:p>
          <a:p>
            <a:r>
              <a:rPr lang="en-US" dirty="0"/>
              <a:t>Almost all algorithms involve nearest neighbor, logistic regression, or linear regression</a:t>
            </a:r>
          </a:p>
          <a:p>
            <a:pPr lvl="1"/>
            <a:r>
              <a:rPr lang="en-US" dirty="0"/>
              <a:t>The main learning challenge is typically </a:t>
            </a:r>
            <a:r>
              <a:rPr lang="en-US" b="1" dirty="0"/>
              <a:t>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29970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from data?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/>
                  <a:t> and y are jointly Gaussian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(.) </m:t>
                    </m:r>
                  </m:oMath>
                </a14:m>
                <a:r>
                  <a:rPr lang="en-US" sz="2400" dirty="0"/>
                  <a:t>stands for normal distribution with given value, mean, and (co-)variance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002D74F-8327-A7EA-CB89-2B03EF830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752600"/>
            <a:ext cx="6946084" cy="8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from data?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continuous (non-Gaussian),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discrete</a:t>
                </a:r>
              </a:p>
              <a:p>
                <a:pPr lvl="1"/>
                <a:r>
                  <a:rPr lang="en-US" dirty="0"/>
                  <a:t>First turn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discrete (e.g. if values range [0, 1), assign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x=floor(x*10)</a:t>
                </a:r>
              </a:p>
              <a:p>
                <a:pPr lvl="1"/>
                <a:r>
                  <a:rPr lang="en-US" dirty="0"/>
                  <a:t>Now can estimate as categorical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653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from data?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text, e.g. “blue”, “orange”, “green”</a:t>
                </a:r>
              </a:p>
              <a:p>
                <a:pPr lvl="1"/>
                <a:r>
                  <a:rPr lang="en-US" dirty="0"/>
                  <a:t>Map each possible text value into an integer and solve as categorical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885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5C7936-AE7B-514B-3E2A-0390573A8E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5C7936-AE7B-514B-3E2A-0390573A8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6212B-F112-461A-BEED-C93399F44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Three options:</a:t>
                </a:r>
              </a:p>
              <a:p>
                <a:r>
                  <a:rPr lang="en-US" sz="2800" dirty="0"/>
                  <a:t>Assume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is “uniform” (every value is equally likely) and ignore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is discrete, count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is continuous, model as Gaussian or convert to discrete and count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6212B-F112-461A-BEED-C93399F44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271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0694-17EC-B524-029E-E502F316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 break: Simple Naive Bayes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E57DC-9E87-33C5-2310-2792F98FA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9829800" cy="50958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Suppose I want to classify a fruit based on description</a:t>
            </a:r>
          </a:p>
          <a:p>
            <a:pPr lvl="1"/>
            <a:r>
              <a:rPr lang="en-US" dirty="0"/>
              <a:t>Features: weight, color, shape, whether it’s hard</a:t>
            </a:r>
          </a:p>
          <a:p>
            <a:pPr lvl="1"/>
            <a:r>
              <a:rPr lang="en-US" dirty="0"/>
              <a:t>E.g. </a:t>
            </a:r>
          </a:p>
          <a:p>
            <a:pPr lvl="2"/>
            <a:r>
              <a:rPr lang="en-US" dirty="0"/>
              <a:t>0.5 </a:t>
            </a:r>
            <a:r>
              <a:rPr lang="en-US" dirty="0" err="1"/>
              <a:t>lb</a:t>
            </a:r>
            <a:r>
              <a:rPr lang="en-US" dirty="0"/>
              <a:t>, “red”, “round”, yes</a:t>
            </a:r>
          </a:p>
          <a:p>
            <a:pPr lvl="2"/>
            <a:r>
              <a:rPr lang="en-US" dirty="0"/>
              <a:t>15 </a:t>
            </a:r>
            <a:r>
              <a:rPr lang="en-US" dirty="0" err="1"/>
              <a:t>lb</a:t>
            </a:r>
            <a:r>
              <a:rPr lang="en-US" dirty="0"/>
              <a:t>, “green”, “oval”, yes</a:t>
            </a:r>
          </a:p>
          <a:p>
            <a:pPr lvl="2"/>
            <a:r>
              <a:rPr lang="en-US" dirty="0"/>
              <a:t>0.01 </a:t>
            </a:r>
            <a:r>
              <a:rPr lang="en-US" dirty="0" err="1"/>
              <a:t>lb</a:t>
            </a:r>
            <a:r>
              <a:rPr lang="en-US" dirty="0"/>
              <a:t>, “purple”, “round”, no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sz="3200" dirty="0"/>
              <a:t>Q1: What are these three fruit?</a:t>
            </a:r>
          </a:p>
          <a:p>
            <a:pPr marL="914400" lvl="2" indent="0">
              <a:buNone/>
            </a:pPr>
            <a:r>
              <a:rPr lang="en-US" sz="3200" dirty="0"/>
              <a:t>Q2: How might you model P(</a:t>
            </a:r>
            <a:r>
              <a:rPr lang="en-US" sz="3200" dirty="0" err="1"/>
              <a:t>x</a:t>
            </a:r>
            <a:r>
              <a:rPr lang="en-US" sz="3200" baseline="-25000" dirty="0" err="1"/>
              <a:t>i</a:t>
            </a:r>
            <a:r>
              <a:rPr lang="en-US" sz="3200" dirty="0" err="1"/>
              <a:t>|fruit</a:t>
            </a:r>
            <a:r>
              <a:rPr lang="en-US" sz="3200" dirty="0"/>
              <a:t>) for each of these four features?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084056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0694-17EC-B524-029E-E502F316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Naive Bayes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E57DC-9E87-33C5-2310-2792F98FA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9829800" cy="5135563"/>
          </a:xfrm>
        </p:spPr>
        <p:txBody>
          <a:bodyPr/>
          <a:lstStyle/>
          <a:p>
            <a:r>
              <a:rPr lang="en-US" dirty="0"/>
              <a:t>Suppose I want to classify a fruit based on description</a:t>
            </a:r>
          </a:p>
          <a:p>
            <a:pPr lvl="1"/>
            <a:r>
              <a:rPr lang="en-US" dirty="0"/>
              <a:t>Features: weight, color, shape, whether it’s hard</a:t>
            </a:r>
          </a:p>
          <a:p>
            <a:pPr lvl="1"/>
            <a:r>
              <a:rPr lang="en-US" dirty="0"/>
              <a:t>E.g. </a:t>
            </a:r>
          </a:p>
          <a:p>
            <a:pPr lvl="2"/>
            <a:r>
              <a:rPr lang="en-US" dirty="0"/>
              <a:t>0.5 </a:t>
            </a:r>
            <a:r>
              <a:rPr lang="en-US" dirty="0" err="1"/>
              <a:t>lb</a:t>
            </a:r>
            <a:r>
              <a:rPr lang="en-US" dirty="0"/>
              <a:t>, “red”, “round”, yes</a:t>
            </a:r>
          </a:p>
          <a:p>
            <a:pPr lvl="2"/>
            <a:r>
              <a:rPr lang="en-US" dirty="0"/>
              <a:t>15 </a:t>
            </a:r>
            <a:r>
              <a:rPr lang="en-US" dirty="0" err="1"/>
              <a:t>lb</a:t>
            </a:r>
            <a:r>
              <a:rPr lang="en-US" dirty="0"/>
              <a:t>, “green”, “oval”, yes</a:t>
            </a:r>
          </a:p>
          <a:p>
            <a:pPr lvl="2"/>
            <a:r>
              <a:rPr lang="en-US" dirty="0"/>
              <a:t>0.01 </a:t>
            </a:r>
            <a:r>
              <a:rPr lang="en-US" dirty="0" err="1"/>
              <a:t>lb</a:t>
            </a:r>
            <a:r>
              <a:rPr lang="en-US" dirty="0"/>
              <a:t>, “purple”, “round”, no</a:t>
            </a:r>
          </a:p>
          <a:p>
            <a:pPr lvl="1"/>
            <a:r>
              <a:rPr lang="en-US" dirty="0"/>
              <a:t>Model P(weight | fruit) as a Gaussian</a:t>
            </a:r>
          </a:p>
          <a:p>
            <a:pPr lvl="1"/>
            <a:r>
              <a:rPr lang="en-US" dirty="0"/>
              <a:t>Model P(color | fruit) as a discrete distribution (multinomial)</a:t>
            </a:r>
          </a:p>
          <a:p>
            <a:pPr lvl="1"/>
            <a:r>
              <a:rPr lang="en-US" dirty="0"/>
              <a:t>Model P(shape | fruit) as a categorical</a:t>
            </a:r>
          </a:p>
          <a:p>
            <a:pPr lvl="1"/>
            <a:r>
              <a:rPr lang="en-US" dirty="0"/>
              <a:t>Model P(</a:t>
            </a:r>
            <a:r>
              <a:rPr lang="en-US" dirty="0" err="1"/>
              <a:t>is_hard</a:t>
            </a:r>
            <a:r>
              <a:rPr lang="en-US" dirty="0"/>
              <a:t> | fruit) as a Bernoulli (binary)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BFEA1-27EA-E811-48AB-2FFADE68B3F6}"/>
              </a:ext>
            </a:extLst>
          </p:cNvPr>
          <p:cNvSpPr txBox="1"/>
          <p:nvPr/>
        </p:nvSpPr>
        <p:spPr>
          <a:xfrm>
            <a:off x="7162800" y="26670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C1BF9-76B5-4EB3-2B3C-562A4295E5BE}"/>
              </a:ext>
            </a:extLst>
          </p:cNvPr>
          <p:cNvSpPr txBox="1"/>
          <p:nvPr/>
        </p:nvSpPr>
        <p:spPr>
          <a:xfrm>
            <a:off x="7170821" y="3028311"/>
            <a:ext cx="147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Watermelon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76E55-FD8F-6156-ECDE-BF9AA6CADE44}"/>
              </a:ext>
            </a:extLst>
          </p:cNvPr>
          <p:cNvSpPr txBox="1"/>
          <p:nvPr/>
        </p:nvSpPr>
        <p:spPr>
          <a:xfrm>
            <a:off x="7170821" y="347384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Grape</a:t>
            </a:r>
          </a:p>
        </p:txBody>
      </p:sp>
    </p:spTree>
    <p:extLst>
      <p:ext uri="{BB962C8B-B14F-4D97-AF65-F5344CB8AC3E}">
        <p14:creationId xmlns:p14="http://schemas.microsoft.com/office/powerpoint/2010/main" val="141849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6B7F-86C7-DD5C-A7B3-99F56DFF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predict y from 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2331F-1D34-AD50-A8DB-468261B1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D98A0-A7D1-5CF9-7AD5-34A01AC45475}"/>
                  </a:ext>
                </a:extLst>
              </p:cNvPr>
              <p:cNvSpPr txBox="1"/>
              <p:nvPr/>
            </p:nvSpPr>
            <p:spPr>
              <a:xfrm>
                <a:off x="1175202" y="4177197"/>
                <a:ext cx="8610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is discrete: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Compute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each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Choose value with maximum likelihood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D98A0-A7D1-5CF9-7AD5-34A01AC4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02" y="4177197"/>
                <a:ext cx="8610600" cy="1384995"/>
              </a:xfrm>
              <a:prstGeom prst="rect">
                <a:avLst/>
              </a:prstGeom>
              <a:blipFill>
                <a:blip r:embed="rId2"/>
                <a:stretch>
                  <a:fillRect l="-1487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59C2C0B-F589-A7B0-E7EA-E7F4D596EB1F}"/>
              </a:ext>
            </a:extLst>
          </p:cNvPr>
          <p:cNvGrpSpPr/>
          <p:nvPr/>
        </p:nvGrpSpPr>
        <p:grpSpPr>
          <a:xfrm>
            <a:off x="1234340" y="1328680"/>
            <a:ext cx="9723317" cy="2761125"/>
            <a:chOff x="1234340" y="1328680"/>
            <a:chExt cx="9723317" cy="27611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C56596-063D-9C6B-E3A6-19239280C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39490">
              <a:off x="1234340" y="1328680"/>
              <a:ext cx="9723317" cy="27611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FF0959-690A-4620-8996-970A0E844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426" t="65303" r="31216" b="8430"/>
            <a:stretch/>
          </p:blipFill>
          <p:spPr>
            <a:xfrm rot="21439490">
              <a:off x="3480599" y="3434309"/>
              <a:ext cx="236927" cy="4054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0A19B6-42BE-C585-B059-CA68563A7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426" t="65303" r="31216" b="8430"/>
            <a:stretch/>
          </p:blipFill>
          <p:spPr>
            <a:xfrm rot="21439490">
              <a:off x="3462118" y="2270041"/>
              <a:ext cx="236927" cy="40545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A28BAD-2003-A57C-8397-9995965289EA}"/>
              </a:ext>
            </a:extLst>
          </p:cNvPr>
          <p:cNvSpPr txBox="1"/>
          <p:nvPr/>
        </p:nvSpPr>
        <p:spPr>
          <a:xfrm>
            <a:off x="1054507" y="5754727"/>
            <a:ext cx="1008298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Turning product into sum of logs is an important frequently used trick for argmax/</a:t>
            </a:r>
            <a:r>
              <a:rPr lang="en-US" sz="2800" dirty="0" err="1"/>
              <a:t>argmin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32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BD6B7F-86C7-DD5C-A7B3-99F56DFF22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to 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Gaussian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BD6B7F-86C7-DD5C-A7B3-99F56DFF2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2331F-1D34-AD50-A8DB-468261B1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BFAAF-7386-514B-AC89-206366594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18784"/>
            <a:ext cx="5898088" cy="5702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A8403A-8332-31DF-DA20-9EAF718E2F57}"/>
                  </a:ext>
                </a:extLst>
              </p:cNvPr>
              <p:cNvSpPr txBox="1"/>
              <p:nvPr/>
            </p:nvSpPr>
            <p:spPr>
              <a:xfrm>
                <a:off x="5867400" y="1542662"/>
                <a:ext cx="49074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General formulation (set partial derivative </a:t>
                </a:r>
                <a:r>
                  <a:rPr lang="en-US" dirty="0" err="1"/>
                  <a:t>wrt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A8403A-8332-31DF-DA20-9EAF718E2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42662"/>
                <a:ext cx="4907488" cy="646331"/>
              </a:xfrm>
              <a:prstGeom prst="rect">
                <a:avLst/>
              </a:prstGeom>
              <a:blipFill>
                <a:blip r:embed="rId4"/>
                <a:stretch>
                  <a:fillRect l="-111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38114D-71E2-C612-6071-406FC14290C8}"/>
              </a:ext>
            </a:extLst>
          </p:cNvPr>
          <p:cNvCxnSpPr/>
          <p:nvPr/>
        </p:nvCxnSpPr>
        <p:spPr>
          <a:xfrm flipH="1">
            <a:off x="5105400" y="1905000"/>
            <a:ext cx="6858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CF6EE7-FD32-1100-DEFF-BB6B77F96850}"/>
              </a:ext>
            </a:extLst>
          </p:cNvPr>
          <p:cNvCxnSpPr/>
          <p:nvPr/>
        </p:nvCxnSpPr>
        <p:spPr>
          <a:xfrm flipH="1">
            <a:off x="5374710" y="2590800"/>
            <a:ext cx="6858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E98B95-885A-3992-6EDF-2DF58FE6C1AE}"/>
                  </a:ext>
                </a:extLst>
              </p:cNvPr>
              <p:cNvSpPr txBox="1"/>
              <p:nvPr/>
            </p:nvSpPr>
            <p:spPr>
              <a:xfrm>
                <a:off x="6146106" y="2406134"/>
                <a:ext cx="5126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 of Temperature regression: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Gaussian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E98B95-885A-3992-6EDF-2DF58FE6C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06" y="2406134"/>
                <a:ext cx="5126692" cy="646331"/>
              </a:xfrm>
              <a:prstGeom prst="rect">
                <a:avLst/>
              </a:prstGeom>
              <a:blipFill>
                <a:blip r:embed="rId5"/>
                <a:stretch>
                  <a:fillRect l="-95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4B888E-746E-A582-25A7-71BC97306B24}"/>
              </a:ext>
            </a:extLst>
          </p:cNvPr>
          <p:cNvCxnSpPr/>
          <p:nvPr/>
        </p:nvCxnSpPr>
        <p:spPr>
          <a:xfrm flipH="1">
            <a:off x="5410200" y="6400800"/>
            <a:ext cx="6858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051A1E-C922-59FC-513A-1B1E69FF302F}"/>
              </a:ext>
            </a:extLst>
          </p:cNvPr>
          <p:cNvSpPr txBox="1"/>
          <p:nvPr/>
        </p:nvSpPr>
        <p:spPr>
          <a:xfrm>
            <a:off x="6320316" y="5894150"/>
            <a:ext cx="3814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Prediction is weighted average of means, where weights are inverse variance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D0C33-AAF8-B258-B90C-6722448B49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615" t="9" b="69413"/>
          <a:stretch/>
        </p:blipFill>
        <p:spPr>
          <a:xfrm>
            <a:off x="8227458" y="3987256"/>
            <a:ext cx="3148758" cy="602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1A6984-4AC9-1864-C9B9-10712075BEFC}"/>
                  </a:ext>
                </a:extLst>
              </p:cNvPr>
              <p:cNvSpPr txBox="1"/>
              <p:nvPr/>
            </p:nvSpPr>
            <p:spPr>
              <a:xfrm>
                <a:off x="7772281" y="3519871"/>
                <a:ext cx="36039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1A6984-4AC9-1864-C9B9-10712075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281" y="3519871"/>
                <a:ext cx="3603935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59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0B50-5FE1-2616-9B15-D6DFB396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0FCC5-8448-CF48-0588-D27C9FB0B8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Priors on the likelihood parameters prevent a single feature from having zero or extremely low likelihood due to insufficient training data</a:t>
                </a:r>
              </a:p>
              <a:p>
                <a:r>
                  <a:rPr lang="en-US" dirty="0"/>
                  <a:t>Discrete: initialize counts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57200" lvl="1" indent="0">
                  <a:buNone/>
                </a:pPr>
                <a:r>
                  <a:rPr lang="en-US" dirty="0"/>
                  <a:t>P(x</a:t>
                </a:r>
                <a:r>
                  <a:rPr lang="en-US" baseline="-25000" dirty="0"/>
                  <a:t>i</a:t>
                </a:r>
                <a:r>
                  <a:rPr lang="en-US" dirty="0"/>
                  <a:t>=</a:t>
                </a:r>
                <a:r>
                  <a:rPr lang="en-US" dirty="0" err="1"/>
                  <a:t>v|y</a:t>
                </a:r>
                <a:r>
                  <a:rPr lang="en-US" dirty="0"/>
                  <a:t>=k) =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 count(x</a:t>
                </a:r>
                <a:r>
                  <a:rPr lang="en-US" baseline="-25000" dirty="0"/>
                  <a:t>i</a:t>
                </a:r>
                <a:r>
                  <a:rPr lang="en-US" dirty="0"/>
                  <a:t>=v, y=k)) / </a:t>
                </a:r>
                <a:r>
                  <a:rPr lang="en-US" dirty="0" err="1"/>
                  <a:t>sum</a:t>
                </a:r>
                <a:r>
                  <a:rPr lang="en-US" baseline="-25000" dirty="0" err="1"/>
                  <a:t>v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 count(x</a:t>
                </a:r>
                <a:r>
                  <a:rPr lang="en-US" baseline="-25000" dirty="0"/>
                  <a:t>i</a:t>
                </a:r>
                <a:r>
                  <a:rPr lang="en-US" dirty="0"/>
                  <a:t>=v, y=k)]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Continuous: add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to the variance (e.g.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For multivariate, add to diagonal of covariance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0FCC5-8448-CF48-0588-D27C9FB0B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 r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76871D6-159C-F0D2-66AD-83F0A0013E85}"/>
              </a:ext>
            </a:extLst>
          </p:cNvPr>
          <p:cNvSpPr txBox="1"/>
          <p:nvPr/>
        </p:nvSpPr>
        <p:spPr>
          <a:xfrm>
            <a:off x="304800" y="3733800"/>
            <a:ext cx="12322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effectLst/>
                <a:latin typeface="Courier New" panose="02070309020205020404" pitchFamily="49" charset="0"/>
              </a:rPr>
              <a:t>theta_kiv</a:t>
            </a:r>
            <a:r>
              <a:rPr lang="en-US" b="0" dirty="0">
                <a:effectLst/>
                <a:latin typeface="Courier New" panose="02070309020205020404" pitchFamily="49" charset="0"/>
              </a:rPr>
              <a:t>[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k,i,v</a:t>
            </a:r>
            <a:r>
              <a:rPr lang="en-US" b="0" dirty="0">
                <a:effectLst/>
                <a:latin typeface="Courier New" panose="02070309020205020404" pitchFamily="49" charset="0"/>
              </a:rPr>
              <a:t>] = (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np.sum</a:t>
            </a:r>
            <a:r>
              <a:rPr lang="en-US" b="0" dirty="0">
                <a:effectLst/>
                <a:latin typeface="Courier New" panose="02070309020205020404" pitchFamily="49" charset="0"/>
              </a:rPr>
              <a:t>((X[:,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effectLst/>
                <a:latin typeface="Courier New" panose="02070309020205020404" pitchFamily="49" charset="0"/>
              </a:rPr>
              <a:t>]==v) &amp; (y==k))+alpha) / (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np.sum</a:t>
            </a:r>
            <a:r>
              <a:rPr lang="en-US" b="0" dirty="0">
                <a:effectLst/>
                <a:latin typeface="Courier New" panose="02070309020205020404" pitchFamily="49" charset="0"/>
              </a:rPr>
              <a:t>(y==k)+alpha*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num_v</a:t>
            </a:r>
            <a:r>
              <a:rPr lang="en-US" b="0" dirty="0"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3F663-9A2F-3FDE-5383-081FF7838EE2}"/>
              </a:ext>
            </a:extLst>
          </p:cNvPr>
          <p:cNvSpPr txBox="1"/>
          <p:nvPr/>
        </p:nvSpPr>
        <p:spPr>
          <a:xfrm>
            <a:off x="1143000" y="6175324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std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[i] = 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s-E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(y-X[:,i], axis=</a:t>
            </a:r>
            <a:r>
              <a:rPr lang="es-E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)+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(0.1/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</p:txBody>
      </p:sp>
    </p:spTree>
    <p:extLst>
      <p:ext uri="{BB962C8B-B14F-4D97-AF65-F5344CB8AC3E}">
        <p14:creationId xmlns:p14="http://schemas.microsoft.com/office/powerpoint/2010/main" val="2144258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C823-C133-7A9A-F764-6E6F8CB7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MLE and MAP estimates of binary variable likelihoods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4ABFC6-B330-98DA-4DAA-0BD81FCDA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1277600" cy="5135563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MLE (maximize data likelihood)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MAP (maximum a posteriori) with prior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e>
                          </m:nary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=0,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=1,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This is a Bayesian prior that implies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unless data tells us differently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Similar concept to regularization that we saw in linear regression and classification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Important because it avoids zeros that could dominate the overall likelihood and provides a more stable estimate with limited data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With more data, the prior has less effect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4ABFC6-B330-98DA-4DAA-0BD81FCDA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1277600" cy="5135563"/>
              </a:xfrm>
              <a:blipFill>
                <a:blip r:embed="rId2"/>
                <a:stretch>
                  <a:fillRect l="-595" t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03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A51C-5B5E-7651-B435-E4F6BF6F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9B80-38AD-51DD-44C0-8DFA11D1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Introduce probabilistic models</a:t>
            </a:r>
          </a:p>
          <a:p>
            <a:endParaRPr lang="en-US" dirty="0"/>
          </a:p>
          <a:p>
            <a:r>
              <a:rPr lang="en-US" dirty="0"/>
              <a:t>Review of probability</a:t>
            </a:r>
          </a:p>
          <a:p>
            <a:endParaRPr lang="en-US" dirty="0"/>
          </a:p>
          <a:p>
            <a:r>
              <a:rPr lang="en-US" dirty="0"/>
              <a:t>Naïve Bayes Classifier</a:t>
            </a:r>
          </a:p>
          <a:p>
            <a:pPr lvl="1"/>
            <a:r>
              <a:rPr lang="en-US" dirty="0"/>
              <a:t>Assumptions / model</a:t>
            </a:r>
          </a:p>
          <a:p>
            <a:pPr lvl="1"/>
            <a:r>
              <a:rPr lang="en-US" dirty="0"/>
              <a:t>How to estimate from data</a:t>
            </a:r>
          </a:p>
          <a:p>
            <a:pPr lvl="1"/>
            <a:r>
              <a:rPr lang="en-US" dirty="0"/>
              <a:t>How to predict given new features</a:t>
            </a:r>
          </a:p>
          <a:p>
            <a:endParaRPr lang="en-US" dirty="0"/>
          </a:p>
          <a:p>
            <a:r>
              <a:rPr lang="en-US" dirty="0"/>
              <a:t>“Semi-naïve Bayes” object detector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2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04A2D-9CA6-A71C-A1C2-0622DDEF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75" y="14696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estimate joint probability under Naïve Bayes assumption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716A46-6E9D-EA57-3828-394E73213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48873"/>
              </p:ext>
            </p:extLst>
          </p:nvPr>
        </p:nvGraphicFramePr>
        <p:xfrm>
          <a:off x="720489" y="1699715"/>
          <a:ext cx="2133600" cy="4696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34877984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59386706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9172606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93761407"/>
                    </a:ext>
                  </a:extLst>
                </a:gridCol>
              </a:tblGrid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#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342942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067144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058587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227607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715845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035639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08369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136451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35363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6F43323-1EA0-D109-E435-0D5DF4B048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433366"/>
                  </p:ext>
                </p:extLst>
              </p:nvPr>
            </p:nvGraphicFramePr>
            <p:xfrm>
              <a:off x="5257800" y="1466609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6F43323-1EA0-D109-E435-0D5DF4B048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433366"/>
                  </p:ext>
                </p:extLst>
              </p:nvPr>
            </p:nvGraphicFramePr>
            <p:xfrm>
              <a:off x="5257800" y="1466609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735" t="-6410" r="-101471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270" t="-6410" r="-730" b="-20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2CF7E-E8E2-AF87-C0ED-0D8937AFC72D}"/>
                  </a:ext>
                </a:extLst>
              </p:cNvPr>
              <p:cNvSpPr txBox="1"/>
              <p:nvPr/>
            </p:nvSpPr>
            <p:spPr>
              <a:xfrm>
                <a:off x="3962400" y="1757615"/>
                <a:ext cx="1147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2CF7E-E8E2-AF87-C0ED-0D8937AFC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757615"/>
                <a:ext cx="1147686" cy="369332"/>
              </a:xfrm>
              <a:prstGeom prst="rect">
                <a:avLst/>
              </a:prstGeom>
              <a:blipFill>
                <a:blip r:embed="rId3"/>
                <a:stretch>
                  <a:fillRect l="-4787" r="-851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A318CA3-E66A-91C6-5B93-40C4A539E7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6938318"/>
                  </p:ext>
                </p:extLst>
              </p:nvPr>
            </p:nvGraphicFramePr>
            <p:xfrm>
              <a:off x="5257800" y="3505643"/>
              <a:ext cx="2492988" cy="1296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504277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36901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36901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A318CA3-E66A-91C6-5B93-40C4A539E7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6938318"/>
                  </p:ext>
                </p:extLst>
              </p:nvPr>
            </p:nvGraphicFramePr>
            <p:xfrm>
              <a:off x="5257800" y="3505643"/>
              <a:ext cx="2492988" cy="1296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504277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735" t="-6024" r="-101471" b="-178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9270" t="-6024" r="-730" b="-178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FB344F-39B0-D1F0-FBD1-50836EBC6560}"/>
                  </a:ext>
                </a:extLst>
              </p:cNvPr>
              <p:cNvSpPr txBox="1"/>
              <p:nvPr/>
            </p:nvSpPr>
            <p:spPr>
              <a:xfrm>
                <a:off x="3950918" y="3784689"/>
                <a:ext cx="11476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FB344F-39B0-D1F0-FBD1-50836EBC6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18" y="3784689"/>
                <a:ext cx="1147685" cy="369332"/>
              </a:xfrm>
              <a:prstGeom prst="rect">
                <a:avLst/>
              </a:prstGeom>
              <a:blipFill>
                <a:blip r:embed="rId5"/>
                <a:stretch>
                  <a:fillRect l="-4787" r="-904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5A7BBC-E118-BC31-FB12-EC523F56D405}"/>
                  </a:ext>
                </a:extLst>
              </p:cNvPr>
              <p:cNvSpPr txBox="1"/>
              <p:nvPr/>
            </p:nvSpPr>
            <p:spPr>
              <a:xfrm>
                <a:off x="5514834" y="5963509"/>
                <a:ext cx="5957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5A7BBC-E118-BC31-FB12-EC523F56D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834" y="5963509"/>
                <a:ext cx="595741" cy="307777"/>
              </a:xfrm>
              <a:prstGeom prst="rect">
                <a:avLst/>
              </a:prstGeom>
              <a:blipFill>
                <a:blip r:embed="rId6"/>
                <a:stretch>
                  <a:fillRect l="-9278" r="-14433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6707489-8E75-FA8F-20BE-BAAEE5312A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138047"/>
                  </p:ext>
                </p:extLst>
              </p:nvPr>
            </p:nvGraphicFramePr>
            <p:xfrm>
              <a:off x="5431812" y="5507914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6707489-8E75-FA8F-20BE-BAAEE5312A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138047"/>
                  </p:ext>
                </p:extLst>
              </p:nvPr>
            </p:nvGraphicFramePr>
            <p:xfrm>
              <a:off x="5431812" y="5507914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9270" r="-10073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735" r="-147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A0A4DB-D0D3-28C2-8C7F-7EB25F700325}"/>
                  </a:ext>
                </a:extLst>
              </p:cNvPr>
              <p:cNvSpPr txBox="1"/>
              <p:nvPr/>
            </p:nvSpPr>
            <p:spPr>
              <a:xfrm>
                <a:off x="7010400" y="4134188"/>
                <a:ext cx="60939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1=1,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2=1)= 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A0A4DB-D0D3-28C2-8C7F-7EB25F700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134188"/>
                <a:ext cx="6093912" cy="400110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E12E86-63E1-6683-7987-9ACDE2328F04}"/>
                  </a:ext>
                </a:extLst>
              </p:cNvPr>
              <p:cNvSpPr txBox="1"/>
              <p:nvPr/>
            </p:nvSpPr>
            <p:spPr>
              <a:xfrm>
                <a:off x="7010400" y="5100477"/>
                <a:ext cx="60939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1=1,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2=1)= 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E12E86-63E1-6683-7987-9ACDE2328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100477"/>
                <a:ext cx="6093912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4F2B03-C385-079B-8D72-DD54BF5D8872}"/>
                  </a:ext>
                </a:extLst>
              </p:cNvPr>
              <p:cNvSpPr txBox="1"/>
              <p:nvPr/>
            </p:nvSpPr>
            <p:spPr>
              <a:xfrm>
                <a:off x="7010400" y="4582337"/>
                <a:ext cx="60939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1=1,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2=1)= 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4F2B03-C385-079B-8D72-DD54BF5D8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582337"/>
                <a:ext cx="6093912" cy="400110"/>
              </a:xfrm>
              <a:prstGeom prst="rect">
                <a:avLst/>
              </a:prstGeom>
              <a:blipFill>
                <a:blip r:embed="rId1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38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716A46-6E9D-EA57-3828-394E73213A05}"/>
              </a:ext>
            </a:extLst>
          </p:cNvPr>
          <p:cNvGraphicFramePr>
            <a:graphicFrameLocks noGrp="1"/>
          </p:cNvGraphicFramePr>
          <p:nvPr/>
        </p:nvGraphicFramePr>
        <p:xfrm>
          <a:off x="720489" y="1699715"/>
          <a:ext cx="2133600" cy="4696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34877984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59386706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9172606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93761407"/>
                    </a:ext>
                  </a:extLst>
                </a:gridCol>
              </a:tblGrid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#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342942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067144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058587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227607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715845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035639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08369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136451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35363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6F43323-1EA0-D109-E435-0D5DF4B048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57800" y="1466609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6F43323-1EA0-D109-E435-0D5DF4B048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57800" y="1466609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735" t="-6410" r="-101471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270" t="-6410" r="-730" b="-20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2CF7E-E8E2-AF87-C0ED-0D8937AFC72D}"/>
                  </a:ext>
                </a:extLst>
              </p:cNvPr>
              <p:cNvSpPr txBox="1"/>
              <p:nvPr/>
            </p:nvSpPr>
            <p:spPr>
              <a:xfrm>
                <a:off x="3962400" y="1757615"/>
                <a:ext cx="1147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2CF7E-E8E2-AF87-C0ED-0D8937AFC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757615"/>
                <a:ext cx="1147686" cy="369332"/>
              </a:xfrm>
              <a:prstGeom prst="rect">
                <a:avLst/>
              </a:prstGeom>
              <a:blipFill>
                <a:blip r:embed="rId3"/>
                <a:stretch>
                  <a:fillRect l="-4787" r="-851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A318CA3-E66A-91C6-5B93-40C4A539E78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57800" y="3505643"/>
              <a:ext cx="2492988" cy="1296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504277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36901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36901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A318CA3-E66A-91C6-5B93-40C4A539E78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57800" y="3505643"/>
              <a:ext cx="2492988" cy="1296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504277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735" t="-6024" r="-101471" b="-178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9270" t="-6024" r="-730" b="-178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FB344F-39B0-D1F0-FBD1-50836EBC6560}"/>
                  </a:ext>
                </a:extLst>
              </p:cNvPr>
              <p:cNvSpPr txBox="1"/>
              <p:nvPr/>
            </p:nvSpPr>
            <p:spPr>
              <a:xfrm>
                <a:off x="3950918" y="3784689"/>
                <a:ext cx="11476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FB344F-39B0-D1F0-FBD1-50836EBC6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18" y="3784689"/>
                <a:ext cx="1147685" cy="369332"/>
              </a:xfrm>
              <a:prstGeom prst="rect">
                <a:avLst/>
              </a:prstGeom>
              <a:blipFill>
                <a:blip r:embed="rId5"/>
                <a:stretch>
                  <a:fillRect l="-4787" r="-904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5A7BBC-E118-BC31-FB12-EC523F56D405}"/>
                  </a:ext>
                </a:extLst>
              </p:cNvPr>
              <p:cNvSpPr txBox="1"/>
              <p:nvPr/>
            </p:nvSpPr>
            <p:spPr>
              <a:xfrm>
                <a:off x="5514834" y="5963509"/>
                <a:ext cx="5957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5A7BBC-E118-BC31-FB12-EC523F56D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834" y="5963509"/>
                <a:ext cx="595741" cy="307777"/>
              </a:xfrm>
              <a:prstGeom prst="rect">
                <a:avLst/>
              </a:prstGeom>
              <a:blipFill>
                <a:blip r:embed="rId6"/>
                <a:stretch>
                  <a:fillRect l="-9278" r="-14433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6707489-8E75-FA8F-20BE-BAAEE5312A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31812" y="5507914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6707489-8E75-FA8F-20BE-BAAEE5312A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31812" y="5507914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9270" r="-10073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735" r="-1471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6881A3F-2CF9-8189-BC93-7B6609CC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83EAF7-AE6E-C042-7589-65510C7D3696}"/>
                  </a:ext>
                </a:extLst>
              </p:cNvPr>
              <p:cNvSpPr txBox="1"/>
              <p:nvPr/>
            </p:nvSpPr>
            <p:spPr>
              <a:xfrm>
                <a:off x="6934200" y="4602345"/>
                <a:ext cx="60939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1=1,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2=1)=1/8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83EAF7-AE6E-C042-7589-65510C7D3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602345"/>
                <a:ext cx="6093912" cy="400110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15A351-37EF-4719-2666-E7FB2EAFB354}"/>
                  </a:ext>
                </a:extLst>
              </p:cNvPr>
              <p:cNvSpPr txBox="1"/>
              <p:nvPr/>
            </p:nvSpPr>
            <p:spPr>
              <a:xfrm>
                <a:off x="6948814" y="5763454"/>
                <a:ext cx="60939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1=1,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2=1)=4/13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15A351-37EF-4719-2666-E7FB2EAFB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814" y="5763454"/>
                <a:ext cx="6093912" cy="400110"/>
              </a:xfrm>
              <a:prstGeom prst="rect">
                <a:avLst/>
              </a:prstGeom>
              <a:blipFill>
                <a:blip r:embed="rId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F8B06B-6B48-5A2A-10E3-3FC8155BBCA8}"/>
                  </a:ext>
                </a:extLst>
              </p:cNvPr>
              <p:cNvSpPr txBox="1"/>
              <p:nvPr/>
            </p:nvSpPr>
            <p:spPr>
              <a:xfrm>
                <a:off x="6948814" y="5153672"/>
                <a:ext cx="60939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1=1,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2=1)=9/32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F8B06B-6B48-5A2A-10E3-3FC8155BB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814" y="5153672"/>
                <a:ext cx="6093912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807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404A2D-9CA6-A71C-A1C2-0622DDEF00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Prior over parameters: initialize each count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404A2D-9CA6-A71C-A1C2-0622DDEF0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716A46-6E9D-EA57-3828-394E73213A05}"/>
              </a:ext>
            </a:extLst>
          </p:cNvPr>
          <p:cNvGraphicFramePr>
            <a:graphicFrameLocks noGrp="1"/>
          </p:cNvGraphicFramePr>
          <p:nvPr/>
        </p:nvGraphicFramePr>
        <p:xfrm>
          <a:off x="720489" y="1699715"/>
          <a:ext cx="2133600" cy="4696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34877984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59386706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9172606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93761407"/>
                    </a:ext>
                  </a:extLst>
                </a:gridCol>
              </a:tblGrid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#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342942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067144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058587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227607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715845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035639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083698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1364511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35363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6F43323-1EA0-D109-E435-0D5DF4B048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9952757"/>
                  </p:ext>
                </p:extLst>
              </p:nvPr>
            </p:nvGraphicFramePr>
            <p:xfrm>
              <a:off x="5257800" y="1466609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6F43323-1EA0-D109-E435-0D5DF4B048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9952757"/>
                  </p:ext>
                </p:extLst>
              </p:nvPr>
            </p:nvGraphicFramePr>
            <p:xfrm>
              <a:off x="5257800" y="1466609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5" t="-6410" r="-101471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270" t="-6410" r="-730" b="-20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2CF7E-E8E2-AF87-C0ED-0D8937AFC72D}"/>
                  </a:ext>
                </a:extLst>
              </p:cNvPr>
              <p:cNvSpPr txBox="1"/>
              <p:nvPr/>
            </p:nvSpPr>
            <p:spPr>
              <a:xfrm>
                <a:off x="3962400" y="1757615"/>
                <a:ext cx="1147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B2CF7E-E8E2-AF87-C0ED-0D8937AFC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757615"/>
                <a:ext cx="1147686" cy="369332"/>
              </a:xfrm>
              <a:prstGeom prst="rect">
                <a:avLst/>
              </a:prstGeom>
              <a:blipFill>
                <a:blip r:embed="rId4"/>
                <a:stretch>
                  <a:fillRect l="-4787" r="-851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A318CA3-E66A-91C6-5B93-40C4A539E7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7016026"/>
                  </p:ext>
                </p:extLst>
              </p:nvPr>
            </p:nvGraphicFramePr>
            <p:xfrm>
              <a:off x="5257800" y="3505643"/>
              <a:ext cx="2492988" cy="1296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504277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36901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36901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A318CA3-E66A-91C6-5B93-40C4A539E7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7016026"/>
                  </p:ext>
                </p:extLst>
              </p:nvPr>
            </p:nvGraphicFramePr>
            <p:xfrm>
              <a:off x="5257800" y="3505643"/>
              <a:ext cx="2492988" cy="1296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504277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35" t="-6024" r="-101471" b="-178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9270" t="-6024" r="-730" b="-178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FB344F-39B0-D1F0-FBD1-50836EBC6560}"/>
                  </a:ext>
                </a:extLst>
              </p:cNvPr>
              <p:cNvSpPr txBox="1"/>
              <p:nvPr/>
            </p:nvSpPr>
            <p:spPr>
              <a:xfrm>
                <a:off x="3950918" y="3784689"/>
                <a:ext cx="11476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FB344F-39B0-D1F0-FBD1-50836EBC6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18" y="3784689"/>
                <a:ext cx="1147685" cy="369332"/>
              </a:xfrm>
              <a:prstGeom prst="rect">
                <a:avLst/>
              </a:prstGeom>
              <a:blipFill>
                <a:blip r:embed="rId6"/>
                <a:stretch>
                  <a:fillRect l="-4787" r="-904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5A7BBC-E118-BC31-FB12-EC523F56D405}"/>
                  </a:ext>
                </a:extLst>
              </p:cNvPr>
              <p:cNvSpPr txBox="1"/>
              <p:nvPr/>
            </p:nvSpPr>
            <p:spPr>
              <a:xfrm>
                <a:off x="5514834" y="5963509"/>
                <a:ext cx="5957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5A7BBC-E118-BC31-FB12-EC523F56D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834" y="5963509"/>
                <a:ext cx="595741" cy="307777"/>
              </a:xfrm>
              <a:prstGeom prst="rect">
                <a:avLst/>
              </a:prstGeom>
              <a:blipFill>
                <a:blip r:embed="rId7"/>
                <a:stretch>
                  <a:fillRect l="-9278" r="-14433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6707489-8E75-FA8F-20BE-BAAEE5312A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532055"/>
                  </p:ext>
                </p:extLst>
              </p:nvPr>
            </p:nvGraphicFramePr>
            <p:xfrm>
              <a:off x="5431812" y="5507914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6707489-8E75-FA8F-20BE-BAAEE5312A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532055"/>
                  </p:ext>
                </p:extLst>
              </p:nvPr>
            </p:nvGraphicFramePr>
            <p:xfrm>
              <a:off x="5431812" y="5507914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99270" r="-10073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0735" r="-1471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560690F-A477-5A34-C157-DE109C8091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004319"/>
                  </p:ext>
                </p:extLst>
              </p:nvPr>
            </p:nvGraphicFramePr>
            <p:xfrm>
              <a:off x="9010882" y="1432162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4/6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560690F-A477-5A34-C157-DE109C8091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004319"/>
                  </p:ext>
                </p:extLst>
              </p:nvPr>
            </p:nvGraphicFramePr>
            <p:xfrm>
              <a:off x="9010882" y="1432162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735" t="-6410" r="-101471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99270" t="-6410" r="-730" b="-20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4/6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ED84428A-1C8C-02E4-38B3-7032B93FCE42}"/>
              </a:ext>
            </a:extLst>
          </p:cNvPr>
          <p:cNvSpPr/>
          <p:nvPr/>
        </p:nvSpPr>
        <p:spPr>
          <a:xfrm>
            <a:off x="8077200" y="2126947"/>
            <a:ext cx="609600" cy="128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DE81115-0E12-FBAA-A298-FA190C825B9D}"/>
              </a:ext>
            </a:extLst>
          </p:cNvPr>
          <p:cNvSpPr/>
          <p:nvPr/>
        </p:nvSpPr>
        <p:spPr>
          <a:xfrm>
            <a:off x="8020631" y="3905001"/>
            <a:ext cx="609600" cy="128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1DD8331-9ACB-1D14-EC4C-BE2EC0B7362F}"/>
              </a:ext>
            </a:extLst>
          </p:cNvPr>
          <p:cNvSpPr/>
          <p:nvPr/>
        </p:nvSpPr>
        <p:spPr>
          <a:xfrm>
            <a:off x="8054034" y="5879246"/>
            <a:ext cx="609600" cy="128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CDD948-0B23-4F17-CB77-6D1532CC5DDE}"/>
                  </a:ext>
                </a:extLst>
              </p:cNvPr>
              <p:cNvSpPr txBox="1"/>
              <p:nvPr/>
            </p:nvSpPr>
            <p:spPr>
              <a:xfrm>
                <a:off x="5311878" y="949459"/>
                <a:ext cx="6093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CDD948-0B23-4F17-CB77-6D1532CC5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878" y="949459"/>
                <a:ext cx="609391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C539B07D-B737-0461-B72C-F920A61AEF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8459059"/>
                  </p:ext>
                </p:extLst>
              </p:nvPr>
            </p:nvGraphicFramePr>
            <p:xfrm>
              <a:off x="8978523" y="3505643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4/6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C539B07D-B737-0461-B72C-F920A61AEF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8459059"/>
                  </p:ext>
                </p:extLst>
              </p:nvPr>
            </p:nvGraphicFramePr>
            <p:xfrm>
              <a:off x="8978523" y="3505643"/>
              <a:ext cx="2492988" cy="14108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x2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100735" t="-6494" r="-101471" b="-207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199270" t="-6494" r="-730" b="-2077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37067144"/>
                      </a:ext>
                    </a:extLst>
                  </a:tr>
                  <a:tr h="4702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3/6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4/6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E1B484DF-AD41-0204-8B18-C3ECC9FF29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0350451"/>
                  </p:ext>
                </p:extLst>
              </p:nvPr>
            </p:nvGraphicFramePr>
            <p:xfrm>
              <a:off x="8912802" y="5528306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E1B484DF-AD41-0204-8B18-C3ECC9FF29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0350451"/>
                  </p:ext>
                </p:extLst>
              </p:nvPr>
            </p:nvGraphicFramePr>
            <p:xfrm>
              <a:off x="8912802" y="5528306"/>
              <a:ext cx="2492988" cy="91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0996">
                      <a:extLst>
                        <a:ext uri="{9D8B030D-6E8A-4147-A177-3AD203B41FA5}">
                          <a16:colId xmlns:a16="http://schemas.microsoft.com/office/drawing/2014/main" val="593867066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1726068"/>
                        </a:ext>
                      </a:extLst>
                    </a:gridCol>
                    <a:gridCol w="830996">
                      <a:extLst>
                        <a:ext uri="{9D8B030D-6E8A-4147-A177-3AD203B41FA5}">
                          <a16:colId xmlns:a16="http://schemas.microsoft.com/office/drawing/2014/main" val="3293761407"/>
                        </a:ext>
                      </a:extLst>
                    </a:gridCol>
                  </a:tblGrid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00735" r="-101471" b="-10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99270" r="-730" b="-109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0342942"/>
                      </a:ext>
                    </a:extLst>
                  </a:tr>
                  <a:tr h="455595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2/4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605858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6878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7928-E377-98E7-4A19-70FEF72A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“Semi-naïve Bayes” object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0FBF-0064-C3BF-035A-30C3C73E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9973"/>
            <a:ext cx="4572000" cy="5135563"/>
          </a:xfrm>
        </p:spPr>
        <p:txBody>
          <a:bodyPr/>
          <a:lstStyle/>
          <a:p>
            <a:r>
              <a:rPr lang="en-US" dirty="0"/>
              <a:t>Best performing face/car detector in 2000-2005</a:t>
            </a:r>
          </a:p>
          <a:p>
            <a:r>
              <a:rPr lang="en-US" dirty="0"/>
              <a:t>Model probabilities of small groups of features (wavelet coefficients)</a:t>
            </a:r>
          </a:p>
          <a:p>
            <a:r>
              <a:rPr lang="en-US" dirty="0"/>
              <a:t> Search for groupings, discretize features, estimate parameters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DCB66-95D2-0FBC-214C-D1CEB90F849F}"/>
              </a:ext>
            </a:extLst>
          </p:cNvPr>
          <p:cNvSpPr txBox="1"/>
          <p:nvPr/>
        </p:nvSpPr>
        <p:spPr>
          <a:xfrm>
            <a:off x="4724400" y="6485536"/>
            <a:ext cx="884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https://www.cs.cmu.edu/afs/cs.cmu.edu/user/hws/www/CVPR00.pdf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31DA61-D762-B0AC-8C16-901501F0B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01656"/>
            <a:ext cx="5638800" cy="643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D6AA6-F23B-CCDB-B417-8071298E5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5257347"/>
            <a:ext cx="4093828" cy="1233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D65B02-A250-FF90-15BF-625DCF11F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961" y="1811122"/>
            <a:ext cx="3120705" cy="15016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BAFC3D-A5CA-5CB6-411A-63A2CAB60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419" y="3400580"/>
            <a:ext cx="3120705" cy="17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38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Key Assumptions</a:t>
            </a:r>
          </a:p>
          <a:p>
            <a:pPr lvl="1"/>
            <a:r>
              <a:rPr lang="en-US" dirty="0"/>
              <a:t>Features are independent, given the labels</a:t>
            </a:r>
          </a:p>
          <a:p>
            <a:r>
              <a:rPr lang="en-US" dirty="0"/>
              <a:t>Model Parameters</a:t>
            </a:r>
          </a:p>
          <a:p>
            <a:pPr lvl="1"/>
            <a:r>
              <a:rPr lang="en-US" dirty="0"/>
              <a:t>Parameters of probability functions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and P(y)</a:t>
            </a:r>
          </a:p>
          <a:p>
            <a:r>
              <a:rPr lang="en-US" dirty="0"/>
              <a:t>Designs</a:t>
            </a:r>
          </a:p>
          <a:p>
            <a:pPr lvl="1"/>
            <a:r>
              <a:rPr lang="en-US" dirty="0"/>
              <a:t>Choice of probability function</a:t>
            </a:r>
          </a:p>
          <a:p>
            <a:r>
              <a:rPr lang="en-US" dirty="0"/>
              <a:t>When to Use</a:t>
            </a:r>
          </a:p>
          <a:p>
            <a:pPr lvl="1"/>
            <a:r>
              <a:rPr lang="en-US" dirty="0"/>
              <a:t>Limited training data </a:t>
            </a:r>
          </a:p>
          <a:p>
            <a:pPr lvl="1"/>
            <a:r>
              <a:rPr lang="en-US" dirty="0"/>
              <a:t>Features are not highly interdependent</a:t>
            </a:r>
          </a:p>
          <a:p>
            <a:pPr lvl="1"/>
            <a:r>
              <a:rPr lang="en-US" dirty="0"/>
              <a:t>Want something fast to code, train, and test</a:t>
            </a:r>
          </a:p>
          <a:p>
            <a:r>
              <a:rPr lang="en-US" dirty="0"/>
              <a:t>When Not to Use</a:t>
            </a:r>
          </a:p>
          <a:p>
            <a:pPr lvl="1"/>
            <a:r>
              <a:rPr lang="en-US" dirty="0"/>
              <a:t>Logistic or linear regression will usually work better if there is sufficient data (more flexible / fewer assumptions than Naïve Bayes)</a:t>
            </a:r>
          </a:p>
          <a:p>
            <a:pPr lvl="1"/>
            <a:r>
              <a:rPr lang="en-US" dirty="0"/>
              <a:t>Does not provide a good confidence estimate because it “overcounts” influence of dependent variables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B23F-EB90-DD85-05A3-266D638E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A8DB3-C5A1-4293-BD96-4F60FD61E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Easy and fast to train</a:t>
            </a:r>
          </a:p>
          <a:p>
            <a:pPr lvl="1"/>
            <a:r>
              <a:rPr lang="en-US" dirty="0"/>
              <a:t>Fast inference</a:t>
            </a:r>
          </a:p>
          <a:p>
            <a:pPr lvl="1"/>
            <a:r>
              <a:rPr lang="en-US" dirty="0"/>
              <a:t>Can be used with continuous, discrete, or mixed features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Does not account for feature interactions</a:t>
            </a:r>
          </a:p>
          <a:p>
            <a:pPr lvl="1"/>
            <a:r>
              <a:rPr lang="en-US" dirty="0"/>
              <a:t>Does not provide good confidence estimate</a:t>
            </a:r>
          </a:p>
          <a:p>
            <a:r>
              <a:rPr lang="en-US" dirty="0"/>
              <a:t>Notes</a:t>
            </a:r>
          </a:p>
          <a:p>
            <a:pPr lvl="1"/>
            <a:r>
              <a:rPr lang="en-US" dirty="0"/>
              <a:t>Best when used with discrete variables, variables that are well fit by Gaussian, or kernel density estimation</a:t>
            </a:r>
          </a:p>
        </p:txBody>
      </p:sp>
    </p:spTree>
    <p:extLst>
      <p:ext uri="{BB962C8B-B14F-4D97-AF65-F5344CB8AC3E}">
        <p14:creationId xmlns:p14="http://schemas.microsoft.com/office/powerpoint/2010/main" val="1032804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105BB-A31D-25A3-D581-BE9A33B9F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914400"/>
                <a:ext cx="5181600" cy="59436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Probabilistic models are a large class of machine learning methods</a:t>
                </a:r>
              </a:p>
              <a:p>
                <a:endParaRPr lang="en-US" dirty="0"/>
              </a:p>
              <a:p>
                <a:r>
                  <a:rPr lang="en-US" dirty="0"/>
                  <a:t>Naïve Bayes assumes that features are independent given the label</a:t>
                </a:r>
              </a:p>
              <a:p>
                <a:pPr lvl="1"/>
                <a:r>
                  <a:rPr lang="en-US" dirty="0"/>
                  <a:t>Easy/fast to estimate parameters</a:t>
                </a:r>
              </a:p>
              <a:p>
                <a:pPr lvl="1"/>
                <a:r>
                  <a:rPr lang="en-US" dirty="0"/>
                  <a:t>Less risk of overfitting when data is limited</a:t>
                </a:r>
              </a:p>
              <a:p>
                <a:endParaRPr lang="en-US" dirty="0"/>
              </a:p>
              <a:p>
                <a:r>
                  <a:rPr lang="en-US" dirty="0"/>
                  <a:t>You can look up how to estimate parameters for most common probability models</a:t>
                </a:r>
              </a:p>
              <a:p>
                <a:pPr lvl="1"/>
                <a:r>
                  <a:rPr lang="en-US" dirty="0"/>
                  <a:t>Or take partial derivative of total data/label likelihood given parameter</a:t>
                </a:r>
              </a:p>
              <a:p>
                <a:endParaRPr lang="en-US" dirty="0"/>
              </a:p>
              <a:p>
                <a:r>
                  <a:rPr lang="en-US" dirty="0"/>
                  <a:t>Prediction involves finding y that maximizes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either by trying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or solving partial derivative</a:t>
                </a:r>
              </a:p>
              <a:p>
                <a:endParaRPr lang="en-US" dirty="0"/>
              </a:p>
              <a:p>
                <a:r>
                  <a:rPr lang="en-US" dirty="0"/>
                  <a:t>Maximizing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equivalent to maximizing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often much easier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105BB-A31D-25A3-D581-BE9A33B9F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14400"/>
                <a:ext cx="5181600" cy="5943600"/>
              </a:xfrm>
              <a:blipFill>
                <a:blip r:embed="rId2"/>
                <a:stretch>
                  <a:fillRect l="-1059" t="-1436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09B20C9-E05C-7E7C-A3CC-48354E067142}"/>
              </a:ext>
            </a:extLst>
          </p:cNvPr>
          <p:cNvGrpSpPr>
            <a:grpSpLocks noChangeAspect="1"/>
          </p:cNvGrpSpPr>
          <p:nvPr/>
        </p:nvGrpSpPr>
        <p:grpSpPr>
          <a:xfrm>
            <a:off x="6248400" y="4648200"/>
            <a:ext cx="5517917" cy="1566920"/>
            <a:chOff x="1234340" y="1328680"/>
            <a:chExt cx="9723317" cy="27611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162479-777C-D7D9-219B-A65E00911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39490">
              <a:off x="1234340" y="1328680"/>
              <a:ext cx="9723317" cy="27611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691A5D-D24C-3125-72B7-1DC1B8A99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426" t="65303" r="31216" b="8430"/>
            <a:stretch/>
          </p:blipFill>
          <p:spPr>
            <a:xfrm rot="21439490">
              <a:off x="3480599" y="3434309"/>
              <a:ext cx="236927" cy="4054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A2BF31-9AD3-8A36-77DF-412BBBF01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426" t="65303" r="31216" b="8430"/>
            <a:stretch/>
          </p:blipFill>
          <p:spPr>
            <a:xfrm rot="21439490">
              <a:off x="3462118" y="2270041"/>
              <a:ext cx="236927" cy="4054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E1AA93-EE56-F008-54D7-83C8D593EA3C}"/>
                  </a:ext>
                </a:extLst>
              </p:cNvPr>
              <p:cNvSpPr txBox="1"/>
              <p:nvPr/>
            </p:nvSpPr>
            <p:spPr>
              <a:xfrm>
                <a:off x="6629400" y="1821134"/>
                <a:ext cx="353680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E1AA93-EE56-F008-54D7-83C8D593E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821134"/>
                <a:ext cx="3536802" cy="896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 and Density Estimation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DF00-ADCF-B037-C6B0-D9F06772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33400"/>
            <a:ext cx="10972800" cy="914400"/>
          </a:xfrm>
        </p:spPr>
        <p:txBody>
          <a:bodyPr>
            <a:normAutofit/>
          </a:bodyPr>
          <a:lstStyle/>
          <a:p>
            <a:r>
              <a:rPr lang="en-US" sz="3200" b="1" dirty="0"/>
              <a:t>Probabilistic model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BE1313-6A8C-B1D4-5BD7-835ED4412F39}"/>
                  </a:ext>
                </a:extLst>
              </p:cNvPr>
              <p:cNvSpPr txBox="1"/>
              <p:nvPr/>
            </p:nvSpPr>
            <p:spPr>
              <a:xfrm>
                <a:off x="3505200" y="3036200"/>
                <a:ext cx="3886200" cy="785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BE1313-6A8C-B1D4-5BD7-835ED4412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036200"/>
                <a:ext cx="3886200" cy="785600"/>
              </a:xfrm>
              <a:prstGeom prst="rect">
                <a:avLst/>
              </a:prstGeom>
              <a:blipFill>
                <a:blip r:embed="rId2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68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38AF-A1B5-706F-06A4-FEB40519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AAAB72-D346-3166-4178-15A5335182B3}"/>
                  </a:ext>
                </a:extLst>
              </p:cNvPr>
              <p:cNvSpPr txBox="1"/>
              <p:nvPr/>
            </p:nvSpPr>
            <p:spPr>
              <a:xfrm>
                <a:off x="3258139" y="1676400"/>
                <a:ext cx="56757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AAAB72-D346-3166-4178-15A533518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39" y="1676400"/>
                <a:ext cx="567572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DEBEAE-A5FE-1C7A-BDFC-52C38EC1F878}"/>
                  </a:ext>
                </a:extLst>
              </p:cNvPr>
              <p:cNvSpPr txBox="1"/>
              <p:nvPr/>
            </p:nvSpPr>
            <p:spPr>
              <a:xfrm>
                <a:off x="3429000" y="3022694"/>
                <a:ext cx="50431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DEBEAE-A5FE-1C7A-BDFC-52C38EC1F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022694"/>
                <a:ext cx="504317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9A20C-ECC5-AC23-9813-2C65FC68435F}"/>
                  </a:ext>
                </a:extLst>
              </p:cNvPr>
              <p:cNvSpPr txBox="1"/>
              <p:nvPr/>
            </p:nvSpPr>
            <p:spPr>
              <a:xfrm>
                <a:off x="3428999" y="4535270"/>
                <a:ext cx="4939429" cy="909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9A20C-ECC5-AC23-9813-2C65FC684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9" y="4535270"/>
                <a:ext cx="4939429" cy="909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D76596F-D9DB-680E-0D6A-C1972B3922CA}"/>
              </a:ext>
            </a:extLst>
          </p:cNvPr>
          <p:cNvSpPr txBox="1"/>
          <p:nvPr/>
        </p:nvSpPr>
        <p:spPr>
          <a:xfrm>
            <a:off x="1371600" y="480550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Bayes Rule: </a:t>
            </a:r>
          </a:p>
        </p:txBody>
      </p:sp>
    </p:spTree>
    <p:extLst>
      <p:ext uri="{BB962C8B-B14F-4D97-AF65-F5344CB8AC3E}">
        <p14:creationId xmlns:p14="http://schemas.microsoft.com/office/powerpoint/2010/main" val="35061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6642-D415-8F5D-0A1C-F33251C6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C8D363-41B9-9E1B-0818-0FAFBF540ABE}"/>
                  </a:ext>
                </a:extLst>
              </p:cNvPr>
              <p:cNvSpPr txBox="1"/>
              <p:nvPr/>
            </p:nvSpPr>
            <p:spPr>
              <a:xfrm>
                <a:off x="4151204" y="1724511"/>
                <a:ext cx="2996526" cy="1147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C8D363-41B9-9E1B-0818-0FAFBF540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04" y="1724511"/>
                <a:ext cx="2996526" cy="1147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030D5A-81D2-8BBD-5E23-87EA00037D22}"/>
                  </a:ext>
                </a:extLst>
              </p:cNvPr>
              <p:cNvSpPr txBox="1"/>
              <p:nvPr/>
            </p:nvSpPr>
            <p:spPr>
              <a:xfrm>
                <a:off x="4151204" y="3657600"/>
                <a:ext cx="3874137" cy="1147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030D5A-81D2-8BBD-5E23-87EA00037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04" y="3657600"/>
                <a:ext cx="3874137" cy="114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A5DA12A-C5DE-B764-B253-E876CE52C890}"/>
              </a:ext>
            </a:extLst>
          </p:cNvPr>
          <p:cNvSpPr txBox="1"/>
          <p:nvPr/>
        </p:nvSpPr>
        <p:spPr>
          <a:xfrm>
            <a:off x="685800" y="2055167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Law of total probability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A16EA-E39E-73DD-0274-A714F4304F91}"/>
              </a:ext>
            </a:extLst>
          </p:cNvPr>
          <p:cNvSpPr txBox="1"/>
          <p:nvPr/>
        </p:nvSpPr>
        <p:spPr>
          <a:xfrm>
            <a:off x="1524000" y="4000546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Marginalization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3125A-1A03-AED1-52A8-29F38093050B}"/>
              </a:ext>
            </a:extLst>
          </p:cNvPr>
          <p:cNvSpPr txBox="1"/>
          <p:nvPr/>
        </p:nvSpPr>
        <p:spPr>
          <a:xfrm>
            <a:off x="228600" y="6462572"/>
            <a:ext cx="89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continuous variables, replace sum over possible values with integral over domain</a:t>
            </a:r>
          </a:p>
        </p:txBody>
      </p:sp>
    </p:spTree>
    <p:extLst>
      <p:ext uri="{BB962C8B-B14F-4D97-AF65-F5344CB8AC3E}">
        <p14:creationId xmlns:p14="http://schemas.microsoft.com/office/powerpoint/2010/main" val="58490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C673-78BD-3DF6-BAC2-D178FDE8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 probabilities of discrete variables by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B6EB7A-5484-AC09-10AC-1EFFD8870E91}"/>
                  </a:ext>
                </a:extLst>
              </p:cNvPr>
              <p:cNvSpPr txBox="1"/>
              <p:nvPr/>
            </p:nvSpPr>
            <p:spPr>
              <a:xfrm>
                <a:off x="2667000" y="2819400"/>
                <a:ext cx="6601166" cy="1493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B6EB7A-5484-AC09-10AC-1EFFD887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819400"/>
                <a:ext cx="6601166" cy="1493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29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13AD-D4D2-9F55-38A6-482B3CD1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D1A812-A288-94AC-6638-98BA4F318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16162"/>
              </p:ext>
            </p:extLst>
          </p:nvPr>
        </p:nvGraphicFramePr>
        <p:xfrm>
          <a:off x="2050776" y="2337280"/>
          <a:ext cx="2680998" cy="1565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3666">
                  <a:extLst>
                    <a:ext uri="{9D8B030D-6E8A-4147-A177-3AD203B41FA5}">
                      <a16:colId xmlns:a16="http://schemas.microsoft.com/office/drawing/2014/main" val="593867066"/>
                    </a:ext>
                  </a:extLst>
                </a:gridCol>
                <a:gridCol w="893666">
                  <a:extLst>
                    <a:ext uri="{9D8B030D-6E8A-4147-A177-3AD203B41FA5}">
                      <a16:colId xmlns:a16="http://schemas.microsoft.com/office/drawing/2014/main" val="3291726068"/>
                    </a:ext>
                  </a:extLst>
                </a:gridCol>
                <a:gridCol w="893666">
                  <a:extLst>
                    <a:ext uri="{9D8B030D-6E8A-4147-A177-3AD203B41FA5}">
                      <a16:colId xmlns:a16="http://schemas.microsoft.com/office/drawing/2014/main" val="3293761407"/>
                    </a:ext>
                  </a:extLst>
                </a:gridCol>
              </a:tblGrid>
              <a:tr h="52182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342942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Cat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067144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Dog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05858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572DB7-5B01-CF75-DD84-1D96C6F26F27}"/>
              </a:ext>
            </a:extLst>
          </p:cNvPr>
          <p:cNvSpPr txBox="1"/>
          <p:nvPr/>
        </p:nvSpPr>
        <p:spPr>
          <a:xfrm>
            <a:off x="2667000" y="1840468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Larger than 10 </a:t>
            </a:r>
            <a:r>
              <a:rPr lang="en-US" sz="2400" dirty="0" err="1"/>
              <a:t>lbs</a:t>
            </a:r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5BF98-DFCA-207C-CA02-0D40CD492B05}"/>
                  </a:ext>
                </a:extLst>
              </p:cNvPr>
              <p:cNvSpPr txBox="1"/>
              <p:nvPr/>
            </p:nvSpPr>
            <p:spPr>
              <a:xfrm>
                <a:off x="6400800" y="2222090"/>
                <a:ext cx="4044120" cy="3939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𝐶𝑎𝑡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𝐶𝑎𝑡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𝐶𝑎𝑡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5BF98-DFCA-207C-CA02-0D40CD492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22090"/>
                <a:ext cx="4044120" cy="3939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8E9E4D-3151-E83A-7E4E-80E58EDA20D9}"/>
                  </a:ext>
                </a:extLst>
              </p:cNvPr>
              <p:cNvSpPr txBox="1"/>
              <p:nvPr/>
            </p:nvSpPr>
            <p:spPr>
              <a:xfrm>
                <a:off x="1707063" y="2768518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8E9E4D-3151-E83A-7E4E-80E58EDA2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63" y="2768518"/>
                <a:ext cx="261738" cy="369332"/>
              </a:xfrm>
              <a:prstGeom prst="rect">
                <a:avLst/>
              </a:prstGeom>
              <a:blipFill>
                <a:blip r:embed="rId3"/>
                <a:stretch>
                  <a:fillRect l="-25581" r="-23256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B18E1B-D85C-560B-026C-B4F53BBB6730}"/>
                  </a:ext>
                </a:extLst>
              </p:cNvPr>
              <p:cNvSpPr txBox="1"/>
              <p:nvPr/>
            </p:nvSpPr>
            <p:spPr>
              <a:xfrm>
                <a:off x="2434359" y="1865783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B18E1B-D85C-560B-026C-B4F53BBB6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359" y="1865783"/>
                <a:ext cx="257763" cy="369332"/>
              </a:xfrm>
              <a:prstGeom prst="rect">
                <a:avLst/>
              </a:prstGeom>
              <a:blipFill>
                <a:blip r:embed="rId4"/>
                <a:stretch>
                  <a:fillRect l="-27907" t="-22951" r="-69767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71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3A34-C9FE-18A9-D1CD-035E6A7F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B7B336-7CA9-E9F7-D85E-532760AF22ED}"/>
                  </a:ext>
                </a:extLst>
              </p:cNvPr>
              <p:cNvSpPr txBox="1"/>
              <p:nvPr/>
            </p:nvSpPr>
            <p:spPr>
              <a:xfrm>
                <a:off x="4159512" y="2936849"/>
                <a:ext cx="32419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B7B336-7CA9-E9F7-D85E-532760AF2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12" y="2936849"/>
                <a:ext cx="324191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5EB6D2-64B5-2C87-8D7A-9C13688A9066}"/>
                  </a:ext>
                </a:extLst>
              </p:cNvPr>
              <p:cNvSpPr txBox="1"/>
              <p:nvPr/>
            </p:nvSpPr>
            <p:spPr>
              <a:xfrm>
                <a:off x="4235712" y="3701307"/>
                <a:ext cx="54054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5EB6D2-64B5-2C87-8D7A-9C13688A9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712" y="3701307"/>
                <a:ext cx="5405454" cy="430887"/>
              </a:xfrm>
              <a:prstGeom prst="rect">
                <a:avLst/>
              </a:prstGeom>
              <a:blipFill>
                <a:blip r:embed="rId3"/>
                <a:stretch>
                  <a:fillRect t="-25352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5F3F7AC-47FE-B000-6C17-7E9F5A01B0DF}"/>
              </a:ext>
            </a:extLst>
          </p:cNvPr>
          <p:cNvSpPr txBox="1"/>
          <p:nvPr/>
        </p:nvSpPr>
        <p:spPr>
          <a:xfrm>
            <a:off x="848888" y="1672887"/>
            <a:ext cx="5841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is independent of B if (and only if)</a:t>
            </a:r>
          </a:p>
        </p:txBody>
      </p:sp>
    </p:spTree>
    <p:extLst>
      <p:ext uri="{BB962C8B-B14F-4D97-AF65-F5344CB8AC3E}">
        <p14:creationId xmlns:p14="http://schemas.microsoft.com/office/powerpoint/2010/main" val="264914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96254</TotalTime>
  <Words>2342</Words>
  <Application>Microsoft Office PowerPoint</Application>
  <PresentationFormat>Widescreen</PresentationFormat>
  <Paragraphs>476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Office Theme</vt:lpstr>
      <vt:lpstr>Probability and Naïve Bayes </vt:lpstr>
      <vt:lpstr>Recap of approaches we’ve seen so far</vt:lpstr>
      <vt:lpstr>Today’s Lecture</vt:lpstr>
      <vt:lpstr>Probabilistic model</vt:lpstr>
      <vt:lpstr>Joint and conditional probability</vt:lpstr>
      <vt:lpstr>PowerPoint Presentation</vt:lpstr>
      <vt:lpstr>Estimate probabilities of discrete variables by counting</vt:lpstr>
      <vt:lpstr>Example</vt:lpstr>
      <vt:lpstr>PowerPoint Presentation</vt:lpstr>
      <vt:lpstr>What if you have 100 variables?  How can you count all combinations?</vt:lpstr>
      <vt:lpstr>Probabilistic model</vt:lpstr>
      <vt:lpstr>Notation </vt:lpstr>
      <vt:lpstr>Naïve Bayes Model</vt:lpstr>
      <vt:lpstr>Examples</vt:lpstr>
      <vt:lpstr>Naïve Bayes Algorithm</vt:lpstr>
      <vt:lpstr>How to estimate P(xi|y) from data?</vt:lpstr>
      <vt:lpstr>How to estimate P(xi|y) from data?</vt:lpstr>
      <vt:lpstr>How to estimate P(xi|y) from data?</vt:lpstr>
      <vt:lpstr>How to estimate P(xi|y) from data?</vt:lpstr>
      <vt:lpstr>How to estimate P(xi|y) from data?</vt:lpstr>
      <vt:lpstr>How to estimate P(xi|y) from data?</vt:lpstr>
      <vt:lpstr>How to estimate P(xi|y) from data?</vt:lpstr>
      <vt:lpstr>How to estimate P(y)?</vt:lpstr>
      <vt:lpstr>Stretch break: Simple Naive Bayes example</vt:lpstr>
      <vt:lpstr>Simple Naive Bayes example</vt:lpstr>
      <vt:lpstr>How to predict y from x?</vt:lpstr>
      <vt:lpstr>How to predict y from x when (y-x_i) is Gaussian</vt:lpstr>
      <vt:lpstr>Using priors</vt:lpstr>
      <vt:lpstr>MLE and MAP estimates of binary variable likelihoods</vt:lpstr>
      <vt:lpstr>Example: estimate joint probability under Naïve Bayes assumption</vt:lpstr>
      <vt:lpstr>PowerPoint Presentation</vt:lpstr>
      <vt:lpstr>Prior over parameters: initialize each count with α  </vt:lpstr>
      <vt:lpstr>Use case: “Semi-naïve Bayes” object detection</vt:lpstr>
      <vt:lpstr>Naïve Bayes Summary</vt:lpstr>
      <vt:lpstr>Naïve Bayes</vt:lpstr>
      <vt:lpstr>Things to remember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228</cp:revision>
  <cp:lastPrinted>2024-02-08T14:57:27Z</cp:lastPrinted>
  <dcterms:created xsi:type="dcterms:W3CDTF">2009-12-16T02:55:56Z</dcterms:created>
  <dcterms:modified xsi:type="dcterms:W3CDTF">2024-02-08T18:38:02Z</dcterms:modified>
</cp:coreProperties>
</file>