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420" r:id="rId3"/>
    <p:sldId id="258" r:id="rId4"/>
    <p:sldId id="410" r:id="rId5"/>
    <p:sldId id="412" r:id="rId6"/>
    <p:sldId id="411" r:id="rId7"/>
    <p:sldId id="414" r:id="rId8"/>
    <p:sldId id="390" r:id="rId9"/>
    <p:sldId id="413" r:id="rId10"/>
    <p:sldId id="421" r:id="rId11"/>
    <p:sldId id="391" r:id="rId12"/>
    <p:sldId id="392" r:id="rId13"/>
    <p:sldId id="393" r:id="rId14"/>
    <p:sldId id="395" r:id="rId15"/>
    <p:sldId id="696" r:id="rId16"/>
    <p:sldId id="422" r:id="rId17"/>
    <p:sldId id="644" r:id="rId18"/>
    <p:sldId id="689" r:id="rId19"/>
    <p:sldId id="687" r:id="rId20"/>
    <p:sldId id="688" r:id="rId21"/>
    <p:sldId id="645" r:id="rId22"/>
    <p:sldId id="647" r:id="rId23"/>
    <p:sldId id="690" r:id="rId24"/>
    <p:sldId id="650" r:id="rId25"/>
    <p:sldId id="648" r:id="rId26"/>
    <p:sldId id="649" r:id="rId27"/>
    <p:sldId id="651" r:id="rId28"/>
    <p:sldId id="652" r:id="rId29"/>
    <p:sldId id="695" r:id="rId30"/>
    <p:sldId id="663" r:id="rId31"/>
    <p:sldId id="693" r:id="rId32"/>
    <p:sldId id="676" r:id="rId33"/>
    <p:sldId id="673" r:id="rId34"/>
    <p:sldId id="675" r:id="rId35"/>
    <p:sldId id="671" r:id="rId36"/>
    <p:sldId id="299" r:id="rId37"/>
    <p:sldId id="405" r:id="rId38"/>
    <p:sldId id="377" r:id="rId39"/>
    <p:sldId id="386" r:id="rId4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77" d="100"/>
          <a:sy n="77" d="100"/>
        </p:scale>
        <p:origin x="372" y="72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http://tinyurl.com/441logreg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minka.github.io/papers/logreg/minka-logreg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ocw.mit.edu/courses/18-465-topics-in-statistics-statistical-learning-theory-spring-2007/0d49e3d6b669cbbb13ef85b0e21357a8_l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definitive-explanation-to-hinge-loss-for-support-vector-machines-ab6d8d3178f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rosenberg.github.io/mlcourse/Archive/2018/Lectures/04c.representer-theorem.pdf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hyperlink" Target="https://www.robots.ox.ac.uk/~az/lectures/ml/lect3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bots.ox.ac.uk/~az/lectures/ml/lect3.pdf" TargetMode="Externa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.inrialpes.fr/people/triggs/pubs/Dalal-cvpr05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Linear Classifiers: Logistic Regression and SVM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DD5C071-01CF-A45D-3EC7-03DFED5A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  <a:endParaRPr lang="en-US" sz="1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8AE0-CF07-DD85-D0A5-95441BAC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Deriving the loss of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4082A-02ED-9A1A-91F0-4FB101069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0" y="990600"/>
                <a:ext cx="8915400" cy="563880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4082A-02ED-9A1A-91F0-4FB101069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0" y="990600"/>
                <a:ext cx="8915400" cy="5638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7A9D5-56EB-2490-0E8B-EE3B14C45B2C}"/>
              </a:ext>
            </a:extLst>
          </p:cNvPr>
          <p:cNvSpPr txBox="1">
            <a:spLocks/>
          </p:cNvSpPr>
          <p:nvPr/>
        </p:nvSpPr>
        <p:spPr bwMode="auto">
          <a:xfrm>
            <a:off x="381000" y="990601"/>
            <a:ext cx="434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/>
              <a:t>Maximize probability of correct label given features of each data point, assuming the data points are conditionally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AE1C28-C7CE-F8DF-DA8F-D8051C27BA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3000241"/>
                <a:ext cx="43434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/>
                  <a:t>Maximizing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is the same as maximizing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monotonically increases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charset="0"/>
                  <a:buNone/>
                </a:pPr>
                <a:endParaRPr lang="en-US" sz="2000" dirty="0"/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/>
                  <a:t>Log of product is the sum of logs.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AE1C28-C7CE-F8DF-DA8F-D8051C27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000241"/>
                <a:ext cx="4343400" cy="1524000"/>
              </a:xfrm>
              <a:prstGeom prst="rect">
                <a:avLst/>
              </a:prstGeom>
              <a:blipFill>
                <a:blip r:embed="rId4"/>
                <a:stretch>
                  <a:fillRect l="-1404" t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A49600-C328-DA6F-EE86-E44DCCC9053D}"/>
              </a:ext>
            </a:extLst>
          </p:cNvPr>
          <p:cNvSpPr txBox="1">
            <a:spLocks/>
          </p:cNvSpPr>
          <p:nvPr/>
        </p:nvSpPr>
        <p:spPr bwMode="auto">
          <a:xfrm>
            <a:off x="381000" y="5353856"/>
            <a:ext cx="3352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/>
              <a:t>Turn it into a minimization problem (as a convention)</a:t>
            </a:r>
          </a:p>
        </p:txBody>
      </p:sp>
    </p:spTree>
    <p:extLst>
      <p:ext uri="{BB962C8B-B14F-4D97-AF65-F5344CB8AC3E}">
        <p14:creationId xmlns:p14="http://schemas.microsoft.com/office/powerpoint/2010/main" val="127092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A8DEDE-43D6-D248-F183-D155C2E49C01}"/>
              </a:ext>
            </a:extLst>
          </p:cNvPr>
          <p:cNvSpPr txBox="1"/>
          <p:nvPr/>
        </p:nvSpPr>
        <p:spPr>
          <a:xfrm>
            <a:off x="8253266" y="19973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regularization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9E9711-9377-1C5E-F29C-A6D1BB4E8CA7}"/>
              </a:ext>
            </a:extLst>
          </p:cNvPr>
          <p:cNvCxnSpPr>
            <a:cxnSpLocks/>
          </p:cNvCxnSpPr>
          <p:nvPr/>
        </p:nvCxnSpPr>
        <p:spPr>
          <a:xfrm flipH="1" flipV="1">
            <a:off x="8100866" y="1933138"/>
            <a:ext cx="304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27C79A-5629-1862-68BD-B6176C3D7E1E}"/>
              </a:ext>
            </a:extLst>
          </p:cNvPr>
          <p:cNvCxnSpPr>
            <a:cxnSpLocks/>
          </p:cNvCxnSpPr>
          <p:nvPr/>
        </p:nvCxnSpPr>
        <p:spPr>
          <a:xfrm flipH="1" flipV="1">
            <a:off x="4217895" y="2108153"/>
            <a:ext cx="170329" cy="36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9AF93-8B9A-F0C0-E64C-B8D79A5BF672}"/>
              </a:ext>
            </a:extLst>
          </p:cNvPr>
          <p:cNvSpPr txBox="1"/>
          <p:nvPr/>
        </p:nvSpPr>
        <p:spPr>
          <a:xfrm>
            <a:off x="4114800" y="250437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probability of all labels given features, assuming that each example is </a:t>
            </a:r>
            <a:r>
              <a:rPr lang="en-US" dirty="0" err="1"/>
              <a:t>i.i.d.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D73A7-C9E0-3BB4-3313-3D0760103BC2}"/>
              </a:ext>
            </a:extLst>
          </p:cNvPr>
          <p:cNvSpPr txBox="1"/>
          <p:nvPr/>
        </p:nvSpPr>
        <p:spPr>
          <a:xfrm>
            <a:off x="7782833" y="402006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(two-class) case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55B152-DFE6-27C1-2648-17339177D79B}"/>
              </a:ext>
            </a:extLst>
          </p:cNvPr>
          <p:cNvCxnSpPr>
            <a:cxnSpLocks/>
          </p:cNvCxnSpPr>
          <p:nvPr/>
        </p:nvCxnSpPr>
        <p:spPr>
          <a:xfrm flipH="1">
            <a:off x="7239000" y="4204730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382CBC-7065-E655-9CC9-1B53A3E54116}"/>
              </a:ext>
            </a:extLst>
          </p:cNvPr>
          <p:cNvCxnSpPr>
            <a:cxnSpLocks/>
          </p:cNvCxnSpPr>
          <p:nvPr/>
        </p:nvCxnSpPr>
        <p:spPr>
          <a:xfrm flipH="1">
            <a:off x="5334000" y="5105400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B1847D-E7C8-4C26-DB3C-D13506C07F72}"/>
              </a:ext>
            </a:extLst>
          </p:cNvPr>
          <p:cNvSpPr txBox="1"/>
          <p:nvPr/>
        </p:nvSpPr>
        <p:spPr>
          <a:xfrm>
            <a:off x="5713746" y="492073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Multiclass case (one w per class)</a:t>
            </a:r>
          </a:p>
        </p:txBody>
      </p:sp>
    </p:spTree>
    <p:extLst>
      <p:ext uri="{BB962C8B-B14F-4D97-AF65-F5344CB8AC3E}">
        <p14:creationId xmlns:p14="http://schemas.microsoft.com/office/powerpoint/2010/main" val="201896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3842657" y="3429000"/>
            <a:ext cx="7661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 strongly penalizes really big weights</a:t>
            </a:r>
          </a:p>
          <a:p>
            <a:r>
              <a:rPr lang="en-US" dirty="0"/>
              <a:t>L1 penalizes increasing the magnitude of big and small weights the same</a:t>
            </a:r>
          </a:p>
          <a:p>
            <a:r>
              <a:rPr lang="en-US" dirty="0"/>
              <a:t>L1 leads to a sparse weight vector (many zeros) – why?</a:t>
            </a:r>
          </a:p>
          <a:p>
            <a:endParaRPr lang="en-US" dirty="0"/>
          </a:p>
          <a:p>
            <a:r>
              <a:rPr lang="en-US" dirty="0"/>
              <a:t>L1 regularization can be used to select features!</a:t>
            </a:r>
          </a:p>
          <a:p>
            <a:endParaRPr lang="en-US" dirty="0"/>
          </a:p>
          <a:p>
            <a:r>
              <a:rPr lang="en-US" dirty="0"/>
              <a:t>When is regularization absolutely essential?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4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</a:t>
            </a:r>
            <a:r>
              <a:rPr lang="en-US" sz="2000" dirty="0">
                <a:hlinkClick r:id="rId4"/>
              </a:rPr>
              <a:t>many optimizers</a:t>
            </a:r>
            <a:r>
              <a:rPr lang="en-US" sz="2000" dirty="0"/>
              <a:t> for L2 and L1 logistic regression. You will want to use a library.</a:t>
            </a:r>
          </a:p>
        </p:txBody>
      </p:sp>
    </p:spTree>
    <p:extLst>
      <p:ext uri="{BB962C8B-B14F-4D97-AF65-F5344CB8AC3E}">
        <p14:creationId xmlns:p14="http://schemas.microsoft.com/office/powerpoint/2010/main" val="28404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8AB-E5C2-6A29-71F6-0CD1F4D7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weights for digits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A7321B-FB09-EE4D-16E1-AD6A4188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355" y="2281738"/>
            <a:ext cx="1495192" cy="451475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99B0D-44E5-FEDF-CBFF-22773C8D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71923"/>
            <a:ext cx="1557556" cy="4534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F871D-EC44-C40C-0735-ACA98C9FB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62550"/>
            <a:ext cx="3772426" cy="885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A5B0C-7716-39C5-2834-879DA71DD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746" y="2281737"/>
            <a:ext cx="1568490" cy="4515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5261A4-E23D-22BC-7A48-F244792EF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716" y="2281737"/>
            <a:ext cx="1479475" cy="4518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18409A-9541-66CB-E2F4-D62C754E3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192" y="2281737"/>
            <a:ext cx="1482058" cy="45483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352751-85BE-E865-62BE-8E773196B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79171"/>
            <a:ext cx="9812119" cy="4001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0353C-CDC7-FF9D-307B-37294343417A}"/>
              </a:ext>
            </a:extLst>
          </p:cNvPr>
          <p:cNvSpPr txBox="1"/>
          <p:nvPr/>
        </p:nvSpPr>
        <p:spPr>
          <a:xfrm>
            <a:off x="685800" y="2648605"/>
            <a:ext cx="13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Pixels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3B8D7-EE92-B1EA-0992-DEEC62FCA27A}"/>
              </a:ext>
            </a:extLst>
          </p:cNvPr>
          <p:cNvSpPr txBox="1"/>
          <p:nvPr/>
        </p:nvSpPr>
        <p:spPr>
          <a:xfrm>
            <a:off x="476659" y="4354446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 weights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6EE7B-D720-7878-7827-5EC816005AE4}"/>
              </a:ext>
            </a:extLst>
          </p:cNvPr>
          <p:cNvSpPr txBox="1"/>
          <p:nvPr/>
        </p:nvSpPr>
        <p:spPr>
          <a:xfrm>
            <a:off x="499837" y="5900773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L1 weights </a:t>
            </a:r>
          </a:p>
        </p:txBody>
      </p:sp>
    </p:spTree>
    <p:extLst>
      <p:ext uri="{BB962C8B-B14F-4D97-AF65-F5344CB8AC3E}">
        <p14:creationId xmlns:p14="http://schemas.microsoft.com/office/powerpoint/2010/main" val="138388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Key Assumptions</a:t>
                </a:r>
              </a:p>
              <a:p>
                <a:pPr lvl="1"/>
                <a:r>
                  <a:rPr lang="en-US" dirty="0"/>
                  <a:t>The log odds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can be expressed as a linear combination of features</a:t>
                </a:r>
              </a:p>
              <a:p>
                <a:r>
                  <a:rPr lang="en-US" dirty="0"/>
                  <a:t>Model Parameters</a:t>
                </a:r>
              </a:p>
              <a:p>
                <a:pPr lvl="1"/>
                <a:r>
                  <a:rPr lang="en-US" dirty="0"/>
                  <a:t>One coefficient per feature per class (plus bias term)</a:t>
                </a:r>
              </a:p>
              <a:p>
                <a:r>
                  <a:rPr lang="en-US" dirty="0"/>
                  <a:t>Designs</a:t>
                </a:r>
              </a:p>
              <a:p>
                <a:pPr lvl="1"/>
                <a:r>
                  <a:rPr lang="en-US" dirty="0"/>
                  <a:t>L1 or L2 or elastic (both L1 and L2) regularization weight</a:t>
                </a:r>
              </a:p>
              <a:p>
                <a:r>
                  <a:rPr lang="en-US" dirty="0"/>
                  <a:t>When to Use / Strengths</a:t>
                </a:r>
              </a:p>
              <a:p>
                <a:pPr lvl="1"/>
                <a:r>
                  <a:rPr lang="en-US" dirty="0"/>
                  <a:t>Many features, some of which could be irrelevant or redundant</a:t>
                </a:r>
              </a:p>
              <a:p>
                <a:pPr lvl="1"/>
                <a:r>
                  <a:rPr lang="en-US" dirty="0"/>
                  <a:t>Provides a good estimate of label likelihood</a:t>
                </a:r>
              </a:p>
              <a:p>
                <a:r>
                  <a:rPr lang="en-US" dirty="0"/>
                  <a:t>When Not to Use / Weaknesses</a:t>
                </a:r>
              </a:p>
              <a:p>
                <a:pPr lvl="1"/>
                <a:r>
                  <a:rPr lang="en-US" dirty="0"/>
                  <a:t>Features are low-dimensional (linear function not likely to be expressive enough)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  <a:blipFill>
                <a:blip r:embed="rId2"/>
                <a:stretch>
                  <a:fillRect l="-1111" t="-2775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37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6699-A4A5-265F-A440-A64414E4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logistic regression is typically the last layer of a classification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20520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52E6-71E0-4CA4-27D2-D0049B08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minute stretch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459-04BA-A5B9-EBE8-0D543F82E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Suppose for a spam classifier we have 5K training examples with 100 feature dimensions.  Which of these is an </a:t>
            </a:r>
            <a:r>
              <a:rPr lang="en-US" b="1" dirty="0"/>
              <a:t>advantage of linear logistic regression</a:t>
            </a:r>
            <a:r>
              <a:rPr lang="en-US" dirty="0"/>
              <a:t>, compared to KNN?</a:t>
            </a:r>
          </a:p>
          <a:p>
            <a:r>
              <a:rPr lang="en-US" dirty="0"/>
              <a:t>Faster to learn a model</a:t>
            </a:r>
          </a:p>
          <a:p>
            <a:r>
              <a:rPr lang="en-US" dirty="0"/>
              <a:t>Faster prediction</a:t>
            </a:r>
          </a:p>
          <a:p>
            <a:r>
              <a:rPr lang="en-US" dirty="0"/>
              <a:t>Requires less storage</a:t>
            </a:r>
          </a:p>
          <a:p>
            <a:r>
              <a:rPr lang="en-US" dirty="0"/>
              <a:t>More accurate</a:t>
            </a:r>
          </a:p>
          <a:p>
            <a:r>
              <a:rPr lang="en-US" dirty="0"/>
              <a:t>Less sensitive to feature scaling</a:t>
            </a:r>
          </a:p>
          <a:p>
            <a:r>
              <a:rPr lang="en-US" dirty="0"/>
              <a:t>Can fit more complex decision functions</a:t>
            </a:r>
          </a:p>
          <a:p>
            <a:r>
              <a:rPr lang="en-US" dirty="0"/>
              <a:t>Has lower training error</a:t>
            </a:r>
          </a:p>
          <a:p>
            <a:r>
              <a:rPr lang="en-US" dirty="0"/>
              <a:t>Has less generalization error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8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D4EAFCA-F6F2-545D-5328-91B79061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best linear classifier?</a:t>
            </a:r>
            <a:endParaRPr lang="en-US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931F4-9DD7-BE18-8BB1-7E27A075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92825" cy="5135563"/>
          </a:xfrm>
        </p:spPr>
        <p:txBody>
          <a:bodyPr>
            <a:normAutofit/>
          </a:bodyPr>
          <a:lstStyle/>
          <a:p>
            <a:r>
              <a:rPr lang="en-US" dirty="0"/>
              <a:t>Logistic regression</a:t>
            </a:r>
          </a:p>
          <a:p>
            <a:pPr lvl="1"/>
            <a:r>
              <a:rPr lang="en-US" dirty="0"/>
              <a:t>Maximize expected likelihood of true label given data</a:t>
            </a:r>
          </a:p>
          <a:p>
            <a:pPr lvl="1"/>
            <a:r>
              <a:rPr lang="en-US" dirty="0"/>
              <a:t>Every example contributes to loss</a:t>
            </a:r>
          </a:p>
          <a:p>
            <a:endParaRPr lang="en-US" dirty="0"/>
          </a:p>
          <a:p>
            <a:r>
              <a:rPr lang="en-US" dirty="0"/>
              <a:t>SVM</a:t>
            </a:r>
          </a:p>
          <a:p>
            <a:pPr lvl="1"/>
            <a:r>
              <a:rPr lang="en-US" dirty="0"/>
              <a:t>Make all examples at least minimally confident</a:t>
            </a:r>
          </a:p>
          <a:p>
            <a:pPr lvl="1"/>
            <a:r>
              <a:rPr lang="en-US" dirty="0"/>
              <a:t>Base decision on a minimal set of examples</a:t>
            </a:r>
          </a:p>
        </p:txBody>
      </p:sp>
      <p:grpSp>
        <p:nvGrpSpPr>
          <p:cNvPr id="49156" name="Group 14">
            <a:extLst>
              <a:ext uri="{FF2B5EF4-FFF2-40B4-BE49-F238E27FC236}">
                <a16:creationId xmlns:a16="http://schemas.microsoft.com/office/drawing/2014/main" id="{0F42E64E-FE35-DFC1-F76A-F7D73C6C665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438400"/>
            <a:ext cx="4038600" cy="3417888"/>
            <a:chOff x="4267200" y="2667000"/>
            <a:chExt cx="4038600" cy="3417332"/>
          </a:xfrm>
        </p:grpSpPr>
        <p:sp>
          <p:nvSpPr>
            <p:cNvPr id="49159" name="TextBox 15">
              <a:extLst>
                <a:ext uri="{FF2B5EF4-FFF2-40B4-BE49-F238E27FC236}">
                  <a16:creationId xmlns:a16="http://schemas.microsoft.com/office/drawing/2014/main" id="{EEFC1334-2C05-75CC-89B5-2CF9E648C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0" name="TextBox 16">
              <a:extLst>
                <a:ext uri="{FF2B5EF4-FFF2-40B4-BE49-F238E27FC236}">
                  <a16:creationId xmlns:a16="http://schemas.microsoft.com/office/drawing/2014/main" id="{C4199514-5DFF-54F7-79F0-E097CD47A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1" name="TextBox 17">
              <a:extLst>
                <a:ext uri="{FF2B5EF4-FFF2-40B4-BE49-F238E27FC236}">
                  <a16:creationId xmlns:a16="http://schemas.microsoft.com/office/drawing/2014/main" id="{006372A6-FD26-3FF2-CB91-98AD19E83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2" name="TextBox 18">
              <a:extLst>
                <a:ext uri="{FF2B5EF4-FFF2-40B4-BE49-F238E27FC236}">
                  <a16:creationId xmlns:a16="http://schemas.microsoft.com/office/drawing/2014/main" id="{F4B93AE6-3533-2A83-BE7F-D76EB4CC7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3" name="TextBox 19">
              <a:extLst>
                <a:ext uri="{FF2B5EF4-FFF2-40B4-BE49-F238E27FC236}">
                  <a16:creationId xmlns:a16="http://schemas.microsoft.com/office/drawing/2014/main" id="{1788D11B-7415-03AA-7756-C81AD920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4" name="TextBox 20">
              <a:extLst>
                <a:ext uri="{FF2B5EF4-FFF2-40B4-BE49-F238E27FC236}">
                  <a16:creationId xmlns:a16="http://schemas.microsoft.com/office/drawing/2014/main" id="{BB40F260-1060-635A-680E-F2BC5C18C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5" name="TextBox 21">
              <a:extLst>
                <a:ext uri="{FF2B5EF4-FFF2-40B4-BE49-F238E27FC236}">
                  <a16:creationId xmlns:a16="http://schemas.microsoft.com/office/drawing/2014/main" id="{8DAE36B1-98B1-5C20-1D38-B2C08A7A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6" name="TextBox 22">
              <a:extLst>
                <a:ext uri="{FF2B5EF4-FFF2-40B4-BE49-F238E27FC236}">
                  <a16:creationId xmlns:a16="http://schemas.microsoft.com/office/drawing/2014/main" id="{0E40CB28-78D3-2ACF-2F11-4F04082CF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7" name="TextBox 24">
              <a:extLst>
                <a:ext uri="{FF2B5EF4-FFF2-40B4-BE49-F238E27FC236}">
                  <a16:creationId xmlns:a16="http://schemas.microsoft.com/office/drawing/2014/main" id="{DFFAAC76-A40E-FA9A-D331-49D1A3D9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68" name="TextBox 25">
              <a:extLst>
                <a:ext uri="{FF2B5EF4-FFF2-40B4-BE49-F238E27FC236}">
                  <a16:creationId xmlns:a16="http://schemas.microsoft.com/office/drawing/2014/main" id="{6C953347-B2C2-6D5E-5ADA-D0B01674B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69" name="TextBox 26">
              <a:extLst>
                <a:ext uri="{FF2B5EF4-FFF2-40B4-BE49-F238E27FC236}">
                  <a16:creationId xmlns:a16="http://schemas.microsoft.com/office/drawing/2014/main" id="{AF46413D-C5C8-D63A-C4D2-F1E67D9FD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70" name="TextBox 27">
              <a:extLst>
                <a:ext uri="{FF2B5EF4-FFF2-40B4-BE49-F238E27FC236}">
                  <a16:creationId xmlns:a16="http://schemas.microsoft.com/office/drawing/2014/main" id="{A8451BD7-17E2-3495-2AF9-3F97E583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71" name="TextBox 28">
              <a:extLst>
                <a:ext uri="{FF2B5EF4-FFF2-40B4-BE49-F238E27FC236}">
                  <a16:creationId xmlns:a16="http://schemas.microsoft.com/office/drawing/2014/main" id="{806A3412-158B-BE4B-51A1-1E06FC242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690DC2-0E0F-FFD5-0B58-B42C4A2E063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1F978F9-4E27-6A87-5318-5BC4CBFA39B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4" name="TextBox 32">
              <a:extLst>
                <a:ext uri="{FF2B5EF4-FFF2-40B4-BE49-F238E27FC236}">
                  <a16:creationId xmlns:a16="http://schemas.microsoft.com/office/drawing/2014/main" id="{5A6CA3B5-DB50-EFB7-01AE-874C4AD04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49175" name="TextBox 33">
              <a:extLst>
                <a:ext uri="{FF2B5EF4-FFF2-40B4-BE49-F238E27FC236}">
                  <a16:creationId xmlns:a16="http://schemas.microsoft.com/office/drawing/2014/main" id="{A4568276-6169-7A27-AEF4-DC7E45807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407B9F-2863-C6B1-52E0-10E7D1657F4A}"/>
              </a:ext>
            </a:extLst>
          </p:cNvPr>
          <p:cNvCxnSpPr/>
          <p:nvPr/>
        </p:nvCxnSpPr>
        <p:spPr>
          <a:xfrm>
            <a:off x="7010400" y="33528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822DAE-040D-B05B-03F0-364513B2AA3C}"/>
              </a:ext>
            </a:extLst>
          </p:cNvPr>
          <p:cNvCxnSpPr/>
          <p:nvPr/>
        </p:nvCxnSpPr>
        <p:spPr>
          <a:xfrm>
            <a:off x="6934200" y="37719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9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D3F6-8AC5-B294-9E87-365FE6DD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D2B5-55A4-1230-6625-0E4C4F45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7607063" cy="6096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74A62D-333A-A8BE-573D-79ED56482DD9}"/>
              </a:ext>
            </a:extLst>
          </p:cNvPr>
          <p:cNvCxnSpPr/>
          <p:nvPr/>
        </p:nvCxnSpPr>
        <p:spPr>
          <a:xfrm flipH="1">
            <a:off x="7315200" y="4800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/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Margin</a:t>
                </a:r>
                <a:r>
                  <a:rPr lang="en-US" sz="2000" dirty="0"/>
                  <a:t>: the distance of examples (in feature space) from the decision boundary</a:t>
                </a:r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blipFill>
                <a:blip r:embed="rId3"/>
                <a:stretch>
                  <a:fillRect l="-1874" t="-1558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B0A4DC-B3F7-9273-C2FB-8FA67B2ADEE0}"/>
              </a:ext>
            </a:extLst>
          </p:cNvPr>
          <p:cNvCxnSpPr/>
          <p:nvPr/>
        </p:nvCxnSpPr>
        <p:spPr>
          <a:xfrm flipH="1">
            <a:off x="6794737" y="4927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27B562-3527-5514-0497-B5F7C7E9F662}"/>
              </a:ext>
            </a:extLst>
          </p:cNvPr>
          <p:cNvSpPr txBox="1"/>
          <p:nvPr/>
        </p:nvSpPr>
        <p:spPr>
          <a:xfrm>
            <a:off x="7391400" y="212429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Support Vector</a:t>
            </a:r>
            <a:r>
              <a:rPr lang="en-US" sz="2000" dirty="0"/>
              <a:t>: an example that lies on the margin (circled points)</a:t>
            </a:r>
          </a:p>
        </p:txBody>
      </p:sp>
    </p:spTree>
    <p:extLst>
      <p:ext uri="{BB962C8B-B14F-4D97-AF65-F5344CB8AC3E}">
        <p14:creationId xmlns:p14="http://schemas.microsoft.com/office/powerpoint/2010/main" val="39788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SVMs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44" r="-66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4">
            <a:extLst>
              <a:ext uri="{FF2B5EF4-FFF2-40B4-BE49-F238E27FC236}">
                <a16:creationId xmlns:a16="http://schemas.microsoft.com/office/drawing/2014/main" id="{712B511F-6867-159E-92CD-0A3C4130B1C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20056"/>
            <a:ext cx="4038600" cy="3417888"/>
            <a:chOff x="4267200" y="2667000"/>
            <a:chExt cx="4038600" cy="3417332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3D840B2B-4A10-C63A-603C-51D96C0D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BDDCE828-5E22-7946-E04A-7E9427E40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77688CE8-23E0-C582-4A0B-C3590E3AA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2D4F4CAA-F0A1-C972-3B40-DCD385762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0917B138-9E86-9B77-5631-92502737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0CF9569B-312C-22F6-A033-13BC7D404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8694" y="33188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DAE173E0-5BF9-4DB3-74AF-D7A251845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B6209A19-C8FB-DD6D-970D-0538624F4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34AA83F7-3BD3-F8AC-0CB1-76F1DA589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10208759-7A56-CF03-D017-2BF52ECA7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8C5A3649-5301-E32A-D816-153E6E55D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08DB239A-294A-1358-2970-16A4C45AA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97B9B05-49E6-C31A-7179-0EC7BB8F0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EE9EF7A-AC9D-2B1F-D584-CAB6E5871968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098109-2114-0BD7-DE9B-02FB5A574D1D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8141239A-BF7C-DA6C-3DBA-C044CC8E9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D04AF890-C8E1-A7A0-2463-D4DB74975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FBEF57-A80C-6329-6EB8-2553AB9A88E1}"/>
              </a:ext>
            </a:extLst>
          </p:cNvPr>
          <p:cNvCxnSpPr/>
          <p:nvPr/>
        </p:nvCxnSpPr>
        <p:spPr>
          <a:xfrm>
            <a:off x="457200" y="2634456"/>
            <a:ext cx="4038600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DC3091-3E08-9462-C889-8C21FBA60455}"/>
              </a:ext>
            </a:extLst>
          </p:cNvPr>
          <p:cNvCxnSpPr/>
          <p:nvPr/>
        </p:nvCxnSpPr>
        <p:spPr>
          <a:xfrm>
            <a:off x="609600" y="248999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63314-F129-1572-F498-585A1A1EDEDB}"/>
              </a:ext>
            </a:extLst>
          </p:cNvPr>
          <p:cNvCxnSpPr/>
          <p:nvPr/>
        </p:nvCxnSpPr>
        <p:spPr>
          <a:xfrm>
            <a:off x="522288" y="285194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E51D5DA-585F-DD06-15FA-BFFB75967460}"/>
              </a:ext>
            </a:extLst>
          </p:cNvPr>
          <p:cNvSpPr/>
          <p:nvPr/>
        </p:nvSpPr>
        <p:spPr>
          <a:xfrm>
            <a:off x="1730375" y="282178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EB7DCF-8421-F580-574E-2E45292A9B57}"/>
              </a:ext>
            </a:extLst>
          </p:cNvPr>
          <p:cNvSpPr/>
          <p:nvPr/>
        </p:nvSpPr>
        <p:spPr>
          <a:xfrm>
            <a:off x="3089275" y="33202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C22D2-EA23-ACC8-1A61-728F3E54E653}"/>
              </a:ext>
            </a:extLst>
          </p:cNvPr>
          <p:cNvSpPr/>
          <p:nvPr/>
        </p:nvSpPr>
        <p:spPr>
          <a:xfrm>
            <a:off x="2568575" y="35488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B01CF-FD21-C401-57C5-29E3D12233B1}"/>
              </a:ext>
            </a:extLst>
          </p:cNvPr>
          <p:cNvSpPr txBox="1"/>
          <p:nvPr/>
        </p:nvSpPr>
        <p:spPr>
          <a:xfrm>
            <a:off x="664229" y="5358606"/>
            <a:ext cx="44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 boundary depends only on “support vectors” (circled)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2F05792-B8A0-1941-3209-3600E869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9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42E801E-75B4-11AA-6F0F-AE5525DE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300" y="36366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F28676C1-740A-326A-4053-1D22D312F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700" y="37012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95A4B760-599B-C776-C009-8CF074F14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604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AABC4D56-F66C-E54B-B81D-83179BF5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53D1F064-DB18-EC78-D4E2-D465DDF1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AD037C-74BA-8954-1F20-4854119E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3403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A2BE08C2-C3AF-C97E-18D3-602371094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4CD2DEFD-77EF-F8B3-02E3-52908689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670" y="385946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11D06D0E-A07C-3B4E-8FE4-ECBFE436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165" y="4013994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F97C82D4-77F1-835E-6B04-2F1873E6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760" y="4166892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70AC40-FE54-94D0-67A0-367CF4F07719}"/>
              </a:ext>
            </a:extLst>
          </p:cNvPr>
          <p:cNvSpPr txBox="1"/>
          <p:nvPr/>
        </p:nvSpPr>
        <p:spPr>
          <a:xfrm>
            <a:off x="1458265" y="158495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Optimized SVM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A782E-B0F5-FAF2-1A70-A097743A2AD8}"/>
              </a:ext>
            </a:extLst>
          </p:cNvPr>
          <p:cNvSpPr txBox="1"/>
          <p:nvPr/>
        </p:nvSpPr>
        <p:spPr>
          <a:xfrm>
            <a:off x="4495800" y="409343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6" name="Group 14">
            <a:extLst>
              <a:ext uri="{FF2B5EF4-FFF2-40B4-BE49-F238E27FC236}">
                <a16:creationId xmlns:a16="http://schemas.microsoft.com/office/drawing/2014/main" id="{F88D2B41-1F5C-E32B-2F95-1CB5FCB8188C}"/>
              </a:ext>
            </a:extLst>
          </p:cNvPr>
          <p:cNvGrpSpPr>
            <a:grpSpLocks/>
          </p:cNvGrpSpPr>
          <p:nvPr/>
        </p:nvGrpSpPr>
        <p:grpSpPr bwMode="auto">
          <a:xfrm>
            <a:off x="6060260" y="1732755"/>
            <a:ext cx="4038600" cy="3417888"/>
            <a:chOff x="4267200" y="2667000"/>
            <a:chExt cx="4038600" cy="3417332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11FC52D9-F88C-AD38-0C33-569FD27AD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CDD09F49-ECD2-F683-B5FD-F6AAB968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" name="TextBox 17">
              <a:extLst>
                <a:ext uri="{FF2B5EF4-FFF2-40B4-BE49-F238E27FC236}">
                  <a16:creationId xmlns:a16="http://schemas.microsoft.com/office/drawing/2014/main" id="{D1A39324-3E46-8BFE-7474-E23B5A64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C5BD68C9-9E97-76B0-9E2F-F37ADB79F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B4A4FDDE-489B-35D2-82BC-DFDBB7809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id="{0BA46A2C-15EF-6C06-87D4-FAEE086EC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238" y="331464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9BED5220-0F44-0E26-301D-97023CF7B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A1B08CD1-E2B2-F117-FAE8-2E87BD110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59840A44-2393-0EBF-9D95-7233DC48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6" name="TextBox 25">
              <a:extLst>
                <a:ext uri="{FF2B5EF4-FFF2-40B4-BE49-F238E27FC236}">
                  <a16:creationId xmlns:a16="http://schemas.microsoft.com/office/drawing/2014/main" id="{295623E5-32D5-81EF-B120-25F9C19EA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5D5C814B-C8DE-5473-CB27-9C2D397D7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9F3093E0-4FE4-A0FE-D268-A87BB0519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9" name="TextBox 28">
              <a:extLst>
                <a:ext uri="{FF2B5EF4-FFF2-40B4-BE49-F238E27FC236}">
                  <a16:creationId xmlns:a16="http://schemas.microsoft.com/office/drawing/2014/main" id="{999B8F8B-7E52-61E2-7628-C8567CBFA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CA21BBF-F5CC-7268-47AF-B780E2E867A1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D07B3E3-B9F1-F6B5-125E-A5F13BBCFD0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32">
              <a:extLst>
                <a:ext uri="{FF2B5EF4-FFF2-40B4-BE49-F238E27FC236}">
                  <a16:creationId xmlns:a16="http://schemas.microsoft.com/office/drawing/2014/main" id="{2745F1BC-A0C6-CB90-D4D2-D5ABFCA4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1C04FD40-C3C7-A816-E7B5-D4F48C8DE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49152" name="Straight Connector 49151">
            <a:extLst>
              <a:ext uri="{FF2B5EF4-FFF2-40B4-BE49-F238E27FC236}">
                <a16:creationId xmlns:a16="http://schemas.microsoft.com/office/drawing/2014/main" id="{38E1E4A1-A91E-1A24-25D2-D7BCF36B5F96}"/>
              </a:ext>
            </a:extLst>
          </p:cNvPr>
          <p:cNvCxnSpPr>
            <a:cxnSpLocks/>
          </p:cNvCxnSpPr>
          <p:nvPr/>
        </p:nvCxnSpPr>
        <p:spPr>
          <a:xfrm>
            <a:off x="6604082" y="2558317"/>
            <a:ext cx="3755890" cy="1905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3" name="Straight Connector 49152">
            <a:extLst>
              <a:ext uri="{FF2B5EF4-FFF2-40B4-BE49-F238E27FC236}">
                <a16:creationId xmlns:a16="http://schemas.microsoft.com/office/drawing/2014/main" id="{1EC835CC-A29F-BA7F-0BD6-8BEAC1627661}"/>
              </a:ext>
            </a:extLst>
          </p:cNvPr>
          <p:cNvCxnSpPr>
            <a:cxnSpLocks/>
          </p:cNvCxnSpPr>
          <p:nvPr/>
        </p:nvCxnSpPr>
        <p:spPr>
          <a:xfrm flipH="1">
            <a:off x="7304087" y="3044828"/>
            <a:ext cx="277702" cy="2893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5" name="Straight Connector 49154">
            <a:extLst>
              <a:ext uri="{FF2B5EF4-FFF2-40B4-BE49-F238E27FC236}">
                <a16:creationId xmlns:a16="http://schemas.microsoft.com/office/drawing/2014/main" id="{60FC4FC0-5C12-B8F2-91D2-FDACDD8EC0EC}"/>
              </a:ext>
            </a:extLst>
          </p:cNvPr>
          <p:cNvCxnSpPr>
            <a:cxnSpLocks/>
          </p:cNvCxnSpPr>
          <p:nvPr/>
        </p:nvCxnSpPr>
        <p:spPr>
          <a:xfrm flipV="1">
            <a:off x="9954565" y="3917893"/>
            <a:ext cx="246360" cy="3568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3" name="TextBox 49172">
            <a:extLst>
              <a:ext uri="{FF2B5EF4-FFF2-40B4-BE49-F238E27FC236}">
                <a16:creationId xmlns:a16="http://schemas.microsoft.com/office/drawing/2014/main" id="{8F6F9E18-00F3-17CA-A88B-11F92E9303A4}"/>
              </a:ext>
            </a:extLst>
          </p:cNvPr>
          <p:cNvSpPr txBox="1"/>
          <p:nvPr/>
        </p:nvSpPr>
        <p:spPr>
          <a:xfrm>
            <a:off x="6604082" y="5208858"/>
            <a:ext cx="446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Minimizes the sum of logistic error on all samples, so boundary should be further from dense regions</a:t>
            </a:r>
          </a:p>
        </p:txBody>
      </p:sp>
      <p:sp>
        <p:nvSpPr>
          <p:cNvPr id="49176" name="TextBox 16">
            <a:extLst>
              <a:ext uri="{FF2B5EF4-FFF2-40B4-BE49-F238E27FC236}">
                <a16:creationId xmlns:a16="http://schemas.microsoft.com/office/drawing/2014/main" id="{1D56AE3F-3ADB-3934-45BA-DCEED706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5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7" name="TextBox 16">
            <a:extLst>
              <a:ext uri="{FF2B5EF4-FFF2-40B4-BE49-F238E27FC236}">
                <a16:creationId xmlns:a16="http://schemas.microsoft.com/office/drawing/2014/main" id="{B78B497C-3E59-6D3A-E15F-3D8099AF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960" y="36493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8" name="TextBox 16">
            <a:extLst>
              <a:ext uri="{FF2B5EF4-FFF2-40B4-BE49-F238E27FC236}">
                <a16:creationId xmlns:a16="http://schemas.microsoft.com/office/drawing/2014/main" id="{CE793889-5B19-5572-49C8-700F1365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360" y="37139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9" name="TextBox 16">
            <a:extLst>
              <a:ext uri="{FF2B5EF4-FFF2-40B4-BE49-F238E27FC236}">
                <a16:creationId xmlns:a16="http://schemas.microsoft.com/office/drawing/2014/main" id="{86AC942E-5260-8541-7323-4681EE34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5731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0" name="TextBox 16">
            <a:extLst>
              <a:ext uri="{FF2B5EF4-FFF2-40B4-BE49-F238E27FC236}">
                <a16:creationId xmlns:a16="http://schemas.microsoft.com/office/drawing/2014/main" id="{8EE181BB-F029-B736-1A4D-28925A93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0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1" name="TextBox 16">
            <a:extLst>
              <a:ext uri="{FF2B5EF4-FFF2-40B4-BE49-F238E27FC236}">
                <a16:creationId xmlns:a16="http://schemas.microsoft.com/office/drawing/2014/main" id="{8C5E7A4C-1988-E37C-9CAD-A35D31BB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4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2" name="TextBox 16">
            <a:extLst>
              <a:ext uri="{FF2B5EF4-FFF2-40B4-BE49-F238E27FC236}">
                <a16:creationId xmlns:a16="http://schemas.microsoft.com/office/drawing/2014/main" id="{8FF87611-B682-221A-5BE9-3FCFAE162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44673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3" name="TextBox 16">
            <a:extLst>
              <a:ext uri="{FF2B5EF4-FFF2-40B4-BE49-F238E27FC236}">
                <a16:creationId xmlns:a16="http://schemas.microsoft.com/office/drawing/2014/main" id="{388BA433-27E4-B130-B4FA-B21EA3B0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12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4" name="TextBox 27">
            <a:extLst>
              <a:ext uri="{FF2B5EF4-FFF2-40B4-BE49-F238E27FC236}">
                <a16:creationId xmlns:a16="http://schemas.microsoft.com/office/drawing/2014/main" id="{3FE9D809-0E81-1910-978E-F895E04E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330" y="3872160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5" name="TextBox 27">
            <a:extLst>
              <a:ext uri="{FF2B5EF4-FFF2-40B4-BE49-F238E27FC236}">
                <a16:creationId xmlns:a16="http://schemas.microsoft.com/office/drawing/2014/main" id="{26875ED7-9C2A-81A8-7C3A-844FAA9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825" y="4026693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6" name="TextBox 27">
            <a:extLst>
              <a:ext uri="{FF2B5EF4-FFF2-40B4-BE49-F238E27FC236}">
                <a16:creationId xmlns:a16="http://schemas.microsoft.com/office/drawing/2014/main" id="{3B17E648-080E-C424-5DC1-0DCF1A38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420" y="417959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7" name="TextBox 49186">
            <a:extLst>
              <a:ext uri="{FF2B5EF4-FFF2-40B4-BE49-F238E27FC236}">
                <a16:creationId xmlns:a16="http://schemas.microsoft.com/office/drawing/2014/main" id="{EB062559-5D41-973D-B3A6-F0955053F347}"/>
              </a:ext>
            </a:extLst>
          </p:cNvPr>
          <p:cNvSpPr txBox="1"/>
          <p:nvPr/>
        </p:nvSpPr>
        <p:spPr>
          <a:xfrm>
            <a:off x="6564684" y="1484721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Optimized Linear Logistic Regression Model</a:t>
            </a:r>
          </a:p>
        </p:txBody>
      </p:sp>
      <p:sp>
        <p:nvSpPr>
          <p:cNvPr id="49188" name="TextBox 49187">
            <a:extLst>
              <a:ext uri="{FF2B5EF4-FFF2-40B4-BE49-F238E27FC236}">
                <a16:creationId xmlns:a16="http://schemas.microsoft.com/office/drawing/2014/main" id="{2DECA8EB-FFFD-39E7-4493-AEA5E1E6ABB3}"/>
              </a:ext>
            </a:extLst>
          </p:cNvPr>
          <p:cNvSpPr txBox="1"/>
          <p:nvPr/>
        </p:nvSpPr>
        <p:spPr>
          <a:xfrm>
            <a:off x="10365525" y="428230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4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F0E-4492-19D5-29F5-FDB25C0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model is </a:t>
                </a:r>
                <a:r>
                  <a:rPr lang="en-US" sz="2400" b="1" dirty="0"/>
                  <a:t>linear</a:t>
                </a:r>
                <a:r>
                  <a:rPr lang="en-US" sz="2400" dirty="0"/>
                  <a:t> in x if it is based on a weighted sum of the values of x (optionally, plus a constant)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A </a:t>
                </a:r>
                <a:r>
                  <a:rPr lang="en-US" sz="2400" b="1" dirty="0"/>
                  <a:t>linear classifier </a:t>
                </a:r>
                <a:r>
                  <a:rPr lang="en-US" sz="2400" dirty="0"/>
                  <a:t>projects the features onto a score that indicates whether the label is positive or negative (i.e., one class or the other). We often show the boundary where that score is equal to zero.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linear regressor </a:t>
                </a:r>
                <a:r>
                  <a:rPr lang="en-US" sz="2400" dirty="0"/>
                  <a:t>finds a linear model that approximates the prediction value for each set of features.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3A5954-A690-3CBD-8B11-2B7A921E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" y="4953000"/>
            <a:ext cx="2853665" cy="15240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6F353-85D8-F0F2-4E8D-D6AE39CDA85D}"/>
              </a:ext>
            </a:extLst>
          </p:cNvPr>
          <p:cNvCxnSpPr>
            <a:cxnSpLocks/>
          </p:cNvCxnSpPr>
          <p:nvPr/>
        </p:nvCxnSpPr>
        <p:spPr>
          <a:xfrm>
            <a:off x="152400" y="5410200"/>
            <a:ext cx="4191000" cy="7159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F573F-7F18-F219-9AD5-38EDB15C11F2}"/>
              </a:ext>
            </a:extLst>
          </p:cNvPr>
          <p:cNvCxnSpPr>
            <a:cxnSpLocks/>
          </p:cNvCxnSpPr>
          <p:nvPr/>
        </p:nvCxnSpPr>
        <p:spPr>
          <a:xfrm flipV="1">
            <a:off x="1905000" y="4953000"/>
            <a:ext cx="342900" cy="1524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/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/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BBCC3-B193-61ED-00E1-A7561AFC7DDE}"/>
              </a:ext>
            </a:extLst>
          </p:cNvPr>
          <p:cNvSpPr txBox="1"/>
          <p:nvPr/>
        </p:nvSpPr>
        <p:spPr>
          <a:xfrm>
            <a:off x="9372600" y="456827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954A-64B6-E4C0-5CEB-245F62A20527}"/>
              </a:ext>
            </a:extLst>
          </p:cNvPr>
          <p:cNvSpPr txBox="1"/>
          <p:nvPr/>
        </p:nvSpPr>
        <p:spPr>
          <a:xfrm>
            <a:off x="9089126" y="494555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6B66-B842-7B8A-D30A-B4A712E2FA97}"/>
              </a:ext>
            </a:extLst>
          </p:cNvPr>
          <p:cNvSpPr txBox="1"/>
          <p:nvPr/>
        </p:nvSpPr>
        <p:spPr>
          <a:xfrm>
            <a:off x="8634772" y="5356722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C1305-5929-71EE-F269-5731B46D4CE1}"/>
              </a:ext>
            </a:extLst>
          </p:cNvPr>
          <p:cNvSpPr txBox="1"/>
          <p:nvPr/>
        </p:nvSpPr>
        <p:spPr>
          <a:xfrm>
            <a:off x="9852266" y="4343400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30E67-2F84-0167-9987-CAEF91AA897B}"/>
              </a:ext>
            </a:extLst>
          </p:cNvPr>
          <p:cNvCxnSpPr>
            <a:cxnSpLocks/>
          </p:cNvCxnSpPr>
          <p:nvPr/>
        </p:nvCxnSpPr>
        <p:spPr>
          <a:xfrm flipV="1">
            <a:off x="8351298" y="4350841"/>
            <a:ext cx="0" cy="18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5A16A-CABE-E510-1646-C3FD9DD6F225}"/>
              </a:ext>
            </a:extLst>
          </p:cNvPr>
          <p:cNvCxnSpPr>
            <a:cxnSpLocks/>
          </p:cNvCxnSpPr>
          <p:nvPr/>
        </p:nvCxnSpPr>
        <p:spPr>
          <a:xfrm flipH="1">
            <a:off x="8351298" y="6216825"/>
            <a:ext cx="25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/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Feature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blipFill>
                <a:blip r:embed="rId6"/>
                <a:stretch>
                  <a:fillRect l="-4128" t="-10000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/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Target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blipFill>
                <a:blip r:embed="rId7"/>
                <a:stretch>
                  <a:fillRect l="-10000" t="-4145" r="-2666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1C9698-F925-2DE7-7DA3-F362A797457A}"/>
              </a:ext>
            </a:extLst>
          </p:cNvPr>
          <p:cNvCxnSpPr>
            <a:cxnSpLocks/>
          </p:cNvCxnSpPr>
          <p:nvPr/>
        </p:nvCxnSpPr>
        <p:spPr>
          <a:xfrm flipV="1">
            <a:off x="8351298" y="4267200"/>
            <a:ext cx="2240502" cy="19640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/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6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157B-7198-0909-AA7D-3C64BCB4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SVMs achieve good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Maximizing the margin – if all examples are far from the boundary, it is less likely that some test sample will end up on the wrong side of the boundary</a:t>
                </a:r>
              </a:p>
              <a:p>
                <a:pPr lvl="1"/>
                <a:r>
                  <a:rPr lang="en-US" dirty="0"/>
                  <a:t>If classes are linearly separable, the scores can be arbitrarily increased by scaling </a:t>
                </a:r>
                <a:r>
                  <a:rPr lang="en-US" b="1" dirty="0"/>
                  <a:t>w</a:t>
                </a:r>
                <a:r>
                  <a:rPr lang="en-US" dirty="0"/>
                  <a:t>, so optimization is expressed as </a:t>
                </a:r>
                <a:r>
                  <a:rPr lang="en-US" altLang="en-US" dirty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Dependence on few training samples – most training data points could be removed without affecting the decision boundary, which gives an upper bound on the generalization error</a:t>
                </a:r>
              </a:p>
              <a:p>
                <a:endParaRPr lang="en-US" dirty="0"/>
              </a:p>
              <a:p>
                <a:r>
                  <a:rPr lang="en-US" dirty="0"/>
                  <a:t>E.g., expected test error is &lt;= than the smaller of: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% of training samples that are support vectors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D</a:t>
                </a:r>
                <a:r>
                  <a:rPr lang="en-US" baseline="30000" dirty="0"/>
                  <a:t>2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r>
                  <a:rPr lang="en-US" dirty="0"/>
                  <a:t>/N, the diameter of the data compared to the margin divided by the number of examples</a:t>
                </a:r>
              </a:p>
              <a:p>
                <a:pPr marL="457200" lvl="1" indent="0">
                  <a:buNone/>
                </a:pPr>
                <a:r>
                  <a:rPr lang="en-US" baseline="30000" dirty="0"/>
                  <a:t>(see </a:t>
                </a:r>
                <a:r>
                  <a:rPr lang="en-US" baseline="30000" dirty="0">
                    <a:hlinkClick r:id="rId2"/>
                  </a:rPr>
                  <a:t>proof</a:t>
                </a:r>
                <a:r>
                  <a:rPr lang="en-US" baseline="30000" dirty="0"/>
                  <a:t>)</a:t>
                </a:r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  <a:blipFill>
                <a:blip r:embed="rId3"/>
                <a:stretch>
                  <a:fillRect l="-1060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5E8DF040-A202-DD86-234B-67399FF73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476501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Linearly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914400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/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Optimization</a:t>
                </a:r>
              </a:p>
              <a:p>
                <a:endParaRPr lang="en-US" sz="32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3200" dirty="0"/>
                  <a:t>subject to </a:t>
                </a:r>
              </a:p>
              <a:p>
                <a:pPr algn="ctr"/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blipFill>
                <a:blip r:embed="rId2"/>
                <a:stretch>
                  <a:fillRect t="-2500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Prediction</a:t>
                </a:r>
              </a:p>
              <a:p>
                <a:endParaRPr lang="en-US" sz="3200" b="1" dirty="0">
                  <a:latin typeface="+mj-lt"/>
                </a:endParaRP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blipFill>
                <a:blip r:embed="rId3"/>
                <a:stretch>
                  <a:fillRect t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4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5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</a:t>
            </a:r>
            <a:r>
              <a:rPr lang="en-US" b="1" dirty="0"/>
              <a:t>Non</a:t>
            </a:r>
            <a:r>
              <a:rPr lang="en-US" dirty="0"/>
              <a:t>-Linearly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1540876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A2297-85E7-6ACC-19E0-F6B7C8930C5C}"/>
              </a:ext>
            </a:extLst>
          </p:cNvPr>
          <p:cNvSpPr txBox="1"/>
          <p:nvPr/>
        </p:nvSpPr>
        <p:spPr>
          <a:xfrm>
            <a:off x="3332017" y="3432855"/>
            <a:ext cx="509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Optimization</a:t>
            </a:r>
          </a:p>
          <a:p>
            <a:endParaRPr lang="en-US" sz="3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Prediction</a:t>
                </a: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blipFill>
                <a:blip r:embed="rId2"/>
                <a:stretch>
                  <a:fillRect t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3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/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4C4CBA-1224-1217-A93B-5B02A1D0A2EF}"/>
              </a:ext>
            </a:extLst>
          </p:cNvPr>
          <p:cNvSpPr txBox="1"/>
          <p:nvPr/>
        </p:nvSpPr>
        <p:spPr>
          <a:xfrm>
            <a:off x="7924800" y="3499650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as “hinge loss”</a:t>
            </a:r>
          </a:p>
          <a:p>
            <a:r>
              <a:rPr lang="en-US" dirty="0"/>
              <a:t>Penalty is paid if margin is less than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D1FE18-49F5-1115-18B5-0F8883CD2330}"/>
              </a:ext>
            </a:extLst>
          </p:cNvPr>
          <p:cNvCxnSpPr>
            <a:cxnSpLocks/>
          </p:cNvCxnSpPr>
          <p:nvPr/>
        </p:nvCxnSpPr>
        <p:spPr>
          <a:xfrm flipH="1">
            <a:off x="6962293" y="3971464"/>
            <a:ext cx="962507" cy="586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0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940D-8CFC-1F3D-DC72-21602567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142E-194E-9F67-4B3A-AC103055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definitive explanation to the Hinge Loss for Support ...">
            <a:extLst>
              <a:ext uri="{FF2B5EF4-FFF2-40B4-BE49-F238E27FC236}">
                <a16:creationId xmlns:a16="http://schemas.microsoft.com/office/drawing/2014/main" id="{47801EDB-0128-A66B-5629-288B9E1A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6384"/>
            <a:ext cx="773821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928443-6A76-6E94-DC20-D52CDAD1EC91}"/>
              </a:ext>
            </a:extLst>
          </p:cNvPr>
          <p:cNvSpPr txBox="1"/>
          <p:nvPr/>
        </p:nvSpPr>
        <p:spPr>
          <a:xfrm>
            <a:off x="152400" y="6324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1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23A8-A553-CD3D-BD9F-9E720D5C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854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non-linear optimization is written in terms of “slack variables”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0940B-7C87-538D-0BD7-5E33FB82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50671"/>
          <a:stretch/>
        </p:blipFill>
        <p:spPr>
          <a:xfrm>
            <a:off x="286566" y="2133600"/>
            <a:ext cx="4971234" cy="3854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/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A067A0-57CB-CE9C-9A1C-D01B3AF7B570}"/>
              </a:ext>
            </a:extLst>
          </p:cNvPr>
          <p:cNvSpPr txBox="1"/>
          <p:nvPr/>
        </p:nvSpPr>
        <p:spPr>
          <a:xfrm>
            <a:off x="7250978" y="285165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 equivalent to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8CB1C-3201-A863-2F5D-78566D6D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08" t="29655"/>
          <a:stretch/>
        </p:blipFill>
        <p:spPr>
          <a:xfrm>
            <a:off x="5638800" y="3962400"/>
            <a:ext cx="5645075" cy="27113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482638-6476-EA3F-5292-8A8C26459986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3962400"/>
            <a:ext cx="3810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FEB208-FEF1-710C-8208-B9E7A4E5D2AA}"/>
              </a:ext>
            </a:extLst>
          </p:cNvPr>
          <p:cNvSpPr txBox="1"/>
          <p:nvPr/>
        </p:nvSpPr>
        <p:spPr>
          <a:xfrm>
            <a:off x="2133600" y="58674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 slack penalty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A3651-E3EB-AAE0-7081-F5F651BFEA66}"/>
              </a:ext>
            </a:extLst>
          </p:cNvPr>
          <p:cNvSpPr txBox="1"/>
          <p:nvPr/>
        </p:nvSpPr>
        <p:spPr>
          <a:xfrm>
            <a:off x="10884370" y="3876119"/>
            <a:ext cx="116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slack variables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DC98F7-CA8A-36EB-EB85-DFFFA35944EE}"/>
              </a:ext>
            </a:extLst>
          </p:cNvPr>
          <p:cNvCxnSpPr>
            <a:cxnSpLocks/>
          </p:cNvCxnSpPr>
          <p:nvPr/>
        </p:nvCxnSpPr>
        <p:spPr>
          <a:xfrm flipH="1">
            <a:off x="10122370" y="4199284"/>
            <a:ext cx="762000" cy="31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6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AF94-E71C-3B21-BAA1-486254CD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21" y="188088"/>
            <a:ext cx="6411558" cy="648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4908-F7F8-BFDA-8C55-D3FCDF3A5583}"/>
              </a:ext>
            </a:extLst>
          </p:cNvPr>
          <p:cNvSpPr txBox="1"/>
          <p:nvPr/>
        </p:nvSpPr>
        <p:spPr>
          <a:xfrm>
            <a:off x="8994290" y="3962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Pays a “slack” penalty for violating the margin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F99D28-0E16-D2C0-2C61-264A23923C52}"/>
              </a:ext>
            </a:extLst>
          </p:cNvPr>
          <p:cNvCxnSpPr/>
          <p:nvPr/>
        </p:nvCxnSpPr>
        <p:spPr>
          <a:xfrm flipH="1" flipV="1">
            <a:off x="7086600" y="3810000"/>
            <a:ext cx="1828800" cy="457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3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A95B-B672-A5CD-024B-FB722D27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5674-ED74-4630-6ED4-505B29EE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Optimal weights for many L2-regularized classification and regression functions can be expressed as a weighted combination of training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linear SVM is a kind of weighted nearest neighbor with dot product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/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C06E9B-65C2-6D84-94BD-D6E0C3CBBFF3}"/>
              </a:ext>
            </a:extLst>
          </p:cNvPr>
          <p:cNvSpPr txBox="1"/>
          <p:nvPr/>
        </p:nvSpPr>
        <p:spPr>
          <a:xfrm>
            <a:off x="609600" y="6334780"/>
            <a:ext cx="833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Conditions apply, e.g. function must be regularized in a Reproducing Kernel Hilbert Space (</a:t>
            </a:r>
            <a:r>
              <a:rPr lang="en-US" sz="1400" dirty="0">
                <a:hlinkClick r:id="rId3"/>
              </a:rPr>
              <a:t>details</a:t>
            </a:r>
            <a:r>
              <a:rPr lang="en-US" sz="1400" dirty="0"/>
              <a:t>)</a:t>
            </a:r>
          </a:p>
          <a:p>
            <a:r>
              <a:rPr lang="en-US" sz="1400" dirty="0"/>
              <a:t>Does </a:t>
            </a:r>
            <a:r>
              <a:rPr lang="en-US" sz="1400" i="1" dirty="0"/>
              <a:t>not</a:t>
            </a:r>
            <a:r>
              <a:rPr lang="en-US" sz="1400" dirty="0"/>
              <a:t> apply to L1 weight regularization because that can’t be expressed as a dot product of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/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≥0,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39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15EE-4D57-1F73-C9C4-7A0773A8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 Formulations of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/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+mj-lt"/>
                  </a:rPr>
                  <a:t>Prediction</a:t>
                </a:r>
              </a:p>
              <a:p>
                <a:endParaRPr lang="en-US" sz="2800" b="1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Primal</a:t>
                </a:r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latin typeface="+mj-lt"/>
                  </a:rPr>
                  <a:t>Dual</a:t>
                </a:r>
              </a:p>
              <a:p>
                <a:endParaRPr lang="en-US" sz="6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blipFill>
                <a:blip r:embed="rId2"/>
                <a:stretch>
                  <a:fillRect l="-2392" t="-1176" b="-6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/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/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 err="1">
                    <a:latin typeface="Cambria Math" panose="02040503050406030204" pitchFamily="18" charset="0"/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 and   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blipFill>
                <a:blip r:embed="rId4"/>
                <a:stretch>
                  <a:fillRect l="-1305" b="-8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AE86D-6435-EF62-AAD7-8AE2A2983675}"/>
              </a:ext>
            </a:extLst>
          </p:cNvPr>
          <p:cNvCxnSpPr/>
          <p:nvPr/>
        </p:nvCxnSpPr>
        <p:spPr>
          <a:xfrm>
            <a:off x="1719698" y="4038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DE8D99-13C3-405D-5F37-E1231B14EF89}"/>
              </a:ext>
            </a:extLst>
          </p:cNvPr>
          <p:cNvSpPr txBox="1"/>
          <p:nvPr/>
        </p:nvSpPr>
        <p:spPr>
          <a:xfrm>
            <a:off x="4546024" y="1380994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Training Objective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22BEC-29DB-CE30-BF6D-55339ECADA0D}"/>
              </a:ext>
            </a:extLst>
          </p:cNvPr>
          <p:cNvSpPr txBox="1"/>
          <p:nvPr/>
        </p:nvSpPr>
        <p:spPr>
          <a:xfrm>
            <a:off x="282634" y="614639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Primal: parameter for each feature</a:t>
            </a:r>
          </a:p>
          <a:p>
            <a:r>
              <a:rPr lang="en-US" dirty="0"/>
              <a:t>Dual: parameter for each training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70433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SVM,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sparse (most values are zero)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05" b="24137"/>
          <a:stretch/>
        </p:blipFill>
        <p:spPr>
          <a:xfrm>
            <a:off x="228600" y="1636812"/>
            <a:ext cx="6411558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/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only for support vectors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for all others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blipFill>
                <a:blip r:embed="rId5"/>
                <a:stretch>
                  <a:fillRect l="-240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3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1D93-D697-BE6C-C186-A0082304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Non-linear SVMs use a different similarity measure, called a “kernel function”, than dot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A776-96E6-2E68-960F-7AFF5CB68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10972800" cy="437356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Linear: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Polynomial: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A776-96E6-2E68-960F-7AFF5CB68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10972800" cy="4373563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0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Linear logistic regression: maximize likelihood of target labels given the features</a:t>
            </a:r>
          </a:p>
          <a:p>
            <a:endParaRPr lang="en-US" dirty="0"/>
          </a:p>
          <a:p>
            <a:r>
              <a:rPr lang="en-US" dirty="0"/>
              <a:t>SVM: maximize the number of data points with confidently correct predictions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D719-8627-5BE6-AEAD-582CA8BC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C7D1-E0B7-38F7-9304-B2764ED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19AA7-834F-F4D6-9C5F-47F37CA96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766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30045-08B4-E717-3022-AE1A95B96724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05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C72B-A55B-BB88-005B-B2FF8303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Decreasing sigma makes it more like 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D518-B1CC-5AD3-892E-BBCDF2F6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26530-DED9-F542-3246-D9EDE95E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t="2221" r="22624" b="33334"/>
          <a:stretch/>
        </p:blipFill>
        <p:spPr>
          <a:xfrm>
            <a:off x="381000" y="863861"/>
            <a:ext cx="4419600" cy="3088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EE9D4-1CDB-C867-A26D-5F3F5A3D4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" t="-1" r="25073" b="34445"/>
          <a:stretch/>
        </p:blipFill>
        <p:spPr>
          <a:xfrm>
            <a:off x="6172200" y="1028451"/>
            <a:ext cx="4397039" cy="3088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8310F-D6A2-A83B-043A-E4FD3D0A5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4445" r="22015" b="32222"/>
          <a:stretch/>
        </p:blipFill>
        <p:spPr>
          <a:xfrm>
            <a:off x="3548940" y="4028456"/>
            <a:ext cx="3874920" cy="2703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5A4FF-14D4-8BE2-7A40-22EC932BC326}"/>
              </a:ext>
            </a:extLst>
          </p:cNvPr>
          <p:cNvSpPr txBox="1"/>
          <p:nvPr/>
        </p:nvSpPr>
        <p:spPr>
          <a:xfrm>
            <a:off x="9803838" y="6550223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FE5C7-7DED-ED4A-8DD6-0EBA70E7364E}"/>
              </a:ext>
            </a:extLst>
          </p:cNvPr>
          <p:cNvSpPr txBox="1"/>
          <p:nvPr/>
        </p:nvSpPr>
        <p:spPr>
          <a:xfrm>
            <a:off x="123134" y="636555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SVM with RBF Kernel Shown</a:t>
            </a:r>
          </a:p>
        </p:txBody>
      </p:sp>
    </p:spTree>
    <p:extLst>
      <p:ext uri="{BB962C8B-B14F-4D97-AF65-F5344CB8AC3E}">
        <p14:creationId xmlns:p14="http://schemas.microsoft.com/office/powerpoint/2010/main" val="139745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2EA33-5474-8DB6-E607-F4A0A89A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535917"/>
            <a:ext cx="10972800" cy="51355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If you were to remove a support vector from the training set, would the decision boundary change?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098A878D-8711-C433-3121-6518E02429CB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124200"/>
            <a:ext cx="4038600" cy="3417888"/>
            <a:chOff x="4267200" y="2667000"/>
            <a:chExt cx="4038600" cy="3417332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D4A1A8DD-2D2A-015E-1939-6C4E6165C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AC34A7C1-FE9B-E082-D454-5008BF1D2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ACCECC5A-D28C-63D4-DDCA-07D5B8AC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75848D4D-7ABD-07C3-6870-55A51D134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6957409F-AD4F-84AA-9716-24C6031B2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C5129BA3-9AB3-25E5-7BD5-517AAE16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5EC24FFC-88F4-87EE-C50D-DA340B364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B45047C0-59A8-3B6C-C4CF-85826792F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D465AA73-5535-F0DA-4EA5-E7D757B67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C5305A70-BFBF-4B14-D4FE-F7E705620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7BB64296-CD42-7567-C2C2-945B4C4DD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A54EC8BB-9CFD-E23A-6301-28E218393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CFEF4C68-17E9-4337-F65F-C595FAC61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D4AAC94-576F-E735-CB4D-458F17BB4593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517271-E74A-2AE8-D3F2-F3BDEBF1945C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C086555C-E953-EFFD-0E64-20515B0DF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2D7138B3-FF47-24E9-2B32-0B16A89E2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A1143-3959-064D-EADB-51424F2D7E2F}"/>
              </a:ext>
            </a:extLst>
          </p:cNvPr>
          <p:cNvCxnSpPr/>
          <p:nvPr/>
        </p:nvCxnSpPr>
        <p:spPr>
          <a:xfrm>
            <a:off x="3276600" y="40386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C71591-2E49-F608-598F-4C5D650DDFD4}"/>
              </a:ext>
            </a:extLst>
          </p:cNvPr>
          <p:cNvCxnSpPr/>
          <p:nvPr/>
        </p:nvCxnSpPr>
        <p:spPr>
          <a:xfrm>
            <a:off x="3429000" y="38941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9F3524-194F-7A0F-6D11-FCE1F150F914}"/>
              </a:ext>
            </a:extLst>
          </p:cNvPr>
          <p:cNvCxnSpPr/>
          <p:nvPr/>
        </p:nvCxnSpPr>
        <p:spPr>
          <a:xfrm>
            <a:off x="3341688" y="42560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CFFEA57-7FB3-B549-574A-FD5810D154FE}"/>
              </a:ext>
            </a:extLst>
          </p:cNvPr>
          <p:cNvSpPr/>
          <p:nvPr/>
        </p:nvSpPr>
        <p:spPr>
          <a:xfrm>
            <a:off x="4549775" y="42259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29917C-8DA9-8EEE-1D33-A60C28915617}"/>
              </a:ext>
            </a:extLst>
          </p:cNvPr>
          <p:cNvSpPr/>
          <p:nvPr/>
        </p:nvSpPr>
        <p:spPr>
          <a:xfrm>
            <a:off x="5908675" y="47244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F845C5-7AB0-16AC-AF2E-E1FF7B08250B}"/>
              </a:ext>
            </a:extLst>
          </p:cNvPr>
          <p:cNvSpPr/>
          <p:nvPr/>
        </p:nvSpPr>
        <p:spPr>
          <a:xfrm>
            <a:off x="5387975" y="4953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059FC05C-44A8-8441-05BC-1E5767F3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2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015792-B94D-4120-91FD-8C2460BF4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670107"/>
            <a:ext cx="7885651" cy="16190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524000" y="2607830"/>
            <a:ext cx="8318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Detection by scanning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Resize image to multiple scales and extract overlapping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Classify each window as positive or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4C172-A4B5-847C-1DE9-482366FB2BD6}"/>
              </a:ext>
            </a:extLst>
          </p:cNvPr>
          <p:cNvSpPr txBox="1"/>
          <p:nvPr/>
        </p:nvSpPr>
        <p:spPr>
          <a:xfrm>
            <a:off x="38100" y="6488668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https://lear.inrialpes.fr/people/triggs/pubs/Dalal-cvpr05.pdf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44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219200" y="6126163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ADB0C-CD66-8F4B-EB88-88796E9C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27" y="2438400"/>
            <a:ext cx="8388991" cy="3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7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56249-B757-742A-0818-940DB5B9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3" y="2404110"/>
            <a:ext cx="112637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7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E4847B87-F38F-6513-6A71-91D66477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CF40-294E-7F45-92D7-0FAF4A86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Good broadly applicable classifier</a:t>
            </a:r>
          </a:p>
          <a:p>
            <a:pPr lvl="1">
              <a:defRPr/>
            </a:pPr>
            <a:r>
              <a:rPr lang="en-US" sz="2400" dirty="0"/>
              <a:t>Strong foundation in statistical learning theory</a:t>
            </a:r>
          </a:p>
          <a:p>
            <a:pPr lvl="1">
              <a:defRPr/>
            </a:pPr>
            <a:r>
              <a:rPr lang="en-US" sz="2400" dirty="0"/>
              <a:t>Works well with many weak features</a:t>
            </a:r>
          </a:p>
          <a:p>
            <a:pPr lvl="1">
              <a:defRPr/>
            </a:pPr>
            <a:r>
              <a:rPr lang="en-US" sz="2400" dirty="0"/>
              <a:t>Requires parameter tuning for C </a:t>
            </a:r>
          </a:p>
          <a:p>
            <a:pPr lvl="1">
              <a:defRPr/>
            </a:pPr>
            <a:r>
              <a:rPr lang="en-US" sz="2400" dirty="0"/>
              <a:t>Non-linear SVM requires defining a kernel, and slower optimization/prediction</a:t>
            </a:r>
          </a:p>
          <a:p>
            <a:pPr lvl="2">
              <a:defRPr/>
            </a:pPr>
            <a:r>
              <a:rPr lang="en-US" sz="2000" dirty="0"/>
              <a:t>RBF: related to neural networks, nearest neighbor (requires additional tuning)</a:t>
            </a:r>
          </a:p>
          <a:p>
            <a:pPr lvl="2">
              <a:defRPr/>
            </a:pPr>
            <a:r>
              <a:rPr lang="en-US" sz="2000" dirty="0"/>
              <a:t>Chi-squared, histogram intersection: good for histograms (but slower, esp. chi-squared)</a:t>
            </a:r>
          </a:p>
          <a:p>
            <a:pPr lvl="2">
              <a:defRPr/>
            </a:pPr>
            <a:r>
              <a:rPr lang="en-US" sz="2000" dirty="0"/>
              <a:t>Can learn a kernel function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Negatives</a:t>
            </a:r>
          </a:p>
          <a:p>
            <a:pPr lvl="1">
              <a:defRPr/>
            </a:pPr>
            <a:r>
              <a:rPr lang="en-US" sz="2400" dirty="0"/>
              <a:t>Feature learning is not part of the framework (vs trees and neural nets)</a:t>
            </a:r>
          </a:p>
          <a:p>
            <a:pPr lvl="1">
              <a:defRPr/>
            </a:pPr>
            <a:r>
              <a:rPr lang="en-US" sz="2400" dirty="0"/>
              <a:t>Slow training (especially for kernels) – until </a:t>
            </a:r>
            <a:r>
              <a:rPr lang="en-US" sz="2400" dirty="0" err="1"/>
              <a:t>Pegasos</a:t>
            </a:r>
            <a:r>
              <a:rPr lang="en-US" sz="2400" dirty="0"/>
              <a:t>!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867400" cy="5943600"/>
          </a:xfrm>
        </p:spPr>
        <p:txBody>
          <a:bodyPr>
            <a:noAutofit/>
          </a:bodyPr>
          <a:lstStyle/>
          <a:p>
            <a:r>
              <a:rPr lang="en-US" sz="2000" dirty="0"/>
              <a:t>Linear logistic regression and linear SVM are classification techniques that aims to split features between two classes with a linear model</a:t>
            </a:r>
          </a:p>
          <a:p>
            <a:pPr lvl="1"/>
            <a:r>
              <a:rPr lang="en-US" sz="1800" dirty="0"/>
              <a:t>Predict categorical values with confidence</a:t>
            </a:r>
          </a:p>
          <a:p>
            <a:endParaRPr lang="en-US" sz="2000" dirty="0"/>
          </a:p>
          <a:p>
            <a:r>
              <a:rPr lang="en-US" sz="2000" dirty="0"/>
              <a:t>Logistic regression maximizes confidence in the correct label, while SVM just tries to be confident enough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Non-linear versions of SVMs can also work well and were once popular (but almost entirely replaced by deep networks)</a:t>
            </a:r>
          </a:p>
          <a:p>
            <a:endParaRPr lang="en-US" sz="2000" dirty="0"/>
          </a:p>
          <a:p>
            <a:r>
              <a:rPr lang="en-US" sz="2000" dirty="0"/>
              <a:t>Nearest neighbor and linear models are the final predictors of most ML algorithms – the complexity lies in finding features that work well with NN or linear models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71989-1087-044A-DEB8-105CC6BD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83442"/>
            <a:ext cx="3666107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D2501-B7D7-B8CE-3556-9CA15A79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37" y="3886200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Probabilities and Naïve Bayes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b="1" dirty="0"/>
              </a:p>
              <a:p>
                <a:r>
                  <a:rPr lang="en-US" sz="2400" b="1" dirty="0"/>
                  <a:t>Linear classifier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Linearly separable</a:t>
                </a:r>
                <a:r>
                  <a:rPr lang="en-US" sz="2400" dirty="0"/>
                  <a:t>: a line (or hyperplane) in feature space can split the two labels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Which of these are linearly separable?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04029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191000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34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high dimensions, a lot more things are linearly separable</a:t>
            </a:r>
          </a:p>
          <a:p>
            <a:r>
              <a:rPr lang="en-US" dirty="0"/>
              <a:t>If you have D dimensions, you can separate D+1 points with any arbitrary labeling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4BEA49-5F80-5D5B-5B21-33593105BABC}"/>
              </a:ext>
            </a:extLst>
          </p:cNvPr>
          <p:cNvCxnSpPr/>
          <p:nvPr/>
        </p:nvCxnSpPr>
        <p:spPr>
          <a:xfrm>
            <a:off x="1371600" y="480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966858-7BB1-5BA7-CDF7-6B700A18F69B}"/>
              </a:ext>
            </a:extLst>
          </p:cNvPr>
          <p:cNvSpPr txBox="1"/>
          <p:nvPr/>
        </p:nvSpPr>
        <p:spPr>
          <a:xfrm>
            <a:off x="3048000" y="4615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79262-919F-A01C-52BC-EBDFA50CF3DF}"/>
              </a:ext>
            </a:extLst>
          </p:cNvPr>
          <p:cNvSpPr txBox="1"/>
          <p:nvPr/>
        </p:nvSpPr>
        <p:spPr>
          <a:xfrm>
            <a:off x="3657600" y="4615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32962-C9A0-238F-CA8D-CA296495D3D3}"/>
              </a:ext>
            </a:extLst>
          </p:cNvPr>
          <p:cNvCxnSpPr/>
          <p:nvPr/>
        </p:nvCxnSpPr>
        <p:spPr>
          <a:xfrm>
            <a:off x="1380309" y="5962877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59224F-F87B-14E3-7CE0-2A7E9CBA38C4}"/>
              </a:ext>
            </a:extLst>
          </p:cNvPr>
          <p:cNvSpPr txBox="1"/>
          <p:nvPr/>
        </p:nvSpPr>
        <p:spPr>
          <a:xfrm>
            <a:off x="3056709" y="57782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9D6AA-0501-69D6-47CD-E9BD8650ABF9}"/>
              </a:ext>
            </a:extLst>
          </p:cNvPr>
          <p:cNvSpPr txBox="1"/>
          <p:nvPr/>
        </p:nvSpPr>
        <p:spPr>
          <a:xfrm>
            <a:off x="2514902" y="57648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71F1F-3016-75E7-4170-0CD4DBCA3BE4}"/>
              </a:ext>
            </a:extLst>
          </p:cNvPr>
          <p:cNvSpPr txBox="1"/>
          <p:nvPr/>
        </p:nvSpPr>
        <p:spPr>
          <a:xfrm>
            <a:off x="3649376" y="5778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D5553-C383-21E0-DF0F-3189C886EE83}"/>
              </a:ext>
            </a:extLst>
          </p:cNvPr>
          <p:cNvSpPr txBox="1"/>
          <p:nvPr/>
        </p:nvSpPr>
        <p:spPr>
          <a:xfrm>
            <a:off x="1066800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579C5-6369-E9CB-4677-87F416739501}"/>
              </a:ext>
            </a:extLst>
          </p:cNvPr>
          <p:cNvSpPr txBox="1"/>
          <p:nvPr/>
        </p:nvSpPr>
        <p:spPr>
          <a:xfrm>
            <a:off x="7239000" y="401632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BDE9FE-76EB-16A4-F9E1-AE2191148FC2}"/>
              </a:ext>
            </a:extLst>
          </p:cNvPr>
          <p:cNvGrpSpPr/>
          <p:nvPr/>
        </p:nvGrpSpPr>
        <p:grpSpPr>
          <a:xfrm>
            <a:off x="7197796" y="4993294"/>
            <a:ext cx="1731563" cy="1748212"/>
            <a:chOff x="8305800" y="3810000"/>
            <a:chExt cx="1731563" cy="17482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A6B34B-24AE-A93C-77DD-C85AD89857FC}"/>
                </a:ext>
              </a:extLst>
            </p:cNvPr>
            <p:cNvGrpSpPr/>
            <p:nvPr/>
          </p:nvGrpSpPr>
          <p:grpSpPr>
            <a:xfrm>
              <a:off x="8573281" y="4246602"/>
              <a:ext cx="1175149" cy="1138244"/>
              <a:chOff x="8573281" y="4246602"/>
              <a:chExt cx="1175149" cy="113824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DEB3ED-6B44-43A0-9548-1447E4BEFE35}"/>
                  </a:ext>
                </a:extLst>
              </p:cNvPr>
              <p:cNvSpPr txBox="1"/>
              <p:nvPr/>
            </p:nvSpPr>
            <p:spPr>
              <a:xfrm>
                <a:off x="9448348" y="424660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EAB19-14C4-E8C5-6A93-AFD525151CCE}"/>
                  </a:ext>
                </a:extLst>
              </p:cNvPr>
              <p:cNvSpPr txBox="1"/>
              <p:nvPr/>
            </p:nvSpPr>
            <p:spPr>
              <a:xfrm>
                <a:off x="8573281" y="426081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o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68FFFD-33A7-998B-E516-D2F6725B0948}"/>
                  </a:ext>
                </a:extLst>
              </p:cNvPr>
              <p:cNvSpPr txBox="1"/>
              <p:nvPr/>
            </p:nvSpPr>
            <p:spPr>
              <a:xfrm>
                <a:off x="8886187" y="501551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o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AAA446-475D-A86F-EA44-8B3C5CA9C89E}"/>
                </a:ext>
              </a:extLst>
            </p:cNvPr>
            <p:cNvSpPr/>
            <p:nvPr/>
          </p:nvSpPr>
          <p:spPr>
            <a:xfrm>
              <a:off x="8305800" y="3810000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A63EC6-10FB-6888-7A6D-A9AD9654FDE7}"/>
              </a:ext>
            </a:extLst>
          </p:cNvPr>
          <p:cNvGrpSpPr/>
          <p:nvPr/>
        </p:nvGrpSpPr>
        <p:grpSpPr>
          <a:xfrm>
            <a:off x="9774931" y="4985266"/>
            <a:ext cx="1731563" cy="1748212"/>
            <a:chOff x="9810626" y="5088771"/>
            <a:chExt cx="1731563" cy="17482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81AD36-8B31-999E-0E18-BAA9C9C7B8E3}"/>
                </a:ext>
              </a:extLst>
            </p:cNvPr>
            <p:cNvSpPr txBox="1"/>
            <p:nvPr/>
          </p:nvSpPr>
          <p:spPr>
            <a:xfrm>
              <a:off x="11097374" y="52487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C9B279-C619-EEB9-7D75-49ED9C439E9D}"/>
                </a:ext>
              </a:extLst>
            </p:cNvPr>
            <p:cNvSpPr txBox="1"/>
            <p:nvPr/>
          </p:nvSpPr>
          <p:spPr>
            <a:xfrm>
              <a:off x="10222307" y="5263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25B05D-7080-9F3B-A68B-86AB9D8DC032}"/>
                </a:ext>
              </a:extLst>
            </p:cNvPr>
            <p:cNvSpPr txBox="1"/>
            <p:nvPr/>
          </p:nvSpPr>
          <p:spPr>
            <a:xfrm>
              <a:off x="10535213" y="60176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A8EF2A-03E3-7C92-AA1D-68F7B79BC0DA}"/>
                </a:ext>
              </a:extLst>
            </p:cNvPr>
            <p:cNvSpPr txBox="1"/>
            <p:nvPr/>
          </p:nvSpPr>
          <p:spPr>
            <a:xfrm>
              <a:off x="9981431" y="58190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E4CA99-C60C-5B9B-B809-B3B6BC9E439D}"/>
                </a:ext>
              </a:extLst>
            </p:cNvPr>
            <p:cNvSpPr/>
            <p:nvPr/>
          </p:nvSpPr>
          <p:spPr>
            <a:xfrm>
              <a:off x="9810626" y="5088771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D870B0-0DF8-4235-0B79-DC2E4F8724E9}"/>
              </a:ext>
            </a:extLst>
          </p:cNvPr>
          <p:cNvSpPr txBox="1"/>
          <p:nvPr/>
        </p:nvSpPr>
        <p:spPr>
          <a:xfrm>
            <a:off x="304800" y="4800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9183D-8B8A-744B-5F37-7CF2B0949632}"/>
              </a:ext>
            </a:extLst>
          </p:cNvPr>
          <p:cNvSpPr txBox="1"/>
          <p:nvPr/>
        </p:nvSpPr>
        <p:spPr>
          <a:xfrm>
            <a:off x="395734" y="5715575"/>
            <a:ext cx="123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Separable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56B334-CA8E-BCD3-9A27-D374B0BB413D}"/>
              </a:ext>
            </a:extLst>
          </p:cNvPr>
          <p:cNvSpPr txBox="1"/>
          <p:nvPr/>
        </p:nvSpPr>
        <p:spPr>
          <a:xfrm>
            <a:off x="7416781" y="45740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1825D6-40A1-859F-E6A9-FF629AAD5F79}"/>
              </a:ext>
            </a:extLst>
          </p:cNvPr>
          <p:cNvSpPr txBox="1"/>
          <p:nvPr/>
        </p:nvSpPr>
        <p:spPr>
          <a:xfrm>
            <a:off x="9734392" y="4595460"/>
            <a:ext cx="17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Separable</a:t>
            </a:r>
          </a:p>
        </p:txBody>
      </p:sp>
    </p:spTree>
    <p:extLst>
      <p:ext uri="{BB962C8B-B14F-4D97-AF65-F5344CB8AC3E}">
        <p14:creationId xmlns:p14="http://schemas.microsoft.com/office/powerpoint/2010/main" val="422690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how do you choose which line is best?</a:t>
            </a:r>
          </a:p>
          <a:p>
            <a:r>
              <a:rPr lang="en-US" dirty="0"/>
              <a:t>Different classifiers use different objectives to choose the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051607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086402-AB58-BD0D-8361-040D1C1894D4}"/>
              </a:ext>
            </a:extLst>
          </p:cNvPr>
          <p:cNvCxnSpPr/>
          <p:nvPr/>
        </p:nvCxnSpPr>
        <p:spPr>
          <a:xfrm flipH="1">
            <a:off x="2133600" y="2438400"/>
            <a:ext cx="1905000" cy="376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2857501" y="2438400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3695701" y="2488474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2381251" y="26670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07C6DD-70A1-E7AB-56C6-D4CC44E2A52C}"/>
              </a:ext>
            </a:extLst>
          </p:cNvPr>
          <p:cNvCxnSpPr>
            <a:cxnSpLocks/>
          </p:cNvCxnSpPr>
          <p:nvPr/>
        </p:nvCxnSpPr>
        <p:spPr>
          <a:xfrm>
            <a:off x="8524877" y="1926771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C9B589-2031-3F04-0C19-43D3C0DC289B}"/>
              </a:ext>
            </a:extLst>
          </p:cNvPr>
          <p:cNvCxnSpPr>
            <a:cxnSpLocks/>
          </p:cNvCxnSpPr>
          <p:nvPr/>
        </p:nvCxnSpPr>
        <p:spPr>
          <a:xfrm flipH="1">
            <a:off x="8658227" y="2307771"/>
            <a:ext cx="571500" cy="355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5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classifiers use different objectives to choose the line</a:t>
            </a:r>
          </a:p>
          <a:p>
            <a:r>
              <a:rPr lang="en-US" dirty="0"/>
              <a:t>Common principles are that you want training samples on the correct side of the line (low classification error) by some margin (high confidence)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88" y="36576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6111362" y="2819400"/>
            <a:ext cx="228599" cy="37138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5368139" y="32004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208BB1-0360-D4D5-C3A8-54D5CC8A79C3}"/>
              </a:ext>
            </a:extLst>
          </p:cNvPr>
          <p:cNvSpPr txBox="1"/>
          <p:nvPr/>
        </p:nvSpPr>
        <p:spPr>
          <a:xfrm>
            <a:off x="8858114" y="5525998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 line is better classification function than thin line because all the examples have a good margin</a:t>
            </a:r>
          </a:p>
        </p:txBody>
      </p:sp>
    </p:spTree>
    <p:extLst>
      <p:ext uri="{BB962C8B-B14F-4D97-AF65-F5344CB8AC3E}">
        <p14:creationId xmlns:p14="http://schemas.microsoft.com/office/powerpoint/2010/main" val="245066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1410-27DB-69A1-C902-9D153F18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(Linear) Logistic Regression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77512-BEDE-2883-641C-43D71CDC0C8E}"/>
              </a:ext>
            </a:extLst>
          </p:cNvPr>
          <p:cNvSpPr txBox="1"/>
          <p:nvPr/>
        </p:nvSpPr>
        <p:spPr>
          <a:xfrm>
            <a:off x="5320343" y="4215999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“Logit”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DE0D63-3BD0-E83F-6DE8-22C0F3A803E9}"/>
              </a:ext>
            </a:extLst>
          </p:cNvPr>
          <p:cNvCxnSpPr>
            <a:cxnSpLocks/>
          </p:cNvCxnSpPr>
          <p:nvPr/>
        </p:nvCxnSpPr>
        <p:spPr>
          <a:xfrm flipH="1">
            <a:off x="4714238" y="4453533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63E9DE-890D-1E53-4020-A9AE85E8E2D5}"/>
              </a:ext>
            </a:extLst>
          </p:cNvPr>
          <p:cNvSpPr txBox="1"/>
          <p:nvPr/>
        </p:nvSpPr>
        <p:spPr>
          <a:xfrm>
            <a:off x="8332527" y="2182839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“Logistic function”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85337F-D48D-195C-473F-BEEDA9FFD8BB}"/>
              </a:ext>
            </a:extLst>
          </p:cNvPr>
          <p:cNvCxnSpPr/>
          <p:nvPr/>
        </p:nvCxnSpPr>
        <p:spPr>
          <a:xfrm flipH="1">
            <a:off x="7701841" y="2444449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FBDAC0-7F4D-3588-C206-00A12C4D2269}"/>
              </a:ext>
            </a:extLst>
          </p:cNvPr>
          <p:cNvSpPr txBox="1"/>
          <p:nvPr/>
        </p:nvSpPr>
        <p:spPr>
          <a:xfrm>
            <a:off x="7403480" y="3943260"/>
            <a:ext cx="38100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 To simplify notation, I may omit the “b”, which can be avoided by adding a “1” to each feature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D1DDEC-0748-5B94-00AA-E47761D6260B}"/>
                  </a:ext>
                </a:extLst>
              </p:cNvPr>
              <p:cNvSpPr txBox="1"/>
              <p:nvPr/>
            </p:nvSpPr>
            <p:spPr>
              <a:xfrm>
                <a:off x="705042" y="4107124"/>
                <a:ext cx="3935373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=−1|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D1DDEC-0748-5B94-00AA-E47761D6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2" y="4107124"/>
                <a:ext cx="3935373" cy="861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698050-0EBD-9826-9098-01A3AE4EAB9F}"/>
                  </a:ext>
                </a:extLst>
              </p:cNvPr>
              <p:cNvSpPr txBox="1"/>
              <p:nvPr/>
            </p:nvSpPr>
            <p:spPr>
              <a:xfrm>
                <a:off x="2012252" y="5433390"/>
                <a:ext cx="9127227" cy="1856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698050-0EBD-9826-9098-01A3AE4E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52" y="5433390"/>
                <a:ext cx="9127227" cy="1856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BB48A-1C3C-68D3-7DAC-5302571A7CE7}"/>
                  </a:ext>
                </a:extLst>
              </p:cNvPr>
              <p:cNvSpPr txBox="1"/>
              <p:nvPr/>
            </p:nvSpPr>
            <p:spPr>
              <a:xfrm>
                <a:off x="711481" y="1670282"/>
                <a:ext cx="9127227" cy="1839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maximize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∈{−1, 1}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BB48A-1C3C-68D3-7DAC-5302571A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1" y="1670282"/>
                <a:ext cx="9127227" cy="1839991"/>
              </a:xfrm>
              <a:prstGeom prst="rect">
                <a:avLst/>
              </a:prstGeom>
              <a:blipFill>
                <a:blip r:embed="rId4"/>
                <a:stretch>
                  <a:fillRect t="-3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16DFD9-05B9-1725-9508-21DA4155ADAE}"/>
              </a:ext>
            </a:extLst>
          </p:cNvPr>
          <p:cNvSpPr txBox="1"/>
          <p:nvPr/>
        </p:nvSpPr>
        <p:spPr>
          <a:xfrm>
            <a:off x="1676400" y="60072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4524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further you are from the line, the more confident in a label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3211907" y="2423160"/>
            <a:ext cx="114299" cy="3703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39011-B952-51CA-A188-CB7B7C48416A}"/>
              </a:ext>
            </a:extLst>
          </p:cNvPr>
          <p:cNvCxnSpPr/>
          <p:nvPr/>
        </p:nvCxnSpPr>
        <p:spPr>
          <a:xfrm>
            <a:off x="3533774" y="2743200"/>
            <a:ext cx="1190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935CD1-30E9-3F71-E42A-B1DA1E6963F1}"/>
              </a:ext>
            </a:extLst>
          </p:cNvPr>
          <p:cNvSpPr txBox="1"/>
          <p:nvPr/>
        </p:nvSpPr>
        <p:spPr>
          <a:xfrm>
            <a:off x="3657600" y="2307771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triangle|x</a:t>
            </a:r>
            <a:r>
              <a:rPr lang="en-US" dirty="0"/>
              <a:t>) is higher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80598-A145-8911-065E-7D9D69F961D3}"/>
              </a:ext>
            </a:extLst>
          </p:cNvPr>
          <p:cNvSpPr txBox="1"/>
          <p:nvPr/>
        </p:nvSpPr>
        <p:spPr>
          <a:xfrm>
            <a:off x="1058467" y="2314619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circle|x</a:t>
            </a:r>
            <a:r>
              <a:rPr lang="en-US" dirty="0"/>
              <a:t>) is higher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99A5C-8975-8CC4-CE8D-77981DAE294F}"/>
              </a:ext>
            </a:extLst>
          </p:cNvPr>
          <p:cNvCxnSpPr>
            <a:cxnSpLocks/>
          </p:cNvCxnSpPr>
          <p:nvPr/>
        </p:nvCxnSpPr>
        <p:spPr>
          <a:xfrm flipH="1">
            <a:off x="1524000" y="2743200"/>
            <a:ext cx="1538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FD4A5F-19E5-6C6E-A061-68C77FC86F7C}"/>
              </a:ext>
            </a:extLst>
          </p:cNvPr>
          <p:cNvSpPr txBox="1"/>
          <p:nvPr/>
        </p:nvSpPr>
        <p:spPr>
          <a:xfrm>
            <a:off x="1975244" y="6202363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circle|x</a:t>
            </a:r>
            <a:r>
              <a:rPr lang="en-US" dirty="0"/>
              <a:t>)=P(</a:t>
            </a:r>
            <a:r>
              <a:rPr lang="en-US" dirty="0" err="1"/>
              <a:t>triangle|x</a:t>
            </a:r>
            <a:r>
              <a:rPr lang="en-US" dirty="0"/>
              <a:t>) on the line</a:t>
            </a:r>
          </a:p>
        </p:txBody>
      </p:sp>
    </p:spTree>
    <p:extLst>
      <p:ext uri="{BB962C8B-B14F-4D97-AF65-F5344CB8AC3E}">
        <p14:creationId xmlns:p14="http://schemas.microsoft.com/office/powerpoint/2010/main" val="34603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97953</TotalTime>
  <Words>2012</Words>
  <Application>Microsoft Office PowerPoint</Application>
  <PresentationFormat>Widescreen</PresentationFormat>
  <Paragraphs>382</Paragraphs>
  <Slides>39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Office Theme</vt:lpstr>
      <vt:lpstr>Linear Classifiers: Logistic Regression and SVM</vt:lpstr>
      <vt:lpstr>Linear Models</vt:lpstr>
      <vt:lpstr>Today’s Lecture</vt:lpstr>
      <vt:lpstr>Linear Classifiers and Linear Separability</vt:lpstr>
      <vt:lpstr>Linear Classifiers and Linear Separability</vt:lpstr>
      <vt:lpstr>Linear Classifiers and Linear Separability</vt:lpstr>
      <vt:lpstr>Linear Classifiers and Linear Separability</vt:lpstr>
      <vt:lpstr>(Linear) Logistic Regression Model</vt:lpstr>
      <vt:lpstr>Linear Logistic Regression</vt:lpstr>
      <vt:lpstr>Deriving the loss of logistic regression</vt:lpstr>
      <vt:lpstr>Linear Logistic Regression algorithm</vt:lpstr>
      <vt:lpstr>Training Logistic Regression</vt:lpstr>
      <vt:lpstr>Inspecting weights for digits</vt:lpstr>
      <vt:lpstr>Logistic Regression Summary</vt:lpstr>
      <vt:lpstr>Linear logistic regression is typically the last layer of a classification neural network</vt:lpstr>
      <vt:lpstr>3 minute stretch</vt:lpstr>
      <vt:lpstr>What is the best linear classifier?</vt:lpstr>
      <vt:lpstr>SVM Terminology</vt:lpstr>
      <vt:lpstr>SVMs minimize w^T w while preserving a margin of 1</vt:lpstr>
      <vt:lpstr>Why SVMs achieve good generalization</vt:lpstr>
      <vt:lpstr>SVM in Linearly Separable Case</vt:lpstr>
      <vt:lpstr>SVM in Non-Linearly Separable Case</vt:lpstr>
      <vt:lpstr>PowerPoint Presentation</vt:lpstr>
      <vt:lpstr>Sometimes non-linear optimization is written in terms of “slack variables”</vt:lpstr>
      <vt:lpstr>PowerPoint Presentation</vt:lpstr>
      <vt:lpstr>Representer theorem</vt:lpstr>
      <vt:lpstr>Primal vs. Dual Formulations of SVM</vt:lpstr>
      <vt:lpstr>For SVM, α is sparse (most values are zero)</vt:lpstr>
      <vt:lpstr>Non-linear SVMs use a different similarity measure, called a “kernel function”, than dot product</vt:lpstr>
      <vt:lpstr>PowerPoint Presentation</vt:lpstr>
      <vt:lpstr>Decreasing sigma makes it more like nearest neighbor</vt:lpstr>
      <vt:lpstr>PowerPoint Presentation</vt:lpstr>
      <vt:lpstr>Example application of SVM: Dalal-Triggs 2005</vt:lpstr>
      <vt:lpstr>Example application of SVM: Dalal-Triggs 2005</vt:lpstr>
      <vt:lpstr>Example application of SVM: Dalal-Triggs 2005</vt:lpstr>
      <vt:lpstr>Using SVMs</vt:lpstr>
      <vt:lpstr>Recap</vt:lpstr>
      <vt:lpstr>Things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229</cp:revision>
  <cp:lastPrinted>2023-01-18T22:14:20Z</cp:lastPrinted>
  <dcterms:created xsi:type="dcterms:W3CDTF">2009-12-16T02:55:56Z</dcterms:created>
  <dcterms:modified xsi:type="dcterms:W3CDTF">2024-02-06T03:35:57Z</dcterms:modified>
</cp:coreProperties>
</file>