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502" r:id="rId3"/>
    <p:sldId id="500" r:id="rId4"/>
    <p:sldId id="504" r:id="rId5"/>
    <p:sldId id="459" r:id="rId6"/>
    <p:sldId id="460" r:id="rId7"/>
    <p:sldId id="461" r:id="rId8"/>
    <p:sldId id="462" r:id="rId9"/>
    <p:sldId id="463" r:id="rId10"/>
    <p:sldId id="465" r:id="rId11"/>
    <p:sldId id="466" r:id="rId12"/>
    <p:sldId id="464" r:id="rId13"/>
    <p:sldId id="467" r:id="rId14"/>
    <p:sldId id="468" r:id="rId15"/>
    <p:sldId id="469" r:id="rId16"/>
    <p:sldId id="470" r:id="rId17"/>
    <p:sldId id="472" r:id="rId18"/>
    <p:sldId id="471" r:id="rId19"/>
    <p:sldId id="474" r:id="rId20"/>
    <p:sldId id="475" r:id="rId21"/>
    <p:sldId id="473" r:id="rId22"/>
    <p:sldId id="477" r:id="rId23"/>
    <p:sldId id="476" r:id="rId24"/>
    <p:sldId id="478" r:id="rId25"/>
    <p:sldId id="480" r:id="rId26"/>
    <p:sldId id="498" r:id="rId27"/>
    <p:sldId id="479" r:id="rId28"/>
    <p:sldId id="481" r:id="rId29"/>
    <p:sldId id="483" r:id="rId30"/>
    <p:sldId id="484" r:id="rId31"/>
    <p:sldId id="492" r:id="rId32"/>
    <p:sldId id="496" r:id="rId33"/>
    <p:sldId id="499" r:id="rId34"/>
    <p:sldId id="505" r:id="rId35"/>
    <p:sldId id="503" r:id="rId36"/>
    <p:sldId id="506" r:id="rId37"/>
    <p:sldId id="482" r:id="rId38"/>
    <p:sldId id="366" r:id="rId39"/>
    <p:sldId id="495" r:id="rId40"/>
    <p:sldId id="494" r:id="rId41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8" autoAdjust="0"/>
    <p:restoredTop sz="88601" autoAdjust="0"/>
  </p:normalViewPr>
  <p:slideViewPr>
    <p:cSldViewPr>
      <p:cViewPr varScale="1">
        <p:scale>
          <a:sx n="140" d="100"/>
          <a:sy n="140" d="100"/>
        </p:scale>
        <p:origin x="942" y="126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73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76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26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7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54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50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usicandcomputersbook.com/chapter3/03_01.php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colab.research.google.com/drive/1URvf7625flfDV5BlZYNbIL0C8Y8b1Zdz#scrollTo=LL39c5bR4Z0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60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0.pn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andt.theiet.org/content/articles/2019/09/book-review-humanmachine-the-future-of-our-partnership-with-machines/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8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Working with Data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pic>
        <p:nvPicPr>
          <p:cNvPr id="2050" name="Picture 2" descr="A man in workers clothes shoveling piles of numbers out of a hole in the ground.">
            <a:extLst>
              <a:ext uri="{FF2B5EF4-FFF2-40B4-BE49-F238E27FC236}">
                <a16:creationId xmlns:a16="http://schemas.microsoft.com/office/drawing/2014/main" id="{FD7F2EC1-BFFC-9966-6FD0-9B4AD17FA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C25B34-2B06-85EE-3E3D-94F962567671}"/>
              </a:ext>
            </a:extLst>
          </p:cNvPr>
          <p:cNvSpPr txBox="1"/>
          <p:nvPr/>
        </p:nvSpPr>
        <p:spPr>
          <a:xfrm>
            <a:off x="6128313" y="6581001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Dall-E 3</a:t>
            </a:r>
          </a:p>
        </p:txBody>
      </p:sp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5524-15F4-3E84-430E-653C4484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Sometimes, we can transform the data while preserving much or all of the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94FB-07BE-4BD7-1C05-74A75E50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Add or multiply by a constant value</a:t>
            </a:r>
          </a:p>
          <a:p>
            <a:endParaRPr lang="en-US" dirty="0"/>
          </a:p>
          <a:p>
            <a:r>
              <a:rPr lang="en-US" dirty="0"/>
              <a:t>Represent as a 16-bit or 32-bit float or integer</a:t>
            </a:r>
          </a:p>
          <a:p>
            <a:endParaRPr lang="en-US" dirty="0"/>
          </a:p>
          <a:p>
            <a:r>
              <a:rPr lang="en-US" dirty="0"/>
              <a:t>Compress a document, or store in a different file format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593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5524-15F4-3E84-430E-653C4484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Sometimes, we can even transform the data so that it is more informative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94FB-07BE-4BD7-1C05-74A75E50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Center and rescale images of digits so they are easier to compare to each other</a:t>
            </a:r>
          </a:p>
          <a:p>
            <a:endParaRPr lang="en-US" dirty="0"/>
          </a:p>
          <a:p>
            <a:r>
              <a:rPr lang="en-US" dirty="0"/>
              <a:t>Normalize (subtract means and divide by standard deviations) cancer cell measurements to make simple similarity measures better reflect malignancy</a:t>
            </a:r>
          </a:p>
          <a:p>
            <a:endParaRPr lang="en-US" dirty="0"/>
          </a:p>
          <a:p>
            <a:r>
              <a:rPr lang="en-US" dirty="0"/>
              <a:t>Select features or create new ones out of combinations of inputs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92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CF5D-A255-2E65-873C-35A2E847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Images can be represented as 3D matrices (row, col, color)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91A62AC-8966-A927-3228-0D6B382A4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501381"/>
            <a:ext cx="4818555" cy="307443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B263C39-F740-D337-11B9-4B00067E9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501381"/>
            <a:ext cx="6730668" cy="30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71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E5FD-8AE6-10D3-B610-A328C58DB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309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Sometimes, we change the structure of data to make it easier to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1CE44-15F6-D566-EC92-13316799E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724400"/>
            <a:ext cx="6447229" cy="198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This does not change the information in the data, but it makes it harder to understand by people and more/less convenient for certain kinds of processing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4A97C82-A831-3B9F-0432-C2F7DA8CD7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424726"/>
              </p:ext>
            </p:extLst>
          </p:nvPr>
        </p:nvGraphicFramePr>
        <p:xfrm>
          <a:off x="2196028" y="1553442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44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7FB43E4-9EEA-E4F0-920A-048E43D57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402773"/>
              </p:ext>
            </p:extLst>
          </p:nvPr>
        </p:nvGraphicFramePr>
        <p:xfrm>
          <a:off x="7736527" y="1553442"/>
          <a:ext cx="444500" cy="4572000"/>
        </p:xfrm>
        <a:graphic>
          <a:graphicData uri="http://schemas.openxmlformats.org/drawingml/2006/table">
            <a:tbl>
              <a:tblPr/>
              <a:tblGrid>
                <a:gridCol w="444500">
                  <a:extLst>
                    <a:ext uri="{9D8B030D-6E8A-4147-A177-3AD203B41FA5}">
                      <a16:colId xmlns:a16="http://schemas.microsoft.com/office/drawing/2014/main" val="253825181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8686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9345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355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2637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984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603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9891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6869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3626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236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039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2602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2437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862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783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5083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2535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160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1779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2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8930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2625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590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0.93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938465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72C04399-253F-8A31-250B-9CDDECF444F6}"/>
              </a:ext>
            </a:extLst>
          </p:cNvPr>
          <p:cNvSpPr/>
          <p:nvPr/>
        </p:nvSpPr>
        <p:spPr>
          <a:xfrm>
            <a:off x="7206178" y="2499633"/>
            <a:ext cx="381000" cy="2031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FB7FC8-3715-A47C-8F51-36752ACFBC15}"/>
              </a:ext>
            </a:extLst>
          </p:cNvPr>
          <p:cNvSpPr txBox="1"/>
          <p:nvPr/>
        </p:nvSpPr>
        <p:spPr>
          <a:xfrm>
            <a:off x="2047669" y="118411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as matrix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219EE1-EEB4-74AE-ACCF-EFAE10D7B390}"/>
              </a:ext>
            </a:extLst>
          </p:cNvPr>
          <p:cNvSpPr txBox="1"/>
          <p:nvPr/>
        </p:nvSpPr>
        <p:spPr>
          <a:xfrm>
            <a:off x="7599053" y="114601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Image as vector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D692C-2788-79C5-A27D-1E2D99BAF874}"/>
              </a:ext>
            </a:extLst>
          </p:cNvPr>
          <p:cNvSpPr txBox="1"/>
          <p:nvPr/>
        </p:nvSpPr>
        <p:spPr>
          <a:xfrm>
            <a:off x="2821301" y="3725142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Convenient for local pattern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801078-6E1C-3AC5-D5EB-A6F00D6E5C29}"/>
              </a:ext>
            </a:extLst>
          </p:cNvPr>
          <p:cNvSpPr txBox="1"/>
          <p:nvPr/>
        </p:nvSpPr>
        <p:spPr>
          <a:xfrm>
            <a:off x="7723662" y="6163542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Convenient for linear projection</a:t>
            </a:r>
          </a:p>
        </p:txBody>
      </p:sp>
    </p:spTree>
    <p:extLst>
      <p:ext uri="{BB962C8B-B14F-4D97-AF65-F5344CB8AC3E}">
        <p14:creationId xmlns:p14="http://schemas.microsoft.com/office/powerpoint/2010/main" val="1939584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3169-8D05-BE08-303D-53721A1D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can be represented as a sequence of integers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A9F71-724E-7BBB-FAEC-B62BAE825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character can map to a byte value, and then we have a sequence of bytes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“Dog ate”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[4 15 7 27 1 20 5]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Each complete word can map to an integer value, and we have a sequence of integers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“Dog ate”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[437 1256]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Common groups of letters can be mapped to </a:t>
            </a:r>
            <a:r>
              <a:rPr lang="en-US" dirty="0" err="1"/>
              <a:t>subwords</a:t>
            </a:r>
            <a:r>
              <a:rPr lang="en-US" dirty="0"/>
              <a:t> and then to integers</a:t>
            </a:r>
          </a:p>
          <a:p>
            <a:pPr marL="457200" lvl="1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“Bedroom 1521”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 [bed-room- -1-5-2-1][125 631 27 28 32 29 27]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0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34BA0-C31C-4C02-FCF0-F9601A081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Audio can be represented as a waveform or spectrum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18D4D-2502-6647-9B46-7D849C2C0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2951C19-D67F-66A7-7549-5B296F25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78" y="2490787"/>
            <a:ext cx="55245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92039975-8653-ECD8-49E7-920A9FEE7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55245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6BD694-8285-DAB1-E22D-6D7DD3938C6F}"/>
              </a:ext>
            </a:extLst>
          </p:cNvPr>
          <p:cNvSpPr txBox="1"/>
          <p:nvPr/>
        </p:nvSpPr>
        <p:spPr>
          <a:xfrm>
            <a:off x="0" y="6425270"/>
            <a:ext cx="609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Fig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1001AC-154D-CE0A-90CA-2B6F4E85B79A}"/>
              </a:ext>
            </a:extLst>
          </p:cNvPr>
          <p:cNvSpPr txBox="1"/>
          <p:nvPr/>
        </p:nvSpPr>
        <p:spPr>
          <a:xfrm>
            <a:off x="643247" y="4367212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Amplitude vs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7B469-F9CF-A55B-7C28-0662A49BEF01}"/>
              </a:ext>
            </a:extLst>
          </p:cNvPr>
          <p:cNvSpPr txBox="1"/>
          <p:nvPr/>
        </p:nvSpPr>
        <p:spPr>
          <a:xfrm>
            <a:off x="6629400" y="4902045"/>
            <a:ext cx="3236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Frequency-Amplitude vs Time</a:t>
            </a:r>
          </a:p>
        </p:txBody>
      </p:sp>
    </p:spTree>
    <p:extLst>
      <p:ext uri="{BB962C8B-B14F-4D97-AF65-F5344CB8AC3E}">
        <p14:creationId xmlns:p14="http://schemas.microsoft.com/office/powerpoint/2010/main" val="3433437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714A-9B7E-B699-4EFE-15439BCC2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kinds of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7B9B1-16CA-7B01-1EB2-EEE1E762D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Measurements and continuous values typically represented as floating point numbers </a:t>
            </a:r>
          </a:p>
          <a:p>
            <a:pPr lvl="1"/>
            <a:r>
              <a:rPr lang="en-US" dirty="0"/>
              <a:t>Temperature, length, area, dollars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Categorical values represented as integers or one-hot vectors</a:t>
            </a:r>
          </a:p>
          <a:p>
            <a:pPr lvl="1">
              <a:buFontTx/>
              <a:buChar char="-"/>
            </a:pPr>
            <a:r>
              <a:rPr lang="en-US" dirty="0"/>
              <a:t>Integer: Happy/Indifferent/Sad </a:t>
            </a:r>
            <a:r>
              <a:rPr lang="en-US" dirty="0">
                <a:sym typeface="Wingdings" panose="05000000000000000000" pitchFamily="2" charset="2"/>
              </a:rPr>
              <a:t> 0/1/2</a:t>
            </a:r>
          </a:p>
          <a:p>
            <a:pPr lvl="1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One-hot: Happy  [1 0 0]</a:t>
            </a:r>
          </a:p>
          <a:p>
            <a:pPr lvl="1">
              <a:buFontTx/>
              <a:buChar char="-"/>
            </a:pPr>
            <a:r>
              <a:rPr lang="en-US" dirty="0">
                <a:sym typeface="Wingdings" panose="05000000000000000000" pitchFamily="2" charset="2"/>
              </a:rPr>
              <a:t>Another example: Red/Green/Blue/Orange/Other  0/1/2/3/4</a:t>
            </a: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Wingdings" panose="05000000000000000000" pitchFamily="2" charset="2"/>
              </a:rPr>
              <a:t>Different kinds of values (text, images, measurements) can be reshaped and concatenated into a long feature vector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2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7AF14-0885-6446-5111-4B6D00FF0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972800" cy="4724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same information content can be represented in many ways.  If the original numbers can be recovered, then a change in representation does not change the information content.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types of data can be stored as 1D vectors/arrays.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Matrices and other data structures can make code easier to program and read.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33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7630B-CB96-C432-6A40-1D365DDCF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data point to data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20583-35E8-311B-62A9-389A05C76B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 x is an M-dimensional vector drawn from some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can sample many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(e.g. download documents from the Internet, take pictures, take measurements) to get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We may repeat this collection multiple times, or collect one large dataset and randomly sample it to get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𝒕𝒆𝒔𝒕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Typically, we assume that all of the data samples within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𝒕𝒓𝒂𝒊𝒏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𝒕𝒆𝒔𝒕</m:t>
                        </m:r>
                      </m:sub>
                    </m:sSub>
                  </m:oMath>
                </a14:m>
                <a:r>
                  <a:rPr lang="en-US" dirty="0"/>
                  <a:t> come from the same distribution and are independent of each other.  That means, e.g.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dirty="0"/>
                  <a:t> does not tell us anything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dirty="0"/>
                  <a:t> if we already know the sampling distribution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D20583-35E8-311B-62A9-389A05C76B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2" r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19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0F41-D7AA-45E6-F0AA-B905BF15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an </a:t>
            </a:r>
            <a:r>
              <a:rPr lang="en-US" dirty="0">
                <a:hlinkClick r:id="rId2"/>
              </a:rPr>
              <a:t>example</a:t>
            </a:r>
            <a:r>
              <a:rPr lang="en-US" dirty="0"/>
              <a:t> from the penguins dataset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3DFB74-B37B-0137-2E76-631C8E09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10209210" cy="4653251"/>
          </a:xfrm>
          <a:prstGeom prst="rect">
            <a:avLst/>
          </a:prstGeom>
        </p:spPr>
      </p:pic>
      <p:pic>
        <p:nvPicPr>
          <p:cNvPr id="1026" name="Picture 2" descr="Allison Horst on X: &quot;If you're like me &amp; asked “What is a ...">
            <a:extLst>
              <a:ext uri="{FF2B5EF4-FFF2-40B4-BE49-F238E27FC236}">
                <a16:creationId xmlns:a16="http://schemas.microsoft.com/office/drawing/2014/main" id="{7A336EB4-B70A-5716-E3E6-95391A3E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9753" y="103477"/>
            <a:ext cx="1501775" cy="130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F35E2F-C2EE-3589-9395-45E168E1BD4C}"/>
              </a:ext>
            </a:extLst>
          </p:cNvPr>
          <p:cNvSpPr txBox="1"/>
          <p:nvPr/>
        </p:nvSpPr>
        <p:spPr>
          <a:xfrm>
            <a:off x="11420640" y="1175195"/>
            <a:ext cx="636713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By Allison Horst</a:t>
            </a:r>
          </a:p>
        </p:txBody>
      </p:sp>
    </p:spTree>
    <p:extLst>
      <p:ext uri="{BB962C8B-B14F-4D97-AF65-F5344CB8AC3E}">
        <p14:creationId xmlns:p14="http://schemas.microsoft.com/office/powerpoint/2010/main" val="357205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AF61A-7053-9F3E-BA77-B3ABE0218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Machine learning model maps from features to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1BAF8-E84A-B380-FA9D-2B7EBB38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048000"/>
            <a:ext cx="10972800" cy="3810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400" b="1" dirty="0"/>
              <a:t>Examples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Classification: predict label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this a dog or a cat?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Is this email spam or not?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Regression: predict value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will the stock price be tomorrow?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will be the high temperature tomorrow?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Structured prediction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is the pose of this person?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11AC2-A6AB-5768-1371-29C49EA373B9}"/>
                  </a:ext>
                </a:extLst>
              </p:cNvPr>
              <p:cNvSpPr txBox="1"/>
              <p:nvPr/>
            </p:nvSpPr>
            <p:spPr>
              <a:xfrm>
                <a:off x="4343400" y="1143000"/>
                <a:ext cx="2590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011AC2-A6AB-5768-1371-29C49EA37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1143000"/>
                <a:ext cx="2590800" cy="7694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980E325-5FAA-82AF-B4E6-BC5DB535E6BF}"/>
              </a:ext>
            </a:extLst>
          </p:cNvPr>
          <p:cNvSpPr txBox="1"/>
          <p:nvPr/>
        </p:nvSpPr>
        <p:spPr>
          <a:xfrm>
            <a:off x="4810747" y="211088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Features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7DDB72-5A0A-B7D7-D872-7E847559176F}"/>
              </a:ext>
            </a:extLst>
          </p:cNvPr>
          <p:cNvSpPr txBox="1"/>
          <p:nvPr/>
        </p:nvSpPr>
        <p:spPr>
          <a:xfrm>
            <a:off x="6328906" y="2174344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Prediction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F35C4D1-7849-30DB-F2AD-C0483AA7BF20}"/>
              </a:ext>
            </a:extLst>
          </p:cNvPr>
          <p:cNvCxnSpPr/>
          <p:nvPr/>
        </p:nvCxnSpPr>
        <p:spPr>
          <a:xfrm flipV="1">
            <a:off x="5334000" y="185742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1D4C43-D93B-D8EE-BA33-A0D831C24DB1}"/>
              </a:ext>
            </a:extLst>
          </p:cNvPr>
          <p:cNvCxnSpPr/>
          <p:nvPr/>
        </p:nvCxnSpPr>
        <p:spPr>
          <a:xfrm flipV="1">
            <a:off x="6477000" y="185742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387D89AB-4135-4769-2874-19EE5721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17" y="3467194"/>
            <a:ext cx="1381499" cy="101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AC1640-7057-E0A4-84B1-439DE6CCCE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416" y="4575880"/>
            <a:ext cx="2417928" cy="944896"/>
          </a:xfrm>
          <a:prstGeom prst="rect">
            <a:avLst/>
          </a:prstGeom>
        </p:spPr>
      </p:pic>
      <p:pic>
        <p:nvPicPr>
          <p:cNvPr id="4104" name="Picture 8" descr="A Comprehensive Guide on Human Pose Estimation - Analytics Vidhya">
            <a:extLst>
              <a:ext uri="{FF2B5EF4-FFF2-40B4-BE49-F238E27FC236}">
                <a16:creationId xmlns:a16="http://schemas.microsoft.com/office/drawing/2014/main" id="{40312189-0997-E7FE-3F85-620E9AEDEE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2"/>
          <a:stretch/>
        </p:blipFill>
        <p:spPr bwMode="auto">
          <a:xfrm>
            <a:off x="6441234" y="5174392"/>
            <a:ext cx="1183394" cy="17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83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0F41-D7AA-45E6-F0AA-B905BF158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 the data into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BB0025-7E2F-DCAE-A23B-BAA8CDDE4558}"/>
              </a:ext>
            </a:extLst>
          </p:cNvPr>
          <p:cNvSpPr txBox="1"/>
          <p:nvPr/>
        </p:nvSpPr>
        <p:spPr>
          <a:xfrm>
            <a:off x="304800" y="914400"/>
            <a:ext cx="1232100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df_penguins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pd.read_csv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datadir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+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'penguins_size.csv'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df_penguins.head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b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</a:b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convert features with multiple string values to binary features so they can be used by </a:t>
            </a:r>
            <a:r>
              <a:rPr lang="en-US" sz="1400" b="0" dirty="0" err="1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sklearn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def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get_penguin_xy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1080"/>
                </a:solidFill>
                <a:effectLst/>
                <a:latin typeface="Courier New" panose="02070309020205020404" pitchFamily="49" charset="0"/>
              </a:rPr>
              <a:t>df_penguins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data =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np.array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df_penguins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[[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'island'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culmen_length_mm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culmen_depth_mm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flipper_length_mm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’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\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		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body_mass_g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'sex'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]])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y =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df_penguins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'species'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np.unique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(data[:,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unique island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us =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np.unique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(data[:,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-1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]) </a:t>
            </a: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unique sex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X =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np.zeros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((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(y), 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10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f = 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0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j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)): </a:t>
            </a: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replace island name with three indicator variables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data[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f]==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[j]: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X[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f+j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f = f + 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ui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X[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f:(f+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)] = data[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: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 </a:t>
            </a: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copy original measurement features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f=f+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4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for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j </a:t>
            </a:r>
            <a:r>
              <a:rPr lang="en-US" sz="1400" b="0" dirty="0">
                <a:solidFill>
                  <a:srgbClr val="0000FF"/>
                </a:solidFill>
                <a:effectLst/>
                <a:latin typeface="Courier New" panose="02070309020205020404" pitchFamily="49" charset="0"/>
              </a:rPr>
              <a:t>in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</a:t>
            </a:r>
            <a:r>
              <a:rPr lang="en-US" sz="1400" b="0" dirty="0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range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lang="en-US" sz="1400" b="0" dirty="0" err="1">
                <a:solidFill>
                  <a:srgbClr val="795E26"/>
                </a:solidFill>
                <a:effectLst/>
                <a:latin typeface="Courier New" panose="02070309020205020404" pitchFamily="49" charset="0"/>
              </a:rPr>
              <a:t>len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(us)): </a:t>
            </a:r>
            <a:r>
              <a:rPr lang="en-US" sz="1400" b="0" dirty="0">
                <a:solidFill>
                  <a:srgbClr val="008000"/>
                </a:solidFill>
                <a:effectLst/>
                <a:latin typeface="Courier New" panose="02070309020205020404" pitchFamily="49" charset="0"/>
              </a:rPr>
              <a:t># replace sex with three indicator variables (male/female/unknown)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data[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5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]==us[j]: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      X[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i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f+j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 = </a:t>
            </a:r>
            <a:r>
              <a:rPr lang="en-US" sz="1400" b="0" dirty="0">
                <a:solidFill>
                  <a:srgbClr val="098156"/>
                </a:solidFill>
                <a:effectLst/>
                <a:latin typeface="Courier New" panose="02070309020205020404" pitchFamily="49" charset="0"/>
              </a:rPr>
              <a:t>1</a:t>
            </a:r>
            <a:endParaRPr lang="en-US" sz="1400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feature_names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= [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island_biscoe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island_dream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island_torgersen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culmen_length_mm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’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\</a:t>
            </a:r>
          </a:p>
          <a:p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</a:rPr>
              <a:t>		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culmen_depth_mm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flipper_length_mm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body_mass_g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sex_female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sex_male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 err="1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sex_unknown</a:t>
            </a:r>
            <a:r>
              <a:rPr lang="en-US" sz="1400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'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]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X =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pd.DataFrame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 columns=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feature_names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  </a:t>
            </a:r>
            <a:r>
              <a:rPr lang="en-US" sz="1400" b="0" dirty="0">
                <a:solidFill>
                  <a:srgbClr val="AF00DB"/>
                </a:solidFill>
                <a:effectLst/>
                <a:latin typeface="Courier New" panose="02070309020205020404" pitchFamily="49" charset="0"/>
              </a:rPr>
              <a:t>return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(X, y,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feature_names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, </a:t>
            </a:r>
            <a:r>
              <a:rPr lang="en-US" sz="1400" b="0" dirty="0" err="1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np.unique</a:t>
            </a:r>
            <a:r>
              <a:rPr lang="en-US" sz="1400" b="0" dirty="0">
                <a:solidFill>
                  <a:srgbClr val="000000"/>
                </a:solidFill>
                <a:effectLst/>
                <a:latin typeface="Courier New" panose="02070309020205020404" pitchFamily="49" charset="0"/>
              </a:rPr>
              <a:t>(y))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9836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300C48-97A8-FD39-E20B-F84E86D5E82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measure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300C48-97A8-FD39-E20B-F84E86D5E8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6507F-DE35-20AE-0B52-57CC790FDC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check the number of samples and dimensions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can measure the distribution with statistics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6E2A09-039E-8D23-A399-0CCEE811F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277" y="1685799"/>
            <a:ext cx="2257740" cy="905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55C4B6-AB45-B46F-FD4F-21CEB655A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585" y="3899705"/>
            <a:ext cx="3562847" cy="2981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466C48-A534-2EA4-39C0-BFAD92D5F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2804" y="3905994"/>
            <a:ext cx="3991532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45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00C48-97A8-FD39-E20B-F84E86D5E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8638"/>
            <a:ext cx="10972800" cy="914400"/>
          </a:xfrm>
        </p:spPr>
        <p:txBody>
          <a:bodyPr>
            <a:noAutofit/>
          </a:bodyPr>
          <a:lstStyle/>
          <a:p>
            <a:r>
              <a:rPr lang="en-US" sz="2800" dirty="0"/>
              <a:t>Different samples will give us different measurements of the 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D9979-2600-EE68-E0A3-AD07847266EA}"/>
              </a:ext>
            </a:extLst>
          </p:cNvPr>
          <p:cNvSpPr txBox="1"/>
          <p:nvPr/>
        </p:nvSpPr>
        <p:spPr>
          <a:xfrm>
            <a:off x="11724" y="3600170"/>
            <a:ext cx="8579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estimates from larger sample sizes will vary less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F5E8DF9-F149-81E8-8B3B-98153741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09" y="1032579"/>
            <a:ext cx="3751792" cy="24820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F552C1-5DD0-8A4D-6C57-14E8A93A3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312" y="1032579"/>
            <a:ext cx="3751792" cy="261388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5914473-FFDC-3453-827F-CDAE87DDFC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412" y="1032579"/>
            <a:ext cx="3698653" cy="25675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5EBC69-2297-6185-007B-5AE17536D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405" y="4248601"/>
            <a:ext cx="3581400" cy="24788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78A909-5CF1-72A3-8CDA-281B71BE87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897" y="4208900"/>
            <a:ext cx="3823084" cy="258644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3387BD3-AD8F-F599-7863-1DE013326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3515" y="4182534"/>
            <a:ext cx="3889335" cy="26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03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4C827C-83F3-C54B-3B60-37C1693C17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measure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4C827C-83F3-C54B-3B60-37C1693C1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749B-3F39-0CC3-C25A-7842D7B64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000" dirty="0"/>
                  <a:t>We can measure the entropy of a particular variable: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d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</m:d>
                              </m:e>
                            </m:func>
                          </m:e>
                        </m:d>
                      </m:e>
                    </m:nary>
                  </m:oMath>
                </a14:m>
                <a:r>
                  <a:rPr lang="en-US" sz="2000" dirty="0"/>
                  <a:t> (if x is discrete, i.e. finite number of possible values)</a:t>
                </a:r>
              </a:p>
              <a:p>
                <a:pPr marL="0" indent="0">
                  <a:buNone/>
                </a:pP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749B-3F39-0CC3-C25A-7842D7B64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FBC6E79-E81B-9EEB-3960-E1DCCEC59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38400"/>
            <a:ext cx="5916820" cy="2094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4AC4AF-D29B-1E6C-3894-3291C85C9B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4724400"/>
            <a:ext cx="5916821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0401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4C827C-83F3-C54B-3B60-37C1693C17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measure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4C827C-83F3-C54B-3B60-37C1693C1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749B-3F39-0CC3-C25A-7842D7B64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measure the entropy of a particular variable: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/>
                  <a:t> (if x is continuous)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749B-3F39-0CC3-C25A-7842D7B64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78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07ADD844-13D3-35D3-6F75-90A0D38A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4" y="3195979"/>
            <a:ext cx="6487430" cy="3439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E6DC3-D1BF-83D2-DE02-53BF1C7D27B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35"/>
          <a:stretch/>
        </p:blipFill>
        <p:spPr>
          <a:xfrm>
            <a:off x="6695308" y="3282445"/>
            <a:ext cx="5496692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36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4C827C-83F3-C54B-3B60-37C1693C17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do we measure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F4C827C-83F3-C54B-3B60-37C1693C1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944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749B-3F39-0CC3-C25A-7842D7B64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can measure the entropy of a particular variable: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(if x is continuous)</a:t>
                </a:r>
              </a:p>
              <a:p>
                <a:pPr marL="0" indent="0">
                  <a:buNone/>
                </a:pPr>
                <a:r>
                  <a:rPr lang="en-US" dirty="0"/>
                  <a:t>But probability densities and entropy of continuous variables are tricky to estimate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8D1749B-3F39-0CC3-C25A-7842D7B64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 t="-1425" r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174EF83C-F4C0-8419-987F-4F76CCC6C3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9" y="3466518"/>
            <a:ext cx="5671591" cy="3371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29A154-965B-DA44-C1FB-3E2A438CCE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7398"/>
          <a:stretch/>
        </p:blipFill>
        <p:spPr>
          <a:xfrm>
            <a:off x="6096000" y="3429000"/>
            <a:ext cx="5182323" cy="34465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9EA270-AD47-6CDB-FF76-CD2268058360}"/>
              </a:ext>
            </a:extLst>
          </p:cNvPr>
          <p:cNvSpPr txBox="1"/>
          <p:nvPr/>
        </p:nvSpPr>
        <p:spPr>
          <a:xfrm>
            <a:off x="609600" y="6468734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000AB0-2DB4-9ECA-9094-3D28CD3F6C2E}"/>
              </a:ext>
            </a:extLst>
          </p:cNvPr>
          <p:cNvSpPr txBox="1"/>
          <p:nvPr/>
        </p:nvSpPr>
        <p:spPr>
          <a:xfrm>
            <a:off x="6477000" y="6462872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= 0.1</a:t>
            </a:r>
          </a:p>
        </p:txBody>
      </p:sp>
    </p:spTree>
    <p:extLst>
      <p:ext uri="{BB962C8B-B14F-4D97-AF65-F5344CB8AC3E}">
        <p14:creationId xmlns:p14="http://schemas.microsoft.com/office/powerpoint/2010/main" val="32004640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ECC1B-154F-2613-FA37-D833E637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3-minute Break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537D6E-CD5B-152D-9071-B99C4BC5E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8" t="4286"/>
          <a:stretch/>
        </p:blipFill>
        <p:spPr>
          <a:xfrm>
            <a:off x="2819400" y="2057400"/>
            <a:ext cx="6019800" cy="3711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AAC38-293A-2280-EC3B-9CFD3207D4AA}"/>
              </a:ext>
            </a:extLst>
          </p:cNvPr>
          <p:cNvSpPr txBox="1"/>
          <p:nvPr/>
        </p:nvSpPr>
        <p:spPr>
          <a:xfrm>
            <a:off x="2286000" y="5867400"/>
            <a:ext cx="5643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the difference between data and information?</a:t>
            </a:r>
          </a:p>
        </p:txBody>
      </p:sp>
    </p:spTree>
    <p:extLst>
      <p:ext uri="{BB962C8B-B14F-4D97-AF65-F5344CB8AC3E}">
        <p14:creationId xmlns:p14="http://schemas.microsoft.com/office/powerpoint/2010/main" val="1010752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24DCC-2CB6-CFD8-7114-344B7C1B0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914400"/>
          </a:xfrm>
        </p:spPr>
        <p:txBody>
          <a:bodyPr>
            <a:noAutofit/>
          </a:bodyPr>
          <a:lstStyle/>
          <a:p>
            <a:r>
              <a:rPr lang="en-US" sz="2400" dirty="0"/>
              <a:t>Entropy measures how many bits are required to store an element of data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F51D682-8AB2-6561-16E8-734CC0D03E6F}"/>
              </a:ext>
            </a:extLst>
          </p:cNvPr>
          <p:cNvSpPr txBox="1">
            <a:spLocks/>
          </p:cNvSpPr>
          <p:nvPr/>
        </p:nvSpPr>
        <p:spPr bwMode="auto">
          <a:xfrm>
            <a:off x="533400" y="3983866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dirty="0"/>
              <a:t>Does this mean that entropy is a measure of information?</a:t>
            </a:r>
          </a:p>
          <a:p>
            <a:endParaRPr lang="en-US" sz="2400" dirty="0"/>
          </a:p>
          <a:p>
            <a:r>
              <a:rPr lang="en-US" sz="2400" dirty="0"/>
              <a:t>Does a random array contain information?</a:t>
            </a:r>
          </a:p>
        </p:txBody>
      </p:sp>
    </p:spTree>
    <p:extLst>
      <p:ext uri="{BB962C8B-B14F-4D97-AF65-F5344CB8AC3E}">
        <p14:creationId xmlns:p14="http://schemas.microsoft.com/office/powerpoint/2010/main" val="144309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B5C1-0C4B-ECDD-BDE9-63ADF522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IG(</a:t>
            </a:r>
            <a:r>
              <a:rPr lang="en-US" dirty="0" err="1"/>
              <a:t>y|x</a:t>
            </a:r>
            <a:r>
              <a:rPr lang="en-US" dirty="0"/>
              <a:t>) = H(y)-H(</a:t>
            </a:r>
            <a:r>
              <a:rPr lang="en-US" dirty="0" err="1"/>
              <a:t>y|x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0F25-4112-1246-DC57-561FFC4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35052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Information gain measures how much a variable x reduces the entropy of y when known, i.e. how many fewer bits are needed to encode y given the value of x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06D2E3-4D88-F50D-7773-132FB1D848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98" t="64774" r="13044"/>
          <a:stretch/>
        </p:blipFill>
        <p:spPr>
          <a:xfrm>
            <a:off x="76199" y="4572000"/>
            <a:ext cx="4572001" cy="1978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DB0826-095E-7C00-3C68-B8A8EC78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934" y="1447800"/>
            <a:ext cx="7346066" cy="487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3EFB46-72D1-2314-C57D-6240CE170843}"/>
              </a:ext>
            </a:extLst>
          </p:cNvPr>
          <p:cNvSpPr txBox="1"/>
          <p:nvPr/>
        </p:nvSpPr>
        <p:spPr>
          <a:xfrm>
            <a:off x="1190720" y="6365557"/>
            <a:ext cx="10354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Knowing the island is Biscoe tells us very little about whether a penguin is likely to be male or female</a:t>
            </a:r>
          </a:p>
        </p:txBody>
      </p:sp>
    </p:spTree>
    <p:extLst>
      <p:ext uri="{BB962C8B-B14F-4D97-AF65-F5344CB8AC3E}">
        <p14:creationId xmlns:p14="http://schemas.microsoft.com/office/powerpoint/2010/main" val="2668601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B5C1-0C4B-ECDD-BDE9-63ADF522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IG(</a:t>
            </a:r>
            <a:r>
              <a:rPr lang="en-US" dirty="0" err="1"/>
              <a:t>y|x</a:t>
            </a:r>
            <a:r>
              <a:rPr lang="en-US" dirty="0"/>
              <a:t>) = H(y)-H(</a:t>
            </a:r>
            <a:r>
              <a:rPr lang="en-US" dirty="0" err="1"/>
              <a:t>y|x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0F25-4112-1246-DC57-561FFC4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038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Also applies when x is continuous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3EFB46-72D1-2314-C57D-6240CE170843}"/>
              </a:ext>
            </a:extLst>
          </p:cNvPr>
          <p:cNvSpPr txBox="1"/>
          <p:nvPr/>
        </p:nvSpPr>
        <p:spPr>
          <a:xfrm>
            <a:off x="609600" y="6126163"/>
            <a:ext cx="10664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Knowing the culmen length tells us a lot whether a penguin is likely to be male or female. Large culmens are always male, but smaller ones could be male (maybe young) or female.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6AAC3-CAD2-2D74-3711-FF1DC987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982" y="1855002"/>
            <a:ext cx="4405420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F8D5F2-0B94-4036-0EC9-5542010F7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62" y="1935639"/>
            <a:ext cx="5029200" cy="4016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207C0-661C-63D2-858B-FA5CC802F8A7}"/>
              </a:ext>
            </a:extLst>
          </p:cNvPr>
          <p:cNvSpPr txBox="1"/>
          <p:nvPr/>
        </p:nvSpPr>
        <p:spPr>
          <a:xfrm>
            <a:off x="8229600" y="4857718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IG(</a:t>
            </a:r>
            <a:r>
              <a:rPr lang="en-US" dirty="0" err="1"/>
              <a:t>y|x</a:t>
            </a:r>
            <a:r>
              <a:rPr lang="en-US" dirty="0"/>
              <a:t>) = 0.304</a:t>
            </a:r>
          </a:p>
        </p:txBody>
      </p:sp>
    </p:spTree>
    <p:extLst>
      <p:ext uri="{BB962C8B-B14F-4D97-AF65-F5344CB8AC3E}">
        <p14:creationId xmlns:p14="http://schemas.microsoft.com/office/powerpoint/2010/main" val="385457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EC35-2542-F61F-3ABD-2894E088C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problem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1C8F822-5B68-8958-9271-3082BC71B1C1}"/>
              </a:ext>
            </a:extLst>
          </p:cNvPr>
          <p:cNvGrpSpPr/>
          <p:nvPr/>
        </p:nvGrpSpPr>
        <p:grpSpPr>
          <a:xfrm>
            <a:off x="2209800" y="1080714"/>
            <a:ext cx="6342777" cy="1259006"/>
            <a:chOff x="2209800" y="927324"/>
            <a:chExt cx="6342777" cy="1259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78FD8F-E7FD-C681-21D3-6685B2155095}"/>
                    </a:ext>
                  </a:extLst>
                </p:cNvPr>
                <p:cNvSpPr txBox="1"/>
                <p:nvPr/>
              </p:nvSpPr>
              <p:spPr>
                <a:xfrm>
                  <a:off x="2209800" y="927324"/>
                  <a:ext cx="6094990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F78FD8F-E7FD-C681-21D3-6685B21550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927324"/>
                  <a:ext cx="6094990" cy="70788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D3BCE26-5548-BA1E-657E-4A04920FD4D5}"/>
                </a:ext>
              </a:extLst>
            </p:cNvPr>
            <p:cNvSpPr txBox="1"/>
            <p:nvPr/>
          </p:nvSpPr>
          <p:spPr>
            <a:xfrm>
              <a:off x="2476926" y="1771636"/>
              <a:ext cx="1595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Input features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CA215BB-B72E-34F1-6B42-A790D4D02CB0}"/>
                </a:ext>
              </a:extLst>
            </p:cNvPr>
            <p:cNvSpPr txBox="1"/>
            <p:nvPr/>
          </p:nvSpPr>
          <p:spPr>
            <a:xfrm>
              <a:off x="4500472" y="1816998"/>
              <a:ext cx="2044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Model parameters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8E3DEF-0957-B022-6CAD-8872CFC30FA1}"/>
                </a:ext>
              </a:extLst>
            </p:cNvPr>
            <p:cNvSpPr txBox="1"/>
            <p:nvPr/>
          </p:nvSpPr>
          <p:spPr>
            <a:xfrm>
              <a:off x="6841852" y="1739585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Predicted label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B7B1775-F428-7255-8739-B5793C968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040" y="1635210"/>
              <a:ext cx="351467" cy="21781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2AA1AE6F-34DA-FCCA-8CAB-1AC283FE75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16068" y="1587863"/>
              <a:ext cx="98087" cy="2651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B598DC1-6331-7502-47F3-8FBEFB3940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7278" y="1522349"/>
              <a:ext cx="426922" cy="2687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A8BBC79-159E-23E1-0AA8-8B3DF0CE27D1}"/>
              </a:ext>
            </a:extLst>
          </p:cNvPr>
          <p:cNvSpPr txBox="1"/>
          <p:nvPr/>
        </p:nvSpPr>
        <p:spPr>
          <a:xfrm>
            <a:off x="748868" y="4978828"/>
            <a:ext cx="853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Developing a classifier involves training and testing with training, validation, and test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Training </a:t>
            </a:r>
            <a:r>
              <a:rPr lang="en-US" dirty="0"/>
              <a:t>data: used to fit parameters of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Validation</a:t>
            </a:r>
            <a:r>
              <a:rPr lang="en-US" dirty="0"/>
              <a:t> data: used to select the best model and any parameters that need to be manually set (“hyperparameters”)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Test</a:t>
            </a:r>
            <a:r>
              <a:rPr lang="en-US" dirty="0"/>
              <a:t> data: used to evaluate the final version of the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A8E9786-1E87-388D-831F-8D9E0D570D0E}"/>
              </a:ext>
            </a:extLst>
          </p:cNvPr>
          <p:cNvGrpSpPr/>
          <p:nvPr/>
        </p:nvGrpSpPr>
        <p:grpSpPr>
          <a:xfrm>
            <a:off x="580331" y="2922202"/>
            <a:ext cx="10250256" cy="1796356"/>
            <a:chOff x="493944" y="4746664"/>
            <a:chExt cx="10250256" cy="1796356"/>
          </a:xfrm>
        </p:grpSpPr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5F0306D5-A512-5971-54E4-8EAA9105E2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5115996"/>
              <a:ext cx="9056914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447B5F-65B4-CBC5-ECB6-F069ED79240A}"/>
                </a:ext>
              </a:extLst>
            </p:cNvPr>
            <p:cNvSpPr txBox="1"/>
            <p:nvPr/>
          </p:nvSpPr>
          <p:spPr>
            <a:xfrm>
              <a:off x="1828800" y="6019800"/>
              <a:ext cx="891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	8	7	9	9	0	1	1	5	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99170E7-6DCF-FC75-A83A-3CE5391A98FB}"/>
                    </a:ext>
                  </a:extLst>
                </p:cNvPr>
                <p:cNvSpPr txBox="1"/>
                <p:nvPr/>
              </p:nvSpPr>
              <p:spPr>
                <a:xfrm>
                  <a:off x="493944" y="5222691"/>
                  <a:ext cx="53572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99170E7-6DCF-FC75-A83A-3CE5391A9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944" y="5222691"/>
                  <a:ext cx="535724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78A2D85-DB24-C5E6-E06D-7CF09486F817}"/>
                    </a:ext>
                  </a:extLst>
                </p:cNvPr>
                <p:cNvSpPr txBox="1"/>
                <p:nvPr/>
              </p:nvSpPr>
              <p:spPr>
                <a:xfrm>
                  <a:off x="493944" y="5929090"/>
                  <a:ext cx="54373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78A2D85-DB24-C5E6-E06D-7CF09486F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944" y="5929090"/>
                  <a:ext cx="543739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A69B8-21DE-6FAC-03FB-C932C1D88058}"/>
                </a:ext>
              </a:extLst>
            </p:cNvPr>
            <p:cNvSpPr txBox="1"/>
            <p:nvPr/>
          </p:nvSpPr>
          <p:spPr>
            <a:xfrm>
              <a:off x="3916978" y="4746664"/>
              <a:ext cx="32111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Digit classification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276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B5C1-0C4B-ECDD-BDE9-63ADF522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gain: IG(</a:t>
            </a:r>
            <a:r>
              <a:rPr lang="en-US" dirty="0" err="1"/>
              <a:t>y|x</a:t>
            </a:r>
            <a:r>
              <a:rPr lang="en-US" dirty="0"/>
              <a:t>) = H(y)-H(</a:t>
            </a:r>
            <a:r>
              <a:rPr lang="en-US" dirty="0" err="1"/>
              <a:t>y|x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0F25-4112-1246-DC57-561FFC4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134600" cy="5135563"/>
          </a:xfrm>
        </p:spPr>
        <p:txBody>
          <a:bodyPr>
            <a:normAutofit/>
          </a:bodyPr>
          <a:lstStyle/>
          <a:p>
            <a:r>
              <a:rPr lang="en-US" sz="2400" dirty="0"/>
              <a:t>Again, details on how continuous distribution is estimated can lead to different information gains</a:t>
            </a:r>
          </a:p>
          <a:p>
            <a:endParaRPr lang="en-US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6AAC3-CAD2-2D74-3711-FF1DC987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0" y="2209800"/>
            <a:ext cx="4405420" cy="294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207C0-661C-63D2-858B-FA5CC802F8A7}"/>
              </a:ext>
            </a:extLst>
          </p:cNvPr>
          <p:cNvSpPr txBox="1"/>
          <p:nvPr/>
        </p:nvSpPr>
        <p:spPr>
          <a:xfrm>
            <a:off x="2198488" y="5212516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IG(</a:t>
            </a:r>
            <a:r>
              <a:rPr lang="en-US" dirty="0" err="1"/>
              <a:t>y|x</a:t>
            </a:r>
            <a:r>
              <a:rPr lang="en-US" dirty="0"/>
              <a:t>) = 0.304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18D63-0500-218D-F71F-F871D9DEE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9800"/>
            <a:ext cx="4075160" cy="2947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482995-4D47-0001-F473-6A79CD917687}"/>
              </a:ext>
            </a:extLst>
          </p:cNvPr>
          <p:cNvSpPr txBox="1"/>
          <p:nvPr/>
        </p:nvSpPr>
        <p:spPr>
          <a:xfrm>
            <a:off x="7277416" y="5212516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IG(</a:t>
            </a:r>
            <a:r>
              <a:rPr lang="en-US" dirty="0" err="1"/>
              <a:t>y|x</a:t>
            </a:r>
            <a:r>
              <a:rPr lang="en-US" dirty="0"/>
              <a:t>) = 0.1904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488CC-6799-36FE-09BB-C18BF9F853EF}"/>
              </a:ext>
            </a:extLst>
          </p:cNvPr>
          <p:cNvSpPr txBox="1"/>
          <p:nvPr/>
        </p:nvSpPr>
        <p:spPr>
          <a:xfrm>
            <a:off x="676140" y="481582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Step=1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6805F-3B66-8186-1C81-DC912EDA9F45}"/>
              </a:ext>
            </a:extLst>
          </p:cNvPr>
          <p:cNvSpPr txBox="1"/>
          <p:nvPr/>
        </p:nvSpPr>
        <p:spPr>
          <a:xfrm>
            <a:off x="6237088" y="4843184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Step=3</a:t>
            </a:r>
          </a:p>
        </p:txBody>
      </p:sp>
    </p:spTree>
    <p:extLst>
      <p:ext uri="{BB962C8B-B14F-4D97-AF65-F5344CB8AC3E}">
        <p14:creationId xmlns:p14="http://schemas.microsoft.com/office/powerpoint/2010/main" val="12659677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B5C1-0C4B-ECDD-BDE9-63ADF522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696" y="938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can the information gain be different depending our step size?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60F25-4112-1246-DC57-561FFC4E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60818"/>
            <a:ext cx="10134600" cy="3246849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We have only an </a:t>
            </a:r>
            <a:r>
              <a:rPr lang="en-US" sz="2400" i="1" dirty="0"/>
              <a:t>empirical estimate</a:t>
            </a:r>
            <a:r>
              <a:rPr lang="en-US" sz="2400" dirty="0"/>
              <a:t> (based on observed samples) of probabilities used to compute information gain</a:t>
            </a:r>
          </a:p>
          <a:p>
            <a:r>
              <a:rPr lang="en-US" sz="2400" dirty="0"/>
              <a:t>With more data, we could obtain a better estimate</a:t>
            </a:r>
          </a:p>
          <a:p>
            <a:r>
              <a:rPr lang="en-US" sz="2400" dirty="0"/>
              <a:t>With continuous variables, there is a trade-off between over-smoothing or simplifying the distribution and making overly confident predictions based on small data samples </a:t>
            </a:r>
          </a:p>
          <a:p>
            <a:r>
              <a:rPr lang="en-US" sz="2400" dirty="0"/>
              <a:t>The true probability distributions and information gain cannot be known. We can only try to make our best estimate, and it depends on our representation and model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6AAC3-CAD2-2D74-3711-FF1DC987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32" y="5077415"/>
            <a:ext cx="2688748" cy="179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2207C0-661C-63D2-858B-FA5CC802F8A7}"/>
              </a:ext>
            </a:extLst>
          </p:cNvPr>
          <p:cNvSpPr txBox="1"/>
          <p:nvPr/>
        </p:nvSpPr>
        <p:spPr>
          <a:xfrm>
            <a:off x="930392" y="5498068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IG(</a:t>
            </a:r>
            <a:r>
              <a:rPr lang="en-US" dirty="0" err="1"/>
              <a:t>y|x</a:t>
            </a:r>
            <a:r>
              <a:rPr lang="en-US" dirty="0"/>
              <a:t>) = 0.304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D18D63-0500-218D-F71F-F871D9DEE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449" y="4544837"/>
            <a:ext cx="3197608" cy="23131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482995-4D47-0001-F473-6A79CD917687}"/>
              </a:ext>
            </a:extLst>
          </p:cNvPr>
          <p:cNvSpPr txBox="1"/>
          <p:nvPr/>
        </p:nvSpPr>
        <p:spPr>
          <a:xfrm>
            <a:off x="6075096" y="5698268"/>
            <a:ext cx="20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IG(</a:t>
            </a:r>
            <a:r>
              <a:rPr lang="en-US" dirty="0" err="1"/>
              <a:t>y|x</a:t>
            </a:r>
            <a:r>
              <a:rPr lang="en-US" dirty="0"/>
              <a:t>) = 0.190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488CC-6799-36FE-09BB-C18BF9F853EF}"/>
              </a:ext>
            </a:extLst>
          </p:cNvPr>
          <p:cNvSpPr txBox="1"/>
          <p:nvPr/>
        </p:nvSpPr>
        <p:spPr>
          <a:xfrm>
            <a:off x="1519768" y="5027850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Step=1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6805F-3B66-8186-1C81-DC912EDA9F45}"/>
              </a:ext>
            </a:extLst>
          </p:cNvPr>
          <p:cNvSpPr txBox="1"/>
          <p:nvPr/>
        </p:nvSpPr>
        <p:spPr>
          <a:xfrm>
            <a:off x="6829622" y="5158781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Step=3</a:t>
            </a:r>
          </a:p>
        </p:txBody>
      </p:sp>
    </p:spTree>
    <p:extLst>
      <p:ext uri="{BB962C8B-B14F-4D97-AF65-F5344CB8AC3E}">
        <p14:creationId xmlns:p14="http://schemas.microsoft.com/office/powerpoint/2010/main" val="6116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7D1FB-A687-3170-99DD-FFBAD4BF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MNIST, a classification benchmark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9F8B0-158D-7384-D140-82F143F7D0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3505200"/>
                <a:ext cx="10972800" cy="2620963"/>
              </a:xfrm>
            </p:spPr>
            <p:txBody>
              <a:bodyPr/>
              <a:lstStyle/>
              <a:p>
                <a:r>
                  <a:rPr lang="en-US" dirty="0"/>
                  <a:t>60,000 training samples</a:t>
                </a:r>
              </a:p>
              <a:p>
                <a:r>
                  <a:rPr lang="en-US" dirty="0"/>
                  <a:t>10,000 test samples</a:t>
                </a:r>
              </a:p>
              <a:p>
                <a:r>
                  <a:rPr lang="en-US" dirty="0"/>
                  <a:t>Each sample has features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768</m:t>
                        </m:r>
                      </m:sup>
                    </m:sSup>
                  </m:oMath>
                </a14:m>
                <a:r>
                  <a:rPr lang="en-US" dirty="0"/>
                  <a:t>, each value in the range of 0 to 1, and a label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∈[0, 1, …, 9]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69F8B0-158D-7384-D140-82F143F7D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3505200"/>
                <a:ext cx="10972800" cy="2620963"/>
              </a:xfrm>
              <a:blipFill>
                <a:blip r:embed="rId2"/>
                <a:stretch>
                  <a:fillRect l="-1278" t="-3023" r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A6B2FCB3-5FE0-C897-78D3-24E6F5DC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39088"/>
            <a:ext cx="905691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5F38BA-0759-CDBE-B664-EB8BE5153F93}"/>
              </a:ext>
            </a:extLst>
          </p:cNvPr>
          <p:cNvSpPr txBox="1"/>
          <p:nvPr/>
        </p:nvSpPr>
        <p:spPr>
          <a:xfrm>
            <a:off x="2133600" y="1942892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	8	7	9	9	0	1	1	5	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17B28F-CA95-6E26-3B19-5527A23EADA8}"/>
              </a:ext>
            </a:extLst>
          </p:cNvPr>
          <p:cNvSpPr txBox="1"/>
          <p:nvPr/>
        </p:nvSpPr>
        <p:spPr>
          <a:xfrm>
            <a:off x="798744" y="114578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0D9F2-D9C9-790E-5C33-C09E261B8454}"/>
              </a:ext>
            </a:extLst>
          </p:cNvPr>
          <p:cNvSpPr txBox="1"/>
          <p:nvPr/>
        </p:nvSpPr>
        <p:spPr>
          <a:xfrm>
            <a:off x="798744" y="185218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16661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EB7D-088E-F3C6-994C-8D19A8049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MNIST Processing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2E888-3219-E11F-85D6-A0F3FBB0A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4343400" cy="5135563"/>
          </a:xfrm>
        </p:spPr>
        <p:txBody>
          <a:bodyPr/>
          <a:lstStyle/>
          <a:p>
            <a:r>
              <a:rPr lang="en-US" dirty="0" err="1"/>
              <a:t>x_train</a:t>
            </a:r>
            <a:r>
              <a:rPr lang="en-US" dirty="0"/>
              <a:t>[0] is the features of the first training sample</a:t>
            </a:r>
          </a:p>
          <a:p>
            <a:r>
              <a:rPr lang="en-US" dirty="0" err="1"/>
              <a:t>y_train</a:t>
            </a:r>
            <a:r>
              <a:rPr lang="en-US" dirty="0"/>
              <a:t>[0] is the label of the first training sample</a:t>
            </a:r>
          </a:p>
          <a:p>
            <a:r>
              <a:rPr lang="en-US" dirty="0" err="1"/>
              <a:t>x_train</a:t>
            </a:r>
            <a:r>
              <a:rPr lang="en-US" dirty="0"/>
              <a:t>[:1000] is the features of the first 1000 training samples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C6DB95-81E7-9433-D27C-5A99FEBB6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05" y="717549"/>
            <a:ext cx="6153195" cy="595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4737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F0E8-7997-539F-7951-3DB6044A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ML formulation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839353-D842-D62B-1809-05B4E04CAF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40597"/>
                <a:ext cx="10972800" cy="461740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aim is to automatically find a model and its parameters that predicts y given X</a:t>
                </a:r>
              </a:p>
              <a:p>
                <a:r>
                  <a:rPr lang="en-US" dirty="0"/>
                  <a:t>Under some losses, this can be viewed as maximizing the information gain of y given X, with constraints/priors to improve robustness to limited data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Manually (computer-assisted), we can at most identify how to extract the information from one or two variables for y</a:t>
                </a:r>
              </a:p>
              <a:p>
                <a:r>
                  <a:rPr lang="en-US" dirty="0"/>
                  <a:t>This is why we have machine learning: </a:t>
                </a:r>
              </a:p>
              <a:p>
                <a:pPr lvl="1"/>
                <a:r>
                  <a:rPr lang="en-US" dirty="0"/>
                  <a:t>Encode: automatically transform X into a representation that makes it easier to extract information about y (Often, humans do this part, especially if there is limited data available for learning)</a:t>
                </a:r>
              </a:p>
              <a:p>
                <a:pPr lvl="1"/>
                <a:r>
                  <a:rPr lang="en-US" dirty="0"/>
                  <a:t>Decode: automatically extract information about y from X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839353-D842-D62B-1809-05B4E04CAF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40597"/>
                <a:ext cx="10972800" cy="4617403"/>
              </a:xfrm>
              <a:blipFill>
                <a:blip r:embed="rId2"/>
                <a:stretch>
                  <a:fillRect l="-500" t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CC8A50-BF36-7E5A-F610-2DBED39B651C}"/>
                  </a:ext>
                </a:extLst>
              </p:cNvPr>
              <p:cNvSpPr txBox="1"/>
              <p:nvPr/>
            </p:nvSpPr>
            <p:spPr>
              <a:xfrm>
                <a:off x="1905000" y="1005840"/>
                <a:ext cx="7239000" cy="1096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𝑜𝑠𝑠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CC8A50-BF36-7E5A-F610-2DBED39B6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005840"/>
                <a:ext cx="7239000" cy="10969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92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E5B5-9EC4-1472-867F-B46E3741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5DC826-B295-579C-50AF-BA64D2933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143000"/>
            <a:ext cx="5029200" cy="51355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Machine learning is fitting parameters of a model so that you can accurately predict one set of numbers from another set of numbers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Something can take a lot of data storage but provide little information, or vice versa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predictiveness or information gain of the features depends on how they are modeled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2E5950-3460-D931-5652-537ABEB34A81}"/>
                  </a:ext>
                </a:extLst>
              </p:cNvPr>
              <p:cNvSpPr txBox="1"/>
              <p:nvPr/>
            </p:nvSpPr>
            <p:spPr>
              <a:xfrm>
                <a:off x="6185647" y="1447800"/>
                <a:ext cx="6094990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2E5950-3460-D931-5652-537ABEB34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647" y="1447800"/>
                <a:ext cx="6094990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226BCB-4A34-19EA-432E-1D73B217E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4638074"/>
            <a:ext cx="2359408" cy="170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44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C72D-F0FD-879B-B90C-18748111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02CB6-B9C2-433A-1D2A-B2EBBB0D77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Similarity, clustering, and retrieval</a:t>
            </a:r>
          </a:p>
          <a:p>
            <a:endParaRPr lang="en-US" dirty="0"/>
          </a:p>
          <a:p>
            <a:r>
              <a:rPr lang="en-US" dirty="0"/>
              <a:t>K-NN classification and regression</a:t>
            </a:r>
          </a:p>
        </p:txBody>
      </p:sp>
    </p:spTree>
    <p:extLst>
      <p:ext uri="{BB962C8B-B14F-4D97-AF65-F5344CB8AC3E}">
        <p14:creationId xmlns:p14="http://schemas.microsoft.com/office/powerpoint/2010/main" val="34957920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F0E8-7997-539F-7951-3DB6044AB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ML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839353-D842-D62B-1809-05B4E04CAF4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2240597"/>
                <a:ext cx="10972800" cy="4617403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The aim is to automatically find a model and its parameters that predicts y given X</a:t>
                </a:r>
              </a:p>
              <a:p>
                <a:r>
                  <a:rPr lang="en-US" dirty="0"/>
                  <a:t>Probabilistically, this can be viewed as maximizing the information gain of y given X, with constraints/priors to improve robustness to limited data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32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Manually (computer-assisted), we can at most identify how to extract the information from one or two variables for y</a:t>
                </a:r>
              </a:p>
              <a:p>
                <a:r>
                  <a:rPr lang="en-US" dirty="0"/>
                  <a:t>This is why we have machine learning: </a:t>
                </a:r>
              </a:p>
              <a:p>
                <a:pPr lvl="1"/>
                <a:r>
                  <a:rPr lang="en-US" dirty="0"/>
                  <a:t>Encode: automatically transform X into a representation that makes it easier to extract information about y (Often, humans do this part, especially if there is limited data available for learning)</a:t>
                </a:r>
              </a:p>
              <a:p>
                <a:pPr lvl="1"/>
                <a:r>
                  <a:rPr lang="en-US" dirty="0"/>
                  <a:t>Decode: automatically extract information about y from X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839353-D842-D62B-1809-05B4E04CAF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2240597"/>
                <a:ext cx="10972800" cy="4617403"/>
              </a:xfrm>
              <a:blipFill>
                <a:blip r:embed="rId2"/>
                <a:stretch>
                  <a:fillRect l="-500" t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CC8A50-BF36-7E5A-F610-2DBED39B651C}"/>
                  </a:ext>
                </a:extLst>
              </p:cNvPr>
              <p:cNvSpPr txBox="1"/>
              <p:nvPr/>
            </p:nvSpPr>
            <p:spPr>
              <a:xfrm>
                <a:off x="1905000" y="1005840"/>
                <a:ext cx="7239000" cy="1096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𝑜𝑠𝑠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DCC8A50-BF36-7E5A-F610-2DBED39B6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005840"/>
                <a:ext cx="7239000" cy="10969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2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A6001-6B1B-3A96-307B-53D7EEB3F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0196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Training: the model is fit to data to minimize a loss or maximize an objective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161795-BFD1-A611-473E-95AF424AAD2D}"/>
                  </a:ext>
                </a:extLst>
              </p:cNvPr>
              <p:cNvSpPr txBox="1"/>
              <p:nvPr/>
            </p:nvSpPr>
            <p:spPr>
              <a:xfrm>
                <a:off x="2362200" y="1527363"/>
                <a:ext cx="7239000" cy="10969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𝑜𝑠𝑠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9161795-BFD1-A611-473E-95AF424AA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1527363"/>
                <a:ext cx="7239000" cy="10969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102A40D-A5C4-0CBB-4539-78F1C06A8D3E}"/>
              </a:ext>
            </a:extLst>
          </p:cNvPr>
          <p:cNvSpPr txBox="1"/>
          <p:nvPr/>
        </p:nvSpPr>
        <p:spPr>
          <a:xfrm>
            <a:off x="1295400" y="2624266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Model parameters that minimize loss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D7038D-5BC8-E50C-9926-12D005C8E5A0}"/>
              </a:ext>
            </a:extLst>
          </p:cNvPr>
          <p:cNvCxnSpPr>
            <a:cxnSpLocks/>
          </p:cNvCxnSpPr>
          <p:nvPr/>
        </p:nvCxnSpPr>
        <p:spPr>
          <a:xfrm>
            <a:off x="4696726" y="4354759"/>
            <a:ext cx="0" cy="138461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57E413A-55B4-1A35-C94E-BE6D4338C2B4}"/>
              </a:ext>
            </a:extLst>
          </p:cNvPr>
          <p:cNvCxnSpPr/>
          <p:nvPr/>
        </p:nvCxnSpPr>
        <p:spPr>
          <a:xfrm flipV="1">
            <a:off x="7239000" y="221373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CEFB11-B2C9-DA9A-63AB-9F84ADE5DF70}"/>
              </a:ext>
            </a:extLst>
          </p:cNvPr>
          <p:cNvSpPr txBox="1"/>
          <p:nvPr/>
        </p:nvSpPr>
        <p:spPr>
          <a:xfrm>
            <a:off x="5453703" y="2555731"/>
            <a:ext cx="2476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Features of all training examples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44F540-F5D7-EBDE-4F08-B937D0C78072}"/>
              </a:ext>
            </a:extLst>
          </p:cNvPr>
          <p:cNvSpPr txBox="1"/>
          <p:nvPr/>
        </p:nvSpPr>
        <p:spPr>
          <a:xfrm>
            <a:off x="8270543" y="2555731"/>
            <a:ext cx="315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“Ground Truth” predictions of all training examples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D33ABC2-25E5-C516-87EE-6E9CC1B09B4D}"/>
              </a:ext>
            </a:extLst>
          </p:cNvPr>
          <p:cNvCxnSpPr/>
          <p:nvPr/>
        </p:nvCxnSpPr>
        <p:spPr>
          <a:xfrm flipV="1">
            <a:off x="9067800" y="2213739"/>
            <a:ext cx="0" cy="3143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74C78971-4D47-FFCE-B7D9-3A3B31C853B1}"/>
              </a:ext>
            </a:extLst>
          </p:cNvPr>
          <p:cNvGraphicFramePr>
            <a:graphicFrameLocks noGrp="1"/>
          </p:cNvGraphicFramePr>
          <p:nvPr/>
        </p:nvGraphicFramePr>
        <p:xfrm>
          <a:off x="4876800" y="4256014"/>
          <a:ext cx="1953528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8382">
                  <a:extLst>
                    <a:ext uri="{9D8B030D-6E8A-4147-A177-3AD203B41FA5}">
                      <a16:colId xmlns:a16="http://schemas.microsoft.com/office/drawing/2014/main" val="4189045739"/>
                    </a:ext>
                  </a:extLst>
                </a:gridCol>
                <a:gridCol w="488382">
                  <a:extLst>
                    <a:ext uri="{9D8B030D-6E8A-4147-A177-3AD203B41FA5}">
                      <a16:colId xmlns:a16="http://schemas.microsoft.com/office/drawing/2014/main" val="2342468161"/>
                    </a:ext>
                  </a:extLst>
                </a:gridCol>
                <a:gridCol w="488382">
                  <a:extLst>
                    <a:ext uri="{9D8B030D-6E8A-4147-A177-3AD203B41FA5}">
                      <a16:colId xmlns:a16="http://schemas.microsoft.com/office/drawing/2014/main" val="898321921"/>
                    </a:ext>
                  </a:extLst>
                </a:gridCol>
                <a:gridCol w="488382">
                  <a:extLst>
                    <a:ext uri="{9D8B030D-6E8A-4147-A177-3AD203B41FA5}">
                      <a16:colId xmlns:a16="http://schemas.microsoft.com/office/drawing/2014/main" val="30564809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37.5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41.2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51.0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48.3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23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46.5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48.9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6676989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4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67.0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64.7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61.4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959518"/>
                  </a:ext>
                </a:extLst>
              </a:tr>
            </a:tbl>
          </a:graphicData>
        </a:graphic>
      </p:graphicFrame>
      <p:graphicFrame>
        <p:nvGraphicFramePr>
          <p:cNvPr id="13" name="Table 11">
            <a:extLst>
              <a:ext uri="{FF2B5EF4-FFF2-40B4-BE49-F238E27FC236}">
                <a16:creationId xmlns:a16="http://schemas.microsoft.com/office/drawing/2014/main" id="{32712CFE-5F71-A73B-C867-027FE577A071}"/>
              </a:ext>
            </a:extLst>
          </p:cNvPr>
          <p:cNvGraphicFramePr>
            <a:graphicFrameLocks noGrp="1"/>
          </p:cNvGraphicFramePr>
          <p:nvPr/>
        </p:nvGraphicFramePr>
        <p:xfrm>
          <a:off x="7165729" y="4256014"/>
          <a:ext cx="488382" cy="1483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8382">
                  <a:extLst>
                    <a:ext uri="{9D8B030D-6E8A-4147-A177-3AD203B41FA5}">
                      <a16:colId xmlns:a16="http://schemas.microsoft.com/office/drawing/2014/main" val="4189045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0" dirty="0"/>
                        <a:t>50.5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8233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47.6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6676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…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254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60.2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095951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0E091C-CD4A-39A4-D3E4-819BA5BE0EFF}"/>
                  </a:ext>
                </a:extLst>
              </p:cNvPr>
              <p:cNvSpPr txBox="1"/>
              <p:nvPr/>
            </p:nvSpPr>
            <p:spPr>
              <a:xfrm>
                <a:off x="4468126" y="3748053"/>
                <a:ext cx="6240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80E091C-CD4A-39A4-D3E4-819BA5BE0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126" y="3748053"/>
                <a:ext cx="62401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D835D0-96BD-76EB-A0A5-31A2800B11B6}"/>
                  </a:ext>
                </a:extLst>
              </p:cNvPr>
              <p:cNvSpPr txBox="1"/>
              <p:nvPr/>
            </p:nvSpPr>
            <p:spPr>
              <a:xfrm>
                <a:off x="6787250" y="3748053"/>
                <a:ext cx="6240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8D835D0-96BD-76EB-A0A5-31A2800B1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250" y="3748053"/>
                <a:ext cx="624015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ACB36831-F0F9-B760-2AD2-1F109742F95E}"/>
              </a:ext>
            </a:extLst>
          </p:cNvPr>
          <p:cNvSpPr txBox="1"/>
          <p:nvPr/>
        </p:nvSpPr>
        <p:spPr>
          <a:xfrm>
            <a:off x="3453266" y="4628125"/>
            <a:ext cx="12191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row per example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E7B5311-E5C4-0B20-23CE-6002E6FB9546}"/>
              </a:ext>
            </a:extLst>
          </p:cNvPr>
          <p:cNvCxnSpPr>
            <a:cxnSpLocks/>
          </p:cNvCxnSpPr>
          <p:nvPr/>
        </p:nvCxnSpPr>
        <p:spPr>
          <a:xfrm>
            <a:off x="4876800" y="5897159"/>
            <a:ext cx="19535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83472CE-E366-3AF0-2DD4-1D2884796F20}"/>
              </a:ext>
            </a:extLst>
          </p:cNvPr>
          <p:cNvSpPr txBox="1"/>
          <p:nvPr/>
        </p:nvSpPr>
        <p:spPr>
          <a:xfrm>
            <a:off x="5092141" y="5924169"/>
            <a:ext cx="1689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1 column per feature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DAC982-2E05-34FA-A7C7-063D7260AC06}"/>
              </a:ext>
            </a:extLst>
          </p:cNvPr>
          <p:cNvSpPr txBox="1"/>
          <p:nvPr/>
        </p:nvSpPr>
        <p:spPr>
          <a:xfrm>
            <a:off x="248525" y="4094502"/>
            <a:ext cx="286934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</a:t>
            </a:r>
          </a:p>
          <a:p>
            <a:endParaRPr lang="en-US" dirty="0"/>
          </a:p>
          <a:p>
            <a:r>
              <a:rPr lang="en-US" dirty="0"/>
              <a:t>Learn to predict next day’s temperature given preceding days’ temperatures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875693-0CE8-833C-93BF-F4D9549A793B}"/>
                  </a:ext>
                </a:extLst>
              </p:cNvPr>
              <p:cNvSpPr txBox="1"/>
              <p:nvPr/>
            </p:nvSpPr>
            <p:spPr>
              <a:xfrm>
                <a:off x="8077200" y="4222486"/>
                <a:ext cx="4114800" cy="7645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𝑜𝑠𝑠</m:t>
                      </m:r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</m:d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B875693-0CE8-833C-93BF-F4D9549A7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222486"/>
                <a:ext cx="4114800" cy="7645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2FE4D11-0EB5-A783-CEBB-DCC123CF2F3E}"/>
                  </a:ext>
                </a:extLst>
              </p:cNvPr>
              <p:cNvSpPr txBox="1"/>
              <p:nvPr/>
            </p:nvSpPr>
            <p:spPr>
              <a:xfrm>
                <a:off x="8007097" y="5212900"/>
                <a:ext cx="373924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2FE4D11-0EB5-A783-CEBB-DCC123CF2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097" y="5212900"/>
                <a:ext cx="3739249" cy="369332"/>
              </a:xfrm>
              <a:prstGeom prst="rect">
                <a:avLst/>
              </a:prstGeom>
              <a:blipFill>
                <a:blip r:embed="rId6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9680AF58-4A4F-CC26-0DEA-286B6E6A380F}"/>
              </a:ext>
            </a:extLst>
          </p:cNvPr>
          <p:cNvSpPr txBox="1"/>
          <p:nvPr/>
        </p:nvSpPr>
        <p:spPr>
          <a:xfrm>
            <a:off x="8007096" y="6007478"/>
            <a:ext cx="3739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Optimization</a:t>
            </a:r>
            <a:r>
              <a:rPr lang="en-US" dirty="0"/>
              <a:t> via ordinary least squares regression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CF5390E-DD2E-6A0E-5DE4-3E4652A1601E}"/>
              </a:ext>
            </a:extLst>
          </p:cNvPr>
          <p:cNvSpPr txBox="1"/>
          <p:nvPr/>
        </p:nvSpPr>
        <p:spPr>
          <a:xfrm>
            <a:off x="8083062" y="3872576"/>
            <a:ext cx="3739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Loss</a:t>
            </a:r>
            <a:r>
              <a:rPr lang="en-US" dirty="0"/>
              <a:t>: sum squared error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1D4896-1FF0-EB37-FE43-34EA8E64A37F}"/>
              </a:ext>
            </a:extLst>
          </p:cNvPr>
          <p:cNvSpPr txBox="1"/>
          <p:nvPr/>
        </p:nvSpPr>
        <p:spPr>
          <a:xfrm>
            <a:off x="8083062" y="4934382"/>
            <a:ext cx="3739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Model</a:t>
            </a:r>
            <a:r>
              <a:rPr lang="en-US" dirty="0"/>
              <a:t>: linear</a:t>
            </a:r>
          </a:p>
        </p:txBody>
      </p:sp>
    </p:spTree>
    <p:extLst>
      <p:ext uri="{BB962C8B-B14F-4D97-AF65-F5344CB8AC3E}">
        <p14:creationId xmlns:p14="http://schemas.microsoft.com/office/powerpoint/2010/main" val="560828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2" grpId="0"/>
      <p:bldP spid="23" grpId="0"/>
      <p:bldP spid="26" grpId="0"/>
      <p:bldP spid="27" grpId="0"/>
      <p:bldP spid="28" grpId="0"/>
      <p:bldP spid="29" grpId="0"/>
      <p:bldP spid="3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18325-4964-C761-23CF-8B25AE118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58CE-B9AE-8D4C-8B78-8708808C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47800"/>
            <a:ext cx="32004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Representation</a:t>
            </a:r>
          </a:p>
          <a:p>
            <a:pPr marL="0" indent="0">
              <a:buNone/>
            </a:pPr>
            <a:r>
              <a:rPr lang="en-US" dirty="0"/>
              <a:t>E.g., from manual design, tree, or deep network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812792-56E1-B4AE-49E4-5DDFF496E513}"/>
              </a:ext>
            </a:extLst>
          </p:cNvPr>
          <p:cNvSpPr txBox="1">
            <a:spLocks/>
          </p:cNvSpPr>
          <p:nvPr/>
        </p:nvSpPr>
        <p:spPr bwMode="auto">
          <a:xfrm>
            <a:off x="4419601" y="1447800"/>
            <a:ext cx="3200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Data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+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Model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+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Objective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+ 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Optimization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6C0A3D7-885E-0468-585E-2A9BD5762C45}"/>
              </a:ext>
            </a:extLst>
          </p:cNvPr>
          <p:cNvSpPr txBox="1">
            <a:spLocks/>
          </p:cNvSpPr>
          <p:nvPr/>
        </p:nvSpPr>
        <p:spPr bwMode="auto">
          <a:xfrm>
            <a:off x="7772400" y="1447800"/>
            <a:ext cx="3200400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dirty="0"/>
              <a:t>Trained Model</a:t>
            </a:r>
          </a:p>
          <a:p>
            <a:pPr marL="0" indent="0">
              <a:buFont typeface="Arial" charset="0"/>
              <a:buNone/>
            </a:pPr>
            <a:r>
              <a:rPr lang="en-US" dirty="0"/>
              <a:t>w/ parameters fit to training data to achieve objective over the training set</a:t>
            </a:r>
          </a:p>
        </p:txBody>
      </p:sp>
    </p:spTree>
    <p:extLst>
      <p:ext uri="{BB962C8B-B14F-4D97-AF65-F5344CB8AC3E}">
        <p14:creationId xmlns:p14="http://schemas.microsoft.com/office/powerpoint/2010/main" val="3162129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EF30-D684-8306-73EB-CCBA99E5B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0123C-438B-6C73-CEA8-B6E27C57B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Representing data points</a:t>
            </a:r>
          </a:p>
          <a:p>
            <a:endParaRPr lang="en-US" dirty="0"/>
          </a:p>
          <a:p>
            <a:r>
              <a:rPr lang="en-US" dirty="0"/>
              <a:t>Data sets</a:t>
            </a:r>
          </a:p>
          <a:p>
            <a:endParaRPr lang="en-US" dirty="0"/>
          </a:p>
          <a:p>
            <a:r>
              <a:rPr lang="en-US" dirty="0"/>
              <a:t>Measuring data and information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3830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D6C0-A66E-DAA8-7691-8291C7467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Whose job is ML – human or machine?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7ABD5D-3095-FE07-9070-50D658D759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800" y="990600"/>
                <a:ext cx="9186334" cy="5748010"/>
              </a:xfrm>
            </p:spPr>
            <p:txBody>
              <a:bodyPr>
                <a:normAutofit fontScale="77500" lnSpcReduction="20000"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Problem definition: human</a:t>
                </a:r>
              </a:p>
              <a:p>
                <a:endParaRPr lang="en-US" dirty="0"/>
              </a:p>
              <a:p>
                <a:r>
                  <a:rPr lang="en-US" dirty="0"/>
                  <a:t>Objective (</a:t>
                </a:r>
                <a:r>
                  <a:rPr lang="en-US" i="1" dirty="0"/>
                  <a:t>Loss</a:t>
                </a:r>
                <a:r>
                  <a:rPr lang="en-US" dirty="0"/>
                  <a:t>): human (with automatic validation)</a:t>
                </a:r>
              </a:p>
              <a:p>
                <a:endParaRPr lang="en-US" dirty="0"/>
              </a:p>
              <a:p>
                <a:r>
                  <a:rPr lang="en-US" dirty="0"/>
                  <a:t>Data collection/curation (</a:t>
                </a:r>
                <a:r>
                  <a:rPr lang="en-US" i="1" dirty="0"/>
                  <a:t>X, y</a:t>
                </a:r>
                <a:r>
                  <a:rPr lang="en-US" dirty="0"/>
                  <a:t>): mainly human, but less supervised approaches becoming popular to reduce requirements</a:t>
                </a:r>
              </a:p>
              <a:p>
                <a:endParaRPr lang="en-US" dirty="0"/>
              </a:p>
              <a:p>
                <a:r>
                  <a:rPr lang="en-US" dirty="0"/>
                  <a:t>Feature encoding (</a:t>
                </a:r>
                <a:r>
                  <a:rPr lang="en-US" i="1" dirty="0"/>
                  <a:t>X</a:t>
                </a:r>
                <a:r>
                  <a:rPr lang="en-US" dirty="0"/>
                  <a:t>): human or machine, depending on </a:t>
                </a:r>
                <a:r>
                  <a:rPr lang="en-US" i="1" dirty="0"/>
                  <a:t>f</a:t>
                </a:r>
              </a:p>
              <a:p>
                <a:endParaRPr lang="en-US" dirty="0"/>
              </a:p>
              <a:p>
                <a:r>
                  <a:rPr lang="en-US" dirty="0"/>
                  <a:t>Model definition (</a:t>
                </a:r>
                <a:r>
                  <a:rPr lang="en-US" i="1" dirty="0"/>
                  <a:t>f</a:t>
                </a:r>
                <a:r>
                  <a:rPr lang="en-US" dirty="0"/>
                  <a:t>): human</a:t>
                </a:r>
              </a:p>
              <a:p>
                <a:endParaRPr lang="en-US" dirty="0"/>
              </a:p>
              <a:p>
                <a:r>
                  <a:rPr lang="en-US" dirty="0"/>
                  <a:t>Parameters (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): machine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7ABD5D-3095-FE07-9070-50D658D759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800" y="990600"/>
                <a:ext cx="9186334" cy="5748010"/>
              </a:xfrm>
              <a:blipFill>
                <a:blip r:embed="rId3"/>
                <a:stretch>
                  <a:fillRect l="-996" b="-1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91954B-0A68-353C-0483-0843B7972074}"/>
                  </a:ext>
                </a:extLst>
              </p:cNvPr>
              <p:cNvSpPr txBox="1"/>
              <p:nvPr/>
            </p:nvSpPr>
            <p:spPr>
              <a:xfrm>
                <a:off x="1905000" y="915390"/>
                <a:ext cx="7239000" cy="914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</a:rPr>
                                <m:t>argmin</m:t>
                              </m:r>
                            </m:e>
                            <m:li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lim>
                          </m:limLow>
                        </m:fName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𝑜𝑠𝑠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91954B-0A68-353C-0483-0843B79720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915390"/>
                <a:ext cx="7239000" cy="91416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Book review: 'Human/Machine: The Future of Our Partnership ...">
            <a:extLst>
              <a:ext uri="{FF2B5EF4-FFF2-40B4-BE49-F238E27FC236}">
                <a16:creationId xmlns:a16="http://schemas.microsoft.com/office/drawing/2014/main" id="{BCC215EE-6476-923D-3DBE-0EEE83F33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7" y="4426523"/>
            <a:ext cx="818092" cy="61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ook review: 'Human/Machine: The Future of Our Partnership ...">
            <a:extLst>
              <a:ext uri="{FF2B5EF4-FFF2-40B4-BE49-F238E27FC236}">
                <a16:creationId xmlns:a16="http://schemas.microsoft.com/office/drawing/2014/main" id="{7A59BF9F-8CF9-BBE0-B580-99230FA8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7" y="2690752"/>
            <a:ext cx="818092" cy="61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42B503-38F7-8CC2-A2FB-83FC59967932}"/>
              </a:ext>
            </a:extLst>
          </p:cNvPr>
          <p:cNvSpPr txBox="1"/>
          <p:nvPr/>
        </p:nvSpPr>
        <p:spPr>
          <a:xfrm flipH="1">
            <a:off x="10747365" y="6477000"/>
            <a:ext cx="14782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6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Shake hands fig</a:t>
            </a:r>
            <a:endParaRPr lang="en-US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4" name="Picture 6" descr="Fit Young Woman Free Stock Photo - Public Domain Pictures">
            <a:extLst>
              <a:ext uri="{FF2B5EF4-FFF2-40B4-BE49-F238E27FC236}">
                <a16:creationId xmlns:a16="http://schemas.microsoft.com/office/drawing/2014/main" id="{72C92EB5-C3A1-AE16-5B0A-800862C91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5"/>
          <a:stretch/>
        </p:blipFill>
        <p:spPr bwMode="auto">
          <a:xfrm>
            <a:off x="334156" y="1911922"/>
            <a:ext cx="873274" cy="6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t Young Woman Free Stock Photo - Public Domain Pictures">
            <a:extLst>
              <a:ext uri="{FF2B5EF4-FFF2-40B4-BE49-F238E27FC236}">
                <a16:creationId xmlns:a16="http://schemas.microsoft.com/office/drawing/2014/main" id="{70564FB4-1BAE-510D-2C4F-68CF48F922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5"/>
          <a:stretch/>
        </p:blipFill>
        <p:spPr bwMode="auto">
          <a:xfrm>
            <a:off x="338233" y="3447812"/>
            <a:ext cx="873274" cy="6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09E7E5E-3CFA-223F-879B-EF794FAA5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0" y="6000446"/>
            <a:ext cx="558800" cy="857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Fit Young Woman Free Stock Photo - Public Domain Pictures">
            <a:extLst>
              <a:ext uri="{FF2B5EF4-FFF2-40B4-BE49-F238E27FC236}">
                <a16:creationId xmlns:a16="http://schemas.microsoft.com/office/drawing/2014/main" id="{3E44D033-00CC-BC29-C3A8-F3A23186E9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5"/>
          <a:stretch/>
        </p:blipFill>
        <p:spPr bwMode="auto">
          <a:xfrm>
            <a:off x="330316" y="5208250"/>
            <a:ext cx="873274" cy="68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110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61FC0-2D2A-6798-1EE5-A1FC471A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8AC17-65DE-336A-3167-9CC9FC0FB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Information that helps us make decisions</a:t>
            </a:r>
          </a:p>
          <a:p>
            <a:endParaRPr lang="en-US" dirty="0"/>
          </a:p>
          <a:p>
            <a:r>
              <a:rPr lang="en-US" dirty="0"/>
              <a:t>Numbers (bits)</a:t>
            </a:r>
          </a:p>
        </p:txBody>
      </p:sp>
    </p:spTree>
    <p:extLst>
      <p:ext uri="{BB962C8B-B14F-4D97-AF65-F5344CB8AC3E}">
        <p14:creationId xmlns:p14="http://schemas.microsoft.com/office/powerpoint/2010/main" val="4077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5524-15F4-3E84-430E-653C4484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represent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94FB-07BE-4BD7-1C05-74A75E50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humans: media we can see, read, and hear</a:t>
            </a:r>
          </a:p>
          <a:p>
            <a:pPr lvl="1"/>
            <a:r>
              <a:rPr lang="en-US" dirty="0"/>
              <a:t>Words, imagery, sounds, tables, plots</a:t>
            </a:r>
          </a:p>
        </p:txBody>
      </p:sp>
      <p:pic>
        <p:nvPicPr>
          <p:cNvPr id="1026" name="Picture 2" descr="Funny Photos You Won't Be Able to Stop Laughing at ...">
            <a:extLst>
              <a:ext uri="{FF2B5EF4-FFF2-40B4-BE49-F238E27FC236}">
                <a16:creationId xmlns:a16="http://schemas.microsoft.com/office/drawing/2014/main" id="{AB78321F-D00E-BD52-545F-F061F93A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73027"/>
            <a:ext cx="220980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E51529-9213-4B60-244D-5ED1846F6066}"/>
              </a:ext>
            </a:extLst>
          </p:cNvPr>
          <p:cNvSpPr txBox="1"/>
          <p:nvPr/>
        </p:nvSpPr>
        <p:spPr>
          <a:xfrm>
            <a:off x="685800" y="5935277"/>
            <a:ext cx="1225015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https://www.rd.com/list/funny-photos/</a:t>
            </a:r>
          </a:p>
        </p:txBody>
      </p:sp>
      <p:pic>
        <p:nvPicPr>
          <p:cNvPr id="1030" name="Picture 6" descr="Audio file types – 7 popular options to consider | Canto">
            <a:extLst>
              <a:ext uri="{FF2B5EF4-FFF2-40B4-BE49-F238E27FC236}">
                <a16:creationId xmlns:a16="http://schemas.microsoft.com/office/drawing/2014/main" id="{A23086AC-A61B-87FE-84C6-98A372587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8261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E041FB-6F36-5A70-8478-671D04B61EE3}"/>
              </a:ext>
            </a:extLst>
          </p:cNvPr>
          <p:cNvSpPr txBox="1"/>
          <p:nvPr/>
        </p:nvSpPr>
        <p:spPr>
          <a:xfrm>
            <a:off x="7620000" y="5425689"/>
            <a:ext cx="1447231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" dirty="0">
                <a:solidFill>
                  <a:schemeClr val="bg1">
                    <a:lumMod val="50000"/>
                  </a:schemeClr>
                </a:solidFill>
              </a:rPr>
              <a:t>https://www.canto.com/blog/audio-file-types/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E131B-340A-CC49-36DE-3A98540BF02C}"/>
              </a:ext>
            </a:extLst>
          </p:cNvPr>
          <p:cNvSpPr txBox="1"/>
          <p:nvPr/>
        </p:nvSpPr>
        <p:spPr>
          <a:xfrm>
            <a:off x="3396018" y="5926838"/>
            <a:ext cx="6097136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" dirty="0">
                <a:solidFill>
                  <a:schemeClr val="bg1">
                    <a:lumMod val="50000"/>
                  </a:schemeClr>
                </a:solidFill>
              </a:rPr>
              <a:t>https://fileinfo.com/extension/txt</a:t>
            </a:r>
          </a:p>
        </p:txBody>
      </p:sp>
      <p:pic>
        <p:nvPicPr>
          <p:cNvPr id="1034" name="Picture 10" descr="Screenshot of a .txt file in Microsoft Notepad">
            <a:extLst>
              <a:ext uri="{FF2B5EF4-FFF2-40B4-BE49-F238E27FC236}">
                <a16:creationId xmlns:a16="http://schemas.microsoft.com/office/drawing/2014/main" id="{7F33E990-4E1B-990F-57A2-5D01FC171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706" y="3196838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177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5524-15F4-3E84-430E-653C44841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Sometimes, we can transform the data while preserving much or all of the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94FB-07BE-4BD7-1C05-74A75E50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Resize an image</a:t>
            </a:r>
          </a:p>
          <a:p>
            <a:endParaRPr lang="en-US" dirty="0"/>
          </a:p>
          <a:p>
            <a:r>
              <a:rPr lang="en-US" dirty="0"/>
              <a:t>Rephrase a paragraph</a:t>
            </a:r>
          </a:p>
          <a:p>
            <a:endParaRPr lang="en-US" dirty="0"/>
          </a:p>
          <a:p>
            <a:r>
              <a:rPr lang="en-US" dirty="0"/>
              <a:t>1.5x an audio book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26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5524-15F4-3E84-430E-653C4484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Sometimes, we can even transform the data so that it is more informative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94FB-07BE-4BD7-1C05-74A75E507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Perform denoising on an image</a:t>
            </a:r>
          </a:p>
          <a:p>
            <a:endParaRPr lang="en-US" dirty="0"/>
          </a:p>
          <a:p>
            <a:r>
              <a:rPr lang="en-US" dirty="0"/>
              <a:t>Identify key points and insights in a document</a:t>
            </a:r>
          </a:p>
          <a:p>
            <a:endParaRPr lang="en-US" dirty="0"/>
          </a:p>
          <a:p>
            <a:r>
              <a:rPr lang="en-US" dirty="0"/>
              <a:t>Remove background noise from audio</a:t>
            </a:r>
          </a:p>
          <a:p>
            <a:endParaRPr lang="en-US" dirty="0"/>
          </a:p>
          <a:p>
            <a:r>
              <a:rPr lang="en-US" dirty="0"/>
              <a:t>None of these operations add information to the data, but they re-organize and/or remove distracting information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196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CF5D-A255-2E65-873C-35A2E8477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computers, data are numbers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9F7D13A0-39DF-25D7-8609-ED2199C47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numbers do not “mean” anything by themselves</a:t>
            </a:r>
          </a:p>
          <a:p>
            <a:endParaRPr lang="en-US" dirty="0"/>
          </a:p>
          <a:p>
            <a:r>
              <a:rPr lang="en-US" dirty="0"/>
              <a:t>The meaning comes from the way the numbers were produced and how they can inform</a:t>
            </a:r>
          </a:p>
          <a:p>
            <a:endParaRPr lang="en-US" dirty="0"/>
          </a:p>
          <a:p>
            <a:r>
              <a:rPr lang="en-US" dirty="0"/>
              <a:t>The meaning can be contained in each number by itself, or commonly by patterns in groups of numbers</a:t>
            </a:r>
          </a:p>
        </p:txBody>
      </p:sp>
    </p:spTree>
    <p:extLst>
      <p:ext uri="{BB962C8B-B14F-4D97-AF65-F5344CB8AC3E}">
        <p14:creationId xmlns:p14="http://schemas.microsoft.com/office/powerpoint/2010/main" val="207351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105919</TotalTime>
  <Words>2663</Words>
  <Application>Microsoft Office PowerPoint</Application>
  <PresentationFormat>Widescreen</PresentationFormat>
  <Paragraphs>473</Paragraphs>
  <Slides>40</Slides>
  <Notes>7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Cambria Math</vt:lpstr>
      <vt:lpstr>Courier New</vt:lpstr>
      <vt:lpstr>Wingdings</vt:lpstr>
      <vt:lpstr>Office Theme</vt:lpstr>
      <vt:lpstr>Working with Data</vt:lpstr>
      <vt:lpstr>Machine learning model maps from features to prediction</vt:lpstr>
      <vt:lpstr>Classification problem</vt:lpstr>
      <vt:lpstr>This lecture</vt:lpstr>
      <vt:lpstr>What is data?</vt:lpstr>
      <vt:lpstr>How do we represent data?</vt:lpstr>
      <vt:lpstr>Sometimes, we can transform the data while preserving much or all of the information</vt:lpstr>
      <vt:lpstr>Sometimes, we can even transform the data so that it is more informative</vt:lpstr>
      <vt:lpstr>In computers, data are numbers</vt:lpstr>
      <vt:lpstr>Sometimes, we can transform the data while preserving much or all of the information</vt:lpstr>
      <vt:lpstr>Sometimes, we can even transform the data so that it is more informative</vt:lpstr>
      <vt:lpstr>Images can be represented as 3D matrices (row, col, color)</vt:lpstr>
      <vt:lpstr>Sometimes, we change the structure of data to make it easier to process</vt:lpstr>
      <vt:lpstr>Text can be represented as a sequence of integers</vt:lpstr>
      <vt:lpstr>Audio can be represented as a waveform or spectrum</vt:lpstr>
      <vt:lpstr>Other kinds of data</vt:lpstr>
      <vt:lpstr>PowerPoint Presentation</vt:lpstr>
      <vt:lpstr>From data point to data set</vt:lpstr>
      <vt:lpstr>Consider an example from the penguins dataset</vt:lpstr>
      <vt:lpstr>Convert the data into numbers</vt:lpstr>
      <vt:lpstr>How do we measure X?</vt:lpstr>
      <vt:lpstr>Different samples will give us different measurements of the distribution</vt:lpstr>
      <vt:lpstr>How do we measure X?</vt:lpstr>
      <vt:lpstr>How do we measure X?</vt:lpstr>
      <vt:lpstr>How do we measure X?</vt:lpstr>
      <vt:lpstr>3-minute Break</vt:lpstr>
      <vt:lpstr>Entropy measures how many bits are required to store an element of data</vt:lpstr>
      <vt:lpstr>Information gain: IG(y|x) = H(y)-H(y|x)</vt:lpstr>
      <vt:lpstr>Information gain: IG(y|x) = H(y)-H(y|x)</vt:lpstr>
      <vt:lpstr>Information gain: IG(y|x) = H(y)-H(y|x)</vt:lpstr>
      <vt:lpstr>How can the information gain be different depending our step size? </vt:lpstr>
      <vt:lpstr>Introduction to MNIST, a classification benchmark</vt:lpstr>
      <vt:lpstr>MNIST Processing</vt:lpstr>
      <vt:lpstr>An ML formulation</vt:lpstr>
      <vt:lpstr>Things to remember</vt:lpstr>
      <vt:lpstr>Next week</vt:lpstr>
      <vt:lpstr>An ML formulation</vt:lpstr>
      <vt:lpstr>Training: the model is fit to data to minimize a loss or maximize an objective function </vt:lpstr>
      <vt:lpstr>Machine Learning </vt:lpstr>
      <vt:lpstr>Whose job is ML – human or machine?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261</cp:revision>
  <cp:lastPrinted>2023-01-18T22:14:20Z</cp:lastPrinted>
  <dcterms:created xsi:type="dcterms:W3CDTF">2009-12-16T02:55:56Z</dcterms:created>
  <dcterms:modified xsi:type="dcterms:W3CDTF">2024-01-18T14:34:40Z</dcterms:modified>
</cp:coreProperties>
</file>