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7" r:id="rId2"/>
    <p:sldId id="1003" r:id="rId3"/>
    <p:sldId id="973" r:id="rId4"/>
    <p:sldId id="294" r:id="rId5"/>
    <p:sldId id="295" r:id="rId6"/>
    <p:sldId id="971" r:id="rId7"/>
    <p:sldId id="972" r:id="rId8"/>
    <p:sldId id="974" r:id="rId9"/>
    <p:sldId id="994" r:id="rId10"/>
    <p:sldId id="975" r:id="rId11"/>
    <p:sldId id="980" r:id="rId12"/>
    <p:sldId id="976" r:id="rId13"/>
    <p:sldId id="981" r:id="rId14"/>
    <p:sldId id="982" r:id="rId15"/>
    <p:sldId id="983" r:id="rId16"/>
    <p:sldId id="299" r:id="rId17"/>
    <p:sldId id="286" r:id="rId18"/>
    <p:sldId id="287" r:id="rId19"/>
    <p:sldId id="288" r:id="rId20"/>
    <p:sldId id="289" r:id="rId21"/>
    <p:sldId id="290" r:id="rId22"/>
    <p:sldId id="1005" r:id="rId23"/>
    <p:sldId id="996" r:id="rId24"/>
    <p:sldId id="300" r:id="rId25"/>
    <p:sldId id="1004" r:id="rId26"/>
    <p:sldId id="283" r:id="rId27"/>
    <p:sldId id="984" r:id="rId28"/>
    <p:sldId id="999" r:id="rId29"/>
    <p:sldId id="1000" r:id="rId30"/>
    <p:sldId id="1001" r:id="rId31"/>
    <p:sldId id="312" r:id="rId32"/>
    <p:sldId id="285" r:id="rId33"/>
    <p:sldId id="314" r:id="rId34"/>
    <p:sldId id="987" r:id="rId35"/>
    <p:sldId id="988" r:id="rId36"/>
    <p:sldId id="989" r:id="rId37"/>
    <p:sldId id="990" r:id="rId38"/>
    <p:sldId id="992" r:id="rId39"/>
    <p:sldId id="991" r:id="rId40"/>
    <p:sldId id="303" r:id="rId41"/>
    <p:sldId id="302" r:id="rId42"/>
    <p:sldId id="1002" r:id="rId43"/>
    <p:sldId id="308" r:id="rId44"/>
    <p:sldId id="995" r:id="rId45"/>
    <p:sldId id="993" r:id="rId46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64FFDA"/>
    <a:srgbClr val="57B8A1"/>
    <a:srgbClr val="B9E7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C61DFF-553E-4F2B-B6A4-2B7CB68BBD51}" v="945" dt="2026-09-22T16:58:07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09" autoAdjust="0"/>
    <p:restoredTop sz="88601" autoAdjust="0"/>
  </p:normalViewPr>
  <p:slideViewPr>
    <p:cSldViewPr>
      <p:cViewPr varScale="1">
        <p:scale>
          <a:sx n="89" d="100"/>
          <a:sy n="89" d="100"/>
        </p:scale>
        <p:origin x="102" y="126"/>
      </p:cViewPr>
      <p:guideLst>
        <p:guide pos="5760"/>
        <p:guide pos="384"/>
        <p:guide orient="horz"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modSld sldOrd">
      <pc:chgData name="Hoiem, Derek W" userId="08a2a5d7-ecbe-4300-b3e9-ea7b21108f06" providerId="ADAL" clId="{56B97E5F-FBF2-4CA1-AC83-62102CBE087E}" dt="2026-09-22T16:58:07.624" v="3820" actId="1076"/>
      <pc:docMkLst>
        <pc:docMk/>
      </pc:docMkLst>
      <pc:sldChg chg="ord">
        <pc:chgData name="Hoiem, Derek W" userId="08a2a5d7-ecbe-4300-b3e9-ea7b21108f06" providerId="ADAL" clId="{56B97E5F-FBF2-4CA1-AC83-62102CBE087E}" dt="2026-09-22T16:57:54.972" v="3819"/>
        <pc:sldMkLst>
          <pc:docMk/>
          <pc:sldMk cId="0" sldId="300"/>
        </pc:sldMkLst>
      </pc:sldChg>
      <pc:sldChg chg="modSp mod">
        <pc:chgData name="Hoiem, Derek W" userId="08a2a5d7-ecbe-4300-b3e9-ea7b21108f06" providerId="ADAL" clId="{56B97E5F-FBF2-4CA1-AC83-62102CBE087E}" dt="2026-09-22T00:33:16.728" v="1033" actId="20577"/>
        <pc:sldMkLst>
          <pc:docMk/>
          <pc:sldMk cId="0" sldId="302"/>
        </pc:sldMkLst>
        <pc:spChg chg="mod">
          <ac:chgData name="Hoiem, Derek W" userId="08a2a5d7-ecbe-4300-b3e9-ea7b21108f06" providerId="ADAL" clId="{56B97E5F-FBF2-4CA1-AC83-62102CBE087E}" dt="2026-09-22T00:33:16.728" v="1033" actId="20577"/>
          <ac:spMkLst>
            <pc:docMk/>
            <pc:sldMk cId="0" sldId="302"/>
            <ac:spMk id="3" creationId="{00000000-0000-0000-0000-000000000000}"/>
          </ac:spMkLst>
        </pc:spChg>
      </pc:sldChg>
      <pc:sldChg chg="modSp">
        <pc:chgData name="Hoiem, Derek W" userId="08a2a5d7-ecbe-4300-b3e9-ea7b21108f06" providerId="ADAL" clId="{56B97E5F-FBF2-4CA1-AC83-62102CBE087E}" dt="2026-09-22T00:15:16.348" v="297" actId="20577"/>
        <pc:sldMkLst>
          <pc:docMk/>
          <pc:sldMk cId="0" sldId="312"/>
        </pc:sldMkLst>
        <pc:spChg chg="mod">
          <ac:chgData name="Hoiem, Derek W" userId="08a2a5d7-ecbe-4300-b3e9-ea7b21108f06" providerId="ADAL" clId="{56B97E5F-FBF2-4CA1-AC83-62102CBE087E}" dt="2026-09-22T00:15:16.348" v="297" actId="20577"/>
          <ac:spMkLst>
            <pc:docMk/>
            <pc:sldMk cId="0" sldId="312"/>
            <ac:spMk id="12" creationId="{00000000-0000-0000-0000-000000000000}"/>
          </ac:spMkLst>
        </pc:spChg>
      </pc:sldChg>
      <pc:sldChg chg="addSp modSp mod">
        <pc:chgData name="Hoiem, Derek W" userId="08a2a5d7-ecbe-4300-b3e9-ea7b21108f06" providerId="ADAL" clId="{56B97E5F-FBF2-4CA1-AC83-62102CBE087E}" dt="2026-09-22T00:21:21.646" v="354" actId="14100"/>
        <pc:sldMkLst>
          <pc:docMk/>
          <pc:sldMk cId="180893568" sldId="987"/>
        </pc:sldMkLst>
        <pc:spChg chg="add mod">
          <ac:chgData name="Hoiem, Derek W" userId="08a2a5d7-ecbe-4300-b3e9-ea7b21108f06" providerId="ADAL" clId="{56B97E5F-FBF2-4CA1-AC83-62102CBE087E}" dt="2026-09-22T00:21:21.646" v="354" actId="14100"/>
          <ac:spMkLst>
            <pc:docMk/>
            <pc:sldMk cId="180893568" sldId="987"/>
            <ac:spMk id="5" creationId="{C5ED5BC2-AC8A-D812-F19B-97347EEA7D81}"/>
          </ac:spMkLst>
        </pc:spChg>
      </pc:sldChg>
      <pc:sldChg chg="modSp mod">
        <pc:chgData name="Hoiem, Derek W" userId="08a2a5d7-ecbe-4300-b3e9-ea7b21108f06" providerId="ADAL" clId="{56B97E5F-FBF2-4CA1-AC83-62102CBE087E}" dt="2026-09-22T00:21:58.560" v="382" actId="20577"/>
        <pc:sldMkLst>
          <pc:docMk/>
          <pc:sldMk cId="1881850838" sldId="988"/>
        </pc:sldMkLst>
        <pc:spChg chg="mod">
          <ac:chgData name="Hoiem, Derek W" userId="08a2a5d7-ecbe-4300-b3e9-ea7b21108f06" providerId="ADAL" clId="{56B97E5F-FBF2-4CA1-AC83-62102CBE087E}" dt="2026-09-22T00:21:58.560" v="382" actId="20577"/>
          <ac:spMkLst>
            <pc:docMk/>
            <pc:sldMk cId="1881850838" sldId="988"/>
            <ac:spMk id="4" creationId="{AD1EE341-5480-A56D-9A1A-98C9D8423852}"/>
          </ac:spMkLst>
        </pc:spChg>
      </pc:sldChg>
      <pc:sldChg chg="addSp delSp modSp mod delAnim modAnim">
        <pc:chgData name="Hoiem, Derek W" userId="08a2a5d7-ecbe-4300-b3e9-ea7b21108f06" providerId="ADAL" clId="{56B97E5F-FBF2-4CA1-AC83-62102CBE087E}" dt="2026-09-22T00:29:28.089" v="877"/>
        <pc:sldMkLst>
          <pc:docMk/>
          <pc:sldMk cId="850702143" sldId="989"/>
        </pc:sldMkLst>
        <pc:spChg chg="mod">
          <ac:chgData name="Hoiem, Derek W" userId="08a2a5d7-ecbe-4300-b3e9-ea7b21108f06" providerId="ADAL" clId="{56B97E5F-FBF2-4CA1-AC83-62102CBE087E}" dt="2026-09-22T00:24:09.995" v="452"/>
          <ac:spMkLst>
            <pc:docMk/>
            <pc:sldMk cId="850702143" sldId="989"/>
            <ac:spMk id="4" creationId="{B92DAB20-2F4C-0F37-2F3B-38EFB4215268}"/>
          </ac:spMkLst>
        </pc:spChg>
        <pc:spChg chg="mod">
          <ac:chgData name="Hoiem, Derek W" userId="08a2a5d7-ecbe-4300-b3e9-ea7b21108f06" providerId="ADAL" clId="{56B97E5F-FBF2-4CA1-AC83-62102CBE087E}" dt="2026-09-22T00:24:49.399" v="515" actId="20577"/>
          <ac:spMkLst>
            <pc:docMk/>
            <pc:sldMk cId="850702143" sldId="989"/>
            <ac:spMk id="5" creationId="{CA2A4376-DA8D-BEE1-484D-4D6D376971EF}"/>
          </ac:spMkLst>
        </pc:spChg>
        <pc:spChg chg="add mod">
          <ac:chgData name="Hoiem, Derek W" userId="08a2a5d7-ecbe-4300-b3e9-ea7b21108f06" providerId="ADAL" clId="{56B97E5F-FBF2-4CA1-AC83-62102CBE087E}" dt="2026-09-22T00:29:12.624" v="876" actId="1076"/>
          <ac:spMkLst>
            <pc:docMk/>
            <pc:sldMk cId="850702143" sldId="989"/>
            <ac:spMk id="11" creationId="{198A3779-63B9-D419-E776-D8ACA9318088}"/>
          </ac:spMkLst>
        </pc:spChg>
        <pc:cxnChg chg="add del mod">
          <ac:chgData name="Hoiem, Derek W" userId="08a2a5d7-ecbe-4300-b3e9-ea7b21108f06" providerId="ADAL" clId="{56B97E5F-FBF2-4CA1-AC83-62102CBE087E}" dt="2026-09-22T00:23:31.138" v="398" actId="478"/>
          <ac:cxnSpMkLst>
            <pc:docMk/>
            <pc:sldMk cId="850702143" sldId="989"/>
            <ac:cxnSpMk id="6" creationId="{DF3B0567-77EF-EF85-0006-40DDC584533E}"/>
          </ac:cxnSpMkLst>
        </pc:cxnChg>
        <pc:cxnChg chg="mod">
          <ac:chgData name="Hoiem, Derek W" userId="08a2a5d7-ecbe-4300-b3e9-ea7b21108f06" providerId="ADAL" clId="{56B97E5F-FBF2-4CA1-AC83-62102CBE087E}" dt="2026-09-22T00:23:37.316" v="429" actId="20577"/>
          <ac:cxnSpMkLst>
            <pc:docMk/>
            <pc:sldMk cId="850702143" sldId="989"/>
            <ac:cxnSpMk id="8" creationId="{4E9BE72F-CAE7-FF00-3C17-B0D8C52EDDFE}"/>
          </ac:cxnSpMkLst>
        </pc:cxnChg>
      </pc:sldChg>
      <pc:sldChg chg="modSp mod">
        <pc:chgData name="Hoiem, Derek W" userId="08a2a5d7-ecbe-4300-b3e9-ea7b21108f06" providerId="ADAL" clId="{56B97E5F-FBF2-4CA1-AC83-62102CBE087E}" dt="2026-09-22T00:22:57.529" v="391" actId="20577"/>
        <pc:sldMkLst>
          <pc:docMk/>
          <pc:sldMk cId="4050523106" sldId="990"/>
        </pc:sldMkLst>
        <pc:spChg chg="mod">
          <ac:chgData name="Hoiem, Derek W" userId="08a2a5d7-ecbe-4300-b3e9-ea7b21108f06" providerId="ADAL" clId="{56B97E5F-FBF2-4CA1-AC83-62102CBE087E}" dt="2026-09-22T00:22:57.529" v="391" actId="20577"/>
          <ac:spMkLst>
            <pc:docMk/>
            <pc:sldMk cId="4050523106" sldId="990"/>
            <ac:spMk id="4" creationId="{17BAE662-51A9-3631-93B1-83DAE91EF321}"/>
          </ac:spMkLst>
        </pc:spChg>
      </pc:sldChg>
      <pc:sldChg chg="modSp mod">
        <pc:chgData name="Hoiem, Derek W" userId="08a2a5d7-ecbe-4300-b3e9-ea7b21108f06" providerId="ADAL" clId="{56B97E5F-FBF2-4CA1-AC83-62102CBE087E}" dt="2026-09-22T00:34:59.764" v="1034" actId="20577"/>
        <pc:sldMkLst>
          <pc:docMk/>
          <pc:sldMk cId="2147350256" sldId="995"/>
        </pc:sldMkLst>
        <pc:spChg chg="mod">
          <ac:chgData name="Hoiem, Derek W" userId="08a2a5d7-ecbe-4300-b3e9-ea7b21108f06" providerId="ADAL" clId="{56B97E5F-FBF2-4CA1-AC83-62102CBE087E}" dt="2026-09-22T00:34:59.764" v="1034" actId="20577"/>
          <ac:spMkLst>
            <pc:docMk/>
            <pc:sldMk cId="2147350256" sldId="995"/>
            <ac:spMk id="3" creationId="{738CDD41-E2A4-E056-5E00-3432D290527A}"/>
          </ac:spMkLst>
        </pc:spChg>
      </pc:sldChg>
      <pc:sldChg chg="modSp mod">
        <pc:chgData name="Hoiem, Derek W" userId="08a2a5d7-ecbe-4300-b3e9-ea7b21108f06" providerId="ADAL" clId="{56B97E5F-FBF2-4CA1-AC83-62102CBE087E}" dt="2026-09-21T23:59:19.811" v="282" actId="20577"/>
        <pc:sldMkLst>
          <pc:docMk/>
          <pc:sldMk cId="1956845155" sldId="1003"/>
        </pc:sldMkLst>
        <pc:spChg chg="mod">
          <ac:chgData name="Hoiem, Derek W" userId="08a2a5d7-ecbe-4300-b3e9-ea7b21108f06" providerId="ADAL" clId="{56B97E5F-FBF2-4CA1-AC83-62102CBE087E}" dt="2026-09-21T23:59:19.811" v="282" actId="20577"/>
          <ac:spMkLst>
            <pc:docMk/>
            <pc:sldMk cId="1956845155" sldId="1003"/>
            <ac:spMk id="3" creationId="{5EF6EC3A-DFBB-AC0D-5D92-8AE0235978CA}"/>
          </ac:spMkLst>
        </pc:spChg>
      </pc:sldChg>
      <pc:sldChg chg="addSp delSp modSp new mod modShow chgLayout">
        <pc:chgData name="Hoiem, Derek W" userId="08a2a5d7-ecbe-4300-b3e9-ea7b21108f06" providerId="ADAL" clId="{56B97E5F-FBF2-4CA1-AC83-62102CBE087E}" dt="2026-09-22T16:26:22.517" v="2170" actId="729"/>
        <pc:sldMkLst>
          <pc:docMk/>
          <pc:sldMk cId="3831301283" sldId="1004"/>
        </pc:sldMkLst>
        <pc:spChg chg="mod ord">
          <ac:chgData name="Hoiem, Derek W" userId="08a2a5d7-ecbe-4300-b3e9-ea7b21108f06" providerId="ADAL" clId="{56B97E5F-FBF2-4CA1-AC83-62102CBE087E}" dt="2026-09-22T16:15:36.401" v="1215" actId="700"/>
          <ac:spMkLst>
            <pc:docMk/>
            <pc:sldMk cId="3831301283" sldId="1004"/>
            <ac:spMk id="2" creationId="{4AFC9435-F7C1-663F-6921-C1C0A1F85486}"/>
          </ac:spMkLst>
        </pc:spChg>
        <pc:spChg chg="del mod">
          <ac:chgData name="Hoiem, Derek W" userId="08a2a5d7-ecbe-4300-b3e9-ea7b21108f06" providerId="ADAL" clId="{56B97E5F-FBF2-4CA1-AC83-62102CBE087E}" dt="2026-09-22T16:14:03.365" v="1182" actId="478"/>
          <ac:spMkLst>
            <pc:docMk/>
            <pc:sldMk cId="3831301283" sldId="1004"/>
            <ac:spMk id="3" creationId="{505806B4-6D1B-6E2A-EFC5-895477571DE6}"/>
          </ac:spMkLst>
        </pc:spChg>
        <pc:spChg chg="add mod">
          <ac:chgData name="Hoiem, Derek W" userId="08a2a5d7-ecbe-4300-b3e9-ea7b21108f06" providerId="ADAL" clId="{56B97E5F-FBF2-4CA1-AC83-62102CBE087E}" dt="2026-09-22T16:21:44.377" v="1965" actId="1076"/>
          <ac:spMkLst>
            <pc:docMk/>
            <pc:sldMk cId="3831301283" sldId="1004"/>
            <ac:spMk id="4" creationId="{DFA603B9-24D0-FEB1-9DC7-09F15D96E076}"/>
          </ac:spMkLst>
        </pc:spChg>
        <pc:spChg chg="add mod">
          <ac:chgData name="Hoiem, Derek W" userId="08a2a5d7-ecbe-4300-b3e9-ea7b21108f06" providerId="ADAL" clId="{56B97E5F-FBF2-4CA1-AC83-62102CBE087E}" dt="2026-09-22T16:21:44.377" v="1965" actId="1076"/>
          <ac:spMkLst>
            <pc:docMk/>
            <pc:sldMk cId="3831301283" sldId="1004"/>
            <ac:spMk id="6" creationId="{46D29EE5-973A-C1F7-0DA1-5AA5556D7FC6}"/>
          </ac:spMkLst>
        </pc:spChg>
        <pc:spChg chg="add mod">
          <ac:chgData name="Hoiem, Derek W" userId="08a2a5d7-ecbe-4300-b3e9-ea7b21108f06" providerId="ADAL" clId="{56B97E5F-FBF2-4CA1-AC83-62102CBE087E}" dt="2026-09-22T16:21:44.377" v="1965" actId="1076"/>
          <ac:spMkLst>
            <pc:docMk/>
            <pc:sldMk cId="3831301283" sldId="1004"/>
            <ac:spMk id="8" creationId="{B916610D-9ACD-40E3-F2C4-6A64C8119EF9}"/>
          </ac:spMkLst>
        </pc:spChg>
        <pc:spChg chg="add mod">
          <ac:chgData name="Hoiem, Derek W" userId="08a2a5d7-ecbe-4300-b3e9-ea7b21108f06" providerId="ADAL" clId="{56B97E5F-FBF2-4CA1-AC83-62102CBE087E}" dt="2026-09-22T16:21:44.377" v="1965" actId="1076"/>
          <ac:spMkLst>
            <pc:docMk/>
            <pc:sldMk cId="3831301283" sldId="1004"/>
            <ac:spMk id="10" creationId="{CA1A890C-0E65-E912-A84A-99BE3AF33DC5}"/>
          </ac:spMkLst>
        </pc:spChg>
        <pc:spChg chg="add mod ord">
          <ac:chgData name="Hoiem, Derek W" userId="08a2a5d7-ecbe-4300-b3e9-ea7b21108f06" providerId="ADAL" clId="{56B97E5F-FBF2-4CA1-AC83-62102CBE087E}" dt="2026-09-22T16:26:11.953" v="2169" actId="20577"/>
          <ac:spMkLst>
            <pc:docMk/>
            <pc:sldMk cId="3831301283" sldId="1004"/>
            <ac:spMk id="11" creationId="{FE9A4135-325E-A303-1360-1C9476E26FA5}"/>
          </ac:spMkLst>
        </pc:spChg>
      </pc:sldChg>
      <pc:sldChg chg="addSp delSp modSp new mod ord">
        <pc:chgData name="Hoiem, Derek W" userId="08a2a5d7-ecbe-4300-b3e9-ea7b21108f06" providerId="ADAL" clId="{56B97E5F-FBF2-4CA1-AC83-62102CBE087E}" dt="2026-09-22T16:58:07.624" v="3820" actId="1076"/>
        <pc:sldMkLst>
          <pc:docMk/>
          <pc:sldMk cId="3128134818" sldId="1005"/>
        </pc:sldMkLst>
        <pc:spChg chg="mod">
          <ac:chgData name="Hoiem, Derek W" userId="08a2a5d7-ecbe-4300-b3e9-ea7b21108f06" providerId="ADAL" clId="{56B97E5F-FBF2-4CA1-AC83-62102CBE087E}" dt="2026-09-22T16:58:07.624" v="3820" actId="1076"/>
          <ac:spMkLst>
            <pc:docMk/>
            <pc:sldMk cId="3128134818" sldId="1005"/>
            <ac:spMk id="2" creationId="{87B4AD7D-9663-AEBC-BCCF-BC31A0CDEB6A}"/>
          </ac:spMkLst>
        </pc:spChg>
        <pc:spChg chg="del mod">
          <ac:chgData name="Hoiem, Derek W" userId="08a2a5d7-ecbe-4300-b3e9-ea7b21108f06" providerId="ADAL" clId="{56B97E5F-FBF2-4CA1-AC83-62102CBE087E}" dt="2026-09-22T16:38:52.010" v="3557" actId="478"/>
          <ac:spMkLst>
            <pc:docMk/>
            <pc:sldMk cId="3128134818" sldId="1005"/>
            <ac:spMk id="3" creationId="{4AE59F5B-D24C-CEDE-80AC-C745B392F415}"/>
          </ac:spMkLst>
        </pc:spChg>
        <pc:spChg chg="add del mod">
          <ac:chgData name="Hoiem, Derek W" userId="08a2a5d7-ecbe-4300-b3e9-ea7b21108f06" providerId="ADAL" clId="{56B97E5F-FBF2-4CA1-AC83-62102CBE087E}" dt="2026-09-22T16:38:54" v="3558" actId="478"/>
          <ac:spMkLst>
            <pc:docMk/>
            <pc:sldMk cId="3128134818" sldId="1005"/>
            <ac:spMk id="5" creationId="{43A6A9EC-007E-34AF-1682-8E2B689C71E8}"/>
          </ac:spMkLst>
        </pc:spChg>
        <pc:spChg chg="add mod">
          <ac:chgData name="Hoiem, Derek W" userId="08a2a5d7-ecbe-4300-b3e9-ea7b21108f06" providerId="ADAL" clId="{56B97E5F-FBF2-4CA1-AC83-62102CBE087E}" dt="2026-09-22T16:57:39.653" v="3816" actId="113"/>
          <ac:spMkLst>
            <pc:docMk/>
            <pc:sldMk cId="3128134818" sldId="1005"/>
            <ac:spMk id="6" creationId="{6665C620-7BB8-F549-5825-21F2BCE25A02}"/>
          </ac:spMkLst>
        </pc:spChg>
        <pc:graphicFrameChg chg="add mod modGraphic">
          <ac:chgData name="Hoiem, Derek W" userId="08a2a5d7-ecbe-4300-b3e9-ea7b21108f06" providerId="ADAL" clId="{56B97E5F-FBF2-4CA1-AC83-62102CBE087E}" dt="2026-09-22T16:57:44.977" v="3817" actId="1076"/>
          <ac:graphicFrameMkLst>
            <pc:docMk/>
            <pc:sldMk cId="3128134818" sldId="1005"/>
            <ac:graphicFrameMk id="4" creationId="{5D2FE044-3506-1C75-CBDE-CB27156AEDF4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FB9B5-3832-3EB3-C16D-063DF1F59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9D4C4F-0999-8EEC-87DF-682FE2F3AD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2D67DC-AFBC-F0CC-5D8A-127130453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03A0F1-3403-1254-4181-315DA29AF44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3C2D44-F121-47D6-A190-82ED0ED0502B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4881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EAA61-3A26-DDB0-0FDE-89F0AD916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B4ECA-72F1-4706-4356-71C22ED718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6CB08F-FCD6-C6BF-25CE-0A9AAF9E7A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3C8177-C614-4113-8F6F-49DD7D8646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3C2D44-F121-47D6-A190-82ED0ED0502B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273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DAD31-9927-091A-BBB6-4242CD7A6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1BA30-EA17-7536-1F8C-C391653A38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59C852-556E-853D-B7AD-EA0FF7EF62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0A5B0A-AD32-704A-70DB-88E6A21DDA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3C2D44-F121-47D6-A190-82ED0ED0502B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7882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3C2D44-F121-47D6-A190-82ED0ED0502B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831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expectation is a lower bound on the marginal probability of 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3C2D44-F121-47D6-A190-82ED0ED0502B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02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expectation is a lower bound on the marginal probability of 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13C2D44-F121-47D6-A190-82ED0ED0502B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702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s://theintelligenceofinformation.wordpress.com/2016/12/06/topic-modeling-latent-dirichlet-allocation-vs-correlation-explanation-alternative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emf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emf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wmf"/><Relationship Id="rId4" Type="http://schemas.openxmlformats.org/officeDocument/2006/relationships/oleObject" Target="../embeddings/oleObject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3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4.wmf"/><Relationship Id="rId4" Type="http://schemas.openxmlformats.org/officeDocument/2006/relationships/oleObject" Target="../embeddings/oleObject7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tinyurl.com/AML441-L9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38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0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11.bin"/><Relationship Id="rId7" Type="http://schemas.openxmlformats.org/officeDocument/2006/relationships/oleObject" Target="../embeddings/oleObject13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2.bin"/><Relationship Id="rId10" Type="http://schemas.openxmlformats.org/officeDocument/2006/relationships/image" Target="../media/image42.wmf"/><Relationship Id="rId4" Type="http://schemas.openxmlformats.org/officeDocument/2006/relationships/image" Target="../media/image40.wmf"/><Relationship Id="rId9" Type="http://schemas.openxmlformats.org/officeDocument/2006/relationships/oleObject" Target="../embeddings/oleObject10.bin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colab.research.google.com/drive/1sutnFg-xe-IjgiY8qAJt5USf2MEBZS2L?usp=sharing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s://tinyurl.com/AML441-L9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968EB073-27D4-42DD-B533-EFFE0B20B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5803871" y="0"/>
            <a:ext cx="6388129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5735" y="640081"/>
            <a:ext cx="4806184" cy="3637373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US" sz="6000" dirty="0">
                <a:solidFill>
                  <a:schemeClr val="bg1"/>
                </a:solidFill>
              </a:rPr>
              <a:t>EM Algorithm</a:t>
            </a:r>
            <a:br>
              <a:rPr lang="en-US" sz="6000" dirty="0">
                <a:solidFill>
                  <a:schemeClr val="bg1"/>
                </a:solidFill>
              </a:rPr>
            </a:br>
            <a:endParaRPr lang="en-US" sz="6000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45735" y="4415883"/>
            <a:ext cx="4806184" cy="1802038"/>
          </a:xfrm>
          <a:noFill/>
        </p:spPr>
        <p:txBody>
          <a:bodyPr vert="horz" lIns="91440" tIns="45720" rIns="91440" bIns="45720" rtlCol="0">
            <a:normAutofit/>
          </a:bodyPr>
          <a:lstStyle/>
          <a:p>
            <a:pPr algn="l" eaLnBrk="1" hangingPunct="1">
              <a:lnSpc>
                <a:spcPct val="90000"/>
              </a:lnSpc>
              <a:spcBef>
                <a:spcPts val="1000"/>
              </a:spcBef>
            </a:pPr>
            <a:r>
              <a:rPr lang="en-US" sz="2400">
                <a:solidFill>
                  <a:schemeClr val="bg1"/>
                </a:solidFill>
              </a:rPr>
              <a:t>Applied Machine Learning</a:t>
            </a:r>
            <a:br>
              <a:rPr lang="en-US" sz="2400">
                <a:solidFill>
                  <a:schemeClr val="bg1"/>
                </a:solidFill>
              </a:rPr>
            </a:br>
            <a:r>
              <a:rPr lang="en-US" sz="2400">
                <a:solidFill>
                  <a:schemeClr val="bg1"/>
                </a:solidFill>
              </a:rPr>
              <a:t>Derek Hoiem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6069449" y="6550213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Dall-E</a:t>
            </a:r>
          </a:p>
        </p:txBody>
      </p:sp>
      <p:pic>
        <p:nvPicPr>
          <p:cNvPr id="3" name="Picture 2" descr="A picture containing pinwheel, vector graphics, colorful&#10;&#10;Description automatically generated">
            <a:extLst>
              <a:ext uri="{FF2B5EF4-FFF2-40B4-BE49-F238E27FC236}">
                <a16:creationId xmlns:a16="http://schemas.microsoft.com/office/drawing/2014/main" id="{DFFBEB82-6C46-77EC-F29C-52942102DA6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371"/>
          <a:stretch/>
        </p:blipFill>
        <p:spPr>
          <a:xfrm>
            <a:off x="0" y="0"/>
            <a:ext cx="58038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BE25-6360-6F01-344C-65E6354CA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events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F6EC3A-DFBB-AC0D-5D92-8AE023597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Sept 28: HW2 due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Oct 1: Optional review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Oct 1-4: Exam 1 at CBTF (see pinned </a:t>
            </a:r>
            <a:r>
              <a:rPr lang="en-US" dirty="0" err="1"/>
              <a:t>CampusWire</a:t>
            </a:r>
            <a:r>
              <a:rPr lang="en-US" dirty="0"/>
              <a:t> post)</a:t>
            </a:r>
          </a:p>
          <a:p>
            <a:pPr lvl="1"/>
            <a:r>
              <a:rPr lang="en-US" dirty="0"/>
              <a:t>Can reserve time now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6845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13CA1-5719-9F1A-2AFA-FAF34377D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580640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I will describe three problems.  Think about what they have in common.</a:t>
            </a:r>
          </a:p>
        </p:txBody>
      </p:sp>
    </p:spTree>
    <p:extLst>
      <p:ext uri="{BB962C8B-B14F-4D97-AF65-F5344CB8AC3E}">
        <p14:creationId xmlns:p14="http://schemas.microsoft.com/office/powerpoint/2010/main" val="1846410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“Bad Annotators”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29640"/>
            <a:ext cx="8229600" cy="26670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	You want to train an algorithm to predict whether a photograph is attractive.  You collect annotations from Mechanical Turk.  Some annotators try to give accurate ratings, but others answer randomly.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Challenge: Determine which people to trust and the average rating by accurate annotators.</a:t>
            </a:r>
          </a:p>
        </p:txBody>
      </p:sp>
      <p:pic>
        <p:nvPicPr>
          <p:cNvPr id="337922" name="Picture 2" descr="untitl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0" y="3596639"/>
            <a:ext cx="4762500" cy="317182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477000" y="6520041"/>
            <a:ext cx="2514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/>
              <a:t>Photo: Jam343 (</a:t>
            </a:r>
            <a:r>
              <a:rPr lang="en-US" sz="1200" dirty="0" err="1"/>
              <a:t>Flickr</a:t>
            </a:r>
            <a:r>
              <a:rPr lang="en-US" sz="1200" dirty="0"/>
              <a:t>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1" y="3901439"/>
            <a:ext cx="1524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Annotator Ratings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10</a:t>
            </a:r>
          </a:p>
          <a:p>
            <a:pPr algn="ctr"/>
            <a:r>
              <a:rPr lang="en-US" dirty="0"/>
              <a:t>8</a:t>
            </a:r>
          </a:p>
          <a:p>
            <a:pPr algn="ctr"/>
            <a:r>
              <a:rPr lang="en-US" dirty="0"/>
              <a:t>9</a:t>
            </a:r>
          </a:p>
          <a:p>
            <a:pPr algn="ctr"/>
            <a:r>
              <a:rPr lang="en-US" dirty="0"/>
              <a:t>2</a:t>
            </a:r>
          </a:p>
          <a:p>
            <a:pPr algn="ctr"/>
            <a:r>
              <a:rPr lang="en-US" dirty="0"/>
              <a:t>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Foreground/Background Segmentation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430" y="944880"/>
            <a:ext cx="7848600" cy="281939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/>
              <a:t>	You are given an image and want to assign foreground/background pixels.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Challenge: Segment the image into figure and ground without knowing what the foreground looks like in advance.</a:t>
            </a:r>
          </a:p>
        </p:txBody>
      </p:sp>
      <p:pic>
        <p:nvPicPr>
          <p:cNvPr id="324610" name="Picture 2" descr="C:\Users\Hoiem\Documents\Classes\Spring11 - Computer Vision\demos\EM\figure_ground_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3764278"/>
            <a:ext cx="2819400" cy="2819400"/>
          </a:xfrm>
          <a:prstGeom prst="rect">
            <a:avLst/>
          </a:prstGeom>
          <a:noFill/>
        </p:spPr>
      </p:pic>
      <p:cxnSp>
        <p:nvCxnSpPr>
          <p:cNvPr id="6" name="Straight Arrow Connector 5"/>
          <p:cNvCxnSpPr/>
          <p:nvPr/>
        </p:nvCxnSpPr>
        <p:spPr>
          <a:xfrm>
            <a:off x="2819400" y="5288278"/>
            <a:ext cx="914400" cy="1588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219200" y="5059678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Foreground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5974078"/>
            <a:ext cx="15536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Background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0800000">
            <a:off x="5791200" y="5745478"/>
            <a:ext cx="838200" cy="15240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485443-D51E-C937-74F0-5968A0E60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Topic Models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03B0A1-1A6B-D276-B42A-AB4E398A7226}"/>
              </a:ext>
            </a:extLst>
          </p:cNvPr>
          <p:cNvSpPr txBox="1"/>
          <p:nvPr/>
        </p:nvSpPr>
        <p:spPr>
          <a:xfrm>
            <a:off x="10972800" y="6477000"/>
            <a:ext cx="10198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 source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2CDCEEE-6181-B4C4-5464-B447A9FB2036}"/>
              </a:ext>
            </a:extLst>
          </p:cNvPr>
          <p:cNvGrpSpPr>
            <a:grpSpLocks noChangeAspect="1"/>
          </p:cNvGrpSpPr>
          <p:nvPr/>
        </p:nvGrpSpPr>
        <p:grpSpPr>
          <a:xfrm>
            <a:off x="635000" y="2125429"/>
            <a:ext cx="8280400" cy="4659347"/>
            <a:chOff x="1371600" y="1257299"/>
            <a:chExt cx="8178774" cy="4602163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EF51CB06-BEB7-128B-2798-14D332A0D6A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71600" y="1257299"/>
              <a:ext cx="8178774" cy="46021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92D4A2D-18EB-DF6D-8E43-EC82E6AAA1A3}"/>
                </a:ext>
              </a:extLst>
            </p:cNvPr>
            <p:cNvSpPr/>
            <p:nvPr/>
          </p:nvSpPr>
          <p:spPr>
            <a:xfrm>
              <a:off x="1676400" y="1600200"/>
              <a:ext cx="51054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827D0A0-781A-F276-8301-040D082BA9C7}"/>
                </a:ext>
              </a:extLst>
            </p:cNvPr>
            <p:cNvSpPr/>
            <p:nvPr/>
          </p:nvSpPr>
          <p:spPr>
            <a:xfrm>
              <a:off x="1447800" y="4038600"/>
              <a:ext cx="4419600" cy="1143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9E00F41-C1DC-E05A-F9D5-50B06749446B}"/>
              </a:ext>
            </a:extLst>
          </p:cNvPr>
          <p:cNvSpPr txBox="1"/>
          <p:nvPr/>
        </p:nvSpPr>
        <p:spPr>
          <a:xfrm>
            <a:off x="609600" y="1297122"/>
            <a:ext cx="618677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Documents have a “topic” that is predictive of the words</a:t>
            </a:r>
          </a:p>
          <a:p>
            <a:endParaRPr lang="en-US" sz="2000" dirty="0">
              <a:latin typeface="+mn-lt"/>
            </a:endParaRPr>
          </a:p>
          <a:p>
            <a:r>
              <a:rPr lang="en-US" sz="2000" dirty="0">
                <a:latin typeface="+mn-lt"/>
              </a:rPr>
              <a:t>Challenge: We don’t know what the topics are, or what distribution of words each has</a:t>
            </a:r>
          </a:p>
        </p:txBody>
      </p:sp>
    </p:spTree>
    <p:extLst>
      <p:ext uri="{BB962C8B-B14F-4D97-AF65-F5344CB8AC3E}">
        <p14:creationId xmlns:p14="http://schemas.microsoft.com/office/powerpoint/2010/main" val="4249369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28DEA-C197-77C4-CF95-4D8060E381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these problems have in common?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73280-E4FE-ADC8-ED8B-EC9D292994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 think there is some underlying factor that is not known</a:t>
            </a:r>
          </a:p>
          <a:p>
            <a:pPr marL="914400" lvl="1" indent="-514350"/>
            <a:r>
              <a:rPr lang="en-US" dirty="0"/>
              <a:t>Whether annotator is good or bad</a:t>
            </a:r>
          </a:p>
          <a:p>
            <a:pPr marL="914400" lvl="1" indent="-514350"/>
            <a:r>
              <a:rPr lang="en-US" dirty="0"/>
              <a:t>Whether pixel is in foreground or background</a:t>
            </a:r>
          </a:p>
          <a:p>
            <a:pPr marL="914400" lvl="1" indent="-514350"/>
            <a:r>
              <a:rPr lang="en-US" dirty="0"/>
              <a:t>Topic of a document</a:t>
            </a:r>
          </a:p>
          <a:p>
            <a:pPr marL="514350" indent="-514350"/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We have some model for the probability of data given that underlying factor</a:t>
            </a:r>
          </a:p>
          <a:p>
            <a:pPr marL="514350" indent="-514350">
              <a:buFont typeface="+mj-lt"/>
              <a:buAutoNum type="arabicPeriod" startAt="2"/>
            </a:pPr>
            <a:endParaRPr lang="en-US" dirty="0"/>
          </a:p>
          <a:p>
            <a:pPr marL="514350" indent="-514350">
              <a:buFont typeface="+mj-lt"/>
              <a:buAutoNum type="arabicPeriod" startAt="2"/>
            </a:pPr>
            <a:r>
              <a:rPr lang="en-US" dirty="0"/>
              <a:t>But we don’t know the parameters of the model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3C6C97-488A-61CD-B464-FBAAD550C143}"/>
              </a:ext>
            </a:extLst>
          </p:cNvPr>
          <p:cNvSpPr txBox="1"/>
          <p:nvPr/>
        </p:nvSpPr>
        <p:spPr>
          <a:xfrm>
            <a:off x="457200" y="6324600"/>
            <a:ext cx="104823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These are “missing data” or “latent variable” problems – a critical piece of information is not observed</a:t>
            </a:r>
          </a:p>
        </p:txBody>
      </p:sp>
    </p:spTree>
    <p:extLst>
      <p:ext uri="{BB962C8B-B14F-4D97-AF65-F5344CB8AC3E}">
        <p14:creationId xmlns:p14="http://schemas.microsoft.com/office/powerpoint/2010/main" val="147665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Examples of problems with hidden or latent variables</a:t>
            </a:r>
          </a:p>
          <a:p>
            <a:pPr lvl="1"/>
            <a:r>
              <a:rPr lang="en-US" dirty="0"/>
              <a:t>Untrustworthy annotators</a:t>
            </a:r>
          </a:p>
          <a:p>
            <a:pPr lvl="1"/>
            <a:r>
              <a:rPr lang="en-US" dirty="0"/>
              <a:t>Pixel segmentation</a:t>
            </a:r>
          </a:p>
          <a:p>
            <a:pPr lvl="1"/>
            <a:r>
              <a:rPr lang="en-US" dirty="0"/>
              <a:t>Topic models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Background</a:t>
            </a:r>
          </a:p>
          <a:p>
            <a:pPr lvl="1"/>
            <a:r>
              <a:rPr lang="en-US" dirty="0"/>
              <a:t>Maximum Likelihood Estimation</a:t>
            </a:r>
          </a:p>
          <a:p>
            <a:pPr lvl="1"/>
            <a:r>
              <a:rPr lang="en-US" dirty="0"/>
              <a:t>Probabilistic Inference</a:t>
            </a:r>
          </a:p>
          <a:p>
            <a:endParaRPr lang="en-US" dirty="0"/>
          </a:p>
          <a:p>
            <a:r>
              <a:rPr lang="en-US" dirty="0"/>
              <a:t>Dealing with Latent Variables (latent = hidden, not observed)</a:t>
            </a:r>
          </a:p>
          <a:p>
            <a:pPr lvl="1"/>
            <a:r>
              <a:rPr lang="en-US" dirty="0"/>
              <a:t>EM algorithm, Bad annotator problem</a:t>
            </a:r>
          </a:p>
          <a:p>
            <a:pPr lvl="1"/>
            <a:r>
              <a:rPr lang="en-US" dirty="0"/>
              <a:t>Hard 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280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284A-B6D3-5E87-A9AF-7DC636668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 have used EM in research and practice many times, e.g.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DF0A1-53D3-954E-D3BD-9D7ACE71A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874" y="1143000"/>
            <a:ext cx="6311313" cy="5135563"/>
          </a:xfrm>
        </p:spPr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/>
              <a:t>Given multiple images and scene geometry, estimate true color of each floor map pixel</a:t>
            </a:r>
          </a:p>
          <a:p>
            <a:pPr lvl="1"/>
            <a:r>
              <a:rPr lang="en-US" dirty="0"/>
              <a:t>Latent variables: which pixels are occluded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For an audio clip of music with background noise, which extracted sound signatures are due to music vs background noise?</a:t>
            </a:r>
          </a:p>
          <a:p>
            <a:pPr lvl="1"/>
            <a:r>
              <a:rPr lang="en-US" dirty="0"/>
              <a:t>Latent variables: whether each extracted sound signature at a given time is due to background or music</a:t>
            </a:r>
          </a:p>
          <a:p>
            <a:pPr lvl="1"/>
            <a:endParaRPr lang="en-US" dirty="0"/>
          </a:p>
          <a:p>
            <a:r>
              <a:rPr lang="en-US" dirty="0"/>
              <a:t>Mixture of Gaussian probability model (next class) 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35174E1-F864-9224-3A54-6F7B9B104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9" y="1330017"/>
            <a:ext cx="2183737" cy="1533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339413FB-D839-1C0B-CA43-B2D7E0FFC1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57"/>
          <a:stretch/>
        </p:blipFill>
        <p:spPr bwMode="auto">
          <a:xfrm>
            <a:off x="10058399" y="1179533"/>
            <a:ext cx="1524000" cy="1713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C15106B9-97AD-C775-D14C-5F794A2F9D33}"/>
              </a:ext>
            </a:extLst>
          </p:cNvPr>
          <p:cNvSpPr/>
          <p:nvPr/>
        </p:nvSpPr>
        <p:spPr>
          <a:xfrm>
            <a:off x="9671313" y="2062487"/>
            <a:ext cx="138509" cy="1057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F50B68E-B77F-E22B-68C8-5056575797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7165" y="3158306"/>
            <a:ext cx="4951141" cy="206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356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E675D-A3D1-8BEF-6AE0-E896CD69A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Bad Annotator Problem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19582C-7C57-5F22-E045-2580DC817F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066800"/>
                <a:ext cx="7924800" cy="5715000"/>
              </a:xfrm>
            </p:spPr>
            <p:txBody>
              <a:bodyPr>
                <a:normAutofit fontScale="77500" lnSpcReduction="20000"/>
              </a:bodyPr>
              <a:lstStyle/>
              <a:p>
                <a:pPr marL="0" indent="0">
                  <a:buNone/>
                </a:pPr>
                <a:r>
                  <a:rPr lang="en-US" dirty="0"/>
                  <a:t>You hire annotators to label attractiveness of images. Some annotators do their best. Some are “bad” and assign random scores. </a:t>
                </a:r>
              </a:p>
              <a:p>
                <a:pPr marL="0" indent="0">
                  <a:buNone/>
                </a:pPr>
                <a:r>
                  <a:rPr lang="en-US" dirty="0"/>
                  <a:t>Goal: We want to estimate the average score of good annotators for each image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Assumptions</a:t>
                </a:r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US" dirty="0"/>
                  <a:t>Bad annotators are always bad. Good annotators are always good.</a:t>
                </a:r>
              </a:p>
              <a:p>
                <a:pPr marL="914400" lvl="1" indent="-514350">
                  <a:buFont typeface="+mj-lt"/>
                  <a:buAutoNum type="arabicPeriod"/>
                </a:pPr>
                <a:r>
                  <a:rPr lang="en-US" dirty="0"/>
                  <a:t>For each image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, the scores from good annotators follow a Gaussian distribution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40005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𝑖𝑎</m:t>
                              </m:r>
                            </m:sub>
                          </m:sSub>
                        </m:e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𝜎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𝑖𝑎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  <a:p>
                <a:pPr marL="914400" lvl="1" indent="-514350">
                  <a:buFont typeface="+mj-lt"/>
                  <a:buAutoNum type="arabicPeriod" startAt="3"/>
                </a:pPr>
                <a:r>
                  <a:rPr lang="en-US" dirty="0"/>
                  <a:t>The scores from bad annotators always follow a uniform distribution</a:t>
                </a:r>
              </a:p>
              <a:p>
                <a:pPr marL="400050" lvl="1" indent="0" algn="ctr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𝑖𝑎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 </m:t>
                    </m:r>
                  </m:oMath>
                </a14:m>
                <a:r>
                  <a:rPr lang="en-US" dirty="0"/>
                  <a:t> 	(scores range from 0 to 1)</a:t>
                </a:r>
              </a:p>
              <a:p>
                <a:pPr marL="40005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19582C-7C57-5F22-E045-2580DC817F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066800"/>
                <a:ext cx="7924800" cy="5715000"/>
              </a:xfrm>
              <a:blipFill>
                <a:blip r:embed="rId2"/>
                <a:stretch>
                  <a:fillRect l="-1308" t="-1919" r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415CC2-2227-C23C-A819-0B6756700E71}"/>
                  </a:ext>
                </a:extLst>
              </p:cNvPr>
              <p:cNvSpPr txBox="1"/>
              <p:nvPr/>
            </p:nvSpPr>
            <p:spPr>
              <a:xfrm>
                <a:off x="8534400" y="2590800"/>
                <a:ext cx="3429000" cy="3970318"/>
              </a:xfrm>
              <a:prstGeom prst="rect">
                <a:avLst/>
              </a:prstGeom>
              <a:noFill/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Notation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∈[0,1]</m:t>
                    </m:r>
                  </m:oMath>
                </a14:m>
                <a:r>
                  <a:rPr lang="en-US" dirty="0"/>
                  <a:t>: score for image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dirty="0"/>
                  <a:t> by annotator </a:t>
                </a:r>
                <a:r>
                  <a:rPr lang="en-US" i="1" dirty="0"/>
                  <a:t>a</a:t>
                </a:r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∈{0,1}</m:t>
                    </m:r>
                  </m:oMath>
                </a14:m>
                <a:r>
                  <a:rPr lang="en-US" dirty="0"/>
                  <a:t>: whether annotator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dirty="0"/>
                  <a:t> is good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true mean score for image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US" dirty="0"/>
                  <a:t> standard deviation of true scores, same for each image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z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=1)</m:t>
                    </m:r>
                  </m:oMath>
                </a14:m>
                <a:r>
                  <a:rPr lang="en-US" dirty="0"/>
                  <a:t>, prior probability that annotator is good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6415CC2-2227-C23C-A819-0B6756700E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4400" y="2590800"/>
                <a:ext cx="3429000" cy="3970318"/>
              </a:xfrm>
              <a:prstGeom prst="rect">
                <a:avLst/>
              </a:prstGeom>
              <a:blipFill>
                <a:blip r:embed="rId3"/>
                <a:stretch>
                  <a:fillRect l="-1239" t="-613" r="-354" b="-1378"/>
                </a:stretch>
              </a:blip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528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Latent Variable Problems: Bad Annotator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90601"/>
            <a:ext cx="7391400" cy="312420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/>
              <a:t>	Challenge: Figure out which annotators are good and estimate the true mean score for each image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/>
              <a:t>Three steps</a:t>
            </a:r>
            <a:r>
              <a:rPr lang="en-US" dirty="0"/>
              <a:t>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If we knew which annotators were good, how would we estimate the score distribution for each image?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Given the distribution parameters, how do we compute the likelihood that an annotator is good?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can we get annotator labels and score models at once?</a:t>
            </a:r>
          </a:p>
          <a:p>
            <a:endParaRPr lang="en-US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46CBA32-7976-0944-E134-5FD89FE8AB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283566"/>
              </p:ext>
            </p:extLst>
          </p:nvPr>
        </p:nvGraphicFramePr>
        <p:xfrm>
          <a:off x="2057400" y="4453921"/>
          <a:ext cx="3204308" cy="22250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01077">
                  <a:extLst>
                    <a:ext uri="{9D8B030D-6E8A-4147-A177-3AD203B41FA5}">
                      <a16:colId xmlns:a16="http://schemas.microsoft.com/office/drawing/2014/main" val="852107533"/>
                    </a:ext>
                  </a:extLst>
                </a:gridCol>
                <a:gridCol w="801077">
                  <a:extLst>
                    <a:ext uri="{9D8B030D-6E8A-4147-A177-3AD203B41FA5}">
                      <a16:colId xmlns:a16="http://schemas.microsoft.com/office/drawing/2014/main" val="958179275"/>
                    </a:ext>
                  </a:extLst>
                </a:gridCol>
                <a:gridCol w="801077">
                  <a:extLst>
                    <a:ext uri="{9D8B030D-6E8A-4147-A177-3AD203B41FA5}">
                      <a16:colId xmlns:a16="http://schemas.microsoft.com/office/drawing/2014/main" val="110614343"/>
                    </a:ext>
                  </a:extLst>
                </a:gridCol>
                <a:gridCol w="801077">
                  <a:extLst>
                    <a:ext uri="{9D8B030D-6E8A-4147-A177-3AD203B41FA5}">
                      <a16:colId xmlns:a16="http://schemas.microsoft.com/office/drawing/2014/main" val="1688361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i=0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</a:t>
                      </a:r>
                      <a:r>
                        <a:rPr lang="en-US" dirty="0"/>
                        <a:t>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i</a:t>
                      </a:r>
                      <a:r>
                        <a:rPr lang="en-US" dirty="0"/>
                        <a:t>=2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…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14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0.59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471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0.52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0.96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0.71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95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0.50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0.88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0.52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024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0.39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0.94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377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0.65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0.69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0.46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527300"/>
                  </a:ext>
                </a:extLst>
              </a:tr>
            </a:tbl>
          </a:graphicData>
        </a:graphic>
      </p:graphicFrame>
      <p:pic>
        <p:nvPicPr>
          <p:cNvPr id="2052" name="Picture 4">
            <a:extLst>
              <a:ext uri="{FF2B5EF4-FFF2-40B4-BE49-F238E27FC236}">
                <a16:creationId xmlns:a16="http://schemas.microsoft.com/office/drawing/2014/main" id="{E650D883-6F18-A935-69E2-31051C64A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3100" y="3962400"/>
            <a:ext cx="3379749" cy="255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4A9F7D-C654-CE0B-8493-00B48C667365}"/>
              </a:ext>
            </a:extLst>
          </p:cNvPr>
          <p:cNvSpPr txBox="1"/>
          <p:nvPr/>
        </p:nvSpPr>
        <p:spPr>
          <a:xfrm>
            <a:off x="6924329" y="6462028"/>
            <a:ext cx="1029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 Index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C6E28A-A60D-1334-CEC8-7460049178C6}"/>
              </a:ext>
            </a:extLst>
          </p:cNvPr>
          <p:cNvSpPr txBox="1"/>
          <p:nvPr/>
        </p:nvSpPr>
        <p:spPr>
          <a:xfrm rot="16200000">
            <a:off x="4939098" y="5099801"/>
            <a:ext cx="1404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Annotated Scores</a:t>
            </a:r>
          </a:p>
        </p:txBody>
      </p:sp>
    </p:spTree>
    <p:extLst>
      <p:ext uri="{BB962C8B-B14F-4D97-AF65-F5344CB8AC3E}">
        <p14:creationId xmlns:p14="http://schemas.microsoft.com/office/powerpoint/2010/main" val="3918272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Maximum Likelihood Estimation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90601"/>
            <a:ext cx="7391400" cy="3124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r>
              <a:rPr lang="en-US" sz="2400" dirty="0"/>
              <a:t>If we knew which annotators were good, how would we estimate the score distribution for each image? 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A52C20-58ED-C942-775A-FECFBEE3E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169" y="2362653"/>
            <a:ext cx="5268286" cy="17700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6F27CE-D7EE-B35D-2A4C-359137C2FDCA}"/>
              </a:ext>
            </a:extLst>
          </p:cNvPr>
          <p:cNvSpPr txBox="1"/>
          <p:nvPr/>
        </p:nvSpPr>
        <p:spPr>
          <a:xfrm>
            <a:off x="568274" y="4459512"/>
            <a:ext cx="3224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Scores are independent of each other, given the model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24577C-29FC-9BFB-B0F4-66851B4A2D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7378" y="5486853"/>
            <a:ext cx="5805182" cy="8892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C5CAA50-1CD2-A739-4A5A-2097A30C4672}"/>
              </a:ext>
            </a:extLst>
          </p:cNvPr>
          <p:cNvSpPr txBox="1"/>
          <p:nvPr/>
        </p:nvSpPr>
        <p:spPr>
          <a:xfrm>
            <a:off x="1332429" y="5682733"/>
            <a:ext cx="2494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Model is Gaussian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1DF470D-E37E-D0BA-22CC-8BD264873743}"/>
              </a:ext>
            </a:extLst>
          </p:cNvPr>
          <p:cNvSpPr txBox="1"/>
          <p:nvPr/>
        </p:nvSpPr>
        <p:spPr>
          <a:xfrm>
            <a:off x="609600" y="3243323"/>
            <a:ext cx="3224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Solve for parameters that maximize the data likelihood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7928EE-C31F-5108-B231-7396B0857845}"/>
              </a:ext>
            </a:extLst>
          </p:cNvPr>
          <p:cNvSpPr txBox="1"/>
          <p:nvPr/>
        </p:nvSpPr>
        <p:spPr>
          <a:xfrm>
            <a:off x="6705600" y="2334302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data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0376626-8F4F-450A-BFCA-F4FB0F899284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6469891" y="2795967"/>
            <a:ext cx="627804" cy="17810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F0CEA70-5434-B91A-FF88-777D51FBA509}"/>
                  </a:ext>
                </a:extLst>
              </p:cNvPr>
              <p:cNvSpPr txBox="1"/>
              <p:nvPr/>
            </p:nvSpPr>
            <p:spPr>
              <a:xfrm>
                <a:off x="9764618" y="2934480"/>
                <a:ext cx="213195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parameters for image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F0CEA70-5434-B91A-FF88-777D51FBA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4618" y="2934480"/>
                <a:ext cx="2131952" cy="830997"/>
              </a:xfrm>
              <a:prstGeom prst="rect">
                <a:avLst/>
              </a:prstGeom>
              <a:blipFill>
                <a:blip r:embed="rId4"/>
                <a:stretch>
                  <a:fillRect l="-4571" t="-5109" b="-160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EF95815-DD31-2556-5007-921F1CE9FE6B}"/>
              </a:ext>
            </a:extLst>
          </p:cNvPr>
          <p:cNvCxnSpPr>
            <a:cxnSpLocks/>
          </p:cNvCxnSpPr>
          <p:nvPr/>
        </p:nvCxnSpPr>
        <p:spPr>
          <a:xfrm flipH="1">
            <a:off x="8914876" y="3243323"/>
            <a:ext cx="776007" cy="3056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173F6470-202D-07F2-0B61-241BFDE15B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378" y="4310837"/>
            <a:ext cx="4429387" cy="102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8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7" grpId="0"/>
      <p:bldP spid="18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C245E8-77C0-15E1-BF04-85E1991A88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128"/>
          <a:stretch/>
        </p:blipFill>
        <p:spPr>
          <a:xfrm>
            <a:off x="5310930" y="2077336"/>
            <a:ext cx="6409189" cy="8388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2F1A03-CA95-7394-01D0-F80A6B360006}"/>
              </a:ext>
            </a:extLst>
          </p:cNvPr>
          <p:cNvSpPr txBox="1"/>
          <p:nvPr/>
        </p:nvSpPr>
        <p:spPr>
          <a:xfrm>
            <a:off x="984029" y="2124670"/>
            <a:ext cx="403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Easier to take derivative of sum of logs than a product, and f(x) and log(f(x)) are always maximized by the same x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3C19BD-C6CA-C189-928B-3AA526F124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10930" y="3251648"/>
            <a:ext cx="5268286" cy="9311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4876F01-ED93-DCA5-08E8-AC106ECA829D}"/>
              </a:ext>
            </a:extLst>
          </p:cNvPr>
          <p:cNvSpPr txBox="1"/>
          <p:nvPr/>
        </p:nvSpPr>
        <p:spPr>
          <a:xfrm>
            <a:off x="984029" y="3536495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find max </a:t>
            </a:r>
            <a:r>
              <a:rPr lang="en-US" dirty="0" err="1"/>
              <a:t>wrt</a:t>
            </a:r>
            <a:r>
              <a:rPr lang="en-US" dirty="0"/>
              <a:t> a variable, set the partial derivative </a:t>
            </a:r>
            <a:r>
              <a:rPr lang="en-US" dirty="0" err="1"/>
              <a:t>wrt</a:t>
            </a:r>
            <a:r>
              <a:rPr lang="en-US" dirty="0"/>
              <a:t> that variable to 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47E31FE-8E69-00D9-0572-4D7CC220B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930" y="4683288"/>
            <a:ext cx="5771626" cy="83889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A696A5-B50F-CD4E-ACC4-ACAFCAC17DD4}"/>
              </a:ext>
            </a:extLst>
          </p:cNvPr>
          <p:cNvSpPr txBox="1"/>
          <p:nvPr/>
        </p:nvSpPr>
        <p:spPr>
          <a:xfrm>
            <a:off x="984029" y="4918072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the math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51FA584-9FE2-F007-968B-C091647F44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0930" y="5777882"/>
            <a:ext cx="2181138" cy="671119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A0EB83-36DD-FBBE-8CA4-F84AC3EE3ADB}"/>
              </a:ext>
            </a:extLst>
          </p:cNvPr>
          <p:cNvSpPr txBox="1"/>
          <p:nvPr/>
        </p:nvSpPr>
        <p:spPr>
          <a:xfrm>
            <a:off x="984029" y="602265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Solve. M is number of “</a:t>
            </a:r>
            <a:r>
              <a:rPr lang="en-US" dirty="0" err="1"/>
              <a:t>a”s</a:t>
            </a:r>
            <a:endParaRPr lang="en-US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E5AD0C49-4FA4-ADD9-D5DA-4CB564BFB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for mean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50109AB-3CF5-BAB2-630B-B05B0A0BCD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10930" y="1074918"/>
            <a:ext cx="5805182" cy="88923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50A22C2-E6C6-1AE6-15BB-70459A0409F7}"/>
              </a:ext>
            </a:extLst>
          </p:cNvPr>
          <p:cNvSpPr/>
          <p:nvPr/>
        </p:nvSpPr>
        <p:spPr>
          <a:xfrm>
            <a:off x="8229600" y="2116822"/>
            <a:ext cx="3657600" cy="9311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56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5" grpId="0"/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F0F6E-BB39-8052-5E18-2C3AE7D4B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for standard deviation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C456F3-6F78-1A7E-E0EF-04E72D72BA99}"/>
              </a:ext>
            </a:extLst>
          </p:cNvPr>
          <p:cNvSpPr txBox="1"/>
          <p:nvPr/>
        </p:nvSpPr>
        <p:spPr>
          <a:xfrm>
            <a:off x="304800" y="2690336"/>
            <a:ext cx="3429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Now take partial derivative </a:t>
            </a:r>
            <a:r>
              <a:rPr lang="en-US" dirty="0" err="1"/>
              <a:t>wrt</a:t>
            </a:r>
            <a:r>
              <a:rPr lang="en-US" dirty="0"/>
              <a:t> sigma. Since sigma is the same for all images, we are now summing over all images and annotations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A5CE80-DF19-0775-56D6-EFC5AB607454}"/>
              </a:ext>
            </a:extLst>
          </p:cNvPr>
          <p:cNvSpPr txBox="1"/>
          <p:nvPr/>
        </p:nvSpPr>
        <p:spPr>
          <a:xfrm>
            <a:off x="304800" y="4891444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is average squared difference from mean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A4567E8-0A05-26A0-BBF1-46A07DEA0DCF}"/>
              </a:ext>
            </a:extLst>
          </p:cNvPr>
          <p:cNvGrpSpPr/>
          <p:nvPr/>
        </p:nvGrpSpPr>
        <p:grpSpPr>
          <a:xfrm>
            <a:off x="3979612" y="2895600"/>
            <a:ext cx="7617204" cy="2793534"/>
            <a:chOff x="3979612" y="2895600"/>
            <a:chExt cx="7617204" cy="279353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D7E0359-44FF-DD92-3A3B-405F5E862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79612" y="2895600"/>
              <a:ext cx="7617204" cy="2793534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B27F2E4-A1E3-EF76-5210-A50DF36B3C00}"/>
                </a:ext>
              </a:extLst>
            </p:cNvPr>
            <p:cNvSpPr txBox="1"/>
            <p:nvPr/>
          </p:nvSpPr>
          <p:spPr>
            <a:xfrm>
              <a:off x="4724400" y="495300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39691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82D2A-23FB-A621-5FFF-4A5F3E043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Applying MLE in code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3796173-E7D7-9E15-DF92-FAB7C840FF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355" y="3898557"/>
            <a:ext cx="3393552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CAA3CA-B39B-E140-4BD4-8B9E371E5A8A}"/>
              </a:ext>
            </a:extLst>
          </p:cNvPr>
          <p:cNvSpPr txBox="1"/>
          <p:nvPr/>
        </p:nvSpPr>
        <p:spPr>
          <a:xfrm>
            <a:off x="1390355" y="6448425"/>
            <a:ext cx="1029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 Index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0BA5D-01A1-10E9-34AE-5DC8D4264A87}"/>
              </a:ext>
            </a:extLst>
          </p:cNvPr>
          <p:cNvSpPr txBox="1"/>
          <p:nvPr/>
        </p:nvSpPr>
        <p:spPr>
          <a:xfrm rot="16200000">
            <a:off x="-545023" y="4981446"/>
            <a:ext cx="1404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Annotated Scores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448E7B-46D6-02A6-FC8A-0170702BC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1241024"/>
            <a:ext cx="2181138" cy="6711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05EB68D9-1723-F8C3-071E-C80F7FEBCABB}"/>
              </a:ext>
            </a:extLst>
          </p:cNvPr>
          <p:cNvGrpSpPr/>
          <p:nvPr/>
        </p:nvGrpSpPr>
        <p:grpSpPr>
          <a:xfrm>
            <a:off x="3886200" y="1170416"/>
            <a:ext cx="7617204" cy="812334"/>
            <a:chOff x="3979612" y="4876800"/>
            <a:chExt cx="7617204" cy="81233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0C47820-6737-FC61-AE54-998D21ED3C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70921"/>
            <a:stretch/>
          </p:blipFill>
          <p:spPr>
            <a:xfrm>
              <a:off x="3979612" y="4876800"/>
              <a:ext cx="7617204" cy="812334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8AE392F-1B65-73B5-13A4-24D1203CC298}"/>
                </a:ext>
              </a:extLst>
            </p:cNvPr>
            <p:cNvSpPr txBox="1"/>
            <p:nvPr/>
          </p:nvSpPr>
          <p:spPr>
            <a:xfrm>
              <a:off x="4724400" y="4953000"/>
              <a:ext cx="26321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/>
                <a:t>2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7D2FCC8-DA31-3D60-3297-53AC5632E550}"/>
              </a:ext>
            </a:extLst>
          </p:cNvPr>
          <p:cNvSpPr txBox="1"/>
          <p:nvPr/>
        </p:nvSpPr>
        <p:spPr>
          <a:xfrm>
            <a:off x="4374800" y="328469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Assuming all the scores are good (when they are not)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5D18C44-F593-D2EB-7084-2C2FAA486B5C}"/>
              </a:ext>
            </a:extLst>
          </p:cNvPr>
          <p:cNvSpPr txBox="1"/>
          <p:nvPr/>
        </p:nvSpPr>
        <p:spPr>
          <a:xfrm>
            <a:off x="4419600" y="6479239"/>
            <a:ext cx="2648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(Green = true; red = prediction)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0C55674-35E0-CD7B-34B8-C7A8EAC267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4845" y="2207295"/>
            <a:ext cx="7039957" cy="685896"/>
          </a:xfrm>
          <a:prstGeom prst="rect">
            <a:avLst/>
          </a:prstGeom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A00AD7CD-6530-48B5-0F12-4B4BF470B8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823" y="3898557"/>
            <a:ext cx="3393553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FCCEC031-B018-D65D-8350-A11269215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3759" y="3900712"/>
            <a:ext cx="3393554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B5EFE00-CD71-108B-1D3C-41A9FD9D0A8B}"/>
              </a:ext>
            </a:extLst>
          </p:cNvPr>
          <p:cNvSpPr txBox="1"/>
          <p:nvPr/>
        </p:nvSpPr>
        <p:spPr>
          <a:xfrm>
            <a:off x="8324113" y="328469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If we knew somehow which annotators are good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3020D8-E988-6C1B-7CAF-80B2DC80093A}"/>
              </a:ext>
            </a:extLst>
          </p:cNvPr>
          <p:cNvSpPr txBox="1"/>
          <p:nvPr/>
        </p:nvSpPr>
        <p:spPr>
          <a:xfrm>
            <a:off x="8153163" y="6460782"/>
            <a:ext cx="2648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(Green = true; red = prediction)</a:t>
            </a:r>
          </a:p>
        </p:txBody>
      </p:sp>
    </p:spTree>
    <p:extLst>
      <p:ext uri="{BB962C8B-B14F-4D97-AF65-F5344CB8AC3E}">
        <p14:creationId xmlns:p14="http://schemas.microsoft.com/office/powerpoint/2010/main" val="165521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Probabilistic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877653"/>
            <a:ext cx="7391400" cy="312420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sz="2400" dirty="0"/>
              <a:t> 	</a:t>
            </a:r>
          </a:p>
          <a:p>
            <a:pPr marL="0" indent="0">
              <a:buNone/>
            </a:pPr>
            <a:r>
              <a:rPr lang="en-US" sz="2400" dirty="0"/>
              <a:t>2. Given the distribution parameters, how do we compute the likelihood that an annotator is good?</a:t>
            </a:r>
          </a:p>
          <a:p>
            <a:endParaRPr lang="en-US" sz="24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23CCD0C-C1D3-2A52-ECEC-AA4191365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209800"/>
            <a:ext cx="5752638" cy="434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70D233-08EF-595E-1BC4-6981A93C5E6B}"/>
              </a:ext>
            </a:extLst>
          </p:cNvPr>
          <p:cNvSpPr txBox="1"/>
          <p:nvPr/>
        </p:nvSpPr>
        <p:spPr>
          <a:xfrm>
            <a:off x="516275" y="3330744"/>
            <a:ext cx="20826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 annotators</a:t>
            </a:r>
          </a:p>
          <a:p>
            <a:r>
              <a:rPr lang="en-US" dirty="0"/>
              <a:t>(red, orange, blue)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CFCB2D3F-8A69-3AC9-FB88-073BD8815D39}"/>
              </a:ext>
            </a:extLst>
          </p:cNvPr>
          <p:cNvCxnSpPr>
            <a:cxnSpLocks/>
          </p:cNvCxnSpPr>
          <p:nvPr/>
        </p:nvCxnSpPr>
        <p:spPr>
          <a:xfrm flipV="1">
            <a:off x="2514600" y="3276600"/>
            <a:ext cx="1280984" cy="215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E3E2FB-4171-2118-2D00-1A1B996A3BCF}"/>
              </a:ext>
            </a:extLst>
          </p:cNvPr>
          <p:cNvCxnSpPr>
            <a:cxnSpLocks/>
          </p:cNvCxnSpPr>
          <p:nvPr/>
        </p:nvCxnSpPr>
        <p:spPr>
          <a:xfrm flipV="1">
            <a:off x="2530792" y="3407545"/>
            <a:ext cx="1280984" cy="1233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A4C1FF6-FC9F-034F-8C71-9C654AC8E33D}"/>
              </a:ext>
            </a:extLst>
          </p:cNvPr>
          <p:cNvCxnSpPr>
            <a:cxnSpLocks/>
          </p:cNvCxnSpPr>
          <p:nvPr/>
        </p:nvCxnSpPr>
        <p:spPr>
          <a:xfrm flipV="1">
            <a:off x="2514600" y="3148913"/>
            <a:ext cx="1280984" cy="2800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4472AF59-B4A9-02D9-8CAF-22B684969AB9}"/>
              </a:ext>
            </a:extLst>
          </p:cNvPr>
          <p:cNvSpPr txBox="1"/>
          <p:nvPr/>
        </p:nvSpPr>
        <p:spPr>
          <a:xfrm>
            <a:off x="9141434" y="3469244"/>
            <a:ext cx="174919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Bad annotators</a:t>
            </a:r>
          </a:p>
          <a:p>
            <a:r>
              <a:rPr lang="en-US" dirty="0"/>
              <a:t>(green, purple)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1F2F6B1-6420-5483-9D3D-278E8E5BB247}"/>
              </a:ext>
            </a:extLst>
          </p:cNvPr>
          <p:cNvCxnSpPr>
            <a:cxnSpLocks/>
            <a:stCxn id="18" idx="1"/>
          </p:cNvCxnSpPr>
          <p:nvPr/>
        </p:nvCxnSpPr>
        <p:spPr>
          <a:xfrm flipH="1">
            <a:off x="7848600" y="3792410"/>
            <a:ext cx="1292834" cy="2073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ABCE0C6-0555-E7CE-A5AD-3023CDAC8561}"/>
              </a:ext>
            </a:extLst>
          </p:cNvPr>
          <p:cNvCxnSpPr>
            <a:cxnSpLocks/>
            <a:stCxn id="18" idx="1"/>
          </p:cNvCxnSpPr>
          <p:nvPr/>
        </p:nvCxnSpPr>
        <p:spPr>
          <a:xfrm flipH="1" flipV="1">
            <a:off x="8220438" y="3592211"/>
            <a:ext cx="920996" cy="200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A47AFE4-53D4-7F76-A462-9BBF76768499}"/>
              </a:ext>
            </a:extLst>
          </p:cNvPr>
          <p:cNvSpPr txBox="1"/>
          <p:nvPr/>
        </p:nvSpPr>
        <p:spPr>
          <a:xfrm>
            <a:off x="8915400" y="5639337"/>
            <a:ext cx="2971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Note: In this example, I know what is good and bad because I made up the scores, but otherwise it wouldn’t be obvious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 (general case)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Given the model parameters, compute the likelihood that a particular model generated a sample</a:t>
            </a:r>
            <a:endParaRPr lang="en-US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22098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component or label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286000" y="2667000"/>
            <a:ext cx="3048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0516" name="Object 4"/>
          <p:cNvGraphicFramePr>
            <a:graphicFrameLocks noChangeAspect="1"/>
          </p:cNvGraphicFramePr>
          <p:nvPr/>
        </p:nvGraphicFramePr>
        <p:xfrm>
          <a:off x="2039816" y="2842968"/>
          <a:ext cx="24177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28520" imgH="228600" progId="Equation.3">
                  <p:embed/>
                </p:oleObj>
              </mc:Choice>
              <mc:Fallback>
                <p:oleObj name="Equation" r:id="rId2" imgW="1028520" imgH="228600" progId="Equation.3">
                  <p:embed/>
                  <p:pic>
                    <p:nvPicPr>
                      <p:cNvPr id="3205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9816" y="2842968"/>
                        <a:ext cx="2417763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69EC7C3-17C5-C9C9-11F0-B7B1A99FD9E5}"/>
              </a:ext>
            </a:extLst>
          </p:cNvPr>
          <p:cNvSpPr txBox="1"/>
          <p:nvPr/>
        </p:nvSpPr>
        <p:spPr>
          <a:xfrm>
            <a:off x="5410200" y="297837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z</a:t>
            </a:r>
            <a:r>
              <a:rPr lang="en-US" baseline="-25000" dirty="0" err="1"/>
              <a:t>n</a:t>
            </a:r>
            <a:r>
              <a:rPr lang="en-US" dirty="0"/>
              <a:t> is the unknown label of data point </a:t>
            </a:r>
            <a:r>
              <a:rPr lang="en-US" dirty="0" err="1"/>
              <a:t>x</a:t>
            </a:r>
            <a:r>
              <a:rPr lang="en-US" baseline="-25000" dirty="0" err="1"/>
              <a:t>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6BDE3F-7A83-80A6-EBE3-AD3130518036}"/>
                  </a:ext>
                </a:extLst>
              </p:cNvPr>
              <p:cNvSpPr txBox="1"/>
              <p:nvPr/>
            </p:nvSpPr>
            <p:spPr>
              <a:xfrm>
                <a:off x="1371600" y="4871027"/>
                <a:ext cx="8218725" cy="147732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General strategy: We know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=0,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want to know </a:t>
                </a:r>
              </a:p>
              <a:p>
                <a:endParaRPr lang="en-US" dirty="0"/>
              </a:p>
              <a:p>
                <a:r>
                  <a:rPr lang="en-US" dirty="0"/>
                  <a:t>Use probability rules to get from what we know to what we want to know.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66BDE3F-7A83-80A6-EBE3-AD3130518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4871027"/>
                <a:ext cx="8218725" cy="1477328"/>
              </a:xfrm>
              <a:prstGeom prst="rect">
                <a:avLst/>
              </a:prstGeom>
              <a:blipFill>
                <a:blip r:embed="rId4"/>
                <a:stretch>
                  <a:fillRect l="-593" t="-2066" b="-5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9" name="Object 4">
            <a:extLst>
              <a:ext uri="{FF2B5EF4-FFF2-40B4-BE49-F238E27FC236}">
                <a16:creationId xmlns:a16="http://schemas.microsoft.com/office/drawing/2014/main" id="{456DC0AA-D71F-FC7C-BB07-38A8535193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0117894"/>
              </p:ext>
            </p:extLst>
          </p:nvPr>
        </p:nvGraphicFramePr>
        <p:xfrm>
          <a:off x="3300413" y="5335588"/>
          <a:ext cx="24177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28520" imgH="228600" progId="Equation.3">
                  <p:embed/>
                </p:oleObj>
              </mc:Choice>
              <mc:Fallback>
                <p:oleObj name="Equation" r:id="rId5" imgW="1028520" imgH="228600" progId="Equation.3">
                  <p:embed/>
                  <p:pic>
                    <p:nvPicPr>
                      <p:cNvPr id="9" name="Object 4">
                        <a:extLst>
                          <a:ext uri="{FF2B5EF4-FFF2-40B4-BE49-F238E27FC236}">
                            <a16:creationId xmlns:a16="http://schemas.microsoft.com/office/drawing/2014/main" id="{456DC0AA-D71F-FC7C-BB07-38A8535193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0413" y="5335588"/>
                        <a:ext cx="2417762" cy="539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 (general case)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Given the model parameters, compute the likelihood that a particular model generated a sample</a:t>
            </a:r>
            <a:endParaRPr lang="en-US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22098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component or label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286000" y="2667000"/>
            <a:ext cx="3048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0516" name="Object 4"/>
          <p:cNvGraphicFramePr>
            <a:graphicFrameLocks noChangeAspect="1"/>
          </p:cNvGraphicFramePr>
          <p:nvPr/>
        </p:nvGraphicFramePr>
        <p:xfrm>
          <a:off x="2032000" y="2640014"/>
          <a:ext cx="528320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840" imgH="431640" progId="Equation.3">
                  <p:embed/>
                </p:oleObj>
              </mc:Choice>
              <mc:Fallback>
                <p:oleObj name="Equation" r:id="rId2" imgW="2247840" imgH="431640" progId="Equation.3">
                  <p:embed/>
                  <p:pic>
                    <p:nvPicPr>
                      <p:cNvPr id="3205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2640014"/>
                        <a:ext cx="5283200" cy="1017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5DD282-F432-A3DC-853F-A010669694C5}"/>
              </a:ext>
            </a:extLst>
          </p:cNvPr>
          <p:cNvSpPr txBox="1"/>
          <p:nvPr/>
        </p:nvSpPr>
        <p:spPr>
          <a:xfrm>
            <a:off x="7543800" y="2964141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Rule of conditional probability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 (general case)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Given the model parameters, compute the likelihood that a particular model generated a sample</a:t>
            </a:r>
            <a:endParaRPr lang="en-US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22098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component or label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286000" y="2667000"/>
            <a:ext cx="3048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0516" name="Object 4"/>
          <p:cNvGraphicFramePr>
            <a:graphicFrameLocks noChangeAspect="1"/>
          </p:cNvGraphicFramePr>
          <p:nvPr/>
        </p:nvGraphicFramePr>
        <p:xfrm>
          <a:off x="2032000" y="2640014"/>
          <a:ext cx="528320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840" imgH="431640" progId="Equation.3">
                  <p:embed/>
                </p:oleObj>
              </mc:Choice>
              <mc:Fallback>
                <p:oleObj name="Equation" r:id="rId2" imgW="2247840" imgH="431640" progId="Equation.3">
                  <p:embed/>
                  <p:pic>
                    <p:nvPicPr>
                      <p:cNvPr id="3205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2640014"/>
                        <a:ext cx="5283200" cy="1017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0518" name="Object 6"/>
          <p:cNvGraphicFramePr>
            <a:graphicFrameLocks noChangeAspect="1"/>
          </p:cNvGraphicFramePr>
          <p:nvPr/>
        </p:nvGraphicFramePr>
        <p:xfrm>
          <a:off x="4473576" y="3886201"/>
          <a:ext cx="3222625" cy="125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533160" progId="Equation.3">
                  <p:embed/>
                </p:oleObj>
              </mc:Choice>
              <mc:Fallback>
                <p:oleObj name="Equation" r:id="rId4" imgW="1371600" imgH="533160" progId="Equation.3">
                  <p:embed/>
                  <p:pic>
                    <p:nvPicPr>
                      <p:cNvPr id="320518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3576" y="3886201"/>
                        <a:ext cx="3222625" cy="1255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8BAB4A5-D3EA-265D-5930-4D0AAF32420A}"/>
              </a:ext>
            </a:extLst>
          </p:cNvPr>
          <p:cNvSpPr txBox="1"/>
          <p:nvPr/>
        </p:nvSpPr>
        <p:spPr>
          <a:xfrm>
            <a:off x="8153400" y="4419600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Law of total probability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Probabilistic Inference (general case)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/>
              <a:t>	Given the model parameters, compute the likelihood that a particular model generated a sample</a:t>
            </a:r>
            <a:endParaRPr lang="en-US" baseline="-250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2209800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component or label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rot="16200000" flipH="1">
            <a:off x="2286000" y="2667000"/>
            <a:ext cx="304800" cy="1524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0516" name="Object 4"/>
          <p:cNvGraphicFramePr>
            <a:graphicFrameLocks noChangeAspect="1"/>
          </p:cNvGraphicFramePr>
          <p:nvPr/>
        </p:nvGraphicFramePr>
        <p:xfrm>
          <a:off x="2032000" y="2640014"/>
          <a:ext cx="528320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47840" imgH="431640" progId="Equation.3">
                  <p:embed/>
                </p:oleObj>
              </mc:Choice>
              <mc:Fallback>
                <p:oleObj name="Equation" r:id="rId2" imgW="2247840" imgH="431640" progId="Equation.3">
                  <p:embed/>
                  <p:pic>
                    <p:nvPicPr>
                      <p:cNvPr id="32051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2000" y="2640014"/>
                        <a:ext cx="5283200" cy="1017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0517" name="Object 5"/>
          <p:cNvGraphicFramePr>
            <a:graphicFrameLocks noChangeAspect="1"/>
          </p:cNvGraphicFramePr>
          <p:nvPr/>
        </p:nvGraphicFramePr>
        <p:xfrm>
          <a:off x="4421188" y="5373688"/>
          <a:ext cx="5103812" cy="125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171520" imgH="533160" progId="Equation.3">
                  <p:embed/>
                </p:oleObj>
              </mc:Choice>
              <mc:Fallback>
                <p:oleObj name="Equation" r:id="rId4" imgW="2171520" imgH="533160" progId="Equation.3">
                  <p:embed/>
                  <p:pic>
                    <p:nvPicPr>
                      <p:cNvPr id="32051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1188" y="5373688"/>
                        <a:ext cx="5103812" cy="1255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3829" name="Object 5"/>
          <p:cNvGraphicFramePr>
            <a:graphicFrameLocks noChangeAspect="1"/>
          </p:cNvGraphicFramePr>
          <p:nvPr/>
        </p:nvGraphicFramePr>
        <p:xfrm>
          <a:off x="4473576" y="3886201"/>
          <a:ext cx="3222625" cy="1255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71600" imgH="533160" progId="Equation.3">
                  <p:embed/>
                </p:oleObj>
              </mc:Choice>
              <mc:Fallback>
                <p:oleObj name="Equation" r:id="rId6" imgW="1371600" imgH="533160" progId="Equation.3">
                  <p:embed/>
                  <p:pic>
                    <p:nvPicPr>
                      <p:cNvPr id="33382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73576" y="3886201"/>
                        <a:ext cx="3222625" cy="1255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69FC2BF-F2BA-DB4C-1D34-0BC145A75979}"/>
              </a:ext>
            </a:extLst>
          </p:cNvPr>
          <p:cNvSpPr txBox="1"/>
          <p:nvPr/>
        </p:nvSpPr>
        <p:spPr>
          <a:xfrm>
            <a:off x="9677400" y="5556032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Chain rule of probability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Inference for Annotator Labels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F82699-EE22-3177-DBCA-F37287E47BF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e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=1,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 </m:t>
                        </m:r>
                      </m:e>
                    </m:nary>
                  </m:oMath>
                </a14:m>
                <a:r>
                  <a:rPr lang="en-US" b="0" dirty="0"/>
                  <a:t> (normal pdf)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</m:e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∏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nary>
                  </m:oMath>
                </a14:m>
                <a:r>
                  <a:rPr lang="en-US" b="0" dirty="0"/>
                  <a:t>  (uniform)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=1,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b="0" dirty="0"/>
                  <a:t> (prior)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EF82699-EE22-3177-DBCA-F37287E47BF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907AF83C-0071-9AD1-2F53-F67AC61FE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724400"/>
            <a:ext cx="9831172" cy="182905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4AD7D-9663-AEBC-BCCF-BC31A0CDEB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180" y="1752600"/>
            <a:ext cx="10972800" cy="914400"/>
          </a:xfrm>
        </p:spPr>
        <p:txBody>
          <a:bodyPr>
            <a:noAutofit/>
          </a:bodyPr>
          <a:lstStyle/>
          <a:p>
            <a:r>
              <a:rPr lang="en-US" sz="1800" dirty="0"/>
              <a:t>Suppose I want to model the probability of a penguin's height. I think there are probably two groups of penguins (e.g. male or female) and the height has a Gaussian distribution for each group, but all I have recorded is the heights of many penguins. 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D2FE044-3506-1C75-CBDE-CB27156AED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9835846"/>
                  </p:ext>
                </p:extLst>
              </p:nvPr>
            </p:nvGraphicFramePr>
            <p:xfrm>
              <a:off x="658905" y="3276600"/>
              <a:ext cx="10421472" cy="2468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10872">
                      <a:extLst>
                        <a:ext uri="{9D8B030D-6E8A-4147-A177-3AD203B41FA5}">
                          <a16:colId xmlns:a16="http://schemas.microsoft.com/office/drawing/2014/main" val="2148827897"/>
                        </a:ext>
                      </a:extLst>
                    </a:gridCol>
                    <a:gridCol w="4419600">
                      <a:extLst>
                        <a:ext uri="{9D8B030D-6E8A-4147-A177-3AD203B41FA5}">
                          <a16:colId xmlns:a16="http://schemas.microsoft.com/office/drawing/2014/main" val="1250161567"/>
                        </a:ext>
                      </a:extLst>
                    </a:gridCol>
                    <a:gridCol w="4191000">
                      <a:extLst>
                        <a:ext uri="{9D8B030D-6E8A-4147-A177-3AD203B41FA5}">
                          <a16:colId xmlns:a16="http://schemas.microsoft.com/office/drawing/2014/main" val="2345764302"/>
                        </a:ext>
                      </a:extLst>
                    </a:gridCol>
                  </a:tblGrid>
                  <a:tr h="3530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Type of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Definition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Example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1274062"/>
                      </a:ext>
                    </a:extLst>
                  </a:tr>
                  <a:tr h="3530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Known Values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Provided as input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12865943"/>
                      </a:ext>
                    </a:extLst>
                  </a:tr>
                  <a:tr h="3530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Designed function to model data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  <m:t>ℎ</m:t>
                                </m:r>
                                <m: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  <m:t>|</m:t>
                                </m:r>
                                <m:r>
                                  <a:rPr lang="en-US" i="1" dirty="0" err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)~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e>
                                  <m:sub>
                                    <m:r>
                                      <a:rPr lang="en-US" b="0" i="1" dirty="0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sub>
                                </m:sSub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48649304"/>
                      </a:ext>
                    </a:extLst>
                  </a:tr>
                  <a:tr h="3530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Latent Variable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Unknown needed to use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i="1" dirty="0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915282242"/>
                      </a:ext>
                    </a:extLst>
                  </a:tr>
                  <a:tr h="3530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Parameters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Parameters to estimate, needed for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/>
                            <a:t>: prior, two means, </a:t>
                          </a:r>
                          <a:r>
                            <a:rPr lang="en-US" dirty="0" err="1"/>
                            <a:t>stds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49242868"/>
                      </a:ext>
                    </a:extLst>
                  </a:tr>
                  <a:tr h="3530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Target Variable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Provide in training but not test (not present in this example)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oMath>
                          </a14:m>
                          <a:r>
                            <a:rPr lang="en-US" dirty="0"/>
                            <a:t> (e.g. species)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0471053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5D2FE044-3506-1C75-CBDE-CB27156AEDF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69835846"/>
                  </p:ext>
                </p:extLst>
              </p:nvPr>
            </p:nvGraphicFramePr>
            <p:xfrm>
              <a:off x="658905" y="3276600"/>
              <a:ext cx="10421472" cy="24688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10872">
                      <a:extLst>
                        <a:ext uri="{9D8B030D-6E8A-4147-A177-3AD203B41FA5}">
                          <a16:colId xmlns:a16="http://schemas.microsoft.com/office/drawing/2014/main" val="2148827897"/>
                        </a:ext>
                      </a:extLst>
                    </a:gridCol>
                    <a:gridCol w="4419600">
                      <a:extLst>
                        <a:ext uri="{9D8B030D-6E8A-4147-A177-3AD203B41FA5}">
                          <a16:colId xmlns:a16="http://schemas.microsoft.com/office/drawing/2014/main" val="1250161567"/>
                        </a:ext>
                      </a:extLst>
                    </a:gridCol>
                    <a:gridCol w="4191000">
                      <a:extLst>
                        <a:ext uri="{9D8B030D-6E8A-4147-A177-3AD203B41FA5}">
                          <a16:colId xmlns:a16="http://schemas.microsoft.com/office/drawing/2014/main" val="2345764302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Type of value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Definition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Example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53127406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Known Values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Provided as input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8692" t="-108333" r="-581" b="-5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1286594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Designed function to model data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8692" t="-208333" r="-581" b="-401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4864930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Latent Variable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Unknown needed to use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8692" t="-303279" r="-581" b="-29508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1528224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Parameters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Parameters to estimate, needed for model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8692" t="-410000" r="-581" b="-2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649242868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b="1" dirty="0"/>
                            <a:t>Target Variable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Provide in training but not test (not present in this example)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8692" t="-291429" r="-581" b="-1428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0471053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Title 1">
            <a:extLst>
              <a:ext uri="{FF2B5EF4-FFF2-40B4-BE49-F238E27FC236}">
                <a16:creationId xmlns:a16="http://schemas.microsoft.com/office/drawing/2014/main" id="{6665C620-7BB8-F549-5825-21F2BCE25A02}"/>
              </a:ext>
            </a:extLst>
          </p:cNvPr>
          <p:cNvSpPr txBox="1">
            <a:spLocks/>
          </p:cNvSpPr>
          <p:nvPr/>
        </p:nvSpPr>
        <p:spPr bwMode="auto">
          <a:xfrm>
            <a:off x="658905" y="22860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800" b="1" dirty="0"/>
              <a:t>Distinguishing between known/latent/target variables and parameters</a:t>
            </a:r>
          </a:p>
        </p:txBody>
      </p:sp>
    </p:spTree>
    <p:extLst>
      <p:ext uri="{BB962C8B-B14F-4D97-AF65-F5344CB8AC3E}">
        <p14:creationId xmlns:p14="http://schemas.microsoft.com/office/powerpoint/2010/main" val="3128134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49BF8-8CBE-7262-9708-C2901FDE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Q1-2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93BA9C-235F-FBD6-C38C-121254892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5029200"/>
            <a:ext cx="10972800" cy="1630363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After this:</a:t>
            </a:r>
          </a:p>
          <a:p>
            <a:pPr lvl="1"/>
            <a:r>
              <a:rPr lang="en-US" dirty="0"/>
              <a:t>Intuitive solution to solving for parameters and latent variables</a:t>
            </a:r>
          </a:p>
          <a:p>
            <a:pPr lvl="1"/>
            <a:r>
              <a:rPr lang="en-US" dirty="0"/>
              <a:t>Derive that the intuitive solution is correct</a:t>
            </a:r>
          </a:p>
          <a:p>
            <a:pPr lvl="1"/>
            <a:r>
              <a:rPr lang="en-US" dirty="0"/>
              <a:t>Demo for the untrustworthy annotator 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EC7103-82BA-7EA1-37A9-E552A71155C7}"/>
              </a:ext>
            </a:extLst>
          </p:cNvPr>
          <p:cNvSpPr txBox="1"/>
          <p:nvPr/>
        </p:nvSpPr>
        <p:spPr>
          <a:xfrm>
            <a:off x="2686334" y="130314"/>
            <a:ext cx="70877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https://tinyurl.com/AML441-L9</a:t>
            </a:r>
            <a:r>
              <a:rPr lang="en-US" sz="4000" dirty="0"/>
              <a:t> </a:t>
            </a:r>
          </a:p>
        </p:txBody>
      </p:sp>
      <p:pic>
        <p:nvPicPr>
          <p:cNvPr id="8" name="Picture 7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605D4D9D-3407-2DF0-E1E1-7404D5ED5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220449"/>
            <a:ext cx="3505200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408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Dealing with Latent Variables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990601"/>
            <a:ext cx="7391400" cy="31242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3. How can we get annotator labels and score models at once?</a:t>
            </a:r>
          </a:p>
          <a:p>
            <a:endParaRPr lang="en-US" sz="2400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F6971BC-7815-A4D9-F5A7-4C96B31862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8055" y="3154346"/>
            <a:ext cx="3379749" cy="2551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CDEDA7-167C-F1D5-FAEF-0283A40090EA}"/>
              </a:ext>
            </a:extLst>
          </p:cNvPr>
          <p:cNvSpPr txBox="1"/>
          <p:nvPr/>
        </p:nvSpPr>
        <p:spPr>
          <a:xfrm>
            <a:off x="2499284" y="5653974"/>
            <a:ext cx="10294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Image Index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C981E-3890-F5A0-B7A2-F5BEE4125A2A}"/>
              </a:ext>
            </a:extLst>
          </p:cNvPr>
          <p:cNvSpPr txBox="1"/>
          <p:nvPr/>
        </p:nvSpPr>
        <p:spPr>
          <a:xfrm rot="16200000">
            <a:off x="514053" y="4291747"/>
            <a:ext cx="14045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Annotated Scores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DEC0F991-FBE1-FACC-97DA-58F4F6AF81D0}"/>
              </a:ext>
            </a:extLst>
          </p:cNvPr>
          <p:cNvSpPr/>
          <p:nvPr/>
        </p:nvSpPr>
        <p:spPr>
          <a:xfrm>
            <a:off x="5181600" y="4191002"/>
            <a:ext cx="914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18B61FCD-4AEB-0B8C-91B2-BAFEF83FE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782" y="3091261"/>
            <a:ext cx="3393554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ABF3140-E4AF-6BF9-7605-5421148848FA}"/>
              </a:ext>
            </a:extLst>
          </p:cNvPr>
          <p:cNvSpPr txBox="1"/>
          <p:nvPr/>
        </p:nvSpPr>
        <p:spPr>
          <a:xfrm>
            <a:off x="7124186" y="5651331"/>
            <a:ext cx="2648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(Green = true; red = prediction)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ED7406-F5F3-4DBD-F5A8-98A0F8870D37}"/>
              </a:ext>
            </a:extLst>
          </p:cNvPr>
          <p:cNvSpPr txBox="1"/>
          <p:nvPr/>
        </p:nvSpPr>
        <p:spPr>
          <a:xfrm>
            <a:off x="7142225" y="6368534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 annotators: 0, 1,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B046B7-DA8F-055F-4135-32BED18160D9}"/>
              </a:ext>
            </a:extLst>
          </p:cNvPr>
          <p:cNvSpPr txBox="1"/>
          <p:nvPr/>
        </p:nvSpPr>
        <p:spPr>
          <a:xfrm>
            <a:off x="7373058" y="2616367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Estimated scores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C9435-F7C1-663F-6921-C1C0A1F85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Latent variable vs. target variable vs. known value vs. parameter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E9A4135-325E-A303-1360-1C9476E26FA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sz="2000" dirty="0"/>
                  <a:t>Example problem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Want to predict the species of penguin based on weight, height, and other measurements using a linear model, but we believe there is a conflating factor of sex, which is unknown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We have a set of samples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are available measurements for example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000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sz="2000" b="1" dirty="0"/>
                  <a:t> </a:t>
                </a:r>
                <a:r>
                  <a:rPr lang="en-US" sz="2000" dirty="0"/>
                  <a:t>is whether the penguin is Gentoo species or not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000" dirty="0"/>
                  <a:t>We want to fit two linear models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sz="200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dirty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b>
                        <m:r>
                          <a:rPr lang="en-US" sz="2000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000" dirty="0"/>
                  <a:t> for male and female penguins, so </a:t>
                </a:r>
                <a:endParaRPr lang="en-US" sz="2000" b="0" i="1" dirty="0">
                  <a:latin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b="0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</m:d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1600" b="0" dirty="0"/>
              </a:p>
              <a:p>
                <a:pPr marL="457200" lvl="1" indent="0">
                  <a:buNone/>
                </a:pPr>
                <a:endParaRPr lang="en-US" sz="16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Known value: a given value for each sample</a:t>
                </a:r>
              </a:p>
            </p:txBody>
          </p:sp>
        </mc:Choice>
        <mc:Fallback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FE9A4135-325E-A303-1360-1C9476E26FA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89" t="-7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FA603B9-24D0-FEB1-9DC7-09F15D96E076}"/>
                  </a:ext>
                </a:extLst>
              </p:cNvPr>
              <p:cNvSpPr txBox="1"/>
              <p:nvPr/>
            </p:nvSpPr>
            <p:spPr>
              <a:xfrm>
                <a:off x="1600200" y="5295431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FA603B9-24D0-FEB1-9DC7-09F15D96E0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5295431"/>
                <a:ext cx="379206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6D29EE5-973A-C1F7-0DA1-5AA5556D7FC6}"/>
                  </a:ext>
                </a:extLst>
              </p:cNvPr>
              <p:cNvSpPr txBox="1"/>
              <p:nvPr/>
            </p:nvSpPr>
            <p:spPr>
              <a:xfrm>
                <a:off x="1600200" y="6025165"/>
                <a:ext cx="37920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𝒛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6D29EE5-973A-C1F7-0DA1-5AA5556D7F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6025165"/>
                <a:ext cx="379206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16610D-9ACD-40E3-F2C4-6A64C8119EF9}"/>
                  </a:ext>
                </a:extLst>
              </p:cNvPr>
              <p:cNvSpPr txBox="1"/>
              <p:nvPr/>
            </p:nvSpPr>
            <p:spPr>
              <a:xfrm>
                <a:off x="2667000" y="5638800"/>
                <a:ext cx="379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𝒛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;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916610D-9ACD-40E3-F2C4-6A64C8119E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0" y="5638800"/>
                <a:ext cx="379206" cy="369332"/>
              </a:xfrm>
              <a:prstGeom prst="rect">
                <a:avLst/>
              </a:prstGeom>
              <a:blipFill>
                <a:blip r:embed="rId5"/>
                <a:stretch>
                  <a:fillRect l="-4839" r="-190323" b="-13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1A890C-0E65-E912-A84A-99BE3AF33DC5}"/>
                  </a:ext>
                </a:extLst>
              </p:cNvPr>
              <p:cNvSpPr txBox="1"/>
              <p:nvPr/>
            </p:nvSpPr>
            <p:spPr>
              <a:xfrm>
                <a:off x="4114800" y="5664763"/>
                <a:ext cx="37920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dirty="0" smtClean="0">
                          <a:latin typeface="Cambria Math" panose="02040503050406030204" pitchFamily="18" charset="0"/>
                        </a:rPr>
                        <m:t>𝒚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A1A890C-0E65-E912-A84A-99BE3AF33D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664763"/>
                <a:ext cx="379206" cy="369332"/>
              </a:xfrm>
              <a:prstGeom prst="rect">
                <a:avLst/>
              </a:prstGeom>
              <a:blipFill>
                <a:blip r:embed="rId6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13012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solution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Initialize parameters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the probability of each hidden variable given the current parameters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new parameters for each model, weighted by likelihood of hidden variables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Repeat 2-3 until convergence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Annotator Problem: Simple 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Initialize parameters</a:t>
                </a:r>
              </a:p>
              <a:p>
                <a:pPr marL="857250" lvl="1" indent="-457200">
                  <a:buFontTx/>
                  <a:buChar char="-"/>
                </a:pPr>
                <a:r>
                  <a:rPr lang="en-US" dirty="0"/>
                  <a:t>Estimate parameters assuming all annotators are good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514350" indent="-514350">
                  <a:buFont typeface="+mj-lt"/>
                  <a:buAutoNum type="arabicPeriod" startAt="2"/>
                </a:pPr>
                <a:r>
                  <a:rPr lang="en-US" dirty="0"/>
                  <a:t>Compute likelihood of hidden variables for current parameters 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=1|</m:t>
                    </m:r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 startAt="2"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514350" indent="-514350">
                  <a:buFont typeface="+mj-lt"/>
                  <a:buAutoNum type="arabicPeriod" startAt="3"/>
                </a:pPr>
                <a:r>
                  <a:rPr lang="en-US" dirty="0"/>
                  <a:t>Estimate new parameters for each model, weighted by likelihood 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514350" indent="-514350">
                  <a:buFont typeface="+mj-lt"/>
                  <a:buAutoNum type="arabicPeriod" startAt="3"/>
                </a:pPr>
                <a:endParaRPr lang="en-US" dirty="0"/>
              </a:p>
              <a:p>
                <a:pPr marL="514350" indent="-514350">
                  <a:buFont typeface="+mj-lt"/>
                  <a:buAutoNum type="arabicPeriod" startAt="3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44" t="-1900" b="-1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3EF7781C-27FC-4BAF-6A33-42FA374160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5925605"/>
            <a:ext cx="2920845" cy="7843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616691-7807-B6CD-D7E8-CC111EDB2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6026541"/>
            <a:ext cx="713678" cy="82519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3984D75-5F3D-FAA7-5C8C-8799EFDAE6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26976" y="6131454"/>
            <a:ext cx="1650380" cy="73598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9D41A55-244B-0C0F-A15D-3AE776A8D589}"/>
              </a:ext>
            </a:extLst>
          </p:cNvPr>
          <p:cNvGrpSpPr/>
          <p:nvPr/>
        </p:nvGrpSpPr>
        <p:grpSpPr>
          <a:xfrm>
            <a:off x="3352800" y="5851843"/>
            <a:ext cx="4632170" cy="901755"/>
            <a:chOff x="3352800" y="5851843"/>
            <a:chExt cx="4632170" cy="90175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18E8E43-ABF4-67BF-C5F5-CB1F6F302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52800" y="5851843"/>
              <a:ext cx="4632170" cy="901755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F0AC1D9-325F-231E-A7D2-D763DD2FB6F5}"/>
                </a:ext>
              </a:extLst>
            </p:cNvPr>
            <p:cNvSpPr txBox="1"/>
            <p:nvPr/>
          </p:nvSpPr>
          <p:spPr>
            <a:xfrm>
              <a:off x="3479060" y="6017697"/>
              <a:ext cx="3193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^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96789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29C03-6EB5-F27E-54C2-689A3615A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D4CD-7DFD-420D-F501-442BE866E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Expectation Maximization (EM)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4853" name="Object 5">
                <a:extLst>
                  <a:ext uri="{FF2B5EF4-FFF2-40B4-BE49-F238E27FC236}">
                    <a16:creationId xmlns:a16="http://schemas.microsoft.com/office/drawing/2014/main" id="{4D0C57A4-A0BD-9241-8FE8-E6C29DC06DB4}"/>
                  </a:ext>
                </a:extLst>
              </p:cNvPr>
              <p:cNvSpPr txBox="1"/>
              <p:nvPr/>
            </p:nvSpPr>
            <p:spPr bwMode="auto">
              <a:xfrm>
                <a:off x="7543800" y="2057400"/>
                <a:ext cx="9829800" cy="1079500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  <m:li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4853" name="Object 5">
                <a:extLst>
                  <a:ext uri="{FF2B5EF4-FFF2-40B4-BE49-F238E27FC236}">
                    <a16:creationId xmlns:a16="http://schemas.microsoft.com/office/drawing/2014/main" id="{4D0C57A4-A0BD-9241-8FE8-E6C29DC06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543800" y="2057400"/>
                <a:ext cx="9829800" cy="1079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9CEEF00B-61FF-F1A6-DC58-61AAD30D1E4F}"/>
              </a:ext>
            </a:extLst>
          </p:cNvPr>
          <p:cNvSpPr txBox="1"/>
          <p:nvPr/>
        </p:nvSpPr>
        <p:spPr>
          <a:xfrm>
            <a:off x="685800" y="1752600"/>
            <a:ext cx="6705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Goal: Solve for distribution parameters that maximize data likelihood.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06528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0F59-6999-93BD-EE2B-C92A1EA56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44F94-E5EA-2977-EFBC-21717B65B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Expectation Maximization (EM)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4853" name="Object 5">
                <a:extLst>
                  <a:ext uri="{FF2B5EF4-FFF2-40B4-BE49-F238E27FC236}">
                    <a16:creationId xmlns:a16="http://schemas.microsoft.com/office/drawing/2014/main" id="{39E1750B-B0D5-D451-1F61-1E6D6FBEF87F}"/>
                  </a:ext>
                </a:extLst>
              </p:cNvPr>
              <p:cNvSpPr txBox="1"/>
              <p:nvPr/>
            </p:nvSpPr>
            <p:spPr bwMode="auto">
              <a:xfrm>
                <a:off x="7924800" y="2051871"/>
                <a:ext cx="9829800" cy="1079500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  <m:li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4853" name="Object 5">
                <a:extLst>
                  <a:ext uri="{FF2B5EF4-FFF2-40B4-BE49-F238E27FC236}">
                    <a16:creationId xmlns:a16="http://schemas.microsoft.com/office/drawing/2014/main" id="{39E1750B-B0D5-D451-1F61-1E6D6FBEF8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4800" y="2051871"/>
                <a:ext cx="9829800" cy="1079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9AB6A5-630F-5703-BD5C-5716C2C038F2}"/>
                  </a:ext>
                </a:extLst>
              </p:cNvPr>
              <p:cNvSpPr txBox="1"/>
              <p:nvPr/>
            </p:nvSpPr>
            <p:spPr>
              <a:xfrm>
                <a:off x="685800" y="1752600"/>
                <a:ext cx="6705600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Goal: Solve for distribution parameters that maximize data likelihood. </a:t>
                </a:r>
              </a:p>
              <a:p>
                <a:endParaRPr lang="en-US" sz="3200" dirty="0"/>
              </a:p>
              <a:p>
                <a:r>
                  <a:rPr lang="en-US" sz="3200" dirty="0"/>
                  <a:t>But we don’t know the distribution of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, only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3200" b="1" i="1" dirty="0" err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err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3200" dirty="0"/>
                  <a:t> for some latent variables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89AB6A5-630F-5703-BD5C-5716C2C03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752600"/>
                <a:ext cx="6705600" cy="3539430"/>
              </a:xfrm>
              <a:prstGeom prst="rect">
                <a:avLst/>
              </a:prstGeom>
              <a:blipFill>
                <a:blip r:embed="rId4"/>
                <a:stretch>
                  <a:fillRect l="-2364" t="-2241" r="-3545" b="-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1922B5-6EBA-F830-AB67-A7447450789B}"/>
                  </a:ext>
                </a:extLst>
              </p:cNvPr>
              <p:cNvSpPr txBox="1"/>
              <p:nvPr/>
            </p:nvSpPr>
            <p:spPr>
              <a:xfrm>
                <a:off x="7389607" y="3701058"/>
                <a:ext cx="5029200" cy="1135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  <m:li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𝐳</m:t>
                          </m:r>
                        </m:sub>
                        <m:sup/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𝐳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81922B5-6EBA-F830-AB67-A744745078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607" y="3701058"/>
                <a:ext cx="5029200" cy="11355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15485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D1274-06AA-87A6-C9EF-A77FB4E95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9D7B5-E7B2-AE9C-6B83-BED792738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Expectation Maximization (EM)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4853" name="Object 5">
                <a:extLst>
                  <a:ext uri="{FF2B5EF4-FFF2-40B4-BE49-F238E27FC236}">
                    <a16:creationId xmlns:a16="http://schemas.microsoft.com/office/drawing/2014/main" id="{F3BA0E7F-3203-7C83-EF66-1C5E122DB824}"/>
                  </a:ext>
                </a:extLst>
              </p:cNvPr>
              <p:cNvSpPr txBox="1"/>
              <p:nvPr/>
            </p:nvSpPr>
            <p:spPr bwMode="auto">
              <a:xfrm>
                <a:off x="7924800" y="2051871"/>
                <a:ext cx="9829800" cy="1079500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  <m:li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𝐱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d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334853" name="Object 5">
                <a:extLst>
                  <a:ext uri="{FF2B5EF4-FFF2-40B4-BE49-F238E27FC236}">
                    <a16:creationId xmlns:a16="http://schemas.microsoft.com/office/drawing/2014/main" id="{F3BA0E7F-3203-7C83-EF66-1C5E122DB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4800" y="2051871"/>
                <a:ext cx="9829800" cy="10795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F06537E-AAC1-A81B-A1C2-D3CAB2295D3A}"/>
                  </a:ext>
                </a:extLst>
              </p:cNvPr>
              <p:cNvSpPr txBox="1"/>
              <p:nvPr/>
            </p:nvSpPr>
            <p:spPr>
              <a:xfrm>
                <a:off x="685800" y="1752600"/>
                <a:ext cx="6705600" cy="35394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3200" dirty="0"/>
                  <a:t>Goal: Solve for distribution parameters that maximize data likelihood. </a:t>
                </a:r>
              </a:p>
              <a:p>
                <a:endParaRPr lang="en-US" sz="3200" dirty="0"/>
              </a:p>
              <a:p>
                <a:r>
                  <a:rPr lang="en-US" sz="3200" dirty="0"/>
                  <a:t>But we don’t know the distribution of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32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3200" dirty="0"/>
                  <a:t>, only </a:t>
                </a:r>
                <a14:m>
                  <m:oMath xmlns:m="http://schemas.openxmlformats.org/officeDocument/2006/math">
                    <m:r>
                      <a:rPr lang="en-US" sz="3200" i="1" dirty="0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3200" b="1" i="1" dirty="0" err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 dirty="0" err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e>
                        <m:r>
                          <a:rPr lang="en-US" sz="3200" b="1" i="1" dirty="0" smtClean="0"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3200" b="0" i="1" dirty="0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sz="3200" dirty="0"/>
                  <a:t> for some latent variables </a:t>
                </a:r>
                <a14:m>
                  <m:oMath xmlns:m="http://schemas.openxmlformats.org/officeDocument/2006/math">
                    <m:r>
                      <a:rPr lang="en-US" sz="3200" b="1" i="1" dirty="0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endParaRPr lang="en-US" sz="32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FF06537E-AAC1-A81B-A1C2-D3CAB2295D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752600"/>
                <a:ext cx="6705600" cy="3539430"/>
              </a:xfrm>
              <a:prstGeom prst="rect">
                <a:avLst/>
              </a:prstGeom>
              <a:blipFill>
                <a:blip r:embed="rId4"/>
                <a:stretch>
                  <a:fillRect l="-2364" t="-2241" r="-3545" b="-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BEA55D9-C347-9B9E-22A3-472C6AC1F007}"/>
                  </a:ext>
                </a:extLst>
              </p:cNvPr>
              <p:cNvSpPr txBox="1"/>
              <p:nvPr/>
            </p:nvSpPr>
            <p:spPr>
              <a:xfrm>
                <a:off x="7389607" y="3701058"/>
                <a:ext cx="5029200" cy="1135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  <m:li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nary>
                        <m:naryPr>
                          <m:chr m:val="∑"/>
                          <m:supHide m:val="on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𝐳</m:t>
                          </m:r>
                        </m:sub>
                        <m:sup/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d>
                            <m:dPr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𝐱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𝐳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BEA55D9-C347-9B9E-22A3-472C6AC1F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9607" y="3701058"/>
                <a:ext cx="5029200" cy="113556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6C30998-D66B-144A-A90E-DBCB7E4034DF}"/>
              </a:ext>
            </a:extLst>
          </p:cNvPr>
          <p:cNvSpPr txBox="1"/>
          <p:nvPr/>
        </p:nvSpPr>
        <p:spPr>
          <a:xfrm>
            <a:off x="652670" y="5563806"/>
            <a:ext cx="64008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Joint probability involves an intractable product of probabilities. Log it?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7CD21C-27FF-E0D1-D218-1FE1A2D0009B}"/>
                  </a:ext>
                </a:extLst>
              </p:cNvPr>
              <p:cNvSpPr txBox="1"/>
              <p:nvPr/>
            </p:nvSpPr>
            <p:spPr>
              <a:xfrm>
                <a:off x="6858000" y="5473077"/>
                <a:ext cx="5029200" cy="11355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limLow>
                        <m:limLowPr>
                          <m:ctrl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argmax</m:t>
                          </m:r>
                          <m: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e>
                        <m:lim>
                          <m:r>
                            <a:rPr lang="en-US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lim>
                      </m:limLow>
                      <m:func>
                        <m:funcPr>
                          <m:ctrl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8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𝐳</m:t>
                              </m:r>
                            </m:sub>
                            <m:sup/>
                            <m:e>
                              <m:r>
                                <a:rPr lang="en-US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d>
                                <m:dPr>
                                  <m:ctrlP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𝐱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𝐳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|</m:t>
                                  </m:r>
                                  <m:r>
                                    <a:rPr lang="en-US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07CD21C-27FF-E0D1-D218-1FE1A2D000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5473077"/>
                <a:ext cx="5029200" cy="11355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54397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Expectation Maximization (EM) Algorithm</a:t>
            </a:r>
          </a:p>
        </p:txBody>
      </p:sp>
      <p:graphicFrame>
        <p:nvGraphicFramePr>
          <p:cNvPr id="334853" name="Object 5"/>
          <p:cNvGraphicFramePr>
            <a:graphicFrameLocks noChangeAspect="1"/>
          </p:cNvGraphicFramePr>
          <p:nvPr/>
        </p:nvGraphicFramePr>
        <p:xfrm>
          <a:off x="4419601" y="1524000"/>
          <a:ext cx="43275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41400" imgH="457200" progId="Equation.3">
                  <p:embed/>
                </p:oleObj>
              </mc:Choice>
              <mc:Fallback>
                <p:oleObj name="Equation" r:id="rId3" imgW="1841400" imgH="457200" progId="Equation.3">
                  <p:embed/>
                  <p:pic>
                    <p:nvPicPr>
                      <p:cNvPr id="33485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1" y="1524000"/>
                        <a:ext cx="4327525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13125" y="1752601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+mn-lt"/>
              </a:rPr>
              <a:t>Goal: </a:t>
            </a:r>
          </a:p>
        </p:txBody>
      </p:sp>
      <p:graphicFrame>
        <p:nvGraphicFramePr>
          <p:cNvPr id="334854" name="Object 6"/>
          <p:cNvGraphicFramePr>
            <a:graphicFrameLocks noChangeAspect="1"/>
          </p:cNvGraphicFramePr>
          <p:nvPr/>
        </p:nvGraphicFramePr>
        <p:xfrm>
          <a:off x="3245412" y="4466510"/>
          <a:ext cx="286385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218960" imgH="215640" progId="Equation.3">
                  <p:embed/>
                </p:oleObj>
              </mc:Choice>
              <mc:Fallback>
                <p:oleObj name="Equation" r:id="rId5" imgW="1218960" imgH="215640" progId="Equation.3">
                  <p:embed/>
                  <p:pic>
                    <p:nvPicPr>
                      <p:cNvPr id="33485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5412" y="4466510"/>
                        <a:ext cx="2863850" cy="509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169213" y="3933111"/>
            <a:ext cx="2799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Jensen’s Inequality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1200" y="2971801"/>
            <a:ext cx="36760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Log of sums </a:t>
            </a:r>
            <a:r>
              <a:rPr lang="en-US" sz="2400" dirty="0">
                <a:sym typeface="Wingdings" pitchFamily="2" charset="2"/>
              </a:rPr>
              <a:t>is i</a:t>
            </a:r>
            <a:r>
              <a:rPr lang="en-US" sz="2400" dirty="0"/>
              <a:t>ntractable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rot="16200000" flipV="1">
            <a:off x="6781800" y="2590800"/>
            <a:ext cx="381000" cy="38100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15855" y="5010871"/>
            <a:ext cx="63377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for concave functions f(x) such as log(x)</a:t>
            </a:r>
          </a:p>
          <a:p>
            <a:endParaRPr lang="en-US" sz="2000" dirty="0"/>
          </a:p>
          <a:p>
            <a:r>
              <a:rPr lang="en-US" sz="2000" dirty="0"/>
              <a:t>So we maximize the lower bound by maximizing a sum of logs instead of a log of sums!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Expectation Maximization (EM)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98638"/>
            <a:ext cx="8229600" cy="51355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E-step: compute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M-step: solve</a:t>
            </a:r>
          </a:p>
        </p:txBody>
      </p:sp>
      <p:graphicFrame>
        <p:nvGraphicFramePr>
          <p:cNvPr id="334850" name="Object 2"/>
          <p:cNvGraphicFramePr>
            <a:graphicFrameLocks noChangeAspect="1"/>
          </p:cNvGraphicFramePr>
          <p:nvPr/>
        </p:nvGraphicFramePr>
        <p:xfrm>
          <a:off x="2667001" y="3017838"/>
          <a:ext cx="761206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38200" imgH="342720" progId="Equation.3">
                  <p:embed/>
                </p:oleObj>
              </mc:Choice>
              <mc:Fallback>
                <p:oleObj name="Equation" r:id="rId3" imgW="3238200" imgH="342720" progId="Equation.3">
                  <p:embed/>
                  <p:pic>
                    <p:nvPicPr>
                      <p:cNvPr id="3348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1" y="3017838"/>
                        <a:ext cx="7612063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852" name="Object 4"/>
          <p:cNvGraphicFramePr>
            <a:graphicFrameLocks noChangeAspect="1"/>
          </p:cNvGraphicFramePr>
          <p:nvPr/>
        </p:nvGraphicFramePr>
        <p:xfrm>
          <a:off x="3073400" y="5380038"/>
          <a:ext cx="62992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79480" imgH="342720" progId="Equation.3">
                  <p:embed/>
                </p:oleObj>
              </mc:Choice>
              <mc:Fallback>
                <p:oleObj name="Equation" r:id="rId5" imgW="2679480" imgH="342720" progId="Equation.3">
                  <p:embed/>
                  <p:pic>
                    <p:nvPicPr>
                      <p:cNvPr id="3348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400" y="5380038"/>
                        <a:ext cx="6299200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2743201" y="1048037"/>
          <a:ext cx="43275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41400" imgH="457200" progId="Equation.3">
                  <p:embed/>
                </p:oleObj>
              </mc:Choice>
              <mc:Fallback>
                <p:oleObj name="Equation" r:id="rId7" imgW="1841400" imgH="457200" progId="Equation.3">
                  <p:embed/>
                  <p:pic>
                    <p:nvPicPr>
                      <p:cNvPr id="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1" y="1048037"/>
                        <a:ext cx="4327525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36725" y="1276638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+mn-lt"/>
              </a:rPr>
              <a:t>Goal: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Expectation Maximization (EM)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798638"/>
            <a:ext cx="8229600" cy="51355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E-step: compute 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M-step: solve</a:t>
            </a:r>
          </a:p>
        </p:txBody>
      </p:sp>
      <p:graphicFrame>
        <p:nvGraphicFramePr>
          <p:cNvPr id="334850" name="Object 2"/>
          <p:cNvGraphicFramePr>
            <a:graphicFrameLocks noChangeAspect="1"/>
          </p:cNvGraphicFramePr>
          <p:nvPr/>
        </p:nvGraphicFramePr>
        <p:xfrm>
          <a:off x="2667001" y="3017838"/>
          <a:ext cx="7612063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238200" imgH="342720" progId="Equation.3">
                  <p:embed/>
                </p:oleObj>
              </mc:Choice>
              <mc:Fallback>
                <p:oleObj name="Equation" r:id="rId3" imgW="3238200" imgH="342720" progId="Equation.3">
                  <p:embed/>
                  <p:pic>
                    <p:nvPicPr>
                      <p:cNvPr id="33485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1" y="3017838"/>
                        <a:ext cx="7612063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4852" name="Object 4"/>
          <p:cNvGraphicFramePr>
            <a:graphicFrameLocks noChangeAspect="1"/>
          </p:cNvGraphicFramePr>
          <p:nvPr/>
        </p:nvGraphicFramePr>
        <p:xfrm>
          <a:off x="3073400" y="5380038"/>
          <a:ext cx="6299200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679480" imgH="342720" progId="Equation.3">
                  <p:embed/>
                </p:oleObj>
              </mc:Choice>
              <mc:Fallback>
                <p:oleObj name="Equation" r:id="rId5" imgW="2679480" imgH="342720" progId="Equation.3">
                  <p:embed/>
                  <p:pic>
                    <p:nvPicPr>
                      <p:cNvPr id="33485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3400" y="5380038"/>
                        <a:ext cx="6299200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5"/>
          <p:cNvGraphicFramePr>
            <a:graphicFrameLocks noChangeAspect="1"/>
          </p:cNvGraphicFramePr>
          <p:nvPr/>
        </p:nvGraphicFramePr>
        <p:xfrm>
          <a:off x="2743201" y="1048037"/>
          <a:ext cx="432752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841400" imgH="457200" progId="Equation.3">
                  <p:embed/>
                </p:oleObj>
              </mc:Choice>
              <mc:Fallback>
                <p:oleObj name="Equation" r:id="rId7" imgW="1841400" imgH="457200" progId="Equation.3">
                  <p:embed/>
                  <p:pic>
                    <p:nvPicPr>
                      <p:cNvPr id="1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1" y="1048037"/>
                        <a:ext cx="4327525" cy="10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1736725" y="1276638"/>
            <a:ext cx="1156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+mn-lt"/>
              </a:rPr>
              <a:t>Goal: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7543800" y="1351824"/>
          <a:ext cx="2863850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218960" imgH="215640" progId="Equation.3">
                  <p:embed/>
                </p:oleObj>
              </mc:Choice>
              <mc:Fallback>
                <p:oleObj name="Equation" r:id="rId9" imgW="1218960" imgH="215640" progId="Equation.3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800" y="1351824"/>
                        <a:ext cx="2863850" cy="509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05200" y="653534"/>
            <a:ext cx="3860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log of expectation of p(</a:t>
            </a:r>
            <a:r>
              <a:rPr lang="en-US" dirty="0" err="1"/>
              <a:t>x|z</a:t>
            </a:r>
            <a:r>
              <a:rPr lang="en-US" dirty="0"/>
              <a:t>) over p(z)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10200" y="2318266"/>
            <a:ext cx="49760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expectation of log of P(</a:t>
            </a:r>
            <a:r>
              <a:rPr lang="en-US" dirty="0" err="1"/>
              <a:t>x|z</a:t>
            </a:r>
            <a:r>
              <a:rPr lang="en-US" dirty="0"/>
              <a:t>) over estimated P(z)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572000" y="1010020"/>
            <a:ext cx="152400" cy="2402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341119" y="2687598"/>
            <a:ext cx="76200" cy="2402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554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BA30-A9E4-862A-4E2E-9B9F331E7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45720"/>
            <a:ext cx="3733800" cy="914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EM for Annotator Problem: </a:t>
            </a:r>
            <a:r>
              <a:rPr lang="en-US" sz="4000" b="1" dirty="0"/>
              <a:t>E-Step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9AC996-3B6E-5931-CBD5-E5B82EF79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3333"/>
          <a:stretch/>
        </p:blipFill>
        <p:spPr>
          <a:xfrm>
            <a:off x="4191000" y="0"/>
            <a:ext cx="4833963" cy="1828800"/>
          </a:xfrm>
          <a:prstGeom prst="rect">
            <a:avLst/>
          </a:prstGeom>
        </p:spPr>
      </p:pic>
      <p:sp>
        <p:nvSpPr>
          <p:cNvPr id="3" name="Thought Bubble: Cloud 2">
            <a:extLst>
              <a:ext uri="{FF2B5EF4-FFF2-40B4-BE49-F238E27FC236}">
                <a16:creationId xmlns:a16="http://schemas.microsoft.com/office/drawing/2014/main" id="{A520C910-792F-C33D-5A69-09CA77F7585C}"/>
              </a:ext>
            </a:extLst>
          </p:cNvPr>
          <p:cNvSpPr/>
          <p:nvPr/>
        </p:nvSpPr>
        <p:spPr>
          <a:xfrm>
            <a:off x="8686800" y="181697"/>
            <a:ext cx="3505200" cy="1723303"/>
          </a:xfrm>
          <a:prstGeom prst="cloudCallout">
            <a:avLst>
              <a:gd name="adj1" fmla="val -92392"/>
              <a:gd name="adj2" fmla="val 2466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These sums over all combinations of </a:t>
            </a:r>
            <a:r>
              <a:rPr lang="en-US" b="1" dirty="0">
                <a:solidFill>
                  <a:sysClr val="windowText" lastClr="000000"/>
                </a:solidFill>
              </a:rPr>
              <a:t>z</a:t>
            </a:r>
            <a:r>
              <a:rPr lang="en-US" dirty="0">
                <a:solidFill>
                  <a:sysClr val="windowText" lastClr="000000"/>
                </a:solidFill>
              </a:rPr>
              <a:t> and joint probabilities are complicated!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008BF245-AFF7-C6DF-49AB-EDDC86C85E5C}"/>
              </a:ext>
            </a:extLst>
          </p:cNvPr>
          <p:cNvSpPr/>
          <p:nvPr/>
        </p:nvSpPr>
        <p:spPr>
          <a:xfrm>
            <a:off x="8305800" y="2086697"/>
            <a:ext cx="3505200" cy="1723303"/>
          </a:xfrm>
          <a:prstGeom prst="cloudCallout">
            <a:avLst>
              <a:gd name="adj1" fmla="val -81155"/>
              <a:gd name="adj2" fmla="val -790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First, let’s expand the joint probabilities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D5BC2-AC8A-D812-F19B-97347EEA7D81}"/>
              </a:ext>
            </a:extLst>
          </p:cNvPr>
          <p:cNvSpPr txBox="1"/>
          <p:nvPr/>
        </p:nvSpPr>
        <p:spPr>
          <a:xfrm>
            <a:off x="685800" y="1295400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1. Write down the expectation equation</a:t>
            </a:r>
          </a:p>
        </p:txBody>
      </p:sp>
    </p:spTree>
    <p:extLst>
      <p:ext uri="{BB962C8B-B14F-4D97-AF65-F5344CB8AC3E}">
        <p14:creationId xmlns:p14="http://schemas.microsoft.com/office/powerpoint/2010/main" val="1808935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BA30-A9E4-862A-4E2E-9B9F331E7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45720"/>
            <a:ext cx="3733800" cy="914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EM for Annotator Problem: E-Step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9AC996-3B6E-5931-CBD5-E5B82EF79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6667"/>
          <a:stretch/>
        </p:blipFill>
        <p:spPr>
          <a:xfrm>
            <a:off x="4191000" y="0"/>
            <a:ext cx="4833963" cy="2971800"/>
          </a:xfrm>
          <a:prstGeom prst="rect">
            <a:avLst/>
          </a:prstGeom>
        </p:spPr>
      </p:pic>
      <p:sp>
        <p:nvSpPr>
          <p:cNvPr id="3" name="Left Brace 2">
            <a:extLst>
              <a:ext uri="{FF2B5EF4-FFF2-40B4-BE49-F238E27FC236}">
                <a16:creationId xmlns:a16="http://schemas.microsoft.com/office/drawing/2014/main" id="{3CDD0772-8C9D-466B-49A9-EBAD6B59A710}"/>
              </a:ext>
            </a:extLst>
          </p:cNvPr>
          <p:cNvSpPr/>
          <p:nvPr/>
        </p:nvSpPr>
        <p:spPr>
          <a:xfrm>
            <a:off x="3443068" y="1833489"/>
            <a:ext cx="533400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D1EE341-5480-A56D-9A1A-98C9D8423852}"/>
              </a:ext>
            </a:extLst>
          </p:cNvPr>
          <p:cNvSpPr txBox="1"/>
          <p:nvPr/>
        </p:nvSpPr>
        <p:spPr>
          <a:xfrm>
            <a:off x="633046" y="1676400"/>
            <a:ext cx="27713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Write joint as product of individual samples</a:t>
            </a:r>
          </a:p>
          <a:p>
            <a:endParaRPr lang="en-US" dirty="0"/>
          </a:p>
          <a:p>
            <a:r>
              <a:rPr lang="en-US" dirty="0"/>
              <a:t>3. Log of product is sum of logs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2DA4D9D1-2699-20D4-B9BF-900BDE36C25C}"/>
              </a:ext>
            </a:extLst>
          </p:cNvPr>
          <p:cNvSpPr/>
          <p:nvPr/>
        </p:nvSpPr>
        <p:spPr>
          <a:xfrm>
            <a:off x="8382000" y="3429000"/>
            <a:ext cx="3505200" cy="1723303"/>
          </a:xfrm>
          <a:prstGeom prst="cloudCallout">
            <a:avLst>
              <a:gd name="adj1" fmla="val -81155"/>
              <a:gd name="adj2" fmla="val -790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ysClr val="windowText" lastClr="000000"/>
                </a:solidFill>
              </a:rPr>
              <a:t>Now I want to deal with this joint </a:t>
            </a:r>
            <a:r>
              <a:rPr lang="en-US" b="1" dirty="0">
                <a:solidFill>
                  <a:sysClr val="windowText" lastClr="000000"/>
                </a:solidFill>
              </a:rPr>
              <a:t>z</a:t>
            </a:r>
            <a:r>
              <a:rPr lang="en-US" dirty="0">
                <a:solidFill>
                  <a:sysClr val="windowText" lastClr="000000"/>
                </a:solidFill>
              </a:rPr>
              <a:t> and complex sum over </a:t>
            </a:r>
            <a:r>
              <a:rPr lang="en-US" b="1" dirty="0">
                <a:solidFill>
                  <a:sysClr val="windowText" lastClr="000000"/>
                </a:solidFill>
              </a:rPr>
              <a:t>z</a:t>
            </a:r>
          </a:p>
        </p:txBody>
      </p:sp>
    </p:spTree>
    <p:extLst>
      <p:ext uri="{BB962C8B-B14F-4D97-AF65-F5344CB8AC3E}">
        <p14:creationId xmlns:p14="http://schemas.microsoft.com/office/powerpoint/2010/main" val="188185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BA30-A9E4-862A-4E2E-9B9F331E7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45720"/>
            <a:ext cx="3733800" cy="914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EM for Annotator Problem: E-Step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9AC996-3B6E-5931-CBD5-E5B82EF79F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0000"/>
          <a:stretch/>
        </p:blipFill>
        <p:spPr>
          <a:xfrm>
            <a:off x="4191000" y="0"/>
            <a:ext cx="4833963" cy="4800600"/>
          </a:xfrm>
          <a:prstGeom prst="rect">
            <a:avLst/>
          </a:prstGeom>
        </p:spPr>
      </p:pic>
      <p:sp>
        <p:nvSpPr>
          <p:cNvPr id="3" name="Left Brace 2">
            <a:extLst>
              <a:ext uri="{FF2B5EF4-FFF2-40B4-BE49-F238E27FC236}">
                <a16:creationId xmlns:a16="http://schemas.microsoft.com/office/drawing/2014/main" id="{8908D97C-0F6F-38BE-779B-472A3620D500}"/>
              </a:ext>
            </a:extLst>
          </p:cNvPr>
          <p:cNvSpPr/>
          <p:nvPr/>
        </p:nvSpPr>
        <p:spPr>
          <a:xfrm>
            <a:off x="3429000" y="2971800"/>
            <a:ext cx="533400" cy="1828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2DAB20-2F4C-0F37-2F3B-38EFB4215268}"/>
                  </a:ext>
                </a:extLst>
              </p:cNvPr>
              <p:cNvSpPr txBox="1"/>
              <p:nvPr/>
            </p:nvSpPr>
            <p:spPr>
              <a:xfrm>
                <a:off x="633046" y="2819400"/>
                <a:ext cx="2771336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4. Rearrange sums</a:t>
                </a:r>
              </a:p>
              <a:p>
                <a:endParaRPr lang="en-US" dirty="0"/>
              </a:p>
              <a:p>
                <a:r>
                  <a:rPr lang="en-US" dirty="0"/>
                  <a:t>Make it clear that sum over z is a series of sums</a:t>
                </a:r>
              </a:p>
              <a:p>
                <a:endParaRPr lang="en-US" dirty="0"/>
              </a:p>
              <a:p>
                <a:r>
                  <a:rPr lang="en-US" dirty="0"/>
                  <a:t>5. Rearrange again, pulling out the sum over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i="1" baseline="-25000" dirty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baseline="-250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92DAB20-2F4C-0F37-2F3B-38EFB42152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046" y="2819400"/>
                <a:ext cx="2771336" cy="2308324"/>
              </a:xfrm>
              <a:prstGeom prst="rect">
                <a:avLst/>
              </a:prstGeom>
              <a:blipFill>
                <a:blip r:embed="rId3"/>
                <a:stretch>
                  <a:fillRect l="-1982" t="-1587" r="-1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2A4376-DA8D-BEE1-484D-4D6D376971EF}"/>
                  </a:ext>
                </a:extLst>
              </p:cNvPr>
              <p:cNvSpPr txBox="1"/>
              <p:nvPr/>
            </p:nvSpPr>
            <p:spPr>
              <a:xfrm>
                <a:off x="9024963" y="4527559"/>
                <a:ext cx="2771336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Summing over all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’s except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</m:sSub>
                  </m:oMath>
                </a14:m>
                <a:r>
                  <a:rPr lang="en-US" dirty="0"/>
                  <a:t> lets me marginalize out the other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𝑧</m:t>
                    </m:r>
                  </m:oMath>
                </a14:m>
                <a:r>
                  <a:rPr lang="en-US" dirty="0"/>
                  <a:t>’s </a:t>
                </a:r>
                <a:endParaRPr lang="en-US" baseline="-25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A2A4376-DA8D-BEE1-484D-4D6D376971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4963" y="4527559"/>
                <a:ext cx="2771336" cy="1200329"/>
              </a:xfrm>
              <a:prstGeom prst="rect">
                <a:avLst/>
              </a:prstGeom>
              <a:blipFill>
                <a:blip r:embed="rId4"/>
                <a:stretch>
                  <a:fillRect l="-1758" t="-3046" r="-1538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E9BE72F-CAE7-FF00-3C17-B0D8C52EDDFE}"/>
              </a:ext>
            </a:extLst>
          </p:cNvPr>
          <p:cNvCxnSpPr>
            <a:stCxn id="5" idx="1"/>
          </p:cNvCxnSpPr>
          <p:nvPr/>
        </p:nvCxnSpPr>
        <p:spPr>
          <a:xfrm flipH="1" flipV="1">
            <a:off x="8458200" y="4572000"/>
            <a:ext cx="566763" cy="5557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98A3779-63B9-D419-E776-D8ACA9318088}"/>
                  </a:ext>
                </a:extLst>
              </p:cNvPr>
              <p:cNvSpPr txBox="1"/>
              <p:nvPr/>
            </p:nvSpPr>
            <p:spPr>
              <a:xfrm>
                <a:off x="266700" y="6111811"/>
                <a:ext cx="11658600" cy="667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These first five steps haven’t yet used the details of our model, so you can usually start at this point, where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()</m:t>
                        </m:r>
                      </m:e>
                    </m:nary>
                  </m:oMath>
                </a14:m>
                <a:r>
                  <a:rPr lang="en-US" b="0" dirty="0"/>
                  <a:t> is the sum over samples,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are the latent variables,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𝒔</m:t>
                    </m:r>
                  </m:oMath>
                </a14:m>
                <a:r>
                  <a:rPr lang="en-US" b="1" dirty="0"/>
                  <a:t> </a:t>
                </a:r>
                <a:r>
                  <a:rPr lang="en-US" dirty="0"/>
                  <a:t>are the observed variable,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are the model parameters</a:t>
                </a: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98A3779-63B9-D419-E776-D8ACA93180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700" y="6111811"/>
                <a:ext cx="11658600" cy="667812"/>
              </a:xfrm>
              <a:prstGeom prst="rect">
                <a:avLst/>
              </a:prstGeom>
              <a:blipFill>
                <a:blip r:embed="rId5"/>
                <a:stretch>
                  <a:fillRect l="-471" t="-66055" r="-2510" b="-596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70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BA30-A9E4-862A-4E2E-9B9F331E7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45720"/>
            <a:ext cx="3733800" cy="914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EM for Annotator Problem: E-Step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9AC996-3B6E-5931-CBD5-E5B82EF79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0"/>
            <a:ext cx="4833963" cy="6858000"/>
          </a:xfrm>
          <a:prstGeom prst="rect">
            <a:avLst/>
          </a:prstGeom>
        </p:spPr>
      </p:pic>
      <p:sp>
        <p:nvSpPr>
          <p:cNvPr id="3" name="Left Brace 2">
            <a:extLst>
              <a:ext uri="{FF2B5EF4-FFF2-40B4-BE49-F238E27FC236}">
                <a16:creationId xmlns:a16="http://schemas.microsoft.com/office/drawing/2014/main" id="{0D179FF1-1F69-50ED-8379-9AD5F8D39FE3}"/>
              </a:ext>
            </a:extLst>
          </p:cNvPr>
          <p:cNvSpPr/>
          <p:nvPr/>
        </p:nvSpPr>
        <p:spPr>
          <a:xfrm>
            <a:off x="3581400" y="4648200"/>
            <a:ext cx="457200" cy="762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AE662-51A9-3631-93B1-83DAE91EF321}"/>
              </a:ext>
            </a:extLst>
          </p:cNvPr>
          <p:cNvSpPr txBox="1"/>
          <p:nvPr/>
        </p:nvSpPr>
        <p:spPr>
          <a:xfrm>
            <a:off x="835855" y="4429035"/>
            <a:ext cx="2771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6. Now, plug in the functions for score probabilities of good and bad annotators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1BF57A-FE0B-CF1D-56B6-E9228409B7AE}"/>
              </a:ext>
            </a:extLst>
          </p:cNvPr>
          <p:cNvSpPr txBox="1"/>
          <p:nvPr/>
        </p:nvSpPr>
        <p:spPr>
          <a:xfrm>
            <a:off x="9398390" y="5885765"/>
            <a:ext cx="2771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 calculate how to get P(</a:t>
            </a:r>
            <a:r>
              <a:rPr lang="en-US" dirty="0" err="1"/>
              <a:t>z|s</a:t>
            </a:r>
            <a:r>
              <a:rPr lang="en-US" dirty="0"/>
              <a:t>), as we did before</a:t>
            </a:r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9F060078-A456-D568-6F04-47CC7FD7720B}"/>
              </a:ext>
            </a:extLst>
          </p:cNvPr>
          <p:cNvSpPr/>
          <p:nvPr/>
        </p:nvSpPr>
        <p:spPr>
          <a:xfrm flipH="1">
            <a:off x="9177363" y="5827931"/>
            <a:ext cx="243301" cy="7620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5231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7BA30-A9E4-862A-4E2E-9B9F331E7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046" y="45720"/>
            <a:ext cx="3733800" cy="9144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EM for Annotator Problem: E-Step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EBE0A1-AAC7-96A9-D1C5-6FE845BAA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1371600"/>
            <a:ext cx="7181385" cy="525222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8DD852E-3A59-2D31-1655-4F0D1863FF66}"/>
              </a:ext>
            </a:extLst>
          </p:cNvPr>
          <p:cNvSpPr txBox="1"/>
          <p:nvPr/>
        </p:nvSpPr>
        <p:spPr>
          <a:xfrm>
            <a:off x="637735" y="3429000"/>
            <a:ext cx="23387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Writing out the inference computations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6F6F2D-3715-4BE6-388E-4393E9FCBD04}"/>
              </a:ext>
            </a:extLst>
          </p:cNvPr>
          <p:cNvSpPr/>
          <p:nvPr/>
        </p:nvSpPr>
        <p:spPr>
          <a:xfrm>
            <a:off x="3733800" y="5907544"/>
            <a:ext cx="4495800" cy="7564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308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16CD358-407F-BC85-0FCB-6EC7EB1C9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0"/>
            <a:ext cx="5844367" cy="6858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D63F43A-093B-DF40-0FC1-AEBF0B9B836A}"/>
              </a:ext>
            </a:extLst>
          </p:cNvPr>
          <p:cNvSpPr txBox="1">
            <a:spLocks/>
          </p:cNvSpPr>
          <p:nvPr/>
        </p:nvSpPr>
        <p:spPr bwMode="auto">
          <a:xfrm>
            <a:off x="609600" y="0"/>
            <a:ext cx="3733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82500" lnSpcReduction="20000"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EM for Annotator Problem: </a:t>
            </a:r>
            <a:r>
              <a:rPr lang="en-US" b="1" dirty="0"/>
              <a:t>M-Step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9F9315-C181-C32A-BA4D-9F07A9A7A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027" y="1295400"/>
            <a:ext cx="3166946" cy="61331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99A2C9-18A0-1E47-5E33-C3F260C8AF41}"/>
              </a:ext>
            </a:extLst>
          </p:cNvPr>
          <p:cNvSpPr txBox="1"/>
          <p:nvPr/>
        </p:nvSpPr>
        <p:spPr>
          <a:xfrm>
            <a:off x="685800" y="2828835"/>
            <a:ext cx="337417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Calculate parameters that maximize the expression from the E-step, given our current estimates of P(</a:t>
            </a:r>
            <a:r>
              <a:rPr lang="en-US" dirty="0" err="1"/>
              <a:t>z|s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This is very similar to the MLE derivation</a:t>
            </a:r>
          </a:p>
          <a:p>
            <a:endParaRPr lang="en-US" dirty="0"/>
          </a:p>
        </p:txBody>
      </p:sp>
      <p:sp>
        <p:nvSpPr>
          <p:cNvPr id="10" name="Left Brace 9">
            <a:extLst>
              <a:ext uri="{FF2B5EF4-FFF2-40B4-BE49-F238E27FC236}">
                <a16:creationId xmlns:a16="http://schemas.microsoft.com/office/drawing/2014/main" id="{91ADFB8C-B908-75F0-E1E0-771CCCB68C88}"/>
              </a:ext>
            </a:extLst>
          </p:cNvPr>
          <p:cNvSpPr/>
          <p:nvPr/>
        </p:nvSpPr>
        <p:spPr>
          <a:xfrm flipH="1">
            <a:off x="11125200" y="838200"/>
            <a:ext cx="228600" cy="9144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Left Brace 10">
            <a:extLst>
              <a:ext uri="{FF2B5EF4-FFF2-40B4-BE49-F238E27FC236}">
                <a16:creationId xmlns:a16="http://schemas.microsoft.com/office/drawing/2014/main" id="{4B9F3D21-0152-4766-9FFE-00E745C9D004}"/>
              </a:ext>
            </a:extLst>
          </p:cNvPr>
          <p:cNvSpPr/>
          <p:nvPr/>
        </p:nvSpPr>
        <p:spPr>
          <a:xfrm flipH="1">
            <a:off x="11124028" y="2133600"/>
            <a:ext cx="228600" cy="182880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3FEB6596-E8A1-DA86-BEF3-1CC30D62D2F6}"/>
              </a:ext>
            </a:extLst>
          </p:cNvPr>
          <p:cNvSpPr/>
          <p:nvPr/>
        </p:nvSpPr>
        <p:spPr>
          <a:xfrm flipH="1">
            <a:off x="11129477" y="4379742"/>
            <a:ext cx="223151" cy="2325858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822E28-92F1-50BE-83F2-7A370D61024E}"/>
                  </a:ext>
                </a:extLst>
              </p:cNvPr>
              <p:cNvSpPr txBox="1"/>
              <p:nvPr/>
            </p:nvSpPr>
            <p:spPr>
              <a:xfrm>
                <a:off x="11352628" y="1064567"/>
                <a:ext cx="53694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9822E28-92F1-50BE-83F2-7A370D6102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2628" y="1064567"/>
                <a:ext cx="536942" cy="461665"/>
              </a:xfrm>
              <a:prstGeom prst="rect">
                <a:avLst/>
              </a:prstGeom>
              <a:blipFill>
                <a:blip r:embed="rId4"/>
                <a:stretch>
                  <a:fillRect t="-1333" r="-21591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CC3949-3D65-7E38-388F-8707450D04CA}"/>
                  </a:ext>
                </a:extLst>
              </p:cNvPr>
              <p:cNvSpPr txBox="1"/>
              <p:nvPr/>
            </p:nvSpPr>
            <p:spPr>
              <a:xfrm>
                <a:off x="11352628" y="2817167"/>
                <a:ext cx="45666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3CC3949-3D65-7E38-388F-8707450D04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2628" y="2817167"/>
                <a:ext cx="456663" cy="461665"/>
              </a:xfrm>
              <a:prstGeom prst="rect">
                <a:avLst/>
              </a:prstGeom>
              <a:blipFill>
                <a:blip r:embed="rId5"/>
                <a:stretch>
                  <a:fillRect t="-1316" r="-25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E03B8E-22AB-FB1C-AA48-1E4A11924681}"/>
                  </a:ext>
                </a:extLst>
              </p:cNvPr>
              <p:cNvSpPr txBox="1"/>
              <p:nvPr/>
            </p:nvSpPr>
            <p:spPr>
              <a:xfrm>
                <a:off x="11392767" y="5331768"/>
                <a:ext cx="58868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̂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ac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2E03B8E-22AB-FB1C-AA48-1E4A11924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2767" y="5331768"/>
                <a:ext cx="588687" cy="461665"/>
              </a:xfrm>
              <a:prstGeom prst="rect">
                <a:avLst/>
              </a:prstGeom>
              <a:blipFill>
                <a:blip r:embed="rId6"/>
                <a:stretch>
                  <a:fillRect t="-1333" r="-13542" b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51099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Annotator Problem Demo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https://colab.research.google.com/drive/1sutnFg-xe-IjgiY8qAJt5USf2MEBZS2L?usp=sharing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/>
          </a:p>
          <a:p>
            <a:r>
              <a:rPr lang="en-US" dirty="0"/>
              <a:t>Maximizes a lower bound on the data likelihood at each iteration</a:t>
            </a:r>
          </a:p>
          <a:p>
            <a:endParaRPr lang="en-US" dirty="0"/>
          </a:p>
          <a:p>
            <a:r>
              <a:rPr lang="en-US" dirty="0"/>
              <a:t>Each step increases the data likelihood</a:t>
            </a:r>
          </a:p>
          <a:p>
            <a:pPr lvl="1"/>
            <a:r>
              <a:rPr lang="en-US" dirty="0"/>
              <a:t>Converges to </a:t>
            </a:r>
            <a:r>
              <a:rPr lang="en-US" i="1" dirty="0"/>
              <a:t>local maximum</a:t>
            </a:r>
          </a:p>
          <a:p>
            <a:pPr lvl="1"/>
            <a:r>
              <a:rPr lang="en-US" dirty="0"/>
              <a:t>Like K-means, you may want to do multiple restarts with random initializations</a:t>
            </a:r>
          </a:p>
          <a:p>
            <a:endParaRPr lang="en-US" dirty="0"/>
          </a:p>
          <a:p>
            <a:r>
              <a:rPr lang="en-US" dirty="0"/>
              <a:t>Common tricks to derivation</a:t>
            </a:r>
          </a:p>
          <a:p>
            <a:pPr lvl="1"/>
            <a:r>
              <a:rPr lang="en-US" dirty="0"/>
              <a:t>Find terms that sum or integrate to 1</a:t>
            </a:r>
          </a:p>
          <a:p>
            <a:pPr lvl="1"/>
            <a:r>
              <a:rPr lang="en-US" dirty="0"/>
              <a:t>Lagrange multiplier to deal with constraints</a:t>
            </a:r>
          </a:p>
          <a:p>
            <a:pPr lvl="1"/>
            <a:endParaRPr lang="en-US" dirty="0"/>
          </a:p>
          <a:p>
            <a:r>
              <a:rPr lang="en-US" dirty="0"/>
              <a:t>Although the derivation is long, it pretty much always boils down to iteratively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Estimating likelihood of latent variables given parameters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Computing estimates of parameters that are weighted by the latent variable likelihoods</a:t>
            </a:r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C55F9-A297-D51F-FDD7-5C75C9120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Q3-6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FCEEA4-4A5B-58BB-F4EB-59FB51A414D4}"/>
              </a:ext>
            </a:extLst>
          </p:cNvPr>
          <p:cNvSpPr txBox="1"/>
          <p:nvPr/>
        </p:nvSpPr>
        <p:spPr>
          <a:xfrm>
            <a:off x="2362200" y="990600"/>
            <a:ext cx="70877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hlinkClick r:id="rId2"/>
              </a:rPr>
              <a:t>https://tinyurl.com/AML441-L9</a:t>
            </a:r>
            <a:r>
              <a:rPr lang="en-US" sz="4000" dirty="0"/>
              <a:t> </a:t>
            </a:r>
          </a:p>
        </p:txBody>
      </p:sp>
      <p:pic>
        <p:nvPicPr>
          <p:cNvPr id="6" name="Picture 5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998EF0F7-3C97-FE56-CAA5-6355EB488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774686"/>
            <a:ext cx="4685732" cy="468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822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“Hard EM”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Same as EM except compute z* as most likely values for hidden variables</a:t>
            </a:r>
          </a:p>
          <a:p>
            <a:endParaRPr lang="en-US" dirty="0"/>
          </a:p>
          <a:p>
            <a:r>
              <a:rPr lang="en-US" dirty="0"/>
              <a:t>K-means is an example</a:t>
            </a:r>
          </a:p>
          <a:p>
            <a:endParaRPr lang="en-US" dirty="0"/>
          </a:p>
          <a:p>
            <a:r>
              <a:rPr lang="en-US" dirty="0"/>
              <a:t>Advantages</a:t>
            </a:r>
          </a:p>
          <a:p>
            <a:pPr lvl="1"/>
            <a:r>
              <a:rPr lang="en-US" dirty="0"/>
              <a:t>Simpler: can be applied when cannot derive EM</a:t>
            </a:r>
          </a:p>
          <a:p>
            <a:pPr lvl="1"/>
            <a:r>
              <a:rPr lang="en-US" dirty="0"/>
              <a:t>Sometimes works better if you want to make hard predictions at the end</a:t>
            </a:r>
          </a:p>
          <a:p>
            <a:r>
              <a:rPr lang="en-US" dirty="0"/>
              <a:t>But</a:t>
            </a:r>
          </a:p>
          <a:p>
            <a:pPr lvl="1"/>
            <a:r>
              <a:rPr lang="en-US" dirty="0"/>
              <a:t>Generally, pdf parameters are not as accurate as EM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9169B-EA3D-2BFF-DAAA-AD90A350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8CDD41-E2A4-E056-5E00-3432D29052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019800" cy="5334000"/>
          </a:xfrm>
        </p:spPr>
        <p:txBody>
          <a:bodyPr>
            <a:normAutofit fontScale="92500" lnSpcReduction="20000"/>
          </a:bodyPr>
          <a:lstStyle/>
          <a:p>
            <a:endParaRPr lang="en-US" dirty="0"/>
          </a:p>
          <a:p>
            <a:r>
              <a:rPr lang="en-US" dirty="0"/>
              <a:t>EM is a widely applicable algorithm to solve for latent variables and parameters that make the observed data likely</a:t>
            </a:r>
          </a:p>
          <a:p>
            <a:endParaRPr lang="en-US" dirty="0"/>
          </a:p>
          <a:p>
            <a:r>
              <a:rPr lang="en-US" dirty="0"/>
              <a:t>While derivation is long and somewhat complicated, the application is simple</a:t>
            </a:r>
          </a:p>
          <a:p>
            <a:endParaRPr lang="en-US" dirty="0"/>
          </a:p>
          <a:p>
            <a:r>
              <a:rPr lang="en-US" dirty="0"/>
              <a:t>We’ll see other examples of EM use in mixture of Gaussian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846E8022-6C6C-63C2-A0F9-1CFB02927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2147887"/>
            <a:ext cx="3393554" cy="2562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D7241D-10CD-0CE9-DE3F-73E66EC6AA33}"/>
              </a:ext>
            </a:extLst>
          </p:cNvPr>
          <p:cNvSpPr txBox="1"/>
          <p:nvPr/>
        </p:nvSpPr>
        <p:spPr>
          <a:xfrm>
            <a:off x="7794604" y="4707957"/>
            <a:ext cx="26484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(Green = true; red = prediction)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EDA012-379E-1B80-719B-ADE3DE901924}"/>
              </a:ext>
            </a:extLst>
          </p:cNvPr>
          <p:cNvSpPr txBox="1"/>
          <p:nvPr/>
        </p:nvSpPr>
        <p:spPr>
          <a:xfrm>
            <a:off x="7812643" y="5425160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Good annotators: 0, 1,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BA218A-E37A-CC5E-9D86-D1CE4FEE8E02}"/>
              </a:ext>
            </a:extLst>
          </p:cNvPr>
          <p:cNvSpPr txBox="1"/>
          <p:nvPr/>
        </p:nvSpPr>
        <p:spPr>
          <a:xfrm>
            <a:off x="8043476" y="1672993"/>
            <a:ext cx="19543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Estimated scores</a:t>
            </a:r>
          </a:p>
        </p:txBody>
      </p:sp>
    </p:spTree>
    <p:extLst>
      <p:ext uri="{BB962C8B-B14F-4D97-AF65-F5344CB8AC3E}">
        <p14:creationId xmlns:p14="http://schemas.microsoft.com/office/powerpoint/2010/main" val="2147350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7DF9-19F4-BF1A-7F66-92B6EF9B1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9C75B-5338-A9BB-1A06-E448E3345B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Estimating probability density functions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71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136762</TotalTime>
  <Words>2318</Words>
  <Application>Microsoft Office PowerPoint</Application>
  <PresentationFormat>Widescreen</PresentationFormat>
  <Paragraphs>366</Paragraphs>
  <Slides>45</Slides>
  <Notes>7</Notes>
  <HiddenSlides>1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Arial</vt:lpstr>
      <vt:lpstr>Calibri</vt:lpstr>
      <vt:lpstr>Cambria Math</vt:lpstr>
      <vt:lpstr>Wingdings</vt:lpstr>
      <vt:lpstr>Office Theme</vt:lpstr>
      <vt:lpstr>Equation</vt:lpstr>
      <vt:lpstr>EM Algorithm </vt:lpstr>
      <vt:lpstr>Upcoming events</vt:lpstr>
      <vt:lpstr>I will describe three problems.  Think about what they have in common.</vt:lpstr>
      <vt:lpstr>“Bad Annotators” Problem</vt:lpstr>
      <vt:lpstr>Foreground/Background Segmentation</vt:lpstr>
      <vt:lpstr>Topic Models</vt:lpstr>
      <vt:lpstr>What do these problems have in common?</vt:lpstr>
      <vt:lpstr>Today’s Class</vt:lpstr>
      <vt:lpstr>I have used EM in research and practice many times, e.g.</vt:lpstr>
      <vt:lpstr>Bad Annotator Problem</vt:lpstr>
      <vt:lpstr>Latent Variable Problems: Bad Annotator</vt:lpstr>
      <vt:lpstr>Maximum Likelihood Estimation</vt:lpstr>
      <vt:lpstr>Solving for mean</vt:lpstr>
      <vt:lpstr>Solving for standard deviation</vt:lpstr>
      <vt:lpstr>Applying MLE in code</vt:lpstr>
      <vt:lpstr>Probabilistic Inference</vt:lpstr>
      <vt:lpstr>Probabilistic Inference (general case)</vt:lpstr>
      <vt:lpstr>Probabilistic Inference (general case)</vt:lpstr>
      <vt:lpstr>Probabilistic Inference (general case)</vt:lpstr>
      <vt:lpstr>Probabilistic Inference (general case)</vt:lpstr>
      <vt:lpstr>Example: Inference for Annotator Labels</vt:lpstr>
      <vt:lpstr>Suppose I want to model the probability of a penguin's height. I think there are probably two groups of penguins (e.g. male or female) and the height has a Gaussian distribution for each group, but all I have recorded is the heights of many penguins. </vt:lpstr>
      <vt:lpstr>Q1-2</vt:lpstr>
      <vt:lpstr>Dealing with Latent Variables</vt:lpstr>
      <vt:lpstr>Latent variable vs. target variable vs. known value vs. parameter</vt:lpstr>
      <vt:lpstr>Simple solution</vt:lpstr>
      <vt:lpstr>Annotator Problem: Simple Solution</vt:lpstr>
      <vt:lpstr>Expectation Maximization (EM) Algorithm</vt:lpstr>
      <vt:lpstr>Expectation Maximization (EM) Algorithm</vt:lpstr>
      <vt:lpstr>Expectation Maximization (EM) Algorithm</vt:lpstr>
      <vt:lpstr>Expectation Maximization (EM) Algorithm</vt:lpstr>
      <vt:lpstr>Expectation Maximization (EM) Algorithm</vt:lpstr>
      <vt:lpstr>Expectation Maximization (EM) Algorithm</vt:lpstr>
      <vt:lpstr>EM for Annotator Problem: E-Step</vt:lpstr>
      <vt:lpstr>EM for Annotator Problem: E-Step</vt:lpstr>
      <vt:lpstr>EM for Annotator Problem: E-Step</vt:lpstr>
      <vt:lpstr>EM for Annotator Problem: E-Step</vt:lpstr>
      <vt:lpstr>EM for Annotator Problem: E-Step</vt:lpstr>
      <vt:lpstr>PowerPoint Presentation</vt:lpstr>
      <vt:lpstr>EM Annotator Problem Demo</vt:lpstr>
      <vt:lpstr>EM Algorithm</vt:lpstr>
      <vt:lpstr>Q3-6</vt:lpstr>
      <vt:lpstr>“Hard EM”</vt:lpstr>
      <vt:lpstr>What to remember</vt:lpstr>
      <vt:lpstr>Next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317</cp:revision>
  <cp:lastPrinted>2023-01-18T22:14:20Z</cp:lastPrinted>
  <dcterms:created xsi:type="dcterms:W3CDTF">2009-12-16T02:55:56Z</dcterms:created>
  <dcterms:modified xsi:type="dcterms:W3CDTF">2026-09-22T16:58:09Z</dcterms:modified>
</cp:coreProperties>
</file>