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405" r:id="rId3"/>
    <p:sldId id="258" r:id="rId4"/>
    <p:sldId id="436" r:id="rId5"/>
    <p:sldId id="391" r:id="rId6"/>
    <p:sldId id="393" r:id="rId7"/>
    <p:sldId id="395" r:id="rId8"/>
    <p:sldId id="437" r:id="rId9"/>
    <p:sldId id="438" r:id="rId10"/>
    <p:sldId id="392" r:id="rId11"/>
    <p:sldId id="426" r:id="rId12"/>
    <p:sldId id="394" r:id="rId13"/>
    <p:sldId id="396" r:id="rId14"/>
    <p:sldId id="422" r:id="rId15"/>
    <p:sldId id="420" r:id="rId16"/>
    <p:sldId id="427" r:id="rId17"/>
    <p:sldId id="428" r:id="rId18"/>
    <p:sldId id="397" r:id="rId19"/>
    <p:sldId id="429" r:id="rId20"/>
    <p:sldId id="416" r:id="rId21"/>
    <p:sldId id="430" r:id="rId22"/>
    <p:sldId id="425" r:id="rId23"/>
    <p:sldId id="409" r:id="rId24"/>
    <p:sldId id="417" r:id="rId25"/>
    <p:sldId id="406" r:id="rId26"/>
    <p:sldId id="434" r:id="rId27"/>
    <p:sldId id="432" r:id="rId28"/>
    <p:sldId id="408" r:id="rId29"/>
    <p:sldId id="431" r:id="rId30"/>
    <p:sldId id="433" r:id="rId31"/>
    <p:sldId id="414" r:id="rId32"/>
    <p:sldId id="418" r:id="rId33"/>
    <p:sldId id="435" r:id="rId34"/>
    <p:sldId id="398" r:id="rId35"/>
    <p:sldId id="383" r:id="rId36"/>
    <p:sldId id="421" r:id="rId37"/>
    <p:sldId id="377" r:id="rId38"/>
    <p:sldId id="386" r:id="rId39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154A55-B26F-45A1-82C0-4A7FF41B989D}" v="249" dt="2026-09-17T16:44:54.2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8" autoAdjust="0"/>
    <p:restoredTop sz="71767" autoAdjust="0"/>
  </p:normalViewPr>
  <p:slideViewPr>
    <p:cSldViewPr>
      <p:cViewPr varScale="1">
        <p:scale>
          <a:sx n="68" d="100"/>
          <a:sy n="68" d="100"/>
        </p:scale>
        <p:origin x="381" y="45"/>
      </p:cViewPr>
      <p:guideLst>
        <p:guide pos="5760"/>
        <p:guide pos="384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delSld modSld">
      <pc:chgData name="Hoiem, Derek W" userId="08a2a5d7-ecbe-4300-b3e9-ea7b21108f06" providerId="ADAL" clId="{56B97E5F-FBF2-4CA1-AC83-62102CBE087E}" dt="2026-09-17T16:44:54.335" v="1182" actId="27636"/>
      <pc:docMkLst>
        <pc:docMk/>
      </pc:docMkLst>
      <pc:sldChg chg="modSp mod modAnim">
        <pc:chgData name="Hoiem, Derek W" userId="08a2a5d7-ecbe-4300-b3e9-ea7b21108f06" providerId="ADAL" clId="{56B97E5F-FBF2-4CA1-AC83-62102CBE087E}" dt="2026-09-17T16:19:23.480" v="1149" actId="20577"/>
        <pc:sldMkLst>
          <pc:docMk/>
          <pc:sldMk cId="2997090322" sldId="405"/>
        </pc:sldMkLst>
        <pc:spChg chg="mod">
          <ac:chgData name="Hoiem, Derek W" userId="08a2a5d7-ecbe-4300-b3e9-ea7b21108f06" providerId="ADAL" clId="{56B97E5F-FBF2-4CA1-AC83-62102CBE087E}" dt="2026-09-17T16:18:11.068" v="1134" actId="6549"/>
          <ac:spMkLst>
            <pc:docMk/>
            <pc:sldMk cId="2997090322" sldId="405"/>
            <ac:spMk id="2" creationId="{5D9CF94B-F205-FA2A-3AA0-7A7EF8768E29}"/>
          </ac:spMkLst>
        </pc:spChg>
        <pc:spChg chg="mod">
          <ac:chgData name="Hoiem, Derek W" userId="08a2a5d7-ecbe-4300-b3e9-ea7b21108f06" providerId="ADAL" clId="{56B97E5F-FBF2-4CA1-AC83-62102CBE087E}" dt="2026-09-17T16:19:23.480" v="1149" actId="20577"/>
          <ac:spMkLst>
            <pc:docMk/>
            <pc:sldMk cId="2997090322" sldId="405"/>
            <ac:spMk id="3" creationId="{35AF36D5-C957-18F9-66B1-411F0583EB35}"/>
          </ac:spMkLst>
        </pc:spChg>
      </pc:sldChg>
      <pc:sldChg chg="addAnim delAnim modAnim">
        <pc:chgData name="Hoiem, Derek W" userId="08a2a5d7-ecbe-4300-b3e9-ea7b21108f06" providerId="ADAL" clId="{56B97E5F-FBF2-4CA1-AC83-62102CBE087E}" dt="2026-09-17T16:38:44.945" v="1152"/>
        <pc:sldMkLst>
          <pc:docMk/>
          <pc:sldMk cId="1130756084" sldId="417"/>
        </pc:sldMkLst>
      </pc:sldChg>
      <pc:sldChg chg="del">
        <pc:chgData name="Hoiem, Derek W" userId="08a2a5d7-ecbe-4300-b3e9-ea7b21108f06" providerId="ADAL" clId="{56B97E5F-FBF2-4CA1-AC83-62102CBE087E}" dt="2026-09-17T02:47:24.282" v="771" actId="47"/>
        <pc:sldMkLst>
          <pc:docMk/>
          <pc:sldMk cId="2939171989" sldId="419"/>
        </pc:sldMkLst>
      </pc:sldChg>
      <pc:sldChg chg="modSp">
        <pc:chgData name="Hoiem, Derek W" userId="08a2a5d7-ecbe-4300-b3e9-ea7b21108f06" providerId="ADAL" clId="{56B97E5F-FBF2-4CA1-AC83-62102CBE087E}" dt="2026-09-17T02:46:17.898" v="770" actId="113"/>
        <pc:sldMkLst>
          <pc:docMk/>
          <pc:sldMk cId="2167942663" sldId="420"/>
        </pc:sldMkLst>
        <pc:spChg chg="mod">
          <ac:chgData name="Hoiem, Derek W" userId="08a2a5d7-ecbe-4300-b3e9-ea7b21108f06" providerId="ADAL" clId="{56B97E5F-FBF2-4CA1-AC83-62102CBE087E}" dt="2026-09-17T02:46:17.898" v="770" actId="113"/>
          <ac:spMkLst>
            <pc:docMk/>
            <pc:sldMk cId="2167942663" sldId="420"/>
            <ac:spMk id="3" creationId="{47A46787-D718-0BB3-A01D-7628A98E4C77}"/>
          </ac:spMkLst>
        </pc:spChg>
      </pc:sldChg>
      <pc:sldChg chg="modSp">
        <pc:chgData name="Hoiem, Derek W" userId="08a2a5d7-ecbe-4300-b3e9-ea7b21108f06" providerId="ADAL" clId="{56B97E5F-FBF2-4CA1-AC83-62102CBE087E}" dt="2026-09-17T02:44:45.705" v="767" actId="113"/>
        <pc:sldMkLst>
          <pc:docMk/>
          <pc:sldMk cId="2842925786" sldId="422"/>
        </pc:sldMkLst>
        <pc:spChg chg="mod">
          <ac:chgData name="Hoiem, Derek W" userId="08a2a5d7-ecbe-4300-b3e9-ea7b21108f06" providerId="ADAL" clId="{56B97E5F-FBF2-4CA1-AC83-62102CBE087E}" dt="2026-09-17T02:44:24.518" v="761" actId="113"/>
          <ac:spMkLst>
            <pc:docMk/>
            <pc:sldMk cId="2842925786" sldId="422"/>
            <ac:spMk id="4" creationId="{22BE1313-6A8C-B1D4-5BD7-835ED4412F39}"/>
          </ac:spMkLst>
        </pc:spChg>
        <pc:spChg chg="mod">
          <ac:chgData name="Hoiem, Derek W" userId="08a2a5d7-ecbe-4300-b3e9-ea7b21108f06" providerId="ADAL" clId="{56B97E5F-FBF2-4CA1-AC83-62102CBE087E}" dt="2026-09-17T02:44:45.705" v="767" actId="113"/>
          <ac:spMkLst>
            <pc:docMk/>
            <pc:sldMk cId="2842925786" sldId="422"/>
            <ac:spMk id="6" creationId="{9B7C350D-C9D7-655A-A67C-E03C91FD5B16}"/>
          </ac:spMkLst>
        </pc:spChg>
      </pc:sldChg>
      <pc:sldChg chg="modSp mod">
        <pc:chgData name="Hoiem, Derek W" userId="08a2a5d7-ecbe-4300-b3e9-ea7b21108f06" providerId="ADAL" clId="{56B97E5F-FBF2-4CA1-AC83-62102CBE087E}" dt="2026-09-17T16:44:54.335" v="1182" actId="27636"/>
        <pc:sldMkLst>
          <pc:docMk/>
          <pc:sldMk cId="2196843185" sldId="433"/>
        </pc:sldMkLst>
        <pc:spChg chg="mod">
          <ac:chgData name="Hoiem, Derek W" userId="08a2a5d7-ecbe-4300-b3e9-ea7b21108f06" providerId="ADAL" clId="{56B97E5F-FBF2-4CA1-AC83-62102CBE087E}" dt="2026-09-17T16:44:54.335" v="1182" actId="27636"/>
          <ac:spMkLst>
            <pc:docMk/>
            <pc:sldMk cId="2196843185" sldId="433"/>
            <ac:spMk id="3" creationId="{E03E1201-B6D1-4537-51B7-AC40768F6C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90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inyurl.com/AML441-L8r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4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43.png"/><Relationship Id="rId4" Type="http://schemas.openxmlformats.org/officeDocument/2006/relationships/image" Target="../media/image30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inyurl.com/AML441-L8r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hyperlink" Target="https://www.cs.cmu.edu/afs/cs.cmu.edu/user/hws/www/CVPR0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370889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bg1">
                    <a:lumMod val="95000"/>
                  </a:schemeClr>
                </a:solidFill>
              </a:rPr>
              <a:t>Naïve Bayes Classifier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735" y="4571999"/>
            <a:ext cx="3377184" cy="164592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Applied Machine Learning</a:t>
            </a:r>
            <a:br>
              <a:rPr lang="en-US" sz="2000" dirty="0">
                <a:solidFill>
                  <a:schemeClr val="bg1">
                    <a:lumMod val="95000"/>
                  </a:schemeClr>
                </a:solidFill>
              </a:rPr>
            </a:b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Derek Hoiem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7422754" y="6298473"/>
            <a:ext cx="42336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95000"/>
                  </a:schemeClr>
                </a:solidFill>
              </a:rPr>
              <a:t>Dall-E: portrait of Thomas Bayes with a Dunce Cap on his head</a:t>
            </a:r>
          </a:p>
        </p:txBody>
      </p:sp>
      <p:pic>
        <p:nvPicPr>
          <p:cNvPr id="4" name="Picture 3" descr="A person wearing a cone hat&#10;&#10;Description automatically generated">
            <a:extLst>
              <a:ext uri="{FF2B5EF4-FFF2-40B4-BE49-F238E27FC236}">
                <a16:creationId xmlns:a16="http://schemas.microsoft.com/office/drawing/2014/main" id="{06BC19A4-C982-D633-3684-D2183447B0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11" y="-297917"/>
            <a:ext cx="7431700" cy="743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CF94B-F205-FA2A-3AA0-7A7EF8768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Approaches to classification and regression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AF36D5-C957-18F9-66B1-411F0583E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71600"/>
            <a:ext cx="10972800" cy="5135563"/>
          </a:xfrm>
        </p:spPr>
        <p:txBody>
          <a:bodyPr>
            <a:normAutofit/>
          </a:bodyPr>
          <a:lstStyle/>
          <a:p>
            <a:r>
              <a:rPr lang="en-US" dirty="0"/>
              <a:t>We’ve learned about two of the most widely used</a:t>
            </a:r>
          </a:p>
          <a:p>
            <a:pPr lvl="1"/>
            <a:r>
              <a:rPr lang="en-US" dirty="0"/>
              <a:t>Nearest neighbor</a:t>
            </a:r>
          </a:p>
          <a:p>
            <a:pPr lvl="1"/>
            <a:r>
              <a:rPr lang="en-US" dirty="0"/>
              <a:t>Linear models</a:t>
            </a:r>
          </a:p>
          <a:p>
            <a:pPr lvl="1"/>
            <a:endParaRPr lang="en-US" dirty="0"/>
          </a:p>
          <a:p>
            <a:r>
              <a:rPr lang="en-US" dirty="0"/>
              <a:t>Next, we’ll learn about probabilistic models and trees</a:t>
            </a:r>
          </a:p>
          <a:p>
            <a:endParaRPr lang="en-US" dirty="0"/>
          </a:p>
          <a:p>
            <a:r>
              <a:rPr lang="en-US" dirty="0"/>
              <a:t>Everything else is representation learning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99709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7A51C-5B5E-7651-B435-E4F6BF6FE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E39B80-38AD-51DD-44C0-8DFA11D13B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Introduce probabilistic models</a:t>
            </a:r>
          </a:p>
          <a:p>
            <a:endParaRPr lang="en-US" dirty="0"/>
          </a:p>
          <a:p>
            <a:r>
              <a:rPr lang="en-US" dirty="0"/>
              <a:t>Naïve Bayes Classifier</a:t>
            </a:r>
          </a:p>
          <a:p>
            <a:pPr lvl="1"/>
            <a:r>
              <a:rPr lang="en-US" dirty="0"/>
              <a:t>Assumptions / model</a:t>
            </a:r>
          </a:p>
          <a:p>
            <a:pPr lvl="1"/>
            <a:r>
              <a:rPr lang="en-US" dirty="0"/>
              <a:t>How to estimate from data</a:t>
            </a:r>
          </a:p>
          <a:p>
            <a:pPr lvl="1"/>
            <a:r>
              <a:rPr lang="en-US" dirty="0"/>
              <a:t>How to predict given new features</a:t>
            </a:r>
          </a:p>
          <a:p>
            <a:pPr lvl="1"/>
            <a:r>
              <a:rPr lang="en-US" dirty="0"/>
              <a:t>Cases of discrete and continuous variables</a:t>
            </a:r>
          </a:p>
          <a:p>
            <a:endParaRPr lang="en-US" dirty="0"/>
          </a:p>
          <a:p>
            <a:r>
              <a:rPr lang="en-US" dirty="0"/>
              <a:t>“Semi-naïve Bayes” object detector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302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4CC80-96AC-4105-E169-E557902106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probability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6EAD3-6144-C379-D17E-136D4F087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A belief, a confidence, a likelihood</a:t>
            </a:r>
          </a:p>
          <a:p>
            <a:endParaRPr lang="en-US" dirty="0"/>
          </a:p>
          <a:p>
            <a:r>
              <a:rPr lang="en-US" dirty="0"/>
              <a:t>“There’s a 60% chance it will rain tomorrow.”</a:t>
            </a:r>
          </a:p>
          <a:p>
            <a:pPr lvl="1"/>
            <a:r>
              <a:rPr lang="en-US" dirty="0"/>
              <a:t>Based on the information I have, if we were to simulate the future 100 times, I’d expect it to rain 60 of them.</a:t>
            </a:r>
          </a:p>
          <a:p>
            <a:pPr lvl="1"/>
            <a:r>
              <a:rPr lang="en-US" dirty="0"/>
              <a:t>I think it’s a little more likely to rain than not</a:t>
            </a:r>
          </a:p>
          <a:p>
            <a:pPr lvl="1"/>
            <a:endParaRPr lang="en-US" dirty="0"/>
          </a:p>
          <a:p>
            <a:r>
              <a:rPr lang="en-US" dirty="0"/>
              <a:t>You have a 1/18 chance of rolling a 3 with two dice.</a:t>
            </a:r>
          </a:p>
          <a:p>
            <a:pPr lvl="1"/>
            <a:r>
              <a:rPr lang="en-US" dirty="0"/>
              <a:t>If you roll an infinite number of pairs of dice, 1 out of 18 of them will sum to 3. </a:t>
            </a:r>
          </a:p>
          <a:p>
            <a:pPr lvl="1"/>
            <a:endParaRPr lang="en-US" dirty="0"/>
          </a:p>
          <a:p>
            <a:r>
              <a:rPr lang="en-US" dirty="0"/>
              <a:t>Probabilities are expectations, according to some information and assumptions.</a:t>
            </a:r>
          </a:p>
          <a:p>
            <a:pPr lvl="1"/>
            <a:r>
              <a:rPr lang="en-US" dirty="0"/>
              <a:t>E.g., it will either rain tomorrow or not</a:t>
            </a:r>
          </a:p>
        </p:txBody>
      </p:sp>
    </p:spTree>
    <p:extLst>
      <p:ext uri="{BB962C8B-B14F-4D97-AF65-F5344CB8AC3E}">
        <p14:creationId xmlns:p14="http://schemas.microsoft.com/office/powerpoint/2010/main" val="396362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D38AF-A1B5-706F-06A4-FEB405193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Joint and conditional probability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AAAB72-D346-3166-4178-15A5335182B3}"/>
                  </a:ext>
                </a:extLst>
              </p:cNvPr>
              <p:cNvSpPr txBox="1"/>
              <p:nvPr/>
            </p:nvSpPr>
            <p:spPr>
              <a:xfrm>
                <a:off x="3258139" y="1676400"/>
                <a:ext cx="567572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3AAAB72-D346-3166-4178-15A533518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8139" y="1676400"/>
                <a:ext cx="5675721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DEBEAE-A5FE-1C7A-BDFC-52C38EC1F878}"/>
                  </a:ext>
                </a:extLst>
              </p:cNvPr>
              <p:cNvSpPr txBox="1"/>
              <p:nvPr/>
            </p:nvSpPr>
            <p:spPr>
              <a:xfrm>
                <a:off x="3429000" y="3022694"/>
                <a:ext cx="504317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DEBEAE-A5FE-1C7A-BDFC-52C38EC1F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3022694"/>
                <a:ext cx="5043175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A9A20C-ECC5-AC23-9813-2C65FC68435F}"/>
                  </a:ext>
                </a:extLst>
              </p:cNvPr>
              <p:cNvSpPr txBox="1"/>
              <p:nvPr/>
            </p:nvSpPr>
            <p:spPr>
              <a:xfrm>
                <a:off x="3428999" y="4535270"/>
                <a:ext cx="4939429" cy="9098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A9A20C-ECC5-AC23-9813-2C65FC684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999" y="4535270"/>
                <a:ext cx="4939429" cy="909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CD76596F-D9DB-680E-0D6A-C1972B3922CA}"/>
              </a:ext>
            </a:extLst>
          </p:cNvPr>
          <p:cNvSpPr txBox="1"/>
          <p:nvPr/>
        </p:nvSpPr>
        <p:spPr>
          <a:xfrm>
            <a:off x="1371600" y="4805504"/>
            <a:ext cx="19303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Bayes Rule: </a:t>
            </a:r>
          </a:p>
        </p:txBody>
      </p:sp>
    </p:spTree>
    <p:extLst>
      <p:ext uri="{BB962C8B-B14F-4D97-AF65-F5344CB8AC3E}">
        <p14:creationId xmlns:p14="http://schemas.microsoft.com/office/powerpoint/2010/main" val="350618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46642-D415-8F5D-0A1C-F33251C64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C8D363-41B9-9E1B-0818-0FAFBF540ABE}"/>
                  </a:ext>
                </a:extLst>
              </p:cNvPr>
              <p:cNvSpPr txBox="1"/>
              <p:nvPr/>
            </p:nvSpPr>
            <p:spPr>
              <a:xfrm>
                <a:off x="4151204" y="1724511"/>
                <a:ext cx="2996526" cy="11475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/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CC8D363-41B9-9E1B-0818-0FAFBF540A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04" y="1724511"/>
                <a:ext cx="2996526" cy="114755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030D5A-81D2-8BBD-5E23-87EA00037D22}"/>
                  </a:ext>
                </a:extLst>
              </p:cNvPr>
              <p:cNvSpPr txBox="1"/>
              <p:nvPr/>
            </p:nvSpPr>
            <p:spPr>
              <a:xfrm>
                <a:off x="4151204" y="3657600"/>
                <a:ext cx="3874137" cy="11475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∈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/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</m:e>
                          </m:nary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4030D5A-81D2-8BBD-5E23-87EA00037D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04" y="3657600"/>
                <a:ext cx="3874137" cy="11475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A5DA12A-C5DE-B764-B253-E876CE52C890}"/>
              </a:ext>
            </a:extLst>
          </p:cNvPr>
          <p:cNvSpPr txBox="1"/>
          <p:nvPr/>
        </p:nvSpPr>
        <p:spPr>
          <a:xfrm>
            <a:off x="685800" y="2055167"/>
            <a:ext cx="32496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Law of total probability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1A16EA-E39E-73DD-0274-A714F4304F91}"/>
              </a:ext>
            </a:extLst>
          </p:cNvPr>
          <p:cNvSpPr txBox="1"/>
          <p:nvPr/>
        </p:nvSpPr>
        <p:spPr>
          <a:xfrm>
            <a:off x="1524000" y="4000546"/>
            <a:ext cx="22589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Marginalization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3125A-1A03-AED1-52A8-29F38093050B}"/>
              </a:ext>
            </a:extLst>
          </p:cNvPr>
          <p:cNvSpPr txBox="1"/>
          <p:nvPr/>
        </p:nvSpPr>
        <p:spPr>
          <a:xfrm>
            <a:off x="228600" y="6462572"/>
            <a:ext cx="898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continuous variables, replace sum over possible values with integral over domain</a:t>
            </a:r>
          </a:p>
        </p:txBody>
      </p:sp>
    </p:spTree>
    <p:extLst>
      <p:ext uri="{BB962C8B-B14F-4D97-AF65-F5344CB8AC3E}">
        <p14:creationId xmlns:p14="http://schemas.microsoft.com/office/powerpoint/2010/main" val="584902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EC673-78BD-3DF6-BAC2-D178FDE82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Estimate probabilities of discrete variables by counting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B6EB7A-5484-AC09-10AC-1EFFD8870E91}"/>
                  </a:ext>
                </a:extLst>
              </p:cNvPr>
              <p:cNvSpPr txBox="1"/>
              <p:nvPr/>
            </p:nvSpPr>
            <p:spPr>
              <a:xfrm>
                <a:off x="2667000" y="2819400"/>
                <a:ext cx="6601166" cy="14936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  <m:nary>
                        <m:naryPr>
                          <m:chr m:val="∑"/>
                          <m:supHide m:val="on"/>
                          <m:ctrlPr>
                            <a:rPr lang="en-US" sz="4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4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/>
                        <m:e>
                          <m:r>
                            <a:rPr lang="en-US" sz="4000" i="1">
                              <a:latin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sz="4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4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40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40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40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B6EB7A-5484-AC09-10AC-1EFFD8870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2819400"/>
                <a:ext cx="6601166" cy="149367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32292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D1D56-C54C-69A0-5B8B-691B30074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86D87644-7F4E-CC4E-061D-05E4C2ADB3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478113"/>
              </p:ext>
            </p:extLst>
          </p:nvPr>
        </p:nvGraphicFramePr>
        <p:xfrm>
          <a:off x="609600" y="990600"/>
          <a:ext cx="1143000" cy="53340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218143431"/>
                    </a:ext>
                  </a:extLst>
                </a:gridCol>
              </a:tblGrid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02967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657578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96506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36755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1652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854408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34369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350593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9974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824504B-3EAD-9AB1-9713-DF036A6020D2}"/>
              </a:ext>
            </a:extLst>
          </p:cNvPr>
          <p:cNvSpPr txBox="1"/>
          <p:nvPr/>
        </p:nvSpPr>
        <p:spPr>
          <a:xfrm>
            <a:off x="5029200" y="3059668"/>
            <a:ext cx="2582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P(rains) = ?</a:t>
            </a:r>
          </a:p>
        </p:txBody>
      </p:sp>
    </p:spTree>
    <p:extLst>
      <p:ext uri="{BB962C8B-B14F-4D97-AF65-F5344CB8AC3E}">
        <p14:creationId xmlns:p14="http://schemas.microsoft.com/office/powerpoint/2010/main" val="3722358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E6ED6-70E7-87EB-B653-A411FEB5E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3CA0-0240-D9E9-0F70-684FFBFC0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4BBA663-2324-F868-13E9-9046A240852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09600" y="990600"/>
          <a:ext cx="1143000" cy="533400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218143431"/>
                    </a:ext>
                  </a:extLst>
                </a:gridCol>
              </a:tblGrid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Rained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002967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657578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96506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336755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1652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854408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634369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350593"/>
                  </a:ext>
                </a:extLst>
              </a:tr>
              <a:tr h="592667"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9974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3B20A3D1-9C27-266D-2010-5A7335CD884A}"/>
              </a:ext>
            </a:extLst>
          </p:cNvPr>
          <p:cNvSpPr txBox="1"/>
          <p:nvPr/>
        </p:nvSpPr>
        <p:spPr>
          <a:xfrm>
            <a:off x="5029200" y="3059668"/>
            <a:ext cx="29674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P(rains) = 3/8</a:t>
            </a:r>
          </a:p>
        </p:txBody>
      </p:sp>
    </p:spTree>
    <p:extLst>
      <p:ext uri="{BB962C8B-B14F-4D97-AF65-F5344CB8AC3E}">
        <p14:creationId xmlns:p14="http://schemas.microsoft.com/office/powerpoint/2010/main" val="2072461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F13AD-D4D2-9F55-38A6-482B3CD19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Example, converting counts to probabilities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CD1A812-A288-94AC-6638-98BA4F3189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516162"/>
              </p:ext>
            </p:extLst>
          </p:nvPr>
        </p:nvGraphicFramePr>
        <p:xfrm>
          <a:off x="2050776" y="2337280"/>
          <a:ext cx="2680998" cy="1565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3666">
                  <a:extLst>
                    <a:ext uri="{9D8B030D-6E8A-4147-A177-3AD203B41FA5}">
                      <a16:colId xmlns:a16="http://schemas.microsoft.com/office/drawing/2014/main" val="593867066"/>
                    </a:ext>
                  </a:extLst>
                </a:gridCol>
                <a:gridCol w="893666">
                  <a:extLst>
                    <a:ext uri="{9D8B030D-6E8A-4147-A177-3AD203B41FA5}">
                      <a16:colId xmlns:a16="http://schemas.microsoft.com/office/drawing/2014/main" val="3291726068"/>
                    </a:ext>
                  </a:extLst>
                </a:gridCol>
                <a:gridCol w="893666">
                  <a:extLst>
                    <a:ext uri="{9D8B030D-6E8A-4147-A177-3AD203B41FA5}">
                      <a16:colId xmlns:a16="http://schemas.microsoft.com/office/drawing/2014/main" val="3293761407"/>
                    </a:ext>
                  </a:extLst>
                </a:gridCol>
              </a:tblGrid>
              <a:tr h="521825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0342942"/>
                  </a:ext>
                </a:extLst>
              </a:tr>
              <a:tr h="521825">
                <a:tc>
                  <a:txBody>
                    <a:bodyPr/>
                    <a:lstStyle/>
                    <a:p>
                      <a:r>
                        <a:rPr lang="en-US" sz="2400" dirty="0"/>
                        <a:t>Cat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7067144"/>
                  </a:ext>
                </a:extLst>
              </a:tr>
              <a:tr h="521825">
                <a:tc>
                  <a:txBody>
                    <a:bodyPr/>
                    <a:lstStyle/>
                    <a:p>
                      <a:r>
                        <a:rPr lang="en-US" sz="2400" dirty="0"/>
                        <a:t>Dog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05858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B572DB7-5B01-CF75-DD84-1D96C6F26F27}"/>
              </a:ext>
            </a:extLst>
          </p:cNvPr>
          <p:cNvSpPr txBox="1"/>
          <p:nvPr/>
        </p:nvSpPr>
        <p:spPr>
          <a:xfrm>
            <a:off x="2667000" y="1840468"/>
            <a:ext cx="2839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Larger than 10 </a:t>
            </a:r>
            <a:r>
              <a:rPr lang="en-US" sz="2400" dirty="0" err="1"/>
              <a:t>lbs</a:t>
            </a:r>
            <a:r>
              <a:rPr lang="en-US" sz="24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15BF98-DFCA-207C-CA02-0D40CD492B05}"/>
                  </a:ext>
                </a:extLst>
              </p:cNvPr>
              <p:cNvSpPr txBox="1"/>
              <p:nvPr/>
            </p:nvSpPr>
            <p:spPr>
              <a:xfrm>
                <a:off x="6400800" y="2222090"/>
                <a:ext cx="4001608" cy="34470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𝐶𝑎𝑡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𝐶𝑎𝑡</m:t>
                          </m:r>
                        </m: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 </m:t>
                      </m:r>
                    </m:oMath>
                  </m:oMathPara>
                </a14:m>
                <a:endParaRPr lang="en-US" sz="3200" b="0" dirty="0"/>
              </a:p>
              <a:p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𝐶𝑎𝑡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)=</m:t>
                      </m:r>
                    </m:oMath>
                  </m:oMathPara>
                </a14:m>
                <a:endParaRPr lang="en-US" sz="3200" b="0" dirty="0"/>
              </a:p>
              <a:p>
                <a:endParaRPr lang="en-US" sz="3200" b="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15BF98-DFCA-207C-CA02-0D40CD492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2222090"/>
                <a:ext cx="4001608" cy="34470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8E9E4D-3151-E83A-7E4E-80E58EDA20D9}"/>
                  </a:ext>
                </a:extLst>
              </p:cNvPr>
              <p:cNvSpPr txBox="1"/>
              <p:nvPr/>
            </p:nvSpPr>
            <p:spPr>
              <a:xfrm>
                <a:off x="1707063" y="2768518"/>
                <a:ext cx="2617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8E9E4D-3151-E83A-7E4E-80E58EDA2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7063" y="2768518"/>
                <a:ext cx="261738" cy="369332"/>
              </a:xfrm>
              <a:prstGeom prst="rect">
                <a:avLst/>
              </a:prstGeom>
              <a:blipFill>
                <a:blip r:embed="rId3"/>
                <a:stretch>
                  <a:fillRect l="-25581" r="-23256" b="-27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B18E1B-D85C-560B-026C-B4F53BBB6730}"/>
                  </a:ext>
                </a:extLst>
              </p:cNvPr>
              <p:cNvSpPr txBox="1"/>
              <p:nvPr/>
            </p:nvSpPr>
            <p:spPr>
              <a:xfrm>
                <a:off x="2434359" y="1865783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B18E1B-D85C-560B-026C-B4F53BBB6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359" y="1865783"/>
                <a:ext cx="257763" cy="369332"/>
              </a:xfrm>
              <a:prstGeom prst="rect">
                <a:avLst/>
              </a:prstGeom>
              <a:blipFill>
                <a:blip r:embed="rId4"/>
                <a:stretch>
                  <a:fillRect l="-27907" t="-22951" r="-69767" b="-50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2718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F13AD-D4D2-9F55-38A6-482B3CD19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4CD1A812-A288-94AC-6638-98BA4F3189AB}"/>
              </a:ext>
            </a:extLst>
          </p:cNvPr>
          <p:cNvGraphicFramePr>
            <a:graphicFrameLocks noGrp="1"/>
          </p:cNvGraphicFramePr>
          <p:nvPr/>
        </p:nvGraphicFramePr>
        <p:xfrm>
          <a:off x="2050776" y="2337280"/>
          <a:ext cx="2680998" cy="1565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3666">
                  <a:extLst>
                    <a:ext uri="{9D8B030D-6E8A-4147-A177-3AD203B41FA5}">
                      <a16:colId xmlns:a16="http://schemas.microsoft.com/office/drawing/2014/main" val="593867066"/>
                    </a:ext>
                  </a:extLst>
                </a:gridCol>
                <a:gridCol w="893666">
                  <a:extLst>
                    <a:ext uri="{9D8B030D-6E8A-4147-A177-3AD203B41FA5}">
                      <a16:colId xmlns:a16="http://schemas.microsoft.com/office/drawing/2014/main" val="3291726068"/>
                    </a:ext>
                  </a:extLst>
                </a:gridCol>
                <a:gridCol w="893666">
                  <a:extLst>
                    <a:ext uri="{9D8B030D-6E8A-4147-A177-3AD203B41FA5}">
                      <a16:colId xmlns:a16="http://schemas.microsoft.com/office/drawing/2014/main" val="3293761407"/>
                    </a:ext>
                  </a:extLst>
                </a:gridCol>
              </a:tblGrid>
              <a:tr h="521825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0342942"/>
                  </a:ext>
                </a:extLst>
              </a:tr>
              <a:tr h="521825">
                <a:tc>
                  <a:txBody>
                    <a:bodyPr/>
                    <a:lstStyle/>
                    <a:p>
                      <a:r>
                        <a:rPr lang="en-US" sz="2400" dirty="0"/>
                        <a:t>Cat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7067144"/>
                  </a:ext>
                </a:extLst>
              </a:tr>
              <a:tr h="521825">
                <a:tc>
                  <a:txBody>
                    <a:bodyPr/>
                    <a:lstStyle/>
                    <a:p>
                      <a:r>
                        <a:rPr lang="en-US" sz="2400" dirty="0"/>
                        <a:t>Dog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40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058587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B572DB7-5B01-CF75-DD84-1D96C6F26F27}"/>
              </a:ext>
            </a:extLst>
          </p:cNvPr>
          <p:cNvSpPr txBox="1"/>
          <p:nvPr/>
        </p:nvSpPr>
        <p:spPr>
          <a:xfrm>
            <a:off x="2667000" y="1840468"/>
            <a:ext cx="28392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Larger than 10 </a:t>
            </a:r>
            <a:r>
              <a:rPr lang="en-US" sz="2400" dirty="0" err="1"/>
              <a:t>lbs</a:t>
            </a:r>
            <a:r>
              <a:rPr lang="en-US" sz="2400" dirty="0"/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15BF98-DFCA-207C-CA02-0D40CD492B05}"/>
                  </a:ext>
                </a:extLst>
              </p:cNvPr>
              <p:cNvSpPr txBox="1"/>
              <p:nvPr/>
            </p:nvSpPr>
            <p:spPr>
              <a:xfrm>
                <a:off x="6400800" y="2222090"/>
                <a:ext cx="5114221" cy="34470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𝐶𝑎𝑡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3200" i="0" dirty="0">
                          <a:latin typeface="Cambria Math" panose="02040503050406030204" pitchFamily="18" charset="0"/>
                        </a:rPr>
                        <m:t>40 / 85</m:t>
                      </m:r>
                    </m:oMath>
                  </m:oMathPara>
                </a14:m>
                <a:endParaRPr lang="en-US" sz="3200" b="0" dirty="0">
                  <a:latin typeface="Cambria Math" panose="02040503050406030204" pitchFamily="18" charset="0"/>
                </a:endParaRPr>
              </a:p>
              <a:p>
                <a:endParaRPr lang="en-US" sz="32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𝐶𝑎𝑡</m:t>
                          </m:r>
                        </m: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=15/20 </m:t>
                      </m:r>
                    </m:oMath>
                  </m:oMathPara>
                </a14:m>
                <a:endParaRPr lang="en-US" sz="3200" b="0" dirty="0"/>
              </a:p>
              <a:p>
                <a:endParaRPr lang="en-US" sz="32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𝐶𝑎𝑡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=15/40</m:t>
                      </m:r>
                    </m:oMath>
                  </m:oMathPara>
                </a14:m>
                <a:endParaRPr lang="en-US" sz="3200" b="0" dirty="0"/>
              </a:p>
              <a:p>
                <a:endParaRPr lang="en-US" sz="3200" b="0" dirty="0"/>
              </a:p>
              <a:p>
                <a:endParaRPr lang="en-US" sz="32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E15BF98-DFCA-207C-CA02-0D40CD492B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0800" y="2222090"/>
                <a:ext cx="5114221" cy="344709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8E9E4D-3151-E83A-7E4E-80E58EDA20D9}"/>
                  </a:ext>
                </a:extLst>
              </p:cNvPr>
              <p:cNvSpPr txBox="1"/>
              <p:nvPr/>
            </p:nvSpPr>
            <p:spPr>
              <a:xfrm>
                <a:off x="1707063" y="2768518"/>
                <a:ext cx="26173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28E9E4D-3151-E83A-7E4E-80E58EDA2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7063" y="2768518"/>
                <a:ext cx="261738" cy="369332"/>
              </a:xfrm>
              <a:prstGeom prst="rect">
                <a:avLst/>
              </a:prstGeom>
              <a:blipFill>
                <a:blip r:embed="rId3"/>
                <a:stretch>
                  <a:fillRect l="-25581" r="-23256" b="-27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B18E1B-D85C-560B-026C-B4F53BBB6730}"/>
                  </a:ext>
                </a:extLst>
              </p:cNvPr>
              <p:cNvSpPr txBox="1"/>
              <p:nvPr/>
            </p:nvSpPr>
            <p:spPr>
              <a:xfrm>
                <a:off x="2434359" y="1865783"/>
                <a:ext cx="25776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: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CB18E1B-D85C-560B-026C-B4F53BBB6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359" y="1865783"/>
                <a:ext cx="257763" cy="369332"/>
              </a:xfrm>
              <a:prstGeom prst="rect">
                <a:avLst/>
              </a:prstGeom>
              <a:blipFill>
                <a:blip r:embed="rId4"/>
                <a:stretch>
                  <a:fillRect l="-27907" t="-22951" r="-69767" b="-508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94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A3A34-C9FE-18A9-D1CD-035E6A7F0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B7B336-7CA9-E9F7-D85E-532760AF22ED}"/>
                  </a:ext>
                </a:extLst>
              </p:cNvPr>
              <p:cNvSpPr txBox="1"/>
              <p:nvPr/>
            </p:nvSpPr>
            <p:spPr>
              <a:xfrm>
                <a:off x="4159512" y="2936849"/>
                <a:ext cx="32419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B7B336-7CA9-E9F7-D85E-532760AF2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512" y="2936849"/>
                <a:ext cx="3241913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5EB6D2-64B5-2C87-8D7A-9C13688A9066}"/>
                  </a:ext>
                </a:extLst>
              </p:cNvPr>
              <p:cNvSpPr txBox="1"/>
              <p:nvPr/>
            </p:nvSpPr>
            <p:spPr>
              <a:xfrm>
                <a:off x="4235712" y="3701307"/>
                <a:ext cx="540545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,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D5EB6D2-64B5-2C87-8D7A-9C13688A90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712" y="3701307"/>
                <a:ext cx="5405454" cy="430887"/>
              </a:xfrm>
              <a:prstGeom prst="rect">
                <a:avLst/>
              </a:prstGeom>
              <a:blipFill>
                <a:blip r:embed="rId3"/>
                <a:stretch>
                  <a:fillRect t="-25352" b="-49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75F3F7AC-47FE-B000-6C17-7E9F5A01B0DF}"/>
              </a:ext>
            </a:extLst>
          </p:cNvPr>
          <p:cNvSpPr txBox="1"/>
          <p:nvPr/>
        </p:nvSpPr>
        <p:spPr>
          <a:xfrm>
            <a:off x="848888" y="1672887"/>
            <a:ext cx="5841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 is independent of B if (and only if)</a:t>
            </a:r>
          </a:p>
        </p:txBody>
      </p:sp>
    </p:spTree>
    <p:extLst>
      <p:ext uri="{BB962C8B-B14F-4D97-AF65-F5344CB8AC3E}">
        <p14:creationId xmlns:p14="http://schemas.microsoft.com/office/powerpoint/2010/main" val="26491464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612FA-0226-92D4-B7B4-41BD5173D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if you have 100 variables?  How can you count all combinations?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CEBF04-269B-7E3C-9F40-FF9233DD1C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Fully modeling dependencies between many variables (more than 3 or 4) is challenging and requires a lot of data</a:t>
            </a:r>
          </a:p>
        </p:txBody>
      </p:sp>
    </p:spTree>
    <p:extLst>
      <p:ext uri="{BB962C8B-B14F-4D97-AF65-F5344CB8AC3E}">
        <p14:creationId xmlns:p14="http://schemas.microsoft.com/office/powerpoint/2010/main" val="24332752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3DF00-ADCF-B037-C6B0-D9F06772C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533400"/>
            <a:ext cx="10972800" cy="914400"/>
          </a:xfrm>
        </p:spPr>
        <p:txBody>
          <a:bodyPr>
            <a:normAutofit/>
          </a:bodyPr>
          <a:lstStyle/>
          <a:p>
            <a:r>
              <a:rPr lang="en-US" sz="3200" b="1" dirty="0"/>
              <a:t>Probabilistic model</a:t>
            </a:r>
            <a:endParaRPr lang="en-US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2BE1313-6A8C-B1D4-5BD7-835ED4412F39}"/>
                  </a:ext>
                </a:extLst>
              </p:cNvPr>
              <p:cNvSpPr txBox="1"/>
              <p:nvPr/>
            </p:nvSpPr>
            <p:spPr>
              <a:xfrm>
                <a:off x="3505200" y="1931300"/>
                <a:ext cx="3886200" cy="7856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3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2BE1313-6A8C-B1D4-5BD7-835ED4412F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200" y="1931300"/>
                <a:ext cx="3886200" cy="785600"/>
              </a:xfrm>
              <a:prstGeom prst="rect">
                <a:avLst/>
              </a:prstGeom>
              <a:blipFill>
                <a:blip r:embed="rId2"/>
                <a:stretch>
                  <a:fillRect b="-7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1">
            <a:extLst>
              <a:ext uri="{FF2B5EF4-FFF2-40B4-BE49-F238E27FC236}">
                <a16:creationId xmlns:a16="http://schemas.microsoft.com/office/drawing/2014/main" id="{5FDAD19C-4151-710E-E556-756EE3E78CBD}"/>
              </a:ext>
            </a:extLst>
          </p:cNvPr>
          <p:cNvSpPr txBox="1">
            <a:spLocks/>
          </p:cNvSpPr>
          <p:nvPr/>
        </p:nvSpPr>
        <p:spPr bwMode="auto">
          <a:xfrm>
            <a:off x="3962400" y="320040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dirty="0"/>
              <a:t>Or equivalently…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7C350D-C9D7-655A-A67C-E03C91FD5B16}"/>
                  </a:ext>
                </a:extLst>
              </p:cNvPr>
              <p:cNvSpPr txBox="1"/>
              <p:nvPr/>
            </p:nvSpPr>
            <p:spPr>
              <a:xfrm>
                <a:off x="190500" y="4753401"/>
                <a:ext cx="11849100" cy="19287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sz="3200" b="0" dirty="0"/>
              </a:p>
              <a:p>
                <a:endParaRPr lang="en-US" sz="36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limLow>
                        <m:limLowPr>
                          <m:ctrlPr>
                            <a:rPr lang="en-US" sz="24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lim>
                      </m:limLow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4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lim>
                      </m:limLow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4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lim>
                      </m:limLow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40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argmax</m:t>
                          </m:r>
                        </m:e>
                        <m:li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</m:lim>
                      </m:limLow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B7C350D-C9D7-655A-A67C-E03C91FD5B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" y="4753401"/>
                <a:ext cx="11849100" cy="1928798"/>
              </a:xfrm>
              <a:prstGeom prst="rect">
                <a:avLst/>
              </a:prstGeom>
              <a:blipFill>
                <a:blip r:embed="rId3"/>
                <a:stretch>
                  <a:fillRect b="-3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2925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64E0E-FA03-E71C-5A30-57ED16180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Notation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A46787-D718-0BB3-A01D-7628A98E4C7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 err="1"/>
                  <a:t>ith</a:t>
                </a:r>
                <a:r>
                  <a:rPr lang="en-US" dirty="0"/>
                  <a:t> feature variable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indicates the feature index</a:t>
                </a:r>
              </a:p>
              <a:p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nth feature vector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indicates the sample index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dirty="0"/>
                  <a:t> is the nth label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𝑛𝑖</m:t>
                    </m:r>
                  </m:oMath>
                </a14:m>
                <a:r>
                  <a:rPr lang="en-US" dirty="0"/>
                  <a:t> is the </a:t>
                </a:r>
                <a:r>
                  <a:rPr lang="en-US" dirty="0" err="1"/>
                  <a:t>ith</a:t>
                </a:r>
                <a:r>
                  <a:rPr lang="en-US" dirty="0"/>
                  <a:t> feature of the nth sample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returns 1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𝑛𝑖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; 0 otherwise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indicates a feature value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is an indicator function, mapping from true/false to 1/0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A46787-D718-0BB3-A01D-7628A98E4C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425" b="-1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7942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BF54-C63C-2993-F7FC-1BB4DA38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0C465-BC3D-01FC-7064-6FCC0818C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01700"/>
            <a:ext cx="10972800" cy="51355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Suppose you want to classify whether a text message is spam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910CA6-93B4-DCAD-C9E0-D2A1849E3E0A}"/>
              </a:ext>
            </a:extLst>
          </p:cNvPr>
          <p:cNvSpPr txBox="1"/>
          <p:nvPr/>
        </p:nvSpPr>
        <p:spPr>
          <a:xfrm>
            <a:off x="1066800" y="1841500"/>
            <a:ext cx="100584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t"/>
            <a:r>
              <a:rPr lang="en-US" b="0" i="0" dirty="0">
                <a:effectLst/>
                <a:latin typeface="inherit"/>
              </a:rPr>
              <a:t>ham</a:t>
            </a:r>
          </a:p>
          <a:p>
            <a:pPr algn="l" fontAlgn="t"/>
            <a:r>
              <a:rPr lang="en-US" b="0" i="0" dirty="0">
                <a:effectLst/>
                <a:latin typeface="inherit"/>
              </a:rPr>
              <a:t>Go until </a:t>
            </a:r>
            <a:r>
              <a:rPr lang="en-US" b="0" i="0" dirty="0" err="1">
                <a:effectLst/>
                <a:latin typeface="inherit"/>
              </a:rPr>
              <a:t>jurong</a:t>
            </a:r>
            <a:r>
              <a:rPr lang="en-US" b="0" i="0" dirty="0">
                <a:effectLst/>
                <a:latin typeface="inherit"/>
              </a:rPr>
              <a:t> point, crazy.. Available only in </a:t>
            </a:r>
            <a:r>
              <a:rPr lang="en-US" b="0" i="0" dirty="0" err="1">
                <a:effectLst/>
                <a:latin typeface="inherit"/>
              </a:rPr>
              <a:t>bugis</a:t>
            </a:r>
            <a:r>
              <a:rPr lang="en-US" b="0" i="0" dirty="0">
                <a:effectLst/>
                <a:latin typeface="inherit"/>
              </a:rPr>
              <a:t> n great world la e buffet... Cine there got a...</a:t>
            </a:r>
          </a:p>
          <a:p>
            <a:pPr algn="l" fontAlgn="t"/>
            <a:endParaRPr lang="en-US" b="0" i="0" dirty="0">
              <a:effectLst/>
              <a:latin typeface="inherit"/>
            </a:endParaRPr>
          </a:p>
          <a:p>
            <a:pPr algn="l" fontAlgn="t"/>
            <a:r>
              <a:rPr lang="en-US" b="0" i="0" dirty="0">
                <a:effectLst/>
                <a:latin typeface="inherit"/>
              </a:rPr>
              <a:t>ham</a:t>
            </a:r>
          </a:p>
          <a:p>
            <a:pPr algn="l" fontAlgn="t"/>
            <a:r>
              <a:rPr lang="en-US" b="0" i="0" dirty="0">
                <a:effectLst/>
                <a:latin typeface="inherit"/>
              </a:rPr>
              <a:t>Ok lar... Joking </a:t>
            </a:r>
            <a:r>
              <a:rPr lang="en-US" b="0" i="0" dirty="0" err="1">
                <a:effectLst/>
                <a:latin typeface="inherit"/>
              </a:rPr>
              <a:t>wif</a:t>
            </a:r>
            <a:r>
              <a:rPr lang="en-US" b="0" i="0" dirty="0">
                <a:effectLst/>
                <a:latin typeface="inherit"/>
              </a:rPr>
              <a:t> u oni...</a:t>
            </a:r>
          </a:p>
          <a:p>
            <a:pPr algn="l" fontAlgn="t"/>
            <a:endParaRPr lang="en-US" b="0" i="0" dirty="0">
              <a:effectLst/>
              <a:latin typeface="inherit"/>
            </a:endParaRPr>
          </a:p>
          <a:p>
            <a:pPr algn="l" fontAlgn="t"/>
            <a:r>
              <a:rPr lang="en-US" b="0" i="0" dirty="0">
                <a:effectLst/>
                <a:latin typeface="inherit"/>
              </a:rPr>
              <a:t>spam</a:t>
            </a:r>
          </a:p>
          <a:p>
            <a:pPr algn="l" fontAlgn="t"/>
            <a:r>
              <a:rPr lang="en-US" b="0" i="0" dirty="0">
                <a:effectLst/>
                <a:latin typeface="inherit"/>
              </a:rPr>
              <a:t>Free entry in 2 a </a:t>
            </a:r>
            <a:r>
              <a:rPr lang="en-US" b="0" i="0" dirty="0" err="1">
                <a:effectLst/>
                <a:latin typeface="inherit"/>
              </a:rPr>
              <a:t>wkly</a:t>
            </a:r>
            <a:r>
              <a:rPr lang="en-US" b="0" i="0" dirty="0">
                <a:effectLst/>
                <a:latin typeface="inherit"/>
              </a:rPr>
              <a:t> comp to win FA Cup final </a:t>
            </a:r>
            <a:r>
              <a:rPr lang="en-US" b="0" i="0" dirty="0" err="1">
                <a:effectLst/>
                <a:latin typeface="inherit"/>
              </a:rPr>
              <a:t>tkts</a:t>
            </a:r>
            <a:r>
              <a:rPr lang="en-US" b="0" i="0" dirty="0">
                <a:effectLst/>
                <a:latin typeface="inherit"/>
              </a:rPr>
              <a:t> 21st May 2005. Text FA to 87121 to receive </a:t>
            </a:r>
            <a:r>
              <a:rPr lang="en-US" b="0" i="0" dirty="0" err="1">
                <a:effectLst/>
                <a:latin typeface="inherit"/>
              </a:rPr>
              <a:t>entr</a:t>
            </a:r>
            <a:r>
              <a:rPr lang="en-US" b="0" i="0" dirty="0">
                <a:effectLst/>
                <a:latin typeface="inherit"/>
              </a:rPr>
              <a:t>...</a:t>
            </a:r>
          </a:p>
          <a:p>
            <a:pPr algn="l" fontAlgn="t"/>
            <a:endParaRPr lang="en-US" b="0" i="0" dirty="0">
              <a:effectLst/>
              <a:latin typeface="inherit"/>
            </a:endParaRPr>
          </a:p>
          <a:p>
            <a:pPr algn="l" fontAlgn="t"/>
            <a:r>
              <a:rPr lang="en-US" b="0" i="0" dirty="0">
                <a:effectLst/>
                <a:latin typeface="inherit"/>
              </a:rPr>
              <a:t>ham</a:t>
            </a:r>
          </a:p>
          <a:p>
            <a:pPr algn="l" fontAlgn="t"/>
            <a:r>
              <a:rPr lang="en-US" b="0" i="0" dirty="0">
                <a:effectLst/>
                <a:latin typeface="inherit"/>
              </a:rPr>
              <a:t>U dun say so early hor... U c already then say...</a:t>
            </a:r>
          </a:p>
          <a:p>
            <a:pPr algn="l" fontAlgn="t"/>
            <a:endParaRPr lang="en-US" b="0" i="0" dirty="0">
              <a:effectLst/>
              <a:latin typeface="inherit"/>
            </a:endParaRPr>
          </a:p>
          <a:p>
            <a:pPr algn="l" fontAlgn="t"/>
            <a:r>
              <a:rPr lang="en-US" b="0" i="0" dirty="0">
                <a:effectLst/>
                <a:latin typeface="inherit"/>
              </a:rPr>
              <a:t>ham</a:t>
            </a:r>
          </a:p>
          <a:p>
            <a:pPr algn="l" fontAlgn="t"/>
            <a:r>
              <a:rPr lang="en-US" b="0" i="0" dirty="0">
                <a:effectLst/>
                <a:latin typeface="inherit"/>
              </a:rPr>
              <a:t>Nah I don't think he goes to </a:t>
            </a:r>
            <a:r>
              <a:rPr lang="en-US" b="0" i="0" dirty="0" err="1">
                <a:effectLst/>
                <a:latin typeface="inherit"/>
              </a:rPr>
              <a:t>usf</a:t>
            </a:r>
            <a:r>
              <a:rPr lang="en-US" b="0" i="0" dirty="0">
                <a:effectLst/>
                <a:latin typeface="inherit"/>
              </a:rPr>
              <a:t>, he lives around here though</a:t>
            </a:r>
          </a:p>
          <a:p>
            <a:pPr algn="l" fontAlgn="t"/>
            <a:endParaRPr lang="en-US" b="0" i="0" dirty="0">
              <a:effectLst/>
              <a:latin typeface="inherit"/>
            </a:endParaRPr>
          </a:p>
          <a:p>
            <a:pPr algn="l" fontAlgn="t"/>
            <a:r>
              <a:rPr lang="en-US" b="0" i="0" dirty="0">
                <a:effectLst/>
                <a:latin typeface="inherit"/>
              </a:rPr>
              <a:t>spam</a:t>
            </a:r>
          </a:p>
          <a:p>
            <a:pPr algn="l" fontAlgn="t"/>
            <a:r>
              <a:rPr lang="en-US" b="0" i="0" dirty="0" err="1">
                <a:effectLst/>
                <a:latin typeface="inherit"/>
              </a:rPr>
              <a:t>FreeMsg</a:t>
            </a:r>
            <a:r>
              <a:rPr lang="en-US" b="0" i="0" dirty="0">
                <a:effectLst/>
                <a:latin typeface="inherit"/>
              </a:rPr>
              <a:t> Hey there darling it's been 3 week's now and no word back! I'd like some fun you up for it s...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B0828B-88B1-91D8-D56D-5A19C05F1A35}"/>
              </a:ext>
            </a:extLst>
          </p:cNvPr>
          <p:cNvSpPr txBox="1"/>
          <p:nvPr/>
        </p:nvSpPr>
        <p:spPr>
          <a:xfrm>
            <a:off x="6705600" y="1190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https://www.kaggle.com/datasets/uciml/sms-spam-collection-dataset</a:t>
            </a:r>
          </a:p>
        </p:txBody>
      </p:sp>
    </p:spTree>
    <p:extLst>
      <p:ext uri="{BB962C8B-B14F-4D97-AF65-F5344CB8AC3E}">
        <p14:creationId xmlns:p14="http://schemas.microsoft.com/office/powerpoint/2010/main" val="2779448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BF54-C63C-2993-F7FC-1BB4DA38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D0C465-BC3D-01FC-7064-6FCC0818C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01700"/>
            <a:ext cx="10972800" cy="51355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Suppose you want to classify whether a text message is spam or not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P(“</a:t>
            </a:r>
            <a:r>
              <a:rPr lang="en-US" b="0" i="0" dirty="0">
                <a:effectLst/>
                <a:latin typeface="inherit"/>
              </a:rPr>
              <a:t>Ok lar... Joking </a:t>
            </a:r>
            <a:r>
              <a:rPr lang="en-US" b="0" i="0" dirty="0" err="1">
                <a:effectLst/>
                <a:latin typeface="inherit"/>
              </a:rPr>
              <a:t>wif</a:t>
            </a:r>
            <a:r>
              <a:rPr lang="en-US" b="0" i="0" dirty="0">
                <a:effectLst/>
                <a:latin typeface="inherit"/>
              </a:rPr>
              <a:t> u oni...”) probably is 0 in the training set because you might not get exactly the same message twice</a:t>
            </a:r>
          </a:p>
          <a:p>
            <a:pPr marL="0" indent="0">
              <a:buNone/>
            </a:pPr>
            <a:endParaRPr lang="en-US" dirty="0">
              <a:latin typeface="inherit"/>
            </a:endParaRPr>
          </a:p>
          <a:p>
            <a:pPr marL="0" indent="0">
              <a:buNone/>
            </a:pPr>
            <a:r>
              <a:rPr lang="en-US" dirty="0">
                <a:latin typeface="inherit"/>
              </a:rPr>
              <a:t>How to model?</a:t>
            </a:r>
            <a:endParaRPr lang="en-US" b="0" i="0" dirty="0">
              <a:effectLst/>
              <a:latin typeface="inherit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B0828B-88B1-91D8-D56D-5A19C05F1A35}"/>
              </a:ext>
            </a:extLst>
          </p:cNvPr>
          <p:cNvSpPr txBox="1"/>
          <p:nvPr/>
        </p:nvSpPr>
        <p:spPr>
          <a:xfrm>
            <a:off x="6705600" y="1190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https://www.kaggle.com/datasets/uciml/sms-spam-collection-dataset</a:t>
            </a:r>
          </a:p>
        </p:txBody>
      </p:sp>
    </p:spTree>
    <p:extLst>
      <p:ext uri="{BB962C8B-B14F-4D97-AF65-F5344CB8AC3E}">
        <p14:creationId xmlns:p14="http://schemas.microsoft.com/office/powerpoint/2010/main" val="2320079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F286C-EDC3-7458-0B7F-06BF13889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731546-537A-BF53-8802-AE8C78F72CB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Assume features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..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independent given the label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Then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731546-537A-BF53-8802-AE8C78F72C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1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109F50-3E81-E54E-092F-B3F6369D78CF}"/>
                  </a:ext>
                </a:extLst>
              </p:cNvPr>
              <p:cNvSpPr txBox="1"/>
              <p:nvPr/>
            </p:nvSpPr>
            <p:spPr>
              <a:xfrm>
                <a:off x="2362200" y="1676400"/>
                <a:ext cx="6096000" cy="988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109F50-3E81-E54E-092F-B3F6369D78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200" y="1676400"/>
                <a:ext cx="6096000" cy="988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8924B8-F055-BAE2-156C-F811A6F66E64}"/>
                  </a:ext>
                </a:extLst>
              </p:cNvPr>
              <p:cNvSpPr txBox="1"/>
              <p:nvPr/>
            </p:nvSpPr>
            <p:spPr>
              <a:xfrm>
                <a:off x="3581400" y="4285393"/>
                <a:ext cx="5229380" cy="21617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∏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b="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[ </m:t>
                          </m:r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2400" b="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C48924B8-F055-BAE2-156C-F811A6F66E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400" y="4285393"/>
                <a:ext cx="5229380" cy="21617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8922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BF54-C63C-2993-F7FC-1BB4DA38C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Classifier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D0C465-BC3D-01FC-7064-6FCC0818CB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01700"/>
                <a:ext cx="10972800" cy="5135563"/>
              </a:xfrm>
            </p:spPr>
            <p:txBody>
              <a:bodyPr>
                <a:normAutofit fontScale="92500"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𝑠𝑝𝑎𝑚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ℎ𝑎𝑚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Estimate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𝑤𝑜𝑟𝑑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𝑠𝑝𝑎𝑚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𝑤𝑜𝑟𝑑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|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ℎ𝑎𝑚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𝑂𝑘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𝑙𝑎𝑟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…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𝐽𝑜𝑘𝑖𝑛𝑔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𝑤𝑖𝑓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𝑜𝑛𝑖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…”,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𝑠𝑝𝑎𝑚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𝑠𝑝𝑎𝑚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𝑂𝑘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” |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𝑠𝑝𝑎𝑚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𝑙𝑎𝑟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”|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𝑠𝑝𝑎𝑚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)…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𝑜𝑛𝑖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”|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𝑠𝑝𝑎𝑚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inherit"/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𝑂𝑘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𝑙𝑎𝑟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…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𝐽𝑜𝑘𝑖𝑛𝑔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𝑤𝑖𝑓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𝑜𝑛𝑖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…”,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ℎ𝑎𝑚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ℎ𝑎𝑚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𝑂𝑘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” | 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ℎ𝑎𝑚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dirty="0" smtClean="0">
                          <a:effectLst/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𝑙𝑎𝑟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”|</m:t>
                      </m:r>
                      <m:r>
                        <a:rPr lang="en-US" b="0" i="1" dirty="0" err="1" smtClean="0">
                          <a:effectLst/>
                          <a:latin typeface="Cambria Math" panose="02040503050406030204" pitchFamily="18" charset="0"/>
                        </a:rPr>
                        <m:t>ℎ𝑎𝑚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)…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(“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𝑜𝑛𝑖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”|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ℎ𝑎𝑚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>
                  <a:latin typeface="inherit"/>
                </a:endParaRPr>
              </a:p>
              <a:p>
                <a:pPr marL="0" indent="0">
                  <a:buNone/>
                </a:pPr>
                <a:endParaRPr lang="en-US" dirty="0">
                  <a:latin typeface="inherit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inherit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𝑚𝑒𝑠𝑠𝑎𝑔𝑒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𝑠𝑝𝑎𝑚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&gt;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𝑚𝑒𝑠𝑠𝑎𝑔𝑒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ℎ𝑎𝑚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inherit"/>
                  </a:rPr>
                  <a:t>, it’s more likely spam.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BD0C465-BC3D-01FC-7064-6FCC0818CB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01700"/>
                <a:ext cx="10972800" cy="5135563"/>
              </a:xfrm>
              <a:blipFill>
                <a:blip r:embed="rId2"/>
                <a:stretch>
                  <a:fillRect l="-1333" t="-1544" b="-3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7B0828B-88B1-91D8-D56D-5A19C05F1A35}"/>
              </a:ext>
            </a:extLst>
          </p:cNvPr>
          <p:cNvSpPr txBox="1"/>
          <p:nvPr/>
        </p:nvSpPr>
        <p:spPr>
          <a:xfrm>
            <a:off x="6705600" y="1190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https://www.kaggle.com/datasets/uciml/sms-spam-collection-dataset</a:t>
            </a:r>
          </a:p>
        </p:txBody>
      </p:sp>
    </p:spTree>
    <p:extLst>
      <p:ext uri="{BB962C8B-B14F-4D97-AF65-F5344CB8AC3E}">
        <p14:creationId xmlns:p14="http://schemas.microsoft.com/office/powerpoint/2010/main" val="27112520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54743-F4A5-C985-EE1C-A69ECEF5B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7398B9-0428-A155-5EB7-892AB76742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Training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Estimate parameters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for each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Estimate parameters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Prediction</a:t>
                </a:r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US" dirty="0"/>
                  <a:t>Solve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that maximizes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7398B9-0428-A155-5EB7-892AB76742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4987BD-26A0-DECA-F540-80799E62B24F}"/>
                  </a:ext>
                </a:extLst>
              </p:cNvPr>
              <p:cNvSpPr txBox="1"/>
              <p:nvPr/>
            </p:nvSpPr>
            <p:spPr>
              <a:xfrm>
                <a:off x="6019800" y="2934730"/>
                <a:ext cx="6093912" cy="988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∏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4987BD-26A0-DECA-F540-80799E62B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2934730"/>
                <a:ext cx="6093912" cy="988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8019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54743-F4A5-C985-EE1C-A69ECEF5B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7398B9-0428-A155-5EB7-892AB76742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5791200" cy="5135563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Training</a:t>
                </a:r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Estimate parameters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for each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pPr marL="971550" lvl="1" indent="-514350">
                  <a:buFont typeface="+mj-lt"/>
                  <a:buAutoNum type="arabicPeriod"/>
                </a:pPr>
                <a:r>
                  <a:rPr lang="en-US" dirty="0"/>
                  <a:t>Estimate parameters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Prediction</a:t>
                </a:r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US" dirty="0"/>
                  <a:t>Solve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that maximizes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But generally,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will get vanishingly small 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contains many features, so instead compute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For spam detection, the spam score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0" dirty="0" smtClean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err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𝑠𝑝𝑎𝑚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US" dirty="0"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err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dirty="0" err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ℎ𝑎𝑚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77398B9-0428-A155-5EB7-892AB76742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5791200" cy="5135563"/>
              </a:xfrm>
              <a:blipFill>
                <a:blip r:embed="rId2"/>
                <a:stretch>
                  <a:fillRect l="-1684" t="-2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4987BD-26A0-DECA-F540-80799E62B24F}"/>
                  </a:ext>
                </a:extLst>
              </p:cNvPr>
              <p:cNvSpPr txBox="1"/>
              <p:nvPr/>
            </p:nvSpPr>
            <p:spPr>
              <a:xfrm>
                <a:off x="5943600" y="2440460"/>
                <a:ext cx="6093912" cy="988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∏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C4987BD-26A0-DECA-F540-80799E62B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2440460"/>
                <a:ext cx="6093912" cy="98854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7D8F62-75D0-D207-29FD-A32453D37839}"/>
                  </a:ext>
                </a:extLst>
              </p:cNvPr>
              <p:cNvSpPr txBox="1"/>
              <p:nvPr/>
            </p:nvSpPr>
            <p:spPr>
              <a:xfrm>
                <a:off x="6096000" y="3558381"/>
                <a:ext cx="6096000" cy="9885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baseline="30000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 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[ </m:t>
                          </m:r>
                          <m:r>
                            <m:rPr>
                              <m:sty m:val="p"/>
                            </m:rPr>
                            <a:rPr lang="en-US" sz="2400" i="1">
                              <a:latin typeface="Cambria Math" panose="02040503050406030204" pitchFamily="18" charset="0"/>
                            </a:rPr>
                            <m:t>log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sz="2400" i="1">
                                  <a:latin typeface="Cambria Math" panose="02040503050406030204" pitchFamily="18" charset="0"/>
                                </a:rPr>
                                <m:t>log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nary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]</m:t>
                          </m:r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77D8F62-75D0-D207-29FD-A32453D378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558381"/>
                <a:ext cx="6096000" cy="9885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28837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A3B58EA-AA28-6D02-4ADD-1B97ACDD0350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How to estimate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err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from data?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A3B58EA-AA28-6D02-4ADD-1B97ACDD035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4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4FC98-1FC7-A652-E491-8C978F59E2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MLE (maximum likelihood estimation): Choose the parameter that maximizes the likelihood of the data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MAP (maximum a priori): Choose the parameter that maximizes the data likelihood and its own prior</a:t>
            </a:r>
          </a:p>
        </p:txBody>
      </p:sp>
    </p:spTree>
    <p:extLst>
      <p:ext uri="{BB962C8B-B14F-4D97-AF65-F5344CB8AC3E}">
        <p14:creationId xmlns:p14="http://schemas.microsoft.com/office/powerpoint/2010/main" val="40885188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ED77C-482E-0ACE-6E5A-F239854B4A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MLE (maximum likelihood estimation)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C2E650-0F80-DAD0-283F-67B79FC9B38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MLE: Choose the parameter that maximizes the likelihood of the data</a:t>
                </a:r>
              </a:p>
              <a:p>
                <a:r>
                  <a:rPr lang="en-US" dirty="0"/>
                  <a:t>Bernoulli (x is binary; y is discrete) 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𝑘𝑖</m:t>
                          </m:r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bSup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Categorical (x is has multiple discrete values, y is discrete)</a:t>
                </a:r>
              </a:p>
              <a:p>
                <a:pPr marL="45720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C2E650-0F80-DAD0-283F-67B79FC9B38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79A0CAD-E2F2-25A0-3E39-8B803AE2D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3285706"/>
            <a:ext cx="5486400" cy="11515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CA47D9-53D0-8B4D-33C2-1A08838AF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72749" y="5425446"/>
            <a:ext cx="5884101" cy="924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7F2AC4-E243-E258-8D70-2A03DF19F5CE}"/>
              </a:ext>
            </a:extLst>
          </p:cNvPr>
          <p:cNvSpPr txBox="1"/>
          <p:nvPr/>
        </p:nvSpPr>
        <p:spPr>
          <a:xfrm>
            <a:off x="1143000" y="4385019"/>
            <a:ext cx="9296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theta_ki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[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k,i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 = 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</a:t>
            </a:r>
            <a:r>
              <a:rPr lang="en-US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sum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((X[:,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i</a:t>
            </a:r>
            <a:r>
              <a:rPr lang="en-U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]==1) &amp; (y==k)) / </a:t>
            </a:r>
            <a:r>
              <a:rPr lang="en-U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</a:t>
            </a:r>
            <a:r>
              <a:rPr lang="en-US" b="0" dirty="0" err="1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sum</a:t>
            </a:r>
            <a:r>
              <a:rPr lang="en-US" b="0" dirty="0">
                <a:solidFill>
                  <a:srgbClr val="795E26"/>
                </a:solidFill>
                <a:effectLst/>
                <a:latin typeface="Courier New" panose="02070309020205020404" pitchFamily="49" charset="0"/>
              </a:rPr>
              <a:t>(y==k)</a:t>
            </a:r>
            <a:endParaRPr lang="en-US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F41DCD-E3BB-8D62-0B33-62DBFA930D38}"/>
              </a:ext>
            </a:extLst>
          </p:cNvPr>
          <p:cNvSpPr txBox="1"/>
          <p:nvPr/>
        </p:nvSpPr>
        <p:spPr>
          <a:xfrm>
            <a:off x="457200" y="6304592"/>
            <a:ext cx="12322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 err="1">
                <a:effectLst/>
                <a:latin typeface="Courier New" panose="02070309020205020404" pitchFamily="49" charset="0"/>
              </a:rPr>
              <a:t>theta_kiv</a:t>
            </a:r>
            <a:r>
              <a:rPr lang="en-US" b="0" dirty="0">
                <a:effectLst/>
                <a:latin typeface="Courier New" panose="02070309020205020404" pitchFamily="49" charset="0"/>
              </a:rPr>
              <a:t>[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k,i,v</a:t>
            </a:r>
            <a:r>
              <a:rPr lang="en-US" b="0" dirty="0">
                <a:effectLst/>
                <a:latin typeface="Courier New" panose="02070309020205020404" pitchFamily="49" charset="0"/>
              </a:rPr>
              <a:t>] = 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np.sum</a:t>
            </a:r>
            <a:r>
              <a:rPr lang="en-US" b="0" dirty="0">
                <a:effectLst/>
                <a:latin typeface="Courier New" panose="02070309020205020404" pitchFamily="49" charset="0"/>
              </a:rPr>
              <a:t>((X[:,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i</a:t>
            </a:r>
            <a:r>
              <a:rPr lang="en-US" b="0" dirty="0">
                <a:effectLst/>
                <a:latin typeface="Courier New" panose="02070309020205020404" pitchFamily="49" charset="0"/>
              </a:rPr>
              <a:t>]==v) &amp; (y==k)) / (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np.sum</a:t>
            </a:r>
            <a:r>
              <a:rPr lang="en-US" b="0" dirty="0">
                <a:effectLst/>
                <a:latin typeface="Courier New" panose="02070309020205020404" pitchFamily="49" charset="0"/>
              </a:rPr>
              <a:t>(y==k))</a:t>
            </a:r>
          </a:p>
        </p:txBody>
      </p:sp>
    </p:spTree>
    <p:extLst>
      <p:ext uri="{BB962C8B-B14F-4D97-AF65-F5344CB8AC3E}">
        <p14:creationId xmlns:p14="http://schemas.microsoft.com/office/powerpoint/2010/main" val="1320011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E0B50-5FE1-2616-9B15-D6DFB3962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Priors and MAP (maximum a priori)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B0FCC5-8448-CF48-0588-D27C9FB0B8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1125200" cy="51355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MAP: Choose the parameter that maximizes the data likelihood and its own prior</a:t>
                </a:r>
              </a:p>
              <a:p>
                <a:r>
                  <a:rPr lang="en-US" dirty="0"/>
                  <a:t>Priors on the likelihood parameters prevent a single feature from having zero or extremely low likelihood due to insufficient training data</a:t>
                </a:r>
              </a:p>
              <a:p>
                <a:pPr lvl="2"/>
                <a:r>
                  <a:rPr lang="en-US" dirty="0"/>
                  <a:t>As Warren Buffet says, it’s not just about maximizing expected return – it’s about making sure there are no zeros.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Discrete: initialize counts with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dirty="0"/>
                  <a:t> (e.g.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 baseline="-25000" dirty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e>
                          <m:r>
                            <a:rPr lang="en-US" sz="2400" i="1" dirty="0" err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𝑐𝑜𝑢𝑛𝑡</m:t>
                          </m:r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i="1" baseline="-25000" dirty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∑</m:t>
                          </m:r>
                          <m:r>
                            <a:rPr lang="en-US" sz="2400" i="1" baseline="-25000" dirty="0" err="1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+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𝑐𝑜𝑢𝑛𝑡</m:t>
                          </m:r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B0FCC5-8448-CF48-0588-D27C9FB0B8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1125200" cy="5135563"/>
              </a:xfrm>
              <a:blipFill>
                <a:blip r:embed="rId2"/>
                <a:stretch>
                  <a:fillRect l="-1260" t="-2494" r="-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276871D6-159C-F0D2-66AD-83F0A0013E85}"/>
              </a:ext>
            </a:extLst>
          </p:cNvPr>
          <p:cNvSpPr txBox="1"/>
          <p:nvPr/>
        </p:nvSpPr>
        <p:spPr>
          <a:xfrm>
            <a:off x="228600" y="6189663"/>
            <a:ext cx="1232227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 err="1">
                <a:effectLst/>
                <a:latin typeface="Courier New" panose="02070309020205020404" pitchFamily="49" charset="0"/>
              </a:rPr>
              <a:t>theta_kiv</a:t>
            </a:r>
            <a:r>
              <a:rPr lang="en-US" b="0" dirty="0">
                <a:effectLst/>
                <a:latin typeface="Courier New" panose="02070309020205020404" pitchFamily="49" charset="0"/>
              </a:rPr>
              <a:t>[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k,i,v</a:t>
            </a:r>
            <a:r>
              <a:rPr lang="en-US" b="0" dirty="0">
                <a:effectLst/>
                <a:latin typeface="Courier New" panose="02070309020205020404" pitchFamily="49" charset="0"/>
              </a:rPr>
              <a:t>] = (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np.sum</a:t>
            </a:r>
            <a:r>
              <a:rPr lang="en-US" b="0" dirty="0">
                <a:effectLst/>
                <a:latin typeface="Courier New" panose="02070309020205020404" pitchFamily="49" charset="0"/>
              </a:rPr>
              <a:t>((X[:,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i</a:t>
            </a:r>
            <a:r>
              <a:rPr lang="en-US" b="0" dirty="0">
                <a:effectLst/>
                <a:latin typeface="Courier New" panose="02070309020205020404" pitchFamily="49" charset="0"/>
              </a:rPr>
              <a:t>]==v) &amp; (y==k))+alpha) / (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np.sum</a:t>
            </a:r>
            <a:r>
              <a:rPr lang="en-US" b="0" dirty="0">
                <a:effectLst/>
                <a:latin typeface="Courier New" panose="02070309020205020404" pitchFamily="49" charset="0"/>
              </a:rPr>
              <a:t>(y==k)+alpha*</a:t>
            </a:r>
            <a:r>
              <a:rPr lang="en-US" b="0" dirty="0" err="1">
                <a:effectLst/>
                <a:latin typeface="Courier New" panose="02070309020205020404" pitchFamily="49" charset="0"/>
              </a:rPr>
              <a:t>num_v</a:t>
            </a:r>
            <a:r>
              <a:rPr lang="en-US" b="0" dirty="0">
                <a:effectLst/>
                <a:latin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30756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CC823-C133-7A9A-F764-6E6F8CB76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MLE and MAP estimates of binary variable likelihoods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4ABFC6-B330-98DA-4DAA-0BD81FCDA9D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1277600" cy="5135563"/>
              </a:xfrm>
            </p:spPr>
            <p:txBody>
              <a:bodyPr>
                <a:normAutofit/>
              </a:bodyPr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MLE (maximize data likelihood)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=1)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2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d>
                                    <m:dPr>
                                      <m:ctrlP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=</m:t>
                                      </m:r>
                                      <m:r>
                                        <a:rPr lang="en-US" sz="22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22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</m:e>
                          </m:nary>
                        </m:den>
                      </m:f>
                    </m:oMath>
                  </m:oMathPara>
                </a14:m>
                <a:endParaRPr lang="en-US" sz="2200" dirty="0"/>
              </a:p>
              <a:p>
                <a:pPr marL="0" indent="0">
                  <a:buNone/>
                </a:pPr>
                <a:endParaRPr lang="en-US" sz="2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MAP (maximum a posteriori) with prior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US" sz="22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2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  <m:sSub>
                                <m:sSub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=1)</m:t>
                              </m:r>
                            </m:e>
                          </m:nary>
                        </m:num>
                        <m:den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=0,</m:t>
                                  </m:r>
                                  <m:sSub>
                                    <m:sSub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e>
                              </m:d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en-US" sz="22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sz="2200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  <m:d>
                                    <m:dPr>
                                      <m:ctrlP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=1,</m:t>
                                      </m:r>
                                      <m:sSub>
                                        <m:sSubPr>
                                          <m:ctrlP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22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  <m:r>
                                        <a:rPr lang="en-US" sz="2200" i="1">
                                          <a:latin typeface="Cambria Math" panose="02040503050406030204" pitchFamily="18" charset="0"/>
                                        </a:rPr>
                                        <m:t>=1</m:t>
                                      </m:r>
                                    </m:e>
                                  </m:d>
                                </m:e>
                              </m:nary>
                              <m:r>
                                <a:rPr lang="en-US" sz="22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US" sz="2200" dirty="0"/>
              </a:p>
              <a:p>
                <a:pPr marL="0" indent="0">
                  <a:buNone/>
                </a:pPr>
                <a:endParaRPr lang="en-US" sz="22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This is a Bayesian prior that implies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  <m:e>
                        <m:r>
                          <a:rPr lang="en-US" sz="22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  <m:r>
                      <a:rPr lang="en-US" sz="2200" b="0" i="1" dirty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=1|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200" dirty="0"/>
                  <a:t>, unless data tells us differently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Similar concept to regularization that we saw in linear regression and classification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Important because it avoids zeros that could dominate the overall likelihood and provides a more stable estimate with limited data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200" dirty="0"/>
                  <a:t>With more data, the prior has less effect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4ABFC6-B330-98DA-4DAA-0BD81FCDA9D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1277600" cy="5135563"/>
              </a:xfrm>
              <a:blipFill>
                <a:blip r:embed="rId2"/>
                <a:stretch>
                  <a:fillRect l="-595" t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42570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54DA4-46AC-96E0-F7DC-942E08970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Q1-Q3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CC7355-DC17-246F-0764-1452B28A3494}"/>
              </a:ext>
            </a:extLst>
          </p:cNvPr>
          <p:cNvSpPr txBox="1"/>
          <p:nvPr/>
        </p:nvSpPr>
        <p:spPr>
          <a:xfrm>
            <a:off x="2362200" y="1143000"/>
            <a:ext cx="8001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https://tinyurl.com/AML441-L8r</a:t>
            </a:r>
            <a:r>
              <a:rPr lang="en-US" sz="4000" dirty="0"/>
              <a:t> </a:t>
            </a:r>
          </a:p>
        </p:txBody>
      </p:sp>
      <p:pic>
        <p:nvPicPr>
          <p:cNvPr id="5" name="Picture 4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5616A0E6-E87C-2168-F4E9-C0CD6E0239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214563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1035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A505A5-2F6A-7371-6B72-05F6AE12DACC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lang="en-US" dirty="0"/>
                  <a:t>What if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dirty="0"/>
                  <a:t> is continuous? Can we still use Naïve Bayes?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DAA505A5-2F6A-7371-6B72-05F6AE12DAC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667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E40D50-5032-9EA5-385E-55773B9498C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endParaRPr lang="en-US" dirty="0"/>
              </a:p>
              <a:p>
                <a:r>
                  <a:rPr lang="en-US" dirty="0"/>
                  <a:t>E.g., estimate whether a person is male or female based on height and weight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ℎ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=1,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ℎ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E40D50-5032-9EA5-385E-55773B9498C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33302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BCED77C-482E-0ACE-6E5A-F239854B4AC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Gaussian, and y is discrete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BCED77C-482E-0ACE-6E5A-F239854B4A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4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2E650-0F80-DAD0-283F-67B79FC9B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796C890-C839-D850-7038-F92B1ED41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3294" y="1496922"/>
            <a:ext cx="369640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283BED-3634-E5FB-81C9-4C51AB7F8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300" y="1454069"/>
            <a:ext cx="6704074" cy="10605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5A943A9-AE7C-E501-5AB6-7145A39D2C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688" y="3464187"/>
            <a:ext cx="6029168" cy="9635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EF69240-7CAA-1A28-0EB1-428433179A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0088" y="4465809"/>
            <a:ext cx="6641905" cy="9381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241F2C-618B-F371-36EF-B3EB2CA1C2B6}"/>
              </a:ext>
            </a:extLst>
          </p:cNvPr>
          <p:cNvSpPr txBox="1"/>
          <p:nvPr/>
        </p:nvSpPr>
        <p:spPr>
          <a:xfrm>
            <a:off x="757388" y="5867400"/>
            <a:ext cx="60984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000000"/>
                </a:solidFill>
                <a:latin typeface="Courier New" panose="02070309020205020404" pitchFamily="49" charset="0"/>
              </a:rPr>
              <a:t>m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u[</a:t>
            </a:r>
            <a:r>
              <a:rPr lang="es-E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k,i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 = </a:t>
            </a:r>
            <a:r>
              <a:rPr lang="es-E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np.mean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(X[y==</a:t>
            </a:r>
            <a:r>
              <a:rPr lang="es-E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k,i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], axis=</a:t>
            </a:r>
            <a:r>
              <a:rPr lang="es-E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0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r>
              <a:rPr lang="es-ES" dirty="0">
                <a:solidFill>
                  <a:srgbClr val="000000"/>
                </a:solidFill>
                <a:latin typeface="Courier New" panose="02070309020205020404" pitchFamily="49" charset="0"/>
              </a:rPr>
              <a:t>sigma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[k, i] = </a:t>
            </a:r>
            <a:r>
              <a:rPr lang="es-E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</a:t>
            </a:r>
            <a:r>
              <a:rPr lang="es-ES" dirty="0" err="1">
                <a:solidFill>
                  <a:srgbClr val="000000"/>
                </a:solidFill>
                <a:latin typeface="Courier New" panose="02070309020205020404" pitchFamily="49" charset="0"/>
              </a:rPr>
              <a:t>std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(X[y==</a:t>
            </a:r>
            <a:r>
              <a:rPr lang="es-ES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k,i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], axis=</a:t>
            </a:r>
            <a:r>
              <a:rPr lang="es-ES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0</a:t>
            </a:r>
            <a:r>
              <a:rPr lang="es-ES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endParaRPr lang="es-ES" b="0" dirty="0">
              <a:solidFill>
                <a:srgbClr val="000000"/>
              </a:solidFill>
              <a:effectLst/>
              <a:latin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74358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E0B50-5FE1-2616-9B15-D6DFB3962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Prior for Gaussian distributions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B0FCC5-8448-CF48-0588-D27C9FB0B8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r>
                  <a:rPr lang="en-US" dirty="0"/>
                  <a:t>Add some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/>
                  <a:t> to the variance (e.g.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)</a:t>
                </a:r>
              </a:p>
              <a:p>
                <a:pPr lvl="1"/>
                <a:r>
                  <a:rPr lang="en-US" dirty="0"/>
                  <a:t>For multivariate, add to diagonal of covariance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CB0FCC5-8448-CF48-0588-D27C9FB0B8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C33F663-9A2F-3FDE-5383-081FF7838EE2}"/>
              </a:ext>
            </a:extLst>
          </p:cNvPr>
          <p:cNvSpPr txBox="1"/>
          <p:nvPr/>
        </p:nvSpPr>
        <p:spPr>
          <a:xfrm>
            <a:off x="1066800" y="4419600"/>
            <a:ext cx="100584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000" dirty="0">
                <a:solidFill>
                  <a:srgbClr val="000000"/>
                </a:solidFill>
                <a:latin typeface="Courier New" panose="02070309020205020404" pitchFamily="49" charset="0"/>
              </a:rPr>
              <a:t>sigma</a:t>
            </a:r>
            <a:r>
              <a:rPr lang="es-E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[k, i] = </a:t>
            </a:r>
            <a:r>
              <a:rPr lang="es-E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</a:t>
            </a:r>
            <a:r>
              <a:rPr lang="es-ES" sz="2000" dirty="0" err="1">
                <a:solidFill>
                  <a:srgbClr val="000000"/>
                </a:solidFill>
                <a:latin typeface="Courier New" panose="02070309020205020404" pitchFamily="49" charset="0"/>
              </a:rPr>
              <a:t>std</a:t>
            </a:r>
            <a:r>
              <a:rPr lang="es-E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(X[y==</a:t>
            </a:r>
            <a:r>
              <a:rPr lang="es-E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k,i</a:t>
            </a:r>
            <a:r>
              <a:rPr lang="es-E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], axis=</a:t>
            </a:r>
            <a:r>
              <a:rPr lang="es-ES" sz="2000" b="0" dirty="0">
                <a:solidFill>
                  <a:srgbClr val="098156"/>
                </a:solidFill>
                <a:effectLst/>
                <a:latin typeface="Courier New" panose="02070309020205020404" pitchFamily="49" charset="0"/>
              </a:rPr>
              <a:t>0</a:t>
            </a:r>
            <a:r>
              <a:rPr lang="es-E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 + </a:t>
            </a:r>
            <a:r>
              <a:rPr lang="es-E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np.sqrt</a:t>
            </a:r>
            <a:r>
              <a:rPr lang="es-E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(0.1/</a:t>
            </a:r>
            <a:r>
              <a:rPr lang="es-ES" sz="2000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len</a:t>
            </a:r>
            <a:r>
              <a:rPr lang="es-ES" sz="2000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(X))</a:t>
            </a:r>
          </a:p>
        </p:txBody>
      </p:sp>
    </p:spTree>
    <p:extLst>
      <p:ext uri="{BB962C8B-B14F-4D97-AF65-F5344CB8AC3E}">
        <p14:creationId xmlns:p14="http://schemas.microsoft.com/office/powerpoint/2010/main" val="32985246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59504-FA74-C2F6-72CD-58934C03D4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3200" dirty="0"/>
                  <a:t>Suppose we want to predict weight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en-US" sz="3200" dirty="0"/>
                  <a:t> given height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ℎ</m:t>
                    </m:r>
                  </m:oMath>
                </a14:m>
                <a:r>
                  <a:rPr lang="en-US" sz="3200" dirty="0"/>
                  <a:t> and sex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sz="3200" dirty="0"/>
                  <a:t>?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1959504-FA74-C2F6-72CD-58934C03D4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38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3E1201-B6D1-4537-51B7-AC40768F6C7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1353800" cy="5135563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 =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according to naïve Bayes assumption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Can still model with a mix of 1D and 2D Gaussians and categorical distribution: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ℎ</m:t>
                        </m:r>
                      </m:e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i="1" dirty="0" err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 err="1" smtClean="0"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en-US" sz="2800" i="1" dirty="0" err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i="1" dirty="0" err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sz="2800" dirty="0"/>
                  <a:t>can be modeled with a 2D Gaussian and a 1D Gaussian</a:t>
                </a:r>
              </a:p>
              <a:p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8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=1</m:t>
                        </m:r>
                      </m:e>
                    </m:d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=1)/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, which can each be modeled with 1D Gaussian or categorical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b="0" i="1" baseline="30000" dirty="0" smtClean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8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 sz="2800" b="0" i="0" dirty="0" smtClean="0">
                        <a:latin typeface="Cambria Math" panose="02040503050406030204" pitchFamily="18" charset="0"/>
                      </a:rPr>
                      <m:t>argma</m:t>
                    </m:r>
                    <m:sSub>
                      <m:sSubPr>
                        <m:ctrlPr>
                          <a:rPr lang="en-US" sz="2800" b="0" i="0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800" b="0" i="0" dirty="0" smtClean="0">
                            <a:latin typeface="Cambria Math" panose="02040503050406030204" pitchFamily="18" charset="0"/>
                          </a:rPr>
                          <m:t>x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800" b="0" i="0" dirty="0" smtClean="0">
                            <a:latin typeface="Cambria Math" panose="02040503050406030204" pitchFamily="18" charset="0"/>
                          </a:rPr>
                          <m:t>w</m:t>
                        </m:r>
                      </m:sub>
                    </m:sSub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ℎ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can be solved by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0=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ℎ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, which will have a closed form solution in this case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3E1201-B6D1-4537-51B7-AC40768F6C7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1353800" cy="5135563"/>
              </a:xfrm>
              <a:blipFill>
                <a:blip r:embed="rId3"/>
                <a:stretch>
                  <a:fillRect l="-1235" t="-1425" r="-1288" b="-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968431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D6B7F-86C7-DD5C-A7B3-99F56DFF2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predict y from x?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2331F-1D34-AD50-A8DB-468261B19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0D98A0-A7D1-5CF9-7AD5-34A01AC45475}"/>
                  </a:ext>
                </a:extLst>
              </p:cNvPr>
              <p:cNvSpPr txBox="1"/>
              <p:nvPr/>
            </p:nvSpPr>
            <p:spPr>
              <a:xfrm>
                <a:off x="1175202" y="4177197"/>
                <a:ext cx="861060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If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sz="2800" dirty="0"/>
                  <a:t> is discrete:</a:t>
                </a:r>
              </a:p>
              <a:p>
                <a:pPr marL="514350" indent="-514350">
                  <a:buAutoNum type="arabicPeriod"/>
                </a:pPr>
                <a:r>
                  <a:rPr lang="en-US" sz="2800" dirty="0"/>
                  <a:t>Compute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800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800" dirty="0"/>
                  <a:t> for each value of </a:t>
                </a:r>
                <a14:m>
                  <m:oMath xmlns:m="http://schemas.openxmlformats.org/officeDocument/2006/math">
                    <m:r>
                      <a:rPr lang="en-US" sz="28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US" sz="2800" dirty="0"/>
              </a:p>
              <a:p>
                <a:pPr marL="514350" indent="-514350">
                  <a:buAutoNum type="arabicPeriod"/>
                </a:pPr>
                <a:r>
                  <a:rPr lang="en-US" sz="2800" dirty="0"/>
                  <a:t>Choose value with maximum likelihood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F0D98A0-A7D1-5CF9-7AD5-34A01AC45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5202" y="4177197"/>
                <a:ext cx="8610600" cy="1384995"/>
              </a:xfrm>
              <a:prstGeom prst="rect">
                <a:avLst/>
              </a:prstGeom>
              <a:blipFill>
                <a:blip r:embed="rId2"/>
                <a:stretch>
                  <a:fillRect l="-1487" t="-4405" b="-114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159C2C0B-F589-A7B0-E7EA-E7F4D596EB1F}"/>
              </a:ext>
            </a:extLst>
          </p:cNvPr>
          <p:cNvGrpSpPr/>
          <p:nvPr/>
        </p:nvGrpSpPr>
        <p:grpSpPr>
          <a:xfrm>
            <a:off x="1234340" y="1328680"/>
            <a:ext cx="9723317" cy="2761125"/>
            <a:chOff x="1234340" y="1328680"/>
            <a:chExt cx="9723317" cy="27611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EC56596-063D-9C6B-E3A6-19239280C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439490">
              <a:off x="1234340" y="1328680"/>
              <a:ext cx="9723317" cy="276112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9FF0959-690A-4620-8996-970A0E8446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426" t="65303" r="31216" b="8430"/>
            <a:stretch/>
          </p:blipFill>
          <p:spPr>
            <a:xfrm rot="21439490">
              <a:off x="3480599" y="3434309"/>
              <a:ext cx="236927" cy="405454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F0A19B6-42BE-C585-B059-CA68563A7F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426" t="65303" r="31216" b="8430"/>
            <a:stretch/>
          </p:blipFill>
          <p:spPr>
            <a:xfrm rot="21439490">
              <a:off x="3462118" y="2270041"/>
              <a:ext cx="236927" cy="405454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59A28BAD-2003-A57C-8397-9995965289EA}"/>
              </a:ext>
            </a:extLst>
          </p:cNvPr>
          <p:cNvSpPr txBox="1"/>
          <p:nvPr/>
        </p:nvSpPr>
        <p:spPr>
          <a:xfrm>
            <a:off x="1054507" y="5754727"/>
            <a:ext cx="10082981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Turning product into sum of logs is an important frequently used trick for argmax/</a:t>
            </a:r>
            <a:r>
              <a:rPr lang="en-US" sz="2800" dirty="0" err="1"/>
              <a:t>argmin</a:t>
            </a:r>
            <a:r>
              <a:rPr lang="en-US" sz="28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43211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DBD6B7F-86C7-DD5C-A7B3-99F56DFF2251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How to predict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from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/>
                  <a:t> when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 dirty="0" err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err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Gaussian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7DBD6B7F-86C7-DD5C-A7B3-99F56DFF22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1944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2331F-1D34-AD50-A8DB-468261B19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9BFAAF-7386-514B-AC89-206366594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018784"/>
            <a:ext cx="5898088" cy="57024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A8403A-8332-31DF-DA20-9EAF718E2F57}"/>
                  </a:ext>
                </a:extLst>
              </p:cNvPr>
              <p:cNvSpPr txBox="1"/>
              <p:nvPr/>
            </p:nvSpPr>
            <p:spPr>
              <a:xfrm>
                <a:off x="5867400" y="1542662"/>
                <a:ext cx="490748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General formulation (set partial derivative </a:t>
                </a:r>
                <a:r>
                  <a:rPr lang="en-US" dirty="0" err="1"/>
                  <a:t>wrt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9A8403A-8332-31DF-DA20-9EAF718E2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1542662"/>
                <a:ext cx="4907488" cy="646331"/>
              </a:xfrm>
              <a:prstGeom prst="rect">
                <a:avLst/>
              </a:prstGeom>
              <a:blipFill>
                <a:blip r:embed="rId4"/>
                <a:stretch>
                  <a:fillRect l="-1118" t="-4717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38114D-71E2-C612-6071-406FC14290C8}"/>
              </a:ext>
            </a:extLst>
          </p:cNvPr>
          <p:cNvCxnSpPr/>
          <p:nvPr/>
        </p:nvCxnSpPr>
        <p:spPr>
          <a:xfrm flipH="1">
            <a:off x="5105400" y="1905000"/>
            <a:ext cx="685800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CCF6EE7-FD32-1100-DEFF-BB6B77F96850}"/>
              </a:ext>
            </a:extLst>
          </p:cNvPr>
          <p:cNvCxnSpPr/>
          <p:nvPr/>
        </p:nvCxnSpPr>
        <p:spPr>
          <a:xfrm flipH="1">
            <a:off x="5374710" y="2590800"/>
            <a:ext cx="685800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E98B95-885A-3992-6EDF-2DF58FE6C1AE}"/>
                  </a:ext>
                </a:extLst>
              </p:cNvPr>
              <p:cNvSpPr txBox="1"/>
              <p:nvPr/>
            </p:nvSpPr>
            <p:spPr>
              <a:xfrm>
                <a:off x="6146106" y="2406134"/>
                <a:ext cx="51266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Example of Temperature regression:</a:t>
                </a:r>
              </a:p>
              <a:p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is Gaussian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1E98B95-885A-3992-6EDF-2DF58FE6C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6106" y="2406134"/>
                <a:ext cx="5126692" cy="646331"/>
              </a:xfrm>
              <a:prstGeom prst="rect">
                <a:avLst/>
              </a:prstGeom>
              <a:blipFill>
                <a:blip r:embed="rId5"/>
                <a:stretch>
                  <a:fillRect l="-951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F4B888E-746E-A582-25A7-71BC97306B24}"/>
              </a:ext>
            </a:extLst>
          </p:cNvPr>
          <p:cNvCxnSpPr/>
          <p:nvPr/>
        </p:nvCxnSpPr>
        <p:spPr>
          <a:xfrm flipH="1">
            <a:off x="5410200" y="6400800"/>
            <a:ext cx="685800" cy="0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99051A1E-C922-59FC-513A-1B1E69FF302F}"/>
              </a:ext>
            </a:extLst>
          </p:cNvPr>
          <p:cNvSpPr txBox="1"/>
          <p:nvPr/>
        </p:nvSpPr>
        <p:spPr>
          <a:xfrm>
            <a:off x="6320316" y="5894150"/>
            <a:ext cx="3814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Prediction is weighted average of means, where weights are inverse variance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ED0C33-AAF8-B258-B90C-6722448B49F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615" t="9" b="69413"/>
          <a:stretch/>
        </p:blipFill>
        <p:spPr>
          <a:xfrm>
            <a:off x="8227458" y="3987256"/>
            <a:ext cx="3148758" cy="6020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A6984-4AC9-1864-C9B9-10712075BEFC}"/>
                  </a:ext>
                </a:extLst>
              </p:cNvPr>
              <p:cNvSpPr txBox="1"/>
              <p:nvPr/>
            </p:nvSpPr>
            <p:spPr>
              <a:xfrm>
                <a:off x="7772281" y="3519871"/>
                <a:ext cx="36039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 dirty="0" err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 err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 err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 dirty="0" err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  <m:e>
                          <m:r>
                            <a:rPr lang="en-US" sz="2400" i="1" dirty="0" err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~ 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 err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 dirty="0" err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 dirty="0" err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40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A6984-4AC9-1864-C9B9-10712075B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281" y="3519871"/>
                <a:ext cx="3603935" cy="461665"/>
              </a:xfrm>
              <a:prstGeom prst="rect">
                <a:avLst/>
              </a:prstGeom>
              <a:blipFill>
                <a:blip r:embed="rId7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0599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AB78-2C7E-60F9-A6F2-04D77B51D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Q4-Q6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4E7D65-5F76-C45B-4ACD-ED61A5F83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D9D6BD-8275-99DF-9FC3-5F58EBFCA1D9}"/>
              </a:ext>
            </a:extLst>
          </p:cNvPr>
          <p:cNvSpPr txBox="1"/>
          <p:nvPr/>
        </p:nvSpPr>
        <p:spPr>
          <a:xfrm>
            <a:off x="2362200" y="1143000"/>
            <a:ext cx="8001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https://tinyurl.com/AML441-L8r</a:t>
            </a:r>
            <a:r>
              <a:rPr lang="en-US" sz="4000" dirty="0"/>
              <a:t> </a:t>
            </a:r>
          </a:p>
        </p:txBody>
      </p:sp>
      <p:pic>
        <p:nvPicPr>
          <p:cNvPr id="7" name="Picture 6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F5BB5D41-DBD2-2976-4179-C0C3817276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214563"/>
            <a:ext cx="4038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8337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97928-E377-98E7-4A19-70FEF72A6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“Semi-naïve Bayes” object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AD0FBF-0064-C3BF-035A-30C3C73E4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9973"/>
            <a:ext cx="4572000" cy="5135563"/>
          </a:xfrm>
        </p:spPr>
        <p:txBody>
          <a:bodyPr/>
          <a:lstStyle/>
          <a:p>
            <a:r>
              <a:rPr lang="en-US" dirty="0"/>
              <a:t>Best performing face/car detector in 2000-2005</a:t>
            </a:r>
          </a:p>
          <a:p>
            <a:r>
              <a:rPr lang="en-US" dirty="0"/>
              <a:t>Model probabilities of small groups of features (wavelet coefficients)</a:t>
            </a:r>
          </a:p>
          <a:p>
            <a:r>
              <a:rPr lang="en-US" dirty="0"/>
              <a:t> Search for groupings, discretize features, estimate parameters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7DCB66-95D2-0FBC-214C-D1CEB90F849F}"/>
              </a:ext>
            </a:extLst>
          </p:cNvPr>
          <p:cNvSpPr txBox="1"/>
          <p:nvPr/>
        </p:nvSpPr>
        <p:spPr>
          <a:xfrm>
            <a:off x="4724400" y="6485536"/>
            <a:ext cx="88402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https://www.cs.cmu.edu/afs/cs.cmu.edu/user/hws/www/CVPR00.pdf</a:t>
            </a:r>
            <a:r>
              <a:rPr lang="en-US" dirty="0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31DA61-D762-B0AC-8C16-901501F0B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001656"/>
            <a:ext cx="5638800" cy="64313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AD6AA6-F23B-CCDB-B417-8071298E5F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5257347"/>
            <a:ext cx="4093828" cy="12331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0D65B02-A250-FF90-15BF-625DCF11F5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961" y="1811122"/>
            <a:ext cx="3120705" cy="150162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7BAFC3D-A5CA-5CB6-411A-63A2CAB607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7419" y="3400580"/>
            <a:ext cx="3120705" cy="1736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38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9AFBB-74C4-FC0B-FAAF-2FA934F0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95E1A-02A1-BEFF-9734-1DC162D02A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Key Assumptions</a:t>
            </a:r>
          </a:p>
          <a:p>
            <a:pPr lvl="1"/>
            <a:r>
              <a:rPr lang="en-US" dirty="0"/>
              <a:t>Features are independent, given the labels</a:t>
            </a:r>
          </a:p>
          <a:p>
            <a:r>
              <a:rPr lang="en-US" dirty="0"/>
              <a:t>Model Parameters</a:t>
            </a:r>
          </a:p>
          <a:p>
            <a:pPr lvl="1"/>
            <a:r>
              <a:rPr lang="en-US" dirty="0"/>
              <a:t>Parameters of probability functions P(</a:t>
            </a:r>
            <a:r>
              <a:rPr lang="en-US" dirty="0" err="1"/>
              <a:t>x</a:t>
            </a:r>
            <a:r>
              <a:rPr lang="en-US" baseline="-25000" dirty="0" err="1"/>
              <a:t>i</a:t>
            </a:r>
            <a:r>
              <a:rPr lang="en-US" dirty="0" err="1"/>
              <a:t>|y</a:t>
            </a:r>
            <a:r>
              <a:rPr lang="en-US" dirty="0"/>
              <a:t>) and P(y)</a:t>
            </a:r>
          </a:p>
          <a:p>
            <a:r>
              <a:rPr lang="en-US" dirty="0"/>
              <a:t>Designs</a:t>
            </a:r>
          </a:p>
          <a:p>
            <a:pPr lvl="1"/>
            <a:r>
              <a:rPr lang="en-US" dirty="0"/>
              <a:t>Choice of probability function</a:t>
            </a:r>
          </a:p>
          <a:p>
            <a:r>
              <a:rPr lang="en-US" dirty="0"/>
              <a:t>When to Use</a:t>
            </a:r>
          </a:p>
          <a:p>
            <a:pPr lvl="1"/>
            <a:r>
              <a:rPr lang="en-US" dirty="0"/>
              <a:t>Limited training data </a:t>
            </a:r>
          </a:p>
          <a:p>
            <a:pPr lvl="1"/>
            <a:r>
              <a:rPr lang="en-US" dirty="0"/>
              <a:t>Features are not highly interdependent</a:t>
            </a:r>
          </a:p>
          <a:p>
            <a:pPr lvl="1"/>
            <a:r>
              <a:rPr lang="en-US" dirty="0"/>
              <a:t>Want something fast to code, train, and test</a:t>
            </a:r>
          </a:p>
          <a:p>
            <a:r>
              <a:rPr lang="en-US" dirty="0"/>
              <a:t>When Not to Use</a:t>
            </a:r>
          </a:p>
          <a:p>
            <a:pPr lvl="1"/>
            <a:r>
              <a:rPr lang="en-US" dirty="0"/>
              <a:t>Logistic or linear regression will usually work better if there is sufficient data (more flexible / fewer assumptions than Naïve Bayes)</a:t>
            </a:r>
          </a:p>
          <a:p>
            <a:pPr lvl="1"/>
            <a:r>
              <a:rPr lang="en-US" dirty="0"/>
              <a:t>Does not provide a good confidence estimate because it “overcounts” influence of dependent variables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0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5B23F-EB90-DD85-05A3-266D638E9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Naïve Bayes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A8DB3-C5A1-4293-BD96-4F60FD61E3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Pros</a:t>
            </a:r>
          </a:p>
          <a:p>
            <a:pPr lvl="1"/>
            <a:r>
              <a:rPr lang="en-US" dirty="0"/>
              <a:t>Easy and fast to train</a:t>
            </a:r>
          </a:p>
          <a:p>
            <a:pPr lvl="1"/>
            <a:r>
              <a:rPr lang="en-US" dirty="0"/>
              <a:t>Fast inference</a:t>
            </a:r>
          </a:p>
          <a:p>
            <a:pPr lvl="1"/>
            <a:r>
              <a:rPr lang="en-US" dirty="0"/>
              <a:t>Can be used with continuous, discrete, or mixed features</a:t>
            </a:r>
          </a:p>
          <a:p>
            <a:r>
              <a:rPr lang="en-US" dirty="0"/>
              <a:t>Cons</a:t>
            </a:r>
          </a:p>
          <a:p>
            <a:pPr lvl="1"/>
            <a:r>
              <a:rPr lang="en-US" dirty="0"/>
              <a:t>Does not account for feature interactions</a:t>
            </a:r>
          </a:p>
          <a:p>
            <a:pPr lvl="1"/>
            <a:r>
              <a:rPr lang="en-US" dirty="0"/>
              <a:t>Does not provide good confidence estimate</a:t>
            </a:r>
          </a:p>
          <a:p>
            <a:r>
              <a:rPr lang="en-US" dirty="0"/>
              <a:t>Notes</a:t>
            </a:r>
          </a:p>
          <a:p>
            <a:pPr lvl="1"/>
            <a:r>
              <a:rPr lang="en-US" dirty="0"/>
              <a:t>Best when used with discrete variables, variables that are well fit by Gaussian, or kernel density estimation</a:t>
            </a:r>
          </a:p>
        </p:txBody>
      </p:sp>
    </p:spTree>
    <p:extLst>
      <p:ext uri="{BB962C8B-B14F-4D97-AF65-F5344CB8AC3E}">
        <p14:creationId xmlns:p14="http://schemas.microsoft.com/office/powerpoint/2010/main" val="10328043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90BAB-9923-F259-ECE2-85003EE67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9105BB-A31D-25A3-D581-BE9A33B9FED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33400" y="914400"/>
                <a:ext cx="5181600" cy="5943600"/>
              </a:xfrm>
            </p:spPr>
            <p:txBody>
              <a:bodyPr>
                <a:normAutofit fontScale="62500" lnSpcReduction="20000"/>
              </a:bodyPr>
              <a:lstStyle/>
              <a:p>
                <a:r>
                  <a:rPr lang="en-US" dirty="0"/>
                  <a:t>Probabilistic models are a large class of machine learning methods</a:t>
                </a:r>
              </a:p>
              <a:p>
                <a:endParaRPr lang="en-US" dirty="0"/>
              </a:p>
              <a:p>
                <a:r>
                  <a:rPr lang="en-US" dirty="0"/>
                  <a:t>Naïve Bayes assumes that features are independent given the label</a:t>
                </a:r>
              </a:p>
              <a:p>
                <a:pPr lvl="1"/>
                <a:r>
                  <a:rPr lang="en-US" dirty="0"/>
                  <a:t>Easy/fast to estimate parameters</a:t>
                </a:r>
              </a:p>
              <a:p>
                <a:pPr lvl="1"/>
                <a:r>
                  <a:rPr lang="en-US" dirty="0"/>
                  <a:t>Less risk of overfitting when data is limited</a:t>
                </a:r>
              </a:p>
              <a:p>
                <a:endParaRPr lang="en-US" dirty="0"/>
              </a:p>
              <a:p>
                <a:r>
                  <a:rPr lang="en-US" dirty="0"/>
                  <a:t>You can look up how to estimate parameters for most common probability models</a:t>
                </a:r>
              </a:p>
              <a:p>
                <a:pPr lvl="1"/>
                <a:r>
                  <a:rPr lang="en-US" dirty="0"/>
                  <a:t>Or take partial derivative of total data/label likelihood given parameter</a:t>
                </a:r>
              </a:p>
              <a:p>
                <a:endParaRPr lang="en-US" dirty="0"/>
              </a:p>
              <a:p>
                <a:r>
                  <a:rPr lang="en-US" dirty="0"/>
                  <a:t>Prediction involves finding y that maximizes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either by trying all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dirty="0"/>
                  <a:t> or solving partial derivative</a:t>
                </a:r>
              </a:p>
              <a:p>
                <a:endParaRPr lang="en-US" dirty="0"/>
              </a:p>
              <a:p>
                <a:r>
                  <a:rPr lang="en-US" dirty="0"/>
                  <a:t>Maximizing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i="1" dirty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equivalent to maximizing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often much easier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49105BB-A31D-25A3-D581-BE9A33B9FED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914400"/>
                <a:ext cx="5181600" cy="5943600"/>
              </a:xfrm>
              <a:blipFill>
                <a:blip r:embed="rId2"/>
                <a:stretch>
                  <a:fillRect l="-1059" t="-1436" r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09B20C9-E05C-7E7C-A3CC-48354E067142}"/>
              </a:ext>
            </a:extLst>
          </p:cNvPr>
          <p:cNvGrpSpPr>
            <a:grpSpLocks noChangeAspect="1"/>
          </p:cNvGrpSpPr>
          <p:nvPr/>
        </p:nvGrpSpPr>
        <p:grpSpPr>
          <a:xfrm>
            <a:off x="6248400" y="5029200"/>
            <a:ext cx="5517917" cy="1566920"/>
            <a:chOff x="1234340" y="1328680"/>
            <a:chExt cx="9723317" cy="276112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F162479-777C-D7D9-219B-A65E009112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439490">
              <a:off x="1234340" y="1328680"/>
              <a:ext cx="9723317" cy="276112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0691A5D-D24C-3125-72B7-1DC1B8A99E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426" t="65303" r="31216" b="8430"/>
            <a:stretch/>
          </p:blipFill>
          <p:spPr>
            <a:xfrm rot="21439490">
              <a:off x="3480599" y="3434309"/>
              <a:ext cx="236927" cy="405454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DA2BF31-9AD3-8A36-77DF-412BBBF01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4426" t="65303" r="31216" b="8430"/>
            <a:stretch/>
          </p:blipFill>
          <p:spPr>
            <a:xfrm rot="21439490">
              <a:off x="3462118" y="2270041"/>
              <a:ext cx="236927" cy="40545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E1AA93-EE56-F008-54D7-83C8D593EA3C}"/>
                  </a:ext>
                </a:extLst>
              </p:cNvPr>
              <p:cNvSpPr txBox="1"/>
              <p:nvPr/>
            </p:nvSpPr>
            <p:spPr>
              <a:xfrm>
                <a:off x="6629400" y="1821134"/>
                <a:ext cx="3536802" cy="896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∏"/>
                          <m:sup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BE1AA93-EE56-F008-54D7-83C8D593EA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1821134"/>
                <a:ext cx="3536802" cy="8962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39072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00CBF-F490-1F1F-C831-A2AFCA11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91260-2043-00D3-4CE2-6E24405E4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EM and Density Estimation</a:t>
            </a:r>
          </a:p>
        </p:txBody>
      </p:sp>
    </p:spTree>
    <p:extLst>
      <p:ext uri="{BB962C8B-B14F-4D97-AF65-F5344CB8AC3E}">
        <p14:creationId xmlns:p14="http://schemas.microsoft.com/office/powerpoint/2010/main" val="1092307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98642</TotalTime>
  <Words>2226</Words>
  <Application>Microsoft Office PowerPoint</Application>
  <PresentationFormat>Widescreen</PresentationFormat>
  <Paragraphs>324</Paragraphs>
  <Slides>38</Slides>
  <Notes>1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Cambria Math</vt:lpstr>
      <vt:lpstr>Courier New</vt:lpstr>
      <vt:lpstr>inherit</vt:lpstr>
      <vt:lpstr>Office Theme</vt:lpstr>
      <vt:lpstr>Naïve Bayes Classifier</vt:lpstr>
      <vt:lpstr>Approaches to classification and regression</vt:lpstr>
      <vt:lpstr>Today’s Lecture</vt:lpstr>
      <vt:lpstr>What is a probability</vt:lpstr>
      <vt:lpstr>Joint and conditional probability</vt:lpstr>
      <vt:lpstr>PowerPoint Presentation</vt:lpstr>
      <vt:lpstr>Estimate probabilities of discrete variables by counting</vt:lpstr>
      <vt:lpstr>Example</vt:lpstr>
      <vt:lpstr>Example</vt:lpstr>
      <vt:lpstr>Example, converting counts to probabilities</vt:lpstr>
      <vt:lpstr>Example</vt:lpstr>
      <vt:lpstr>PowerPoint Presentation</vt:lpstr>
      <vt:lpstr>What if you have 100 variables?  How can you count all combinations?</vt:lpstr>
      <vt:lpstr>Probabilistic model</vt:lpstr>
      <vt:lpstr>Notation </vt:lpstr>
      <vt:lpstr>PowerPoint Presentation</vt:lpstr>
      <vt:lpstr>PowerPoint Presentation</vt:lpstr>
      <vt:lpstr>Naïve Bayes Model</vt:lpstr>
      <vt:lpstr>Naïve Bayes Classifier</vt:lpstr>
      <vt:lpstr>Naïve Bayes Algorithm</vt:lpstr>
      <vt:lpstr>Naïve Bayes Algorithm</vt:lpstr>
      <vt:lpstr>How to estimate P(xi|y) from data?</vt:lpstr>
      <vt:lpstr>MLE (maximum likelihood estimation)</vt:lpstr>
      <vt:lpstr>Priors and MAP (maximum a priori)</vt:lpstr>
      <vt:lpstr>MLE and MAP estimates of binary variable likelihoods</vt:lpstr>
      <vt:lpstr>Q1-Q3</vt:lpstr>
      <vt:lpstr>What if x is continuous? Can we still use Naïve Bayes?</vt:lpstr>
      <vt:lpstr>Suppose x_i is Gaussian, and y is discrete</vt:lpstr>
      <vt:lpstr>Prior for Gaussian distributions</vt:lpstr>
      <vt:lpstr>Suppose we want to predict weight w given height h and sex m?</vt:lpstr>
      <vt:lpstr>How to predict y from x?</vt:lpstr>
      <vt:lpstr>How to predict y from x when (y-x_i) is Gaussian</vt:lpstr>
      <vt:lpstr>Q4-Q6</vt:lpstr>
      <vt:lpstr>Use case: “Semi-naïve Bayes” object detection</vt:lpstr>
      <vt:lpstr>Naïve Bayes Summary</vt:lpstr>
      <vt:lpstr>Naïve Bayes</vt:lpstr>
      <vt:lpstr>Things to remember</vt:lpstr>
      <vt:lpstr>Next week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228</cp:revision>
  <cp:lastPrinted>2024-02-08T14:57:27Z</cp:lastPrinted>
  <dcterms:created xsi:type="dcterms:W3CDTF">2009-12-16T02:55:56Z</dcterms:created>
  <dcterms:modified xsi:type="dcterms:W3CDTF">2026-09-17T16:45:05Z</dcterms:modified>
</cp:coreProperties>
</file>