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697" r:id="rId2"/>
    <p:sldId id="698" r:id="rId3"/>
    <p:sldId id="699" r:id="rId4"/>
    <p:sldId id="700" r:id="rId5"/>
    <p:sldId id="701" r:id="rId6"/>
    <p:sldId id="702" r:id="rId7"/>
    <p:sldId id="703" r:id="rId8"/>
    <p:sldId id="705" r:id="rId9"/>
    <p:sldId id="704" r:id="rId10"/>
    <p:sldId id="736" r:id="rId11"/>
    <p:sldId id="706" r:id="rId12"/>
    <p:sldId id="707" r:id="rId13"/>
    <p:sldId id="708" r:id="rId14"/>
    <p:sldId id="709" r:id="rId15"/>
    <p:sldId id="710" r:id="rId16"/>
    <p:sldId id="711" r:id="rId17"/>
    <p:sldId id="712" r:id="rId18"/>
    <p:sldId id="713" r:id="rId19"/>
    <p:sldId id="714" r:id="rId20"/>
    <p:sldId id="715" r:id="rId21"/>
    <p:sldId id="716" r:id="rId22"/>
    <p:sldId id="717" r:id="rId23"/>
    <p:sldId id="718" r:id="rId24"/>
    <p:sldId id="719" r:id="rId25"/>
    <p:sldId id="720" r:id="rId26"/>
    <p:sldId id="721" r:id="rId27"/>
    <p:sldId id="722" r:id="rId28"/>
    <p:sldId id="723" r:id="rId29"/>
    <p:sldId id="724" r:id="rId30"/>
    <p:sldId id="725" r:id="rId31"/>
    <p:sldId id="726" r:id="rId32"/>
    <p:sldId id="727" r:id="rId33"/>
    <p:sldId id="728" r:id="rId34"/>
    <p:sldId id="729" r:id="rId35"/>
    <p:sldId id="730" r:id="rId36"/>
    <p:sldId id="731" r:id="rId37"/>
    <p:sldId id="732" r:id="rId38"/>
    <p:sldId id="733" r:id="rId39"/>
    <p:sldId id="734" r:id="rId40"/>
    <p:sldId id="735" r:id="rId41"/>
  </p:sldIdLst>
  <p:sldSz cx="12192000" cy="6858000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60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00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4ABD9A-D203-4F1A-9AF2-5EBB77C1C41B}" v="161" dt="2026-09-15T15:00:56.8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8" autoAdjust="0"/>
    <p:restoredTop sz="88601" autoAdjust="0"/>
  </p:normalViewPr>
  <p:slideViewPr>
    <p:cSldViewPr>
      <p:cViewPr varScale="1">
        <p:scale>
          <a:sx n="54" d="100"/>
          <a:sy n="54" d="100"/>
        </p:scale>
        <p:origin x="1080" y="60"/>
      </p:cViewPr>
      <p:guideLst>
        <p:guide pos="5760"/>
        <p:guide pos="384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iem, Derek W" userId="08a2a5d7-ecbe-4300-b3e9-ea7b21108f06" providerId="ADAL" clId="{56B97E5F-FBF2-4CA1-AC83-62102CBE087E}"/>
    <pc:docChg chg="custSel addSld delSld modSld sldOrd">
      <pc:chgData name="Hoiem, Derek W" userId="08a2a5d7-ecbe-4300-b3e9-ea7b21108f06" providerId="ADAL" clId="{56B97E5F-FBF2-4CA1-AC83-62102CBE087E}" dt="2026-09-15T15:00:56.897" v="810" actId="113"/>
      <pc:docMkLst>
        <pc:docMk/>
      </pc:docMkLst>
      <pc:sldChg chg="addSp delSp modSp add mod delAnim modAnim">
        <pc:chgData name="Hoiem, Derek W" userId="08a2a5d7-ecbe-4300-b3e9-ea7b21108f06" providerId="ADAL" clId="{56B97E5F-FBF2-4CA1-AC83-62102CBE087E}" dt="2026-09-15T14:37:56.209" v="769" actId="767"/>
        <pc:sldMkLst>
          <pc:docMk/>
          <pc:sldMk cId="4133191451" sldId="704"/>
        </pc:sldMkLst>
        <pc:spChg chg="mod">
          <ac:chgData name="Hoiem, Derek W" userId="08a2a5d7-ecbe-4300-b3e9-ea7b21108f06" providerId="ADAL" clId="{56B97E5F-FBF2-4CA1-AC83-62102CBE087E}" dt="2026-09-15T14:37:38.973" v="765" actId="113"/>
          <ac:spMkLst>
            <pc:docMk/>
            <pc:sldMk cId="4133191451" sldId="704"/>
            <ac:spMk id="3" creationId="{F1D1DDEC-0748-5B94-00AA-E47761D6260B}"/>
          </ac:spMkLst>
        </pc:spChg>
        <pc:spChg chg="del">
          <ac:chgData name="Hoiem, Derek W" userId="08a2a5d7-ecbe-4300-b3e9-ea7b21108f06" providerId="ADAL" clId="{56B97E5F-FBF2-4CA1-AC83-62102CBE087E}" dt="2026-09-15T14:33:06.414" v="534" actId="478"/>
          <ac:spMkLst>
            <pc:docMk/>
            <pc:sldMk cId="4133191451" sldId="704"/>
            <ac:spMk id="5" creationId="{44698050-0EBD-9826-9098-01A3AE4EAB9F}"/>
          </ac:spMkLst>
        </pc:spChg>
        <pc:spChg chg="add mod">
          <ac:chgData name="Hoiem, Derek W" userId="08a2a5d7-ecbe-4300-b3e9-ea7b21108f06" providerId="ADAL" clId="{56B97E5F-FBF2-4CA1-AC83-62102CBE087E}" dt="2026-09-15T14:37:52.192" v="768" actId="113"/>
          <ac:spMkLst>
            <pc:docMk/>
            <pc:sldMk cId="4133191451" sldId="704"/>
            <ac:spMk id="7" creationId="{7B06D9C3-0C73-8449-A3BE-2624F915C8B7}"/>
          </ac:spMkLst>
        </pc:spChg>
        <pc:spChg chg="mod">
          <ac:chgData name="Hoiem, Derek W" userId="08a2a5d7-ecbe-4300-b3e9-ea7b21108f06" providerId="ADAL" clId="{56B97E5F-FBF2-4CA1-AC83-62102CBE087E}" dt="2026-09-15T14:29:33.812" v="424" actId="1076"/>
          <ac:spMkLst>
            <pc:docMk/>
            <pc:sldMk cId="4133191451" sldId="704"/>
            <ac:spMk id="8" creationId="{38177512-BEDE-2883-641C-43D71CDC0C8E}"/>
          </ac:spMkLst>
        </pc:spChg>
        <pc:spChg chg="del">
          <ac:chgData name="Hoiem, Derek W" userId="08a2a5d7-ecbe-4300-b3e9-ea7b21108f06" providerId="ADAL" clId="{56B97E5F-FBF2-4CA1-AC83-62102CBE087E}" dt="2026-09-15T14:33:06.414" v="534" actId="478"/>
          <ac:spMkLst>
            <pc:docMk/>
            <pc:sldMk cId="4133191451" sldId="704"/>
            <ac:spMk id="9" creationId="{EF16DFD9-05B9-1725-9508-21DA4155ADAE}"/>
          </ac:spMkLst>
        </pc:spChg>
        <pc:spChg chg="add mod">
          <ac:chgData name="Hoiem, Derek W" userId="08a2a5d7-ecbe-4300-b3e9-ea7b21108f06" providerId="ADAL" clId="{56B97E5F-FBF2-4CA1-AC83-62102CBE087E}" dt="2026-09-15T14:34:50.175" v="645" actId="20577"/>
          <ac:spMkLst>
            <pc:docMk/>
            <pc:sldMk cId="4133191451" sldId="704"/>
            <ac:spMk id="11" creationId="{36D7DCA2-A1F4-5DEF-447C-7FF3C93E8393}"/>
          </ac:spMkLst>
        </pc:spChg>
        <pc:spChg chg="del">
          <ac:chgData name="Hoiem, Derek W" userId="08a2a5d7-ecbe-4300-b3e9-ea7b21108f06" providerId="ADAL" clId="{56B97E5F-FBF2-4CA1-AC83-62102CBE087E}" dt="2026-09-15T14:33:02.730" v="533" actId="478"/>
          <ac:spMkLst>
            <pc:docMk/>
            <pc:sldMk cId="4133191451" sldId="704"/>
            <ac:spMk id="17" creationId="{F8FBDAC0-7F4D-3588-C206-00A12C4D2269}"/>
          </ac:spMkLst>
        </pc:spChg>
        <pc:spChg chg="add mod">
          <ac:chgData name="Hoiem, Derek W" userId="08a2a5d7-ecbe-4300-b3e9-ea7b21108f06" providerId="ADAL" clId="{56B97E5F-FBF2-4CA1-AC83-62102CBE087E}" dt="2026-09-15T14:35:29.438" v="745" actId="20577"/>
          <ac:spMkLst>
            <pc:docMk/>
            <pc:sldMk cId="4133191451" sldId="704"/>
            <ac:spMk id="21" creationId="{70AE57E5-2904-7AC6-357F-FC29D7A21F1F}"/>
          </ac:spMkLst>
        </pc:spChg>
        <pc:spChg chg="add mod">
          <ac:chgData name="Hoiem, Derek W" userId="08a2a5d7-ecbe-4300-b3e9-ea7b21108f06" providerId="ADAL" clId="{56B97E5F-FBF2-4CA1-AC83-62102CBE087E}" dt="2026-09-15T14:37:56.209" v="769" actId="767"/>
          <ac:spMkLst>
            <pc:docMk/>
            <pc:sldMk cId="4133191451" sldId="704"/>
            <ac:spMk id="26" creationId="{9063DC9D-C77F-CA32-B666-8E230C7B1482}"/>
          </ac:spMkLst>
        </pc:spChg>
        <pc:cxnChg chg="mod">
          <ac:chgData name="Hoiem, Derek W" userId="08a2a5d7-ecbe-4300-b3e9-ea7b21108f06" providerId="ADAL" clId="{56B97E5F-FBF2-4CA1-AC83-62102CBE087E}" dt="2026-09-15T14:29:33.812" v="424" actId="1076"/>
          <ac:cxnSpMkLst>
            <pc:docMk/>
            <pc:sldMk cId="4133191451" sldId="704"/>
            <ac:cxnSpMk id="10" creationId="{A6DE0D63-3BD0-E83F-6DE8-22C0F3A803E9}"/>
          </ac:cxnSpMkLst>
        </pc:cxnChg>
        <pc:cxnChg chg="add mod">
          <ac:chgData name="Hoiem, Derek W" userId="08a2a5d7-ecbe-4300-b3e9-ea7b21108f06" providerId="ADAL" clId="{56B97E5F-FBF2-4CA1-AC83-62102CBE087E}" dt="2026-09-15T14:35:44.078" v="750" actId="14100"/>
          <ac:cxnSpMkLst>
            <pc:docMk/>
            <pc:sldMk cId="4133191451" sldId="704"/>
            <ac:cxnSpMk id="15" creationId="{6793C25A-B8D8-E0AD-2571-6AFB3A84A5D7}"/>
          </ac:cxnSpMkLst>
        </pc:cxnChg>
        <pc:cxnChg chg="add mod">
          <ac:chgData name="Hoiem, Derek W" userId="08a2a5d7-ecbe-4300-b3e9-ea7b21108f06" providerId="ADAL" clId="{56B97E5F-FBF2-4CA1-AC83-62102CBE087E}" dt="2026-09-15T14:35:40.996" v="748" actId="14100"/>
          <ac:cxnSpMkLst>
            <pc:docMk/>
            <pc:sldMk cId="4133191451" sldId="704"/>
            <ac:cxnSpMk id="16" creationId="{E9CC9737-0F14-43D7-8B79-4702BF06A407}"/>
          </ac:cxnSpMkLst>
        </pc:cxnChg>
      </pc:sldChg>
      <pc:sldChg chg="modSp">
        <pc:chgData name="Hoiem, Derek W" userId="08a2a5d7-ecbe-4300-b3e9-ea7b21108f06" providerId="ADAL" clId="{56B97E5F-FBF2-4CA1-AC83-62102CBE087E}" dt="2026-09-15T14:43:38.327" v="795" actId="113"/>
        <pc:sldMkLst>
          <pc:docMk/>
          <pc:sldMk cId="324464989" sldId="706"/>
        </pc:sldMkLst>
        <pc:spChg chg="mod">
          <ac:chgData name="Hoiem, Derek W" userId="08a2a5d7-ecbe-4300-b3e9-ea7b21108f06" providerId="ADAL" clId="{56B97E5F-FBF2-4CA1-AC83-62102CBE087E}" dt="2026-09-15T14:43:38.327" v="795" actId="113"/>
          <ac:spMkLst>
            <pc:docMk/>
            <pc:sldMk cId="324464989" sldId="706"/>
            <ac:spMk id="3" creationId="{D0A4082A-02ED-9A1A-91F0-4FB101069956}"/>
          </ac:spMkLst>
        </pc:spChg>
      </pc:sldChg>
      <pc:sldChg chg="modSp">
        <pc:chgData name="Hoiem, Derek W" userId="08a2a5d7-ecbe-4300-b3e9-ea7b21108f06" providerId="ADAL" clId="{56B97E5F-FBF2-4CA1-AC83-62102CBE087E}" dt="2026-09-15T14:43:11.938" v="786" actId="113"/>
        <pc:sldMkLst>
          <pc:docMk/>
          <pc:sldMk cId="219382732" sldId="707"/>
        </pc:sldMkLst>
        <pc:spChg chg="mod">
          <ac:chgData name="Hoiem, Derek W" userId="08a2a5d7-ecbe-4300-b3e9-ea7b21108f06" providerId="ADAL" clId="{56B97E5F-FBF2-4CA1-AC83-62102CBE087E}" dt="2026-09-15T14:43:11.938" v="786" actId="113"/>
          <ac:spMkLst>
            <pc:docMk/>
            <pc:sldMk cId="219382732" sldId="707"/>
            <ac:spMk id="3" creationId="{0B4C8D5E-CC3D-9A5E-7D72-FB5EB2D69EC5}"/>
          </ac:spMkLst>
        </pc:spChg>
      </pc:sldChg>
      <pc:sldChg chg="modSp">
        <pc:chgData name="Hoiem, Derek W" userId="08a2a5d7-ecbe-4300-b3e9-ea7b21108f06" providerId="ADAL" clId="{56B97E5F-FBF2-4CA1-AC83-62102CBE087E}" dt="2026-09-15T14:44:22.684" v="805" actId="113"/>
        <pc:sldMkLst>
          <pc:docMk/>
          <pc:sldMk cId="3330253132" sldId="708"/>
        </pc:sldMkLst>
        <pc:spChg chg="mod">
          <ac:chgData name="Hoiem, Derek W" userId="08a2a5d7-ecbe-4300-b3e9-ea7b21108f06" providerId="ADAL" clId="{56B97E5F-FBF2-4CA1-AC83-62102CBE087E}" dt="2026-09-15T14:44:22.684" v="805" actId="113"/>
          <ac:spMkLst>
            <pc:docMk/>
            <pc:sldMk cId="3330253132" sldId="708"/>
            <ac:spMk id="3" creationId="{B9B85999-2F11-A8AD-6276-A8AC38C3E098}"/>
          </ac:spMkLst>
        </pc:spChg>
      </pc:sldChg>
      <pc:sldChg chg="modSp mod">
        <pc:chgData name="Hoiem, Derek W" userId="08a2a5d7-ecbe-4300-b3e9-ea7b21108f06" providerId="ADAL" clId="{56B97E5F-FBF2-4CA1-AC83-62102CBE087E}" dt="2026-09-15T14:53:07.529" v="806" actId="20577"/>
        <pc:sldMkLst>
          <pc:docMk/>
          <pc:sldMk cId="423895810" sldId="713"/>
        </pc:sldMkLst>
        <pc:spChg chg="mod">
          <ac:chgData name="Hoiem, Derek W" userId="08a2a5d7-ecbe-4300-b3e9-ea7b21108f06" providerId="ADAL" clId="{56B97E5F-FBF2-4CA1-AC83-62102CBE087E}" dt="2026-09-15T14:53:07.529" v="806" actId="20577"/>
          <ac:spMkLst>
            <pc:docMk/>
            <pc:sldMk cId="423895810" sldId="713"/>
            <ac:spMk id="2" creationId="{B4C931F4-9DD7-BE18-8BB1-7E27A075156D}"/>
          </ac:spMkLst>
        </pc:spChg>
      </pc:sldChg>
      <pc:sldChg chg="modSp">
        <pc:chgData name="Hoiem, Derek W" userId="08a2a5d7-ecbe-4300-b3e9-ea7b21108f06" providerId="ADAL" clId="{56B97E5F-FBF2-4CA1-AC83-62102CBE087E}" dt="2026-09-15T15:00:56.897" v="810" actId="113"/>
        <pc:sldMkLst>
          <pc:docMk/>
          <pc:sldMk cId="4156464605" sldId="717"/>
        </pc:sldMkLst>
        <pc:spChg chg="mod">
          <ac:chgData name="Hoiem, Derek W" userId="08a2a5d7-ecbe-4300-b3e9-ea7b21108f06" providerId="ADAL" clId="{56B97E5F-FBF2-4CA1-AC83-62102CBE087E}" dt="2026-09-15T15:00:56.897" v="810" actId="113"/>
          <ac:spMkLst>
            <pc:docMk/>
            <pc:sldMk cId="4156464605" sldId="717"/>
            <ac:spMk id="12" creationId="{AC3A2297-85E7-6ACC-19E0-F6B7C8930C5C}"/>
          </ac:spMkLst>
        </pc:spChg>
        <pc:spChg chg="mod">
          <ac:chgData name="Hoiem, Derek W" userId="08a2a5d7-ecbe-4300-b3e9-ea7b21108f06" providerId="ADAL" clId="{56B97E5F-FBF2-4CA1-AC83-62102CBE087E}" dt="2026-09-15T15:00:46.677" v="807" actId="113"/>
          <ac:spMkLst>
            <pc:docMk/>
            <pc:sldMk cId="4156464605" sldId="717"/>
            <ac:spMk id="13" creationId="{FD88EFC0-A48C-07BD-C131-70D98BFAC02E}"/>
          </ac:spMkLst>
        </pc:spChg>
      </pc:sldChg>
      <pc:sldChg chg="delSp modSp add mod">
        <pc:chgData name="Hoiem, Derek W" userId="08a2a5d7-ecbe-4300-b3e9-ea7b21108f06" providerId="ADAL" clId="{56B97E5F-FBF2-4CA1-AC83-62102CBE087E}" dt="2026-09-15T14:37:33.769" v="763" actId="113"/>
        <pc:sldMkLst>
          <pc:docMk/>
          <pc:sldMk cId="2370374361" sldId="736"/>
        </pc:sldMkLst>
        <pc:spChg chg="mod">
          <ac:chgData name="Hoiem, Derek W" userId="08a2a5d7-ecbe-4300-b3e9-ea7b21108f06" providerId="ADAL" clId="{56B97E5F-FBF2-4CA1-AC83-62102CBE087E}" dt="2026-09-15T14:37:33.769" v="763" actId="113"/>
          <ac:spMkLst>
            <pc:docMk/>
            <pc:sldMk cId="2370374361" sldId="736"/>
            <ac:spMk id="3" creationId="{3DD6AB76-0B5D-EEAC-AE3D-67D5ED20F60D}"/>
          </ac:spMkLst>
        </pc:spChg>
        <pc:spChg chg="mod">
          <ac:chgData name="Hoiem, Derek W" userId="08a2a5d7-ecbe-4300-b3e9-ea7b21108f06" providerId="ADAL" clId="{56B97E5F-FBF2-4CA1-AC83-62102CBE087E}" dt="2026-09-15T14:37:24.165" v="761" actId="113"/>
          <ac:spMkLst>
            <pc:docMk/>
            <pc:sldMk cId="2370374361" sldId="736"/>
            <ac:spMk id="5" creationId="{37B6AAC9-C1EB-B216-6973-CB58E743500F}"/>
          </ac:spMkLst>
        </pc:spChg>
        <pc:spChg chg="del">
          <ac:chgData name="Hoiem, Derek W" userId="08a2a5d7-ecbe-4300-b3e9-ea7b21108f06" providerId="ADAL" clId="{56B97E5F-FBF2-4CA1-AC83-62102CBE087E}" dt="2026-09-15T14:33:12.991" v="536" actId="478"/>
          <ac:spMkLst>
            <pc:docMk/>
            <pc:sldMk cId="2370374361" sldId="736"/>
            <ac:spMk id="7" creationId="{9D398DF2-2FEB-9714-76B9-4F7C171F36D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6379A4-E3D8-4BFF-B335-84A42BDB90BB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B94B3A-2FE2-4C1A-8A43-CDED18E15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38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94B3A-2FE2-4C1A-8A43-CDED18E15F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07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94B3A-2FE2-4C1A-8A43-CDED18E15F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941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94B3A-2FE2-4C1A-8A43-CDED18E15F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653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94B3A-2FE2-4C1A-8A43-CDED18E15F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41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94B3A-2FE2-4C1A-8A43-CDED18E15F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821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94B3A-2FE2-4C1A-8A43-CDED18E15F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203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CDB59-9847-4CB0-83F0-A7D794EE9A4F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F8B48-BF4E-49AE-9E1F-7170C40F4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62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33F-6BFD-4001-B747-0DC3428FE28C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2E6C-4FFF-4E1B-AD2B-11442CEE8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2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6FFEC-4831-46C6-A327-7BAF7D94ADE6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9E7E0-0D14-44D8-9313-41CECFC16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5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516E0-6A50-4836-B4F5-3524719C157E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6343F-BABC-41F6-9B0C-D812C1D8C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1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9210-9692-4612-B68C-365DB2DCEB60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94632-D59F-418A-A674-10C96B10F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4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28997-0822-40EB-BD32-4D63A7ECDE75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66A0E-5411-46C2-B90D-692530250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2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55DC6-C35C-4D7B-945F-1FFE93FDF03C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2B30-C64E-44CD-9B62-28AA39DB0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5BE7-A753-49C8-8F67-2864F2426999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E5C1-B568-4119-8891-941DF9CD86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5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695D-2A2C-4639-A181-438653FF3B45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D524-F789-4380-A657-4CB0BC42E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9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A1EB5-3BBD-4BFE-B3FA-132A5A21529B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F5C7D-ADCC-4C79-98CF-A8133849A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1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B394C-40CA-49C5-92BA-47991F4D25CF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A59F-F3EF-4649-A68C-8619606AB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9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C265AF-F096-4C65-BDFD-F4EDA2A4BE8F}" type="datetimeFigureOut">
              <a:rPr lang="en-US"/>
              <a:pPr>
                <a:defRPr/>
              </a:pPr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120C53-826E-4EE9-BE67-E92EA16E1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minka.github.io/papers/logreg/minka-logreg.pdf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AML441-L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https://ocw.mit.edu/courses/18-465-topics-in-statistics-statistical-learning-theory-spring-2007/0d49e3d6b669cbbb13ef85b0e21357a8_l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a-definitive-explanation-to-hinge-loss-for-support-vector-machines-ab6d8d3178f1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bots.ox.ac.uk/~az/lectures/ml/lect3.pdf" TargetMode="External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avidrosenberg.github.io/mlcourse/Archive/2018/Lectures/04c.representer-theorem.pdf" TargetMode="Externa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hyperlink" Target="https://www.robots.ox.ac.uk/~az/lectures/ml/lect3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bots.ox.ac.uk/~az/lectures/ml/lect3.pdf" TargetMode="External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obots.ox.ac.uk/~az/lectures/ml/lect3.pdf" TargetMode="External"/><Relationship Id="rId4" Type="http://schemas.openxmlformats.org/officeDocument/2006/relationships/image" Target="../media/image3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AML441-L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ar.inrialpes.fr/people/triggs/pubs/Dalal-cvpr05.pdf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2345DDD-8324-900B-8799-D5C4C562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4735" y="640081"/>
            <a:ext cx="3377183" cy="3708895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Linear Classifiers: Logistic Regression and SVM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A543550-73A7-C84B-01CD-F58047D20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4735" y="4571999"/>
            <a:ext cx="3377184" cy="1645921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</a:rPr>
              <a:t>Applied Machine Learning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Derek Hoiem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6DD5C071-01CF-A45D-3EC7-03DFED5AA3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0" r="2" b="2"/>
          <a:stretch/>
        </p:blipFill>
        <p:spPr>
          <a:xfrm>
            <a:off x="20" y="10"/>
            <a:ext cx="7534636" cy="68579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05388E-9844-B90B-A930-CB2EA1FE2DD7}"/>
              </a:ext>
            </a:extLst>
          </p:cNvPr>
          <p:cNvSpPr txBox="1"/>
          <p:nvPr/>
        </p:nvSpPr>
        <p:spPr>
          <a:xfrm>
            <a:off x="7501153" y="6579531"/>
            <a:ext cx="673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Dall-E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583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645C5-5D5E-BB8C-25A5-F7DF01866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582CD-41C3-3740-1F7F-F8FD8FAF1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(Linear) Logistic Regression 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2B2DB7-1DBE-A13C-E2C9-913F0D91622E}"/>
              </a:ext>
            </a:extLst>
          </p:cNvPr>
          <p:cNvSpPr txBox="1"/>
          <p:nvPr/>
        </p:nvSpPr>
        <p:spPr>
          <a:xfrm>
            <a:off x="5349194" y="3432434"/>
            <a:ext cx="1213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“Logit”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E20B83-D530-A56D-6AFC-8C550630F215}"/>
              </a:ext>
            </a:extLst>
          </p:cNvPr>
          <p:cNvCxnSpPr>
            <a:cxnSpLocks/>
          </p:cNvCxnSpPr>
          <p:nvPr/>
        </p:nvCxnSpPr>
        <p:spPr>
          <a:xfrm flipH="1">
            <a:off x="4743089" y="3669968"/>
            <a:ext cx="60610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1DF995F-3F15-18BF-D8EB-70D5A6315854}"/>
              </a:ext>
            </a:extLst>
          </p:cNvPr>
          <p:cNvSpPr txBox="1"/>
          <p:nvPr/>
        </p:nvSpPr>
        <p:spPr>
          <a:xfrm>
            <a:off x="8332527" y="2182839"/>
            <a:ext cx="3012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“Logistic function”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FDC37FB-AEAC-9C89-FD1A-884B8B675C4E}"/>
              </a:ext>
            </a:extLst>
          </p:cNvPr>
          <p:cNvCxnSpPr/>
          <p:nvPr/>
        </p:nvCxnSpPr>
        <p:spPr>
          <a:xfrm flipH="1">
            <a:off x="7701841" y="2444449"/>
            <a:ext cx="60610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07ED9B4-DCD5-1195-1327-2D5A3441256C}"/>
              </a:ext>
            </a:extLst>
          </p:cNvPr>
          <p:cNvSpPr txBox="1"/>
          <p:nvPr/>
        </p:nvSpPr>
        <p:spPr>
          <a:xfrm>
            <a:off x="7403480" y="3943260"/>
            <a:ext cx="3810000" cy="9233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* To simplify notation, I may omit the “b”, which can be avoided by adding a “1” to each feature vector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D6AB76-0B5D-EEAC-AE3D-67D5ED20F60D}"/>
                  </a:ext>
                </a:extLst>
              </p:cNvPr>
              <p:cNvSpPr txBox="1"/>
              <p:nvPr/>
            </p:nvSpPr>
            <p:spPr>
              <a:xfrm>
                <a:off x="733893" y="3323559"/>
                <a:ext cx="3935373" cy="861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𝒘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sup>
                      </m:sSup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  <m:func>
                        <m:funcPr>
                          <m:ctrlPr>
                            <a:rPr kumimoji="0" lang="en-US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US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𝑃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=1|</m:t>
                              </m:r>
                              <m: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𝑃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=−1|</m:t>
                              </m:r>
                              <m: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D6AB76-0B5D-EEAC-AE3D-67D5ED20F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93" y="3323559"/>
                <a:ext cx="3935373" cy="861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B6AAC9-C1EB-B216-6973-CB58E743500F}"/>
                  </a:ext>
                </a:extLst>
              </p:cNvPr>
              <p:cNvSpPr txBox="1"/>
              <p:nvPr/>
            </p:nvSpPr>
            <p:spPr>
              <a:xfrm>
                <a:off x="2012252" y="5433390"/>
                <a:ext cx="9127227" cy="18565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=−1</m:t>
                          </m:r>
                        </m:e>
                        <m:e>
                          <m:r>
                            <a:rPr kumimoji="0" lang="en-US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=1−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=1</m:t>
                          </m:r>
                        </m:e>
                        <m:e>
                          <m:r>
                            <a:rPr kumimoji="0" lang="en-US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1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0" lang="en-US" sz="1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exp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⁡(−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kumimoji="0" lang="en-US" sz="1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𝑏</m:t>
                              </m:r>
                            </m:e>
                          </m:d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num>
                        <m:den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exp</m:t>
                          </m:r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⁡(−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kumimoji="0" lang="en-US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𝑏</m:t>
                              </m:r>
                            </m:e>
                          </m:d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exp</m:t>
                          </m:r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⁡(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kumimoji="0" lang="en-US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𝑏</m:t>
                              </m:r>
                            </m:e>
                          </m:d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 </m:t>
                          </m:r>
                          <m:acc>
                            <m:accPr>
                              <m:chr m:val="̂"/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</m:acc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</m:e>
                        <m:e>
                          <m:r>
                            <a:rPr kumimoji="0" lang="en-US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exp</m:t>
                          </m:r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⁡(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</m:acc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0" 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kumimoji="0" lang="en-US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𝑏</m:t>
                              </m:r>
                            </m:e>
                          </m:d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B6AAC9-C1EB-B216-6973-CB58E7435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252" y="5433390"/>
                <a:ext cx="9127227" cy="18565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694E5C-01FB-4905-E3FB-9C3F1CC1C470}"/>
                  </a:ext>
                </a:extLst>
              </p:cNvPr>
              <p:cNvSpPr txBox="1"/>
              <p:nvPr/>
            </p:nvSpPr>
            <p:spPr>
              <a:xfrm>
                <a:off x="711481" y="1670282"/>
                <a:ext cx="9127227" cy="1839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maximize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𝑃</m:t>
                    </m:r>
                    <m:d>
                      <m:d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</m:e>
                      <m:e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</m:d>
                  </m:oMath>
                </a14:m>
                <a:r>
                  <a:rPr kumimoji="0" 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,   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∈{−1, 1}</m:t>
                    </m:r>
                  </m:oMath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where</m:t>
                      </m:r>
                      <m:r>
                        <a:rPr kumimoji="0" lang="en-US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=1</m:t>
                          </m:r>
                        </m:e>
                        <m:e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kumimoji="0" lang="en-US" sz="2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exp</m:t>
                          </m:r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⁡(−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2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𝒘</m:t>
                                  </m:r>
                                </m:e>
                                <m:sup>
                                  <m:r>
                                    <a:rPr kumimoji="0" lang="en-US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kumimoji="0" lang="en-US" sz="2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𝑏</m:t>
                              </m:r>
                            </m:e>
                          </m:d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DBB48A-1C3C-68D3-7DAC-5302571A7C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81" y="1670282"/>
                <a:ext cx="9127227" cy="1839991"/>
              </a:xfrm>
              <a:prstGeom prst="rect">
                <a:avLst/>
              </a:prstGeom>
              <a:blipFill>
                <a:blip r:embed="rId4"/>
                <a:stretch>
                  <a:fillRect t="-3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24C489A-6771-41F3-E69B-602F4D583BF0}"/>
              </a:ext>
            </a:extLst>
          </p:cNvPr>
          <p:cNvSpPr txBox="1"/>
          <p:nvPr/>
        </p:nvSpPr>
        <p:spPr>
          <a:xfrm>
            <a:off x="1676400" y="6007284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Note:</a:t>
            </a:r>
          </a:p>
        </p:txBody>
      </p:sp>
      <p:pic>
        <p:nvPicPr>
          <p:cNvPr id="1026" name="Picture 2" descr="Logistic function - Wikipedia">
            <a:extLst>
              <a:ext uri="{FF2B5EF4-FFF2-40B4-BE49-F238E27FC236}">
                <a16:creationId xmlns:a16="http://schemas.microsoft.com/office/drawing/2014/main" id="{2D39CD72-16FA-1442-9366-F1C8D5B1D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618" y="176233"/>
            <a:ext cx="3012363" cy="200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37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18AE0-CF07-DD85-D0A5-95441BACF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Deriving the loss of logistic regression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A4082A-02ED-9A1A-91F0-4FB1010699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67000" y="990600"/>
                <a:ext cx="8915400" cy="5638800"/>
              </a:xfrm>
            </p:spPr>
            <p:txBody>
              <a:bodyPr>
                <a:normAutofit/>
              </a:bodyPr>
              <a:lstStyle/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∏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endChr m:val="|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 algn="r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endChr m:val="|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 algn="r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 algn="r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argmin</m:t>
                              </m:r>
                            </m:e>
                            <m:lim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endChr m:val="|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A4082A-02ED-9A1A-91F0-4FB1010699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67000" y="990600"/>
                <a:ext cx="8915400" cy="56388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67A9D5-56EB-2490-0E8B-EE3B14C45B2C}"/>
              </a:ext>
            </a:extLst>
          </p:cNvPr>
          <p:cNvSpPr txBox="1">
            <a:spLocks/>
          </p:cNvSpPr>
          <p:nvPr/>
        </p:nvSpPr>
        <p:spPr bwMode="auto">
          <a:xfrm>
            <a:off x="381000" y="990601"/>
            <a:ext cx="4343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Maximize probability of correct label given features of each data point, assuming the data points are conditionally independent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CAE1C28-C7CE-F8DF-DA8F-D8051C27BA6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81000" y="3000241"/>
                <a:ext cx="4343400" cy="1524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92500" lnSpcReduction="20000"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Maximizing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0" lang="en-US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US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dPr>
                              <m:e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the same as maximizing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</m:d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because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0" lang="en-US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US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monotonically increases with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Log of product is the sum of logs.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CAE1C28-C7CE-F8DF-DA8F-D8051C27B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3000241"/>
                <a:ext cx="4343400" cy="1524000"/>
              </a:xfrm>
              <a:prstGeom prst="rect">
                <a:avLst/>
              </a:prstGeom>
              <a:blipFill>
                <a:blip r:embed="rId4"/>
                <a:stretch>
                  <a:fillRect l="-1404" t="-40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A49600-C328-DA6F-EE86-E44DCCC9053D}"/>
              </a:ext>
            </a:extLst>
          </p:cNvPr>
          <p:cNvSpPr txBox="1">
            <a:spLocks/>
          </p:cNvSpPr>
          <p:nvPr/>
        </p:nvSpPr>
        <p:spPr bwMode="auto">
          <a:xfrm>
            <a:off x="381000" y="5353856"/>
            <a:ext cx="3352800" cy="83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Turn it into a minimization problem (as a convention)</a:t>
            </a:r>
          </a:p>
        </p:txBody>
      </p:sp>
    </p:spTree>
    <p:extLst>
      <p:ext uri="{BB962C8B-B14F-4D97-AF65-F5344CB8AC3E}">
        <p14:creationId xmlns:p14="http://schemas.microsoft.com/office/powerpoint/2010/main" val="324464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C80CD-7CAB-2441-B15C-6991BD11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Logistic Regression algorithm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4C8D5E-CC3D-9A5E-7D72-FB5EB2D69E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Training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argmin</m:t>
                            </m:r>
                          </m:e>
                          <m:lim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/>
                          <m:e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d>
                              <m:dPr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func>
                  </m:oMath>
                </a14:m>
                <a:r>
                  <a:rPr lang="en-US" dirty="0"/>
                  <a:t> 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r>
                  <a:rPr lang="en-US" dirty="0"/>
                  <a:t>Prediction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b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</m:e>
                        </m:func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  <m:e>
                            <m:func>
                              <m:funcPr>
                                <m:ctrlPr>
                                  <a:rPr lang="en-US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exp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𝒘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p>
                                    </m:sSubSup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d>
                              </m:e>
                            </m:func>
                          </m:e>
                        </m:nary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4C8D5E-CC3D-9A5E-7D72-FB5EB2D69E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8" t="-15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CA8DEDE-43D6-D248-F183-D155C2E49C01}"/>
              </a:ext>
            </a:extLst>
          </p:cNvPr>
          <p:cNvSpPr txBox="1"/>
          <p:nvPr/>
        </p:nvSpPr>
        <p:spPr>
          <a:xfrm>
            <a:off x="8253266" y="199736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regularization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79E9711-9377-1C5E-F29C-A6D1BB4E8CA7}"/>
              </a:ext>
            </a:extLst>
          </p:cNvPr>
          <p:cNvCxnSpPr>
            <a:cxnSpLocks/>
          </p:cNvCxnSpPr>
          <p:nvPr/>
        </p:nvCxnSpPr>
        <p:spPr>
          <a:xfrm flipH="1" flipV="1">
            <a:off x="8209697" y="1905273"/>
            <a:ext cx="30480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D27C79A-5629-1862-68BD-B6176C3D7E1E}"/>
              </a:ext>
            </a:extLst>
          </p:cNvPr>
          <p:cNvCxnSpPr>
            <a:cxnSpLocks/>
          </p:cNvCxnSpPr>
          <p:nvPr/>
        </p:nvCxnSpPr>
        <p:spPr>
          <a:xfrm flipH="1" flipV="1">
            <a:off x="4217895" y="2108153"/>
            <a:ext cx="170329" cy="361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159AF93-8B9A-F0C0-E64C-B8D79A5BF672}"/>
              </a:ext>
            </a:extLst>
          </p:cNvPr>
          <p:cNvSpPr txBox="1"/>
          <p:nvPr/>
        </p:nvSpPr>
        <p:spPr>
          <a:xfrm>
            <a:off x="4114800" y="250437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log probability of all labels given features, assuming that each example is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i.i.d.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7D73A7-C9E0-3BB4-3313-3D0760103BC2}"/>
              </a:ext>
            </a:extLst>
          </p:cNvPr>
          <p:cNvSpPr txBox="1"/>
          <p:nvPr/>
        </p:nvSpPr>
        <p:spPr>
          <a:xfrm>
            <a:off x="7590724" y="4196771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Binary (two-class) case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455B152-DFE6-27C1-2648-17339177D79B}"/>
              </a:ext>
            </a:extLst>
          </p:cNvPr>
          <p:cNvCxnSpPr>
            <a:cxnSpLocks/>
          </p:cNvCxnSpPr>
          <p:nvPr/>
        </p:nvCxnSpPr>
        <p:spPr>
          <a:xfrm flipH="1">
            <a:off x="7246837" y="4389396"/>
            <a:ext cx="3438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9382CBC-7065-E655-9CC9-1B53A3E54116}"/>
              </a:ext>
            </a:extLst>
          </p:cNvPr>
          <p:cNvCxnSpPr>
            <a:cxnSpLocks/>
          </p:cNvCxnSpPr>
          <p:nvPr/>
        </p:nvCxnSpPr>
        <p:spPr>
          <a:xfrm flipH="1">
            <a:off x="5105400" y="5366266"/>
            <a:ext cx="3438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CB1847D-E7C8-4C26-DB3C-D13506C07F72}"/>
              </a:ext>
            </a:extLst>
          </p:cNvPr>
          <p:cNvSpPr txBox="1"/>
          <p:nvPr/>
        </p:nvSpPr>
        <p:spPr>
          <a:xfrm>
            <a:off x="5461733" y="5165446"/>
            <a:ext cx="357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Multiclass case (one w per class)</a:t>
            </a:r>
          </a:p>
        </p:txBody>
      </p:sp>
    </p:spTree>
    <p:extLst>
      <p:ext uri="{BB962C8B-B14F-4D97-AF65-F5344CB8AC3E}">
        <p14:creationId xmlns:p14="http://schemas.microsoft.com/office/powerpoint/2010/main" val="219382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B30C-30A2-8C85-DC5D-FAA0551DC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Logistic Regression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B85999-2F11-A8AD-6276-A8AC38C3E0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argmin</m:t>
                            </m:r>
                          </m:e>
                          <m:lim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lim>
                        </m:limLow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/>
                          <m:e>
                            <m:r>
                              <m:rPr>
                                <m:sty m:val="p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log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  <m:d>
                              <m:dPr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func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sz="2800" dirty="0"/>
                  <a:t>L2 regularization: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</m:d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endParaRPr lang="en-US" sz="2800" dirty="0"/>
              </a:p>
              <a:p>
                <a:r>
                  <a:rPr lang="en-US" sz="2800" dirty="0"/>
                  <a:t>L1 regularization: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B85999-2F11-A8AD-6276-A8AC38C3E0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E976DF55-3AFA-9FF5-27CE-58D0647B4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971800"/>
            <a:ext cx="2876951" cy="26768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25E321-6650-CE78-A491-1BDBF47936CF}"/>
              </a:ext>
            </a:extLst>
          </p:cNvPr>
          <p:cNvSpPr txBox="1"/>
          <p:nvPr/>
        </p:nvSpPr>
        <p:spPr>
          <a:xfrm>
            <a:off x="3842657" y="3429000"/>
            <a:ext cx="766107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L2 strongly penalizes really big weights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L1 penalizes increasing the magnitude of big and small weights the same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L1 leads to a sparse weight vector (many zeros) – why?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L1 regularization can be used to select features!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When is regularization absolutely essential?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105B39-4B16-F776-A648-D22C9AE14EBA}"/>
              </a:ext>
            </a:extLst>
          </p:cNvPr>
          <p:cNvSpPr txBox="1"/>
          <p:nvPr/>
        </p:nvSpPr>
        <p:spPr>
          <a:xfrm>
            <a:off x="412776" y="6231727"/>
            <a:ext cx="10348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There are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many optimizers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for L2 and L1 logistic regression. You will want to use a library.</a:t>
            </a:r>
          </a:p>
        </p:txBody>
      </p:sp>
    </p:spTree>
    <p:extLst>
      <p:ext uri="{BB962C8B-B14F-4D97-AF65-F5344CB8AC3E}">
        <p14:creationId xmlns:p14="http://schemas.microsoft.com/office/powerpoint/2010/main" val="333025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448AB-E5C2-6A29-71F6-0CD1F4D72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Inspecting weights for digits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BA7321B-FB09-EE4D-16E1-AD6A4188F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7355" y="2281738"/>
            <a:ext cx="1495192" cy="4514751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699B0D-44E5-FEDF-CBFF-22773C8DF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271923"/>
            <a:ext cx="1557556" cy="45343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DF871D-EC44-C40C-0735-ACA98C9FB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362550"/>
            <a:ext cx="3772426" cy="8859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DA5B0C-7716-39C5-2834-879DA71DD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746" y="2281737"/>
            <a:ext cx="1568490" cy="45157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35261A4-E23D-22BC-7A48-F244792EF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4716" y="2281737"/>
            <a:ext cx="1479475" cy="45189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18409A-9541-66CB-E2F4-D62C754E36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4192" y="2281737"/>
            <a:ext cx="1482058" cy="454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C352751-85BE-E865-62BE-8E773196B2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979171"/>
            <a:ext cx="9812119" cy="4001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5B0353C-CDC7-FF9D-307B-37294343417A}"/>
              </a:ext>
            </a:extLst>
          </p:cNvPr>
          <p:cNvSpPr txBox="1"/>
          <p:nvPr/>
        </p:nvSpPr>
        <p:spPr>
          <a:xfrm>
            <a:off x="685800" y="2648605"/>
            <a:ext cx="1390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Average Pixels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03B8D7-EE92-B1EA-0992-DEEC62FCA27A}"/>
              </a:ext>
            </a:extLst>
          </p:cNvPr>
          <p:cNvSpPr txBox="1"/>
          <p:nvPr/>
        </p:nvSpPr>
        <p:spPr>
          <a:xfrm>
            <a:off x="476659" y="4354446"/>
            <a:ext cx="139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L2 weights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26EE7B-D720-7878-7827-5EC816005AE4}"/>
              </a:ext>
            </a:extLst>
          </p:cNvPr>
          <p:cNvSpPr txBox="1"/>
          <p:nvPr/>
        </p:nvSpPr>
        <p:spPr>
          <a:xfrm>
            <a:off x="499837" y="5900773"/>
            <a:ext cx="139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L1 weights </a:t>
            </a:r>
          </a:p>
        </p:txBody>
      </p:sp>
    </p:spTree>
    <p:extLst>
      <p:ext uri="{BB962C8B-B14F-4D97-AF65-F5344CB8AC3E}">
        <p14:creationId xmlns:p14="http://schemas.microsoft.com/office/powerpoint/2010/main" val="2693269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9AFBB-74C4-FC0B-FAAF-2FA934F0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Regression 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195E1A-02A1-BEFF-9734-1DC162D02A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990600"/>
                <a:ext cx="10972800" cy="571500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Key Assumptions</a:t>
                </a:r>
              </a:p>
              <a:p>
                <a:pPr lvl="1"/>
                <a:r>
                  <a:rPr lang="en-US" dirty="0"/>
                  <a:t>The log odds ratio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US" dirty="0"/>
                  <a:t> can be expressed as a linear combination of features</a:t>
                </a:r>
              </a:p>
              <a:p>
                <a:r>
                  <a:rPr lang="en-US" dirty="0"/>
                  <a:t>Model Parameters</a:t>
                </a:r>
              </a:p>
              <a:p>
                <a:pPr lvl="1"/>
                <a:r>
                  <a:rPr lang="en-US" dirty="0"/>
                  <a:t>One coefficient per feature per class (plus bias term)</a:t>
                </a:r>
              </a:p>
              <a:p>
                <a:r>
                  <a:rPr lang="en-US" dirty="0"/>
                  <a:t>Designs</a:t>
                </a:r>
              </a:p>
              <a:p>
                <a:pPr lvl="1"/>
                <a:r>
                  <a:rPr lang="en-US" dirty="0"/>
                  <a:t>L1 or L2 or elastic (both L1 and L2) regularization weight</a:t>
                </a:r>
              </a:p>
              <a:p>
                <a:r>
                  <a:rPr lang="en-US" dirty="0"/>
                  <a:t>When to Use / Strengths</a:t>
                </a:r>
              </a:p>
              <a:p>
                <a:pPr lvl="1"/>
                <a:r>
                  <a:rPr lang="en-US" dirty="0"/>
                  <a:t>Many features, some of which could be irrelevant or redundant</a:t>
                </a:r>
              </a:p>
              <a:p>
                <a:pPr lvl="1"/>
                <a:r>
                  <a:rPr lang="en-US" dirty="0"/>
                  <a:t>Provides a good estimate of label likelihood</a:t>
                </a:r>
              </a:p>
              <a:p>
                <a:r>
                  <a:rPr lang="en-US" dirty="0"/>
                  <a:t>When Not to Use / Weaknesses</a:t>
                </a:r>
              </a:p>
              <a:p>
                <a:pPr lvl="1"/>
                <a:r>
                  <a:rPr lang="en-US" dirty="0"/>
                  <a:t>Features are low-dimensional (linear function not likely to be expressive enough)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195E1A-02A1-BEFF-9734-1DC162D02A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990600"/>
                <a:ext cx="10972800" cy="5715000"/>
              </a:xfrm>
              <a:blipFill>
                <a:blip r:embed="rId2"/>
                <a:stretch>
                  <a:fillRect l="-1111" t="-2775" b="-13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3737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6699-A4A5-265F-A440-A64414E4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971800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Linear logistic regression is typically the last layer of a classification neural network</a:t>
            </a:r>
          </a:p>
        </p:txBody>
      </p:sp>
    </p:spTree>
    <p:extLst>
      <p:ext uri="{BB962C8B-B14F-4D97-AF65-F5344CB8AC3E}">
        <p14:creationId xmlns:p14="http://schemas.microsoft.com/office/powerpoint/2010/main" val="2263151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E52E6-71E0-4CA4-27D2-D0049B08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Q1-Q2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A3459-04BA-A5B9-EBE8-0D543F82E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14400"/>
            <a:ext cx="10972800" cy="914401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n-US" sz="4400" dirty="0">
                <a:hlinkClick r:id="rId3"/>
              </a:rPr>
              <a:t>https://tinyurl.com/AML441-L7</a:t>
            </a:r>
            <a:r>
              <a:rPr lang="en-US" sz="4400" dirty="0"/>
              <a:t> 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A2708C9-091F-049E-2B29-C3E8AB5F9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981200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74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BD4EAFCA-F6F2-545D-5328-91B79061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the best linear classifier?</a:t>
            </a:r>
            <a:endParaRPr lang="en-US" altLang="en-US" b="1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C931F4-9DD7-BE18-8BB1-7E27A0751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6092825" cy="5135563"/>
          </a:xfrm>
        </p:spPr>
        <p:txBody>
          <a:bodyPr>
            <a:normAutofit/>
          </a:bodyPr>
          <a:lstStyle/>
          <a:p>
            <a:r>
              <a:rPr lang="en-US" dirty="0"/>
              <a:t>Logistic regression</a:t>
            </a:r>
          </a:p>
          <a:p>
            <a:pPr lvl="1"/>
            <a:r>
              <a:rPr lang="en-US" dirty="0"/>
              <a:t>Maximize expected likelihood of true labels given features</a:t>
            </a:r>
          </a:p>
          <a:p>
            <a:pPr lvl="1"/>
            <a:r>
              <a:rPr lang="en-US" dirty="0"/>
              <a:t>Every example contributes to loss</a:t>
            </a:r>
          </a:p>
          <a:p>
            <a:endParaRPr lang="en-US" dirty="0"/>
          </a:p>
          <a:p>
            <a:r>
              <a:rPr lang="en-US" dirty="0"/>
              <a:t>SVM</a:t>
            </a:r>
          </a:p>
          <a:p>
            <a:pPr lvl="1"/>
            <a:r>
              <a:rPr lang="en-US" dirty="0"/>
              <a:t>Make all examples at least minimally confident</a:t>
            </a:r>
          </a:p>
          <a:p>
            <a:pPr lvl="1"/>
            <a:r>
              <a:rPr lang="en-US" dirty="0"/>
              <a:t>Base decision on a minimal set of examples</a:t>
            </a:r>
          </a:p>
        </p:txBody>
      </p:sp>
      <p:grpSp>
        <p:nvGrpSpPr>
          <p:cNvPr id="49156" name="Group 14">
            <a:extLst>
              <a:ext uri="{FF2B5EF4-FFF2-40B4-BE49-F238E27FC236}">
                <a16:creationId xmlns:a16="http://schemas.microsoft.com/office/drawing/2014/main" id="{0F42E64E-FE35-DFC1-F76A-F7D73C6C6652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2438400"/>
            <a:ext cx="4038600" cy="3417888"/>
            <a:chOff x="4267200" y="2667000"/>
            <a:chExt cx="4038600" cy="3417332"/>
          </a:xfrm>
        </p:grpSpPr>
        <p:sp>
          <p:nvSpPr>
            <p:cNvPr id="49159" name="TextBox 15">
              <a:extLst>
                <a:ext uri="{FF2B5EF4-FFF2-40B4-BE49-F238E27FC236}">
                  <a16:creationId xmlns:a16="http://schemas.microsoft.com/office/drawing/2014/main" id="{EEFC1334-2C05-75CC-89B5-2CF9E648C2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160" name="TextBox 16">
              <a:extLst>
                <a:ext uri="{FF2B5EF4-FFF2-40B4-BE49-F238E27FC236}">
                  <a16:creationId xmlns:a16="http://schemas.microsoft.com/office/drawing/2014/main" id="{C4199514-5DFF-54F7-79F0-E097CD47A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161" name="TextBox 17">
              <a:extLst>
                <a:ext uri="{FF2B5EF4-FFF2-40B4-BE49-F238E27FC236}">
                  <a16:creationId xmlns:a16="http://schemas.microsoft.com/office/drawing/2014/main" id="{006372A6-FD26-3FF2-CB91-98AD19E83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162" name="TextBox 18">
              <a:extLst>
                <a:ext uri="{FF2B5EF4-FFF2-40B4-BE49-F238E27FC236}">
                  <a16:creationId xmlns:a16="http://schemas.microsoft.com/office/drawing/2014/main" id="{F4B93AE6-3533-2A83-BE7F-D76EB4CC73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163" name="TextBox 19">
              <a:extLst>
                <a:ext uri="{FF2B5EF4-FFF2-40B4-BE49-F238E27FC236}">
                  <a16:creationId xmlns:a16="http://schemas.microsoft.com/office/drawing/2014/main" id="{1788D11B-7415-03AA-7756-C81AD920DD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164" name="TextBox 20">
              <a:extLst>
                <a:ext uri="{FF2B5EF4-FFF2-40B4-BE49-F238E27FC236}">
                  <a16:creationId xmlns:a16="http://schemas.microsoft.com/office/drawing/2014/main" id="{BB40F260-1060-635A-680E-F2BC5C18C4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165" name="TextBox 21">
              <a:extLst>
                <a:ext uri="{FF2B5EF4-FFF2-40B4-BE49-F238E27FC236}">
                  <a16:creationId xmlns:a16="http://schemas.microsoft.com/office/drawing/2014/main" id="{8DAE36B1-98B1-5C20-1D38-B2C08A7A9F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166" name="TextBox 22">
              <a:extLst>
                <a:ext uri="{FF2B5EF4-FFF2-40B4-BE49-F238E27FC236}">
                  <a16:creationId xmlns:a16="http://schemas.microsoft.com/office/drawing/2014/main" id="{0E40CB28-78D3-2ACF-2F11-4F04082CF5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368046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167" name="TextBox 24">
              <a:extLst>
                <a:ext uri="{FF2B5EF4-FFF2-40B4-BE49-F238E27FC236}">
                  <a16:creationId xmlns:a16="http://schemas.microsoft.com/office/drawing/2014/main" id="{DFFAAC76-A40E-FA9A-D331-49D1A3D94B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49168" name="TextBox 25">
              <a:extLst>
                <a:ext uri="{FF2B5EF4-FFF2-40B4-BE49-F238E27FC236}">
                  <a16:creationId xmlns:a16="http://schemas.microsoft.com/office/drawing/2014/main" id="{6C953347-B2C2-6D5E-5ADA-D0B01674BA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49169" name="TextBox 26">
              <a:extLst>
                <a:ext uri="{FF2B5EF4-FFF2-40B4-BE49-F238E27FC236}">
                  <a16:creationId xmlns:a16="http://schemas.microsoft.com/office/drawing/2014/main" id="{AF46413D-C5C8-D63A-C4D2-F1E67D9FDE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49170" name="TextBox 27">
              <a:extLst>
                <a:ext uri="{FF2B5EF4-FFF2-40B4-BE49-F238E27FC236}">
                  <a16:creationId xmlns:a16="http://schemas.microsoft.com/office/drawing/2014/main" id="{A8451BD7-17E2-3495-2AF9-3F97E5836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49171" name="TextBox 28">
              <a:extLst>
                <a:ext uri="{FF2B5EF4-FFF2-40B4-BE49-F238E27FC236}">
                  <a16:creationId xmlns:a16="http://schemas.microsoft.com/office/drawing/2014/main" id="{806A3412-158B-BE4B-51A1-1E06FC242C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4690DC2-0E0F-FFD5-0B58-B42C4A2E0635}"/>
                </a:ext>
              </a:extLst>
            </p:cNvPr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1F978F9-4E27-6A87-5318-5BC4CBFA39B6}"/>
                </a:ext>
              </a:extLst>
            </p:cNvPr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174" name="TextBox 32">
              <a:extLst>
                <a:ext uri="{FF2B5EF4-FFF2-40B4-BE49-F238E27FC236}">
                  <a16:creationId xmlns:a16="http://schemas.microsoft.com/office/drawing/2014/main" id="{5A6CA3B5-DB50-EFB7-01AE-874C4AD04B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x2</a:t>
              </a:r>
            </a:p>
          </p:txBody>
        </p:sp>
        <p:sp>
          <p:nvSpPr>
            <p:cNvPr id="49175" name="TextBox 33">
              <a:extLst>
                <a:ext uri="{FF2B5EF4-FFF2-40B4-BE49-F238E27FC236}">
                  <a16:creationId xmlns:a16="http://schemas.microsoft.com/office/drawing/2014/main" id="{A4568276-6169-7A27-AEF4-DC7E458073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x1</a:t>
              </a: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8407B9F-2863-C6B1-52E0-10E7D1657F4A}"/>
              </a:ext>
            </a:extLst>
          </p:cNvPr>
          <p:cNvCxnSpPr/>
          <p:nvPr/>
        </p:nvCxnSpPr>
        <p:spPr>
          <a:xfrm>
            <a:off x="7010400" y="3352800"/>
            <a:ext cx="403860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A822DAE-040D-B05B-03F0-364513B2AA3C}"/>
              </a:ext>
            </a:extLst>
          </p:cNvPr>
          <p:cNvCxnSpPr/>
          <p:nvPr/>
        </p:nvCxnSpPr>
        <p:spPr>
          <a:xfrm>
            <a:off x="6934200" y="3771900"/>
            <a:ext cx="4267200" cy="7239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95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4D3F6-8AC5-B294-9E87-365FE6DD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SVM Terminology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FCD2B5-55A4-1230-6625-0E4C4F45E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14400"/>
            <a:ext cx="7607063" cy="60960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574A62D-333A-A8BE-573D-79ED56482DD9}"/>
              </a:ext>
            </a:extLst>
          </p:cNvPr>
          <p:cNvCxnSpPr/>
          <p:nvPr/>
        </p:nvCxnSpPr>
        <p:spPr>
          <a:xfrm flipH="1">
            <a:off x="7315200" y="4800600"/>
            <a:ext cx="152400" cy="3048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74CBEC-7E42-0CD2-2F51-F1166D510FB2}"/>
                  </a:ext>
                </a:extLst>
              </p:cNvPr>
              <p:cNvSpPr txBox="1"/>
              <p:nvPr/>
            </p:nvSpPr>
            <p:spPr>
              <a:xfrm>
                <a:off x="8458200" y="4632234"/>
                <a:ext cx="3581400" cy="1956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9646">
                        <a:lumMod val="75000"/>
                      </a:srgbClr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Margin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: the distance of examples (in feature space) from the decision boundary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)=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  <m:d>
                          <m:dPr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0" lang="en-US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pPr>
                              <m:e>
                                <m:r>
                                  <a:rPr kumimoji="0" lang="en-US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𝒘</m:t>
                                </m:r>
                              </m:e>
                              <m:sup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𝑇</m:t>
                                </m:r>
                              </m:sup>
                            </m:sSup>
                            <m: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𝑏</m:t>
                            </m:r>
                          </m:e>
                        </m:d>
                      </m:num>
                      <m:den>
                        <m:d>
                          <m:dPr>
                            <m:begChr m:val="‖"/>
                            <m:endChr m:val="‖"/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𝑤</m:t>
                            </m:r>
                          </m:e>
                        </m:d>
                      </m:den>
                    </m:f>
                  </m:oMath>
                </a14:m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∈{−1,1}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74CBEC-7E42-0CD2-2F51-F1166D510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200" y="4632234"/>
                <a:ext cx="3581400" cy="1956113"/>
              </a:xfrm>
              <a:prstGeom prst="rect">
                <a:avLst/>
              </a:prstGeom>
              <a:blipFill>
                <a:blip r:embed="rId3"/>
                <a:stretch>
                  <a:fillRect l="-1874" t="-1558" b="-2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6B0A4DC-B3F7-9273-C2FB-8FA67B2ADEE0}"/>
              </a:ext>
            </a:extLst>
          </p:cNvPr>
          <p:cNvCxnSpPr/>
          <p:nvPr/>
        </p:nvCxnSpPr>
        <p:spPr>
          <a:xfrm flipH="1">
            <a:off x="6794737" y="4927600"/>
            <a:ext cx="152400" cy="3048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627B562-3527-5514-0497-B5F7C7E9F662}"/>
              </a:ext>
            </a:extLst>
          </p:cNvPr>
          <p:cNvSpPr txBox="1"/>
          <p:nvPr/>
        </p:nvSpPr>
        <p:spPr>
          <a:xfrm>
            <a:off x="7391400" y="2124298"/>
            <a:ext cx="350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Support Vector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an example that lies on the margin (circled points)</a:t>
            </a:r>
          </a:p>
        </p:txBody>
      </p:sp>
    </p:spTree>
    <p:extLst>
      <p:ext uri="{BB962C8B-B14F-4D97-AF65-F5344CB8AC3E}">
        <p14:creationId xmlns:p14="http://schemas.microsoft.com/office/powerpoint/2010/main" val="351646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ABF0E-4492-19D5-29F5-FDB25C0F3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DA7196-BFF7-EDA6-8C8B-000CE386CF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400" dirty="0"/>
                  <a:t>A model is </a:t>
                </a:r>
                <a:r>
                  <a:rPr lang="en-US" sz="2400" b="1" dirty="0"/>
                  <a:t>linear</a:t>
                </a:r>
                <a:r>
                  <a:rPr lang="en-US" sz="2400" dirty="0"/>
                  <a:t> in x if it is based on a weighted sum of the values of x (optionally, plus a constant)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 dirty="0"/>
              </a:p>
              <a:p>
                <a:r>
                  <a:rPr lang="en-US" sz="2400" b="0" dirty="0"/>
                  <a:t>A </a:t>
                </a:r>
                <a:r>
                  <a:rPr lang="en-US" sz="2400" b="1" dirty="0"/>
                  <a:t>linear classifier </a:t>
                </a:r>
                <a:r>
                  <a:rPr lang="en-US" sz="2400" dirty="0"/>
                  <a:t>projects the features onto a score that indicates whether the label is positive or negative (i.e., one class or the other). We often show the boundary where that score is equal to zero.</a:t>
                </a:r>
              </a:p>
              <a:p>
                <a:r>
                  <a:rPr lang="en-US" sz="2400" dirty="0"/>
                  <a:t>A </a:t>
                </a:r>
                <a:r>
                  <a:rPr lang="en-US" sz="2400" b="1" dirty="0"/>
                  <a:t>linear regressor </a:t>
                </a:r>
                <a:r>
                  <a:rPr lang="en-US" sz="2400" dirty="0"/>
                  <a:t>finds a linear model that approximates the prediction value for each set of features.</a:t>
                </a:r>
              </a:p>
              <a:p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DA7196-BFF7-EDA6-8C8B-000CE386CF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2" t="-950" r="-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E3A5954-A690-3CBD-8B11-2B7A921E7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66" y="4953000"/>
            <a:ext cx="2853665" cy="1524000"/>
          </a:xfrm>
          <a:prstGeom prst="rect">
            <a:avLst/>
          </a:prstGeom>
          <a:ln>
            <a:noFill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FB6F353-85D8-F0F2-4E8D-D6AE39CDA85D}"/>
              </a:ext>
            </a:extLst>
          </p:cNvPr>
          <p:cNvCxnSpPr>
            <a:cxnSpLocks/>
          </p:cNvCxnSpPr>
          <p:nvPr/>
        </p:nvCxnSpPr>
        <p:spPr>
          <a:xfrm>
            <a:off x="152400" y="5410200"/>
            <a:ext cx="4191000" cy="71596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7F573F-7F18-F219-9AD5-38EDB15C11F2}"/>
              </a:ext>
            </a:extLst>
          </p:cNvPr>
          <p:cNvCxnSpPr>
            <a:cxnSpLocks/>
          </p:cNvCxnSpPr>
          <p:nvPr/>
        </p:nvCxnSpPr>
        <p:spPr>
          <a:xfrm flipV="1">
            <a:off x="1905000" y="4953000"/>
            <a:ext cx="342900" cy="152400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2E6DC5-BDCE-BA34-857A-FF53DD8777F4}"/>
                  </a:ext>
                </a:extLst>
              </p:cNvPr>
              <p:cNvSpPr txBox="1"/>
              <p:nvPr/>
            </p:nvSpPr>
            <p:spPr>
              <a:xfrm>
                <a:off x="1603045" y="6122737"/>
                <a:ext cx="60937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𝑠𝑐𝑜𝑟𝑒</m:t>
                      </m:r>
                      <m:d>
                        <m:d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=1</m:t>
                          </m:r>
                        </m:e>
                      </m:d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𝒘</m:t>
                          </m:r>
                        </m:e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sup>
                      </m:sSup>
                      <m:r>
                        <a:rPr kumimoji="0" lang="en-US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US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2E6DC5-BDCE-BA34-857A-FF53DD877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045" y="6122737"/>
                <a:ext cx="6093724" cy="369332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41A399-EF4E-BFC9-9C8B-27618BE70EE0}"/>
                  </a:ext>
                </a:extLst>
              </p:cNvPr>
              <p:cNvSpPr txBox="1"/>
              <p:nvPr/>
            </p:nvSpPr>
            <p:spPr>
              <a:xfrm>
                <a:off x="1752600" y="6477000"/>
                <a:ext cx="60937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9BBB5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9BBB5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𝒘</m:t>
                        </m:r>
                      </m:e>
                      <m:sup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9BBB5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𝑇</m:t>
                        </m:r>
                      </m:sup>
                    </m:sSup>
                    <m:r>
                      <a:rPr kumimoji="0" lang="en-US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9BBB5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US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9BBB5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9BBB5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BBB59">
                        <a:lumMod val="75000"/>
                      </a:srgbClr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=0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41A399-EF4E-BFC9-9C8B-27618BE70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6477000"/>
                <a:ext cx="6093724" cy="369332"/>
              </a:xfrm>
              <a:prstGeom prst="rect">
                <a:avLst/>
              </a:prstGeom>
              <a:blipFill>
                <a:blip r:embed="rId5"/>
                <a:stretch>
                  <a:fillRect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41BBCC3-B193-61ED-00E1-A7561AFC7DDE}"/>
              </a:ext>
            </a:extLst>
          </p:cNvPr>
          <p:cNvSpPr txBox="1"/>
          <p:nvPr/>
        </p:nvSpPr>
        <p:spPr>
          <a:xfrm>
            <a:off x="9372600" y="4568279"/>
            <a:ext cx="341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67954A-64B6-E4C0-5CEB-245F62A20527}"/>
              </a:ext>
            </a:extLst>
          </p:cNvPr>
          <p:cNvSpPr txBox="1"/>
          <p:nvPr/>
        </p:nvSpPr>
        <p:spPr>
          <a:xfrm>
            <a:off x="9089126" y="4945559"/>
            <a:ext cx="341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BB6B66-B842-7B8A-D30A-B4A712E2FA97}"/>
              </a:ext>
            </a:extLst>
          </p:cNvPr>
          <p:cNvSpPr txBox="1"/>
          <p:nvPr/>
        </p:nvSpPr>
        <p:spPr>
          <a:xfrm>
            <a:off x="8634772" y="5356722"/>
            <a:ext cx="341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EC1305-5929-71EE-F269-5731B46D4CE1}"/>
              </a:ext>
            </a:extLst>
          </p:cNvPr>
          <p:cNvSpPr txBox="1"/>
          <p:nvPr/>
        </p:nvSpPr>
        <p:spPr>
          <a:xfrm>
            <a:off x="9852266" y="4343400"/>
            <a:ext cx="341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F30E67-2F84-0167-9987-CAEF91AA897B}"/>
              </a:ext>
            </a:extLst>
          </p:cNvPr>
          <p:cNvCxnSpPr>
            <a:cxnSpLocks/>
          </p:cNvCxnSpPr>
          <p:nvPr/>
        </p:nvCxnSpPr>
        <p:spPr>
          <a:xfrm flipV="1">
            <a:off x="8351298" y="4350841"/>
            <a:ext cx="0" cy="18515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25A16A-CABE-E510-1646-C3FD9DD6F225}"/>
              </a:ext>
            </a:extLst>
          </p:cNvPr>
          <p:cNvCxnSpPr>
            <a:cxnSpLocks/>
          </p:cNvCxnSpPr>
          <p:nvPr/>
        </p:nvCxnSpPr>
        <p:spPr>
          <a:xfrm flipH="1">
            <a:off x="8351298" y="6216825"/>
            <a:ext cx="25441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875B95A-D11D-6740-59AB-3F281120BE2B}"/>
                  </a:ext>
                </a:extLst>
              </p:cNvPr>
              <p:cNvSpPr txBox="1"/>
              <p:nvPr/>
            </p:nvSpPr>
            <p:spPr>
              <a:xfrm>
                <a:off x="8716010" y="6313943"/>
                <a:ext cx="13308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Feature (</a:t>
                </a:r>
                <a14:m>
                  <m:oMath xmlns:m="http://schemas.openxmlformats.org/officeDocument/2006/math">
                    <m:r>
                      <a:rPr kumimoji="0" lang="en-US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)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875B95A-D11D-6740-59AB-3F281120B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6010" y="6313943"/>
                <a:ext cx="1330814" cy="369332"/>
              </a:xfrm>
              <a:prstGeom prst="rect">
                <a:avLst/>
              </a:prstGeom>
              <a:blipFill>
                <a:blip r:embed="rId6"/>
                <a:stretch>
                  <a:fillRect l="-4128" t="-10000" r="-367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7684ECE-8066-99E3-B911-15B311A6E67E}"/>
                  </a:ext>
                </a:extLst>
              </p:cNvPr>
              <p:cNvSpPr txBox="1"/>
              <p:nvPr/>
            </p:nvSpPr>
            <p:spPr>
              <a:xfrm rot="16200000">
                <a:off x="7421951" y="5123132"/>
                <a:ext cx="11777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Target (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)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7684ECE-8066-99E3-B911-15B311A6E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421951" y="5123132"/>
                <a:ext cx="1177758" cy="369332"/>
              </a:xfrm>
              <a:prstGeom prst="rect">
                <a:avLst/>
              </a:prstGeom>
              <a:blipFill>
                <a:blip r:embed="rId7"/>
                <a:stretch>
                  <a:fillRect l="-10000" t="-4145" r="-26667" b="-4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71C9698-F925-2DE7-7DA3-F362A797457A}"/>
              </a:ext>
            </a:extLst>
          </p:cNvPr>
          <p:cNvCxnSpPr>
            <a:cxnSpLocks/>
          </p:cNvCxnSpPr>
          <p:nvPr/>
        </p:nvCxnSpPr>
        <p:spPr>
          <a:xfrm flipV="1">
            <a:off x="8351298" y="4267200"/>
            <a:ext cx="2240502" cy="196408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26629F4-E92D-A4C9-AF6A-0620198F2836}"/>
                  </a:ext>
                </a:extLst>
              </p:cNvPr>
              <p:cNvSpPr txBox="1"/>
              <p:nvPr/>
            </p:nvSpPr>
            <p:spPr>
              <a:xfrm>
                <a:off x="6667498" y="5551249"/>
                <a:ext cx="60937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𝒘</m:t>
                          </m:r>
                        </m:e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sup>
                      </m:sSup>
                      <m:r>
                        <a:rPr kumimoji="0" lang="en-US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US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26629F4-E92D-A4C9-AF6A-0620198F2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498" y="5551249"/>
                <a:ext cx="6093724" cy="369332"/>
              </a:xfrm>
              <a:prstGeom prst="rect">
                <a:avLst/>
              </a:prstGeom>
              <a:blipFill>
                <a:blip r:embed="rId8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333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154" name="Title 1">
                <a:extLst>
                  <a:ext uri="{FF2B5EF4-FFF2-40B4-BE49-F238E27FC236}">
                    <a16:creationId xmlns:a16="http://schemas.microsoft.com/office/drawing/2014/main" id="{BD4EAFCA-F6F2-545D-5328-91B79061F32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en-US" dirty="0"/>
                  <a:t>SVMs minimize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en-US" b="1" i="1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en-US" altLang="en-US" b="1" dirty="0"/>
                  <a:t> </a:t>
                </a:r>
                <a:r>
                  <a:rPr lang="en-US" altLang="en-US" dirty="0"/>
                  <a:t>while preserving a margin of 1</a:t>
                </a:r>
                <a:endParaRPr lang="en-US" altLang="en-US" b="1" dirty="0"/>
              </a:p>
            </p:txBody>
          </p:sp>
        </mc:Choice>
        <mc:Fallback xmlns="">
          <p:sp>
            <p:nvSpPr>
              <p:cNvPr id="49154" name="Title 1">
                <a:extLst>
                  <a:ext uri="{FF2B5EF4-FFF2-40B4-BE49-F238E27FC236}">
                    <a16:creationId xmlns:a16="http://schemas.microsoft.com/office/drawing/2014/main" id="{BD4EAFCA-F6F2-545D-5328-91B79061F3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944" r="-667" b="-17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14">
            <a:extLst>
              <a:ext uri="{FF2B5EF4-FFF2-40B4-BE49-F238E27FC236}">
                <a16:creationId xmlns:a16="http://schemas.microsoft.com/office/drawing/2014/main" id="{712B511F-6867-159E-92CD-0A3C4130B1C6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720056"/>
            <a:ext cx="4038600" cy="3417888"/>
            <a:chOff x="4267200" y="2667000"/>
            <a:chExt cx="4038600" cy="3417332"/>
          </a:xfrm>
        </p:grpSpPr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3D840B2B-4A10-C63A-603C-51D96C0DC2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BDDCE828-5E22-7946-E04A-7E9427E405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6" name="TextBox 17">
              <a:extLst>
                <a:ext uri="{FF2B5EF4-FFF2-40B4-BE49-F238E27FC236}">
                  <a16:creationId xmlns:a16="http://schemas.microsoft.com/office/drawing/2014/main" id="{77688CE8-23E0-C582-4A0B-C3590E3AA0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7" name="TextBox 18">
              <a:extLst>
                <a:ext uri="{FF2B5EF4-FFF2-40B4-BE49-F238E27FC236}">
                  <a16:creationId xmlns:a16="http://schemas.microsoft.com/office/drawing/2014/main" id="{2D4F4CAA-F0A1-C972-3B40-DCD3857629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0917B138-9E86-9B77-5631-92502737D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2894" y="3662968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id="{0CF9569B-312C-22F6-A033-13BC7D4047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8694" y="3318812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10" name="TextBox 21">
              <a:extLst>
                <a:ext uri="{FF2B5EF4-FFF2-40B4-BE49-F238E27FC236}">
                  <a16:creationId xmlns:a16="http://schemas.microsoft.com/office/drawing/2014/main" id="{DAE173E0-5BF9-4DB3-74AF-D7A2518459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11" name="TextBox 22">
              <a:extLst>
                <a:ext uri="{FF2B5EF4-FFF2-40B4-BE49-F238E27FC236}">
                  <a16:creationId xmlns:a16="http://schemas.microsoft.com/office/drawing/2014/main" id="{B6209A19-C8FB-DD6D-970D-0538624F45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368046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12" name="TextBox 24">
              <a:extLst>
                <a:ext uri="{FF2B5EF4-FFF2-40B4-BE49-F238E27FC236}">
                  <a16:creationId xmlns:a16="http://schemas.microsoft.com/office/drawing/2014/main" id="{34AA83F7-3BD3-F8AC-0CB1-76F1DA5899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10208759-7A56-CF03-D017-2BF52ECA74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14" name="TextBox 26">
              <a:extLst>
                <a:ext uri="{FF2B5EF4-FFF2-40B4-BE49-F238E27FC236}">
                  <a16:creationId xmlns:a16="http://schemas.microsoft.com/office/drawing/2014/main" id="{8C5A3649-5301-E32A-D816-153E6E55D4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15" name="TextBox 27">
              <a:extLst>
                <a:ext uri="{FF2B5EF4-FFF2-40B4-BE49-F238E27FC236}">
                  <a16:creationId xmlns:a16="http://schemas.microsoft.com/office/drawing/2014/main" id="{08DB239A-294A-1358-2970-16A4C45AA2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16" name="TextBox 28">
              <a:extLst>
                <a:ext uri="{FF2B5EF4-FFF2-40B4-BE49-F238E27FC236}">
                  <a16:creationId xmlns:a16="http://schemas.microsoft.com/office/drawing/2014/main" id="{B97B9B05-49E6-C31A-7179-0EC7BB8F0F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EE9EF7A-AC9D-2B1F-D584-CAB6E5871968}"/>
                </a:ext>
              </a:extLst>
            </p:cNvPr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E098109-2114-0BD7-DE9B-02FB5A574D1D}"/>
                </a:ext>
              </a:extLst>
            </p:cNvPr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32">
              <a:extLst>
                <a:ext uri="{FF2B5EF4-FFF2-40B4-BE49-F238E27FC236}">
                  <a16:creationId xmlns:a16="http://schemas.microsoft.com/office/drawing/2014/main" id="{8141239A-BF7C-DA6C-3DBA-C044CC8E99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x2</a:t>
              </a:r>
            </a:p>
          </p:txBody>
        </p:sp>
        <p:sp>
          <p:nvSpPr>
            <p:cNvPr id="20" name="TextBox 33">
              <a:extLst>
                <a:ext uri="{FF2B5EF4-FFF2-40B4-BE49-F238E27FC236}">
                  <a16:creationId xmlns:a16="http://schemas.microsoft.com/office/drawing/2014/main" id="{D04AF890-C8E1-A7A0-2463-D4DB74975C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x1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AFBEF57-A80C-6329-6EB8-2553AB9A88E1}"/>
              </a:ext>
            </a:extLst>
          </p:cNvPr>
          <p:cNvCxnSpPr/>
          <p:nvPr/>
        </p:nvCxnSpPr>
        <p:spPr>
          <a:xfrm>
            <a:off x="457200" y="2634456"/>
            <a:ext cx="4038600" cy="1524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7DC3091-3E08-9462-C889-8C21FBA60455}"/>
              </a:ext>
            </a:extLst>
          </p:cNvPr>
          <p:cNvCxnSpPr/>
          <p:nvPr/>
        </p:nvCxnSpPr>
        <p:spPr>
          <a:xfrm>
            <a:off x="609600" y="2489994"/>
            <a:ext cx="4038600" cy="1524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6B63314-F129-1572-F498-585A1A1EDEDB}"/>
              </a:ext>
            </a:extLst>
          </p:cNvPr>
          <p:cNvCxnSpPr/>
          <p:nvPr/>
        </p:nvCxnSpPr>
        <p:spPr>
          <a:xfrm>
            <a:off x="522288" y="2851944"/>
            <a:ext cx="4038600" cy="1524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0E51D5DA-585F-DD06-15FA-BFFB75967460}"/>
              </a:ext>
            </a:extLst>
          </p:cNvPr>
          <p:cNvSpPr/>
          <p:nvPr/>
        </p:nvSpPr>
        <p:spPr>
          <a:xfrm>
            <a:off x="1730375" y="2821781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AEB7DCF-8421-F580-574E-2E45292A9B57}"/>
              </a:ext>
            </a:extLst>
          </p:cNvPr>
          <p:cNvSpPr/>
          <p:nvPr/>
        </p:nvSpPr>
        <p:spPr>
          <a:xfrm>
            <a:off x="3089275" y="3320256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EEC22D2-EA23-ACC8-1A61-728F3E54E653}"/>
              </a:ext>
            </a:extLst>
          </p:cNvPr>
          <p:cNvSpPr/>
          <p:nvPr/>
        </p:nvSpPr>
        <p:spPr>
          <a:xfrm>
            <a:off x="2568575" y="3548856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6B01CF-FD21-C401-57C5-29E3D12233B1}"/>
              </a:ext>
            </a:extLst>
          </p:cNvPr>
          <p:cNvSpPr txBox="1"/>
          <p:nvPr/>
        </p:nvSpPr>
        <p:spPr>
          <a:xfrm>
            <a:off x="664229" y="5358606"/>
            <a:ext cx="4460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Decision boundary depends only on “support vectors” (circled)</a:t>
            </a: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D2F05792-B8A0-1941-3209-3600E8690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7900" y="3548856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29" name="TextBox 16">
            <a:extLst>
              <a:ext uri="{FF2B5EF4-FFF2-40B4-BE49-F238E27FC236}">
                <a16:creationId xmlns:a16="http://schemas.microsoft.com/office/drawing/2014/main" id="{242E801E-75B4-11AA-6F0F-AE5525DE7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300" y="3636664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30" name="TextBox 16">
            <a:extLst>
              <a:ext uri="{FF2B5EF4-FFF2-40B4-BE49-F238E27FC236}">
                <a16:creationId xmlns:a16="http://schemas.microsoft.com/office/drawing/2014/main" id="{F28676C1-740A-326A-4053-1D22D312F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2700" y="3701256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33" name="TextBox 16">
            <a:extLst>
              <a:ext uri="{FF2B5EF4-FFF2-40B4-BE49-F238E27FC236}">
                <a16:creationId xmlns:a16="http://schemas.microsoft.com/office/drawing/2014/main" id="{95A4B760-599B-C776-C009-8CF074F14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560464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34" name="TextBox 16">
            <a:extLst>
              <a:ext uri="{FF2B5EF4-FFF2-40B4-BE49-F238E27FC236}">
                <a16:creationId xmlns:a16="http://schemas.microsoft.com/office/drawing/2014/main" id="{AABC4D56-F66C-E54B-B81D-83179BF56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548856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35" name="TextBox 16">
            <a:extLst>
              <a:ext uri="{FF2B5EF4-FFF2-40B4-BE49-F238E27FC236}">
                <a16:creationId xmlns:a16="http://schemas.microsoft.com/office/drawing/2014/main" id="{53D1F064-DB18-EC78-D4E2-D465DDF1C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472656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37" name="TextBox 16">
            <a:extLst>
              <a:ext uri="{FF2B5EF4-FFF2-40B4-BE49-F238E27FC236}">
                <a16:creationId xmlns:a16="http://schemas.microsoft.com/office/drawing/2014/main" id="{EAAD037C-74BA-8954-1F20-4854119E8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434034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38" name="TextBox 16">
            <a:extLst>
              <a:ext uri="{FF2B5EF4-FFF2-40B4-BE49-F238E27FC236}">
                <a16:creationId xmlns:a16="http://schemas.microsoft.com/office/drawing/2014/main" id="{A2BE08C2-C3AF-C97E-18D3-602371094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472656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0" name="TextBox 27">
            <a:extLst>
              <a:ext uri="{FF2B5EF4-FFF2-40B4-BE49-F238E27FC236}">
                <a16:creationId xmlns:a16="http://schemas.microsoft.com/office/drawing/2014/main" id="{4CD2DEFD-77EF-F8B3-02E3-529086895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4670" y="3859461"/>
            <a:ext cx="325730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</a:p>
        </p:txBody>
      </p:sp>
      <p:sp>
        <p:nvSpPr>
          <p:cNvPr id="42" name="TextBox 27">
            <a:extLst>
              <a:ext uri="{FF2B5EF4-FFF2-40B4-BE49-F238E27FC236}">
                <a16:creationId xmlns:a16="http://schemas.microsoft.com/office/drawing/2014/main" id="{11D06D0E-A07C-3B4E-8FE4-ECBFE4369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165" y="4013994"/>
            <a:ext cx="325730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</a:p>
        </p:txBody>
      </p:sp>
      <p:sp>
        <p:nvSpPr>
          <p:cNvPr id="43" name="TextBox 27">
            <a:extLst>
              <a:ext uri="{FF2B5EF4-FFF2-40B4-BE49-F238E27FC236}">
                <a16:creationId xmlns:a16="http://schemas.microsoft.com/office/drawing/2014/main" id="{F97C82D4-77F1-835E-6B04-2F1873E64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6760" y="4166892"/>
            <a:ext cx="325730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E70AC40-FE54-94D0-67A0-367CF4F07719}"/>
              </a:ext>
            </a:extLst>
          </p:cNvPr>
          <p:cNvSpPr txBox="1"/>
          <p:nvPr/>
        </p:nvSpPr>
        <p:spPr>
          <a:xfrm>
            <a:off x="1458265" y="1584958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Optimized SVM Model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65A782E-B0F5-FAF2-1A70-A097743A2AD8}"/>
              </a:ext>
            </a:extLst>
          </p:cNvPr>
          <p:cNvSpPr txBox="1"/>
          <p:nvPr/>
        </p:nvSpPr>
        <p:spPr>
          <a:xfrm>
            <a:off x="4495800" y="4093430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</a:t>
            </a:r>
            <a:r>
              <a:rPr kumimoji="0" lang="en-US" sz="1800" b="0" i="0" u="none" strike="noStrike" kern="1200" cap="none" spc="0" normalizeH="0" baseline="3000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+b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=0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46" name="Group 14">
            <a:extLst>
              <a:ext uri="{FF2B5EF4-FFF2-40B4-BE49-F238E27FC236}">
                <a16:creationId xmlns:a16="http://schemas.microsoft.com/office/drawing/2014/main" id="{F88D2B41-1F5C-E32B-2F95-1CB5FCB8188C}"/>
              </a:ext>
            </a:extLst>
          </p:cNvPr>
          <p:cNvGrpSpPr>
            <a:grpSpLocks/>
          </p:cNvGrpSpPr>
          <p:nvPr/>
        </p:nvGrpSpPr>
        <p:grpSpPr bwMode="auto">
          <a:xfrm>
            <a:off x="6060260" y="1732755"/>
            <a:ext cx="4038600" cy="3417888"/>
            <a:chOff x="4267200" y="2667000"/>
            <a:chExt cx="4038600" cy="3417332"/>
          </a:xfrm>
        </p:grpSpPr>
        <p:sp>
          <p:nvSpPr>
            <p:cNvPr id="47" name="TextBox 15">
              <a:extLst>
                <a:ext uri="{FF2B5EF4-FFF2-40B4-BE49-F238E27FC236}">
                  <a16:creationId xmlns:a16="http://schemas.microsoft.com/office/drawing/2014/main" id="{11FC52D9-F88C-AD38-0C33-569FD27AD9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8" name="TextBox 16">
              <a:extLst>
                <a:ext uri="{FF2B5EF4-FFF2-40B4-BE49-F238E27FC236}">
                  <a16:creationId xmlns:a16="http://schemas.microsoft.com/office/drawing/2014/main" id="{CDD09F49-ECD2-F683-B5FD-F6AAB968E7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49" name="TextBox 17">
              <a:extLst>
                <a:ext uri="{FF2B5EF4-FFF2-40B4-BE49-F238E27FC236}">
                  <a16:creationId xmlns:a16="http://schemas.microsoft.com/office/drawing/2014/main" id="{D1A39324-3E46-8BFE-7474-E23B5A6422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50" name="TextBox 18">
              <a:extLst>
                <a:ext uri="{FF2B5EF4-FFF2-40B4-BE49-F238E27FC236}">
                  <a16:creationId xmlns:a16="http://schemas.microsoft.com/office/drawing/2014/main" id="{C5BD68C9-9E97-76B0-9E2F-F37ADB79F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51" name="TextBox 19">
              <a:extLst>
                <a:ext uri="{FF2B5EF4-FFF2-40B4-BE49-F238E27FC236}">
                  <a16:creationId xmlns:a16="http://schemas.microsoft.com/office/drawing/2014/main" id="{B4A4FDDE-489B-35D2-82BC-DFDBB78096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2894" y="3662968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52" name="TextBox 20">
              <a:extLst>
                <a:ext uri="{FF2B5EF4-FFF2-40B4-BE49-F238E27FC236}">
                  <a16:creationId xmlns:a16="http://schemas.microsoft.com/office/drawing/2014/main" id="{0BA46A2C-15EF-6C06-87D4-FAEE086ECF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0238" y="3314645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53" name="TextBox 21">
              <a:extLst>
                <a:ext uri="{FF2B5EF4-FFF2-40B4-BE49-F238E27FC236}">
                  <a16:creationId xmlns:a16="http://schemas.microsoft.com/office/drawing/2014/main" id="{9BED5220-0F44-0E26-301D-97023CF7BA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54" name="TextBox 22">
              <a:extLst>
                <a:ext uri="{FF2B5EF4-FFF2-40B4-BE49-F238E27FC236}">
                  <a16:creationId xmlns:a16="http://schemas.microsoft.com/office/drawing/2014/main" id="{A1B08CD1-E2B2-F117-FAE8-2E87BD1105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368046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55" name="TextBox 24">
              <a:extLst>
                <a:ext uri="{FF2B5EF4-FFF2-40B4-BE49-F238E27FC236}">
                  <a16:creationId xmlns:a16="http://schemas.microsoft.com/office/drawing/2014/main" id="{59840A44-2393-0EBF-9D95-7233DC48F1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6" name="TextBox 25">
              <a:extLst>
                <a:ext uri="{FF2B5EF4-FFF2-40B4-BE49-F238E27FC236}">
                  <a16:creationId xmlns:a16="http://schemas.microsoft.com/office/drawing/2014/main" id="{295623E5-32D5-81EF-B120-25F9C19EA9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7" name="TextBox 26">
              <a:extLst>
                <a:ext uri="{FF2B5EF4-FFF2-40B4-BE49-F238E27FC236}">
                  <a16:creationId xmlns:a16="http://schemas.microsoft.com/office/drawing/2014/main" id="{5D5C814B-C8DE-5473-CB27-9C2D397D71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8" name="TextBox 27">
              <a:extLst>
                <a:ext uri="{FF2B5EF4-FFF2-40B4-BE49-F238E27FC236}">
                  <a16:creationId xmlns:a16="http://schemas.microsoft.com/office/drawing/2014/main" id="{9F3093E0-4FE4-A0FE-D268-A87BB05193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9" name="TextBox 28">
              <a:extLst>
                <a:ext uri="{FF2B5EF4-FFF2-40B4-BE49-F238E27FC236}">
                  <a16:creationId xmlns:a16="http://schemas.microsoft.com/office/drawing/2014/main" id="{999B8F8B-7E52-61E2-7628-C8567CBFAE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ECA21BBF-F5CC-7268-47AF-B780E2E867A1}"/>
                </a:ext>
              </a:extLst>
            </p:cNvPr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1D07B3E3-B9F1-F6B5-125E-A5F13BBCFD06}"/>
                </a:ext>
              </a:extLst>
            </p:cNvPr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32">
              <a:extLst>
                <a:ext uri="{FF2B5EF4-FFF2-40B4-BE49-F238E27FC236}">
                  <a16:creationId xmlns:a16="http://schemas.microsoft.com/office/drawing/2014/main" id="{2745F1BC-A0C6-CB90-D4D2-D5ABFCA422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x2</a:t>
              </a:r>
            </a:p>
          </p:txBody>
        </p:sp>
        <p:sp>
          <p:nvSpPr>
            <p:cNvPr id="63" name="TextBox 33">
              <a:extLst>
                <a:ext uri="{FF2B5EF4-FFF2-40B4-BE49-F238E27FC236}">
                  <a16:creationId xmlns:a16="http://schemas.microsoft.com/office/drawing/2014/main" id="{1C04FD40-C3C7-A816-E7B5-D4F48C8DEB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x1</a:t>
              </a:r>
            </a:p>
          </p:txBody>
        </p:sp>
      </p:grpSp>
      <p:cxnSp>
        <p:nvCxnSpPr>
          <p:cNvPr id="49152" name="Straight Connector 49151">
            <a:extLst>
              <a:ext uri="{FF2B5EF4-FFF2-40B4-BE49-F238E27FC236}">
                <a16:creationId xmlns:a16="http://schemas.microsoft.com/office/drawing/2014/main" id="{38E1E4A1-A91E-1A24-25D2-D7BCF36B5F96}"/>
              </a:ext>
            </a:extLst>
          </p:cNvPr>
          <p:cNvCxnSpPr>
            <a:cxnSpLocks/>
          </p:cNvCxnSpPr>
          <p:nvPr/>
        </p:nvCxnSpPr>
        <p:spPr>
          <a:xfrm>
            <a:off x="6604082" y="2558317"/>
            <a:ext cx="3755890" cy="19054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53" name="Straight Connector 49152">
            <a:extLst>
              <a:ext uri="{FF2B5EF4-FFF2-40B4-BE49-F238E27FC236}">
                <a16:creationId xmlns:a16="http://schemas.microsoft.com/office/drawing/2014/main" id="{1EC835CC-A29F-BA7F-0BD6-8BEAC1627661}"/>
              </a:ext>
            </a:extLst>
          </p:cNvPr>
          <p:cNvCxnSpPr>
            <a:cxnSpLocks/>
          </p:cNvCxnSpPr>
          <p:nvPr/>
        </p:nvCxnSpPr>
        <p:spPr>
          <a:xfrm flipH="1">
            <a:off x="7304087" y="3044828"/>
            <a:ext cx="277702" cy="28936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55" name="Straight Connector 49154">
            <a:extLst>
              <a:ext uri="{FF2B5EF4-FFF2-40B4-BE49-F238E27FC236}">
                <a16:creationId xmlns:a16="http://schemas.microsoft.com/office/drawing/2014/main" id="{60FC4FC0-5C12-B8F2-91D2-FDACDD8EC0EC}"/>
              </a:ext>
            </a:extLst>
          </p:cNvPr>
          <p:cNvCxnSpPr>
            <a:cxnSpLocks/>
          </p:cNvCxnSpPr>
          <p:nvPr/>
        </p:nvCxnSpPr>
        <p:spPr>
          <a:xfrm flipV="1">
            <a:off x="9954565" y="3917893"/>
            <a:ext cx="246360" cy="35683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73" name="TextBox 49172">
            <a:extLst>
              <a:ext uri="{FF2B5EF4-FFF2-40B4-BE49-F238E27FC236}">
                <a16:creationId xmlns:a16="http://schemas.microsoft.com/office/drawing/2014/main" id="{8F6F9E18-00F3-17CA-A88B-11F92E9303A4}"/>
              </a:ext>
            </a:extLst>
          </p:cNvPr>
          <p:cNvSpPr txBox="1"/>
          <p:nvPr/>
        </p:nvSpPr>
        <p:spPr>
          <a:xfrm>
            <a:off x="6604082" y="5208858"/>
            <a:ext cx="4460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Minimizes the sum of logistic error on all samples, so boundary should be further from dense regions</a:t>
            </a:r>
          </a:p>
        </p:txBody>
      </p:sp>
      <p:sp>
        <p:nvSpPr>
          <p:cNvPr id="49176" name="TextBox 16">
            <a:extLst>
              <a:ext uri="{FF2B5EF4-FFF2-40B4-BE49-F238E27FC236}">
                <a16:creationId xmlns:a16="http://schemas.microsoft.com/office/drawing/2014/main" id="{1D56AE3F-3ADB-3934-45BA-DCEED7068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9560" y="3561555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9177" name="TextBox 16">
            <a:extLst>
              <a:ext uri="{FF2B5EF4-FFF2-40B4-BE49-F238E27FC236}">
                <a16:creationId xmlns:a16="http://schemas.microsoft.com/office/drawing/2014/main" id="{B78B497C-3E59-6D3A-E15F-3D8099AF9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1960" y="3649363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9178" name="TextBox 16">
            <a:extLst>
              <a:ext uri="{FF2B5EF4-FFF2-40B4-BE49-F238E27FC236}">
                <a16:creationId xmlns:a16="http://schemas.microsoft.com/office/drawing/2014/main" id="{CE793889-5B19-5572-49C8-700F13654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4360" y="3713955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9179" name="TextBox 16">
            <a:extLst>
              <a:ext uri="{FF2B5EF4-FFF2-40B4-BE49-F238E27FC236}">
                <a16:creationId xmlns:a16="http://schemas.microsoft.com/office/drawing/2014/main" id="{86AC942E-5260-8541-7323-4681EE34A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8860" y="3573163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9180" name="TextBox 16">
            <a:extLst>
              <a:ext uri="{FF2B5EF4-FFF2-40B4-BE49-F238E27FC236}">
                <a16:creationId xmlns:a16="http://schemas.microsoft.com/office/drawing/2014/main" id="{8EE181BB-F029-B736-1A4D-28925A9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5060" y="3561555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9181" name="TextBox 16">
            <a:extLst>
              <a:ext uri="{FF2B5EF4-FFF2-40B4-BE49-F238E27FC236}">
                <a16:creationId xmlns:a16="http://schemas.microsoft.com/office/drawing/2014/main" id="{8C5E7A4C-1988-E37C-9CAD-A35D31BB3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6460" y="3485355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9182" name="TextBox 16">
            <a:extLst>
              <a:ext uri="{FF2B5EF4-FFF2-40B4-BE49-F238E27FC236}">
                <a16:creationId xmlns:a16="http://schemas.microsoft.com/office/drawing/2014/main" id="{8FF87611-B682-221A-5BE9-3FCFAE162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8860" y="3446733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9183" name="TextBox 16">
            <a:extLst>
              <a:ext uri="{FF2B5EF4-FFF2-40B4-BE49-F238E27FC236}">
                <a16:creationId xmlns:a16="http://schemas.microsoft.com/office/drawing/2014/main" id="{388BA433-27E4-B130-B4FA-B21EA3B08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1260" y="3485355"/>
            <a:ext cx="312906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9184" name="TextBox 27">
            <a:extLst>
              <a:ext uri="{FF2B5EF4-FFF2-40B4-BE49-F238E27FC236}">
                <a16:creationId xmlns:a16="http://schemas.microsoft.com/office/drawing/2014/main" id="{3FE9D809-0E81-1910-978E-F895E04E5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6330" y="3872160"/>
            <a:ext cx="325730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</a:p>
        </p:txBody>
      </p:sp>
      <p:sp>
        <p:nvSpPr>
          <p:cNvPr id="49185" name="TextBox 27">
            <a:extLst>
              <a:ext uri="{FF2B5EF4-FFF2-40B4-BE49-F238E27FC236}">
                <a16:creationId xmlns:a16="http://schemas.microsoft.com/office/drawing/2014/main" id="{26875ED7-9C2A-81A8-7C3A-844FAA901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825" y="4026693"/>
            <a:ext cx="325730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</a:p>
        </p:txBody>
      </p:sp>
      <p:sp>
        <p:nvSpPr>
          <p:cNvPr id="49186" name="TextBox 27">
            <a:extLst>
              <a:ext uri="{FF2B5EF4-FFF2-40B4-BE49-F238E27FC236}">
                <a16:creationId xmlns:a16="http://schemas.microsoft.com/office/drawing/2014/main" id="{3B17E648-080E-C424-5DC1-0DCF1A38A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8420" y="4179591"/>
            <a:ext cx="325730" cy="3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</a:p>
        </p:txBody>
      </p:sp>
      <p:sp>
        <p:nvSpPr>
          <p:cNvPr id="49187" name="TextBox 49186">
            <a:extLst>
              <a:ext uri="{FF2B5EF4-FFF2-40B4-BE49-F238E27FC236}">
                <a16:creationId xmlns:a16="http://schemas.microsoft.com/office/drawing/2014/main" id="{EB062559-5D41-973D-B3A6-F0955053F347}"/>
              </a:ext>
            </a:extLst>
          </p:cNvPr>
          <p:cNvSpPr txBox="1"/>
          <p:nvPr/>
        </p:nvSpPr>
        <p:spPr>
          <a:xfrm>
            <a:off x="6564684" y="1484721"/>
            <a:ext cx="5057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Optimized Linear Logistic Regression Model</a:t>
            </a:r>
          </a:p>
        </p:txBody>
      </p:sp>
      <p:sp>
        <p:nvSpPr>
          <p:cNvPr id="49188" name="TextBox 49187">
            <a:extLst>
              <a:ext uri="{FF2B5EF4-FFF2-40B4-BE49-F238E27FC236}">
                <a16:creationId xmlns:a16="http://schemas.microsoft.com/office/drawing/2014/main" id="{2DECA8EB-FFFD-39E7-4493-AEA5E1E6ABB3}"/>
              </a:ext>
            </a:extLst>
          </p:cNvPr>
          <p:cNvSpPr txBox="1"/>
          <p:nvPr/>
        </p:nvSpPr>
        <p:spPr>
          <a:xfrm>
            <a:off x="10365525" y="4282306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</a:t>
            </a:r>
            <a:r>
              <a:rPr kumimoji="0" lang="en-US" sz="1800" b="0" i="0" u="none" strike="noStrike" kern="1200" cap="none" spc="0" normalizeH="0" baseline="3000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+b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=0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160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C157B-7198-0909-AA7D-3C64BCB46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SVMs achieve good generalization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76DF76-D02A-14F8-C552-7730E0C665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990600"/>
                <a:ext cx="6324600" cy="5867400"/>
              </a:xfrm>
            </p:spPr>
            <p:txBody>
              <a:bodyPr>
                <a:normAutofit fontScale="70000" lnSpcReduction="20000"/>
              </a:bodyPr>
              <a:lstStyle/>
              <a:p>
                <a:endParaRPr lang="en-US" dirty="0"/>
              </a:p>
              <a:p>
                <a:r>
                  <a:rPr lang="en-US" dirty="0"/>
                  <a:t>Maximizing the margin – if all examples are far from the boundary, it is less likely that some test sample will end up on the wrong side of the boundary</a:t>
                </a:r>
              </a:p>
              <a:p>
                <a:pPr lvl="1"/>
                <a:r>
                  <a:rPr lang="en-US" dirty="0"/>
                  <a:t>If classes are linearly separable, the scores can be arbitrarily increased by scaling </a:t>
                </a:r>
                <a:r>
                  <a:rPr lang="en-US" b="1" dirty="0"/>
                  <a:t>w</a:t>
                </a:r>
                <a:r>
                  <a:rPr lang="en-US" dirty="0"/>
                  <a:t>, so optimization is expressed as </a:t>
                </a:r>
                <a:r>
                  <a:rPr lang="en-US" altLang="en-US" dirty="0"/>
                  <a:t>minimize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en-US" b="1" i="1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en-US" altLang="en-US" b="1" dirty="0"/>
                  <a:t> </a:t>
                </a:r>
                <a:r>
                  <a:rPr lang="en-US" altLang="en-US" dirty="0"/>
                  <a:t>while preserving a margin of 1</a:t>
                </a: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Dependence on few training samples – most training data points could be removed without affecting the decision boundary, which gives an upper bound on the generalization error</a:t>
                </a:r>
              </a:p>
              <a:p>
                <a:endParaRPr lang="en-US" dirty="0"/>
              </a:p>
              <a:p>
                <a:r>
                  <a:rPr lang="en-US" dirty="0"/>
                  <a:t>E.g., expected test error is &lt;= than the smaller of:</a:t>
                </a:r>
              </a:p>
              <a:p>
                <a:pPr marL="971550" lvl="1" indent="-514350">
                  <a:buAutoNum type="alphaLcPeriod"/>
                </a:pPr>
                <a:r>
                  <a:rPr lang="en-US" dirty="0"/>
                  <a:t>% of training samples that are support vectors</a:t>
                </a:r>
              </a:p>
              <a:p>
                <a:pPr marL="971550" lvl="1" indent="-514350">
                  <a:buAutoNum type="alphaLcPeriod"/>
                </a:pPr>
                <a:r>
                  <a:rPr lang="en-US" dirty="0"/>
                  <a:t>D</a:t>
                </a:r>
                <a:r>
                  <a:rPr lang="en-US" baseline="30000" dirty="0"/>
                  <a:t>2</a:t>
                </a:r>
                <a:r>
                  <a:rPr lang="en-US" dirty="0"/>
                  <a:t>/m</a:t>
                </a:r>
                <a:r>
                  <a:rPr lang="en-US" baseline="30000" dirty="0"/>
                  <a:t>2</a:t>
                </a:r>
                <a:r>
                  <a:rPr lang="en-US" dirty="0"/>
                  <a:t>/N, the diameter of the data compared to the margin divided by the number of examples</a:t>
                </a:r>
              </a:p>
              <a:p>
                <a:pPr marL="457200" lvl="1" indent="0">
                  <a:buNone/>
                </a:pPr>
                <a:r>
                  <a:rPr lang="en-US" baseline="30000" dirty="0"/>
                  <a:t>(see </a:t>
                </a:r>
                <a:r>
                  <a:rPr lang="en-US" baseline="30000" dirty="0">
                    <a:hlinkClick r:id="rId2"/>
                  </a:rPr>
                  <a:t>proof</a:t>
                </a:r>
                <a:r>
                  <a:rPr lang="en-US" baseline="30000" dirty="0"/>
                  <a:t>)</a:t>
                </a:r>
              </a:p>
              <a:p>
                <a:pPr marL="971550" lvl="1" indent="-514350">
                  <a:buAutoNum type="alphaLcPeriod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76DF76-D02A-14F8-C552-7730E0C665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990600"/>
                <a:ext cx="6324600" cy="5867400"/>
              </a:xfrm>
              <a:blipFill>
                <a:blip r:embed="rId3"/>
                <a:stretch>
                  <a:fillRect l="-1060" r="-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40">
            <a:extLst>
              <a:ext uri="{FF2B5EF4-FFF2-40B4-BE49-F238E27FC236}">
                <a16:creationId xmlns:a16="http://schemas.microsoft.com/office/drawing/2014/main" id="{5E8DF040-A202-DD86-234B-67399FF73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2476501"/>
            <a:ext cx="4194032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70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DD708-12C9-B125-590F-0B0542875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SVM in Linearly Separable Case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B9D214-7D6C-1B55-1DB3-C9C4FE15DFAF}"/>
              </a:ext>
            </a:extLst>
          </p:cNvPr>
          <p:cNvSpPr/>
          <p:nvPr/>
        </p:nvSpPr>
        <p:spPr>
          <a:xfrm>
            <a:off x="6477000" y="914400"/>
            <a:ext cx="19812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C3A2297-85E7-6ACC-19E0-F6B7C8930C5C}"/>
                  </a:ext>
                </a:extLst>
              </p:cNvPr>
              <p:cNvSpPr txBox="1"/>
              <p:nvPr/>
            </p:nvSpPr>
            <p:spPr>
              <a:xfrm>
                <a:off x="7107381" y="1524000"/>
                <a:ext cx="5098474" cy="3234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Optimization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𝒘</m:t>
                          </m:r>
                        </m:e>
                        <m:sup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0" lang="en-US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0" lang="en-US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argmin</m:t>
                              </m:r>
                            </m:e>
                            <m:lim>
                              <m:r>
                                <a:rPr kumimoji="0" lang="en-US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𝒘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kumimoji="0" lang="en-US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kumimoji="0" lang="en-US" sz="3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3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𝒘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US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subject to 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</m:e>
                      <m:sub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𝒘</m:t>
                            </m:r>
                          </m:e>
                          <m:sup>
                            <m:r>
                              <a:rPr kumimoji="0" lang="en-US" sz="3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𝑇</m:t>
                            </m:r>
                          </m:sup>
                        </m:sSup>
                        <m:sSub>
                          <m:sSub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</m:e>
                          <m:sub>
                            <m:r>
                              <a:rPr kumimoji="0" lang="en-US" sz="3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𝑛</m:t>
                            </m:r>
                          </m:sub>
                        </m:sSub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e>
                    </m:d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≥1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for all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C3A2297-85E7-6ACC-19E0-F6B7C8930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7381" y="1524000"/>
                <a:ext cx="5098474" cy="3234925"/>
              </a:xfrm>
              <a:prstGeom prst="rect">
                <a:avLst/>
              </a:prstGeom>
              <a:blipFill>
                <a:blip r:embed="rId2"/>
                <a:stretch>
                  <a:fillRect t="-2448" b="-3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88EFC0-A48C-07BD-C131-70D98BFAC02E}"/>
                  </a:ext>
                </a:extLst>
              </p:cNvPr>
              <p:cNvSpPr txBox="1"/>
              <p:nvPr/>
            </p:nvSpPr>
            <p:spPr>
              <a:xfrm>
                <a:off x="803563" y="1600200"/>
                <a:ext cx="5098474" cy="1817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Prediction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b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b>
                      </m:sSub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en-US" sz="3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sign</m:t>
                      </m:r>
                      <m:d>
                        <m:dPr>
                          <m:ctrlP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𝒘</m:t>
                              </m:r>
                            </m:e>
                            <m:sup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𝑇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</m:e>
                            <m:sub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88EFC0-A48C-07BD-C131-70D98BFAC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63" y="1600200"/>
                <a:ext cx="5098474" cy="1817742"/>
              </a:xfrm>
              <a:prstGeom prst="rect">
                <a:avLst/>
              </a:prstGeom>
              <a:blipFill>
                <a:blip r:embed="rId3"/>
                <a:stretch>
                  <a:fillRect t="-4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AAFE1E-6141-0790-0472-9C8CAC1FF425}"/>
                  </a:ext>
                </a:extLst>
              </p:cNvPr>
              <p:cNvSpPr txBox="1"/>
              <p:nvPr/>
            </p:nvSpPr>
            <p:spPr>
              <a:xfrm>
                <a:off x="1015725" y="5943600"/>
                <a:ext cx="1056667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Here,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∈{−1,1}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which is a common convention that simplifies notation for binary classifiers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AAFE1E-6141-0790-0472-9C8CAC1FF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725" y="5943600"/>
                <a:ext cx="10566675" cy="400110"/>
              </a:xfrm>
              <a:prstGeom prst="rect">
                <a:avLst/>
              </a:prstGeom>
              <a:blipFill>
                <a:blip r:embed="rId4"/>
                <a:stretch>
                  <a:fillRect l="-635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6464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DD708-12C9-B125-590F-0B0542875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SVM in </a:t>
            </a:r>
            <a:r>
              <a:rPr lang="en-US" b="1" dirty="0"/>
              <a:t>Non</a:t>
            </a:r>
            <a:r>
              <a:rPr lang="en-US" dirty="0"/>
              <a:t>-Linearly Separable Case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B9D214-7D6C-1B55-1DB3-C9C4FE15DFAF}"/>
              </a:ext>
            </a:extLst>
          </p:cNvPr>
          <p:cNvSpPr/>
          <p:nvPr/>
        </p:nvSpPr>
        <p:spPr>
          <a:xfrm>
            <a:off x="6477000" y="1540876"/>
            <a:ext cx="19812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3A2297-85E7-6ACC-19E0-F6B7C8930C5C}"/>
              </a:ext>
            </a:extLst>
          </p:cNvPr>
          <p:cNvSpPr txBox="1"/>
          <p:nvPr/>
        </p:nvSpPr>
        <p:spPr>
          <a:xfrm>
            <a:off x="3332017" y="3432855"/>
            <a:ext cx="5098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Optimization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88EFC0-A48C-07BD-C131-70D98BFAC02E}"/>
                  </a:ext>
                </a:extLst>
              </p:cNvPr>
              <p:cNvSpPr txBox="1"/>
              <p:nvPr/>
            </p:nvSpPr>
            <p:spPr>
              <a:xfrm>
                <a:off x="3359726" y="1578113"/>
                <a:ext cx="5098474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Prediction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b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b>
                      </m:sSub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en-US" sz="3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sign</m:t>
                      </m:r>
                      <m:d>
                        <m:dPr>
                          <m:ctrlP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𝒘</m:t>
                              </m:r>
                            </m:e>
                            <m:sup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𝑇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88EFC0-A48C-07BD-C131-70D98BFAC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726" y="1578113"/>
                <a:ext cx="5098474" cy="1261884"/>
              </a:xfrm>
              <a:prstGeom prst="rect">
                <a:avLst/>
              </a:prstGeom>
              <a:blipFill>
                <a:blip r:embed="rId2"/>
                <a:stretch>
                  <a:fillRect t="-6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AAFE1E-6141-0790-0472-9C8CAC1FF425}"/>
                  </a:ext>
                </a:extLst>
              </p:cNvPr>
              <p:cNvSpPr txBox="1"/>
              <p:nvPr/>
            </p:nvSpPr>
            <p:spPr>
              <a:xfrm>
                <a:off x="1015725" y="5943600"/>
                <a:ext cx="1056667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Here,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∈{−1,1}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which is a common convention that simplifies notation for binary classifiers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AAFE1E-6141-0790-0472-9C8CAC1FF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725" y="5943600"/>
                <a:ext cx="10566675" cy="400110"/>
              </a:xfrm>
              <a:prstGeom prst="rect">
                <a:avLst/>
              </a:prstGeom>
              <a:blipFill>
                <a:blip r:embed="rId3"/>
                <a:stretch>
                  <a:fillRect l="-635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9458ED-5395-1F91-0A44-2650149D44BD}"/>
                  </a:ext>
                </a:extLst>
              </p:cNvPr>
              <p:cNvSpPr txBox="1"/>
              <p:nvPr/>
            </p:nvSpPr>
            <p:spPr>
              <a:xfrm>
                <a:off x="2358737" y="4092508"/>
                <a:ext cx="7474526" cy="126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𝑤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argmin</m:t>
                              </m:r>
                            </m:e>
                            <m:lim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𝒘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𝑤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𝐶</m:t>
                              </m:r>
                              <m:nary>
                                <m:naryPr>
                                  <m:chr m:val="∑"/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𝑁</m:t>
                                  </m:r>
                                </m:sup>
                                <m:e>
                                  <m:func>
                                    <m:funcPr>
                                      <m:ctrlPr>
                                        <a:rPr kumimoji="0" lang="en-US" sz="24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kumimoji="0" lang="en-US" sz="24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max</m:t>
                                      </m:r>
                                    </m:fName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(0, 1−</m:t>
                                      </m:r>
                                    </m:e>
                                  </m:func>
                                </m:e>
                              </m:nary>
                              <m:sSub>
                                <m:sSub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kumimoji="0" lang="en-US" sz="24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24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𝒘</m:t>
                                      </m:r>
                                    </m:e>
                                    <m:sup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+</m:t>
                                  </m:r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e>
                              </m:d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  <m:r>
                                <m:rPr>
                                  <m:nor/>
                                </m:rPr>
                                <a:rPr kumimoji="0" lang="en-US" sz="2400" b="0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Arial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9458ED-5395-1F91-0A44-2650149D4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737" y="4092508"/>
                <a:ext cx="7474526" cy="12661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34C4CBA-1224-1217-A93B-5B02A1D0A2EF}"/>
              </a:ext>
            </a:extLst>
          </p:cNvPr>
          <p:cNvSpPr txBox="1"/>
          <p:nvPr/>
        </p:nvSpPr>
        <p:spPr>
          <a:xfrm>
            <a:off x="7924800" y="3499650"/>
            <a:ext cx="40446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Known as “hinge loss”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Penalty is paid if margin is less than 1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4D1FE18-49F5-1115-18B5-0F8883CD2330}"/>
              </a:ext>
            </a:extLst>
          </p:cNvPr>
          <p:cNvCxnSpPr>
            <a:cxnSpLocks/>
          </p:cNvCxnSpPr>
          <p:nvPr/>
        </p:nvCxnSpPr>
        <p:spPr>
          <a:xfrm flipH="1">
            <a:off x="6962293" y="3971464"/>
            <a:ext cx="962507" cy="5862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176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9940D-8CFC-1F3D-DC72-216025673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1142E-194E-9F67-4B3A-AC1030559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A definitive explanation to the Hinge Loss for Support ...">
            <a:extLst>
              <a:ext uri="{FF2B5EF4-FFF2-40B4-BE49-F238E27FC236}">
                <a16:creationId xmlns:a16="http://schemas.microsoft.com/office/drawing/2014/main" id="{47801EDB-0128-A66B-5629-288B9E1AB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66384"/>
            <a:ext cx="773821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928443-6A76-6E94-DC20-D52CDAD1EC91}"/>
              </a:ext>
            </a:extLst>
          </p:cNvPr>
          <p:cNvSpPr txBox="1"/>
          <p:nvPr/>
        </p:nvSpPr>
        <p:spPr>
          <a:xfrm>
            <a:off x="152400" y="6324600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Fig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020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423A8-A553-CD3D-BD9F-9E720D5CE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8854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Sometimes non-linear optimization is written in terms of “slack variables”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60940B-7C87-538D-0BD7-5E33FB828F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69" r="50671"/>
          <a:stretch/>
        </p:blipFill>
        <p:spPr>
          <a:xfrm>
            <a:off x="286566" y="2133600"/>
            <a:ext cx="4971234" cy="38543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53D93-6864-EB8D-3FD8-C173647D854D}"/>
                  </a:ext>
                </a:extLst>
              </p:cNvPr>
              <p:cNvSpPr txBox="1"/>
              <p:nvPr/>
            </p:nvSpPr>
            <p:spPr>
              <a:xfrm>
                <a:off x="4572000" y="1003875"/>
                <a:ext cx="7474526" cy="126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𝑤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argmin</m:t>
                              </m:r>
                            </m:e>
                            <m:lim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𝒘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𝑤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𝐶</m:t>
                              </m:r>
                              <m:nary>
                                <m:naryPr>
                                  <m:chr m:val="∑"/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𝑁</m:t>
                                  </m:r>
                                </m:sup>
                                <m:e>
                                  <m:func>
                                    <m:funcPr>
                                      <m:ctrlPr>
                                        <a:rPr kumimoji="0" lang="en-US" sz="24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kumimoji="0" lang="en-US" sz="24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max</m:t>
                                      </m:r>
                                    </m:fName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(0, 1−</m:t>
                                      </m:r>
                                    </m:e>
                                  </m:func>
                                </m:e>
                              </m:nary>
                              <m:sSub>
                                <m:sSub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kumimoji="0" lang="en-US" sz="24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24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𝒘</m:t>
                                      </m:r>
                                    </m:e>
                                    <m:sup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+</m:t>
                                  </m:r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e>
                              </m:d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  <m:r>
                                <m:rPr>
                                  <m:nor/>
                                </m:rPr>
                                <a:rPr kumimoji="0" lang="en-US" sz="2400" b="0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Arial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53D93-6864-EB8D-3FD8-C173647D8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003875"/>
                <a:ext cx="7474526" cy="12661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6A067A0-57CB-CE9C-9A1C-D01B3AF7B570}"/>
              </a:ext>
            </a:extLst>
          </p:cNvPr>
          <p:cNvSpPr txBox="1"/>
          <p:nvPr/>
        </p:nvSpPr>
        <p:spPr>
          <a:xfrm>
            <a:off x="7250978" y="2851650"/>
            <a:ext cx="2802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is equivalent to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08CB1C-3201-A863-2F5D-78566D6D2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308" t="29655"/>
          <a:stretch/>
        </p:blipFill>
        <p:spPr>
          <a:xfrm>
            <a:off x="5638800" y="3962400"/>
            <a:ext cx="5645075" cy="271137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2482638-6476-EA3F-5292-8A8C26459986}"/>
              </a:ext>
            </a:extLst>
          </p:cNvPr>
          <p:cNvCxnSpPr>
            <a:cxnSpLocks/>
          </p:cNvCxnSpPr>
          <p:nvPr/>
        </p:nvCxnSpPr>
        <p:spPr>
          <a:xfrm flipH="1" flipV="1">
            <a:off x="2133600" y="3962400"/>
            <a:ext cx="381000" cy="1905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DFEB208-FEF1-710C-8208-B9E7A4E5D2AA}"/>
              </a:ext>
            </a:extLst>
          </p:cNvPr>
          <p:cNvSpPr txBox="1"/>
          <p:nvPr/>
        </p:nvSpPr>
        <p:spPr>
          <a:xfrm>
            <a:off x="2133600" y="5867400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Pay slack penalty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4A3651-E3EB-AAE0-7081-F5F651BFEA66}"/>
              </a:ext>
            </a:extLst>
          </p:cNvPr>
          <p:cNvSpPr txBox="1"/>
          <p:nvPr/>
        </p:nvSpPr>
        <p:spPr>
          <a:xfrm>
            <a:off x="10884370" y="3876119"/>
            <a:ext cx="1162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slack variables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4DC98F7-CA8A-36EB-EB85-DFFFA35944EE}"/>
              </a:ext>
            </a:extLst>
          </p:cNvPr>
          <p:cNvCxnSpPr>
            <a:cxnSpLocks/>
          </p:cNvCxnSpPr>
          <p:nvPr/>
        </p:nvCxnSpPr>
        <p:spPr>
          <a:xfrm flipH="1">
            <a:off x="10122370" y="4199284"/>
            <a:ext cx="762000" cy="315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104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AF94-E71C-3B21-BAA1-486254CDF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CA82F-67AF-72FE-5CFA-68343BC44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D2E0C-0F79-A6BE-7FE5-1939706E7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221" y="188088"/>
            <a:ext cx="6411558" cy="64818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A47BF4-C64C-DF27-32E3-B0BAAA993A3C}"/>
              </a:ext>
            </a:extLst>
          </p:cNvPr>
          <p:cNvSpPr txBox="1"/>
          <p:nvPr/>
        </p:nvSpPr>
        <p:spPr>
          <a:xfrm>
            <a:off x="0" y="6550223"/>
            <a:ext cx="2424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credit: Zisserman [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D44908-F7F8-BFDA-8C55-D3FCDF3A5583}"/>
              </a:ext>
            </a:extLst>
          </p:cNvPr>
          <p:cNvSpPr txBox="1"/>
          <p:nvPr/>
        </p:nvSpPr>
        <p:spPr>
          <a:xfrm>
            <a:off x="8994290" y="39624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Pays a “slack” penalty for violating the margin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0F99D28-0E16-D2C0-2C61-264A23923C52}"/>
              </a:ext>
            </a:extLst>
          </p:cNvPr>
          <p:cNvCxnSpPr/>
          <p:nvPr/>
        </p:nvCxnSpPr>
        <p:spPr>
          <a:xfrm flipH="1" flipV="1">
            <a:off x="7086600" y="3810000"/>
            <a:ext cx="1828800" cy="457200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761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7A95B-B672-A5CD-024B-FB722D277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Representer 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05674-ED74-4630-6ED4-505B29EE9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Optimal weights for many L2-regularized classification and regression functions can be expressed as a weighted combination of training examples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 linear SVM is a kind of weighted nearest neighbor with dot product similarity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A3F1E4-7CF4-83BA-EFE4-84403CC18E5A}"/>
                  </a:ext>
                </a:extLst>
              </p:cNvPr>
              <p:cNvSpPr txBox="1"/>
              <p:nvPr/>
            </p:nvSpPr>
            <p:spPr>
              <a:xfrm>
                <a:off x="1905000" y="2852870"/>
                <a:ext cx="7474526" cy="988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𝒘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  <m:sub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</m:e>
                            <m:sub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A3F1E4-7CF4-83BA-EFE4-84403CC18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852870"/>
                <a:ext cx="7474526" cy="9885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DC06E9B-65C2-6D84-94BD-D6E0C3CBBFF3}"/>
              </a:ext>
            </a:extLst>
          </p:cNvPr>
          <p:cNvSpPr txBox="1"/>
          <p:nvPr/>
        </p:nvSpPr>
        <p:spPr>
          <a:xfrm>
            <a:off x="609600" y="6334780"/>
            <a:ext cx="833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Conditions apply, e.g. function must be regularized in a Reproducing Kernel Hilbert Space 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3"/>
              </a:rPr>
              <a:t>details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Does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apply to L1 weight regularization because that can’t be expressed as a dot product of weights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26B445-6C08-D01D-8C1C-B853067CC787}"/>
                  </a:ext>
                </a:extLst>
              </p:cNvPr>
              <p:cNvSpPr txBox="1"/>
              <p:nvPr/>
            </p:nvSpPr>
            <p:spPr>
              <a:xfrm>
                <a:off x="2743200" y="3917610"/>
                <a:ext cx="609790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≥0, </m:t>
                          </m:r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b>
                      </m:sSub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∈{−1,1}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26B445-6C08-D01D-8C1C-B853067CC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3917610"/>
                <a:ext cx="6097904" cy="369332"/>
              </a:xfrm>
              <a:prstGeom prst="rect">
                <a:avLst/>
              </a:prstGeom>
              <a:blipFill>
                <a:blip r:embed="rId4"/>
                <a:stretch>
                  <a:fillRect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2288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E15EE-4D57-1F73-C9C4-7A0773A8B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Primal vs. Dual Formulations of SVM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66ECB7-0256-9D1A-1D46-0899372A916D}"/>
                  </a:ext>
                </a:extLst>
              </p:cNvPr>
              <p:cNvSpPr txBox="1"/>
              <p:nvPr/>
            </p:nvSpPr>
            <p:spPr>
              <a:xfrm>
                <a:off x="305494" y="1371600"/>
                <a:ext cx="5098474" cy="4662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Prediction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Primal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𝒘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𝑇</m:t>
                        </m:r>
                      </m:sup>
                    </m:sSup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Dual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naryPr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  <m:sup/>
                      <m:e>
                        <m:sSub>
                          <m:sSubPr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kumimoji="0" lang="en-US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kumimoji="0" lang="en-US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</m:e>
                          <m:sub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𝑛</m:t>
                            </m:r>
                          </m:sub>
                        </m:sSub>
                        <m:d>
                          <m:dPr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0" lang="en-US" sz="2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0" lang="en-US" sz="2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kumimoji="0" lang="en-US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𝑇</m:t>
                                </m:r>
                              </m:sup>
                            </m:sSubSup>
                            <m: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</m:e>
                        </m:d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e>
                    </m:nary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66ECB7-0256-9D1A-1D46-0899372A9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94" y="1371600"/>
                <a:ext cx="5098474" cy="4662815"/>
              </a:xfrm>
              <a:prstGeom prst="rect">
                <a:avLst/>
              </a:prstGeom>
              <a:blipFill>
                <a:blip r:embed="rId2"/>
                <a:stretch>
                  <a:fillRect l="-2392" t="-1176" b="-6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D228DE-8B42-F2B4-C881-394C6B0E1AFB}"/>
                  </a:ext>
                </a:extLst>
              </p:cNvPr>
              <p:cNvSpPr txBox="1"/>
              <p:nvPr/>
            </p:nvSpPr>
            <p:spPr>
              <a:xfrm>
                <a:off x="4469824" y="2436827"/>
                <a:ext cx="7474526" cy="126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𝑤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argmin</m:t>
                              </m:r>
                            </m:e>
                            <m:lim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𝒘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𝑤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𝐶</m:t>
                              </m:r>
                              <m:nary>
                                <m:naryPr>
                                  <m:chr m:val="∑"/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𝑁</m:t>
                                  </m:r>
                                </m:sup>
                                <m:e>
                                  <m:func>
                                    <m:funcPr>
                                      <m:ctrlPr>
                                        <a:rPr kumimoji="0" lang="en-US" sz="24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kumimoji="0" lang="en-US" sz="24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max</m:t>
                                      </m:r>
                                    </m:fName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(0, 1−</m:t>
                                      </m:r>
                                    </m:e>
                                  </m:func>
                                </m:e>
                              </m:nary>
                              <m:sSub>
                                <m:sSub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kumimoji="0" lang="en-US" sz="24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24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𝒘</m:t>
                                      </m:r>
                                    </m:e>
                                    <m:sup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kumimoji="0" lang="en-US" sz="2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+</m:t>
                                  </m:r>
                                  <m:r>
                                    <a:rPr kumimoji="0" 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e>
                              </m:d>
                              <m:r>
                                <a:rPr kumimoji="0" 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  <m:r>
                                <m:rPr>
                                  <m:nor/>
                                </m:rPr>
                                <a:rPr kumimoji="0" lang="en-US" sz="2400" b="0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Arial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D228DE-8B42-F2B4-C881-394C6B0E1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9824" y="2436827"/>
                <a:ext cx="7474526" cy="12661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96E3AE-3055-F132-A2AF-470ED2550D4B}"/>
                  </a:ext>
                </a:extLst>
              </p:cNvPr>
              <p:cNvSpPr txBox="1"/>
              <p:nvPr/>
            </p:nvSpPr>
            <p:spPr>
              <a:xfrm>
                <a:off x="4577198" y="4893641"/>
                <a:ext cx="7474526" cy="1102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𝜶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∗</m:t>
                        </m:r>
                      </m:sup>
                    </m:sSup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unc>
                      <m:func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kumimoji="0" lang="en-US" sz="24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kumimoji="0" lang="en-US" sz="24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arg</m:t>
                            </m:r>
                            <m:r>
                              <m:rPr>
                                <m:sty m:val="p"/>
                              </m:rPr>
                              <a:rPr kumimoji="0" lang="en-US" sz="24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max</m:t>
                            </m:r>
                          </m:e>
                          <m:lim>
                            <m: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𝜶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naryPr>
                              <m:sub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f>
                              <m:fPr>
                                <m:ctrlP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den>
                            </m:f>
                            <m:nary>
                              <m:naryPr>
                                <m:chr m:val="∑"/>
                                <m:supHide m:val="on"/>
                                <m:ctrlP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naryPr>
                              <m:sub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𝑗𝑘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𝑗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𝑘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𝑗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sSubSup>
                                  <m:sSubSupPr>
                                    <m:ctrlPr>
                                      <a:rPr kumimoji="0" lang="en-US" sz="2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0" lang="en-US" sz="2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𝑇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kumimoji="0" lang="en-US" sz="2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e>
                            </m:nary>
                            <m:r>
                              <m:rPr>
                                <m:nor/>
                              </m:rPr>
                              <a:rPr kumimoji="0" lang="en-US" sz="2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Arial" charset="0"/>
                                <a:ea typeface="+mn-ea"/>
                                <a:cs typeface="+mn-cs"/>
                              </a:rPr>
                              <m:t> </m:t>
                            </m:r>
                          </m:e>
                        </m:d>
                      </m:e>
                    </m:func>
                  </m:oMath>
                </a14:m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s.t.</a:t>
                </a:r>
                <a14:m>
                  <m:oMath xmlns:m="http://schemas.openxmlformats.org/officeDocument/2006/math">
                    <m: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0≤</m:t>
                    </m:r>
                    <m:sSub>
                      <m:sSub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𝛼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≤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∀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𝑖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 and  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naryPr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𝛼</m:t>
                            </m:r>
                          </m:e>
                          <m:sub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𝑖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96E3AE-3055-F132-A2AF-470ED2550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7198" y="4893641"/>
                <a:ext cx="7474526" cy="1102674"/>
              </a:xfrm>
              <a:prstGeom prst="rect">
                <a:avLst/>
              </a:prstGeom>
              <a:blipFill>
                <a:blip r:embed="rId4"/>
                <a:stretch>
                  <a:fillRect l="-1305" b="-81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82AE86D-6435-EF62-AAD7-8AE2A2983675}"/>
              </a:ext>
            </a:extLst>
          </p:cNvPr>
          <p:cNvCxnSpPr/>
          <p:nvPr/>
        </p:nvCxnSpPr>
        <p:spPr>
          <a:xfrm>
            <a:off x="1719698" y="4038600"/>
            <a:ext cx="7848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EDE8D99-13C3-405D-5F37-E1231B14EF89}"/>
              </a:ext>
            </a:extLst>
          </p:cNvPr>
          <p:cNvSpPr txBox="1"/>
          <p:nvPr/>
        </p:nvSpPr>
        <p:spPr>
          <a:xfrm>
            <a:off x="4546024" y="1380994"/>
            <a:ext cx="61493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Training Objective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522BEC-29DB-CE30-BF6D-55339ECADA0D}"/>
              </a:ext>
            </a:extLst>
          </p:cNvPr>
          <p:cNvSpPr txBox="1"/>
          <p:nvPr/>
        </p:nvSpPr>
        <p:spPr>
          <a:xfrm>
            <a:off x="282634" y="6146390"/>
            <a:ext cx="4493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Primal: parameter for each feature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Dual: parameter for each training example</a:t>
            </a:r>
          </a:p>
        </p:txBody>
      </p:sp>
    </p:spTree>
    <p:extLst>
      <p:ext uri="{BB962C8B-B14F-4D97-AF65-F5344CB8AC3E}">
        <p14:creationId xmlns:p14="http://schemas.microsoft.com/office/powerpoint/2010/main" val="1099851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D4CAF94-E71C-3B21-BAA1-486254CDFCC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For SVM,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is sparse (most values are zero)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D4CAF94-E71C-3B21-BAA1-486254CDFC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944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CA82F-67AF-72FE-5CFA-68343BC44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D2E0C-0F79-A6BE-7FE5-1939706E73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205" b="24137"/>
          <a:stretch/>
        </p:blipFill>
        <p:spPr>
          <a:xfrm>
            <a:off x="228600" y="1636812"/>
            <a:ext cx="6411558" cy="4191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A47BF4-C64C-DF27-32E3-B0BAAA993A3C}"/>
              </a:ext>
            </a:extLst>
          </p:cNvPr>
          <p:cNvSpPr txBox="1"/>
          <p:nvPr/>
        </p:nvSpPr>
        <p:spPr>
          <a:xfrm>
            <a:off x="0" y="6550223"/>
            <a:ext cx="2424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credit: Zisserman [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71A6C9-4E16-CE28-9E84-CAF10363ADDA}"/>
                  </a:ext>
                </a:extLst>
              </p:cNvPr>
              <p:cNvSpPr txBox="1"/>
              <p:nvPr/>
            </p:nvSpPr>
            <p:spPr>
              <a:xfrm>
                <a:off x="6858000" y="2947482"/>
                <a:ext cx="3810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In dual,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𝛼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&gt;0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only for support vectors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𝛼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for all others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71A6C9-4E16-CE28-9E84-CAF10363A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2947482"/>
                <a:ext cx="3810000" cy="1569660"/>
              </a:xfrm>
              <a:prstGeom prst="rect">
                <a:avLst/>
              </a:prstGeom>
              <a:blipFill>
                <a:blip r:embed="rId5"/>
                <a:stretch>
                  <a:fillRect l="-2400" t="-2724" b="-8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95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7A51C-5B5E-7651-B435-E4F6BF6FE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39B80-38AD-51DD-44C0-8DFA11D13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Linear logistic regression: maximize likelihood of target labels given the features</a:t>
            </a:r>
          </a:p>
          <a:p>
            <a:endParaRPr lang="en-US" dirty="0"/>
          </a:p>
          <a:p>
            <a:r>
              <a:rPr lang="en-US" dirty="0"/>
              <a:t>SVM: maximize the number of data points with confidently correct predictions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863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51D93-D697-BE6C-C186-A0082304F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Non-linear SVMs use a different similarity measure, called a “kernel function”, than dot product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95A776-96E6-2E68-960F-7AFF5CB688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752600"/>
                <a:ext cx="10972800" cy="4373563"/>
              </a:xfrm>
            </p:spPr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Linear: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)=</m:t>
                    </m:r>
                    <m:sSubSup>
                      <m:sSub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Polynomial: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bSup>
                              <m:sSubSupPr>
                                <m:ctrlPr>
                                  <a:rPr lang="en-US" b="1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 dirty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Gaussian: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US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(−</m:t>
                        </m:r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1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dirty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1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dirty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 </m:t>
                        </m:r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95A776-96E6-2E68-960F-7AFF5CB688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752600"/>
                <a:ext cx="10972800" cy="4373563"/>
              </a:xfrm>
              <a:blipFill>
                <a:blip r:embed="rId2"/>
                <a:stretch>
                  <a:fillRect l="-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7338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5D719-8627-5BE6-AEAD-582CA8BC7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7C7D1-E0B7-38F7-9304-B2764EDBA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619AA7-834F-F4D6-9C5F-47F37CA96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7666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830045-08B4-E717-3022-AE1A95B96724}"/>
              </a:ext>
            </a:extLst>
          </p:cNvPr>
          <p:cNvSpPr txBox="1"/>
          <p:nvPr/>
        </p:nvSpPr>
        <p:spPr>
          <a:xfrm>
            <a:off x="9803838" y="6550223"/>
            <a:ext cx="2424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credit: Zisserman [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65140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3C72B-A55B-BB88-005B-B2FF8303A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Decreasing sigma makes it more like nearest neighbor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DD518-B1CC-5AD3-892E-BBCDF2F66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326530-DED9-F542-3246-D9EDE95EB7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79" t="2221" r="22624" b="33334"/>
          <a:stretch/>
        </p:blipFill>
        <p:spPr>
          <a:xfrm>
            <a:off x="381000" y="863861"/>
            <a:ext cx="4419600" cy="30883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DEE9D4-1CDB-C867-A26D-5F3F5A3D4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6" t="-1" r="25073" b="34445"/>
          <a:stretch/>
        </p:blipFill>
        <p:spPr>
          <a:xfrm>
            <a:off x="6172200" y="1028451"/>
            <a:ext cx="4397039" cy="30883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A8310F-D6A2-A83B-043A-E4FD3D0A56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25" t="4445" r="22015" b="32222"/>
          <a:stretch/>
        </p:blipFill>
        <p:spPr>
          <a:xfrm>
            <a:off x="3548940" y="4028456"/>
            <a:ext cx="3874920" cy="27033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65A4FF-14D4-8BE2-7A40-22EC932BC326}"/>
              </a:ext>
            </a:extLst>
          </p:cNvPr>
          <p:cNvSpPr txBox="1"/>
          <p:nvPr/>
        </p:nvSpPr>
        <p:spPr>
          <a:xfrm>
            <a:off x="9803838" y="6550223"/>
            <a:ext cx="2273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Fig credit: Zisserman [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EFE5C7-7DED-ED4A-8DD6-0EBA70E7364E}"/>
              </a:ext>
            </a:extLst>
          </p:cNvPr>
          <p:cNvSpPr txBox="1"/>
          <p:nvPr/>
        </p:nvSpPr>
        <p:spPr>
          <a:xfrm>
            <a:off x="123134" y="6365557"/>
            <a:ext cx="3352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SVM with RBF Kernel Shown</a:t>
            </a:r>
          </a:p>
        </p:txBody>
      </p:sp>
    </p:spTree>
    <p:extLst>
      <p:ext uri="{BB962C8B-B14F-4D97-AF65-F5344CB8AC3E}">
        <p14:creationId xmlns:p14="http://schemas.microsoft.com/office/powerpoint/2010/main" val="606262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E52E6-71E0-4CA4-27D2-D0049B08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Q3-Q4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70A782-6E49-E880-2415-D313CA7EAF1F}"/>
              </a:ext>
            </a:extLst>
          </p:cNvPr>
          <p:cNvSpPr txBox="1">
            <a:spLocks/>
          </p:cNvSpPr>
          <p:nvPr/>
        </p:nvSpPr>
        <p:spPr bwMode="auto">
          <a:xfrm>
            <a:off x="609600" y="914400"/>
            <a:ext cx="10972800" cy="91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Font typeface="Arial" charset="0"/>
              <a:buNone/>
            </a:pPr>
            <a:r>
              <a:rPr lang="en-US" sz="4400">
                <a:hlinkClick r:id="rId3"/>
              </a:rPr>
              <a:t>https://tinyurl.com/AML441-L7</a:t>
            </a:r>
            <a:r>
              <a:rPr lang="en-US" sz="4400"/>
              <a:t> </a:t>
            </a:r>
            <a:endParaRPr lang="en-US"/>
          </a:p>
          <a:p>
            <a:pPr lvl="1"/>
            <a:endParaRPr lang="en-US"/>
          </a:p>
          <a:p>
            <a:pPr lvl="1"/>
            <a:endParaRPr lang="en-US" dirty="0"/>
          </a:p>
        </p:txBody>
      </p:sp>
      <p:pic>
        <p:nvPicPr>
          <p:cNvPr id="7" name="Picture 6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F75CBDF9-BFB0-41D5-3E49-B2F4C6BBB9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981200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24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0360E-373A-15F6-E18C-07118512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 of SVM: </a:t>
            </a:r>
            <a:r>
              <a:rPr lang="en-US" dirty="0" err="1"/>
              <a:t>Dalal-Triggs</a:t>
            </a:r>
            <a:r>
              <a:rPr lang="en-US" dirty="0"/>
              <a:t> 2005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6015792-B94D-4120-91FD-8C2460BF4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4670107"/>
            <a:ext cx="7885651" cy="1619075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E36878-BF21-6FA3-22CE-4A06A3686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941070"/>
            <a:ext cx="12192000" cy="13003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77B9AA-7EBC-413B-67AA-ED3869A3B373}"/>
              </a:ext>
            </a:extLst>
          </p:cNvPr>
          <p:cNvSpPr txBox="1"/>
          <p:nvPr/>
        </p:nvSpPr>
        <p:spPr>
          <a:xfrm>
            <a:off x="1524000" y="2607830"/>
            <a:ext cx="83183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Detection by scanning window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Resize image to multiple scales and extract overlapping windows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Classify each window as positive or negative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Very highly cited (40,000+) paper, mainly for HOG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One of the best pedestrian detectors for several years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14C172-A4B5-847C-1DE9-482366FB2BD6}"/>
              </a:ext>
            </a:extLst>
          </p:cNvPr>
          <p:cNvSpPr txBox="1"/>
          <p:nvPr/>
        </p:nvSpPr>
        <p:spPr>
          <a:xfrm>
            <a:off x="38100" y="6488668"/>
            <a:ext cx="6115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https://lear.inrialpes.fr/people/triggs/pubs/Dalal-cvpr05.pdf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230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0360E-373A-15F6-E18C-07118512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 of SVM: </a:t>
            </a:r>
            <a:r>
              <a:rPr lang="en-US" dirty="0" err="1"/>
              <a:t>Dalal-Triggs</a:t>
            </a:r>
            <a:r>
              <a:rPr lang="en-US" dirty="0"/>
              <a:t> 2005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E36878-BF21-6FA3-22CE-4A06A3686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941070"/>
            <a:ext cx="12192000" cy="13003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77B9AA-7EBC-413B-67AA-ED3869A3B373}"/>
              </a:ext>
            </a:extLst>
          </p:cNvPr>
          <p:cNvSpPr txBox="1"/>
          <p:nvPr/>
        </p:nvSpPr>
        <p:spPr>
          <a:xfrm>
            <a:off x="1219200" y="6126163"/>
            <a:ext cx="5974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Very highly cited (40,000+) paper, mainly for HOG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One of the best pedestrian detectors for several years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1ADB0C-CD66-8F4B-EB88-88796E9CC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927" y="2438400"/>
            <a:ext cx="8388991" cy="324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735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0360E-373A-15F6-E18C-07118512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 of SVM: </a:t>
            </a:r>
            <a:r>
              <a:rPr lang="en-US" dirty="0" err="1"/>
              <a:t>Dalal-Triggs</a:t>
            </a:r>
            <a:r>
              <a:rPr lang="en-US" dirty="0"/>
              <a:t> 2005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E36878-BF21-6FA3-22CE-4A06A3686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941070"/>
            <a:ext cx="12192000" cy="13003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856249-B757-742A-0818-940DB5B97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13" y="2404110"/>
            <a:ext cx="11263773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564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E4847B87-F38F-6513-6A71-91D66477A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SVMs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3CF40-294E-7F45-92D7-0FAF4A863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800" dirty="0"/>
              <a:t>Good broadly applicable classifier</a:t>
            </a:r>
          </a:p>
          <a:p>
            <a:pPr lvl="1">
              <a:defRPr/>
            </a:pPr>
            <a:r>
              <a:rPr lang="en-US" sz="2400" dirty="0"/>
              <a:t>Strong foundation in statistical learning theory</a:t>
            </a:r>
          </a:p>
          <a:p>
            <a:pPr lvl="1">
              <a:defRPr/>
            </a:pPr>
            <a:r>
              <a:rPr lang="en-US" sz="2400" dirty="0"/>
              <a:t>Works well with many weak features</a:t>
            </a:r>
          </a:p>
          <a:p>
            <a:pPr lvl="1">
              <a:defRPr/>
            </a:pPr>
            <a:r>
              <a:rPr lang="en-US" sz="2400" dirty="0"/>
              <a:t>Requires parameter tuning for C </a:t>
            </a:r>
          </a:p>
          <a:p>
            <a:pPr lvl="1">
              <a:defRPr/>
            </a:pPr>
            <a:r>
              <a:rPr lang="en-US" sz="2400" dirty="0"/>
              <a:t>Non-linear SVM requires defining a kernel, and slower optimization/prediction</a:t>
            </a:r>
          </a:p>
          <a:p>
            <a:pPr lvl="2">
              <a:defRPr/>
            </a:pPr>
            <a:r>
              <a:rPr lang="en-US" sz="2000" dirty="0"/>
              <a:t>RBF: related to neural networks, nearest neighbor (requires additional tuning)</a:t>
            </a:r>
          </a:p>
          <a:p>
            <a:pPr lvl="2">
              <a:defRPr/>
            </a:pPr>
            <a:r>
              <a:rPr lang="en-US" sz="2000" dirty="0"/>
              <a:t>Chi-squared, histogram intersection: good for histograms (but slower, esp. chi-squared)</a:t>
            </a:r>
          </a:p>
          <a:p>
            <a:pPr lvl="2">
              <a:defRPr/>
            </a:pPr>
            <a:r>
              <a:rPr lang="en-US" sz="2000" dirty="0"/>
              <a:t>Can learn a kernel function</a:t>
            </a:r>
          </a:p>
          <a:p>
            <a:pPr lvl="1">
              <a:defRPr/>
            </a:pPr>
            <a:endParaRPr lang="en-US" sz="2400" dirty="0"/>
          </a:p>
          <a:p>
            <a:pPr>
              <a:defRPr/>
            </a:pPr>
            <a:r>
              <a:rPr lang="en-US" sz="2800" dirty="0"/>
              <a:t>Negatives</a:t>
            </a:r>
          </a:p>
          <a:p>
            <a:pPr lvl="1">
              <a:defRPr/>
            </a:pPr>
            <a:r>
              <a:rPr lang="en-US" sz="2400" dirty="0"/>
              <a:t>Feature learning is not part of the framework (vs trees and neural nets)</a:t>
            </a:r>
          </a:p>
          <a:p>
            <a:pPr lvl="1">
              <a:defRPr/>
            </a:pPr>
            <a:r>
              <a:rPr lang="en-US" sz="2400" dirty="0"/>
              <a:t>Slow training (especially for kernels) – until </a:t>
            </a:r>
            <a:r>
              <a:rPr lang="en-US" sz="2400" dirty="0" err="1"/>
              <a:t>Pegasos</a:t>
            </a:r>
            <a:r>
              <a:rPr lang="en-US" sz="2400" dirty="0"/>
              <a:t>!</a:t>
            </a:r>
          </a:p>
          <a:p>
            <a:pPr>
              <a:defRPr/>
            </a:pPr>
            <a:endParaRPr lang="en-US" sz="2800" dirty="0"/>
          </a:p>
          <a:p>
            <a:pPr>
              <a:defRPr/>
            </a:pPr>
            <a:endParaRPr lang="en-US" sz="2800" dirty="0"/>
          </a:p>
          <a:p>
            <a:pPr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CF94B-F205-FA2A-3AA0-7A7EF876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F36D5-C957-18F9-66B1-411F0583E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Nearest neighbor is widely used</a:t>
            </a:r>
          </a:p>
          <a:p>
            <a:pPr lvl="1"/>
            <a:r>
              <a:rPr lang="en-US" dirty="0"/>
              <a:t>Super-powers: can instantly learn new classes and predict from one or many examples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Logistic Regression is widely used</a:t>
            </a:r>
          </a:p>
          <a:p>
            <a:pPr lvl="1"/>
            <a:r>
              <a:rPr lang="en-US" dirty="0"/>
              <a:t>Super-powers: Effective prediction from high-dimensional features</a:t>
            </a:r>
          </a:p>
          <a:p>
            <a:endParaRPr lang="en-US" dirty="0"/>
          </a:p>
          <a:p>
            <a:r>
              <a:rPr lang="en-US" dirty="0"/>
              <a:t>Linear Regression is widely used</a:t>
            </a:r>
          </a:p>
          <a:p>
            <a:pPr lvl="1"/>
            <a:r>
              <a:rPr lang="en-US" dirty="0"/>
              <a:t>Super-powers: Can extrapolate, explain relationships, and predict continuous values from many variables</a:t>
            </a:r>
          </a:p>
          <a:p>
            <a:endParaRPr lang="en-US" dirty="0"/>
          </a:p>
          <a:p>
            <a:r>
              <a:rPr lang="en-US" dirty="0"/>
              <a:t>Almost all algorithms involve nearest neighbor, logistic regression, or linear regression</a:t>
            </a:r>
          </a:p>
          <a:p>
            <a:pPr lvl="1"/>
            <a:r>
              <a:rPr lang="en-US" dirty="0"/>
              <a:t>The main learning challenge is typically </a:t>
            </a:r>
            <a:r>
              <a:rPr lang="en-US" b="1" dirty="0"/>
              <a:t>feature learning</a:t>
            </a:r>
          </a:p>
        </p:txBody>
      </p:sp>
    </p:spTree>
    <p:extLst>
      <p:ext uri="{BB962C8B-B14F-4D97-AF65-F5344CB8AC3E}">
        <p14:creationId xmlns:p14="http://schemas.microsoft.com/office/powerpoint/2010/main" val="122900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0BAB-9923-F259-ECE2-85003EE67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05BB-A31D-25A3-D581-BE9A33B9F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14400"/>
            <a:ext cx="5867400" cy="5943600"/>
          </a:xfrm>
        </p:spPr>
        <p:txBody>
          <a:bodyPr>
            <a:noAutofit/>
          </a:bodyPr>
          <a:lstStyle/>
          <a:p>
            <a:r>
              <a:rPr lang="en-US" sz="2000" dirty="0"/>
              <a:t>Linear logistic regression and linear SVM are classification techniques that aims to split features between two classes with a linear model</a:t>
            </a:r>
          </a:p>
          <a:p>
            <a:pPr lvl="1"/>
            <a:r>
              <a:rPr lang="en-US" sz="1800" dirty="0"/>
              <a:t>Predict categorical values with confidence</a:t>
            </a:r>
          </a:p>
          <a:p>
            <a:endParaRPr lang="en-US" sz="2000" dirty="0"/>
          </a:p>
          <a:p>
            <a:r>
              <a:rPr lang="en-US" sz="2000" dirty="0"/>
              <a:t>Logistic regression maximizes confidence in the correct label, while SVM just tries to be confident enough</a:t>
            </a:r>
            <a:endParaRPr lang="en-US" sz="1800" dirty="0"/>
          </a:p>
          <a:p>
            <a:endParaRPr lang="en-US" sz="2000" dirty="0"/>
          </a:p>
          <a:p>
            <a:r>
              <a:rPr lang="en-US" sz="2000" dirty="0"/>
              <a:t>Non-linear versions of SVMs can also work well and were once popular (but almost entirely replaced by deep networks)</a:t>
            </a:r>
          </a:p>
          <a:p>
            <a:endParaRPr lang="en-US" sz="2000" dirty="0"/>
          </a:p>
          <a:p>
            <a:r>
              <a:rPr lang="en-US" sz="2000" dirty="0"/>
              <a:t>Nearest neighbor and linear models are the final predictors of most ML algorithms – the complexity lies in finding features that work well with NN or linear models</a:t>
            </a:r>
          </a:p>
          <a:p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471989-1087-044A-DEB8-105CC6BDF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583442"/>
            <a:ext cx="3666107" cy="2819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ED2501-B7D7-B8CE-3556-9CA15A795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637" y="3886200"/>
            <a:ext cx="4194032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1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6A464-4E21-3B24-6E5C-50DFD2E32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Classifiers and Linear Separability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15605B-2DB2-DC50-192A-08AB1EB8F8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sz="2400" b="1" dirty="0"/>
              </a:p>
              <a:p>
                <a:r>
                  <a:rPr lang="en-US" sz="2400" b="1" dirty="0"/>
                  <a:t>Linear classifier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=1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if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2400" dirty="0"/>
              </a:p>
              <a:p>
                <a:endParaRPr lang="en-US" sz="2400" b="1" dirty="0"/>
              </a:p>
              <a:p>
                <a:r>
                  <a:rPr lang="en-US" sz="2400" b="1" dirty="0"/>
                  <a:t>Linearly separable</a:t>
                </a:r>
                <a:r>
                  <a:rPr lang="en-US" sz="2400" dirty="0"/>
                  <a:t>: a line (or hyperplane) in feature space can split the two labels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Which of these are linearly separable?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15605B-2DB2-DC50-192A-08AB1EB8F8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890B675-7C0F-BD7C-81A6-2830A8BB0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4304029"/>
            <a:ext cx="4137814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9B4DE9-D3E8-EB5F-AB21-CF7F5AA90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4191000"/>
            <a:ext cx="2209800" cy="22497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949459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0CBF-F490-1F1F-C831-A2AFCA110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91260-2043-00D3-4CE2-6E24405E4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Naïve Bayes Classifier</a:t>
            </a:r>
          </a:p>
        </p:txBody>
      </p:sp>
    </p:spTree>
    <p:extLst>
      <p:ext uri="{BB962C8B-B14F-4D97-AF65-F5344CB8AC3E}">
        <p14:creationId xmlns:p14="http://schemas.microsoft.com/office/powerpoint/2010/main" val="1504548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6A464-4E21-3B24-6E5C-50DFD2E32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Classifiers and Linear Separability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5605B-2DB2-DC50-192A-08AB1EB8F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high dimensions, a lot more things are linearly separable</a:t>
            </a:r>
          </a:p>
          <a:p>
            <a:r>
              <a:rPr lang="en-US" dirty="0"/>
              <a:t>If you have D dimensions, you can separate D+1 points with any arbitrary labeling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4BEA49-5F80-5D5B-5B21-33593105BABC}"/>
              </a:ext>
            </a:extLst>
          </p:cNvPr>
          <p:cNvCxnSpPr/>
          <p:nvPr/>
        </p:nvCxnSpPr>
        <p:spPr>
          <a:xfrm>
            <a:off x="1371600" y="4800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5966858-7BB1-5BA7-CDF7-6B700A18F69B}"/>
              </a:ext>
            </a:extLst>
          </p:cNvPr>
          <p:cNvSpPr txBox="1"/>
          <p:nvPr/>
        </p:nvSpPr>
        <p:spPr>
          <a:xfrm>
            <a:off x="3048000" y="461593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79262-919F-A01C-52BC-EBDFA50CF3DF}"/>
              </a:ext>
            </a:extLst>
          </p:cNvPr>
          <p:cNvSpPr txBox="1"/>
          <p:nvPr/>
        </p:nvSpPr>
        <p:spPr>
          <a:xfrm>
            <a:off x="3657600" y="4615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4F32962-C9A0-238F-CA8D-CA296495D3D3}"/>
              </a:ext>
            </a:extLst>
          </p:cNvPr>
          <p:cNvCxnSpPr/>
          <p:nvPr/>
        </p:nvCxnSpPr>
        <p:spPr>
          <a:xfrm>
            <a:off x="1380309" y="5962877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759224F-F87B-14E3-7CE0-2A7E9CBA38C4}"/>
              </a:ext>
            </a:extLst>
          </p:cNvPr>
          <p:cNvSpPr txBox="1"/>
          <p:nvPr/>
        </p:nvSpPr>
        <p:spPr>
          <a:xfrm>
            <a:off x="3056709" y="57782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89D6AA-0501-69D6-47CD-E9BD8650ABF9}"/>
              </a:ext>
            </a:extLst>
          </p:cNvPr>
          <p:cNvSpPr txBox="1"/>
          <p:nvPr/>
        </p:nvSpPr>
        <p:spPr>
          <a:xfrm>
            <a:off x="2514902" y="57648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771F1F-3016-75E7-4170-0CD4DBCA3BE4}"/>
              </a:ext>
            </a:extLst>
          </p:cNvPr>
          <p:cNvSpPr txBox="1"/>
          <p:nvPr/>
        </p:nvSpPr>
        <p:spPr>
          <a:xfrm>
            <a:off x="3649376" y="577821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ED5553-C383-21E0-DF0F-3189C886EE83}"/>
              </a:ext>
            </a:extLst>
          </p:cNvPr>
          <p:cNvSpPr txBox="1"/>
          <p:nvPr/>
        </p:nvSpPr>
        <p:spPr>
          <a:xfrm>
            <a:off x="1066800" y="40386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3579C5-6369-E9CB-4677-87F416739501}"/>
              </a:ext>
            </a:extLst>
          </p:cNvPr>
          <p:cNvSpPr txBox="1"/>
          <p:nvPr/>
        </p:nvSpPr>
        <p:spPr>
          <a:xfrm>
            <a:off x="7239000" y="401632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8BDE9FE-76EB-16A4-F9E1-AE2191148FC2}"/>
              </a:ext>
            </a:extLst>
          </p:cNvPr>
          <p:cNvGrpSpPr/>
          <p:nvPr/>
        </p:nvGrpSpPr>
        <p:grpSpPr>
          <a:xfrm>
            <a:off x="7197796" y="4993294"/>
            <a:ext cx="1731563" cy="1748212"/>
            <a:chOff x="8305800" y="3810000"/>
            <a:chExt cx="1731563" cy="174821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AA6B34B-24AE-A93C-77DD-C85AD89857FC}"/>
                </a:ext>
              </a:extLst>
            </p:cNvPr>
            <p:cNvGrpSpPr/>
            <p:nvPr/>
          </p:nvGrpSpPr>
          <p:grpSpPr>
            <a:xfrm>
              <a:off x="8573281" y="4246602"/>
              <a:ext cx="1175149" cy="1138244"/>
              <a:chOff x="8573281" y="4246602"/>
              <a:chExt cx="1175149" cy="113824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DEB3ED-6B44-43A0-9548-1447E4BEFE35}"/>
                  </a:ext>
                </a:extLst>
              </p:cNvPr>
              <p:cNvSpPr txBox="1"/>
              <p:nvPr/>
            </p:nvSpPr>
            <p:spPr>
              <a:xfrm>
                <a:off x="9448348" y="424660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x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EAB19-14C4-E8C5-6A93-AFD525151CCE}"/>
                  </a:ext>
                </a:extLst>
              </p:cNvPr>
              <p:cNvSpPr txBox="1"/>
              <p:nvPr/>
            </p:nvSpPr>
            <p:spPr>
              <a:xfrm>
                <a:off x="8573281" y="426081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o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A68FFFD-33A7-998B-E516-D2F6725B0948}"/>
                  </a:ext>
                </a:extLst>
              </p:cNvPr>
              <p:cNvSpPr txBox="1"/>
              <p:nvPr/>
            </p:nvSpPr>
            <p:spPr>
              <a:xfrm>
                <a:off x="8886187" y="5015514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o</a:t>
                </a:r>
              </a:p>
            </p:txBody>
          </p:sp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9AAA446-475D-A86F-EA44-8B3C5CA9C89E}"/>
                </a:ext>
              </a:extLst>
            </p:cNvPr>
            <p:cNvSpPr/>
            <p:nvPr/>
          </p:nvSpPr>
          <p:spPr>
            <a:xfrm>
              <a:off x="8305800" y="3810000"/>
              <a:ext cx="1731563" cy="17482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6A63EC6-10FB-6888-7A6D-A9AD9654FDE7}"/>
              </a:ext>
            </a:extLst>
          </p:cNvPr>
          <p:cNvGrpSpPr/>
          <p:nvPr/>
        </p:nvGrpSpPr>
        <p:grpSpPr>
          <a:xfrm>
            <a:off x="9774931" y="4985266"/>
            <a:ext cx="1731563" cy="1748212"/>
            <a:chOff x="9810626" y="5088771"/>
            <a:chExt cx="1731563" cy="17482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81AD36-8B31-999E-0E18-BAA9C9C7B8E3}"/>
                </a:ext>
              </a:extLst>
            </p:cNvPr>
            <p:cNvSpPr txBox="1"/>
            <p:nvPr/>
          </p:nvSpPr>
          <p:spPr>
            <a:xfrm>
              <a:off x="11097374" y="5248785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C9B279-C619-EEB9-7D75-49ED9C439E9D}"/>
                </a:ext>
              </a:extLst>
            </p:cNvPr>
            <p:cNvSpPr txBox="1"/>
            <p:nvPr/>
          </p:nvSpPr>
          <p:spPr>
            <a:xfrm>
              <a:off x="10222307" y="526300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25B05D-7080-9F3B-A68B-86AB9D8DC032}"/>
                </a:ext>
              </a:extLst>
            </p:cNvPr>
            <p:cNvSpPr txBox="1"/>
            <p:nvPr/>
          </p:nvSpPr>
          <p:spPr>
            <a:xfrm>
              <a:off x="10535213" y="60176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A8EF2A-03E3-7C92-AA1D-68F7B79BC0DA}"/>
                </a:ext>
              </a:extLst>
            </p:cNvPr>
            <p:cNvSpPr txBox="1"/>
            <p:nvPr/>
          </p:nvSpPr>
          <p:spPr>
            <a:xfrm>
              <a:off x="9981431" y="581908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1E4CA99-C60C-5B9B-B809-B3B6BC9E439D}"/>
                </a:ext>
              </a:extLst>
            </p:cNvPr>
            <p:cNvSpPr/>
            <p:nvPr/>
          </p:nvSpPr>
          <p:spPr>
            <a:xfrm>
              <a:off x="9810626" y="5088771"/>
              <a:ext cx="1731563" cy="17482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8D870B0-0DF8-4235-0B79-DC2E4F8724E9}"/>
              </a:ext>
            </a:extLst>
          </p:cNvPr>
          <p:cNvSpPr txBox="1"/>
          <p:nvPr/>
        </p:nvSpPr>
        <p:spPr>
          <a:xfrm>
            <a:off x="304800" y="480060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Separable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E9183D-8B8A-744B-5F37-7CF2B0949632}"/>
              </a:ext>
            </a:extLst>
          </p:cNvPr>
          <p:cNvSpPr txBox="1"/>
          <p:nvPr/>
        </p:nvSpPr>
        <p:spPr>
          <a:xfrm>
            <a:off x="395734" y="5715575"/>
            <a:ext cx="1236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Not Separable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56B334-CA8E-BCD3-9A27-D374B0BB413D}"/>
              </a:ext>
            </a:extLst>
          </p:cNvPr>
          <p:cNvSpPr txBox="1"/>
          <p:nvPr/>
        </p:nvSpPr>
        <p:spPr>
          <a:xfrm>
            <a:off x="7416781" y="457408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Separable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1825D6-40A1-859F-E6A9-FF629AAD5F79}"/>
              </a:ext>
            </a:extLst>
          </p:cNvPr>
          <p:cNvSpPr txBox="1"/>
          <p:nvPr/>
        </p:nvSpPr>
        <p:spPr>
          <a:xfrm>
            <a:off x="9734392" y="4595460"/>
            <a:ext cx="177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Not Separable</a:t>
            </a:r>
          </a:p>
        </p:txBody>
      </p:sp>
    </p:spTree>
    <p:extLst>
      <p:ext uri="{BB962C8B-B14F-4D97-AF65-F5344CB8AC3E}">
        <p14:creationId xmlns:p14="http://schemas.microsoft.com/office/powerpoint/2010/main" val="35075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6A464-4E21-3B24-6E5C-50DFD2E32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Classifiers and Linear Separability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5605B-2DB2-DC50-192A-08AB1EB8F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But how do you choose which line is best?</a:t>
            </a:r>
          </a:p>
          <a:p>
            <a:r>
              <a:rPr lang="en-US" dirty="0"/>
              <a:t>Different classifiers use different objectives to choose the line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90B675-7C0F-BD7C-81A6-2830A8BB0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124200"/>
            <a:ext cx="4137814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9B4DE9-D3E8-EB5F-AB21-CF7F5AA90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3051607"/>
            <a:ext cx="2209800" cy="224973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086402-AB58-BD0D-8361-040D1C1894D4}"/>
              </a:ext>
            </a:extLst>
          </p:cNvPr>
          <p:cNvCxnSpPr/>
          <p:nvPr/>
        </p:nvCxnSpPr>
        <p:spPr>
          <a:xfrm flipH="1">
            <a:off x="2133600" y="2438400"/>
            <a:ext cx="1905000" cy="37639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00DD6D-1CF9-4D69-38F0-BB6C45CA6C4C}"/>
              </a:ext>
            </a:extLst>
          </p:cNvPr>
          <p:cNvCxnSpPr>
            <a:cxnSpLocks/>
          </p:cNvCxnSpPr>
          <p:nvPr/>
        </p:nvCxnSpPr>
        <p:spPr>
          <a:xfrm flipH="1">
            <a:off x="2857501" y="2438400"/>
            <a:ext cx="228599" cy="3713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6F76D7-4BBC-745A-AB50-BE884B7AF423}"/>
              </a:ext>
            </a:extLst>
          </p:cNvPr>
          <p:cNvCxnSpPr>
            <a:cxnSpLocks/>
          </p:cNvCxnSpPr>
          <p:nvPr/>
        </p:nvCxnSpPr>
        <p:spPr>
          <a:xfrm flipH="1">
            <a:off x="3695701" y="2488474"/>
            <a:ext cx="228599" cy="3713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4CC459-D400-AA6B-5080-3E5B6A0C2E56}"/>
              </a:ext>
            </a:extLst>
          </p:cNvPr>
          <p:cNvCxnSpPr>
            <a:cxnSpLocks/>
          </p:cNvCxnSpPr>
          <p:nvPr/>
        </p:nvCxnSpPr>
        <p:spPr>
          <a:xfrm>
            <a:off x="2381251" y="2667000"/>
            <a:ext cx="2076449" cy="3459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07C6DD-70A1-E7AB-56C6-D4CC44E2A52C}"/>
              </a:ext>
            </a:extLst>
          </p:cNvPr>
          <p:cNvCxnSpPr>
            <a:cxnSpLocks/>
          </p:cNvCxnSpPr>
          <p:nvPr/>
        </p:nvCxnSpPr>
        <p:spPr>
          <a:xfrm>
            <a:off x="8524877" y="1926771"/>
            <a:ext cx="2076449" cy="3459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4C9B589-2031-3F04-0C19-43D3C0DC289B}"/>
              </a:ext>
            </a:extLst>
          </p:cNvPr>
          <p:cNvCxnSpPr>
            <a:cxnSpLocks/>
          </p:cNvCxnSpPr>
          <p:nvPr/>
        </p:nvCxnSpPr>
        <p:spPr>
          <a:xfrm flipH="1">
            <a:off x="8658227" y="2307771"/>
            <a:ext cx="571500" cy="3559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997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6A464-4E21-3B24-6E5C-50DFD2E32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Classifiers and Linear Separability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5605B-2DB2-DC50-192A-08AB1EB8F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classifiers use different objectives to choose the line</a:t>
            </a:r>
          </a:p>
          <a:p>
            <a:r>
              <a:rPr lang="en-US" dirty="0"/>
              <a:t>Common principles are that you want training samples on the correct side of the line (low classification error) by some margin (high confidence)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90B675-7C0F-BD7C-81A6-2830A8BB0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888" y="3657600"/>
            <a:ext cx="4137814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6F76D7-4BBC-745A-AB50-BE884B7AF423}"/>
              </a:ext>
            </a:extLst>
          </p:cNvPr>
          <p:cNvCxnSpPr>
            <a:cxnSpLocks/>
          </p:cNvCxnSpPr>
          <p:nvPr/>
        </p:nvCxnSpPr>
        <p:spPr>
          <a:xfrm flipH="1">
            <a:off x="6111362" y="2819400"/>
            <a:ext cx="228599" cy="37138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4CC459-D400-AA6B-5080-3E5B6A0C2E56}"/>
              </a:ext>
            </a:extLst>
          </p:cNvPr>
          <p:cNvCxnSpPr>
            <a:cxnSpLocks/>
          </p:cNvCxnSpPr>
          <p:nvPr/>
        </p:nvCxnSpPr>
        <p:spPr>
          <a:xfrm>
            <a:off x="5368139" y="3200400"/>
            <a:ext cx="2076449" cy="3459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6208BB1-0360-D4D5-C3A8-54D5CC8A79C3}"/>
              </a:ext>
            </a:extLst>
          </p:cNvPr>
          <p:cNvSpPr txBox="1"/>
          <p:nvPr/>
        </p:nvSpPr>
        <p:spPr>
          <a:xfrm>
            <a:off x="8858114" y="5525998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Thick line is better classification function than thin line because all the examples have a good margin</a:t>
            </a:r>
          </a:p>
        </p:txBody>
      </p:sp>
    </p:spTree>
    <p:extLst>
      <p:ext uri="{BB962C8B-B14F-4D97-AF65-F5344CB8AC3E}">
        <p14:creationId xmlns:p14="http://schemas.microsoft.com/office/powerpoint/2010/main" val="4113113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6A464-4E21-3B24-6E5C-50DFD2E32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Logistic Regression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5605B-2DB2-DC50-192A-08AB1EB8F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Regress probability by modeling the log odds ratio with a linear function of the features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90B675-7C0F-BD7C-81A6-2830A8BB0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70" y="3157769"/>
            <a:ext cx="4137814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00DD6D-1CF9-4D69-38F0-BB6C45CA6C4C}"/>
              </a:ext>
            </a:extLst>
          </p:cNvPr>
          <p:cNvCxnSpPr>
            <a:cxnSpLocks/>
          </p:cNvCxnSpPr>
          <p:nvPr/>
        </p:nvCxnSpPr>
        <p:spPr>
          <a:xfrm flipH="1">
            <a:off x="2510957" y="2456729"/>
            <a:ext cx="263919" cy="37030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039011-B952-51CA-A188-CB7B7C48416A}"/>
              </a:ext>
            </a:extLst>
          </p:cNvPr>
          <p:cNvCxnSpPr/>
          <p:nvPr/>
        </p:nvCxnSpPr>
        <p:spPr>
          <a:xfrm>
            <a:off x="2998452" y="2988635"/>
            <a:ext cx="11906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2935CD1-30E9-3F71-E42A-B1DA1E6963F1}"/>
              </a:ext>
            </a:extLst>
          </p:cNvPr>
          <p:cNvSpPr txBox="1"/>
          <p:nvPr/>
        </p:nvSpPr>
        <p:spPr>
          <a:xfrm>
            <a:off x="3122278" y="2553206"/>
            <a:ext cx="235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triangle|x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 is higher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880598-A145-8911-065E-7D9D69F961D3}"/>
              </a:ext>
            </a:extLst>
          </p:cNvPr>
          <p:cNvSpPr txBox="1"/>
          <p:nvPr/>
        </p:nvSpPr>
        <p:spPr>
          <a:xfrm>
            <a:off x="523145" y="2560054"/>
            <a:ext cx="2141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circle|x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 is higher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199A5C-8975-8CC4-CE8D-77981DAE294F}"/>
              </a:ext>
            </a:extLst>
          </p:cNvPr>
          <p:cNvCxnSpPr>
            <a:cxnSpLocks/>
          </p:cNvCxnSpPr>
          <p:nvPr/>
        </p:nvCxnSpPr>
        <p:spPr>
          <a:xfrm flipH="1">
            <a:off x="988678" y="2988635"/>
            <a:ext cx="15382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3FD4A5F-19E5-6C6E-A061-68C77FC86F7C}"/>
              </a:ext>
            </a:extLst>
          </p:cNvPr>
          <p:cNvSpPr txBox="1"/>
          <p:nvPr/>
        </p:nvSpPr>
        <p:spPr>
          <a:xfrm>
            <a:off x="1423914" y="6235932"/>
            <a:ext cx="370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circle|x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)=P(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triangle|x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 on the line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9AD3BAD3-3716-4D47-B4D7-346DCCCF9709}"/>
              </a:ext>
            </a:extLst>
          </p:cNvPr>
          <p:cNvSpPr/>
          <p:nvPr/>
        </p:nvSpPr>
        <p:spPr>
          <a:xfrm rot="283342">
            <a:off x="374310" y="4079857"/>
            <a:ext cx="5107922" cy="210288"/>
          </a:xfrm>
          <a:prstGeom prst="leftRightArrow">
            <a:avLst/>
          </a:prstGeom>
          <a:gradFill>
            <a:gsLst>
              <a:gs pos="0">
                <a:srgbClr val="300DFF"/>
              </a:gs>
              <a:gs pos="100000">
                <a:srgbClr val="FF0000"/>
              </a:gs>
            </a:gsLst>
            <a:lin ang="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09D40A-F9E6-9F14-CA7C-070378608454}"/>
                  </a:ext>
                </a:extLst>
              </p:cNvPr>
              <p:cNvSpPr txBox="1"/>
              <p:nvPr/>
            </p:nvSpPr>
            <p:spPr>
              <a:xfrm>
                <a:off x="4881049" y="3592442"/>
                <a:ext cx="3935373" cy="861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𝒘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sup>
                      </m:sSup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  <m:func>
                        <m:funcPr>
                          <m:ctrlPr>
                            <a:rPr kumimoji="0" lang="en-US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US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𝑃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=1|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𝑃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=−1|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09D40A-F9E6-9F14-CA7C-070378608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049" y="3592442"/>
                <a:ext cx="3935373" cy="861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5B06BCB-AFD1-11B3-197D-7D7FFEC316AA}"/>
              </a:ext>
            </a:extLst>
          </p:cNvPr>
          <p:cNvSpPr txBox="1"/>
          <p:nvPr/>
        </p:nvSpPr>
        <p:spPr>
          <a:xfrm>
            <a:off x="7449071" y="4654037"/>
            <a:ext cx="39353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Why model the log odds ratio instead of the probability directly?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Infinite 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0 = neutral prediction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41410-27DB-69A1-C902-9D153F18F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(Linear) Logistic Regression 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177512-BEDE-2883-641C-43D71CDC0C8E}"/>
              </a:ext>
            </a:extLst>
          </p:cNvPr>
          <p:cNvSpPr txBox="1"/>
          <p:nvPr/>
        </p:nvSpPr>
        <p:spPr>
          <a:xfrm>
            <a:off x="5349194" y="3432434"/>
            <a:ext cx="1213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“Logit”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6DE0D63-3BD0-E83F-6DE8-22C0F3A803E9}"/>
              </a:ext>
            </a:extLst>
          </p:cNvPr>
          <p:cNvCxnSpPr>
            <a:cxnSpLocks/>
          </p:cNvCxnSpPr>
          <p:nvPr/>
        </p:nvCxnSpPr>
        <p:spPr>
          <a:xfrm flipH="1">
            <a:off x="4743089" y="3669968"/>
            <a:ext cx="60610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63E9DE-890D-1E53-4020-A9AE85E8E2D5}"/>
              </a:ext>
            </a:extLst>
          </p:cNvPr>
          <p:cNvSpPr txBox="1"/>
          <p:nvPr/>
        </p:nvSpPr>
        <p:spPr>
          <a:xfrm>
            <a:off x="8332527" y="2182839"/>
            <a:ext cx="3012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“Logistic function”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85337F-D48D-195C-473F-BEEDA9FFD8BB}"/>
              </a:ext>
            </a:extLst>
          </p:cNvPr>
          <p:cNvCxnSpPr/>
          <p:nvPr/>
        </p:nvCxnSpPr>
        <p:spPr>
          <a:xfrm flipH="1">
            <a:off x="7701841" y="2444449"/>
            <a:ext cx="60610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D1DDEC-0748-5B94-00AA-E47761D6260B}"/>
                  </a:ext>
                </a:extLst>
              </p:cNvPr>
              <p:cNvSpPr txBox="1"/>
              <p:nvPr/>
            </p:nvSpPr>
            <p:spPr>
              <a:xfrm>
                <a:off x="733893" y="3323559"/>
                <a:ext cx="3935373" cy="861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𝒘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sup>
                      </m:sSup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  <m:func>
                        <m:funcPr>
                          <m:ctrlPr>
                            <a:rPr kumimoji="0" lang="en-US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US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𝑃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=1|</m:t>
                              </m:r>
                              <m: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𝑃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=−1|</m:t>
                              </m:r>
                              <m: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D1DDEC-0748-5B94-00AA-E47761D62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93" y="3323559"/>
                <a:ext cx="3935373" cy="861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DBB48A-1C3C-68D3-7DAC-5302571A7CE7}"/>
                  </a:ext>
                </a:extLst>
              </p:cNvPr>
              <p:cNvSpPr txBox="1"/>
              <p:nvPr/>
            </p:nvSpPr>
            <p:spPr>
              <a:xfrm>
                <a:off x="711481" y="1670282"/>
                <a:ext cx="9127227" cy="1839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maximize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𝑃</m:t>
                    </m:r>
                    <m:d>
                      <m:d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</m:e>
                      <m:e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</m:d>
                  </m:oMath>
                </a14:m>
                <a:r>
                  <a:rPr kumimoji="0" 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,   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∈{−1, 1}</m:t>
                    </m:r>
                  </m:oMath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where</m:t>
                      </m:r>
                      <m:r>
                        <a:rPr kumimoji="0" lang="en-US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=1</m:t>
                          </m:r>
                        </m:e>
                        <m:e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kumimoji="0" lang="en-US" sz="2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exp</m:t>
                          </m:r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⁡(−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2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𝒘</m:t>
                                  </m:r>
                                </m:e>
                                <m:sup>
                                  <m:r>
                                    <a:rPr kumimoji="0" lang="en-US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kumimoji="0" lang="en-US" sz="2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𝑏</m:t>
                              </m:r>
                            </m:e>
                          </m:d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DBB48A-1C3C-68D3-7DAC-5302571A7C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81" y="1670282"/>
                <a:ext cx="9127227" cy="1839991"/>
              </a:xfrm>
              <a:prstGeom prst="rect">
                <a:avLst/>
              </a:prstGeom>
              <a:blipFill>
                <a:blip r:embed="rId4"/>
                <a:stretch>
                  <a:fillRect t="-3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Logistic function - Wikipedia">
            <a:extLst>
              <a:ext uri="{FF2B5EF4-FFF2-40B4-BE49-F238E27FC236}">
                <a16:creationId xmlns:a16="http://schemas.microsoft.com/office/drawing/2014/main" id="{143DD398-6FCC-E03E-81E4-EC1947DB2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618" y="176233"/>
            <a:ext cx="3012363" cy="200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06D9C3-0C73-8449-A3BE-2624F915C8B7}"/>
                  </a:ext>
                </a:extLst>
              </p:cNvPr>
              <p:cNvSpPr txBox="1"/>
              <p:nvPr/>
            </p:nvSpPr>
            <p:spPr>
              <a:xfrm>
                <a:off x="438150" y="4718425"/>
                <a:ext cx="11315700" cy="1209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kumimoji="0" lang="en-US" sz="28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exp</m:t>
                        </m:r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⁡(−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kumimoji="0" 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0" lang="en-US" sz="28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pPr>
                              <m:e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𝒘</m:t>
                                </m:r>
                              </m:e>
                              <m:sup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𝑇</m:t>
                                </m:r>
                              </m:sup>
                            </m:sSup>
                            <m:r>
                              <a:rPr kumimoji="0" 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𝑏</m:t>
                            </m:r>
                          </m:e>
                        </m:d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)</m:t>
                        </m:r>
                      </m:den>
                    </m:f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sz="2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=−1|</m:t>
                        </m:r>
                        <m:r>
                          <a:rPr lang="en-US" sz="2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)/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sz="2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=1|</m:t>
                        </m:r>
                        <m:r>
                          <a:rPr lang="en-US" sz="2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=1|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=−1|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)+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=1|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=1|</m:t>
                    </m:r>
                    <m:r>
                      <a:rPr lang="en-US" sz="2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06D9C3-0C73-8449-A3BE-2624F915C8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50" y="4718425"/>
                <a:ext cx="11315700" cy="12095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6D7DCA2-A1F4-5DEF-447C-7FF3C93E8393}"/>
              </a:ext>
            </a:extLst>
          </p:cNvPr>
          <p:cNvSpPr txBox="1"/>
          <p:nvPr/>
        </p:nvSpPr>
        <p:spPr>
          <a:xfrm>
            <a:off x="1030332" y="6063273"/>
            <a:ext cx="6724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Substitute. Negative flips the ratio in the log. Exp cancels the log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793C25A-B8D8-E0AD-2571-6AFB3A84A5D7}"/>
              </a:ext>
            </a:extLst>
          </p:cNvPr>
          <p:cNvCxnSpPr>
            <a:cxnSpLocks/>
          </p:cNvCxnSpPr>
          <p:nvPr/>
        </p:nvCxnSpPr>
        <p:spPr>
          <a:xfrm flipV="1">
            <a:off x="4495801" y="5486400"/>
            <a:ext cx="0" cy="502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9CC9737-0F14-43D7-8B79-4702BF06A407}"/>
              </a:ext>
            </a:extLst>
          </p:cNvPr>
          <p:cNvCxnSpPr>
            <a:cxnSpLocks/>
          </p:cNvCxnSpPr>
          <p:nvPr/>
        </p:nvCxnSpPr>
        <p:spPr>
          <a:xfrm flipV="1">
            <a:off x="10134600" y="5486400"/>
            <a:ext cx="0" cy="502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0AE57E5-2904-7AC6-357F-FC29D7A21F1F}"/>
              </a:ext>
            </a:extLst>
          </p:cNvPr>
          <p:cNvSpPr txBox="1"/>
          <p:nvPr/>
        </p:nvSpPr>
        <p:spPr>
          <a:xfrm>
            <a:off x="8004893" y="5988500"/>
            <a:ext cx="3748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Law of total probability: sum of probabilities overall all values is 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63DC9D-C77F-CA32-B666-8E230C7B1482}"/>
              </a:ext>
            </a:extLst>
          </p:cNvPr>
          <p:cNvSpPr txBox="1"/>
          <p:nvPr/>
        </p:nvSpPr>
        <p:spPr>
          <a:xfrm>
            <a:off x="-914400" y="53608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19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101697</TotalTime>
  <Words>2028</Words>
  <Application>Microsoft Office PowerPoint</Application>
  <PresentationFormat>Widescreen</PresentationFormat>
  <Paragraphs>370</Paragraphs>
  <Slides>40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Cambria Math</vt:lpstr>
      <vt:lpstr>Office Theme</vt:lpstr>
      <vt:lpstr>Linear Classifiers: Logistic Regression and SVM</vt:lpstr>
      <vt:lpstr>Linear Models</vt:lpstr>
      <vt:lpstr>Today’s Lecture</vt:lpstr>
      <vt:lpstr>Linear Classifiers and Linear Separability</vt:lpstr>
      <vt:lpstr>Linear Classifiers and Linear Separability</vt:lpstr>
      <vt:lpstr>Linear Classifiers and Linear Separability</vt:lpstr>
      <vt:lpstr>Linear Classifiers and Linear Separability</vt:lpstr>
      <vt:lpstr>Linear Logistic Regression</vt:lpstr>
      <vt:lpstr>(Linear) Logistic Regression Model</vt:lpstr>
      <vt:lpstr>(Linear) Logistic Regression Model</vt:lpstr>
      <vt:lpstr>Deriving the loss of logistic regression</vt:lpstr>
      <vt:lpstr>Linear Logistic Regression algorithm</vt:lpstr>
      <vt:lpstr>Training Logistic Regression</vt:lpstr>
      <vt:lpstr>Inspecting weights for digits</vt:lpstr>
      <vt:lpstr>Logistic Regression Summary</vt:lpstr>
      <vt:lpstr>Linear logistic regression is typically the last layer of a classification neural network</vt:lpstr>
      <vt:lpstr>Q1-Q2</vt:lpstr>
      <vt:lpstr>What is the best linear classifier?</vt:lpstr>
      <vt:lpstr>SVM Terminology</vt:lpstr>
      <vt:lpstr>SVMs minimize w^T w while preserving a margin of 1</vt:lpstr>
      <vt:lpstr>Why SVMs achieve good generalization</vt:lpstr>
      <vt:lpstr>SVM in Linearly Separable Case</vt:lpstr>
      <vt:lpstr>SVM in Non-Linearly Separable Case</vt:lpstr>
      <vt:lpstr>PowerPoint Presentation</vt:lpstr>
      <vt:lpstr>Sometimes non-linear optimization is written in terms of “slack variables”</vt:lpstr>
      <vt:lpstr>PowerPoint Presentation</vt:lpstr>
      <vt:lpstr>Representer theorem</vt:lpstr>
      <vt:lpstr>Primal vs. Dual Formulations of SVM</vt:lpstr>
      <vt:lpstr>For SVM, α is sparse (most values are zero)</vt:lpstr>
      <vt:lpstr>Non-linear SVMs use a different similarity measure, called a “kernel function”, than dot product</vt:lpstr>
      <vt:lpstr>PowerPoint Presentation</vt:lpstr>
      <vt:lpstr>Decreasing sigma makes it more like nearest neighbor</vt:lpstr>
      <vt:lpstr>Q3-Q4</vt:lpstr>
      <vt:lpstr>Example application of SVM: Dalal-Triggs 2005</vt:lpstr>
      <vt:lpstr>Example application of SVM: Dalal-Triggs 2005</vt:lpstr>
      <vt:lpstr>Example application of SVM: Dalal-Triggs 2005</vt:lpstr>
      <vt:lpstr>Using SVMs</vt:lpstr>
      <vt:lpstr>Recap</vt:lpstr>
      <vt:lpstr>Things to remember</vt:lpstr>
      <vt:lpstr>Next class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Hoiem, Derek W</cp:lastModifiedBy>
  <cp:revision>230</cp:revision>
  <cp:lastPrinted>2023-01-18T22:14:20Z</cp:lastPrinted>
  <dcterms:created xsi:type="dcterms:W3CDTF">2009-12-16T02:55:56Z</dcterms:created>
  <dcterms:modified xsi:type="dcterms:W3CDTF">2026-09-15T15:01:07Z</dcterms:modified>
</cp:coreProperties>
</file>