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4"/>
  </p:notesMasterIdLst>
  <p:sldIdLst>
    <p:sldId id="257" r:id="rId2"/>
    <p:sldId id="996" r:id="rId3"/>
    <p:sldId id="889" r:id="rId4"/>
    <p:sldId id="951" r:id="rId5"/>
    <p:sldId id="952" r:id="rId6"/>
    <p:sldId id="984" r:id="rId7"/>
    <p:sldId id="953" r:id="rId8"/>
    <p:sldId id="986" r:id="rId9"/>
    <p:sldId id="987" r:id="rId10"/>
    <p:sldId id="954" r:id="rId11"/>
    <p:sldId id="959" r:id="rId12"/>
    <p:sldId id="961" r:id="rId13"/>
    <p:sldId id="988" r:id="rId14"/>
    <p:sldId id="978" r:id="rId15"/>
    <p:sldId id="976" r:id="rId16"/>
    <p:sldId id="995" r:id="rId17"/>
    <p:sldId id="994" r:id="rId18"/>
    <p:sldId id="989" r:id="rId19"/>
    <p:sldId id="532" r:id="rId20"/>
    <p:sldId id="941" r:id="rId21"/>
    <p:sldId id="523" r:id="rId22"/>
    <p:sldId id="526" r:id="rId23"/>
    <p:sldId id="980" r:id="rId24"/>
    <p:sldId id="947" r:id="rId25"/>
    <p:sldId id="548" r:id="rId26"/>
    <p:sldId id="983" r:id="rId27"/>
    <p:sldId id="943" r:id="rId28"/>
    <p:sldId id="982" r:id="rId29"/>
    <p:sldId id="985" r:id="rId30"/>
    <p:sldId id="955" r:id="rId31"/>
    <p:sldId id="991" r:id="rId32"/>
    <p:sldId id="942" r:id="rId33"/>
    <p:sldId id="491" r:id="rId34"/>
    <p:sldId id="492" r:id="rId35"/>
    <p:sldId id="493" r:id="rId36"/>
    <p:sldId id="494" r:id="rId37"/>
    <p:sldId id="495" r:id="rId38"/>
    <p:sldId id="496" r:id="rId39"/>
    <p:sldId id="497" r:id="rId40"/>
    <p:sldId id="498" r:id="rId41"/>
    <p:sldId id="499" r:id="rId42"/>
    <p:sldId id="500" r:id="rId43"/>
    <p:sldId id="501" r:id="rId44"/>
    <p:sldId id="944" r:id="rId45"/>
    <p:sldId id="945" r:id="rId46"/>
    <p:sldId id="946" r:id="rId47"/>
    <p:sldId id="997" r:id="rId48"/>
    <p:sldId id="948" r:id="rId49"/>
    <p:sldId id="949" r:id="rId50"/>
    <p:sldId id="992" r:id="rId51"/>
    <p:sldId id="993" r:id="rId52"/>
    <p:sldId id="977" r:id="rId53"/>
  </p:sldIdLst>
  <p:sldSz cx="12192000" cy="6858000"/>
  <p:notesSz cx="7010400" cy="92360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5760" userDrawn="1">
          <p15:clr>
            <a:srgbClr val="A4A3A4"/>
          </p15:clr>
        </p15:guide>
        <p15:guide id="3" pos="384" userDrawn="1">
          <p15:clr>
            <a:srgbClr val="A4A3A4"/>
          </p15:clr>
        </p15:guide>
        <p15:guide id="4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64FFDA"/>
    <a:srgbClr val="57B8A1"/>
    <a:srgbClr val="B9E7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F7B680F-B62B-4E8C-8704-5BDCD2769E75}" v="113" dt="2026-09-03T04:01:10.59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8" autoAdjust="0"/>
    <p:restoredTop sz="88601" autoAdjust="0"/>
  </p:normalViewPr>
  <p:slideViewPr>
    <p:cSldViewPr>
      <p:cViewPr varScale="1">
        <p:scale>
          <a:sx n="57" d="100"/>
          <a:sy n="57" d="100"/>
        </p:scale>
        <p:origin x="882" y="60"/>
      </p:cViewPr>
      <p:guideLst>
        <p:guide pos="5760"/>
        <p:guide pos="384"/>
        <p:guide orient="horz"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microsoft.com/office/2016/11/relationships/changesInfo" Target="changesInfos/changesInfo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oiem, Derek W" userId="08a2a5d7-ecbe-4300-b3e9-ea7b21108f06" providerId="ADAL" clId="{56B97E5F-FBF2-4CA1-AC83-62102CBE087E}"/>
    <pc:docChg chg="undo custSel addSld modSld sldOrd">
      <pc:chgData name="Hoiem, Derek W" userId="08a2a5d7-ecbe-4300-b3e9-ea7b21108f06" providerId="ADAL" clId="{56B97E5F-FBF2-4CA1-AC83-62102CBE087E}" dt="2026-09-03T16:40:34.808" v="281"/>
      <pc:docMkLst>
        <pc:docMk/>
      </pc:docMkLst>
      <pc:sldChg chg="addSp delSp modSp mod">
        <pc:chgData name="Hoiem, Derek W" userId="08a2a5d7-ecbe-4300-b3e9-ea7b21108f06" providerId="ADAL" clId="{56B97E5F-FBF2-4CA1-AC83-62102CBE087E}" dt="2026-09-03T03:58:14.134" v="267" actId="478"/>
        <pc:sldMkLst>
          <pc:docMk/>
          <pc:sldMk cId="2458090396" sldId="946"/>
        </pc:sldMkLst>
        <pc:spChg chg="add del mod">
          <ac:chgData name="Hoiem, Derek W" userId="08a2a5d7-ecbe-4300-b3e9-ea7b21108f06" providerId="ADAL" clId="{56B97E5F-FBF2-4CA1-AC83-62102CBE087E}" dt="2026-09-03T03:58:12.410" v="266" actId="21"/>
          <ac:spMkLst>
            <pc:docMk/>
            <pc:sldMk cId="2458090396" sldId="946"/>
            <ac:spMk id="6" creationId="{C89D5442-BDFB-05A2-79E9-44E26B462CC9}"/>
          </ac:spMkLst>
        </pc:spChg>
        <pc:picChg chg="add del mod">
          <ac:chgData name="Hoiem, Derek W" userId="08a2a5d7-ecbe-4300-b3e9-ea7b21108f06" providerId="ADAL" clId="{56B97E5F-FBF2-4CA1-AC83-62102CBE087E}" dt="2026-09-03T03:58:14.134" v="267" actId="478"/>
          <ac:picMkLst>
            <pc:docMk/>
            <pc:sldMk cId="2458090396" sldId="946"/>
            <ac:picMk id="8" creationId="{9C82508F-FA12-D4E8-E69E-E1341FA0411A}"/>
          </ac:picMkLst>
        </pc:picChg>
      </pc:sldChg>
      <pc:sldChg chg="modSp mod">
        <pc:chgData name="Hoiem, Derek W" userId="08a2a5d7-ecbe-4300-b3e9-ea7b21108f06" providerId="ADAL" clId="{56B97E5F-FBF2-4CA1-AC83-62102CBE087E}" dt="2026-09-02T19:56:57.958" v="0" actId="20577"/>
        <pc:sldMkLst>
          <pc:docMk/>
          <pc:sldMk cId="2283758521" sldId="959"/>
        </pc:sldMkLst>
        <pc:spChg chg="mod">
          <ac:chgData name="Hoiem, Derek W" userId="08a2a5d7-ecbe-4300-b3e9-ea7b21108f06" providerId="ADAL" clId="{56B97E5F-FBF2-4CA1-AC83-62102CBE087E}" dt="2026-09-02T19:56:57.958" v="0" actId="20577"/>
          <ac:spMkLst>
            <pc:docMk/>
            <pc:sldMk cId="2283758521" sldId="959"/>
            <ac:spMk id="3" creationId="{1A4296A5-CA5E-1EA6-66FB-0CA9EA2C515C}"/>
          </ac:spMkLst>
        </pc:spChg>
      </pc:sldChg>
      <pc:sldChg chg="modSp mod">
        <pc:chgData name="Hoiem, Derek W" userId="08a2a5d7-ecbe-4300-b3e9-ea7b21108f06" providerId="ADAL" clId="{56B97E5F-FBF2-4CA1-AC83-62102CBE087E}" dt="2026-09-02T20:08:37.460" v="113" actId="20577"/>
        <pc:sldMkLst>
          <pc:docMk/>
          <pc:sldMk cId="1509355456" sldId="961"/>
        </pc:sldMkLst>
        <pc:spChg chg="mod">
          <ac:chgData name="Hoiem, Derek W" userId="08a2a5d7-ecbe-4300-b3e9-ea7b21108f06" providerId="ADAL" clId="{56B97E5F-FBF2-4CA1-AC83-62102CBE087E}" dt="2026-09-02T20:08:37.460" v="113" actId="20577"/>
          <ac:spMkLst>
            <pc:docMk/>
            <pc:sldMk cId="1509355456" sldId="961"/>
            <ac:spMk id="3" creationId="{3E195996-A5DB-F92C-28ED-BEBF1F356148}"/>
          </ac:spMkLst>
        </pc:spChg>
        <pc:spChg chg="mod">
          <ac:chgData name="Hoiem, Derek W" userId="08a2a5d7-ecbe-4300-b3e9-ea7b21108f06" providerId="ADAL" clId="{56B97E5F-FBF2-4CA1-AC83-62102CBE087E}" dt="2026-09-02T20:07:58.002" v="100" actId="6549"/>
          <ac:spMkLst>
            <pc:docMk/>
            <pc:sldMk cId="1509355456" sldId="961"/>
            <ac:spMk id="7" creationId="{FAACDAD0-A73F-4BCB-FE6A-A5CF88EB924C}"/>
          </ac:spMkLst>
        </pc:spChg>
      </pc:sldChg>
      <pc:sldChg chg="modSp mod">
        <pc:chgData name="Hoiem, Derek W" userId="08a2a5d7-ecbe-4300-b3e9-ea7b21108f06" providerId="ADAL" clId="{56B97E5F-FBF2-4CA1-AC83-62102CBE087E}" dt="2026-09-02T20:14:30.582" v="115" actId="20577"/>
        <pc:sldMkLst>
          <pc:docMk/>
          <pc:sldMk cId="3760300061" sldId="978"/>
        </pc:sldMkLst>
        <pc:spChg chg="mod">
          <ac:chgData name="Hoiem, Derek W" userId="08a2a5d7-ecbe-4300-b3e9-ea7b21108f06" providerId="ADAL" clId="{56B97E5F-FBF2-4CA1-AC83-62102CBE087E}" dt="2026-09-02T20:14:30.582" v="115" actId="20577"/>
          <ac:spMkLst>
            <pc:docMk/>
            <pc:sldMk cId="3760300061" sldId="978"/>
            <ac:spMk id="3" creationId="{0A064405-7954-0FAC-4F8D-2DD6C8FAAAA1}"/>
          </ac:spMkLst>
        </pc:spChg>
      </pc:sldChg>
      <pc:sldChg chg="modSp mod">
        <pc:chgData name="Hoiem, Derek W" userId="08a2a5d7-ecbe-4300-b3e9-ea7b21108f06" providerId="ADAL" clId="{56B97E5F-FBF2-4CA1-AC83-62102CBE087E}" dt="2026-09-02T20:25:20.589" v="150" actId="20577"/>
        <pc:sldMkLst>
          <pc:docMk/>
          <pc:sldMk cId="2897755166" sldId="982"/>
        </pc:sldMkLst>
        <pc:spChg chg="mod">
          <ac:chgData name="Hoiem, Derek W" userId="08a2a5d7-ecbe-4300-b3e9-ea7b21108f06" providerId="ADAL" clId="{56B97E5F-FBF2-4CA1-AC83-62102CBE087E}" dt="2026-09-02T20:25:20.589" v="150" actId="20577"/>
          <ac:spMkLst>
            <pc:docMk/>
            <pc:sldMk cId="2897755166" sldId="982"/>
            <ac:spMk id="2" creationId="{6A02ED4E-97F1-45D1-54CB-5515FF204548}"/>
          </ac:spMkLst>
        </pc:spChg>
      </pc:sldChg>
      <pc:sldChg chg="modSp mod">
        <pc:chgData name="Hoiem, Derek W" userId="08a2a5d7-ecbe-4300-b3e9-ea7b21108f06" providerId="ADAL" clId="{56B97E5F-FBF2-4CA1-AC83-62102CBE087E}" dt="2026-09-02T20:17:49.857" v="131" actId="20577"/>
        <pc:sldMkLst>
          <pc:docMk/>
          <pc:sldMk cId="342109062" sldId="995"/>
        </pc:sldMkLst>
        <pc:graphicFrameChg chg="modGraphic">
          <ac:chgData name="Hoiem, Derek W" userId="08a2a5d7-ecbe-4300-b3e9-ea7b21108f06" providerId="ADAL" clId="{56B97E5F-FBF2-4CA1-AC83-62102CBE087E}" dt="2026-09-02T20:17:49.857" v="131" actId="20577"/>
          <ac:graphicFrameMkLst>
            <pc:docMk/>
            <pc:sldMk cId="342109062" sldId="995"/>
            <ac:graphicFrameMk id="4" creationId="{5BD5F6B7-76D9-9BCB-72E8-93FE9E32AF90}"/>
          </ac:graphicFrameMkLst>
        </pc:graphicFrameChg>
      </pc:sldChg>
      <pc:sldChg chg="addSp delSp modSp new mod ord">
        <pc:chgData name="Hoiem, Derek W" userId="08a2a5d7-ecbe-4300-b3e9-ea7b21108f06" providerId="ADAL" clId="{56B97E5F-FBF2-4CA1-AC83-62102CBE087E}" dt="2026-09-03T16:40:34.808" v="281"/>
        <pc:sldMkLst>
          <pc:docMk/>
          <pc:sldMk cId="1859596480" sldId="997"/>
        </pc:sldMkLst>
        <pc:spChg chg="mod">
          <ac:chgData name="Hoiem, Derek W" userId="08a2a5d7-ecbe-4300-b3e9-ea7b21108f06" providerId="ADAL" clId="{56B97E5F-FBF2-4CA1-AC83-62102CBE087E}" dt="2026-09-03T03:57:50.200" v="260" actId="20577"/>
          <ac:spMkLst>
            <pc:docMk/>
            <pc:sldMk cId="1859596480" sldId="997"/>
            <ac:spMk id="2" creationId="{8C7B8DB2-EEE9-C6E7-EEDC-1EA74C7D5D92}"/>
          </ac:spMkLst>
        </pc:spChg>
        <pc:spChg chg="del">
          <ac:chgData name="Hoiem, Derek W" userId="08a2a5d7-ecbe-4300-b3e9-ea7b21108f06" providerId="ADAL" clId="{56B97E5F-FBF2-4CA1-AC83-62102CBE087E}" dt="2026-09-03T03:57:59.549" v="262"/>
          <ac:spMkLst>
            <pc:docMk/>
            <pc:sldMk cId="1859596480" sldId="997"/>
            <ac:spMk id="3" creationId="{416D2DC5-829C-B50D-2F24-68442500E58D}"/>
          </ac:spMkLst>
        </pc:spChg>
        <pc:spChg chg="add mod">
          <ac:chgData name="Hoiem, Derek W" userId="08a2a5d7-ecbe-4300-b3e9-ea7b21108f06" providerId="ADAL" clId="{56B97E5F-FBF2-4CA1-AC83-62102CBE087E}" dt="2026-09-03T04:01:17.714" v="279" actId="1076"/>
          <ac:spMkLst>
            <pc:docMk/>
            <pc:sldMk cId="1859596480" sldId="997"/>
            <ac:spMk id="7" creationId="{DD0B68CF-5705-7C82-4DD3-714FA7CE78A7}"/>
          </ac:spMkLst>
        </pc:spChg>
        <pc:spChg chg="add del mod">
          <ac:chgData name="Hoiem, Derek W" userId="08a2a5d7-ecbe-4300-b3e9-ea7b21108f06" providerId="ADAL" clId="{56B97E5F-FBF2-4CA1-AC83-62102CBE087E}" dt="2026-09-03T04:01:10.591" v="274" actId="478"/>
          <ac:spMkLst>
            <pc:docMk/>
            <pc:sldMk cId="1859596480" sldId="997"/>
            <ac:spMk id="8" creationId="{33D000C7-D369-927C-0CFA-21FFABBCF30A}"/>
          </ac:spMkLst>
        </pc:spChg>
        <pc:picChg chg="add del mod ord">
          <ac:chgData name="Hoiem, Derek W" userId="08a2a5d7-ecbe-4300-b3e9-ea7b21108f06" providerId="ADAL" clId="{56B97E5F-FBF2-4CA1-AC83-62102CBE087E}" dt="2026-09-03T04:01:06.661" v="273" actId="478"/>
          <ac:picMkLst>
            <pc:docMk/>
            <pc:sldMk cId="1859596480" sldId="997"/>
            <ac:picMk id="5" creationId="{60E92082-8C3E-055D-D5E8-54EBFB7145F8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1804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1804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26379A4-E3D8-4BFF-B335-84A42BDB90BB}" type="datetimeFigureOut">
              <a:rPr lang="en-US"/>
              <a:pPr>
                <a:defRPr/>
              </a:pPr>
              <a:t>9/1/2026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692150"/>
            <a:ext cx="6159500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30" tIns="46415" rIns="92830" bIns="46415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387136"/>
            <a:ext cx="5608320" cy="4156234"/>
          </a:xfrm>
          <a:prstGeom prst="rect">
            <a:avLst/>
          </a:prstGeom>
        </p:spPr>
        <p:txBody>
          <a:bodyPr vert="horz" lIns="92830" tIns="46415" rIns="92830" bIns="46415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8"/>
            <a:ext cx="3037840" cy="461804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72668"/>
            <a:ext cx="3037840" cy="461804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B94B3A-2FE2-4C1A-8A43-CDED18E15F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73898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2B94B3A-2FE2-4C1A-8A43-CDED18E15F68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075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D5A1538-6CD4-4E05-B0E4-85AD36D5C2AA}" type="slidenum">
              <a:rPr lang="en-US"/>
              <a:pPr>
                <a:defRPr/>
              </a:pPr>
              <a:t>40</a:t>
            </a:fld>
            <a:endParaRPr lang="en-US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1953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457B92-80B6-4B45-A171-D50A89629DB3}" type="slidenum">
              <a:rPr lang="en-US"/>
              <a:pPr>
                <a:defRPr/>
              </a:pPr>
              <a:t>41</a:t>
            </a:fld>
            <a:endParaRPr lang="en-US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887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F519589-D2D9-481A-96F6-2C870040A4C9}" type="slidenum">
              <a:rPr lang="en-US"/>
              <a:pPr>
                <a:defRPr/>
              </a:pPr>
              <a:t>42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1959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18FF305-B431-48EF-A3E8-0AD69319C614}" type="slidenum">
              <a:rPr lang="en-US"/>
              <a:pPr>
                <a:defRPr/>
              </a:pPr>
              <a:t>43</a:t>
            </a:fld>
            <a:endParaRPr lang="en-US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dirty="0"/>
              <a:t>We now have the vocabulary tree, and the online phase can begin.</a:t>
            </a:r>
          </a:p>
          <a:p>
            <a:r>
              <a:rPr lang="en-US" dirty="0"/>
              <a:t>In order to add an image to the database, we perform feature extraction. Each descriptor vector is now dropped down from the root of the tree and quantized very efficiently into a path down the tree, encoded by a single integer.</a:t>
            </a:r>
          </a:p>
          <a:p>
            <a:r>
              <a:rPr lang="en-US" dirty="0"/>
              <a:t>Each node in the vocabulary tree has an associated inverted file index.</a:t>
            </a:r>
          </a:p>
          <a:p>
            <a:r>
              <a:rPr lang="en-US" dirty="0" err="1"/>
              <a:t>Indicies</a:t>
            </a:r>
            <a:r>
              <a:rPr lang="en-US" dirty="0"/>
              <a:t> back to the new image are then added to the relevant inverted files.  </a:t>
            </a:r>
          </a:p>
          <a:p>
            <a:r>
              <a:rPr lang="en-US" dirty="0"/>
              <a:t>This is a very efficient operation that is carried out whenever we want to add an image.</a:t>
            </a:r>
          </a:p>
        </p:txBody>
      </p:sp>
    </p:spTree>
    <p:extLst>
      <p:ext uri="{BB962C8B-B14F-4D97-AF65-F5344CB8AC3E}">
        <p14:creationId xmlns:p14="http://schemas.microsoft.com/office/powerpoint/2010/main" val="9387990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Yes, the assignment might not be quite as good, but this usually isn’t a huge deal since K means is used to approximate data points with centroid anyway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2B94B3A-2FE2-4C1A-8A43-CDED18E15F68}" type="slidenum">
              <a:rPr lang="en-US" smtClean="0"/>
              <a:pPr>
                <a:defRPr/>
              </a:pPr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7995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Needed about 5 minutes more in FA 2025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2B94B3A-2FE2-4C1A-8A43-CDED18E15F68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8677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8B26FD3-C9D0-40D0-94DE-1FADD034D750}" type="slidenum">
              <a:rPr lang="en-US"/>
              <a:pPr>
                <a:defRPr/>
              </a:pPr>
              <a:t>33</a:t>
            </a:fld>
            <a:endParaRPr lang="en-US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dirty="0"/>
              <a:t>We then run k-means on the descriptor space. In this setting, k defines what we call the branch-factor of the tree, which indicates how fast the tree branches.</a:t>
            </a:r>
          </a:p>
          <a:p>
            <a:r>
              <a:rPr lang="en-US" dirty="0"/>
              <a:t>In this illustration, k is three. We then run k-means again, recursively on each of the resulting quantization cells.</a:t>
            </a:r>
          </a:p>
          <a:p>
            <a:r>
              <a:rPr lang="en-US" dirty="0"/>
              <a:t>This defines the vocabulary tree, which is essentially a hierarchical set of cluster centers and their corresponding </a:t>
            </a:r>
            <a:r>
              <a:rPr lang="en-US" dirty="0" err="1"/>
              <a:t>Voronoi</a:t>
            </a:r>
            <a:r>
              <a:rPr lang="en-US" dirty="0"/>
              <a:t> regions.</a:t>
            </a:r>
          </a:p>
          <a:p>
            <a:r>
              <a:rPr lang="en-US" dirty="0"/>
              <a:t>We typically use a branch-factor of 10 and six levels, resulting in a million leaf nodes. We lovingly call this the Mega-Voc.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82342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F8CC132-D803-4CAD-809B-AB4545B53760}" type="slidenum">
              <a:rPr lang="en-US"/>
              <a:pPr>
                <a:defRPr/>
              </a:pPr>
              <a:t>34</a:t>
            </a:fld>
            <a:endParaRPr lang="en-US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239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AD89756-4C50-41BE-8605-B65863D90036}" type="slidenum">
              <a:rPr lang="en-US"/>
              <a:pPr>
                <a:defRPr/>
              </a:pPr>
              <a:t>35</a:t>
            </a:fld>
            <a:endParaRPr lang="en-US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3736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AC2C64A-814B-4BD9-B56A-3EB9EE27828C}" type="slidenum">
              <a:rPr lang="en-US"/>
              <a:pPr>
                <a:defRPr/>
              </a:pPr>
              <a:t>36</a:t>
            </a:fld>
            <a:endParaRPr lang="en-US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3773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BA614BC-F764-4CAD-B213-2A5CEE6DDC99}" type="slidenum">
              <a:rPr lang="en-US"/>
              <a:pPr>
                <a:defRPr/>
              </a:pPr>
              <a:t>37</a:t>
            </a:fld>
            <a:endParaRPr lang="en-US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3933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E75C0EF-B9C5-48E3-9812-87FC18A03BD3}" type="slidenum">
              <a:rPr lang="en-US"/>
              <a:pPr>
                <a:defRPr/>
              </a:pPr>
              <a:t>38</a:t>
            </a:fld>
            <a:endParaRPr lang="en-US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8173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CDE645-46C0-4CD1-8538-83E26AB924E4}" type="slidenum">
              <a:rPr lang="en-US"/>
              <a:pPr>
                <a:defRPr/>
              </a:pPr>
              <a:t>39</a:t>
            </a:fld>
            <a:endParaRPr lang="en-US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4094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00201"/>
            <a:ext cx="10363200" cy="1470025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355975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1CDB59-9847-4CB0-83F0-A7D794EE9A4F}" type="datetimeFigureOut">
              <a:rPr lang="en-US"/>
              <a:pPr>
                <a:defRPr/>
              </a:pPr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CF8B48-BF4E-49AE-9E1F-7170C40F46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62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93B33F-6BFD-4001-B747-0DC3428FE28C}" type="datetimeFigureOut">
              <a:rPr lang="en-US"/>
              <a:pPr>
                <a:defRPr/>
              </a:pPr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CB2E6C-4FFF-4E1B-AD2B-11442CEE8D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024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B6FFEC-4831-46C6-A327-7BAF7D94ADE6}" type="datetimeFigureOut">
              <a:rPr lang="en-US"/>
              <a:pPr>
                <a:defRPr/>
              </a:pPr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A9E7E0-0D14-44D8-9313-41CECFC160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859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914400"/>
          </a:xfrm>
        </p:spPr>
        <p:txBody>
          <a:bodyPr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90600"/>
            <a:ext cx="10972800" cy="5135563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F516E0-6A50-4836-B4F5-3524719C157E}" type="datetimeFigureOut">
              <a:rPr lang="en-US"/>
              <a:pPr>
                <a:defRPr/>
              </a:pPr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6343F-BABC-41F6-9B0C-D812C1D8CD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011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E29210-9692-4612-B68C-365DB2DCEB60}" type="datetimeFigureOut">
              <a:rPr lang="en-US"/>
              <a:pPr>
                <a:defRPr/>
              </a:pPr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894632-D59F-418A-A674-10C96B10F3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347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F28997-0822-40EB-BD32-4D63A7ECDE75}" type="datetimeFigureOut">
              <a:rPr lang="en-US"/>
              <a:pPr>
                <a:defRPr/>
              </a:pPr>
              <a:t>9/1/2026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766A0E-5411-46C2-B90D-6925302504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727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355DC6-C35C-4D7B-945F-1FFE93FDF03C}" type="datetimeFigureOut">
              <a:rPr lang="en-US"/>
              <a:pPr>
                <a:defRPr/>
              </a:pPr>
              <a:t>9/1/2026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D92B30-C64E-44CD-9B62-28AA39DB00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46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005BE7-A753-49C8-8F67-2864F2426999}" type="datetimeFigureOut">
              <a:rPr lang="en-US"/>
              <a:pPr>
                <a:defRPr/>
              </a:pPr>
              <a:t>9/1/2026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BE5C1-B568-4119-8891-941DF9CD86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256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8B695D-2A2C-4639-A181-438653FF3B45}" type="datetimeFigureOut">
              <a:rPr lang="en-US"/>
              <a:pPr>
                <a:defRPr/>
              </a:pPr>
              <a:t>9/1/2026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2D524-F789-4380-A657-4CB0BC42EB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192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A1EB5-3BBD-4BFE-B3FA-132A5A21529B}" type="datetimeFigureOut">
              <a:rPr lang="en-US"/>
              <a:pPr>
                <a:defRPr/>
              </a:pPr>
              <a:t>9/1/2026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BF5C7D-ADCC-4C79-98CF-A8133849A6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113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CB394C-40CA-49C5-92BA-47991F4D25CF}" type="datetimeFigureOut">
              <a:rPr lang="en-US"/>
              <a:pPr>
                <a:defRPr/>
              </a:pPr>
              <a:t>9/1/2026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1A59F-F3EF-4649-A68C-8619606AB4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697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0"/>
            <a:ext cx="109728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066800"/>
            <a:ext cx="109728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BC265AF-F096-4C65-BDFD-F4EDA2A4BE8F}" type="datetimeFigureOut">
              <a:rPr lang="en-US"/>
              <a:pPr>
                <a:defRPr/>
              </a:pPr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1120C53-826E-4EE9-BE67-E92EA16E1D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hyperlink" Target="https://www.pinecone.io/learn/series/faiss/locality-sensitive-hashing-random-projection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pinecone.io/learn/series/faiss/locality-sensitive-hashing-random-projection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inecone.io/learn/locality-sensitive-hashing-random-projection/" TargetMode="External"/><Relationship Id="rId2" Type="http://schemas.openxmlformats.org/officeDocument/2006/relationships/hyperlink" Target="https://youtu.be/ZLfdQq_u7Eo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inecone.io/learn/series/faiss/vector-indexes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tinyurl.com/AML441-L4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n.wikipedia.org/wiki/K-means_clustering" TargetMode="External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hyperlink" Target="http://en.wikipedia.org/wiki/K-means_clustering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ftaliharris.com/blog/visualizing-k-means-clustering/" TargetMode="External"/><Relationship Id="rId2" Type="http://schemas.openxmlformats.org/officeDocument/2006/relationships/hyperlink" Target="http://home.dei.polimi.it/matteucc/Clustering/tutorial_html/AppletKM.html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tinyurl.com/AML441-L4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hyperlink" Target="https://courses.grainger.illinois.edu/CS441/fa2026/tutorials/agglomerative-clustering.html" TargetMode="Externa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tinyurl.com/AML441-L4" TargetMode="Externa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google.com/document/d/1w2LerCaWVq7swyILi1jXzcwPCOikDOaO6WrD_RgXsC8/edit" TargetMode="Externa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google-research/google-research/tree/master/scann" TargetMode="External"/><Relationship Id="rId2" Type="http://schemas.openxmlformats.org/officeDocument/2006/relationships/hyperlink" Target="https://github.com/facebookresearch/fais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github.com/unum-cloud/usearch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arxiv.org/abs/1603.09320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>
            <a:extLst>
              <a:ext uri="{FF2B5EF4-FFF2-40B4-BE49-F238E27FC236}">
                <a16:creationId xmlns:a16="http://schemas.microsoft.com/office/drawing/2014/main" id="{968EB073-27D4-42DD-B533-EFFE0B20BB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5803871" y="0"/>
            <a:ext cx="6388129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2345DDD-8324-900B-8799-D5C4C56210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45735" y="640081"/>
            <a:ext cx="4806184" cy="3637373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pPr algn="l" eaLnBrk="1" hangingPunct="1">
              <a:lnSpc>
                <a:spcPct val="90000"/>
              </a:lnSpc>
            </a:pPr>
            <a:r>
              <a:rPr lang="en-US" sz="6000" dirty="0">
                <a:solidFill>
                  <a:schemeClr val="bg1"/>
                </a:solidFill>
              </a:rPr>
              <a:t>Retrieval and Clustering</a:t>
            </a:r>
            <a:br>
              <a:rPr lang="en-US" sz="6000" dirty="0">
                <a:solidFill>
                  <a:schemeClr val="bg1"/>
                </a:solidFill>
              </a:rPr>
            </a:br>
            <a:endParaRPr lang="en-US" sz="6000" dirty="0">
              <a:solidFill>
                <a:schemeClr val="bg1"/>
              </a:solidFill>
            </a:endParaRP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AA543550-73A7-C84B-01CD-F58047D204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45735" y="4415883"/>
            <a:ext cx="4806184" cy="1802038"/>
          </a:xfrm>
          <a:noFill/>
        </p:spPr>
        <p:txBody>
          <a:bodyPr vert="horz" lIns="91440" tIns="45720" rIns="91440" bIns="45720" rtlCol="0">
            <a:normAutofit/>
          </a:bodyPr>
          <a:lstStyle/>
          <a:p>
            <a:pPr algn="l" eaLnBrk="1" hangingPunct="1">
              <a:lnSpc>
                <a:spcPct val="90000"/>
              </a:lnSpc>
              <a:spcBef>
                <a:spcPts val="1000"/>
              </a:spcBef>
            </a:pPr>
            <a:r>
              <a:rPr lang="en-US" sz="2400">
                <a:solidFill>
                  <a:schemeClr val="bg1"/>
                </a:solidFill>
              </a:rPr>
              <a:t>Applied Machine Learning</a:t>
            </a:r>
            <a:br>
              <a:rPr lang="en-US" sz="2400">
                <a:solidFill>
                  <a:schemeClr val="bg1"/>
                </a:solidFill>
              </a:rPr>
            </a:br>
            <a:r>
              <a:rPr lang="en-US" sz="2400">
                <a:solidFill>
                  <a:schemeClr val="bg1"/>
                </a:solidFill>
              </a:rPr>
              <a:t>Derek Hoiem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05388E-9844-B90B-A930-CB2EA1FE2DD7}"/>
              </a:ext>
            </a:extLst>
          </p:cNvPr>
          <p:cNvSpPr txBox="1"/>
          <p:nvPr/>
        </p:nvSpPr>
        <p:spPr>
          <a:xfrm>
            <a:off x="6069449" y="6550213"/>
            <a:ext cx="6735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Dall-E</a:t>
            </a:r>
          </a:p>
        </p:txBody>
      </p:sp>
      <p:pic>
        <p:nvPicPr>
          <p:cNvPr id="4" name="Picture 3" descr="A group of cats and dogs&#10;&#10;Description automatically generated with medium confidence">
            <a:extLst>
              <a:ext uri="{FF2B5EF4-FFF2-40B4-BE49-F238E27FC236}">
                <a16:creationId xmlns:a16="http://schemas.microsoft.com/office/drawing/2014/main" id="{53267850-5E91-B015-1541-22C0ED8535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8038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29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F3A419-C5B5-2DF9-9243-23E0EA331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Locality Sensitive Hashing (LSH)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815485-1BF5-ACE7-2110-B92DBBE350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 fast approximate search method to return similar data points to query</a:t>
            </a:r>
          </a:p>
        </p:txBody>
      </p:sp>
    </p:spTree>
    <p:extLst>
      <p:ext uri="{BB962C8B-B14F-4D97-AF65-F5344CB8AC3E}">
        <p14:creationId xmlns:p14="http://schemas.microsoft.com/office/powerpoint/2010/main" val="12252710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8396D-365D-E85C-4DA9-8B91EEBBB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LSH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4296A5-CA5E-1EA6-66FB-0CA9EA2C51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Convert each data point into an array of bits, using the same conversion process/parameters for each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Map the arrays into buckets (e.g. with 10 bits, you have 2^10 buckets)</a:t>
            </a:r>
          </a:p>
          <a:p>
            <a:pPr marL="914400" lvl="1" indent="-514350"/>
            <a:r>
              <a:rPr lang="en-US" dirty="0"/>
              <a:t>Can use subsets of arrays to create multiple sets of buckets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On query, return points in the same bucket(s)</a:t>
            </a:r>
          </a:p>
          <a:p>
            <a:pPr marL="914400" lvl="1" indent="-514350"/>
            <a:r>
              <a:rPr lang="en-US" dirty="0"/>
              <a:t>Can check additional buckets by flipping bits to find points within hash distances greater than 0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37585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6494D0-611D-5958-5108-652DC3AF8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Random Projection LSH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E195996-A5DB-F92C-28ED-BEBF1F35614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en-US" b="1" dirty="0"/>
                  <a:t>Data Preparation</a:t>
                </a:r>
              </a:p>
              <a:p>
                <a:pPr marL="0" indent="0">
                  <a:buNone/>
                </a:pPr>
                <a:r>
                  <a:rPr lang="en-US" dirty="0"/>
                  <a:t>Given dataset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𝑿</m:t>
                    </m:r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∈{</m:t>
                    </m:r>
                    <m:sSub>
                      <m:sSubPr>
                        <m:ctrlPr>
                          <a:rPr lang="en-US" b="1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dirty="0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1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dirty="0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b="1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dirty="0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b="1" i="1" dirty="0" smtClean="0">
                            <a:latin typeface="Cambria Math" panose="02040503050406030204" pitchFamily="18" charset="0"/>
                          </a:rPr>
                          <m:t>𝑵</m:t>
                        </m:r>
                      </m:sub>
                    </m:sSub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/>
                  <a:t>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US" dirty="0"/>
                  <a:t> datapoints:</a:t>
                </a:r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dirty="0"/>
                  <a:t>Center data on origin (subtract mean)</a:t>
                </a:r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dirty="0"/>
                  <a:t>Create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dirty="0"/>
                  <a:t> random vectors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𝒉</m:t>
                    </m:r>
                  </m:oMath>
                </a14:m>
                <a:r>
                  <a:rPr lang="en-US" dirty="0"/>
                  <a:t> of length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endParaRPr lang="en-US" i="1" dirty="0"/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dirty="0"/>
                  <a:t>Convert each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i="1" baseline="-25000" dirty="0" err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to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dirty="0"/>
                  <a:t> bits: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𝒉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&gt; 0</m:t>
                    </m:r>
                  </m:oMath>
                </a14:m>
                <a:endParaRPr lang="en-US" baseline="-2500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b="1" dirty="0"/>
                  <a:t>Query</a:t>
                </a:r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dirty="0"/>
                  <a:t>Convert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en-US" dirty="0"/>
                  <a:t> to bits using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𝒉</m:t>
                    </m:r>
                  </m:oMath>
                </a14:m>
                <a:endParaRPr lang="en-US" b="1" i="1" dirty="0"/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dirty="0"/>
                  <a:t>Check buckets based on bit vector and similar bit vectors to return most similar data points</a:t>
                </a:r>
                <a:endParaRPr lang="en-US" baseline="30000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E195996-A5DB-F92C-28ED-BEBF1F35614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333" t="-2375" r="-14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2">
            <a:extLst>
              <a:ext uri="{FF2B5EF4-FFF2-40B4-BE49-F238E27FC236}">
                <a16:creationId xmlns:a16="http://schemas.microsoft.com/office/drawing/2014/main" id="{FAACDAD0-A73F-4BCB-FE6A-A5CF88EB92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0" y="2514600"/>
            <a:ext cx="4149970" cy="369332"/>
          </a:xfrm>
          <a:prstGeom prst="rect">
            <a:avLst/>
          </a:prstGeom>
          <a:solidFill>
            <a:srgbClr val="F5F5F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400" dirty="0">
                <a:solidFill>
                  <a:srgbClr val="000000"/>
                </a:solidFill>
                <a:latin typeface="decima mono"/>
              </a:rPr>
              <a:t>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AA22FF"/>
                </a:solidFill>
                <a:effectLst/>
                <a:latin typeface="decima mono"/>
              </a:rPr>
              <a:t>=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decima mono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decima mono"/>
              </a:rPr>
              <a:t>np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55AA"/>
                </a:solidFill>
                <a:effectLst/>
                <a:latin typeface="decima mono"/>
              </a:rPr>
              <a:t>.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decima mono"/>
              </a:rPr>
              <a:t>random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55AA"/>
                </a:solidFill>
                <a:effectLst/>
                <a:latin typeface="decima mono"/>
              </a:rPr>
              <a:t>.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decima mono"/>
              </a:rPr>
              <a:t>rand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55AA"/>
                </a:solidFill>
                <a:effectLst/>
                <a:latin typeface="decima mono"/>
              </a:rPr>
              <a:t>(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decima mono"/>
              </a:rPr>
              <a:t>d,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decima mono"/>
              </a:rPr>
              <a:t>nbits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55AA"/>
                </a:solidFill>
                <a:effectLst/>
                <a:latin typeface="decima mono"/>
              </a:rPr>
              <a:t>)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decima mono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AA22FF"/>
                </a:solidFill>
                <a:effectLst/>
                <a:latin typeface="decima mono"/>
              </a:rPr>
              <a:t>-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decima mono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decima mono"/>
              </a:rPr>
              <a:t>.5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3554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2A3DA18-A6D4-2218-C1BB-10F7C490B723}"/>
              </a:ext>
            </a:extLst>
          </p:cNvPr>
          <p:cNvSpPr txBox="1"/>
          <p:nvPr/>
        </p:nvSpPr>
        <p:spPr>
          <a:xfrm>
            <a:off x="110731" y="6536473"/>
            <a:ext cx="11430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Illustration source: </a:t>
            </a:r>
            <a:r>
              <a:rPr lang="en-US" sz="1400" dirty="0">
                <a:hlinkClick r:id="rId2"/>
              </a:rPr>
              <a:t>https://www.pinecone.io/learn/series/faiss/locality-sensitive-hashing-random-projection/</a:t>
            </a:r>
            <a:r>
              <a:rPr lang="en-US" sz="1400" dirty="0"/>
              <a:t> </a:t>
            </a:r>
          </a:p>
        </p:txBody>
      </p:sp>
      <p:pic>
        <p:nvPicPr>
          <p:cNvPr id="1026" name="Picture 2" descr="We assign a value of 1 to vectors on the +ve side of our hyperplane and a value of 0 to vectors on the -ve side of the hyperplane.">
            <a:extLst>
              <a:ext uri="{FF2B5EF4-FFF2-40B4-BE49-F238E27FC236}">
                <a16:creationId xmlns:a16="http://schemas.microsoft.com/office/drawing/2014/main" id="{7A3E5B35-79CA-D2B9-9EDA-F8604FA847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04800"/>
            <a:ext cx="3733800" cy="2098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Where our hyperplane normal vector produces a +ve dot-product with another vector, we can view that vector as being in front of the hyperplane. The reverse is true for vectors that produce a -ve dot-product.">
            <a:extLst>
              <a:ext uri="{FF2B5EF4-FFF2-40B4-BE49-F238E27FC236}">
                <a16:creationId xmlns:a16="http://schemas.microsoft.com/office/drawing/2014/main" id="{DC0F5DF0-49D3-449E-0A8C-6D08F4ABC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8395" y="210170"/>
            <a:ext cx="3731207" cy="2098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We add more hyperplanes to increase the amount of positional information stored in our binary vectors.">
            <a:extLst>
              <a:ext uri="{FF2B5EF4-FFF2-40B4-BE49-F238E27FC236}">
                <a16:creationId xmlns:a16="http://schemas.microsoft.com/office/drawing/2014/main" id="{45500CD1-E5CC-E188-8C82-93D58903D4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5923" y="321527"/>
            <a:ext cx="3731209" cy="2098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amming distance, there are four mismatches between the first two vectors — resulting in a Hamming distance of four. The next two contain just one mismatch, giving a Hamming distance of one.">
            <a:extLst>
              <a:ext uri="{FF2B5EF4-FFF2-40B4-BE49-F238E27FC236}">
                <a16:creationId xmlns:a16="http://schemas.microsoft.com/office/drawing/2014/main" id="{A136ED51-6EE8-9DE9-8D43-3E85EF5E0F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9064" y="3596527"/>
            <a:ext cx="3386667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Distribution of vectors in different buckets when nbits == 4.">
            <a:extLst>
              <a:ext uri="{FF2B5EF4-FFF2-40B4-BE49-F238E27FC236}">
                <a16:creationId xmlns:a16="http://schemas.microsoft.com/office/drawing/2014/main" id="{C65D87F1-F34D-3841-CA39-E2F9735995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3822610"/>
            <a:ext cx="3124200" cy="1757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3A143C8-1825-36D7-821A-1DB11B8C15F9}"/>
              </a:ext>
            </a:extLst>
          </p:cNvPr>
          <p:cNvSpPr txBox="1"/>
          <p:nvPr/>
        </p:nvSpPr>
        <p:spPr>
          <a:xfrm>
            <a:off x="499533" y="2526516"/>
            <a:ext cx="33866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Continuous vector is converted to bit vector, with each bit representing the datapoint’s side of a hyperplane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17C43C-C5CB-A632-44F0-8B3482D3CAF3}"/>
              </a:ext>
            </a:extLst>
          </p:cNvPr>
          <p:cNvSpPr txBox="1"/>
          <p:nvPr/>
        </p:nvSpPr>
        <p:spPr>
          <a:xfrm>
            <a:off x="4951095" y="2308974"/>
            <a:ext cx="338666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Representing the plane (that passes through origin) with a normal vector, the side is calculated by thresholding the dot product with datapoint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CA60AC-286E-9074-7E41-6F799CA6D006}"/>
              </a:ext>
            </a:extLst>
          </p:cNvPr>
          <p:cNvSpPr txBox="1"/>
          <p:nvPr/>
        </p:nvSpPr>
        <p:spPr>
          <a:xfrm>
            <a:off x="8790462" y="2388016"/>
            <a:ext cx="33866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With multiple (randomly generated) planes, each datapoint is represented as a bit vector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358794A-2F1F-4A95-1B55-55BBFCCC3136}"/>
              </a:ext>
            </a:extLst>
          </p:cNvPr>
          <p:cNvSpPr txBox="1"/>
          <p:nvPr/>
        </p:nvSpPr>
        <p:spPr>
          <a:xfrm>
            <a:off x="2606700" y="5579973"/>
            <a:ext cx="33866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Point similarity is now a bit distance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25FB224-94A8-0D38-6C63-DD8CB001ED40}"/>
              </a:ext>
            </a:extLst>
          </p:cNvPr>
          <p:cNvSpPr txBox="1"/>
          <p:nvPr/>
        </p:nvSpPr>
        <p:spPr>
          <a:xfrm>
            <a:off x="7204056" y="5529625"/>
            <a:ext cx="33866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Can retrieve points in the same “bucket” and either randomly pick one or search within it</a:t>
            </a:r>
          </a:p>
        </p:txBody>
      </p:sp>
    </p:spTree>
    <p:extLst>
      <p:ext uri="{BB962C8B-B14F-4D97-AF65-F5344CB8AC3E}">
        <p14:creationId xmlns:p14="http://schemas.microsoft.com/office/powerpoint/2010/main" val="193652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45C24F-8B23-8628-421E-5404EDA2B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parameter: </a:t>
            </a:r>
            <a:r>
              <a:rPr lang="en-US" dirty="0" err="1"/>
              <a:t>nbits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064405-7954-0FAC-4F8D-2DD6C8FAAA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Rule of thumb: </a:t>
            </a:r>
            <a:r>
              <a:rPr lang="en-US" sz="2400" dirty="0" err="1"/>
              <a:t>nbits</a:t>
            </a:r>
            <a:r>
              <a:rPr lang="en-US" sz="2400" dirty="0"/>
              <a:t> = dim is a decent choice (1 bit per feature dimension)</a:t>
            </a:r>
          </a:p>
        </p:txBody>
      </p:sp>
      <p:pic>
        <p:nvPicPr>
          <p:cNvPr id="4100" name="Picture 4" descr="Recall against the number of indexed vectors. The recall is measured as the % of matches with exhaustive search results (using &lt;strong&gt;IndexFlatL2&lt;/strong&gt;).">
            <a:extLst>
              <a:ext uri="{FF2B5EF4-FFF2-40B4-BE49-F238E27FC236}">
                <a16:creationId xmlns:a16="http://schemas.microsoft.com/office/drawing/2014/main" id="{13020938-F48E-7DE4-184C-1788E98AE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455426"/>
            <a:ext cx="5967730" cy="3356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5BEE2FA-6D3D-3E1F-35E7-00EA2858847E}"/>
              </a:ext>
            </a:extLst>
          </p:cNvPr>
          <p:cNvSpPr txBox="1"/>
          <p:nvPr/>
        </p:nvSpPr>
        <p:spPr>
          <a:xfrm>
            <a:off x="832031" y="6002320"/>
            <a:ext cx="38395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Recall vs. exact nearest neighbor</a:t>
            </a:r>
          </a:p>
        </p:txBody>
      </p:sp>
      <p:pic>
        <p:nvPicPr>
          <p:cNvPr id="5122" name="Picture 2" descr="Search time as a factor of search time for IndexFlatL2 at different index sizes and using various &lt;strong&gt;nbits&lt;/strong&gt; values.">
            <a:extLst>
              <a:ext uri="{FF2B5EF4-FFF2-40B4-BE49-F238E27FC236}">
                <a16:creationId xmlns:a16="http://schemas.microsoft.com/office/drawing/2014/main" id="{D139BD90-20F0-C5AB-384A-3C07D2285B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2590800"/>
            <a:ext cx="5486400" cy="308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243F981-6BCA-2873-432D-177D33FD069A}"/>
              </a:ext>
            </a:extLst>
          </p:cNvPr>
          <p:cNvSpPr txBox="1"/>
          <p:nvPr/>
        </p:nvSpPr>
        <p:spPr>
          <a:xfrm>
            <a:off x="6781800" y="5942558"/>
            <a:ext cx="42457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Time compared to brute force search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6DBE677-760A-BBD5-0300-F90F0F3DF3E6}"/>
              </a:ext>
            </a:extLst>
          </p:cNvPr>
          <p:cNvSpPr txBox="1"/>
          <p:nvPr/>
        </p:nvSpPr>
        <p:spPr>
          <a:xfrm>
            <a:off x="0" y="6516804"/>
            <a:ext cx="11430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Source: </a:t>
            </a:r>
            <a:r>
              <a:rPr lang="en-US" sz="1400" dirty="0">
                <a:hlinkClick r:id="rId4"/>
              </a:rPr>
              <a:t>https://www.pinecone.io/learn/series/faiss/locality-sensitive-hashing-random-projection/</a:t>
            </a:r>
            <a:r>
              <a:rPr lang="en-US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603000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649183-7768-B7F5-0CEA-792077E6B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2971800"/>
            <a:ext cx="10972800" cy="914400"/>
          </a:xfrm>
        </p:spPr>
        <p:txBody>
          <a:bodyPr>
            <a:normAutofit fontScale="90000"/>
          </a:bodyPr>
          <a:lstStyle/>
          <a:p>
            <a:r>
              <a:rPr lang="en-US" dirty="0"/>
              <a:t>Nice video about LSH in </a:t>
            </a:r>
            <a:r>
              <a:rPr lang="en-US" dirty="0" err="1"/>
              <a:t>faiss</a:t>
            </a:r>
            <a:r>
              <a:rPr lang="en-US" dirty="0"/>
              <a:t>: </a:t>
            </a:r>
            <a:r>
              <a:rPr lang="en-US" dirty="0">
                <a:hlinkClick r:id="rId2"/>
              </a:rPr>
              <a:t>https://youtu.be/ZLfdQq_u7Eo</a:t>
            </a:r>
            <a:br>
              <a:rPr lang="en-US" dirty="0"/>
            </a:br>
            <a:br>
              <a:rPr lang="en-US" dirty="0"/>
            </a:br>
            <a:r>
              <a:rPr lang="en-US" dirty="0"/>
              <a:t>which is part of this very detailed and helpful post:</a:t>
            </a:r>
            <a:br>
              <a:rPr lang="en-US" dirty="0"/>
            </a:br>
            <a:r>
              <a:rPr lang="en-US" dirty="0">
                <a:hlinkClick r:id="rId3"/>
              </a:rPr>
              <a:t>https://www.pinecone.io/learn/locality-sensitive-hashing-random-projection/</a:t>
            </a:r>
            <a:r>
              <a:rPr lang="en-US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7584574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C48221-CD6B-723C-16DB-4F3D09FCF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of search algorithms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BD5F6B7-76D9-9BCB-72E8-93FE9E32AF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1150511"/>
              </p:ext>
            </p:extLst>
          </p:nvPr>
        </p:nvGraphicFramePr>
        <p:xfrm>
          <a:off x="593558" y="842211"/>
          <a:ext cx="11125198" cy="5863850"/>
        </p:xfrm>
        <a:graphic>
          <a:graphicData uri="http://schemas.openxmlformats.org/drawingml/2006/table">
            <a:tbl>
              <a:tblPr/>
              <a:tblGrid>
                <a:gridCol w="1589314">
                  <a:extLst>
                    <a:ext uri="{9D8B030D-6E8A-4147-A177-3AD203B41FA5}">
                      <a16:colId xmlns:a16="http://schemas.microsoft.com/office/drawing/2014/main" val="2644993212"/>
                    </a:ext>
                  </a:extLst>
                </a:gridCol>
                <a:gridCol w="1589314">
                  <a:extLst>
                    <a:ext uri="{9D8B030D-6E8A-4147-A177-3AD203B41FA5}">
                      <a16:colId xmlns:a16="http://schemas.microsoft.com/office/drawing/2014/main" val="2571099657"/>
                    </a:ext>
                  </a:extLst>
                </a:gridCol>
                <a:gridCol w="1589314">
                  <a:extLst>
                    <a:ext uri="{9D8B030D-6E8A-4147-A177-3AD203B41FA5}">
                      <a16:colId xmlns:a16="http://schemas.microsoft.com/office/drawing/2014/main" val="2237169747"/>
                    </a:ext>
                  </a:extLst>
                </a:gridCol>
                <a:gridCol w="1589314">
                  <a:extLst>
                    <a:ext uri="{9D8B030D-6E8A-4147-A177-3AD203B41FA5}">
                      <a16:colId xmlns:a16="http://schemas.microsoft.com/office/drawing/2014/main" val="2031727697"/>
                    </a:ext>
                  </a:extLst>
                </a:gridCol>
                <a:gridCol w="1589314">
                  <a:extLst>
                    <a:ext uri="{9D8B030D-6E8A-4147-A177-3AD203B41FA5}">
                      <a16:colId xmlns:a16="http://schemas.microsoft.com/office/drawing/2014/main" val="2028658765"/>
                    </a:ext>
                  </a:extLst>
                </a:gridCol>
                <a:gridCol w="1589314">
                  <a:extLst>
                    <a:ext uri="{9D8B030D-6E8A-4147-A177-3AD203B41FA5}">
                      <a16:colId xmlns:a16="http://schemas.microsoft.com/office/drawing/2014/main" val="2604998278"/>
                    </a:ext>
                  </a:extLst>
                </a:gridCol>
                <a:gridCol w="1589314">
                  <a:extLst>
                    <a:ext uri="{9D8B030D-6E8A-4147-A177-3AD203B41FA5}">
                      <a16:colId xmlns:a16="http://schemas.microsoft.com/office/drawing/2014/main" val="4141667766"/>
                    </a:ext>
                  </a:extLst>
                </a:gridCol>
              </a:tblGrid>
              <a:tr h="47614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600" b="1" dirty="0">
                          <a:effectLst/>
                        </a:rPr>
                        <a:t>Index</a:t>
                      </a:r>
                    </a:p>
                  </a:txBody>
                  <a:tcPr marL="85026" marR="85026" marT="85026" marB="85026">
                    <a:lnL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 b="1" dirty="0">
                          <a:effectLst/>
                        </a:rPr>
                        <a:t>Idea</a:t>
                      </a:r>
                    </a:p>
                  </a:txBody>
                  <a:tcPr marL="85026" marR="85026" marT="85026" marB="85026">
                    <a:lnL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 b="1" dirty="0">
                          <a:effectLst/>
                        </a:rPr>
                        <a:t>Time to Build</a:t>
                      </a:r>
                    </a:p>
                  </a:txBody>
                  <a:tcPr marL="85026" marR="85026" marT="85026" marB="85026">
                    <a:lnL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 b="1" dirty="0">
                          <a:effectLst/>
                        </a:rPr>
                        <a:t>Memory (MB)</a:t>
                      </a:r>
                    </a:p>
                  </a:txBody>
                  <a:tcPr marL="85026" marR="85026" marT="85026" marB="85026">
                    <a:lnL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 b="1" dirty="0">
                          <a:effectLst/>
                        </a:rPr>
                        <a:t>Query Time (</a:t>
                      </a:r>
                      <a:r>
                        <a:rPr lang="en-US" sz="1600" b="1" dirty="0" err="1">
                          <a:effectLst/>
                        </a:rPr>
                        <a:t>ms</a:t>
                      </a:r>
                      <a:r>
                        <a:rPr lang="en-US" sz="1600" b="1" dirty="0">
                          <a:effectLst/>
                        </a:rPr>
                        <a:t>)</a:t>
                      </a:r>
                    </a:p>
                  </a:txBody>
                  <a:tcPr marL="85026" marR="85026" marT="85026" marB="85026">
                    <a:lnL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 b="1" dirty="0">
                          <a:effectLst/>
                        </a:rPr>
                        <a:t>Recall</a:t>
                      </a:r>
                    </a:p>
                  </a:txBody>
                  <a:tcPr marL="85026" marR="85026" marT="85026" marB="85026">
                    <a:lnL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600" b="1" dirty="0">
                          <a:effectLst/>
                        </a:rPr>
                        <a:t>Notes</a:t>
                      </a:r>
                    </a:p>
                  </a:txBody>
                  <a:tcPr marL="85026" marR="85026" marT="85026" marB="85026">
                    <a:lnL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5014953"/>
                  </a:ext>
                </a:extLst>
              </a:tr>
              <a:tr h="1088331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600" dirty="0">
                          <a:effectLst/>
                        </a:rPr>
                        <a:t>Flat </a:t>
                      </a:r>
                    </a:p>
                  </a:txBody>
                  <a:tcPr marL="85026" marR="85026" marT="85026" marB="85026">
                    <a:lnL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400" dirty="0">
                          <a:effectLst/>
                        </a:rPr>
                        <a:t>Direct: Compare query to every data point</a:t>
                      </a:r>
                    </a:p>
                  </a:txBody>
                  <a:tcPr marL="85026" marR="85026" marT="85026" marB="85026">
                    <a:lnL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</a:rPr>
                        <a:t>Fastest</a:t>
                      </a:r>
                    </a:p>
                  </a:txBody>
                  <a:tcPr marL="85026" marR="85026" marT="85026" marB="85026">
                    <a:lnL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</a:rPr>
                        <a:t>~500</a:t>
                      </a:r>
                    </a:p>
                  </a:txBody>
                  <a:tcPr marL="85026" marR="85026" marT="85026" marB="85026">
                    <a:lnL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400" dirty="0">
                          <a:solidFill>
                            <a:srgbClr val="FF0000"/>
                          </a:solidFill>
                          <a:effectLst/>
                        </a:rPr>
                        <a:t>~18</a:t>
                      </a:r>
                    </a:p>
                  </a:txBody>
                  <a:tcPr marL="85026" marR="85026" marT="85026" marB="85026">
                    <a:lnL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</a:rPr>
                        <a:t>1.0</a:t>
                      </a:r>
                    </a:p>
                  </a:txBody>
                  <a:tcPr marL="85026" marR="85026" marT="85026" marB="85026">
                    <a:lnL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400">
                          <a:effectLst/>
                        </a:rPr>
                        <a:t>Good for small datasets or where query time is irrelevant</a:t>
                      </a:r>
                    </a:p>
                  </a:txBody>
                  <a:tcPr marL="85026" marR="85026" marT="85026" marB="85026">
                    <a:lnL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0992614"/>
                  </a:ext>
                </a:extLst>
              </a:tr>
              <a:tr h="935285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600" dirty="0">
                          <a:effectLst/>
                        </a:rPr>
                        <a:t>LSH</a:t>
                      </a:r>
                    </a:p>
                  </a:txBody>
                  <a:tcPr marL="85026" marR="85026" marT="85026" marB="85026">
                    <a:lnL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400" dirty="0">
                          <a:effectLst/>
                        </a:rPr>
                        <a:t>Hash-based: Approximate search by approximating floating point vector with bit vector</a:t>
                      </a:r>
                    </a:p>
                  </a:txBody>
                  <a:tcPr marL="85026" marR="85026" marT="85026" marB="85026">
                    <a:lnL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</a:rPr>
                        <a:t>Fast</a:t>
                      </a:r>
                    </a:p>
                  </a:txBody>
                  <a:tcPr marL="85026" marR="85026" marT="85026" marB="85026">
                    <a:lnL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</a:rPr>
                        <a:t>20 - 600</a:t>
                      </a:r>
                    </a:p>
                  </a:txBody>
                  <a:tcPr marL="85026" marR="85026" marT="85026" marB="85026">
                    <a:lnL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400" dirty="0">
                          <a:effectLst/>
                        </a:rPr>
                        <a:t>1.7 - 30</a:t>
                      </a:r>
                    </a:p>
                  </a:txBody>
                  <a:tcPr marL="85026" marR="85026" marT="85026" marB="85026">
                    <a:lnL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400" dirty="0">
                          <a:solidFill>
                            <a:srgbClr val="FF0000"/>
                          </a:solidFill>
                          <a:effectLst/>
                        </a:rPr>
                        <a:t>0.4 - 0.85</a:t>
                      </a:r>
                    </a:p>
                  </a:txBody>
                  <a:tcPr marL="85026" marR="85026" marT="85026" marB="85026">
                    <a:lnL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400">
                          <a:effectLst/>
                        </a:rPr>
                        <a:t>Best for low dimensional data, or small datasets</a:t>
                      </a:r>
                    </a:p>
                  </a:txBody>
                  <a:tcPr marL="85026" marR="85026" marT="85026" marB="85026">
                    <a:lnL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1854192"/>
                  </a:ext>
                </a:extLst>
              </a:tr>
              <a:tr h="1088331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600" dirty="0">
                          <a:effectLst/>
                        </a:rPr>
                        <a:t>HNSW</a:t>
                      </a:r>
                    </a:p>
                  </a:txBody>
                  <a:tcPr marL="85026" marR="85026" marT="85026" marB="85026">
                    <a:lnL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effectLst/>
                        </a:rPr>
                        <a:t>Graph-based: Search neighbors in a well-constructed graph</a:t>
                      </a:r>
                    </a:p>
                  </a:txBody>
                  <a:tcPr marL="85026" marR="85026" marT="85026" marB="85026">
                    <a:lnL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400" dirty="0">
                          <a:solidFill>
                            <a:srgbClr val="FF0000"/>
                          </a:solidFill>
                          <a:effectLst/>
                        </a:rPr>
                        <a:t>Slow</a:t>
                      </a:r>
                    </a:p>
                  </a:txBody>
                  <a:tcPr marL="85026" marR="85026" marT="85026" marB="85026">
                    <a:lnL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400" dirty="0">
                          <a:solidFill>
                            <a:srgbClr val="FF0000"/>
                          </a:solidFill>
                          <a:effectLst/>
                        </a:rPr>
                        <a:t>600 - 1600</a:t>
                      </a:r>
                    </a:p>
                  </a:txBody>
                  <a:tcPr marL="85026" marR="85026" marT="85026" marB="85026">
                    <a:lnL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</a:rPr>
                        <a:t>0.6 - 2.1</a:t>
                      </a:r>
                    </a:p>
                  </a:txBody>
                  <a:tcPr marL="85026" marR="85026" marT="85026" marB="85026">
                    <a:lnL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400" dirty="0">
                          <a:effectLst/>
                        </a:rPr>
                        <a:t>0.5 - 0.95</a:t>
                      </a:r>
                    </a:p>
                  </a:txBody>
                  <a:tcPr marL="85026" marR="85026" marT="85026" marB="85026">
                    <a:lnL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400">
                          <a:effectLst/>
                        </a:rPr>
                        <a:t>Very good for quality, high speed, but large memory usage</a:t>
                      </a:r>
                    </a:p>
                  </a:txBody>
                  <a:tcPr marL="85026" marR="85026" marT="85026" marB="85026">
                    <a:lnL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8902936"/>
                  </a:ext>
                </a:extLst>
              </a:tr>
              <a:tr h="1547471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600" dirty="0">
                          <a:effectLst/>
                        </a:rPr>
                        <a:t>IVF</a:t>
                      </a:r>
                    </a:p>
                  </a:txBody>
                  <a:tcPr marL="85026" marR="85026" marT="85026" marB="85026">
                    <a:lnL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400" dirty="0">
                          <a:effectLst/>
                        </a:rPr>
                        <a:t>Cluster-based: Assign query to cluster and also search nearby clusters</a:t>
                      </a:r>
                    </a:p>
                  </a:txBody>
                  <a:tcPr marL="85026" marR="85026" marT="85026" marB="85026">
                    <a:lnL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400" b="0" dirty="0">
                          <a:effectLst/>
                        </a:rPr>
                        <a:t>Medium</a:t>
                      </a:r>
                    </a:p>
                  </a:txBody>
                  <a:tcPr marL="85026" marR="85026" marT="85026" marB="85026">
                    <a:lnL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</a:rPr>
                        <a:t>~520</a:t>
                      </a:r>
                    </a:p>
                  </a:txBody>
                  <a:tcPr marL="85026" marR="85026" marT="85026" marB="85026">
                    <a:lnL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400">
                          <a:effectLst/>
                        </a:rPr>
                        <a:t>1 - 9</a:t>
                      </a:r>
                    </a:p>
                  </a:txBody>
                  <a:tcPr marL="85026" marR="85026" marT="85026" marB="85026">
                    <a:lnL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400">
                          <a:effectLst/>
                        </a:rPr>
                        <a:t>0.7 - 0.95</a:t>
                      </a:r>
                    </a:p>
                  </a:txBody>
                  <a:tcPr marL="85026" marR="85026" marT="85026" marB="85026">
                    <a:lnL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400" dirty="0">
                          <a:effectLst/>
                        </a:rPr>
                        <a:t>Good scalable option. High-quality, at reasonable speed and memory usage</a:t>
                      </a:r>
                    </a:p>
                  </a:txBody>
                  <a:tcPr marL="85026" marR="85026" marT="85026" marB="85026">
                    <a:lnL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B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2860268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1159B1F6-4DB4-CFA4-F181-5D3C3226146F}"/>
              </a:ext>
            </a:extLst>
          </p:cNvPr>
          <p:cNvSpPr txBox="1"/>
          <p:nvPr/>
        </p:nvSpPr>
        <p:spPr>
          <a:xfrm>
            <a:off x="3657600" y="6095726"/>
            <a:ext cx="6324600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200" dirty="0"/>
              <a:t>Time/memory/recall from </a:t>
            </a:r>
            <a:r>
              <a:rPr lang="en-US" sz="1200" dirty="0">
                <a:hlinkClick r:id="rId2"/>
              </a:rPr>
              <a:t>Nearest Neighbor Indexes for Similarity Search | Pinecone</a:t>
            </a:r>
            <a:r>
              <a:rPr lang="en-US" sz="1200" dirty="0"/>
              <a:t>: </a:t>
            </a:r>
            <a:r>
              <a:rPr lang="en-US" altLang="en-US" sz="1200" i="1" dirty="0">
                <a:solidFill>
                  <a:srgbClr val="1C1917"/>
                </a:solidFill>
                <a:latin typeface="GT Planar"/>
              </a:rPr>
              <a:t>The Sift1M dataset consists of a dimensionality</a:t>
            </a:r>
            <a:r>
              <a:rPr lang="en-US" altLang="en-US" sz="1200" dirty="0">
                <a:solidFill>
                  <a:srgbClr val="1C1917"/>
                </a:solidFill>
                <a:latin typeface="__gtPlanar_9a6492"/>
              </a:rPr>
              <a:t> </a:t>
            </a:r>
            <a:r>
              <a:rPr lang="en-US" altLang="en-US" sz="100" i="1" dirty="0">
                <a:solidFill>
                  <a:srgbClr val="1C1917"/>
                </a:solidFill>
                <a:latin typeface="__JetBrains_Mono_3c557b"/>
              </a:rPr>
              <a:t>d</a:t>
            </a:r>
            <a:r>
              <a:rPr lang="en-US" altLang="en-US" sz="1200" dirty="0">
                <a:solidFill>
                  <a:srgbClr val="1C1917"/>
                </a:solidFill>
                <a:latin typeface="__gtPlanar_9a6492"/>
              </a:rPr>
              <a:t> </a:t>
            </a:r>
            <a:r>
              <a:rPr lang="en-US" altLang="en-US" sz="1200" i="1" dirty="0">
                <a:solidFill>
                  <a:srgbClr val="1C1917"/>
                </a:solidFill>
                <a:latin typeface="GT Planar"/>
              </a:rPr>
              <a:t>of</a:t>
            </a:r>
            <a:r>
              <a:rPr lang="en-US" altLang="en-US" sz="1200" dirty="0">
                <a:solidFill>
                  <a:srgbClr val="1C1917"/>
                </a:solidFill>
                <a:latin typeface="__gtPlanar_9a6492"/>
              </a:rPr>
              <a:t> </a:t>
            </a:r>
            <a:r>
              <a:rPr lang="en-US" altLang="en-US" sz="1200" b="1" i="1" dirty="0">
                <a:solidFill>
                  <a:srgbClr val="1C1917"/>
                </a:solidFill>
                <a:latin typeface="GT Planar"/>
              </a:rPr>
              <a:t>128</a:t>
            </a:r>
            <a:r>
              <a:rPr lang="en-US" altLang="en-US" sz="1200" i="1" dirty="0">
                <a:solidFill>
                  <a:srgbClr val="1C1917"/>
                </a:solidFill>
                <a:latin typeface="GT Planar"/>
              </a:rPr>
              <a:t>, dataset size of</a:t>
            </a:r>
            <a:r>
              <a:rPr lang="en-US" altLang="en-US" sz="1200" dirty="0">
                <a:solidFill>
                  <a:srgbClr val="1C1917"/>
                </a:solidFill>
                <a:latin typeface="__gtPlanar_9a6492"/>
              </a:rPr>
              <a:t> </a:t>
            </a:r>
            <a:r>
              <a:rPr lang="en-US" altLang="en-US" sz="1200" b="1" i="1" dirty="0">
                <a:solidFill>
                  <a:srgbClr val="1C1917"/>
                </a:solidFill>
                <a:latin typeface="GT Planar"/>
              </a:rPr>
              <a:t>1M</a:t>
            </a:r>
            <a:r>
              <a:rPr lang="en-US" altLang="en-US" sz="1200" i="1" dirty="0">
                <a:solidFill>
                  <a:srgbClr val="1C1917"/>
                </a:solidFill>
                <a:latin typeface="GT Planar"/>
              </a:rPr>
              <a:t>. The above values result from querying for a single vector – returning 10 of the nearest matches.</a:t>
            </a:r>
            <a:r>
              <a:rPr lang="en-US" altLang="en-US" sz="500" dirty="0"/>
              <a:t> </a:t>
            </a:r>
            <a:r>
              <a:rPr lang="en-US" sz="1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21090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F7CEFD-DAC5-53BA-1399-BDB8482DB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HNSW (in brief)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F8B9FA-BD08-2DD8-4D01-13A2AA0F70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Hierarchical Navigable Small World – graph-based method that is commonly used for medium-sized vector databases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28" name="Picture 4" descr="The search process through a NSW graph. Starting at a pre-defined entry point, the algorithm greedily traverses to connected vertices that are nearer to the query vector.">
            <a:extLst>
              <a:ext uri="{FF2B5EF4-FFF2-40B4-BE49-F238E27FC236}">
                <a16:creationId xmlns:a16="http://schemas.microsoft.com/office/drawing/2014/main" id="{34D39830-8D78-FC78-E7F9-F3B0DD5648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895600"/>
            <a:ext cx="4343400" cy="2443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0ADD280-A0DC-E4F0-D9D1-BA5D2451D0A0}"/>
              </a:ext>
            </a:extLst>
          </p:cNvPr>
          <p:cNvSpPr txBox="1"/>
          <p:nvPr/>
        </p:nvSpPr>
        <p:spPr>
          <a:xfrm>
            <a:off x="609600" y="5596533"/>
            <a:ext cx="4038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NSW: starting at some entry node, </a:t>
            </a:r>
            <a:r>
              <a:rPr lang="en-US" dirty="0" err="1"/>
              <a:t>greedly</a:t>
            </a:r>
            <a:r>
              <a:rPr lang="en-US" dirty="0"/>
              <a:t> step through the neighbors that are closest to query</a:t>
            </a:r>
          </a:p>
        </p:txBody>
      </p:sp>
      <p:pic>
        <p:nvPicPr>
          <p:cNvPr id="1030" name="Picture 6" descr="The search process through the multi-layer structure of an HNSW graph.">
            <a:extLst>
              <a:ext uri="{FF2B5EF4-FFF2-40B4-BE49-F238E27FC236}">
                <a16:creationId xmlns:a16="http://schemas.microsoft.com/office/drawing/2014/main" id="{2E948F5E-51C5-5882-5FA8-D870E0AEFC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269013"/>
            <a:ext cx="5562600" cy="3128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4365E05-2EB4-C502-ACB0-B71C52C40BE7}"/>
              </a:ext>
            </a:extLst>
          </p:cNvPr>
          <p:cNvSpPr txBox="1"/>
          <p:nvPr/>
        </p:nvSpPr>
        <p:spPr>
          <a:xfrm>
            <a:off x="6096000" y="5740698"/>
            <a:ext cx="403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HNSW: coarse-to-fine search through the nodes using a hierarchical graph</a:t>
            </a:r>
          </a:p>
        </p:txBody>
      </p:sp>
    </p:spTree>
    <p:extLst>
      <p:ext uri="{BB962C8B-B14F-4D97-AF65-F5344CB8AC3E}">
        <p14:creationId xmlns:p14="http://schemas.microsoft.com/office/powerpoint/2010/main" val="11611462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62C8E-9973-E05B-8B7B-E8B65358A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7727B1-7EEF-3423-D137-9572111ED4A8}"/>
              </a:ext>
            </a:extLst>
          </p:cNvPr>
          <p:cNvSpPr txBox="1"/>
          <p:nvPr/>
        </p:nvSpPr>
        <p:spPr>
          <a:xfrm>
            <a:off x="2476500" y="1066800"/>
            <a:ext cx="7239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hlinkClick r:id="rId2"/>
              </a:rPr>
              <a:t>https://tinyurl.com/AML441-L4</a:t>
            </a:r>
            <a:r>
              <a:rPr lang="en-US" sz="4000" dirty="0"/>
              <a:t> </a:t>
            </a:r>
          </a:p>
        </p:txBody>
      </p:sp>
      <p:pic>
        <p:nvPicPr>
          <p:cNvPr id="6" name="Content Placeholder 5" descr="A qr code with black squares&#10;&#10;AI-generated content may be incorrect.">
            <a:extLst>
              <a:ext uri="{FF2B5EF4-FFF2-40B4-BE49-F238E27FC236}">
                <a16:creationId xmlns:a16="http://schemas.microsoft.com/office/drawing/2014/main" id="{97F9A90A-BE92-600D-23EE-F0D2E103BC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1981200"/>
            <a:ext cx="3810000" cy="3810000"/>
          </a:xfrm>
        </p:spPr>
      </p:pic>
    </p:spTree>
    <p:extLst>
      <p:ext uri="{BB962C8B-B14F-4D97-AF65-F5344CB8AC3E}">
        <p14:creationId xmlns:p14="http://schemas.microsoft.com/office/powerpoint/2010/main" val="8580235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Inverse document file for retrieval of count-based docs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776286" y="1046162"/>
            <a:ext cx="10348913" cy="5135563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73038" algn="l"/>
              </a:tabLst>
            </a:pPr>
            <a:r>
              <a:rPr lang="en-US" sz="2800" dirty="0"/>
              <a:t>Applies to text (word counts), images (clustered </a:t>
            </a:r>
            <a:r>
              <a:rPr lang="en-US" sz="2800" dirty="0" err="1"/>
              <a:t>keypoint</a:t>
            </a:r>
            <a:r>
              <a:rPr lang="en-US" sz="2800" dirty="0"/>
              <a:t> counts), and other tokenized representations</a:t>
            </a:r>
          </a:p>
          <a:p>
            <a:pPr>
              <a:buNone/>
            </a:pPr>
            <a:endParaRPr lang="en-US" sz="2800" dirty="0"/>
          </a:p>
          <a:p>
            <a:r>
              <a:rPr lang="en-US" sz="2400" dirty="0"/>
              <a:t>Like a book index: keep a list of all the words (tokens) and all the pages (documents) that contain them.</a:t>
            </a:r>
          </a:p>
          <a:p>
            <a:pPr>
              <a:buNone/>
            </a:pPr>
            <a:endParaRPr lang="en-US" sz="2400" dirty="0"/>
          </a:p>
          <a:p>
            <a:r>
              <a:rPr lang="en-US" sz="2400" dirty="0"/>
              <a:t>Rank database documents based on summed </a:t>
            </a:r>
            <a:r>
              <a:rPr lang="en-US" sz="2400" dirty="0" err="1"/>
              <a:t>tf-idf</a:t>
            </a:r>
            <a:r>
              <a:rPr lang="en-US" sz="2400" dirty="0"/>
              <a:t> measure for each word/token in the query document</a:t>
            </a:r>
            <a:endParaRPr lang="en-US" sz="2800" dirty="0"/>
          </a:p>
          <a:p>
            <a:pPr>
              <a:buNone/>
            </a:pPr>
            <a:r>
              <a:rPr lang="en-US" sz="2800" dirty="0"/>
              <a:t>	</a:t>
            </a:r>
          </a:p>
          <a:p>
            <a:endParaRPr lang="en-US" sz="2800" dirty="0"/>
          </a:p>
        </p:txBody>
      </p:sp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2400" y="4883152"/>
            <a:ext cx="2333625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9" name="TextBox 4"/>
          <p:cNvSpPr txBox="1">
            <a:spLocks noChangeArrowheads="1"/>
          </p:cNvSpPr>
          <p:nvPr/>
        </p:nvSpPr>
        <p:spPr bwMode="auto">
          <a:xfrm>
            <a:off x="2133600" y="4648200"/>
            <a:ext cx="57848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 err="1"/>
              <a:t>tf-idf</a:t>
            </a:r>
            <a:r>
              <a:rPr lang="en-US" dirty="0"/>
              <a:t>: Term Frequency – Inverse Document Frequency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3886199" y="5961063"/>
            <a:ext cx="9906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600199" y="6276977"/>
            <a:ext cx="24384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# words in document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752599" y="5122864"/>
            <a:ext cx="23431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# times word appears in document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3809999" y="5199063"/>
            <a:ext cx="990600" cy="76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6476999" y="4970463"/>
            <a:ext cx="2057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#  documents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7010399" y="5732464"/>
            <a:ext cx="2057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#  documents that contain the word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 rot="10800000">
            <a:off x="6095999" y="5275263"/>
            <a:ext cx="533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4" idx="1"/>
          </p:cNvCxnSpPr>
          <p:nvPr/>
        </p:nvCxnSpPr>
        <p:spPr>
          <a:xfrm rot="10800000">
            <a:off x="6095999" y="5808663"/>
            <a:ext cx="914400" cy="2476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7804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225CE7-188D-C7CF-221A-AF11C8CC53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Previously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3CC19F-B4AF-7BE2-BDD8-6D2616B39D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K-nearest neighbor algorithm</a:t>
            </a:r>
          </a:p>
          <a:p>
            <a:endParaRPr lang="en-US" dirty="0"/>
          </a:p>
          <a:p>
            <a:r>
              <a:rPr lang="en-US" dirty="0"/>
              <a:t>Application to classification and regression</a:t>
            </a:r>
          </a:p>
          <a:p>
            <a:endParaRPr lang="en-US" dirty="0"/>
          </a:p>
          <a:p>
            <a:r>
              <a:rPr lang="en-US" dirty="0"/>
              <a:t>Basics of datasets and generalization</a:t>
            </a:r>
          </a:p>
        </p:txBody>
      </p:sp>
    </p:spTree>
    <p:extLst>
      <p:ext uri="{BB962C8B-B14F-4D97-AF65-F5344CB8AC3E}">
        <p14:creationId xmlns:p14="http://schemas.microsoft.com/office/powerpoint/2010/main" val="42463932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E61F69-06C1-9903-B307-684FEA5A30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Clustering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622767-221B-D582-5295-F0DBBEBCD4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990600"/>
            <a:ext cx="8915400" cy="5135563"/>
          </a:xfrm>
        </p:spPr>
        <p:txBody>
          <a:bodyPr>
            <a:normAutofit fontScale="92500" lnSpcReduction="10000"/>
          </a:bodyPr>
          <a:lstStyle/>
          <a:p>
            <a:endParaRPr lang="en-US" dirty="0"/>
          </a:p>
          <a:p>
            <a:r>
              <a:rPr lang="en-US" dirty="0"/>
              <a:t>Assign a label to each data point based on the similarities between points</a:t>
            </a:r>
          </a:p>
          <a:p>
            <a:endParaRPr lang="en-US" dirty="0"/>
          </a:p>
          <a:p>
            <a:r>
              <a:rPr lang="en-US" dirty="0"/>
              <a:t>Why cluster</a:t>
            </a:r>
          </a:p>
          <a:p>
            <a:pPr lvl="1"/>
            <a:r>
              <a:rPr lang="en-US" dirty="0"/>
              <a:t>Represent data point with a single integer instead of a floating point vector</a:t>
            </a:r>
          </a:p>
          <a:p>
            <a:pPr lvl="2"/>
            <a:r>
              <a:rPr lang="en-US" dirty="0"/>
              <a:t>Saves space</a:t>
            </a:r>
          </a:p>
          <a:p>
            <a:pPr lvl="2"/>
            <a:r>
              <a:rPr lang="en-US" dirty="0"/>
              <a:t>Simple to count and estimate probability</a:t>
            </a:r>
          </a:p>
          <a:p>
            <a:pPr lvl="1"/>
            <a:r>
              <a:rPr lang="en-US" dirty="0"/>
              <a:t>Discover trends in the data</a:t>
            </a:r>
          </a:p>
          <a:p>
            <a:pPr lvl="1"/>
            <a:r>
              <a:rPr lang="en-US" dirty="0"/>
              <a:t>Make predictions based on groupings</a:t>
            </a:r>
          </a:p>
        </p:txBody>
      </p:sp>
    </p:spTree>
    <p:extLst>
      <p:ext uri="{BB962C8B-B14F-4D97-AF65-F5344CB8AC3E}">
        <p14:creationId xmlns:p14="http://schemas.microsoft.com/office/powerpoint/2010/main" val="1427225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K-means algorithm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70370" name="Picture 2" descr="http://upload.wikimedia.org/wikipedia/commons/thumb/5/5e/K_Means_Example_Step_1.svg/124px-K_Means_Example_Step_1.sv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1200" y="1828802"/>
            <a:ext cx="1181100" cy="1143001"/>
          </a:xfrm>
          <a:prstGeom prst="rect">
            <a:avLst/>
          </a:prstGeom>
          <a:noFill/>
        </p:spPr>
      </p:pic>
      <p:pic>
        <p:nvPicPr>
          <p:cNvPr id="570372" name="Picture 4" descr="http://upload.wikimedia.org/wikipedia/commons/thumb/a/a5/K_Means_Example_Step_2.svg/139px-K_Means_Example_Step_2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1" y="3352801"/>
            <a:ext cx="1323975" cy="1143001"/>
          </a:xfrm>
          <a:prstGeom prst="rect">
            <a:avLst/>
          </a:prstGeom>
          <a:noFill/>
        </p:spPr>
      </p:pic>
      <p:pic>
        <p:nvPicPr>
          <p:cNvPr id="570374" name="Picture 6" descr="http://upload.wikimedia.org/wikipedia/commons/thumb/3/3e/K_Means_Example_Step_3.svg/139px-K_Means_Example_Step_3.sv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1" y="4800602"/>
            <a:ext cx="1323975" cy="1143001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524000" y="6553201"/>
            <a:ext cx="48221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Illustration: </a:t>
            </a:r>
            <a:r>
              <a:rPr lang="en-US" sz="1400" dirty="0">
                <a:hlinkClick r:id="rId5"/>
              </a:rPr>
              <a:t>http://en.wikipedia.org/wiki/K-means_clustering</a:t>
            </a:r>
            <a:endParaRPr lang="en-US" sz="1400" dirty="0"/>
          </a:p>
        </p:txBody>
      </p:sp>
      <p:sp>
        <p:nvSpPr>
          <p:cNvPr id="10" name="TextBox 9"/>
          <p:cNvSpPr txBox="1"/>
          <p:nvPr/>
        </p:nvSpPr>
        <p:spPr>
          <a:xfrm flipH="1">
            <a:off x="3733800" y="2057402"/>
            <a:ext cx="190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1. Randomly select K centers </a:t>
            </a:r>
          </a:p>
        </p:txBody>
      </p:sp>
      <p:sp>
        <p:nvSpPr>
          <p:cNvPr id="11" name="TextBox 10"/>
          <p:cNvSpPr txBox="1"/>
          <p:nvPr/>
        </p:nvSpPr>
        <p:spPr>
          <a:xfrm flipH="1">
            <a:off x="3733800" y="3200401"/>
            <a:ext cx="1828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2. Assign each point to nearest center (L2 </a:t>
            </a:r>
            <a:r>
              <a:rPr lang="en-US" dirty="0" err="1"/>
              <a:t>dist</a:t>
            </a:r>
            <a:r>
              <a:rPr lang="en-US" dirty="0"/>
              <a:t>)</a:t>
            </a:r>
          </a:p>
        </p:txBody>
      </p:sp>
      <p:sp>
        <p:nvSpPr>
          <p:cNvPr id="12" name="TextBox 11"/>
          <p:cNvSpPr txBox="1"/>
          <p:nvPr/>
        </p:nvSpPr>
        <p:spPr>
          <a:xfrm flipH="1">
            <a:off x="3733800" y="4876801"/>
            <a:ext cx="1905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3. Compute new center (mean) for each cluster</a:t>
            </a:r>
          </a:p>
        </p:txBody>
      </p:sp>
      <p:sp>
        <p:nvSpPr>
          <p:cNvPr id="13" name="Down Arrow 12"/>
          <p:cNvSpPr/>
          <p:nvPr/>
        </p:nvSpPr>
        <p:spPr>
          <a:xfrm>
            <a:off x="6324600" y="2971801"/>
            <a:ext cx="228600" cy="152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Down Arrow 13"/>
          <p:cNvSpPr/>
          <p:nvPr/>
        </p:nvSpPr>
        <p:spPr>
          <a:xfrm>
            <a:off x="6324600" y="4648201"/>
            <a:ext cx="228600" cy="152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 animBg="1"/>
      <p:bldP spid="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K-means algorithm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70370" name="Picture 2" descr="http://upload.wikimedia.org/wikipedia/commons/thumb/5/5e/K_Means_Example_Step_1.svg/124px-K_Means_Example_Step_1.sv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1200" y="1828802"/>
            <a:ext cx="1181100" cy="1143001"/>
          </a:xfrm>
          <a:prstGeom prst="rect">
            <a:avLst/>
          </a:prstGeom>
          <a:noFill/>
        </p:spPr>
      </p:pic>
      <p:pic>
        <p:nvPicPr>
          <p:cNvPr id="570376" name="Picture 8" descr="http://upload.wikimedia.org/wikipedia/commons/thumb/d/d2/K_Means_Example_Step_4.svg/139px-K_Means_Example_Step_4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1" y="3352801"/>
            <a:ext cx="1323975" cy="1143001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524000" y="6553201"/>
            <a:ext cx="48221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Illustration: </a:t>
            </a:r>
            <a:r>
              <a:rPr lang="en-US" sz="1400" dirty="0">
                <a:hlinkClick r:id="rId4"/>
              </a:rPr>
              <a:t>http://en.wikipedia.org/wiki/K-means_clustering</a:t>
            </a:r>
            <a:endParaRPr lang="en-US" sz="1400" dirty="0"/>
          </a:p>
        </p:txBody>
      </p:sp>
      <p:sp>
        <p:nvSpPr>
          <p:cNvPr id="10" name="TextBox 9"/>
          <p:cNvSpPr txBox="1"/>
          <p:nvPr/>
        </p:nvSpPr>
        <p:spPr>
          <a:xfrm flipH="1">
            <a:off x="3733800" y="2057402"/>
            <a:ext cx="190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1. Randomly select K centers </a:t>
            </a:r>
          </a:p>
        </p:txBody>
      </p:sp>
      <p:sp>
        <p:nvSpPr>
          <p:cNvPr id="11" name="TextBox 10"/>
          <p:cNvSpPr txBox="1"/>
          <p:nvPr/>
        </p:nvSpPr>
        <p:spPr>
          <a:xfrm flipH="1">
            <a:off x="3733800" y="3200401"/>
            <a:ext cx="1828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2. Assign each point to nearest center (L2 </a:t>
            </a:r>
            <a:r>
              <a:rPr lang="en-US" dirty="0" err="1"/>
              <a:t>dist</a:t>
            </a:r>
            <a:r>
              <a:rPr lang="en-US" dirty="0"/>
              <a:t>)</a:t>
            </a:r>
          </a:p>
        </p:txBody>
      </p:sp>
      <p:sp>
        <p:nvSpPr>
          <p:cNvPr id="12" name="TextBox 11"/>
          <p:cNvSpPr txBox="1"/>
          <p:nvPr/>
        </p:nvSpPr>
        <p:spPr>
          <a:xfrm flipH="1">
            <a:off x="3733800" y="4876801"/>
            <a:ext cx="1905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3. Compute new center (mean) for each cluster</a:t>
            </a:r>
          </a:p>
        </p:txBody>
      </p:sp>
      <p:sp>
        <p:nvSpPr>
          <p:cNvPr id="13" name="Curved Right Arrow 12"/>
          <p:cNvSpPr/>
          <p:nvPr/>
        </p:nvSpPr>
        <p:spPr>
          <a:xfrm rot="11030177">
            <a:off x="7436601" y="4057457"/>
            <a:ext cx="609600" cy="137160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 flipH="1">
            <a:off x="8153400" y="4648201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Back to 2</a:t>
            </a:r>
          </a:p>
        </p:txBody>
      </p:sp>
      <p:pic>
        <p:nvPicPr>
          <p:cNvPr id="15" name="Picture 6" descr="http://upload.wikimedia.org/wikipedia/commons/thumb/3/3e/K_Means_Example_Step_3.svg/139px-K_Means_Example_Step_3.sv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5001" y="4800602"/>
            <a:ext cx="1323975" cy="1143001"/>
          </a:xfrm>
          <a:prstGeom prst="rect">
            <a:avLst/>
          </a:prstGeom>
          <a:noFill/>
        </p:spPr>
      </p:pic>
      <p:sp>
        <p:nvSpPr>
          <p:cNvPr id="16" name="Down Arrow 15"/>
          <p:cNvSpPr/>
          <p:nvPr/>
        </p:nvSpPr>
        <p:spPr>
          <a:xfrm>
            <a:off x="6324600" y="2971801"/>
            <a:ext cx="228600" cy="152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Down Arrow 16"/>
          <p:cNvSpPr/>
          <p:nvPr/>
        </p:nvSpPr>
        <p:spPr>
          <a:xfrm>
            <a:off x="6324600" y="4648201"/>
            <a:ext cx="228600" cy="152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03A5D-BCF0-E3A8-1EC1-B52588BEF7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Pseudo-code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2CCFBD-3DA8-EB09-34A6-E9B6F132BA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kmeans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(X, K,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maxiter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# Create cluster centers</a:t>
            </a: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center = X[:K].copy()</a:t>
            </a:r>
          </a:p>
          <a:p>
            <a:pPr marL="0" indent="0">
              <a:buNone/>
            </a:pP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Until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maxiter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iterations or convergence:</a:t>
            </a:r>
          </a:p>
          <a:p>
            <a:pPr marL="400050" lvl="1" indent="0">
              <a:buNone/>
            </a:pP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00050" lvl="1" indent="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For each nth sample in X:</a:t>
            </a:r>
          </a:p>
          <a:p>
            <a:pPr marL="400050" lvl="1" indent="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	# get index of nearest center</a:t>
            </a:r>
          </a:p>
          <a:p>
            <a:pPr marL="400050" lvl="1" indent="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idx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[n]  =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get_nearest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(X[n], centers)</a:t>
            </a:r>
          </a:p>
          <a:p>
            <a:pPr marL="400050" lvl="1" indent="0">
              <a:buNone/>
            </a:pP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00050" lvl="1" indent="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For each kth center:</a:t>
            </a:r>
          </a:p>
          <a:p>
            <a:pPr marL="400050" lvl="1" indent="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	# get mean of data points assigned to cluster k</a:t>
            </a:r>
          </a:p>
          <a:p>
            <a:pPr marL="400050" lvl="1" indent="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	center[k] = X[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idx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==k].mean(axis=0)</a:t>
            </a:r>
          </a:p>
          <a:p>
            <a:pPr marL="400050" lvl="1" indent="0">
              <a:buNone/>
            </a:pP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00050" lvl="1" indent="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Convergence is if no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idx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changed in this iteration</a:t>
            </a:r>
          </a:p>
          <a:p>
            <a:pPr marL="0" indent="0">
              <a:buNone/>
            </a:pP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return center,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idx</a:t>
            </a: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8386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86A78-4E59-12AC-E1D1-626E3AD8E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295400"/>
            <a:ext cx="10972800" cy="914400"/>
          </a:xfrm>
        </p:spPr>
        <p:txBody>
          <a:bodyPr/>
          <a:lstStyle/>
          <a:p>
            <a:r>
              <a:rPr lang="en-US" dirty="0"/>
              <a:t>What is the cost minimized by K means?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F07E7EE-9B5E-9F0C-55D3-C661B39C50C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200" y="3011269"/>
                <a:ext cx="10972800" cy="2011363"/>
              </a:xfrm>
            </p:spPr>
            <p:txBody>
              <a:bodyPr>
                <a:normAutofit/>
              </a:bodyPr>
              <a:lstStyle/>
              <a:p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𝑖𝑑</m:t>
                      </m:r>
                      <m:r>
                        <a:rPr lang="en-US" b="0" i="1" baseline="30000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𝑐𝑒𝑛𝑡𝑒𝑟𝑠</m:t>
                      </m:r>
                      <m:r>
                        <a:rPr lang="en-US" i="1" baseline="3000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𝑎𝑟𝑔𝑚𝑖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𝑖𝑑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𝑐𝑒𝑛𝑡𝑒𝑟𝑠</m:t>
                          </m:r>
                        </m:sub>
                      </m:sSub>
                      <m:nary>
                        <m:naryPr>
                          <m:chr m:val="∑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  <m:sup/>
                        <m:e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d>
                                    <m:dPr>
                                      <m:begChr m:val="|"/>
                                      <m:endChr m:val="|"/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𝑐𝑒𝑛𝑡𝑒𝑟</m:t>
                                      </m:r>
                                      <m:sSub>
                                        <m:sSubPr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𝑠</m:t>
                                          </m:r>
                                        </m:e>
                                        <m:sub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b="0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𝑑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𝑛</m:t>
                                              </m:r>
                                            </m:sub>
                                          </m:sSub>
                                        </m:sub>
                                      </m:s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𝑋</m:t>
                                          </m:r>
                                        </m:e>
                                        <m:sub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𝑛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d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F07E7EE-9B5E-9F0C-55D3-C661B39C50C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011269"/>
                <a:ext cx="10972800" cy="2011363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12A7FC4E-1471-8CF1-3ABE-65C3572323AA}"/>
              </a:ext>
            </a:extLst>
          </p:cNvPr>
          <p:cNvSpPr txBox="1"/>
          <p:nvPr/>
        </p:nvSpPr>
        <p:spPr>
          <a:xfrm>
            <a:off x="1143000" y="4916269"/>
            <a:ext cx="5917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/>
              <a:t>Choose ids that minimizes square cost given centers</a:t>
            </a:r>
          </a:p>
          <a:p>
            <a:pPr marL="342900" indent="-342900">
              <a:buAutoNum type="arabicPeriod"/>
            </a:pPr>
            <a:r>
              <a:rPr lang="en-US" dirty="0"/>
              <a:t>Choose centers that minimize square cost given ids</a:t>
            </a:r>
          </a:p>
        </p:txBody>
      </p:sp>
    </p:spTree>
    <p:extLst>
      <p:ext uri="{BB962C8B-B14F-4D97-AF65-F5344CB8AC3E}">
        <p14:creationId xmlns:p14="http://schemas.microsoft.com/office/powerpoint/2010/main" val="358611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K-means Demo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2286000"/>
            <a:ext cx="8229600" cy="3763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800" dirty="0"/>
              <a:t>	</a:t>
            </a:r>
            <a:r>
              <a:rPr lang="en-US" sz="1800" dirty="0">
                <a:hlinkClick r:id="rId2"/>
              </a:rPr>
              <a:t> </a:t>
            </a:r>
            <a:r>
              <a:rPr lang="en-US" sz="1800" dirty="0">
                <a:hlinkClick r:id="rId3"/>
              </a:rPr>
              <a:t>https://www.naftaliharris.com/blog/visualizing-k-means-clustering/</a:t>
            </a:r>
            <a:endParaRPr lang="en-US" sz="18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1262043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3CBB8F-809F-9CE9-7BD2-631B9264A6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47800"/>
            <a:ext cx="9009888" cy="4953000"/>
          </a:xfrm>
        </p:spPr>
        <p:txBody>
          <a:bodyPr>
            <a:normAutofit fontScale="85000" lnSpcReduction="10000"/>
          </a:bodyPr>
          <a:lstStyle/>
          <a:p>
            <a:endParaRPr lang="en-US" dirty="0"/>
          </a:p>
          <a:p>
            <a:r>
              <a:rPr lang="en-US" dirty="0"/>
              <a:t>All feature dimensions have equal weight</a:t>
            </a:r>
          </a:p>
          <a:p>
            <a:endParaRPr lang="en-US" dirty="0"/>
          </a:p>
          <a:p>
            <a:r>
              <a:rPr lang="en-US" dirty="0"/>
              <a:t>Tends to break data into clusters of similar numbers of points (can be good or bad)</a:t>
            </a:r>
          </a:p>
          <a:p>
            <a:endParaRPr lang="en-US" dirty="0"/>
          </a:p>
          <a:p>
            <a:r>
              <a:rPr lang="en-US" dirty="0"/>
              <a:t>Does not take into account any local structure</a:t>
            </a:r>
          </a:p>
          <a:p>
            <a:endParaRPr lang="en-US" dirty="0"/>
          </a:p>
          <a:p>
            <a:r>
              <a:rPr lang="en-US" dirty="0"/>
              <a:t>Typically, no easy way to choose K</a:t>
            </a:r>
          </a:p>
          <a:p>
            <a:endParaRPr lang="en-US" dirty="0"/>
          </a:p>
          <a:p>
            <a:r>
              <a:rPr lang="en-US" dirty="0"/>
              <a:t>Can be slow if the number of data points and clusters is large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AF9BC72-B790-405A-1407-9272AA4558F4}"/>
              </a:ext>
            </a:extLst>
          </p:cNvPr>
          <p:cNvSpPr txBox="1">
            <a:spLocks/>
          </p:cNvSpPr>
          <p:nvPr/>
        </p:nvSpPr>
        <p:spPr bwMode="auto">
          <a:xfrm>
            <a:off x="457200" y="152400"/>
            <a:ext cx="109728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dirty="0"/>
              <a:t>What are some disadvantages of K-means in terms of clustering quality?</a:t>
            </a:r>
          </a:p>
        </p:txBody>
      </p:sp>
    </p:spTree>
    <p:extLst>
      <p:ext uri="{BB962C8B-B14F-4D97-AF65-F5344CB8AC3E}">
        <p14:creationId xmlns:p14="http://schemas.microsoft.com/office/powerpoint/2010/main" val="1468006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3559D9-42E7-5884-D01A-98CB671201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Implementation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AD911B-DA49-234A-0D19-FD84C53446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990600"/>
            <a:ext cx="7696200" cy="5135563"/>
          </a:xfrm>
        </p:spPr>
        <p:txBody>
          <a:bodyPr/>
          <a:lstStyle/>
          <a:p>
            <a:r>
              <a:rPr lang="en-US" dirty="0"/>
              <a:t>How to choose K?</a:t>
            </a:r>
          </a:p>
          <a:p>
            <a:pPr lvl="1"/>
            <a:r>
              <a:rPr lang="en-US" dirty="0"/>
              <a:t>Typically chosen by hand</a:t>
            </a:r>
          </a:p>
          <a:p>
            <a:pPr lvl="1"/>
            <a:r>
              <a:rPr lang="en-US" dirty="0"/>
              <a:t>Often based on the number of clusters you want considering time/space requirements</a:t>
            </a:r>
          </a:p>
          <a:p>
            <a:r>
              <a:rPr lang="en-US" dirty="0"/>
              <a:t>How do you initialize</a:t>
            </a:r>
          </a:p>
          <a:p>
            <a:pPr lvl="1"/>
            <a:r>
              <a:rPr lang="en-US" dirty="0"/>
              <a:t>Randomly choose points</a:t>
            </a:r>
          </a:p>
          <a:p>
            <a:pPr lvl="1"/>
            <a:r>
              <a:rPr lang="en-US" dirty="0"/>
              <a:t>Iterative furthest point</a:t>
            </a:r>
          </a:p>
          <a:p>
            <a:pPr lvl="1"/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3649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2ED4E-97F1-45D1-54CB-5515FF204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Evaluating clustering with RMSE to cluster centers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5A2B8-3A57-843F-831A-699FA5BC5D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RMSE = root mean squared error</a:t>
            </a:r>
          </a:p>
          <a:p>
            <a:r>
              <a:rPr lang="en-US" dirty="0"/>
              <a:t>Measures a kind of compression loss, i.e. how well is each data point represented by the closest cluster center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B905CA0C-580E-8079-6408-FECE72B8F2E2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457200" y="3011269"/>
                <a:ext cx="10972800" cy="20113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rmAutofit lnSpcReduction="10000"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𝑅𝑀𝑆𝐸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)=</m:t>
                      </m:r>
                      <m:rad>
                        <m:radPr>
                          <m:degHide m:val="on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den>
                          </m:f>
                          <m:nary>
                            <m:naryPr>
                              <m:chr m:val="∑"/>
                              <m:supHide m:val="on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7"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∈{0..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−1}</m:t>
                              </m:r>
                            </m:sub>
                            <m:sup/>
                            <m:e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func>
                                    <m:func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limLow>
                                        <m:limLowPr>
                                          <m:ctrlPr>
                                            <a:rPr lang="en-US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limLow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>
                                              <a:latin typeface="Cambria Math" panose="02040503050406030204" pitchFamily="18" charset="0"/>
                                            </a:rPr>
                                            <m:t>min</m:t>
                                          </m:r>
                                        </m:e>
                                        <m:lim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lim>
                                      </m:limLow>
                                    </m:fName>
                                    <m:e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d>
                                            <m:dPr>
                                              <m:begChr m:val="‖"/>
                                              <m:endChr m:val="‖"/>
                                              <m:ctrlP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sSub>
                                                <m:sSubPr>
                                                  <m:ctrlPr>
                                                    <a:rPr lang="en-US" i="1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i="1">
                                                      <a:latin typeface="Cambria Math" panose="02040503050406030204" pitchFamily="18" charset="0"/>
                                                    </a:rPr>
                                                    <m:t>𝐶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i="1">
                                                      <a:latin typeface="Cambria Math" panose="02040503050406030204" pitchFamily="18" charset="0"/>
                                                    </a:rPr>
                                                    <m:t>𝑘</m:t>
                                                  </m:r>
                                                </m:sub>
                                              </m:sSub>
                                              <m: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  <m:t>−</m:t>
                                              </m:r>
                                              <m:sSub>
                                                <m:sSubPr>
                                                  <m:ctrlPr>
                                                    <a:rPr lang="en-US" i="1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i="1">
                                                      <a:latin typeface="Cambria Math" panose="02040503050406030204" pitchFamily="18" charset="0"/>
                                                    </a:rPr>
                                                    <m:t>𝑋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i="1">
                                                      <a:latin typeface="Cambria Math" panose="02040503050406030204" pitchFamily="18" charset="0"/>
                                                    </a:rPr>
                                                    <m:t>𝑛</m:t>
                                                  </m:r>
                                                </m:sub>
                                              </m:sSub>
                                            </m:e>
                                          </m:d>
                                        </m:e>
                                        <m:sub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</m:e>
                                  </m:func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e>
                      </m:ra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B905CA0C-580E-8079-6408-FECE72B8F2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7200" y="3011269"/>
                <a:ext cx="10972800" cy="20113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977551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5353D-E08B-AADE-2C3D-6129CA1AD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K-means on MNIST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EAF98C1-DF3A-451E-4066-60E3C132A0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806" y="1612035"/>
            <a:ext cx="1981200" cy="605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992DFDA0-F78A-AE78-235F-6C71EE8931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57" y="2464220"/>
            <a:ext cx="3648075" cy="678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5DF48888-175F-677E-C3AB-725D9C4CAD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531" y="3338263"/>
            <a:ext cx="7391401" cy="737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7DDAD5AA-A533-4F31-DB5F-EC2148C30C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084" y="4777729"/>
            <a:ext cx="11258550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6324ED69-0957-D5F4-F5DD-6C9F86A4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6076893"/>
            <a:ext cx="11258550" cy="41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989CC00-2206-02E5-488A-7B4217370362}"/>
              </a:ext>
            </a:extLst>
          </p:cNvPr>
          <p:cNvSpPr txBox="1"/>
          <p:nvPr/>
        </p:nvSpPr>
        <p:spPr>
          <a:xfrm>
            <a:off x="2596055" y="1729912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K=3, RMSE = 49.3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B043D6-FE93-3718-A3C1-890481393225}"/>
              </a:ext>
            </a:extLst>
          </p:cNvPr>
          <p:cNvSpPr txBox="1"/>
          <p:nvPr/>
        </p:nvSpPr>
        <p:spPr>
          <a:xfrm>
            <a:off x="4065859" y="2715578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K=5, RMSE = 45.6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0E4B77-7E8C-31B6-E9A9-1E9930EBE3C9}"/>
              </a:ext>
            </a:extLst>
          </p:cNvPr>
          <p:cNvSpPr txBox="1"/>
          <p:nvPr/>
        </p:nvSpPr>
        <p:spPr>
          <a:xfrm>
            <a:off x="7732656" y="3530551"/>
            <a:ext cx="2236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K=10, RMSE = 41.9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A44BC02-742A-5B6B-833F-66ACCB32FD49}"/>
              </a:ext>
            </a:extLst>
          </p:cNvPr>
          <p:cNvSpPr txBox="1"/>
          <p:nvPr/>
        </p:nvSpPr>
        <p:spPr>
          <a:xfrm>
            <a:off x="297574" y="4457244"/>
            <a:ext cx="2364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K=20, RMSE = 37.82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EC2F7A-BF2D-77FC-6903-6D44DE7EA97E}"/>
              </a:ext>
            </a:extLst>
          </p:cNvPr>
          <p:cNvSpPr txBox="1"/>
          <p:nvPr/>
        </p:nvSpPr>
        <p:spPr>
          <a:xfrm>
            <a:off x="323850" y="5760083"/>
            <a:ext cx="2364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K=40, RMSE = 34.44</a:t>
            </a:r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0A089573-6DC3-9B6E-1129-462CCF4D6F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9856" y="9993"/>
            <a:ext cx="198120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212E479-3028-9392-D114-CB8C2E73A3D4}"/>
              </a:ext>
            </a:extLst>
          </p:cNvPr>
          <p:cNvSpPr txBox="1"/>
          <p:nvPr/>
        </p:nvSpPr>
        <p:spPr>
          <a:xfrm>
            <a:off x="9906001" y="2001186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K=1, RMSE = 55.0</a:t>
            </a:r>
          </a:p>
        </p:txBody>
      </p:sp>
    </p:spTree>
    <p:extLst>
      <p:ext uri="{BB962C8B-B14F-4D97-AF65-F5344CB8AC3E}">
        <p14:creationId xmlns:p14="http://schemas.microsoft.com/office/powerpoint/2010/main" val="2914113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B5552-6C90-8D12-C4FD-7FFBA6024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lecture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8DB92E-18AD-B258-9262-68DEC0DFE0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  <a:p>
            <a:r>
              <a:rPr lang="en-US" dirty="0"/>
              <a:t>Retrieval</a:t>
            </a:r>
          </a:p>
          <a:p>
            <a:pPr lvl="1"/>
            <a:r>
              <a:rPr lang="en-US" dirty="0"/>
              <a:t>“Brute force”</a:t>
            </a:r>
          </a:p>
          <a:p>
            <a:pPr lvl="1"/>
            <a:r>
              <a:rPr lang="en-US" dirty="0" err="1"/>
              <a:t>Faiss</a:t>
            </a:r>
            <a:r>
              <a:rPr lang="en-US" dirty="0"/>
              <a:t> library</a:t>
            </a:r>
          </a:p>
          <a:p>
            <a:pPr lvl="1"/>
            <a:r>
              <a:rPr lang="en-US" dirty="0"/>
              <a:t>Approximate: LSH</a:t>
            </a:r>
          </a:p>
          <a:p>
            <a:endParaRPr lang="en-US" dirty="0"/>
          </a:p>
          <a:p>
            <a:r>
              <a:rPr lang="en-US" dirty="0"/>
              <a:t>Clustering</a:t>
            </a:r>
          </a:p>
          <a:p>
            <a:pPr lvl="1"/>
            <a:r>
              <a:rPr lang="en-US" dirty="0"/>
              <a:t>Kmeans</a:t>
            </a:r>
          </a:p>
          <a:p>
            <a:pPr lvl="1"/>
            <a:r>
              <a:rPr lang="en-US" dirty="0"/>
              <a:t>Hierarchical Kmeans</a:t>
            </a:r>
          </a:p>
          <a:p>
            <a:pPr lvl="1"/>
            <a:r>
              <a:rPr lang="en-US" dirty="0"/>
              <a:t>Agglomerative Clustering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05538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45A5F-A813-8B5E-C65D-0F3EAC6CB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Evaluating clusters with purity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0AA08D6-480D-B1D5-985E-41AA9BB7044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600" y="990600"/>
                <a:ext cx="7010400" cy="5135563"/>
              </a:xfrm>
            </p:spPr>
            <p:txBody>
              <a:bodyPr>
                <a:normAutofit fontScale="62500" lnSpcReduction="20000"/>
              </a:bodyPr>
              <a:lstStyle/>
              <a:p>
                <a:endParaRPr lang="en-US" dirty="0"/>
              </a:p>
              <a:p>
                <a:r>
                  <a:rPr lang="en-US" dirty="0"/>
                  <a:t>We often cluster when there is no definitively correct answer, but a </a:t>
                </a:r>
                <a:r>
                  <a:rPr lang="en-US" i="1" dirty="0"/>
                  <a:t>purity</a:t>
                </a:r>
                <a:r>
                  <a:rPr lang="en-US" dirty="0"/>
                  <a:t> measure can be used to check the consistency with labels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𝑝𝑢𝑟𝑖𝑡𝑦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nary>
                            <m:naryPr>
                              <m:chr m:val="∑"/>
                              <m:supHide m:val="on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  <m:sup/>
                            <m:e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unc>
                                    <m:func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limLow>
                                        <m:limLowPr>
                                          <m:ctrlPr>
                                            <a:rPr lang="en-US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limLow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>
                                              <a:latin typeface="Cambria Math" panose="02040503050406030204" pitchFamily="18" charset="0"/>
                                            </a:rPr>
                                            <m:t>max</m:t>
                                          </m:r>
                                        </m:e>
                                        <m:lim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𝑦</m:t>
                                          </m:r>
                                        </m:lim>
                                      </m:limLow>
                                    </m:fName>
                                    <m:e>
                                      <m:nary>
                                        <m:naryPr>
                                          <m:chr m:val="∑"/>
                                          <m:supHide m:val="on"/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naryPr>
                                        <m:sub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𝑛</m:t>
                                          </m:r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:</m:t>
                                          </m:r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b="0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𝑑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𝑛</m:t>
                                              </m:r>
                                            </m:sub>
                                          </m:sSub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=</m:t>
                                          </m:r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sub>
                                        <m:sup/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𝛿</m:t>
                                          </m:r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(</m:t>
                                          </m:r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𝑙𝑎𝑏𝑒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b="0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𝑙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𝑛</m:t>
                                              </m:r>
                                            </m:sub>
                                          </m:sSub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=</m:t>
                                          </m:r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𝑦</m:t>
                                          </m:r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)</m:t>
                                          </m:r>
                                        </m:e>
                                      </m:nary>
                                    </m:e>
                                  </m:func>
                                </m:e>
                              </m:d>
                            </m:e>
                          </m:nary>
                        </m:fName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func>
                    </m:oMath>
                  </m:oMathPara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Purity is the count of data points with the most common label in each cluster, divided by the total number of data points (N)</a:t>
                </a:r>
              </a:p>
              <a:p>
                <a:endParaRPr lang="en-US" dirty="0"/>
              </a:p>
              <a:p>
                <a:r>
                  <a:rPr lang="en-US" sz="2800" dirty="0"/>
                  <a:t>E.g., labels = {0, 0, 0, 0, 1, 1, 1, 1}, cluster ids = {0, 0, 0, 0, 0, 1, 1, 1}, purity = ?</a:t>
                </a:r>
              </a:p>
              <a:p>
                <a:pPr marL="457200" lvl="1" indent="0">
                  <a:buNone/>
                </a:pPr>
                <a:r>
                  <a:rPr lang="en-US" dirty="0"/>
                  <a:t>purity = 7/8 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r>
                  <a:rPr lang="en-US" dirty="0"/>
                  <a:t>Purity can be used to select the number of clusters, or to compare approaches with a given number of clusters</a:t>
                </a:r>
              </a:p>
              <a:p>
                <a:pPr lvl="1"/>
                <a:r>
                  <a:rPr lang="en-US" dirty="0"/>
                  <a:t>A relatively small number of labels can be used to estimate purity, even if there are many data points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0AA08D6-480D-B1D5-985E-41AA9BB7044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990600"/>
                <a:ext cx="7010400" cy="5135563"/>
              </a:xfrm>
              <a:blipFill>
                <a:blip r:embed="rId2"/>
                <a:stretch>
                  <a:fillRect l="-783" r="-261" b="-14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16470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62C8E-9973-E05B-8B7B-E8B65358A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A5D738E-DCED-C2F4-F57B-F21308969765}"/>
              </a:ext>
            </a:extLst>
          </p:cNvPr>
          <p:cNvSpPr txBox="1"/>
          <p:nvPr/>
        </p:nvSpPr>
        <p:spPr>
          <a:xfrm>
            <a:off x="2476500" y="1066800"/>
            <a:ext cx="7239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hlinkClick r:id="rId2"/>
              </a:rPr>
              <a:t>https://tinyurl.com/AML441-L4</a:t>
            </a:r>
            <a:r>
              <a:rPr lang="en-US" sz="4000" dirty="0"/>
              <a:t> </a:t>
            </a:r>
          </a:p>
        </p:txBody>
      </p:sp>
      <p:pic>
        <p:nvPicPr>
          <p:cNvPr id="6" name="Content Placeholder 5" descr="A qr code with black squares&#10;&#10;AI-generated content may be incorrect.">
            <a:extLst>
              <a:ext uri="{FF2B5EF4-FFF2-40B4-BE49-F238E27FC236}">
                <a16:creationId xmlns:a16="http://schemas.microsoft.com/office/drawing/2014/main" id="{1983B2B0-BD2C-F45F-B83A-F618875A0C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91000" y="1981200"/>
            <a:ext cx="3810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80669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3A3FC-0D77-D9DF-AC53-66BE78C97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Hierarchical K-means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CC8CEB-8ED1-2E92-EAED-7B30420A7A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Iteratively cluster points into K groups, then cluster each group into K groups</a:t>
            </a:r>
          </a:p>
        </p:txBody>
      </p:sp>
    </p:spTree>
    <p:extLst>
      <p:ext uri="{BB962C8B-B14F-4D97-AF65-F5344CB8AC3E}">
        <p14:creationId xmlns:p14="http://schemas.microsoft.com/office/powerpoint/2010/main" val="1327595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72"/>
          <p:cNvGrpSpPr>
            <a:grpSpLocks/>
          </p:cNvGrpSpPr>
          <p:nvPr/>
        </p:nvGrpSpPr>
        <p:grpSpPr bwMode="auto">
          <a:xfrm>
            <a:off x="3422650" y="879475"/>
            <a:ext cx="5627688" cy="4813300"/>
            <a:chOff x="1196" y="554"/>
            <a:chExt cx="3545" cy="3032"/>
          </a:xfrm>
        </p:grpSpPr>
        <p:grpSp>
          <p:nvGrpSpPr>
            <p:cNvPr id="3" name="Group 173"/>
            <p:cNvGrpSpPr>
              <a:grpSpLocks/>
            </p:cNvGrpSpPr>
            <p:nvPr/>
          </p:nvGrpSpPr>
          <p:grpSpPr bwMode="auto">
            <a:xfrm>
              <a:off x="1761" y="1222"/>
              <a:ext cx="2055" cy="1491"/>
              <a:chOff x="1761" y="1222"/>
              <a:chExt cx="2055" cy="1491"/>
            </a:xfrm>
          </p:grpSpPr>
          <p:sp>
            <p:nvSpPr>
              <p:cNvPr id="32941" name="Line 174"/>
              <p:cNvSpPr>
                <a:spLocks noChangeAspect="1" noChangeShapeType="1"/>
              </p:cNvSpPr>
              <p:nvPr/>
            </p:nvSpPr>
            <p:spPr bwMode="auto">
              <a:xfrm flipH="1" flipV="1">
                <a:off x="1761" y="1222"/>
                <a:ext cx="976" cy="72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942" name="Line 175"/>
              <p:cNvSpPr>
                <a:spLocks noChangeAspect="1" noChangeShapeType="1"/>
              </p:cNvSpPr>
              <p:nvPr/>
            </p:nvSpPr>
            <p:spPr bwMode="auto">
              <a:xfrm flipV="1">
                <a:off x="2737" y="1274"/>
                <a:ext cx="1079" cy="66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943" name="Line 176"/>
              <p:cNvSpPr>
                <a:spLocks noChangeAspect="1" noChangeShapeType="1"/>
              </p:cNvSpPr>
              <p:nvPr/>
            </p:nvSpPr>
            <p:spPr bwMode="auto">
              <a:xfrm>
                <a:off x="2737" y="1942"/>
                <a:ext cx="154" cy="77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" name="Group 177"/>
            <p:cNvGrpSpPr>
              <a:grpSpLocks/>
            </p:cNvGrpSpPr>
            <p:nvPr/>
          </p:nvGrpSpPr>
          <p:grpSpPr bwMode="auto">
            <a:xfrm>
              <a:off x="1196" y="657"/>
              <a:ext cx="1181" cy="1336"/>
              <a:chOff x="1196" y="657"/>
              <a:chExt cx="1181" cy="1336"/>
            </a:xfrm>
          </p:grpSpPr>
          <p:sp>
            <p:nvSpPr>
              <p:cNvPr id="32938" name="Line 178"/>
              <p:cNvSpPr>
                <a:spLocks noChangeAspect="1" noChangeShapeType="1"/>
              </p:cNvSpPr>
              <p:nvPr/>
            </p:nvSpPr>
            <p:spPr bwMode="auto">
              <a:xfrm>
                <a:off x="1812" y="1274"/>
                <a:ext cx="565" cy="15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939" name="Line 179"/>
              <p:cNvSpPr>
                <a:spLocks noChangeAspect="1" noChangeShapeType="1"/>
              </p:cNvSpPr>
              <p:nvPr/>
            </p:nvSpPr>
            <p:spPr bwMode="auto">
              <a:xfrm>
                <a:off x="1196" y="657"/>
                <a:ext cx="616" cy="617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940" name="Line 180"/>
              <p:cNvSpPr>
                <a:spLocks noChangeAspect="1" noChangeShapeType="1"/>
              </p:cNvSpPr>
              <p:nvPr/>
            </p:nvSpPr>
            <p:spPr bwMode="auto">
              <a:xfrm flipH="1">
                <a:off x="1555" y="1274"/>
                <a:ext cx="257" cy="719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" name="Group 181"/>
            <p:cNvGrpSpPr>
              <a:grpSpLocks/>
            </p:cNvGrpSpPr>
            <p:nvPr/>
          </p:nvGrpSpPr>
          <p:grpSpPr bwMode="auto">
            <a:xfrm>
              <a:off x="3405" y="554"/>
              <a:ext cx="1336" cy="1182"/>
              <a:chOff x="3405" y="554"/>
              <a:chExt cx="1336" cy="1182"/>
            </a:xfrm>
          </p:grpSpPr>
          <p:sp>
            <p:nvSpPr>
              <p:cNvPr id="32935" name="Line 182"/>
              <p:cNvSpPr>
                <a:spLocks noChangeAspect="1" noChangeShapeType="1"/>
              </p:cNvSpPr>
              <p:nvPr/>
            </p:nvSpPr>
            <p:spPr bwMode="auto">
              <a:xfrm>
                <a:off x="3405" y="554"/>
                <a:ext cx="411" cy="72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936" name="Line 183"/>
              <p:cNvSpPr>
                <a:spLocks noChangeAspect="1" noChangeShapeType="1"/>
              </p:cNvSpPr>
              <p:nvPr/>
            </p:nvSpPr>
            <p:spPr bwMode="auto">
              <a:xfrm>
                <a:off x="3816" y="1274"/>
                <a:ext cx="925" cy="205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937" name="Line 184"/>
              <p:cNvSpPr>
                <a:spLocks noChangeAspect="1" noChangeShapeType="1"/>
              </p:cNvSpPr>
              <p:nvPr/>
            </p:nvSpPr>
            <p:spPr bwMode="auto">
              <a:xfrm flipV="1">
                <a:off x="3508" y="1274"/>
                <a:ext cx="308" cy="46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" name="Group 185"/>
            <p:cNvGrpSpPr>
              <a:grpSpLocks/>
            </p:cNvGrpSpPr>
            <p:nvPr/>
          </p:nvGrpSpPr>
          <p:grpSpPr bwMode="auto">
            <a:xfrm>
              <a:off x="2429" y="2456"/>
              <a:ext cx="1336" cy="1130"/>
              <a:chOff x="2429" y="2456"/>
              <a:chExt cx="1336" cy="1130"/>
            </a:xfrm>
          </p:grpSpPr>
          <p:sp>
            <p:nvSpPr>
              <p:cNvPr id="32932" name="Line 186"/>
              <p:cNvSpPr>
                <a:spLocks noChangeAspect="1" noChangeShapeType="1"/>
              </p:cNvSpPr>
              <p:nvPr/>
            </p:nvSpPr>
            <p:spPr bwMode="auto">
              <a:xfrm flipH="1" flipV="1">
                <a:off x="2891" y="2764"/>
                <a:ext cx="874" cy="10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933" name="Line 187"/>
              <p:cNvSpPr>
                <a:spLocks noChangeAspect="1" noChangeShapeType="1"/>
              </p:cNvSpPr>
              <p:nvPr/>
            </p:nvSpPr>
            <p:spPr bwMode="auto">
              <a:xfrm flipV="1">
                <a:off x="2429" y="2764"/>
                <a:ext cx="462" cy="82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934" name="Line 188"/>
              <p:cNvSpPr>
                <a:spLocks noChangeAspect="1" noChangeShapeType="1"/>
              </p:cNvSpPr>
              <p:nvPr/>
            </p:nvSpPr>
            <p:spPr bwMode="auto">
              <a:xfrm>
                <a:off x="2583" y="2456"/>
                <a:ext cx="308" cy="30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7" name="Group 168"/>
          <p:cNvGrpSpPr>
            <a:grpSpLocks/>
          </p:cNvGrpSpPr>
          <p:nvPr/>
        </p:nvGrpSpPr>
        <p:grpSpPr bwMode="auto">
          <a:xfrm>
            <a:off x="4319588" y="1939926"/>
            <a:ext cx="3262312" cy="2366963"/>
            <a:chOff x="1761" y="1222"/>
            <a:chExt cx="2055" cy="1491"/>
          </a:xfrm>
        </p:grpSpPr>
        <p:sp>
          <p:nvSpPr>
            <p:cNvPr id="32925" name="Line 154"/>
            <p:cNvSpPr>
              <a:spLocks noChangeAspect="1" noChangeShapeType="1"/>
            </p:cNvSpPr>
            <p:nvPr/>
          </p:nvSpPr>
          <p:spPr bwMode="auto">
            <a:xfrm flipH="1" flipV="1">
              <a:off x="1761" y="1222"/>
              <a:ext cx="976" cy="72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926" name="Line 155"/>
            <p:cNvSpPr>
              <a:spLocks noChangeAspect="1" noChangeShapeType="1"/>
            </p:cNvSpPr>
            <p:nvPr/>
          </p:nvSpPr>
          <p:spPr bwMode="auto">
            <a:xfrm flipV="1">
              <a:off x="2737" y="1274"/>
              <a:ext cx="1079" cy="66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927" name="Line 156"/>
            <p:cNvSpPr>
              <a:spLocks noChangeAspect="1" noChangeShapeType="1"/>
            </p:cNvSpPr>
            <p:nvPr/>
          </p:nvSpPr>
          <p:spPr bwMode="auto">
            <a:xfrm>
              <a:off x="2737" y="1942"/>
              <a:ext cx="154" cy="77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171"/>
          <p:cNvGrpSpPr>
            <a:grpSpLocks/>
          </p:cNvGrpSpPr>
          <p:nvPr/>
        </p:nvGrpSpPr>
        <p:grpSpPr bwMode="auto">
          <a:xfrm>
            <a:off x="3422650" y="1042988"/>
            <a:ext cx="1874838" cy="2120900"/>
            <a:chOff x="1196" y="657"/>
            <a:chExt cx="1181" cy="1336"/>
          </a:xfrm>
        </p:grpSpPr>
        <p:sp>
          <p:nvSpPr>
            <p:cNvPr id="32922" name="Line 163"/>
            <p:cNvSpPr>
              <a:spLocks noChangeAspect="1" noChangeShapeType="1"/>
            </p:cNvSpPr>
            <p:nvPr/>
          </p:nvSpPr>
          <p:spPr bwMode="auto">
            <a:xfrm>
              <a:off x="1812" y="1274"/>
              <a:ext cx="565" cy="15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923" name="Line 164"/>
            <p:cNvSpPr>
              <a:spLocks noChangeAspect="1" noChangeShapeType="1"/>
            </p:cNvSpPr>
            <p:nvPr/>
          </p:nvSpPr>
          <p:spPr bwMode="auto">
            <a:xfrm>
              <a:off x="1196" y="657"/>
              <a:ext cx="616" cy="61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924" name="Line 165"/>
            <p:cNvSpPr>
              <a:spLocks noChangeAspect="1" noChangeShapeType="1"/>
            </p:cNvSpPr>
            <p:nvPr/>
          </p:nvSpPr>
          <p:spPr bwMode="auto">
            <a:xfrm flipH="1">
              <a:off x="1555" y="1274"/>
              <a:ext cx="257" cy="71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170"/>
          <p:cNvGrpSpPr>
            <a:grpSpLocks/>
          </p:cNvGrpSpPr>
          <p:nvPr/>
        </p:nvGrpSpPr>
        <p:grpSpPr bwMode="auto">
          <a:xfrm>
            <a:off x="6929438" y="879476"/>
            <a:ext cx="2120900" cy="1876425"/>
            <a:chOff x="3405" y="554"/>
            <a:chExt cx="1336" cy="1182"/>
          </a:xfrm>
        </p:grpSpPr>
        <p:sp>
          <p:nvSpPr>
            <p:cNvPr id="32919" name="Line 160"/>
            <p:cNvSpPr>
              <a:spLocks noChangeAspect="1" noChangeShapeType="1"/>
            </p:cNvSpPr>
            <p:nvPr/>
          </p:nvSpPr>
          <p:spPr bwMode="auto">
            <a:xfrm>
              <a:off x="3405" y="554"/>
              <a:ext cx="411" cy="72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920" name="Line 161"/>
            <p:cNvSpPr>
              <a:spLocks noChangeAspect="1" noChangeShapeType="1"/>
            </p:cNvSpPr>
            <p:nvPr/>
          </p:nvSpPr>
          <p:spPr bwMode="auto">
            <a:xfrm>
              <a:off x="3816" y="1274"/>
              <a:ext cx="925" cy="20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921" name="Line 162"/>
            <p:cNvSpPr>
              <a:spLocks noChangeAspect="1" noChangeShapeType="1"/>
            </p:cNvSpPr>
            <p:nvPr/>
          </p:nvSpPr>
          <p:spPr bwMode="auto">
            <a:xfrm flipV="1">
              <a:off x="3508" y="1274"/>
              <a:ext cx="308" cy="46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169"/>
          <p:cNvGrpSpPr>
            <a:grpSpLocks/>
          </p:cNvGrpSpPr>
          <p:nvPr/>
        </p:nvGrpSpPr>
        <p:grpSpPr bwMode="auto">
          <a:xfrm>
            <a:off x="5380038" y="3898901"/>
            <a:ext cx="2120900" cy="1793875"/>
            <a:chOff x="2429" y="2456"/>
            <a:chExt cx="1336" cy="1130"/>
          </a:xfrm>
        </p:grpSpPr>
        <p:sp>
          <p:nvSpPr>
            <p:cNvPr id="32916" name="Line 157"/>
            <p:cNvSpPr>
              <a:spLocks noChangeAspect="1" noChangeShapeType="1"/>
            </p:cNvSpPr>
            <p:nvPr/>
          </p:nvSpPr>
          <p:spPr bwMode="auto">
            <a:xfrm flipH="1" flipV="1">
              <a:off x="2891" y="2764"/>
              <a:ext cx="874" cy="10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917" name="Line 158"/>
            <p:cNvSpPr>
              <a:spLocks noChangeAspect="1" noChangeShapeType="1"/>
            </p:cNvSpPr>
            <p:nvPr/>
          </p:nvSpPr>
          <p:spPr bwMode="auto">
            <a:xfrm flipV="1">
              <a:off x="2429" y="2764"/>
              <a:ext cx="462" cy="82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918" name="Line 159"/>
            <p:cNvSpPr>
              <a:spLocks noChangeAspect="1" noChangeShapeType="1"/>
            </p:cNvSpPr>
            <p:nvPr/>
          </p:nvSpPr>
          <p:spPr bwMode="auto">
            <a:xfrm>
              <a:off x="2583" y="2456"/>
              <a:ext cx="308" cy="3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2"/>
          <p:cNvGrpSpPr>
            <a:grpSpLocks noChangeAspect="1"/>
          </p:cNvGrpSpPr>
          <p:nvPr/>
        </p:nvGrpSpPr>
        <p:grpSpPr bwMode="auto">
          <a:xfrm>
            <a:off x="2768600" y="227014"/>
            <a:ext cx="6853238" cy="6200775"/>
            <a:chOff x="1056" y="288"/>
            <a:chExt cx="4032" cy="3648"/>
          </a:xfrm>
        </p:grpSpPr>
        <p:sp>
          <p:nvSpPr>
            <p:cNvPr id="32805" name="Oval 3"/>
            <p:cNvSpPr>
              <a:spLocks noChangeAspect="1" noChangeArrowheads="1"/>
            </p:cNvSpPr>
            <p:nvPr/>
          </p:nvSpPr>
          <p:spPr bwMode="auto">
            <a:xfrm>
              <a:off x="1824" y="1968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06" name="Oval 4"/>
            <p:cNvSpPr>
              <a:spLocks noChangeAspect="1" noChangeArrowheads="1"/>
            </p:cNvSpPr>
            <p:nvPr/>
          </p:nvSpPr>
          <p:spPr bwMode="auto">
            <a:xfrm>
              <a:off x="1584" y="2064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07" name="Oval 5"/>
            <p:cNvSpPr>
              <a:spLocks noChangeAspect="1" noChangeArrowheads="1"/>
            </p:cNvSpPr>
            <p:nvPr/>
          </p:nvSpPr>
          <p:spPr bwMode="auto">
            <a:xfrm>
              <a:off x="1920" y="1872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08" name="Oval 6"/>
            <p:cNvSpPr>
              <a:spLocks noChangeAspect="1" noChangeArrowheads="1"/>
            </p:cNvSpPr>
            <p:nvPr/>
          </p:nvSpPr>
          <p:spPr bwMode="auto">
            <a:xfrm>
              <a:off x="2016" y="1776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09" name="Oval 7"/>
            <p:cNvSpPr>
              <a:spLocks noChangeAspect="1" noChangeArrowheads="1"/>
            </p:cNvSpPr>
            <p:nvPr/>
          </p:nvSpPr>
          <p:spPr bwMode="auto">
            <a:xfrm>
              <a:off x="1920" y="2064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10" name="Oval 8"/>
            <p:cNvSpPr>
              <a:spLocks noChangeAspect="1" noChangeArrowheads="1"/>
            </p:cNvSpPr>
            <p:nvPr/>
          </p:nvSpPr>
          <p:spPr bwMode="auto">
            <a:xfrm>
              <a:off x="1536" y="1008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11" name="Oval 9"/>
            <p:cNvSpPr>
              <a:spLocks noChangeAspect="1" noChangeArrowheads="1"/>
            </p:cNvSpPr>
            <p:nvPr/>
          </p:nvSpPr>
          <p:spPr bwMode="auto">
            <a:xfrm>
              <a:off x="1824" y="1440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12" name="Oval 10"/>
            <p:cNvSpPr>
              <a:spLocks noChangeAspect="1" noChangeArrowheads="1"/>
            </p:cNvSpPr>
            <p:nvPr/>
          </p:nvSpPr>
          <p:spPr bwMode="auto">
            <a:xfrm>
              <a:off x="2592" y="3312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13" name="Oval 11"/>
            <p:cNvSpPr>
              <a:spLocks noChangeAspect="1" noChangeArrowheads="1"/>
            </p:cNvSpPr>
            <p:nvPr/>
          </p:nvSpPr>
          <p:spPr bwMode="auto">
            <a:xfrm>
              <a:off x="2448" y="3408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14" name="Oval 12"/>
            <p:cNvSpPr>
              <a:spLocks noChangeAspect="1" noChangeArrowheads="1"/>
            </p:cNvSpPr>
            <p:nvPr/>
          </p:nvSpPr>
          <p:spPr bwMode="auto">
            <a:xfrm>
              <a:off x="2736" y="3360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15" name="Oval 13"/>
            <p:cNvSpPr>
              <a:spLocks noChangeAspect="1" noChangeArrowheads="1"/>
            </p:cNvSpPr>
            <p:nvPr/>
          </p:nvSpPr>
          <p:spPr bwMode="auto">
            <a:xfrm>
              <a:off x="2784" y="3264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16" name="Oval 14"/>
            <p:cNvSpPr>
              <a:spLocks noChangeAspect="1" noChangeArrowheads="1"/>
            </p:cNvSpPr>
            <p:nvPr/>
          </p:nvSpPr>
          <p:spPr bwMode="auto">
            <a:xfrm>
              <a:off x="2688" y="3072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17" name="Oval 15"/>
            <p:cNvSpPr>
              <a:spLocks noChangeAspect="1" noChangeArrowheads="1"/>
            </p:cNvSpPr>
            <p:nvPr/>
          </p:nvSpPr>
          <p:spPr bwMode="auto">
            <a:xfrm>
              <a:off x="2832" y="2880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18" name="Oval 16"/>
            <p:cNvSpPr>
              <a:spLocks noChangeAspect="1" noChangeArrowheads="1"/>
            </p:cNvSpPr>
            <p:nvPr/>
          </p:nvSpPr>
          <p:spPr bwMode="auto">
            <a:xfrm>
              <a:off x="3024" y="2976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19" name="Oval 17"/>
            <p:cNvSpPr>
              <a:spLocks noChangeAspect="1" noChangeArrowheads="1"/>
            </p:cNvSpPr>
            <p:nvPr/>
          </p:nvSpPr>
          <p:spPr bwMode="auto">
            <a:xfrm>
              <a:off x="2688" y="2592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20" name="Oval 18"/>
            <p:cNvSpPr>
              <a:spLocks noChangeAspect="1" noChangeArrowheads="1"/>
            </p:cNvSpPr>
            <p:nvPr/>
          </p:nvSpPr>
          <p:spPr bwMode="auto">
            <a:xfrm>
              <a:off x="2736" y="2736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21" name="Oval 19"/>
            <p:cNvSpPr>
              <a:spLocks noChangeAspect="1" noChangeArrowheads="1"/>
            </p:cNvSpPr>
            <p:nvPr/>
          </p:nvSpPr>
          <p:spPr bwMode="auto">
            <a:xfrm>
              <a:off x="3312" y="2976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22" name="Oval 20"/>
            <p:cNvSpPr>
              <a:spLocks noChangeAspect="1" noChangeArrowheads="1"/>
            </p:cNvSpPr>
            <p:nvPr/>
          </p:nvSpPr>
          <p:spPr bwMode="auto">
            <a:xfrm>
              <a:off x="3120" y="2832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23" name="Oval 21"/>
            <p:cNvSpPr>
              <a:spLocks noChangeAspect="1" noChangeArrowheads="1"/>
            </p:cNvSpPr>
            <p:nvPr/>
          </p:nvSpPr>
          <p:spPr bwMode="auto">
            <a:xfrm>
              <a:off x="3696" y="3024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24" name="Oval 22"/>
            <p:cNvSpPr>
              <a:spLocks noChangeAspect="1" noChangeArrowheads="1"/>
            </p:cNvSpPr>
            <p:nvPr/>
          </p:nvSpPr>
          <p:spPr bwMode="auto">
            <a:xfrm>
              <a:off x="2736" y="3648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25" name="Oval 23"/>
            <p:cNvSpPr>
              <a:spLocks noChangeAspect="1" noChangeArrowheads="1"/>
            </p:cNvSpPr>
            <p:nvPr/>
          </p:nvSpPr>
          <p:spPr bwMode="auto">
            <a:xfrm>
              <a:off x="2256" y="3600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26" name="Oval 24"/>
            <p:cNvSpPr>
              <a:spLocks noChangeAspect="1" noChangeArrowheads="1"/>
            </p:cNvSpPr>
            <p:nvPr/>
          </p:nvSpPr>
          <p:spPr bwMode="auto">
            <a:xfrm>
              <a:off x="2544" y="2880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27" name="Oval 25"/>
            <p:cNvSpPr>
              <a:spLocks noChangeAspect="1" noChangeArrowheads="1"/>
            </p:cNvSpPr>
            <p:nvPr/>
          </p:nvSpPr>
          <p:spPr bwMode="auto">
            <a:xfrm>
              <a:off x="2592" y="2592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28" name="Oval 26"/>
            <p:cNvSpPr>
              <a:spLocks noChangeAspect="1" noChangeArrowheads="1"/>
            </p:cNvSpPr>
            <p:nvPr/>
          </p:nvSpPr>
          <p:spPr bwMode="auto">
            <a:xfrm>
              <a:off x="4032" y="2976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29" name="Oval 27"/>
            <p:cNvSpPr>
              <a:spLocks noChangeAspect="1" noChangeArrowheads="1"/>
            </p:cNvSpPr>
            <p:nvPr/>
          </p:nvSpPr>
          <p:spPr bwMode="auto">
            <a:xfrm>
              <a:off x="3456" y="2832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30" name="Oval 28"/>
            <p:cNvSpPr>
              <a:spLocks noChangeAspect="1" noChangeArrowheads="1"/>
            </p:cNvSpPr>
            <p:nvPr/>
          </p:nvSpPr>
          <p:spPr bwMode="auto">
            <a:xfrm>
              <a:off x="4080" y="2784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31" name="Oval 29"/>
            <p:cNvSpPr>
              <a:spLocks noChangeAspect="1" noChangeArrowheads="1"/>
            </p:cNvSpPr>
            <p:nvPr/>
          </p:nvSpPr>
          <p:spPr bwMode="auto">
            <a:xfrm>
              <a:off x="3744" y="2736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32" name="Oval 30"/>
            <p:cNvSpPr>
              <a:spLocks noChangeAspect="1" noChangeArrowheads="1"/>
            </p:cNvSpPr>
            <p:nvPr/>
          </p:nvSpPr>
          <p:spPr bwMode="auto">
            <a:xfrm>
              <a:off x="2832" y="2400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33" name="Oval 31"/>
            <p:cNvSpPr>
              <a:spLocks noChangeAspect="1" noChangeArrowheads="1"/>
            </p:cNvSpPr>
            <p:nvPr/>
          </p:nvSpPr>
          <p:spPr bwMode="auto">
            <a:xfrm>
              <a:off x="2640" y="2208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34" name="Oval 32"/>
            <p:cNvSpPr>
              <a:spLocks noChangeAspect="1" noChangeArrowheads="1"/>
            </p:cNvSpPr>
            <p:nvPr/>
          </p:nvSpPr>
          <p:spPr bwMode="auto">
            <a:xfrm>
              <a:off x="2016" y="2016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35" name="Oval 33"/>
            <p:cNvSpPr>
              <a:spLocks noChangeAspect="1" noChangeArrowheads="1"/>
            </p:cNvSpPr>
            <p:nvPr/>
          </p:nvSpPr>
          <p:spPr bwMode="auto">
            <a:xfrm>
              <a:off x="1488" y="864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36" name="Oval 34"/>
            <p:cNvSpPr>
              <a:spLocks noChangeAspect="1" noChangeArrowheads="1"/>
            </p:cNvSpPr>
            <p:nvPr/>
          </p:nvSpPr>
          <p:spPr bwMode="auto">
            <a:xfrm>
              <a:off x="2016" y="2160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37" name="Oval 35"/>
            <p:cNvSpPr>
              <a:spLocks noChangeAspect="1" noChangeArrowheads="1"/>
            </p:cNvSpPr>
            <p:nvPr/>
          </p:nvSpPr>
          <p:spPr bwMode="auto">
            <a:xfrm>
              <a:off x="1728" y="2112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38" name="Oval 36"/>
            <p:cNvSpPr>
              <a:spLocks noChangeAspect="1" noChangeArrowheads="1"/>
            </p:cNvSpPr>
            <p:nvPr/>
          </p:nvSpPr>
          <p:spPr bwMode="auto">
            <a:xfrm>
              <a:off x="1824" y="1776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39" name="Oval 37"/>
            <p:cNvSpPr>
              <a:spLocks noChangeAspect="1" noChangeArrowheads="1"/>
            </p:cNvSpPr>
            <p:nvPr/>
          </p:nvSpPr>
          <p:spPr bwMode="auto">
            <a:xfrm>
              <a:off x="1440" y="1920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40" name="Oval 38"/>
            <p:cNvSpPr>
              <a:spLocks noChangeAspect="1" noChangeArrowheads="1"/>
            </p:cNvSpPr>
            <p:nvPr/>
          </p:nvSpPr>
          <p:spPr bwMode="auto">
            <a:xfrm>
              <a:off x="2112" y="1680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41" name="Oval 39"/>
            <p:cNvSpPr>
              <a:spLocks noChangeAspect="1" noChangeArrowheads="1"/>
            </p:cNvSpPr>
            <p:nvPr/>
          </p:nvSpPr>
          <p:spPr bwMode="auto">
            <a:xfrm>
              <a:off x="2352" y="1872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42" name="Oval 40"/>
            <p:cNvSpPr>
              <a:spLocks noChangeAspect="1" noChangeArrowheads="1"/>
            </p:cNvSpPr>
            <p:nvPr/>
          </p:nvSpPr>
          <p:spPr bwMode="auto">
            <a:xfrm>
              <a:off x="2448" y="1632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43" name="Oval 41"/>
            <p:cNvSpPr>
              <a:spLocks noChangeAspect="1" noChangeArrowheads="1"/>
            </p:cNvSpPr>
            <p:nvPr/>
          </p:nvSpPr>
          <p:spPr bwMode="auto">
            <a:xfrm>
              <a:off x="2256" y="1488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44" name="Oval 42"/>
            <p:cNvSpPr>
              <a:spLocks noChangeAspect="1" noChangeArrowheads="1"/>
            </p:cNvSpPr>
            <p:nvPr/>
          </p:nvSpPr>
          <p:spPr bwMode="auto">
            <a:xfrm>
              <a:off x="2160" y="1248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45" name="Oval 43"/>
            <p:cNvSpPr>
              <a:spLocks noChangeAspect="1" noChangeArrowheads="1"/>
            </p:cNvSpPr>
            <p:nvPr/>
          </p:nvSpPr>
          <p:spPr bwMode="auto">
            <a:xfrm>
              <a:off x="2160" y="1584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46" name="Oval 44"/>
            <p:cNvSpPr>
              <a:spLocks noChangeAspect="1" noChangeArrowheads="1"/>
            </p:cNvSpPr>
            <p:nvPr/>
          </p:nvSpPr>
          <p:spPr bwMode="auto">
            <a:xfrm>
              <a:off x="2640" y="2016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47" name="Oval 45"/>
            <p:cNvSpPr>
              <a:spLocks noChangeAspect="1" noChangeArrowheads="1"/>
            </p:cNvSpPr>
            <p:nvPr/>
          </p:nvSpPr>
          <p:spPr bwMode="auto">
            <a:xfrm>
              <a:off x="3408" y="1920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48" name="Oval 46"/>
            <p:cNvSpPr>
              <a:spLocks noChangeAspect="1" noChangeArrowheads="1"/>
            </p:cNvSpPr>
            <p:nvPr/>
          </p:nvSpPr>
          <p:spPr bwMode="auto">
            <a:xfrm>
              <a:off x="3216" y="2352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49" name="Oval 47"/>
            <p:cNvSpPr>
              <a:spLocks noChangeAspect="1" noChangeArrowheads="1"/>
            </p:cNvSpPr>
            <p:nvPr/>
          </p:nvSpPr>
          <p:spPr bwMode="auto">
            <a:xfrm>
              <a:off x="3264" y="2448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50" name="Oval 48"/>
            <p:cNvSpPr>
              <a:spLocks noChangeAspect="1" noChangeArrowheads="1"/>
            </p:cNvSpPr>
            <p:nvPr/>
          </p:nvSpPr>
          <p:spPr bwMode="auto">
            <a:xfrm>
              <a:off x="3792" y="1536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51" name="Oval 49"/>
            <p:cNvSpPr>
              <a:spLocks noChangeAspect="1" noChangeArrowheads="1"/>
            </p:cNvSpPr>
            <p:nvPr/>
          </p:nvSpPr>
          <p:spPr bwMode="auto">
            <a:xfrm>
              <a:off x="3408" y="1536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52" name="Oval 50"/>
            <p:cNvSpPr>
              <a:spLocks noChangeAspect="1" noChangeArrowheads="1"/>
            </p:cNvSpPr>
            <p:nvPr/>
          </p:nvSpPr>
          <p:spPr bwMode="auto">
            <a:xfrm>
              <a:off x="3552" y="1680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53" name="Oval 51"/>
            <p:cNvSpPr>
              <a:spLocks noChangeAspect="1" noChangeArrowheads="1"/>
            </p:cNvSpPr>
            <p:nvPr/>
          </p:nvSpPr>
          <p:spPr bwMode="auto">
            <a:xfrm>
              <a:off x="4128" y="1536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54" name="Oval 52"/>
            <p:cNvSpPr>
              <a:spLocks noChangeAspect="1" noChangeArrowheads="1"/>
            </p:cNvSpPr>
            <p:nvPr/>
          </p:nvSpPr>
          <p:spPr bwMode="auto">
            <a:xfrm>
              <a:off x="3312" y="1296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55" name="Oval 53"/>
            <p:cNvSpPr>
              <a:spLocks noChangeAspect="1" noChangeArrowheads="1"/>
            </p:cNvSpPr>
            <p:nvPr/>
          </p:nvSpPr>
          <p:spPr bwMode="auto">
            <a:xfrm>
              <a:off x="1680" y="1104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56" name="Oval 54"/>
            <p:cNvSpPr>
              <a:spLocks noChangeAspect="1" noChangeArrowheads="1"/>
            </p:cNvSpPr>
            <p:nvPr/>
          </p:nvSpPr>
          <p:spPr bwMode="auto">
            <a:xfrm>
              <a:off x="1200" y="864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57" name="Oval 55"/>
            <p:cNvSpPr>
              <a:spLocks noChangeAspect="1" noChangeArrowheads="1"/>
            </p:cNvSpPr>
            <p:nvPr/>
          </p:nvSpPr>
          <p:spPr bwMode="auto">
            <a:xfrm>
              <a:off x="1488" y="480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58" name="Oval 56"/>
            <p:cNvSpPr>
              <a:spLocks noChangeAspect="1" noChangeArrowheads="1"/>
            </p:cNvSpPr>
            <p:nvPr/>
          </p:nvSpPr>
          <p:spPr bwMode="auto">
            <a:xfrm>
              <a:off x="3552" y="1056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59" name="Oval 57"/>
            <p:cNvSpPr>
              <a:spLocks noChangeAspect="1" noChangeArrowheads="1"/>
            </p:cNvSpPr>
            <p:nvPr/>
          </p:nvSpPr>
          <p:spPr bwMode="auto">
            <a:xfrm>
              <a:off x="3264" y="816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60" name="Oval 58"/>
            <p:cNvSpPr>
              <a:spLocks noChangeAspect="1" noChangeArrowheads="1"/>
            </p:cNvSpPr>
            <p:nvPr/>
          </p:nvSpPr>
          <p:spPr bwMode="auto">
            <a:xfrm>
              <a:off x="3696" y="672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61" name="Oval 59"/>
            <p:cNvSpPr>
              <a:spLocks noChangeAspect="1" noChangeArrowheads="1"/>
            </p:cNvSpPr>
            <p:nvPr/>
          </p:nvSpPr>
          <p:spPr bwMode="auto">
            <a:xfrm>
              <a:off x="3504" y="768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62" name="Oval 60"/>
            <p:cNvSpPr>
              <a:spLocks noChangeAspect="1" noChangeArrowheads="1"/>
            </p:cNvSpPr>
            <p:nvPr/>
          </p:nvSpPr>
          <p:spPr bwMode="auto">
            <a:xfrm>
              <a:off x="3408" y="480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63" name="Oval 61"/>
            <p:cNvSpPr>
              <a:spLocks noChangeAspect="1" noChangeArrowheads="1"/>
            </p:cNvSpPr>
            <p:nvPr/>
          </p:nvSpPr>
          <p:spPr bwMode="auto">
            <a:xfrm>
              <a:off x="4464" y="1584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64" name="Oval 62"/>
            <p:cNvSpPr>
              <a:spLocks noChangeAspect="1" noChangeArrowheads="1"/>
            </p:cNvSpPr>
            <p:nvPr/>
          </p:nvSpPr>
          <p:spPr bwMode="auto">
            <a:xfrm>
              <a:off x="4656" y="1344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65" name="Oval 63"/>
            <p:cNvSpPr>
              <a:spLocks noChangeAspect="1" noChangeArrowheads="1"/>
            </p:cNvSpPr>
            <p:nvPr/>
          </p:nvSpPr>
          <p:spPr bwMode="auto">
            <a:xfrm>
              <a:off x="5040" y="1536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66" name="Oval 64"/>
            <p:cNvSpPr>
              <a:spLocks noChangeAspect="1" noChangeArrowheads="1"/>
            </p:cNvSpPr>
            <p:nvPr/>
          </p:nvSpPr>
          <p:spPr bwMode="auto">
            <a:xfrm>
              <a:off x="4944" y="1728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67" name="Oval 65"/>
            <p:cNvSpPr>
              <a:spLocks noChangeAspect="1" noChangeArrowheads="1"/>
            </p:cNvSpPr>
            <p:nvPr/>
          </p:nvSpPr>
          <p:spPr bwMode="auto">
            <a:xfrm>
              <a:off x="3648" y="1248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68" name="Oval 66"/>
            <p:cNvSpPr>
              <a:spLocks noChangeAspect="1" noChangeArrowheads="1"/>
            </p:cNvSpPr>
            <p:nvPr/>
          </p:nvSpPr>
          <p:spPr bwMode="auto">
            <a:xfrm>
              <a:off x="3312" y="576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69" name="Oval 67"/>
            <p:cNvSpPr>
              <a:spLocks noChangeAspect="1" noChangeArrowheads="1"/>
            </p:cNvSpPr>
            <p:nvPr/>
          </p:nvSpPr>
          <p:spPr bwMode="auto">
            <a:xfrm>
              <a:off x="4272" y="1392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70" name="Oval 68"/>
            <p:cNvSpPr>
              <a:spLocks noChangeAspect="1" noChangeArrowheads="1"/>
            </p:cNvSpPr>
            <p:nvPr/>
          </p:nvSpPr>
          <p:spPr bwMode="auto">
            <a:xfrm>
              <a:off x="4032" y="1440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71" name="Oval 69"/>
            <p:cNvSpPr>
              <a:spLocks noChangeAspect="1" noChangeArrowheads="1"/>
            </p:cNvSpPr>
            <p:nvPr/>
          </p:nvSpPr>
          <p:spPr bwMode="auto">
            <a:xfrm>
              <a:off x="2400" y="2208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72" name="Oval 70"/>
            <p:cNvSpPr>
              <a:spLocks noChangeAspect="1" noChangeArrowheads="1"/>
            </p:cNvSpPr>
            <p:nvPr/>
          </p:nvSpPr>
          <p:spPr bwMode="auto">
            <a:xfrm>
              <a:off x="2976" y="1632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73" name="Oval 71"/>
            <p:cNvSpPr>
              <a:spLocks noChangeAspect="1" noChangeArrowheads="1"/>
            </p:cNvSpPr>
            <p:nvPr/>
          </p:nvSpPr>
          <p:spPr bwMode="auto">
            <a:xfrm>
              <a:off x="2016" y="1488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74" name="Oval 72"/>
            <p:cNvSpPr>
              <a:spLocks noChangeAspect="1" noChangeArrowheads="1"/>
            </p:cNvSpPr>
            <p:nvPr/>
          </p:nvSpPr>
          <p:spPr bwMode="auto">
            <a:xfrm>
              <a:off x="3072" y="2400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75" name="Oval 73"/>
            <p:cNvSpPr>
              <a:spLocks noChangeAspect="1" noChangeArrowheads="1"/>
            </p:cNvSpPr>
            <p:nvPr/>
          </p:nvSpPr>
          <p:spPr bwMode="auto">
            <a:xfrm>
              <a:off x="3024" y="2640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76" name="Oval 74"/>
            <p:cNvSpPr>
              <a:spLocks noChangeAspect="1" noChangeArrowheads="1"/>
            </p:cNvSpPr>
            <p:nvPr/>
          </p:nvSpPr>
          <p:spPr bwMode="auto">
            <a:xfrm>
              <a:off x="3168" y="2640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77" name="Oval 75"/>
            <p:cNvSpPr>
              <a:spLocks noChangeAspect="1" noChangeArrowheads="1"/>
            </p:cNvSpPr>
            <p:nvPr/>
          </p:nvSpPr>
          <p:spPr bwMode="auto">
            <a:xfrm>
              <a:off x="3936" y="1296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78" name="Oval 76"/>
            <p:cNvSpPr>
              <a:spLocks noChangeAspect="1" noChangeArrowheads="1"/>
            </p:cNvSpPr>
            <p:nvPr/>
          </p:nvSpPr>
          <p:spPr bwMode="auto">
            <a:xfrm>
              <a:off x="3840" y="1152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79" name="Oval 77"/>
            <p:cNvSpPr>
              <a:spLocks noChangeAspect="1" noChangeArrowheads="1"/>
            </p:cNvSpPr>
            <p:nvPr/>
          </p:nvSpPr>
          <p:spPr bwMode="auto">
            <a:xfrm>
              <a:off x="4128" y="1296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80" name="Oval 78"/>
            <p:cNvSpPr>
              <a:spLocks noChangeAspect="1" noChangeArrowheads="1"/>
            </p:cNvSpPr>
            <p:nvPr/>
          </p:nvSpPr>
          <p:spPr bwMode="auto">
            <a:xfrm>
              <a:off x="4416" y="1152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81" name="Oval 79"/>
            <p:cNvSpPr>
              <a:spLocks noChangeAspect="1" noChangeArrowheads="1"/>
            </p:cNvSpPr>
            <p:nvPr/>
          </p:nvSpPr>
          <p:spPr bwMode="auto">
            <a:xfrm>
              <a:off x="4368" y="1728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82" name="Oval 80"/>
            <p:cNvSpPr>
              <a:spLocks noChangeAspect="1" noChangeArrowheads="1"/>
            </p:cNvSpPr>
            <p:nvPr/>
          </p:nvSpPr>
          <p:spPr bwMode="auto">
            <a:xfrm>
              <a:off x="4992" y="1872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83" name="Oval 81"/>
            <p:cNvSpPr>
              <a:spLocks noChangeAspect="1" noChangeArrowheads="1"/>
            </p:cNvSpPr>
            <p:nvPr/>
          </p:nvSpPr>
          <p:spPr bwMode="auto">
            <a:xfrm>
              <a:off x="4896" y="1344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84" name="Oval 82"/>
            <p:cNvSpPr>
              <a:spLocks noChangeAspect="1" noChangeArrowheads="1"/>
            </p:cNvSpPr>
            <p:nvPr/>
          </p:nvSpPr>
          <p:spPr bwMode="auto">
            <a:xfrm>
              <a:off x="3072" y="2784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85" name="Oval 83"/>
            <p:cNvSpPr>
              <a:spLocks noChangeAspect="1" noChangeArrowheads="1"/>
            </p:cNvSpPr>
            <p:nvPr/>
          </p:nvSpPr>
          <p:spPr bwMode="auto">
            <a:xfrm>
              <a:off x="2496" y="3696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86" name="Oval 84"/>
            <p:cNvSpPr>
              <a:spLocks noChangeAspect="1" noChangeArrowheads="1"/>
            </p:cNvSpPr>
            <p:nvPr/>
          </p:nvSpPr>
          <p:spPr bwMode="auto">
            <a:xfrm>
              <a:off x="3888" y="2640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87" name="Oval 85"/>
            <p:cNvSpPr>
              <a:spLocks noChangeAspect="1" noChangeArrowheads="1"/>
            </p:cNvSpPr>
            <p:nvPr/>
          </p:nvSpPr>
          <p:spPr bwMode="auto">
            <a:xfrm>
              <a:off x="4176" y="3168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88" name="Oval 86"/>
            <p:cNvSpPr>
              <a:spLocks noChangeAspect="1" noChangeArrowheads="1"/>
            </p:cNvSpPr>
            <p:nvPr/>
          </p:nvSpPr>
          <p:spPr bwMode="auto">
            <a:xfrm>
              <a:off x="2640" y="3888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89" name="Oval 87"/>
            <p:cNvSpPr>
              <a:spLocks noChangeAspect="1" noChangeArrowheads="1"/>
            </p:cNvSpPr>
            <p:nvPr/>
          </p:nvSpPr>
          <p:spPr bwMode="auto">
            <a:xfrm>
              <a:off x="1296" y="1824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90" name="Oval 88"/>
            <p:cNvSpPr>
              <a:spLocks noChangeAspect="1" noChangeArrowheads="1"/>
            </p:cNvSpPr>
            <p:nvPr/>
          </p:nvSpPr>
          <p:spPr bwMode="auto">
            <a:xfrm>
              <a:off x="1584" y="1824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91" name="Oval 89"/>
            <p:cNvSpPr>
              <a:spLocks noChangeAspect="1" noChangeArrowheads="1"/>
            </p:cNvSpPr>
            <p:nvPr/>
          </p:nvSpPr>
          <p:spPr bwMode="auto">
            <a:xfrm>
              <a:off x="1536" y="1728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92" name="Oval 90"/>
            <p:cNvSpPr>
              <a:spLocks noChangeAspect="1" noChangeArrowheads="1"/>
            </p:cNvSpPr>
            <p:nvPr/>
          </p:nvSpPr>
          <p:spPr bwMode="auto">
            <a:xfrm>
              <a:off x="2352" y="2304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93" name="Oval 91"/>
            <p:cNvSpPr>
              <a:spLocks noChangeAspect="1" noChangeArrowheads="1"/>
            </p:cNvSpPr>
            <p:nvPr/>
          </p:nvSpPr>
          <p:spPr bwMode="auto">
            <a:xfrm>
              <a:off x="2784" y="2208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94" name="Oval 92"/>
            <p:cNvSpPr>
              <a:spLocks noChangeAspect="1" noChangeArrowheads="1"/>
            </p:cNvSpPr>
            <p:nvPr/>
          </p:nvSpPr>
          <p:spPr bwMode="auto">
            <a:xfrm>
              <a:off x="2496" y="720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95" name="Oval 93"/>
            <p:cNvSpPr>
              <a:spLocks noChangeAspect="1" noChangeArrowheads="1"/>
            </p:cNvSpPr>
            <p:nvPr/>
          </p:nvSpPr>
          <p:spPr bwMode="auto">
            <a:xfrm>
              <a:off x="2544" y="2256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96" name="Oval 94"/>
            <p:cNvSpPr>
              <a:spLocks noChangeAspect="1" noChangeArrowheads="1"/>
            </p:cNvSpPr>
            <p:nvPr/>
          </p:nvSpPr>
          <p:spPr bwMode="auto">
            <a:xfrm>
              <a:off x="2160" y="960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97" name="Oval 95"/>
            <p:cNvSpPr>
              <a:spLocks noChangeAspect="1" noChangeArrowheads="1"/>
            </p:cNvSpPr>
            <p:nvPr/>
          </p:nvSpPr>
          <p:spPr bwMode="auto">
            <a:xfrm>
              <a:off x="2112" y="2256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98" name="Oval 96"/>
            <p:cNvSpPr>
              <a:spLocks noChangeAspect="1" noChangeArrowheads="1"/>
            </p:cNvSpPr>
            <p:nvPr/>
          </p:nvSpPr>
          <p:spPr bwMode="auto">
            <a:xfrm>
              <a:off x="2736" y="1632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899" name="Oval 97"/>
            <p:cNvSpPr>
              <a:spLocks noChangeAspect="1" noChangeArrowheads="1"/>
            </p:cNvSpPr>
            <p:nvPr/>
          </p:nvSpPr>
          <p:spPr bwMode="auto">
            <a:xfrm>
              <a:off x="2640" y="1152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900" name="Oval 98"/>
            <p:cNvSpPr>
              <a:spLocks noChangeAspect="1" noChangeArrowheads="1"/>
            </p:cNvSpPr>
            <p:nvPr/>
          </p:nvSpPr>
          <p:spPr bwMode="auto">
            <a:xfrm>
              <a:off x="2544" y="1296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901" name="Oval 99"/>
            <p:cNvSpPr>
              <a:spLocks noChangeAspect="1" noChangeArrowheads="1"/>
            </p:cNvSpPr>
            <p:nvPr/>
          </p:nvSpPr>
          <p:spPr bwMode="auto">
            <a:xfrm>
              <a:off x="2736" y="1392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902" name="Oval 100"/>
            <p:cNvSpPr>
              <a:spLocks noChangeAspect="1" noChangeArrowheads="1"/>
            </p:cNvSpPr>
            <p:nvPr/>
          </p:nvSpPr>
          <p:spPr bwMode="auto">
            <a:xfrm>
              <a:off x="1152" y="432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903" name="Oval 101"/>
            <p:cNvSpPr>
              <a:spLocks noChangeAspect="1" noChangeArrowheads="1"/>
            </p:cNvSpPr>
            <p:nvPr/>
          </p:nvSpPr>
          <p:spPr bwMode="auto">
            <a:xfrm>
              <a:off x="1056" y="624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904" name="Oval 102"/>
            <p:cNvSpPr>
              <a:spLocks noChangeAspect="1" noChangeArrowheads="1"/>
            </p:cNvSpPr>
            <p:nvPr/>
          </p:nvSpPr>
          <p:spPr bwMode="auto">
            <a:xfrm>
              <a:off x="1632" y="576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905" name="Oval 103"/>
            <p:cNvSpPr>
              <a:spLocks noChangeAspect="1" noChangeArrowheads="1"/>
            </p:cNvSpPr>
            <p:nvPr/>
          </p:nvSpPr>
          <p:spPr bwMode="auto">
            <a:xfrm>
              <a:off x="1344" y="1008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906" name="Oval 104"/>
            <p:cNvSpPr>
              <a:spLocks noChangeAspect="1" noChangeArrowheads="1"/>
            </p:cNvSpPr>
            <p:nvPr/>
          </p:nvSpPr>
          <p:spPr bwMode="auto">
            <a:xfrm>
              <a:off x="2256" y="2016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907" name="Oval 105"/>
            <p:cNvSpPr>
              <a:spLocks noChangeAspect="1" noChangeArrowheads="1"/>
            </p:cNvSpPr>
            <p:nvPr/>
          </p:nvSpPr>
          <p:spPr bwMode="auto">
            <a:xfrm>
              <a:off x="3216" y="2112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908" name="Oval 106"/>
            <p:cNvSpPr>
              <a:spLocks noChangeAspect="1" noChangeArrowheads="1"/>
            </p:cNvSpPr>
            <p:nvPr/>
          </p:nvSpPr>
          <p:spPr bwMode="auto">
            <a:xfrm>
              <a:off x="3072" y="2112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909" name="Oval 107"/>
            <p:cNvSpPr>
              <a:spLocks noChangeAspect="1" noChangeArrowheads="1"/>
            </p:cNvSpPr>
            <p:nvPr/>
          </p:nvSpPr>
          <p:spPr bwMode="auto">
            <a:xfrm>
              <a:off x="3216" y="1632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910" name="Oval 108"/>
            <p:cNvSpPr>
              <a:spLocks noChangeAspect="1" noChangeArrowheads="1"/>
            </p:cNvSpPr>
            <p:nvPr/>
          </p:nvSpPr>
          <p:spPr bwMode="auto">
            <a:xfrm>
              <a:off x="3312" y="1776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911" name="Oval 109"/>
            <p:cNvSpPr>
              <a:spLocks noChangeAspect="1" noChangeArrowheads="1"/>
            </p:cNvSpPr>
            <p:nvPr/>
          </p:nvSpPr>
          <p:spPr bwMode="auto">
            <a:xfrm>
              <a:off x="3696" y="912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912" name="Oval 110"/>
            <p:cNvSpPr>
              <a:spLocks noChangeAspect="1" noChangeArrowheads="1"/>
            </p:cNvSpPr>
            <p:nvPr/>
          </p:nvSpPr>
          <p:spPr bwMode="auto">
            <a:xfrm>
              <a:off x="3600" y="432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913" name="Oval 111"/>
            <p:cNvSpPr>
              <a:spLocks noChangeAspect="1" noChangeArrowheads="1"/>
            </p:cNvSpPr>
            <p:nvPr/>
          </p:nvSpPr>
          <p:spPr bwMode="auto">
            <a:xfrm>
              <a:off x="3216" y="384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914" name="Oval 112"/>
            <p:cNvSpPr>
              <a:spLocks noChangeAspect="1" noChangeArrowheads="1"/>
            </p:cNvSpPr>
            <p:nvPr/>
          </p:nvSpPr>
          <p:spPr bwMode="auto">
            <a:xfrm>
              <a:off x="3312" y="288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915" name="Oval 113"/>
            <p:cNvSpPr>
              <a:spLocks noChangeAspect="1" noChangeArrowheads="1"/>
            </p:cNvSpPr>
            <p:nvPr/>
          </p:nvSpPr>
          <p:spPr bwMode="auto">
            <a:xfrm>
              <a:off x="3072" y="576"/>
              <a:ext cx="48" cy="48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2" name="Group 114"/>
          <p:cNvGrpSpPr>
            <a:grpSpLocks noChangeAspect="1"/>
          </p:cNvGrpSpPr>
          <p:nvPr/>
        </p:nvGrpSpPr>
        <p:grpSpPr bwMode="auto">
          <a:xfrm>
            <a:off x="3176588" y="390526"/>
            <a:ext cx="5384800" cy="4486275"/>
            <a:chOff x="864" y="192"/>
            <a:chExt cx="3168" cy="2640"/>
          </a:xfrm>
        </p:grpSpPr>
        <p:sp>
          <p:nvSpPr>
            <p:cNvPr id="32802" name="Line 115"/>
            <p:cNvSpPr>
              <a:spLocks noChangeAspect="1" noChangeShapeType="1"/>
            </p:cNvSpPr>
            <p:nvPr/>
          </p:nvSpPr>
          <p:spPr bwMode="auto">
            <a:xfrm flipH="1">
              <a:off x="864" y="1536"/>
              <a:ext cx="1584" cy="1296"/>
            </a:xfrm>
            <a:prstGeom prst="line">
              <a:avLst/>
            </a:prstGeom>
            <a:noFill/>
            <a:ln w="635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803" name="Line 116"/>
            <p:cNvSpPr>
              <a:spLocks noChangeAspect="1" noChangeShapeType="1"/>
            </p:cNvSpPr>
            <p:nvPr/>
          </p:nvSpPr>
          <p:spPr bwMode="auto">
            <a:xfrm flipV="1">
              <a:off x="2448" y="192"/>
              <a:ext cx="0" cy="1344"/>
            </a:xfrm>
            <a:prstGeom prst="line">
              <a:avLst/>
            </a:prstGeom>
            <a:noFill/>
            <a:ln w="635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804" name="Line 117"/>
            <p:cNvSpPr>
              <a:spLocks noChangeAspect="1" noChangeShapeType="1"/>
            </p:cNvSpPr>
            <p:nvPr/>
          </p:nvSpPr>
          <p:spPr bwMode="auto">
            <a:xfrm>
              <a:off x="2448" y="1536"/>
              <a:ext cx="1584" cy="1008"/>
            </a:xfrm>
            <a:prstGeom prst="line">
              <a:avLst/>
            </a:prstGeom>
            <a:noFill/>
            <a:ln w="635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5119" name="AutoShape 127"/>
          <p:cNvSpPr>
            <a:spLocks noChangeAspect="1" noChangeArrowheads="1"/>
          </p:cNvSpPr>
          <p:nvPr/>
        </p:nvSpPr>
        <p:spPr bwMode="auto">
          <a:xfrm>
            <a:off x="6324601" y="3886201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5120" name="AutoShape 128"/>
          <p:cNvSpPr>
            <a:spLocks noChangeAspect="1" noChangeArrowheads="1"/>
          </p:cNvSpPr>
          <p:nvPr/>
        </p:nvSpPr>
        <p:spPr bwMode="auto">
          <a:xfrm>
            <a:off x="6400801" y="4572001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5121" name="AutoShape 129"/>
          <p:cNvSpPr>
            <a:spLocks noChangeAspect="1" noChangeArrowheads="1"/>
          </p:cNvSpPr>
          <p:nvPr/>
        </p:nvSpPr>
        <p:spPr bwMode="auto">
          <a:xfrm>
            <a:off x="5410201" y="6248401"/>
            <a:ext cx="246063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5122" name="AutoShape 130"/>
          <p:cNvSpPr>
            <a:spLocks noChangeAspect="1" noChangeArrowheads="1"/>
          </p:cNvSpPr>
          <p:nvPr/>
        </p:nvSpPr>
        <p:spPr bwMode="auto">
          <a:xfrm>
            <a:off x="6553201" y="1828801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5123" name="AutoShape 131"/>
          <p:cNvSpPr>
            <a:spLocks noChangeAspect="1" noChangeArrowheads="1"/>
          </p:cNvSpPr>
          <p:nvPr/>
        </p:nvSpPr>
        <p:spPr bwMode="auto">
          <a:xfrm>
            <a:off x="7772401" y="2057401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5124" name="AutoShape 132"/>
          <p:cNvSpPr>
            <a:spLocks noChangeAspect="1" noChangeArrowheads="1"/>
          </p:cNvSpPr>
          <p:nvPr/>
        </p:nvSpPr>
        <p:spPr bwMode="auto">
          <a:xfrm>
            <a:off x="7239001" y="1371601"/>
            <a:ext cx="246063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5125" name="AutoShape 133"/>
          <p:cNvSpPr>
            <a:spLocks noChangeAspect="1" noChangeArrowheads="1"/>
          </p:cNvSpPr>
          <p:nvPr/>
        </p:nvSpPr>
        <p:spPr bwMode="auto">
          <a:xfrm>
            <a:off x="4495801" y="2514601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5126" name="AutoShape 134"/>
          <p:cNvSpPr>
            <a:spLocks noChangeAspect="1" noChangeArrowheads="1"/>
          </p:cNvSpPr>
          <p:nvPr/>
        </p:nvSpPr>
        <p:spPr bwMode="auto">
          <a:xfrm>
            <a:off x="4572001" y="1295401"/>
            <a:ext cx="244475" cy="246063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5127" name="AutoShape 135"/>
          <p:cNvSpPr>
            <a:spLocks noChangeAspect="1" noChangeArrowheads="1"/>
          </p:cNvSpPr>
          <p:nvPr/>
        </p:nvSpPr>
        <p:spPr bwMode="auto">
          <a:xfrm>
            <a:off x="3200401" y="1371601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5131" name="AutoShape 139"/>
          <p:cNvSpPr>
            <a:spLocks noChangeAspect="1" noChangeArrowheads="1"/>
          </p:cNvSpPr>
          <p:nvPr/>
        </p:nvSpPr>
        <p:spPr bwMode="auto">
          <a:xfrm>
            <a:off x="5551488" y="3332164"/>
            <a:ext cx="406400" cy="407987"/>
          </a:xfrm>
          <a:prstGeom prst="octagon">
            <a:avLst>
              <a:gd name="adj" fmla="val 29287"/>
            </a:avLst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5132" name="AutoShape 140"/>
          <p:cNvSpPr>
            <a:spLocks noChangeAspect="1" noChangeArrowheads="1"/>
          </p:cNvSpPr>
          <p:nvPr/>
        </p:nvSpPr>
        <p:spPr bwMode="auto">
          <a:xfrm>
            <a:off x="7123113" y="714375"/>
            <a:ext cx="406400" cy="406400"/>
          </a:xfrm>
          <a:prstGeom prst="octagon">
            <a:avLst>
              <a:gd name="adj" fmla="val 29287"/>
            </a:avLst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5133" name="AutoShape 141"/>
          <p:cNvSpPr>
            <a:spLocks noChangeAspect="1" noChangeArrowheads="1"/>
          </p:cNvSpPr>
          <p:nvPr/>
        </p:nvSpPr>
        <p:spPr bwMode="auto">
          <a:xfrm>
            <a:off x="5470525" y="2338388"/>
            <a:ext cx="407988" cy="406400"/>
          </a:xfrm>
          <a:prstGeom prst="octagon">
            <a:avLst>
              <a:gd name="adj" fmla="val 29287"/>
            </a:avLst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3" name="Group 142"/>
          <p:cNvGrpSpPr>
            <a:grpSpLocks/>
          </p:cNvGrpSpPr>
          <p:nvPr/>
        </p:nvGrpSpPr>
        <p:grpSpPr bwMode="auto">
          <a:xfrm>
            <a:off x="2035176" y="390526"/>
            <a:ext cx="3262313" cy="2855913"/>
            <a:chOff x="322" y="246"/>
            <a:chExt cx="2055" cy="1799"/>
          </a:xfrm>
        </p:grpSpPr>
        <p:sp>
          <p:nvSpPr>
            <p:cNvPr id="32799" name="Line 143"/>
            <p:cNvSpPr>
              <a:spLocks noChangeAspect="1" noChangeShapeType="1"/>
            </p:cNvSpPr>
            <p:nvPr/>
          </p:nvSpPr>
          <p:spPr bwMode="auto">
            <a:xfrm flipV="1">
              <a:off x="322" y="1274"/>
              <a:ext cx="1233" cy="308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800" name="Line 144"/>
            <p:cNvSpPr>
              <a:spLocks noChangeAspect="1" noChangeShapeType="1"/>
            </p:cNvSpPr>
            <p:nvPr/>
          </p:nvSpPr>
          <p:spPr bwMode="auto">
            <a:xfrm flipH="1" flipV="1">
              <a:off x="1555" y="1274"/>
              <a:ext cx="720" cy="771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801" name="Line 145"/>
            <p:cNvSpPr>
              <a:spLocks noChangeAspect="1" noChangeShapeType="1"/>
            </p:cNvSpPr>
            <p:nvPr/>
          </p:nvSpPr>
          <p:spPr bwMode="auto">
            <a:xfrm flipH="1">
              <a:off x="1555" y="246"/>
              <a:ext cx="822" cy="1028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6"/>
          <p:cNvGrpSpPr>
            <a:grpSpLocks/>
          </p:cNvGrpSpPr>
          <p:nvPr/>
        </p:nvGrpSpPr>
        <p:grpSpPr bwMode="auto">
          <a:xfrm>
            <a:off x="5868989" y="390525"/>
            <a:ext cx="2936875" cy="3752850"/>
            <a:chOff x="2737" y="246"/>
            <a:chExt cx="1850" cy="2364"/>
          </a:xfrm>
        </p:grpSpPr>
        <p:sp>
          <p:nvSpPr>
            <p:cNvPr id="32796" name="Line 147"/>
            <p:cNvSpPr>
              <a:spLocks noChangeAspect="1" noChangeShapeType="1"/>
            </p:cNvSpPr>
            <p:nvPr/>
          </p:nvSpPr>
          <p:spPr bwMode="auto">
            <a:xfrm flipV="1">
              <a:off x="2737" y="1017"/>
              <a:ext cx="1285" cy="103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797" name="Line 148"/>
            <p:cNvSpPr>
              <a:spLocks noChangeAspect="1" noChangeShapeType="1"/>
            </p:cNvSpPr>
            <p:nvPr/>
          </p:nvSpPr>
          <p:spPr bwMode="auto">
            <a:xfrm flipH="1" flipV="1">
              <a:off x="4022" y="1017"/>
              <a:ext cx="205" cy="1593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798" name="Line 149"/>
            <p:cNvSpPr>
              <a:spLocks noChangeAspect="1" noChangeShapeType="1"/>
            </p:cNvSpPr>
            <p:nvPr/>
          </p:nvSpPr>
          <p:spPr bwMode="auto">
            <a:xfrm flipH="1">
              <a:off x="4022" y="246"/>
              <a:ext cx="565" cy="771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" name="Group 150"/>
          <p:cNvGrpSpPr>
            <a:grpSpLocks/>
          </p:cNvGrpSpPr>
          <p:nvPr/>
        </p:nvGrpSpPr>
        <p:grpSpPr bwMode="auto">
          <a:xfrm>
            <a:off x="3340101" y="3327401"/>
            <a:ext cx="3833813" cy="2773363"/>
            <a:chOff x="1144" y="2096"/>
            <a:chExt cx="2415" cy="1747"/>
          </a:xfrm>
        </p:grpSpPr>
        <p:sp>
          <p:nvSpPr>
            <p:cNvPr id="32793" name="Line 151"/>
            <p:cNvSpPr>
              <a:spLocks noChangeAspect="1" noChangeShapeType="1"/>
            </p:cNvSpPr>
            <p:nvPr/>
          </p:nvSpPr>
          <p:spPr bwMode="auto">
            <a:xfrm>
              <a:off x="2994" y="3021"/>
              <a:ext cx="565" cy="822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794" name="Line 152"/>
            <p:cNvSpPr>
              <a:spLocks noChangeAspect="1" noChangeShapeType="1"/>
            </p:cNvSpPr>
            <p:nvPr/>
          </p:nvSpPr>
          <p:spPr bwMode="auto">
            <a:xfrm>
              <a:off x="1144" y="2969"/>
              <a:ext cx="1850" cy="52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795" name="Line 153"/>
            <p:cNvSpPr>
              <a:spLocks noChangeAspect="1" noChangeShapeType="1"/>
            </p:cNvSpPr>
            <p:nvPr/>
          </p:nvSpPr>
          <p:spPr bwMode="auto">
            <a:xfrm flipH="1">
              <a:off x="2994" y="2096"/>
              <a:ext cx="360" cy="925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5159" name="AutoShape 167"/>
          <p:cNvSpPr>
            <a:spLocks noChangeAspect="1" noChangeArrowheads="1"/>
          </p:cNvSpPr>
          <p:nvPr/>
        </p:nvSpPr>
        <p:spPr bwMode="auto">
          <a:xfrm>
            <a:off x="5589588" y="2755900"/>
            <a:ext cx="569912" cy="571500"/>
          </a:xfrm>
          <a:prstGeom prst="diamond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8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85185E-6 C -0.00625 -0.00278 -0.01007 -0.01019 -0.01615 -0.01343 C -0.01702 -0.01458 -0.01771 -0.01597 -0.01875 -0.01667 C -0.0198 -0.01759 -0.02153 -0.01713 -0.0224 -0.01829 C -0.02344 -0.01968 -0.02292 -0.02199 -0.02379 -0.02338 C -0.02657 -0.02778 -0.03351 -0.03333 -0.0375 -0.03495 C -0.03837 -0.03611 -0.03889 -0.0375 -0.03994 -0.03843 C -0.04115 -0.03935 -0.04271 -0.03889 -0.04375 -0.04005 C -0.04497 -0.0412 -0.04497 -0.04398 -0.04619 -0.04491 C -0.04844 -0.04676 -0.05365 -0.04838 -0.05365 -0.04838 C -0.05747 -0.05324 -0.0658 -0.05764 -0.07119 -0.05995 C -0.07448 -0.06435 -0.07934 -0.06806 -0.08369 -0.06991 C -0.09619 -0.08657 -0.13021 -0.08333 -0.14254 -0.08333 " pathEditMode="relative" ptsTypes="ffffffffffffA">
                                      <p:cBhvr>
                                        <p:cTn id="16" dur="2000" fill="hold"/>
                                        <p:tgtEl>
                                          <p:spTgt spid="851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7.77778E-6 C 0.00139 0.01666 0.00191 0.05624 0.00625 0.06504 C 0.01042 0.08564 0.00885 0.09675 0.02014 0.1118 C 0.02326 0.12476 0.02083 0.1405 0.03125 0.14513 C 0.03281 0.15046 0.03264 0.14837 0.03264 0.15185 " pathEditMode="relative" ptsTypes="ffffA">
                                      <p:cBhvr>
                                        <p:cTn id="18" dur="2000" fill="hold"/>
                                        <p:tgtEl>
                                          <p:spTgt spid="851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2.59259E-6 C 0.0033 0.01342 0.0066 0.02685 0.01007 0.04004 C 0.01163 0.04606 0.01163 0.05185 0.01493 0.05671 C 0.01667 0.06273 0.02153 0.0662 0.02622 0.06828 C 0.02743 0.07708 0.02743 0.07893 0.03368 0.08171 C 0.03924 0.08865 0.04253 0.1081 0.04253 0.11828 " pathEditMode="relative" ptsTypes="fffffA">
                                      <p:cBhvr>
                                        <p:cTn id="20" dur="2000" fill="hold"/>
                                        <p:tgtEl>
                                          <p:spTgt spid="851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85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85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85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3.33333E-6 C -0.00295 0.00394 -0.00851 0.00811 -0.0125 0.01019 C -0.02135 0.00949 -0.03004 0.00926 -0.03889 0.00834 C -0.04601 0.00741 -0.04757 -0.00393 -0.05382 -0.00648 C -0.05417 -0.0081 -0.05399 -0.01064 -0.05504 -0.01157 C -0.05712 -0.01365 -0.0625 -0.01481 -0.0625 -0.01481 C -0.06997 -0.02476 -0.08281 -0.02314 -0.09254 -0.02314 " pathEditMode="relative" ptsTypes="ffffffA">
                                      <p:cBhvr>
                                        <p:cTn id="38" dur="2000" fill="hold"/>
                                        <p:tgtEl>
                                          <p:spTgt spid="85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-1.48148E-6 C 0.02517 0.00533 0.01424 0.00301 0.03264 0.00648 C 0.03628 0.02685 0.05764 0.0169 0.0651 0.01759 C 0.07604 0.02384 0.07448 0.02384 0.09514 0.01759 C 0.0967 0.01713 0.09653 0.01273 0.09757 0.01065 C 0.09861 0.00926 0.10017 0.0081 0.10139 0.00648 C 0.10278 -0.00116 0.10451 -0.00555 0.10764 -0.01111 C 0.10799 -0.01319 0.10851 -0.01528 0.10885 -0.01759 C 0.10938 -0.02037 0.11007 -0.02592 0.11007 -0.02569 " pathEditMode="relative" rAng="0" ptsTypes="ffffffffA">
                                      <p:cBhvr>
                                        <p:cTn id="40" dur="2000" fill="hold"/>
                                        <p:tgtEl>
                                          <p:spTgt spid="85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" y="0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-7.40741E-6 C 0.00156 -0.00232 0.00381 -0.00394 0.00503 -0.00672 C 0.00711 -0.01135 0.00746 -0.01829 0.00868 -0.02339 C 0.00833 -0.0345 0.00833 -0.04561 0.00746 -0.05672 C 0.00642 -0.06945 -6.66667E-6 -0.0801 -0.00504 -0.09005 C -0.0066 -0.0963 -0.00782 -0.10255 -0.01007 -0.10834 " pathEditMode="relative" ptsTypes="fffffA">
                                      <p:cBhvr>
                                        <p:cTn id="42" dur="2000" fill="hold"/>
                                        <p:tgtEl>
                                          <p:spTgt spid="851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8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8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8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0"/>
                            </p:stCondLst>
                            <p:childTnLst>
                              <p:par>
                                <p:cTn id="58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3.33333E-6 C 0.00138 0.01274 0.00086 0.01088 0.00625 0.01852 C 0.00781 0.02454 0.00954 0.02963 0.01128 0.03519 C 0.01562 0.04862 0.01111 0.0419 0.01631 0.04838 C 0.01909 0.05996 0.01684 0.05579 0.02135 0.06181 C 0.02204 0.06806 0.02222 0.07871 0.02621 0.08334 C 0.02847 0.08588 0.03385 0.09005 0.03385 0.09005 C 0.03541 0.09885 0.03628 0.1088 0.04131 0.11505 C 0.04097 0.11783 0.0401 0.12338 0.0401 0.12338 " pathEditMode="relative" ptsTypes="ffffffffA">
                                      <p:cBhvr>
                                        <p:cTn id="59" dur="2000" fill="hold"/>
                                        <p:tgtEl>
                                          <p:spTgt spid="85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0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11111E-6 4.81481E-6 C 0.02049 0.00208 0.01129 0.00093 0.02379 0.00648 C 0.02622 0.00764 0.02882 0.0088 0.03126 0.00995 C 0.03247 0.01042 0.03386 0.01111 0.03507 0.01157 C 0.03629 0.01204 0.03872 0.01319 0.03872 0.01319 C 0.04341 0.01944 0.06042 0.02268 0.06754 0.02315 C 0.10539 0.025 0.11025 0.025 0.13247 0.025 " pathEditMode="relative" ptsTypes="ffffffA">
                                      <p:cBhvr>
                                        <p:cTn id="61" dur="2000" fill="hold"/>
                                        <p:tgtEl>
                                          <p:spTgt spid="851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2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6.66667E-6 C -0.00139 -0.01087 -0.00278 -0.02522 -0.00886 -0.03333 C -0.00921 -0.03495 -0.00938 -0.0368 -0.01007 -0.03819 C -0.0106 -0.03958 -0.01198 -0.04027 -0.01251 -0.04166 C -0.02101 -0.06411 -0.01077 -0.04282 -0.01754 -0.05647 C -0.01928 -0.06365 -0.02292 -0.06759 -0.02761 -0.07152 C -0.02796 -0.07314 -0.02796 -0.07522 -0.02882 -0.07661 C -0.02969 -0.07823 -0.03126 -0.0787 -0.03247 -0.07985 C -0.03733 -0.08495 -0.04167 -0.09235 -0.04757 -0.0949 C -0.04879 -0.09606 -0.05122 -0.09814 -0.05122 -0.09814 " pathEditMode="relative" ptsTypes="fffffffffA">
                                      <p:cBhvr>
                                        <p:cTn id="63" dur="2000" fill="hold"/>
                                        <p:tgtEl>
                                          <p:spTgt spid="851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000"/>
                            </p:stCondLst>
                            <p:childTnLst>
                              <p:par>
                                <p:cTn id="6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9000"/>
                            </p:stCondLst>
                            <p:childTnLst>
                              <p:par>
                                <p:cTn id="6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8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500"/>
                                        <p:tgtEl>
                                          <p:spTgt spid="8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8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9500"/>
                            </p:stCondLst>
                            <p:childTnLst>
                              <p:par>
                                <p:cTn id="79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-3.33333E-6 C -0.00869 0.0007 -0.01754 0.00024 -0.02622 0.00186 C -0.02744 0.00209 -0.02778 0.0044 -0.02882 0.0051 C -0.03126 0.00672 -0.03629 0.00834 -0.03629 0.00834 C -0.03941 0.01274 -0.04358 0.0169 -0.04636 0.02176 C -0.0507 0.0294 -0.05261 0.0382 -0.05747 0.04514 C -0.0599 0.05348 -0.06042 0.06227 -0.06511 0.06852 C -0.06632 0.07315 -0.06737 0.075 -0.06997 0.07848 " pathEditMode="relative" ptsTypes="fffffffA">
                                      <p:cBhvr>
                                        <p:cTn id="80" dur="2000" fill="hold"/>
                                        <p:tgtEl>
                                          <p:spTgt spid="851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7037E-7 C 0.00017 0.00116 0.00191 0.01273 0.0026 0.01343 C 0.00469 0.01551 0.00764 0.01551 0.01007 0.01667 C 0.01129 0.01713 0.01389 0.01829 0.01389 0.01829 C 0.01528 0.02593 0.0151 0.02894 0.02014 0.03334 C 0.02274 0.04398 0.0191 0.03357 0.02639 0.04005 C 0.0276 0.04121 0.0276 0.04375 0.02882 0.04491 C 0.02986 0.04607 0.03142 0.04607 0.03264 0.04676 C 0.03403 0.05232 0.03559 0.05602 0.03889 0.05996 C 0.03976 0.06389 0.03924 0.06875 0.04132 0.07176 C 0.04445 0.07662 0.04844 0.07801 0.0526 0.0801 C 0.05486 0.08912 0.05399 0.10139 0.06129 0.1051 C 0.06163 0.10672 0.06163 0.1088 0.0625 0.10996 C 0.06354 0.11111 0.06563 0.11019 0.06632 0.11158 C 0.06649 0.11204 0.07014 0.1257 0.07014 0.12824 " pathEditMode="relative" ptsTypes="ffffffffffffffA">
                                      <p:cBhvr>
                                        <p:cTn id="82" dur="2000" fill="hold"/>
                                        <p:tgtEl>
                                          <p:spTgt spid="85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11111E-6 6.66667E-6 C 0.004 -0.01573 -0.00138 0.00695 0.00261 -0.03333 C 0.00296 -0.0368 0.00417 -0.04004 0.00504 -0.04328 C 0.00539 -0.0449 0.00626 -0.04814 0.00626 -0.04814 C 0.00747 -0.07268 0.00747 -0.06365 0.00747 -0.07499 " pathEditMode="relative" ptsTypes="ffffA">
                                      <p:cBhvr>
                                        <p:cTn id="84" dur="2000" fill="hold"/>
                                        <p:tgtEl>
                                          <p:spTgt spid="8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1500"/>
                            </p:stCondLst>
                            <p:childTnLst>
                              <p:par>
                                <p:cTn id="86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3" dur="500"/>
                                        <p:tgtEl>
                                          <p:spTgt spid="85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3000"/>
                            </p:stCondLst>
                            <p:childTnLst>
                              <p:par>
                                <p:cTn id="103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0"/>
                            </p:stCondLst>
                            <p:childTnLst>
                              <p:par>
                                <p:cTn id="107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7000"/>
                            </p:stCondLst>
                            <p:childTnLst>
                              <p:par>
                                <p:cTn id="11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20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119" grpId="0" animBg="1"/>
      <p:bldP spid="85119" grpId="1" animBg="1"/>
      <p:bldP spid="85120" grpId="0" animBg="1"/>
      <p:bldP spid="85120" grpId="1" animBg="1"/>
      <p:bldP spid="85121" grpId="0" animBg="1"/>
      <p:bldP spid="85121" grpId="1" animBg="1"/>
      <p:bldP spid="85122" grpId="0" animBg="1"/>
      <p:bldP spid="85122" grpId="1" animBg="1"/>
      <p:bldP spid="85123" grpId="0" animBg="1"/>
      <p:bldP spid="85123" grpId="1" animBg="1"/>
      <p:bldP spid="85124" grpId="0" animBg="1"/>
      <p:bldP spid="85124" grpId="1" animBg="1"/>
      <p:bldP spid="85125" grpId="0" animBg="1"/>
      <p:bldP spid="85125" grpId="1" animBg="1"/>
      <p:bldP spid="85126" grpId="0" animBg="1"/>
      <p:bldP spid="85126" grpId="1" animBg="1"/>
      <p:bldP spid="85127" grpId="0" animBg="1"/>
      <p:bldP spid="85127" grpId="1" animBg="1"/>
      <p:bldP spid="85131" grpId="0" animBg="1"/>
      <p:bldP spid="85131" grpId="1" animBg="1"/>
      <p:bldP spid="85132" grpId="0" animBg="1"/>
      <p:bldP spid="85132" grpId="1" animBg="1"/>
      <p:bldP spid="85133" grpId="0" animBg="1"/>
      <p:bldP spid="85133" grpId="1" animBg="1"/>
      <p:bldP spid="8515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74"/>
          <p:cNvGrpSpPr>
            <a:grpSpLocks/>
          </p:cNvGrpSpPr>
          <p:nvPr/>
        </p:nvGrpSpPr>
        <p:grpSpPr bwMode="auto">
          <a:xfrm>
            <a:off x="3422650" y="879475"/>
            <a:ext cx="5627688" cy="4813300"/>
            <a:chOff x="1196" y="554"/>
            <a:chExt cx="3545" cy="3032"/>
          </a:xfrm>
        </p:grpSpPr>
        <p:grpSp>
          <p:nvGrpSpPr>
            <p:cNvPr id="3" name="Group 158"/>
            <p:cNvGrpSpPr>
              <a:grpSpLocks/>
            </p:cNvGrpSpPr>
            <p:nvPr/>
          </p:nvGrpSpPr>
          <p:grpSpPr bwMode="auto">
            <a:xfrm>
              <a:off x="1761" y="1222"/>
              <a:ext cx="2055" cy="1491"/>
              <a:chOff x="1761" y="1222"/>
              <a:chExt cx="2055" cy="1491"/>
            </a:xfrm>
          </p:grpSpPr>
          <p:sp>
            <p:nvSpPr>
              <p:cNvPr id="33821" name="Line 159"/>
              <p:cNvSpPr>
                <a:spLocks noChangeAspect="1" noChangeShapeType="1"/>
              </p:cNvSpPr>
              <p:nvPr/>
            </p:nvSpPr>
            <p:spPr bwMode="auto">
              <a:xfrm flipH="1" flipV="1">
                <a:off x="1761" y="1222"/>
                <a:ext cx="976" cy="72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822" name="Line 160"/>
              <p:cNvSpPr>
                <a:spLocks noChangeAspect="1" noChangeShapeType="1"/>
              </p:cNvSpPr>
              <p:nvPr/>
            </p:nvSpPr>
            <p:spPr bwMode="auto">
              <a:xfrm flipV="1">
                <a:off x="2737" y="1274"/>
                <a:ext cx="1079" cy="66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823" name="Line 161"/>
              <p:cNvSpPr>
                <a:spLocks noChangeAspect="1" noChangeShapeType="1"/>
              </p:cNvSpPr>
              <p:nvPr/>
            </p:nvSpPr>
            <p:spPr bwMode="auto">
              <a:xfrm>
                <a:off x="2737" y="1942"/>
                <a:ext cx="154" cy="77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" name="Group 162"/>
            <p:cNvGrpSpPr>
              <a:grpSpLocks/>
            </p:cNvGrpSpPr>
            <p:nvPr/>
          </p:nvGrpSpPr>
          <p:grpSpPr bwMode="auto">
            <a:xfrm>
              <a:off x="1196" y="657"/>
              <a:ext cx="1181" cy="1336"/>
              <a:chOff x="1196" y="657"/>
              <a:chExt cx="1181" cy="1336"/>
            </a:xfrm>
          </p:grpSpPr>
          <p:sp>
            <p:nvSpPr>
              <p:cNvPr id="33818" name="Line 163"/>
              <p:cNvSpPr>
                <a:spLocks noChangeAspect="1" noChangeShapeType="1"/>
              </p:cNvSpPr>
              <p:nvPr/>
            </p:nvSpPr>
            <p:spPr bwMode="auto">
              <a:xfrm>
                <a:off x="1812" y="1274"/>
                <a:ext cx="565" cy="15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819" name="Line 164"/>
              <p:cNvSpPr>
                <a:spLocks noChangeAspect="1" noChangeShapeType="1"/>
              </p:cNvSpPr>
              <p:nvPr/>
            </p:nvSpPr>
            <p:spPr bwMode="auto">
              <a:xfrm>
                <a:off x="1196" y="657"/>
                <a:ext cx="616" cy="617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820" name="Line 165"/>
              <p:cNvSpPr>
                <a:spLocks noChangeAspect="1" noChangeShapeType="1"/>
              </p:cNvSpPr>
              <p:nvPr/>
            </p:nvSpPr>
            <p:spPr bwMode="auto">
              <a:xfrm flipH="1">
                <a:off x="1555" y="1274"/>
                <a:ext cx="257" cy="719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" name="Group 166"/>
            <p:cNvGrpSpPr>
              <a:grpSpLocks/>
            </p:cNvGrpSpPr>
            <p:nvPr/>
          </p:nvGrpSpPr>
          <p:grpSpPr bwMode="auto">
            <a:xfrm>
              <a:off x="3405" y="554"/>
              <a:ext cx="1336" cy="1182"/>
              <a:chOff x="3405" y="554"/>
              <a:chExt cx="1336" cy="1182"/>
            </a:xfrm>
          </p:grpSpPr>
          <p:sp>
            <p:nvSpPr>
              <p:cNvPr id="33815" name="Line 167"/>
              <p:cNvSpPr>
                <a:spLocks noChangeAspect="1" noChangeShapeType="1"/>
              </p:cNvSpPr>
              <p:nvPr/>
            </p:nvSpPr>
            <p:spPr bwMode="auto">
              <a:xfrm>
                <a:off x="3405" y="554"/>
                <a:ext cx="411" cy="72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816" name="Line 168"/>
              <p:cNvSpPr>
                <a:spLocks noChangeAspect="1" noChangeShapeType="1"/>
              </p:cNvSpPr>
              <p:nvPr/>
            </p:nvSpPr>
            <p:spPr bwMode="auto">
              <a:xfrm>
                <a:off x="3816" y="1274"/>
                <a:ext cx="925" cy="205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817" name="Line 169"/>
              <p:cNvSpPr>
                <a:spLocks noChangeAspect="1" noChangeShapeType="1"/>
              </p:cNvSpPr>
              <p:nvPr/>
            </p:nvSpPr>
            <p:spPr bwMode="auto">
              <a:xfrm flipV="1">
                <a:off x="3508" y="1274"/>
                <a:ext cx="308" cy="46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" name="Group 170"/>
            <p:cNvGrpSpPr>
              <a:grpSpLocks/>
            </p:cNvGrpSpPr>
            <p:nvPr/>
          </p:nvGrpSpPr>
          <p:grpSpPr bwMode="auto">
            <a:xfrm>
              <a:off x="2429" y="2456"/>
              <a:ext cx="1336" cy="1130"/>
              <a:chOff x="2429" y="2456"/>
              <a:chExt cx="1336" cy="1130"/>
            </a:xfrm>
          </p:grpSpPr>
          <p:sp>
            <p:nvSpPr>
              <p:cNvPr id="33812" name="Line 171"/>
              <p:cNvSpPr>
                <a:spLocks noChangeAspect="1" noChangeShapeType="1"/>
              </p:cNvSpPr>
              <p:nvPr/>
            </p:nvSpPr>
            <p:spPr bwMode="auto">
              <a:xfrm flipH="1" flipV="1">
                <a:off x="2891" y="2764"/>
                <a:ext cx="874" cy="10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813" name="Line 172"/>
              <p:cNvSpPr>
                <a:spLocks noChangeAspect="1" noChangeShapeType="1"/>
              </p:cNvSpPr>
              <p:nvPr/>
            </p:nvSpPr>
            <p:spPr bwMode="auto">
              <a:xfrm flipV="1">
                <a:off x="2429" y="2764"/>
                <a:ext cx="462" cy="82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814" name="Line 173"/>
              <p:cNvSpPr>
                <a:spLocks noChangeAspect="1" noChangeShapeType="1"/>
              </p:cNvSpPr>
              <p:nvPr/>
            </p:nvSpPr>
            <p:spPr bwMode="auto">
              <a:xfrm>
                <a:off x="2583" y="2456"/>
                <a:ext cx="308" cy="30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33795" name="AutoShape 141"/>
          <p:cNvSpPr>
            <a:spLocks noChangeAspect="1" noChangeArrowheads="1"/>
          </p:cNvSpPr>
          <p:nvPr/>
        </p:nvSpPr>
        <p:spPr bwMode="auto">
          <a:xfrm>
            <a:off x="5297488" y="5529264"/>
            <a:ext cx="246062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6" name="AutoShape 142"/>
          <p:cNvSpPr>
            <a:spLocks noChangeAspect="1" noChangeArrowheads="1"/>
          </p:cNvSpPr>
          <p:nvPr/>
        </p:nvSpPr>
        <p:spPr bwMode="auto">
          <a:xfrm>
            <a:off x="7419976" y="4468814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7" name="AutoShape 143"/>
          <p:cNvSpPr>
            <a:spLocks noChangeAspect="1" noChangeArrowheads="1"/>
          </p:cNvSpPr>
          <p:nvPr/>
        </p:nvSpPr>
        <p:spPr bwMode="auto">
          <a:xfrm>
            <a:off x="5461001" y="3735389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8" name="AutoShape 147"/>
          <p:cNvSpPr>
            <a:spLocks noChangeAspect="1" noChangeArrowheads="1"/>
          </p:cNvSpPr>
          <p:nvPr/>
        </p:nvSpPr>
        <p:spPr bwMode="auto">
          <a:xfrm>
            <a:off x="3830639" y="3082926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9" name="AutoShape 148"/>
          <p:cNvSpPr>
            <a:spLocks noChangeAspect="1" noChangeArrowheads="1"/>
          </p:cNvSpPr>
          <p:nvPr/>
        </p:nvSpPr>
        <p:spPr bwMode="auto">
          <a:xfrm>
            <a:off x="5216526" y="2184401"/>
            <a:ext cx="244475" cy="246063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0" name="AutoShape 149"/>
          <p:cNvSpPr>
            <a:spLocks noChangeAspect="1" noChangeArrowheads="1"/>
          </p:cNvSpPr>
          <p:nvPr/>
        </p:nvSpPr>
        <p:spPr bwMode="auto">
          <a:xfrm>
            <a:off x="3259139" y="879476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1" name="AutoShape 150"/>
          <p:cNvSpPr>
            <a:spLocks noChangeAspect="1" noChangeArrowheads="1"/>
          </p:cNvSpPr>
          <p:nvPr/>
        </p:nvSpPr>
        <p:spPr bwMode="auto">
          <a:xfrm>
            <a:off x="6765926" y="717551"/>
            <a:ext cx="246063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2" name="AutoShape 151"/>
          <p:cNvSpPr>
            <a:spLocks noChangeAspect="1" noChangeArrowheads="1"/>
          </p:cNvSpPr>
          <p:nvPr/>
        </p:nvSpPr>
        <p:spPr bwMode="auto">
          <a:xfrm>
            <a:off x="6929439" y="2674939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3" name="AutoShape 152"/>
          <p:cNvSpPr>
            <a:spLocks noChangeAspect="1" noChangeArrowheads="1"/>
          </p:cNvSpPr>
          <p:nvPr/>
        </p:nvSpPr>
        <p:spPr bwMode="auto">
          <a:xfrm>
            <a:off x="8969376" y="2266951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4" name="AutoShape 154"/>
          <p:cNvSpPr>
            <a:spLocks noChangeAspect="1" noChangeArrowheads="1"/>
          </p:cNvSpPr>
          <p:nvPr/>
        </p:nvSpPr>
        <p:spPr bwMode="auto">
          <a:xfrm>
            <a:off x="5951538" y="4143375"/>
            <a:ext cx="406400" cy="407988"/>
          </a:xfrm>
          <a:prstGeom prst="octagon">
            <a:avLst>
              <a:gd name="adj" fmla="val 29287"/>
            </a:avLst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5" name="AutoShape 155"/>
          <p:cNvSpPr>
            <a:spLocks noChangeAspect="1" noChangeArrowheads="1"/>
          </p:cNvSpPr>
          <p:nvPr/>
        </p:nvSpPr>
        <p:spPr bwMode="auto">
          <a:xfrm>
            <a:off x="7419975" y="1778000"/>
            <a:ext cx="406400" cy="406400"/>
          </a:xfrm>
          <a:prstGeom prst="octagon">
            <a:avLst>
              <a:gd name="adj" fmla="val 29287"/>
            </a:avLst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6" name="AutoShape 156"/>
          <p:cNvSpPr>
            <a:spLocks noChangeAspect="1" noChangeArrowheads="1"/>
          </p:cNvSpPr>
          <p:nvPr/>
        </p:nvSpPr>
        <p:spPr bwMode="auto">
          <a:xfrm>
            <a:off x="4156075" y="1778000"/>
            <a:ext cx="407988" cy="406400"/>
          </a:xfrm>
          <a:prstGeom prst="octagon">
            <a:avLst>
              <a:gd name="adj" fmla="val 29287"/>
            </a:avLst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7" name="AutoShape 175"/>
          <p:cNvSpPr>
            <a:spLocks noChangeAspect="1" noChangeArrowheads="1"/>
          </p:cNvSpPr>
          <p:nvPr/>
        </p:nvSpPr>
        <p:spPr bwMode="auto">
          <a:xfrm>
            <a:off x="5589588" y="2755900"/>
            <a:ext cx="569912" cy="571500"/>
          </a:xfrm>
          <a:prstGeom prst="diamond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Line 155"/>
          <p:cNvSpPr>
            <a:spLocks noChangeShapeType="1"/>
          </p:cNvSpPr>
          <p:nvPr/>
        </p:nvSpPr>
        <p:spPr bwMode="auto">
          <a:xfrm>
            <a:off x="6934200" y="990600"/>
            <a:ext cx="762000" cy="1066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19" name="Line 156"/>
          <p:cNvSpPr>
            <a:spLocks noChangeShapeType="1"/>
          </p:cNvSpPr>
          <p:nvPr/>
        </p:nvSpPr>
        <p:spPr bwMode="auto">
          <a:xfrm flipH="1">
            <a:off x="7239000" y="1981200"/>
            <a:ext cx="457200" cy="83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20" name="Line 157"/>
          <p:cNvSpPr>
            <a:spLocks noChangeShapeType="1"/>
          </p:cNvSpPr>
          <p:nvPr/>
        </p:nvSpPr>
        <p:spPr bwMode="auto">
          <a:xfrm>
            <a:off x="7620000" y="1981200"/>
            <a:ext cx="13716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21" name="Line 2"/>
          <p:cNvSpPr>
            <a:spLocks noChangeShapeType="1"/>
          </p:cNvSpPr>
          <p:nvPr/>
        </p:nvSpPr>
        <p:spPr bwMode="auto">
          <a:xfrm>
            <a:off x="5867400" y="3810000"/>
            <a:ext cx="68580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22" name="Line 3"/>
          <p:cNvSpPr>
            <a:spLocks noChangeShapeType="1"/>
          </p:cNvSpPr>
          <p:nvPr/>
        </p:nvSpPr>
        <p:spPr bwMode="auto">
          <a:xfrm flipH="1">
            <a:off x="5715000" y="4191000"/>
            <a:ext cx="685800" cy="1295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23" name="Line 4"/>
          <p:cNvSpPr>
            <a:spLocks noChangeShapeType="1"/>
          </p:cNvSpPr>
          <p:nvPr/>
        </p:nvSpPr>
        <p:spPr bwMode="auto">
          <a:xfrm>
            <a:off x="6400800" y="4191000"/>
            <a:ext cx="137160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24" name="Line 11"/>
          <p:cNvSpPr>
            <a:spLocks noChangeShapeType="1"/>
          </p:cNvSpPr>
          <p:nvPr/>
        </p:nvSpPr>
        <p:spPr bwMode="auto">
          <a:xfrm>
            <a:off x="3733800" y="1066800"/>
            <a:ext cx="990600" cy="83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25" name="Line 12"/>
          <p:cNvSpPr>
            <a:spLocks noChangeShapeType="1"/>
          </p:cNvSpPr>
          <p:nvPr/>
        </p:nvSpPr>
        <p:spPr bwMode="auto">
          <a:xfrm>
            <a:off x="4724400" y="1905000"/>
            <a:ext cx="83820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26" name="Line 13"/>
          <p:cNvSpPr>
            <a:spLocks noChangeShapeType="1"/>
          </p:cNvSpPr>
          <p:nvPr/>
        </p:nvSpPr>
        <p:spPr bwMode="auto">
          <a:xfrm flipH="1">
            <a:off x="4267200" y="1905000"/>
            <a:ext cx="457200" cy="1219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27" name="Line 16"/>
          <p:cNvSpPr>
            <a:spLocks noChangeShapeType="1"/>
          </p:cNvSpPr>
          <p:nvPr/>
        </p:nvSpPr>
        <p:spPr bwMode="auto">
          <a:xfrm>
            <a:off x="4724400" y="1905000"/>
            <a:ext cx="1371600" cy="83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28" name="Line 17"/>
          <p:cNvSpPr>
            <a:spLocks noChangeShapeType="1"/>
          </p:cNvSpPr>
          <p:nvPr/>
        </p:nvSpPr>
        <p:spPr bwMode="auto">
          <a:xfrm flipH="1">
            <a:off x="6096000" y="1981200"/>
            <a:ext cx="1600200" cy="762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29" name="Line 18"/>
          <p:cNvSpPr>
            <a:spLocks noChangeShapeType="1"/>
          </p:cNvSpPr>
          <p:nvPr/>
        </p:nvSpPr>
        <p:spPr bwMode="auto">
          <a:xfrm flipH="1" flipV="1">
            <a:off x="6019800" y="2743200"/>
            <a:ext cx="457200" cy="1447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30" name="Line 38"/>
          <p:cNvSpPr>
            <a:spLocks noChangeShapeType="1"/>
          </p:cNvSpPr>
          <p:nvPr/>
        </p:nvSpPr>
        <p:spPr bwMode="auto">
          <a:xfrm>
            <a:off x="7620000" y="1981200"/>
            <a:ext cx="3810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31" name="AutoShape 49"/>
          <p:cNvSpPr>
            <a:spLocks noChangeAspect="1" noChangeArrowheads="1"/>
          </p:cNvSpPr>
          <p:nvPr/>
        </p:nvSpPr>
        <p:spPr bwMode="auto">
          <a:xfrm>
            <a:off x="4191001" y="2971801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32" name="AutoShape 65"/>
          <p:cNvSpPr>
            <a:spLocks noChangeAspect="1" noChangeArrowheads="1"/>
          </p:cNvSpPr>
          <p:nvPr/>
        </p:nvSpPr>
        <p:spPr bwMode="auto">
          <a:xfrm>
            <a:off x="5788026" y="2473325"/>
            <a:ext cx="569913" cy="571500"/>
          </a:xfrm>
          <a:prstGeom prst="diamond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33" name="AutoShape 66"/>
          <p:cNvSpPr>
            <a:spLocks noChangeAspect="1" noChangeArrowheads="1"/>
          </p:cNvSpPr>
          <p:nvPr/>
        </p:nvSpPr>
        <p:spPr bwMode="auto">
          <a:xfrm>
            <a:off x="5772151" y="3708401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34" name="AutoShape 74"/>
          <p:cNvSpPr>
            <a:spLocks noChangeAspect="1" noChangeArrowheads="1"/>
          </p:cNvSpPr>
          <p:nvPr/>
        </p:nvSpPr>
        <p:spPr bwMode="auto">
          <a:xfrm>
            <a:off x="5588001" y="5364164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35" name="AutoShape 82"/>
          <p:cNvSpPr>
            <a:spLocks noChangeAspect="1" noChangeArrowheads="1"/>
          </p:cNvSpPr>
          <p:nvPr/>
        </p:nvSpPr>
        <p:spPr bwMode="auto">
          <a:xfrm>
            <a:off x="7686676" y="4414839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36" name="AutoShape 90"/>
          <p:cNvSpPr>
            <a:spLocks noChangeAspect="1" noChangeArrowheads="1"/>
          </p:cNvSpPr>
          <p:nvPr/>
        </p:nvSpPr>
        <p:spPr bwMode="auto">
          <a:xfrm>
            <a:off x="8839201" y="2362201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37" name="AutoShape 98"/>
          <p:cNvSpPr>
            <a:spLocks noChangeAspect="1" noChangeArrowheads="1"/>
          </p:cNvSpPr>
          <p:nvPr/>
        </p:nvSpPr>
        <p:spPr bwMode="auto">
          <a:xfrm>
            <a:off x="6264275" y="3998914"/>
            <a:ext cx="406400" cy="407987"/>
          </a:xfrm>
          <a:prstGeom prst="octagon">
            <a:avLst>
              <a:gd name="adj" fmla="val 29287"/>
            </a:avLst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38" name="AutoShape 106"/>
          <p:cNvSpPr>
            <a:spLocks noChangeAspect="1" noChangeArrowheads="1"/>
          </p:cNvSpPr>
          <p:nvPr/>
        </p:nvSpPr>
        <p:spPr bwMode="auto">
          <a:xfrm>
            <a:off x="7458075" y="1803400"/>
            <a:ext cx="406400" cy="406400"/>
          </a:xfrm>
          <a:prstGeom prst="octagon">
            <a:avLst>
              <a:gd name="adj" fmla="val 29287"/>
            </a:avLst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39" name="AutoShape 115"/>
          <p:cNvSpPr>
            <a:spLocks noChangeAspect="1" noChangeArrowheads="1"/>
          </p:cNvSpPr>
          <p:nvPr/>
        </p:nvSpPr>
        <p:spPr bwMode="auto">
          <a:xfrm>
            <a:off x="4468814" y="1703388"/>
            <a:ext cx="407987" cy="406400"/>
          </a:xfrm>
          <a:prstGeom prst="octagon">
            <a:avLst>
              <a:gd name="adj" fmla="val 29287"/>
            </a:avLst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40" name="AutoShape 123"/>
          <p:cNvSpPr>
            <a:spLocks noChangeAspect="1" noChangeArrowheads="1"/>
          </p:cNvSpPr>
          <p:nvPr/>
        </p:nvSpPr>
        <p:spPr bwMode="auto">
          <a:xfrm>
            <a:off x="5391151" y="2165351"/>
            <a:ext cx="244475" cy="246063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41" name="AutoShape 138"/>
          <p:cNvSpPr>
            <a:spLocks noChangeAspect="1" noChangeArrowheads="1"/>
          </p:cNvSpPr>
          <p:nvPr/>
        </p:nvSpPr>
        <p:spPr bwMode="auto">
          <a:xfrm>
            <a:off x="3627439" y="965201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42" name="AutoShape 139"/>
          <p:cNvSpPr>
            <a:spLocks noChangeAspect="1" noChangeArrowheads="1"/>
          </p:cNvSpPr>
          <p:nvPr/>
        </p:nvSpPr>
        <p:spPr bwMode="auto">
          <a:xfrm>
            <a:off x="6848476" y="927101"/>
            <a:ext cx="246063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43" name="AutoShape 147"/>
          <p:cNvSpPr>
            <a:spLocks noChangeAspect="1" noChangeArrowheads="1"/>
          </p:cNvSpPr>
          <p:nvPr/>
        </p:nvSpPr>
        <p:spPr bwMode="auto">
          <a:xfrm>
            <a:off x="7081839" y="2713039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Line 142"/>
          <p:cNvSpPr>
            <a:spLocks noChangeShapeType="1"/>
          </p:cNvSpPr>
          <p:nvPr/>
        </p:nvSpPr>
        <p:spPr bwMode="auto">
          <a:xfrm>
            <a:off x="7086600" y="1219200"/>
            <a:ext cx="685800" cy="762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843" name="Line 143"/>
          <p:cNvSpPr>
            <a:spLocks noChangeShapeType="1"/>
          </p:cNvSpPr>
          <p:nvPr/>
        </p:nvSpPr>
        <p:spPr bwMode="auto">
          <a:xfrm flipH="1">
            <a:off x="7315200" y="1981200"/>
            <a:ext cx="533400" cy="914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844" name="Line 144"/>
          <p:cNvSpPr>
            <a:spLocks noChangeShapeType="1"/>
          </p:cNvSpPr>
          <p:nvPr/>
        </p:nvSpPr>
        <p:spPr bwMode="auto">
          <a:xfrm>
            <a:off x="7772400" y="2057400"/>
            <a:ext cx="10668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845" name="Line 2"/>
          <p:cNvSpPr>
            <a:spLocks noChangeShapeType="1"/>
          </p:cNvSpPr>
          <p:nvPr/>
        </p:nvSpPr>
        <p:spPr bwMode="auto">
          <a:xfrm>
            <a:off x="6248400" y="3810000"/>
            <a:ext cx="60960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846" name="Line 3"/>
          <p:cNvSpPr>
            <a:spLocks noChangeShapeType="1"/>
          </p:cNvSpPr>
          <p:nvPr/>
        </p:nvSpPr>
        <p:spPr bwMode="auto">
          <a:xfrm flipH="1">
            <a:off x="6019800" y="4038600"/>
            <a:ext cx="838200" cy="1295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847" name="Line 4"/>
          <p:cNvSpPr>
            <a:spLocks noChangeShapeType="1"/>
          </p:cNvSpPr>
          <p:nvPr/>
        </p:nvSpPr>
        <p:spPr bwMode="auto">
          <a:xfrm>
            <a:off x="6858000" y="4038600"/>
            <a:ext cx="11430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848" name="Line 11"/>
          <p:cNvSpPr>
            <a:spLocks noChangeShapeType="1"/>
          </p:cNvSpPr>
          <p:nvPr/>
        </p:nvSpPr>
        <p:spPr bwMode="auto">
          <a:xfrm>
            <a:off x="4114800" y="1143000"/>
            <a:ext cx="76200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849" name="Line 12"/>
          <p:cNvSpPr>
            <a:spLocks noChangeShapeType="1"/>
          </p:cNvSpPr>
          <p:nvPr/>
        </p:nvSpPr>
        <p:spPr bwMode="auto">
          <a:xfrm>
            <a:off x="4876800" y="1752600"/>
            <a:ext cx="8382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850" name="Line 13"/>
          <p:cNvSpPr>
            <a:spLocks noChangeShapeType="1"/>
          </p:cNvSpPr>
          <p:nvPr/>
        </p:nvSpPr>
        <p:spPr bwMode="auto">
          <a:xfrm flipH="1">
            <a:off x="4724400" y="1828800"/>
            <a:ext cx="228600" cy="1143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851" name="Line 16"/>
          <p:cNvSpPr>
            <a:spLocks noChangeShapeType="1"/>
          </p:cNvSpPr>
          <p:nvPr/>
        </p:nvSpPr>
        <p:spPr bwMode="auto">
          <a:xfrm>
            <a:off x="4953000" y="1828800"/>
            <a:ext cx="1295400" cy="762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852" name="Line 17"/>
          <p:cNvSpPr>
            <a:spLocks noChangeShapeType="1"/>
          </p:cNvSpPr>
          <p:nvPr/>
        </p:nvSpPr>
        <p:spPr bwMode="auto">
          <a:xfrm flipH="1">
            <a:off x="6248400" y="2057400"/>
            <a:ext cx="15240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853" name="Line 18"/>
          <p:cNvSpPr>
            <a:spLocks noChangeShapeType="1"/>
          </p:cNvSpPr>
          <p:nvPr/>
        </p:nvSpPr>
        <p:spPr bwMode="auto">
          <a:xfrm flipH="1" flipV="1">
            <a:off x="6248400" y="2514600"/>
            <a:ext cx="609600" cy="1600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854" name="AutoShape 37"/>
          <p:cNvSpPr>
            <a:spLocks noChangeAspect="1" noChangeArrowheads="1"/>
          </p:cNvSpPr>
          <p:nvPr/>
        </p:nvSpPr>
        <p:spPr bwMode="auto">
          <a:xfrm>
            <a:off x="4572001" y="2895601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55" name="AutoShape 45"/>
          <p:cNvSpPr>
            <a:spLocks noChangeAspect="1" noChangeArrowheads="1"/>
          </p:cNvSpPr>
          <p:nvPr/>
        </p:nvSpPr>
        <p:spPr bwMode="auto">
          <a:xfrm>
            <a:off x="5983288" y="2244725"/>
            <a:ext cx="569912" cy="571500"/>
          </a:xfrm>
          <a:prstGeom prst="diamond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56" name="AutoShape 54"/>
          <p:cNvSpPr>
            <a:spLocks noChangeAspect="1" noChangeArrowheads="1"/>
          </p:cNvSpPr>
          <p:nvPr/>
        </p:nvSpPr>
        <p:spPr bwMode="auto">
          <a:xfrm>
            <a:off x="6115051" y="3673476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57" name="AutoShape 62"/>
          <p:cNvSpPr>
            <a:spLocks noChangeAspect="1" noChangeArrowheads="1"/>
          </p:cNvSpPr>
          <p:nvPr/>
        </p:nvSpPr>
        <p:spPr bwMode="auto">
          <a:xfrm>
            <a:off x="5943601" y="5181601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58" name="AutoShape 70"/>
          <p:cNvSpPr>
            <a:spLocks noChangeAspect="1" noChangeArrowheads="1"/>
          </p:cNvSpPr>
          <p:nvPr/>
        </p:nvSpPr>
        <p:spPr bwMode="auto">
          <a:xfrm>
            <a:off x="7880351" y="4346576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59" name="AutoShape 78"/>
          <p:cNvSpPr>
            <a:spLocks noChangeAspect="1" noChangeArrowheads="1"/>
          </p:cNvSpPr>
          <p:nvPr/>
        </p:nvSpPr>
        <p:spPr bwMode="auto">
          <a:xfrm>
            <a:off x="8686801" y="2514601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60" name="AutoShape 86"/>
          <p:cNvSpPr>
            <a:spLocks noChangeAspect="1" noChangeArrowheads="1"/>
          </p:cNvSpPr>
          <p:nvPr/>
        </p:nvSpPr>
        <p:spPr bwMode="auto">
          <a:xfrm>
            <a:off x="6630988" y="3849689"/>
            <a:ext cx="406400" cy="407987"/>
          </a:xfrm>
          <a:prstGeom prst="octagon">
            <a:avLst>
              <a:gd name="adj" fmla="val 29287"/>
            </a:avLst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61" name="AutoShape 94"/>
          <p:cNvSpPr>
            <a:spLocks noChangeAspect="1" noChangeArrowheads="1"/>
          </p:cNvSpPr>
          <p:nvPr/>
        </p:nvSpPr>
        <p:spPr bwMode="auto">
          <a:xfrm>
            <a:off x="7531100" y="1830388"/>
            <a:ext cx="406400" cy="406400"/>
          </a:xfrm>
          <a:prstGeom prst="octagon">
            <a:avLst>
              <a:gd name="adj" fmla="val 29287"/>
            </a:avLst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62" name="AutoShape 103"/>
          <p:cNvSpPr>
            <a:spLocks noChangeAspect="1" noChangeArrowheads="1"/>
          </p:cNvSpPr>
          <p:nvPr/>
        </p:nvSpPr>
        <p:spPr bwMode="auto">
          <a:xfrm>
            <a:off x="4741864" y="1622425"/>
            <a:ext cx="407987" cy="406400"/>
          </a:xfrm>
          <a:prstGeom prst="octagon">
            <a:avLst>
              <a:gd name="adj" fmla="val 29287"/>
            </a:avLst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63" name="AutoShape 111"/>
          <p:cNvSpPr>
            <a:spLocks noChangeAspect="1" noChangeArrowheads="1"/>
          </p:cNvSpPr>
          <p:nvPr/>
        </p:nvSpPr>
        <p:spPr bwMode="auto">
          <a:xfrm>
            <a:off x="5589589" y="2170113"/>
            <a:ext cx="244475" cy="246062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64" name="AutoShape 124"/>
          <p:cNvSpPr>
            <a:spLocks noChangeAspect="1" noChangeArrowheads="1"/>
          </p:cNvSpPr>
          <p:nvPr/>
        </p:nvSpPr>
        <p:spPr bwMode="auto">
          <a:xfrm>
            <a:off x="3967164" y="1041401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65" name="AutoShape 127"/>
          <p:cNvSpPr>
            <a:spLocks noChangeAspect="1" noChangeArrowheads="1"/>
          </p:cNvSpPr>
          <p:nvPr/>
        </p:nvSpPr>
        <p:spPr bwMode="auto">
          <a:xfrm>
            <a:off x="6932613" y="1123951"/>
            <a:ext cx="246062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66" name="AutoShape 135"/>
          <p:cNvSpPr>
            <a:spLocks noChangeAspect="1" noChangeArrowheads="1"/>
          </p:cNvSpPr>
          <p:nvPr/>
        </p:nvSpPr>
        <p:spPr bwMode="auto">
          <a:xfrm>
            <a:off x="7173914" y="2724151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Line 132"/>
          <p:cNvSpPr>
            <a:spLocks noChangeShapeType="1"/>
          </p:cNvSpPr>
          <p:nvPr/>
        </p:nvSpPr>
        <p:spPr bwMode="auto">
          <a:xfrm>
            <a:off x="7086600" y="1447801"/>
            <a:ext cx="871538" cy="7651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867" name="Line 133"/>
          <p:cNvSpPr>
            <a:spLocks noChangeShapeType="1"/>
          </p:cNvSpPr>
          <p:nvPr/>
        </p:nvSpPr>
        <p:spPr bwMode="auto">
          <a:xfrm flipH="1">
            <a:off x="7391400" y="2057400"/>
            <a:ext cx="457200" cy="83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868" name="Line 134"/>
          <p:cNvSpPr>
            <a:spLocks noChangeShapeType="1"/>
          </p:cNvSpPr>
          <p:nvPr/>
        </p:nvSpPr>
        <p:spPr bwMode="auto">
          <a:xfrm>
            <a:off x="7848600" y="2057400"/>
            <a:ext cx="83820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869" name="Line 2"/>
          <p:cNvSpPr>
            <a:spLocks noChangeShapeType="1"/>
          </p:cNvSpPr>
          <p:nvPr/>
        </p:nvSpPr>
        <p:spPr bwMode="auto">
          <a:xfrm>
            <a:off x="6553200" y="3810000"/>
            <a:ext cx="68580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870" name="Line 3"/>
          <p:cNvSpPr>
            <a:spLocks noChangeShapeType="1"/>
          </p:cNvSpPr>
          <p:nvPr/>
        </p:nvSpPr>
        <p:spPr bwMode="auto">
          <a:xfrm flipH="1">
            <a:off x="6477000" y="3810000"/>
            <a:ext cx="685800" cy="1295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871" name="Line 4"/>
          <p:cNvSpPr>
            <a:spLocks noChangeShapeType="1"/>
          </p:cNvSpPr>
          <p:nvPr/>
        </p:nvSpPr>
        <p:spPr bwMode="auto">
          <a:xfrm>
            <a:off x="7162800" y="3886200"/>
            <a:ext cx="10668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872" name="Line 11"/>
          <p:cNvSpPr>
            <a:spLocks noChangeShapeType="1"/>
          </p:cNvSpPr>
          <p:nvPr/>
        </p:nvSpPr>
        <p:spPr bwMode="auto">
          <a:xfrm>
            <a:off x="5181600" y="1752600"/>
            <a:ext cx="13716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873" name="Line 12"/>
          <p:cNvSpPr>
            <a:spLocks noChangeShapeType="1"/>
          </p:cNvSpPr>
          <p:nvPr/>
        </p:nvSpPr>
        <p:spPr bwMode="auto">
          <a:xfrm>
            <a:off x="5257800" y="1752600"/>
            <a:ext cx="6096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874" name="Line 13"/>
          <p:cNvSpPr>
            <a:spLocks noChangeShapeType="1"/>
          </p:cNvSpPr>
          <p:nvPr/>
        </p:nvSpPr>
        <p:spPr bwMode="auto">
          <a:xfrm flipH="1">
            <a:off x="5029200" y="1752600"/>
            <a:ext cx="228600" cy="1219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875" name="Line 16"/>
          <p:cNvSpPr>
            <a:spLocks noChangeShapeType="1"/>
          </p:cNvSpPr>
          <p:nvPr/>
        </p:nvSpPr>
        <p:spPr bwMode="auto">
          <a:xfrm flipH="1" flipV="1">
            <a:off x="4419600" y="1219200"/>
            <a:ext cx="7620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876" name="Line 17"/>
          <p:cNvSpPr>
            <a:spLocks noChangeShapeType="1"/>
          </p:cNvSpPr>
          <p:nvPr/>
        </p:nvSpPr>
        <p:spPr bwMode="auto">
          <a:xfrm flipH="1">
            <a:off x="6477000" y="2057400"/>
            <a:ext cx="137160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877" name="Line 18"/>
          <p:cNvSpPr>
            <a:spLocks noChangeShapeType="1"/>
          </p:cNvSpPr>
          <p:nvPr/>
        </p:nvSpPr>
        <p:spPr bwMode="auto">
          <a:xfrm flipH="1" flipV="1">
            <a:off x="6477000" y="2209800"/>
            <a:ext cx="685800" cy="1752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878" name="Line 25"/>
          <p:cNvSpPr>
            <a:spLocks noChangeShapeType="1"/>
          </p:cNvSpPr>
          <p:nvPr/>
        </p:nvSpPr>
        <p:spPr bwMode="auto">
          <a:xfrm>
            <a:off x="7620000" y="1981200"/>
            <a:ext cx="3810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879" name="AutoShape 37"/>
          <p:cNvSpPr>
            <a:spLocks noChangeAspect="1" noChangeArrowheads="1"/>
          </p:cNvSpPr>
          <p:nvPr/>
        </p:nvSpPr>
        <p:spPr bwMode="auto">
          <a:xfrm>
            <a:off x="4953001" y="2819401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80" name="AutoShape 45"/>
          <p:cNvSpPr>
            <a:spLocks noChangeAspect="1" noChangeArrowheads="1"/>
          </p:cNvSpPr>
          <p:nvPr/>
        </p:nvSpPr>
        <p:spPr bwMode="auto">
          <a:xfrm>
            <a:off x="6210301" y="1936750"/>
            <a:ext cx="569913" cy="571500"/>
          </a:xfrm>
          <a:prstGeom prst="diamond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81" name="AutoShape 52"/>
          <p:cNvSpPr>
            <a:spLocks noChangeAspect="1" noChangeArrowheads="1"/>
          </p:cNvSpPr>
          <p:nvPr/>
        </p:nvSpPr>
        <p:spPr bwMode="auto">
          <a:xfrm>
            <a:off x="6445251" y="3638551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82" name="AutoShape 59"/>
          <p:cNvSpPr>
            <a:spLocks noChangeAspect="1" noChangeArrowheads="1"/>
          </p:cNvSpPr>
          <p:nvPr/>
        </p:nvSpPr>
        <p:spPr bwMode="auto">
          <a:xfrm>
            <a:off x="6310314" y="4999039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83" name="AutoShape 66"/>
          <p:cNvSpPr>
            <a:spLocks noChangeAspect="1" noChangeArrowheads="1"/>
          </p:cNvSpPr>
          <p:nvPr/>
        </p:nvSpPr>
        <p:spPr bwMode="auto">
          <a:xfrm>
            <a:off x="8121651" y="4278314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84" name="AutoShape 73"/>
          <p:cNvSpPr>
            <a:spLocks noChangeAspect="1" noChangeArrowheads="1"/>
          </p:cNvSpPr>
          <p:nvPr/>
        </p:nvSpPr>
        <p:spPr bwMode="auto">
          <a:xfrm>
            <a:off x="8597901" y="2622551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85" name="AutoShape 80"/>
          <p:cNvSpPr>
            <a:spLocks noChangeAspect="1" noChangeArrowheads="1"/>
          </p:cNvSpPr>
          <p:nvPr/>
        </p:nvSpPr>
        <p:spPr bwMode="auto">
          <a:xfrm>
            <a:off x="6973888" y="3687764"/>
            <a:ext cx="406400" cy="407987"/>
          </a:xfrm>
          <a:prstGeom prst="octagon">
            <a:avLst>
              <a:gd name="adj" fmla="val 29287"/>
            </a:avLst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86" name="AutoShape 87"/>
          <p:cNvSpPr>
            <a:spLocks noChangeAspect="1" noChangeArrowheads="1"/>
          </p:cNvSpPr>
          <p:nvPr/>
        </p:nvSpPr>
        <p:spPr bwMode="auto">
          <a:xfrm>
            <a:off x="7621588" y="1852613"/>
            <a:ext cx="406400" cy="406400"/>
          </a:xfrm>
          <a:prstGeom prst="octagon">
            <a:avLst>
              <a:gd name="adj" fmla="val 29287"/>
            </a:avLst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87" name="AutoShape 95"/>
          <p:cNvSpPr>
            <a:spLocks noChangeAspect="1" noChangeArrowheads="1"/>
          </p:cNvSpPr>
          <p:nvPr/>
        </p:nvSpPr>
        <p:spPr bwMode="auto">
          <a:xfrm>
            <a:off x="5019675" y="1557338"/>
            <a:ext cx="407988" cy="406400"/>
          </a:xfrm>
          <a:prstGeom prst="octagon">
            <a:avLst>
              <a:gd name="adj" fmla="val 29287"/>
            </a:avLst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88" name="AutoShape 102"/>
          <p:cNvSpPr>
            <a:spLocks noChangeAspect="1" noChangeArrowheads="1"/>
          </p:cNvSpPr>
          <p:nvPr/>
        </p:nvSpPr>
        <p:spPr bwMode="auto">
          <a:xfrm>
            <a:off x="5754689" y="2105026"/>
            <a:ext cx="244475" cy="246063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89" name="AutoShape 108"/>
          <p:cNvSpPr>
            <a:spLocks noChangeAspect="1" noChangeArrowheads="1"/>
          </p:cNvSpPr>
          <p:nvPr/>
        </p:nvSpPr>
        <p:spPr bwMode="auto">
          <a:xfrm>
            <a:off x="4305301" y="1093789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90" name="AutoShape 116"/>
          <p:cNvSpPr>
            <a:spLocks noChangeAspect="1" noChangeArrowheads="1"/>
          </p:cNvSpPr>
          <p:nvPr/>
        </p:nvSpPr>
        <p:spPr bwMode="auto">
          <a:xfrm>
            <a:off x="7000876" y="1296989"/>
            <a:ext cx="246063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91" name="AutoShape 123"/>
          <p:cNvSpPr>
            <a:spLocks noChangeAspect="1" noChangeArrowheads="1"/>
          </p:cNvSpPr>
          <p:nvPr/>
        </p:nvSpPr>
        <p:spPr bwMode="auto">
          <a:xfrm>
            <a:off x="7264401" y="2735264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Line 116"/>
          <p:cNvSpPr>
            <a:spLocks noChangeShapeType="1"/>
          </p:cNvSpPr>
          <p:nvPr/>
        </p:nvSpPr>
        <p:spPr bwMode="auto">
          <a:xfrm>
            <a:off x="7239000" y="1600200"/>
            <a:ext cx="5334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7891" name="Line 117"/>
          <p:cNvSpPr>
            <a:spLocks noChangeShapeType="1"/>
          </p:cNvSpPr>
          <p:nvPr/>
        </p:nvSpPr>
        <p:spPr bwMode="auto">
          <a:xfrm flipH="1">
            <a:off x="7543800" y="2057400"/>
            <a:ext cx="304800" cy="83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7892" name="Line 118"/>
          <p:cNvSpPr>
            <a:spLocks noChangeShapeType="1"/>
          </p:cNvSpPr>
          <p:nvPr/>
        </p:nvSpPr>
        <p:spPr bwMode="auto">
          <a:xfrm>
            <a:off x="7848600" y="2133600"/>
            <a:ext cx="762000" cy="762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7893" name="Line 2"/>
          <p:cNvSpPr>
            <a:spLocks noChangeShapeType="1"/>
          </p:cNvSpPr>
          <p:nvPr/>
        </p:nvSpPr>
        <p:spPr bwMode="auto">
          <a:xfrm flipV="1">
            <a:off x="6858000" y="3657600"/>
            <a:ext cx="6858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7894" name="Line 3"/>
          <p:cNvSpPr>
            <a:spLocks noChangeShapeType="1"/>
          </p:cNvSpPr>
          <p:nvPr/>
        </p:nvSpPr>
        <p:spPr bwMode="auto">
          <a:xfrm flipH="1">
            <a:off x="6781800" y="3733800"/>
            <a:ext cx="762000" cy="1219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7895" name="Line 4"/>
          <p:cNvSpPr>
            <a:spLocks noChangeShapeType="1"/>
          </p:cNvSpPr>
          <p:nvPr/>
        </p:nvSpPr>
        <p:spPr bwMode="auto">
          <a:xfrm>
            <a:off x="7467600" y="3733800"/>
            <a:ext cx="9906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7896" name="Line 11"/>
          <p:cNvSpPr>
            <a:spLocks noChangeShapeType="1"/>
          </p:cNvSpPr>
          <p:nvPr/>
        </p:nvSpPr>
        <p:spPr bwMode="auto">
          <a:xfrm>
            <a:off x="4800600" y="1295400"/>
            <a:ext cx="76200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7897" name="Line 12"/>
          <p:cNvSpPr>
            <a:spLocks noChangeShapeType="1"/>
          </p:cNvSpPr>
          <p:nvPr/>
        </p:nvSpPr>
        <p:spPr bwMode="auto">
          <a:xfrm>
            <a:off x="5486400" y="1676400"/>
            <a:ext cx="6096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7898" name="Line 13"/>
          <p:cNvSpPr>
            <a:spLocks noChangeShapeType="1"/>
          </p:cNvSpPr>
          <p:nvPr/>
        </p:nvSpPr>
        <p:spPr bwMode="auto">
          <a:xfrm flipH="1">
            <a:off x="5410200" y="1752600"/>
            <a:ext cx="76200" cy="1143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7899" name="Line 16"/>
          <p:cNvSpPr>
            <a:spLocks noChangeShapeType="1"/>
          </p:cNvSpPr>
          <p:nvPr/>
        </p:nvSpPr>
        <p:spPr bwMode="auto">
          <a:xfrm>
            <a:off x="5486400" y="1676400"/>
            <a:ext cx="121920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7900" name="Line 17"/>
          <p:cNvSpPr>
            <a:spLocks noChangeShapeType="1"/>
          </p:cNvSpPr>
          <p:nvPr/>
        </p:nvSpPr>
        <p:spPr bwMode="auto">
          <a:xfrm flipH="1" flipV="1">
            <a:off x="6705600" y="1905000"/>
            <a:ext cx="114300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7901" name="Line 18"/>
          <p:cNvSpPr>
            <a:spLocks noChangeShapeType="1"/>
          </p:cNvSpPr>
          <p:nvPr/>
        </p:nvSpPr>
        <p:spPr bwMode="auto">
          <a:xfrm flipH="1" flipV="1">
            <a:off x="6705600" y="1905000"/>
            <a:ext cx="838200" cy="1828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7902" name="AutoShape 37"/>
          <p:cNvSpPr>
            <a:spLocks noChangeAspect="1" noChangeArrowheads="1"/>
          </p:cNvSpPr>
          <p:nvPr/>
        </p:nvSpPr>
        <p:spPr bwMode="auto">
          <a:xfrm>
            <a:off x="5332414" y="2709864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903" name="AutoShape 44"/>
          <p:cNvSpPr>
            <a:spLocks noChangeAspect="1" noChangeArrowheads="1"/>
          </p:cNvSpPr>
          <p:nvPr/>
        </p:nvSpPr>
        <p:spPr bwMode="auto">
          <a:xfrm>
            <a:off x="6440488" y="1673225"/>
            <a:ext cx="569912" cy="571500"/>
          </a:xfrm>
          <a:prstGeom prst="diamond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904" name="AutoShape 50"/>
          <p:cNvSpPr>
            <a:spLocks noChangeAspect="1" noChangeArrowheads="1"/>
          </p:cNvSpPr>
          <p:nvPr/>
        </p:nvSpPr>
        <p:spPr bwMode="auto">
          <a:xfrm>
            <a:off x="6778626" y="3605214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905" name="AutoShape 56"/>
          <p:cNvSpPr>
            <a:spLocks noChangeAspect="1" noChangeArrowheads="1"/>
          </p:cNvSpPr>
          <p:nvPr/>
        </p:nvSpPr>
        <p:spPr bwMode="auto">
          <a:xfrm>
            <a:off x="6697664" y="4805364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906" name="AutoShape 62"/>
          <p:cNvSpPr>
            <a:spLocks noChangeAspect="1" noChangeArrowheads="1"/>
          </p:cNvSpPr>
          <p:nvPr/>
        </p:nvSpPr>
        <p:spPr bwMode="auto">
          <a:xfrm>
            <a:off x="8350251" y="4210051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907" name="AutoShape 68"/>
          <p:cNvSpPr>
            <a:spLocks noChangeAspect="1" noChangeArrowheads="1"/>
          </p:cNvSpPr>
          <p:nvPr/>
        </p:nvSpPr>
        <p:spPr bwMode="auto">
          <a:xfrm>
            <a:off x="8485189" y="2770189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908" name="AutoShape 74"/>
          <p:cNvSpPr>
            <a:spLocks noChangeAspect="1" noChangeArrowheads="1"/>
          </p:cNvSpPr>
          <p:nvPr/>
        </p:nvSpPr>
        <p:spPr bwMode="auto">
          <a:xfrm>
            <a:off x="7292975" y="3541714"/>
            <a:ext cx="406400" cy="407987"/>
          </a:xfrm>
          <a:prstGeom prst="octagon">
            <a:avLst>
              <a:gd name="adj" fmla="val 29287"/>
            </a:avLst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909" name="AutoShape 79"/>
          <p:cNvSpPr>
            <a:spLocks noChangeAspect="1" noChangeArrowheads="1"/>
          </p:cNvSpPr>
          <p:nvPr/>
        </p:nvSpPr>
        <p:spPr bwMode="auto">
          <a:xfrm>
            <a:off x="7621588" y="1852613"/>
            <a:ext cx="406400" cy="406400"/>
          </a:xfrm>
          <a:prstGeom prst="octagon">
            <a:avLst>
              <a:gd name="adj" fmla="val 29287"/>
            </a:avLst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910" name="AutoShape 87"/>
          <p:cNvSpPr>
            <a:spLocks noChangeAspect="1" noChangeArrowheads="1"/>
          </p:cNvSpPr>
          <p:nvPr/>
        </p:nvSpPr>
        <p:spPr bwMode="auto">
          <a:xfrm>
            <a:off x="5273675" y="1503363"/>
            <a:ext cx="407988" cy="406400"/>
          </a:xfrm>
          <a:prstGeom prst="octagon">
            <a:avLst>
              <a:gd name="adj" fmla="val 29287"/>
            </a:avLst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911" name="AutoShape 93"/>
          <p:cNvSpPr>
            <a:spLocks noChangeAspect="1" noChangeArrowheads="1"/>
          </p:cNvSpPr>
          <p:nvPr/>
        </p:nvSpPr>
        <p:spPr bwMode="auto">
          <a:xfrm>
            <a:off x="5940426" y="2074863"/>
            <a:ext cx="244475" cy="246062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912" name="AutoShape 99"/>
          <p:cNvSpPr>
            <a:spLocks noChangeAspect="1" noChangeArrowheads="1"/>
          </p:cNvSpPr>
          <p:nvPr/>
        </p:nvSpPr>
        <p:spPr bwMode="auto">
          <a:xfrm>
            <a:off x="4732339" y="1211264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913" name="AutoShape 105"/>
          <p:cNvSpPr>
            <a:spLocks noChangeAspect="1" noChangeArrowheads="1"/>
          </p:cNvSpPr>
          <p:nvPr/>
        </p:nvSpPr>
        <p:spPr bwMode="auto">
          <a:xfrm>
            <a:off x="7080251" y="1490664"/>
            <a:ext cx="246063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914" name="AutoShape 111"/>
          <p:cNvSpPr>
            <a:spLocks noChangeAspect="1" noChangeArrowheads="1"/>
          </p:cNvSpPr>
          <p:nvPr/>
        </p:nvSpPr>
        <p:spPr bwMode="auto">
          <a:xfrm>
            <a:off x="7378701" y="2757489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Line 103"/>
          <p:cNvSpPr>
            <a:spLocks noChangeShapeType="1"/>
          </p:cNvSpPr>
          <p:nvPr/>
        </p:nvSpPr>
        <p:spPr bwMode="auto">
          <a:xfrm>
            <a:off x="7315200" y="1828800"/>
            <a:ext cx="53340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15" name="Line 104"/>
          <p:cNvSpPr>
            <a:spLocks noChangeShapeType="1"/>
          </p:cNvSpPr>
          <p:nvPr/>
        </p:nvSpPr>
        <p:spPr bwMode="auto">
          <a:xfrm flipH="1">
            <a:off x="7620001" y="2233614"/>
            <a:ext cx="339725" cy="6619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16" name="Line 105"/>
          <p:cNvSpPr>
            <a:spLocks noChangeShapeType="1"/>
          </p:cNvSpPr>
          <p:nvPr/>
        </p:nvSpPr>
        <p:spPr bwMode="auto">
          <a:xfrm>
            <a:off x="7848600" y="2057400"/>
            <a:ext cx="685800" cy="990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17" name="Line 2"/>
          <p:cNvSpPr>
            <a:spLocks noChangeShapeType="1"/>
          </p:cNvSpPr>
          <p:nvPr/>
        </p:nvSpPr>
        <p:spPr bwMode="auto">
          <a:xfrm flipV="1">
            <a:off x="7239000" y="3581400"/>
            <a:ext cx="5334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18" name="Line 3"/>
          <p:cNvSpPr>
            <a:spLocks noChangeShapeType="1"/>
          </p:cNvSpPr>
          <p:nvPr/>
        </p:nvSpPr>
        <p:spPr bwMode="auto">
          <a:xfrm flipH="1">
            <a:off x="7239000" y="3581400"/>
            <a:ext cx="533400" cy="1143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19" name="Line 4"/>
          <p:cNvSpPr>
            <a:spLocks noChangeShapeType="1"/>
          </p:cNvSpPr>
          <p:nvPr/>
        </p:nvSpPr>
        <p:spPr bwMode="auto">
          <a:xfrm>
            <a:off x="7772400" y="3581400"/>
            <a:ext cx="914400" cy="762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20" name="Line 11"/>
          <p:cNvSpPr>
            <a:spLocks noChangeShapeType="1"/>
          </p:cNvSpPr>
          <p:nvPr/>
        </p:nvSpPr>
        <p:spPr bwMode="auto">
          <a:xfrm>
            <a:off x="5257800" y="1447800"/>
            <a:ext cx="53340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21" name="Line 12"/>
          <p:cNvSpPr>
            <a:spLocks noChangeShapeType="1"/>
          </p:cNvSpPr>
          <p:nvPr/>
        </p:nvSpPr>
        <p:spPr bwMode="auto">
          <a:xfrm>
            <a:off x="5791200" y="1600200"/>
            <a:ext cx="4572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22" name="Line 13"/>
          <p:cNvSpPr>
            <a:spLocks noChangeShapeType="1"/>
          </p:cNvSpPr>
          <p:nvPr/>
        </p:nvSpPr>
        <p:spPr bwMode="auto">
          <a:xfrm>
            <a:off x="5715000" y="1600200"/>
            <a:ext cx="152400" cy="1143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23" name="Line 16"/>
          <p:cNvSpPr>
            <a:spLocks noChangeShapeType="1"/>
          </p:cNvSpPr>
          <p:nvPr/>
        </p:nvSpPr>
        <p:spPr bwMode="auto">
          <a:xfrm>
            <a:off x="5715000" y="1600200"/>
            <a:ext cx="12954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24" name="Line 17"/>
          <p:cNvSpPr>
            <a:spLocks noChangeShapeType="1"/>
          </p:cNvSpPr>
          <p:nvPr/>
        </p:nvSpPr>
        <p:spPr bwMode="auto">
          <a:xfrm flipH="1" flipV="1">
            <a:off x="6934200" y="1676400"/>
            <a:ext cx="91440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25" name="Line 18"/>
          <p:cNvSpPr>
            <a:spLocks noChangeShapeType="1"/>
          </p:cNvSpPr>
          <p:nvPr/>
        </p:nvSpPr>
        <p:spPr bwMode="auto">
          <a:xfrm flipH="1" flipV="1">
            <a:off x="6934200" y="1600200"/>
            <a:ext cx="838200" cy="1981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26" name="AutoShape 36"/>
          <p:cNvSpPr>
            <a:spLocks noChangeAspect="1" noChangeArrowheads="1"/>
          </p:cNvSpPr>
          <p:nvPr/>
        </p:nvSpPr>
        <p:spPr bwMode="auto">
          <a:xfrm>
            <a:off x="5732464" y="2606676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27" name="AutoShape 45"/>
          <p:cNvSpPr>
            <a:spLocks noChangeAspect="1" noChangeArrowheads="1"/>
          </p:cNvSpPr>
          <p:nvPr/>
        </p:nvSpPr>
        <p:spPr bwMode="auto">
          <a:xfrm>
            <a:off x="6653213" y="1382713"/>
            <a:ext cx="569912" cy="571500"/>
          </a:xfrm>
          <a:prstGeom prst="diamond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28" name="AutoShape 47"/>
          <p:cNvSpPr>
            <a:spLocks noChangeAspect="1" noChangeArrowheads="1"/>
          </p:cNvSpPr>
          <p:nvPr/>
        </p:nvSpPr>
        <p:spPr bwMode="auto">
          <a:xfrm>
            <a:off x="7086601" y="3546476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29" name="AutoShape 49"/>
          <p:cNvSpPr>
            <a:spLocks noChangeAspect="1" noChangeArrowheads="1"/>
          </p:cNvSpPr>
          <p:nvPr/>
        </p:nvSpPr>
        <p:spPr bwMode="auto">
          <a:xfrm>
            <a:off x="7737476" y="3478214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30" name="AutoShape 52"/>
          <p:cNvSpPr>
            <a:spLocks noChangeAspect="1" noChangeArrowheads="1"/>
          </p:cNvSpPr>
          <p:nvPr/>
        </p:nvSpPr>
        <p:spPr bwMode="auto">
          <a:xfrm>
            <a:off x="7097714" y="4576764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31" name="AutoShape 57"/>
          <p:cNvSpPr>
            <a:spLocks noChangeAspect="1" noChangeArrowheads="1"/>
          </p:cNvSpPr>
          <p:nvPr/>
        </p:nvSpPr>
        <p:spPr bwMode="auto">
          <a:xfrm>
            <a:off x="8555039" y="4164014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32" name="AutoShape 62"/>
          <p:cNvSpPr>
            <a:spLocks noChangeAspect="1" noChangeArrowheads="1"/>
          </p:cNvSpPr>
          <p:nvPr/>
        </p:nvSpPr>
        <p:spPr bwMode="auto">
          <a:xfrm>
            <a:off x="8382001" y="2895601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33" name="AutoShape 67"/>
          <p:cNvSpPr>
            <a:spLocks noChangeAspect="1" noChangeArrowheads="1"/>
          </p:cNvSpPr>
          <p:nvPr/>
        </p:nvSpPr>
        <p:spPr bwMode="auto">
          <a:xfrm>
            <a:off x="7581900" y="3386139"/>
            <a:ext cx="406400" cy="407987"/>
          </a:xfrm>
          <a:prstGeom prst="octagon">
            <a:avLst>
              <a:gd name="adj" fmla="val 29287"/>
            </a:avLst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34" name="AutoShape 72"/>
          <p:cNvSpPr>
            <a:spLocks noChangeAspect="1" noChangeArrowheads="1"/>
          </p:cNvSpPr>
          <p:nvPr/>
        </p:nvSpPr>
        <p:spPr bwMode="auto">
          <a:xfrm>
            <a:off x="7645400" y="1852613"/>
            <a:ext cx="406400" cy="406400"/>
          </a:xfrm>
          <a:prstGeom prst="octagon">
            <a:avLst>
              <a:gd name="adj" fmla="val 29287"/>
            </a:avLst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35" name="AutoShape 79"/>
          <p:cNvSpPr>
            <a:spLocks noChangeAspect="1" noChangeArrowheads="1"/>
          </p:cNvSpPr>
          <p:nvPr/>
        </p:nvSpPr>
        <p:spPr bwMode="auto">
          <a:xfrm>
            <a:off x="5575300" y="1427163"/>
            <a:ext cx="407988" cy="406400"/>
          </a:xfrm>
          <a:prstGeom prst="octagon">
            <a:avLst>
              <a:gd name="adj" fmla="val 29287"/>
            </a:avLst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36" name="AutoShape 84"/>
          <p:cNvSpPr>
            <a:spLocks noChangeAspect="1" noChangeArrowheads="1"/>
          </p:cNvSpPr>
          <p:nvPr/>
        </p:nvSpPr>
        <p:spPr bwMode="auto">
          <a:xfrm>
            <a:off x="6116639" y="2044701"/>
            <a:ext cx="244475" cy="246063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37" name="AutoShape 89"/>
          <p:cNvSpPr>
            <a:spLocks noChangeAspect="1" noChangeArrowheads="1"/>
          </p:cNvSpPr>
          <p:nvPr/>
        </p:nvSpPr>
        <p:spPr bwMode="auto">
          <a:xfrm>
            <a:off x="5162551" y="1319214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38" name="AutoShape 94"/>
          <p:cNvSpPr>
            <a:spLocks noChangeAspect="1" noChangeArrowheads="1"/>
          </p:cNvSpPr>
          <p:nvPr/>
        </p:nvSpPr>
        <p:spPr bwMode="auto">
          <a:xfrm>
            <a:off x="7161213" y="1685926"/>
            <a:ext cx="246062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39" name="AutoShape 99"/>
          <p:cNvSpPr>
            <a:spLocks noChangeAspect="1" noChangeArrowheads="1"/>
          </p:cNvSpPr>
          <p:nvPr/>
        </p:nvSpPr>
        <p:spPr bwMode="auto">
          <a:xfrm>
            <a:off x="7459664" y="2770189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927CE-520A-CC27-CEA5-D1574244F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Retrieval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0242CE-543F-B34C-2735-292E2FBD0F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434" y="1981200"/>
            <a:ext cx="10972800" cy="5135563"/>
          </a:xfrm>
        </p:spPr>
        <p:txBody>
          <a:bodyPr/>
          <a:lstStyle/>
          <a:p>
            <a:r>
              <a:rPr lang="en-US" dirty="0"/>
              <a:t>Given a new sample, find the closest sample(s) in a dataset</a:t>
            </a:r>
          </a:p>
          <a:p>
            <a:endParaRPr lang="en-US" dirty="0"/>
          </a:p>
          <a:p>
            <a:r>
              <a:rPr lang="en-US" dirty="0"/>
              <a:t>Applications</a:t>
            </a:r>
          </a:p>
          <a:p>
            <a:pPr lvl="1"/>
            <a:r>
              <a:rPr lang="en-US" dirty="0"/>
              <a:t>Finding information (web search)</a:t>
            </a:r>
          </a:p>
          <a:p>
            <a:pPr lvl="1"/>
            <a:r>
              <a:rPr lang="en-US" dirty="0"/>
              <a:t>Prediction (e.g. nearest neighbor algorithm)</a:t>
            </a:r>
          </a:p>
          <a:p>
            <a:pPr lvl="1"/>
            <a:r>
              <a:rPr lang="en-US" dirty="0"/>
              <a:t>Clustering (</a:t>
            </a:r>
            <a:r>
              <a:rPr lang="en-US" dirty="0" err="1"/>
              <a:t>kmeans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2562994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Line 90"/>
          <p:cNvSpPr>
            <a:spLocks noChangeShapeType="1"/>
          </p:cNvSpPr>
          <p:nvPr/>
        </p:nvSpPr>
        <p:spPr bwMode="auto">
          <a:xfrm>
            <a:off x="7391400" y="1981200"/>
            <a:ext cx="4572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939" name="Line 91"/>
          <p:cNvSpPr>
            <a:spLocks noChangeShapeType="1"/>
          </p:cNvSpPr>
          <p:nvPr/>
        </p:nvSpPr>
        <p:spPr bwMode="auto">
          <a:xfrm flipH="1">
            <a:off x="7696201" y="2233614"/>
            <a:ext cx="263525" cy="7381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940" name="Line 92"/>
          <p:cNvSpPr>
            <a:spLocks noChangeShapeType="1"/>
          </p:cNvSpPr>
          <p:nvPr/>
        </p:nvSpPr>
        <p:spPr bwMode="auto">
          <a:xfrm>
            <a:off x="8001000" y="2247900"/>
            <a:ext cx="457200" cy="8763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941" name="Line 2"/>
          <p:cNvSpPr>
            <a:spLocks noChangeShapeType="1"/>
          </p:cNvSpPr>
          <p:nvPr/>
        </p:nvSpPr>
        <p:spPr bwMode="auto">
          <a:xfrm flipV="1">
            <a:off x="7543800" y="3429000"/>
            <a:ext cx="60960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942" name="Line 3"/>
          <p:cNvSpPr>
            <a:spLocks noChangeShapeType="1"/>
          </p:cNvSpPr>
          <p:nvPr/>
        </p:nvSpPr>
        <p:spPr bwMode="auto">
          <a:xfrm flipH="1">
            <a:off x="7696200" y="3429000"/>
            <a:ext cx="381000" cy="1066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943" name="Line 4"/>
          <p:cNvSpPr>
            <a:spLocks noChangeShapeType="1"/>
          </p:cNvSpPr>
          <p:nvPr/>
        </p:nvSpPr>
        <p:spPr bwMode="auto">
          <a:xfrm>
            <a:off x="8077200" y="3429000"/>
            <a:ext cx="762000" cy="83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944" name="Line 11"/>
          <p:cNvSpPr>
            <a:spLocks noChangeShapeType="1"/>
          </p:cNvSpPr>
          <p:nvPr/>
        </p:nvSpPr>
        <p:spPr bwMode="auto">
          <a:xfrm flipV="1">
            <a:off x="5638800" y="1524000"/>
            <a:ext cx="5334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945" name="Line 12"/>
          <p:cNvSpPr>
            <a:spLocks noChangeShapeType="1"/>
          </p:cNvSpPr>
          <p:nvPr/>
        </p:nvSpPr>
        <p:spPr bwMode="auto">
          <a:xfrm>
            <a:off x="6096000" y="1447800"/>
            <a:ext cx="381000" cy="762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946" name="Line 13"/>
          <p:cNvSpPr>
            <a:spLocks noChangeShapeType="1"/>
          </p:cNvSpPr>
          <p:nvPr/>
        </p:nvSpPr>
        <p:spPr bwMode="auto">
          <a:xfrm>
            <a:off x="6172200" y="1600200"/>
            <a:ext cx="76200" cy="1066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947" name="Line 16"/>
          <p:cNvSpPr>
            <a:spLocks noChangeShapeType="1"/>
          </p:cNvSpPr>
          <p:nvPr/>
        </p:nvSpPr>
        <p:spPr bwMode="auto">
          <a:xfrm flipH="1">
            <a:off x="6172200" y="1295400"/>
            <a:ext cx="91440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948" name="Line 17"/>
          <p:cNvSpPr>
            <a:spLocks noChangeShapeType="1"/>
          </p:cNvSpPr>
          <p:nvPr/>
        </p:nvSpPr>
        <p:spPr bwMode="auto">
          <a:xfrm flipH="1" flipV="1">
            <a:off x="7162800" y="1371600"/>
            <a:ext cx="762000" cy="83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949" name="Line 18"/>
          <p:cNvSpPr>
            <a:spLocks noChangeShapeType="1"/>
          </p:cNvSpPr>
          <p:nvPr/>
        </p:nvSpPr>
        <p:spPr bwMode="auto">
          <a:xfrm flipH="1" flipV="1">
            <a:off x="7162800" y="1295400"/>
            <a:ext cx="914400" cy="2209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950" name="AutoShape 36"/>
          <p:cNvSpPr>
            <a:spLocks noChangeAspect="1" noChangeArrowheads="1"/>
          </p:cNvSpPr>
          <p:nvPr/>
        </p:nvSpPr>
        <p:spPr bwMode="auto">
          <a:xfrm>
            <a:off x="6097589" y="2516189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51" name="AutoShape 42"/>
          <p:cNvSpPr>
            <a:spLocks noChangeAspect="1" noChangeArrowheads="1"/>
          </p:cNvSpPr>
          <p:nvPr/>
        </p:nvSpPr>
        <p:spPr bwMode="auto">
          <a:xfrm>
            <a:off x="6851651" y="1068388"/>
            <a:ext cx="569913" cy="571500"/>
          </a:xfrm>
          <a:prstGeom prst="diamond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52" name="AutoShape 45"/>
          <p:cNvSpPr>
            <a:spLocks noChangeAspect="1" noChangeArrowheads="1"/>
          </p:cNvSpPr>
          <p:nvPr/>
        </p:nvSpPr>
        <p:spPr bwMode="auto">
          <a:xfrm>
            <a:off x="7416801" y="3513139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53" name="AutoShape 49"/>
          <p:cNvSpPr>
            <a:spLocks noChangeAspect="1" noChangeArrowheads="1"/>
          </p:cNvSpPr>
          <p:nvPr/>
        </p:nvSpPr>
        <p:spPr bwMode="auto">
          <a:xfrm>
            <a:off x="7532689" y="4357689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54" name="AutoShape 53"/>
          <p:cNvSpPr>
            <a:spLocks noChangeAspect="1" noChangeArrowheads="1"/>
          </p:cNvSpPr>
          <p:nvPr/>
        </p:nvSpPr>
        <p:spPr bwMode="auto">
          <a:xfrm>
            <a:off x="8680451" y="4129089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55" name="AutoShape 57"/>
          <p:cNvSpPr>
            <a:spLocks noChangeAspect="1" noChangeArrowheads="1"/>
          </p:cNvSpPr>
          <p:nvPr/>
        </p:nvSpPr>
        <p:spPr bwMode="auto">
          <a:xfrm>
            <a:off x="8324851" y="2963864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56" name="AutoShape 61"/>
          <p:cNvSpPr>
            <a:spLocks noChangeAspect="1" noChangeArrowheads="1"/>
          </p:cNvSpPr>
          <p:nvPr/>
        </p:nvSpPr>
        <p:spPr bwMode="auto">
          <a:xfrm>
            <a:off x="7893050" y="3228975"/>
            <a:ext cx="406400" cy="407988"/>
          </a:xfrm>
          <a:prstGeom prst="octagon">
            <a:avLst>
              <a:gd name="adj" fmla="val 29287"/>
            </a:avLst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57" name="AutoShape 65"/>
          <p:cNvSpPr>
            <a:spLocks noChangeAspect="1" noChangeArrowheads="1"/>
          </p:cNvSpPr>
          <p:nvPr/>
        </p:nvSpPr>
        <p:spPr bwMode="auto">
          <a:xfrm>
            <a:off x="7700963" y="1863725"/>
            <a:ext cx="406400" cy="406400"/>
          </a:xfrm>
          <a:prstGeom prst="octagon">
            <a:avLst>
              <a:gd name="adj" fmla="val 29287"/>
            </a:avLst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58" name="AutoShape 71"/>
          <p:cNvSpPr>
            <a:spLocks noChangeAspect="1" noChangeArrowheads="1"/>
          </p:cNvSpPr>
          <p:nvPr/>
        </p:nvSpPr>
        <p:spPr bwMode="auto">
          <a:xfrm>
            <a:off x="5911850" y="1362075"/>
            <a:ext cx="407988" cy="406400"/>
          </a:xfrm>
          <a:prstGeom prst="octagon">
            <a:avLst>
              <a:gd name="adj" fmla="val 29287"/>
            </a:avLst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59" name="AutoShape 75"/>
          <p:cNvSpPr>
            <a:spLocks noChangeAspect="1" noChangeArrowheads="1"/>
          </p:cNvSpPr>
          <p:nvPr/>
        </p:nvSpPr>
        <p:spPr bwMode="auto">
          <a:xfrm>
            <a:off x="6303964" y="2025651"/>
            <a:ext cx="244475" cy="246063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60" name="AutoShape 79"/>
          <p:cNvSpPr>
            <a:spLocks noChangeAspect="1" noChangeArrowheads="1"/>
          </p:cNvSpPr>
          <p:nvPr/>
        </p:nvSpPr>
        <p:spPr bwMode="auto">
          <a:xfrm>
            <a:off x="5562601" y="1447801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61" name="AutoShape 83"/>
          <p:cNvSpPr>
            <a:spLocks noChangeAspect="1" noChangeArrowheads="1"/>
          </p:cNvSpPr>
          <p:nvPr/>
        </p:nvSpPr>
        <p:spPr bwMode="auto">
          <a:xfrm>
            <a:off x="7264401" y="1879601"/>
            <a:ext cx="246063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62" name="AutoShape 87"/>
          <p:cNvSpPr>
            <a:spLocks noChangeAspect="1" noChangeArrowheads="1"/>
          </p:cNvSpPr>
          <p:nvPr/>
        </p:nvSpPr>
        <p:spPr bwMode="auto">
          <a:xfrm>
            <a:off x="7562851" y="2803526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Line 77"/>
          <p:cNvSpPr>
            <a:spLocks noChangeShapeType="1"/>
          </p:cNvSpPr>
          <p:nvPr/>
        </p:nvSpPr>
        <p:spPr bwMode="auto">
          <a:xfrm>
            <a:off x="7467600" y="2209801"/>
            <a:ext cx="490538" cy="31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0963" name="Line 78"/>
          <p:cNvSpPr>
            <a:spLocks noChangeShapeType="1"/>
          </p:cNvSpPr>
          <p:nvPr/>
        </p:nvSpPr>
        <p:spPr bwMode="auto">
          <a:xfrm flipH="1">
            <a:off x="7772401" y="2233614"/>
            <a:ext cx="187325" cy="7381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0964" name="Line 79"/>
          <p:cNvSpPr>
            <a:spLocks noChangeShapeType="1"/>
          </p:cNvSpPr>
          <p:nvPr/>
        </p:nvSpPr>
        <p:spPr bwMode="auto">
          <a:xfrm>
            <a:off x="8001000" y="2247900"/>
            <a:ext cx="381000" cy="8763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0965" name="Line 2"/>
          <p:cNvSpPr>
            <a:spLocks noChangeShapeType="1"/>
          </p:cNvSpPr>
          <p:nvPr/>
        </p:nvSpPr>
        <p:spPr bwMode="auto">
          <a:xfrm flipV="1">
            <a:off x="7848600" y="3276600"/>
            <a:ext cx="5334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0966" name="Line 3"/>
          <p:cNvSpPr>
            <a:spLocks noChangeShapeType="1"/>
          </p:cNvSpPr>
          <p:nvPr/>
        </p:nvSpPr>
        <p:spPr bwMode="auto">
          <a:xfrm flipH="1">
            <a:off x="8077200" y="3276600"/>
            <a:ext cx="304800" cy="990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0967" name="Line 4"/>
          <p:cNvSpPr>
            <a:spLocks noChangeShapeType="1"/>
          </p:cNvSpPr>
          <p:nvPr/>
        </p:nvSpPr>
        <p:spPr bwMode="auto">
          <a:xfrm>
            <a:off x="8382000" y="3276600"/>
            <a:ext cx="533400" cy="914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0968" name="Line 11"/>
          <p:cNvSpPr>
            <a:spLocks noChangeShapeType="1"/>
          </p:cNvSpPr>
          <p:nvPr/>
        </p:nvSpPr>
        <p:spPr bwMode="auto">
          <a:xfrm flipV="1">
            <a:off x="6172200" y="1447800"/>
            <a:ext cx="22860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0969" name="Line 12"/>
          <p:cNvSpPr>
            <a:spLocks noChangeShapeType="1"/>
          </p:cNvSpPr>
          <p:nvPr/>
        </p:nvSpPr>
        <p:spPr bwMode="auto">
          <a:xfrm>
            <a:off x="6400800" y="1447800"/>
            <a:ext cx="22860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0970" name="Line 13"/>
          <p:cNvSpPr>
            <a:spLocks noChangeShapeType="1"/>
          </p:cNvSpPr>
          <p:nvPr/>
        </p:nvSpPr>
        <p:spPr bwMode="auto">
          <a:xfrm>
            <a:off x="6477000" y="1447800"/>
            <a:ext cx="152400" cy="1066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0971" name="Line 16"/>
          <p:cNvSpPr>
            <a:spLocks noChangeShapeType="1"/>
          </p:cNvSpPr>
          <p:nvPr/>
        </p:nvSpPr>
        <p:spPr bwMode="auto">
          <a:xfrm flipV="1">
            <a:off x="6400800" y="1066800"/>
            <a:ext cx="9906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0972" name="Line 17"/>
          <p:cNvSpPr>
            <a:spLocks noChangeShapeType="1"/>
          </p:cNvSpPr>
          <p:nvPr/>
        </p:nvSpPr>
        <p:spPr bwMode="auto">
          <a:xfrm flipH="1" flipV="1">
            <a:off x="7391400" y="1066800"/>
            <a:ext cx="533400" cy="1143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0973" name="Line 18"/>
          <p:cNvSpPr>
            <a:spLocks noChangeShapeType="1"/>
          </p:cNvSpPr>
          <p:nvPr/>
        </p:nvSpPr>
        <p:spPr bwMode="auto">
          <a:xfrm flipH="1" flipV="1">
            <a:off x="7315200" y="990600"/>
            <a:ext cx="1066800" cy="2362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0974" name="AutoShape 36"/>
          <p:cNvSpPr>
            <a:spLocks noChangeAspect="1" noChangeArrowheads="1"/>
          </p:cNvSpPr>
          <p:nvPr/>
        </p:nvSpPr>
        <p:spPr bwMode="auto">
          <a:xfrm>
            <a:off x="6462714" y="2435226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75" name="AutoShape 40"/>
          <p:cNvSpPr>
            <a:spLocks noChangeAspect="1" noChangeArrowheads="1"/>
          </p:cNvSpPr>
          <p:nvPr/>
        </p:nvSpPr>
        <p:spPr bwMode="auto">
          <a:xfrm>
            <a:off x="7121526" y="784225"/>
            <a:ext cx="569913" cy="571500"/>
          </a:xfrm>
          <a:prstGeom prst="diamond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76" name="AutoShape 43"/>
          <p:cNvSpPr>
            <a:spLocks noChangeAspect="1" noChangeArrowheads="1"/>
          </p:cNvSpPr>
          <p:nvPr/>
        </p:nvSpPr>
        <p:spPr bwMode="auto">
          <a:xfrm>
            <a:off x="7737476" y="3478214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77" name="AutoShape 46"/>
          <p:cNvSpPr>
            <a:spLocks noChangeAspect="1" noChangeArrowheads="1"/>
          </p:cNvSpPr>
          <p:nvPr/>
        </p:nvSpPr>
        <p:spPr bwMode="auto">
          <a:xfrm>
            <a:off x="7943851" y="4127501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78" name="AutoShape 49"/>
          <p:cNvSpPr>
            <a:spLocks noChangeAspect="1" noChangeArrowheads="1"/>
          </p:cNvSpPr>
          <p:nvPr/>
        </p:nvSpPr>
        <p:spPr bwMode="auto">
          <a:xfrm>
            <a:off x="8796339" y="4094164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79" name="AutoShape 52"/>
          <p:cNvSpPr>
            <a:spLocks noChangeAspect="1" noChangeArrowheads="1"/>
          </p:cNvSpPr>
          <p:nvPr/>
        </p:nvSpPr>
        <p:spPr bwMode="auto">
          <a:xfrm>
            <a:off x="8278814" y="3021014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80" name="AutoShape 53"/>
          <p:cNvSpPr>
            <a:spLocks noChangeAspect="1" noChangeArrowheads="1"/>
          </p:cNvSpPr>
          <p:nvPr/>
        </p:nvSpPr>
        <p:spPr bwMode="auto">
          <a:xfrm>
            <a:off x="8221664" y="3089276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81" name="AutoShape 55"/>
          <p:cNvSpPr>
            <a:spLocks noChangeAspect="1" noChangeArrowheads="1"/>
          </p:cNvSpPr>
          <p:nvPr/>
        </p:nvSpPr>
        <p:spPr bwMode="auto">
          <a:xfrm>
            <a:off x="8170863" y="3095625"/>
            <a:ext cx="406400" cy="407988"/>
          </a:xfrm>
          <a:prstGeom prst="octagon">
            <a:avLst>
              <a:gd name="adj" fmla="val 29287"/>
            </a:avLst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82" name="AutoShape 58"/>
          <p:cNvSpPr>
            <a:spLocks noChangeAspect="1" noChangeArrowheads="1"/>
          </p:cNvSpPr>
          <p:nvPr/>
        </p:nvSpPr>
        <p:spPr bwMode="auto">
          <a:xfrm>
            <a:off x="7712075" y="1898650"/>
            <a:ext cx="406400" cy="406400"/>
          </a:xfrm>
          <a:prstGeom prst="octagon">
            <a:avLst>
              <a:gd name="adj" fmla="val 29287"/>
            </a:avLst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83" name="AutoShape 63"/>
          <p:cNvSpPr>
            <a:spLocks noChangeAspect="1" noChangeArrowheads="1"/>
          </p:cNvSpPr>
          <p:nvPr/>
        </p:nvSpPr>
        <p:spPr bwMode="auto">
          <a:xfrm>
            <a:off x="6211889" y="1263650"/>
            <a:ext cx="407987" cy="406400"/>
          </a:xfrm>
          <a:prstGeom prst="octagon">
            <a:avLst>
              <a:gd name="adj" fmla="val 29287"/>
            </a:avLst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84" name="AutoShape 66"/>
          <p:cNvSpPr>
            <a:spLocks noChangeAspect="1" noChangeArrowheads="1"/>
          </p:cNvSpPr>
          <p:nvPr/>
        </p:nvSpPr>
        <p:spPr bwMode="auto">
          <a:xfrm>
            <a:off x="6502401" y="1984376"/>
            <a:ext cx="244475" cy="246063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85" name="AutoShape 69"/>
          <p:cNvSpPr>
            <a:spLocks noChangeAspect="1" noChangeArrowheads="1"/>
          </p:cNvSpPr>
          <p:nvPr/>
        </p:nvSpPr>
        <p:spPr bwMode="auto">
          <a:xfrm>
            <a:off x="6019801" y="1524001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86" name="AutoShape 72"/>
          <p:cNvSpPr>
            <a:spLocks noChangeAspect="1" noChangeArrowheads="1"/>
          </p:cNvSpPr>
          <p:nvPr/>
        </p:nvSpPr>
        <p:spPr bwMode="auto">
          <a:xfrm>
            <a:off x="7332663" y="2097089"/>
            <a:ext cx="246062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87" name="AutoShape 75"/>
          <p:cNvSpPr>
            <a:spLocks noChangeAspect="1" noChangeArrowheads="1"/>
          </p:cNvSpPr>
          <p:nvPr/>
        </p:nvSpPr>
        <p:spPr bwMode="auto">
          <a:xfrm>
            <a:off x="7618414" y="2827339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Line 64"/>
          <p:cNvSpPr>
            <a:spLocks noChangeShapeType="1"/>
          </p:cNvSpPr>
          <p:nvPr/>
        </p:nvSpPr>
        <p:spPr bwMode="auto">
          <a:xfrm flipV="1">
            <a:off x="7543800" y="2212976"/>
            <a:ext cx="414338" cy="2254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987" name="Line 65"/>
          <p:cNvSpPr>
            <a:spLocks noChangeShapeType="1"/>
          </p:cNvSpPr>
          <p:nvPr/>
        </p:nvSpPr>
        <p:spPr bwMode="auto">
          <a:xfrm flipH="1">
            <a:off x="7848601" y="2233614"/>
            <a:ext cx="111125" cy="7381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988" name="Line 66"/>
          <p:cNvSpPr>
            <a:spLocks noChangeShapeType="1"/>
          </p:cNvSpPr>
          <p:nvPr/>
        </p:nvSpPr>
        <p:spPr bwMode="auto">
          <a:xfrm>
            <a:off x="8001000" y="2247900"/>
            <a:ext cx="304800" cy="9525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989" name="Line 2"/>
          <p:cNvSpPr>
            <a:spLocks noChangeShapeType="1"/>
          </p:cNvSpPr>
          <p:nvPr/>
        </p:nvSpPr>
        <p:spPr bwMode="auto">
          <a:xfrm flipV="1">
            <a:off x="8153400" y="3200400"/>
            <a:ext cx="45720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990" name="Line 3"/>
          <p:cNvSpPr>
            <a:spLocks noChangeShapeType="1"/>
          </p:cNvSpPr>
          <p:nvPr/>
        </p:nvSpPr>
        <p:spPr bwMode="auto">
          <a:xfrm flipH="1">
            <a:off x="8534400" y="3124200"/>
            <a:ext cx="76200" cy="914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991" name="Line 4"/>
          <p:cNvSpPr>
            <a:spLocks noChangeShapeType="1"/>
          </p:cNvSpPr>
          <p:nvPr/>
        </p:nvSpPr>
        <p:spPr bwMode="auto">
          <a:xfrm>
            <a:off x="8610600" y="3200400"/>
            <a:ext cx="457200" cy="990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992" name="Line 11"/>
          <p:cNvSpPr>
            <a:spLocks noChangeShapeType="1"/>
          </p:cNvSpPr>
          <p:nvPr/>
        </p:nvSpPr>
        <p:spPr bwMode="auto">
          <a:xfrm flipV="1">
            <a:off x="6400800" y="1295400"/>
            <a:ext cx="3810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993" name="Line 12"/>
          <p:cNvSpPr>
            <a:spLocks noChangeShapeType="1"/>
          </p:cNvSpPr>
          <p:nvPr/>
        </p:nvSpPr>
        <p:spPr bwMode="auto">
          <a:xfrm>
            <a:off x="6781800" y="1371600"/>
            <a:ext cx="7620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994" name="Line 13"/>
          <p:cNvSpPr>
            <a:spLocks noChangeShapeType="1"/>
          </p:cNvSpPr>
          <p:nvPr/>
        </p:nvSpPr>
        <p:spPr bwMode="auto">
          <a:xfrm>
            <a:off x="6705600" y="1295400"/>
            <a:ext cx="228600" cy="1219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995" name="Line 16"/>
          <p:cNvSpPr>
            <a:spLocks noChangeShapeType="1"/>
          </p:cNvSpPr>
          <p:nvPr/>
        </p:nvSpPr>
        <p:spPr bwMode="auto">
          <a:xfrm flipV="1">
            <a:off x="6781800" y="685800"/>
            <a:ext cx="91440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996" name="Line 17"/>
          <p:cNvSpPr>
            <a:spLocks noChangeShapeType="1"/>
          </p:cNvSpPr>
          <p:nvPr/>
        </p:nvSpPr>
        <p:spPr bwMode="auto">
          <a:xfrm flipH="1" flipV="1">
            <a:off x="7696200" y="685800"/>
            <a:ext cx="228600" cy="1524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997" name="Line 18"/>
          <p:cNvSpPr>
            <a:spLocks noChangeShapeType="1"/>
          </p:cNvSpPr>
          <p:nvPr/>
        </p:nvSpPr>
        <p:spPr bwMode="auto">
          <a:xfrm flipH="1" flipV="1">
            <a:off x="7696200" y="685800"/>
            <a:ext cx="914400" cy="2514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998" name="AutoShape 36"/>
          <p:cNvSpPr>
            <a:spLocks noChangeAspect="1" noChangeArrowheads="1"/>
          </p:cNvSpPr>
          <p:nvPr/>
        </p:nvSpPr>
        <p:spPr bwMode="auto">
          <a:xfrm>
            <a:off x="6851651" y="2332039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9" name="AutoShape 38"/>
          <p:cNvSpPr>
            <a:spLocks noChangeAspect="1" noChangeArrowheads="1"/>
          </p:cNvSpPr>
          <p:nvPr/>
        </p:nvSpPr>
        <p:spPr bwMode="auto">
          <a:xfrm>
            <a:off x="7391401" y="457200"/>
            <a:ext cx="569913" cy="571500"/>
          </a:xfrm>
          <a:prstGeom prst="diamond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000" name="AutoShape 41"/>
          <p:cNvSpPr>
            <a:spLocks noChangeAspect="1" noChangeArrowheads="1"/>
          </p:cNvSpPr>
          <p:nvPr/>
        </p:nvSpPr>
        <p:spPr bwMode="auto">
          <a:xfrm>
            <a:off x="8081964" y="3444876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001" name="AutoShape 43"/>
          <p:cNvSpPr>
            <a:spLocks noChangeAspect="1" noChangeArrowheads="1"/>
          </p:cNvSpPr>
          <p:nvPr/>
        </p:nvSpPr>
        <p:spPr bwMode="auto">
          <a:xfrm>
            <a:off x="8356601" y="3924301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002" name="AutoShape 45"/>
          <p:cNvSpPr>
            <a:spLocks noChangeAspect="1" noChangeArrowheads="1"/>
          </p:cNvSpPr>
          <p:nvPr/>
        </p:nvSpPr>
        <p:spPr bwMode="auto">
          <a:xfrm>
            <a:off x="8897939" y="4062414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003" name="AutoShape 47"/>
          <p:cNvSpPr>
            <a:spLocks noChangeAspect="1" noChangeArrowheads="1"/>
          </p:cNvSpPr>
          <p:nvPr/>
        </p:nvSpPr>
        <p:spPr bwMode="auto">
          <a:xfrm>
            <a:off x="8221664" y="3089276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004" name="AutoShape 49"/>
          <p:cNvSpPr>
            <a:spLocks noChangeAspect="1" noChangeArrowheads="1"/>
          </p:cNvSpPr>
          <p:nvPr/>
        </p:nvSpPr>
        <p:spPr bwMode="auto">
          <a:xfrm>
            <a:off x="8401050" y="2979739"/>
            <a:ext cx="406400" cy="407987"/>
          </a:xfrm>
          <a:prstGeom prst="octagon">
            <a:avLst>
              <a:gd name="adj" fmla="val 29287"/>
            </a:avLst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005" name="AutoShape 51"/>
          <p:cNvSpPr>
            <a:spLocks noChangeAspect="1" noChangeArrowheads="1"/>
          </p:cNvSpPr>
          <p:nvPr/>
        </p:nvSpPr>
        <p:spPr bwMode="auto">
          <a:xfrm>
            <a:off x="7747000" y="1898650"/>
            <a:ext cx="406400" cy="406400"/>
          </a:xfrm>
          <a:prstGeom prst="octagon">
            <a:avLst>
              <a:gd name="adj" fmla="val 29287"/>
            </a:avLst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006" name="AutoShape 52"/>
          <p:cNvSpPr>
            <a:spLocks noChangeAspect="1" noChangeArrowheads="1"/>
          </p:cNvSpPr>
          <p:nvPr/>
        </p:nvSpPr>
        <p:spPr bwMode="auto">
          <a:xfrm>
            <a:off x="7748588" y="1885950"/>
            <a:ext cx="406400" cy="406400"/>
          </a:xfrm>
          <a:prstGeom prst="octagon">
            <a:avLst>
              <a:gd name="adj" fmla="val 29287"/>
            </a:avLst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007" name="AutoShape 55"/>
          <p:cNvSpPr>
            <a:spLocks noChangeAspect="1" noChangeArrowheads="1"/>
          </p:cNvSpPr>
          <p:nvPr/>
        </p:nvSpPr>
        <p:spPr bwMode="auto">
          <a:xfrm>
            <a:off x="6537325" y="1174750"/>
            <a:ext cx="407988" cy="406400"/>
          </a:xfrm>
          <a:prstGeom prst="octagon">
            <a:avLst>
              <a:gd name="adj" fmla="val 29287"/>
            </a:avLst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008" name="AutoShape 57"/>
          <p:cNvSpPr>
            <a:spLocks noChangeAspect="1" noChangeArrowheads="1"/>
          </p:cNvSpPr>
          <p:nvPr/>
        </p:nvSpPr>
        <p:spPr bwMode="auto">
          <a:xfrm>
            <a:off x="6711951" y="1965326"/>
            <a:ext cx="244475" cy="246063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009" name="AutoShape 59"/>
          <p:cNvSpPr>
            <a:spLocks noChangeAspect="1" noChangeArrowheads="1"/>
          </p:cNvSpPr>
          <p:nvPr/>
        </p:nvSpPr>
        <p:spPr bwMode="auto">
          <a:xfrm>
            <a:off x="6327776" y="1619251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010" name="AutoShape 61"/>
          <p:cNvSpPr>
            <a:spLocks noChangeAspect="1" noChangeArrowheads="1"/>
          </p:cNvSpPr>
          <p:nvPr/>
        </p:nvSpPr>
        <p:spPr bwMode="auto">
          <a:xfrm>
            <a:off x="7424738" y="2324101"/>
            <a:ext cx="246062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011" name="AutoShape 63"/>
          <p:cNvSpPr>
            <a:spLocks noChangeAspect="1" noChangeArrowheads="1"/>
          </p:cNvSpPr>
          <p:nvPr/>
        </p:nvSpPr>
        <p:spPr bwMode="auto">
          <a:xfrm>
            <a:off x="7732714" y="2827339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Line 7"/>
          <p:cNvSpPr>
            <a:spLocks noChangeShapeType="1"/>
          </p:cNvSpPr>
          <p:nvPr/>
        </p:nvSpPr>
        <p:spPr bwMode="auto">
          <a:xfrm flipV="1">
            <a:off x="8567738" y="3089275"/>
            <a:ext cx="3048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3011" name="Line 8"/>
          <p:cNvSpPr>
            <a:spLocks noChangeShapeType="1"/>
          </p:cNvSpPr>
          <p:nvPr/>
        </p:nvSpPr>
        <p:spPr bwMode="auto">
          <a:xfrm>
            <a:off x="8874125" y="3109913"/>
            <a:ext cx="0" cy="762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3012" name="Line 9"/>
          <p:cNvSpPr>
            <a:spLocks noChangeShapeType="1"/>
          </p:cNvSpPr>
          <p:nvPr/>
        </p:nvSpPr>
        <p:spPr bwMode="auto">
          <a:xfrm>
            <a:off x="8915400" y="3124200"/>
            <a:ext cx="228600" cy="990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3013" name="Oval 10"/>
          <p:cNvSpPr>
            <a:spLocks noChangeArrowheads="1"/>
          </p:cNvSpPr>
          <p:nvPr/>
        </p:nvSpPr>
        <p:spPr bwMode="auto">
          <a:xfrm>
            <a:off x="8763000" y="3733800"/>
            <a:ext cx="228600" cy="2286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14" name="Oval 11"/>
          <p:cNvSpPr>
            <a:spLocks noChangeArrowheads="1"/>
          </p:cNvSpPr>
          <p:nvPr/>
        </p:nvSpPr>
        <p:spPr bwMode="auto">
          <a:xfrm>
            <a:off x="9067800" y="4038600"/>
            <a:ext cx="228600" cy="2286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15" name="Oval 12"/>
          <p:cNvSpPr>
            <a:spLocks noChangeArrowheads="1"/>
          </p:cNvSpPr>
          <p:nvPr/>
        </p:nvSpPr>
        <p:spPr bwMode="auto">
          <a:xfrm>
            <a:off x="8458200" y="3429000"/>
            <a:ext cx="228600" cy="2286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16" name="Line 13"/>
          <p:cNvSpPr>
            <a:spLocks noChangeShapeType="1"/>
          </p:cNvSpPr>
          <p:nvPr/>
        </p:nvSpPr>
        <p:spPr bwMode="auto">
          <a:xfrm flipV="1">
            <a:off x="7653338" y="2212975"/>
            <a:ext cx="3048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3017" name="Line 14"/>
          <p:cNvSpPr>
            <a:spLocks noChangeShapeType="1"/>
          </p:cNvSpPr>
          <p:nvPr/>
        </p:nvSpPr>
        <p:spPr bwMode="auto">
          <a:xfrm>
            <a:off x="7959725" y="2233613"/>
            <a:ext cx="0" cy="762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3018" name="Line 15"/>
          <p:cNvSpPr>
            <a:spLocks noChangeShapeType="1"/>
          </p:cNvSpPr>
          <p:nvPr/>
        </p:nvSpPr>
        <p:spPr bwMode="auto">
          <a:xfrm>
            <a:off x="8001000" y="2247900"/>
            <a:ext cx="228600" cy="990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3019" name="Oval 16"/>
          <p:cNvSpPr>
            <a:spLocks noChangeArrowheads="1"/>
          </p:cNvSpPr>
          <p:nvPr/>
        </p:nvSpPr>
        <p:spPr bwMode="auto">
          <a:xfrm>
            <a:off x="7848600" y="2857500"/>
            <a:ext cx="228600" cy="2286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20" name="Oval 17"/>
          <p:cNvSpPr>
            <a:spLocks noChangeArrowheads="1"/>
          </p:cNvSpPr>
          <p:nvPr/>
        </p:nvSpPr>
        <p:spPr bwMode="auto">
          <a:xfrm>
            <a:off x="8153400" y="3162300"/>
            <a:ext cx="228600" cy="2286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21" name="Oval 18"/>
          <p:cNvSpPr>
            <a:spLocks noChangeArrowheads="1"/>
          </p:cNvSpPr>
          <p:nvPr/>
        </p:nvSpPr>
        <p:spPr bwMode="auto">
          <a:xfrm>
            <a:off x="7543800" y="2552700"/>
            <a:ext cx="228600" cy="2286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22" name="Line 19"/>
          <p:cNvSpPr>
            <a:spLocks noChangeShapeType="1"/>
          </p:cNvSpPr>
          <p:nvPr/>
        </p:nvSpPr>
        <p:spPr bwMode="auto">
          <a:xfrm flipV="1">
            <a:off x="6738938" y="1298575"/>
            <a:ext cx="3048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3023" name="Line 20"/>
          <p:cNvSpPr>
            <a:spLocks noChangeShapeType="1"/>
          </p:cNvSpPr>
          <p:nvPr/>
        </p:nvSpPr>
        <p:spPr bwMode="auto">
          <a:xfrm>
            <a:off x="7045325" y="1319213"/>
            <a:ext cx="0" cy="762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3024" name="Line 21"/>
          <p:cNvSpPr>
            <a:spLocks noChangeShapeType="1"/>
          </p:cNvSpPr>
          <p:nvPr/>
        </p:nvSpPr>
        <p:spPr bwMode="auto">
          <a:xfrm>
            <a:off x="7086600" y="1333500"/>
            <a:ext cx="228600" cy="990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3025" name="Oval 22"/>
          <p:cNvSpPr>
            <a:spLocks noChangeArrowheads="1"/>
          </p:cNvSpPr>
          <p:nvPr/>
        </p:nvSpPr>
        <p:spPr bwMode="auto">
          <a:xfrm>
            <a:off x="6934200" y="1943100"/>
            <a:ext cx="228600" cy="2286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26" name="Oval 23"/>
          <p:cNvSpPr>
            <a:spLocks noChangeArrowheads="1"/>
          </p:cNvSpPr>
          <p:nvPr/>
        </p:nvSpPr>
        <p:spPr bwMode="auto">
          <a:xfrm>
            <a:off x="7239000" y="2247900"/>
            <a:ext cx="228600" cy="2286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27" name="Line 24"/>
          <p:cNvSpPr>
            <a:spLocks noChangeShapeType="1"/>
          </p:cNvSpPr>
          <p:nvPr/>
        </p:nvSpPr>
        <p:spPr bwMode="auto">
          <a:xfrm flipV="1">
            <a:off x="7086600" y="381000"/>
            <a:ext cx="685800" cy="914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3028" name="Line 25"/>
          <p:cNvSpPr>
            <a:spLocks noChangeShapeType="1"/>
          </p:cNvSpPr>
          <p:nvPr/>
        </p:nvSpPr>
        <p:spPr bwMode="auto">
          <a:xfrm flipV="1">
            <a:off x="7924800" y="457200"/>
            <a:ext cx="0" cy="1752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3029" name="Line 26"/>
          <p:cNvSpPr>
            <a:spLocks noChangeShapeType="1"/>
          </p:cNvSpPr>
          <p:nvPr/>
        </p:nvSpPr>
        <p:spPr bwMode="auto">
          <a:xfrm flipH="1" flipV="1">
            <a:off x="8077200" y="457200"/>
            <a:ext cx="838200" cy="2667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3030" name="AutoShape 35"/>
          <p:cNvSpPr>
            <a:spLocks noChangeAspect="1" noChangeArrowheads="1"/>
          </p:cNvSpPr>
          <p:nvPr/>
        </p:nvSpPr>
        <p:spPr bwMode="auto">
          <a:xfrm>
            <a:off x="7658101" y="103188"/>
            <a:ext cx="569913" cy="571500"/>
          </a:xfrm>
          <a:prstGeom prst="diamond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31" name="AutoShape 36"/>
          <p:cNvSpPr>
            <a:spLocks noChangeAspect="1" noChangeArrowheads="1"/>
          </p:cNvSpPr>
          <p:nvPr/>
        </p:nvSpPr>
        <p:spPr bwMode="auto">
          <a:xfrm>
            <a:off x="6629401" y="1676401"/>
            <a:ext cx="244475" cy="244475"/>
          </a:xfrm>
          <a:prstGeom prst="flowChartConnector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32" name="AutoShape 37"/>
          <p:cNvSpPr>
            <a:spLocks noChangeAspect="1" noChangeArrowheads="1"/>
          </p:cNvSpPr>
          <p:nvPr/>
        </p:nvSpPr>
        <p:spPr bwMode="auto">
          <a:xfrm>
            <a:off x="6858000" y="1066800"/>
            <a:ext cx="406400" cy="407988"/>
          </a:xfrm>
          <a:prstGeom prst="octagon">
            <a:avLst>
              <a:gd name="adj" fmla="val 29287"/>
            </a:avLst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33" name="AutoShape 38"/>
          <p:cNvSpPr>
            <a:spLocks noChangeAspect="1" noChangeArrowheads="1"/>
          </p:cNvSpPr>
          <p:nvPr/>
        </p:nvSpPr>
        <p:spPr bwMode="auto">
          <a:xfrm>
            <a:off x="7772400" y="1905000"/>
            <a:ext cx="406400" cy="407988"/>
          </a:xfrm>
          <a:prstGeom prst="octagon">
            <a:avLst>
              <a:gd name="adj" fmla="val 29287"/>
            </a:avLst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34" name="AutoShape 39"/>
          <p:cNvSpPr>
            <a:spLocks noChangeAspect="1" noChangeArrowheads="1"/>
          </p:cNvSpPr>
          <p:nvPr/>
        </p:nvSpPr>
        <p:spPr bwMode="auto">
          <a:xfrm>
            <a:off x="8686800" y="2819400"/>
            <a:ext cx="406400" cy="407988"/>
          </a:xfrm>
          <a:prstGeom prst="octagon">
            <a:avLst>
              <a:gd name="adj" fmla="val 29287"/>
            </a:avLst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454F3A-E1A2-251D-E25C-49C3AEE3F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Advantages of Hierarchical K-Means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844D61-001C-0DA5-4B7B-8820211244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Fast cluster training</a:t>
            </a:r>
          </a:p>
          <a:p>
            <a:pPr lvl="1"/>
            <a:r>
              <a:rPr lang="en-US" dirty="0"/>
              <a:t>With a branching factor of 10, can cluster into 1M clusters by clustering into 10 clusters ~111,111 times, each time using e.g. 10K data points</a:t>
            </a:r>
          </a:p>
          <a:p>
            <a:pPr lvl="1"/>
            <a:r>
              <a:rPr lang="en-US" dirty="0"/>
              <a:t>Vs. e.g. clustering 1B data points into 1M clusters</a:t>
            </a:r>
          </a:p>
          <a:p>
            <a:pPr lvl="1"/>
            <a:r>
              <a:rPr lang="en-US" dirty="0"/>
              <a:t>Kmeans is O(K*N*D) per iteration so this is a 900,000x speedup!</a:t>
            </a:r>
          </a:p>
          <a:p>
            <a:r>
              <a:rPr lang="en-US" dirty="0"/>
              <a:t>Fast lookup</a:t>
            </a:r>
          </a:p>
          <a:p>
            <a:pPr lvl="1"/>
            <a:r>
              <a:rPr lang="en-US" dirty="0"/>
              <a:t>Find cluster number in O(log(K)*D) vs. O(K*D)</a:t>
            </a:r>
          </a:p>
          <a:p>
            <a:pPr lvl="1"/>
            <a:r>
              <a:rPr lang="en-US" dirty="0"/>
              <a:t>16,667x speedup in the example above</a:t>
            </a:r>
          </a:p>
        </p:txBody>
      </p:sp>
    </p:spTree>
    <p:extLst>
      <p:ext uri="{BB962C8B-B14F-4D97-AF65-F5344CB8AC3E}">
        <p14:creationId xmlns:p14="http://schemas.microsoft.com/office/powerpoint/2010/main" val="355747397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2BD25F-BB6C-E05C-36F6-1F66D540F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971800"/>
            <a:ext cx="10972800" cy="914400"/>
          </a:xfrm>
        </p:spPr>
        <p:txBody>
          <a:bodyPr>
            <a:normAutofit fontScale="90000"/>
          </a:bodyPr>
          <a:lstStyle/>
          <a:p>
            <a:r>
              <a:rPr lang="en-US" dirty="0"/>
              <a:t>Are there any disadvantages of hierarchical Kmeans?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98600C-B523-0AFD-1001-F73A6A098E0C}"/>
              </a:ext>
            </a:extLst>
          </p:cNvPr>
          <p:cNvSpPr txBox="1"/>
          <p:nvPr/>
        </p:nvSpPr>
        <p:spPr>
          <a:xfrm>
            <a:off x="2819400" y="5029200"/>
            <a:ext cx="609399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Yes, the assignment might not be quite as good, but often usually isn’t a huge deal since K means is used to approximate data points with centroid anyway</a:t>
            </a:r>
          </a:p>
        </p:txBody>
      </p:sp>
    </p:spTree>
    <p:extLst>
      <p:ext uri="{BB962C8B-B14F-4D97-AF65-F5344CB8AC3E}">
        <p14:creationId xmlns:p14="http://schemas.microsoft.com/office/powerpoint/2010/main" val="3765435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ECD20-799F-796E-FED2-6AEECA1C8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Agglomerative clustering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8158B0-EC71-87D1-88B3-43489F1D27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Iteratively merge the two most similar points or clusters</a:t>
            </a:r>
          </a:p>
          <a:p>
            <a:pPr lvl="1"/>
            <a:r>
              <a:rPr lang="en-US" sz="2000" dirty="0"/>
              <a:t>Can use various distance measures</a:t>
            </a:r>
          </a:p>
          <a:p>
            <a:pPr lvl="1"/>
            <a:r>
              <a:rPr lang="en-US" sz="2000" dirty="0"/>
              <a:t>Can use different “linkages”, e.g. distance of nearest points in two clusters or the cluster averages</a:t>
            </a:r>
          </a:p>
          <a:p>
            <a:pPr lvl="1"/>
            <a:r>
              <a:rPr lang="en-US" sz="2000" dirty="0"/>
              <a:t>Ideally the minimum distance between clusters should increase after each merge (e.g. if using the distance between cluster centers)</a:t>
            </a:r>
          </a:p>
          <a:p>
            <a:pPr lvl="1"/>
            <a:r>
              <a:rPr lang="en-US" sz="2000" dirty="0"/>
              <a:t>Number of clusters can be set based on when the cost to merge increases suddenly</a:t>
            </a:r>
          </a:p>
        </p:txBody>
      </p:sp>
      <p:pic>
        <p:nvPicPr>
          <p:cNvPr id="1026" name="Picture 2" descr="Clustering with Scikit with GIFs - dashee87.github.io">
            <a:extLst>
              <a:ext uri="{FF2B5EF4-FFF2-40B4-BE49-F238E27FC236}">
                <a16:creationId xmlns:a16="http://schemas.microsoft.com/office/drawing/2014/main" id="{133D9E9A-CF05-ADA9-5FA2-CAAB337251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3735805"/>
            <a:ext cx="6858000" cy="308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E39BF6D-D346-8709-07CA-B0ABEFD396C4}"/>
              </a:ext>
            </a:extLst>
          </p:cNvPr>
          <p:cNvSpPr txBox="1"/>
          <p:nvPr/>
        </p:nvSpPr>
        <p:spPr>
          <a:xfrm>
            <a:off x="7924800" y="6266720"/>
            <a:ext cx="41529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https://dashee87.github.io/data%20science/general/Clustering-with-Scikit-with-GIFs/</a:t>
            </a:r>
          </a:p>
        </p:txBody>
      </p:sp>
    </p:spTree>
    <p:extLst>
      <p:ext uri="{BB962C8B-B14F-4D97-AF65-F5344CB8AC3E}">
        <p14:creationId xmlns:p14="http://schemas.microsoft.com/office/powerpoint/2010/main" val="245809039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B8DB2-EEE9-C6E7-EEDC-1EA74C7D5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Illustration of Linkage Types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0B68CF-5705-7C82-4DD3-714FA7CE78A7}"/>
              </a:ext>
            </a:extLst>
          </p:cNvPr>
          <p:cNvSpPr txBox="1"/>
          <p:nvPr/>
        </p:nvSpPr>
        <p:spPr>
          <a:xfrm>
            <a:off x="1371600" y="2951946"/>
            <a:ext cx="9296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hlinkClick r:id="rId2"/>
              </a:rPr>
              <a:t>https://courses.grainger.illinois.edu/CS441/fa2026/tutorials/agglomerative-clustering.html</a:t>
            </a:r>
            <a:r>
              <a:rPr lang="en-US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5959648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CF759F-D5D6-2D11-5EA8-1E53B4BFD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Agglomerative clustering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5BCC3E-D89D-F5E0-A8EB-0E3D18A5D7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With good choices of linkage, agglomerative clustering can reflect the data connectivity structure (“manifold”)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0CCD77E-EFCC-BC2A-8C86-01037D2C31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817" y="2971800"/>
            <a:ext cx="5610225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5F4C263-7F75-2338-5886-F193599F8083}"/>
              </a:ext>
            </a:extLst>
          </p:cNvPr>
          <p:cNvSpPr txBox="1"/>
          <p:nvPr/>
        </p:nvSpPr>
        <p:spPr>
          <a:xfrm>
            <a:off x="7924800" y="6266720"/>
            <a:ext cx="41529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https://dashee87.github.io/data%20science/general/Clustering-with-Scikit-with-GIFs/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E7D9E9-5FB9-C9FD-F5F1-2C2FEEE597BC}"/>
              </a:ext>
            </a:extLst>
          </p:cNvPr>
          <p:cNvSpPr txBox="1"/>
          <p:nvPr/>
        </p:nvSpPr>
        <p:spPr>
          <a:xfrm>
            <a:off x="6400800" y="3962400"/>
            <a:ext cx="403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Clustering based on distance of 5 nearest neighbors between clusters</a:t>
            </a:r>
          </a:p>
        </p:txBody>
      </p:sp>
    </p:spTree>
    <p:extLst>
      <p:ext uri="{BB962C8B-B14F-4D97-AF65-F5344CB8AC3E}">
        <p14:creationId xmlns:p14="http://schemas.microsoft.com/office/powerpoint/2010/main" val="372448458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D12B1-63E0-DED5-A34F-E2CE0E3A6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Applications of clustering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A8EB81-E578-B1BD-C6E9-A31E644981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en-US" dirty="0"/>
          </a:p>
          <a:p>
            <a:r>
              <a:rPr lang="en-US" dirty="0"/>
              <a:t>K-means</a:t>
            </a:r>
          </a:p>
          <a:p>
            <a:pPr lvl="1"/>
            <a:r>
              <a:rPr lang="en-US" dirty="0"/>
              <a:t>Quantization (codebooks for image generation)</a:t>
            </a:r>
          </a:p>
          <a:p>
            <a:pPr lvl="1"/>
            <a:r>
              <a:rPr lang="en-US" dirty="0"/>
              <a:t>Search </a:t>
            </a:r>
          </a:p>
          <a:p>
            <a:pPr lvl="1"/>
            <a:r>
              <a:rPr lang="en-US" dirty="0"/>
              <a:t>Data visualization (show the average image of clusters of images)</a:t>
            </a:r>
          </a:p>
          <a:p>
            <a:endParaRPr lang="en-US" dirty="0"/>
          </a:p>
          <a:p>
            <a:r>
              <a:rPr lang="en-US" dirty="0"/>
              <a:t>Hierarchical K-means</a:t>
            </a:r>
          </a:p>
          <a:p>
            <a:pPr lvl="1"/>
            <a:r>
              <a:rPr lang="en-US" dirty="0"/>
              <a:t>Fast search (document / image search)</a:t>
            </a:r>
          </a:p>
          <a:p>
            <a:endParaRPr lang="en-US" dirty="0"/>
          </a:p>
          <a:p>
            <a:r>
              <a:rPr lang="en-US" dirty="0"/>
              <a:t>Agglomerative clustering</a:t>
            </a:r>
          </a:p>
          <a:p>
            <a:pPr lvl="1"/>
            <a:r>
              <a:rPr lang="en-US" dirty="0"/>
              <a:t>Finding structures in the data (image segmentation, grouping camera locations together)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896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1F3341-CBF7-ADBE-5D7F-154A650B4D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“Brute force” 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79D08E-E349-0522-1E63-35F4C9D515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Compute distance between query and each dataset point and return closest point</a:t>
            </a:r>
          </a:p>
        </p:txBody>
      </p:sp>
    </p:spTree>
    <p:extLst>
      <p:ext uri="{BB962C8B-B14F-4D97-AF65-F5344CB8AC3E}">
        <p14:creationId xmlns:p14="http://schemas.microsoft.com/office/powerpoint/2010/main" val="324183430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62C8E-9973-E05B-8B7B-E8B65358A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Q3-Q4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FE5550B-26B7-49D2-2E08-FA71A6665521}"/>
              </a:ext>
            </a:extLst>
          </p:cNvPr>
          <p:cNvSpPr txBox="1"/>
          <p:nvPr/>
        </p:nvSpPr>
        <p:spPr>
          <a:xfrm>
            <a:off x="2476500" y="1066800"/>
            <a:ext cx="7239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hlinkClick r:id="rId2"/>
              </a:rPr>
              <a:t>https://tinyurl.com/AML441-L4</a:t>
            </a:r>
            <a:r>
              <a:rPr lang="en-US" sz="4000" dirty="0"/>
              <a:t> </a:t>
            </a:r>
          </a:p>
        </p:txBody>
      </p:sp>
      <p:pic>
        <p:nvPicPr>
          <p:cNvPr id="6" name="Content Placeholder 5" descr="A qr code with black squares&#10;&#10;AI-generated content may be incorrect.">
            <a:extLst>
              <a:ext uri="{FF2B5EF4-FFF2-40B4-BE49-F238E27FC236}">
                <a16:creationId xmlns:a16="http://schemas.microsoft.com/office/drawing/2014/main" id="{AE68878E-A51F-E2AC-C533-020A12771B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91000" y="1981200"/>
            <a:ext cx="3810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072544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24DB3-2D64-FAE4-90FB-86772E034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HW 1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7C7236-EE0F-C77E-A03A-0FB8A7AEEF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should now be able to </a:t>
            </a:r>
            <a:r>
              <a:rPr lang="en-US"/>
              <a:t>complete this HW</a:t>
            </a:r>
          </a:p>
        </p:txBody>
      </p:sp>
    </p:spTree>
    <p:extLst>
      <p:ext uri="{BB962C8B-B14F-4D97-AF65-F5344CB8AC3E}">
        <p14:creationId xmlns:p14="http://schemas.microsoft.com/office/powerpoint/2010/main" val="95945640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412DC97-5A29-F489-5728-80C93ACE0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Things to remember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FE96A1-7356-A870-2C4E-D6B9CB07EE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990600"/>
            <a:ext cx="5486400" cy="5867400"/>
          </a:xfrm>
        </p:spPr>
        <p:txBody>
          <a:bodyPr>
            <a:normAutofit fontScale="85000" lnSpcReduction="20000"/>
          </a:bodyPr>
          <a:lstStyle/>
          <a:p>
            <a:endParaRPr lang="en-US" b="1" dirty="0"/>
          </a:p>
          <a:p>
            <a:endParaRPr lang="en-US" dirty="0"/>
          </a:p>
          <a:p>
            <a:r>
              <a:rPr lang="en-US" dirty="0"/>
              <a:t>Use highly optimized libraries like FAISS for search/retrieval</a:t>
            </a:r>
          </a:p>
          <a:p>
            <a:endParaRPr lang="en-US" dirty="0"/>
          </a:p>
          <a:p>
            <a:r>
              <a:rPr lang="en-US" dirty="0"/>
              <a:t>Approximate search methods like LSH can be used to find similar points quickly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Clustering groups similar data points</a:t>
            </a:r>
          </a:p>
          <a:p>
            <a:endParaRPr lang="en-US" dirty="0"/>
          </a:p>
          <a:p>
            <a:r>
              <a:rPr lang="en-US" dirty="0"/>
              <a:t>K-means is the must-know method, but there are many others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7" name="Picture 4" descr="http://upload.wikimedia.org/wikipedia/commons/thumb/a/a5/K_Means_Example_Step_2.svg/139px-K_Means_Example_Step_2.svg.png">
            <a:extLst>
              <a:ext uri="{FF2B5EF4-FFF2-40B4-BE49-F238E27FC236}">
                <a16:creationId xmlns:a16="http://schemas.microsoft.com/office/drawing/2014/main" id="{268B4996-2EB4-C8E1-7EC9-200CAB621F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0" y="4419600"/>
            <a:ext cx="2162493" cy="1866902"/>
          </a:xfrm>
          <a:prstGeom prst="rect">
            <a:avLst/>
          </a:prstGeom>
          <a:noFill/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1C46852-F0EC-DE66-E114-E4C809C400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0" y="830317"/>
            <a:ext cx="1974847" cy="2624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901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5CD085-DF97-B457-F6EE-0942A6A1A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Brute force search pseudo-code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7D2B90-0BAD-71A1-CAE4-5E63F49D9B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getNearest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x_q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X)</a:t>
            </a:r>
          </a:p>
          <a:p>
            <a:pPr marL="0" indent="0">
              <a:buNone/>
            </a:pP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dist_min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= Inf</a:t>
            </a:r>
          </a:p>
          <a:p>
            <a:pPr marL="0" indent="0">
              <a:buNone/>
            </a:pP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idx_min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= -1</a:t>
            </a:r>
          </a:p>
          <a:p>
            <a:pPr marL="0" indent="0">
              <a:buNone/>
            </a:pP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For each nth sample in X:</a:t>
            </a:r>
          </a:p>
          <a:p>
            <a:pPr marL="0" indent="0" defTabSz="46355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dist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= sum((X[n]-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x_q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)**2) # sum square diff</a:t>
            </a:r>
          </a:p>
          <a:p>
            <a:pPr marL="0" indent="0" defTabSz="46355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dist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&lt;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dist_min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 defTabSz="46355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dist_min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dist</a:t>
            </a: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defTabSz="46355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idx_min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= n</a:t>
            </a:r>
          </a:p>
          <a:p>
            <a:pPr marL="0" indent="0" defTabSz="46355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idx_min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		</a:t>
            </a: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83213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B79077-795B-49FE-D32A-271717180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FAISS library makes even brute force search very fast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765627-B3ED-D217-C4ED-2E0CC3D352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Multi-threading, BLAS libraries, SIMD vectorization, GPU implementations</a:t>
            </a:r>
          </a:p>
          <a:p>
            <a:r>
              <a:rPr lang="en-US" sz="2800" dirty="0"/>
              <a:t>KNN for MNIST takes seconds</a:t>
            </a:r>
          </a:p>
          <a:p>
            <a:r>
              <a:rPr lang="en-US" sz="2800" dirty="0"/>
              <a:t>Also contains many approximate search methods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4FF486D-0CDF-69A3-C04A-2CEC8B2B3532}"/>
              </a:ext>
            </a:extLst>
          </p:cNvPr>
          <p:cNvSpPr txBox="1"/>
          <p:nvPr/>
        </p:nvSpPr>
        <p:spPr>
          <a:xfrm>
            <a:off x="5516480" y="6126163"/>
            <a:ext cx="60939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https://engineering.fb.com/2017/03/29/data-infrastructure/faiss-a-library-for-efficient-similarity-search/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8973F67-BBE2-0549-0AB3-4364366C81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448" y="3001528"/>
            <a:ext cx="6077798" cy="165758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21F4337-7221-0CFF-1898-82C89D49A2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448" y="4849635"/>
            <a:ext cx="6344535" cy="127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5315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9D53A-4051-41CE-6A8A-45DD84204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Repos for fast 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B609C6-77DA-46A2-AAA7-FD50C00891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FAISS: </a:t>
            </a:r>
            <a:r>
              <a:rPr lang="en-US" dirty="0">
                <a:hlinkClick r:id="rId2"/>
              </a:rPr>
              <a:t>https://github.com/facebookresearch/faiss</a:t>
            </a:r>
            <a:r>
              <a:rPr lang="en-US" dirty="0"/>
              <a:t> (we use this for HW)</a:t>
            </a:r>
          </a:p>
          <a:p>
            <a:endParaRPr lang="en-US" dirty="0"/>
          </a:p>
          <a:p>
            <a:r>
              <a:rPr lang="en-US" dirty="0" err="1"/>
              <a:t>ScaNN</a:t>
            </a:r>
            <a:r>
              <a:rPr lang="en-US" dirty="0"/>
              <a:t>: </a:t>
            </a:r>
            <a:r>
              <a:rPr lang="en-US" dirty="0">
                <a:hlinkClick r:id="rId3"/>
              </a:rPr>
              <a:t>https://github.com/google-research/google-research/tree/master/scann</a:t>
            </a:r>
            <a:r>
              <a:rPr lang="en-US" dirty="0"/>
              <a:t> </a:t>
            </a:r>
          </a:p>
          <a:p>
            <a:pPr lvl="1"/>
            <a:endParaRPr lang="en-US" dirty="0"/>
          </a:p>
          <a:p>
            <a:r>
              <a:rPr lang="en-US" dirty="0" err="1"/>
              <a:t>USearch</a:t>
            </a:r>
            <a:r>
              <a:rPr lang="en-US" dirty="0"/>
              <a:t>: </a:t>
            </a:r>
            <a:r>
              <a:rPr lang="en-US" dirty="0">
                <a:hlinkClick r:id="rId4"/>
              </a:rPr>
              <a:t>https://github.com/unum-cloud/usearch</a:t>
            </a:r>
            <a:r>
              <a:rPr lang="en-US" dirty="0"/>
              <a:t> </a:t>
            </a:r>
          </a:p>
          <a:p>
            <a:endParaRPr lang="en-US" dirty="0"/>
          </a:p>
          <a:p>
            <a:r>
              <a:rPr lang="en-US" dirty="0"/>
              <a:t>FAISS seems the gold standard, but </a:t>
            </a:r>
            <a:r>
              <a:rPr lang="en-US" dirty="0" err="1"/>
              <a:t>ScaNN</a:t>
            </a:r>
            <a:r>
              <a:rPr lang="en-US" dirty="0"/>
              <a:t> and </a:t>
            </a:r>
            <a:r>
              <a:rPr lang="en-US" dirty="0" err="1"/>
              <a:t>USearch</a:t>
            </a:r>
            <a:r>
              <a:rPr lang="en-US" dirty="0"/>
              <a:t> claim to be faster/lighter for some uses</a:t>
            </a:r>
          </a:p>
        </p:txBody>
      </p:sp>
    </p:spTree>
    <p:extLst>
      <p:ext uri="{BB962C8B-B14F-4D97-AF65-F5344CB8AC3E}">
        <p14:creationId xmlns:p14="http://schemas.microsoft.com/office/powerpoint/2010/main" val="15240779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A6A3E1-F11C-0378-2FDC-4DF428ADD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Approximate 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6BEA85-7207-955D-F243-51D35BAC40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990600"/>
            <a:ext cx="10972800" cy="5638800"/>
          </a:xfrm>
        </p:spPr>
        <p:txBody>
          <a:bodyPr>
            <a:normAutofit fontScale="92500" lnSpcReduction="20000"/>
          </a:bodyPr>
          <a:lstStyle/>
          <a:p>
            <a:endParaRPr lang="en-US" dirty="0"/>
          </a:p>
          <a:p>
            <a:r>
              <a:rPr lang="en-US" dirty="0"/>
              <a:t>Many algorithms exist that are faster than brute force (especially for very large datasets) but don’t guarantee returning exact nearest neighbors, e.g.</a:t>
            </a:r>
          </a:p>
          <a:p>
            <a:pPr lvl="1"/>
            <a:r>
              <a:rPr lang="en-US" dirty="0"/>
              <a:t>LSH – locality sensitive hashing</a:t>
            </a:r>
          </a:p>
          <a:p>
            <a:pPr lvl="1"/>
            <a:r>
              <a:rPr lang="en-US" dirty="0">
                <a:hlinkClick r:id="rId2"/>
              </a:rPr>
              <a:t>HNSW</a:t>
            </a:r>
            <a:r>
              <a:rPr lang="en-US" dirty="0"/>
              <a:t> – hierarchical navigable small world graphs</a:t>
            </a:r>
          </a:p>
          <a:p>
            <a:pPr lvl="1"/>
            <a:r>
              <a:rPr lang="en-US" dirty="0"/>
              <a:t>IVF – inverted file (cluster-based)</a:t>
            </a:r>
          </a:p>
          <a:p>
            <a:pPr lvl="1"/>
            <a:endParaRPr lang="en-US" dirty="0"/>
          </a:p>
          <a:p>
            <a:r>
              <a:rPr lang="en-US" dirty="0"/>
              <a:t>We’ll discuss only LSH, but others are worth learning about if fast search is helpful for your application</a:t>
            </a:r>
          </a:p>
          <a:p>
            <a:endParaRPr lang="en-US" dirty="0"/>
          </a:p>
          <a:p>
            <a:r>
              <a:rPr lang="en-US" dirty="0"/>
              <a:t>In practice, you should understand how different search methods work, but use an optimized library, not your own code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3429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142921</TotalTime>
  <Words>2424</Words>
  <Application>Microsoft Office PowerPoint</Application>
  <PresentationFormat>Widescreen</PresentationFormat>
  <Paragraphs>331</Paragraphs>
  <Slides>52</Slides>
  <Notes>14</Notes>
  <HiddenSlides>2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61" baseType="lpstr">
      <vt:lpstr>__gtPlanar_9a6492</vt:lpstr>
      <vt:lpstr>__JetBrains_Mono_3c557b</vt:lpstr>
      <vt:lpstr>Arial</vt:lpstr>
      <vt:lpstr>Calibri</vt:lpstr>
      <vt:lpstr>Cambria Math</vt:lpstr>
      <vt:lpstr>Courier New</vt:lpstr>
      <vt:lpstr>decima mono</vt:lpstr>
      <vt:lpstr>GT Planar</vt:lpstr>
      <vt:lpstr>Office Theme</vt:lpstr>
      <vt:lpstr>Retrieval and Clustering </vt:lpstr>
      <vt:lpstr>Previously</vt:lpstr>
      <vt:lpstr>Today’s lecture</vt:lpstr>
      <vt:lpstr>Retrieval</vt:lpstr>
      <vt:lpstr>“Brute force” search</vt:lpstr>
      <vt:lpstr>Brute force search pseudo-code</vt:lpstr>
      <vt:lpstr>FAISS library makes even brute force search very fast</vt:lpstr>
      <vt:lpstr>Repos for fast search</vt:lpstr>
      <vt:lpstr>Approximate search</vt:lpstr>
      <vt:lpstr>Locality Sensitive Hashing (LSH)</vt:lpstr>
      <vt:lpstr>Basic LSH process</vt:lpstr>
      <vt:lpstr>Random Projection LSH</vt:lpstr>
      <vt:lpstr>PowerPoint Presentation</vt:lpstr>
      <vt:lpstr>Key parameter: nbits</vt:lpstr>
      <vt:lpstr>Nice video about LSH in faiss: https://youtu.be/ZLfdQq_u7Eo  which is part of this very detailed and helpful post: https://www.pinecone.io/learn/locality-sensitive-hashing-random-projection/  </vt:lpstr>
      <vt:lpstr>Comparison of search algorithms</vt:lpstr>
      <vt:lpstr>HNSW (in brief)</vt:lpstr>
      <vt:lpstr>Q1</vt:lpstr>
      <vt:lpstr>Inverse document file for retrieval of count-based docs</vt:lpstr>
      <vt:lpstr>Clustering</vt:lpstr>
      <vt:lpstr>K-means algorithm</vt:lpstr>
      <vt:lpstr>K-means algorithm</vt:lpstr>
      <vt:lpstr>Pseudo-code</vt:lpstr>
      <vt:lpstr>What is the cost minimized by K means?</vt:lpstr>
      <vt:lpstr>K-means Demo</vt:lpstr>
      <vt:lpstr>PowerPoint Presentation</vt:lpstr>
      <vt:lpstr>Implementation issues</vt:lpstr>
      <vt:lpstr>Evaluating clustering with RMSE to cluster centers</vt:lpstr>
      <vt:lpstr>Example: K-means on MNIST</vt:lpstr>
      <vt:lpstr>Evaluating clusters with purity</vt:lpstr>
      <vt:lpstr>Q2</vt:lpstr>
      <vt:lpstr>Hierarchical K-means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Advantages of Hierarchical K-Means</vt:lpstr>
      <vt:lpstr>Are there any disadvantages of hierarchical Kmeans?</vt:lpstr>
      <vt:lpstr>Agglomerative clustering</vt:lpstr>
      <vt:lpstr>Illustration of Linkage Types</vt:lpstr>
      <vt:lpstr>Agglomerative clustering</vt:lpstr>
      <vt:lpstr>Applications of clustering</vt:lpstr>
      <vt:lpstr>Q3-Q4</vt:lpstr>
      <vt:lpstr>HW 1</vt:lpstr>
      <vt:lpstr>Things to remember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Derek Hoiem</dc:creator>
  <cp:lastModifiedBy>Hoiem, Derek W</cp:lastModifiedBy>
  <cp:revision>315</cp:revision>
  <cp:lastPrinted>2023-01-18T22:14:20Z</cp:lastPrinted>
  <dcterms:created xsi:type="dcterms:W3CDTF">2009-12-16T02:55:56Z</dcterms:created>
  <dcterms:modified xsi:type="dcterms:W3CDTF">2026-09-03T16:40:43Z</dcterms:modified>
</cp:coreProperties>
</file>