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421" r:id="rId3"/>
    <p:sldId id="759" r:id="rId4"/>
    <p:sldId id="761" r:id="rId5"/>
    <p:sldId id="762" r:id="rId6"/>
    <p:sldId id="763" r:id="rId7"/>
    <p:sldId id="765" r:id="rId8"/>
    <p:sldId id="766" r:id="rId9"/>
    <p:sldId id="768" r:id="rId10"/>
    <p:sldId id="769" r:id="rId11"/>
    <p:sldId id="767" r:id="rId12"/>
    <p:sldId id="742" r:id="rId13"/>
    <p:sldId id="743" r:id="rId14"/>
    <p:sldId id="747" r:id="rId15"/>
    <p:sldId id="556" r:id="rId16"/>
    <p:sldId id="744" r:id="rId17"/>
    <p:sldId id="749" r:id="rId18"/>
    <p:sldId id="770" r:id="rId19"/>
    <p:sldId id="553" r:id="rId20"/>
    <p:sldId id="750" r:id="rId21"/>
    <p:sldId id="262" r:id="rId22"/>
    <p:sldId id="753" r:id="rId23"/>
    <p:sldId id="259" r:id="rId24"/>
    <p:sldId id="260" r:id="rId25"/>
    <p:sldId id="261" r:id="rId26"/>
    <p:sldId id="264" r:id="rId27"/>
    <p:sldId id="265" r:id="rId28"/>
    <p:sldId id="266" r:id="rId29"/>
    <p:sldId id="267" r:id="rId30"/>
    <p:sldId id="268" r:id="rId31"/>
    <p:sldId id="691" r:id="rId32"/>
    <p:sldId id="612" r:id="rId33"/>
    <p:sldId id="605" r:id="rId34"/>
    <p:sldId id="606" r:id="rId35"/>
    <p:sldId id="607" r:id="rId36"/>
    <p:sldId id="608" r:id="rId37"/>
    <p:sldId id="609" r:id="rId38"/>
    <p:sldId id="752" r:id="rId39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0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9A7B7E-F00B-4693-8BCA-021C66791ED4}" v="8" dt="2025-10-22T22:11:07.1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8" autoAdjust="0"/>
    <p:restoredTop sz="88601" autoAdjust="0"/>
  </p:normalViewPr>
  <p:slideViewPr>
    <p:cSldViewPr>
      <p:cViewPr>
        <p:scale>
          <a:sx n="84" d="100"/>
          <a:sy n="84" d="100"/>
        </p:scale>
        <p:origin x="30" y="6"/>
      </p:cViewPr>
      <p:guideLst>
        <p:guide pos="5760"/>
        <p:guide pos="384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iem, Derek W" userId="08a2a5d7-ecbe-4300-b3e9-ea7b21108f06" providerId="ADAL" clId="{0B543862-CE48-4B97-B7DB-349F3F11323B}"/>
    <pc:docChg chg="custSel delSld modSld">
      <pc:chgData name="Hoiem, Derek W" userId="08a2a5d7-ecbe-4300-b3e9-ea7b21108f06" providerId="ADAL" clId="{0B543862-CE48-4B97-B7DB-349F3F11323B}" dt="2024-10-22T03:59:56.426" v="3" actId="47"/>
      <pc:docMkLst>
        <pc:docMk/>
      </pc:docMkLst>
      <pc:sldChg chg="modSp mod">
        <pc:chgData name="Hoiem, Derek W" userId="08a2a5d7-ecbe-4300-b3e9-ea7b21108f06" providerId="ADAL" clId="{0B543862-CE48-4B97-B7DB-349F3F11323B}" dt="2024-10-22T03:59:43.311" v="2" actId="6549"/>
        <pc:sldMkLst>
          <pc:docMk/>
          <pc:sldMk cId="2520453146" sldId="421"/>
        </pc:sldMkLst>
      </pc:sldChg>
      <pc:sldChg chg="del">
        <pc:chgData name="Hoiem, Derek W" userId="08a2a5d7-ecbe-4300-b3e9-ea7b21108f06" providerId="ADAL" clId="{0B543862-CE48-4B97-B7DB-349F3F11323B}" dt="2024-10-22T03:59:56.426" v="3" actId="47"/>
        <pc:sldMkLst>
          <pc:docMk/>
          <pc:sldMk cId="1720597264" sldId="422"/>
        </pc:sldMkLst>
      </pc:sldChg>
      <pc:sldChg chg="del">
        <pc:chgData name="Hoiem, Derek W" userId="08a2a5d7-ecbe-4300-b3e9-ea7b21108f06" providerId="ADAL" clId="{0B543862-CE48-4B97-B7DB-349F3F11323B}" dt="2024-10-22T03:59:56.426" v="3" actId="47"/>
        <pc:sldMkLst>
          <pc:docMk/>
          <pc:sldMk cId="1542345401" sldId="427"/>
        </pc:sldMkLst>
      </pc:sldChg>
      <pc:sldChg chg="del">
        <pc:chgData name="Hoiem, Derek W" userId="08a2a5d7-ecbe-4300-b3e9-ea7b21108f06" providerId="ADAL" clId="{0B543862-CE48-4B97-B7DB-349F3F11323B}" dt="2024-10-22T03:59:56.426" v="3" actId="47"/>
        <pc:sldMkLst>
          <pc:docMk/>
          <pc:sldMk cId="1342240666" sldId="558"/>
        </pc:sldMkLst>
      </pc:sldChg>
      <pc:sldChg chg="del">
        <pc:chgData name="Hoiem, Derek W" userId="08a2a5d7-ecbe-4300-b3e9-ea7b21108f06" providerId="ADAL" clId="{0B543862-CE48-4B97-B7DB-349F3F11323B}" dt="2024-10-22T03:59:56.426" v="3" actId="47"/>
        <pc:sldMkLst>
          <pc:docMk/>
          <pc:sldMk cId="4035214262" sldId="579"/>
        </pc:sldMkLst>
      </pc:sldChg>
      <pc:sldChg chg="del">
        <pc:chgData name="Hoiem, Derek W" userId="08a2a5d7-ecbe-4300-b3e9-ea7b21108f06" providerId="ADAL" clId="{0B543862-CE48-4B97-B7DB-349F3F11323B}" dt="2024-10-22T03:59:56.426" v="3" actId="47"/>
        <pc:sldMkLst>
          <pc:docMk/>
          <pc:sldMk cId="1346704118" sldId="614"/>
        </pc:sldMkLst>
      </pc:sldChg>
      <pc:sldChg chg="del">
        <pc:chgData name="Hoiem, Derek W" userId="08a2a5d7-ecbe-4300-b3e9-ea7b21108f06" providerId="ADAL" clId="{0B543862-CE48-4B97-B7DB-349F3F11323B}" dt="2024-10-22T03:59:56.426" v="3" actId="47"/>
        <pc:sldMkLst>
          <pc:docMk/>
          <pc:sldMk cId="2425821504" sldId="755"/>
        </pc:sldMkLst>
      </pc:sldChg>
      <pc:sldChg chg="del">
        <pc:chgData name="Hoiem, Derek W" userId="08a2a5d7-ecbe-4300-b3e9-ea7b21108f06" providerId="ADAL" clId="{0B543862-CE48-4B97-B7DB-349F3F11323B}" dt="2024-10-22T03:59:56.426" v="3" actId="47"/>
        <pc:sldMkLst>
          <pc:docMk/>
          <pc:sldMk cId="732619158" sldId="756"/>
        </pc:sldMkLst>
      </pc:sldChg>
      <pc:sldChg chg="del">
        <pc:chgData name="Hoiem, Derek W" userId="08a2a5d7-ecbe-4300-b3e9-ea7b21108f06" providerId="ADAL" clId="{0B543862-CE48-4B97-B7DB-349F3F11323B}" dt="2024-10-22T03:59:56.426" v="3" actId="47"/>
        <pc:sldMkLst>
          <pc:docMk/>
          <pc:sldMk cId="2278266512" sldId="757"/>
        </pc:sldMkLst>
      </pc:sldChg>
      <pc:sldChg chg="del">
        <pc:chgData name="Hoiem, Derek W" userId="08a2a5d7-ecbe-4300-b3e9-ea7b21108f06" providerId="ADAL" clId="{0B543862-CE48-4B97-B7DB-349F3F11323B}" dt="2024-10-22T03:59:56.426" v="3" actId="47"/>
        <pc:sldMkLst>
          <pc:docMk/>
          <pc:sldMk cId="2779962120" sldId="758"/>
        </pc:sldMkLst>
      </pc:sldChg>
    </pc:docChg>
  </pc:docChgLst>
  <pc:docChgLst>
    <pc:chgData name="Hoiem, Derek W" userId="08a2a5d7-ecbe-4300-b3e9-ea7b21108f06" providerId="ADAL" clId="{FA9E464A-C178-4738-8C77-D2AB71B6EECC}"/>
    <pc:docChg chg="undo custSel addSld delSld modSld">
      <pc:chgData name="Hoiem, Derek W" userId="08a2a5d7-ecbe-4300-b3e9-ea7b21108f06" providerId="ADAL" clId="{FA9E464A-C178-4738-8C77-D2AB71B6EECC}" dt="2024-10-23T20:19:25.577" v="870" actId="6549"/>
      <pc:docMkLst>
        <pc:docMk/>
      </pc:docMkLst>
      <pc:sldChg chg="del">
        <pc:chgData name="Hoiem, Derek W" userId="08a2a5d7-ecbe-4300-b3e9-ea7b21108f06" providerId="ADAL" clId="{FA9E464A-C178-4738-8C77-D2AB71B6EECC}" dt="2024-10-23T19:49:02.159" v="838" actId="47"/>
        <pc:sldMkLst>
          <pc:docMk/>
          <pc:sldMk cId="605561929" sldId="269"/>
        </pc:sldMkLst>
      </pc:sldChg>
      <pc:sldChg chg="del">
        <pc:chgData name="Hoiem, Derek W" userId="08a2a5d7-ecbe-4300-b3e9-ea7b21108f06" providerId="ADAL" clId="{FA9E464A-C178-4738-8C77-D2AB71B6EECC}" dt="2024-10-23T19:40:07.417" v="193" actId="47"/>
        <pc:sldMkLst>
          <pc:docMk/>
          <pc:sldMk cId="894049761" sldId="740"/>
        </pc:sldMkLst>
      </pc:sldChg>
      <pc:sldChg chg="addSp delSp modSp mod">
        <pc:chgData name="Hoiem, Derek W" userId="08a2a5d7-ecbe-4300-b3e9-ea7b21108f06" providerId="ADAL" clId="{FA9E464A-C178-4738-8C77-D2AB71B6EECC}" dt="2024-10-23T19:44:39.672" v="380" actId="478"/>
        <pc:sldMkLst>
          <pc:docMk/>
          <pc:sldMk cId="3399931814" sldId="743"/>
        </pc:sldMkLst>
      </pc:sldChg>
      <pc:sldChg chg="modSp mod">
        <pc:chgData name="Hoiem, Derek W" userId="08a2a5d7-ecbe-4300-b3e9-ea7b21108f06" providerId="ADAL" clId="{FA9E464A-C178-4738-8C77-D2AB71B6EECC}" dt="2024-10-23T19:47:10.556" v="837" actId="20577"/>
        <pc:sldMkLst>
          <pc:docMk/>
          <pc:sldMk cId="1915549579" sldId="749"/>
        </pc:sldMkLst>
      </pc:sldChg>
      <pc:sldChg chg="del">
        <pc:chgData name="Hoiem, Derek W" userId="08a2a5d7-ecbe-4300-b3e9-ea7b21108f06" providerId="ADAL" clId="{FA9E464A-C178-4738-8C77-D2AB71B6EECC}" dt="2024-10-23T19:49:12.213" v="839" actId="47"/>
        <pc:sldMkLst>
          <pc:docMk/>
          <pc:sldMk cId="1681307378" sldId="754"/>
        </pc:sldMkLst>
      </pc:sldChg>
      <pc:sldChg chg="modSp mod">
        <pc:chgData name="Hoiem, Derek W" userId="08a2a5d7-ecbe-4300-b3e9-ea7b21108f06" providerId="ADAL" clId="{FA9E464A-C178-4738-8C77-D2AB71B6EECC}" dt="2024-10-23T19:34:03.442" v="0" actId="6549"/>
        <pc:sldMkLst>
          <pc:docMk/>
          <pc:sldMk cId="3846482739" sldId="759"/>
        </pc:sldMkLst>
      </pc:sldChg>
      <pc:sldChg chg="modSp mod">
        <pc:chgData name="Hoiem, Derek W" userId="08a2a5d7-ecbe-4300-b3e9-ea7b21108f06" providerId="ADAL" clId="{FA9E464A-C178-4738-8C77-D2AB71B6EECC}" dt="2024-10-23T19:40:56.011" v="348" actId="20577"/>
        <pc:sldMkLst>
          <pc:docMk/>
          <pc:sldMk cId="2944818283" sldId="767"/>
        </pc:sldMkLst>
      </pc:sldChg>
      <pc:sldChg chg="modSp mod">
        <pc:chgData name="Hoiem, Derek W" userId="08a2a5d7-ecbe-4300-b3e9-ea7b21108f06" providerId="ADAL" clId="{FA9E464A-C178-4738-8C77-D2AB71B6EECC}" dt="2024-10-23T19:39:58.848" v="192" actId="20577"/>
        <pc:sldMkLst>
          <pc:docMk/>
          <pc:sldMk cId="4094402710" sldId="768"/>
        </pc:sldMkLst>
      </pc:sldChg>
      <pc:sldChg chg="addSp delSp modSp new mod">
        <pc:chgData name="Hoiem, Derek W" userId="08a2a5d7-ecbe-4300-b3e9-ea7b21108f06" providerId="ADAL" clId="{FA9E464A-C178-4738-8C77-D2AB71B6EECC}" dt="2024-10-23T20:19:17.076" v="865" actId="1076"/>
        <pc:sldMkLst>
          <pc:docMk/>
          <pc:sldMk cId="2661959481" sldId="769"/>
        </pc:sldMkLst>
      </pc:sldChg>
      <pc:sldChg chg="modSp add mod">
        <pc:chgData name="Hoiem, Derek W" userId="08a2a5d7-ecbe-4300-b3e9-ea7b21108f06" providerId="ADAL" clId="{FA9E464A-C178-4738-8C77-D2AB71B6EECC}" dt="2024-10-23T20:19:25.577" v="870" actId="6549"/>
        <pc:sldMkLst>
          <pc:docMk/>
          <pc:sldMk cId="3501473581" sldId="770"/>
        </pc:sldMkLst>
      </pc:sldChg>
    </pc:docChg>
  </pc:docChgLst>
  <pc:docChgLst>
    <pc:chgData name="Hoiem, Derek W" userId="08a2a5d7-ecbe-4300-b3e9-ea7b21108f06" providerId="ADAL" clId="{56B97E5F-FBF2-4CA1-AC83-62102CBE087E}"/>
    <pc:docChg chg="custSel modSld">
      <pc:chgData name="Hoiem, Derek W" userId="08a2a5d7-ecbe-4300-b3e9-ea7b21108f06" providerId="ADAL" clId="{56B97E5F-FBF2-4CA1-AC83-62102CBE087E}" dt="2025-10-22T22:11:07.156" v="21"/>
      <pc:docMkLst>
        <pc:docMk/>
      </pc:docMkLst>
      <pc:sldChg chg="modSp mod">
        <pc:chgData name="Hoiem, Derek W" userId="08a2a5d7-ecbe-4300-b3e9-ea7b21108f06" providerId="ADAL" clId="{56B97E5F-FBF2-4CA1-AC83-62102CBE087E}" dt="2025-10-22T22:04:32.223" v="7" actId="20577"/>
        <pc:sldMkLst>
          <pc:docMk/>
          <pc:sldMk cId="1193266344" sldId="752"/>
        </pc:sldMkLst>
        <pc:spChg chg="mod">
          <ac:chgData name="Hoiem, Derek W" userId="08a2a5d7-ecbe-4300-b3e9-ea7b21108f06" providerId="ADAL" clId="{56B97E5F-FBF2-4CA1-AC83-62102CBE087E}" dt="2025-10-22T22:04:32.223" v="7" actId="20577"/>
          <ac:spMkLst>
            <pc:docMk/>
            <pc:sldMk cId="1193266344" sldId="752"/>
            <ac:spMk id="3" creationId="{7766304C-B204-76FA-4923-A50C94A14D0C}"/>
          </ac:spMkLst>
        </pc:spChg>
        <pc:picChg chg="mod">
          <ac:chgData name="Hoiem, Derek W" userId="08a2a5d7-ecbe-4300-b3e9-ea7b21108f06" providerId="ADAL" clId="{56B97E5F-FBF2-4CA1-AC83-62102CBE087E}" dt="2025-10-22T22:04:09.833" v="6" actId="14100"/>
          <ac:picMkLst>
            <pc:docMk/>
            <pc:sldMk cId="1193266344" sldId="752"/>
            <ac:picMk id="4" creationId="{63B6567C-6CBC-5F87-4657-3526D37EE9D8}"/>
          </ac:picMkLst>
        </pc:picChg>
        <pc:picChg chg="mod">
          <ac:chgData name="Hoiem, Derek W" userId="08a2a5d7-ecbe-4300-b3e9-ea7b21108f06" providerId="ADAL" clId="{56B97E5F-FBF2-4CA1-AC83-62102CBE087E}" dt="2025-10-22T22:04:03.217" v="3" actId="1076"/>
          <ac:picMkLst>
            <pc:docMk/>
            <pc:sldMk cId="1193266344" sldId="752"/>
            <ac:picMk id="5" creationId="{22021DD4-DB90-B83B-2BC5-94B12AC8FC81}"/>
          </ac:picMkLst>
        </pc:picChg>
        <pc:picChg chg="mod">
          <ac:chgData name="Hoiem, Derek W" userId="08a2a5d7-ecbe-4300-b3e9-ea7b21108f06" providerId="ADAL" clId="{56B97E5F-FBF2-4CA1-AC83-62102CBE087E}" dt="2025-10-22T22:04:05.047" v="4" actId="1076"/>
          <ac:picMkLst>
            <pc:docMk/>
            <pc:sldMk cId="1193266344" sldId="752"/>
            <ac:picMk id="6" creationId="{CB7B4AD0-7895-40E2-186B-DA53F22AE086}"/>
          </ac:picMkLst>
        </pc:picChg>
      </pc:sldChg>
      <pc:sldChg chg="addSp delSp modSp mod">
        <pc:chgData name="Hoiem, Derek W" userId="08a2a5d7-ecbe-4300-b3e9-ea7b21108f06" providerId="ADAL" clId="{56B97E5F-FBF2-4CA1-AC83-62102CBE087E}" dt="2025-10-22T22:10:57.628" v="19" actId="1076"/>
        <pc:sldMkLst>
          <pc:docMk/>
          <pc:sldMk cId="2661959481" sldId="769"/>
        </pc:sldMkLst>
        <pc:spChg chg="mod">
          <ac:chgData name="Hoiem, Derek W" userId="08a2a5d7-ecbe-4300-b3e9-ea7b21108f06" providerId="ADAL" clId="{56B97E5F-FBF2-4CA1-AC83-62102CBE087E}" dt="2025-10-22T22:10:57.628" v="19" actId="1076"/>
          <ac:spMkLst>
            <pc:docMk/>
            <pc:sldMk cId="2661959481" sldId="769"/>
            <ac:spMk id="2" creationId="{7B604467-EC09-4883-BB90-EF11C46DB8DE}"/>
          </ac:spMkLst>
        </pc:spChg>
        <pc:spChg chg="mod">
          <ac:chgData name="Hoiem, Derek W" userId="08a2a5d7-ecbe-4300-b3e9-ea7b21108f06" providerId="ADAL" clId="{56B97E5F-FBF2-4CA1-AC83-62102CBE087E}" dt="2025-10-22T22:10:35.395" v="9" actId="20577"/>
          <ac:spMkLst>
            <pc:docMk/>
            <pc:sldMk cId="2661959481" sldId="769"/>
            <ac:spMk id="5" creationId="{FB1044B7-6478-2E6B-0E38-FABBBEE1741C}"/>
          </ac:spMkLst>
        </pc:spChg>
        <pc:picChg chg="add mod">
          <ac:chgData name="Hoiem, Derek W" userId="08a2a5d7-ecbe-4300-b3e9-ea7b21108f06" providerId="ADAL" clId="{56B97E5F-FBF2-4CA1-AC83-62102CBE087E}" dt="2025-10-22T22:10:50.159" v="17" actId="1076"/>
          <ac:picMkLst>
            <pc:docMk/>
            <pc:sldMk cId="2661959481" sldId="769"/>
            <ac:picMk id="4" creationId="{9561B6A5-3170-60B4-AF72-5B12FBC92089}"/>
          </ac:picMkLst>
        </pc:picChg>
        <pc:picChg chg="del mod">
          <ac:chgData name="Hoiem, Derek W" userId="08a2a5d7-ecbe-4300-b3e9-ea7b21108f06" providerId="ADAL" clId="{56B97E5F-FBF2-4CA1-AC83-62102CBE087E}" dt="2025-10-22T22:10:44.970" v="14" actId="478"/>
          <ac:picMkLst>
            <pc:docMk/>
            <pc:sldMk cId="2661959481" sldId="769"/>
            <ac:picMk id="8" creationId="{21BD0CD5-FD09-D8AD-837C-53A17418F5C0}"/>
          </ac:picMkLst>
        </pc:picChg>
      </pc:sldChg>
      <pc:sldChg chg="addSp delSp modSp mod">
        <pc:chgData name="Hoiem, Derek W" userId="08a2a5d7-ecbe-4300-b3e9-ea7b21108f06" providerId="ADAL" clId="{56B97E5F-FBF2-4CA1-AC83-62102CBE087E}" dt="2025-10-22T22:11:07.156" v="21"/>
        <pc:sldMkLst>
          <pc:docMk/>
          <pc:sldMk cId="3501473581" sldId="770"/>
        </pc:sldMkLst>
        <pc:spChg chg="add mod">
          <ac:chgData name="Hoiem, Derek W" userId="08a2a5d7-ecbe-4300-b3e9-ea7b21108f06" providerId="ADAL" clId="{56B97E5F-FBF2-4CA1-AC83-62102CBE087E}" dt="2025-10-22T22:11:07.156" v="21"/>
          <ac:spMkLst>
            <pc:docMk/>
            <pc:sldMk cId="3501473581" sldId="770"/>
            <ac:spMk id="3" creationId="{30D2C539-0646-38A2-6C4B-A9A704D2A86A}"/>
          </ac:spMkLst>
        </pc:spChg>
        <pc:spChg chg="del">
          <ac:chgData name="Hoiem, Derek W" userId="08a2a5d7-ecbe-4300-b3e9-ea7b21108f06" providerId="ADAL" clId="{56B97E5F-FBF2-4CA1-AC83-62102CBE087E}" dt="2025-10-22T22:11:06.483" v="20" actId="478"/>
          <ac:spMkLst>
            <pc:docMk/>
            <pc:sldMk cId="3501473581" sldId="770"/>
            <ac:spMk id="5" creationId="{D711D55D-3C39-A7A3-B712-49E2A2500A99}"/>
          </ac:spMkLst>
        </pc:spChg>
        <pc:picChg chg="add mod">
          <ac:chgData name="Hoiem, Derek W" userId="08a2a5d7-ecbe-4300-b3e9-ea7b21108f06" providerId="ADAL" clId="{56B97E5F-FBF2-4CA1-AC83-62102CBE087E}" dt="2025-10-22T22:11:07.156" v="21"/>
          <ac:picMkLst>
            <pc:docMk/>
            <pc:sldMk cId="3501473581" sldId="770"/>
            <ac:picMk id="4" creationId="{993B61C4-5090-25BD-C424-C5E5276C51CE}"/>
          </ac:picMkLst>
        </pc:picChg>
        <pc:picChg chg="del">
          <ac:chgData name="Hoiem, Derek W" userId="08a2a5d7-ecbe-4300-b3e9-ea7b21108f06" providerId="ADAL" clId="{56B97E5F-FBF2-4CA1-AC83-62102CBE087E}" dt="2025-10-22T22:11:06.483" v="20" actId="478"/>
          <ac:picMkLst>
            <pc:docMk/>
            <pc:sldMk cId="3501473581" sldId="770"/>
            <ac:picMk id="8" creationId="{1C2D1226-87AC-3AF4-BD90-677DEC38CEB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/>
            </a:pPr>
            <a:r>
              <a:rPr lang="en-US" sz="2400" b="0" dirty="0"/>
              <a:t>Improvements in Object Detection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DT and DPM</c:v>
          </c:tx>
          <c:spPr>
            <a:ln w="38100"/>
          </c:spPr>
          <c:marker>
            <c:symbol val="square"/>
            <c:size val="10"/>
          </c:marker>
          <c:cat>
            <c:numRef>
              <c:f>Sheet1!$A$4:$A$11</c:f>
              <c:numCache>
                <c:formatCode>General</c:formatCode>
                <c:ptCount val="8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Sheet1!$B$4:$B$11</c:f>
              <c:numCache>
                <c:formatCode>General</c:formatCode>
                <c:ptCount val="8"/>
                <c:pt idx="1">
                  <c:v>0.21299999999999999</c:v>
                </c:pt>
                <c:pt idx="2">
                  <c:v>0.28399999999999997</c:v>
                </c:pt>
                <c:pt idx="3">
                  <c:v>0.29099999999999998</c:v>
                </c:pt>
                <c:pt idx="4">
                  <c:v>0.34100000000000003</c:v>
                </c:pt>
                <c:pt idx="5">
                  <c:v>0.35399999999999998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B7-410E-B218-21AA15BCEC1E}"/>
            </c:ext>
          </c:extLst>
        </c:ser>
        <c:ser>
          <c:idx val="0"/>
          <c:order val="1"/>
          <c:tx>
            <c:v>regionlets</c:v>
          </c:tx>
          <c:marker>
            <c:symbol val="diamond"/>
            <c:size val="12"/>
          </c:marker>
          <c:val>
            <c:numRef>
              <c:f>Sheet1!$C$4:$C$11</c:f>
              <c:numCache>
                <c:formatCode>General</c:formatCode>
                <c:ptCount val="8"/>
                <c:pt idx="6">
                  <c:v>0.41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6B7-410E-B218-21AA15BCEC1E}"/>
            </c:ext>
          </c:extLst>
        </c:ser>
        <c:ser>
          <c:idx val="2"/>
          <c:order val="2"/>
          <c:tx>
            <c:v>R-CNN</c:v>
          </c:tx>
          <c:marker>
            <c:symbol val="triangle"/>
            <c:size val="12"/>
          </c:marker>
          <c:val>
            <c:numRef>
              <c:f>Sheet1!$D$4:$D$11</c:f>
              <c:numCache>
                <c:formatCode>General</c:formatCode>
                <c:ptCount val="8"/>
                <c:pt idx="7">
                  <c:v>0.58499999999999996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6B7-410E-B218-21AA15BCEC1E}"/>
            </c:ext>
          </c:extLst>
        </c:ser>
        <c:ser>
          <c:idx val="3"/>
          <c:order val="3"/>
          <c:tx>
            <c:v>Dalal-Triggs</c:v>
          </c:tx>
          <c:marker>
            <c:symbol val="circle"/>
            <c:size val="10"/>
          </c:marker>
          <c:val>
            <c:numRef>
              <c:f>Sheet1!$E$4:$E$11</c:f>
              <c:numCache>
                <c:formatCode>General</c:formatCode>
                <c:ptCount val="8"/>
                <c:pt idx="0">
                  <c:v>0.108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6B7-410E-B218-21AA15BCE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8677168"/>
        <c:axId val="898677560"/>
      </c:lineChart>
      <c:catAx>
        <c:axId val="89867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898677560"/>
        <c:crosses val="autoZero"/>
        <c:auto val="1"/>
        <c:lblAlgn val="ctr"/>
        <c:lblOffset val="100"/>
        <c:noMultiLvlLbl val="0"/>
      </c:catAx>
      <c:valAx>
        <c:axId val="8986775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/>
                  <a:t>Mean</a:t>
                </a:r>
                <a:r>
                  <a:rPr lang="en-US" sz="1600" b="0" baseline="0" dirty="0"/>
                  <a:t> Average Precision (VOC 2007)</a:t>
                </a:r>
                <a:endParaRPr lang="en-US" sz="1600" b="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98677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6379A4-E3D8-4BFF-B335-84A42BDB90BB}" type="datetimeFigureOut">
              <a:rPr lang="en-US"/>
              <a:pPr>
                <a:defRPr/>
              </a:pPr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B94B3A-2FE2-4C1A-8A43-CDED18E15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8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DB59-9847-4CB0-83F0-A7D794EE9A4F}" type="datetimeFigureOut">
              <a:rPr lang="en-US"/>
              <a:pPr>
                <a:defRPr/>
              </a:pPr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8B48-BF4E-49AE-9E1F-7170C40F4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6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3B33F-6BFD-4001-B747-0DC3428FE28C}" type="datetimeFigureOut">
              <a:rPr lang="en-US"/>
              <a:pPr>
                <a:defRPr/>
              </a:pPr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2E6C-4FFF-4E1B-AD2B-11442CEE8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2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FFEC-4831-46C6-A327-7BAF7D94ADE6}" type="datetimeFigureOut">
              <a:rPr lang="en-US"/>
              <a:pPr>
                <a:defRPr/>
              </a:pPr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9E7E0-0D14-44D8-9313-41CECFC16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5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516E0-6A50-4836-B4F5-3524719C157E}" type="datetimeFigureOut">
              <a:rPr lang="en-US"/>
              <a:pPr>
                <a:defRPr/>
              </a:pPr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6343F-BABC-41F6-9B0C-D812C1D8C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1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29210-9692-4612-B68C-365DB2DCEB60}" type="datetimeFigureOut">
              <a:rPr lang="en-US"/>
              <a:pPr>
                <a:defRPr/>
              </a:pPr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94632-D59F-418A-A674-10C96B10F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4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28997-0822-40EB-BD32-4D63A7ECDE75}" type="datetimeFigureOut">
              <a:rPr lang="en-US"/>
              <a:pPr>
                <a:defRPr/>
              </a:pPr>
              <a:t>10/20/2025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66A0E-5411-46C2-B90D-692530250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2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55DC6-C35C-4D7B-945F-1FFE93FDF03C}" type="datetimeFigureOut">
              <a:rPr lang="en-US"/>
              <a:pPr>
                <a:defRPr/>
              </a:pPr>
              <a:t>10/20/2025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2B30-C64E-44CD-9B62-28AA39DB0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5BE7-A753-49C8-8F67-2864F2426999}" type="datetimeFigureOut">
              <a:rPr lang="en-US"/>
              <a:pPr>
                <a:defRPr/>
              </a:pPr>
              <a:t>10/20/2025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BE5C1-B568-4119-8891-941DF9CD8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5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B695D-2A2C-4639-A181-438653FF3B45}" type="datetimeFigureOut">
              <a:rPr lang="en-US"/>
              <a:pPr>
                <a:defRPr/>
              </a:pPr>
              <a:t>10/20/2025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D524-F789-4380-A657-4CB0BC42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9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A1EB5-3BBD-4BFE-B3FA-132A5A21529B}" type="datetimeFigureOut">
              <a:rPr lang="en-US"/>
              <a:pPr>
                <a:defRPr/>
              </a:pPr>
              <a:t>10/20/2025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5C7D-ADCC-4C79-98CF-A8133849A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1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B394C-40CA-49C5-92BA-47991F4D25CF}" type="datetimeFigureOut">
              <a:rPr lang="en-US"/>
              <a:pPr>
                <a:defRPr/>
              </a:pPr>
              <a:t>10/20/2025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A59F-F3EF-4649-A68C-8619606AB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9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C265AF-F096-4C65-BDFD-F4EDA2A4BE8F}" type="datetimeFigureOut">
              <a:rPr lang="en-US"/>
              <a:pPr>
                <a:defRPr/>
              </a:pPr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120C53-826E-4EE9-BE67-E92EA16E1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tinyurl.com/441AML-L17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pytorch.org/vision/stable/model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immy-shen.medium.com/pytorch-freeze-part-of-the-layers-4554105e03a6" TargetMode="Externa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colab.research.google.com/drive/1x47sniwTl18bZeQEjY9JjHzPnnk7Bo72?usp=sharing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tinyurl.com/441AML-L17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hyperlink" Target="https://arxiv.org/abs/2010.11029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1.2524.pdf" TargetMode="Externa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hyperlink" Target="https://arxiv.org/abs/1504.08083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hyperlink" Target="https://arxiv.org/pdf/1506.01497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hyperlink" Target="https://arxiv.org/pdf/1703.06870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chlis.github.io/2019_10_30/page.html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arxiv.org/abs/1311.2901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311.2901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311.2901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311.2901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311.2901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501.02876v2.pdf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dejunhuang/learning-day-23-data-augmentation-in-pytorch-e375e19100c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ytorch.org/vision/main/transform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yrtle.ai/learn/how-to-train-your-resnet/" TargetMode="External"/><Relationship Id="rId2" Type="http://schemas.openxmlformats.org/officeDocument/2006/relationships/hyperlink" Target="https://karpathy.github.io/2019/04/25/recip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345DDD-8324-900B-8799-D5C4C5621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5400" dirty="0"/>
              <a:t>Deep Learning Optimization and Computer Vision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A543550-73A7-C84B-01CD-F58047D20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/>
              <a:t>Applied Machine Learning</a:t>
            </a:r>
            <a:br>
              <a:rPr lang="en-US" sz="2000" dirty="0"/>
            </a:br>
            <a:r>
              <a:rPr lang="en-US" sz="2000" dirty="0"/>
              <a:t>Derek Hoiem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plastic&#10;&#10;Description automatically generated">
            <a:extLst>
              <a:ext uri="{FF2B5EF4-FFF2-40B4-BE49-F238E27FC236}">
                <a16:creationId xmlns:a16="http://schemas.microsoft.com/office/drawing/2014/main" id="{DA7FE0BE-98B9-A98A-1B8A-B52DBDD985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05388E-9844-B90B-A930-CB2EA1FE2DD7}"/>
              </a:ext>
            </a:extLst>
          </p:cNvPr>
          <p:cNvSpPr txBox="1"/>
          <p:nvPr/>
        </p:nvSpPr>
        <p:spPr>
          <a:xfrm>
            <a:off x="5422418" y="6550213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Dall-E</a:t>
            </a:r>
          </a:p>
        </p:txBody>
      </p:sp>
    </p:spTree>
    <p:extLst>
      <p:ext uri="{BB962C8B-B14F-4D97-AF65-F5344CB8AC3E}">
        <p14:creationId xmlns:p14="http://schemas.microsoft.com/office/powerpoint/2010/main" val="2370299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04467-EC09-4883-BB90-EF11C46DB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Q1-3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1044B7-6478-2E6B-0E38-FABBBEE1741C}"/>
              </a:ext>
            </a:extLst>
          </p:cNvPr>
          <p:cNvSpPr txBox="1"/>
          <p:nvPr/>
        </p:nvSpPr>
        <p:spPr>
          <a:xfrm>
            <a:off x="2133600" y="1143000"/>
            <a:ext cx="7543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hlinkClick r:id="rId2"/>
              </a:rPr>
              <a:t>https://tinyurl.com/441AML-L17</a:t>
            </a:r>
            <a:r>
              <a:rPr lang="en-US" sz="4000" dirty="0"/>
              <a:t> </a:t>
            </a:r>
          </a:p>
        </p:txBody>
      </p:sp>
      <p:pic>
        <p:nvPicPr>
          <p:cNvPr id="4" name="Picture 3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9561B6A5-3170-60B4-AF72-5B12FBC92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362200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59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E6001-9A84-F03E-D981-88F054FCA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Adapting Networks to New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2D05A-5CB8-899E-E2DB-83FC18E58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Training a deep network from scratch requires a lot of data and a lot of compute</a:t>
            </a:r>
          </a:p>
          <a:p>
            <a:endParaRPr lang="en-US" dirty="0"/>
          </a:p>
          <a:p>
            <a:r>
              <a:rPr lang="en-US" dirty="0"/>
              <a:t>What if you don’t have a lot of data or compute?</a:t>
            </a:r>
          </a:p>
          <a:p>
            <a:endParaRPr lang="en-US" dirty="0"/>
          </a:p>
          <a:p>
            <a:r>
              <a:rPr lang="en-US" b="1" dirty="0"/>
              <a:t>Critical concept</a:t>
            </a:r>
            <a:r>
              <a:rPr lang="en-US" dirty="0"/>
              <a:t>: We can start with a “pre-trained” network and adapt it to a new task</a:t>
            </a:r>
          </a:p>
          <a:p>
            <a:pPr lvl="1"/>
            <a:r>
              <a:rPr lang="en-US" dirty="0"/>
              <a:t>Linear probe</a:t>
            </a:r>
          </a:p>
          <a:p>
            <a:pPr lvl="1"/>
            <a:r>
              <a:rPr lang="en-US" dirty="0"/>
              <a:t>Fine-tuning</a:t>
            </a:r>
          </a:p>
        </p:txBody>
      </p:sp>
    </p:spTree>
    <p:extLst>
      <p:ext uri="{BB962C8B-B14F-4D97-AF65-F5344CB8AC3E}">
        <p14:creationId xmlns:p14="http://schemas.microsoft.com/office/powerpoint/2010/main" val="2944818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23AA-12F9-FB47-0FC3-B2358973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Adapting Networks to New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5247A-C8F3-295B-47D0-09A7316C2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18569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Suppose we’ve trained ImageNet model</a:t>
            </a:r>
          </a:p>
          <a:p>
            <a:r>
              <a:rPr lang="en-US" dirty="0"/>
              <a:t>But we want to do something else, e.g. classify flowers or dog breeds</a:t>
            </a:r>
          </a:p>
          <a:p>
            <a:r>
              <a:rPr lang="en-US" dirty="0"/>
              <a:t>We don’t have a huge dataset for that task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0377B5-5222-6A5E-3727-02ABE671DFDC}"/>
              </a:ext>
            </a:extLst>
          </p:cNvPr>
          <p:cNvSpPr/>
          <p:nvPr/>
        </p:nvSpPr>
        <p:spPr>
          <a:xfrm>
            <a:off x="4004219" y="3859550"/>
            <a:ext cx="2496207" cy="1434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Encoder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22F1DA-24D7-BB20-2A99-19F308B202CA}"/>
              </a:ext>
            </a:extLst>
          </p:cNvPr>
          <p:cNvSpPr/>
          <p:nvPr/>
        </p:nvSpPr>
        <p:spPr>
          <a:xfrm>
            <a:off x="7015288" y="3877646"/>
            <a:ext cx="1143000" cy="1434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Decoder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41C7B9-9089-EE21-71FD-8045E7BA9756}"/>
              </a:ext>
            </a:extLst>
          </p:cNvPr>
          <p:cNvSpPr txBox="1"/>
          <p:nvPr/>
        </p:nvSpPr>
        <p:spPr>
          <a:xfrm>
            <a:off x="2714201" y="4299451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</a:t>
            </a:r>
          </a:p>
          <a:p>
            <a:r>
              <a:rPr lang="en-US" dirty="0"/>
              <a:t>Image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382D123-2A19-568F-1218-69A0643BD88E}"/>
              </a:ext>
            </a:extLst>
          </p:cNvPr>
          <p:cNvSpPr/>
          <p:nvPr/>
        </p:nvSpPr>
        <p:spPr>
          <a:xfrm>
            <a:off x="3576854" y="4526363"/>
            <a:ext cx="294486" cy="137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76596CF-ACF6-4901-4121-57B785CC2BEB}"/>
              </a:ext>
            </a:extLst>
          </p:cNvPr>
          <p:cNvSpPr/>
          <p:nvPr/>
        </p:nvSpPr>
        <p:spPr>
          <a:xfrm>
            <a:off x="6573998" y="4526363"/>
            <a:ext cx="294486" cy="137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171A62-5949-3176-7E37-1D9F3C0A7471}"/>
              </a:ext>
            </a:extLst>
          </p:cNvPr>
          <p:cNvSpPr txBox="1"/>
          <p:nvPr/>
        </p:nvSpPr>
        <p:spPr>
          <a:xfrm>
            <a:off x="3411186" y="5400365"/>
            <a:ext cx="2393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 weights of convolutional layers, trained on ImageNet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4E2555-FC1C-7599-A988-F275A1402561}"/>
              </a:ext>
            </a:extLst>
          </p:cNvPr>
          <p:cNvSpPr txBox="1"/>
          <p:nvPr/>
        </p:nvSpPr>
        <p:spPr>
          <a:xfrm>
            <a:off x="5943600" y="5556032"/>
            <a:ext cx="2393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 final 1000 class linear layer weights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5C0885-09CF-5825-5BA3-412AE1603E6A}"/>
              </a:ext>
            </a:extLst>
          </p:cNvPr>
          <p:cNvSpPr txBox="1"/>
          <p:nvPr/>
        </p:nvSpPr>
        <p:spPr>
          <a:xfrm>
            <a:off x="8601194" y="4321575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 1000 Class</a:t>
            </a:r>
          </a:p>
          <a:p>
            <a:r>
              <a:rPr lang="en-US" dirty="0"/>
              <a:t>Logits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E6939D4-8997-A31A-19A4-D3CA660BF767}"/>
              </a:ext>
            </a:extLst>
          </p:cNvPr>
          <p:cNvSpPr/>
          <p:nvPr/>
        </p:nvSpPr>
        <p:spPr>
          <a:xfrm>
            <a:off x="8220194" y="4572386"/>
            <a:ext cx="294486" cy="137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01FE7C-8545-BD1F-0EA8-169A1F85082E}"/>
              </a:ext>
            </a:extLst>
          </p:cNvPr>
          <p:cNvSpPr txBox="1"/>
          <p:nvPr/>
        </p:nvSpPr>
        <p:spPr>
          <a:xfrm>
            <a:off x="4875725" y="3228630"/>
            <a:ext cx="271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ImageNet Trained Model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564A209-CBF7-1302-B6F2-B21B6651D18D}"/>
              </a:ext>
            </a:extLst>
          </p:cNvPr>
          <p:cNvSpPr/>
          <p:nvPr/>
        </p:nvSpPr>
        <p:spPr>
          <a:xfrm rot="5400000">
            <a:off x="5971861" y="1906724"/>
            <a:ext cx="248277" cy="3560428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39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23AA-12F9-FB47-0FC3-B2358973D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201400" cy="914400"/>
          </a:xfrm>
        </p:spPr>
        <p:txBody>
          <a:bodyPr>
            <a:normAutofit/>
          </a:bodyPr>
          <a:lstStyle/>
          <a:p>
            <a:r>
              <a:rPr lang="en-US" dirty="0"/>
              <a:t>Linear probe, a.k.a. Feature extraction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AD06D630-FF3B-A7C0-B0FE-18F60D86C211}"/>
              </a:ext>
            </a:extLst>
          </p:cNvPr>
          <p:cNvSpPr/>
          <p:nvPr/>
        </p:nvSpPr>
        <p:spPr>
          <a:xfrm>
            <a:off x="5115164" y="2930681"/>
            <a:ext cx="536029" cy="1399599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A14292-B30F-8D26-CD53-92AB7D1C8F0A}"/>
              </a:ext>
            </a:extLst>
          </p:cNvPr>
          <p:cNvSpPr/>
          <p:nvPr/>
        </p:nvSpPr>
        <p:spPr>
          <a:xfrm>
            <a:off x="2932531" y="5150103"/>
            <a:ext cx="2496207" cy="1434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Encoder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(Frozen)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AFFFEF-51D7-C351-38DE-3D5FA202570F}"/>
              </a:ext>
            </a:extLst>
          </p:cNvPr>
          <p:cNvSpPr/>
          <p:nvPr/>
        </p:nvSpPr>
        <p:spPr>
          <a:xfrm>
            <a:off x="5943600" y="5168199"/>
            <a:ext cx="1143000" cy="14345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Decoder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(Tuned)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2EE657-2CFA-7FEB-5B25-A971A16AD642}"/>
              </a:ext>
            </a:extLst>
          </p:cNvPr>
          <p:cNvSpPr txBox="1"/>
          <p:nvPr/>
        </p:nvSpPr>
        <p:spPr>
          <a:xfrm>
            <a:off x="1642513" y="5590004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</a:t>
            </a:r>
          </a:p>
          <a:p>
            <a:r>
              <a:rPr lang="en-US" dirty="0"/>
              <a:t>Image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5DDEA30-5116-638A-71E1-79358A980445}"/>
              </a:ext>
            </a:extLst>
          </p:cNvPr>
          <p:cNvSpPr/>
          <p:nvPr/>
        </p:nvSpPr>
        <p:spPr>
          <a:xfrm>
            <a:off x="2505166" y="5816916"/>
            <a:ext cx="294486" cy="137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EC4E342-7773-B01A-D456-DC24D737EE0E}"/>
              </a:ext>
            </a:extLst>
          </p:cNvPr>
          <p:cNvSpPr/>
          <p:nvPr/>
        </p:nvSpPr>
        <p:spPr>
          <a:xfrm>
            <a:off x="5502310" y="5816916"/>
            <a:ext cx="294486" cy="137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D73D58-9533-C572-D08F-291234FDEEAB}"/>
              </a:ext>
            </a:extLst>
          </p:cNvPr>
          <p:cNvSpPr txBox="1"/>
          <p:nvPr/>
        </p:nvSpPr>
        <p:spPr>
          <a:xfrm>
            <a:off x="7529506" y="5612128"/>
            <a:ext cx="2095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 N</a:t>
            </a:r>
            <a:r>
              <a:rPr lang="en-US" baseline="-25000" dirty="0"/>
              <a:t>c</a:t>
            </a:r>
            <a:r>
              <a:rPr lang="en-US" dirty="0"/>
              <a:t> Class</a:t>
            </a:r>
          </a:p>
          <a:p>
            <a:r>
              <a:rPr lang="en-US" dirty="0"/>
              <a:t>Logits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37DADC5-1683-8C2D-8AE0-8EAB1DA8070C}"/>
              </a:ext>
            </a:extLst>
          </p:cNvPr>
          <p:cNvSpPr/>
          <p:nvPr/>
        </p:nvSpPr>
        <p:spPr>
          <a:xfrm>
            <a:off x="7148506" y="5862939"/>
            <a:ext cx="294486" cy="137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F56C72-8D2E-FDF0-2715-8F0377A2A330}"/>
              </a:ext>
            </a:extLst>
          </p:cNvPr>
          <p:cNvSpPr txBox="1"/>
          <p:nvPr/>
        </p:nvSpPr>
        <p:spPr>
          <a:xfrm>
            <a:off x="2689154" y="4451180"/>
            <a:ext cx="2941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ImageNet Trained Encoder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3843BFDD-660B-8505-457E-244F0ACC43C6}"/>
              </a:ext>
            </a:extLst>
          </p:cNvPr>
          <p:cNvSpPr/>
          <p:nvPr/>
        </p:nvSpPr>
        <p:spPr>
          <a:xfrm rot="5400000">
            <a:off x="4067413" y="3762615"/>
            <a:ext cx="185378" cy="2347797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236987-550A-DE43-547A-8C3E4CEA2435}"/>
              </a:ext>
            </a:extLst>
          </p:cNvPr>
          <p:cNvSpPr txBox="1"/>
          <p:nvPr/>
        </p:nvSpPr>
        <p:spPr>
          <a:xfrm>
            <a:off x="5799506" y="4744594"/>
            <a:ext cx="2116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Task Decoder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53E4FB-C7DB-C32E-62CE-377CA97FD7BE}"/>
              </a:ext>
            </a:extLst>
          </p:cNvPr>
          <p:cNvSpPr txBox="1"/>
          <p:nvPr/>
        </p:nvSpPr>
        <p:spPr>
          <a:xfrm>
            <a:off x="5799328" y="3033955"/>
            <a:ext cx="57830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Keep original encoder weights. Replace decoder linear layer and train its weights on new task without changing encoder.</a:t>
            </a:r>
          </a:p>
          <a:p>
            <a:endParaRPr lang="en-US" sz="1000" dirty="0"/>
          </a:p>
          <a:p>
            <a:r>
              <a:rPr lang="en-US" sz="1600" dirty="0"/>
              <a:t>Equivalently, extract features from encoder and train linear model on those features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2974CB-CB78-FAC6-03F5-26433DAFC852}"/>
              </a:ext>
            </a:extLst>
          </p:cNvPr>
          <p:cNvSpPr txBox="1"/>
          <p:nvPr/>
        </p:nvSpPr>
        <p:spPr>
          <a:xfrm>
            <a:off x="569829" y="1962145"/>
            <a:ext cx="152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Pre-trained Model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2BEF7-3471-470E-3B54-C0D06EE29F93}"/>
              </a:ext>
            </a:extLst>
          </p:cNvPr>
          <p:cNvSpPr txBox="1"/>
          <p:nvPr/>
        </p:nvSpPr>
        <p:spPr>
          <a:xfrm>
            <a:off x="420245" y="5493750"/>
            <a:ext cx="1418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Target Model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C1A5719-6935-9FB6-8845-AA0905804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941" y="892491"/>
            <a:ext cx="4862737" cy="193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31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DA784-FC5B-167F-9F5D-8308AC648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apply linear probe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47C22-6102-D148-AEC5-1A4739AE5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1"/>
            <a:ext cx="4800600" cy="383736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Pre-compute features method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Load pretrained model (many available)</a:t>
            </a:r>
          </a:p>
          <a:p>
            <a:pPr marL="400050" lvl="1" indent="0">
              <a:buNone/>
            </a:pPr>
            <a:r>
              <a:rPr lang="en-US" dirty="0">
                <a:hlinkClick r:id="rId2"/>
              </a:rPr>
              <a:t>https://pytorch.org/vision/stable/models.html</a:t>
            </a:r>
            <a:r>
              <a:rPr lang="en-US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Remove prediction final layer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Apply model to each image to get features; save them with labels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Train new linear model (e.g. logistic regression or SVM) on the features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C4E2B-CB69-735D-B87A-3704891577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404"/>
          <a:stretch/>
        </p:blipFill>
        <p:spPr>
          <a:xfrm>
            <a:off x="304800" y="4648200"/>
            <a:ext cx="5791200" cy="199100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BBFEDD0-2B39-6116-32B7-07D86CDFA6AD}"/>
              </a:ext>
            </a:extLst>
          </p:cNvPr>
          <p:cNvSpPr txBox="1">
            <a:spLocks/>
          </p:cNvSpPr>
          <p:nvPr/>
        </p:nvSpPr>
        <p:spPr bwMode="auto">
          <a:xfrm>
            <a:off x="6705600" y="990600"/>
            <a:ext cx="4419600" cy="403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Freeze encoder method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Load pretrained model (many available)</a:t>
            </a:r>
          </a:p>
          <a:p>
            <a:pPr marL="400050" lvl="1" indent="0">
              <a:buFont typeface="Arial" charset="0"/>
              <a:buNone/>
            </a:pPr>
            <a:r>
              <a:rPr lang="en-US" dirty="0">
                <a:hlinkClick r:id="rId2"/>
              </a:rPr>
              <a:t>https://pytorch.org/vision/stable/models.html</a:t>
            </a:r>
            <a:r>
              <a:rPr lang="en-US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Set network to not update weights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Replace last layer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Retrain network with new dataset</a:t>
            </a:r>
          </a:p>
          <a:p>
            <a:pPr marL="0" indent="0">
              <a:buNone/>
            </a:pPr>
            <a:r>
              <a:rPr lang="en-US" dirty="0"/>
              <a:t>- Slower than method on left but does not require storing features, and can apply data augmentation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DB4376-2BAB-9196-12D4-CF505B112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641" y="5134938"/>
            <a:ext cx="5562600" cy="13537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4E790B-F221-C865-BD38-4F9C49A90351}"/>
              </a:ext>
            </a:extLst>
          </p:cNvPr>
          <p:cNvSpPr txBox="1"/>
          <p:nvPr/>
        </p:nvSpPr>
        <p:spPr>
          <a:xfrm>
            <a:off x="6477000" y="64886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114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11658600" cy="914400"/>
          </a:xfrm>
        </p:spPr>
        <p:txBody>
          <a:bodyPr>
            <a:noAutofit/>
          </a:bodyPr>
          <a:lstStyle/>
          <a:p>
            <a:r>
              <a:rPr lang="en-US" sz="3200" dirty="0"/>
              <a:t>Pre-trained networks can provide very good features, as shown in “CNN Features off-the-shelf: an Astounding Baseline for Recognition”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614" y="1447800"/>
            <a:ext cx="7879187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8648" y="6488668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Razavian</a:t>
            </a:r>
            <a:r>
              <a:rPr lang="en-US" dirty="0"/>
              <a:t> et al. CVPR 2014</a:t>
            </a:r>
          </a:p>
        </p:txBody>
      </p:sp>
    </p:spTree>
    <p:extLst>
      <p:ext uri="{BB962C8B-B14F-4D97-AF65-F5344CB8AC3E}">
        <p14:creationId xmlns:p14="http://schemas.microsoft.com/office/powerpoint/2010/main" val="3333925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23AA-12F9-FB47-0FC3-B2358973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Fine-tuning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AD06D630-FF3B-A7C0-B0FE-18F60D86C211}"/>
              </a:ext>
            </a:extLst>
          </p:cNvPr>
          <p:cNvSpPr/>
          <p:nvPr/>
        </p:nvSpPr>
        <p:spPr>
          <a:xfrm>
            <a:off x="4986457" y="2891300"/>
            <a:ext cx="536029" cy="144212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A14292-B30F-8D26-CD53-92AB7D1C8F0A}"/>
              </a:ext>
            </a:extLst>
          </p:cNvPr>
          <p:cNvSpPr/>
          <p:nvPr/>
        </p:nvSpPr>
        <p:spPr>
          <a:xfrm>
            <a:off x="2932531" y="5150103"/>
            <a:ext cx="2496207" cy="14345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Encoder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(Fine-tuned)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AFFFEF-51D7-C351-38DE-3D5FA202570F}"/>
              </a:ext>
            </a:extLst>
          </p:cNvPr>
          <p:cNvSpPr/>
          <p:nvPr/>
        </p:nvSpPr>
        <p:spPr>
          <a:xfrm>
            <a:off x="5943600" y="5168199"/>
            <a:ext cx="1143000" cy="14345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Decoder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(Tuned)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2EE657-2CFA-7FEB-5B25-A971A16AD642}"/>
              </a:ext>
            </a:extLst>
          </p:cNvPr>
          <p:cNvSpPr txBox="1"/>
          <p:nvPr/>
        </p:nvSpPr>
        <p:spPr>
          <a:xfrm>
            <a:off x="1642513" y="5590004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</a:t>
            </a:r>
          </a:p>
          <a:p>
            <a:r>
              <a:rPr lang="en-US" dirty="0"/>
              <a:t>Image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5DDEA30-5116-638A-71E1-79358A980445}"/>
              </a:ext>
            </a:extLst>
          </p:cNvPr>
          <p:cNvSpPr/>
          <p:nvPr/>
        </p:nvSpPr>
        <p:spPr>
          <a:xfrm>
            <a:off x="2505166" y="5816916"/>
            <a:ext cx="294486" cy="137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EC4E342-7773-B01A-D456-DC24D737EE0E}"/>
              </a:ext>
            </a:extLst>
          </p:cNvPr>
          <p:cNvSpPr/>
          <p:nvPr/>
        </p:nvSpPr>
        <p:spPr>
          <a:xfrm>
            <a:off x="5502310" y="5816916"/>
            <a:ext cx="294486" cy="137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D73D58-9533-C572-D08F-291234FDEEAB}"/>
              </a:ext>
            </a:extLst>
          </p:cNvPr>
          <p:cNvSpPr txBox="1"/>
          <p:nvPr/>
        </p:nvSpPr>
        <p:spPr>
          <a:xfrm>
            <a:off x="7529506" y="5612128"/>
            <a:ext cx="2095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 N</a:t>
            </a:r>
            <a:r>
              <a:rPr lang="en-US" baseline="-25000" dirty="0"/>
              <a:t>c</a:t>
            </a:r>
            <a:r>
              <a:rPr lang="en-US" dirty="0"/>
              <a:t> Class</a:t>
            </a:r>
          </a:p>
          <a:p>
            <a:r>
              <a:rPr lang="en-US" dirty="0"/>
              <a:t>Logits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37DADC5-1683-8C2D-8AE0-8EAB1DA8070C}"/>
              </a:ext>
            </a:extLst>
          </p:cNvPr>
          <p:cNvSpPr/>
          <p:nvPr/>
        </p:nvSpPr>
        <p:spPr>
          <a:xfrm>
            <a:off x="7148506" y="5862939"/>
            <a:ext cx="294486" cy="137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F56C72-8D2E-FDF0-2715-8F0377A2A330}"/>
              </a:ext>
            </a:extLst>
          </p:cNvPr>
          <p:cNvSpPr txBox="1"/>
          <p:nvPr/>
        </p:nvSpPr>
        <p:spPr>
          <a:xfrm>
            <a:off x="3108019" y="4454320"/>
            <a:ext cx="210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Task Encoder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3843BFDD-660B-8505-457E-244F0ACC43C6}"/>
              </a:ext>
            </a:extLst>
          </p:cNvPr>
          <p:cNvSpPr/>
          <p:nvPr/>
        </p:nvSpPr>
        <p:spPr>
          <a:xfrm rot="5400000">
            <a:off x="4067413" y="3762615"/>
            <a:ext cx="185378" cy="2347797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236987-550A-DE43-547A-8C3E4CEA2435}"/>
              </a:ext>
            </a:extLst>
          </p:cNvPr>
          <p:cNvSpPr txBox="1"/>
          <p:nvPr/>
        </p:nvSpPr>
        <p:spPr>
          <a:xfrm>
            <a:off x="5799506" y="4744594"/>
            <a:ext cx="2116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Task Decoder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53E4FB-C7DB-C32E-62CE-377CA97FD7BE}"/>
              </a:ext>
            </a:extLst>
          </p:cNvPr>
          <p:cNvSpPr txBox="1"/>
          <p:nvPr/>
        </p:nvSpPr>
        <p:spPr>
          <a:xfrm>
            <a:off x="5640156" y="3194009"/>
            <a:ext cx="6070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Initialize with original encoder weights. </a:t>
            </a:r>
          </a:p>
          <a:p>
            <a:pPr marL="342900" indent="-342900">
              <a:buAutoNum type="arabicPeriod"/>
            </a:pPr>
            <a:r>
              <a:rPr lang="en-US" dirty="0"/>
              <a:t>Replace decoder linear layer.</a:t>
            </a:r>
          </a:p>
          <a:p>
            <a:pPr marL="342900" indent="-342900">
              <a:buAutoNum type="arabicPeriod"/>
            </a:pPr>
            <a:r>
              <a:rPr lang="en-US" dirty="0"/>
              <a:t>Use 10x smaller learning rate than normal and train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2974CB-CB78-FAC6-03F5-26433DAFC852}"/>
              </a:ext>
            </a:extLst>
          </p:cNvPr>
          <p:cNvSpPr txBox="1"/>
          <p:nvPr/>
        </p:nvSpPr>
        <p:spPr>
          <a:xfrm>
            <a:off x="441122" y="1922764"/>
            <a:ext cx="152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Pre-trained Model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2BEF7-3471-470E-3B54-C0D06EE29F93}"/>
              </a:ext>
            </a:extLst>
          </p:cNvPr>
          <p:cNvSpPr txBox="1"/>
          <p:nvPr/>
        </p:nvSpPr>
        <p:spPr>
          <a:xfrm>
            <a:off x="420245" y="5493750"/>
            <a:ext cx="1418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Target Model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CF6881-5DAA-2047-9721-1644BBA2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941" y="892491"/>
            <a:ext cx="4862737" cy="193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45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0314B-9D27-2D40-6F7E-7A8BC1F8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apply fine-tuning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EF295-F8B3-AE1E-4678-EC343E049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1"/>
            <a:ext cx="10972800" cy="365760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Load pre-trained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Replace last layer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Set a low learning rate (e.g. </a:t>
            </a:r>
            <a:r>
              <a:rPr lang="en-US" dirty="0" err="1"/>
              <a:t>lr</a:t>
            </a:r>
            <a:r>
              <a:rPr lang="en-US" dirty="0"/>
              <a:t>=e-4) </a:t>
            </a:r>
          </a:p>
          <a:p>
            <a:pPr marL="914400" lvl="1" indent="-514350"/>
            <a:r>
              <a:rPr lang="en-US" dirty="0"/>
              <a:t>Very sensitive to learning rate because you want to improve but not drift too far from the initial model  -- learning rate is the most critical parameter for fine-tuning!</a:t>
            </a:r>
          </a:p>
          <a:p>
            <a:pPr marL="914400" lvl="1" indent="-514350"/>
            <a:r>
              <a:rPr lang="en-US" dirty="0"/>
              <a:t>Learning rate is often at least 10x lower than from “scratch” training</a:t>
            </a:r>
          </a:p>
          <a:p>
            <a:pPr marL="914400" lvl="1" indent="-514350"/>
            <a:r>
              <a:rPr lang="en-US" dirty="0"/>
              <a:t>Can “warm start” by freezing earlier layers initially and then unfreezing after a few epochs when the linear layer is mostly trained (avoids messing up encoder while classifier is adjusting), or start learning rate near zero and increase slowly over several epochs</a:t>
            </a:r>
          </a:p>
          <a:p>
            <a:pPr marL="914400" lvl="1" indent="-514350"/>
            <a:r>
              <a:rPr lang="en-US" dirty="0"/>
              <a:t>Can set lower learning rate for earlier layers</a:t>
            </a:r>
          </a:p>
          <a:p>
            <a:pPr marL="400050" lvl="1" indent="0">
              <a:buNone/>
            </a:pPr>
            <a:endParaRPr lang="en-US" dirty="0"/>
          </a:p>
          <a:p>
            <a:pPr marL="914400" lvl="1" indent="-514350"/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4BEC2-85E9-B6E2-1589-554112D44D72}"/>
              </a:ext>
            </a:extLst>
          </p:cNvPr>
          <p:cNvSpPr txBox="1"/>
          <p:nvPr/>
        </p:nvSpPr>
        <p:spPr>
          <a:xfrm>
            <a:off x="18789" y="6478230"/>
            <a:ext cx="617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Other examples of layer customization </a:t>
            </a:r>
            <a:r>
              <a:rPr lang="en-US" dirty="0"/>
              <a:t>(from ‘23 TA Weijie)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208414-737D-D866-A37F-44F11D3F4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904705"/>
            <a:ext cx="10125635" cy="1143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514C86-4E1D-2E9C-7783-3FF94092E0F4}"/>
              </a:ext>
            </a:extLst>
          </p:cNvPr>
          <p:cNvSpPr txBox="1"/>
          <p:nvPr/>
        </p:nvSpPr>
        <p:spPr>
          <a:xfrm>
            <a:off x="586451" y="6017804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this example, last layer has 512 input features and is called “fc”</a:t>
            </a:r>
          </a:p>
        </p:txBody>
      </p:sp>
    </p:spTree>
    <p:extLst>
      <p:ext uri="{BB962C8B-B14F-4D97-AF65-F5344CB8AC3E}">
        <p14:creationId xmlns:p14="http://schemas.microsoft.com/office/powerpoint/2010/main" val="1915549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AA17B-7078-388D-9E2F-D060FE0A8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C8064-0F83-29F9-5AE0-5F43D6298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Q4-6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2C539-0646-38A2-6C4B-A9A704D2A86A}"/>
              </a:ext>
            </a:extLst>
          </p:cNvPr>
          <p:cNvSpPr txBox="1"/>
          <p:nvPr/>
        </p:nvSpPr>
        <p:spPr>
          <a:xfrm>
            <a:off x="2133600" y="1143000"/>
            <a:ext cx="7543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hlinkClick r:id="rId2"/>
              </a:rPr>
              <a:t>https://tinyurl.com/441AML-L17</a:t>
            </a:r>
            <a:r>
              <a:rPr lang="en-US" sz="4000" dirty="0"/>
              <a:t> </a:t>
            </a:r>
          </a:p>
        </p:txBody>
      </p:sp>
      <p:pic>
        <p:nvPicPr>
          <p:cNvPr id="4" name="Picture 3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993B61C4-5090-25BD-C424-C5E5276C5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362200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3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76755" y="6535617"/>
            <a:ext cx="9126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HOG: </a:t>
            </a:r>
            <a:r>
              <a:rPr lang="en-US" sz="1200" dirty="0" err="1">
                <a:solidFill>
                  <a:prstClr val="black"/>
                </a:solidFill>
              </a:rPr>
              <a:t>Dalal-Triggs</a:t>
            </a:r>
            <a:r>
              <a:rPr lang="en-US" sz="1200" dirty="0">
                <a:solidFill>
                  <a:prstClr val="black"/>
                </a:solidFill>
              </a:rPr>
              <a:t> 2005	DPM: Felzenszwalb et al. 2008-2012 	 </a:t>
            </a:r>
            <a:r>
              <a:rPr lang="en-US" sz="1200" dirty="0" err="1">
                <a:solidFill>
                  <a:prstClr val="black"/>
                </a:solidFill>
              </a:rPr>
              <a:t>Regionlets</a:t>
            </a:r>
            <a:r>
              <a:rPr lang="en-US" sz="1200" dirty="0">
                <a:solidFill>
                  <a:prstClr val="black"/>
                </a:solidFill>
              </a:rPr>
              <a:t>: Wang et al. 2013     R-CNN: Girshick et al. 2014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71600" y="1532151"/>
            <a:ext cx="6452525" cy="4419600"/>
            <a:chOff x="1328297" y="167574"/>
            <a:chExt cx="6452525" cy="4419600"/>
          </a:xfrm>
        </p:grpSpPr>
        <p:graphicFrame>
          <p:nvGraphicFramePr>
            <p:cNvPr id="5" name="Chart 4"/>
            <p:cNvGraphicFramePr>
              <a:graphicFrameLocks/>
            </p:cNvGraphicFramePr>
            <p:nvPr/>
          </p:nvGraphicFramePr>
          <p:xfrm>
            <a:off x="1328297" y="167574"/>
            <a:ext cx="6248400" cy="441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3690497" y="2910774"/>
              <a:ext cx="2971800" cy="64633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 charset="0"/>
                  <a:ea typeface="+mn-ea"/>
                </a:rPr>
                <a:t>Deformable Parts Model (v1-v5)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21072" y="3699616"/>
              <a:ext cx="33147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 charset="0"/>
                  <a:ea typeface="+mn-ea"/>
                </a:rPr>
                <a:t>HOG Template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57497" y="2264443"/>
              <a:ext cx="12954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prstClr val="black"/>
                  </a:solidFill>
                  <a:latin typeface="Arial" charset="0"/>
                  <a:ea typeface="+mn-ea"/>
                </a:rPr>
                <a:t>Regionlets</a:t>
              </a:r>
              <a:endParaRPr lang="en-US" dirty="0">
                <a:solidFill>
                  <a:prstClr val="black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72407" y="841835"/>
              <a:ext cx="1108415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 charset="0"/>
                  <a:ea typeface="+mn-ea"/>
                </a:rPr>
                <a:t>R-CNN</a:t>
              </a:r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2400" y="232322"/>
            <a:ext cx="114300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R-CNN first demonstrated major detection improvement by pre-training on ImageNet and fine-tuning on PASCAL VOC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7B7095-E15B-5E0A-BB42-3F9C288E1017}"/>
              </a:ext>
            </a:extLst>
          </p:cNvPr>
          <p:cNvSpPr txBox="1"/>
          <p:nvPr/>
        </p:nvSpPr>
        <p:spPr>
          <a:xfrm>
            <a:off x="8382000" y="2370351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Deep learning detection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B0B0B273-462A-8CB1-B307-E9B986B79490}"/>
              </a:ext>
            </a:extLst>
          </p:cNvPr>
          <p:cNvSpPr/>
          <p:nvPr/>
        </p:nvSpPr>
        <p:spPr>
          <a:xfrm>
            <a:off x="7772400" y="2438911"/>
            <a:ext cx="457200" cy="2736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08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16DB-41A1-9B24-CED1-D470BBD10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1FD0A-0464-7976-8445-4435FB7B5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Defining and training a deep network w/ </a:t>
            </a:r>
            <a:r>
              <a:rPr lang="en-US" dirty="0" err="1"/>
              <a:t>PyTorch</a:t>
            </a:r>
            <a:endParaRPr lang="en-US" dirty="0"/>
          </a:p>
          <a:p>
            <a:endParaRPr lang="en-US" dirty="0"/>
          </a:p>
          <a:p>
            <a:r>
              <a:rPr lang="en-US" dirty="0"/>
              <a:t>Adopting the network to new tasks</a:t>
            </a:r>
          </a:p>
          <a:p>
            <a:pPr lvl="1"/>
            <a:r>
              <a:rPr lang="en-US" dirty="0"/>
              <a:t>Fine-tuning</a:t>
            </a:r>
          </a:p>
          <a:p>
            <a:pPr lvl="1"/>
            <a:r>
              <a:rPr lang="en-US" dirty="0"/>
              <a:t>Linear probe</a:t>
            </a:r>
          </a:p>
          <a:p>
            <a:pPr lvl="1"/>
            <a:endParaRPr lang="en-US" dirty="0"/>
          </a:p>
          <a:p>
            <a:r>
              <a:rPr lang="en-US" dirty="0"/>
              <a:t>Mask RCNN recognition system</a:t>
            </a:r>
          </a:p>
        </p:txBody>
      </p:sp>
    </p:spTree>
    <p:extLst>
      <p:ext uri="{BB962C8B-B14F-4D97-AF65-F5344CB8AC3E}">
        <p14:creationId xmlns:p14="http://schemas.microsoft.com/office/powerpoint/2010/main" val="2520453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53C840-B40C-DF6D-96A7-9911B7AA45C9}"/>
              </a:ext>
            </a:extLst>
          </p:cNvPr>
          <p:cNvSpPr txBox="1"/>
          <p:nvPr/>
        </p:nvSpPr>
        <p:spPr>
          <a:xfrm>
            <a:off x="4996160" y="2372976"/>
            <a:ext cx="44294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ResNet18, Err vs # examples / class (in </a:t>
            </a:r>
            <a:r>
              <a:rPr lang="en-US" sz="1600" dirty="0" err="1"/>
              <a:t>paren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r>
              <a:rPr lang="en-US" sz="1600" dirty="0"/>
              <a:t>Green: Train from scratch</a:t>
            </a:r>
          </a:p>
          <a:p>
            <a:r>
              <a:rPr lang="en-US" sz="1600" dirty="0"/>
              <a:t>Blue: Linear Probe from ImageNet</a:t>
            </a:r>
          </a:p>
          <a:p>
            <a:r>
              <a:rPr lang="en-US" sz="1600" dirty="0"/>
              <a:t>Purple: Fine-tune from ImageNet</a:t>
            </a:r>
          </a:p>
          <a:p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7D96C2-A9ED-26A7-5863-F97E88CF81B8}"/>
              </a:ext>
            </a:extLst>
          </p:cNvPr>
          <p:cNvSpPr txBox="1"/>
          <p:nvPr/>
        </p:nvSpPr>
        <p:spPr>
          <a:xfrm>
            <a:off x="228600" y="5715000"/>
            <a:ext cx="2820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“Learning Curves” (2021) </a:t>
            </a:r>
            <a:r>
              <a:rPr lang="en-US" sz="1600" dirty="0">
                <a:hlinkClick r:id="rId2"/>
              </a:rPr>
              <a:t>pdf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85AF3E-88A8-A35B-11BA-C480EE294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11" y="1314383"/>
            <a:ext cx="4323949" cy="41106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C5677C-4438-3383-FC7E-28DC9771FC1B}"/>
              </a:ext>
            </a:extLst>
          </p:cNvPr>
          <p:cNvSpPr txBox="1"/>
          <p:nvPr/>
        </p:nvSpPr>
        <p:spPr>
          <a:xfrm>
            <a:off x="3907273" y="4880519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 examples per class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E94055-1B5D-FA58-12FA-5ED680189552}"/>
              </a:ext>
            </a:extLst>
          </p:cNvPr>
          <p:cNvSpPr txBox="1"/>
          <p:nvPr/>
        </p:nvSpPr>
        <p:spPr>
          <a:xfrm>
            <a:off x="119360" y="4880520"/>
            <a:ext cx="1948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400+ examples per class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F12D744-78E1-3074-A144-00905C871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51" y="266546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Comparing linear probe, fine-tuning, and training from scratch, when does each have an advantage and why?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51A1A0-BA9B-B6F0-2708-12108F9E9169}"/>
              </a:ext>
            </a:extLst>
          </p:cNvPr>
          <p:cNvSpPr txBox="1"/>
          <p:nvPr/>
        </p:nvSpPr>
        <p:spPr>
          <a:xfrm>
            <a:off x="7138780" y="4114800"/>
            <a:ext cx="43588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little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linear probe on pre-trained model</a:t>
            </a:r>
          </a:p>
          <a:p>
            <a:endParaRPr lang="en-US" dirty="0"/>
          </a:p>
          <a:p>
            <a:r>
              <a:rPr lang="en-US" dirty="0"/>
              <a:t>Moderate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Fine-tune pre-trained model</a:t>
            </a:r>
          </a:p>
          <a:p>
            <a:endParaRPr lang="en-US" dirty="0"/>
          </a:p>
          <a:p>
            <a:r>
              <a:rPr lang="en-US" dirty="0"/>
              <a:t>Very large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Either fine-tune or train from scratch</a:t>
            </a:r>
          </a:p>
        </p:txBody>
      </p:sp>
    </p:spTree>
    <p:extLst>
      <p:ext uri="{BB962C8B-B14F-4D97-AF65-F5344CB8AC3E}">
        <p14:creationId xmlns:p14="http://schemas.microsoft.com/office/powerpoint/2010/main" val="269829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59" y="-159873"/>
            <a:ext cx="10515600" cy="1325563"/>
          </a:xfrm>
        </p:spPr>
        <p:txBody>
          <a:bodyPr/>
          <a:lstStyle/>
          <a:p>
            <a:r>
              <a:rPr lang="en-US" dirty="0"/>
              <a:t>Statistical template approach to object detection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844943" y="2209800"/>
            <a:ext cx="1981200" cy="1524000"/>
            <a:chOff x="533400" y="1676400"/>
            <a:chExt cx="2286000" cy="1714500"/>
          </a:xfrm>
        </p:grpSpPr>
        <p:pic>
          <p:nvPicPr>
            <p:cNvPr id="5" name="Picture 13" descr="p101017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1676400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33400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33845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14600" y="2667000"/>
              <a:ext cx="301336" cy="711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1035627" y="2032000"/>
              <a:ext cx="301336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880503" y="1146037"/>
            <a:ext cx="189738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Propose Window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1641" y="3717534"/>
            <a:ext cx="2322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Sliding window: scan image pyramid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063" y="4555734"/>
            <a:ext cx="2197800" cy="14386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76401" y="5919514"/>
            <a:ext cx="2727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Region proposals: edge/region-based, resize to fixed window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857543" y="1381252"/>
            <a:ext cx="4809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437687" y="1156377"/>
            <a:ext cx="194564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Extract Features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7163" b="12903"/>
          <a:stretch/>
        </p:blipFill>
        <p:spPr bwMode="auto">
          <a:xfrm>
            <a:off x="4379267" y="2172508"/>
            <a:ext cx="2146820" cy="128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066705" y="3383572"/>
            <a:ext cx="232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HOG</a:t>
            </a:r>
          </a:p>
        </p:txBody>
      </p:sp>
      <p:pic>
        <p:nvPicPr>
          <p:cNvPr id="5122" name="Picture 2" descr="http://torch.cogbits.com/doc/tutorials_supervised/convne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29"/>
          <a:stretch/>
        </p:blipFill>
        <p:spPr bwMode="auto">
          <a:xfrm>
            <a:off x="4263637" y="5379854"/>
            <a:ext cx="2645060" cy="109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586235" y="6412468"/>
            <a:ext cx="232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CNN features</a:t>
            </a:r>
          </a:p>
        </p:txBody>
      </p:sp>
      <p:pic>
        <p:nvPicPr>
          <p:cNvPr id="20" name="Picture 2" descr="http://learning.cis.upenn.edu/cis520_fall2009/uploads/Lectures/viola_jones_first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7683" y="3840772"/>
            <a:ext cx="1798352" cy="101346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4187744" y="4861006"/>
            <a:ext cx="291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Fast randomized features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6517947" y="1391592"/>
            <a:ext cx="4809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7105607" y="1143988"/>
            <a:ext cx="135036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Classify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6601" y="2097314"/>
            <a:ext cx="16449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SVM</a:t>
            </a:r>
          </a:p>
          <a:p>
            <a:endParaRPr lang="en-US" dirty="0"/>
          </a:p>
          <a:p>
            <a:r>
              <a:rPr lang="en-US" dirty="0"/>
              <a:t>Boosted stubs</a:t>
            </a:r>
          </a:p>
          <a:p>
            <a:endParaRPr lang="en-US" dirty="0"/>
          </a:p>
          <a:p>
            <a:r>
              <a:rPr lang="en-US" dirty="0"/>
              <a:t>Neural network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137607" y="1139231"/>
            <a:ext cx="137576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Post-process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8562647" y="1374446"/>
            <a:ext cx="4809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9141256" y="2172507"/>
            <a:ext cx="1755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Non-max suppression</a:t>
            </a:r>
          </a:p>
          <a:p>
            <a:endParaRPr lang="en-US" dirty="0"/>
          </a:p>
          <a:p>
            <a:r>
              <a:rPr lang="en-US" dirty="0"/>
              <a:t>Segment or refine localization</a:t>
            </a:r>
          </a:p>
        </p:txBody>
      </p:sp>
    </p:spTree>
    <p:extLst>
      <p:ext uri="{BB962C8B-B14F-4D97-AF65-F5344CB8AC3E}">
        <p14:creationId xmlns:p14="http://schemas.microsoft.com/office/powerpoint/2010/main" val="2303659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88" y="979442"/>
            <a:ext cx="9615571" cy="277396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R-CNN (</a:t>
            </a:r>
            <a:r>
              <a:rPr lang="en-US" dirty="0" err="1"/>
              <a:t>Girshick</a:t>
            </a:r>
            <a:r>
              <a:rPr lang="en-US" dirty="0"/>
              <a:t> et al. CVPR 2014)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4038600"/>
            <a:ext cx="8229600" cy="2392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Extract regions using Selective Search method (</a:t>
            </a:r>
            <a:r>
              <a:rPr lang="en-US" dirty="0" err="1"/>
              <a:t>Uijilings</a:t>
            </a:r>
            <a:r>
              <a:rPr lang="en-US" dirty="0"/>
              <a:t> et al. IJCV 2013)</a:t>
            </a:r>
          </a:p>
          <a:p>
            <a:r>
              <a:rPr lang="en-US" dirty="0"/>
              <a:t>Extract rectangles around regions and resize to 227x227</a:t>
            </a:r>
          </a:p>
          <a:p>
            <a:r>
              <a:rPr lang="en-US" dirty="0"/>
              <a:t>Extract features with fine-tuned  CNN (that was initialized with network trained on ImageNet before training)</a:t>
            </a:r>
          </a:p>
          <a:p>
            <a:r>
              <a:rPr lang="en-US" dirty="0"/>
              <a:t>Classify last layer of network features with SVM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900" y="6346826"/>
            <a:ext cx="353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http://arxiv.org/pdf/1311.2524.pdf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517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Fast R-CNN</a:t>
            </a:r>
            <a:r>
              <a:rPr lang="en-US" dirty="0"/>
              <a:t> – Girshick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0606" y="2220686"/>
            <a:ext cx="8229600" cy="4637314"/>
          </a:xfrm>
        </p:spPr>
        <p:txBody>
          <a:bodyPr>
            <a:normAutofit fontScale="77500" lnSpcReduction="20000"/>
          </a:bodyPr>
          <a:lstStyle/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Compute CNN features for image once</a:t>
            </a:r>
          </a:p>
          <a:p>
            <a:r>
              <a:rPr lang="en-US" sz="2800" dirty="0"/>
              <a:t>ROI Pooling: Pool into 7x7 spatial bins for each region proposal, output class scores and regressed </a:t>
            </a:r>
            <a:r>
              <a:rPr lang="en-US" sz="2800" dirty="0" err="1"/>
              <a:t>bboxes</a:t>
            </a:r>
            <a:endParaRPr lang="en-US" sz="2800" dirty="0"/>
          </a:p>
          <a:p>
            <a:r>
              <a:rPr lang="en-US" sz="2800" dirty="0"/>
              <a:t>Other refinements: compress classification layer, use network for final classification, end-to-end training</a:t>
            </a:r>
          </a:p>
          <a:p>
            <a:r>
              <a:rPr lang="en-US" sz="2800" dirty="0"/>
              <a:t>100x speed up of R-CNN (0.02 – 0.1 FPS </a:t>
            </a:r>
            <a:r>
              <a:rPr lang="en-US" sz="2800" dirty="0">
                <a:sym typeface="Wingdings" panose="05000000000000000000" pitchFamily="2" charset="2"/>
              </a:rPr>
              <a:t> 0.5-20 FPS) with similar accuracy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383" y="936367"/>
            <a:ext cx="7467000" cy="302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71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Faster R-CNN</a:t>
            </a:r>
            <a:r>
              <a:rPr lang="en-US" dirty="0"/>
              <a:t> – Ren et al.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800601"/>
            <a:ext cx="8229600" cy="17525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Convolutional features used for generating proposals and scoring</a:t>
            </a:r>
          </a:p>
          <a:p>
            <a:pPr lvl="1"/>
            <a:r>
              <a:rPr lang="en-US" dirty="0"/>
              <a:t>Generate proposals with “</a:t>
            </a:r>
            <a:r>
              <a:rPr lang="en-US" dirty="0" err="1"/>
              <a:t>objectness</a:t>
            </a:r>
            <a:r>
              <a:rPr lang="en-US" dirty="0"/>
              <a:t>” scores and refined </a:t>
            </a:r>
            <a:r>
              <a:rPr lang="en-US" dirty="0" err="1"/>
              <a:t>bboxes</a:t>
            </a:r>
            <a:r>
              <a:rPr lang="en-US" dirty="0"/>
              <a:t> for each of k “anchors”</a:t>
            </a:r>
          </a:p>
          <a:p>
            <a:pPr lvl="1"/>
            <a:r>
              <a:rPr lang="en-US" dirty="0"/>
              <a:t>Score proposals in same way as  Fast R-CNN</a:t>
            </a:r>
          </a:p>
          <a:p>
            <a:r>
              <a:rPr lang="en-US" dirty="0"/>
              <a:t>Similar accuracy to Fast R-CNN with 10x speedup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938409"/>
            <a:ext cx="3751800" cy="3580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570" y="1600200"/>
            <a:ext cx="4240200" cy="24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6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Faster R-CNN slightly better accuracy than Fast R-CNN</a:t>
            </a:r>
          </a:p>
          <a:p>
            <a:r>
              <a:rPr lang="en-US" dirty="0"/>
              <a:t>More data improves results considerably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748" y="3276600"/>
            <a:ext cx="8309052" cy="18288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95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65314"/>
            <a:ext cx="929640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Mask R-CNN</a:t>
            </a:r>
            <a:r>
              <a:rPr lang="en-US" dirty="0"/>
              <a:t> – He </a:t>
            </a:r>
            <a:r>
              <a:rPr lang="en-US" dirty="0" err="1"/>
              <a:t>Gxioxari</a:t>
            </a:r>
            <a:r>
              <a:rPr lang="en-US" dirty="0"/>
              <a:t> Dollar Girshick (2017)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79" y="1225732"/>
            <a:ext cx="6379029" cy="5135563"/>
          </a:xfrm>
        </p:spPr>
        <p:txBody>
          <a:bodyPr>
            <a:normAutofit/>
          </a:bodyPr>
          <a:lstStyle/>
          <a:p>
            <a:r>
              <a:rPr lang="en-US" dirty="0"/>
              <a:t>Same network as Faster R-CNN, except</a:t>
            </a:r>
          </a:p>
          <a:p>
            <a:pPr lvl="1"/>
            <a:r>
              <a:rPr lang="en-US" dirty="0" err="1"/>
              <a:t>Bilinearly</a:t>
            </a:r>
            <a:r>
              <a:rPr lang="en-US" dirty="0"/>
              <a:t> interpolate when extracting 7x7 cells of ROI features for better alignment of features to image</a:t>
            </a:r>
          </a:p>
          <a:p>
            <a:pPr lvl="1"/>
            <a:r>
              <a:rPr lang="en-US" dirty="0"/>
              <a:t>Instance segmentation: produce a 28x28 mask for each object category</a:t>
            </a:r>
          </a:p>
          <a:p>
            <a:pPr lvl="1"/>
            <a:r>
              <a:rPr lang="en-US" dirty="0" err="1"/>
              <a:t>Keypoint</a:t>
            </a:r>
            <a:r>
              <a:rPr lang="en-US" dirty="0"/>
              <a:t> prediction: produce a 56x56 mask for each </a:t>
            </a:r>
            <a:r>
              <a:rPr lang="en-US" dirty="0" err="1"/>
              <a:t>keypoint</a:t>
            </a:r>
            <a:r>
              <a:rPr lang="en-US" dirty="0"/>
              <a:t> (aim is to label single pixel as correct </a:t>
            </a:r>
            <a:r>
              <a:rPr lang="en-US" dirty="0" err="1"/>
              <a:t>keypoint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926" y="609600"/>
            <a:ext cx="3511074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600" y="3429001"/>
            <a:ext cx="3707400" cy="1150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23440" y="4579933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Example ROI and predicted mask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600" y="5157479"/>
            <a:ext cx="762000" cy="147985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825201" y="5301733"/>
            <a:ext cx="276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Example ROI and predicted mask and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keypoints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33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 performing object detector, </a:t>
            </a:r>
            <a:r>
              <a:rPr lang="en-US" dirty="0" err="1"/>
              <a:t>keypoint</a:t>
            </a:r>
            <a:r>
              <a:rPr lang="en-US" dirty="0"/>
              <a:t> </a:t>
            </a:r>
            <a:r>
              <a:rPr lang="en-US" dirty="0" err="1"/>
              <a:t>segmenter</a:t>
            </a:r>
            <a:r>
              <a:rPr lang="en-US" dirty="0"/>
              <a:t>, instance </a:t>
            </a:r>
            <a:r>
              <a:rPr lang="en-US" dirty="0" err="1"/>
              <a:t>segmenter</a:t>
            </a:r>
            <a:r>
              <a:rPr lang="en-US" dirty="0"/>
              <a:t> (at time of release and for a bit after)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829" y="4739753"/>
            <a:ext cx="5326200" cy="1759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30" y="1171304"/>
            <a:ext cx="7570201" cy="17540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230" y="3152504"/>
            <a:ext cx="8524801" cy="160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36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detections and instance segmentations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122635"/>
            <a:ext cx="3219000" cy="2180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888333"/>
            <a:ext cx="3241200" cy="2163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663" y="4191001"/>
            <a:ext cx="3219000" cy="2135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663" y="905467"/>
            <a:ext cx="3241200" cy="320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45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detections and instance segmentations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1" y="1676400"/>
            <a:ext cx="5734409" cy="3754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840" y="817634"/>
            <a:ext cx="3241200" cy="54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35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E6616-044F-E425-5C9B-BC0524F37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deep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3B97E-BD59-A73B-2AA1-7EDAA1D95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5449060" cy="51355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Define the network model</a:t>
            </a:r>
          </a:p>
          <a:p>
            <a:pPr marL="400050" lvl="1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F3EAE-FDEF-835B-CC69-D3A0E5242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609600"/>
            <a:ext cx="5449060" cy="60777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8607E2-E025-74FC-E781-37E942711145}"/>
              </a:ext>
            </a:extLst>
          </p:cNvPr>
          <p:cNvSpPr txBox="1"/>
          <p:nvPr/>
        </p:nvSpPr>
        <p:spPr>
          <a:xfrm>
            <a:off x="6699025" y="184728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Convolutional network for Digits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846482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err="1"/>
              <a:t>keypoint</a:t>
            </a:r>
            <a:r>
              <a:rPr lang="en-US" dirty="0"/>
              <a:t> detections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600200"/>
            <a:ext cx="9263691" cy="42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67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67B33-31AB-5896-2491-1C050326C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U-Net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A35888-3209-8AB6-5DEE-E552E8F523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47" b="28963"/>
          <a:stretch/>
        </p:blipFill>
        <p:spPr>
          <a:xfrm>
            <a:off x="1066800" y="1097931"/>
            <a:ext cx="3883632" cy="3025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E78D2B-30AF-500F-AE24-5FB265B8AEB2}"/>
              </a:ext>
            </a:extLst>
          </p:cNvPr>
          <p:cNvSpPr txBox="1"/>
          <p:nvPr/>
        </p:nvSpPr>
        <p:spPr>
          <a:xfrm>
            <a:off x="5257800" y="134034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NimbusRomNo9L-Regu"/>
              </a:rPr>
              <a:t>O. </a:t>
            </a:r>
            <a:r>
              <a:rPr lang="en-US" sz="1800" b="0" i="0" u="none" strike="noStrike" baseline="0" dirty="0" err="1">
                <a:latin typeface="NimbusRomNo9L-Regu"/>
              </a:rPr>
              <a:t>Ronneberger</a:t>
            </a:r>
            <a:r>
              <a:rPr lang="en-US" sz="1800" b="0" i="0" u="none" strike="noStrike" baseline="0" dirty="0">
                <a:latin typeface="NimbusRomNo9L-Regu"/>
              </a:rPr>
              <a:t>, P. Fischer, and T. </a:t>
            </a:r>
            <a:r>
              <a:rPr lang="en-US" sz="1800" b="0" i="0" u="none" strike="noStrike" baseline="0" dirty="0" err="1">
                <a:latin typeface="NimbusRomNo9L-Regu"/>
              </a:rPr>
              <a:t>Brox</a:t>
            </a:r>
            <a:r>
              <a:rPr lang="en-US" sz="1800" b="0" i="0" u="none" strike="noStrike" baseline="0" dirty="0">
                <a:latin typeface="NimbusRomNo9L-Regu"/>
              </a:rPr>
              <a:t>. U-net: Convolutional</a:t>
            </a:r>
          </a:p>
          <a:p>
            <a:pPr algn="l"/>
            <a:r>
              <a:rPr lang="en-US" sz="1800" b="0" i="0" u="none" strike="noStrike" baseline="0" dirty="0">
                <a:latin typeface="NimbusRomNo9L-Regu"/>
              </a:rPr>
              <a:t>networks for biomedical image segmentation. In </a:t>
            </a:r>
            <a:r>
              <a:rPr lang="en-US" sz="1800" b="0" i="0" u="none" strike="noStrike" baseline="0" dirty="0">
                <a:latin typeface="NimbusRomNo9L-ReguItal"/>
              </a:rPr>
              <a:t>MICCAI</a:t>
            </a:r>
            <a:r>
              <a:rPr lang="en-US" sz="1800" b="0" i="0" u="none" strike="noStrike" baseline="0" dirty="0">
                <a:latin typeface="NimbusRomNo9L-Regu"/>
              </a:rPr>
              <a:t>, 2015.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C07DE1-9A75-87F2-2139-8F106AB83A26}"/>
              </a:ext>
            </a:extLst>
          </p:cNvPr>
          <p:cNvSpPr txBox="1"/>
          <p:nvPr/>
        </p:nvSpPr>
        <p:spPr>
          <a:xfrm>
            <a:off x="762000" y="4306873"/>
            <a:ext cx="40243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The “U-Net”  is an encoder-decoder with skip connections between mirrored layers in the encoder and decoder stacks.</a:t>
            </a:r>
            <a:endParaRPr lang="en-US" sz="20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6F792-5F01-6F6A-3D50-8A682E6D3E6C}"/>
              </a:ext>
            </a:extLst>
          </p:cNvPr>
          <p:cNvSpPr txBox="1"/>
          <p:nvPr/>
        </p:nvSpPr>
        <p:spPr>
          <a:xfrm>
            <a:off x="58542" y="6480409"/>
            <a:ext cx="1875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Fig from Isola et al. 2017</a:t>
            </a:r>
          </a:p>
        </p:txBody>
      </p:sp>
      <p:pic>
        <p:nvPicPr>
          <p:cNvPr id="1026" name="Picture 2" descr="42: A blog on A.I.">
            <a:extLst>
              <a:ext uri="{FF2B5EF4-FFF2-40B4-BE49-F238E27FC236}">
                <a16:creationId xmlns:a16="http://schemas.microsoft.com/office/drawing/2014/main" id="{770B86F2-7CBC-396E-9777-677C82F5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22" y="1739166"/>
            <a:ext cx="6293256" cy="232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B0ECD6-C779-2A37-8219-6A74051AF563}"/>
              </a:ext>
            </a:extLst>
          </p:cNvPr>
          <p:cNvSpPr txBox="1"/>
          <p:nvPr/>
        </p:nvSpPr>
        <p:spPr>
          <a:xfrm>
            <a:off x="10228458" y="6480409"/>
            <a:ext cx="152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src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D255ED-047A-9EDB-5E24-E246070D8A8C}"/>
              </a:ext>
            </a:extLst>
          </p:cNvPr>
          <p:cNvSpPr txBox="1"/>
          <p:nvPr/>
        </p:nvSpPr>
        <p:spPr>
          <a:xfrm>
            <a:off x="7385367" y="4619729"/>
            <a:ext cx="40243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U-Net style architectures are used to generate pixel maps (e.g., RGB images or per-pixel labels)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0496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CNN learn?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37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4582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Map activation back to the input pixel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input pattern originally caused a given activation in the feature maps?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Networks [</a:t>
            </a:r>
            <a:r>
              <a:rPr lang="en-US" altLang="en-US" sz="1800" dirty="0">
                <a:latin typeface="Arial" panose="020B0604020202020204" pitchFamily="34" charset="0"/>
                <a:hlinkClick r:id="rId2"/>
              </a:rPr>
              <a:t>Zeiler and Fergus, ECCV 2014</a:t>
            </a:r>
            <a:r>
              <a:rPr lang="en-US" altLang="en-US" sz="1800" dirty="0">
                <a:latin typeface="Arial" panose="020B0604020202020204" pitchFamily="34" charset="0"/>
              </a:rPr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767" y="2063578"/>
            <a:ext cx="4204667" cy="43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46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1 (visualization of randomly sampled features)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1447801"/>
            <a:ext cx="3581400" cy="489788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1AC85F-D11F-6CD1-AF50-30CE6E268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Networks [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Zeiler and Fergus, ECCV 2014</a:t>
            </a:r>
            <a:r>
              <a:rPr lang="en-US" altLang="en-US" sz="1800" dirty="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A481D8-1FE0-9EEB-79D7-A040861B090E}"/>
              </a:ext>
            </a:extLst>
          </p:cNvPr>
          <p:cNvSpPr txBox="1"/>
          <p:nvPr/>
        </p:nvSpPr>
        <p:spPr>
          <a:xfrm>
            <a:off x="609600" y="16764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Activations (which pixels caused the feature to have a high magnitude)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3ECD9E-4BA1-8746-0CBB-07DEABF4FA81}"/>
              </a:ext>
            </a:extLst>
          </p:cNvPr>
          <p:cNvSpPr txBox="1"/>
          <p:nvPr/>
        </p:nvSpPr>
        <p:spPr>
          <a:xfrm>
            <a:off x="615950" y="2876515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patches that had high activations </a:t>
            </a:r>
          </a:p>
        </p:txBody>
      </p:sp>
    </p:spTree>
    <p:extLst>
      <p:ext uri="{BB962C8B-B14F-4D97-AF65-F5344CB8AC3E}">
        <p14:creationId xmlns:p14="http://schemas.microsoft.com/office/powerpoint/2010/main" val="1070589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356" y="941173"/>
            <a:ext cx="8901289" cy="4343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300B93-05D9-8B6E-6DCC-A2D469573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Networks [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Zeiler and Fergus, ECCV 2014</a:t>
            </a:r>
            <a:r>
              <a:rPr lang="en-US" altLang="en-US" sz="1800" dirty="0">
                <a:latin typeface="Arial" panose="020B0604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18808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43" y="990601"/>
            <a:ext cx="8863914" cy="3314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5DBC8-CE5F-5C99-7F75-738BB8680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Networks [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Zeiler and Fergus, ECCV 2014</a:t>
            </a:r>
            <a:r>
              <a:rPr lang="en-US" altLang="en-US" sz="1800" dirty="0">
                <a:latin typeface="Arial" panose="020B0604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65375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4 and 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14400"/>
            <a:ext cx="9015249" cy="55626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A14EE8-1CE7-73AC-6901-662736D92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519446"/>
            <a:ext cx="9067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Visualizing and Understanding Convolutional Networks [</a:t>
            </a:r>
            <a:r>
              <a:rPr lang="en-US" altLang="en-US" sz="1600" dirty="0">
                <a:latin typeface="Arial" panose="020B0604020202020204" pitchFamily="34" charset="0"/>
                <a:hlinkClick r:id="rId3"/>
              </a:rPr>
              <a:t>Zeiler and Fergus, ECCV 2014</a:t>
            </a:r>
            <a:r>
              <a:rPr lang="en-US" altLang="en-US" sz="1600" dirty="0">
                <a:latin typeface="Arial" panose="020B0604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098524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21DA-E623-FD4C-F49C-11620FD7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6304C-B204-76FA-4923-A50C94A14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6248400" cy="586740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Models trained on ImageNet are used as pretrained “backbones” for other vision tasks</a:t>
            </a:r>
          </a:p>
          <a:p>
            <a:endParaRPr lang="en-US" dirty="0"/>
          </a:p>
          <a:p>
            <a:r>
              <a:rPr lang="en-US" dirty="0"/>
              <a:t>Mask-RCNN samples patches in feature maps and predicts boxes, object region, and </a:t>
            </a:r>
            <a:r>
              <a:rPr lang="en-US" dirty="0" err="1"/>
              <a:t>keypoints</a:t>
            </a:r>
            <a:endParaRPr lang="en-US" dirty="0"/>
          </a:p>
          <a:p>
            <a:endParaRPr lang="en-US" dirty="0"/>
          </a:p>
          <a:p>
            <a:r>
              <a:rPr lang="en-US" dirty="0"/>
              <a:t>Many image generation and segmentation methods are based on U-Net: </a:t>
            </a:r>
            <a:r>
              <a:rPr lang="en-US" dirty="0" err="1"/>
              <a:t>downsamples</a:t>
            </a:r>
            <a:r>
              <a:rPr lang="en-US" dirty="0"/>
              <a:t> while deepening features, then </a:t>
            </a:r>
            <a:r>
              <a:rPr lang="en-US" dirty="0" err="1"/>
              <a:t>upsamples</a:t>
            </a:r>
            <a:r>
              <a:rPr lang="en-US" dirty="0"/>
              <a:t> with skip connections</a:t>
            </a:r>
          </a:p>
          <a:p>
            <a:endParaRPr lang="en-US" dirty="0"/>
          </a:p>
        </p:txBody>
      </p:sp>
      <p:pic>
        <p:nvPicPr>
          <p:cNvPr id="4" name="Picture 2" descr="42: A blog on A.I.">
            <a:extLst>
              <a:ext uri="{FF2B5EF4-FFF2-40B4-BE49-F238E27FC236}">
                <a16:creationId xmlns:a16="http://schemas.microsoft.com/office/drawing/2014/main" id="{63B6567C-6CBC-5F87-4657-3526D37EE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5"/>
          <a:stretch/>
        </p:blipFill>
        <p:spPr bwMode="auto">
          <a:xfrm>
            <a:off x="8229599" y="5181600"/>
            <a:ext cx="2897661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021DD4-DB90-B83B-2BC5-94B12AC8F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3200400"/>
            <a:ext cx="2215605" cy="1470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7B4AD0-7895-40E2-186B-DA53F22AE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564" y="1447800"/>
            <a:ext cx="4072338" cy="111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66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8DC6B-795E-E30F-A364-F4D6CC782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917D5-0227-B550-A6D7-F194133F3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deep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047E4-4A0E-C73B-7C84-42E56F3D7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Define the network model</a:t>
            </a:r>
          </a:p>
          <a:p>
            <a:pPr marL="514350" indent="-514350">
              <a:buAutoNum type="arabicPeriod"/>
            </a:pPr>
            <a:r>
              <a:rPr lang="en-US" dirty="0"/>
              <a:t>Set the key training parameters: # epochs, initial learning rate and schedule, optimizer, loss function, data loaders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E4C719-D995-16E0-860A-0B195C6EC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61" y="3558381"/>
            <a:ext cx="7068517" cy="2799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FB2888-E6D7-C937-7827-2A5D869F1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924480"/>
            <a:ext cx="4277322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45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ACBE0-9AD7-8349-40E1-94429D8F8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63FF4-A3F1-83CD-3CD2-940847476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deep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1978-74FF-396D-F561-CFA3425BE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Define the network model</a:t>
            </a:r>
          </a:p>
          <a:p>
            <a:pPr marL="514350" indent="-514350">
              <a:buAutoNum type="arabicPeriod"/>
            </a:pPr>
            <a:r>
              <a:rPr lang="en-US" dirty="0"/>
              <a:t>Set the key training parameters</a:t>
            </a:r>
          </a:p>
          <a:p>
            <a:pPr marL="514350" indent="-514350">
              <a:buAutoNum type="arabicPeriod"/>
            </a:pPr>
            <a:r>
              <a:rPr lang="en-US" dirty="0"/>
              <a:t>Train and track performance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FEC2C-7B27-79F7-D0DC-5EF6DD775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276600"/>
            <a:ext cx="11656276" cy="3505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D172FC-5EEB-D758-EFEC-4ED9E9D8DC07}"/>
              </a:ext>
            </a:extLst>
          </p:cNvPr>
          <p:cNvSpPr txBox="1"/>
          <p:nvPr/>
        </p:nvSpPr>
        <p:spPr>
          <a:xfrm>
            <a:off x="152400" y="2922341"/>
            <a:ext cx="218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Top-level of training</a:t>
            </a:r>
          </a:p>
        </p:txBody>
      </p:sp>
    </p:spTree>
    <p:extLst>
      <p:ext uri="{BB962C8B-B14F-4D97-AF65-F5344CB8AC3E}">
        <p14:creationId xmlns:p14="http://schemas.microsoft.com/office/powerpoint/2010/main" val="2671601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4C5B7-A9B0-319F-7AFC-3A722FA8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7D229-45FA-4640-BEF7-6E3C1EE19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deep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CBE5F-E6F9-4432-F7DE-C3909594B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Define the network model</a:t>
            </a:r>
          </a:p>
          <a:p>
            <a:pPr marL="514350" indent="-514350">
              <a:buAutoNum type="arabicPeriod"/>
            </a:pPr>
            <a:r>
              <a:rPr lang="en-US" dirty="0"/>
              <a:t>Set the key training parameters</a:t>
            </a:r>
          </a:p>
          <a:p>
            <a:pPr marL="514350" indent="-514350">
              <a:buAutoNum type="arabicPeriod"/>
            </a:pPr>
            <a:r>
              <a:rPr lang="en-US" dirty="0"/>
              <a:t>Train and track performance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7996AB-2335-80FD-8173-279C8BFA2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558"/>
          <a:stretch/>
        </p:blipFill>
        <p:spPr>
          <a:xfrm>
            <a:off x="6553200" y="0"/>
            <a:ext cx="5587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53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F7C6A-1779-A93B-F038-8A0F9FED1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4221B-7F46-A274-9C9B-DFE6279A6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Training Trick: Data Augmentation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A94FE-7B63-BC03-7C02-DB29FD339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86081"/>
            <a:ext cx="5181600" cy="51355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Create </a:t>
            </a:r>
            <a:r>
              <a:rPr lang="en-US" i="1" dirty="0"/>
              <a:t>virtual</a:t>
            </a:r>
            <a:r>
              <a:rPr lang="en-US" dirty="0"/>
              <a:t> training samples</a:t>
            </a:r>
          </a:p>
          <a:p>
            <a:pPr lvl="1"/>
            <a:r>
              <a:rPr lang="en-US" dirty="0"/>
              <a:t>Horizontal flip</a:t>
            </a:r>
          </a:p>
          <a:p>
            <a:pPr lvl="1"/>
            <a:r>
              <a:rPr lang="en-US" dirty="0"/>
              <a:t>Random crop</a:t>
            </a:r>
          </a:p>
          <a:p>
            <a:pPr lvl="1"/>
            <a:r>
              <a:rPr lang="en-US" dirty="0"/>
              <a:t>Color casting</a:t>
            </a:r>
          </a:p>
          <a:p>
            <a:pPr lvl="1"/>
            <a:r>
              <a:rPr lang="en-US" dirty="0"/>
              <a:t>Geometric distortion</a:t>
            </a:r>
          </a:p>
          <a:p>
            <a:endParaRPr lang="en-US" dirty="0"/>
          </a:p>
          <a:p>
            <a:r>
              <a:rPr lang="en-US" dirty="0"/>
              <a:t>Simulates a larger training set, often improves improve performance</a:t>
            </a:r>
          </a:p>
          <a:p>
            <a:endParaRPr lang="en-US" dirty="0"/>
          </a:p>
          <a:p>
            <a:r>
              <a:rPr lang="en-US" dirty="0"/>
              <a:t>Idea goes back to </a:t>
            </a:r>
            <a:r>
              <a:rPr lang="en-US" dirty="0" err="1"/>
              <a:t>Pomerleau</a:t>
            </a:r>
            <a:r>
              <a:rPr lang="en-US" dirty="0"/>
              <a:t> 1995 at least (neural net for car driving)</a:t>
            </a:r>
          </a:p>
          <a:p>
            <a:endParaRPr lang="en-US" dirty="0"/>
          </a:p>
        </p:txBody>
      </p:sp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4573CEB5-CE56-6C26-129B-2424F908C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1295400"/>
            <a:ext cx="4800600" cy="519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4C27C8-A412-F0C8-5ACC-43466EC4C4F3}"/>
              </a:ext>
            </a:extLst>
          </p:cNvPr>
          <p:cNvSpPr/>
          <p:nvPr/>
        </p:nvSpPr>
        <p:spPr>
          <a:xfrm>
            <a:off x="2750200" y="6393325"/>
            <a:ext cx="3117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Deep Image [</a:t>
            </a:r>
            <a:r>
              <a:rPr lang="en-US" dirty="0">
                <a:hlinkClick r:id="rId3"/>
              </a:rPr>
              <a:t>Wu et al. 2015</a:t>
            </a:r>
            <a:r>
              <a:rPr lang="en-US" dirty="0"/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065E66-7230-ECC1-C0C6-4AE789FD920C}"/>
              </a:ext>
            </a:extLst>
          </p:cNvPr>
          <p:cNvSpPr txBox="1"/>
          <p:nvPr/>
        </p:nvSpPr>
        <p:spPr>
          <a:xfrm>
            <a:off x="9296400" y="7495"/>
            <a:ext cx="14029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Jiabin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Huang</a:t>
            </a:r>
          </a:p>
        </p:txBody>
      </p:sp>
    </p:spTree>
    <p:extLst>
      <p:ext uri="{BB962C8B-B14F-4D97-AF65-F5344CB8AC3E}">
        <p14:creationId xmlns:p14="http://schemas.microsoft.com/office/powerpoint/2010/main" val="3094180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03D4D-D40C-3FD1-9680-952825E35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918AA-8E20-0E52-6A4A-0972257AE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Data Augmentation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F5D4C-47F6-7DD8-98E7-9E44E0DC6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2732C-0416-B7ED-8170-B40104E44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562692"/>
            <a:ext cx="6760506" cy="358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4CA621-DA4B-1950-D159-802A4ED4A041}"/>
              </a:ext>
            </a:extLst>
          </p:cNvPr>
          <p:cNvSpPr txBox="1"/>
          <p:nvPr/>
        </p:nvSpPr>
        <p:spPr>
          <a:xfrm>
            <a:off x="152400" y="5867400"/>
            <a:ext cx="9828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References:</a:t>
            </a:r>
          </a:p>
          <a:p>
            <a:r>
              <a:rPr lang="en-US" dirty="0">
                <a:hlinkClick r:id="rId3"/>
              </a:rPr>
              <a:t>https://medium.com/dejunhuang/learning-day-23-data-augmentation-in-pytorch-e375e19100c3</a:t>
            </a:r>
            <a:endParaRPr lang="en-US" dirty="0"/>
          </a:p>
          <a:p>
            <a:r>
              <a:rPr lang="en-US" dirty="0">
                <a:hlinkClick r:id="rId4"/>
              </a:rPr>
              <a:t>https://pytorch.org/vision/main/transforms.html</a:t>
            </a:r>
            <a:r>
              <a:rPr lang="en-US" dirty="0"/>
              <a:t> 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3487EE-D087-B577-908D-FEB43D4D4DF8}"/>
              </a:ext>
            </a:extLst>
          </p:cNvPr>
          <p:cNvSpPr txBox="1">
            <a:spLocks/>
          </p:cNvSpPr>
          <p:nvPr/>
        </p:nvSpPr>
        <p:spPr bwMode="auto">
          <a:xfrm>
            <a:off x="609600" y="1295400"/>
            <a:ext cx="10972800" cy="130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dirty="0"/>
              <a:t>Define transformation sequence</a:t>
            </a:r>
          </a:p>
          <a:p>
            <a:pPr marL="514350" indent="-514350">
              <a:buAutoNum type="arabicPeriod"/>
            </a:pPr>
            <a:r>
              <a:rPr lang="en-US" dirty="0"/>
              <a:t>Input transform specification to data loader</a:t>
            </a:r>
          </a:p>
        </p:txBody>
      </p:sp>
    </p:spTree>
    <p:extLst>
      <p:ext uri="{BB962C8B-B14F-4D97-AF65-F5344CB8AC3E}">
        <p14:creationId xmlns:p14="http://schemas.microsoft.com/office/powerpoint/2010/main" val="3390710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54EF-1872-844A-BA06-B3E3E35B2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deep networks is a craft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1FD8A-999F-B451-F8C6-96F2A8B2F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https://karpathy.github.io/2019/04/25/recipe/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Read this in entirety to get a better understanding of training deep learning models and what you need to learn more about</a:t>
            </a:r>
          </a:p>
          <a:p>
            <a:endParaRPr lang="en-US" sz="3200" dirty="0">
              <a:hlinkClick r:id="rId3"/>
            </a:endParaRPr>
          </a:p>
          <a:p>
            <a:r>
              <a:rPr lang="en-US" sz="3200" dirty="0">
                <a:hlinkClick r:id="rId3"/>
              </a:rPr>
              <a:t>https://myrtle.ai/learn/how-to-train-your-resnet/</a:t>
            </a:r>
            <a:endParaRPr lang="en-US" sz="3200" dirty="0"/>
          </a:p>
          <a:p>
            <a:pPr lvl="1"/>
            <a:r>
              <a:rPr lang="en-US" dirty="0"/>
              <a:t>Interesting deep dive into hyperparameter selection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402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113956</TotalTime>
  <Words>1577</Words>
  <Application>Microsoft Office PowerPoint</Application>
  <PresentationFormat>Widescreen</PresentationFormat>
  <Paragraphs>248</Paragraphs>
  <Slides>38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NimbusRomNo9L-Regu</vt:lpstr>
      <vt:lpstr>NimbusRomNo9L-ReguItal</vt:lpstr>
      <vt:lpstr>Wingdings</vt:lpstr>
      <vt:lpstr>Office Theme</vt:lpstr>
      <vt:lpstr>Deep Learning Optimization and Computer Vision</vt:lpstr>
      <vt:lpstr>Today’s Lecture</vt:lpstr>
      <vt:lpstr>Training a deep network</vt:lpstr>
      <vt:lpstr>Training a deep network</vt:lpstr>
      <vt:lpstr>Training a deep network</vt:lpstr>
      <vt:lpstr>Training a deep network</vt:lpstr>
      <vt:lpstr>Training Trick: Data Augmentation</vt:lpstr>
      <vt:lpstr>Applying Data Augmentation</vt:lpstr>
      <vt:lpstr>Training deep networks is a craft</vt:lpstr>
      <vt:lpstr>Q1-3</vt:lpstr>
      <vt:lpstr>Adapting Networks to New Tasks</vt:lpstr>
      <vt:lpstr>Adapting Networks to New Tasks</vt:lpstr>
      <vt:lpstr>Linear probe, a.k.a. Feature extraction</vt:lpstr>
      <vt:lpstr>How to apply linear probe</vt:lpstr>
      <vt:lpstr>Pre-trained networks can provide very good features, as shown in “CNN Features off-the-shelf: an Astounding Baseline for Recognition”</vt:lpstr>
      <vt:lpstr>Fine-tuning</vt:lpstr>
      <vt:lpstr>How to apply fine-tuning</vt:lpstr>
      <vt:lpstr>Q4-6</vt:lpstr>
      <vt:lpstr>PowerPoint Presentation</vt:lpstr>
      <vt:lpstr>Comparing linear probe, fine-tuning, and training from scratch, when does each have an advantage and why?</vt:lpstr>
      <vt:lpstr>Statistical template approach to object detection</vt:lpstr>
      <vt:lpstr>PowerPoint Presentation</vt:lpstr>
      <vt:lpstr>Fast R-CNN – Girshick 2015</vt:lpstr>
      <vt:lpstr>Faster R-CNN – Ren et al. 2016</vt:lpstr>
      <vt:lpstr>PowerPoint Presentation</vt:lpstr>
      <vt:lpstr>Mask R-CNN – He Gxioxari Dollar Girshick (2017)</vt:lpstr>
      <vt:lpstr>Top performing object detector, keypoint segmenter, instance segmenter (at time of release and for a bit after)</vt:lpstr>
      <vt:lpstr>Example detections and instance segmentations</vt:lpstr>
      <vt:lpstr>Example detections and instance segmentations</vt:lpstr>
      <vt:lpstr>Example keypoint detections</vt:lpstr>
      <vt:lpstr>U-Net Architecture</vt:lpstr>
      <vt:lpstr>What does the CNN learn?</vt:lpstr>
      <vt:lpstr>Map activation back to the input pixel space</vt:lpstr>
      <vt:lpstr>Layer 1 (visualization of randomly sampled features)</vt:lpstr>
      <vt:lpstr>Layer 2</vt:lpstr>
      <vt:lpstr>Layer 3</vt:lpstr>
      <vt:lpstr>Layer 4 and 5</vt:lpstr>
      <vt:lpstr>Things to remember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240</cp:revision>
  <cp:lastPrinted>2023-01-18T22:14:20Z</cp:lastPrinted>
  <dcterms:created xsi:type="dcterms:W3CDTF">2009-12-16T02:55:56Z</dcterms:created>
  <dcterms:modified xsi:type="dcterms:W3CDTF">2025-10-22T22:11:15Z</dcterms:modified>
</cp:coreProperties>
</file>