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341" r:id="rId2"/>
    <p:sldId id="283" r:id="rId3"/>
    <p:sldId id="339" r:id="rId4"/>
    <p:sldId id="342" r:id="rId5"/>
    <p:sldId id="335" r:id="rId6"/>
    <p:sldId id="350" r:id="rId7"/>
    <p:sldId id="287" r:id="rId8"/>
    <p:sldId id="288" r:id="rId9"/>
    <p:sldId id="355" r:id="rId10"/>
    <p:sldId id="289" r:id="rId11"/>
    <p:sldId id="290" r:id="rId12"/>
    <p:sldId id="325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347" r:id="rId21"/>
    <p:sldId id="351" r:id="rId22"/>
    <p:sldId id="298" r:id="rId23"/>
    <p:sldId id="348" r:id="rId24"/>
    <p:sldId id="299" r:id="rId25"/>
    <p:sldId id="349" r:id="rId26"/>
    <p:sldId id="352" r:id="rId27"/>
    <p:sldId id="300" r:id="rId28"/>
    <p:sldId id="353" r:id="rId29"/>
    <p:sldId id="354" r:id="rId30"/>
    <p:sldId id="301" r:id="rId31"/>
    <p:sldId id="302" r:id="rId32"/>
    <p:sldId id="303" r:id="rId33"/>
    <p:sldId id="362" r:id="rId34"/>
    <p:sldId id="356" r:id="rId35"/>
    <p:sldId id="357" r:id="rId36"/>
    <p:sldId id="305" r:id="rId37"/>
    <p:sldId id="306" r:id="rId38"/>
    <p:sldId id="307" r:id="rId39"/>
    <p:sldId id="363" r:id="rId40"/>
    <p:sldId id="358" r:id="rId41"/>
    <p:sldId id="309" r:id="rId42"/>
    <p:sldId id="359" r:id="rId43"/>
    <p:sldId id="310" r:id="rId44"/>
    <p:sldId id="311" r:id="rId45"/>
    <p:sldId id="336" r:id="rId46"/>
    <p:sldId id="312" r:id="rId47"/>
    <p:sldId id="360" r:id="rId48"/>
    <p:sldId id="365" r:id="rId49"/>
    <p:sldId id="324" r:id="rId50"/>
    <p:sldId id="380" r:id="rId51"/>
    <p:sldId id="381" r:id="rId52"/>
    <p:sldId id="382" r:id="rId53"/>
    <p:sldId id="383" r:id="rId54"/>
    <p:sldId id="384" r:id="rId55"/>
    <p:sldId id="385" r:id="rId56"/>
    <p:sldId id="377" r:id="rId57"/>
    <p:sldId id="379" r:id="rId58"/>
    <p:sldId id="378" r:id="rId59"/>
    <p:sldId id="361" r:id="rId60"/>
    <p:sldId id="327" r:id="rId61"/>
    <p:sldId id="337" r:id="rId62"/>
    <p:sldId id="328" r:id="rId63"/>
    <p:sldId id="364" r:id="rId64"/>
    <p:sldId id="329" r:id="rId65"/>
    <p:sldId id="330" r:id="rId66"/>
    <p:sldId id="366" r:id="rId67"/>
    <p:sldId id="343" r:id="rId68"/>
    <p:sldId id="367" r:id="rId69"/>
    <p:sldId id="344" r:id="rId70"/>
    <p:sldId id="368" r:id="rId71"/>
    <p:sldId id="345" r:id="rId72"/>
    <p:sldId id="369" r:id="rId73"/>
    <p:sldId id="346" r:id="rId74"/>
    <p:sldId id="370" r:id="rId75"/>
    <p:sldId id="371" r:id="rId76"/>
    <p:sldId id="316" r:id="rId77"/>
    <p:sldId id="320" r:id="rId78"/>
    <p:sldId id="322" r:id="rId79"/>
    <p:sldId id="321" r:id="rId80"/>
    <p:sldId id="331" r:id="rId81"/>
    <p:sldId id="373" r:id="rId82"/>
    <p:sldId id="333" r:id="rId83"/>
    <p:sldId id="332" r:id="rId84"/>
    <p:sldId id="334" r:id="rId85"/>
    <p:sldId id="374" r:id="rId86"/>
    <p:sldId id="375" r:id="rId87"/>
    <p:sldId id="376" r:id="rId8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2C2274-2A3D-C745-AB33-CB1D741885F7}">
          <p14:sldIdLst>
            <p14:sldId id="341"/>
            <p14:sldId id="283"/>
            <p14:sldId id="339"/>
            <p14:sldId id="342"/>
            <p14:sldId id="335"/>
          </p14:sldIdLst>
        </p14:section>
        <p14:section name="Crypto" id="{B9895A7A-C55F-C249-BF11-82CF01C7B601}">
          <p14:sldIdLst>
            <p14:sldId id="350"/>
            <p14:sldId id="287"/>
            <p14:sldId id="288"/>
            <p14:sldId id="355"/>
            <p14:sldId id="289"/>
            <p14:sldId id="290"/>
            <p14:sldId id="325"/>
            <p14:sldId id="291"/>
            <p14:sldId id="292"/>
            <p14:sldId id="293"/>
            <p14:sldId id="294"/>
            <p14:sldId id="295"/>
            <p14:sldId id="296"/>
            <p14:sldId id="297"/>
            <p14:sldId id="347"/>
          </p14:sldIdLst>
        </p14:section>
        <p14:section name="Auth" id="{D2E8DE3F-69D7-1248-A000-D937BE7EE24B}">
          <p14:sldIdLst>
            <p14:sldId id="351"/>
            <p14:sldId id="298"/>
            <p14:sldId id="348"/>
            <p14:sldId id="299"/>
            <p14:sldId id="349"/>
            <p14:sldId id="352"/>
            <p14:sldId id="300"/>
            <p14:sldId id="353"/>
            <p14:sldId id="354"/>
            <p14:sldId id="301"/>
            <p14:sldId id="302"/>
            <p14:sldId id="303"/>
            <p14:sldId id="362"/>
          </p14:sldIdLst>
        </p14:section>
        <p14:section name="Digital signature" id="{53AAA7BC-974F-CD46-936F-389D6189DD26}">
          <p14:sldIdLst>
            <p14:sldId id="356"/>
            <p14:sldId id="357"/>
            <p14:sldId id="305"/>
            <p14:sldId id="306"/>
            <p14:sldId id="307"/>
            <p14:sldId id="363"/>
            <p14:sldId id="358"/>
            <p14:sldId id="309"/>
          </p14:sldIdLst>
        </p14:section>
        <p14:section name="KDC" id="{03BEC4E7-571B-E04F-86B6-150BCA4F3336}">
          <p14:sldIdLst>
            <p14:sldId id="359"/>
            <p14:sldId id="310"/>
            <p14:sldId id="311"/>
            <p14:sldId id="336"/>
            <p14:sldId id="312"/>
            <p14:sldId id="360"/>
            <p14:sldId id="365"/>
            <p14:sldId id="324"/>
            <p14:sldId id="380"/>
            <p14:sldId id="381"/>
            <p14:sldId id="382"/>
            <p14:sldId id="383"/>
            <p14:sldId id="384"/>
            <p14:sldId id="385"/>
            <p14:sldId id="377"/>
          </p14:sldIdLst>
        </p14:section>
        <p14:section name="Backyard" id="{AF12766B-8279-9149-96AC-7F0123394360}">
          <p14:sldIdLst>
            <p14:sldId id="379"/>
            <p14:sldId id="378"/>
            <p14:sldId id="361"/>
            <p14:sldId id="327"/>
            <p14:sldId id="337"/>
            <p14:sldId id="328"/>
            <p14:sldId id="364"/>
            <p14:sldId id="329"/>
            <p14:sldId id="330"/>
            <p14:sldId id="366"/>
            <p14:sldId id="343"/>
            <p14:sldId id="367"/>
            <p14:sldId id="344"/>
            <p14:sldId id="368"/>
            <p14:sldId id="345"/>
            <p14:sldId id="369"/>
            <p14:sldId id="346"/>
            <p14:sldId id="370"/>
            <p14:sldId id="371"/>
            <p14:sldId id="316"/>
            <p14:sldId id="320"/>
            <p14:sldId id="322"/>
            <p14:sldId id="321"/>
            <p14:sldId id="331"/>
            <p14:sldId id="373"/>
            <p14:sldId id="333"/>
            <p14:sldId id="332"/>
            <p14:sldId id="334"/>
            <p14:sldId id="374"/>
            <p14:sldId id="375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3"/>
  </p:normalViewPr>
  <p:slideViewPr>
    <p:cSldViewPr snapToGrid="0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12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3DDF2767-CC54-C442-8C77-E8FD0FCABB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BEC8486C-0AB2-1543-9C02-A9574009F8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B5FC05BD-C7B4-F54F-96CF-17944B075C9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5FFB4360-1837-754F-9D15-02459EF7080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2E8AF3-73BF-E849-851C-7A359CB14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2C9DCA2-59FC-5249-A947-FA6183052F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2E2E6F6-61E8-6147-8D6E-9079F17113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C7556EF-4081-C242-9F22-A85E8DC0585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7636CE9-9DC3-D94D-AF0A-D2D09D6571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E6C7FBE-BFD4-2F4E-B52F-7F63D556C9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F55C834-8586-F747-96AE-EDC56551A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52D49A1B-9B6D-264C-ACE7-90811C6D9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548AB12E-301E-FB45-A51F-68A0DE8542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1F7A740-5460-2F40-8272-533066BCA633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716CC3F-96F9-B64F-B6E0-698CDF3A2B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A256F4E-AE4E-F84A-99D7-2E81F030C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C09B7B23-D877-6E41-8AC3-CBFBAA7B0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A4A66DC-A8FC-BC43-AE2A-1AE26F5D3A17}" type="slidenum">
              <a:rPr lang="en-US" altLang="en-US" sz="1300"/>
              <a:pPr/>
              <a:t>10</a:t>
            </a:fld>
            <a:endParaRPr lang="en-US" altLang="en-US" sz="13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3762B79-AC8C-A441-A097-F762111243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C187449-DF21-994C-844D-3E11949E6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2C08DBE6-2ADB-C74A-AA1B-68B8C5AB4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126772-3325-0348-8D0E-E51E47A9AA79}" type="slidenum">
              <a:rPr lang="en-US" altLang="en-US" sz="1300"/>
              <a:pPr/>
              <a:t>11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5AED468-1271-764A-8585-B012C00D1E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D1CC67B-D1A8-A04F-A49C-7BF295B7C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247707EE-6E4D-BE45-B350-721C0D66D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3D80F2D-0B7B-CD45-B52B-CFABA0050745}" type="slidenum">
              <a:rPr lang="en-US" altLang="en-US" sz="1300"/>
              <a:pPr/>
              <a:t>12</a:t>
            </a:fld>
            <a:endParaRPr lang="en-US" altLang="en-US" sz="13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7212ACC-FFD7-E94D-970E-D59E040721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5D8FB7B-7C00-1548-AA87-44D784A52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8024C9F6-8F3A-634B-8C1D-3FAAC0B54D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8CD004-2120-914C-91E3-A0F384446492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FA13DCF-2D81-864F-B81E-77501C4B4F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2DB5273-FB32-2C4D-8EB1-7C9A76AE4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2C3C80C2-8C42-3243-A67A-A1819A1798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B2D6006-EA5E-F04E-845C-1E66FDCB0F9D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36813D5-483E-FA4F-A14F-F90CBF9208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CBAA824-AEBE-074F-91FC-777B280E2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39F4BF20-FC68-654D-993E-52B327C19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77E5100-CF0A-C148-9015-40C325B0D25F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52AB581-BFB3-F247-8AD8-6AB59199CD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3DAB5B7-F63B-7A40-BF5F-62531ED1F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B891E58D-8618-0046-BC65-D371FDF1E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4A1DA1D-3C9A-0C47-B250-65755A13E7D4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E897F77-07DF-024D-971D-19FBAA56E8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3CF7F4C-E20E-4D4F-A917-7967A4D16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637BDADB-B2F6-7940-94DA-355B129CB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E57253F-7834-CA4E-9201-4C4FE914EF5B}" type="slidenum">
              <a:rPr lang="en-US" altLang="en-US" sz="1300"/>
              <a:pPr/>
              <a:t>17</a:t>
            </a:fld>
            <a:endParaRPr lang="en-US" altLang="en-US" sz="13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D8F92BB6-4FBA-8D42-B9AB-85D633CC58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4E1E732-380E-9D48-B654-A1AAD4100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ABD42D62-89E5-1C4B-B231-0DFF2827F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B20BD0A-A04A-F74E-8EEC-1A56509E7DE2}" type="slidenum">
              <a:rPr lang="en-US" altLang="en-US" sz="1300"/>
              <a:pPr/>
              <a:t>18</a:t>
            </a:fld>
            <a:endParaRPr lang="en-US" altLang="en-US" sz="13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0012EBFF-C92A-E046-A563-319423BF4A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56D57C8-F52A-B64C-98BB-E0C7AB274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D61AA1AE-5810-2242-8905-CD2EF371B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E57092-59B1-DB45-B7B7-18D3AFD91895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AA08C14E-0B23-394C-BF4D-378424D8B7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1C86304-F9EF-414F-8785-89DC8875D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FD20C690-C7C0-E741-B1E4-9A6DBA379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D9859C9-BB89-4943-86CB-A26675B9134C}" type="slidenum">
              <a:rPr lang="en-US" altLang="en-US" sz="1300"/>
              <a:pPr/>
              <a:t>2</a:t>
            </a:fld>
            <a:endParaRPr lang="en-US" altLang="en-US" sz="13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149348F-E42D-7046-954A-1C20297B0F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9DB70BB-098B-A04E-8674-B9D25E17C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E667CB45-EEE4-6A4D-8EE0-0018F3CB7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A9FDE9B-5318-5141-9623-DA5EFB01FC00}" type="slidenum">
              <a:rPr lang="en-US" altLang="en-US" sz="1300"/>
              <a:pPr/>
              <a:t>20</a:t>
            </a:fld>
            <a:endParaRPr lang="en-US" altLang="en-US" sz="13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063424B4-33A1-F64F-BF95-FDE433062C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AD88FE8-A9D7-0245-80C4-E1E553E8E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D1B04C5D-E8C9-F148-B180-99ED23FD2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E1B15D-B8D4-EB43-8C11-BB8E7E64D245}" type="slidenum">
              <a:rPr lang="en-US" altLang="en-US" sz="1300"/>
              <a:pPr/>
              <a:t>21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616BC3C1-E9B8-9C43-8C08-8FDA15548B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E9A4F8D-903E-5F4F-93F1-50AA6AFCB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81134F86-9CD5-DC41-A591-983134991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B65F024-D712-5440-AEB3-5D2D5F8D356A}" type="slidenum">
              <a:rPr lang="en-US" altLang="en-US" sz="1300"/>
              <a:pPr/>
              <a:t>22</a:t>
            </a:fld>
            <a:endParaRPr lang="en-US" altLang="en-US" sz="13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6E72EF78-43C1-A042-8D8C-6958F499D4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32FB33E-B160-3143-955F-DCB1154CB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672419F9-0F29-084A-BDD6-1F399D1F0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02F528E-AAAD-B54D-B038-8386584AA4A4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B0A04FE4-1132-DB4F-B851-C55AE3CA4D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E1EC0ED-08DE-3044-96C1-2601F9DFF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817AFE9B-96FC-6743-89A0-000118AE9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F23C687-4834-BF40-921B-FCE3E16E0004}" type="slidenum">
              <a:rPr lang="en-US" altLang="en-US" sz="1300"/>
              <a:pPr/>
              <a:t>24</a:t>
            </a:fld>
            <a:endParaRPr lang="en-US" altLang="en-US" sz="13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7FC7B008-7C0E-584B-B180-DB7EDD32F7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EC4C5D7-6425-2D41-9D48-F337C2F58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BADC99E5-3780-174C-BF49-F2EC528785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F71130-5387-2241-B521-CD2052530EB1}" type="slidenum">
              <a:rPr lang="en-US" altLang="en-US" sz="1300"/>
              <a:pPr/>
              <a:t>25</a:t>
            </a:fld>
            <a:endParaRPr lang="en-US" altLang="en-US" sz="13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6418B59C-17BC-FA42-AA0D-04BF3628F7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1EC748A-E5F7-AB4B-BBFF-A4DD5AB24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51600ECA-A478-464F-A465-29161CF55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5F9DD9-6775-784B-9123-BDAE0747F309}" type="slidenum">
              <a:rPr lang="en-US" altLang="en-US" sz="1300"/>
              <a:pPr/>
              <a:t>26</a:t>
            </a:fld>
            <a:endParaRPr lang="en-US" altLang="en-US" sz="13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6B5A65FA-6CC3-9F4C-8ABA-38FA90C507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E0D2DC6-32CC-CD4F-9B6D-B22AFD91F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B4935DC5-2BC2-1D41-BC97-3ACDBA9CF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69FADBF-407B-AC46-97B6-EE73EBAEEE24}" type="slidenum">
              <a:rPr lang="en-US" altLang="en-US" sz="1300"/>
              <a:pPr/>
              <a:t>27</a:t>
            </a:fld>
            <a:endParaRPr lang="en-US" altLang="en-US" sz="13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B91D74C3-D886-4C49-A24C-D56D1EB828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9CFA6C13-AB42-2542-BEA7-8FC339E33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CF30CF11-88BD-F94E-983E-30DDA6A9E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766EDE2-D63E-BA47-8660-02F167D0040D}" type="slidenum">
              <a:rPr lang="en-US" altLang="en-US" sz="1300"/>
              <a:pPr/>
              <a:t>28</a:t>
            </a:fld>
            <a:endParaRPr lang="en-US" altLang="en-US" sz="13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A843C92C-0A76-E64F-9A83-FAD6C4DF65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5F655611-7232-9945-8F9E-A4854FC8D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6F95020-6CD4-7F40-98DC-FC68C5C5BF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293C9FE-E0CB-8646-8F95-07464BFEA87D}" type="slidenum">
              <a:rPr lang="en-US" altLang="en-US" sz="1300"/>
              <a:pPr/>
              <a:t>29</a:t>
            </a:fld>
            <a:endParaRPr lang="en-US" altLang="en-US" sz="13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70BCB23-22F5-8441-9005-18C75AF79B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38FBA96-768E-2E49-9370-89355AFE8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0553AD3C-89BB-F441-B6D7-CB1DB08F3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0025FE-AB1D-7D42-A9DD-1B932AF4A8BC}" type="slidenum">
              <a:rPr lang="en-US" altLang="en-US" sz="1300"/>
              <a:pPr/>
              <a:t>3</a:t>
            </a:fld>
            <a:endParaRPr lang="en-US" altLang="en-US" sz="13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D4F4B5C-CA0C-5444-80F0-341535942A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367A9D6-A103-9342-AA94-B2D7DA2F6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812821AC-F842-DC42-8752-D335EF42F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C07C7CF-9314-A544-ADEC-F34F457325CA}" type="slidenum">
              <a:rPr lang="en-US" altLang="en-US" sz="1300"/>
              <a:pPr/>
              <a:t>30</a:t>
            </a:fld>
            <a:endParaRPr lang="en-US" altLang="en-US" sz="13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D5457FD5-103F-F94A-A0CF-331673B494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75E4185-F45B-1549-A95F-710C94F63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1223AAEF-CC3E-C543-9000-3968BA205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4F694A-F99D-7848-99F9-4BA81B2A451B}" type="slidenum">
              <a:rPr lang="en-US" altLang="en-US" sz="1300"/>
              <a:pPr/>
              <a:t>31</a:t>
            </a:fld>
            <a:endParaRPr lang="en-US" altLang="en-US" sz="13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55DAEDB2-5549-0646-BB9F-50ABFBB3DB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5679D91-211F-E747-8730-D2A529309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5A637510-C4AD-AC45-A478-7166A65B7E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EEE3F2-4B76-A54F-AF07-E3262CC34406}" type="slidenum">
              <a:rPr lang="en-US" altLang="en-US" sz="1300"/>
              <a:pPr/>
              <a:t>32</a:t>
            </a:fld>
            <a:endParaRPr lang="en-US" altLang="en-US" sz="13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CC957E2E-E568-C149-8DE1-33D3302859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56EFC1B2-AB9A-CA45-BFE3-D75EFEA7D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BF1201F9-C9B5-BB43-812B-1F1D270ECE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4ADCF2F-85E2-C74C-BE5A-4241AF08F1AD}" type="slidenum">
              <a:rPr lang="en-US" altLang="en-US" sz="1300"/>
              <a:pPr/>
              <a:t>33</a:t>
            </a:fld>
            <a:endParaRPr lang="en-US" altLang="en-US" sz="13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872203BC-CC54-0240-A592-25DE37ADE8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0ABAC4B2-1051-804C-9E72-AAE7489C6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94756374-8A44-2E4A-9A83-6861A4C17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4CD6B4-C6C1-5E41-8992-F997B7834110}" type="slidenum">
              <a:rPr lang="en-US" altLang="en-US" sz="1300"/>
              <a:pPr/>
              <a:t>34</a:t>
            </a:fld>
            <a:endParaRPr lang="en-US" altLang="en-US" sz="13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1CD33397-CC7B-8B4F-96C7-269D5B9C82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DF22420-9A4A-2043-A847-6CCF1CCA9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7FEC7D8E-70E8-AB4A-B0F4-A458C61CD8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57ABF3E-5D25-2B47-AB55-550CB26F0DFD}" type="slidenum">
              <a:rPr lang="en-US" altLang="en-US" sz="1300"/>
              <a:pPr/>
              <a:t>35</a:t>
            </a:fld>
            <a:endParaRPr lang="en-US" altLang="en-US" sz="13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39DE4A1D-B6A9-6640-8284-D965A3DA48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EAEDEB5-5135-244B-9DA5-85EF26CD4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2936F50F-6843-5C4C-8984-3DEC0276A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34E4EC-84A9-0241-B69B-5CF2D5F3B7A3}" type="slidenum">
              <a:rPr lang="en-US" altLang="en-US" sz="1300"/>
              <a:pPr/>
              <a:t>36</a:t>
            </a:fld>
            <a:endParaRPr lang="en-US" altLang="en-US" sz="13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B863D87B-213C-D64C-B17F-110481B2C4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E888F05-8B96-4349-A2DB-D51D16297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06558463-A144-F043-A4FA-F46ACA34C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A7ACC0B-7967-C842-AFCE-02E74CBE1D21}" type="slidenum">
              <a:rPr lang="en-US" altLang="en-US" sz="1300"/>
              <a:pPr/>
              <a:t>37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3F0A908-225D-B142-87A2-3039E524A7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DBEB906F-456B-F74E-B29A-1B13A131B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EA85EA6E-9D49-944D-BEB1-8FEE952F1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B34217C-C5CE-8B41-81EB-0F4A88AE5A9F}" type="slidenum">
              <a:rPr lang="en-US" altLang="en-US" sz="1300"/>
              <a:pPr/>
              <a:t>38</a:t>
            </a:fld>
            <a:endParaRPr lang="en-US" altLang="en-US" sz="13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D330988E-6961-D54B-B539-B0C147FD7A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E554045A-0DA7-1E4C-933F-25AC8A976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8BC21D84-D41A-1D4C-9111-23DCBFA62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9642C3-2BB6-FC4D-8AF1-490C7D4C038C}" type="slidenum">
              <a:rPr lang="en-US" altLang="en-US" sz="1300"/>
              <a:pPr/>
              <a:t>39</a:t>
            </a:fld>
            <a:endParaRPr lang="en-US" altLang="en-US" sz="13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9197488E-7D94-C244-AA68-4C398B38C0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9888EDF-9542-1541-A629-6E5BB690B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11D45613-128D-524A-9429-2E40EFCB1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565C73-D258-3C46-9AA5-82F3CAAC3C50}" type="slidenum">
              <a:rPr lang="en-US" altLang="en-US" sz="1300"/>
              <a:pPr/>
              <a:t>4</a:t>
            </a:fld>
            <a:endParaRPr lang="en-US" altLang="en-US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D02CC89-D3C9-1543-B6D9-EEAFA08D4E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2E81457-4399-C146-AAC8-95289D274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137CC7EC-DA8A-6744-868E-585FBAE760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0A2D12B-8AE5-BB4D-987E-FE1CDCF7D672}" type="slidenum">
              <a:rPr lang="en-US" altLang="en-US" sz="1300"/>
              <a:pPr/>
              <a:t>40</a:t>
            </a:fld>
            <a:endParaRPr lang="en-US" altLang="en-US" sz="13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32244529-B6FD-CB42-A43A-F3856727C8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426D23E0-75CC-B747-A60C-584264217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75C3C0F1-8539-B248-A28E-B51E7819A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23519D6-41F8-6E46-9792-62D17AE1211F}" type="slidenum">
              <a:rPr lang="en-US" altLang="en-US" sz="1300"/>
              <a:pPr/>
              <a:t>41</a:t>
            </a:fld>
            <a:endParaRPr lang="en-US" altLang="en-US" sz="13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F9AFA8E3-312F-C648-892B-03658672A4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CBBDC1F-0C38-4942-957B-D50444287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822F2CBA-3D04-BE4C-AE61-C4F675EB7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AAD6158-DB34-9F4C-AE84-27946D2621DD}" type="slidenum">
              <a:rPr lang="en-US" altLang="en-US" sz="1300"/>
              <a:pPr/>
              <a:t>42</a:t>
            </a:fld>
            <a:endParaRPr lang="en-US" altLang="en-US" sz="13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F754712D-2378-7940-BBEB-D528DF1BD8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7AB4F337-863C-7344-997A-463D60694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46CAAB0B-BA30-8C4F-B620-0EFFFCF92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A65DB71-6692-5948-969D-A47F932F1D9A}" type="slidenum">
              <a:rPr lang="en-US" altLang="en-US" sz="1300"/>
              <a:pPr/>
              <a:t>43</a:t>
            </a:fld>
            <a:endParaRPr lang="en-US" altLang="en-US" sz="13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EC06BA9B-A34A-BE4F-9C2D-45136F70EE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ED5DBC7D-2BB1-9C4E-8DC3-DE610C2FE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34EFE5C9-49B3-6C42-B06B-A13FD767CC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05B237-0760-5A4D-A685-5E40D43BF19E}" type="slidenum">
              <a:rPr lang="en-US" altLang="en-US" sz="1300"/>
              <a:pPr/>
              <a:t>44</a:t>
            </a:fld>
            <a:endParaRPr lang="en-US" altLang="en-US" sz="13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5DA1A47D-28C7-EE4E-8BAC-EE4DDFCD69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9AA03DE6-A157-0E48-BD24-2EEBF1FFF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C024BA1B-3D61-9B43-902B-1D45F130E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A19DD9E-80C4-8845-B1A1-278A7E765542}" type="slidenum">
              <a:rPr lang="en-US" altLang="en-US" sz="1300"/>
              <a:pPr/>
              <a:t>45</a:t>
            </a:fld>
            <a:endParaRPr lang="en-US" altLang="en-US" sz="13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0104837-BAB8-3D4C-91D4-F4DC3001DE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E7A76F2-BB77-2C47-BAAB-8CFF3EB4B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id="{F7D99845-DFF9-F94E-84CA-B79FD8238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7594617-6E54-CA4D-9ABA-65C87BC850BF}" type="slidenum">
              <a:rPr lang="en-US" altLang="en-US" sz="1300"/>
              <a:pPr/>
              <a:t>46</a:t>
            </a:fld>
            <a:endParaRPr lang="en-US" altLang="en-US" sz="130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C28E3037-12CC-0148-AC98-11C929B138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C7EB53E-EFD1-764A-B7F9-69643C600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id="{FF67E2F3-A567-084F-84E3-81EE26B7F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68E377A-3099-6141-9E67-58AA0F7D7F1F}" type="slidenum">
              <a:rPr lang="en-US" altLang="en-US" sz="1300"/>
              <a:pPr/>
              <a:t>47</a:t>
            </a:fld>
            <a:endParaRPr lang="en-US" altLang="en-US" sz="13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3899969E-9A87-EE45-9FC6-47736A286A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F49DB13-42F1-1E42-B985-DE792018B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A8CBD1A4-3EC7-F341-B16F-E42E80A1C4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4F219F0-BE3C-3B4F-9D26-C9F20EE1A369}" type="slidenum">
              <a:rPr lang="en-US" altLang="en-US" sz="1300"/>
              <a:pPr/>
              <a:t>48</a:t>
            </a:fld>
            <a:endParaRPr lang="en-US" altLang="en-US" sz="1300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9C6F8491-D96D-4B45-93FE-F9F3A05AF0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F5184093-ED4F-CA40-84A1-014907E92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8A89C4D7-918E-2844-834B-55B27A18F3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DDDE81C-892C-1540-973F-BD3449D7EBE8}" type="slidenum">
              <a:rPr lang="en-US" altLang="en-US" sz="1300"/>
              <a:pPr/>
              <a:t>49</a:t>
            </a:fld>
            <a:endParaRPr lang="en-US" altLang="en-US" sz="13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218FAD24-A118-AC47-AC73-214570E857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7136DE9A-96B0-164A-BE3E-7C63DC7AF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D9B1953E-F450-D24A-BF49-D12E539BD4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BF7583-6208-5E45-8DC6-571B8AF1674E}" type="slidenum">
              <a:rPr lang="en-US" altLang="en-US" sz="1300"/>
              <a:pPr/>
              <a:t>5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5E1F239-44BC-314A-968C-931C8CBA0A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4D591DE-CF40-7C49-BD2F-06ACEFE3D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>
            <a:extLst>
              <a:ext uri="{FF2B5EF4-FFF2-40B4-BE49-F238E27FC236}">
                <a16:creationId xmlns:a16="http://schemas.microsoft.com/office/drawing/2014/main" id="{EBBD0FF7-4417-B24F-B96B-13B4A36B70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14D45F3-4592-454F-9291-62A486356328}" type="slidenum">
              <a:rPr lang="en-US" altLang="en-US" sz="1300"/>
              <a:pPr/>
              <a:t>50</a:t>
            </a:fld>
            <a:endParaRPr lang="en-US" altLang="en-US" sz="1300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B2EC83E0-5405-F64C-867D-37F2AD46CD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8A5F4DA7-AFEE-C841-A286-73EED4C60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>
            <a:extLst>
              <a:ext uri="{FF2B5EF4-FFF2-40B4-BE49-F238E27FC236}">
                <a16:creationId xmlns:a16="http://schemas.microsoft.com/office/drawing/2014/main" id="{A24BD239-75E2-DA46-B1AA-86E38F4347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5DC714-D082-F34B-AFFE-B3C21BFB42F0}" type="slidenum">
              <a:rPr lang="en-US" altLang="en-US" sz="1300"/>
              <a:pPr/>
              <a:t>51</a:t>
            </a:fld>
            <a:endParaRPr lang="en-US" altLang="en-US" sz="1300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8FFC9E79-BCE1-5447-8543-D190EBAAFA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15C7D65-393D-954E-96CB-BC0161FF8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>
            <a:extLst>
              <a:ext uri="{FF2B5EF4-FFF2-40B4-BE49-F238E27FC236}">
                <a16:creationId xmlns:a16="http://schemas.microsoft.com/office/drawing/2014/main" id="{B6049C1B-CEE8-5949-B55D-FB7DDFC79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DF5C4A1-2DBC-2440-A280-35699832FC08}" type="slidenum">
              <a:rPr lang="en-US" altLang="en-US" sz="1300"/>
              <a:pPr/>
              <a:t>52</a:t>
            </a:fld>
            <a:endParaRPr lang="en-US" altLang="en-US" sz="1300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E47C0C9C-85EE-CC44-8FC3-5B5FEEAECB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776EFC74-D4F4-0742-A1FB-05C6F0058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>
            <a:extLst>
              <a:ext uri="{FF2B5EF4-FFF2-40B4-BE49-F238E27FC236}">
                <a16:creationId xmlns:a16="http://schemas.microsoft.com/office/drawing/2014/main" id="{CA4EE4E5-B6D5-8E40-BCF7-40A338E5B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E2F6ACA-EEB0-4049-AB51-11F30DE2E98D}" type="slidenum">
              <a:rPr lang="en-US" altLang="en-US" sz="1300"/>
              <a:pPr/>
              <a:t>53</a:t>
            </a:fld>
            <a:endParaRPr lang="en-US" altLang="en-US" sz="130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E568FD32-497B-C746-8DAC-874ED4859C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B3FFD358-D480-494D-AD68-7907C238B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A5009689-C484-644C-ADCF-B9690F11E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A36DA6-993D-814A-A9EC-F09D1A718BF7}" type="slidenum">
              <a:rPr lang="en-US" altLang="en-US" sz="1300"/>
              <a:pPr/>
              <a:t>54</a:t>
            </a:fld>
            <a:endParaRPr lang="en-US" altLang="en-US" sz="1300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4781A36C-DDC3-204F-A6FE-1D057863A9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FD920391-C210-7749-9054-CA3476041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08B61965-CEAF-294F-896B-AD73F1E88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3E4E4F-EFD0-9341-84B0-C3949046D508}" type="slidenum">
              <a:rPr lang="en-US" altLang="en-US" sz="1300"/>
              <a:pPr/>
              <a:t>55</a:t>
            </a:fld>
            <a:endParaRPr lang="en-US" altLang="en-US" sz="1300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8E734C49-1B73-1D45-8FC9-37644FEDC8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8ED93550-0887-3A4B-9984-4908390E7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FCCCC0F0-0DC5-8B4D-ABCE-5467743C9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6C58A85-1FCD-924D-9FAB-F41147416F34}" type="slidenum">
              <a:rPr lang="en-US" altLang="en-US" sz="1300"/>
              <a:pPr/>
              <a:t>56</a:t>
            </a:fld>
            <a:endParaRPr lang="en-US" altLang="en-US" sz="1300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1561C195-FA97-414D-93F2-AB0E3C6BD9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FF09B7F3-DE27-D14B-8DE2-8A2BC7134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>
            <a:extLst>
              <a:ext uri="{FF2B5EF4-FFF2-40B4-BE49-F238E27FC236}">
                <a16:creationId xmlns:a16="http://schemas.microsoft.com/office/drawing/2014/main" id="{18B2979C-1974-C441-8C60-FA60CE909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5D5A24-EFD7-D14A-A8D7-89CAB251FBF2}" type="slidenum">
              <a:rPr lang="en-US" altLang="en-US" sz="1300"/>
              <a:pPr/>
              <a:t>57</a:t>
            </a:fld>
            <a:endParaRPr lang="en-US" altLang="en-US" sz="1300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1C48936A-DB78-9C4D-9416-02690EB86B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6F3E2F18-EBD8-EF4E-9575-CDE7F6A8C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>
            <a:extLst>
              <a:ext uri="{FF2B5EF4-FFF2-40B4-BE49-F238E27FC236}">
                <a16:creationId xmlns:a16="http://schemas.microsoft.com/office/drawing/2014/main" id="{27FC4C8C-9797-FF44-B9A5-2D28CA719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9593E9F-DA13-D14E-BB92-672E2F1A6884}" type="slidenum">
              <a:rPr lang="en-US" altLang="en-US" sz="1300"/>
              <a:pPr/>
              <a:t>58</a:t>
            </a:fld>
            <a:endParaRPr lang="en-US" altLang="en-US" sz="130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F0CBA86F-C1B1-3F45-91D4-DEDBB83BDA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B0358FE-01B5-3D48-9F6B-BD8DC5650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>
            <a:extLst>
              <a:ext uri="{FF2B5EF4-FFF2-40B4-BE49-F238E27FC236}">
                <a16:creationId xmlns:a16="http://schemas.microsoft.com/office/drawing/2014/main" id="{D2C67066-12AF-B247-A528-EC47D34504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1639B1-BEFA-BE4E-990F-D604DB57FD31}" type="slidenum">
              <a:rPr lang="en-US" altLang="en-US" sz="1300"/>
              <a:pPr/>
              <a:t>59</a:t>
            </a:fld>
            <a:endParaRPr lang="en-US" altLang="en-US" sz="1300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DDCD0677-50D8-5448-827C-22F3429119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D27C5265-1409-B14B-8650-51039263A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74FF024-D51D-6D47-9C56-A9AF0343AE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498F0C7-501B-E449-A584-8129D14399AB}" type="slidenum">
              <a:rPr lang="en-US" altLang="en-US" sz="1300"/>
              <a:pPr/>
              <a:t>6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A18DCAC-05E0-3349-9754-D92FA2FF12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DDDF0AC-0066-384D-B1D5-20ED93D84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8534AB06-225B-174F-82A1-64CFB8CD6D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D603487-429D-4B41-A686-864DEA07CE9C}" type="slidenum">
              <a:rPr lang="en-US" altLang="en-US" sz="1300"/>
              <a:pPr/>
              <a:t>60</a:t>
            </a:fld>
            <a:endParaRPr lang="en-US" altLang="en-US" sz="1300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D14E18CD-265D-1E48-BA5A-D43C604987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A492D848-7A0E-F849-B679-43B0FA3F4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>
            <a:extLst>
              <a:ext uri="{FF2B5EF4-FFF2-40B4-BE49-F238E27FC236}">
                <a16:creationId xmlns:a16="http://schemas.microsoft.com/office/drawing/2014/main" id="{8E3E4BAC-C252-AA4C-9BC3-D02CA651F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9048B91-12E0-EA41-8518-21FC2D126DBF}" type="slidenum">
              <a:rPr lang="en-US" altLang="en-US" sz="1300"/>
              <a:pPr/>
              <a:t>61</a:t>
            </a:fld>
            <a:endParaRPr lang="en-US" altLang="en-US" sz="1300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91619F4E-6A85-4F40-9B0F-FB82621D27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6DE3C0AC-7E66-E541-B122-14ED3415E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37B613D5-1479-FA4E-8C68-C1291F7A16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5A8D0A7-8304-3A40-92F6-A712112D7363}" type="slidenum">
              <a:rPr lang="en-US" altLang="en-US" sz="1300"/>
              <a:pPr/>
              <a:t>62</a:t>
            </a:fld>
            <a:endParaRPr lang="en-US" altLang="en-US" sz="1300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3C9EC183-2FFF-9548-9795-F619F33D29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CF467196-27B3-D643-B60A-94C44224D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5C729F00-7CCD-8844-8238-F636BF242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1D04D8C-7D55-AF4E-B2B7-C0CF250A2683}" type="slidenum">
              <a:rPr lang="en-US" altLang="en-US" sz="1300"/>
              <a:pPr/>
              <a:t>63</a:t>
            </a:fld>
            <a:endParaRPr lang="en-US" altLang="en-US" sz="1300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BD5FDAE0-65C7-3648-8B8B-3077152D8B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57B8B3C-65F5-2F45-B483-7E0A36ED9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>
            <a:extLst>
              <a:ext uri="{FF2B5EF4-FFF2-40B4-BE49-F238E27FC236}">
                <a16:creationId xmlns:a16="http://schemas.microsoft.com/office/drawing/2014/main" id="{A3008BD4-DF86-D64E-8ACE-C6DED954B4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15C66E8-CB54-154D-BEF0-9978E586CA92}" type="slidenum">
              <a:rPr lang="en-US" altLang="en-US" sz="1300"/>
              <a:pPr/>
              <a:t>64</a:t>
            </a:fld>
            <a:endParaRPr lang="en-US" altLang="en-US" sz="1300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BD444910-8F65-1F43-80CF-A53698174D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211F1DC9-4F02-0B46-84E2-FEB55A8C5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>
            <a:extLst>
              <a:ext uri="{FF2B5EF4-FFF2-40B4-BE49-F238E27FC236}">
                <a16:creationId xmlns:a16="http://schemas.microsoft.com/office/drawing/2014/main" id="{1CAECCA8-E455-C94A-A6A5-C15FBEAE7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1F50C94-6A7D-8F44-AF54-A50AB8ED2CA4}" type="slidenum">
              <a:rPr lang="en-US" altLang="en-US" sz="1300"/>
              <a:pPr/>
              <a:t>65</a:t>
            </a:fld>
            <a:endParaRPr lang="en-US" altLang="en-US" sz="1300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5191A226-5BBE-F140-AE17-3B8A7AA755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7CB27A-771D-1341-8188-03DF0B25C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>
            <a:extLst>
              <a:ext uri="{FF2B5EF4-FFF2-40B4-BE49-F238E27FC236}">
                <a16:creationId xmlns:a16="http://schemas.microsoft.com/office/drawing/2014/main" id="{28338F25-444F-314E-B10C-31058F454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F615509-8AD4-AC4B-8FAF-7933C98CFC66}" type="slidenum">
              <a:rPr lang="en-US" altLang="en-US" sz="1300"/>
              <a:pPr/>
              <a:t>66</a:t>
            </a:fld>
            <a:endParaRPr lang="en-US" altLang="en-US" sz="1300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E17B745A-5B32-3548-A2C9-F93C830862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48D802BA-FD8B-6240-A97D-44D72C73C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>
            <a:extLst>
              <a:ext uri="{FF2B5EF4-FFF2-40B4-BE49-F238E27FC236}">
                <a16:creationId xmlns:a16="http://schemas.microsoft.com/office/drawing/2014/main" id="{C3540257-3886-9142-AD4E-DCBADFCDE5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0D8743-CEF9-BD49-A14B-EFBCDD4919AD}" type="slidenum">
              <a:rPr lang="en-US" altLang="en-US" sz="1300"/>
              <a:pPr/>
              <a:t>67</a:t>
            </a:fld>
            <a:endParaRPr lang="en-US" altLang="en-US" sz="1300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FF8CA1BF-7048-374E-A161-C2878D9947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D63828D4-C782-CB40-8987-2499AC5B2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>
            <a:extLst>
              <a:ext uri="{FF2B5EF4-FFF2-40B4-BE49-F238E27FC236}">
                <a16:creationId xmlns:a16="http://schemas.microsoft.com/office/drawing/2014/main" id="{0FE40C53-26CD-694F-AA73-D9FEDD0A2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F9E3C7D-E8CA-A541-B9A2-A52290688195}" type="slidenum">
              <a:rPr lang="en-US" altLang="en-US" sz="1300"/>
              <a:pPr/>
              <a:t>68</a:t>
            </a:fld>
            <a:endParaRPr lang="en-US" altLang="en-US" sz="1300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E1C0FCFD-A775-EC4F-B425-CAD346D2F5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EEE4E532-63EE-3C45-8ED5-C1B0F9E7F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>
            <a:extLst>
              <a:ext uri="{FF2B5EF4-FFF2-40B4-BE49-F238E27FC236}">
                <a16:creationId xmlns:a16="http://schemas.microsoft.com/office/drawing/2014/main" id="{A2B2CEA7-EC62-904E-8F27-613C181A37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7D4440B-1E5A-3240-9753-3A608B96C80F}" type="slidenum">
              <a:rPr lang="en-US" altLang="en-US" sz="1300"/>
              <a:pPr/>
              <a:t>69</a:t>
            </a:fld>
            <a:endParaRPr lang="en-US" altLang="en-US" sz="1300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72EA04B0-3F7B-CB49-A1CB-1F6CE18C94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A494148C-A4CE-E34A-A56A-959A01B75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A8797474-1E10-DE49-8E3E-E31852515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FF8123-2734-F04B-852E-C81DE9B7393B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6AF8A06-58D0-F84B-815A-2F1AC75C21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696D287-0833-4144-AC4F-F9A174C60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B10490A6-C1C3-6A4B-B839-F824D28E3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680E56-3712-FC44-81BD-01644149ABD0}" type="slidenum">
              <a:rPr lang="en-US" altLang="en-US" sz="1300"/>
              <a:pPr/>
              <a:t>70</a:t>
            </a:fld>
            <a:endParaRPr lang="en-US" altLang="en-US" sz="1300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A9C155B7-5C30-A444-B769-3CFFD1F6EF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1F77AED8-065F-C040-ADF5-1633CF9C2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>
            <a:extLst>
              <a:ext uri="{FF2B5EF4-FFF2-40B4-BE49-F238E27FC236}">
                <a16:creationId xmlns:a16="http://schemas.microsoft.com/office/drawing/2014/main" id="{2BAA8DC2-1831-F74F-B27B-81F22D1D3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3384FBA-007F-444B-83EB-CEADB2291E41}" type="slidenum">
              <a:rPr lang="en-US" altLang="en-US" sz="1300"/>
              <a:pPr/>
              <a:t>71</a:t>
            </a:fld>
            <a:endParaRPr lang="en-US" altLang="en-US" sz="1300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257AE33B-5A83-9E40-A0AA-AD4CB3F300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43C59D2A-106A-7A41-A446-DD6C41C48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>
            <a:extLst>
              <a:ext uri="{FF2B5EF4-FFF2-40B4-BE49-F238E27FC236}">
                <a16:creationId xmlns:a16="http://schemas.microsoft.com/office/drawing/2014/main" id="{A969B962-D003-904D-A1CA-461DC22B4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C3A5CA1-2776-D546-A529-5509C34FA9E4}" type="slidenum">
              <a:rPr lang="en-US" altLang="en-US" sz="1300"/>
              <a:pPr/>
              <a:t>72</a:t>
            </a:fld>
            <a:endParaRPr lang="en-US" altLang="en-US" sz="1300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DB7D3160-C5E4-1444-999D-03779E0EFC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15ECDB6F-96ED-0748-B2A1-0553A62FE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89457044-F018-E34C-944F-A91AE5D1D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10EBBF-40E0-DD4E-A587-27B26B7B6A50}" type="slidenum">
              <a:rPr lang="en-US" altLang="en-US" sz="1300"/>
              <a:pPr/>
              <a:t>73</a:t>
            </a:fld>
            <a:endParaRPr lang="en-US" altLang="en-US" sz="13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C796FC10-FD1C-ED47-AA05-16CF4BBD28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F1CA56F5-980B-0344-86A7-800F6298F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>
            <a:extLst>
              <a:ext uri="{FF2B5EF4-FFF2-40B4-BE49-F238E27FC236}">
                <a16:creationId xmlns:a16="http://schemas.microsoft.com/office/drawing/2014/main" id="{9AE710B2-2345-104D-AD0F-D45E5389A3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3C3595D-2B8E-AA46-8C07-071904072F2A}" type="slidenum">
              <a:rPr lang="en-US" altLang="en-US" sz="1300"/>
              <a:pPr/>
              <a:t>74</a:t>
            </a:fld>
            <a:endParaRPr lang="en-US" altLang="en-US" sz="1300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86E31912-87FA-7144-B63E-3DE4AA629E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6E1BF1D7-5208-4741-97E1-3B2B11A7A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95DB19A3-61B5-C042-8A73-96FAE9993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F1D250B-8F4F-A148-A8B3-86FCCF5B423A}" type="slidenum">
              <a:rPr lang="en-US" altLang="en-US" sz="1300"/>
              <a:pPr/>
              <a:t>75</a:t>
            </a:fld>
            <a:endParaRPr lang="en-US" altLang="en-US" sz="13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DBC4D2D9-E3FE-6A4B-B03C-15D7A004AB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2A6AE16F-0606-E24C-B4CE-6D07E22AE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>
            <a:extLst>
              <a:ext uri="{FF2B5EF4-FFF2-40B4-BE49-F238E27FC236}">
                <a16:creationId xmlns:a16="http://schemas.microsoft.com/office/drawing/2014/main" id="{73F80984-9920-F246-BF6F-3CEB08305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AC15187-11EF-2643-A64E-6F739AE529EC}" type="slidenum">
              <a:rPr lang="en-US" altLang="en-US" sz="1300"/>
              <a:pPr/>
              <a:t>76</a:t>
            </a:fld>
            <a:endParaRPr lang="en-US" altLang="en-US" sz="1300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B16DF554-B2ED-B644-9280-C2109DCDC4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8E7BEB08-A64C-9546-9A1A-2FC004EC0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>
            <a:extLst>
              <a:ext uri="{FF2B5EF4-FFF2-40B4-BE49-F238E27FC236}">
                <a16:creationId xmlns:a16="http://schemas.microsoft.com/office/drawing/2014/main" id="{EA7BCEC5-2E09-8147-B0C8-E46F4FF59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D733134-A984-6C4B-B033-C11A8DFAC497}" type="slidenum">
              <a:rPr lang="en-US" altLang="en-US" sz="1300"/>
              <a:pPr/>
              <a:t>77</a:t>
            </a:fld>
            <a:endParaRPr lang="en-US" altLang="en-US" sz="13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2DFE8689-108F-A54C-A9A4-E7767663A8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7F956545-71F1-BD43-B26B-90A2B23BC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>
            <a:extLst>
              <a:ext uri="{FF2B5EF4-FFF2-40B4-BE49-F238E27FC236}">
                <a16:creationId xmlns:a16="http://schemas.microsoft.com/office/drawing/2014/main" id="{9BB4B6BD-FC22-0B47-9B1A-A535CB291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0E60814-4886-5942-A60E-CE77435DE579}" type="slidenum">
              <a:rPr lang="en-US" altLang="en-US" sz="1300"/>
              <a:pPr/>
              <a:t>78</a:t>
            </a:fld>
            <a:endParaRPr lang="en-US" altLang="en-US" sz="1300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C6ACFF66-3385-C041-BBDE-D9DC32BC4F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BC927194-DDC3-0B41-8F8C-36699B098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>
            <a:extLst>
              <a:ext uri="{FF2B5EF4-FFF2-40B4-BE49-F238E27FC236}">
                <a16:creationId xmlns:a16="http://schemas.microsoft.com/office/drawing/2014/main" id="{74FD5B9E-55DB-E448-955E-BFC66073ED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450806-AEBD-0541-8D00-B87E5C18C391}" type="slidenum">
              <a:rPr lang="en-US" altLang="en-US" sz="1300"/>
              <a:pPr/>
              <a:t>79</a:t>
            </a:fld>
            <a:endParaRPr lang="en-US" altLang="en-US" sz="1300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3AB16A4C-5269-924F-BCA6-E41CD69434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497F80F7-C919-2542-B3A3-6A0F13E73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41956579-2AEC-1149-A93D-9AB682691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FA35976-77EC-A142-A325-C505145CA47B}" type="slidenum">
              <a:rPr lang="en-US" altLang="en-US" sz="1300"/>
              <a:pPr/>
              <a:t>8</a:t>
            </a:fld>
            <a:endParaRPr lang="en-US" altLang="en-US" sz="13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25ED1BC-4E7C-C744-9AB5-4D0798991E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35037CD-C009-1E48-B3A7-0658F47B6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>
            <a:extLst>
              <a:ext uri="{FF2B5EF4-FFF2-40B4-BE49-F238E27FC236}">
                <a16:creationId xmlns:a16="http://schemas.microsoft.com/office/drawing/2014/main" id="{CAEAF8B3-0724-D34A-9EDC-D0FFFB9DD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46C190-DB89-9F4D-9479-B984E80A8912}" type="slidenum">
              <a:rPr lang="en-US" altLang="en-US" sz="1300"/>
              <a:pPr/>
              <a:t>80</a:t>
            </a:fld>
            <a:endParaRPr lang="en-US" altLang="en-US" sz="1300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B57F3247-377B-4647-9AA2-90F451EC7C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4FB391A7-380E-7D4E-9329-4F51F27C2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265D850E-130F-604B-969B-C4B5A557C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5A04016-9894-BE48-AAD2-121597430731}" type="slidenum">
              <a:rPr lang="en-US" altLang="en-US" sz="1300"/>
              <a:pPr/>
              <a:t>81</a:t>
            </a:fld>
            <a:endParaRPr lang="en-US" altLang="en-US" sz="1300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312E782C-6A30-B54E-BA1C-73A8991926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5DE1C0AB-6737-894E-8616-C4FA77778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>
            <a:extLst>
              <a:ext uri="{FF2B5EF4-FFF2-40B4-BE49-F238E27FC236}">
                <a16:creationId xmlns:a16="http://schemas.microsoft.com/office/drawing/2014/main" id="{3DE801E8-0C7F-2244-8D6F-D52C1635CD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241431-65F7-C44C-8010-B31E67412A33}" type="slidenum">
              <a:rPr lang="en-US" altLang="en-US" sz="1300"/>
              <a:pPr/>
              <a:t>82</a:t>
            </a:fld>
            <a:endParaRPr lang="en-US" altLang="en-US" sz="1300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FA4100E2-2F9E-4446-A1B9-5C8E90296E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130421FA-3D20-B748-96BB-C12BDC048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>
            <a:extLst>
              <a:ext uri="{FF2B5EF4-FFF2-40B4-BE49-F238E27FC236}">
                <a16:creationId xmlns:a16="http://schemas.microsoft.com/office/drawing/2014/main" id="{C486F0E5-B516-1444-B5B0-DC756CE2B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A67D837-9DCC-CC49-A72B-5A11059200EE}" type="slidenum">
              <a:rPr lang="en-US" altLang="en-US" sz="1300"/>
              <a:pPr/>
              <a:t>83</a:t>
            </a:fld>
            <a:endParaRPr lang="en-US" altLang="en-US" sz="1300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3C15B932-7D90-2E48-A079-6FF7D956E9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7531F67D-6BCE-2340-BD51-0485944F0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>
            <a:extLst>
              <a:ext uri="{FF2B5EF4-FFF2-40B4-BE49-F238E27FC236}">
                <a16:creationId xmlns:a16="http://schemas.microsoft.com/office/drawing/2014/main" id="{4E225F48-EF5E-5449-BE1D-EEBBD9801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9521513-6D62-F84B-91C1-0126CFB9A8C2}" type="slidenum">
              <a:rPr lang="en-US" altLang="en-US" sz="1300"/>
              <a:pPr/>
              <a:t>84</a:t>
            </a:fld>
            <a:endParaRPr lang="en-US" altLang="en-US" sz="1300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2FFA74E9-578F-BB40-B6F0-B4A671CA86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4A3F124A-D04C-3D4D-A8EF-46DE3D646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>
            <a:extLst>
              <a:ext uri="{FF2B5EF4-FFF2-40B4-BE49-F238E27FC236}">
                <a16:creationId xmlns:a16="http://schemas.microsoft.com/office/drawing/2014/main" id="{4B575BDF-9872-A443-8218-2ECEB9F99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550309B-E1E7-2E4C-B56A-B1E8A2787625}" type="slidenum">
              <a:rPr lang="en-US" altLang="en-US" sz="1300"/>
              <a:pPr/>
              <a:t>85</a:t>
            </a:fld>
            <a:endParaRPr lang="en-US" altLang="en-US" sz="1300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59738F3E-970B-4248-966E-9A54E3E3CA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21DF648E-DB9D-6848-8B5D-194E3260A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>
            <a:extLst>
              <a:ext uri="{FF2B5EF4-FFF2-40B4-BE49-F238E27FC236}">
                <a16:creationId xmlns:a16="http://schemas.microsoft.com/office/drawing/2014/main" id="{AB390D3A-E83A-9248-A70C-50CCCD392E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8BB6B9B-0C75-DC43-B0D7-375FB3660FE2}" type="slidenum">
              <a:rPr lang="en-US" altLang="en-US" sz="1300"/>
              <a:pPr/>
              <a:t>86</a:t>
            </a:fld>
            <a:endParaRPr lang="en-US" altLang="en-US" sz="1300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804CEC2B-9A40-D346-9F6A-4CFE61D02A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A34A27C8-8036-2944-80AD-F45C0AD53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>
            <a:extLst>
              <a:ext uri="{FF2B5EF4-FFF2-40B4-BE49-F238E27FC236}">
                <a16:creationId xmlns:a16="http://schemas.microsoft.com/office/drawing/2014/main" id="{04047F0D-D46D-4C41-BA90-9D0334FDC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12F1C75-B61B-7543-8AA2-CDC5F79B549E}" type="slidenum">
              <a:rPr lang="en-US" altLang="en-US" sz="1300"/>
              <a:pPr/>
              <a:t>87</a:t>
            </a:fld>
            <a:endParaRPr lang="en-US" altLang="en-US" sz="1300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AEC6D54C-C8AF-2347-99E4-DAD22CAF6B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ADB131D0-B17C-354C-BB3B-147C8E8CA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C650B06B-A627-EA42-AEA0-49A17F0ACF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531A7C3-99B9-5C44-B25D-057090FBAEE4}" type="slidenum">
              <a:rPr lang="en-US" altLang="en-US" sz="1300"/>
              <a:pPr/>
              <a:t>9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63B1B3A-0662-DD4B-BAB3-9A23D11762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B34DFEF-21C3-7847-85E1-6D849C1CB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10C271-7B44-0E42-8B34-1F753AADF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54F60E-91AC-0B42-87A4-BDC60052F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640165-8E77-7440-8206-A7424AC7A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7FC226B7-81D9-5846-BD7E-42432A40D4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68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FDEABE-0312-6648-997F-D07072081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33FA7B-D24B-384E-A575-F741F0C4A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4CCEB9-15EF-8840-A045-215CEB156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2464E088-CA37-7640-B3F2-959A477D70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21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C32E3B-1DC8-6343-A4B1-EE844F89B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3A56D4-8970-6946-869F-C933441ED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DA894-D014-4442-90A2-E8A278DF6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AF9ABEE3-452B-984B-8C78-14B91E2E05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39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A7B34-5B05-554C-8FEB-A7CDAC6B1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A2E57-3820-E04F-8A7D-B15F93410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39071-D6FA-1B47-A43F-A164F0DD2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755ED6AB-A472-B047-9A60-ED1E5EB265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119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F0EBF16-8371-4248-B99D-3097A5417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459CA6B-84CA-604C-B400-221A310396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F6B81E5-E903-1643-9486-8421891C9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A38C8D05-3B0D-6842-ABCE-AE167376A5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77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13749-C639-8346-83FC-88C92D229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C4368-819E-0E40-BA19-B3C456C15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63ABF1-7388-7347-883D-95B34F07C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52DC5171-6237-FA48-9B72-3896AC69A6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7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CBF7C0C-347A-B44A-B394-EB745FEC4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4600224-2CD0-1A47-B91B-ABD7F3156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2D34FD8-8308-A647-BD5F-B06BBD39B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1A0B71AD-7D38-A046-91FC-F281DDC3A6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31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760A32-EC74-294B-A8AD-E10FC8637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558EE-4B85-5B4F-A6EC-35EB7570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93DAFA-90AB-B141-8E09-2DA3B5622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6FA1A03F-0238-2642-ABC4-12DA831DD3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45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9E203D-610D-2B4E-BBBF-BADA1A5E2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632EDE-574F-7B4C-B054-C7762A046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C1828B-BD57-7345-9EF1-1724C18C5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BDE588E0-740C-D14B-B0A1-B288839664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06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7B8FF1-B24E-1F4D-A266-527D3601EE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7CFFEA-E1CC-9743-9B0E-DACDCC292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19161-0013-A746-9947-7F339CD11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04A26671-1E40-D44A-88E9-3BC8561FBA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97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E8E2C9-6FFD-A643-9ED2-CBFA16096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BA419E-A2FE-9240-A1F1-BDE5D641A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D292D7-66AA-C748-9209-21BF452C13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9344DDF9-BEB8-E44D-8D05-8C392971C5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97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9994A5-712B-264F-B69A-4C67A40D5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70E06E-0D4D-7F40-B2D2-423AEC172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E8A1D5-A705-A74A-9AB6-19933FD41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69B144A4-F707-C849-B0BD-218904EF4A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98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336D57-1E9F-3D4B-B585-0F373FB58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DEDD8D-60E5-B247-BD62-B4294313AF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DE31C9-9205-174B-9AF8-5C2E8CCD2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9DE789C3-168C-884B-B8B3-41176801EA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9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13C53A-6F8D-6941-AA8E-00E0BA4E4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7C5DB-2A47-0B43-BAF0-2F0C7FD1F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923CC-FC96-1F45-BCD6-6C040E1EA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742023E3-23D3-5D4D-87E1-6A167D4C85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76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98DBF6-E594-3647-B2EA-217293240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8BEB-9860-194A-A9E3-C4D249F7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DBDD8-516B-A943-ACB2-123832421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ECDED6CA-3D7C-874D-BF0B-CEB611305D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02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3B38A7-440A-AB40-8A61-AE8EF53C4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24E79C-7D92-C44E-AA30-11748A09F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147F08-4C31-DE4D-B0FD-E13775C114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EF6F4D-ED26-A64E-A3B6-0A9CBE708F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113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8: Network Security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F78121E-8691-1442-948D-9633885854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8625" y="6400800"/>
            <a:ext cx="7270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8-</a:t>
            </a:r>
            <a:fld id="{1EC81645-6D1E-DF4A-A982-34D04C7961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1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3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5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7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9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0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>
            <a:extLst>
              <a:ext uri="{FF2B5EF4-FFF2-40B4-BE49-F238E27FC236}">
                <a16:creationId xmlns:a16="http://schemas.microsoft.com/office/drawing/2014/main" id="{9E0A8186-01DF-3A4A-A532-7977B530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CC0F39D2-0858-D643-827D-AE54178F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23A1A787-F6AD-8A4B-8A7B-A9FE6E835655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E6952B4-8B99-7644-AE05-6563DA0C2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8 roadmap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987183C-E4FF-6E42-A488-56DF4E45E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8.1 What is network security?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8.2</a:t>
            </a:r>
            <a:r>
              <a:rPr lang="en-US" altLang="en-US">
                <a:ea typeface="ＭＳ Ｐゴシック" panose="020B0600070205080204" pitchFamily="34" charset="-128"/>
              </a:rPr>
              <a:t> Principles of cryptography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8.3</a:t>
            </a:r>
            <a:r>
              <a:rPr lang="en-US" altLang="en-US">
                <a:ea typeface="ＭＳ Ｐゴシック" panose="020B0600070205080204" pitchFamily="34" charset="-128"/>
              </a:rPr>
              <a:t> Authentication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8.4</a:t>
            </a:r>
            <a:r>
              <a:rPr lang="en-US" altLang="en-US">
                <a:ea typeface="ＭＳ Ｐゴシック" panose="020B0600070205080204" pitchFamily="34" charset="-128"/>
              </a:rPr>
              <a:t> Integrity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8.5</a:t>
            </a:r>
            <a:r>
              <a:rPr lang="en-US" altLang="en-US">
                <a:ea typeface="ＭＳ Ｐゴシック" panose="020B0600070205080204" pitchFamily="34" charset="-128"/>
              </a:rPr>
              <a:t> Key Distribution and certification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4">
            <a:extLst>
              <a:ext uri="{FF2B5EF4-FFF2-40B4-BE49-F238E27FC236}">
                <a16:creationId xmlns:a16="http://schemas.microsoft.com/office/drawing/2014/main" id="{C28DB727-CCED-5C42-AC28-402100EF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1CA6F64D-E197-874B-9BE2-42B1C672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05902BDE-5C29-AF4D-B39C-B828A55A1B06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EFF3939-F8E0-C845-AFC2-F8088B333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Symmetric key crypto: DES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00346DC-B43A-2542-9209-F820972AF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1330325"/>
            <a:ext cx="827881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DES: Data Encryption Standard</a:t>
            </a: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US encryption standard [NIST 1993]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56-bit symmetric key, 64-bit plaintext input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How secure is DES?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DES Challenge: 56-bit-key-encrypted phrase  (“Strong cryptography makes the world a safer place”) decrypted (brute force) in 4 months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 known “backdoor” decryption approach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making DES more secure: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 three keys sequentially (3-DES) on each datum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 cipher-block chaining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4">
            <a:extLst>
              <a:ext uri="{FF2B5EF4-FFF2-40B4-BE49-F238E27FC236}">
                <a16:creationId xmlns:a16="http://schemas.microsoft.com/office/drawing/2014/main" id="{45C61F63-4DA6-6E4E-90EC-CA7675E9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37FEDCCF-740C-0E43-A949-37C8C1DE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F830BE3C-4ACC-B845-B407-B5855A1C448C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3755BDED-E234-134B-9963-6B1514D3D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2222500"/>
            <a:ext cx="3717925" cy="317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FA5E2373-BFCB-B443-A5ED-0898B206F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113" y="652463"/>
            <a:ext cx="3927475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Symmetric key 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r>
              <a:rPr lang="en-US" altLang="en-US" sz="3600">
                <a:ea typeface="ＭＳ Ｐゴシック" panose="020B0600070205080204" pitchFamily="34" charset="-128"/>
              </a:rPr>
              <a:t>crypto: DES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0282CB0E-A163-CF40-BCD9-A050603D3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9588" y="2517775"/>
            <a:ext cx="3527425" cy="248443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initial permutation 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16 identical “rounds” of function application, each using different 48 bits of key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final permutation</a:t>
            </a: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41990" name="Group 7">
            <a:extLst>
              <a:ext uri="{FF2B5EF4-FFF2-40B4-BE49-F238E27FC236}">
                <a16:creationId xmlns:a16="http://schemas.microsoft.com/office/drawing/2014/main" id="{2FCFA57E-72FA-4C43-AC80-FA941DFFB00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017713"/>
            <a:ext cx="2238375" cy="457200"/>
            <a:chOff x="350" y="1352"/>
            <a:chExt cx="1410" cy="288"/>
          </a:xfrm>
        </p:grpSpPr>
        <p:sp>
          <p:nvSpPr>
            <p:cNvPr id="41992" name="Rectangle 6">
              <a:extLst>
                <a:ext uri="{FF2B5EF4-FFF2-40B4-BE49-F238E27FC236}">
                  <a16:creationId xmlns:a16="http://schemas.microsoft.com/office/drawing/2014/main" id="{181A17D2-1F8D-9446-B18A-D4F2ED103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356"/>
              <a:ext cx="1370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3" name="Text Box 5">
              <a:extLst>
                <a:ext uri="{FF2B5EF4-FFF2-40B4-BE49-F238E27FC236}">
                  <a16:creationId xmlns:a16="http://schemas.microsoft.com/office/drawing/2014/main" id="{FCD85CA5-003E-9F49-BA1D-2D533096B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1352"/>
              <a:ext cx="14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DES operation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41991" name="Picture 9" descr="07-06">
            <a:extLst>
              <a:ext uri="{FF2B5EF4-FFF2-40B4-BE49-F238E27FC236}">
                <a16:creationId xmlns:a16="http://schemas.microsoft.com/office/drawing/2014/main" id="{3C4363EE-F8EA-D749-AF5A-A4E935864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82575"/>
            <a:ext cx="4043362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>
            <a:extLst>
              <a:ext uri="{FF2B5EF4-FFF2-40B4-BE49-F238E27FC236}">
                <a16:creationId xmlns:a16="http://schemas.microsoft.com/office/drawing/2014/main" id="{1C48B198-C424-DA42-A2A8-9AA6C9CB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5B50F6DE-5D9A-A040-B4B2-95878398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57AA57D2-8DC7-EB45-A502-AEAFED91B3E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5F75A8E-97E9-324D-9BDB-F0B505D05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AES: Advanced Encryption Standard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98CCD72-B952-6946-990B-8BF3B1999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new (Nov. 2001) symmetric-key NIST standard, replacing DES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processes data in 128 bit blocks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128, 192, or 256 bit keys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brute force decryption (try each key) taking 1 sec on DES, takes 149 trillion years for AES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5">
            <a:extLst>
              <a:ext uri="{FF2B5EF4-FFF2-40B4-BE49-F238E27FC236}">
                <a16:creationId xmlns:a16="http://schemas.microsoft.com/office/drawing/2014/main" id="{DEB527CA-E502-6C4D-9FB7-068F4A6E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9260CD7A-04E3-6D4C-A6BC-6BE9E241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CF27F28A-B795-0845-B28B-1C260C90902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253E1133-3D52-C64F-BDF0-0E4E129A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504950"/>
            <a:ext cx="4291012" cy="4754563"/>
          </a:xfrm>
          <a:prstGeom prst="rect">
            <a:avLst/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D622A92E-D06C-CE45-BFAF-E760B7341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Public Key Cryptography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1C7DF2CD-B548-5F45-8646-BB504687FF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i="1" u="sng">
                <a:solidFill>
                  <a:srgbClr val="FF0000"/>
                </a:solidFill>
                <a:ea typeface="ＭＳ Ｐゴシック" panose="020B0600070205080204" pitchFamily="34" charset="-128"/>
              </a:rPr>
              <a:t>symmetric</a:t>
            </a: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 key crypto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requires sender, receiver know shared secret key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Q: how to agree on key in first place (particularly if never “met”)?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46086" name="Rectangle 4">
            <a:extLst>
              <a:ext uri="{FF2B5EF4-FFF2-40B4-BE49-F238E27FC236}">
                <a16:creationId xmlns:a16="http://schemas.microsoft.com/office/drawing/2014/main" id="{8DBB7CA1-F2C7-A24C-94B6-C72425795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1635125"/>
            <a:ext cx="36560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i="1" u="sng">
                <a:solidFill>
                  <a:srgbClr val="FF0000"/>
                </a:solidFill>
              </a:rPr>
              <a:t>public</a:t>
            </a:r>
            <a:r>
              <a:rPr lang="en-US" altLang="en-US" sz="2400" u="sng">
                <a:solidFill>
                  <a:srgbClr val="FF0000"/>
                </a:solidFill>
              </a:rPr>
              <a:t> key cryptography</a:t>
            </a:r>
            <a:endParaRPr lang="en-US" altLang="en-US" sz="2400"/>
          </a:p>
          <a:p>
            <a:r>
              <a:rPr lang="en-US" altLang="en-US" sz="2400"/>
              <a:t>radically different approach [Diffie-Hellman76, RSA78]</a:t>
            </a:r>
          </a:p>
          <a:p>
            <a:r>
              <a:rPr lang="en-US" altLang="en-US" sz="2400"/>
              <a:t>sender, receiver do </a:t>
            </a:r>
            <a:r>
              <a:rPr lang="en-US" altLang="en-US" sz="2400" i="1">
                <a:solidFill>
                  <a:schemeClr val="accent2"/>
                </a:solidFill>
              </a:rPr>
              <a:t>not</a:t>
            </a:r>
            <a:r>
              <a:rPr lang="en-US" altLang="en-US" sz="2400"/>
              <a:t> share secret key</a:t>
            </a:r>
          </a:p>
          <a:p>
            <a:r>
              <a:rPr lang="en-US" altLang="en-US" sz="2400" i="1">
                <a:solidFill>
                  <a:schemeClr val="accent2"/>
                </a:solidFill>
              </a:rPr>
              <a:t>public </a:t>
            </a:r>
            <a:r>
              <a:rPr lang="en-US" altLang="en-US" sz="2400"/>
              <a:t>encryption key </a:t>
            </a:r>
            <a:r>
              <a:rPr lang="en-US" altLang="en-US" sz="2400" i="1">
                <a:solidFill>
                  <a:schemeClr val="accent2"/>
                </a:solidFill>
              </a:rPr>
              <a:t> </a:t>
            </a:r>
            <a:r>
              <a:rPr lang="en-US" altLang="en-US" sz="2400"/>
              <a:t>known to</a:t>
            </a:r>
            <a:r>
              <a:rPr lang="en-US" altLang="en-US" sz="2400" i="1">
                <a:solidFill>
                  <a:schemeClr val="accent2"/>
                </a:solidFill>
              </a:rPr>
              <a:t> all</a:t>
            </a:r>
            <a:endParaRPr lang="en-US" altLang="en-US" sz="2400" i="1"/>
          </a:p>
          <a:p>
            <a:r>
              <a:rPr lang="en-US" altLang="en-US" sz="2400" i="1">
                <a:solidFill>
                  <a:schemeClr val="accent2"/>
                </a:solidFill>
              </a:rPr>
              <a:t>private</a:t>
            </a:r>
            <a:r>
              <a:rPr lang="en-US" altLang="en-US" sz="2400"/>
              <a:t> decryption key known only to receiver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46087" name="Picture 6" descr="j0078625[1]">
            <a:extLst>
              <a:ext uri="{FF2B5EF4-FFF2-40B4-BE49-F238E27FC236}">
                <a16:creationId xmlns:a16="http://schemas.microsoft.com/office/drawing/2014/main" id="{864E544B-5339-6D46-BEAC-8AFF7B6A8F1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9438" y="1647825"/>
            <a:ext cx="563562" cy="171291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oter Placeholder 5">
            <a:extLst>
              <a:ext uri="{FF2B5EF4-FFF2-40B4-BE49-F238E27FC236}">
                <a16:creationId xmlns:a16="http://schemas.microsoft.com/office/drawing/2014/main" id="{5321C775-BE8B-2B41-8B70-3DEC3280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0021CCB2-59E9-AA4C-8005-C4BF9890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28C37389-ED80-E044-9741-B926B8AECE95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AECBAB2F-F9B6-0844-9A35-A4D6B0E0A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Public key cryptography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2" name="Text Box 6">
            <a:extLst>
              <a:ext uri="{FF2B5EF4-FFF2-40B4-BE49-F238E27FC236}">
                <a16:creationId xmlns:a16="http://schemas.microsoft.com/office/drawing/2014/main" id="{BB0B6C49-43FF-C146-B45F-443D99EF6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733800"/>
            <a:ext cx="15160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plaintext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message, m</a:t>
            </a:r>
          </a:p>
        </p:txBody>
      </p:sp>
      <p:sp>
        <p:nvSpPr>
          <p:cNvPr id="48133" name="Text Box 8">
            <a:extLst>
              <a:ext uri="{FF2B5EF4-FFF2-40B4-BE49-F238E27FC236}">
                <a16:creationId xmlns:a16="http://schemas.microsoft.com/office/drawing/2014/main" id="{B8DE4738-EA29-E148-A891-6A804BC74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3736975"/>
            <a:ext cx="1457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ciphertext</a:t>
            </a:r>
          </a:p>
        </p:txBody>
      </p:sp>
      <p:pic>
        <p:nvPicPr>
          <p:cNvPr id="48134" name="Picture 12" descr="Alice">
            <a:extLst>
              <a:ext uri="{FF2B5EF4-FFF2-40B4-BE49-F238E27FC236}">
                <a16:creationId xmlns:a16="http://schemas.microsoft.com/office/drawing/2014/main" id="{E1A56E96-98DD-2B44-84D4-C636C7E4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982913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14">
            <a:extLst>
              <a:ext uri="{FF2B5EF4-FFF2-40B4-BE49-F238E27FC236}">
                <a16:creationId xmlns:a16="http://schemas.microsoft.com/office/drawing/2014/main" id="{D23D887A-70E5-144E-8275-A148573D6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3683000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8136" name="Text Box 15">
            <a:extLst>
              <a:ext uri="{FF2B5EF4-FFF2-40B4-BE49-F238E27FC236}">
                <a16:creationId xmlns:a16="http://schemas.microsoft.com/office/drawing/2014/main" id="{B5CE3EC3-5520-E549-9608-0C2DDE846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3692525"/>
            <a:ext cx="1433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encryption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48137" name="Rectangle 16">
            <a:extLst>
              <a:ext uri="{FF2B5EF4-FFF2-40B4-BE49-F238E27FC236}">
                <a16:creationId xmlns:a16="http://schemas.microsoft.com/office/drawing/2014/main" id="{A28DE5B5-0781-4F40-804A-033D87CE1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825" y="369570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8138" name="Text Box 17">
            <a:extLst>
              <a:ext uri="{FF2B5EF4-FFF2-40B4-BE49-F238E27FC236}">
                <a16:creationId xmlns:a16="http://schemas.microsoft.com/office/drawing/2014/main" id="{8F218C90-AD91-4A48-BBF5-CDAD985B0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719513"/>
            <a:ext cx="1525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decryption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48139" name="Line 18">
            <a:extLst>
              <a:ext uri="{FF2B5EF4-FFF2-40B4-BE49-F238E27FC236}">
                <a16:creationId xmlns:a16="http://schemas.microsoft.com/office/drawing/2014/main" id="{1962AC01-FDE1-E24B-A6C7-EB12B023F9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0600" y="4090988"/>
            <a:ext cx="180975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Text Box 24">
            <a:extLst>
              <a:ext uri="{FF2B5EF4-FFF2-40B4-BE49-F238E27FC236}">
                <a16:creationId xmlns:a16="http://schemas.microsoft.com/office/drawing/2014/main" id="{CC1700DC-72F6-264D-B923-32502FB7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1598613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Bob’s </a:t>
            </a:r>
            <a:r>
              <a:rPr lang="en-US" altLang="en-US" sz="1800" u="sng"/>
              <a:t>public</a:t>
            </a:r>
            <a:r>
              <a:rPr lang="en-US" altLang="en-US" sz="180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key </a:t>
            </a:r>
          </a:p>
        </p:txBody>
      </p:sp>
      <p:pic>
        <p:nvPicPr>
          <p:cNvPr id="48141" name="Picture 25" descr="Bob">
            <a:extLst>
              <a:ext uri="{FF2B5EF4-FFF2-40B4-BE49-F238E27FC236}">
                <a16:creationId xmlns:a16="http://schemas.microsoft.com/office/drawing/2014/main" id="{F33274C2-5C07-6B43-A568-360146BC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000375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2" name="Line 29">
            <a:extLst>
              <a:ext uri="{FF2B5EF4-FFF2-40B4-BE49-F238E27FC236}">
                <a16:creationId xmlns:a16="http://schemas.microsoft.com/office/drawing/2014/main" id="{CDFE9746-8273-5149-88F1-A2B97A423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5250" y="4121150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30">
            <a:extLst>
              <a:ext uri="{FF2B5EF4-FFF2-40B4-BE49-F238E27FC236}">
                <a16:creationId xmlns:a16="http://schemas.microsoft.com/office/drawing/2014/main" id="{85FA047D-AE65-7A4C-A802-2D4522B9B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0050" y="4076700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44" name="Picture 35" descr="BS00768_[1]">
            <a:extLst>
              <a:ext uri="{FF2B5EF4-FFF2-40B4-BE49-F238E27FC236}">
                <a16:creationId xmlns:a16="http://schemas.microsoft.com/office/drawing/2014/main" id="{EEF4D00C-BA57-8E4A-B408-785E6F476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6563" y="1741488"/>
            <a:ext cx="458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Text Box 37">
            <a:extLst>
              <a:ext uri="{FF2B5EF4-FFF2-40B4-BE49-F238E27FC236}">
                <a16:creationId xmlns:a16="http://schemas.microsoft.com/office/drawing/2014/main" id="{4CBB717C-B7CC-FB40-ACB3-3E2DAF49A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788" y="3732213"/>
            <a:ext cx="1252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plaintext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message</a:t>
            </a:r>
          </a:p>
        </p:txBody>
      </p:sp>
      <p:grpSp>
        <p:nvGrpSpPr>
          <p:cNvPr id="48146" name="Group 41">
            <a:extLst>
              <a:ext uri="{FF2B5EF4-FFF2-40B4-BE49-F238E27FC236}">
                <a16:creationId xmlns:a16="http://schemas.microsoft.com/office/drawing/2014/main" id="{C3BE1024-1C23-C04C-AF75-FB5909C063A8}"/>
              </a:ext>
            </a:extLst>
          </p:cNvPr>
          <p:cNvGrpSpPr>
            <a:grpSpLocks/>
          </p:cNvGrpSpPr>
          <p:nvPr/>
        </p:nvGrpSpPr>
        <p:grpSpPr bwMode="auto">
          <a:xfrm>
            <a:off x="3956050" y="4064000"/>
            <a:ext cx="874713" cy="615950"/>
            <a:chOff x="2352" y="2077"/>
            <a:chExt cx="551" cy="388"/>
          </a:xfrm>
        </p:grpSpPr>
        <p:sp>
          <p:nvSpPr>
            <p:cNvPr id="48163" name="Text Box 38">
              <a:extLst>
                <a:ext uri="{FF2B5EF4-FFF2-40B4-BE49-F238E27FC236}">
                  <a16:creationId xmlns:a16="http://schemas.microsoft.com/office/drawing/2014/main" id="{29519E54-3701-9E4C-9646-607E317A7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132"/>
              <a:ext cx="5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K  (m)</a:t>
              </a:r>
            </a:p>
          </p:txBody>
        </p:sp>
        <p:sp>
          <p:nvSpPr>
            <p:cNvPr id="48164" name="Text Box 39">
              <a:extLst>
                <a:ext uri="{FF2B5EF4-FFF2-40B4-BE49-F238E27FC236}">
                  <a16:creationId xmlns:a16="http://schemas.microsoft.com/office/drawing/2014/main" id="{5FE0DBBB-1689-9546-B660-4DED3AEEB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253"/>
              <a:ext cx="1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48165" name="Text Box 40">
              <a:extLst>
                <a:ext uri="{FF2B5EF4-FFF2-40B4-BE49-F238E27FC236}">
                  <a16:creationId xmlns:a16="http://schemas.microsoft.com/office/drawing/2014/main" id="{299FB5B9-ED61-8A4D-A27F-822DD6E3C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5" y="2077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48147" name="Text Box 43">
            <a:extLst>
              <a:ext uri="{FF2B5EF4-FFF2-40B4-BE49-F238E27FC236}">
                <a16:creationId xmlns:a16="http://schemas.microsoft.com/office/drawing/2014/main" id="{A056E096-D6C7-9747-B5D0-22C129C5F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1658938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K </a:t>
            </a:r>
          </a:p>
        </p:txBody>
      </p:sp>
      <p:sp>
        <p:nvSpPr>
          <p:cNvPr id="48148" name="Text Box 44">
            <a:extLst>
              <a:ext uri="{FF2B5EF4-FFF2-40B4-BE49-F238E27FC236}">
                <a16:creationId xmlns:a16="http://schemas.microsoft.com/office/drawing/2014/main" id="{B952F2C0-33E3-BB4D-9816-12A2ED41D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1838325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8149" name="Text Box 45">
            <a:extLst>
              <a:ext uri="{FF2B5EF4-FFF2-40B4-BE49-F238E27FC236}">
                <a16:creationId xmlns:a16="http://schemas.microsoft.com/office/drawing/2014/main" id="{B6BD6F76-F15A-CE45-B479-80B1ECEA5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1558925"/>
            <a:ext cx="28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8150" name="Text Box 50">
            <a:extLst>
              <a:ext uri="{FF2B5EF4-FFF2-40B4-BE49-F238E27FC236}">
                <a16:creationId xmlns:a16="http://schemas.microsoft.com/office/drawing/2014/main" id="{F1A15E5B-E900-2443-B7AE-E8E1A32AA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2276475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Bob’s </a:t>
            </a:r>
            <a:r>
              <a:rPr lang="en-US" altLang="en-US" sz="1800" u="sng"/>
              <a:t>private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key </a:t>
            </a:r>
          </a:p>
        </p:txBody>
      </p:sp>
      <p:pic>
        <p:nvPicPr>
          <p:cNvPr id="48151" name="Picture 51" descr="BS00768_[1]">
            <a:extLst>
              <a:ext uri="{FF2B5EF4-FFF2-40B4-BE49-F238E27FC236}">
                <a16:creationId xmlns:a16="http://schemas.microsoft.com/office/drawing/2014/main" id="{911D38C2-E084-9A4C-A4E0-73A0351B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3388" y="2414588"/>
            <a:ext cx="542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2" name="Text Box 53">
            <a:extLst>
              <a:ext uri="{FF2B5EF4-FFF2-40B4-BE49-F238E27FC236}">
                <a16:creationId xmlns:a16="http://schemas.microsoft.com/office/drawing/2014/main" id="{4A28DA60-6CFC-FD40-B7EA-BF61DF1C1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2349500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K </a:t>
            </a:r>
          </a:p>
        </p:txBody>
      </p:sp>
      <p:sp>
        <p:nvSpPr>
          <p:cNvPr id="48153" name="Text Box 54">
            <a:extLst>
              <a:ext uri="{FF2B5EF4-FFF2-40B4-BE49-F238E27FC236}">
                <a16:creationId xmlns:a16="http://schemas.microsoft.com/office/drawing/2014/main" id="{84F58B85-8B5B-2846-AC52-51F71F23B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541588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8154" name="Text Box 55">
            <a:extLst>
              <a:ext uri="{FF2B5EF4-FFF2-40B4-BE49-F238E27FC236}">
                <a16:creationId xmlns:a16="http://schemas.microsoft.com/office/drawing/2014/main" id="{5787B5A0-C7A2-7C41-8039-A45936837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2262188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-</a:t>
            </a:r>
          </a:p>
        </p:txBody>
      </p:sp>
      <p:grpSp>
        <p:nvGrpSpPr>
          <p:cNvPr id="48155" name="Group 63">
            <a:extLst>
              <a:ext uri="{FF2B5EF4-FFF2-40B4-BE49-F238E27FC236}">
                <a16:creationId xmlns:a16="http://schemas.microsoft.com/office/drawing/2014/main" id="{D96CB40B-9C69-3E4B-A249-D997190DA012}"/>
              </a:ext>
            </a:extLst>
          </p:cNvPr>
          <p:cNvGrpSpPr>
            <a:grpSpLocks/>
          </p:cNvGrpSpPr>
          <p:nvPr/>
        </p:nvGrpSpPr>
        <p:grpSpPr bwMode="auto">
          <a:xfrm>
            <a:off x="6842125" y="4260850"/>
            <a:ext cx="1882775" cy="635000"/>
            <a:chOff x="2414" y="3394"/>
            <a:chExt cx="1186" cy="400"/>
          </a:xfrm>
        </p:grpSpPr>
        <p:sp>
          <p:nvSpPr>
            <p:cNvPr id="48158" name="Text Box 57">
              <a:extLst>
                <a:ext uri="{FF2B5EF4-FFF2-40B4-BE49-F238E27FC236}">
                  <a16:creationId xmlns:a16="http://schemas.microsoft.com/office/drawing/2014/main" id="{149A3A72-EEBF-F84C-A223-567FB4BB2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3434"/>
              <a:ext cx="11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m = K  </a:t>
              </a:r>
              <a:r>
                <a:rPr lang="en-US" altLang="en-US" sz="2400">
                  <a:solidFill>
                    <a:srgbClr val="FF0000"/>
                  </a:solidFill>
                </a:rPr>
                <a:t>(</a:t>
              </a:r>
              <a:r>
                <a:rPr lang="en-US" altLang="en-US" sz="2000">
                  <a:solidFill>
                    <a:srgbClr val="FF0000"/>
                  </a:solidFill>
                </a:rPr>
                <a:t>K  (m)</a:t>
              </a:r>
              <a:r>
                <a:rPr lang="en-US" altLang="en-US" sz="240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48159" name="Text Box 58">
              <a:extLst>
                <a:ext uri="{FF2B5EF4-FFF2-40B4-BE49-F238E27FC236}">
                  <a16:creationId xmlns:a16="http://schemas.microsoft.com/office/drawing/2014/main" id="{9F3FA52D-B165-A241-9782-C54C617C7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582"/>
              <a:ext cx="1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48160" name="Text Box 59">
              <a:extLst>
                <a:ext uri="{FF2B5EF4-FFF2-40B4-BE49-F238E27FC236}">
                  <a16:creationId xmlns:a16="http://schemas.microsoft.com/office/drawing/2014/main" id="{DFAEA5D7-B958-0846-9808-CBFD56496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9" y="3400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48161" name="Text Box 61">
              <a:extLst>
                <a:ext uri="{FF2B5EF4-FFF2-40B4-BE49-F238E27FC236}">
                  <a16:creationId xmlns:a16="http://schemas.microsoft.com/office/drawing/2014/main" id="{124CF50A-FAAC-D042-BE9B-754DBF33F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570"/>
              <a:ext cx="1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48162" name="Text Box 62">
              <a:extLst>
                <a:ext uri="{FF2B5EF4-FFF2-40B4-BE49-F238E27FC236}">
                  <a16:creationId xmlns:a16="http://schemas.microsoft.com/office/drawing/2014/main" id="{4CCED364-DE42-8F4D-B1CC-1D36E248B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" y="3394"/>
              <a:ext cx="1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48156" name="Freeform 65">
            <a:extLst>
              <a:ext uri="{FF2B5EF4-FFF2-40B4-BE49-F238E27FC236}">
                <a16:creationId xmlns:a16="http://schemas.microsoft.com/office/drawing/2014/main" id="{0076A564-2A1D-044E-8BB0-7BE122155A94}"/>
              </a:ext>
            </a:extLst>
          </p:cNvPr>
          <p:cNvSpPr>
            <a:spLocks/>
          </p:cNvSpPr>
          <p:nvPr/>
        </p:nvSpPr>
        <p:spPr bwMode="auto">
          <a:xfrm>
            <a:off x="3001963" y="1874838"/>
            <a:ext cx="2393950" cy="1754187"/>
          </a:xfrm>
          <a:custGeom>
            <a:avLst/>
            <a:gdLst>
              <a:gd name="T0" fmla="*/ 2147483646 w 1508"/>
              <a:gd name="T1" fmla="*/ 0 h 1105"/>
              <a:gd name="T2" fmla="*/ 0 w 1508"/>
              <a:gd name="T3" fmla="*/ 0 h 1105"/>
              <a:gd name="T4" fmla="*/ 2147483646 w 1508"/>
              <a:gd name="T5" fmla="*/ 2147483646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Freeform 66">
            <a:extLst>
              <a:ext uri="{FF2B5EF4-FFF2-40B4-BE49-F238E27FC236}">
                <a16:creationId xmlns:a16="http://schemas.microsoft.com/office/drawing/2014/main" id="{FF14C465-FDB8-E049-AE83-501170AF685A}"/>
              </a:ext>
            </a:extLst>
          </p:cNvPr>
          <p:cNvSpPr>
            <a:spLocks/>
          </p:cNvSpPr>
          <p:nvPr/>
        </p:nvSpPr>
        <p:spPr bwMode="auto">
          <a:xfrm>
            <a:off x="5446713" y="2547938"/>
            <a:ext cx="330200" cy="1074737"/>
          </a:xfrm>
          <a:custGeom>
            <a:avLst/>
            <a:gdLst>
              <a:gd name="T0" fmla="*/ 2147483646 w 184"/>
              <a:gd name="T1" fmla="*/ 0 h 1113"/>
              <a:gd name="T2" fmla="*/ 0 w 184"/>
              <a:gd name="T3" fmla="*/ 2147483646 h 1113"/>
              <a:gd name="T4" fmla="*/ 2147483646 w 184"/>
              <a:gd name="T5" fmla="*/ 2147483646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oter Placeholder 4">
            <a:extLst>
              <a:ext uri="{FF2B5EF4-FFF2-40B4-BE49-F238E27FC236}">
                <a16:creationId xmlns:a16="http://schemas.microsoft.com/office/drawing/2014/main" id="{DA775C2C-6CF9-AC41-871F-2DBFD987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9C7FD923-DE0F-4145-83A8-0B516323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D6469815-C7B2-EC46-AD98-7BA861A1AFAE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6AF1BC2-20DB-AD40-B044-6C87878C9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Public key encryption algorithms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BF4795D-1361-2046-8997-979E39EDC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5500" y="2341563"/>
            <a:ext cx="5619750" cy="625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need K  ( ) and K  ( ) such that</a:t>
            </a:r>
          </a:p>
        </p:txBody>
      </p:sp>
      <p:sp>
        <p:nvSpPr>
          <p:cNvPr id="50181" name="Text Box 8">
            <a:extLst>
              <a:ext uri="{FF2B5EF4-FFF2-40B4-BE49-F238E27FC236}">
                <a16:creationId xmlns:a16="http://schemas.microsoft.com/office/drawing/2014/main" id="{590407D6-5FEF-DB45-AA34-75F95E8EF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2565400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82" name="Text Box 9">
            <a:extLst>
              <a:ext uri="{FF2B5EF4-FFF2-40B4-BE49-F238E27FC236}">
                <a16:creationId xmlns:a16="http://schemas.microsoft.com/office/drawing/2014/main" id="{8BEB8D27-38DA-2045-9AD4-3FDFAD38D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5" y="26035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83" name="Text Box 10">
            <a:extLst>
              <a:ext uri="{FF2B5EF4-FFF2-40B4-BE49-F238E27FC236}">
                <a16:creationId xmlns:a16="http://schemas.microsoft.com/office/drawing/2014/main" id="{2EF665AF-60DF-1346-85C1-DAE3A4EA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2001838"/>
            <a:ext cx="3365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84" name="Text Box 11">
            <a:extLst>
              <a:ext uri="{FF2B5EF4-FFF2-40B4-BE49-F238E27FC236}">
                <a16:creationId xmlns:a16="http://schemas.microsoft.com/office/drawing/2014/main" id="{BB745C04-6F6B-224F-9D08-5D16E06BB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338" y="2039938"/>
            <a:ext cx="3365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85" name="Rectangle 12">
            <a:extLst>
              <a:ext uri="{FF2B5EF4-FFF2-40B4-BE49-F238E27FC236}">
                <a16:creationId xmlns:a16="http://schemas.microsoft.com/office/drawing/2014/main" id="{0EFD3144-CECA-A245-BBF4-A0563DD6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25" y="3857625"/>
            <a:ext cx="54689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/>
              <a:t>given public key K  , it should be impossible to compute private key K  </a:t>
            </a:r>
          </a:p>
        </p:txBody>
      </p:sp>
      <p:sp>
        <p:nvSpPr>
          <p:cNvPr id="50186" name="Text Box 15">
            <a:extLst>
              <a:ext uri="{FF2B5EF4-FFF2-40B4-BE49-F238E27FC236}">
                <a16:creationId xmlns:a16="http://schemas.microsoft.com/office/drawing/2014/main" id="{D8F3E5AE-9F38-284D-9356-0E7E5C6E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0" y="490855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87" name="Text Box 16">
            <a:extLst>
              <a:ext uri="{FF2B5EF4-FFF2-40B4-BE49-F238E27FC236}">
                <a16:creationId xmlns:a16="http://schemas.microsoft.com/office/drawing/2014/main" id="{3800FF73-511D-134A-9D2F-E81EE144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405447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88" name="Text Box 18">
            <a:extLst>
              <a:ext uri="{FF2B5EF4-FFF2-40B4-BE49-F238E27FC236}">
                <a16:creationId xmlns:a16="http://schemas.microsoft.com/office/drawing/2014/main" id="{60A2EAC3-60B5-D343-B98A-864DE27E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35113"/>
            <a:ext cx="2541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Requirements: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0189" name="Group 21">
            <a:extLst>
              <a:ext uri="{FF2B5EF4-FFF2-40B4-BE49-F238E27FC236}">
                <a16:creationId xmlns:a16="http://schemas.microsoft.com/office/drawing/2014/main" id="{31CCA1BA-DF6F-2542-A322-931DC84EB16D}"/>
              </a:ext>
            </a:extLst>
          </p:cNvPr>
          <p:cNvGrpSpPr>
            <a:grpSpLocks/>
          </p:cNvGrpSpPr>
          <p:nvPr/>
        </p:nvGrpSpPr>
        <p:grpSpPr bwMode="auto">
          <a:xfrm>
            <a:off x="1468438" y="2336800"/>
            <a:ext cx="552450" cy="533400"/>
            <a:chOff x="489" y="1776"/>
            <a:chExt cx="348" cy="336"/>
          </a:xfrm>
        </p:grpSpPr>
        <p:sp>
          <p:nvSpPr>
            <p:cNvPr id="50205" name="Oval 20">
              <a:extLst>
                <a:ext uri="{FF2B5EF4-FFF2-40B4-BE49-F238E27FC236}">
                  <a16:creationId xmlns:a16="http://schemas.microsoft.com/office/drawing/2014/main" id="{62D733E1-931C-8A47-8E14-59FCCE05B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1786"/>
              <a:ext cx="348" cy="3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0206" name="Text Box 19">
              <a:extLst>
                <a:ext uri="{FF2B5EF4-FFF2-40B4-BE49-F238E27FC236}">
                  <a16:creationId xmlns:a16="http://schemas.microsoft.com/office/drawing/2014/main" id="{366EC4A8-8B2A-2B48-B7F4-14428A0C3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" y="1776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0190" name="Group 22">
            <a:extLst>
              <a:ext uri="{FF2B5EF4-FFF2-40B4-BE49-F238E27FC236}">
                <a16:creationId xmlns:a16="http://schemas.microsoft.com/office/drawing/2014/main" id="{9CD31ABF-4D4B-AC42-85E9-F5F33053C318}"/>
              </a:ext>
            </a:extLst>
          </p:cNvPr>
          <p:cNvGrpSpPr>
            <a:grpSpLocks/>
          </p:cNvGrpSpPr>
          <p:nvPr/>
        </p:nvGrpSpPr>
        <p:grpSpPr bwMode="auto">
          <a:xfrm>
            <a:off x="1490663" y="3841750"/>
            <a:ext cx="552450" cy="533400"/>
            <a:chOff x="489" y="1776"/>
            <a:chExt cx="348" cy="336"/>
          </a:xfrm>
        </p:grpSpPr>
        <p:sp>
          <p:nvSpPr>
            <p:cNvPr id="50203" name="Oval 23">
              <a:extLst>
                <a:ext uri="{FF2B5EF4-FFF2-40B4-BE49-F238E27FC236}">
                  <a16:creationId xmlns:a16="http://schemas.microsoft.com/office/drawing/2014/main" id="{8AA736C9-5845-404F-A013-F12FB4620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1786"/>
              <a:ext cx="348" cy="3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0204" name="Text Box 24">
              <a:extLst>
                <a:ext uri="{FF2B5EF4-FFF2-40B4-BE49-F238E27FC236}">
                  <a16:creationId xmlns:a16="http://schemas.microsoft.com/office/drawing/2014/main" id="{5C84FE6F-D1C2-8F40-AEF0-E6333ED1D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" y="1776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0191" name="Text Box 25">
            <a:extLst>
              <a:ext uri="{FF2B5EF4-FFF2-40B4-BE49-F238E27FC236}">
                <a16:creationId xmlns:a16="http://schemas.microsoft.com/office/drawing/2014/main" id="{0EC1602B-5777-BA44-9C3F-660F07D01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614988"/>
            <a:ext cx="673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RSA:</a:t>
            </a:r>
            <a:r>
              <a:rPr lang="en-US" altLang="en-US"/>
              <a:t> Rivest, Shamir, Adelson algorithm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92" name="Text Box 26">
            <a:extLst>
              <a:ext uri="{FF2B5EF4-FFF2-40B4-BE49-F238E27FC236}">
                <a16:creationId xmlns:a16="http://schemas.microsoft.com/office/drawing/2014/main" id="{E20BD513-D52D-4B43-B994-6B48366D9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219075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+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93" name="Text Box 27">
            <a:extLst>
              <a:ext uri="{FF2B5EF4-FFF2-40B4-BE49-F238E27FC236}">
                <a16:creationId xmlns:a16="http://schemas.microsoft.com/office/drawing/2014/main" id="{DE855CF6-6BD3-B440-8E84-97CB8010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230438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0194" name="Group 30">
            <a:extLst>
              <a:ext uri="{FF2B5EF4-FFF2-40B4-BE49-F238E27FC236}">
                <a16:creationId xmlns:a16="http://schemas.microsoft.com/office/drawing/2014/main" id="{E74E9F36-CD82-0148-B012-E7AE3978C108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2763838"/>
            <a:ext cx="2830513" cy="942975"/>
            <a:chOff x="1340" y="1706"/>
            <a:chExt cx="1783" cy="594"/>
          </a:xfrm>
        </p:grpSpPr>
        <p:grpSp>
          <p:nvGrpSpPr>
            <p:cNvPr id="50197" name="Group 7">
              <a:extLst>
                <a:ext uri="{FF2B5EF4-FFF2-40B4-BE49-F238E27FC236}">
                  <a16:creationId xmlns:a16="http://schemas.microsoft.com/office/drawing/2014/main" id="{4482138E-9C22-DC46-9DBB-A88640D7BF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0" y="1841"/>
              <a:ext cx="1783" cy="459"/>
              <a:chOff x="1711" y="1463"/>
              <a:chExt cx="1783" cy="459"/>
            </a:xfrm>
          </p:grpSpPr>
          <p:sp>
            <p:nvSpPr>
              <p:cNvPr id="50200" name="Text Box 4">
                <a:extLst>
                  <a:ext uri="{FF2B5EF4-FFF2-40B4-BE49-F238E27FC236}">
                    <a16:creationId xmlns:a16="http://schemas.microsoft.com/office/drawing/2014/main" id="{310E947B-A136-CF42-A47A-D2B1AA12C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1" y="1463"/>
                <a:ext cx="17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>
                    <a:solidFill>
                      <a:srgbClr val="FF0000"/>
                    </a:solidFill>
                  </a:rPr>
                  <a:t>K  (K  (m))  =  m</a:t>
                </a:r>
                <a:r>
                  <a:rPr lang="en-US" altLang="en-US"/>
                  <a:t> </a:t>
                </a:r>
              </a:p>
            </p:txBody>
          </p:sp>
          <p:sp>
            <p:nvSpPr>
              <p:cNvPr id="50201" name="Text Box 5">
                <a:extLst>
                  <a:ext uri="{FF2B5EF4-FFF2-40B4-BE49-F238E27FC236}">
                    <a16:creationId xmlns:a16="http://schemas.microsoft.com/office/drawing/2014/main" id="{F2BDA7AA-2A71-3341-841F-67057BA4F8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2" y="1634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50202" name="Text Box 6">
                <a:extLst>
                  <a:ext uri="{FF2B5EF4-FFF2-40B4-BE49-F238E27FC236}">
                    <a16:creationId xmlns:a16="http://schemas.microsoft.com/office/drawing/2014/main" id="{00E5780A-639E-C147-A50F-70F49ED7B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4" y="1620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</a:rPr>
                  <a:t>B</a:t>
                </a:r>
                <a:endParaRPr lang="en-US" altLang="en-US"/>
              </a:p>
            </p:txBody>
          </p:sp>
        </p:grpSp>
        <p:sp>
          <p:nvSpPr>
            <p:cNvPr id="50198" name="Text Box 28">
              <a:extLst>
                <a:ext uri="{FF2B5EF4-FFF2-40B4-BE49-F238E27FC236}">
                  <a16:creationId xmlns:a16="http://schemas.microsoft.com/office/drawing/2014/main" id="{AD71DB7D-F1A1-2A45-B252-48B7BD609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7" y="1706"/>
              <a:ext cx="1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-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9" name="Text Box 29">
              <a:extLst>
                <a:ext uri="{FF2B5EF4-FFF2-40B4-BE49-F238E27FC236}">
                  <a16:creationId xmlns:a16="http://schemas.microsoft.com/office/drawing/2014/main" id="{B9A3AC99-E971-9C48-B90A-817C0EFCA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" y="1722"/>
              <a:ext cx="2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+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0195" name="Text Box 31">
            <a:extLst>
              <a:ext uri="{FF2B5EF4-FFF2-40B4-BE49-F238E27FC236}">
                <a16:creationId xmlns:a16="http://schemas.microsoft.com/office/drawing/2014/main" id="{F4CE5CEC-E414-7440-B2CC-5A634A614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37084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+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96" name="Text Box 32">
            <a:extLst>
              <a:ext uri="{FF2B5EF4-FFF2-40B4-BE49-F238E27FC236}">
                <a16:creationId xmlns:a16="http://schemas.microsoft.com/office/drawing/2014/main" id="{88742BBA-482C-D04C-8501-24DFCCE83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4524375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oter Placeholder 4">
            <a:extLst>
              <a:ext uri="{FF2B5EF4-FFF2-40B4-BE49-F238E27FC236}">
                <a16:creationId xmlns:a16="http://schemas.microsoft.com/office/drawing/2014/main" id="{85AFF2DA-1515-BC49-8496-D645C44C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60A0616F-707F-214A-A8B3-5B73423E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250E1119-C6F7-0143-8690-8D8E149D7C4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A9D2526-C95B-F147-9BA0-1587896CD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RSA: Choosing keys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F368A8D9-EDF7-2742-8051-DE81E7BE2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1476375"/>
            <a:ext cx="5826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1.</a:t>
            </a:r>
            <a:r>
              <a:rPr lang="en-US" altLang="en-US" sz="2400"/>
              <a:t> Choose two large prime numbers </a:t>
            </a:r>
            <a:r>
              <a:rPr lang="en-US" altLang="en-US" sz="2400" i="1"/>
              <a:t>p, q.</a:t>
            </a:r>
            <a:r>
              <a:rPr lang="en-US" altLang="en-US" sz="240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  (e.g., 1024 bits each)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99576C73-E40B-A342-BCCF-FA1F64D8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2.</a:t>
            </a:r>
            <a:r>
              <a:rPr lang="en-US" altLang="en-US" sz="2400"/>
              <a:t> Compute </a:t>
            </a:r>
            <a:r>
              <a:rPr lang="en-US" altLang="en-US" sz="2400" i="1">
                <a:solidFill>
                  <a:srgbClr val="FF0000"/>
                </a:solidFill>
              </a:rPr>
              <a:t>n</a:t>
            </a:r>
            <a:r>
              <a:rPr lang="en-US" altLang="en-US" sz="2400" i="1"/>
              <a:t> = pq,  z = (p-1)(q-1</a:t>
            </a:r>
            <a:r>
              <a:rPr lang="en-US" altLang="en-US" sz="2400"/>
              <a:t>)</a:t>
            </a:r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id="{8AD2FB19-6083-B04D-91DD-82DD3D1A8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32138"/>
            <a:ext cx="7304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3.</a:t>
            </a:r>
            <a:r>
              <a:rPr lang="en-US" altLang="en-US" sz="2400"/>
              <a:t> Choose </a:t>
            </a:r>
            <a:r>
              <a:rPr lang="en-US" altLang="en-US" sz="2400" i="1">
                <a:solidFill>
                  <a:srgbClr val="FF0000"/>
                </a:solidFill>
              </a:rPr>
              <a:t>e</a:t>
            </a:r>
            <a:r>
              <a:rPr lang="en-US" altLang="en-US" sz="2400" i="1"/>
              <a:t> (</a:t>
            </a:r>
            <a:r>
              <a:rPr lang="en-US" altLang="en-US" sz="2400"/>
              <a:t>with</a:t>
            </a:r>
            <a:r>
              <a:rPr lang="en-US" altLang="en-US" sz="2400" i="1"/>
              <a:t> e&lt;n)</a:t>
            </a:r>
            <a:r>
              <a:rPr lang="en-US" altLang="en-US" sz="2400"/>
              <a:t> that has no common factors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   with z. (</a:t>
            </a:r>
            <a:r>
              <a:rPr lang="en-US" altLang="en-US" sz="2400" i="1"/>
              <a:t>e, z</a:t>
            </a:r>
            <a:r>
              <a:rPr lang="en-US" altLang="en-US" sz="2400"/>
              <a:t> are “relatively prime”).</a:t>
            </a:r>
          </a:p>
        </p:txBody>
      </p:sp>
      <p:sp>
        <p:nvSpPr>
          <p:cNvPr id="52231" name="Text Box 7">
            <a:extLst>
              <a:ext uri="{FF2B5EF4-FFF2-40B4-BE49-F238E27FC236}">
                <a16:creationId xmlns:a16="http://schemas.microsoft.com/office/drawing/2014/main" id="{9D12E3FC-C6DB-2D4D-940C-F56B73C37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4121150"/>
            <a:ext cx="7513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4.</a:t>
            </a:r>
            <a:r>
              <a:rPr lang="en-US" altLang="en-US" sz="2400"/>
              <a:t> Choose </a:t>
            </a:r>
            <a:r>
              <a:rPr lang="en-US" altLang="en-US" sz="2400" i="1">
                <a:solidFill>
                  <a:srgbClr val="FF0000"/>
                </a:solidFill>
              </a:rPr>
              <a:t>d</a:t>
            </a:r>
            <a:r>
              <a:rPr lang="en-US" altLang="en-US" sz="2400"/>
              <a:t> such that </a:t>
            </a:r>
            <a:r>
              <a:rPr lang="en-US" altLang="en-US" sz="2400" i="1"/>
              <a:t>ed-1</a:t>
            </a:r>
            <a:r>
              <a:rPr lang="en-US" altLang="en-US" sz="2400"/>
              <a:t> is  exactly divisible by </a:t>
            </a:r>
            <a:r>
              <a:rPr lang="en-US" altLang="en-US" sz="2400" i="1"/>
              <a:t>z</a:t>
            </a:r>
            <a:r>
              <a:rPr lang="en-US" altLang="en-US" sz="2400"/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   (in other words: </a:t>
            </a:r>
            <a:r>
              <a:rPr lang="en-US" altLang="en-US" sz="2400" i="1"/>
              <a:t>ed</a:t>
            </a:r>
            <a:r>
              <a:rPr lang="en-US" altLang="en-US" sz="2400"/>
              <a:t> mod </a:t>
            </a:r>
            <a:r>
              <a:rPr lang="en-US" altLang="en-US" sz="2400" i="1"/>
              <a:t>z  = 1 </a:t>
            </a:r>
            <a:r>
              <a:rPr lang="en-US" altLang="en-US" sz="2400"/>
              <a:t>).</a:t>
            </a:r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5E887DD0-4088-D44E-B9A3-162333ED8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5156200"/>
            <a:ext cx="597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5.</a:t>
            </a:r>
            <a:r>
              <a:rPr lang="en-US" altLang="en-US" sz="2400"/>
              <a:t> </a:t>
            </a:r>
            <a:r>
              <a:rPr lang="en-US" altLang="en-US" sz="2400" i="1"/>
              <a:t>Public</a:t>
            </a:r>
            <a:r>
              <a:rPr lang="en-US" altLang="en-US" sz="2400"/>
              <a:t> key is </a:t>
            </a:r>
            <a:r>
              <a:rPr lang="en-US" altLang="en-US" sz="2400" i="1"/>
              <a:t>(</a:t>
            </a:r>
            <a:r>
              <a:rPr lang="en-US" altLang="en-US" sz="2400" i="1">
                <a:solidFill>
                  <a:srgbClr val="FF0000"/>
                </a:solidFill>
              </a:rPr>
              <a:t>n,e</a:t>
            </a:r>
            <a:r>
              <a:rPr lang="en-US" altLang="en-US" sz="2400" i="1"/>
              <a:t>).</a:t>
            </a:r>
            <a:r>
              <a:rPr lang="en-US" altLang="en-US" sz="2400"/>
              <a:t>  </a:t>
            </a:r>
            <a:r>
              <a:rPr lang="en-US" altLang="en-US" sz="2400" i="1"/>
              <a:t>Private</a:t>
            </a:r>
            <a:r>
              <a:rPr lang="en-US" altLang="en-US" sz="2400"/>
              <a:t> key is </a:t>
            </a:r>
            <a:r>
              <a:rPr lang="en-US" altLang="en-US" sz="2400" i="1"/>
              <a:t>(</a:t>
            </a:r>
            <a:r>
              <a:rPr lang="en-US" altLang="en-US" sz="2400" i="1">
                <a:solidFill>
                  <a:srgbClr val="FF0000"/>
                </a:solidFill>
              </a:rPr>
              <a:t>n,d</a:t>
            </a:r>
            <a:r>
              <a:rPr lang="en-US" altLang="en-US" sz="2400" i="1"/>
              <a:t>).</a:t>
            </a:r>
          </a:p>
        </p:txBody>
      </p:sp>
      <p:grpSp>
        <p:nvGrpSpPr>
          <p:cNvPr id="52233" name="Group 13">
            <a:extLst>
              <a:ext uri="{FF2B5EF4-FFF2-40B4-BE49-F238E27FC236}">
                <a16:creationId xmlns:a16="http://schemas.microsoft.com/office/drawing/2014/main" id="{DDB061A0-54D9-E348-B7A6-1278115BF853}"/>
              </a:ext>
            </a:extLst>
          </p:cNvPr>
          <p:cNvGrpSpPr>
            <a:grpSpLocks/>
          </p:cNvGrpSpPr>
          <p:nvPr/>
        </p:nvGrpSpPr>
        <p:grpSpPr bwMode="auto">
          <a:xfrm>
            <a:off x="3076575" y="5673725"/>
            <a:ext cx="557213" cy="704850"/>
            <a:chOff x="1753" y="3628"/>
            <a:chExt cx="351" cy="444"/>
          </a:xfrm>
        </p:grpSpPr>
        <p:sp>
          <p:nvSpPr>
            <p:cNvPr id="52240" name="Text Box 10">
              <a:extLst>
                <a:ext uri="{FF2B5EF4-FFF2-40B4-BE49-F238E27FC236}">
                  <a16:creationId xmlns:a16="http://schemas.microsoft.com/office/drawing/2014/main" id="{4CEEBF0A-A587-0645-918E-C02249A6B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3" y="3700"/>
              <a:ext cx="2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K</a:t>
              </a:r>
              <a:r>
                <a:rPr lang="en-US" altLang="en-US" sz="200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52241" name="Text Box 11">
              <a:extLst>
                <a:ext uri="{FF2B5EF4-FFF2-40B4-BE49-F238E27FC236}">
                  <a16:creationId xmlns:a16="http://schemas.microsoft.com/office/drawing/2014/main" id="{07ABE560-B282-7046-A8EB-BD5CFEA15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" y="3822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2242" name="Text Box 12">
              <a:extLst>
                <a:ext uri="{FF2B5EF4-FFF2-40B4-BE49-F238E27FC236}">
                  <a16:creationId xmlns:a16="http://schemas.microsoft.com/office/drawing/2014/main" id="{186C457E-2877-994E-9CEE-569B1DB78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" y="3628"/>
              <a:ext cx="1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52234" name="Group 14">
            <a:extLst>
              <a:ext uri="{FF2B5EF4-FFF2-40B4-BE49-F238E27FC236}">
                <a16:creationId xmlns:a16="http://schemas.microsoft.com/office/drawing/2014/main" id="{92E8D364-6AA9-3E4C-93D9-D5DA24BA5398}"/>
              </a:ext>
            </a:extLst>
          </p:cNvPr>
          <p:cNvGrpSpPr>
            <a:grpSpLocks/>
          </p:cNvGrpSpPr>
          <p:nvPr/>
        </p:nvGrpSpPr>
        <p:grpSpPr bwMode="auto">
          <a:xfrm>
            <a:off x="5930900" y="5643563"/>
            <a:ext cx="557213" cy="704850"/>
            <a:chOff x="1753" y="3628"/>
            <a:chExt cx="351" cy="444"/>
          </a:xfrm>
        </p:grpSpPr>
        <p:sp>
          <p:nvSpPr>
            <p:cNvPr id="52237" name="Text Box 15">
              <a:extLst>
                <a:ext uri="{FF2B5EF4-FFF2-40B4-BE49-F238E27FC236}">
                  <a16:creationId xmlns:a16="http://schemas.microsoft.com/office/drawing/2014/main" id="{C2FBF057-FB9B-744C-B264-E3E8FB553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3" y="3700"/>
              <a:ext cx="2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K</a:t>
              </a:r>
              <a:r>
                <a:rPr lang="en-US" altLang="en-US" sz="200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52238" name="Text Box 16">
              <a:extLst>
                <a:ext uri="{FF2B5EF4-FFF2-40B4-BE49-F238E27FC236}">
                  <a16:creationId xmlns:a16="http://schemas.microsoft.com/office/drawing/2014/main" id="{D243F83C-253F-DB49-B937-0866AABE1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" y="3822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2239" name="Text Box 17">
              <a:extLst>
                <a:ext uri="{FF2B5EF4-FFF2-40B4-BE49-F238E27FC236}">
                  <a16:creationId xmlns:a16="http://schemas.microsoft.com/office/drawing/2014/main" id="{1E0C1A05-A1AB-834B-9949-31A8F3965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" y="3628"/>
              <a:ext cx="1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52235" name="AutoShape 19">
            <a:extLst>
              <a:ext uri="{FF2B5EF4-FFF2-40B4-BE49-F238E27FC236}">
                <a16:creationId xmlns:a16="http://schemas.microsoft.com/office/drawing/2014/main" id="{9899B4B5-31CD-394E-8DB4-3ECF644197D5}"/>
              </a:ext>
            </a:extLst>
          </p:cNvPr>
          <p:cNvSpPr>
            <a:spLocks/>
          </p:cNvSpPr>
          <p:nvPr/>
        </p:nvSpPr>
        <p:spPr bwMode="auto">
          <a:xfrm rot="5400000">
            <a:off x="3151982" y="5347493"/>
            <a:ext cx="165100" cy="760413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36" name="AutoShape 20">
            <a:extLst>
              <a:ext uri="{FF2B5EF4-FFF2-40B4-BE49-F238E27FC236}">
                <a16:creationId xmlns:a16="http://schemas.microsoft.com/office/drawing/2014/main" id="{02E179FC-FD7B-2143-B90F-5376F7FFECE0}"/>
              </a:ext>
            </a:extLst>
          </p:cNvPr>
          <p:cNvSpPr>
            <a:spLocks/>
          </p:cNvSpPr>
          <p:nvPr/>
        </p:nvSpPr>
        <p:spPr bwMode="auto">
          <a:xfrm rot="5400000">
            <a:off x="6061869" y="5317332"/>
            <a:ext cx="165100" cy="760412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4">
            <a:extLst>
              <a:ext uri="{FF2B5EF4-FFF2-40B4-BE49-F238E27FC236}">
                <a16:creationId xmlns:a16="http://schemas.microsoft.com/office/drawing/2014/main" id="{B638BDE9-95B7-1047-BE5C-3DC1556A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2BCCFFA8-2778-8845-A997-05374F78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2DFEDAD6-F553-7D4F-AA64-5DEE02281134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77D1140-F0E8-A64A-A4B2-75F16C221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RSA: Encryption, decryption</a:t>
            </a:r>
          </a:p>
        </p:txBody>
      </p:sp>
      <p:sp>
        <p:nvSpPr>
          <p:cNvPr id="54276" name="Text Box 3">
            <a:extLst>
              <a:ext uri="{FF2B5EF4-FFF2-40B4-BE49-F238E27FC236}">
                <a16:creationId xmlns:a16="http://schemas.microsoft.com/office/drawing/2014/main" id="{83D82519-8869-7249-9996-AC3C9A3D4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500188"/>
            <a:ext cx="619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0.</a:t>
            </a:r>
            <a:r>
              <a:rPr lang="en-US" altLang="en-US" sz="2400"/>
              <a:t>  Given (</a:t>
            </a:r>
            <a:r>
              <a:rPr lang="en-US" altLang="en-US" sz="2400" i="1"/>
              <a:t>n,e</a:t>
            </a:r>
            <a:r>
              <a:rPr lang="en-US" altLang="en-US" sz="2400"/>
              <a:t>) and (</a:t>
            </a:r>
            <a:r>
              <a:rPr lang="en-US" altLang="en-US" sz="2400" i="1"/>
              <a:t>n,d</a:t>
            </a:r>
            <a:r>
              <a:rPr lang="en-US" altLang="en-US" sz="2400"/>
              <a:t>) as computed above</a:t>
            </a:r>
          </a:p>
        </p:txBody>
      </p:sp>
      <p:grpSp>
        <p:nvGrpSpPr>
          <p:cNvPr id="54277" name="Group 14">
            <a:extLst>
              <a:ext uri="{FF2B5EF4-FFF2-40B4-BE49-F238E27FC236}">
                <a16:creationId xmlns:a16="http://schemas.microsoft.com/office/drawing/2014/main" id="{DF24B2B0-69DD-3A40-8E5C-E1566FA529DB}"/>
              </a:ext>
            </a:extLst>
          </p:cNvPr>
          <p:cNvGrpSpPr>
            <a:grpSpLocks/>
          </p:cNvGrpSpPr>
          <p:nvPr/>
        </p:nvGrpSpPr>
        <p:grpSpPr bwMode="auto">
          <a:xfrm>
            <a:off x="669925" y="2179638"/>
            <a:ext cx="8337550" cy="965200"/>
            <a:chOff x="407" y="1521"/>
            <a:chExt cx="5252" cy="608"/>
          </a:xfrm>
        </p:grpSpPr>
        <p:sp>
          <p:nvSpPr>
            <p:cNvPr id="54293" name="Text Box 4">
              <a:extLst>
                <a:ext uri="{FF2B5EF4-FFF2-40B4-BE49-F238E27FC236}">
                  <a16:creationId xmlns:a16="http://schemas.microsoft.com/office/drawing/2014/main" id="{C04002D7-6401-794A-9B23-FA99AB347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" y="1521"/>
              <a:ext cx="34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2"/>
                  </a:solidFill>
                </a:rPr>
                <a:t>1.</a:t>
              </a:r>
              <a:r>
                <a:rPr lang="en-US" altLang="en-US" sz="2400"/>
                <a:t> To encrypt bit pattern, </a:t>
              </a:r>
              <a:r>
                <a:rPr lang="en-US" altLang="en-US" sz="2400" i="1"/>
                <a:t>m</a:t>
              </a:r>
              <a:r>
                <a:rPr lang="en-US" altLang="en-US" sz="2400"/>
                <a:t>, compute</a:t>
              </a:r>
            </a:p>
          </p:txBody>
        </p:sp>
        <p:grpSp>
          <p:nvGrpSpPr>
            <p:cNvPr id="54294" name="Group 13">
              <a:extLst>
                <a:ext uri="{FF2B5EF4-FFF2-40B4-BE49-F238E27FC236}">
                  <a16:creationId xmlns:a16="http://schemas.microsoft.com/office/drawing/2014/main" id="{02F752B5-29A1-F144-9E35-B4C9CB6F2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" y="1768"/>
              <a:ext cx="1451" cy="361"/>
              <a:chOff x="1688" y="1812"/>
              <a:chExt cx="1451" cy="361"/>
            </a:xfrm>
          </p:grpSpPr>
          <p:sp>
            <p:nvSpPr>
              <p:cNvPr id="54298" name="Text Box 8">
                <a:extLst>
                  <a:ext uri="{FF2B5EF4-FFF2-40B4-BE49-F238E27FC236}">
                    <a16:creationId xmlns:a16="http://schemas.microsoft.com/office/drawing/2014/main" id="{34584D61-575B-C146-88CC-7D868D53E3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1885"/>
                <a:ext cx="14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1">
                    <a:solidFill>
                      <a:srgbClr val="FF0000"/>
                    </a:solidFill>
                  </a:rPr>
                  <a:t>c = m   </a:t>
                </a:r>
                <a:r>
                  <a:rPr lang="en-US" altLang="en-US" sz="2400">
                    <a:solidFill>
                      <a:srgbClr val="FF0000"/>
                    </a:solidFill>
                  </a:rPr>
                  <a:t>mod</a:t>
                </a:r>
                <a:r>
                  <a:rPr lang="en-US" altLang="en-US" sz="2400" i="1">
                    <a:solidFill>
                      <a:srgbClr val="FF0000"/>
                    </a:solidFill>
                  </a:rPr>
                  <a:t>  n</a:t>
                </a:r>
              </a:p>
            </p:txBody>
          </p:sp>
          <p:sp>
            <p:nvSpPr>
              <p:cNvPr id="54299" name="Text Box 9">
                <a:extLst>
                  <a:ext uri="{FF2B5EF4-FFF2-40B4-BE49-F238E27FC236}">
                    <a16:creationId xmlns:a16="http://schemas.microsoft.com/office/drawing/2014/main" id="{0AADF26E-042D-DB47-B358-5FC13DEEB9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4" y="181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1">
                    <a:solidFill>
                      <a:srgbClr val="FF0000"/>
                    </a:solidFill>
                  </a:rPr>
                  <a:t>e</a:t>
                </a:r>
              </a:p>
            </p:txBody>
          </p:sp>
        </p:grpSp>
        <p:grpSp>
          <p:nvGrpSpPr>
            <p:cNvPr id="54295" name="Group 12">
              <a:extLst>
                <a:ext uri="{FF2B5EF4-FFF2-40B4-BE49-F238E27FC236}">
                  <a16:creationId xmlns:a16="http://schemas.microsoft.com/office/drawing/2014/main" id="{5DE85F5A-A487-0143-ADC3-5727E7536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6" y="1724"/>
              <a:ext cx="3693" cy="397"/>
              <a:chOff x="777" y="2538"/>
              <a:chExt cx="3693" cy="397"/>
            </a:xfrm>
          </p:grpSpPr>
          <p:sp>
            <p:nvSpPr>
              <p:cNvPr id="54296" name="Text Box 10">
                <a:extLst>
                  <a:ext uri="{FF2B5EF4-FFF2-40B4-BE49-F238E27FC236}">
                    <a16:creationId xmlns:a16="http://schemas.microsoft.com/office/drawing/2014/main" id="{5E69FC96-0631-0247-982B-E88DA2259A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" y="2647"/>
                <a:ext cx="369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/>
                  <a:t>(i.e., remainder when </a:t>
                </a:r>
                <a:r>
                  <a:rPr lang="en-US" altLang="en-US" sz="2400" i="1"/>
                  <a:t>m</a:t>
                </a:r>
                <a:r>
                  <a:rPr lang="en-US" altLang="en-US" sz="2400"/>
                  <a:t>   is divided by </a:t>
                </a:r>
                <a:r>
                  <a:rPr lang="en-US" altLang="en-US" sz="2400" i="1"/>
                  <a:t>n</a:t>
                </a:r>
                <a:r>
                  <a:rPr lang="en-US" altLang="en-US" sz="2400"/>
                  <a:t>)</a:t>
                </a:r>
              </a:p>
            </p:txBody>
          </p:sp>
          <p:sp>
            <p:nvSpPr>
              <p:cNvPr id="54297" name="Text Box 11">
                <a:extLst>
                  <a:ext uri="{FF2B5EF4-FFF2-40B4-BE49-F238E27FC236}">
                    <a16:creationId xmlns:a16="http://schemas.microsoft.com/office/drawing/2014/main" id="{FD40C05C-4423-A64C-8971-43824DD1B1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5" y="253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1"/>
                  <a:t>e</a:t>
                </a:r>
                <a:endParaRPr lang="en-US" altLang="en-US" sz="2400" i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4278" name="Text Box 16">
            <a:extLst>
              <a:ext uri="{FF2B5EF4-FFF2-40B4-BE49-F238E27FC236}">
                <a16:creationId xmlns:a16="http://schemas.microsoft.com/office/drawing/2014/main" id="{F6E13025-6FA9-1E4A-9A2D-CBBE81336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449638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2.</a:t>
            </a:r>
            <a:r>
              <a:rPr lang="en-US" altLang="en-US" sz="2400"/>
              <a:t> To decrypt received bit pattern, </a:t>
            </a:r>
            <a:r>
              <a:rPr lang="en-US" altLang="en-US" sz="2400" i="1"/>
              <a:t>c</a:t>
            </a:r>
            <a:r>
              <a:rPr lang="en-US" altLang="en-US" sz="2400"/>
              <a:t>, compute</a:t>
            </a:r>
          </a:p>
        </p:txBody>
      </p:sp>
      <p:grpSp>
        <p:nvGrpSpPr>
          <p:cNvPr id="54279" name="Group 17">
            <a:extLst>
              <a:ext uri="{FF2B5EF4-FFF2-40B4-BE49-F238E27FC236}">
                <a16:creationId xmlns:a16="http://schemas.microsoft.com/office/drawing/2014/main" id="{C11D0FD1-EB7D-0E4A-994B-B333CA102D0A}"/>
              </a:ext>
            </a:extLst>
          </p:cNvPr>
          <p:cNvGrpSpPr>
            <a:grpSpLocks/>
          </p:cNvGrpSpPr>
          <p:nvPr/>
        </p:nvGrpSpPr>
        <p:grpSpPr bwMode="auto">
          <a:xfrm>
            <a:off x="917575" y="3841750"/>
            <a:ext cx="2303463" cy="573088"/>
            <a:chOff x="1688" y="1812"/>
            <a:chExt cx="1451" cy="361"/>
          </a:xfrm>
        </p:grpSpPr>
        <p:sp>
          <p:nvSpPr>
            <p:cNvPr id="54291" name="Text Box 18">
              <a:extLst>
                <a:ext uri="{FF2B5EF4-FFF2-40B4-BE49-F238E27FC236}">
                  <a16:creationId xmlns:a16="http://schemas.microsoft.com/office/drawing/2014/main" id="{787F1EB5-3637-ED42-A3BC-C5C1FA05D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rgbClr val="FF0000"/>
                  </a:solidFill>
                </a:rPr>
                <a:t>m = c   </a:t>
              </a:r>
              <a:r>
                <a:rPr lang="en-US" altLang="en-US" sz="2400">
                  <a:solidFill>
                    <a:srgbClr val="FF0000"/>
                  </a:solidFill>
                </a:rPr>
                <a:t>mod</a:t>
              </a:r>
              <a:r>
                <a:rPr lang="en-US" altLang="en-US" sz="2400" i="1">
                  <a:solidFill>
                    <a:srgbClr val="FF0000"/>
                  </a:solidFill>
                </a:rPr>
                <a:t>  n</a:t>
              </a:r>
            </a:p>
          </p:txBody>
        </p:sp>
        <p:sp>
          <p:nvSpPr>
            <p:cNvPr id="54292" name="Text Box 19">
              <a:extLst>
                <a:ext uri="{FF2B5EF4-FFF2-40B4-BE49-F238E27FC236}">
                  <a16:creationId xmlns:a16="http://schemas.microsoft.com/office/drawing/2014/main" id="{F8FDBED9-861A-3945-99D5-D1DEB08A1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" y="1812"/>
              <a:ext cx="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54280" name="Text Box 21">
            <a:extLst>
              <a:ext uri="{FF2B5EF4-FFF2-40B4-BE49-F238E27FC236}">
                <a16:creationId xmlns:a16="http://schemas.microsoft.com/office/drawing/2014/main" id="{01579769-1622-1C44-BB45-098751CB3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933825"/>
            <a:ext cx="5783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(i.e., remainder when </a:t>
            </a:r>
            <a:r>
              <a:rPr lang="en-US" altLang="en-US" sz="2400" i="1"/>
              <a:t>c</a:t>
            </a:r>
            <a:r>
              <a:rPr lang="en-US" altLang="en-US" sz="2400"/>
              <a:t>   is divided by </a:t>
            </a:r>
            <a:r>
              <a:rPr lang="en-US" altLang="en-US" sz="2400" i="1"/>
              <a:t>n</a:t>
            </a:r>
            <a:r>
              <a:rPr lang="en-US" altLang="en-US" sz="2400"/>
              <a:t>)</a:t>
            </a:r>
          </a:p>
        </p:txBody>
      </p:sp>
      <p:sp>
        <p:nvSpPr>
          <p:cNvPr id="54281" name="Text Box 22">
            <a:extLst>
              <a:ext uri="{FF2B5EF4-FFF2-40B4-BE49-F238E27FC236}">
                <a16:creationId xmlns:a16="http://schemas.microsoft.com/office/drawing/2014/main" id="{BDA2AF8A-F54F-354D-9D54-582DD537F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3795713"/>
            <a:ext cx="36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d</a:t>
            </a:r>
            <a:endParaRPr lang="en-US" altLang="en-US" sz="2400" i="1">
              <a:solidFill>
                <a:srgbClr val="FF0000"/>
              </a:solidFill>
            </a:endParaRPr>
          </a:p>
        </p:txBody>
      </p:sp>
      <p:grpSp>
        <p:nvGrpSpPr>
          <p:cNvPr id="54282" name="Group 39">
            <a:extLst>
              <a:ext uri="{FF2B5EF4-FFF2-40B4-BE49-F238E27FC236}">
                <a16:creationId xmlns:a16="http://schemas.microsoft.com/office/drawing/2014/main" id="{274EB23C-9061-A942-ABDC-1D12412CC62D}"/>
              </a:ext>
            </a:extLst>
          </p:cNvPr>
          <p:cNvGrpSpPr>
            <a:grpSpLocks/>
          </p:cNvGrpSpPr>
          <p:nvPr/>
        </p:nvGrpSpPr>
        <p:grpSpPr bwMode="auto">
          <a:xfrm>
            <a:off x="2965450" y="4922838"/>
            <a:ext cx="3935413" cy="619125"/>
            <a:chOff x="868" y="3287"/>
            <a:chExt cx="2479" cy="390"/>
          </a:xfrm>
        </p:grpSpPr>
        <p:sp>
          <p:nvSpPr>
            <p:cNvPr id="54287" name="Text Box 26">
              <a:extLst>
                <a:ext uri="{FF2B5EF4-FFF2-40B4-BE49-F238E27FC236}">
                  <a16:creationId xmlns:a16="http://schemas.microsoft.com/office/drawing/2014/main" id="{9B0AA18A-F4A0-7445-8C85-E923CA037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m  =  (m   </a:t>
              </a:r>
              <a:r>
                <a:rPr lang="en-US" altLang="en-US" sz="2400"/>
                <a:t>mod</a:t>
              </a:r>
              <a:r>
                <a:rPr lang="en-US" altLang="en-US" sz="2400" i="1"/>
                <a:t>  n)</a:t>
              </a:r>
            </a:p>
          </p:txBody>
        </p:sp>
        <p:sp>
          <p:nvSpPr>
            <p:cNvPr id="54288" name="Text Box 27">
              <a:extLst>
                <a:ext uri="{FF2B5EF4-FFF2-40B4-BE49-F238E27FC236}">
                  <a16:creationId xmlns:a16="http://schemas.microsoft.com/office/drawing/2014/main" id="{E6AE1DCB-9268-5B43-9A15-5D601F4C1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330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e</a:t>
              </a:r>
            </a:p>
          </p:txBody>
        </p:sp>
        <p:sp>
          <p:nvSpPr>
            <p:cNvPr id="54289" name="Text Box 34">
              <a:extLst>
                <a:ext uri="{FF2B5EF4-FFF2-40B4-BE49-F238E27FC236}">
                  <a16:creationId xmlns:a16="http://schemas.microsoft.com/office/drawing/2014/main" id="{580EA2BB-1C73-4C4E-8722-E8543AA69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 </a:t>
              </a:r>
              <a:r>
                <a:rPr lang="en-US" altLang="en-US" sz="2400"/>
                <a:t>mod</a:t>
              </a:r>
              <a:r>
                <a:rPr lang="en-US" altLang="en-US" sz="2400" i="1"/>
                <a:t>  n</a:t>
              </a:r>
            </a:p>
          </p:txBody>
        </p:sp>
        <p:sp>
          <p:nvSpPr>
            <p:cNvPr id="54290" name="Text Box 35">
              <a:extLst>
                <a:ext uri="{FF2B5EF4-FFF2-40B4-BE49-F238E27FC236}">
                  <a16:creationId xmlns:a16="http://schemas.microsoft.com/office/drawing/2014/main" id="{3E232360-ADD4-0245-B4EF-733070051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3287"/>
              <a:ext cx="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d</a:t>
              </a:r>
            </a:p>
          </p:txBody>
        </p:sp>
      </p:grpSp>
      <p:sp>
        <p:nvSpPr>
          <p:cNvPr id="54283" name="Text Box 40">
            <a:extLst>
              <a:ext uri="{FF2B5EF4-FFF2-40B4-BE49-F238E27FC236}">
                <a16:creationId xmlns:a16="http://schemas.microsoft.com/office/drawing/2014/main" id="{B2341D22-FCFC-2D46-A129-CE727079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4910138"/>
            <a:ext cx="1389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Magic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happens!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84" name="Rectangle 41">
            <a:extLst>
              <a:ext uri="{FF2B5EF4-FFF2-40B4-BE49-F238E27FC236}">
                <a16:creationId xmlns:a16="http://schemas.microsoft.com/office/drawing/2014/main" id="{4899B29E-1797-6548-BCF6-EB996537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4786313"/>
            <a:ext cx="6256337" cy="12684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85" name="AutoShape 43">
            <a:extLst>
              <a:ext uri="{FF2B5EF4-FFF2-40B4-BE49-F238E27FC236}">
                <a16:creationId xmlns:a16="http://schemas.microsoft.com/office/drawing/2014/main" id="{9C5145FF-A379-F84C-986F-D131951536B5}"/>
              </a:ext>
            </a:extLst>
          </p:cNvPr>
          <p:cNvSpPr>
            <a:spLocks/>
          </p:cNvSpPr>
          <p:nvPr/>
        </p:nvSpPr>
        <p:spPr bwMode="auto">
          <a:xfrm rot="-5400000">
            <a:off x="4688682" y="4985543"/>
            <a:ext cx="139700" cy="1223963"/>
          </a:xfrm>
          <a:prstGeom prst="leftBrace">
            <a:avLst>
              <a:gd name="adj1" fmla="val 73011"/>
              <a:gd name="adj2" fmla="val 52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4286" name="Text Box 44">
            <a:extLst>
              <a:ext uri="{FF2B5EF4-FFF2-40B4-BE49-F238E27FC236}">
                <a16:creationId xmlns:a16="http://schemas.microsoft.com/office/drawing/2014/main" id="{3447100D-7283-2E4A-8706-D7449A7C1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5584825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oter Placeholder 3">
            <a:extLst>
              <a:ext uri="{FF2B5EF4-FFF2-40B4-BE49-F238E27FC236}">
                <a16:creationId xmlns:a16="http://schemas.microsoft.com/office/drawing/2014/main" id="{4974E434-97D5-7443-A790-FB535253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56322" name="Slide Number Placeholder 4">
            <a:extLst>
              <a:ext uri="{FF2B5EF4-FFF2-40B4-BE49-F238E27FC236}">
                <a16:creationId xmlns:a16="http://schemas.microsoft.com/office/drawing/2014/main" id="{CA90209E-34CC-0349-BE80-8EBB1B8E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F7ED164C-3550-2C4F-9C66-3C68BB83D40F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62DB104-8265-D745-8C25-5AD35EDBA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RSA example: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2954C9D3-71EE-6346-9586-A4D5B22A8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300163"/>
            <a:ext cx="5884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Bob chooses </a:t>
            </a:r>
            <a:r>
              <a:rPr lang="en-US" altLang="en-US" sz="2400" i="1"/>
              <a:t>p=5, q=7</a:t>
            </a:r>
            <a:r>
              <a:rPr lang="en-US" altLang="en-US" sz="2400"/>
              <a:t>.  Then </a:t>
            </a:r>
            <a:r>
              <a:rPr lang="en-US" altLang="en-US" sz="2400" i="1"/>
              <a:t>n=35, z=24</a:t>
            </a:r>
            <a:r>
              <a:rPr lang="en-US" altLang="en-US" sz="2400"/>
              <a:t>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419FD556-5AAA-B84D-B091-984C08CCE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988" y="1724025"/>
            <a:ext cx="5440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e=5</a:t>
            </a:r>
            <a:r>
              <a:rPr lang="en-US" altLang="en-US" sz="2400"/>
              <a:t>  (so </a:t>
            </a:r>
            <a:r>
              <a:rPr lang="en-US" altLang="en-US" sz="2400" i="1"/>
              <a:t>e, z</a:t>
            </a:r>
            <a:r>
              <a:rPr lang="en-US" altLang="en-US" sz="2400"/>
              <a:t> relatively prime).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d=29</a:t>
            </a:r>
            <a:r>
              <a:rPr lang="en-US" altLang="en-US" sz="2400"/>
              <a:t> (so </a:t>
            </a:r>
            <a:r>
              <a:rPr lang="en-US" altLang="en-US" sz="2400" i="1"/>
              <a:t>ed-1</a:t>
            </a:r>
            <a:r>
              <a:rPr lang="en-US" altLang="en-US" sz="2400"/>
              <a:t> exactly divisible by z).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8BFE42CB-1805-7C4E-A3CB-4155462B6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3335338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/>
              <a:t>letter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7828450C-D8D3-904C-9F72-6EC99FCCE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331152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/>
              <a:t>m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973734CC-B82B-5642-94EC-9E4522EC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32105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/>
              <a:t>m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98AD000D-8441-9E48-B042-B946C877C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3179763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grpSp>
        <p:nvGrpSpPr>
          <p:cNvPr id="56330" name="Group 12">
            <a:extLst>
              <a:ext uri="{FF2B5EF4-FFF2-40B4-BE49-F238E27FC236}">
                <a16:creationId xmlns:a16="http://schemas.microsoft.com/office/drawing/2014/main" id="{3F99D18A-52E9-4A49-99C1-87CE2EBCC353}"/>
              </a:ext>
            </a:extLst>
          </p:cNvPr>
          <p:cNvGrpSpPr>
            <a:grpSpLocks/>
          </p:cNvGrpSpPr>
          <p:nvPr/>
        </p:nvGrpSpPr>
        <p:grpSpPr bwMode="auto">
          <a:xfrm>
            <a:off x="6496050" y="3190875"/>
            <a:ext cx="2014538" cy="585788"/>
            <a:chOff x="2721" y="1773"/>
            <a:chExt cx="1269" cy="369"/>
          </a:xfrm>
        </p:grpSpPr>
        <p:sp>
          <p:nvSpPr>
            <p:cNvPr id="56349" name="Text Box 10">
              <a:extLst>
                <a:ext uri="{FF2B5EF4-FFF2-40B4-BE49-F238E27FC236}">
                  <a16:creationId xmlns:a16="http://schemas.microsoft.com/office/drawing/2014/main" id="{52A31B20-036F-0547-8958-50618A2E4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1" y="1854"/>
              <a:ext cx="12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u="sng"/>
                <a:t>c = m  mod  n</a:t>
              </a:r>
              <a:endParaRPr lang="en-US" altLang="en-US" sz="2400" u="sng">
                <a:latin typeface="Times New Roman" panose="02020603050405020304" pitchFamily="18" charset="0"/>
              </a:endParaRPr>
            </a:p>
          </p:txBody>
        </p:sp>
        <p:sp>
          <p:nvSpPr>
            <p:cNvPr id="56350" name="Text Box 11">
              <a:extLst>
                <a:ext uri="{FF2B5EF4-FFF2-40B4-BE49-F238E27FC236}">
                  <a16:creationId xmlns:a16="http://schemas.microsoft.com/office/drawing/2014/main" id="{CA7B30C0-A58A-7040-A6EE-F0B9DA58C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0" y="1773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e</a:t>
              </a:r>
              <a:endParaRPr lang="en-US" altLang="en-US" sz="2400" u="sng">
                <a:latin typeface="Times New Roman" panose="02020603050405020304" pitchFamily="18" charset="0"/>
              </a:endParaRPr>
            </a:p>
          </p:txBody>
        </p:sp>
      </p:grpSp>
      <p:sp>
        <p:nvSpPr>
          <p:cNvPr id="56331" name="Text Box 15">
            <a:extLst>
              <a:ext uri="{FF2B5EF4-FFF2-40B4-BE49-F238E27FC236}">
                <a16:creationId xmlns:a16="http://schemas.microsoft.com/office/drawing/2014/main" id="{54FB9A3A-4D1C-2746-A0BC-906128FAF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3810000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2" name="Text Box 16">
            <a:extLst>
              <a:ext uri="{FF2B5EF4-FFF2-40B4-BE49-F238E27FC236}">
                <a16:creationId xmlns:a16="http://schemas.microsoft.com/office/drawing/2014/main" id="{EF10E404-FFE3-BE41-8566-40A1A9ECC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38322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3" name="Text Box 17">
            <a:extLst>
              <a:ext uri="{FF2B5EF4-FFF2-40B4-BE49-F238E27FC236}">
                <a16:creationId xmlns:a16="http://schemas.microsoft.com/office/drawing/2014/main" id="{6EB267EE-1C4C-0345-B3D9-6FEB58213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3824288"/>
            <a:ext cx="137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1524832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4" name="Text Box 18">
            <a:extLst>
              <a:ext uri="{FF2B5EF4-FFF2-40B4-BE49-F238E27FC236}">
                <a16:creationId xmlns:a16="http://schemas.microsoft.com/office/drawing/2014/main" id="{6660CA71-4440-F547-B7FB-FE83E294C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63" y="38227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17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5" name="Text Box 21">
            <a:extLst>
              <a:ext uri="{FF2B5EF4-FFF2-40B4-BE49-F238E27FC236}">
                <a16:creationId xmlns:a16="http://schemas.microsoft.com/office/drawing/2014/main" id="{8FC3B1FF-515D-7143-A287-9CDA571B1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4732338"/>
            <a:ext cx="34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/>
              <a:t>c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grpSp>
        <p:nvGrpSpPr>
          <p:cNvPr id="56336" name="Group 26">
            <a:extLst>
              <a:ext uri="{FF2B5EF4-FFF2-40B4-BE49-F238E27FC236}">
                <a16:creationId xmlns:a16="http://schemas.microsoft.com/office/drawing/2014/main" id="{66232AEB-9ED9-2142-A600-D05635EF084A}"/>
              </a:ext>
            </a:extLst>
          </p:cNvPr>
          <p:cNvGrpSpPr>
            <a:grpSpLocks/>
          </p:cNvGrpSpPr>
          <p:nvPr/>
        </p:nvGrpSpPr>
        <p:grpSpPr bwMode="auto">
          <a:xfrm>
            <a:off x="5845175" y="4657725"/>
            <a:ext cx="2014538" cy="585788"/>
            <a:chOff x="2721" y="1773"/>
            <a:chExt cx="1269" cy="369"/>
          </a:xfrm>
        </p:grpSpPr>
        <p:sp>
          <p:nvSpPr>
            <p:cNvPr id="56347" name="Text Box 27">
              <a:extLst>
                <a:ext uri="{FF2B5EF4-FFF2-40B4-BE49-F238E27FC236}">
                  <a16:creationId xmlns:a16="http://schemas.microsoft.com/office/drawing/2014/main" id="{ED6376FD-EF14-7E40-815B-E1703912A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1" y="1854"/>
              <a:ext cx="12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u="sng"/>
                <a:t>m = c  mod  n</a:t>
              </a:r>
              <a:endParaRPr lang="en-US" altLang="en-US" sz="2400" u="sng">
                <a:latin typeface="Times New Roman" panose="02020603050405020304" pitchFamily="18" charset="0"/>
              </a:endParaRPr>
            </a:p>
          </p:txBody>
        </p:sp>
        <p:sp>
          <p:nvSpPr>
            <p:cNvPr id="56348" name="Text Box 28">
              <a:extLst>
                <a:ext uri="{FF2B5EF4-FFF2-40B4-BE49-F238E27FC236}">
                  <a16:creationId xmlns:a16="http://schemas.microsoft.com/office/drawing/2014/main" id="{D8549BFE-9B67-8A45-801F-5996E02B5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6" y="1773"/>
              <a:ext cx="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d</a:t>
              </a:r>
              <a:endParaRPr lang="en-US" altLang="en-US" sz="2400" u="sng">
                <a:latin typeface="Times New Roman" panose="02020603050405020304" pitchFamily="18" charset="0"/>
              </a:endParaRPr>
            </a:p>
          </p:txBody>
        </p:sp>
      </p:grpSp>
      <p:sp>
        <p:nvSpPr>
          <p:cNvPr id="56337" name="Text Box 29">
            <a:extLst>
              <a:ext uri="{FF2B5EF4-FFF2-40B4-BE49-F238E27FC236}">
                <a16:creationId xmlns:a16="http://schemas.microsoft.com/office/drawing/2014/main" id="{1EA2DB05-C22B-6346-93AB-984CE4E7F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1593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17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8" name="Text Box 30">
            <a:extLst>
              <a:ext uri="{FF2B5EF4-FFF2-40B4-BE49-F238E27FC236}">
                <a16:creationId xmlns:a16="http://schemas.microsoft.com/office/drawing/2014/main" id="{4A8DBE97-EBB5-8046-B8CD-9768AFE7E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38" y="5268913"/>
            <a:ext cx="3235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481968572106750915091411825223071697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6339" name="Text Box 32">
            <a:extLst>
              <a:ext uri="{FF2B5EF4-FFF2-40B4-BE49-F238E27FC236}">
                <a16:creationId xmlns:a16="http://schemas.microsoft.com/office/drawing/2014/main" id="{8BD89C29-209E-5246-BA42-C73A5C07E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8" y="51720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6340" name="Group 34">
            <a:extLst>
              <a:ext uri="{FF2B5EF4-FFF2-40B4-BE49-F238E27FC236}">
                <a16:creationId xmlns:a16="http://schemas.microsoft.com/office/drawing/2014/main" id="{05FDB5E7-36C4-3443-9DEF-68E48886E59F}"/>
              </a:ext>
            </a:extLst>
          </p:cNvPr>
          <p:cNvGrpSpPr>
            <a:grpSpLocks/>
          </p:cNvGrpSpPr>
          <p:nvPr/>
        </p:nvGrpSpPr>
        <p:grpSpPr bwMode="auto">
          <a:xfrm>
            <a:off x="3260725" y="4587875"/>
            <a:ext cx="514350" cy="611188"/>
            <a:chOff x="3034" y="2876"/>
            <a:chExt cx="324" cy="385"/>
          </a:xfrm>
        </p:grpSpPr>
        <p:sp>
          <p:nvSpPr>
            <p:cNvPr id="56345" name="Text Box 22">
              <a:extLst>
                <a:ext uri="{FF2B5EF4-FFF2-40B4-BE49-F238E27FC236}">
                  <a16:creationId xmlns:a16="http://schemas.microsoft.com/office/drawing/2014/main" id="{956E8952-D803-1245-93F0-D21B485F9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2973"/>
              <a:ext cx="2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u="sng"/>
                <a:t>c</a:t>
              </a:r>
              <a:endParaRPr lang="en-US" altLang="en-US" sz="2400" u="sng">
                <a:latin typeface="Times New Roman" panose="02020603050405020304" pitchFamily="18" charset="0"/>
              </a:endParaRPr>
            </a:p>
          </p:txBody>
        </p:sp>
        <p:sp>
          <p:nvSpPr>
            <p:cNvPr id="56346" name="Text Box 33">
              <a:extLst>
                <a:ext uri="{FF2B5EF4-FFF2-40B4-BE49-F238E27FC236}">
                  <a16:creationId xmlns:a16="http://schemas.microsoft.com/office/drawing/2014/main" id="{0566810B-5807-3B40-B288-DC8148207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2876"/>
              <a:ext cx="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d</a:t>
              </a:r>
              <a:endParaRPr lang="en-US" altLang="en-US" sz="2400" u="sng">
                <a:latin typeface="Times New Roman" panose="02020603050405020304" pitchFamily="18" charset="0"/>
              </a:endParaRPr>
            </a:p>
          </p:txBody>
        </p:sp>
      </p:grpSp>
      <p:sp>
        <p:nvSpPr>
          <p:cNvPr id="56341" name="Text Box 35">
            <a:extLst>
              <a:ext uri="{FF2B5EF4-FFF2-40B4-BE49-F238E27FC236}">
                <a16:creationId xmlns:a16="http://schemas.microsoft.com/office/drawing/2014/main" id="{83966A37-58E1-3C4D-9170-17C0C675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4768850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/>
              <a:t>letter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56342" name="Text Box 36">
            <a:extLst>
              <a:ext uri="{FF2B5EF4-FFF2-40B4-BE49-F238E27FC236}">
                <a16:creationId xmlns:a16="http://schemas.microsoft.com/office/drawing/2014/main" id="{3076F5D3-1B5D-974C-A945-23F0CCAD6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524351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43" name="Text Box 37">
            <a:extLst>
              <a:ext uri="{FF2B5EF4-FFF2-40B4-BE49-F238E27FC236}">
                <a16:creationId xmlns:a16="http://schemas.microsoft.com/office/drawing/2014/main" id="{62F8DD94-8211-2449-A827-9CE2D7666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3603625"/>
            <a:ext cx="137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encrypt: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44" name="Text Box 38">
            <a:extLst>
              <a:ext uri="{FF2B5EF4-FFF2-40B4-BE49-F238E27FC236}">
                <a16:creationId xmlns:a16="http://schemas.microsoft.com/office/drawing/2014/main" id="{681402E9-0CA5-2644-8B85-E30C089D0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4895850"/>
            <a:ext cx="138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decrypt: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oter Placeholder 4">
            <a:extLst>
              <a:ext uri="{FF2B5EF4-FFF2-40B4-BE49-F238E27FC236}">
                <a16:creationId xmlns:a16="http://schemas.microsoft.com/office/drawing/2014/main" id="{8FCF2959-89C7-9C4D-BF8E-C170A79F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93F04B3A-8398-BE4F-9C49-4A16033A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DCE4D02F-F6E0-F34B-B576-D5B82CA782D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1114F42-B0D0-914B-B7F3-E80C72CF2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RSA: </a:t>
            </a:r>
            <a:r>
              <a:rPr lang="en-US" altLang="en-US" sz="3200">
                <a:ea typeface="ＭＳ Ｐゴシック" panose="020B0600070205080204" pitchFamily="34" charset="-128"/>
              </a:rPr>
              <a:t>Why is that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58372" name="Group 19">
            <a:extLst>
              <a:ext uri="{FF2B5EF4-FFF2-40B4-BE49-F238E27FC236}">
                <a16:creationId xmlns:a16="http://schemas.microsoft.com/office/drawing/2014/main" id="{06BE9E53-8DBB-D14A-A8B7-A7C19128F353}"/>
              </a:ext>
            </a:extLst>
          </p:cNvPr>
          <p:cNvGrpSpPr>
            <a:grpSpLocks/>
          </p:cNvGrpSpPr>
          <p:nvPr/>
        </p:nvGrpSpPr>
        <p:grpSpPr bwMode="auto">
          <a:xfrm>
            <a:off x="4344988" y="465138"/>
            <a:ext cx="3935412" cy="619125"/>
            <a:chOff x="868" y="3287"/>
            <a:chExt cx="2479" cy="390"/>
          </a:xfrm>
        </p:grpSpPr>
        <p:sp>
          <p:nvSpPr>
            <p:cNvPr id="58397" name="Text Box 20">
              <a:extLst>
                <a:ext uri="{FF2B5EF4-FFF2-40B4-BE49-F238E27FC236}">
                  <a16:creationId xmlns:a16="http://schemas.microsoft.com/office/drawing/2014/main" id="{4575ADFD-3BF5-484E-B259-2D0F078D5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chemeClr val="accent2"/>
                  </a:solidFill>
                </a:rPr>
                <a:t>m  =  (m   </a:t>
              </a:r>
              <a:r>
                <a:rPr lang="en-US" altLang="en-US" sz="2400">
                  <a:solidFill>
                    <a:schemeClr val="accent2"/>
                  </a:solidFill>
                </a:rPr>
                <a:t>mod</a:t>
              </a:r>
              <a:r>
                <a:rPr lang="en-US" altLang="en-US" sz="2400" i="1">
                  <a:solidFill>
                    <a:schemeClr val="accent2"/>
                  </a:solidFill>
                </a:rPr>
                <a:t>  n)</a:t>
              </a:r>
            </a:p>
          </p:txBody>
        </p:sp>
        <p:sp>
          <p:nvSpPr>
            <p:cNvPr id="58398" name="Text Box 21">
              <a:extLst>
                <a:ext uri="{FF2B5EF4-FFF2-40B4-BE49-F238E27FC236}">
                  <a16:creationId xmlns:a16="http://schemas.microsoft.com/office/drawing/2014/main" id="{B668C2D8-CBEA-3D4A-860E-B9D1F6F27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330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chemeClr val="accent2"/>
                  </a:solidFill>
                </a:rPr>
                <a:t>e</a:t>
              </a:r>
            </a:p>
          </p:txBody>
        </p:sp>
        <p:sp>
          <p:nvSpPr>
            <p:cNvPr id="58399" name="Text Box 22">
              <a:extLst>
                <a:ext uri="{FF2B5EF4-FFF2-40B4-BE49-F238E27FC236}">
                  <a16:creationId xmlns:a16="http://schemas.microsoft.com/office/drawing/2014/main" id="{13CDAC9F-3D66-714C-A9D0-5C5E313F1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chemeClr val="accent2"/>
                  </a:solidFill>
                </a:rPr>
                <a:t> </a:t>
              </a:r>
              <a:r>
                <a:rPr lang="en-US" altLang="en-US" sz="2400">
                  <a:solidFill>
                    <a:schemeClr val="accent2"/>
                  </a:solidFill>
                </a:rPr>
                <a:t>mod</a:t>
              </a:r>
              <a:r>
                <a:rPr lang="en-US" altLang="en-US" sz="2400" i="1">
                  <a:solidFill>
                    <a:schemeClr val="accent2"/>
                  </a:solidFill>
                </a:rPr>
                <a:t>  n</a:t>
              </a:r>
            </a:p>
          </p:txBody>
        </p:sp>
        <p:sp>
          <p:nvSpPr>
            <p:cNvPr id="58400" name="Text Box 23">
              <a:extLst>
                <a:ext uri="{FF2B5EF4-FFF2-40B4-BE49-F238E27FC236}">
                  <a16:creationId xmlns:a16="http://schemas.microsoft.com/office/drawing/2014/main" id="{38C2DA20-79AB-3347-B336-AF839E1BB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3287"/>
              <a:ext cx="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chemeClr val="accent2"/>
                  </a:solidFill>
                </a:rPr>
                <a:t>d</a:t>
              </a:r>
            </a:p>
          </p:txBody>
        </p:sp>
      </p:grpSp>
      <p:grpSp>
        <p:nvGrpSpPr>
          <p:cNvPr id="58373" name="Group 43">
            <a:extLst>
              <a:ext uri="{FF2B5EF4-FFF2-40B4-BE49-F238E27FC236}">
                <a16:creationId xmlns:a16="http://schemas.microsoft.com/office/drawing/2014/main" id="{3D63D0CE-C23A-C14C-B8EA-5800984113A8}"/>
              </a:ext>
            </a:extLst>
          </p:cNvPr>
          <p:cNvGrpSpPr>
            <a:grpSpLocks/>
          </p:cNvGrpSpPr>
          <p:nvPr/>
        </p:nvGrpSpPr>
        <p:grpSpPr bwMode="auto">
          <a:xfrm>
            <a:off x="614363" y="2911475"/>
            <a:ext cx="5068887" cy="633413"/>
            <a:chOff x="391" y="1580"/>
            <a:chExt cx="3193" cy="399"/>
          </a:xfrm>
        </p:grpSpPr>
        <p:sp>
          <p:nvSpPr>
            <p:cNvPr id="58392" name="Text Box 30">
              <a:extLst>
                <a:ext uri="{FF2B5EF4-FFF2-40B4-BE49-F238E27FC236}">
                  <a16:creationId xmlns:a16="http://schemas.microsoft.com/office/drawing/2014/main" id="{43191903-B8C7-5045-B935-E4F1D166C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" y="1682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(m   </a:t>
              </a:r>
              <a:r>
                <a:rPr lang="en-US" altLang="en-US" sz="2400"/>
                <a:t>mod</a:t>
              </a:r>
              <a:r>
                <a:rPr lang="en-US" altLang="en-US" sz="2400" i="1"/>
                <a:t>  n)</a:t>
              </a:r>
            </a:p>
          </p:txBody>
        </p:sp>
        <p:sp>
          <p:nvSpPr>
            <p:cNvPr id="58393" name="Text Box 31">
              <a:extLst>
                <a:ext uri="{FF2B5EF4-FFF2-40B4-BE49-F238E27FC236}">
                  <a16:creationId xmlns:a16="http://schemas.microsoft.com/office/drawing/2014/main" id="{F41E5685-D82D-DC44-8D98-F8BD250AE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" y="158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e</a:t>
              </a:r>
            </a:p>
          </p:txBody>
        </p:sp>
        <p:sp>
          <p:nvSpPr>
            <p:cNvPr id="58394" name="Text Box 32">
              <a:extLst>
                <a:ext uri="{FF2B5EF4-FFF2-40B4-BE49-F238E27FC236}">
                  <a16:creationId xmlns:a16="http://schemas.microsoft.com/office/drawing/2014/main" id="{2C2BA626-54F4-2448-BB09-5A0713D14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" y="1691"/>
              <a:ext cx="20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 </a:t>
              </a:r>
              <a:r>
                <a:rPr lang="en-US" altLang="en-US" sz="2400"/>
                <a:t>mod</a:t>
              </a:r>
              <a:r>
                <a:rPr lang="en-US" altLang="en-US" sz="2400" i="1"/>
                <a:t>  n  =  m    </a:t>
              </a:r>
              <a:r>
                <a:rPr lang="en-US" altLang="en-US" sz="2400"/>
                <a:t>mod</a:t>
              </a:r>
              <a:r>
                <a:rPr lang="en-US" altLang="en-US" sz="2400" i="1"/>
                <a:t> n</a:t>
              </a:r>
            </a:p>
          </p:txBody>
        </p:sp>
        <p:sp>
          <p:nvSpPr>
            <p:cNvPr id="58395" name="Text Box 33">
              <a:extLst>
                <a:ext uri="{FF2B5EF4-FFF2-40B4-BE49-F238E27FC236}">
                  <a16:creationId xmlns:a16="http://schemas.microsoft.com/office/drawing/2014/main" id="{09DD7FDD-E834-524B-8248-E5DC7289F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4" y="1589"/>
              <a:ext cx="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d</a:t>
              </a:r>
            </a:p>
          </p:txBody>
        </p:sp>
        <p:sp>
          <p:nvSpPr>
            <p:cNvPr id="58396" name="Text Box 36">
              <a:extLst>
                <a:ext uri="{FF2B5EF4-FFF2-40B4-BE49-F238E27FC236}">
                  <a16:creationId xmlns:a16="http://schemas.microsoft.com/office/drawing/2014/main" id="{0BC886C4-7C64-AA4D-8ED9-DBCCDFC19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2" y="1595"/>
              <a:ext cx="3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ed</a:t>
              </a:r>
            </a:p>
          </p:txBody>
        </p:sp>
      </p:grpSp>
      <p:sp>
        <p:nvSpPr>
          <p:cNvPr id="58374" name="Text Box 38">
            <a:extLst>
              <a:ext uri="{FF2B5EF4-FFF2-40B4-BE49-F238E27FC236}">
                <a16:creationId xmlns:a16="http://schemas.microsoft.com/office/drawing/2014/main" id="{C31E039D-F0E5-2242-B014-E8DE09C2C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1414463"/>
            <a:ext cx="7556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Useful number theory result:</a:t>
            </a:r>
            <a:r>
              <a:rPr lang="en-US" altLang="en-US" sz="2400"/>
              <a:t> If </a:t>
            </a:r>
            <a:r>
              <a:rPr lang="en-US" altLang="en-US" sz="2400" i="1"/>
              <a:t>p,q</a:t>
            </a:r>
            <a:r>
              <a:rPr lang="en-US" altLang="en-US" sz="2400"/>
              <a:t>  prime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n = pq, </a:t>
            </a:r>
            <a:r>
              <a:rPr lang="en-US" altLang="en-US" sz="2400"/>
              <a:t>then:</a:t>
            </a:r>
          </a:p>
        </p:txBody>
      </p:sp>
      <p:grpSp>
        <p:nvGrpSpPr>
          <p:cNvPr id="58375" name="Group 42">
            <a:extLst>
              <a:ext uri="{FF2B5EF4-FFF2-40B4-BE49-F238E27FC236}">
                <a16:creationId xmlns:a16="http://schemas.microsoft.com/office/drawing/2014/main" id="{92300435-B397-E641-AA28-D3A082F2672A}"/>
              </a:ext>
            </a:extLst>
          </p:cNvPr>
          <p:cNvGrpSpPr>
            <a:grpSpLocks/>
          </p:cNvGrpSpPr>
          <p:nvPr/>
        </p:nvGrpSpPr>
        <p:grpSpPr bwMode="auto">
          <a:xfrm>
            <a:off x="2692400" y="1874838"/>
            <a:ext cx="5176838" cy="655637"/>
            <a:chOff x="541" y="3263"/>
            <a:chExt cx="3261" cy="413"/>
          </a:xfrm>
        </p:grpSpPr>
        <p:sp>
          <p:nvSpPr>
            <p:cNvPr id="58389" name="Text Box 39">
              <a:extLst>
                <a:ext uri="{FF2B5EF4-FFF2-40B4-BE49-F238E27FC236}">
                  <a16:creationId xmlns:a16="http://schemas.microsoft.com/office/drawing/2014/main" id="{737396FE-C689-5140-B9C7-710412BE4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" y="3388"/>
              <a:ext cx="32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x</a:t>
              </a:r>
              <a:r>
                <a:rPr lang="en-US" altLang="en-US" sz="2400"/>
                <a:t>  mod </a:t>
              </a:r>
              <a:r>
                <a:rPr lang="en-US" altLang="en-US" sz="2400" i="1"/>
                <a:t>n = x</a:t>
              </a:r>
              <a:r>
                <a:rPr lang="en-US" altLang="en-US" sz="2400"/>
                <a:t>                           mod</a:t>
              </a:r>
              <a:r>
                <a:rPr lang="en-US" altLang="en-US" sz="2400" i="1"/>
                <a:t> n</a:t>
              </a:r>
              <a:endParaRPr lang="en-US" altLang="en-US" sz="2400"/>
            </a:p>
          </p:txBody>
        </p:sp>
        <p:sp>
          <p:nvSpPr>
            <p:cNvPr id="58390" name="Text Box 40">
              <a:extLst>
                <a:ext uri="{FF2B5EF4-FFF2-40B4-BE49-F238E27FC236}">
                  <a16:creationId xmlns:a16="http://schemas.microsoft.com/office/drawing/2014/main" id="{DF6F14EA-E0DD-184C-BFC7-FBE8E4669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" y="3263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y</a:t>
              </a:r>
              <a:endParaRPr lang="en-US" altLang="en-US" sz="2400"/>
            </a:p>
          </p:txBody>
        </p:sp>
        <p:sp>
          <p:nvSpPr>
            <p:cNvPr id="58391" name="Text Box 41">
              <a:extLst>
                <a:ext uri="{FF2B5EF4-FFF2-40B4-BE49-F238E27FC236}">
                  <a16:creationId xmlns:a16="http://schemas.microsoft.com/office/drawing/2014/main" id="{506F6C78-DEEA-E44D-A3D3-4EFAB908E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" y="3263"/>
              <a:ext cx="15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y</a:t>
              </a:r>
              <a:r>
                <a:rPr lang="en-US" altLang="en-US" sz="2400"/>
                <a:t> mod </a:t>
              </a:r>
              <a:r>
                <a:rPr lang="en-US" altLang="en-US" sz="2400" i="1"/>
                <a:t>(p-1)(q-1)</a:t>
              </a:r>
              <a:endParaRPr lang="en-US" altLang="en-US" sz="2400"/>
            </a:p>
          </p:txBody>
        </p:sp>
      </p:grpSp>
      <p:grpSp>
        <p:nvGrpSpPr>
          <p:cNvPr id="58376" name="Group 51">
            <a:extLst>
              <a:ext uri="{FF2B5EF4-FFF2-40B4-BE49-F238E27FC236}">
                <a16:creationId xmlns:a16="http://schemas.microsoft.com/office/drawing/2014/main" id="{13629C93-E720-9B49-AD31-8887DE975648}"/>
              </a:ext>
            </a:extLst>
          </p:cNvPr>
          <p:cNvGrpSpPr>
            <a:grpSpLocks/>
          </p:cNvGrpSpPr>
          <p:nvPr/>
        </p:nvGrpSpPr>
        <p:grpSpPr bwMode="auto">
          <a:xfrm>
            <a:off x="3716338" y="3616325"/>
            <a:ext cx="4292600" cy="642938"/>
            <a:chOff x="2665" y="2648"/>
            <a:chExt cx="2704" cy="405"/>
          </a:xfrm>
        </p:grpSpPr>
        <p:sp>
          <p:nvSpPr>
            <p:cNvPr id="58387" name="Text Box 48">
              <a:extLst>
                <a:ext uri="{FF2B5EF4-FFF2-40B4-BE49-F238E27FC236}">
                  <a16:creationId xmlns:a16="http://schemas.microsoft.com/office/drawing/2014/main" id="{9DF3CAB1-D8B4-2242-BA9B-F35CEDFB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5" y="2765"/>
              <a:ext cx="27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=  m                             </a:t>
              </a:r>
              <a:r>
                <a:rPr lang="en-US" altLang="en-US" sz="2400"/>
                <a:t>mod</a:t>
              </a:r>
              <a:r>
                <a:rPr lang="en-US" altLang="en-US" sz="2400" i="1"/>
                <a:t> n</a:t>
              </a:r>
            </a:p>
          </p:txBody>
        </p:sp>
        <p:sp>
          <p:nvSpPr>
            <p:cNvPr id="58388" name="Text Box 50">
              <a:extLst>
                <a:ext uri="{FF2B5EF4-FFF2-40B4-BE49-F238E27FC236}">
                  <a16:creationId xmlns:a16="http://schemas.microsoft.com/office/drawing/2014/main" id="{0EF307AE-1090-0145-B992-0FB8A9B4F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48"/>
              <a:ext cx="18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ed  </a:t>
              </a:r>
              <a:r>
                <a:rPr lang="en-US" altLang="en-US" sz="2400"/>
                <a:t>mod</a:t>
              </a:r>
              <a:r>
                <a:rPr lang="en-US" altLang="en-US" sz="2400" i="1"/>
                <a:t> (p-1)(q-1)</a:t>
              </a:r>
            </a:p>
          </p:txBody>
        </p:sp>
      </p:grpSp>
      <p:grpSp>
        <p:nvGrpSpPr>
          <p:cNvPr id="58377" name="Group 52">
            <a:extLst>
              <a:ext uri="{FF2B5EF4-FFF2-40B4-BE49-F238E27FC236}">
                <a16:creationId xmlns:a16="http://schemas.microsoft.com/office/drawing/2014/main" id="{1282E7A3-1C7A-B94C-B11D-B3F833F1CEDD}"/>
              </a:ext>
            </a:extLst>
          </p:cNvPr>
          <p:cNvGrpSpPr>
            <a:grpSpLocks/>
          </p:cNvGrpSpPr>
          <p:nvPr/>
        </p:nvGrpSpPr>
        <p:grpSpPr bwMode="auto">
          <a:xfrm>
            <a:off x="3724275" y="4581525"/>
            <a:ext cx="4292600" cy="642938"/>
            <a:chOff x="2665" y="2648"/>
            <a:chExt cx="2704" cy="405"/>
          </a:xfrm>
        </p:grpSpPr>
        <p:sp>
          <p:nvSpPr>
            <p:cNvPr id="58385" name="Text Box 53">
              <a:extLst>
                <a:ext uri="{FF2B5EF4-FFF2-40B4-BE49-F238E27FC236}">
                  <a16:creationId xmlns:a16="http://schemas.microsoft.com/office/drawing/2014/main" id="{E9050E88-BB77-0749-A3E7-72B0277E1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5" y="2765"/>
              <a:ext cx="27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=  m   </a:t>
              </a:r>
              <a:r>
                <a:rPr lang="en-US" altLang="en-US" sz="2400"/>
                <a:t>mod</a:t>
              </a:r>
              <a:r>
                <a:rPr lang="en-US" altLang="en-US" sz="2400" i="1"/>
                <a:t> n</a:t>
              </a:r>
            </a:p>
          </p:txBody>
        </p:sp>
        <p:sp>
          <p:nvSpPr>
            <p:cNvPr id="58386" name="Text Box 54">
              <a:extLst>
                <a:ext uri="{FF2B5EF4-FFF2-40B4-BE49-F238E27FC236}">
                  <a16:creationId xmlns:a16="http://schemas.microsoft.com/office/drawing/2014/main" id="{78A25384-7FC7-B94A-B8A1-CA9FBA688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48"/>
              <a:ext cx="18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1</a:t>
              </a:r>
            </a:p>
          </p:txBody>
        </p:sp>
      </p:grpSp>
      <p:grpSp>
        <p:nvGrpSpPr>
          <p:cNvPr id="58378" name="Group 55">
            <a:extLst>
              <a:ext uri="{FF2B5EF4-FFF2-40B4-BE49-F238E27FC236}">
                <a16:creationId xmlns:a16="http://schemas.microsoft.com/office/drawing/2014/main" id="{9A00D79B-E3DA-6649-9F15-9A111500938D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5867400"/>
            <a:ext cx="4292600" cy="642938"/>
            <a:chOff x="2665" y="2648"/>
            <a:chExt cx="2704" cy="405"/>
          </a:xfrm>
        </p:grpSpPr>
        <p:sp>
          <p:nvSpPr>
            <p:cNvPr id="58383" name="Text Box 56">
              <a:extLst>
                <a:ext uri="{FF2B5EF4-FFF2-40B4-BE49-F238E27FC236}">
                  <a16:creationId xmlns:a16="http://schemas.microsoft.com/office/drawing/2014/main" id="{B266136A-410B-E444-BDE0-213F38FD5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5" y="2765"/>
              <a:ext cx="27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=  m</a:t>
              </a:r>
            </a:p>
          </p:txBody>
        </p:sp>
        <p:sp>
          <p:nvSpPr>
            <p:cNvPr id="58384" name="Text Box 57">
              <a:extLst>
                <a:ext uri="{FF2B5EF4-FFF2-40B4-BE49-F238E27FC236}">
                  <a16:creationId xmlns:a16="http://schemas.microsoft.com/office/drawing/2014/main" id="{5EAAF5F7-DFE1-124B-B7D0-B6F604AD8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48"/>
              <a:ext cx="18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i="1"/>
            </a:p>
          </p:txBody>
        </p:sp>
      </p:grpSp>
      <p:sp>
        <p:nvSpPr>
          <p:cNvPr id="58379" name="Text Box 58">
            <a:extLst>
              <a:ext uri="{FF2B5EF4-FFF2-40B4-BE49-F238E27FC236}">
                <a16:creationId xmlns:a16="http://schemas.microsoft.com/office/drawing/2014/main" id="{93429BA8-53F9-234B-A55E-EE69014D1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4159250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(using number theory result above)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8380" name="Text Box 59">
            <a:extLst>
              <a:ext uri="{FF2B5EF4-FFF2-40B4-BE49-F238E27FC236}">
                <a16:creationId xmlns:a16="http://schemas.microsoft.com/office/drawing/2014/main" id="{E250B857-28AA-7849-AC16-0D6D6543D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5240338"/>
            <a:ext cx="4476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(since we </a:t>
            </a:r>
            <a:r>
              <a:rPr lang="en-US" altLang="en-US" sz="2000">
                <a:solidFill>
                  <a:schemeClr val="accent2"/>
                </a:solidFill>
              </a:rPr>
              <a:t>chose</a:t>
            </a:r>
            <a:r>
              <a:rPr lang="en-US" altLang="en-US" sz="2000"/>
              <a:t> </a:t>
            </a:r>
            <a:r>
              <a:rPr lang="en-US" altLang="en-US" sz="2000" i="1"/>
              <a:t>ed</a:t>
            </a:r>
            <a:r>
              <a:rPr lang="en-US" altLang="en-US" sz="2000"/>
              <a:t> to be divisible by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(p-1)(q-1)</a:t>
            </a:r>
            <a:r>
              <a:rPr lang="en-US" altLang="en-US" sz="2000"/>
              <a:t> with remainder 1 )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8381" name="Line 62">
            <a:extLst>
              <a:ext uri="{FF2B5EF4-FFF2-40B4-BE49-F238E27FC236}">
                <a16:creationId xmlns:a16="http://schemas.microsoft.com/office/drawing/2014/main" id="{8D1AD65D-001E-6A43-BF90-2C9BBF495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1041400"/>
            <a:ext cx="3784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63">
            <a:extLst>
              <a:ext uri="{FF2B5EF4-FFF2-40B4-BE49-F238E27FC236}">
                <a16:creationId xmlns:a16="http://schemas.microsoft.com/office/drawing/2014/main" id="{ADCB9A08-F07B-5744-A8D7-8A41A193A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663" y="2743200"/>
            <a:ext cx="50784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">
            <a:extLst>
              <a:ext uri="{FF2B5EF4-FFF2-40B4-BE49-F238E27FC236}">
                <a16:creationId xmlns:a16="http://schemas.microsoft.com/office/drawing/2014/main" id="{9DBC3D0C-17CD-7440-9FAF-5ADA1007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F24A65D6-9727-F141-8239-D5AF4344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4E6A03BE-0587-BE4B-82C4-B25F99B4B095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8FA8CD6-19E1-2945-91F7-8610BC084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network security?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AACEACE-8D4D-5E4E-9C7F-73697C7D5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888" y="1262063"/>
            <a:ext cx="8521700" cy="4648200"/>
          </a:xfrm>
        </p:spPr>
        <p:txBody>
          <a:bodyPr/>
          <a:lstStyle/>
          <a:p>
            <a:pPr marL="0" indent="0">
              <a:buFont typeface="ZapfDingbats" charset="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1. Confidentiality:</a:t>
            </a:r>
            <a:r>
              <a:rPr lang="en-US" altLang="en-US" sz="2400" dirty="0"/>
              <a:t> </a:t>
            </a:r>
          </a:p>
          <a:p>
            <a:pPr marL="0" indent="0">
              <a:buFont typeface="ZapfDingbats" charset="0"/>
              <a:buNone/>
              <a:defRPr/>
            </a:pPr>
            <a:r>
              <a:rPr lang="en-US" altLang="en-US" sz="2400" dirty="0"/>
              <a:t>     only </a:t>
            </a:r>
            <a:r>
              <a:rPr lang="en-US" altLang="en-US" sz="2400" dirty="0" err="1"/>
              <a:t>Tx</a:t>
            </a:r>
            <a:r>
              <a:rPr lang="en-US" altLang="en-US" sz="2400" dirty="0"/>
              <a:t> and Rx should “understand” message contents</a:t>
            </a:r>
          </a:p>
          <a:p>
            <a:pPr lvl="1">
              <a:buFont typeface="ZapfDingbats" charset="0"/>
              <a:buChar char="m"/>
              <a:defRPr/>
            </a:pPr>
            <a:r>
              <a:rPr lang="en-US" altLang="en-US" dirty="0" err="1"/>
              <a:t>Tx</a:t>
            </a:r>
            <a:r>
              <a:rPr lang="en-US" altLang="en-US" dirty="0"/>
              <a:t> encrypts message</a:t>
            </a:r>
          </a:p>
          <a:p>
            <a:pPr lvl="1">
              <a:buFont typeface="ZapfDingbats" charset="0"/>
              <a:buChar char="m"/>
              <a:defRPr/>
            </a:pPr>
            <a:r>
              <a:rPr lang="en-US" altLang="en-US" dirty="0"/>
              <a:t>Rx decrypts message</a:t>
            </a:r>
          </a:p>
          <a:p>
            <a:pPr>
              <a:buFont typeface="ZapfDingbats" charset="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2. Authentication:</a:t>
            </a:r>
            <a:r>
              <a:rPr lang="en-US" altLang="en-US" sz="2400" dirty="0"/>
              <a:t> </a:t>
            </a:r>
          </a:p>
          <a:p>
            <a:pPr>
              <a:buFont typeface="ZapfDingbats" charset="0"/>
              <a:buNone/>
              <a:defRPr/>
            </a:pPr>
            <a:r>
              <a:rPr lang="en-US" altLang="en-US" sz="2400" dirty="0"/>
              <a:t>	sender, receiver want to confirm identity of each other </a:t>
            </a:r>
          </a:p>
          <a:p>
            <a:pPr>
              <a:buFont typeface="ZapfDingbats" charset="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3. Message Integrity:</a:t>
            </a:r>
            <a:r>
              <a:rPr lang="en-US" altLang="en-US" sz="2400" dirty="0"/>
              <a:t> </a:t>
            </a:r>
          </a:p>
          <a:p>
            <a:pPr>
              <a:buFont typeface="ZapfDingbats" charset="0"/>
              <a:buNone/>
              <a:defRPr/>
            </a:pPr>
            <a:r>
              <a:rPr lang="en-US" altLang="en-US" sz="2400" dirty="0"/>
              <a:t>	sender, receiver want to ensure message not altered (in transit, or afterwards) without detection</a:t>
            </a:r>
          </a:p>
          <a:p>
            <a:pPr>
              <a:buFont typeface="ZapfDingbats" charset="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4. Access and Availability:</a:t>
            </a:r>
            <a:r>
              <a:rPr lang="en-US" altLang="en-US" sz="2400" dirty="0"/>
              <a:t> </a:t>
            </a:r>
          </a:p>
          <a:p>
            <a:pPr>
              <a:buFont typeface="ZapfDingbats" charset="0"/>
              <a:buNone/>
              <a:defRPr/>
            </a:pPr>
            <a:r>
              <a:rPr lang="en-US" altLang="en-US" sz="2400" dirty="0"/>
              <a:t>	services must be accessible and available to users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ooter Placeholder 4">
            <a:extLst>
              <a:ext uri="{FF2B5EF4-FFF2-40B4-BE49-F238E27FC236}">
                <a16:creationId xmlns:a16="http://schemas.microsoft.com/office/drawing/2014/main" id="{547BE806-AB90-FB4F-BDAE-0A9116EF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7ED206A3-7F8B-ED40-B677-5F57CC99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828E707D-6851-BF44-9402-0536B783A78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32AC35D-A555-FB44-91D7-E014C9D87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RSA: another important property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20" name="Text Box 11">
            <a:extLst>
              <a:ext uri="{FF2B5EF4-FFF2-40B4-BE49-F238E27FC236}">
                <a16:creationId xmlns:a16="http://schemas.microsoft.com/office/drawing/2014/main" id="{3E751A69-919B-8D49-A1C2-5E06300EC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422400"/>
            <a:ext cx="8096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The following property will be </a:t>
            </a:r>
            <a:r>
              <a:rPr lang="en-US" altLang="en-US" i="1">
                <a:solidFill>
                  <a:schemeClr val="accent2"/>
                </a:solidFill>
              </a:rPr>
              <a:t>very</a:t>
            </a:r>
            <a:r>
              <a:rPr lang="en-US" altLang="en-US"/>
              <a:t> useful later: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0421" name="Group 40">
            <a:extLst>
              <a:ext uri="{FF2B5EF4-FFF2-40B4-BE49-F238E27FC236}">
                <a16:creationId xmlns:a16="http://schemas.microsoft.com/office/drawing/2014/main" id="{2149DCB9-66BC-3048-B87F-DF9DF0E12133}"/>
              </a:ext>
            </a:extLst>
          </p:cNvPr>
          <p:cNvGrpSpPr>
            <a:grpSpLocks/>
          </p:cNvGrpSpPr>
          <p:nvPr/>
        </p:nvGrpSpPr>
        <p:grpSpPr bwMode="auto">
          <a:xfrm>
            <a:off x="1638300" y="2257425"/>
            <a:ext cx="5257800" cy="942975"/>
            <a:chOff x="502" y="1586"/>
            <a:chExt cx="3312" cy="594"/>
          </a:xfrm>
        </p:grpSpPr>
        <p:grpSp>
          <p:nvGrpSpPr>
            <p:cNvPr id="60427" name="Group 21">
              <a:extLst>
                <a:ext uri="{FF2B5EF4-FFF2-40B4-BE49-F238E27FC236}">
                  <a16:creationId xmlns:a16="http://schemas.microsoft.com/office/drawing/2014/main" id="{10B9C208-1D50-5848-8CF0-2111DBCD8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" y="1586"/>
              <a:ext cx="1806" cy="594"/>
              <a:chOff x="1329" y="1706"/>
              <a:chExt cx="1806" cy="594"/>
            </a:xfrm>
          </p:grpSpPr>
          <p:grpSp>
            <p:nvGrpSpPr>
              <p:cNvPr id="60434" name="Group 22">
                <a:extLst>
                  <a:ext uri="{FF2B5EF4-FFF2-40B4-BE49-F238E27FC236}">
                    <a16:creationId xmlns:a16="http://schemas.microsoft.com/office/drawing/2014/main" id="{9D1EDAA3-7FFD-F345-96CD-6B55014AA3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29" y="1811"/>
                <a:ext cx="1806" cy="489"/>
                <a:chOff x="1700" y="1433"/>
                <a:chExt cx="1806" cy="489"/>
              </a:xfrm>
            </p:grpSpPr>
            <p:sp>
              <p:nvSpPr>
                <p:cNvPr id="60437" name="Text Box 23">
                  <a:extLst>
                    <a:ext uri="{FF2B5EF4-FFF2-40B4-BE49-F238E27FC236}">
                      <a16:creationId xmlns:a16="http://schemas.microsoft.com/office/drawing/2014/main" id="{BCCC4418-0B0C-3644-BACC-7E9A7CDE3C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00" y="1433"/>
                  <a:ext cx="180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>
                      <a:solidFill>
                        <a:srgbClr val="FF0000"/>
                      </a:solidFill>
                    </a:rPr>
                    <a:t>K  </a:t>
                  </a:r>
                  <a:r>
                    <a:rPr lang="en-US" altLang="en-US" sz="3200">
                      <a:solidFill>
                        <a:srgbClr val="FF0000"/>
                      </a:solidFill>
                    </a:rPr>
                    <a:t>(</a:t>
                  </a:r>
                  <a:r>
                    <a:rPr lang="en-US" altLang="en-US">
                      <a:solidFill>
                        <a:srgbClr val="FF0000"/>
                      </a:solidFill>
                    </a:rPr>
                    <a:t>K  (m)</a:t>
                  </a:r>
                  <a:r>
                    <a:rPr lang="en-US" altLang="en-US" sz="3200">
                      <a:solidFill>
                        <a:srgbClr val="FF0000"/>
                      </a:solidFill>
                    </a:rPr>
                    <a:t>)</a:t>
                  </a:r>
                  <a:r>
                    <a:rPr lang="en-US" altLang="en-US">
                      <a:solidFill>
                        <a:srgbClr val="FF0000"/>
                      </a:solidFill>
                    </a:rPr>
                    <a:t>  =  m</a:t>
                  </a:r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60438" name="Text Box 24">
                  <a:extLst>
                    <a:ext uri="{FF2B5EF4-FFF2-40B4-BE49-F238E27FC236}">
                      <a16:creationId xmlns:a16="http://schemas.microsoft.com/office/drawing/2014/main" id="{D2B6EE7D-1B10-7644-9CF6-9CCA80FDC2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82" y="1634"/>
                  <a:ext cx="2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</a:rPr>
                    <a:t>B</a:t>
                  </a:r>
                  <a:endParaRPr lang="en-US" altLang="en-US"/>
                </a:p>
              </p:txBody>
            </p:sp>
            <p:sp>
              <p:nvSpPr>
                <p:cNvPr id="60439" name="Text Box 25">
                  <a:extLst>
                    <a:ext uri="{FF2B5EF4-FFF2-40B4-BE49-F238E27FC236}">
                      <a16:creationId xmlns:a16="http://schemas.microsoft.com/office/drawing/2014/main" id="{AF8A9AF3-B60B-384A-8017-31C64710B2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64" y="1620"/>
                  <a:ext cx="2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</a:rPr>
                    <a:t>B</a:t>
                  </a:r>
                  <a:endParaRPr lang="en-US" altLang="en-US"/>
                </a:p>
              </p:txBody>
            </p:sp>
          </p:grpSp>
          <p:sp>
            <p:nvSpPr>
              <p:cNvPr id="60435" name="Text Box 26">
                <a:extLst>
                  <a:ext uri="{FF2B5EF4-FFF2-40B4-BE49-F238E27FC236}">
                    <a16:creationId xmlns:a16="http://schemas.microsoft.com/office/drawing/2014/main" id="{7D9F49EC-4A99-F74E-9E13-48D7D66FD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7" y="1706"/>
                <a:ext cx="1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</a:rPr>
                  <a:t>-</a:t>
                </a: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436" name="Text Box 27">
                <a:extLst>
                  <a:ext uri="{FF2B5EF4-FFF2-40B4-BE49-F238E27FC236}">
                    <a16:creationId xmlns:a16="http://schemas.microsoft.com/office/drawing/2014/main" id="{119ED95B-1E0B-D446-B6B0-EDFD207688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3" y="1722"/>
                <a:ext cx="2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</a:rPr>
                  <a:t>+</a:t>
                </a: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0428" name="Text Box 33">
              <a:extLst>
                <a:ext uri="{FF2B5EF4-FFF2-40B4-BE49-F238E27FC236}">
                  <a16:creationId xmlns:a16="http://schemas.microsoft.com/office/drawing/2014/main" id="{A3DDAB9D-6966-9C41-A13A-08F837024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7" y="1704"/>
              <a:ext cx="131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K  </a:t>
              </a:r>
              <a:r>
                <a:rPr lang="en-US" altLang="en-US" sz="3200">
                  <a:solidFill>
                    <a:srgbClr val="FF0000"/>
                  </a:solidFill>
                </a:rPr>
                <a:t>(</a:t>
              </a:r>
              <a:r>
                <a:rPr lang="en-US" altLang="en-US">
                  <a:solidFill>
                    <a:srgbClr val="FF0000"/>
                  </a:solidFill>
                </a:rPr>
                <a:t>K  (m)</a:t>
              </a:r>
              <a:r>
                <a:rPr lang="en-US" altLang="en-US" sz="3200">
                  <a:solidFill>
                    <a:srgbClr val="FF0000"/>
                  </a:solidFill>
                </a:rPr>
                <a:t>)</a:t>
              </a:r>
              <a:r>
                <a:rPr lang="en-US" altLang="en-US">
                  <a:solidFill>
                    <a:srgbClr val="FF0000"/>
                  </a:solidFill>
                </a:rPr>
                <a:t>  </a:t>
              </a:r>
              <a:endParaRPr lang="en-US" altLang="en-US"/>
            </a:p>
          </p:txBody>
        </p:sp>
        <p:sp>
          <p:nvSpPr>
            <p:cNvPr id="60429" name="Text Box 34">
              <a:extLst>
                <a:ext uri="{FF2B5EF4-FFF2-40B4-BE49-F238E27FC236}">
                  <a16:creationId xmlns:a16="http://schemas.microsoft.com/office/drawing/2014/main" id="{96BACF67-7BCF-5D45-8DCD-7A47123F7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8" y="1887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60430" name="Text Box 35">
              <a:extLst>
                <a:ext uri="{FF2B5EF4-FFF2-40B4-BE49-F238E27FC236}">
                  <a16:creationId xmlns:a16="http://schemas.microsoft.com/office/drawing/2014/main" id="{D391FCCC-A0C3-D748-A270-7F7E63474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3" y="1891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60431" name="Text Box 36">
              <a:extLst>
                <a:ext uri="{FF2B5EF4-FFF2-40B4-BE49-F238E27FC236}">
                  <a16:creationId xmlns:a16="http://schemas.microsoft.com/office/drawing/2014/main" id="{8CCE4F64-97CC-0749-AF31-8E1A7FDC4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" y="1636"/>
              <a:ext cx="2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+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32" name="Text Box 37">
              <a:extLst>
                <a:ext uri="{FF2B5EF4-FFF2-40B4-BE49-F238E27FC236}">
                  <a16:creationId xmlns:a16="http://schemas.microsoft.com/office/drawing/2014/main" id="{34219C36-A8D4-8540-B132-ED6152C91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606"/>
              <a:ext cx="1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-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33" name="Text Box 38">
              <a:extLst>
                <a:ext uri="{FF2B5EF4-FFF2-40B4-BE49-F238E27FC236}">
                  <a16:creationId xmlns:a16="http://schemas.microsoft.com/office/drawing/2014/main" id="{4503A104-DD4B-4846-BCCF-496DBB9EB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1" y="175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=</a:t>
              </a:r>
            </a:p>
          </p:txBody>
        </p:sp>
      </p:grpSp>
      <p:sp>
        <p:nvSpPr>
          <p:cNvPr id="60422" name="Text Box 41">
            <a:extLst>
              <a:ext uri="{FF2B5EF4-FFF2-40B4-BE49-F238E27FC236}">
                <a16:creationId xmlns:a16="http://schemas.microsoft.com/office/drawing/2014/main" id="{E96E557B-8AF1-ED49-A5B4-FA1BB72C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3487738"/>
            <a:ext cx="29178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use public key first, followed by private key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0423" name="Text Box 42">
            <a:extLst>
              <a:ext uri="{FF2B5EF4-FFF2-40B4-BE49-F238E27FC236}">
                <a16:creationId xmlns:a16="http://schemas.microsoft.com/office/drawing/2014/main" id="{94F27455-E082-744F-B2CA-192CC8CB4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3" y="3479800"/>
            <a:ext cx="2917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use private key first, followed by public key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0424" name="AutoShape 45">
            <a:extLst>
              <a:ext uri="{FF2B5EF4-FFF2-40B4-BE49-F238E27FC236}">
                <a16:creationId xmlns:a16="http://schemas.microsoft.com/office/drawing/2014/main" id="{F6BA9DD5-A01B-2B49-91BA-BA6A3B349482}"/>
              </a:ext>
            </a:extLst>
          </p:cNvPr>
          <p:cNvSpPr>
            <a:spLocks/>
          </p:cNvSpPr>
          <p:nvPr/>
        </p:nvSpPr>
        <p:spPr bwMode="auto">
          <a:xfrm rot="5400000">
            <a:off x="2481263" y="2509838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0425" name="AutoShape 46">
            <a:extLst>
              <a:ext uri="{FF2B5EF4-FFF2-40B4-BE49-F238E27FC236}">
                <a16:creationId xmlns:a16="http://schemas.microsoft.com/office/drawing/2014/main" id="{38630B5B-91CF-4046-A2D2-384DA3AB3725}"/>
              </a:ext>
            </a:extLst>
          </p:cNvPr>
          <p:cNvSpPr>
            <a:spLocks/>
          </p:cNvSpPr>
          <p:nvPr/>
        </p:nvSpPr>
        <p:spPr bwMode="auto">
          <a:xfrm rot="5400000">
            <a:off x="5753100" y="2501900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0426" name="Text Box 48">
            <a:extLst>
              <a:ext uri="{FF2B5EF4-FFF2-40B4-BE49-F238E27FC236}">
                <a16:creationId xmlns:a16="http://schemas.microsoft.com/office/drawing/2014/main" id="{2CA1E980-7149-6E43-9B1F-B399B7A9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5200650"/>
            <a:ext cx="346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accent2"/>
                </a:solidFill>
              </a:rPr>
              <a:t>Result is the same!</a:t>
            </a:r>
            <a:r>
              <a:rPr lang="en-US" altLang="en-US"/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oter Placeholder 4">
            <a:extLst>
              <a:ext uri="{FF2B5EF4-FFF2-40B4-BE49-F238E27FC236}">
                <a16:creationId xmlns:a16="http://schemas.microsoft.com/office/drawing/2014/main" id="{96AA0073-B5F4-7D46-AEFD-4C57577B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581075CC-1EFC-BF4A-B868-DE1019A6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6A38D3D0-F95C-8B40-86CD-D0193B3F2575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F452A99-930B-C744-83AD-4247DA93B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8 roadmap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7A256E0-D0C1-A44D-9357-8B92BA6F4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8.1 </a:t>
            </a:r>
            <a:r>
              <a:rPr lang="en-US" altLang="en-US">
                <a:ea typeface="ＭＳ Ｐゴシック" panose="020B0600070205080204" pitchFamily="34" charset="-128"/>
              </a:rPr>
              <a:t>What is network security?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8.2</a:t>
            </a:r>
            <a:r>
              <a:rPr lang="en-US" altLang="en-US">
                <a:ea typeface="ＭＳ Ｐゴシック" panose="020B0600070205080204" pitchFamily="34" charset="-128"/>
              </a:rPr>
              <a:t> Principles of cryptography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8.3 Authentication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8.4</a:t>
            </a:r>
            <a:r>
              <a:rPr lang="en-US" altLang="en-US">
                <a:ea typeface="ＭＳ Ｐゴシック" panose="020B0600070205080204" pitchFamily="34" charset="-128"/>
              </a:rPr>
              <a:t> Integrity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8.5</a:t>
            </a:r>
            <a:r>
              <a:rPr lang="en-US" altLang="en-US">
                <a:ea typeface="ＭＳ Ｐゴシック" panose="020B0600070205080204" pitchFamily="34" charset="-128"/>
              </a:rPr>
              <a:t> Key Distribution and certification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8.6</a:t>
            </a:r>
            <a:r>
              <a:rPr lang="en-US" altLang="en-US">
                <a:ea typeface="ＭＳ Ｐゴシック" panose="020B0600070205080204" pitchFamily="34" charset="-128"/>
              </a:rPr>
              <a:t> Access control: firewalls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8.7</a:t>
            </a:r>
            <a:r>
              <a:rPr lang="en-US" altLang="en-US">
                <a:ea typeface="ＭＳ Ｐゴシック" panose="020B0600070205080204" pitchFamily="34" charset="-128"/>
              </a:rPr>
              <a:t> Attacks and counter measures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8.8</a:t>
            </a:r>
            <a:r>
              <a:rPr lang="en-US" altLang="en-US">
                <a:ea typeface="ＭＳ Ｐゴシック" panose="020B0600070205080204" pitchFamily="34" charset="-128"/>
              </a:rPr>
              <a:t> Security in many layers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oter Placeholder 4">
            <a:extLst>
              <a:ext uri="{FF2B5EF4-FFF2-40B4-BE49-F238E27FC236}">
                <a16:creationId xmlns:a16="http://schemas.microsoft.com/office/drawing/2014/main" id="{61C4D4AC-555B-9240-B742-672FE13C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2FF1E523-6730-F349-BB87-E336A421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B7A4A82A-9733-EC49-9FB0-75073F5AC59C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44B8CEA8-3254-7D4E-8333-C0DA50765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Authentication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E41E71FD-4EE5-6D40-876D-B821E01DE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9667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Goal:</a:t>
            </a:r>
            <a:r>
              <a:rPr lang="en-US" altLang="en-US">
                <a:ea typeface="ＭＳ Ｐゴシック" panose="020B0600070205080204" pitchFamily="34" charset="-128"/>
              </a:rPr>
              <a:t> Bob wants Alice to “prove” her identity to him</a:t>
            </a:r>
          </a:p>
        </p:txBody>
      </p:sp>
      <p:sp>
        <p:nvSpPr>
          <p:cNvPr id="64517" name="Text Box 4">
            <a:extLst>
              <a:ext uri="{FF2B5EF4-FFF2-40B4-BE49-F238E27FC236}">
                <a16:creationId xmlns:a16="http://schemas.microsoft.com/office/drawing/2014/main" id="{B1F93437-A847-324F-B490-036229948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654300"/>
            <a:ext cx="555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Protocol ap1.0: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Alice says “I am Alice”</a:t>
            </a:r>
          </a:p>
        </p:txBody>
      </p:sp>
      <p:sp>
        <p:nvSpPr>
          <p:cNvPr id="64518" name="Text Box 5">
            <a:extLst>
              <a:ext uri="{FF2B5EF4-FFF2-40B4-BE49-F238E27FC236}">
                <a16:creationId xmlns:a16="http://schemas.microsoft.com/office/drawing/2014/main" id="{F218C906-9E93-FC4C-875E-147737BDE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4135438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Failure scenario??</a:t>
            </a:r>
          </a:p>
        </p:txBody>
      </p:sp>
      <p:pic>
        <p:nvPicPr>
          <p:cNvPr id="64519" name="Picture 15" descr="Alice">
            <a:extLst>
              <a:ext uri="{FF2B5EF4-FFF2-40B4-BE49-F238E27FC236}">
                <a16:creationId xmlns:a16="http://schemas.microsoft.com/office/drawing/2014/main" id="{68057B8B-B7BC-9D4B-9307-59392835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6" descr="Eve">
            <a:extLst>
              <a:ext uri="{FF2B5EF4-FFF2-40B4-BE49-F238E27FC236}">
                <a16:creationId xmlns:a16="http://schemas.microsoft.com/office/drawing/2014/main" id="{EBC29984-F4EC-E14E-B185-F693A5A14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28" descr="Bob">
            <a:extLst>
              <a:ext uri="{FF2B5EF4-FFF2-40B4-BE49-F238E27FC236}">
                <a16:creationId xmlns:a16="http://schemas.microsoft.com/office/drawing/2014/main" id="{C107957D-25E7-0D41-B335-186B9E5EF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811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Line 32">
            <a:extLst>
              <a:ext uri="{FF2B5EF4-FFF2-40B4-BE49-F238E27FC236}">
                <a16:creationId xmlns:a16="http://schemas.microsoft.com/office/drawing/2014/main" id="{6F6BE285-2E5D-124E-84A4-194E4EF2E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0663" y="4248150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Text Box 36">
            <a:extLst>
              <a:ext uri="{FF2B5EF4-FFF2-40B4-BE49-F238E27FC236}">
                <a16:creationId xmlns:a16="http://schemas.microsoft.com/office/drawing/2014/main" id="{77EBB9AE-6269-F94E-89A6-DFF670CFB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3749675"/>
            <a:ext cx="188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“I am Alice”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oter Placeholder 4">
            <a:extLst>
              <a:ext uri="{FF2B5EF4-FFF2-40B4-BE49-F238E27FC236}">
                <a16:creationId xmlns:a16="http://schemas.microsoft.com/office/drawing/2014/main" id="{BF1CC424-0D91-FE4F-853A-25AA8857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EB1E6B8F-D81C-2441-9989-1C96E184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C295D8FB-2486-BF41-AC50-52A9352C7F7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C6B6EDB-7B4C-B146-A5AC-F382144D1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Authentication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3FC44C5E-0133-DF4D-81FF-742DE950B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9667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Goal:</a:t>
            </a:r>
            <a:r>
              <a:rPr lang="en-US" altLang="en-US">
                <a:ea typeface="ＭＳ Ｐゴシック" panose="020B0600070205080204" pitchFamily="34" charset="-128"/>
              </a:rPr>
              <a:t> Bob wants Alice to “prove” her identity to him</a:t>
            </a:r>
          </a:p>
        </p:txBody>
      </p:sp>
      <p:sp>
        <p:nvSpPr>
          <p:cNvPr id="66565" name="Text Box 4">
            <a:extLst>
              <a:ext uri="{FF2B5EF4-FFF2-40B4-BE49-F238E27FC236}">
                <a16:creationId xmlns:a16="http://schemas.microsoft.com/office/drawing/2014/main" id="{06BF5107-E331-1B48-8E8A-90707ACDB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654300"/>
            <a:ext cx="555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Protocol ap1.0: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Alice says “I am Alice”</a:t>
            </a:r>
          </a:p>
        </p:txBody>
      </p:sp>
      <p:sp>
        <p:nvSpPr>
          <p:cNvPr id="66566" name="Text Box 5">
            <a:extLst>
              <a:ext uri="{FF2B5EF4-FFF2-40B4-BE49-F238E27FC236}">
                <a16:creationId xmlns:a16="http://schemas.microsoft.com/office/drawing/2014/main" id="{49AD65BE-3248-E84C-A903-24697799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288" y="3840163"/>
            <a:ext cx="35226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in a network,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Bob can not “see” Alice, so Trudy simply declares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herself to be Alice</a:t>
            </a:r>
          </a:p>
        </p:txBody>
      </p:sp>
      <p:pic>
        <p:nvPicPr>
          <p:cNvPr id="66567" name="Picture 6" descr="Alice">
            <a:extLst>
              <a:ext uri="{FF2B5EF4-FFF2-40B4-BE49-F238E27FC236}">
                <a16:creationId xmlns:a16="http://schemas.microsoft.com/office/drawing/2014/main" id="{357139FC-C34A-BB40-B587-67BCDF61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7" descr="Eve">
            <a:extLst>
              <a:ext uri="{FF2B5EF4-FFF2-40B4-BE49-F238E27FC236}">
                <a16:creationId xmlns:a16="http://schemas.microsoft.com/office/drawing/2014/main" id="{DCC35F5D-C682-8F4B-AD95-BCCBD5482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8" descr="Bob">
            <a:extLst>
              <a:ext uri="{FF2B5EF4-FFF2-40B4-BE49-F238E27FC236}">
                <a16:creationId xmlns:a16="http://schemas.microsoft.com/office/drawing/2014/main" id="{64B9CACC-20F2-8F46-A02B-B070721B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813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Line 9">
            <a:extLst>
              <a:ext uri="{FF2B5EF4-FFF2-40B4-BE49-F238E27FC236}">
                <a16:creationId xmlns:a16="http://schemas.microsoft.com/office/drawing/2014/main" id="{FDC8ADC3-5B2E-1549-8ADC-1AD4BC80B1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4475" y="4473575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1" name="Text Box 10">
            <a:extLst>
              <a:ext uri="{FF2B5EF4-FFF2-40B4-BE49-F238E27FC236}">
                <a16:creationId xmlns:a16="http://schemas.microsoft.com/office/drawing/2014/main" id="{E0845040-9CD3-EC47-AF44-F27C6605E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5002213"/>
            <a:ext cx="188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“I am Alice”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oter Placeholder 4">
            <a:extLst>
              <a:ext uri="{FF2B5EF4-FFF2-40B4-BE49-F238E27FC236}">
                <a16:creationId xmlns:a16="http://schemas.microsoft.com/office/drawing/2014/main" id="{2D5F6386-32E9-BE44-98D4-7592513A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118E6246-A4D4-E24C-AE74-13D2209D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6765CF2B-FEB7-F646-925A-7443CAAFEBEC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B282FD72-6ED2-9B4D-9941-32346080D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Authentication: another try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F368088C-0E75-3343-9CA1-AD7CD3C6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1452563"/>
            <a:ext cx="7800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Protocol ap2.0: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Alice says “I am Alice” in an IP packet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containing her source IP address 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AB011F14-13EF-9443-839D-CFCD45036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4113213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Failure scenario??</a:t>
            </a:r>
          </a:p>
        </p:txBody>
      </p:sp>
      <p:pic>
        <p:nvPicPr>
          <p:cNvPr id="68614" name="Picture 10" descr="Alice">
            <a:extLst>
              <a:ext uri="{FF2B5EF4-FFF2-40B4-BE49-F238E27FC236}">
                <a16:creationId xmlns:a16="http://schemas.microsoft.com/office/drawing/2014/main" id="{0B64D6A9-27DC-A340-A493-122D08E8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1" descr="Eve">
            <a:extLst>
              <a:ext uri="{FF2B5EF4-FFF2-40B4-BE49-F238E27FC236}">
                <a16:creationId xmlns:a16="http://schemas.microsoft.com/office/drawing/2014/main" id="{1A25CD69-5EBA-0C4B-A4DC-7CCBE7AF6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2" descr="Bob">
            <a:extLst>
              <a:ext uri="{FF2B5EF4-FFF2-40B4-BE49-F238E27FC236}">
                <a16:creationId xmlns:a16="http://schemas.microsoft.com/office/drawing/2014/main" id="{1392CE31-20CA-834F-AAFD-EA113D4A0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Line 13">
            <a:extLst>
              <a:ext uri="{FF2B5EF4-FFF2-40B4-BE49-F238E27FC236}">
                <a16:creationId xmlns:a16="http://schemas.microsoft.com/office/drawing/2014/main" id="{0BA6681E-A82B-5547-A2D1-1A32CF9B9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426243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18" name="Group 18">
            <a:extLst>
              <a:ext uri="{FF2B5EF4-FFF2-40B4-BE49-F238E27FC236}">
                <a16:creationId xmlns:a16="http://schemas.microsoft.com/office/drawing/2014/main" id="{92CD27CB-1D92-334D-9E42-118E57499630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3433763"/>
            <a:ext cx="2897187" cy="644525"/>
            <a:chOff x="514" y="1791"/>
            <a:chExt cx="1825" cy="406"/>
          </a:xfrm>
        </p:grpSpPr>
        <p:sp>
          <p:nvSpPr>
            <p:cNvPr id="68619" name="Rectangle 16">
              <a:extLst>
                <a:ext uri="{FF2B5EF4-FFF2-40B4-BE49-F238E27FC236}">
                  <a16:creationId xmlns:a16="http://schemas.microsoft.com/office/drawing/2014/main" id="{B6ADE848-A4BF-BB40-94FE-128B1D454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8620" name="Text Box 14">
              <a:extLst>
                <a:ext uri="{FF2B5EF4-FFF2-40B4-BE49-F238E27FC236}">
                  <a16:creationId xmlns:a16="http://schemas.microsoft.com/office/drawing/2014/main" id="{F2BF4DD5-EA40-6241-B934-B5912066E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7" y="1877"/>
              <a:ext cx="10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“I am Alice”</a:t>
              </a:r>
            </a:p>
          </p:txBody>
        </p:sp>
        <p:sp>
          <p:nvSpPr>
            <p:cNvPr id="68621" name="Text Box 15">
              <a:extLst>
                <a:ext uri="{FF2B5EF4-FFF2-40B4-BE49-F238E27FC236}">
                  <a16:creationId xmlns:a16="http://schemas.microsoft.com/office/drawing/2014/main" id="{023C6D8C-1978-AC44-991B-B4C3BC3AD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" y="1793"/>
              <a:ext cx="8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Alice’s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IP address</a:t>
              </a:r>
            </a:p>
          </p:txBody>
        </p:sp>
        <p:sp>
          <p:nvSpPr>
            <p:cNvPr id="68622" name="Line 17">
              <a:extLst>
                <a:ext uri="{FF2B5EF4-FFF2-40B4-BE49-F238E27FC236}">
                  <a16:creationId xmlns:a16="http://schemas.microsoft.com/office/drawing/2014/main" id="{BC961352-D26C-5D4C-9C73-9298FDF275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oter Placeholder 4">
            <a:extLst>
              <a:ext uri="{FF2B5EF4-FFF2-40B4-BE49-F238E27FC236}">
                <a16:creationId xmlns:a16="http://schemas.microsoft.com/office/drawing/2014/main" id="{D4517C56-F995-E24F-9642-DBE6314DE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36992E9E-A53B-6341-ACAB-4A889701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C2D2338E-DBD6-C44D-A133-C1D894B666FC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333378E4-5C89-0945-BBB1-D1542D0A8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Authentication: another try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60" name="Text Box 3">
            <a:extLst>
              <a:ext uri="{FF2B5EF4-FFF2-40B4-BE49-F238E27FC236}">
                <a16:creationId xmlns:a16="http://schemas.microsoft.com/office/drawing/2014/main" id="{76A35A57-F9FE-084A-B2B4-B2248F8DA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1452563"/>
            <a:ext cx="7800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Protocol ap2.0: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Alice says “I am Alice” in an IP packet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containing her source IP address </a:t>
            </a:r>
          </a:p>
        </p:txBody>
      </p:sp>
      <p:sp>
        <p:nvSpPr>
          <p:cNvPr id="70661" name="Text Box 4">
            <a:extLst>
              <a:ext uri="{FF2B5EF4-FFF2-40B4-BE49-F238E27FC236}">
                <a16:creationId xmlns:a16="http://schemas.microsoft.com/office/drawing/2014/main" id="{AE83B654-56F9-C540-988F-A8C4E4A3E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3986213"/>
            <a:ext cx="27924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Trudy can 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 packet “spoofing”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Alice’s address</a:t>
            </a:r>
          </a:p>
        </p:txBody>
      </p:sp>
      <p:pic>
        <p:nvPicPr>
          <p:cNvPr id="70662" name="Picture 5" descr="Alice">
            <a:extLst>
              <a:ext uri="{FF2B5EF4-FFF2-40B4-BE49-F238E27FC236}">
                <a16:creationId xmlns:a16="http://schemas.microsoft.com/office/drawing/2014/main" id="{16991777-C88A-1840-8C63-7CEAE6F64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6" descr="Eve">
            <a:extLst>
              <a:ext uri="{FF2B5EF4-FFF2-40B4-BE49-F238E27FC236}">
                <a16:creationId xmlns:a16="http://schemas.microsoft.com/office/drawing/2014/main" id="{F764EB87-B260-3645-B9ED-684E5CF1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7" descr="Bob">
            <a:extLst>
              <a:ext uri="{FF2B5EF4-FFF2-40B4-BE49-F238E27FC236}">
                <a16:creationId xmlns:a16="http://schemas.microsoft.com/office/drawing/2014/main" id="{6EC4A9FB-2E2C-D344-B606-EB2421565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Line 8">
            <a:extLst>
              <a:ext uri="{FF2B5EF4-FFF2-40B4-BE49-F238E27FC236}">
                <a16:creationId xmlns:a16="http://schemas.microsoft.com/office/drawing/2014/main" id="{E7A6FB0C-F850-964B-A60E-7B1B08D38B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5763" y="4262438"/>
            <a:ext cx="2111375" cy="1238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66" name="Group 9">
            <a:extLst>
              <a:ext uri="{FF2B5EF4-FFF2-40B4-BE49-F238E27FC236}">
                <a16:creationId xmlns:a16="http://schemas.microsoft.com/office/drawing/2014/main" id="{39904A12-A871-D343-B15F-EE4C889B2669}"/>
              </a:ext>
            </a:extLst>
          </p:cNvPr>
          <p:cNvGrpSpPr>
            <a:grpSpLocks/>
          </p:cNvGrpSpPr>
          <p:nvPr/>
        </p:nvGrpSpPr>
        <p:grpSpPr bwMode="auto">
          <a:xfrm>
            <a:off x="3433763" y="4938713"/>
            <a:ext cx="2897187" cy="644525"/>
            <a:chOff x="514" y="1791"/>
            <a:chExt cx="1825" cy="406"/>
          </a:xfrm>
        </p:grpSpPr>
        <p:sp>
          <p:nvSpPr>
            <p:cNvPr id="70667" name="Rectangle 10">
              <a:extLst>
                <a:ext uri="{FF2B5EF4-FFF2-40B4-BE49-F238E27FC236}">
                  <a16:creationId xmlns:a16="http://schemas.microsoft.com/office/drawing/2014/main" id="{3A1D90AB-B17D-C34A-9BF9-E7621D392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0668" name="Text Box 11">
              <a:extLst>
                <a:ext uri="{FF2B5EF4-FFF2-40B4-BE49-F238E27FC236}">
                  <a16:creationId xmlns:a16="http://schemas.microsoft.com/office/drawing/2014/main" id="{EEE4AB45-EFBF-154D-8C25-2C6507F48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7" y="1877"/>
              <a:ext cx="10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“I am Alice”</a:t>
              </a:r>
            </a:p>
          </p:txBody>
        </p:sp>
        <p:sp>
          <p:nvSpPr>
            <p:cNvPr id="70669" name="Text Box 12">
              <a:extLst>
                <a:ext uri="{FF2B5EF4-FFF2-40B4-BE49-F238E27FC236}">
                  <a16:creationId xmlns:a16="http://schemas.microsoft.com/office/drawing/2014/main" id="{A4EA6BC7-894F-D249-8296-4B6AA501B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" y="1793"/>
              <a:ext cx="8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Alice’s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IP address</a:t>
              </a:r>
            </a:p>
          </p:txBody>
        </p:sp>
        <p:sp>
          <p:nvSpPr>
            <p:cNvPr id="70670" name="Line 13">
              <a:extLst>
                <a:ext uri="{FF2B5EF4-FFF2-40B4-BE49-F238E27FC236}">
                  <a16:creationId xmlns:a16="http://schemas.microsoft.com/office/drawing/2014/main" id="{971A89E4-129C-FC42-9959-8A6E927D6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oter Placeholder 4">
            <a:extLst>
              <a:ext uri="{FF2B5EF4-FFF2-40B4-BE49-F238E27FC236}">
                <a16:creationId xmlns:a16="http://schemas.microsoft.com/office/drawing/2014/main" id="{89C2DC96-168E-D946-AD6F-55D99F67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95618278-94A2-5049-9186-5F6667E5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A6F71C27-F7F2-6842-B454-2DD4B572EAD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0CD5B62-D73B-4A4D-BB90-862A9A49C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Authentication: another try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8" name="Text Box 3">
            <a:extLst>
              <a:ext uri="{FF2B5EF4-FFF2-40B4-BE49-F238E27FC236}">
                <a16:creationId xmlns:a16="http://schemas.microsoft.com/office/drawing/2014/main" id="{4F7BC2E9-658E-6247-980F-9323AEEDA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452563"/>
            <a:ext cx="7659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Protocol ap3.0: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Alice says “I am Alice” and sends her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secret password to “prove” it.</a:t>
            </a: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84C8CE3D-20AD-9147-82D5-4EA34CC07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4113213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Failure scenario??</a:t>
            </a:r>
          </a:p>
        </p:txBody>
      </p:sp>
      <p:pic>
        <p:nvPicPr>
          <p:cNvPr id="72710" name="Picture 6" descr="Alice">
            <a:extLst>
              <a:ext uri="{FF2B5EF4-FFF2-40B4-BE49-F238E27FC236}">
                <a16:creationId xmlns:a16="http://schemas.microsoft.com/office/drawing/2014/main" id="{CBFD5F49-6CAE-B146-8B79-8EF492CA5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Eve">
            <a:extLst>
              <a:ext uri="{FF2B5EF4-FFF2-40B4-BE49-F238E27FC236}">
                <a16:creationId xmlns:a16="http://schemas.microsoft.com/office/drawing/2014/main" id="{42E996B2-CD5A-A946-B02E-9ED8525B3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 descr="Bob">
            <a:extLst>
              <a:ext uri="{FF2B5EF4-FFF2-40B4-BE49-F238E27FC236}">
                <a16:creationId xmlns:a16="http://schemas.microsoft.com/office/drawing/2014/main" id="{5365B871-CBEC-7F43-9820-31F95503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Line 9">
            <a:extLst>
              <a:ext uri="{FF2B5EF4-FFF2-40B4-BE49-F238E27FC236}">
                <a16:creationId xmlns:a16="http://schemas.microsoft.com/office/drawing/2014/main" id="{18405899-C193-BF4C-83CE-ECF65230B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714" name="Group 10">
            <a:extLst>
              <a:ext uri="{FF2B5EF4-FFF2-40B4-BE49-F238E27FC236}">
                <a16:creationId xmlns:a16="http://schemas.microsoft.com/office/drawing/2014/main" id="{B1DF1D56-A716-3E41-BF50-216193E85679}"/>
              </a:ext>
            </a:extLst>
          </p:cNvPr>
          <p:cNvGrpSpPr>
            <a:grpSpLocks/>
          </p:cNvGrpSpPr>
          <p:nvPr/>
        </p:nvGrpSpPr>
        <p:grpSpPr bwMode="auto">
          <a:xfrm>
            <a:off x="1481138" y="3306763"/>
            <a:ext cx="3117850" cy="633412"/>
            <a:chOff x="791" y="1799"/>
            <a:chExt cx="1964" cy="399"/>
          </a:xfrm>
        </p:grpSpPr>
        <p:sp>
          <p:nvSpPr>
            <p:cNvPr id="72722" name="Rectangle 11">
              <a:extLst>
                <a:ext uri="{FF2B5EF4-FFF2-40B4-BE49-F238E27FC236}">
                  <a16:creationId xmlns:a16="http://schemas.microsoft.com/office/drawing/2014/main" id="{925A9200-8229-F34F-87C9-71FD11077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23" name="Text Box 12">
              <a:extLst>
                <a:ext uri="{FF2B5EF4-FFF2-40B4-BE49-F238E27FC236}">
                  <a16:creationId xmlns:a16="http://schemas.microsoft.com/office/drawing/2014/main" id="{A4F90373-5CC2-4440-916B-D4275AE4B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1876"/>
              <a:ext cx="8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“I’m Alice”</a:t>
              </a:r>
            </a:p>
          </p:txBody>
        </p:sp>
        <p:sp>
          <p:nvSpPr>
            <p:cNvPr id="72724" name="Text Box 13">
              <a:extLst>
                <a:ext uri="{FF2B5EF4-FFF2-40B4-BE49-F238E27FC236}">
                  <a16:creationId xmlns:a16="http://schemas.microsoft.com/office/drawing/2014/main" id="{E02137A8-9697-B144-83BA-CB295CA28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" y="1822"/>
              <a:ext cx="5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Alice’s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IP addr</a:t>
              </a:r>
            </a:p>
          </p:txBody>
        </p:sp>
        <p:sp>
          <p:nvSpPr>
            <p:cNvPr id="72725" name="Line 14">
              <a:extLst>
                <a:ext uri="{FF2B5EF4-FFF2-40B4-BE49-F238E27FC236}">
                  <a16:creationId xmlns:a16="http://schemas.microsoft.com/office/drawing/2014/main" id="{212826EF-3186-D541-988B-0FAF9F2C8F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Text Box 15">
              <a:extLst>
                <a:ext uri="{FF2B5EF4-FFF2-40B4-BE49-F238E27FC236}">
                  <a16:creationId xmlns:a16="http://schemas.microsoft.com/office/drawing/2014/main" id="{E4D5046D-A3D3-2243-831C-BBD3D6F46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Alice’s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password</a:t>
              </a:r>
            </a:p>
          </p:txBody>
        </p:sp>
        <p:sp>
          <p:nvSpPr>
            <p:cNvPr id="72727" name="Line 16">
              <a:extLst>
                <a:ext uri="{FF2B5EF4-FFF2-40B4-BE49-F238E27FC236}">
                  <a16:creationId xmlns:a16="http://schemas.microsoft.com/office/drawing/2014/main" id="{F32E2C7C-C336-094D-84B8-9AEBC1C2B7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15" name="Group 17">
            <a:extLst>
              <a:ext uri="{FF2B5EF4-FFF2-40B4-BE49-F238E27FC236}">
                <a16:creationId xmlns:a16="http://schemas.microsoft.com/office/drawing/2014/main" id="{801BE706-C677-FF4E-BECF-3B908D12D535}"/>
              </a:ext>
            </a:extLst>
          </p:cNvPr>
          <p:cNvGrpSpPr>
            <a:grpSpLocks/>
          </p:cNvGrpSpPr>
          <p:nvPr/>
        </p:nvGrpSpPr>
        <p:grpSpPr bwMode="auto">
          <a:xfrm>
            <a:off x="3040063" y="4235450"/>
            <a:ext cx="1512887" cy="633413"/>
            <a:chOff x="985" y="2719"/>
            <a:chExt cx="953" cy="399"/>
          </a:xfrm>
        </p:grpSpPr>
        <p:sp>
          <p:nvSpPr>
            <p:cNvPr id="72718" name="Rectangle 18">
              <a:extLst>
                <a:ext uri="{FF2B5EF4-FFF2-40B4-BE49-F238E27FC236}">
                  <a16:creationId xmlns:a16="http://schemas.microsoft.com/office/drawing/2014/main" id="{F78222A7-B6D9-C345-B653-9C04C702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19" name="Text Box 19">
              <a:extLst>
                <a:ext uri="{FF2B5EF4-FFF2-40B4-BE49-F238E27FC236}">
                  <a16:creationId xmlns:a16="http://schemas.microsoft.com/office/drawing/2014/main" id="{BB80968E-1339-6E4C-AADC-8F66E1325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2793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OK</a:t>
              </a:r>
            </a:p>
          </p:txBody>
        </p:sp>
        <p:sp>
          <p:nvSpPr>
            <p:cNvPr id="72720" name="Text Box 20">
              <a:extLst>
                <a:ext uri="{FF2B5EF4-FFF2-40B4-BE49-F238E27FC236}">
                  <a16:creationId xmlns:a16="http://schemas.microsoft.com/office/drawing/2014/main" id="{4C94C341-5030-164B-AA33-26C9B622A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" y="2742"/>
              <a:ext cx="5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Alice’s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IP addr</a:t>
              </a:r>
            </a:p>
          </p:txBody>
        </p:sp>
        <p:sp>
          <p:nvSpPr>
            <p:cNvPr id="72721" name="Line 21">
              <a:extLst>
                <a:ext uri="{FF2B5EF4-FFF2-40B4-BE49-F238E27FC236}">
                  <a16:creationId xmlns:a16="http://schemas.microsoft.com/office/drawing/2014/main" id="{7A798443-D77B-A948-9EFA-1AAA6AD859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6" name="Line 22">
            <a:extLst>
              <a:ext uri="{FF2B5EF4-FFF2-40B4-BE49-F238E27FC236}">
                <a16:creationId xmlns:a16="http://schemas.microsoft.com/office/drawing/2014/main" id="{532DEA25-F2AE-ED4D-9088-155582E5E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Line 23">
            <a:extLst>
              <a:ext uri="{FF2B5EF4-FFF2-40B4-BE49-F238E27FC236}">
                <a16:creationId xmlns:a16="http://schemas.microsoft.com/office/drawing/2014/main" id="{594C6BD9-EF70-EC4A-8900-4187AAFB0C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1588" y="4551363"/>
            <a:ext cx="4524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oter Placeholder 4">
            <a:extLst>
              <a:ext uri="{FF2B5EF4-FFF2-40B4-BE49-F238E27FC236}">
                <a16:creationId xmlns:a16="http://schemas.microsoft.com/office/drawing/2014/main" id="{E8345CAE-25C2-AD4E-9D04-DAC994B5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0D7772FB-6448-8A43-B920-E19C4EEB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FE8847E3-16C1-9E48-89C8-F5F2BFDF5463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1FABA180-C322-C246-8129-2C7940DE9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Authentication: another try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6" name="Text Box 3">
            <a:extLst>
              <a:ext uri="{FF2B5EF4-FFF2-40B4-BE49-F238E27FC236}">
                <a16:creationId xmlns:a16="http://schemas.microsoft.com/office/drawing/2014/main" id="{E4720888-7C2D-D24B-9AD9-9E81D261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452563"/>
            <a:ext cx="7659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Protocol ap3.0: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Alice says “I am Alice” and sends her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secret password to “prove” it.</a:t>
            </a:r>
          </a:p>
        </p:txBody>
      </p:sp>
      <p:sp>
        <p:nvSpPr>
          <p:cNvPr id="74757" name="Text Box 9">
            <a:extLst>
              <a:ext uri="{FF2B5EF4-FFF2-40B4-BE49-F238E27FC236}">
                <a16:creationId xmlns:a16="http://schemas.microsoft.com/office/drawing/2014/main" id="{B6DA0EFF-B1F5-C14B-820E-50E6C94C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3865563"/>
            <a:ext cx="30019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FF0000"/>
                </a:solidFill>
              </a:rPr>
              <a:t>playback attack:</a:t>
            </a:r>
            <a:r>
              <a:rPr lang="en-US" altLang="en-US" sz="2000"/>
              <a:t> Trudy records Alice’s packet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and later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plays it back to Bob </a:t>
            </a:r>
          </a:p>
        </p:txBody>
      </p:sp>
      <p:pic>
        <p:nvPicPr>
          <p:cNvPr id="74758" name="Picture 10" descr="Alice">
            <a:extLst>
              <a:ext uri="{FF2B5EF4-FFF2-40B4-BE49-F238E27FC236}">
                <a16:creationId xmlns:a16="http://schemas.microsoft.com/office/drawing/2014/main" id="{6C3D6BA5-A0ED-AA4C-838D-E5777A0B5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1" descr="Eve">
            <a:extLst>
              <a:ext uri="{FF2B5EF4-FFF2-40B4-BE49-F238E27FC236}">
                <a16:creationId xmlns:a16="http://schemas.microsoft.com/office/drawing/2014/main" id="{90120CC2-CF42-A04B-9A44-DAE8FF36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12" descr="Bob">
            <a:extLst>
              <a:ext uri="{FF2B5EF4-FFF2-40B4-BE49-F238E27FC236}">
                <a16:creationId xmlns:a16="http://schemas.microsoft.com/office/drawing/2014/main" id="{534441B5-E5B3-E64B-9ABD-9A18C380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Line 13">
            <a:extLst>
              <a:ext uri="{FF2B5EF4-FFF2-40B4-BE49-F238E27FC236}">
                <a16:creationId xmlns:a16="http://schemas.microsoft.com/office/drawing/2014/main" id="{835B8406-FBB8-BF43-96E5-ABAED2645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2" name="Rectangle 15">
            <a:extLst>
              <a:ext uri="{FF2B5EF4-FFF2-40B4-BE49-F238E27FC236}">
                <a16:creationId xmlns:a16="http://schemas.microsoft.com/office/drawing/2014/main" id="{54965893-138A-6742-8B61-2980710F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4763" name="Text Box 16">
            <a:extLst>
              <a:ext uri="{FF2B5EF4-FFF2-40B4-BE49-F238E27FC236}">
                <a16:creationId xmlns:a16="http://schemas.microsoft.com/office/drawing/2014/main" id="{DD1D0BC9-6C29-714D-AEBB-1E27EE60B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3429000"/>
            <a:ext cx="1312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“I’m Alice”</a:t>
            </a:r>
          </a:p>
        </p:txBody>
      </p:sp>
      <p:sp>
        <p:nvSpPr>
          <p:cNvPr id="74764" name="Text Box 17">
            <a:extLst>
              <a:ext uri="{FF2B5EF4-FFF2-40B4-BE49-F238E27FC236}">
                <a16:creationId xmlns:a16="http://schemas.microsoft.com/office/drawing/2014/main" id="{FD1C3A4C-70FB-B14A-A3D5-90C583B2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3343275"/>
            <a:ext cx="90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Alice’s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IP addr</a:t>
            </a:r>
          </a:p>
        </p:txBody>
      </p:sp>
      <p:sp>
        <p:nvSpPr>
          <p:cNvPr id="74765" name="Line 18">
            <a:extLst>
              <a:ext uri="{FF2B5EF4-FFF2-40B4-BE49-F238E27FC236}">
                <a16:creationId xmlns:a16="http://schemas.microsoft.com/office/drawing/2014/main" id="{84F5E849-0850-6C44-8F0C-2CE2509CEE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Text Box 19">
            <a:extLst>
              <a:ext uri="{FF2B5EF4-FFF2-40B4-BE49-F238E27FC236}">
                <a16:creationId xmlns:a16="http://schemas.microsoft.com/office/drawing/2014/main" id="{6143E364-808D-A947-9F55-E24D7860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3328988"/>
            <a:ext cx="105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Alice’s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password</a:t>
            </a:r>
          </a:p>
        </p:txBody>
      </p:sp>
      <p:sp>
        <p:nvSpPr>
          <p:cNvPr id="74767" name="Line 20">
            <a:extLst>
              <a:ext uri="{FF2B5EF4-FFF2-40B4-BE49-F238E27FC236}">
                <a16:creationId xmlns:a16="http://schemas.microsoft.com/office/drawing/2014/main" id="{A710B278-5F86-1E48-AD28-0B8BCE6777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768" name="Group 29">
            <a:extLst>
              <a:ext uri="{FF2B5EF4-FFF2-40B4-BE49-F238E27FC236}">
                <a16:creationId xmlns:a16="http://schemas.microsoft.com/office/drawing/2014/main" id="{3B8FFB0F-6F28-0C42-BD57-2AF30BC8BF8D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4224338"/>
            <a:ext cx="1512887" cy="633412"/>
            <a:chOff x="985" y="2719"/>
            <a:chExt cx="953" cy="399"/>
          </a:xfrm>
        </p:grpSpPr>
        <p:sp>
          <p:nvSpPr>
            <p:cNvPr id="74782" name="Rectangle 23">
              <a:extLst>
                <a:ext uri="{FF2B5EF4-FFF2-40B4-BE49-F238E27FC236}">
                  <a16:creationId xmlns:a16="http://schemas.microsoft.com/office/drawing/2014/main" id="{98C91AA8-09B4-B748-9B19-057866324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4783" name="Text Box 24">
              <a:extLst>
                <a:ext uri="{FF2B5EF4-FFF2-40B4-BE49-F238E27FC236}">
                  <a16:creationId xmlns:a16="http://schemas.microsoft.com/office/drawing/2014/main" id="{490FEFD6-A03F-304C-9FDE-38C9DCA19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2793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OK</a:t>
              </a:r>
            </a:p>
          </p:txBody>
        </p:sp>
        <p:sp>
          <p:nvSpPr>
            <p:cNvPr id="74784" name="Text Box 25">
              <a:extLst>
                <a:ext uri="{FF2B5EF4-FFF2-40B4-BE49-F238E27FC236}">
                  <a16:creationId xmlns:a16="http://schemas.microsoft.com/office/drawing/2014/main" id="{BB492D6C-F341-D64D-B492-B460EF8B4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" y="2742"/>
              <a:ext cx="5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Alice’s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IP addr</a:t>
              </a:r>
            </a:p>
          </p:txBody>
        </p:sp>
        <p:sp>
          <p:nvSpPr>
            <p:cNvPr id="74785" name="Line 26">
              <a:extLst>
                <a:ext uri="{FF2B5EF4-FFF2-40B4-BE49-F238E27FC236}">
                  <a16:creationId xmlns:a16="http://schemas.microsoft.com/office/drawing/2014/main" id="{3AB3FE98-DBC2-EE4D-B636-32FD77FAD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69" name="Line 30">
            <a:extLst>
              <a:ext uri="{FF2B5EF4-FFF2-40B4-BE49-F238E27FC236}">
                <a16:creationId xmlns:a16="http://schemas.microsoft.com/office/drawing/2014/main" id="{500EFC2E-CA6C-7642-8975-69C7E39EC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70" name="Picture 32" descr="EN00179_[1]">
            <a:extLst>
              <a:ext uri="{FF2B5EF4-FFF2-40B4-BE49-F238E27FC236}">
                <a16:creationId xmlns:a16="http://schemas.microsoft.com/office/drawing/2014/main" id="{32248816-C9C2-984E-89A4-032AF29995D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</p:spPr>
      </p:pic>
      <p:sp>
        <p:nvSpPr>
          <p:cNvPr id="74771" name="Line 34">
            <a:extLst>
              <a:ext uri="{FF2B5EF4-FFF2-40B4-BE49-F238E27FC236}">
                <a16:creationId xmlns:a16="http://schemas.microsoft.com/office/drawing/2014/main" id="{3FB76CF9-449B-A346-98A8-34F53F49C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2" name="Line 35">
            <a:extLst>
              <a:ext uri="{FF2B5EF4-FFF2-40B4-BE49-F238E27FC236}">
                <a16:creationId xmlns:a16="http://schemas.microsoft.com/office/drawing/2014/main" id="{A85F3D09-D862-2F4D-B53D-4AA8FCDECA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773" name="Group 36">
            <a:extLst>
              <a:ext uri="{FF2B5EF4-FFF2-40B4-BE49-F238E27FC236}">
                <a16:creationId xmlns:a16="http://schemas.microsoft.com/office/drawing/2014/main" id="{68BEF6FE-F917-B84A-B226-086827262085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5368925"/>
            <a:ext cx="3117850" cy="633413"/>
            <a:chOff x="791" y="1799"/>
            <a:chExt cx="1964" cy="399"/>
          </a:xfrm>
        </p:grpSpPr>
        <p:sp>
          <p:nvSpPr>
            <p:cNvPr id="74776" name="Rectangle 37">
              <a:extLst>
                <a:ext uri="{FF2B5EF4-FFF2-40B4-BE49-F238E27FC236}">
                  <a16:creationId xmlns:a16="http://schemas.microsoft.com/office/drawing/2014/main" id="{9036541F-3D43-B340-8038-7B7413208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4777" name="Text Box 38">
              <a:extLst>
                <a:ext uri="{FF2B5EF4-FFF2-40B4-BE49-F238E27FC236}">
                  <a16:creationId xmlns:a16="http://schemas.microsoft.com/office/drawing/2014/main" id="{6568A46F-8E55-CE42-BE7F-3076CC9AA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1876"/>
              <a:ext cx="8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“I’m Alice”</a:t>
              </a:r>
            </a:p>
          </p:txBody>
        </p:sp>
        <p:sp>
          <p:nvSpPr>
            <p:cNvPr id="74778" name="Text Box 39">
              <a:extLst>
                <a:ext uri="{FF2B5EF4-FFF2-40B4-BE49-F238E27FC236}">
                  <a16:creationId xmlns:a16="http://schemas.microsoft.com/office/drawing/2014/main" id="{7FF7DE34-E570-E84E-801D-8AF236FBA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" y="1822"/>
              <a:ext cx="5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Alice’s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IP addr</a:t>
              </a:r>
            </a:p>
          </p:txBody>
        </p:sp>
        <p:sp>
          <p:nvSpPr>
            <p:cNvPr id="74779" name="Line 40">
              <a:extLst>
                <a:ext uri="{FF2B5EF4-FFF2-40B4-BE49-F238E27FC236}">
                  <a16:creationId xmlns:a16="http://schemas.microsoft.com/office/drawing/2014/main" id="{34B8C9BF-47C1-7140-962D-350785F463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0" name="Text Box 41">
              <a:extLst>
                <a:ext uri="{FF2B5EF4-FFF2-40B4-BE49-F238E27FC236}">
                  <a16:creationId xmlns:a16="http://schemas.microsoft.com/office/drawing/2014/main" id="{00244096-73BB-2E4C-AD73-455704DBE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Alice’s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password</a:t>
              </a:r>
            </a:p>
          </p:txBody>
        </p:sp>
        <p:sp>
          <p:nvSpPr>
            <p:cNvPr id="74781" name="Line 42">
              <a:extLst>
                <a:ext uri="{FF2B5EF4-FFF2-40B4-BE49-F238E27FC236}">
                  <a16:creationId xmlns:a16="http://schemas.microsoft.com/office/drawing/2014/main" id="{C9E21622-CC54-084A-AFCE-B8697EDCCE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74" name="Line 43">
            <a:extLst>
              <a:ext uri="{FF2B5EF4-FFF2-40B4-BE49-F238E27FC236}">
                <a16:creationId xmlns:a16="http://schemas.microsoft.com/office/drawing/2014/main" id="{1AE57B48-CD8C-2144-9188-1C42A019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5" name="Line 44">
            <a:extLst>
              <a:ext uri="{FF2B5EF4-FFF2-40B4-BE49-F238E27FC236}">
                <a16:creationId xmlns:a16="http://schemas.microsoft.com/office/drawing/2014/main" id="{197FA586-A9C1-7B42-8DE7-E7DA5CD4C8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oter Placeholder 4">
            <a:extLst>
              <a:ext uri="{FF2B5EF4-FFF2-40B4-BE49-F238E27FC236}">
                <a16:creationId xmlns:a16="http://schemas.microsoft.com/office/drawing/2014/main" id="{27A9AF79-4212-5F47-99FA-B6522DB9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76802" name="Slide Number Placeholder 5">
            <a:extLst>
              <a:ext uri="{FF2B5EF4-FFF2-40B4-BE49-F238E27FC236}">
                <a16:creationId xmlns:a16="http://schemas.microsoft.com/office/drawing/2014/main" id="{E02F6CD3-60BC-7240-B228-EC5DF909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B7D22CBB-849B-7048-940C-E93784F6F441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D4429141-A1B8-394F-92A2-583C5E507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Authentication: yet another try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4" name="Text Box 3">
            <a:extLst>
              <a:ext uri="{FF2B5EF4-FFF2-40B4-BE49-F238E27FC236}">
                <a16:creationId xmlns:a16="http://schemas.microsoft.com/office/drawing/2014/main" id="{8D812825-24AB-E94D-9E6E-8A09F2DA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452563"/>
            <a:ext cx="7610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Protocol ap3.1: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Alice says “I am Alice” and sends her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 </a:t>
            </a:r>
            <a:r>
              <a:rPr lang="en-US" altLang="en-US" sz="2400" i="1">
                <a:solidFill>
                  <a:schemeClr val="accent2"/>
                </a:solidFill>
              </a:rPr>
              <a:t>encrypted</a:t>
            </a:r>
            <a:r>
              <a:rPr lang="en-US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/>
              <a:t>secret password to “prove” it.</a:t>
            </a: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DDEB2E5F-CA3A-654B-959A-6DD66F118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4113213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Failure scenario??</a:t>
            </a:r>
          </a:p>
        </p:txBody>
      </p:sp>
      <p:pic>
        <p:nvPicPr>
          <p:cNvPr id="76806" name="Picture 6" descr="Alice">
            <a:extLst>
              <a:ext uri="{FF2B5EF4-FFF2-40B4-BE49-F238E27FC236}">
                <a16:creationId xmlns:a16="http://schemas.microsoft.com/office/drawing/2014/main" id="{529DB69B-D12D-6F4E-99DA-56CD30D7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 descr="Eve">
            <a:extLst>
              <a:ext uri="{FF2B5EF4-FFF2-40B4-BE49-F238E27FC236}">
                <a16:creationId xmlns:a16="http://schemas.microsoft.com/office/drawing/2014/main" id="{8D2915E8-D62F-FD44-9114-C12E7DBF4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Bob">
            <a:extLst>
              <a:ext uri="{FF2B5EF4-FFF2-40B4-BE49-F238E27FC236}">
                <a16:creationId xmlns:a16="http://schemas.microsoft.com/office/drawing/2014/main" id="{31F88CF2-55E7-F04F-96C9-8392E937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Line 9">
            <a:extLst>
              <a:ext uri="{FF2B5EF4-FFF2-40B4-BE49-F238E27FC236}">
                <a16:creationId xmlns:a16="http://schemas.microsoft.com/office/drawing/2014/main" id="{900CA2C0-3144-9A49-A60F-AF9743E7E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810" name="Group 10">
            <a:extLst>
              <a:ext uri="{FF2B5EF4-FFF2-40B4-BE49-F238E27FC236}">
                <a16:creationId xmlns:a16="http://schemas.microsoft.com/office/drawing/2014/main" id="{2EA18C07-2080-D540-9A65-FE4AB6B93FB3}"/>
              </a:ext>
            </a:extLst>
          </p:cNvPr>
          <p:cNvGrpSpPr>
            <a:grpSpLocks/>
          </p:cNvGrpSpPr>
          <p:nvPr/>
        </p:nvGrpSpPr>
        <p:grpSpPr bwMode="auto">
          <a:xfrm>
            <a:off x="1481138" y="3306763"/>
            <a:ext cx="3117850" cy="633412"/>
            <a:chOff x="791" y="1799"/>
            <a:chExt cx="1964" cy="399"/>
          </a:xfrm>
        </p:grpSpPr>
        <p:sp>
          <p:nvSpPr>
            <p:cNvPr id="76818" name="Rectangle 11">
              <a:extLst>
                <a:ext uri="{FF2B5EF4-FFF2-40B4-BE49-F238E27FC236}">
                  <a16:creationId xmlns:a16="http://schemas.microsoft.com/office/drawing/2014/main" id="{6E4BC03E-262B-D74E-A542-4983B40FE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6819" name="Text Box 12">
              <a:extLst>
                <a:ext uri="{FF2B5EF4-FFF2-40B4-BE49-F238E27FC236}">
                  <a16:creationId xmlns:a16="http://schemas.microsoft.com/office/drawing/2014/main" id="{F1F33C8E-E84F-8D4B-BC58-BA4DC6D08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1876"/>
              <a:ext cx="8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“I’m Alice”</a:t>
              </a:r>
            </a:p>
          </p:txBody>
        </p:sp>
        <p:sp>
          <p:nvSpPr>
            <p:cNvPr id="76820" name="Text Box 13">
              <a:extLst>
                <a:ext uri="{FF2B5EF4-FFF2-40B4-BE49-F238E27FC236}">
                  <a16:creationId xmlns:a16="http://schemas.microsoft.com/office/drawing/2014/main" id="{1E687CE8-959B-E642-BFB6-C6B378197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" y="1822"/>
              <a:ext cx="5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Alice’s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IP addr</a:t>
              </a:r>
            </a:p>
          </p:txBody>
        </p:sp>
        <p:sp>
          <p:nvSpPr>
            <p:cNvPr id="76821" name="Line 14">
              <a:extLst>
                <a:ext uri="{FF2B5EF4-FFF2-40B4-BE49-F238E27FC236}">
                  <a16:creationId xmlns:a16="http://schemas.microsoft.com/office/drawing/2014/main" id="{42CE0861-F9FE-7849-BCB3-812E03B97A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Text Box 15">
              <a:extLst>
                <a:ext uri="{FF2B5EF4-FFF2-40B4-BE49-F238E27FC236}">
                  <a16:creationId xmlns:a16="http://schemas.microsoft.com/office/drawing/2014/main" id="{978E6E71-1748-C84F-962C-6EDAB4D4B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" y="1813"/>
              <a:ext cx="75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encrypted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password</a:t>
              </a:r>
            </a:p>
          </p:txBody>
        </p:sp>
        <p:sp>
          <p:nvSpPr>
            <p:cNvPr id="76823" name="Line 16">
              <a:extLst>
                <a:ext uri="{FF2B5EF4-FFF2-40B4-BE49-F238E27FC236}">
                  <a16:creationId xmlns:a16="http://schemas.microsoft.com/office/drawing/2014/main" id="{70123E85-858F-6A44-BB49-3C74C6DCB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1" name="Group 17">
            <a:extLst>
              <a:ext uri="{FF2B5EF4-FFF2-40B4-BE49-F238E27FC236}">
                <a16:creationId xmlns:a16="http://schemas.microsoft.com/office/drawing/2014/main" id="{B2C1B673-BCAF-3746-87BA-A429E84BB245}"/>
              </a:ext>
            </a:extLst>
          </p:cNvPr>
          <p:cNvGrpSpPr>
            <a:grpSpLocks/>
          </p:cNvGrpSpPr>
          <p:nvPr/>
        </p:nvGrpSpPr>
        <p:grpSpPr bwMode="auto">
          <a:xfrm>
            <a:off x="3040063" y="4235450"/>
            <a:ext cx="1512887" cy="633413"/>
            <a:chOff x="985" y="2719"/>
            <a:chExt cx="953" cy="399"/>
          </a:xfrm>
        </p:grpSpPr>
        <p:sp>
          <p:nvSpPr>
            <p:cNvPr id="76814" name="Rectangle 18">
              <a:extLst>
                <a:ext uri="{FF2B5EF4-FFF2-40B4-BE49-F238E27FC236}">
                  <a16:creationId xmlns:a16="http://schemas.microsoft.com/office/drawing/2014/main" id="{8AE99CD5-3A4F-3D40-AF41-5954748E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6815" name="Text Box 19">
              <a:extLst>
                <a:ext uri="{FF2B5EF4-FFF2-40B4-BE49-F238E27FC236}">
                  <a16:creationId xmlns:a16="http://schemas.microsoft.com/office/drawing/2014/main" id="{7ADD91BA-4F77-C849-A77D-3699C0C6C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2793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OK</a:t>
              </a:r>
            </a:p>
          </p:txBody>
        </p:sp>
        <p:sp>
          <p:nvSpPr>
            <p:cNvPr id="76816" name="Text Box 20">
              <a:extLst>
                <a:ext uri="{FF2B5EF4-FFF2-40B4-BE49-F238E27FC236}">
                  <a16:creationId xmlns:a16="http://schemas.microsoft.com/office/drawing/2014/main" id="{27747919-1FE2-2649-9FC2-654B62C9B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" y="2742"/>
              <a:ext cx="5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Alice’s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IP addr</a:t>
              </a:r>
            </a:p>
          </p:txBody>
        </p:sp>
        <p:sp>
          <p:nvSpPr>
            <p:cNvPr id="76817" name="Line 21">
              <a:extLst>
                <a:ext uri="{FF2B5EF4-FFF2-40B4-BE49-F238E27FC236}">
                  <a16:creationId xmlns:a16="http://schemas.microsoft.com/office/drawing/2014/main" id="{BA8E0F62-925F-9D4B-BD01-E20804A40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2" name="Line 22">
            <a:extLst>
              <a:ext uri="{FF2B5EF4-FFF2-40B4-BE49-F238E27FC236}">
                <a16:creationId xmlns:a16="http://schemas.microsoft.com/office/drawing/2014/main" id="{33544B30-24C1-EA4E-912F-93405B241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Line 23">
            <a:extLst>
              <a:ext uri="{FF2B5EF4-FFF2-40B4-BE49-F238E27FC236}">
                <a16:creationId xmlns:a16="http://schemas.microsoft.com/office/drawing/2014/main" id="{AB402CCD-9C10-4447-84B8-798681C18D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24113" y="4537075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ooter Placeholder 4">
            <a:extLst>
              <a:ext uri="{FF2B5EF4-FFF2-40B4-BE49-F238E27FC236}">
                <a16:creationId xmlns:a16="http://schemas.microsoft.com/office/drawing/2014/main" id="{93528AFE-1B5E-F442-8E2D-FA5D79D1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78850" name="Slide Number Placeholder 5">
            <a:extLst>
              <a:ext uri="{FF2B5EF4-FFF2-40B4-BE49-F238E27FC236}">
                <a16:creationId xmlns:a16="http://schemas.microsoft.com/office/drawing/2014/main" id="{6D00037A-6A6F-BA4B-B4DC-AD2AF4AD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74718213-C1AB-BD48-96D9-6B4B370D0E4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50830333-04AD-2141-BB48-0DF9BF31B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Authentication: another try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2" name="Text Box 3">
            <a:extLst>
              <a:ext uri="{FF2B5EF4-FFF2-40B4-BE49-F238E27FC236}">
                <a16:creationId xmlns:a16="http://schemas.microsoft.com/office/drawing/2014/main" id="{578498B5-D4D3-974F-9CB1-BDC575097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452563"/>
            <a:ext cx="7610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Protocol ap3.1: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Alice says “I am Alice” and sends her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</a:t>
            </a:r>
            <a:r>
              <a:rPr lang="en-US" altLang="en-US" sz="2400" i="1">
                <a:solidFill>
                  <a:schemeClr val="accent2"/>
                </a:solidFill>
              </a:rPr>
              <a:t>encrypted</a:t>
            </a:r>
            <a:r>
              <a:rPr lang="en-US" altLang="en-US" sz="2400"/>
              <a:t> secret password to “prove” it.</a:t>
            </a:r>
          </a:p>
        </p:txBody>
      </p:sp>
      <p:sp>
        <p:nvSpPr>
          <p:cNvPr id="78853" name="Text Box 4">
            <a:extLst>
              <a:ext uri="{FF2B5EF4-FFF2-40B4-BE49-F238E27FC236}">
                <a16:creationId xmlns:a16="http://schemas.microsoft.com/office/drawing/2014/main" id="{2B5092D4-E109-C143-88F6-824108526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3436938"/>
            <a:ext cx="17208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record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playback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still </a:t>
            </a:r>
            <a:r>
              <a:rPr lang="en-US" altLang="en-US" sz="2400"/>
              <a:t>works!</a:t>
            </a:r>
          </a:p>
        </p:txBody>
      </p:sp>
      <p:pic>
        <p:nvPicPr>
          <p:cNvPr id="78854" name="Picture 5" descr="Alice">
            <a:extLst>
              <a:ext uri="{FF2B5EF4-FFF2-40B4-BE49-F238E27FC236}">
                <a16:creationId xmlns:a16="http://schemas.microsoft.com/office/drawing/2014/main" id="{71B36DCA-7A56-234B-A909-963D99044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6" descr="Eve">
            <a:extLst>
              <a:ext uri="{FF2B5EF4-FFF2-40B4-BE49-F238E27FC236}">
                <a16:creationId xmlns:a16="http://schemas.microsoft.com/office/drawing/2014/main" id="{ADCF3470-F5FA-DD4F-9B99-5A341526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7" descr="Bob">
            <a:extLst>
              <a:ext uri="{FF2B5EF4-FFF2-40B4-BE49-F238E27FC236}">
                <a16:creationId xmlns:a16="http://schemas.microsoft.com/office/drawing/2014/main" id="{6CF8BDA1-474A-AD40-9DF3-2DDD693D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Line 8">
            <a:extLst>
              <a:ext uri="{FF2B5EF4-FFF2-40B4-BE49-F238E27FC236}">
                <a16:creationId xmlns:a16="http://schemas.microsoft.com/office/drawing/2014/main" id="{0CE7AFD7-F7A7-AE41-87CF-4B8F79C4B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Rectangle 9">
            <a:extLst>
              <a:ext uri="{FF2B5EF4-FFF2-40B4-BE49-F238E27FC236}">
                <a16:creationId xmlns:a16="http://schemas.microsoft.com/office/drawing/2014/main" id="{DB501DAA-4354-ED46-BB54-8ADC6E5A2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59" name="Text Box 10">
            <a:extLst>
              <a:ext uri="{FF2B5EF4-FFF2-40B4-BE49-F238E27FC236}">
                <a16:creationId xmlns:a16="http://schemas.microsoft.com/office/drawing/2014/main" id="{D53D6813-43AA-D14D-9645-56B82A721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3429000"/>
            <a:ext cx="1312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“I’m Alice”</a:t>
            </a:r>
          </a:p>
        </p:txBody>
      </p:sp>
      <p:sp>
        <p:nvSpPr>
          <p:cNvPr id="78860" name="Text Box 11">
            <a:extLst>
              <a:ext uri="{FF2B5EF4-FFF2-40B4-BE49-F238E27FC236}">
                <a16:creationId xmlns:a16="http://schemas.microsoft.com/office/drawing/2014/main" id="{4AF7A251-E601-964B-AD6E-0139FB4F7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3343275"/>
            <a:ext cx="90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Alice’s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IP addr</a:t>
            </a:r>
          </a:p>
        </p:txBody>
      </p:sp>
      <p:sp>
        <p:nvSpPr>
          <p:cNvPr id="78861" name="Line 12">
            <a:extLst>
              <a:ext uri="{FF2B5EF4-FFF2-40B4-BE49-F238E27FC236}">
                <a16:creationId xmlns:a16="http://schemas.microsoft.com/office/drawing/2014/main" id="{A9300763-1382-C547-BC73-4DE625D819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Text Box 13">
            <a:extLst>
              <a:ext uri="{FF2B5EF4-FFF2-40B4-BE49-F238E27FC236}">
                <a16:creationId xmlns:a16="http://schemas.microsoft.com/office/drawing/2014/main" id="{66DC72E4-DE27-7242-BE00-C5F479512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3328988"/>
            <a:ext cx="1144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encrypted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password</a:t>
            </a:r>
          </a:p>
        </p:txBody>
      </p:sp>
      <p:sp>
        <p:nvSpPr>
          <p:cNvPr id="78863" name="Line 14">
            <a:extLst>
              <a:ext uri="{FF2B5EF4-FFF2-40B4-BE49-F238E27FC236}">
                <a16:creationId xmlns:a16="http://schemas.microsoft.com/office/drawing/2014/main" id="{994FECF8-569D-8148-B5BC-3C1D3B6DB1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864" name="Group 15">
            <a:extLst>
              <a:ext uri="{FF2B5EF4-FFF2-40B4-BE49-F238E27FC236}">
                <a16:creationId xmlns:a16="http://schemas.microsoft.com/office/drawing/2014/main" id="{AB75F65D-D9AD-4644-A2AD-F7686D9610B9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4224338"/>
            <a:ext cx="1512887" cy="633412"/>
            <a:chOff x="985" y="2719"/>
            <a:chExt cx="953" cy="399"/>
          </a:xfrm>
        </p:grpSpPr>
        <p:sp>
          <p:nvSpPr>
            <p:cNvPr id="78878" name="Rectangle 16">
              <a:extLst>
                <a:ext uri="{FF2B5EF4-FFF2-40B4-BE49-F238E27FC236}">
                  <a16:creationId xmlns:a16="http://schemas.microsoft.com/office/drawing/2014/main" id="{65C3616F-7F88-9E42-A883-4862E0B76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8879" name="Text Box 17">
              <a:extLst>
                <a:ext uri="{FF2B5EF4-FFF2-40B4-BE49-F238E27FC236}">
                  <a16:creationId xmlns:a16="http://schemas.microsoft.com/office/drawing/2014/main" id="{70BCA6F0-E049-E04E-BB30-16E112294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2793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OK</a:t>
              </a:r>
            </a:p>
          </p:txBody>
        </p:sp>
        <p:sp>
          <p:nvSpPr>
            <p:cNvPr id="78880" name="Text Box 18">
              <a:extLst>
                <a:ext uri="{FF2B5EF4-FFF2-40B4-BE49-F238E27FC236}">
                  <a16:creationId xmlns:a16="http://schemas.microsoft.com/office/drawing/2014/main" id="{64EE23D0-127A-FF44-A659-0A5246EB6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" y="2742"/>
              <a:ext cx="5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Alice’s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IP addr</a:t>
              </a:r>
            </a:p>
          </p:txBody>
        </p:sp>
        <p:sp>
          <p:nvSpPr>
            <p:cNvPr id="78881" name="Line 19">
              <a:extLst>
                <a:ext uri="{FF2B5EF4-FFF2-40B4-BE49-F238E27FC236}">
                  <a16:creationId xmlns:a16="http://schemas.microsoft.com/office/drawing/2014/main" id="{85318BA8-ECEE-304F-BB51-D84AA56B19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65" name="Line 20">
            <a:extLst>
              <a:ext uri="{FF2B5EF4-FFF2-40B4-BE49-F238E27FC236}">
                <a16:creationId xmlns:a16="http://schemas.microsoft.com/office/drawing/2014/main" id="{679AB2CC-86BD-BC49-8EBD-8B70EC16D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866" name="Picture 21" descr="EN00179_[1]">
            <a:extLst>
              <a:ext uri="{FF2B5EF4-FFF2-40B4-BE49-F238E27FC236}">
                <a16:creationId xmlns:a16="http://schemas.microsoft.com/office/drawing/2014/main" id="{9ABEB5BA-7838-524E-900D-77ACC3C9273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</p:spPr>
      </p:pic>
      <p:sp>
        <p:nvSpPr>
          <p:cNvPr id="78867" name="Line 22">
            <a:extLst>
              <a:ext uri="{FF2B5EF4-FFF2-40B4-BE49-F238E27FC236}">
                <a16:creationId xmlns:a16="http://schemas.microsoft.com/office/drawing/2014/main" id="{39100843-73E5-9B4E-8C53-B048BFD42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8" name="Line 23">
            <a:extLst>
              <a:ext uri="{FF2B5EF4-FFF2-40B4-BE49-F238E27FC236}">
                <a16:creationId xmlns:a16="http://schemas.microsoft.com/office/drawing/2014/main" id="{8D753B1E-DEF0-5645-BBE8-B662DD4A30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869" name="Group 24">
            <a:extLst>
              <a:ext uri="{FF2B5EF4-FFF2-40B4-BE49-F238E27FC236}">
                <a16:creationId xmlns:a16="http://schemas.microsoft.com/office/drawing/2014/main" id="{CAE0DD3E-74FB-494A-907E-623C721981D8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5368925"/>
            <a:ext cx="3117850" cy="633413"/>
            <a:chOff x="791" y="1799"/>
            <a:chExt cx="1964" cy="399"/>
          </a:xfrm>
        </p:grpSpPr>
        <p:sp>
          <p:nvSpPr>
            <p:cNvPr id="78872" name="Rectangle 25">
              <a:extLst>
                <a:ext uri="{FF2B5EF4-FFF2-40B4-BE49-F238E27FC236}">
                  <a16:creationId xmlns:a16="http://schemas.microsoft.com/office/drawing/2014/main" id="{C7A77AC7-4031-4840-867D-96EB1E4F9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8873" name="Text Box 26">
              <a:extLst>
                <a:ext uri="{FF2B5EF4-FFF2-40B4-BE49-F238E27FC236}">
                  <a16:creationId xmlns:a16="http://schemas.microsoft.com/office/drawing/2014/main" id="{37A73C36-33BF-4A4C-8B90-15FCB9076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1876"/>
              <a:ext cx="8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“I’m Alice”</a:t>
              </a:r>
            </a:p>
          </p:txBody>
        </p:sp>
        <p:sp>
          <p:nvSpPr>
            <p:cNvPr id="78874" name="Text Box 27">
              <a:extLst>
                <a:ext uri="{FF2B5EF4-FFF2-40B4-BE49-F238E27FC236}">
                  <a16:creationId xmlns:a16="http://schemas.microsoft.com/office/drawing/2014/main" id="{CF1B67FD-3D3C-A647-9AA4-129AE5CF7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" y="1822"/>
              <a:ext cx="5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Alice’s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IP addr</a:t>
              </a:r>
            </a:p>
          </p:txBody>
        </p:sp>
        <p:sp>
          <p:nvSpPr>
            <p:cNvPr id="78875" name="Line 28">
              <a:extLst>
                <a:ext uri="{FF2B5EF4-FFF2-40B4-BE49-F238E27FC236}">
                  <a16:creationId xmlns:a16="http://schemas.microsoft.com/office/drawing/2014/main" id="{915E5C85-B2CF-FD4B-A101-C17851DC8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Text Box 29">
              <a:extLst>
                <a:ext uri="{FF2B5EF4-FFF2-40B4-BE49-F238E27FC236}">
                  <a16:creationId xmlns:a16="http://schemas.microsoft.com/office/drawing/2014/main" id="{79B0DA2C-0C7F-1644-8A18-8DE9AEA7F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" y="1813"/>
              <a:ext cx="72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encrypted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password</a:t>
              </a:r>
            </a:p>
          </p:txBody>
        </p:sp>
        <p:sp>
          <p:nvSpPr>
            <p:cNvPr id="78877" name="Line 30">
              <a:extLst>
                <a:ext uri="{FF2B5EF4-FFF2-40B4-BE49-F238E27FC236}">
                  <a16:creationId xmlns:a16="http://schemas.microsoft.com/office/drawing/2014/main" id="{D7433DE9-BA82-DD47-ABBD-A6442B359B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70" name="Line 31">
            <a:extLst>
              <a:ext uri="{FF2B5EF4-FFF2-40B4-BE49-F238E27FC236}">
                <a16:creationId xmlns:a16="http://schemas.microsoft.com/office/drawing/2014/main" id="{35B874EB-0C47-6D4E-8D42-50E24F930F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1" name="Line 32">
            <a:extLst>
              <a:ext uri="{FF2B5EF4-FFF2-40B4-BE49-F238E27FC236}">
                <a16:creationId xmlns:a16="http://schemas.microsoft.com/office/drawing/2014/main" id="{0D172846-282D-0645-B558-C056A3FB37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5">
            <a:extLst>
              <a:ext uri="{FF2B5EF4-FFF2-40B4-BE49-F238E27FC236}">
                <a16:creationId xmlns:a16="http://schemas.microsoft.com/office/drawing/2014/main" id="{63B3413D-DE11-4149-8F42-4124EDB7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FED9390D-1A68-B046-B771-6B82FFAB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AFB6C609-E420-DD40-823B-BA518A9DC32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D5A6513-264D-AF45-B2E0-BB2390139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Friends and enemies: Alice, Bob, Trudy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685A901-ADC7-3644-BA74-7F572DFD78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82700"/>
            <a:ext cx="8142288" cy="1617663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well-known in network security world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Bob, Alice want to communicate “securely”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Trudy (intruder) may intercept, delete, add messages</a:t>
            </a:r>
          </a:p>
        </p:txBody>
      </p:sp>
      <p:pic>
        <p:nvPicPr>
          <p:cNvPr id="25605" name="Picture 6" descr="Alice">
            <a:extLst>
              <a:ext uri="{FF2B5EF4-FFF2-40B4-BE49-F238E27FC236}">
                <a16:creationId xmlns:a16="http://schemas.microsoft.com/office/drawing/2014/main" id="{4320D5E5-006F-084B-8697-CD2EBF39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3702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Bob">
            <a:extLst>
              <a:ext uri="{FF2B5EF4-FFF2-40B4-BE49-F238E27FC236}">
                <a16:creationId xmlns:a16="http://schemas.microsoft.com/office/drawing/2014/main" id="{5DE37D55-B2CF-3D42-8F55-D416A27A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4178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Eve">
            <a:extLst>
              <a:ext uri="{FF2B5EF4-FFF2-40B4-BE49-F238E27FC236}">
                <a16:creationId xmlns:a16="http://schemas.microsoft.com/office/drawing/2014/main" id="{DCE49BFF-930C-334E-B1ED-5AC10881350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488" y="5337175"/>
            <a:ext cx="1082675" cy="1295400"/>
          </a:xfrm>
          <a:noFill/>
        </p:spPr>
      </p:pic>
      <p:sp>
        <p:nvSpPr>
          <p:cNvPr id="25608" name="Rectangle 11">
            <a:extLst>
              <a:ext uri="{FF2B5EF4-FFF2-40B4-BE49-F238E27FC236}">
                <a16:creationId xmlns:a16="http://schemas.microsoft.com/office/drawing/2014/main" id="{507DC900-4A71-F948-88EE-FE1A76D2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4205288"/>
            <a:ext cx="1293812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9" name="Text Box 12">
            <a:extLst>
              <a:ext uri="{FF2B5EF4-FFF2-40B4-BE49-F238E27FC236}">
                <a16:creationId xmlns:a16="http://schemas.microsoft.com/office/drawing/2014/main" id="{2CA2BFFE-B205-3644-8547-620816F9A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4167188"/>
            <a:ext cx="1150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secure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sender</a:t>
            </a:r>
          </a:p>
        </p:txBody>
      </p:sp>
      <p:sp>
        <p:nvSpPr>
          <p:cNvPr id="25610" name="Rectangle 13">
            <a:extLst>
              <a:ext uri="{FF2B5EF4-FFF2-40B4-BE49-F238E27FC236}">
                <a16:creationId xmlns:a16="http://schemas.microsoft.com/office/drawing/2014/main" id="{3F285742-0442-7A48-99F2-46D98BB5F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217988"/>
            <a:ext cx="1293812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11" name="Text Box 14">
            <a:extLst>
              <a:ext uri="{FF2B5EF4-FFF2-40B4-BE49-F238E27FC236}">
                <a16:creationId xmlns:a16="http://schemas.microsoft.com/office/drawing/2014/main" id="{85436D46-BAD3-F841-8986-0987AAD8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4194175"/>
            <a:ext cx="1368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secure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receiver</a:t>
            </a:r>
          </a:p>
        </p:txBody>
      </p:sp>
      <p:sp>
        <p:nvSpPr>
          <p:cNvPr id="25612" name="Text Box 18">
            <a:extLst>
              <a:ext uri="{FF2B5EF4-FFF2-40B4-BE49-F238E27FC236}">
                <a16:creationId xmlns:a16="http://schemas.microsoft.com/office/drawing/2014/main" id="{F020D7CB-AFFC-6D49-B840-B3545D036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3460750"/>
            <a:ext cx="1243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channel</a:t>
            </a:r>
          </a:p>
        </p:txBody>
      </p:sp>
      <p:sp>
        <p:nvSpPr>
          <p:cNvPr id="25613" name="Line 19">
            <a:extLst>
              <a:ext uri="{FF2B5EF4-FFF2-40B4-BE49-F238E27FC236}">
                <a16:creationId xmlns:a16="http://schemas.microsoft.com/office/drawing/2014/main" id="{00B2B303-2021-994D-8D49-52D21517A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8725" y="38830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Rectangle 21">
            <a:extLst>
              <a:ext uri="{FF2B5EF4-FFF2-40B4-BE49-F238E27FC236}">
                <a16:creationId xmlns:a16="http://schemas.microsoft.com/office/drawing/2014/main" id="{D28DB4F5-9828-254F-B108-54327C24F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4403725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15" name="Line 17">
            <a:extLst>
              <a:ext uri="{FF2B5EF4-FFF2-40B4-BE49-F238E27FC236}">
                <a16:creationId xmlns:a16="http://schemas.microsoft.com/office/drawing/2014/main" id="{41A5DE48-19F2-4C4E-993D-1C34210BCD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5025" y="46164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Text Box 23">
            <a:extLst>
              <a:ext uri="{FF2B5EF4-FFF2-40B4-BE49-F238E27FC236}">
                <a16:creationId xmlns:a16="http://schemas.microsoft.com/office/drawing/2014/main" id="{F00DE779-4A71-C643-9236-2465E40D7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3417888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data, control messages</a:t>
            </a:r>
          </a:p>
        </p:txBody>
      </p:sp>
      <p:sp>
        <p:nvSpPr>
          <p:cNvPr id="25617" name="Line 24">
            <a:extLst>
              <a:ext uri="{FF2B5EF4-FFF2-40B4-BE49-F238E27FC236}">
                <a16:creationId xmlns:a16="http://schemas.microsoft.com/office/drawing/2014/main" id="{DE69D978-922F-BB4A-A987-2CF74B543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6663" y="40354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Freeform 25">
            <a:extLst>
              <a:ext uri="{FF2B5EF4-FFF2-40B4-BE49-F238E27FC236}">
                <a16:creationId xmlns:a16="http://schemas.microsoft.com/office/drawing/2014/main" id="{2F30C174-00D7-B14A-8155-F1CF21147C6F}"/>
              </a:ext>
            </a:extLst>
          </p:cNvPr>
          <p:cNvSpPr>
            <a:spLocks/>
          </p:cNvSpPr>
          <p:nvPr/>
        </p:nvSpPr>
        <p:spPr bwMode="auto">
          <a:xfrm>
            <a:off x="3854450" y="4656138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Freeform 26">
            <a:extLst>
              <a:ext uri="{FF2B5EF4-FFF2-40B4-BE49-F238E27FC236}">
                <a16:creationId xmlns:a16="http://schemas.microsoft.com/office/drawing/2014/main" id="{F69CF19F-875D-1549-8D3C-E9D16531B205}"/>
              </a:ext>
            </a:extLst>
          </p:cNvPr>
          <p:cNvSpPr>
            <a:spLocks/>
          </p:cNvSpPr>
          <p:nvPr/>
        </p:nvSpPr>
        <p:spPr bwMode="auto">
          <a:xfrm flipH="1">
            <a:off x="4529138" y="465455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7">
            <a:extLst>
              <a:ext uri="{FF2B5EF4-FFF2-40B4-BE49-F238E27FC236}">
                <a16:creationId xmlns:a16="http://schemas.microsoft.com/office/drawing/2014/main" id="{7A7AB51C-F4F1-F145-A7DD-156F752B2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79525" y="4586288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Text Box 28">
            <a:extLst>
              <a:ext uri="{FF2B5EF4-FFF2-40B4-BE49-F238E27FC236}">
                <a16:creationId xmlns:a16="http://schemas.microsoft.com/office/drawing/2014/main" id="{0D3FF1F0-B52B-A84D-BA9B-F53E0A464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4316413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data</a:t>
            </a:r>
          </a:p>
        </p:txBody>
      </p:sp>
      <p:sp>
        <p:nvSpPr>
          <p:cNvPr id="25622" name="Line 29">
            <a:extLst>
              <a:ext uri="{FF2B5EF4-FFF2-40B4-BE49-F238E27FC236}">
                <a16:creationId xmlns:a16="http://schemas.microsoft.com/office/drawing/2014/main" id="{6EC9D035-ED21-C04A-87A8-234A427842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4556125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Text Box 30">
            <a:extLst>
              <a:ext uri="{FF2B5EF4-FFF2-40B4-BE49-F238E27FC236}">
                <a16:creationId xmlns:a16="http://schemas.microsoft.com/office/drawing/2014/main" id="{4AB21290-841B-3E4F-8936-DB4482092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0" y="4286250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data</a:t>
            </a:r>
          </a:p>
        </p:txBody>
      </p:sp>
      <p:sp>
        <p:nvSpPr>
          <p:cNvPr id="25624" name="Text Box 31">
            <a:extLst>
              <a:ext uri="{FF2B5EF4-FFF2-40B4-BE49-F238E27FC236}">
                <a16:creationId xmlns:a16="http://schemas.microsoft.com/office/drawing/2014/main" id="{52DA0912-715B-E04D-9AE5-90ECC29AB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3089275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Alice</a:t>
            </a:r>
          </a:p>
        </p:txBody>
      </p:sp>
      <p:sp>
        <p:nvSpPr>
          <p:cNvPr id="25625" name="Text Box 32">
            <a:extLst>
              <a:ext uri="{FF2B5EF4-FFF2-40B4-BE49-F238E27FC236}">
                <a16:creationId xmlns:a16="http://schemas.microsoft.com/office/drawing/2014/main" id="{43B8341A-1F2A-5941-83EA-1DEDF4DEB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3100388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Bob</a:t>
            </a:r>
          </a:p>
        </p:txBody>
      </p:sp>
      <p:sp>
        <p:nvSpPr>
          <p:cNvPr id="25626" name="Text Box 33">
            <a:extLst>
              <a:ext uri="{FF2B5EF4-FFF2-40B4-BE49-F238E27FC236}">
                <a16:creationId xmlns:a16="http://schemas.microsoft.com/office/drawing/2014/main" id="{34C8123D-57B0-6342-9D29-F83BE5D73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38" y="5727700"/>
            <a:ext cx="103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Trudy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oter Placeholder 4">
            <a:extLst>
              <a:ext uri="{FF2B5EF4-FFF2-40B4-BE49-F238E27FC236}">
                <a16:creationId xmlns:a16="http://schemas.microsoft.com/office/drawing/2014/main" id="{646CC16C-A893-1A4E-A6B7-31883F25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80898" name="Slide Number Placeholder 5">
            <a:extLst>
              <a:ext uri="{FF2B5EF4-FFF2-40B4-BE49-F238E27FC236}">
                <a16:creationId xmlns:a16="http://schemas.microsoft.com/office/drawing/2014/main" id="{2149063F-77AD-4A4B-BC5A-78F2D807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D336783D-3EE1-BB49-9062-FF8C89673C7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55681AC2-02BC-6045-BDD8-4D8AF394D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Authentication: yet another try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900" name="Text Box 3">
            <a:extLst>
              <a:ext uri="{FF2B5EF4-FFF2-40B4-BE49-F238E27FC236}">
                <a16:creationId xmlns:a16="http://schemas.microsoft.com/office/drawing/2014/main" id="{4D396CE9-6095-2149-A8DB-15634EBEC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370013"/>
            <a:ext cx="402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Goal: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avoid playback attack</a:t>
            </a:r>
          </a:p>
        </p:txBody>
      </p:sp>
      <p:sp>
        <p:nvSpPr>
          <p:cNvPr id="80901" name="Text Box 4">
            <a:extLst>
              <a:ext uri="{FF2B5EF4-FFF2-40B4-BE49-F238E27FC236}">
                <a16:creationId xmlns:a16="http://schemas.microsoft.com/office/drawing/2014/main" id="{9CB5D030-14DF-334A-B9E5-6CA626F1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5934075"/>
            <a:ext cx="314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Failures, drawbacks?</a:t>
            </a: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4FCD6E0D-2A67-1649-AC5F-D8EF7EF7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1885950"/>
            <a:ext cx="694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Nonce: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number (R) used only </a:t>
            </a:r>
            <a:r>
              <a:rPr lang="en-US" altLang="en-US" sz="2400" i="1"/>
              <a:t>once –in-a-lifetime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FBDF89A2-66EF-6B46-B5FE-D11046EEF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2390775"/>
            <a:ext cx="85740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ap4.0: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to prove Alice “live”, Bob sends Alice </a:t>
            </a:r>
            <a:r>
              <a:rPr lang="en-US" altLang="en-US" sz="2400">
                <a:solidFill>
                  <a:srgbClr val="FF0000"/>
                </a:solidFill>
              </a:rPr>
              <a:t>nonce</a:t>
            </a:r>
            <a:r>
              <a:rPr lang="en-US" altLang="en-US" sz="2400"/>
              <a:t>, R.  Alice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must return R, encrypted with shared secret key</a:t>
            </a:r>
          </a:p>
        </p:txBody>
      </p:sp>
      <p:pic>
        <p:nvPicPr>
          <p:cNvPr id="80904" name="Picture 10" descr="Alice">
            <a:extLst>
              <a:ext uri="{FF2B5EF4-FFF2-40B4-BE49-F238E27FC236}">
                <a16:creationId xmlns:a16="http://schemas.microsoft.com/office/drawing/2014/main" id="{AD20920C-1EA3-C54B-89E7-6F1A4BCD9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11" descr="Bob">
            <a:extLst>
              <a:ext uri="{FF2B5EF4-FFF2-40B4-BE49-F238E27FC236}">
                <a16:creationId xmlns:a16="http://schemas.microsoft.com/office/drawing/2014/main" id="{8D5EB7F6-283D-1742-940C-4350C7EF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Line 12">
            <a:extLst>
              <a:ext uri="{FF2B5EF4-FFF2-40B4-BE49-F238E27FC236}">
                <a16:creationId xmlns:a16="http://schemas.microsoft.com/office/drawing/2014/main" id="{D1001A9C-D43D-F248-A808-E9937BD38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3675" y="3819525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7" name="Text Box 15">
            <a:extLst>
              <a:ext uri="{FF2B5EF4-FFF2-40B4-BE49-F238E27FC236}">
                <a16:creationId xmlns:a16="http://schemas.microsoft.com/office/drawing/2014/main" id="{E2413B2E-EC1E-B649-A615-5E63B6DED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3" y="3467100"/>
            <a:ext cx="188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“I am Alice”</a:t>
            </a:r>
          </a:p>
        </p:txBody>
      </p:sp>
      <p:sp>
        <p:nvSpPr>
          <p:cNvPr id="80908" name="Line 25">
            <a:extLst>
              <a:ext uri="{FF2B5EF4-FFF2-40B4-BE49-F238E27FC236}">
                <a16:creationId xmlns:a16="http://schemas.microsoft.com/office/drawing/2014/main" id="{312329BD-E95D-8C41-BA2F-14512A789A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7325" y="4437063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Line 26">
            <a:extLst>
              <a:ext uri="{FF2B5EF4-FFF2-40B4-BE49-F238E27FC236}">
                <a16:creationId xmlns:a16="http://schemas.microsoft.com/office/drawing/2014/main" id="{B6882426-F958-5546-8137-6DB2EC659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5263" y="509746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0" name="Text Box 27">
            <a:extLst>
              <a:ext uri="{FF2B5EF4-FFF2-40B4-BE49-F238E27FC236}">
                <a16:creationId xmlns:a16="http://schemas.microsoft.com/office/drawing/2014/main" id="{BAE9A519-0567-944E-883B-87379B900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4141788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</a:t>
            </a:r>
          </a:p>
        </p:txBody>
      </p:sp>
      <p:grpSp>
        <p:nvGrpSpPr>
          <p:cNvPr id="80911" name="Group 30">
            <a:extLst>
              <a:ext uri="{FF2B5EF4-FFF2-40B4-BE49-F238E27FC236}">
                <a16:creationId xmlns:a16="http://schemas.microsoft.com/office/drawing/2014/main" id="{B49EF871-C979-9E40-9C60-D067B5F6A099}"/>
              </a:ext>
            </a:extLst>
          </p:cNvPr>
          <p:cNvGrpSpPr>
            <a:grpSpLocks/>
          </p:cNvGrpSpPr>
          <p:nvPr/>
        </p:nvGrpSpPr>
        <p:grpSpPr bwMode="auto">
          <a:xfrm>
            <a:off x="4525963" y="4743450"/>
            <a:ext cx="1149350" cy="577850"/>
            <a:chOff x="2696" y="3555"/>
            <a:chExt cx="724" cy="364"/>
          </a:xfrm>
        </p:grpSpPr>
        <p:sp>
          <p:nvSpPr>
            <p:cNvPr id="80913" name="Text Box 28">
              <a:extLst>
                <a:ext uri="{FF2B5EF4-FFF2-40B4-BE49-F238E27FC236}">
                  <a16:creationId xmlns:a16="http://schemas.microsoft.com/office/drawing/2014/main" id="{62479037-A5DD-1F43-AA8F-98A010482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6" y="3555"/>
              <a:ext cx="7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K    (R)</a:t>
              </a:r>
            </a:p>
          </p:txBody>
        </p:sp>
        <p:sp>
          <p:nvSpPr>
            <p:cNvPr id="80914" name="Text Box 29">
              <a:extLst>
                <a:ext uri="{FF2B5EF4-FFF2-40B4-BE49-F238E27FC236}">
                  <a16:creationId xmlns:a16="http://schemas.microsoft.com/office/drawing/2014/main" id="{DB8A289E-8597-2146-8A3A-031036BEC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" y="3688"/>
              <a:ext cx="3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A-B</a:t>
              </a:r>
            </a:p>
          </p:txBody>
        </p:sp>
      </p:grpSp>
      <p:sp>
        <p:nvSpPr>
          <p:cNvPr id="80912" name="Text Box 31">
            <a:extLst>
              <a:ext uri="{FF2B5EF4-FFF2-40B4-BE49-F238E27FC236}">
                <a16:creationId xmlns:a16="http://schemas.microsoft.com/office/drawing/2014/main" id="{8A0D8D7E-1F0E-7C41-AE63-FACCE7D84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50" y="4700588"/>
            <a:ext cx="23320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Alice is live, and only Alice knows key to encrypt nonce, so it must be Alice!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oter Placeholder 4">
            <a:extLst>
              <a:ext uri="{FF2B5EF4-FFF2-40B4-BE49-F238E27FC236}">
                <a16:creationId xmlns:a16="http://schemas.microsoft.com/office/drawing/2014/main" id="{1F4CD016-8D7C-9249-AD68-8F003D55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0FB362FD-D39A-B045-A28A-AA2C64E8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B4D98FCF-37B5-D04F-8B2E-3BC0DB97616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2947" name="Rectangle 8">
            <a:extLst>
              <a:ext uri="{FF2B5EF4-FFF2-40B4-BE49-F238E27FC236}">
                <a16:creationId xmlns:a16="http://schemas.microsoft.com/office/drawing/2014/main" id="{19930F77-D288-2548-8CF7-20B724B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Authentication: ap5.0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2948" name="Rectangle 9">
            <a:extLst>
              <a:ext uri="{FF2B5EF4-FFF2-40B4-BE49-F238E27FC236}">
                <a16:creationId xmlns:a16="http://schemas.microsoft.com/office/drawing/2014/main" id="{245AC0C2-D8D4-2A44-88E1-F75ACF724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1457325"/>
            <a:ext cx="8355012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ap4.0 requires shared symmetric key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can we authenticate using public key techniques?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ap5.0:</a:t>
            </a:r>
            <a:r>
              <a:rPr lang="en-US" altLang="en-US" sz="2400">
                <a:ea typeface="ＭＳ Ｐゴシック" panose="020B0600070205080204" pitchFamily="34" charset="-128"/>
              </a:rPr>
              <a:t> use nonce, public key cryptography</a:t>
            </a:r>
          </a:p>
        </p:txBody>
      </p:sp>
      <p:pic>
        <p:nvPicPr>
          <p:cNvPr id="82949" name="Picture 12" descr="Alice">
            <a:extLst>
              <a:ext uri="{FF2B5EF4-FFF2-40B4-BE49-F238E27FC236}">
                <a16:creationId xmlns:a16="http://schemas.microsoft.com/office/drawing/2014/main" id="{5DD10548-FB96-634A-8468-ADC01178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360738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3" descr="Bob">
            <a:extLst>
              <a:ext uri="{FF2B5EF4-FFF2-40B4-BE49-F238E27FC236}">
                <a16:creationId xmlns:a16="http://schemas.microsoft.com/office/drawing/2014/main" id="{8635663F-05A3-0F44-B03C-150FD99FB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099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Line 14">
            <a:extLst>
              <a:ext uri="{FF2B5EF4-FFF2-40B4-BE49-F238E27FC236}">
                <a16:creationId xmlns:a16="http://schemas.microsoft.com/office/drawing/2014/main" id="{C80F1DB5-2D3D-324C-8B51-E089E8F73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4650" y="3443288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2" name="Text Box 15">
            <a:extLst>
              <a:ext uri="{FF2B5EF4-FFF2-40B4-BE49-F238E27FC236}">
                <a16:creationId xmlns:a16="http://schemas.microsoft.com/office/drawing/2014/main" id="{E3B19811-C0CE-5245-966B-4CBD0BA0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338" y="3090863"/>
            <a:ext cx="188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“I am Alice”</a:t>
            </a:r>
          </a:p>
        </p:txBody>
      </p:sp>
      <p:sp>
        <p:nvSpPr>
          <p:cNvPr id="82953" name="Line 16">
            <a:extLst>
              <a:ext uri="{FF2B5EF4-FFF2-40B4-BE49-F238E27FC236}">
                <a16:creationId xmlns:a16="http://schemas.microsoft.com/office/drawing/2014/main" id="{06233D6F-44AF-5F45-AE46-5A32C5E4F2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9725" y="3830638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Line 17">
            <a:extLst>
              <a:ext uri="{FF2B5EF4-FFF2-40B4-BE49-F238E27FC236}">
                <a16:creationId xmlns:a16="http://schemas.microsoft.com/office/drawing/2014/main" id="{FAD82871-1751-364D-959C-8F8B299F5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0525" y="4302125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Text Box 18">
            <a:extLst>
              <a:ext uri="{FF2B5EF4-FFF2-40B4-BE49-F238E27FC236}">
                <a16:creationId xmlns:a16="http://schemas.microsoft.com/office/drawing/2014/main" id="{A9848303-9BE5-E949-9F43-075444C20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5" y="3621088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82956" name="Text Box 22">
            <a:extLst>
              <a:ext uri="{FF2B5EF4-FFF2-40B4-BE49-F238E27FC236}">
                <a16:creationId xmlns:a16="http://schemas.microsoft.com/office/drawing/2014/main" id="{2553DF5D-5EB5-9D4B-9520-38795AB2C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3368675"/>
            <a:ext cx="2332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Bob computes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pSp>
        <p:nvGrpSpPr>
          <p:cNvPr id="82957" name="Group 24">
            <a:extLst>
              <a:ext uri="{FF2B5EF4-FFF2-40B4-BE49-F238E27FC236}">
                <a16:creationId xmlns:a16="http://schemas.microsoft.com/office/drawing/2014/main" id="{B65C0CBD-AA52-A14E-B60C-29B1A9848B3D}"/>
              </a:ext>
            </a:extLst>
          </p:cNvPr>
          <p:cNvGrpSpPr>
            <a:grpSpLocks/>
          </p:cNvGrpSpPr>
          <p:nvPr/>
        </p:nvGrpSpPr>
        <p:grpSpPr bwMode="auto">
          <a:xfrm>
            <a:off x="4075113" y="3878263"/>
            <a:ext cx="1058862" cy="673100"/>
            <a:chOff x="2842" y="2891"/>
            <a:chExt cx="667" cy="424"/>
          </a:xfrm>
        </p:grpSpPr>
        <p:sp>
          <p:nvSpPr>
            <p:cNvPr id="82981" name="Text Box 20">
              <a:extLst>
                <a:ext uri="{FF2B5EF4-FFF2-40B4-BE49-F238E27FC236}">
                  <a16:creationId xmlns:a16="http://schemas.microsoft.com/office/drawing/2014/main" id="{C577E315-B47C-964D-B2EB-7CA36BB06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" y="2979"/>
              <a:ext cx="6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K   (R)</a:t>
              </a:r>
            </a:p>
          </p:txBody>
        </p:sp>
        <p:sp>
          <p:nvSpPr>
            <p:cNvPr id="82982" name="Text Box 21">
              <a:extLst>
                <a:ext uri="{FF2B5EF4-FFF2-40B4-BE49-F238E27FC236}">
                  <a16:creationId xmlns:a16="http://schemas.microsoft.com/office/drawing/2014/main" id="{1655272C-9F67-2E47-BB95-8E5AAA599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9" y="3084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82983" name="Text Box 23">
              <a:extLst>
                <a:ext uri="{FF2B5EF4-FFF2-40B4-BE49-F238E27FC236}">
                  <a16:creationId xmlns:a16="http://schemas.microsoft.com/office/drawing/2014/main" id="{A700D7E6-1263-5841-9EC5-6ABA1D396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5" y="2891"/>
              <a:ext cx="1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-</a:t>
              </a:r>
            </a:p>
          </p:txBody>
        </p:sp>
      </p:grpSp>
      <p:sp>
        <p:nvSpPr>
          <p:cNvPr id="82958" name="Line 25">
            <a:extLst>
              <a:ext uri="{FF2B5EF4-FFF2-40B4-BE49-F238E27FC236}">
                <a16:creationId xmlns:a16="http://schemas.microsoft.com/office/drawing/2014/main" id="{A26AA8B2-7E2E-CA44-A4C4-0F6D7B3678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46238" y="4724400"/>
            <a:ext cx="3697287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9" name="Text Box 26">
            <a:extLst>
              <a:ext uri="{FF2B5EF4-FFF2-40B4-BE49-F238E27FC236}">
                <a16:creationId xmlns:a16="http://schemas.microsoft.com/office/drawing/2014/main" id="{86E3D014-949F-DB44-AB1B-5F20EA894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4635500"/>
            <a:ext cx="2887663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“send me your public key”</a:t>
            </a:r>
          </a:p>
        </p:txBody>
      </p:sp>
      <p:sp>
        <p:nvSpPr>
          <p:cNvPr id="82960" name="Line 27">
            <a:extLst>
              <a:ext uri="{FF2B5EF4-FFF2-40B4-BE49-F238E27FC236}">
                <a16:creationId xmlns:a16="http://schemas.microsoft.com/office/drawing/2014/main" id="{B24A19D0-A3FC-764A-9B11-3AF807A4F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5295900"/>
            <a:ext cx="3697287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961" name="Group 32">
            <a:extLst>
              <a:ext uri="{FF2B5EF4-FFF2-40B4-BE49-F238E27FC236}">
                <a16:creationId xmlns:a16="http://schemas.microsoft.com/office/drawing/2014/main" id="{F6120AD3-DC01-324A-AA7E-E116F1B32D1B}"/>
              </a:ext>
            </a:extLst>
          </p:cNvPr>
          <p:cNvGrpSpPr>
            <a:grpSpLocks/>
          </p:cNvGrpSpPr>
          <p:nvPr/>
        </p:nvGrpSpPr>
        <p:grpSpPr bwMode="auto">
          <a:xfrm>
            <a:off x="4525963" y="4873625"/>
            <a:ext cx="552450" cy="715963"/>
            <a:chOff x="831" y="3234"/>
            <a:chExt cx="348" cy="451"/>
          </a:xfrm>
        </p:grpSpPr>
        <p:sp>
          <p:nvSpPr>
            <p:cNvPr id="82978" name="Text Box 29">
              <a:extLst>
                <a:ext uri="{FF2B5EF4-FFF2-40B4-BE49-F238E27FC236}">
                  <a16:creationId xmlns:a16="http://schemas.microsoft.com/office/drawing/2014/main" id="{960816FF-5422-F540-9407-A212BF62D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" y="3330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K  </a:t>
              </a:r>
            </a:p>
          </p:txBody>
        </p:sp>
        <p:sp>
          <p:nvSpPr>
            <p:cNvPr id="82979" name="Text Box 30">
              <a:extLst>
                <a:ext uri="{FF2B5EF4-FFF2-40B4-BE49-F238E27FC236}">
                  <a16:creationId xmlns:a16="http://schemas.microsoft.com/office/drawing/2014/main" id="{7B6EA242-3FF7-C94A-9491-E8277F730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3454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82980" name="Text Box 31">
              <a:extLst>
                <a:ext uri="{FF2B5EF4-FFF2-40B4-BE49-F238E27FC236}">
                  <a16:creationId xmlns:a16="http://schemas.microsoft.com/office/drawing/2014/main" id="{C508EFFC-011B-1743-92ED-211F08E20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" y="3234"/>
              <a:ext cx="1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+</a:t>
              </a:r>
            </a:p>
          </p:txBody>
        </p:sp>
      </p:grpSp>
      <p:grpSp>
        <p:nvGrpSpPr>
          <p:cNvPr id="82962" name="Group 41">
            <a:extLst>
              <a:ext uri="{FF2B5EF4-FFF2-40B4-BE49-F238E27FC236}">
                <a16:creationId xmlns:a16="http://schemas.microsoft.com/office/drawing/2014/main" id="{A09DD057-7EBA-4A4B-A879-86294F3DCECF}"/>
              </a:ext>
            </a:extLst>
          </p:cNvPr>
          <p:cNvGrpSpPr>
            <a:grpSpLocks/>
          </p:cNvGrpSpPr>
          <p:nvPr/>
        </p:nvGrpSpPr>
        <p:grpSpPr bwMode="auto">
          <a:xfrm>
            <a:off x="6403975" y="3587750"/>
            <a:ext cx="2030413" cy="742950"/>
            <a:chOff x="1127" y="3574"/>
            <a:chExt cx="1279" cy="468"/>
          </a:xfrm>
        </p:grpSpPr>
        <p:sp>
          <p:nvSpPr>
            <p:cNvPr id="82971" name="Text Box 34">
              <a:extLst>
                <a:ext uri="{FF2B5EF4-FFF2-40B4-BE49-F238E27FC236}">
                  <a16:creationId xmlns:a16="http://schemas.microsoft.com/office/drawing/2014/main" id="{D3408883-FD1B-8642-9416-33375D33F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3" y="3687"/>
              <a:ext cx="10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(K  (R)) = R</a:t>
              </a:r>
            </a:p>
          </p:txBody>
        </p:sp>
        <p:sp>
          <p:nvSpPr>
            <p:cNvPr id="82972" name="Text Box 35">
              <a:extLst>
                <a:ext uri="{FF2B5EF4-FFF2-40B4-BE49-F238E27FC236}">
                  <a16:creationId xmlns:a16="http://schemas.microsoft.com/office/drawing/2014/main" id="{8A252C9C-CD7B-864A-A19A-97738B862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2" y="3811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82973" name="Text Box 36">
              <a:extLst>
                <a:ext uri="{FF2B5EF4-FFF2-40B4-BE49-F238E27FC236}">
                  <a16:creationId xmlns:a16="http://schemas.microsoft.com/office/drawing/2014/main" id="{2066BF9C-FF6A-C54B-96BB-383E1062B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5" y="3574"/>
              <a:ext cx="1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-</a:t>
              </a:r>
            </a:p>
          </p:txBody>
        </p:sp>
        <p:grpSp>
          <p:nvGrpSpPr>
            <p:cNvPr id="82974" name="Group 37">
              <a:extLst>
                <a:ext uri="{FF2B5EF4-FFF2-40B4-BE49-F238E27FC236}">
                  <a16:creationId xmlns:a16="http://schemas.microsoft.com/office/drawing/2014/main" id="{3C0E1517-C721-5A46-A8E8-C991DC1C8D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" y="3578"/>
              <a:ext cx="348" cy="451"/>
              <a:chOff x="831" y="3234"/>
              <a:chExt cx="348" cy="451"/>
            </a:xfrm>
          </p:grpSpPr>
          <p:sp>
            <p:nvSpPr>
              <p:cNvPr id="82975" name="Text Box 38">
                <a:extLst>
                  <a:ext uri="{FF2B5EF4-FFF2-40B4-BE49-F238E27FC236}">
                    <a16:creationId xmlns:a16="http://schemas.microsoft.com/office/drawing/2014/main" id="{7303B4CB-4492-9E4A-BFB5-E2F0C554DA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" y="3330"/>
                <a:ext cx="3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/>
                  <a:t>K  </a:t>
                </a:r>
              </a:p>
            </p:txBody>
          </p:sp>
          <p:sp>
            <p:nvSpPr>
              <p:cNvPr id="82976" name="Text Box 39">
                <a:extLst>
                  <a:ext uri="{FF2B5EF4-FFF2-40B4-BE49-F238E27FC236}">
                    <a16:creationId xmlns:a16="http://schemas.microsoft.com/office/drawing/2014/main" id="{62223045-6929-5341-B014-846F40A195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8" y="3454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82977" name="Text Box 40">
                <a:extLst>
                  <a:ext uri="{FF2B5EF4-FFF2-40B4-BE49-F238E27FC236}">
                    <a16:creationId xmlns:a16="http://schemas.microsoft.com/office/drawing/2014/main" id="{48BC7FF4-0C21-3A40-B64D-DC2B586F9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6" y="3234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</p:grpSp>
      <p:sp>
        <p:nvSpPr>
          <p:cNvPr id="82963" name="Text Box 42">
            <a:extLst>
              <a:ext uri="{FF2B5EF4-FFF2-40B4-BE49-F238E27FC236}">
                <a16:creationId xmlns:a16="http://schemas.microsoft.com/office/drawing/2014/main" id="{21D3919B-FF5A-3649-B80A-4CE3D162D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183063"/>
            <a:ext cx="3035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and knows only Alice could have the private key, that encrypted R such that</a:t>
            </a:r>
          </a:p>
        </p:txBody>
      </p:sp>
      <p:grpSp>
        <p:nvGrpSpPr>
          <p:cNvPr id="82964" name="Group 51">
            <a:extLst>
              <a:ext uri="{FF2B5EF4-FFF2-40B4-BE49-F238E27FC236}">
                <a16:creationId xmlns:a16="http://schemas.microsoft.com/office/drawing/2014/main" id="{C80A4F42-C28B-DF4B-9E0D-B56782424F5E}"/>
              </a:ext>
            </a:extLst>
          </p:cNvPr>
          <p:cNvGrpSpPr>
            <a:grpSpLocks/>
          </p:cNvGrpSpPr>
          <p:nvPr/>
        </p:nvGrpSpPr>
        <p:grpSpPr bwMode="auto">
          <a:xfrm>
            <a:off x="6500813" y="5246688"/>
            <a:ext cx="1871662" cy="763587"/>
            <a:chOff x="941" y="3588"/>
            <a:chExt cx="1179" cy="481"/>
          </a:xfrm>
        </p:grpSpPr>
        <p:sp>
          <p:nvSpPr>
            <p:cNvPr id="82965" name="Text Box 44">
              <a:extLst>
                <a:ext uri="{FF2B5EF4-FFF2-40B4-BE49-F238E27FC236}">
                  <a16:creationId xmlns:a16="http://schemas.microsoft.com/office/drawing/2014/main" id="{4D4E1AD8-44E4-DD4F-A46F-679C5739E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8" y="3731"/>
              <a:ext cx="9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(K  (R)) = R</a:t>
              </a:r>
            </a:p>
          </p:txBody>
        </p:sp>
        <p:sp>
          <p:nvSpPr>
            <p:cNvPr id="82966" name="Text Box 45">
              <a:extLst>
                <a:ext uri="{FF2B5EF4-FFF2-40B4-BE49-F238E27FC236}">
                  <a16:creationId xmlns:a16="http://schemas.microsoft.com/office/drawing/2014/main" id="{6471F5AE-EBAC-7942-9B61-F13CEC310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3819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82967" name="Text Box 46">
              <a:extLst>
                <a:ext uri="{FF2B5EF4-FFF2-40B4-BE49-F238E27FC236}">
                  <a16:creationId xmlns:a16="http://schemas.microsoft.com/office/drawing/2014/main" id="{40EF6332-373F-E846-83CA-3C3BC6BDB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0" y="3588"/>
              <a:ext cx="1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-</a:t>
              </a:r>
            </a:p>
          </p:txBody>
        </p:sp>
        <p:sp>
          <p:nvSpPr>
            <p:cNvPr id="82968" name="Text Box 48">
              <a:extLst>
                <a:ext uri="{FF2B5EF4-FFF2-40B4-BE49-F238E27FC236}">
                  <a16:creationId xmlns:a16="http://schemas.microsoft.com/office/drawing/2014/main" id="{3CB48530-D03E-9648-93E5-1A2A54FF3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" y="3718"/>
              <a:ext cx="3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  </a:t>
              </a:r>
            </a:p>
          </p:txBody>
        </p:sp>
        <p:sp>
          <p:nvSpPr>
            <p:cNvPr id="82969" name="Text Box 49">
              <a:extLst>
                <a:ext uri="{FF2B5EF4-FFF2-40B4-BE49-F238E27FC236}">
                  <a16:creationId xmlns:a16="http://schemas.microsoft.com/office/drawing/2014/main" id="{8CCA9A3E-6E73-6B44-BB62-F9D5FBC5E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" y="3805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A</a:t>
              </a:r>
            </a:p>
          </p:txBody>
        </p:sp>
        <p:sp>
          <p:nvSpPr>
            <p:cNvPr id="82970" name="Text Box 50">
              <a:extLst>
                <a:ext uri="{FF2B5EF4-FFF2-40B4-BE49-F238E27FC236}">
                  <a16:creationId xmlns:a16="http://schemas.microsoft.com/office/drawing/2014/main" id="{0814F7E3-81A1-7545-87A8-053190699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" y="3620"/>
              <a:ext cx="1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+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ooter Placeholder 6">
            <a:extLst>
              <a:ext uri="{FF2B5EF4-FFF2-40B4-BE49-F238E27FC236}">
                <a16:creationId xmlns:a16="http://schemas.microsoft.com/office/drawing/2014/main" id="{796D6907-BC13-ED4D-A50E-F87E3C0C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84994" name="Slide Number Placeholder 7">
            <a:extLst>
              <a:ext uri="{FF2B5EF4-FFF2-40B4-BE49-F238E27FC236}">
                <a16:creationId xmlns:a16="http://schemas.microsoft.com/office/drawing/2014/main" id="{845A2B18-A1FF-0A4D-BBB0-681FFFC0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F2DA3715-7147-AC41-B3B0-2F82FB15582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C4858167-DE1D-6B42-8534-54CBB85EC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4800600" cy="9525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ap5.0: security hole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EA3C994F-4F07-CD41-9DBF-52374059F7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8475" y="1106488"/>
            <a:ext cx="759301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Man (woman) in the middle attack:</a:t>
            </a:r>
            <a:r>
              <a:rPr lang="en-US" altLang="en-US" sz="2400">
                <a:ea typeface="ＭＳ Ｐゴシック" panose="020B0600070205080204" pitchFamily="34" charset="-128"/>
              </a:rPr>
              <a:t> Trudy poses as Alice (to Bob) and as Bob (to Alice)</a:t>
            </a:r>
          </a:p>
        </p:txBody>
      </p:sp>
      <p:pic>
        <p:nvPicPr>
          <p:cNvPr id="84997" name="Picture 9" descr="Bob">
            <a:extLst>
              <a:ext uri="{FF2B5EF4-FFF2-40B4-BE49-F238E27FC236}">
                <a16:creationId xmlns:a16="http://schemas.microsoft.com/office/drawing/2014/main" id="{156D1A2E-E5FF-E045-88B2-CE5B58EADAAC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</p:spPr>
      </p:pic>
      <p:pic>
        <p:nvPicPr>
          <p:cNvPr id="84998" name="Picture 11" descr="Eve">
            <a:extLst>
              <a:ext uri="{FF2B5EF4-FFF2-40B4-BE49-F238E27FC236}">
                <a16:creationId xmlns:a16="http://schemas.microsoft.com/office/drawing/2014/main" id="{AD9BC3A2-7656-7D43-BF9E-22312CE8E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 descr="Alice">
            <a:extLst>
              <a:ext uri="{FF2B5EF4-FFF2-40B4-BE49-F238E27FC236}">
                <a16:creationId xmlns:a16="http://schemas.microsoft.com/office/drawing/2014/main" id="{250AA1FD-9892-FE4E-8379-9F5B69E8C47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</p:spPr>
      </p:pic>
      <p:sp>
        <p:nvSpPr>
          <p:cNvPr id="85000" name="Line 12">
            <a:extLst>
              <a:ext uri="{FF2B5EF4-FFF2-40B4-BE49-F238E27FC236}">
                <a16:creationId xmlns:a16="http://schemas.microsoft.com/office/drawing/2014/main" id="{E5C19168-60FD-6D43-8B4F-8B61F465A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Text Box 13">
            <a:extLst>
              <a:ext uri="{FF2B5EF4-FFF2-40B4-BE49-F238E27FC236}">
                <a16:creationId xmlns:a16="http://schemas.microsoft.com/office/drawing/2014/main" id="{85D5A2ED-1818-D245-80F3-D0E6BBE3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2328863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I am Alice</a:t>
            </a:r>
          </a:p>
        </p:txBody>
      </p:sp>
      <p:sp>
        <p:nvSpPr>
          <p:cNvPr id="85002" name="Line 14">
            <a:extLst>
              <a:ext uri="{FF2B5EF4-FFF2-40B4-BE49-F238E27FC236}">
                <a16:creationId xmlns:a16="http://schemas.microsoft.com/office/drawing/2014/main" id="{4AA46B49-6672-3F4C-97F5-5C35CE768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Text Box 15">
            <a:extLst>
              <a:ext uri="{FF2B5EF4-FFF2-40B4-BE49-F238E27FC236}">
                <a16:creationId xmlns:a16="http://schemas.microsoft.com/office/drawing/2014/main" id="{212AC8A5-F032-4D46-9551-1FEEF5CBF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236855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I am Alice</a:t>
            </a:r>
          </a:p>
        </p:txBody>
      </p:sp>
      <p:sp>
        <p:nvSpPr>
          <p:cNvPr id="85004" name="Line 16">
            <a:extLst>
              <a:ext uri="{FF2B5EF4-FFF2-40B4-BE49-F238E27FC236}">
                <a16:creationId xmlns:a16="http://schemas.microsoft.com/office/drawing/2014/main" id="{910F0A85-78F1-BE42-8DA8-9F8845DE21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Text Box 17">
            <a:extLst>
              <a:ext uri="{FF2B5EF4-FFF2-40B4-BE49-F238E27FC236}">
                <a16:creationId xmlns:a16="http://schemas.microsoft.com/office/drawing/2014/main" id="{99A5B79F-98FC-8C43-88DA-0891C364F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701925"/>
            <a:ext cx="327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</a:t>
            </a:r>
          </a:p>
        </p:txBody>
      </p:sp>
      <p:sp>
        <p:nvSpPr>
          <p:cNvPr id="85006" name="Line 18">
            <a:extLst>
              <a:ext uri="{FF2B5EF4-FFF2-40B4-BE49-F238E27FC236}">
                <a16:creationId xmlns:a16="http://schemas.microsoft.com/office/drawing/2014/main" id="{103683E5-39B9-C646-82F7-B346A1263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07" name="Group 23">
            <a:extLst>
              <a:ext uri="{FF2B5EF4-FFF2-40B4-BE49-F238E27FC236}">
                <a16:creationId xmlns:a16="http://schemas.microsoft.com/office/drawing/2014/main" id="{734B0CE1-04AE-1148-B7CB-3242359E7D5D}"/>
              </a:ext>
            </a:extLst>
          </p:cNvPr>
          <p:cNvGrpSpPr>
            <a:grpSpLocks/>
          </p:cNvGrpSpPr>
          <p:nvPr/>
        </p:nvGrpSpPr>
        <p:grpSpPr bwMode="auto">
          <a:xfrm>
            <a:off x="6488113" y="2781300"/>
            <a:ext cx="839787" cy="677863"/>
            <a:chOff x="3736" y="350"/>
            <a:chExt cx="529" cy="427"/>
          </a:xfrm>
        </p:grpSpPr>
        <p:sp>
          <p:nvSpPr>
            <p:cNvPr id="85056" name="Text Box 20">
              <a:extLst>
                <a:ext uri="{FF2B5EF4-FFF2-40B4-BE49-F238E27FC236}">
                  <a16:creationId xmlns:a16="http://schemas.microsoft.com/office/drawing/2014/main" id="{459FDCE7-0156-D347-8C98-624CE9352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9" y="546"/>
              <a:ext cx="2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  <p:grpSp>
          <p:nvGrpSpPr>
            <p:cNvPr id="85057" name="Group 22">
              <a:extLst>
                <a:ext uri="{FF2B5EF4-FFF2-40B4-BE49-F238E27FC236}">
                  <a16:creationId xmlns:a16="http://schemas.microsoft.com/office/drawing/2014/main" id="{37A91ED8-C5D8-6A40-9E9D-8D47EE699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6" y="350"/>
              <a:ext cx="529" cy="323"/>
              <a:chOff x="3736" y="350"/>
              <a:chExt cx="529" cy="323"/>
            </a:xfrm>
          </p:grpSpPr>
          <p:sp>
            <p:nvSpPr>
              <p:cNvPr id="85058" name="Text Box 19">
                <a:extLst>
                  <a:ext uri="{FF2B5EF4-FFF2-40B4-BE49-F238E27FC236}">
                    <a16:creationId xmlns:a16="http://schemas.microsoft.com/office/drawing/2014/main" id="{A195B1B7-4C22-F942-89C5-20D270BCE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6" y="442"/>
                <a:ext cx="5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   (R)</a:t>
                </a:r>
              </a:p>
            </p:txBody>
          </p:sp>
          <p:sp>
            <p:nvSpPr>
              <p:cNvPr id="85059" name="Text Box 21">
                <a:extLst>
                  <a:ext uri="{FF2B5EF4-FFF2-40B4-BE49-F238E27FC236}">
                    <a16:creationId xmlns:a16="http://schemas.microsoft.com/office/drawing/2014/main" id="{9020AA51-1610-AC46-B5A1-787EC25529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7" y="350"/>
                <a:ext cx="1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</p:grpSp>
      <p:sp>
        <p:nvSpPr>
          <p:cNvPr id="85008" name="Line 24">
            <a:extLst>
              <a:ext uri="{FF2B5EF4-FFF2-40B4-BE49-F238E27FC236}">
                <a16:creationId xmlns:a16="http://schemas.microsoft.com/office/drawing/2014/main" id="{6FF41624-C9B2-464D-9A5E-F84481384B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9550" y="3403600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Text Box 25">
            <a:extLst>
              <a:ext uri="{FF2B5EF4-FFF2-40B4-BE49-F238E27FC236}">
                <a16:creationId xmlns:a16="http://schemas.microsoft.com/office/drawing/2014/main" id="{2A1D8216-C895-7243-8E02-290E3639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563" y="3360738"/>
            <a:ext cx="2468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Send me your public key</a:t>
            </a:r>
          </a:p>
        </p:txBody>
      </p:sp>
      <p:sp>
        <p:nvSpPr>
          <p:cNvPr id="85010" name="Line 26">
            <a:extLst>
              <a:ext uri="{FF2B5EF4-FFF2-40B4-BE49-F238E27FC236}">
                <a16:creationId xmlns:a16="http://schemas.microsoft.com/office/drawing/2014/main" id="{E7E1CC9E-9F35-9A49-863E-150454980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9713" y="3922713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11" name="Group 33">
            <a:extLst>
              <a:ext uri="{FF2B5EF4-FFF2-40B4-BE49-F238E27FC236}">
                <a16:creationId xmlns:a16="http://schemas.microsoft.com/office/drawing/2014/main" id="{13BD71A9-840B-DF47-9A55-F95351AD5BD4}"/>
              </a:ext>
            </a:extLst>
          </p:cNvPr>
          <p:cNvGrpSpPr>
            <a:grpSpLocks/>
          </p:cNvGrpSpPr>
          <p:nvPr/>
        </p:nvGrpSpPr>
        <p:grpSpPr bwMode="auto">
          <a:xfrm>
            <a:off x="6937375" y="3525838"/>
            <a:ext cx="528638" cy="692150"/>
            <a:chOff x="4737" y="2510"/>
            <a:chExt cx="333" cy="436"/>
          </a:xfrm>
        </p:grpSpPr>
        <p:grpSp>
          <p:nvGrpSpPr>
            <p:cNvPr id="85052" name="Group 32">
              <a:extLst>
                <a:ext uri="{FF2B5EF4-FFF2-40B4-BE49-F238E27FC236}">
                  <a16:creationId xmlns:a16="http://schemas.microsoft.com/office/drawing/2014/main" id="{AEB09640-504D-5849-96B8-C6B93614D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7" y="2620"/>
              <a:ext cx="333" cy="326"/>
              <a:chOff x="4737" y="2620"/>
              <a:chExt cx="333" cy="326"/>
            </a:xfrm>
          </p:grpSpPr>
          <p:sp>
            <p:nvSpPr>
              <p:cNvPr id="85054" name="Text Box 28">
                <a:extLst>
                  <a:ext uri="{FF2B5EF4-FFF2-40B4-BE49-F238E27FC236}">
                    <a16:creationId xmlns:a16="http://schemas.microsoft.com/office/drawing/2014/main" id="{72F97E6F-3994-9642-B88C-536F1C7B2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0" y="2715"/>
                <a:ext cx="21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85055" name="Text Box 30">
                <a:extLst>
                  <a:ext uri="{FF2B5EF4-FFF2-40B4-BE49-F238E27FC236}">
                    <a16:creationId xmlns:a16="http://schemas.microsoft.com/office/drawing/2014/main" id="{FACC2312-272D-DC45-B324-3DB5744FC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   </a:t>
                </a:r>
              </a:p>
            </p:txBody>
          </p:sp>
        </p:grpSp>
        <p:sp>
          <p:nvSpPr>
            <p:cNvPr id="85053" name="Text Box 31">
              <a:extLst>
                <a:ext uri="{FF2B5EF4-FFF2-40B4-BE49-F238E27FC236}">
                  <a16:creationId xmlns:a16="http://schemas.microsoft.com/office/drawing/2014/main" id="{A0C0638E-0BDC-2C4D-8963-0037A3468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2" y="2510"/>
              <a:ext cx="1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85012" name="Line 35">
            <a:extLst>
              <a:ext uri="{FF2B5EF4-FFF2-40B4-BE49-F238E27FC236}">
                <a16:creationId xmlns:a16="http://schemas.microsoft.com/office/drawing/2014/main" id="{A4C14C4D-6ADF-D149-896A-87BB59AD83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3" name="Line 36">
            <a:extLst>
              <a:ext uri="{FF2B5EF4-FFF2-40B4-BE49-F238E27FC236}">
                <a16:creationId xmlns:a16="http://schemas.microsoft.com/office/drawing/2014/main" id="{D9218961-C50C-354B-B8A6-3D2D13657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14" name="Group 37">
            <a:extLst>
              <a:ext uri="{FF2B5EF4-FFF2-40B4-BE49-F238E27FC236}">
                <a16:creationId xmlns:a16="http://schemas.microsoft.com/office/drawing/2014/main" id="{04102259-5812-A34C-98DE-8CDD05E720CA}"/>
              </a:ext>
            </a:extLst>
          </p:cNvPr>
          <p:cNvGrpSpPr>
            <a:grpSpLocks/>
          </p:cNvGrpSpPr>
          <p:nvPr/>
        </p:nvGrpSpPr>
        <p:grpSpPr bwMode="auto">
          <a:xfrm>
            <a:off x="3151188" y="3411538"/>
            <a:ext cx="839787" cy="677862"/>
            <a:chOff x="3736" y="350"/>
            <a:chExt cx="529" cy="427"/>
          </a:xfrm>
        </p:grpSpPr>
        <p:sp>
          <p:nvSpPr>
            <p:cNvPr id="85048" name="Text Box 38">
              <a:extLst>
                <a:ext uri="{FF2B5EF4-FFF2-40B4-BE49-F238E27FC236}">
                  <a16:creationId xmlns:a16="http://schemas.microsoft.com/office/drawing/2014/main" id="{F62A0322-BD91-EC4A-A549-36EB62CE9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" y="546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85049" name="Group 39">
              <a:extLst>
                <a:ext uri="{FF2B5EF4-FFF2-40B4-BE49-F238E27FC236}">
                  <a16:creationId xmlns:a16="http://schemas.microsoft.com/office/drawing/2014/main" id="{CCA409A8-30E5-A240-A645-4D9E1E232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6" y="350"/>
              <a:ext cx="529" cy="323"/>
              <a:chOff x="3736" y="350"/>
              <a:chExt cx="529" cy="323"/>
            </a:xfrm>
          </p:grpSpPr>
          <p:sp>
            <p:nvSpPr>
              <p:cNvPr id="85050" name="Text Box 40">
                <a:extLst>
                  <a:ext uri="{FF2B5EF4-FFF2-40B4-BE49-F238E27FC236}">
                    <a16:creationId xmlns:a16="http://schemas.microsoft.com/office/drawing/2014/main" id="{A418A3ED-80E9-B648-B1FC-0AFE0F6C6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6" y="442"/>
                <a:ext cx="5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   (R)</a:t>
                </a:r>
              </a:p>
            </p:txBody>
          </p:sp>
          <p:sp>
            <p:nvSpPr>
              <p:cNvPr id="85051" name="Text Box 41">
                <a:extLst>
                  <a:ext uri="{FF2B5EF4-FFF2-40B4-BE49-F238E27FC236}">
                    <a16:creationId xmlns:a16="http://schemas.microsoft.com/office/drawing/2014/main" id="{5583AC67-B6F0-6A41-83F9-3E84DA4E5F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7" y="350"/>
                <a:ext cx="1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</p:grpSp>
      <p:sp>
        <p:nvSpPr>
          <p:cNvPr id="85015" name="Line 42">
            <a:extLst>
              <a:ext uri="{FF2B5EF4-FFF2-40B4-BE49-F238E27FC236}">
                <a16:creationId xmlns:a16="http://schemas.microsoft.com/office/drawing/2014/main" id="{8D616EC2-7072-C344-82A6-D1FD6129F3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6" name="Text Box 43">
            <a:extLst>
              <a:ext uri="{FF2B5EF4-FFF2-40B4-BE49-F238E27FC236}">
                <a16:creationId xmlns:a16="http://schemas.microsoft.com/office/drawing/2014/main" id="{62FE97BD-54E9-5C4E-AD72-76AE34B01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4005263"/>
            <a:ext cx="2468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Send me your public key</a:t>
            </a:r>
          </a:p>
        </p:txBody>
      </p:sp>
      <p:sp>
        <p:nvSpPr>
          <p:cNvPr id="85017" name="Line 44">
            <a:extLst>
              <a:ext uri="{FF2B5EF4-FFF2-40B4-BE49-F238E27FC236}">
                <a16:creationId xmlns:a16="http://schemas.microsoft.com/office/drawing/2014/main" id="{690398B4-339C-1A47-B575-B8B7954C5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18" name="Group 45">
            <a:extLst>
              <a:ext uri="{FF2B5EF4-FFF2-40B4-BE49-F238E27FC236}">
                <a16:creationId xmlns:a16="http://schemas.microsoft.com/office/drawing/2014/main" id="{200DBC80-F7F8-FD4E-ACF2-7E4389A8963D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087813"/>
            <a:ext cx="528637" cy="692150"/>
            <a:chOff x="4737" y="2510"/>
            <a:chExt cx="333" cy="436"/>
          </a:xfrm>
        </p:grpSpPr>
        <p:grpSp>
          <p:nvGrpSpPr>
            <p:cNvPr id="85044" name="Group 46">
              <a:extLst>
                <a:ext uri="{FF2B5EF4-FFF2-40B4-BE49-F238E27FC236}">
                  <a16:creationId xmlns:a16="http://schemas.microsoft.com/office/drawing/2014/main" id="{39782FC9-B522-7D4C-9FE2-D38ED886C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7" y="2620"/>
              <a:ext cx="333" cy="326"/>
              <a:chOff x="4737" y="2620"/>
              <a:chExt cx="333" cy="326"/>
            </a:xfrm>
          </p:grpSpPr>
          <p:sp>
            <p:nvSpPr>
              <p:cNvPr id="85046" name="Text Box 47">
                <a:extLst>
                  <a:ext uri="{FF2B5EF4-FFF2-40B4-BE49-F238E27FC236}">
                    <a16:creationId xmlns:a16="http://schemas.microsoft.com/office/drawing/2014/main" id="{FEE8E12A-5014-844A-BCD4-F5AF233FA6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7" y="271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85047" name="Text Box 48">
                <a:extLst>
                  <a:ext uri="{FF2B5EF4-FFF2-40B4-BE49-F238E27FC236}">
                    <a16:creationId xmlns:a16="http://schemas.microsoft.com/office/drawing/2014/main" id="{5E7762B1-B199-A041-A077-7DD4F61F73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   </a:t>
                </a:r>
              </a:p>
            </p:txBody>
          </p:sp>
        </p:grpSp>
        <p:sp>
          <p:nvSpPr>
            <p:cNvPr id="85045" name="Text Box 49">
              <a:extLst>
                <a:ext uri="{FF2B5EF4-FFF2-40B4-BE49-F238E27FC236}">
                  <a16:creationId xmlns:a16="http://schemas.microsoft.com/office/drawing/2014/main" id="{F9C29C07-EB05-664A-80B9-05C838038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2" y="2510"/>
              <a:ext cx="1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85019" name="Line 50">
            <a:extLst>
              <a:ext uri="{FF2B5EF4-FFF2-40B4-BE49-F238E27FC236}">
                <a16:creationId xmlns:a16="http://schemas.microsoft.com/office/drawing/2014/main" id="{53A3C9C0-F0A8-2343-99E3-09A8B4850A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4163" y="50244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20" name="Group 56">
            <a:extLst>
              <a:ext uri="{FF2B5EF4-FFF2-40B4-BE49-F238E27FC236}">
                <a16:creationId xmlns:a16="http://schemas.microsoft.com/office/drawing/2014/main" id="{60551270-759F-544A-B0EA-4D6E4417C984}"/>
              </a:ext>
            </a:extLst>
          </p:cNvPr>
          <p:cNvGrpSpPr>
            <a:grpSpLocks/>
          </p:cNvGrpSpPr>
          <p:nvPr/>
        </p:nvGrpSpPr>
        <p:grpSpPr bwMode="auto">
          <a:xfrm>
            <a:off x="5976938" y="4506913"/>
            <a:ext cx="873125" cy="677862"/>
            <a:chOff x="3671" y="3430"/>
            <a:chExt cx="550" cy="427"/>
          </a:xfrm>
        </p:grpSpPr>
        <p:sp>
          <p:nvSpPr>
            <p:cNvPr id="85041" name="Text Box 53">
              <a:extLst>
                <a:ext uri="{FF2B5EF4-FFF2-40B4-BE49-F238E27FC236}">
                  <a16:creationId xmlns:a16="http://schemas.microsoft.com/office/drawing/2014/main" id="{1D3C9AE0-818F-A349-BBA9-5F7FCA9D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4" y="3626"/>
              <a:ext cx="2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85042" name="Text Box 54">
              <a:extLst>
                <a:ext uri="{FF2B5EF4-FFF2-40B4-BE49-F238E27FC236}">
                  <a16:creationId xmlns:a16="http://schemas.microsoft.com/office/drawing/2014/main" id="{48619442-4774-7947-8277-682577728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1" y="3540"/>
              <a:ext cx="5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K   (m)</a:t>
              </a:r>
            </a:p>
          </p:txBody>
        </p:sp>
        <p:sp>
          <p:nvSpPr>
            <p:cNvPr id="85043" name="Text Box 55">
              <a:extLst>
                <a:ext uri="{FF2B5EF4-FFF2-40B4-BE49-F238E27FC236}">
                  <a16:creationId xmlns:a16="http://schemas.microsoft.com/office/drawing/2014/main" id="{ED68BF92-B156-2546-BF7E-F7778D923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3430"/>
              <a:ext cx="1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5021" name="Group 67">
            <a:extLst>
              <a:ext uri="{FF2B5EF4-FFF2-40B4-BE49-F238E27FC236}">
                <a16:creationId xmlns:a16="http://schemas.microsoft.com/office/drawing/2014/main" id="{1EFFFC59-668C-014E-8AE1-3231A186899A}"/>
              </a:ext>
            </a:extLst>
          </p:cNvPr>
          <p:cNvGrpSpPr>
            <a:grpSpLocks/>
          </p:cNvGrpSpPr>
          <p:nvPr/>
        </p:nvGrpSpPr>
        <p:grpSpPr bwMode="auto">
          <a:xfrm>
            <a:off x="3825875" y="5035550"/>
            <a:ext cx="1747838" cy="687388"/>
            <a:chOff x="1306" y="3332"/>
            <a:chExt cx="1101" cy="433"/>
          </a:xfrm>
        </p:grpSpPr>
        <p:sp>
          <p:nvSpPr>
            <p:cNvPr id="85036" name="Text Box 58">
              <a:extLst>
                <a:ext uri="{FF2B5EF4-FFF2-40B4-BE49-F238E27FC236}">
                  <a16:creationId xmlns:a16="http://schemas.microsoft.com/office/drawing/2014/main" id="{1A58DCBB-4F37-034D-9E11-10F1A23F8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" y="3526"/>
              <a:ext cx="2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85037" name="Text Box 59">
              <a:extLst>
                <a:ext uri="{FF2B5EF4-FFF2-40B4-BE49-F238E27FC236}">
                  <a16:creationId xmlns:a16="http://schemas.microsoft.com/office/drawing/2014/main" id="{38DAEA22-AC25-D448-8D4F-02F4131E1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" y="3414"/>
              <a:ext cx="11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m = K  (K   (m))</a:t>
              </a:r>
            </a:p>
          </p:txBody>
        </p:sp>
        <p:sp>
          <p:nvSpPr>
            <p:cNvPr id="85038" name="Text Box 60">
              <a:extLst>
                <a:ext uri="{FF2B5EF4-FFF2-40B4-BE49-F238E27FC236}">
                  <a16:creationId xmlns:a16="http://schemas.microsoft.com/office/drawing/2014/main" id="{CF2CC718-7EB1-1441-8D23-EF43C20D3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" y="3332"/>
              <a:ext cx="1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85039" name="Text Box 65">
              <a:extLst>
                <a:ext uri="{FF2B5EF4-FFF2-40B4-BE49-F238E27FC236}">
                  <a16:creationId xmlns:a16="http://schemas.microsoft.com/office/drawing/2014/main" id="{41F300C0-522F-E74E-B9DE-548625BA7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" y="3534"/>
              <a:ext cx="2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85040" name="Text Box 66">
              <a:extLst>
                <a:ext uri="{FF2B5EF4-FFF2-40B4-BE49-F238E27FC236}">
                  <a16:creationId xmlns:a16="http://schemas.microsoft.com/office/drawing/2014/main" id="{67FD066E-9827-9347-8880-BBE79FA36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3" y="3332"/>
              <a:ext cx="1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85022" name="Text Box 68">
            <a:extLst>
              <a:ext uri="{FF2B5EF4-FFF2-40B4-BE49-F238E27FC236}">
                <a16:creationId xmlns:a16="http://schemas.microsoft.com/office/drawing/2014/main" id="{F792DA07-ECAE-BE49-828A-B5869BA92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4819650"/>
            <a:ext cx="1355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Trudy gets</a:t>
            </a:r>
          </a:p>
        </p:txBody>
      </p:sp>
      <p:sp>
        <p:nvSpPr>
          <p:cNvPr id="85023" name="Text Box 69">
            <a:extLst>
              <a:ext uri="{FF2B5EF4-FFF2-40B4-BE49-F238E27FC236}">
                <a16:creationId xmlns:a16="http://schemas.microsoft.com/office/drawing/2014/main" id="{89A47615-67DB-174B-9F60-67F83872A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454650"/>
            <a:ext cx="20018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sends m to Alice encrypted with Alice’s public key</a:t>
            </a:r>
          </a:p>
        </p:txBody>
      </p:sp>
      <p:sp>
        <p:nvSpPr>
          <p:cNvPr id="85024" name="Line 70">
            <a:extLst>
              <a:ext uri="{FF2B5EF4-FFF2-40B4-BE49-F238E27FC236}">
                <a16:creationId xmlns:a16="http://schemas.microsoft.com/office/drawing/2014/main" id="{E8C99D23-F8AA-6B42-AD3E-B242878031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82763" y="57737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25" name="Group 71">
            <a:extLst>
              <a:ext uri="{FF2B5EF4-FFF2-40B4-BE49-F238E27FC236}">
                <a16:creationId xmlns:a16="http://schemas.microsoft.com/office/drawing/2014/main" id="{FAD57CB3-7B62-514E-AA32-73AEF276ED39}"/>
              </a:ext>
            </a:extLst>
          </p:cNvPr>
          <p:cNvGrpSpPr>
            <a:grpSpLocks/>
          </p:cNvGrpSpPr>
          <p:nvPr/>
        </p:nvGrpSpPr>
        <p:grpSpPr bwMode="auto">
          <a:xfrm>
            <a:off x="2568575" y="5230813"/>
            <a:ext cx="804863" cy="677862"/>
            <a:chOff x="3692" y="3430"/>
            <a:chExt cx="507" cy="427"/>
          </a:xfrm>
        </p:grpSpPr>
        <p:sp>
          <p:nvSpPr>
            <p:cNvPr id="85033" name="Text Box 72">
              <a:extLst>
                <a:ext uri="{FF2B5EF4-FFF2-40B4-BE49-F238E27FC236}">
                  <a16:creationId xmlns:a16="http://schemas.microsoft.com/office/drawing/2014/main" id="{0C1DC969-27BB-9A46-B54F-045E9B4C1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1" y="3626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34" name="Text Box 73">
              <a:extLst>
                <a:ext uri="{FF2B5EF4-FFF2-40B4-BE49-F238E27FC236}">
                  <a16:creationId xmlns:a16="http://schemas.microsoft.com/office/drawing/2014/main" id="{089B51FC-8E71-2341-A43B-A3AB825FE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2" y="3540"/>
              <a:ext cx="5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K  (m)</a:t>
              </a:r>
            </a:p>
          </p:txBody>
        </p:sp>
        <p:sp>
          <p:nvSpPr>
            <p:cNvPr id="85035" name="Text Box 74">
              <a:extLst>
                <a:ext uri="{FF2B5EF4-FFF2-40B4-BE49-F238E27FC236}">
                  <a16:creationId xmlns:a16="http://schemas.microsoft.com/office/drawing/2014/main" id="{7086D1CA-0A13-8C43-B7F7-F692D2697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3430"/>
              <a:ext cx="1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5026" name="Group 75">
            <a:extLst>
              <a:ext uri="{FF2B5EF4-FFF2-40B4-BE49-F238E27FC236}">
                <a16:creationId xmlns:a16="http://schemas.microsoft.com/office/drawing/2014/main" id="{05205C3C-0C22-E643-9382-A23FED5CFA9E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5670550"/>
            <a:ext cx="1747838" cy="687388"/>
            <a:chOff x="1306" y="3332"/>
            <a:chExt cx="1101" cy="433"/>
          </a:xfrm>
        </p:grpSpPr>
        <p:sp>
          <p:nvSpPr>
            <p:cNvPr id="85028" name="Text Box 76">
              <a:extLst>
                <a:ext uri="{FF2B5EF4-FFF2-40B4-BE49-F238E27FC236}">
                  <a16:creationId xmlns:a16="http://schemas.microsoft.com/office/drawing/2014/main" id="{6D9062E2-FC46-B141-B24B-A4DB82C6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3526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5029" name="Text Box 77">
              <a:extLst>
                <a:ext uri="{FF2B5EF4-FFF2-40B4-BE49-F238E27FC236}">
                  <a16:creationId xmlns:a16="http://schemas.microsoft.com/office/drawing/2014/main" id="{AF709BB5-5D6D-6F4D-A84C-DCB601AB5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" y="3414"/>
              <a:ext cx="11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m = K  (K   (m))</a:t>
              </a:r>
            </a:p>
          </p:txBody>
        </p:sp>
        <p:sp>
          <p:nvSpPr>
            <p:cNvPr id="85030" name="Text Box 78">
              <a:extLst>
                <a:ext uri="{FF2B5EF4-FFF2-40B4-BE49-F238E27FC236}">
                  <a16:creationId xmlns:a16="http://schemas.microsoft.com/office/drawing/2014/main" id="{2EC02899-33D0-6D4C-9CD2-030659340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" y="3332"/>
              <a:ext cx="1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85031" name="Text Box 79">
              <a:extLst>
                <a:ext uri="{FF2B5EF4-FFF2-40B4-BE49-F238E27FC236}">
                  <a16:creationId xmlns:a16="http://schemas.microsoft.com/office/drawing/2014/main" id="{7449D589-87EB-C14F-9035-CFCF14E4D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8" y="3534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5032" name="Text Box 80">
              <a:extLst>
                <a:ext uri="{FF2B5EF4-FFF2-40B4-BE49-F238E27FC236}">
                  <a16:creationId xmlns:a16="http://schemas.microsoft.com/office/drawing/2014/main" id="{CD8CFB18-C5EB-DD43-85E5-7C8DECD1B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3" y="3332"/>
              <a:ext cx="1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85027" name="Text Box 81">
            <a:extLst>
              <a:ext uri="{FF2B5EF4-FFF2-40B4-BE49-F238E27FC236}">
                <a16:creationId xmlns:a16="http://schemas.microsoft.com/office/drawing/2014/main" id="{FBAD1A7B-0A4F-2042-9423-A9716FD43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3305175"/>
            <a:ext cx="327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ooter Placeholder 6">
            <a:extLst>
              <a:ext uri="{FF2B5EF4-FFF2-40B4-BE49-F238E27FC236}">
                <a16:creationId xmlns:a16="http://schemas.microsoft.com/office/drawing/2014/main" id="{69A9F77B-A882-5845-B3BC-209BC832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87042" name="Slide Number Placeholder 7">
            <a:extLst>
              <a:ext uri="{FF2B5EF4-FFF2-40B4-BE49-F238E27FC236}">
                <a16:creationId xmlns:a16="http://schemas.microsoft.com/office/drawing/2014/main" id="{A5591D99-8F0C-B44C-BBE5-80ABE1E1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04A635F1-EDD9-864B-8845-735DBD96975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9E7339B1-971B-5B4C-9B6D-B6BD1CE09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4800600" cy="9525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ap5.0: security hole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1FEEA75D-2897-3143-B6EE-C6A647C231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8475" y="1106488"/>
            <a:ext cx="7593013" cy="121443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Man (woman) in the middle attack:</a:t>
            </a:r>
            <a:r>
              <a:rPr lang="en-US" altLang="en-US" sz="2400">
                <a:ea typeface="ＭＳ Ｐゴシック" panose="020B0600070205080204" pitchFamily="34" charset="-128"/>
              </a:rPr>
              <a:t> Trudy poses as Alice (to Bob) and as Bob (to Alice)</a:t>
            </a:r>
          </a:p>
        </p:txBody>
      </p:sp>
      <p:pic>
        <p:nvPicPr>
          <p:cNvPr id="87045" name="Picture 4" descr="Bob">
            <a:extLst>
              <a:ext uri="{FF2B5EF4-FFF2-40B4-BE49-F238E27FC236}">
                <a16:creationId xmlns:a16="http://schemas.microsoft.com/office/drawing/2014/main" id="{9E9682FA-262F-4B40-AA82-443E66A01F5E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</p:spPr>
      </p:pic>
      <p:pic>
        <p:nvPicPr>
          <p:cNvPr id="87046" name="Picture 5" descr="Eve">
            <a:extLst>
              <a:ext uri="{FF2B5EF4-FFF2-40B4-BE49-F238E27FC236}">
                <a16:creationId xmlns:a16="http://schemas.microsoft.com/office/drawing/2014/main" id="{F809252F-B8B3-5946-A21E-CFE3995CC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6" descr="Alice">
            <a:extLst>
              <a:ext uri="{FF2B5EF4-FFF2-40B4-BE49-F238E27FC236}">
                <a16:creationId xmlns:a16="http://schemas.microsoft.com/office/drawing/2014/main" id="{7E889765-D9D5-CC4C-8030-C057E81F2B5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</p:spPr>
      </p:pic>
      <p:sp>
        <p:nvSpPr>
          <p:cNvPr id="87048" name="Line 7">
            <a:extLst>
              <a:ext uri="{FF2B5EF4-FFF2-40B4-BE49-F238E27FC236}">
                <a16:creationId xmlns:a16="http://schemas.microsoft.com/office/drawing/2014/main" id="{ABDAAC1E-5803-8547-A4BF-18F7536F8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9">
            <a:extLst>
              <a:ext uri="{FF2B5EF4-FFF2-40B4-BE49-F238E27FC236}">
                <a16:creationId xmlns:a16="http://schemas.microsoft.com/office/drawing/2014/main" id="{1CBA16B4-58AE-6A4A-82F5-E3799AFC2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Text Box 67">
            <a:extLst>
              <a:ext uri="{FF2B5EF4-FFF2-40B4-BE49-F238E27FC236}">
                <a16:creationId xmlns:a16="http://schemas.microsoft.com/office/drawing/2014/main" id="{DFF44856-0089-E148-A70A-B4A223E2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452813"/>
            <a:ext cx="80137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Difficult to detect: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2400"/>
              <a:t> Bob receives everything that Alice sends, and vice versa. (e.g., so Bob, Alice can meet one week later and recall conversation)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2400"/>
              <a:t> problem is that Trudy receives all messages as well!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ooter Placeholder 4">
            <a:extLst>
              <a:ext uri="{FF2B5EF4-FFF2-40B4-BE49-F238E27FC236}">
                <a16:creationId xmlns:a16="http://schemas.microsoft.com/office/drawing/2014/main" id="{840DBA53-CB94-C748-86A8-600F4AB4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89090" name="Slide Number Placeholder 5">
            <a:extLst>
              <a:ext uri="{FF2B5EF4-FFF2-40B4-BE49-F238E27FC236}">
                <a16:creationId xmlns:a16="http://schemas.microsoft.com/office/drawing/2014/main" id="{F8055CA8-1193-BF47-AD26-07A116A4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9FEE0121-A63A-E947-8DE3-55E5F2CA6441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EBD92752-1B86-2B48-8FFA-7FDD65B03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8 roadmap</a:t>
            </a:r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98B745CC-EDD7-9749-A81D-16B4F700B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8.1 </a:t>
            </a:r>
            <a:r>
              <a:rPr lang="en-US" altLang="en-US">
                <a:ea typeface="ＭＳ Ｐゴシック" panose="020B0600070205080204" pitchFamily="34" charset="-128"/>
              </a:rPr>
              <a:t>What is network security?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8.2</a:t>
            </a:r>
            <a:r>
              <a:rPr lang="en-US" altLang="en-US">
                <a:ea typeface="ＭＳ Ｐゴシック" panose="020B0600070205080204" pitchFamily="34" charset="-128"/>
              </a:rPr>
              <a:t> Principles of cryptography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8.3</a:t>
            </a:r>
            <a:r>
              <a:rPr lang="en-US" altLang="en-US">
                <a:ea typeface="ＭＳ Ｐゴシック" panose="020B0600070205080204" pitchFamily="34" charset="-128"/>
              </a:rPr>
              <a:t> Authentication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8.4 Message integrity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8.5</a:t>
            </a:r>
            <a:r>
              <a:rPr lang="en-US" altLang="en-US">
                <a:ea typeface="ＭＳ Ｐゴシック" panose="020B0600070205080204" pitchFamily="34" charset="-128"/>
              </a:rPr>
              <a:t> Key Distribution and certification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oter Placeholder 5">
            <a:extLst>
              <a:ext uri="{FF2B5EF4-FFF2-40B4-BE49-F238E27FC236}">
                <a16:creationId xmlns:a16="http://schemas.microsoft.com/office/drawing/2014/main" id="{923421D0-64F2-F344-A407-59C12E48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91138" name="Slide Number Placeholder 6">
            <a:extLst>
              <a:ext uri="{FF2B5EF4-FFF2-40B4-BE49-F238E27FC236}">
                <a16:creationId xmlns:a16="http://schemas.microsoft.com/office/drawing/2014/main" id="{CEB015F5-EA74-584D-8313-597BA86F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1C03BC5C-2159-B54E-A550-3B3D3D0683D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F8D5984-E4CB-D346-8849-E5357875C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Digital Signatures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5418D7A6-EF16-FA49-9562-5CA78D0C4C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677988"/>
            <a:ext cx="77089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Cryptographic technique analogous to hand-written signatures.</a:t>
            </a: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sender (Bob) digitally signs document,  establishing he is document owner/creator. </a:t>
            </a:r>
          </a:p>
          <a:p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verifiable, nonforgeable:</a:t>
            </a:r>
            <a:r>
              <a:rPr lang="en-US" altLang="en-US" sz="2400">
                <a:ea typeface="ＭＳ Ｐゴシック" panose="020B0600070205080204" pitchFamily="34" charset="-128"/>
              </a:rPr>
              <a:t> recipient (Alice) can prove to someone that Bob, and no one else (including Alice), must have signed document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ooter Placeholder 5">
            <a:extLst>
              <a:ext uri="{FF2B5EF4-FFF2-40B4-BE49-F238E27FC236}">
                <a16:creationId xmlns:a16="http://schemas.microsoft.com/office/drawing/2014/main" id="{E7097DC9-F904-734F-885C-C27CEA67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93186" name="Slide Number Placeholder 6">
            <a:extLst>
              <a:ext uri="{FF2B5EF4-FFF2-40B4-BE49-F238E27FC236}">
                <a16:creationId xmlns:a16="http://schemas.microsoft.com/office/drawing/2014/main" id="{E9BF8F10-5EA1-7C47-9322-AAADF9E1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88B7A08D-51D1-2440-A54C-51852B553DCE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3187" name="Rectangle 27">
            <a:extLst>
              <a:ext uri="{FF2B5EF4-FFF2-40B4-BE49-F238E27FC236}">
                <a16:creationId xmlns:a16="http://schemas.microsoft.com/office/drawing/2014/main" id="{76019A4C-C3F3-5C47-B6DA-6176FFD5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3543300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88" name="Rectangle 12">
            <a:extLst>
              <a:ext uri="{FF2B5EF4-FFF2-40B4-BE49-F238E27FC236}">
                <a16:creationId xmlns:a16="http://schemas.microsoft.com/office/drawing/2014/main" id="{2855448A-E33E-9647-89BE-89887452E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467100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89" name="Rectangle 2">
            <a:extLst>
              <a:ext uri="{FF2B5EF4-FFF2-40B4-BE49-F238E27FC236}">
                <a16:creationId xmlns:a16="http://schemas.microsoft.com/office/drawing/2014/main" id="{E1982DB4-DA31-C64A-87DC-F5FB45A71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Digital Signatures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3190" name="Rectangle 4">
            <a:extLst>
              <a:ext uri="{FF2B5EF4-FFF2-40B4-BE49-F238E27FC236}">
                <a16:creationId xmlns:a16="http://schemas.microsoft.com/office/drawing/2014/main" id="{52F5A6D4-93F7-484B-B0E5-81ED6506DF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03288" y="1436688"/>
            <a:ext cx="7391400" cy="2032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Simple digital signature for message m:</a:t>
            </a: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Bob signs m by encrypting with his private key 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, creating “signed” message, 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(m)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3191" name="Text Box 8">
            <a:extLst>
              <a:ext uri="{FF2B5EF4-FFF2-40B4-BE49-F238E27FC236}">
                <a16:creationId xmlns:a16="http://schemas.microsoft.com/office/drawing/2014/main" id="{E56F55EA-690B-5B42-8A8B-136F07F9C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613" y="2174875"/>
            <a:ext cx="59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</a:t>
            </a:r>
          </a:p>
        </p:txBody>
      </p:sp>
      <p:sp>
        <p:nvSpPr>
          <p:cNvPr id="93192" name="Text Box 10">
            <a:extLst>
              <a:ext uri="{FF2B5EF4-FFF2-40B4-BE49-F238E27FC236}">
                <a16:creationId xmlns:a16="http://schemas.microsoft.com/office/drawing/2014/main" id="{69444831-5B12-404E-84A9-91ADF4DF7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197100"/>
            <a:ext cx="59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</a:t>
            </a:r>
          </a:p>
        </p:txBody>
      </p:sp>
      <p:sp>
        <p:nvSpPr>
          <p:cNvPr id="93193" name="Text Box 11">
            <a:extLst>
              <a:ext uri="{FF2B5EF4-FFF2-40B4-BE49-F238E27FC236}">
                <a16:creationId xmlns:a16="http://schemas.microsoft.com/office/drawing/2014/main" id="{9188706F-14B8-304C-A643-BB7233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467100"/>
            <a:ext cx="2120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 Unicode MS" panose="020B0604020202020204" pitchFamily="34" charset="-128"/>
              </a:rPr>
              <a:t>Dear Alice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Arial Unicode MS" panose="020B0604020202020204" pitchFamily="34" charset="-128"/>
              </a:rPr>
              <a:t>Oh, how I have missed you. I think of you all the time! …(blah blah blah)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 Unicode MS" panose="020B0604020202020204" pitchFamily="34" charset="-128"/>
              </a:rPr>
              <a:t>Bob</a:t>
            </a:r>
          </a:p>
        </p:txBody>
      </p:sp>
      <p:sp>
        <p:nvSpPr>
          <p:cNvPr id="93194" name="Text Box 13">
            <a:extLst>
              <a:ext uri="{FF2B5EF4-FFF2-40B4-BE49-F238E27FC236}">
                <a16:creationId xmlns:a16="http://schemas.microsoft.com/office/drawing/2014/main" id="{4FC9D61C-F734-254C-AE24-5266F435C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3048000"/>
            <a:ext cx="2735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Bob’s message, m</a:t>
            </a:r>
          </a:p>
        </p:txBody>
      </p:sp>
      <p:sp>
        <p:nvSpPr>
          <p:cNvPr id="93195" name="Rectangle 14">
            <a:extLst>
              <a:ext uri="{FF2B5EF4-FFF2-40B4-BE49-F238E27FC236}">
                <a16:creationId xmlns:a16="http://schemas.microsoft.com/office/drawing/2014/main" id="{669E560C-3F22-E847-B7C2-5B14965B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3810000"/>
            <a:ext cx="1417637" cy="1082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196" name="Text Box 15">
            <a:extLst>
              <a:ext uri="{FF2B5EF4-FFF2-40B4-BE49-F238E27FC236}">
                <a16:creationId xmlns:a16="http://schemas.microsoft.com/office/drawing/2014/main" id="{62E8A24A-67F3-EC43-9D86-5B0FF635B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3844925"/>
            <a:ext cx="1433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Public key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encryption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93197" name="Line 16">
            <a:extLst>
              <a:ext uri="{FF2B5EF4-FFF2-40B4-BE49-F238E27FC236}">
                <a16:creationId xmlns:a16="http://schemas.microsoft.com/office/drawing/2014/main" id="{6D67DC51-D266-2D48-8EA6-5924D7340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950" y="4273550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8" name="Text Box 17">
            <a:extLst>
              <a:ext uri="{FF2B5EF4-FFF2-40B4-BE49-F238E27FC236}">
                <a16:creationId xmlns:a16="http://schemas.microsoft.com/office/drawing/2014/main" id="{41A6A310-2C7D-8248-9D9F-95FAEEB32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3000375"/>
            <a:ext cx="1762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Bob’s private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key </a:t>
            </a:r>
          </a:p>
        </p:txBody>
      </p:sp>
      <p:pic>
        <p:nvPicPr>
          <p:cNvPr id="93199" name="Picture 18" descr="BS00768_[1]">
            <a:extLst>
              <a:ext uri="{FF2B5EF4-FFF2-40B4-BE49-F238E27FC236}">
                <a16:creationId xmlns:a16="http://schemas.microsoft.com/office/drawing/2014/main" id="{A3812092-A398-9245-AD70-B6921EB0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88" y="318135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0" name="Group 23">
            <a:extLst>
              <a:ext uri="{FF2B5EF4-FFF2-40B4-BE49-F238E27FC236}">
                <a16:creationId xmlns:a16="http://schemas.microsoft.com/office/drawing/2014/main" id="{00D78958-D494-444D-BC4A-5D1BE93ADF91}"/>
              </a:ext>
            </a:extLst>
          </p:cNvPr>
          <p:cNvGrpSpPr>
            <a:grpSpLocks/>
          </p:cNvGrpSpPr>
          <p:nvPr/>
        </p:nvGrpSpPr>
        <p:grpSpPr bwMode="auto">
          <a:xfrm>
            <a:off x="4491038" y="2973388"/>
            <a:ext cx="482600" cy="603250"/>
            <a:chOff x="2997" y="2073"/>
            <a:chExt cx="304" cy="380"/>
          </a:xfrm>
        </p:grpSpPr>
        <p:grpSp>
          <p:nvGrpSpPr>
            <p:cNvPr id="93210" name="Group 22">
              <a:extLst>
                <a:ext uri="{FF2B5EF4-FFF2-40B4-BE49-F238E27FC236}">
                  <a16:creationId xmlns:a16="http://schemas.microsoft.com/office/drawing/2014/main" id="{C1B3F79E-0BE6-DE4C-BEA8-F70A172473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7" y="2144"/>
              <a:ext cx="304" cy="309"/>
              <a:chOff x="2997" y="2144"/>
              <a:chExt cx="304" cy="309"/>
            </a:xfrm>
          </p:grpSpPr>
          <p:sp>
            <p:nvSpPr>
              <p:cNvPr id="93212" name="Text Box 19">
                <a:extLst>
                  <a:ext uri="{FF2B5EF4-FFF2-40B4-BE49-F238E27FC236}">
                    <a16:creationId xmlns:a16="http://schemas.microsoft.com/office/drawing/2014/main" id="{F0A2DA4D-BD16-B945-983C-1200DCEFA1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7" y="2144"/>
                <a:ext cx="2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K </a:t>
                </a:r>
              </a:p>
            </p:txBody>
          </p:sp>
          <p:sp>
            <p:nvSpPr>
              <p:cNvPr id="93213" name="Text Box 20">
                <a:extLst>
                  <a:ext uri="{FF2B5EF4-FFF2-40B4-BE49-F238E27FC236}">
                    <a16:creationId xmlns:a16="http://schemas.microsoft.com/office/drawing/2014/main" id="{DFE99A13-4CF3-E442-84AD-DD44083113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4" y="2241"/>
                <a:ext cx="1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93211" name="Text Box 21">
              <a:extLst>
                <a:ext uri="{FF2B5EF4-FFF2-40B4-BE49-F238E27FC236}">
                  <a16:creationId xmlns:a16="http://schemas.microsoft.com/office/drawing/2014/main" id="{7E0DC050-C365-6244-AF2E-6D33C9F9A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2073"/>
              <a:ext cx="1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93201" name="Line 24">
            <a:extLst>
              <a:ext uri="{FF2B5EF4-FFF2-40B4-BE49-F238E27FC236}">
                <a16:creationId xmlns:a16="http://schemas.microsoft.com/office/drawing/2014/main" id="{43805010-87D5-8440-B50E-9DB96C2B9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9450" y="3333750"/>
            <a:ext cx="1588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2" name="Line 25">
            <a:extLst>
              <a:ext uri="{FF2B5EF4-FFF2-40B4-BE49-F238E27FC236}">
                <a16:creationId xmlns:a16="http://schemas.microsoft.com/office/drawing/2014/main" id="{AB1FA53B-86F0-7F41-85C4-E3BC59018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4350" y="4273550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3" name="Text Box 26">
            <a:extLst>
              <a:ext uri="{FF2B5EF4-FFF2-40B4-BE49-F238E27FC236}">
                <a16:creationId xmlns:a16="http://schemas.microsoft.com/office/drawing/2014/main" id="{776A3CFA-D8A4-C143-83F7-E3485DC00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644900"/>
            <a:ext cx="212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 Unicode MS" panose="020B0604020202020204" pitchFamily="34" charset="-128"/>
              </a:rPr>
              <a:t>Bob’s message, m, signed (encrypted) with his private key</a:t>
            </a:r>
          </a:p>
        </p:txBody>
      </p:sp>
      <p:grpSp>
        <p:nvGrpSpPr>
          <p:cNvPr id="93204" name="Group 28">
            <a:extLst>
              <a:ext uri="{FF2B5EF4-FFF2-40B4-BE49-F238E27FC236}">
                <a16:creationId xmlns:a16="http://schemas.microsoft.com/office/drawing/2014/main" id="{5101ED9F-99C1-D447-AF5E-10F6D1B9C4C0}"/>
              </a:ext>
            </a:extLst>
          </p:cNvPr>
          <p:cNvGrpSpPr>
            <a:grpSpLocks/>
          </p:cNvGrpSpPr>
          <p:nvPr/>
        </p:nvGrpSpPr>
        <p:grpSpPr bwMode="auto">
          <a:xfrm>
            <a:off x="7005638" y="3011488"/>
            <a:ext cx="482600" cy="603250"/>
            <a:chOff x="2997" y="2073"/>
            <a:chExt cx="304" cy="380"/>
          </a:xfrm>
        </p:grpSpPr>
        <p:grpSp>
          <p:nvGrpSpPr>
            <p:cNvPr id="93206" name="Group 29">
              <a:extLst>
                <a:ext uri="{FF2B5EF4-FFF2-40B4-BE49-F238E27FC236}">
                  <a16:creationId xmlns:a16="http://schemas.microsoft.com/office/drawing/2014/main" id="{84D2BA77-6789-E04E-927D-A80E63203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7" y="2144"/>
              <a:ext cx="304" cy="309"/>
              <a:chOff x="2997" y="2144"/>
              <a:chExt cx="304" cy="309"/>
            </a:xfrm>
          </p:grpSpPr>
          <p:sp>
            <p:nvSpPr>
              <p:cNvPr id="93208" name="Text Box 30">
                <a:extLst>
                  <a:ext uri="{FF2B5EF4-FFF2-40B4-BE49-F238E27FC236}">
                    <a16:creationId xmlns:a16="http://schemas.microsoft.com/office/drawing/2014/main" id="{5E996445-4F63-3A41-A5EF-6130206474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7" y="2144"/>
                <a:ext cx="2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K </a:t>
                </a:r>
              </a:p>
            </p:txBody>
          </p:sp>
          <p:sp>
            <p:nvSpPr>
              <p:cNvPr id="93209" name="Text Box 31">
                <a:extLst>
                  <a:ext uri="{FF2B5EF4-FFF2-40B4-BE49-F238E27FC236}">
                    <a16:creationId xmlns:a16="http://schemas.microsoft.com/office/drawing/2014/main" id="{F1FE8FCB-70CD-7747-9A8C-B73AFC7414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4" y="2241"/>
                <a:ext cx="1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93207" name="Text Box 32">
              <a:extLst>
                <a:ext uri="{FF2B5EF4-FFF2-40B4-BE49-F238E27FC236}">
                  <a16:creationId xmlns:a16="http://schemas.microsoft.com/office/drawing/2014/main" id="{E4206CDE-2171-1E46-921F-E29B86FA9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2073"/>
              <a:ext cx="1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93205" name="Text Box 33">
            <a:extLst>
              <a:ext uri="{FF2B5EF4-FFF2-40B4-BE49-F238E27FC236}">
                <a16:creationId xmlns:a16="http://schemas.microsoft.com/office/drawing/2014/main" id="{54661AA9-9EE3-B34B-A701-D2C04DB46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111500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(m)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Footer Placeholder 5">
            <a:extLst>
              <a:ext uri="{FF2B5EF4-FFF2-40B4-BE49-F238E27FC236}">
                <a16:creationId xmlns:a16="http://schemas.microsoft.com/office/drawing/2014/main" id="{57A3399B-0586-9A4C-B603-5CFDDBC0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95234" name="Slide Number Placeholder 6">
            <a:extLst>
              <a:ext uri="{FF2B5EF4-FFF2-40B4-BE49-F238E27FC236}">
                <a16:creationId xmlns:a16="http://schemas.microsoft.com/office/drawing/2014/main" id="{C16D43FF-07F1-FF4A-BE0A-0D19485D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31D03D0E-BE62-3242-9302-95B6B241C71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7702DFA0-62B4-154B-9CD0-48DA4A6D4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888" y="301625"/>
            <a:ext cx="7772400" cy="9144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Digital Signatures (more)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E7AABBB-370D-ED4E-B213-69E046AE80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4838" y="1266825"/>
            <a:ext cx="8147050" cy="2438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Suppose Alice receives msg m, digital signature 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(m)</a:t>
            </a:r>
          </a:p>
          <a:p>
            <a:pPr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Alice verifies m  signed by Bob by applying Bob’s public key 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 to 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(m) then checks 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(K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(m) ) = m.</a:t>
            </a:r>
          </a:p>
          <a:p>
            <a:pPr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If 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(K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(m) ) = m, whoever signed m must have used Bob’s private key.</a:t>
            </a:r>
          </a:p>
          <a:p>
            <a:pPr>
              <a:lnSpc>
                <a:spcPct val="12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95237" name="Text Box 6">
            <a:extLst>
              <a:ext uri="{FF2B5EF4-FFF2-40B4-BE49-F238E27FC236}">
                <a16:creationId xmlns:a16="http://schemas.microsoft.com/office/drawing/2014/main" id="{496F6BAF-5E83-C342-A565-8691C2BEC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2009775"/>
            <a:ext cx="736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 Unicode MS" panose="020B0604020202020204" pitchFamily="34" charset="-128"/>
              </a:rPr>
              <a:t>+</a:t>
            </a:r>
          </a:p>
        </p:txBody>
      </p:sp>
      <p:sp>
        <p:nvSpPr>
          <p:cNvPr id="95238" name="Text Box 7">
            <a:extLst>
              <a:ext uri="{FF2B5EF4-FFF2-40B4-BE49-F238E27FC236}">
                <a16:creationId xmlns:a16="http://schemas.microsoft.com/office/drawing/2014/main" id="{CD016BF5-1DF5-814B-80C2-ECE9932F8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2022475"/>
            <a:ext cx="736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 Unicode MS" panose="020B0604020202020204" pitchFamily="34" charset="-128"/>
              </a:rPr>
              <a:t>+</a:t>
            </a:r>
          </a:p>
        </p:txBody>
      </p:sp>
      <p:sp>
        <p:nvSpPr>
          <p:cNvPr id="95239" name="Text Box 8">
            <a:extLst>
              <a:ext uri="{FF2B5EF4-FFF2-40B4-BE49-F238E27FC236}">
                <a16:creationId xmlns:a16="http://schemas.microsoft.com/office/drawing/2014/main" id="{F7F6A622-9B96-A84F-B750-E4941ACEF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2451100"/>
            <a:ext cx="736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 Unicode MS" panose="020B0604020202020204" pitchFamily="34" charset="-128"/>
              </a:rPr>
              <a:t>-</a:t>
            </a:r>
          </a:p>
        </p:txBody>
      </p:sp>
      <p:sp>
        <p:nvSpPr>
          <p:cNvPr id="95240" name="Text Box 9">
            <a:extLst>
              <a:ext uri="{FF2B5EF4-FFF2-40B4-BE49-F238E27FC236}">
                <a16:creationId xmlns:a16="http://schemas.microsoft.com/office/drawing/2014/main" id="{5031B731-8E0D-5147-9ABD-6A586FEB9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013" y="1147763"/>
            <a:ext cx="736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 Unicode MS" panose="020B0604020202020204" pitchFamily="34" charset="-128"/>
              </a:rPr>
              <a:t>-</a:t>
            </a:r>
          </a:p>
        </p:txBody>
      </p:sp>
      <p:sp>
        <p:nvSpPr>
          <p:cNvPr id="95241" name="Text Box 10">
            <a:extLst>
              <a:ext uri="{FF2B5EF4-FFF2-40B4-BE49-F238E27FC236}">
                <a16:creationId xmlns:a16="http://schemas.microsoft.com/office/drawing/2014/main" id="{EE18B6FA-676C-7E4E-A271-0A38F90C4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1995488"/>
            <a:ext cx="736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 Unicode MS" panose="020B0604020202020204" pitchFamily="34" charset="-128"/>
              </a:rPr>
              <a:t>-</a:t>
            </a:r>
          </a:p>
        </p:txBody>
      </p:sp>
      <p:sp>
        <p:nvSpPr>
          <p:cNvPr id="95242" name="Text Box 11">
            <a:extLst>
              <a:ext uri="{FF2B5EF4-FFF2-40B4-BE49-F238E27FC236}">
                <a16:creationId xmlns:a16="http://schemas.microsoft.com/office/drawing/2014/main" id="{68B43161-B1DF-EA4D-A4DE-67D792E05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1995488"/>
            <a:ext cx="736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 Unicode MS" panose="020B0604020202020204" pitchFamily="34" charset="-128"/>
              </a:rPr>
              <a:t>-</a:t>
            </a:r>
          </a:p>
        </p:txBody>
      </p:sp>
      <p:sp>
        <p:nvSpPr>
          <p:cNvPr id="95243" name="Text Box 12">
            <a:extLst>
              <a:ext uri="{FF2B5EF4-FFF2-40B4-BE49-F238E27FC236}">
                <a16:creationId xmlns:a16="http://schemas.microsoft.com/office/drawing/2014/main" id="{ED047493-693E-E943-8A26-B7BE94338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2478088"/>
            <a:ext cx="736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 Unicode MS" panose="020B0604020202020204" pitchFamily="34" charset="-128"/>
              </a:rPr>
              <a:t>+</a:t>
            </a:r>
          </a:p>
        </p:txBody>
      </p:sp>
      <p:sp>
        <p:nvSpPr>
          <p:cNvPr id="95244" name="Rectangle 13">
            <a:extLst>
              <a:ext uri="{FF2B5EF4-FFF2-40B4-BE49-F238E27FC236}">
                <a16:creationId xmlns:a16="http://schemas.microsoft.com/office/drawing/2014/main" id="{E298FBD3-9763-9B49-8D5E-57E08A7575A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3648075"/>
            <a:ext cx="7391400" cy="2311400"/>
          </a:xfrm>
          <a:noFill/>
        </p:spPr>
        <p:txBody>
          <a:bodyPr/>
          <a:lstStyle/>
          <a:p>
            <a:pPr marL="381000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Alice thus verifies that: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Bob signed m.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No one else signed m.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Bob signed m and not m’.</a:t>
            </a:r>
          </a:p>
          <a:p>
            <a:pPr marL="381000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Non-repudiation</a:t>
            </a:r>
            <a:r>
              <a:rPr lang="en-US" altLang="en-US" sz="2400">
                <a:ea typeface="ＭＳ Ｐゴシック" panose="020B0600070205080204" pitchFamily="34" charset="-128"/>
              </a:rPr>
              <a:t>:</a:t>
            </a:r>
          </a:p>
          <a:p>
            <a:pPr marL="800100" lvl="1" indent="-342900">
              <a:lnSpc>
                <a:spcPct val="90000"/>
              </a:lnSpc>
              <a:buSzTx/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Alice can take m, and signature K</a:t>
            </a:r>
            <a:r>
              <a:rPr lang="en-US" altLang="en-US" baseline="-25000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(m) to court and prove that Bob signed m. </a:t>
            </a:r>
          </a:p>
          <a:p>
            <a:pPr marL="381000" indent="-381000">
              <a:lnSpc>
                <a:spcPct val="90000"/>
              </a:lnSpc>
              <a:buSzTx/>
              <a:buFont typeface="Wingdings" pitchFamily="2" charset="2"/>
              <a:buChar char="ü"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95245" name="Text Box 15">
            <a:extLst>
              <a:ext uri="{FF2B5EF4-FFF2-40B4-BE49-F238E27FC236}">
                <a16:creationId xmlns:a16="http://schemas.microsoft.com/office/drawing/2014/main" id="{3185F23C-5D26-A044-A43B-D346417BC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5478463"/>
            <a:ext cx="736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 Unicode MS" panose="020B0604020202020204" pitchFamily="34" charset="-128"/>
              </a:rPr>
              <a:t>-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Footer Placeholder 5">
            <a:extLst>
              <a:ext uri="{FF2B5EF4-FFF2-40B4-BE49-F238E27FC236}">
                <a16:creationId xmlns:a16="http://schemas.microsoft.com/office/drawing/2014/main" id="{1341D111-CC7F-3248-9E97-0AE01319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97282" name="Slide Number Placeholder 6">
            <a:extLst>
              <a:ext uri="{FF2B5EF4-FFF2-40B4-BE49-F238E27FC236}">
                <a16:creationId xmlns:a16="http://schemas.microsoft.com/office/drawing/2014/main" id="{685711DE-AF22-684D-A1EA-76F92853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9E200293-053F-D342-A959-7BF50D1B193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7283" name="Rectangle 32">
            <a:extLst>
              <a:ext uri="{FF2B5EF4-FFF2-40B4-BE49-F238E27FC236}">
                <a16:creationId xmlns:a16="http://schemas.microsoft.com/office/drawing/2014/main" id="{5B11B818-3929-904B-8EE9-5D280A3C9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743075"/>
            <a:ext cx="4108450" cy="1195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26154B9C-E870-5647-ADF6-FF06BFDD7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Message Digests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F095F5F4-C572-4D47-9C7E-25487AE60B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39900"/>
            <a:ext cx="3916362" cy="32829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Computationally expensive to public-key-encrypt long messages 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Goal:</a:t>
            </a:r>
            <a:r>
              <a:rPr lang="en-US" altLang="en-US" sz="2400">
                <a:ea typeface="ＭＳ Ｐゴシック" panose="020B0600070205080204" pitchFamily="34" charset="-128"/>
              </a:rPr>
              <a:t> fixed-length, easy- to-compute digital “fingerprint”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apply hash function H to </a:t>
            </a:r>
            <a:r>
              <a:rPr lang="en-US" altLang="en-US" sz="2400" i="1">
                <a:ea typeface="ＭＳ Ｐゴシック" panose="020B0600070205080204" pitchFamily="34" charset="-128"/>
              </a:rPr>
              <a:t>m</a:t>
            </a:r>
            <a:r>
              <a:rPr lang="en-US" altLang="en-US" sz="2400">
                <a:ea typeface="ＭＳ Ｐゴシック" panose="020B0600070205080204" pitchFamily="34" charset="-128"/>
              </a:rPr>
              <a:t>, get fixed size message digest, </a:t>
            </a:r>
            <a:r>
              <a:rPr lang="en-US" altLang="en-US" sz="2400" i="1">
                <a:ea typeface="ＭＳ Ｐゴシック" panose="020B0600070205080204" pitchFamily="34" charset="-128"/>
              </a:rPr>
              <a:t>H(m).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97286" name="Rectangle 4">
            <a:extLst>
              <a:ext uri="{FF2B5EF4-FFF2-40B4-BE49-F238E27FC236}">
                <a16:creationId xmlns:a16="http://schemas.microsoft.com/office/drawing/2014/main" id="{266A6D16-A407-1144-8902-7954926CE92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965450"/>
            <a:ext cx="4044950" cy="346551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Hash function properties: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many-to-1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produces fixed-size msg digest (fingerprint)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given message digest x, computationally infeasible to find m such that x = H(m)</a:t>
            </a: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EC3D2374-AF61-3241-85A6-14F6F619C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888" y="2305050"/>
            <a:ext cx="804862" cy="422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88" name="Rectangle 8">
            <a:extLst>
              <a:ext uri="{FF2B5EF4-FFF2-40B4-BE49-F238E27FC236}">
                <a16:creationId xmlns:a16="http://schemas.microsoft.com/office/drawing/2014/main" id="{371C15E3-A810-2D44-B0B6-04FD0A5F1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88" y="850900"/>
            <a:ext cx="1355725" cy="944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89" name="Text Box 10">
            <a:extLst>
              <a:ext uri="{FF2B5EF4-FFF2-40B4-BE49-F238E27FC236}">
                <a16:creationId xmlns:a16="http://schemas.microsoft.com/office/drawing/2014/main" id="{1F89BCDF-816C-484A-AADB-DD0A059FB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839788"/>
            <a:ext cx="1343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large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message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97290" name="Rectangle 11">
            <a:extLst>
              <a:ext uri="{FF2B5EF4-FFF2-40B4-BE49-F238E27FC236}">
                <a16:creationId xmlns:a16="http://schemas.microsoft.com/office/drawing/2014/main" id="{8EDA5A6F-2A73-4544-87F6-460712142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966788"/>
            <a:ext cx="1108075" cy="758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91" name="Text Box 12">
            <a:extLst>
              <a:ext uri="{FF2B5EF4-FFF2-40B4-BE49-F238E27FC236}">
                <a16:creationId xmlns:a16="http://schemas.microsoft.com/office/drawing/2014/main" id="{615591F8-472E-4341-BB60-B3AC4470F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976313"/>
            <a:ext cx="1190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H: Hash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97292" name="Line 13">
            <a:extLst>
              <a:ext uri="{FF2B5EF4-FFF2-40B4-BE49-F238E27FC236}">
                <a16:creationId xmlns:a16="http://schemas.microsoft.com/office/drawing/2014/main" id="{23FD8F23-ED50-C243-97E5-251887EFD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132080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3" name="Text Box 30">
            <a:extLst>
              <a:ext uri="{FF2B5EF4-FFF2-40B4-BE49-F238E27FC236}">
                <a16:creationId xmlns:a16="http://schemas.microsoft.com/office/drawing/2014/main" id="{B68E0F5F-47B6-0B45-AD22-1489CEBCD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675" y="2328863"/>
            <a:ext cx="89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H(m)</a:t>
            </a:r>
          </a:p>
        </p:txBody>
      </p:sp>
      <p:sp>
        <p:nvSpPr>
          <p:cNvPr id="97294" name="Line 31">
            <a:extLst>
              <a:ext uri="{FF2B5EF4-FFF2-40B4-BE49-F238E27FC236}">
                <a16:creationId xmlns:a16="http://schemas.microsoft.com/office/drawing/2014/main" id="{52A4F918-1CAA-A444-90B0-FDAE1B6CC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4388" y="1739900"/>
            <a:ext cx="0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Footer Placeholder 4">
            <a:extLst>
              <a:ext uri="{FF2B5EF4-FFF2-40B4-BE49-F238E27FC236}">
                <a16:creationId xmlns:a16="http://schemas.microsoft.com/office/drawing/2014/main" id="{9C2BEF2F-11BE-374C-BA66-E974F249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99330" name="Slide Number Placeholder 5">
            <a:extLst>
              <a:ext uri="{FF2B5EF4-FFF2-40B4-BE49-F238E27FC236}">
                <a16:creationId xmlns:a16="http://schemas.microsoft.com/office/drawing/2014/main" id="{33CB017E-C93F-3F48-BA74-D9E70072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C2EAA04B-6098-2E4A-BF93-CDA292CAED94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616D6EC6-2EA2-6644-ADA1-7E7DAFB0D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417513"/>
            <a:ext cx="7656512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Internet checksum: poor crypto hash function</a:t>
            </a: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413DAFEA-F4BF-CA47-8335-B1285811A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730375"/>
            <a:ext cx="8424863" cy="21224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Internet checksum has some properties of hash function:</a:t>
            </a:r>
          </a:p>
          <a:p>
            <a:pPr>
              <a:buFont typeface="ZapfDingbats" pitchFamily="82" charset="2"/>
              <a:buChar char="ü"/>
            </a:pPr>
            <a:r>
              <a:rPr lang="en-US" altLang="en-US" sz="2400">
                <a:ea typeface="ＭＳ Ｐゴシック" panose="020B0600070205080204" pitchFamily="34" charset="-128"/>
              </a:rPr>
              <a:t>produces fixed length digest (16-bit sum) of message</a:t>
            </a:r>
          </a:p>
          <a:p>
            <a:pPr>
              <a:buFont typeface="ZapfDingbats" pitchFamily="82" charset="2"/>
              <a:buChar char="ü"/>
            </a:pPr>
            <a:r>
              <a:rPr lang="en-US" altLang="en-US" sz="2400">
                <a:ea typeface="ＭＳ Ｐゴシック" panose="020B0600070205080204" pitchFamily="34" charset="-128"/>
              </a:rPr>
              <a:t>is many-to-one</a:t>
            </a:r>
          </a:p>
        </p:txBody>
      </p:sp>
      <p:sp>
        <p:nvSpPr>
          <p:cNvPr id="99333" name="Rectangle 4">
            <a:extLst>
              <a:ext uri="{FF2B5EF4-FFF2-40B4-BE49-F238E27FC236}">
                <a16:creationId xmlns:a16="http://schemas.microsoft.com/office/drawing/2014/main" id="{2A9DB493-ECC4-6F4D-AD79-4BD53AD2E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3201988"/>
            <a:ext cx="84248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/>
              <a:t>But given message with given hash value, it is easy to find another message with same hash value: </a:t>
            </a:r>
          </a:p>
        </p:txBody>
      </p:sp>
      <p:sp>
        <p:nvSpPr>
          <p:cNvPr id="99334" name="Text Box 5">
            <a:extLst>
              <a:ext uri="{FF2B5EF4-FFF2-40B4-BE49-F238E27FC236}">
                <a16:creationId xmlns:a16="http://schemas.microsoft.com/office/drawing/2014/main" id="{85BB7F01-B2AB-C545-9233-B08CDA0DC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608513"/>
            <a:ext cx="1250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I O U 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0 0 . 9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9 B O B</a:t>
            </a:r>
          </a:p>
        </p:txBody>
      </p:sp>
      <p:sp>
        <p:nvSpPr>
          <p:cNvPr id="99335" name="Text Box 6">
            <a:extLst>
              <a:ext uri="{FF2B5EF4-FFF2-40B4-BE49-F238E27FC236}">
                <a16:creationId xmlns:a16="http://schemas.microsoft.com/office/drawing/2014/main" id="{60AEC33F-D7E8-EE46-8CB2-3598EA401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4608513"/>
            <a:ext cx="1860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49 4F 55 31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30 30 2E 39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39 42 D2 42</a:t>
            </a:r>
          </a:p>
        </p:txBody>
      </p:sp>
      <p:sp>
        <p:nvSpPr>
          <p:cNvPr id="99336" name="Text Box 7">
            <a:extLst>
              <a:ext uri="{FF2B5EF4-FFF2-40B4-BE49-F238E27FC236}">
                <a16:creationId xmlns:a16="http://schemas.microsoft.com/office/drawing/2014/main" id="{CBA311D3-9258-8340-8E72-A04A2CE82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424973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u="sng"/>
              <a:t>message</a:t>
            </a:r>
          </a:p>
        </p:txBody>
      </p:sp>
      <p:sp>
        <p:nvSpPr>
          <p:cNvPr id="99337" name="Text Box 8">
            <a:extLst>
              <a:ext uri="{FF2B5EF4-FFF2-40B4-BE49-F238E27FC236}">
                <a16:creationId xmlns:a16="http://schemas.microsoft.com/office/drawing/2014/main" id="{A1C535FA-8757-7048-A1FD-86AC4058B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4244975"/>
            <a:ext cx="1884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u="sng"/>
              <a:t>ASCII format</a:t>
            </a:r>
          </a:p>
        </p:txBody>
      </p:sp>
      <p:sp>
        <p:nvSpPr>
          <p:cNvPr id="99338" name="Line 10">
            <a:extLst>
              <a:ext uri="{FF2B5EF4-FFF2-40B4-BE49-F238E27FC236}">
                <a16:creationId xmlns:a16="http://schemas.microsoft.com/office/drawing/2014/main" id="{394812AB-ED2D-AD43-B776-542D0EBA6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2938" y="5627688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9" name="Text Box 11">
            <a:extLst>
              <a:ext uri="{FF2B5EF4-FFF2-40B4-BE49-F238E27FC236}">
                <a16:creationId xmlns:a16="http://schemas.microsoft.com/office/drawing/2014/main" id="{63F967EE-CC2E-2E43-95C3-5C2646705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5661025"/>
            <a:ext cx="186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B2 C1 D2 AC</a:t>
            </a:r>
          </a:p>
        </p:txBody>
      </p:sp>
      <p:sp>
        <p:nvSpPr>
          <p:cNvPr id="99340" name="Text Box 13">
            <a:extLst>
              <a:ext uri="{FF2B5EF4-FFF2-40B4-BE49-F238E27FC236}">
                <a16:creationId xmlns:a16="http://schemas.microsoft.com/office/drawing/2014/main" id="{9912F359-287E-D145-9E03-367C40E0A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4592638"/>
            <a:ext cx="1250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I O U </a:t>
            </a:r>
            <a:r>
              <a:rPr lang="en-US" altLang="en-US" sz="2000" b="1" u="sng">
                <a:solidFill>
                  <a:srgbClr val="FF0000"/>
                </a:solidFill>
                <a:latin typeface="Courier" pitchFamily="2" charset="0"/>
              </a:rPr>
              <a:t>9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0 0 . </a:t>
            </a:r>
            <a:r>
              <a:rPr lang="en-US" altLang="en-US" sz="2000" b="1" u="sng">
                <a:solidFill>
                  <a:srgbClr val="FF0000"/>
                </a:solidFill>
                <a:latin typeface="Courier" pitchFamily="2" charset="0"/>
              </a:rPr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9 B O B</a:t>
            </a:r>
          </a:p>
        </p:txBody>
      </p:sp>
      <p:sp>
        <p:nvSpPr>
          <p:cNvPr id="99341" name="Text Box 14">
            <a:extLst>
              <a:ext uri="{FF2B5EF4-FFF2-40B4-BE49-F238E27FC236}">
                <a16:creationId xmlns:a16="http://schemas.microsoft.com/office/drawing/2014/main" id="{8C893408-B8C5-DD46-9A52-E0A583576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4592638"/>
            <a:ext cx="1860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49 4F 55 </a:t>
            </a:r>
            <a:r>
              <a:rPr lang="en-US" altLang="en-US" sz="2000" b="1" u="sng">
                <a:solidFill>
                  <a:srgbClr val="FF0000"/>
                </a:solidFill>
                <a:latin typeface="Courier" pitchFamily="2" charset="0"/>
              </a:rPr>
              <a:t>39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30 30 2E </a:t>
            </a:r>
            <a:r>
              <a:rPr lang="en-US" altLang="en-US" sz="2000" b="1" u="sng">
                <a:solidFill>
                  <a:srgbClr val="FF0000"/>
                </a:solidFill>
                <a:latin typeface="Courier" pitchFamily="2" charset="0"/>
              </a:rPr>
              <a:t>31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39 42 D2 42</a:t>
            </a:r>
          </a:p>
        </p:txBody>
      </p:sp>
      <p:sp>
        <p:nvSpPr>
          <p:cNvPr id="99342" name="Text Box 15">
            <a:extLst>
              <a:ext uri="{FF2B5EF4-FFF2-40B4-BE49-F238E27FC236}">
                <a16:creationId xmlns:a16="http://schemas.microsoft.com/office/drawing/2014/main" id="{41C6F2FF-3AB7-CC4E-BAFC-740AD9003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163" y="423386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u="sng"/>
              <a:t>message</a:t>
            </a:r>
          </a:p>
        </p:txBody>
      </p:sp>
      <p:sp>
        <p:nvSpPr>
          <p:cNvPr id="99343" name="Text Box 16">
            <a:extLst>
              <a:ext uri="{FF2B5EF4-FFF2-40B4-BE49-F238E27FC236}">
                <a16:creationId xmlns:a16="http://schemas.microsoft.com/office/drawing/2014/main" id="{D464A6A3-4C86-F443-A251-90230B060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75" y="4229100"/>
            <a:ext cx="188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u="sng"/>
              <a:t>ASCII format</a:t>
            </a:r>
          </a:p>
        </p:txBody>
      </p:sp>
      <p:sp>
        <p:nvSpPr>
          <p:cNvPr id="99344" name="Line 17">
            <a:extLst>
              <a:ext uri="{FF2B5EF4-FFF2-40B4-BE49-F238E27FC236}">
                <a16:creationId xmlns:a16="http://schemas.microsoft.com/office/drawing/2014/main" id="{E137AF5B-6A59-8B42-8605-013825B89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611813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5" name="Text Box 18">
            <a:extLst>
              <a:ext uri="{FF2B5EF4-FFF2-40B4-BE49-F238E27FC236}">
                <a16:creationId xmlns:a16="http://schemas.microsoft.com/office/drawing/2014/main" id="{1546B739-2E99-8C44-8BA1-49F592DA0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5645150"/>
            <a:ext cx="186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" pitchFamily="2" charset="0"/>
              </a:rPr>
              <a:t>B2 C1 D2 AC</a:t>
            </a:r>
          </a:p>
        </p:txBody>
      </p:sp>
      <p:sp>
        <p:nvSpPr>
          <p:cNvPr id="99346" name="Text Box 19">
            <a:extLst>
              <a:ext uri="{FF2B5EF4-FFF2-40B4-BE49-F238E27FC236}">
                <a16:creationId xmlns:a16="http://schemas.microsoft.com/office/drawing/2014/main" id="{4D2E3CCF-F6B2-464A-BAD5-A9BEB8A4C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263" y="5719763"/>
            <a:ext cx="307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different messages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but identical checksums!</a:t>
            </a:r>
          </a:p>
        </p:txBody>
      </p:sp>
      <p:sp>
        <p:nvSpPr>
          <p:cNvPr id="99347" name="Line 20">
            <a:extLst>
              <a:ext uri="{FF2B5EF4-FFF2-40B4-BE49-F238E27FC236}">
                <a16:creationId xmlns:a16="http://schemas.microsoft.com/office/drawing/2014/main" id="{82311781-2F37-3F47-9646-EA74006A24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00450" y="5853113"/>
            <a:ext cx="381000" cy="8413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8" name="Line 21">
            <a:extLst>
              <a:ext uri="{FF2B5EF4-FFF2-40B4-BE49-F238E27FC236}">
                <a16:creationId xmlns:a16="http://schemas.microsoft.com/office/drawing/2014/main" id="{4BA65163-A7B4-9148-8190-D382143B03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0338" y="5837238"/>
            <a:ext cx="381000" cy="8413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>
            <a:extLst>
              <a:ext uri="{FF2B5EF4-FFF2-40B4-BE49-F238E27FC236}">
                <a16:creationId xmlns:a16="http://schemas.microsoft.com/office/drawing/2014/main" id="{455A2012-164E-2F4B-BD53-660B775E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EE34256C-8B96-4345-9AD1-AA33675E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D4E6576E-BFB3-3B40-B269-D725923D3336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369CB5B-2319-FD48-9048-27F119CA9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Who might Bob, Alice be?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6AB6D01-7F84-0447-BA4F-5501AC5AF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17353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… well, </a:t>
            </a:r>
            <a:r>
              <a:rPr lang="en-US" altLang="en-US" i="1">
                <a:ea typeface="ＭＳ Ｐゴシック" panose="020B0600070205080204" pitchFamily="34" charset="-128"/>
              </a:rPr>
              <a:t>real-life</a:t>
            </a:r>
            <a:r>
              <a:rPr lang="en-US" altLang="en-US">
                <a:ea typeface="ＭＳ Ｐゴシック" panose="020B0600070205080204" pitchFamily="34" charset="-128"/>
              </a:rPr>
              <a:t> Bobs and Alices!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Web browser/server for electronic transactions (e.g., on-line purchases)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on-line banking client/server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DNS servers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routers exchanging routing table updates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Smartphone and smartwatches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Amazon Echo talking to WiFi base station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Footer Placeholder 5">
            <a:extLst>
              <a:ext uri="{FF2B5EF4-FFF2-40B4-BE49-F238E27FC236}">
                <a16:creationId xmlns:a16="http://schemas.microsoft.com/office/drawing/2014/main" id="{45BD4C35-0261-2942-8D4A-AB4A1C2B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01378" name="Slide Number Placeholder 6">
            <a:extLst>
              <a:ext uri="{FF2B5EF4-FFF2-40B4-BE49-F238E27FC236}">
                <a16:creationId xmlns:a16="http://schemas.microsoft.com/office/drawing/2014/main" id="{D5A617C2-E5F6-B74A-A94B-695A948F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7D2AAD17-4ACA-2143-A3F0-44B47E5729A6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1379" name="Rectangle 5">
            <a:extLst>
              <a:ext uri="{FF2B5EF4-FFF2-40B4-BE49-F238E27FC236}">
                <a16:creationId xmlns:a16="http://schemas.microsoft.com/office/drawing/2014/main" id="{3B1539D8-8123-EB42-B201-EA99FD4FA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8" y="2405063"/>
            <a:ext cx="762000" cy="407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01380" name="Group 68">
            <a:extLst>
              <a:ext uri="{FF2B5EF4-FFF2-40B4-BE49-F238E27FC236}">
                <a16:creationId xmlns:a16="http://schemas.microsoft.com/office/drawing/2014/main" id="{FBEB2038-E58C-8A43-AB51-B46E79A1AC21}"/>
              </a:ext>
            </a:extLst>
          </p:cNvPr>
          <p:cNvGrpSpPr>
            <a:grpSpLocks/>
          </p:cNvGrpSpPr>
          <p:nvPr/>
        </p:nvGrpSpPr>
        <p:grpSpPr bwMode="auto">
          <a:xfrm>
            <a:off x="598488" y="2076450"/>
            <a:ext cx="1343025" cy="841375"/>
            <a:chOff x="403" y="1308"/>
            <a:chExt cx="846" cy="530"/>
          </a:xfrm>
        </p:grpSpPr>
        <p:sp>
          <p:nvSpPr>
            <p:cNvPr id="101455" name="Rectangle 6">
              <a:extLst>
                <a:ext uri="{FF2B5EF4-FFF2-40B4-BE49-F238E27FC236}">
                  <a16:creationId xmlns:a16="http://schemas.microsoft.com/office/drawing/2014/main" id="{F5C3AC6B-3791-9B48-A0E0-F479EFE16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1456" name="Text Box 7">
              <a:extLst>
                <a:ext uri="{FF2B5EF4-FFF2-40B4-BE49-F238E27FC236}">
                  <a16:creationId xmlns:a16="http://schemas.microsoft.com/office/drawing/2014/main" id="{9265B989-354C-824D-9EC1-DF9ACA4BA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large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message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101381" name="Group 17">
            <a:extLst>
              <a:ext uri="{FF2B5EF4-FFF2-40B4-BE49-F238E27FC236}">
                <a16:creationId xmlns:a16="http://schemas.microsoft.com/office/drawing/2014/main" id="{976FB505-B74D-384A-A007-4C0E8780F74F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2263775"/>
            <a:ext cx="1068387" cy="646113"/>
            <a:chOff x="1376" y="982"/>
            <a:chExt cx="673" cy="407"/>
          </a:xfrm>
        </p:grpSpPr>
        <p:sp>
          <p:nvSpPr>
            <p:cNvPr id="101453" name="Rectangle 8">
              <a:extLst>
                <a:ext uri="{FF2B5EF4-FFF2-40B4-BE49-F238E27FC236}">
                  <a16:creationId xmlns:a16="http://schemas.microsoft.com/office/drawing/2014/main" id="{9D16FF1E-5837-2E45-962E-51128D8B6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1454" name="Text Box 9">
              <a:extLst>
                <a:ext uri="{FF2B5EF4-FFF2-40B4-BE49-F238E27FC236}">
                  <a16:creationId xmlns:a16="http://schemas.microsoft.com/office/drawing/2014/main" id="{29D5BACC-FFAB-CF4C-BFB2-6D363CD80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6" y="985"/>
              <a:ext cx="6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H: Hash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function</a:t>
              </a:r>
            </a:p>
          </p:txBody>
        </p:sp>
      </p:grpSp>
      <p:sp>
        <p:nvSpPr>
          <p:cNvPr id="101382" name="Line 10">
            <a:extLst>
              <a:ext uri="{FF2B5EF4-FFF2-40B4-BE49-F238E27FC236}">
                <a16:creationId xmlns:a16="http://schemas.microsoft.com/office/drawing/2014/main" id="{0C2C7DD4-392F-9640-A8DA-C91B05100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300" y="254635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3" name="Text Box 11">
            <a:extLst>
              <a:ext uri="{FF2B5EF4-FFF2-40B4-BE49-F238E27FC236}">
                <a16:creationId xmlns:a16="http://schemas.microsoft.com/office/drawing/2014/main" id="{4176599A-9F3E-C04C-A76A-852C1545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2428875"/>
            <a:ext cx="846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H(m)</a:t>
            </a:r>
          </a:p>
        </p:txBody>
      </p:sp>
      <p:sp>
        <p:nvSpPr>
          <p:cNvPr id="101384" name="Line 12">
            <a:extLst>
              <a:ext uri="{FF2B5EF4-FFF2-40B4-BE49-F238E27FC236}">
                <a16:creationId xmlns:a16="http://schemas.microsoft.com/office/drawing/2014/main" id="{011D9CD3-87CB-0F40-98F7-8FA07BEF6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9363" y="2840038"/>
            <a:ext cx="1587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5" name="Line 14">
            <a:extLst>
              <a:ext uri="{FF2B5EF4-FFF2-40B4-BE49-F238E27FC236}">
                <a16:creationId xmlns:a16="http://schemas.microsoft.com/office/drawing/2014/main" id="{11D1D23D-8812-C74D-A01F-04E494EFA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63" y="2560638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386" name="Group 21">
            <a:extLst>
              <a:ext uri="{FF2B5EF4-FFF2-40B4-BE49-F238E27FC236}">
                <a16:creationId xmlns:a16="http://schemas.microsoft.com/office/drawing/2014/main" id="{44ABF4FF-3B7D-5041-BBE1-BFF7D983E919}"/>
              </a:ext>
            </a:extLst>
          </p:cNvPr>
          <p:cNvGrpSpPr>
            <a:grpSpLocks/>
          </p:cNvGrpSpPr>
          <p:nvPr/>
        </p:nvGrpSpPr>
        <p:grpSpPr bwMode="auto">
          <a:xfrm>
            <a:off x="3222625" y="3171825"/>
            <a:ext cx="1192213" cy="955675"/>
            <a:chOff x="1126" y="2124"/>
            <a:chExt cx="751" cy="602"/>
          </a:xfrm>
        </p:grpSpPr>
        <p:sp>
          <p:nvSpPr>
            <p:cNvPr id="101451" name="Rectangle 19">
              <a:extLst>
                <a:ext uri="{FF2B5EF4-FFF2-40B4-BE49-F238E27FC236}">
                  <a16:creationId xmlns:a16="http://schemas.microsoft.com/office/drawing/2014/main" id="{EE13F67A-F092-3F42-A2A4-C3B3C762C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1452" name="Text Box 20">
              <a:extLst>
                <a:ext uri="{FF2B5EF4-FFF2-40B4-BE49-F238E27FC236}">
                  <a16:creationId xmlns:a16="http://schemas.microsoft.com/office/drawing/2014/main" id="{1F869581-CB38-A743-892B-648F1B923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" y="2127"/>
              <a:ext cx="74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digital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signature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(encrypt)</a:t>
              </a:r>
            </a:p>
          </p:txBody>
        </p:sp>
      </p:grpSp>
      <p:sp>
        <p:nvSpPr>
          <p:cNvPr id="101387" name="Text Box 23">
            <a:extLst>
              <a:ext uri="{FF2B5EF4-FFF2-40B4-BE49-F238E27FC236}">
                <a16:creationId xmlns:a16="http://schemas.microsoft.com/office/drawing/2014/main" id="{0EAE5432-A881-DB43-B570-75CA0AE19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3252788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Bob’s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private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key </a:t>
            </a:r>
          </a:p>
        </p:txBody>
      </p:sp>
      <p:pic>
        <p:nvPicPr>
          <p:cNvPr id="101388" name="Picture 24" descr="BS00768_[1]">
            <a:extLst>
              <a:ext uri="{FF2B5EF4-FFF2-40B4-BE49-F238E27FC236}">
                <a16:creationId xmlns:a16="http://schemas.microsoft.com/office/drawing/2014/main" id="{D911B22F-4A11-3A40-AD43-861ADEAD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468563" y="333375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89" name="Group 25">
            <a:extLst>
              <a:ext uri="{FF2B5EF4-FFF2-40B4-BE49-F238E27FC236}">
                <a16:creationId xmlns:a16="http://schemas.microsoft.com/office/drawing/2014/main" id="{8D0BB059-9083-7249-AD27-BA2F35A52132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3659188"/>
            <a:ext cx="482600" cy="603250"/>
            <a:chOff x="2997" y="2073"/>
            <a:chExt cx="304" cy="380"/>
          </a:xfrm>
        </p:grpSpPr>
        <p:grpSp>
          <p:nvGrpSpPr>
            <p:cNvPr id="101447" name="Group 26">
              <a:extLst>
                <a:ext uri="{FF2B5EF4-FFF2-40B4-BE49-F238E27FC236}">
                  <a16:creationId xmlns:a16="http://schemas.microsoft.com/office/drawing/2014/main" id="{15729745-BB9D-6F43-AA0E-73926E5EB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7" y="2144"/>
              <a:ext cx="304" cy="309"/>
              <a:chOff x="2997" y="2144"/>
              <a:chExt cx="304" cy="309"/>
            </a:xfrm>
          </p:grpSpPr>
          <p:sp>
            <p:nvSpPr>
              <p:cNvPr id="101449" name="Text Box 27">
                <a:extLst>
                  <a:ext uri="{FF2B5EF4-FFF2-40B4-BE49-F238E27FC236}">
                    <a16:creationId xmlns:a16="http://schemas.microsoft.com/office/drawing/2014/main" id="{E47CD146-ECE3-8041-9E00-ECBD16094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7" y="2144"/>
                <a:ext cx="2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K </a:t>
                </a:r>
              </a:p>
            </p:txBody>
          </p:sp>
          <p:sp>
            <p:nvSpPr>
              <p:cNvPr id="101450" name="Text Box 28">
                <a:extLst>
                  <a:ext uri="{FF2B5EF4-FFF2-40B4-BE49-F238E27FC236}">
                    <a16:creationId xmlns:a16="http://schemas.microsoft.com/office/drawing/2014/main" id="{D8CA2910-988E-C04E-96B8-069CE0C2AC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4" y="2241"/>
                <a:ext cx="1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101448" name="Text Box 29">
              <a:extLst>
                <a:ext uri="{FF2B5EF4-FFF2-40B4-BE49-F238E27FC236}">
                  <a16:creationId xmlns:a16="http://schemas.microsoft.com/office/drawing/2014/main" id="{9FA47CB0-3C8D-CB4D-A0DA-DA8A79237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2073"/>
              <a:ext cx="1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101390" name="Line 30">
            <a:extLst>
              <a:ext uri="{FF2B5EF4-FFF2-40B4-BE49-F238E27FC236}">
                <a16:creationId xmlns:a16="http://schemas.microsoft.com/office/drawing/2014/main" id="{63507BA7-84B9-044A-995A-F09357D25C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5238" y="3702050"/>
            <a:ext cx="565150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1" name="Line 38">
            <a:extLst>
              <a:ext uri="{FF2B5EF4-FFF2-40B4-BE49-F238E27FC236}">
                <a16:creationId xmlns:a16="http://schemas.microsoft.com/office/drawing/2014/main" id="{9998A1E5-5A9C-504D-A153-BCEAC0F41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4129088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392" name="Group 42">
            <a:extLst>
              <a:ext uri="{FF2B5EF4-FFF2-40B4-BE49-F238E27FC236}">
                <a16:creationId xmlns:a16="http://schemas.microsoft.com/office/drawing/2014/main" id="{DBDBA68D-1364-7D4A-BBC1-7685F2CA742E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4799013"/>
            <a:ext cx="846138" cy="519112"/>
            <a:chOff x="984" y="2831"/>
            <a:chExt cx="533" cy="327"/>
          </a:xfrm>
        </p:grpSpPr>
        <p:sp>
          <p:nvSpPr>
            <p:cNvPr id="101445" name="Text Box 40">
              <a:extLst>
                <a:ext uri="{FF2B5EF4-FFF2-40B4-BE49-F238E27FC236}">
                  <a16:creationId xmlns:a16="http://schemas.microsoft.com/office/drawing/2014/main" id="{36776354-938B-0D45-9BBB-29CC2E05E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/>
                <a:t>+</a:t>
              </a:r>
            </a:p>
          </p:txBody>
        </p:sp>
        <p:sp>
          <p:nvSpPr>
            <p:cNvPr id="101446" name="Oval 41">
              <a:extLst>
                <a:ext uri="{FF2B5EF4-FFF2-40B4-BE49-F238E27FC236}">
                  <a16:creationId xmlns:a16="http://schemas.microsoft.com/office/drawing/2014/main" id="{6F536A9E-2F59-3147-B6B7-2A47C3591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1393" name="Line 43">
            <a:extLst>
              <a:ext uri="{FF2B5EF4-FFF2-40B4-BE49-F238E27FC236}">
                <a16:creationId xmlns:a16="http://schemas.microsoft.com/office/drawing/2014/main" id="{FC726BD6-17DC-A94B-BA62-C4C3F78F0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6350" y="2928938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4" name="Line 45">
            <a:extLst>
              <a:ext uri="{FF2B5EF4-FFF2-40B4-BE49-F238E27FC236}">
                <a16:creationId xmlns:a16="http://schemas.microsoft.com/office/drawing/2014/main" id="{9D3175CB-D1AA-E841-8CA4-F143082DD7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9363" y="5222875"/>
            <a:ext cx="317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395" name="Picture 46" descr="BS00592_[1]">
            <a:extLst>
              <a:ext uri="{FF2B5EF4-FFF2-40B4-BE49-F238E27FC236}">
                <a16:creationId xmlns:a16="http://schemas.microsoft.com/office/drawing/2014/main" id="{BDC66B00-29F4-4547-A5E7-0FF7507C30B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5" y="5551488"/>
            <a:ext cx="627063" cy="768350"/>
          </a:xfrm>
          <a:noFill/>
        </p:spPr>
      </p:pic>
      <p:sp>
        <p:nvSpPr>
          <p:cNvPr id="101396" name="Rectangle 49">
            <a:extLst>
              <a:ext uri="{FF2B5EF4-FFF2-40B4-BE49-F238E27FC236}">
                <a16:creationId xmlns:a16="http://schemas.microsoft.com/office/drawing/2014/main" id="{8CED8204-E6D7-6A41-804D-7E6AE6069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303338"/>
            <a:ext cx="3810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/>
              <a:t>Bob sends digitally signed message:</a:t>
            </a:r>
          </a:p>
        </p:txBody>
      </p:sp>
      <p:sp>
        <p:nvSpPr>
          <p:cNvPr id="101397" name="Rectangle 50">
            <a:extLst>
              <a:ext uri="{FF2B5EF4-FFF2-40B4-BE49-F238E27FC236}">
                <a16:creationId xmlns:a16="http://schemas.microsoft.com/office/drawing/2014/main" id="{664876EE-BB63-1446-B3FD-8AFA9667B41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18063" y="1081088"/>
            <a:ext cx="3992562" cy="1057275"/>
          </a:xfrm>
          <a:noFill/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Alice verifies signature and integrity of digitally signed message:</a:t>
            </a:r>
          </a:p>
        </p:txBody>
      </p:sp>
      <p:grpSp>
        <p:nvGrpSpPr>
          <p:cNvPr id="101398" name="Group 55">
            <a:extLst>
              <a:ext uri="{FF2B5EF4-FFF2-40B4-BE49-F238E27FC236}">
                <a16:creationId xmlns:a16="http://schemas.microsoft.com/office/drawing/2014/main" id="{547FCC6F-ADC5-BD4A-91C2-C3E772249A13}"/>
              </a:ext>
            </a:extLst>
          </p:cNvPr>
          <p:cNvGrpSpPr>
            <a:grpSpLocks/>
          </p:cNvGrpSpPr>
          <p:nvPr/>
        </p:nvGrpSpPr>
        <p:grpSpPr bwMode="auto">
          <a:xfrm>
            <a:off x="2959100" y="4325938"/>
            <a:ext cx="1722438" cy="995362"/>
            <a:chOff x="3157" y="2362"/>
            <a:chExt cx="1085" cy="627"/>
          </a:xfrm>
        </p:grpSpPr>
        <p:grpSp>
          <p:nvGrpSpPr>
            <p:cNvPr id="101440" name="Group 54">
              <a:extLst>
                <a:ext uri="{FF2B5EF4-FFF2-40B4-BE49-F238E27FC236}">
                  <a16:creationId xmlns:a16="http://schemas.microsoft.com/office/drawing/2014/main" id="{1829B122-0A59-3B43-9A0D-6D0011360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101443" name="Text Box 31">
                <a:extLst>
                  <a:ext uri="{FF2B5EF4-FFF2-40B4-BE49-F238E27FC236}">
                    <a16:creationId xmlns:a16="http://schemas.microsoft.com/office/drawing/2014/main" id="{09474A5C-D204-C64E-91F0-11EA02997D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K</a:t>
                </a:r>
                <a:r>
                  <a:rPr lang="en-US" altLang="en-US" sz="2400" baseline="-25000">
                    <a:solidFill>
                      <a:srgbClr val="FF0000"/>
                    </a:solidFill>
                  </a:rPr>
                  <a:t>B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(H(m))</a:t>
                </a:r>
              </a:p>
            </p:txBody>
          </p:sp>
          <p:sp>
            <p:nvSpPr>
              <p:cNvPr id="101444" name="Text Box 32">
                <a:extLst>
                  <a:ext uri="{FF2B5EF4-FFF2-40B4-BE49-F238E27FC236}">
                    <a16:creationId xmlns:a16="http://schemas.microsoft.com/office/drawing/2014/main" id="{52535DAC-944B-E048-9621-D9C846C1C3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sp>
          <p:nvSpPr>
            <p:cNvPr id="101441" name="Rectangle 37">
              <a:extLst>
                <a:ext uri="{FF2B5EF4-FFF2-40B4-BE49-F238E27FC236}">
                  <a16:creationId xmlns:a16="http://schemas.microsoft.com/office/drawing/2014/main" id="{D7D9C97B-042C-B343-8C5B-3709E29FF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1442" name="Text Box 53">
              <a:extLst>
                <a:ext uri="{FF2B5EF4-FFF2-40B4-BE49-F238E27FC236}">
                  <a16:creationId xmlns:a16="http://schemas.microsoft.com/office/drawing/2014/main" id="{A19613AB-493B-3D4B-B4B3-F8D878415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encrypted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msg digest</a:t>
              </a:r>
            </a:p>
          </p:txBody>
        </p:sp>
      </p:grpSp>
      <p:sp>
        <p:nvSpPr>
          <p:cNvPr id="101399" name="Line 56">
            <a:extLst>
              <a:ext uri="{FF2B5EF4-FFF2-40B4-BE49-F238E27FC236}">
                <a16:creationId xmlns:a16="http://schemas.microsoft.com/office/drawing/2014/main" id="{2FA04591-011D-084B-9F72-DCEF97D018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7950" y="5078413"/>
            <a:ext cx="1801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400" name="Picture 51" descr="BS00592_[1]">
            <a:extLst>
              <a:ext uri="{FF2B5EF4-FFF2-40B4-BE49-F238E27FC236}">
                <a16:creationId xmlns:a16="http://schemas.microsoft.com/office/drawing/2014/main" id="{584C51D6-8AAA-DA42-BF45-C2193570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201863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01" name="Line 60">
            <a:extLst>
              <a:ext uri="{FF2B5EF4-FFF2-40B4-BE49-F238E27FC236}">
                <a16:creationId xmlns:a16="http://schemas.microsoft.com/office/drawing/2014/main" id="{18887AE6-9F79-7E42-912F-F5A610A10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888" y="335280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402" name="Group 61">
            <a:extLst>
              <a:ext uri="{FF2B5EF4-FFF2-40B4-BE49-F238E27FC236}">
                <a16:creationId xmlns:a16="http://schemas.microsoft.com/office/drawing/2014/main" id="{F7A7719E-2945-9148-8488-EEB41128121F}"/>
              </a:ext>
            </a:extLst>
          </p:cNvPr>
          <p:cNvGrpSpPr>
            <a:grpSpLocks/>
          </p:cNvGrpSpPr>
          <p:nvPr/>
        </p:nvGrpSpPr>
        <p:grpSpPr bwMode="auto">
          <a:xfrm>
            <a:off x="7248525" y="2339975"/>
            <a:ext cx="1722438" cy="995363"/>
            <a:chOff x="3157" y="2362"/>
            <a:chExt cx="1085" cy="627"/>
          </a:xfrm>
        </p:grpSpPr>
        <p:grpSp>
          <p:nvGrpSpPr>
            <p:cNvPr id="101435" name="Group 62">
              <a:extLst>
                <a:ext uri="{FF2B5EF4-FFF2-40B4-BE49-F238E27FC236}">
                  <a16:creationId xmlns:a16="http://schemas.microsoft.com/office/drawing/2014/main" id="{6238B0FA-C3CE-5A49-A23A-10D83EF9A6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101438" name="Text Box 63">
                <a:extLst>
                  <a:ext uri="{FF2B5EF4-FFF2-40B4-BE49-F238E27FC236}">
                    <a16:creationId xmlns:a16="http://schemas.microsoft.com/office/drawing/2014/main" id="{F9D57143-A618-304C-A901-A9C9A34C00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K</a:t>
                </a:r>
                <a:r>
                  <a:rPr lang="en-US" altLang="en-US" sz="2400" baseline="-25000">
                    <a:solidFill>
                      <a:srgbClr val="FF0000"/>
                    </a:solidFill>
                  </a:rPr>
                  <a:t>B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(H(m))</a:t>
                </a:r>
              </a:p>
            </p:txBody>
          </p:sp>
          <p:sp>
            <p:nvSpPr>
              <p:cNvPr id="101439" name="Text Box 64">
                <a:extLst>
                  <a:ext uri="{FF2B5EF4-FFF2-40B4-BE49-F238E27FC236}">
                    <a16:creationId xmlns:a16="http://schemas.microsoft.com/office/drawing/2014/main" id="{95E11A37-B50E-8E46-A6D5-FA05B9781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sp>
          <p:nvSpPr>
            <p:cNvPr id="101436" name="Rectangle 65">
              <a:extLst>
                <a:ext uri="{FF2B5EF4-FFF2-40B4-BE49-F238E27FC236}">
                  <a16:creationId xmlns:a16="http://schemas.microsoft.com/office/drawing/2014/main" id="{2472977C-3D0E-5847-B029-B9DDEA6B2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1437" name="Text Box 66">
              <a:extLst>
                <a:ext uri="{FF2B5EF4-FFF2-40B4-BE49-F238E27FC236}">
                  <a16:creationId xmlns:a16="http://schemas.microsoft.com/office/drawing/2014/main" id="{19887C95-D034-E040-A8F5-64B30E135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encrypted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msg digest</a:t>
              </a:r>
            </a:p>
          </p:txBody>
        </p:sp>
      </p:grpSp>
      <p:grpSp>
        <p:nvGrpSpPr>
          <p:cNvPr id="101403" name="Group 69">
            <a:extLst>
              <a:ext uri="{FF2B5EF4-FFF2-40B4-BE49-F238E27FC236}">
                <a16:creationId xmlns:a16="http://schemas.microsoft.com/office/drawing/2014/main" id="{0CDA5CC6-6AC8-1641-A0A3-D7184C4510F5}"/>
              </a:ext>
            </a:extLst>
          </p:cNvPr>
          <p:cNvGrpSpPr>
            <a:grpSpLocks/>
          </p:cNvGrpSpPr>
          <p:nvPr/>
        </p:nvGrpSpPr>
        <p:grpSpPr bwMode="auto">
          <a:xfrm>
            <a:off x="5054600" y="3254375"/>
            <a:ext cx="1343025" cy="841375"/>
            <a:chOff x="403" y="1308"/>
            <a:chExt cx="846" cy="530"/>
          </a:xfrm>
        </p:grpSpPr>
        <p:sp>
          <p:nvSpPr>
            <p:cNvPr id="101433" name="Rectangle 70">
              <a:extLst>
                <a:ext uri="{FF2B5EF4-FFF2-40B4-BE49-F238E27FC236}">
                  <a16:creationId xmlns:a16="http://schemas.microsoft.com/office/drawing/2014/main" id="{D801A514-2174-9449-BE7D-C6E54BE87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1434" name="Text Box 71">
              <a:extLst>
                <a:ext uri="{FF2B5EF4-FFF2-40B4-BE49-F238E27FC236}">
                  <a16:creationId xmlns:a16="http://schemas.microsoft.com/office/drawing/2014/main" id="{36C82C6D-11A1-5B40-9D1C-3B02F2781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large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message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101404" name="Group 72">
            <a:extLst>
              <a:ext uri="{FF2B5EF4-FFF2-40B4-BE49-F238E27FC236}">
                <a16:creationId xmlns:a16="http://schemas.microsoft.com/office/drawing/2014/main" id="{245485DE-D597-EC4E-A2D0-07ACDE48F49B}"/>
              </a:ext>
            </a:extLst>
          </p:cNvPr>
          <p:cNvGrpSpPr>
            <a:grpSpLocks/>
          </p:cNvGrpSpPr>
          <p:nvPr/>
        </p:nvGrpSpPr>
        <p:grpSpPr bwMode="auto">
          <a:xfrm>
            <a:off x="5164138" y="4287838"/>
            <a:ext cx="1068387" cy="646112"/>
            <a:chOff x="1376" y="982"/>
            <a:chExt cx="673" cy="407"/>
          </a:xfrm>
        </p:grpSpPr>
        <p:sp>
          <p:nvSpPr>
            <p:cNvPr id="101431" name="Rectangle 73">
              <a:extLst>
                <a:ext uri="{FF2B5EF4-FFF2-40B4-BE49-F238E27FC236}">
                  <a16:creationId xmlns:a16="http://schemas.microsoft.com/office/drawing/2014/main" id="{CA5BF529-4A3A-7143-B0AA-EA21C1316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1432" name="Text Box 74">
              <a:extLst>
                <a:ext uri="{FF2B5EF4-FFF2-40B4-BE49-F238E27FC236}">
                  <a16:creationId xmlns:a16="http://schemas.microsoft.com/office/drawing/2014/main" id="{6AE726AA-92F1-A54D-AD3F-4519253D3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6" y="985"/>
              <a:ext cx="6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H: Hash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function</a:t>
              </a:r>
            </a:p>
          </p:txBody>
        </p:sp>
      </p:grpSp>
      <p:grpSp>
        <p:nvGrpSpPr>
          <p:cNvPr id="101405" name="Group 82">
            <a:extLst>
              <a:ext uri="{FF2B5EF4-FFF2-40B4-BE49-F238E27FC236}">
                <a16:creationId xmlns:a16="http://schemas.microsoft.com/office/drawing/2014/main" id="{05F40FFE-A2C5-9044-8920-F599E65D1320}"/>
              </a:ext>
            </a:extLst>
          </p:cNvPr>
          <p:cNvGrpSpPr>
            <a:grpSpLocks/>
          </p:cNvGrpSpPr>
          <p:nvPr/>
        </p:nvGrpSpPr>
        <p:grpSpPr bwMode="auto">
          <a:xfrm>
            <a:off x="5289550" y="5132388"/>
            <a:ext cx="873125" cy="420687"/>
            <a:chOff x="3305" y="3136"/>
            <a:chExt cx="550" cy="265"/>
          </a:xfrm>
        </p:grpSpPr>
        <p:sp>
          <p:nvSpPr>
            <p:cNvPr id="101429" name="Rectangle 75">
              <a:extLst>
                <a:ext uri="{FF2B5EF4-FFF2-40B4-BE49-F238E27FC236}">
                  <a16:creationId xmlns:a16="http://schemas.microsoft.com/office/drawing/2014/main" id="{92EA690D-61A3-BA45-99FA-18527E2C8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1430" name="Text Box 76">
              <a:extLst>
                <a:ext uri="{FF2B5EF4-FFF2-40B4-BE49-F238E27FC236}">
                  <a16:creationId xmlns:a16="http://schemas.microsoft.com/office/drawing/2014/main" id="{4E18CC9B-A123-7B44-A2F0-60B4D099D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H(m)</a:t>
              </a:r>
            </a:p>
          </p:txBody>
        </p:sp>
      </p:grpSp>
      <p:grpSp>
        <p:nvGrpSpPr>
          <p:cNvPr id="101406" name="Group 78">
            <a:extLst>
              <a:ext uri="{FF2B5EF4-FFF2-40B4-BE49-F238E27FC236}">
                <a16:creationId xmlns:a16="http://schemas.microsoft.com/office/drawing/2014/main" id="{046FAB20-2ED6-EB45-819A-5B28D45679C2}"/>
              </a:ext>
            </a:extLst>
          </p:cNvPr>
          <p:cNvGrpSpPr>
            <a:grpSpLocks/>
          </p:cNvGrpSpPr>
          <p:nvPr/>
        </p:nvGrpSpPr>
        <p:grpSpPr bwMode="auto">
          <a:xfrm>
            <a:off x="7596188" y="3705225"/>
            <a:ext cx="1196975" cy="955675"/>
            <a:chOff x="1126" y="2124"/>
            <a:chExt cx="754" cy="602"/>
          </a:xfrm>
        </p:grpSpPr>
        <p:sp>
          <p:nvSpPr>
            <p:cNvPr id="101427" name="Rectangle 79">
              <a:extLst>
                <a:ext uri="{FF2B5EF4-FFF2-40B4-BE49-F238E27FC236}">
                  <a16:creationId xmlns:a16="http://schemas.microsoft.com/office/drawing/2014/main" id="{E60F9EFA-A33B-F948-A1B7-92157EABE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1428" name="Text Box 80">
              <a:extLst>
                <a:ext uri="{FF2B5EF4-FFF2-40B4-BE49-F238E27FC236}">
                  <a16:creationId xmlns:a16="http://schemas.microsoft.com/office/drawing/2014/main" id="{00F2119D-8350-294D-BF53-8346682DD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" y="2127"/>
              <a:ext cx="74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digital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signature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(decrypt)</a:t>
              </a:r>
            </a:p>
          </p:txBody>
        </p:sp>
      </p:grpSp>
      <p:sp>
        <p:nvSpPr>
          <p:cNvPr id="101407" name="Line 81">
            <a:extLst>
              <a:ext uri="{FF2B5EF4-FFF2-40B4-BE49-F238E27FC236}">
                <a16:creationId xmlns:a16="http://schemas.microsoft.com/office/drawing/2014/main" id="{C6BC68C3-2871-FD4D-88B3-4836735F3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2763" y="47482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408" name="Group 83">
            <a:extLst>
              <a:ext uri="{FF2B5EF4-FFF2-40B4-BE49-F238E27FC236}">
                <a16:creationId xmlns:a16="http://schemas.microsoft.com/office/drawing/2014/main" id="{0DEDA560-D9B4-3749-A848-DD9462C7C74F}"/>
              </a:ext>
            </a:extLst>
          </p:cNvPr>
          <p:cNvGrpSpPr>
            <a:grpSpLocks/>
          </p:cNvGrpSpPr>
          <p:nvPr/>
        </p:nvGrpSpPr>
        <p:grpSpPr bwMode="auto">
          <a:xfrm>
            <a:off x="7762875" y="5129213"/>
            <a:ext cx="873125" cy="420687"/>
            <a:chOff x="3305" y="3136"/>
            <a:chExt cx="550" cy="265"/>
          </a:xfrm>
        </p:grpSpPr>
        <p:sp>
          <p:nvSpPr>
            <p:cNvPr id="101425" name="Rectangle 84">
              <a:extLst>
                <a:ext uri="{FF2B5EF4-FFF2-40B4-BE49-F238E27FC236}">
                  <a16:creationId xmlns:a16="http://schemas.microsoft.com/office/drawing/2014/main" id="{4720EEE6-04CD-B14E-A48B-9C3116B86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1426" name="Text Box 85">
              <a:extLst>
                <a:ext uri="{FF2B5EF4-FFF2-40B4-BE49-F238E27FC236}">
                  <a16:creationId xmlns:a16="http://schemas.microsoft.com/office/drawing/2014/main" id="{C89174FA-567A-C24C-AE76-4FBCA0290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H(m)</a:t>
              </a:r>
            </a:p>
          </p:txBody>
        </p:sp>
      </p:grpSp>
      <p:sp>
        <p:nvSpPr>
          <p:cNvPr id="101409" name="Line 86">
            <a:extLst>
              <a:ext uri="{FF2B5EF4-FFF2-40B4-BE49-F238E27FC236}">
                <a16:creationId xmlns:a16="http://schemas.microsoft.com/office/drawing/2014/main" id="{C4B070A0-1827-F544-9031-E56DE9C847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03925" y="257175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0" name="Line 87">
            <a:extLst>
              <a:ext uri="{FF2B5EF4-FFF2-40B4-BE49-F238E27FC236}">
                <a16:creationId xmlns:a16="http://schemas.microsoft.com/office/drawing/2014/main" id="{4BD2A295-F8A3-1843-81B6-6565768BE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91465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1" name="Line 88">
            <a:extLst>
              <a:ext uri="{FF2B5EF4-FFF2-40B4-BE49-F238E27FC236}">
                <a16:creationId xmlns:a16="http://schemas.microsoft.com/office/drawing/2014/main" id="{2221E8FF-5551-9B49-ADE4-2C981CF69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8488" y="40370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2" name="Line 89">
            <a:extLst>
              <a:ext uri="{FF2B5EF4-FFF2-40B4-BE49-F238E27FC236}">
                <a16:creationId xmlns:a16="http://schemas.microsoft.com/office/drawing/2014/main" id="{11007058-7D5A-3846-91BB-748A79B5C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600" y="4892675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3" name="Text Box 90">
            <a:extLst>
              <a:ext uri="{FF2B5EF4-FFF2-40B4-BE49-F238E27FC236}">
                <a16:creationId xmlns:a16="http://schemas.microsoft.com/office/drawing/2014/main" id="{CEB1D25F-226C-7C4C-88CC-8D5718024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075" y="3643313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Bob’s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public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key </a:t>
            </a:r>
          </a:p>
        </p:txBody>
      </p:sp>
      <p:pic>
        <p:nvPicPr>
          <p:cNvPr id="101414" name="Picture 91" descr="BS00768_[1]">
            <a:extLst>
              <a:ext uri="{FF2B5EF4-FFF2-40B4-BE49-F238E27FC236}">
                <a16:creationId xmlns:a16="http://schemas.microsoft.com/office/drawing/2014/main" id="{B99F8EDB-E1DA-7C40-B9DF-2BAAD64CE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038975" y="372427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415" name="Group 92">
            <a:extLst>
              <a:ext uri="{FF2B5EF4-FFF2-40B4-BE49-F238E27FC236}">
                <a16:creationId xmlns:a16="http://schemas.microsoft.com/office/drawing/2014/main" id="{FA6BDFC2-A3B2-6D4A-B52B-5245511BB125}"/>
              </a:ext>
            </a:extLst>
          </p:cNvPr>
          <p:cNvGrpSpPr>
            <a:grpSpLocks/>
          </p:cNvGrpSpPr>
          <p:nvPr/>
        </p:nvGrpSpPr>
        <p:grpSpPr bwMode="auto">
          <a:xfrm>
            <a:off x="6981825" y="4049713"/>
            <a:ext cx="482600" cy="603250"/>
            <a:chOff x="2997" y="2073"/>
            <a:chExt cx="304" cy="380"/>
          </a:xfrm>
        </p:grpSpPr>
        <p:grpSp>
          <p:nvGrpSpPr>
            <p:cNvPr id="101421" name="Group 93">
              <a:extLst>
                <a:ext uri="{FF2B5EF4-FFF2-40B4-BE49-F238E27FC236}">
                  <a16:creationId xmlns:a16="http://schemas.microsoft.com/office/drawing/2014/main" id="{A1F2A32E-C671-1A48-8C29-C7926AB9F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7" y="2144"/>
              <a:ext cx="304" cy="309"/>
              <a:chOff x="2997" y="2144"/>
              <a:chExt cx="304" cy="309"/>
            </a:xfrm>
          </p:grpSpPr>
          <p:sp>
            <p:nvSpPr>
              <p:cNvPr id="101423" name="Text Box 94">
                <a:extLst>
                  <a:ext uri="{FF2B5EF4-FFF2-40B4-BE49-F238E27FC236}">
                    <a16:creationId xmlns:a16="http://schemas.microsoft.com/office/drawing/2014/main" id="{43611123-6761-7C44-87FC-39E20AF88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7" y="2144"/>
                <a:ext cx="2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K </a:t>
                </a:r>
              </a:p>
            </p:txBody>
          </p:sp>
          <p:sp>
            <p:nvSpPr>
              <p:cNvPr id="101424" name="Text Box 95">
                <a:extLst>
                  <a:ext uri="{FF2B5EF4-FFF2-40B4-BE49-F238E27FC236}">
                    <a16:creationId xmlns:a16="http://schemas.microsoft.com/office/drawing/2014/main" id="{9A7C9DA2-F88B-C74C-ACCD-CF0D58E263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4" y="2241"/>
                <a:ext cx="1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101422" name="Text Box 96">
              <a:extLst>
                <a:ext uri="{FF2B5EF4-FFF2-40B4-BE49-F238E27FC236}">
                  <a16:creationId xmlns:a16="http://schemas.microsoft.com/office/drawing/2014/main" id="{1E39F56A-016A-2C4E-B9A8-EE2F87DD9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2073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101416" name="Line 97">
            <a:extLst>
              <a:ext uri="{FF2B5EF4-FFF2-40B4-BE49-F238E27FC236}">
                <a16:creationId xmlns:a16="http://schemas.microsoft.com/office/drawing/2014/main" id="{A8AE404E-8477-C04A-85D1-02498BF04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5650" y="4092575"/>
            <a:ext cx="423863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7" name="Line 99">
            <a:extLst>
              <a:ext uri="{FF2B5EF4-FFF2-40B4-BE49-F238E27FC236}">
                <a16:creationId xmlns:a16="http://schemas.microsoft.com/office/drawing/2014/main" id="{A445B3E9-EBC0-324E-B421-C531E411E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1663" y="558165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8" name="Line 100">
            <a:extLst>
              <a:ext uri="{FF2B5EF4-FFF2-40B4-BE49-F238E27FC236}">
                <a16:creationId xmlns:a16="http://schemas.microsoft.com/office/drawing/2014/main" id="{DE00341E-3BE7-034D-90C1-030424001E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99325" y="557530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9" name="Text Box 101">
            <a:extLst>
              <a:ext uri="{FF2B5EF4-FFF2-40B4-BE49-F238E27FC236}">
                <a16:creationId xmlns:a16="http://schemas.microsoft.com/office/drawing/2014/main" id="{FA1D54B6-65C7-BB4E-AE97-623C57AF7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5640388"/>
            <a:ext cx="1439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equal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?</a:t>
            </a:r>
          </a:p>
        </p:txBody>
      </p:sp>
      <p:sp>
        <p:nvSpPr>
          <p:cNvPr id="101420" name="Rectangle 102">
            <a:extLst>
              <a:ext uri="{FF2B5EF4-FFF2-40B4-BE49-F238E27FC236}">
                <a16:creationId xmlns:a16="http://schemas.microsoft.com/office/drawing/2014/main" id="{BDB464B2-193C-D248-9C5B-86D3A63DF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0"/>
            <a:ext cx="8183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>
                <a:solidFill>
                  <a:schemeClr val="accent2"/>
                </a:solidFill>
              </a:rPr>
              <a:t>Digital signature = signed message digest</a:t>
            </a:r>
            <a:endParaRPr lang="en-US" altLang="en-US" u="sng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Footer Placeholder 5">
            <a:extLst>
              <a:ext uri="{FF2B5EF4-FFF2-40B4-BE49-F238E27FC236}">
                <a16:creationId xmlns:a16="http://schemas.microsoft.com/office/drawing/2014/main" id="{2705AF56-D963-7C4C-B40B-007EA073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03426" name="Slide Number Placeholder 6">
            <a:extLst>
              <a:ext uri="{FF2B5EF4-FFF2-40B4-BE49-F238E27FC236}">
                <a16:creationId xmlns:a16="http://schemas.microsoft.com/office/drawing/2014/main" id="{86EBFB55-057C-1A4B-8661-15BC4EF9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70620C58-309B-AF46-8E9C-7400FEFFC9A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F97DCAB1-31BA-F443-A213-878F9A909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Hash Function Algorithms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DF2A1F3E-FAC2-494C-ABE3-F1EC2833978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6113" y="1423988"/>
            <a:ext cx="8131175" cy="46482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MD5 hash function widely used (RFC 1321)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computes 128-bit message digest in 4-step process.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arbitrary 128-bit string x, appears difficult to construct msg m whose MD5 hash is equal to x.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SHA-1 is also used.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 standard [</a:t>
            </a:r>
            <a:r>
              <a:rPr lang="en-US" altLang="en-US" sz="2000">
                <a:ea typeface="ＭＳ Ｐゴシック" panose="020B0600070205080204" pitchFamily="34" charset="-128"/>
              </a:rPr>
              <a:t>NIST, FIPS PUB 180-1]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160-bit message digest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ooter Placeholder 4">
            <a:extLst>
              <a:ext uri="{FF2B5EF4-FFF2-40B4-BE49-F238E27FC236}">
                <a16:creationId xmlns:a16="http://schemas.microsoft.com/office/drawing/2014/main" id="{1131AB32-3140-8041-A74E-0F87538B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05474" name="Slide Number Placeholder 5">
            <a:extLst>
              <a:ext uri="{FF2B5EF4-FFF2-40B4-BE49-F238E27FC236}">
                <a16:creationId xmlns:a16="http://schemas.microsoft.com/office/drawing/2014/main" id="{BA22C1B1-7173-9242-9A77-E7694A42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E6CED2BB-8181-5D40-BD0E-32FAF13A3A2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80476736-6899-2D49-B53E-96C0FF76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8 roadmap</a:t>
            </a:r>
          </a:p>
        </p:txBody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FAD0058C-4477-894A-A284-C21C16419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8.1 </a:t>
            </a:r>
            <a:r>
              <a:rPr lang="en-US" altLang="en-US">
                <a:ea typeface="ＭＳ Ｐゴシック" panose="020B0600070205080204" pitchFamily="34" charset="-128"/>
              </a:rPr>
              <a:t>What is network security?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8.2</a:t>
            </a:r>
            <a:r>
              <a:rPr lang="en-US" altLang="en-US">
                <a:ea typeface="ＭＳ Ｐゴシック" panose="020B0600070205080204" pitchFamily="34" charset="-128"/>
              </a:rPr>
              <a:t> Principles of cryptography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8.3 </a:t>
            </a:r>
            <a:r>
              <a:rPr lang="en-US" altLang="en-US">
                <a:ea typeface="ＭＳ Ｐゴシック" panose="020B0600070205080204" pitchFamily="34" charset="-128"/>
              </a:rPr>
              <a:t>Authentication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8.4</a:t>
            </a:r>
            <a:r>
              <a:rPr lang="en-US" altLang="en-US">
                <a:ea typeface="ＭＳ Ｐゴシック" panose="020B0600070205080204" pitchFamily="34" charset="-128"/>
              </a:rPr>
              <a:t> Integrity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8.5 Key distribution and certification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Footer Placeholder 5">
            <a:extLst>
              <a:ext uri="{FF2B5EF4-FFF2-40B4-BE49-F238E27FC236}">
                <a16:creationId xmlns:a16="http://schemas.microsoft.com/office/drawing/2014/main" id="{98AC76E4-9085-0B4E-8A25-29FE12AD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07522" name="Slide Number Placeholder 6">
            <a:extLst>
              <a:ext uri="{FF2B5EF4-FFF2-40B4-BE49-F238E27FC236}">
                <a16:creationId xmlns:a16="http://schemas.microsoft.com/office/drawing/2014/main" id="{C0EA9DE5-D3A3-7748-93D4-8E8A7FA1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8DC5BC41-B762-434C-AE95-06DDD09AED2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94D7B7BC-48D0-544A-B86C-527901C0B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Trusted Intermediaries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F9D21EF3-8D3D-FA47-B217-2D5AB7BF30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425575"/>
            <a:ext cx="441801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Symmetric key problem:</a:t>
            </a:r>
            <a:endParaRPr lang="en-US" altLang="en-US" u="sng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How do two entities establish shared secret key over network?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Solution: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trusted key distribution center (KDC) acting as intermediary between entities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 typeface="ZapfDingbats" pitchFamily="8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107525" name="Rectangle 4">
            <a:extLst>
              <a:ext uri="{FF2B5EF4-FFF2-40B4-BE49-F238E27FC236}">
                <a16:creationId xmlns:a16="http://schemas.microsoft.com/office/drawing/2014/main" id="{ECB5607F-5012-8346-AE85-AAD16E376AA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87913" y="1425575"/>
            <a:ext cx="39401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Public key problem:</a:t>
            </a:r>
            <a:endParaRPr lang="en-US" altLang="en-US" u="sng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When Alice obtains Bob’s public key (from web site, e-mail, diskette), how does she know it is Bob’s public key, not Trudy’s?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Solution: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trusted certification authority (CA)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Footer Placeholder 6">
            <a:extLst>
              <a:ext uri="{FF2B5EF4-FFF2-40B4-BE49-F238E27FC236}">
                <a16:creationId xmlns:a16="http://schemas.microsoft.com/office/drawing/2014/main" id="{9FF4350F-F010-F446-93AE-22B350CE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09570" name="Slide Number Placeholder 7">
            <a:extLst>
              <a:ext uri="{FF2B5EF4-FFF2-40B4-BE49-F238E27FC236}">
                <a16:creationId xmlns:a16="http://schemas.microsoft.com/office/drawing/2014/main" id="{9EC76B9D-4F01-3E42-9455-C31A5157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B4AA2573-CA57-5C49-B18E-BC72ADE94DF5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9571" name="Oval 33">
            <a:extLst>
              <a:ext uri="{FF2B5EF4-FFF2-40B4-BE49-F238E27FC236}">
                <a16:creationId xmlns:a16="http://schemas.microsoft.com/office/drawing/2014/main" id="{A8476A8D-5EC6-904F-8D74-415A660B3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3671888"/>
            <a:ext cx="3038475" cy="230663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DE1F48B8-71E8-3342-8A16-997495B39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Key Distribution Center (KDC)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18EAC85F-A45C-0A43-9DE4-0EB3EA63C4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0550" y="1366838"/>
            <a:ext cx="8266113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Alice, Bob need shared symmetric key.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KDC:</a:t>
            </a:r>
            <a:r>
              <a:rPr lang="en-US" altLang="en-US" sz="2400">
                <a:ea typeface="ＭＳ Ｐゴシック" panose="020B0600070205080204" pitchFamily="34" charset="-128"/>
              </a:rPr>
              <a:t> server shares different secret key with </a:t>
            </a:r>
            <a:r>
              <a:rPr lang="en-US" altLang="en-US" sz="2400" i="1">
                <a:ea typeface="ＭＳ Ｐゴシック" panose="020B0600070205080204" pitchFamily="34" charset="-128"/>
              </a:rPr>
              <a:t>each </a:t>
            </a:r>
            <a:r>
              <a:rPr lang="en-US" altLang="en-US" sz="2400">
                <a:ea typeface="ＭＳ Ｐゴシック" panose="020B0600070205080204" pitchFamily="34" charset="-128"/>
              </a:rPr>
              <a:t>registered user (many users)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Alice, Bob know own symmetric keys, 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A-KDC</a:t>
            </a:r>
            <a:r>
              <a:rPr lang="en-US" altLang="en-US" sz="2400">
                <a:ea typeface="ＭＳ Ｐゴシック" panose="020B0600070205080204" pitchFamily="34" charset="-128"/>
              </a:rPr>
              <a:t> 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B-KDC </a:t>
            </a:r>
            <a:r>
              <a:rPr lang="en-US" altLang="en-US" sz="2400">
                <a:ea typeface="ＭＳ Ｐゴシック" panose="020B0600070205080204" pitchFamily="34" charset="-128"/>
              </a:rPr>
              <a:t>, for communicating with KDC.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09574" name="Picture 8" descr="j0175664[1]">
            <a:extLst>
              <a:ext uri="{FF2B5EF4-FFF2-40B4-BE49-F238E27FC236}">
                <a16:creationId xmlns:a16="http://schemas.microsoft.com/office/drawing/2014/main" id="{296E34D5-D63A-5F49-B081-0DC2895B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4449763"/>
            <a:ext cx="1201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575" name="Group 18">
            <a:extLst>
              <a:ext uri="{FF2B5EF4-FFF2-40B4-BE49-F238E27FC236}">
                <a16:creationId xmlns:a16="http://schemas.microsoft.com/office/drawing/2014/main" id="{2D548D1D-A296-B048-88F1-D9D0C5554BB4}"/>
              </a:ext>
            </a:extLst>
          </p:cNvPr>
          <p:cNvGrpSpPr>
            <a:grpSpLocks/>
          </p:cNvGrpSpPr>
          <p:nvPr/>
        </p:nvGrpSpPr>
        <p:grpSpPr bwMode="auto">
          <a:xfrm>
            <a:off x="6129338" y="5449888"/>
            <a:ext cx="1068387" cy="428625"/>
            <a:chOff x="4006" y="2460"/>
            <a:chExt cx="673" cy="270"/>
          </a:xfrm>
        </p:grpSpPr>
        <p:pic>
          <p:nvPicPr>
            <p:cNvPr id="109609" name="Picture 19" descr="BS00768_[1]">
              <a:extLst>
                <a:ext uri="{FF2B5EF4-FFF2-40B4-BE49-F238E27FC236}">
                  <a16:creationId xmlns:a16="http://schemas.microsoft.com/office/drawing/2014/main" id="{A88EB3F8-4B06-8D43-8E8B-FFA72ECA4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205" y="2460"/>
              <a:ext cx="28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10" name="Text Box 20">
              <a:extLst>
                <a:ext uri="{FF2B5EF4-FFF2-40B4-BE49-F238E27FC236}">
                  <a16:creationId xmlns:a16="http://schemas.microsoft.com/office/drawing/2014/main" id="{3D8542F5-2458-2A48-A089-88FF066C5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499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K</a:t>
              </a:r>
              <a:r>
                <a:rPr lang="en-US" altLang="en-US" sz="2400" baseline="-25000"/>
                <a:t>B-KDC</a:t>
              </a:r>
            </a:p>
          </p:txBody>
        </p:sp>
      </p:grpSp>
      <p:grpSp>
        <p:nvGrpSpPr>
          <p:cNvPr id="109576" name="Group 21">
            <a:extLst>
              <a:ext uri="{FF2B5EF4-FFF2-40B4-BE49-F238E27FC236}">
                <a16:creationId xmlns:a16="http://schemas.microsoft.com/office/drawing/2014/main" id="{5C3DE488-00EF-FF48-8EDB-BE60DEBC03BB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4224338"/>
            <a:ext cx="1068388" cy="428625"/>
            <a:chOff x="4006" y="2460"/>
            <a:chExt cx="673" cy="270"/>
          </a:xfrm>
        </p:grpSpPr>
        <p:pic>
          <p:nvPicPr>
            <p:cNvPr id="109607" name="Picture 22" descr="BS00768_[1]">
              <a:extLst>
                <a:ext uri="{FF2B5EF4-FFF2-40B4-BE49-F238E27FC236}">
                  <a16:creationId xmlns:a16="http://schemas.microsoft.com/office/drawing/2014/main" id="{E0833246-B297-1047-8D6D-2881AA86C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205" y="2460"/>
              <a:ext cx="28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08" name="Text Box 23">
              <a:extLst>
                <a:ext uri="{FF2B5EF4-FFF2-40B4-BE49-F238E27FC236}">
                  <a16:creationId xmlns:a16="http://schemas.microsoft.com/office/drawing/2014/main" id="{2CE478F5-3923-0B42-A028-BFFB1F9A8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499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K</a:t>
              </a:r>
              <a:r>
                <a:rPr lang="en-US" altLang="en-US" sz="2400" baseline="-25000"/>
                <a:t>X-KDC</a:t>
              </a:r>
            </a:p>
          </p:txBody>
        </p:sp>
      </p:grpSp>
      <p:grpSp>
        <p:nvGrpSpPr>
          <p:cNvPr id="109577" name="Group 24">
            <a:extLst>
              <a:ext uri="{FF2B5EF4-FFF2-40B4-BE49-F238E27FC236}">
                <a16:creationId xmlns:a16="http://schemas.microsoft.com/office/drawing/2014/main" id="{B07C6B86-549C-4842-B251-64FCD5042587}"/>
              </a:ext>
            </a:extLst>
          </p:cNvPr>
          <p:cNvGrpSpPr>
            <a:grpSpLocks/>
          </p:cNvGrpSpPr>
          <p:nvPr/>
        </p:nvGrpSpPr>
        <p:grpSpPr bwMode="auto">
          <a:xfrm>
            <a:off x="7235825" y="4684713"/>
            <a:ext cx="1068388" cy="428625"/>
            <a:chOff x="4006" y="2460"/>
            <a:chExt cx="673" cy="270"/>
          </a:xfrm>
        </p:grpSpPr>
        <p:pic>
          <p:nvPicPr>
            <p:cNvPr id="109605" name="Picture 25" descr="BS00768_[1]">
              <a:extLst>
                <a:ext uri="{FF2B5EF4-FFF2-40B4-BE49-F238E27FC236}">
                  <a16:creationId xmlns:a16="http://schemas.microsoft.com/office/drawing/2014/main" id="{F73CAF5C-CD3D-F140-AECD-74B5E6A70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205" y="2460"/>
              <a:ext cx="28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06" name="Text Box 26">
              <a:extLst>
                <a:ext uri="{FF2B5EF4-FFF2-40B4-BE49-F238E27FC236}">
                  <a16:creationId xmlns:a16="http://schemas.microsoft.com/office/drawing/2014/main" id="{C00CF970-AE28-E245-A05C-C455F3049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499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K</a:t>
              </a:r>
              <a:r>
                <a:rPr lang="en-US" altLang="en-US" sz="2400" baseline="-25000"/>
                <a:t>Y-KDC</a:t>
              </a:r>
            </a:p>
          </p:txBody>
        </p:sp>
      </p:grpSp>
      <p:grpSp>
        <p:nvGrpSpPr>
          <p:cNvPr id="109578" name="Group 27">
            <a:extLst>
              <a:ext uri="{FF2B5EF4-FFF2-40B4-BE49-F238E27FC236}">
                <a16:creationId xmlns:a16="http://schemas.microsoft.com/office/drawing/2014/main" id="{1209AD3D-9D9E-C24B-A5ED-BDC7510BB2CF}"/>
              </a:ext>
            </a:extLst>
          </p:cNvPr>
          <p:cNvGrpSpPr>
            <a:grpSpLocks/>
          </p:cNvGrpSpPr>
          <p:nvPr/>
        </p:nvGrpSpPr>
        <p:grpSpPr bwMode="auto">
          <a:xfrm>
            <a:off x="6967538" y="5162550"/>
            <a:ext cx="1068387" cy="428625"/>
            <a:chOff x="4006" y="2460"/>
            <a:chExt cx="673" cy="270"/>
          </a:xfrm>
        </p:grpSpPr>
        <p:pic>
          <p:nvPicPr>
            <p:cNvPr id="109603" name="Picture 28" descr="BS00768_[1]">
              <a:extLst>
                <a:ext uri="{FF2B5EF4-FFF2-40B4-BE49-F238E27FC236}">
                  <a16:creationId xmlns:a16="http://schemas.microsoft.com/office/drawing/2014/main" id="{8CDB6F5D-3A75-D346-BBB4-558821C25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205" y="2460"/>
              <a:ext cx="28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04" name="Text Box 29">
              <a:extLst>
                <a:ext uri="{FF2B5EF4-FFF2-40B4-BE49-F238E27FC236}">
                  <a16:creationId xmlns:a16="http://schemas.microsoft.com/office/drawing/2014/main" id="{8B940D8A-75EE-8140-84B4-545F26E49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499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K</a:t>
              </a:r>
              <a:r>
                <a:rPr lang="en-US" altLang="en-US" sz="2400" baseline="-25000"/>
                <a:t>Z-KDC</a:t>
              </a:r>
            </a:p>
          </p:txBody>
        </p:sp>
      </p:grpSp>
      <p:grpSp>
        <p:nvGrpSpPr>
          <p:cNvPr id="109579" name="Group 30">
            <a:extLst>
              <a:ext uri="{FF2B5EF4-FFF2-40B4-BE49-F238E27FC236}">
                <a16:creationId xmlns:a16="http://schemas.microsoft.com/office/drawing/2014/main" id="{DB422CE9-ED8A-284E-9702-6F56214E3EFB}"/>
              </a:ext>
            </a:extLst>
          </p:cNvPr>
          <p:cNvGrpSpPr>
            <a:grpSpLocks/>
          </p:cNvGrpSpPr>
          <p:nvPr/>
        </p:nvGrpSpPr>
        <p:grpSpPr bwMode="auto">
          <a:xfrm>
            <a:off x="6567488" y="3916363"/>
            <a:ext cx="1068387" cy="428625"/>
            <a:chOff x="4006" y="2460"/>
            <a:chExt cx="673" cy="270"/>
          </a:xfrm>
        </p:grpSpPr>
        <p:pic>
          <p:nvPicPr>
            <p:cNvPr id="109601" name="Picture 31" descr="BS00768_[1]">
              <a:extLst>
                <a:ext uri="{FF2B5EF4-FFF2-40B4-BE49-F238E27FC236}">
                  <a16:creationId xmlns:a16="http://schemas.microsoft.com/office/drawing/2014/main" id="{965BA967-385C-D141-BB47-A105A2CA3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205" y="2460"/>
              <a:ext cx="28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02" name="Text Box 32">
              <a:extLst>
                <a:ext uri="{FF2B5EF4-FFF2-40B4-BE49-F238E27FC236}">
                  <a16:creationId xmlns:a16="http://schemas.microsoft.com/office/drawing/2014/main" id="{334714E2-FA0A-E746-AE27-208DE0566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499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K</a:t>
              </a:r>
              <a:r>
                <a:rPr lang="en-US" altLang="en-US" sz="2400" baseline="-25000"/>
                <a:t>P-KDC</a:t>
              </a:r>
            </a:p>
          </p:txBody>
        </p:sp>
      </p:grpSp>
      <p:grpSp>
        <p:nvGrpSpPr>
          <p:cNvPr id="109580" name="Group 53">
            <a:extLst>
              <a:ext uri="{FF2B5EF4-FFF2-40B4-BE49-F238E27FC236}">
                <a16:creationId xmlns:a16="http://schemas.microsoft.com/office/drawing/2014/main" id="{3D78F9AE-5BDE-2C45-9013-7057C313EE16}"/>
              </a:ext>
            </a:extLst>
          </p:cNvPr>
          <p:cNvGrpSpPr>
            <a:grpSpLocks/>
          </p:cNvGrpSpPr>
          <p:nvPr/>
        </p:nvGrpSpPr>
        <p:grpSpPr bwMode="auto">
          <a:xfrm>
            <a:off x="2674938" y="3836988"/>
            <a:ext cx="1898650" cy="1168400"/>
            <a:chOff x="240" y="2216"/>
            <a:chExt cx="1196" cy="736"/>
          </a:xfrm>
        </p:grpSpPr>
        <p:pic>
          <p:nvPicPr>
            <p:cNvPr id="109596" name="Picture 9" descr="Bob">
              <a:extLst>
                <a:ext uri="{FF2B5EF4-FFF2-40B4-BE49-F238E27FC236}">
                  <a16:creationId xmlns:a16="http://schemas.microsoft.com/office/drawing/2014/main" id="{0587F9EF-FDCF-3244-9B4E-B80A23366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286"/>
              <a:ext cx="504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9597" name="Group 34">
              <a:extLst>
                <a:ext uri="{FF2B5EF4-FFF2-40B4-BE49-F238E27FC236}">
                  <a16:creationId xmlns:a16="http://schemas.microsoft.com/office/drawing/2014/main" id="{21A4A2D3-6976-E047-84AB-EB6D511158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" y="2582"/>
              <a:ext cx="673" cy="270"/>
              <a:chOff x="4006" y="2460"/>
              <a:chExt cx="673" cy="270"/>
            </a:xfrm>
          </p:grpSpPr>
          <p:pic>
            <p:nvPicPr>
              <p:cNvPr id="109599" name="Picture 35" descr="BS00768_[1]">
                <a:extLst>
                  <a:ext uri="{FF2B5EF4-FFF2-40B4-BE49-F238E27FC236}">
                    <a16:creationId xmlns:a16="http://schemas.microsoft.com/office/drawing/2014/main" id="{068DA9B3-75B1-6E4D-AB0D-886ADD8DC5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4205" y="2460"/>
                <a:ext cx="283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600" name="Text Box 36">
                <a:extLst>
                  <a:ext uri="{FF2B5EF4-FFF2-40B4-BE49-F238E27FC236}">
                    <a16:creationId xmlns:a16="http://schemas.microsoft.com/office/drawing/2014/main" id="{53443B85-DA0B-1D47-AF1F-C39A063720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" y="2499"/>
                <a:ext cx="67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B-KDC</a:t>
                </a:r>
              </a:p>
            </p:txBody>
          </p:sp>
        </p:grpSp>
        <p:sp>
          <p:nvSpPr>
            <p:cNvPr id="109598" name="Oval 40">
              <a:extLst>
                <a:ext uri="{FF2B5EF4-FFF2-40B4-BE49-F238E27FC236}">
                  <a16:creationId xmlns:a16="http://schemas.microsoft.com/office/drawing/2014/main" id="{495D84F1-101B-5040-BAA9-9A5ED7A1D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216"/>
              <a:ext cx="1196" cy="7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9581" name="Group 52">
            <a:extLst>
              <a:ext uri="{FF2B5EF4-FFF2-40B4-BE49-F238E27FC236}">
                <a16:creationId xmlns:a16="http://schemas.microsoft.com/office/drawing/2014/main" id="{EAD486F1-8504-C040-B612-F3827562A843}"/>
              </a:ext>
            </a:extLst>
          </p:cNvPr>
          <p:cNvGrpSpPr>
            <a:grpSpLocks/>
          </p:cNvGrpSpPr>
          <p:nvPr/>
        </p:nvGrpSpPr>
        <p:grpSpPr bwMode="auto">
          <a:xfrm>
            <a:off x="2008188" y="5240338"/>
            <a:ext cx="1911350" cy="1168400"/>
            <a:chOff x="168" y="3136"/>
            <a:chExt cx="1204" cy="736"/>
          </a:xfrm>
        </p:grpSpPr>
        <p:pic>
          <p:nvPicPr>
            <p:cNvPr id="109591" name="Picture 10" descr="Alice">
              <a:extLst>
                <a:ext uri="{FF2B5EF4-FFF2-40B4-BE49-F238E27FC236}">
                  <a16:creationId xmlns:a16="http://schemas.microsoft.com/office/drawing/2014/main" id="{660B7B74-0D50-874C-9337-A87D61DC39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3202"/>
              <a:ext cx="474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9592" name="Group 37">
              <a:extLst>
                <a:ext uri="{FF2B5EF4-FFF2-40B4-BE49-F238E27FC236}">
                  <a16:creationId xmlns:a16="http://schemas.microsoft.com/office/drawing/2014/main" id="{6E5C0217-6378-1147-9E62-4E62CC6BB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" y="3336"/>
              <a:ext cx="673" cy="270"/>
              <a:chOff x="4006" y="2460"/>
              <a:chExt cx="673" cy="270"/>
            </a:xfrm>
          </p:grpSpPr>
          <p:pic>
            <p:nvPicPr>
              <p:cNvPr id="109594" name="Picture 38" descr="BS00768_[1]">
                <a:extLst>
                  <a:ext uri="{FF2B5EF4-FFF2-40B4-BE49-F238E27FC236}">
                    <a16:creationId xmlns:a16="http://schemas.microsoft.com/office/drawing/2014/main" id="{BBA1C9C6-1AE9-6248-8CCD-1F05B2A8DA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4205" y="2460"/>
                <a:ext cx="283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595" name="Text Box 39">
                <a:extLst>
                  <a:ext uri="{FF2B5EF4-FFF2-40B4-BE49-F238E27FC236}">
                    <a16:creationId xmlns:a16="http://schemas.microsoft.com/office/drawing/2014/main" id="{2FC8615C-4FFF-4145-960D-8FE5CDAC1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" y="2499"/>
                <a:ext cx="67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A-KDC</a:t>
                </a:r>
              </a:p>
            </p:txBody>
          </p:sp>
        </p:grpSp>
        <p:sp>
          <p:nvSpPr>
            <p:cNvPr id="109593" name="Oval 41">
              <a:extLst>
                <a:ext uri="{FF2B5EF4-FFF2-40B4-BE49-F238E27FC236}">
                  <a16:creationId xmlns:a16="http://schemas.microsoft.com/office/drawing/2014/main" id="{DA8BD26A-2F52-6446-A577-4E6F2905B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3136"/>
              <a:ext cx="1196" cy="7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9582" name="Group 45">
            <a:extLst>
              <a:ext uri="{FF2B5EF4-FFF2-40B4-BE49-F238E27FC236}">
                <a16:creationId xmlns:a16="http://schemas.microsoft.com/office/drawing/2014/main" id="{9DC30B17-7FC1-9545-92BD-11E340EF6CAC}"/>
              </a:ext>
            </a:extLst>
          </p:cNvPr>
          <p:cNvGrpSpPr>
            <a:grpSpLocks/>
          </p:cNvGrpSpPr>
          <p:nvPr/>
        </p:nvGrpSpPr>
        <p:grpSpPr bwMode="auto">
          <a:xfrm>
            <a:off x="5815013" y="4021138"/>
            <a:ext cx="1068387" cy="428625"/>
            <a:chOff x="4006" y="2460"/>
            <a:chExt cx="673" cy="270"/>
          </a:xfrm>
        </p:grpSpPr>
        <p:pic>
          <p:nvPicPr>
            <p:cNvPr id="109589" name="Picture 46" descr="BS00768_[1]">
              <a:extLst>
                <a:ext uri="{FF2B5EF4-FFF2-40B4-BE49-F238E27FC236}">
                  <a16:creationId xmlns:a16="http://schemas.microsoft.com/office/drawing/2014/main" id="{FE4564F5-AF24-B442-8FDF-AB752A76C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205" y="2460"/>
              <a:ext cx="28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90" name="Text Box 47">
              <a:extLst>
                <a:ext uri="{FF2B5EF4-FFF2-40B4-BE49-F238E27FC236}">
                  <a16:creationId xmlns:a16="http://schemas.microsoft.com/office/drawing/2014/main" id="{B98D9DCB-9F03-9E4E-ACBE-0C496DFDE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499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K</a:t>
              </a:r>
              <a:r>
                <a:rPr lang="en-US" altLang="en-US" sz="2400" baseline="-25000"/>
                <a:t>A-KDC</a:t>
              </a:r>
            </a:p>
          </p:txBody>
        </p:sp>
      </p:grpSp>
      <p:pic>
        <p:nvPicPr>
          <p:cNvPr id="109583" name="Picture 43" descr="campdavid">
            <a:extLst>
              <a:ext uri="{FF2B5EF4-FFF2-40B4-BE49-F238E27FC236}">
                <a16:creationId xmlns:a16="http://schemas.microsoft.com/office/drawing/2014/main" id="{2A2F9E8B-5D6D-7641-9804-48E7BF7FFB6C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50" y="4081463"/>
            <a:ext cx="744538" cy="1095375"/>
          </a:xfrm>
          <a:noFill/>
        </p:spPr>
      </p:pic>
      <p:grpSp>
        <p:nvGrpSpPr>
          <p:cNvPr id="109584" name="Group 48">
            <a:extLst>
              <a:ext uri="{FF2B5EF4-FFF2-40B4-BE49-F238E27FC236}">
                <a16:creationId xmlns:a16="http://schemas.microsoft.com/office/drawing/2014/main" id="{25095953-3675-4640-919E-3530A4E5EC5E}"/>
              </a:ext>
            </a:extLst>
          </p:cNvPr>
          <p:cNvGrpSpPr>
            <a:grpSpLocks/>
          </p:cNvGrpSpPr>
          <p:nvPr/>
        </p:nvGrpSpPr>
        <p:grpSpPr bwMode="auto">
          <a:xfrm>
            <a:off x="1335088" y="4459288"/>
            <a:ext cx="1068387" cy="428625"/>
            <a:chOff x="4006" y="2460"/>
            <a:chExt cx="673" cy="270"/>
          </a:xfrm>
        </p:grpSpPr>
        <p:pic>
          <p:nvPicPr>
            <p:cNvPr id="109587" name="Picture 49" descr="BS00768_[1]">
              <a:extLst>
                <a:ext uri="{FF2B5EF4-FFF2-40B4-BE49-F238E27FC236}">
                  <a16:creationId xmlns:a16="http://schemas.microsoft.com/office/drawing/2014/main" id="{FF7A7E2F-EF59-6B47-8851-A54379D2A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205" y="2460"/>
              <a:ext cx="28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88" name="Text Box 50">
              <a:extLst>
                <a:ext uri="{FF2B5EF4-FFF2-40B4-BE49-F238E27FC236}">
                  <a16:creationId xmlns:a16="http://schemas.microsoft.com/office/drawing/2014/main" id="{24678773-3EA0-8344-B6F1-69253AC4B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499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K</a:t>
              </a:r>
              <a:r>
                <a:rPr lang="en-US" altLang="en-US" sz="2400" baseline="-25000"/>
                <a:t>P-KDC</a:t>
              </a:r>
            </a:p>
          </p:txBody>
        </p:sp>
      </p:grpSp>
      <p:sp>
        <p:nvSpPr>
          <p:cNvPr id="109585" name="Oval 51">
            <a:extLst>
              <a:ext uri="{FF2B5EF4-FFF2-40B4-BE49-F238E27FC236}">
                <a16:creationId xmlns:a16="http://schemas.microsoft.com/office/drawing/2014/main" id="{B9F93F77-840D-3E4B-982C-7C8C3DA1D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3924300"/>
            <a:ext cx="1898650" cy="1385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9586" name="Text Box 55">
            <a:extLst>
              <a:ext uri="{FF2B5EF4-FFF2-40B4-BE49-F238E27FC236}">
                <a16:creationId xmlns:a16="http://schemas.microsoft.com/office/drawing/2014/main" id="{675DD56C-A503-F749-B51D-36942BBA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0" y="3467100"/>
            <a:ext cx="77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KDC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Footer Placeholder 4">
            <a:extLst>
              <a:ext uri="{FF2B5EF4-FFF2-40B4-BE49-F238E27FC236}">
                <a16:creationId xmlns:a16="http://schemas.microsoft.com/office/drawing/2014/main" id="{FA517DD6-A1B8-4846-911F-BAE98006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11618" name="Slide Number Placeholder 5">
            <a:extLst>
              <a:ext uri="{FF2B5EF4-FFF2-40B4-BE49-F238E27FC236}">
                <a16:creationId xmlns:a16="http://schemas.microsoft.com/office/drawing/2014/main" id="{B6163737-8FA9-8C4D-848B-102DFD1B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CFE80737-FE2A-3949-A320-EFE7C99C4D45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6D1C1204-F4E4-6340-9CF0-49B901A83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Key Distribution Center (KDC)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111620" name="Picture 9" descr="j0175664[1]">
            <a:extLst>
              <a:ext uri="{FF2B5EF4-FFF2-40B4-BE49-F238E27FC236}">
                <a16:creationId xmlns:a16="http://schemas.microsoft.com/office/drawing/2014/main" id="{33C498D2-8EF4-1348-BDF1-FBDBA9F9591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439988"/>
            <a:ext cx="1201738" cy="954087"/>
          </a:xfrm>
          <a:noFill/>
        </p:spPr>
      </p:pic>
      <p:pic>
        <p:nvPicPr>
          <p:cNvPr id="111621" name="Picture 11" descr="Bob">
            <a:extLst>
              <a:ext uri="{FF2B5EF4-FFF2-40B4-BE49-F238E27FC236}">
                <a16:creationId xmlns:a16="http://schemas.microsoft.com/office/drawing/2014/main" id="{2460172C-4D24-C641-A28C-4CD6B862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2944813"/>
            <a:ext cx="8001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13" descr="Alice">
            <a:extLst>
              <a:ext uri="{FF2B5EF4-FFF2-40B4-BE49-F238E27FC236}">
                <a16:creationId xmlns:a16="http://schemas.microsoft.com/office/drawing/2014/main" id="{CAC1D9A7-34D1-5347-9131-58665D095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2543175"/>
            <a:ext cx="7524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Line 14">
            <a:extLst>
              <a:ext uri="{FF2B5EF4-FFF2-40B4-BE49-F238E27FC236}">
                <a16:creationId xmlns:a16="http://schemas.microsoft.com/office/drawing/2014/main" id="{FD765F72-F67F-BD4E-B00B-7292B9809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1950" y="3068638"/>
            <a:ext cx="22494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4" name="Line 28">
            <a:extLst>
              <a:ext uri="{FF2B5EF4-FFF2-40B4-BE49-F238E27FC236}">
                <a16:creationId xmlns:a16="http://schemas.microsoft.com/office/drawing/2014/main" id="{32ACC2CA-0612-A24B-81CA-5B65D92FB1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6363" y="3400425"/>
            <a:ext cx="2601912" cy="6302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5" name="Line 29">
            <a:extLst>
              <a:ext uri="{FF2B5EF4-FFF2-40B4-BE49-F238E27FC236}">
                <a16:creationId xmlns:a16="http://schemas.microsoft.com/office/drawing/2014/main" id="{F4F9EFDC-4439-C14A-92CF-0C15397CB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7050" y="4418013"/>
            <a:ext cx="47450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6" name="Text Box 30">
            <a:extLst>
              <a:ext uri="{FF2B5EF4-FFF2-40B4-BE49-F238E27FC236}">
                <a16:creationId xmlns:a16="http://schemas.microsoft.com/office/drawing/2014/main" id="{C5F30133-0D40-DC46-9785-BCA9C8EC6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3651250"/>
            <a:ext cx="12239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Alice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knows R1</a:t>
            </a:r>
          </a:p>
        </p:txBody>
      </p:sp>
      <p:sp>
        <p:nvSpPr>
          <p:cNvPr id="111627" name="Text Box 31">
            <a:extLst>
              <a:ext uri="{FF2B5EF4-FFF2-40B4-BE49-F238E27FC236}">
                <a16:creationId xmlns:a16="http://schemas.microsoft.com/office/drawing/2014/main" id="{B1A0F9DD-8A5F-A449-89E8-3E849CC3B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3744913"/>
            <a:ext cx="18478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Bob knows to use  R1 to communicate with Alice</a:t>
            </a:r>
          </a:p>
        </p:txBody>
      </p:sp>
      <p:sp>
        <p:nvSpPr>
          <p:cNvPr id="111628" name="Line 32">
            <a:extLst>
              <a:ext uri="{FF2B5EF4-FFF2-40B4-BE49-F238E27FC236}">
                <a16:creationId xmlns:a16="http://schemas.microsoft.com/office/drawing/2014/main" id="{F3719AA3-779B-024F-816B-FC38AB121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500" y="5108575"/>
            <a:ext cx="59642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9" name="Text Box 33">
            <a:extLst>
              <a:ext uri="{FF2B5EF4-FFF2-40B4-BE49-F238E27FC236}">
                <a16:creationId xmlns:a16="http://schemas.microsoft.com/office/drawing/2014/main" id="{1F45EA44-1A86-164E-ACCD-073D04A40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5284788"/>
            <a:ext cx="6897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Alice and Bob communicate: using R1 as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session key</a:t>
            </a:r>
            <a:r>
              <a:rPr lang="en-US" altLang="en-US" sz="2400"/>
              <a:t> for shared symmetric encryption </a:t>
            </a:r>
          </a:p>
        </p:txBody>
      </p:sp>
      <p:sp>
        <p:nvSpPr>
          <p:cNvPr id="111630" name="Text Box 35">
            <a:extLst>
              <a:ext uri="{FF2B5EF4-FFF2-40B4-BE49-F238E27FC236}">
                <a16:creationId xmlns:a16="http://schemas.microsoft.com/office/drawing/2014/main" id="{D8FDE58C-3BB4-8C4B-86A4-3034C7625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287463"/>
            <a:ext cx="8174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u="sng">
                <a:solidFill>
                  <a:srgbClr val="FF0000"/>
                </a:solidFill>
              </a:rPr>
              <a:t>Q:</a:t>
            </a:r>
            <a:r>
              <a:rPr lang="en-US" altLang="en-US" sz="2400"/>
              <a:t>   How does KDC allow Bob, Alice to determine shared symmetric secret key to communicate with each other? </a:t>
            </a:r>
          </a:p>
        </p:txBody>
      </p:sp>
      <p:sp>
        <p:nvSpPr>
          <p:cNvPr id="111631" name="Text Box 36">
            <a:extLst>
              <a:ext uri="{FF2B5EF4-FFF2-40B4-BE49-F238E27FC236}">
                <a16:creationId xmlns:a16="http://schemas.microsoft.com/office/drawing/2014/main" id="{DF141D5B-86F9-6D47-A0B0-926C8683F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2371725"/>
            <a:ext cx="13827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KDC generates  R1</a:t>
            </a:r>
          </a:p>
        </p:txBody>
      </p:sp>
      <p:sp>
        <p:nvSpPr>
          <p:cNvPr id="111632" name="Text Box 8">
            <a:extLst>
              <a:ext uri="{FF2B5EF4-FFF2-40B4-BE49-F238E27FC236}">
                <a16:creationId xmlns:a16="http://schemas.microsoft.com/office/drawing/2014/main" id="{0ED46A4C-7DC1-934E-860E-6A0F6A30F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4251325"/>
            <a:ext cx="20240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K</a:t>
            </a:r>
            <a:r>
              <a:rPr lang="en-US" altLang="en-US" sz="2400" baseline="-25000">
                <a:latin typeface="Arial Unicode MS" panose="020B0604020202020204" pitchFamily="34" charset="-128"/>
              </a:rPr>
              <a:t>B-KDC</a:t>
            </a:r>
            <a:r>
              <a:rPr lang="en-US" altLang="en-US" sz="2400">
                <a:latin typeface="Arial Unicode MS" panose="020B0604020202020204" pitchFamily="34" charset="-128"/>
              </a:rPr>
              <a:t>(A,R1) </a:t>
            </a:r>
          </a:p>
        </p:txBody>
      </p:sp>
      <p:sp>
        <p:nvSpPr>
          <p:cNvPr id="111633" name="Text Box 6">
            <a:extLst>
              <a:ext uri="{FF2B5EF4-FFF2-40B4-BE49-F238E27FC236}">
                <a16:creationId xmlns:a16="http://schemas.microsoft.com/office/drawing/2014/main" id="{51825D0F-32AF-2845-8BF8-A4A2D7D63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2776538"/>
            <a:ext cx="17160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K</a:t>
            </a:r>
            <a:r>
              <a:rPr lang="en-US" altLang="en-US" sz="2400" baseline="-25000">
                <a:latin typeface="Arial Unicode MS" panose="020B0604020202020204" pitchFamily="34" charset="-128"/>
              </a:rPr>
              <a:t>A-KDC</a:t>
            </a:r>
            <a:r>
              <a:rPr lang="en-US" altLang="en-US" sz="2400">
                <a:latin typeface="Arial Unicode MS" panose="020B0604020202020204" pitchFamily="34" charset="-128"/>
              </a:rPr>
              <a:t>(A,B)</a:t>
            </a:r>
          </a:p>
        </p:txBody>
      </p:sp>
      <p:sp>
        <p:nvSpPr>
          <p:cNvPr id="111634" name="Text Box 7">
            <a:extLst>
              <a:ext uri="{FF2B5EF4-FFF2-40B4-BE49-F238E27FC236}">
                <a16:creationId xmlns:a16="http://schemas.microsoft.com/office/drawing/2014/main" id="{E0961FC1-B728-B846-99C3-F128E82B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532188"/>
            <a:ext cx="421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K</a:t>
            </a:r>
            <a:r>
              <a:rPr lang="en-US" altLang="en-US" sz="2400" baseline="-25000">
                <a:latin typeface="Arial Unicode MS" panose="020B0604020202020204" pitchFamily="34" charset="-128"/>
              </a:rPr>
              <a:t>A-KDC</a:t>
            </a:r>
            <a:r>
              <a:rPr lang="en-US" altLang="en-US" sz="2400">
                <a:latin typeface="Arial Unicode MS" panose="020B0604020202020204" pitchFamily="34" charset="-128"/>
              </a:rPr>
              <a:t>(R1, K</a:t>
            </a:r>
            <a:r>
              <a:rPr lang="en-US" altLang="en-US" sz="2400" baseline="-25000">
                <a:latin typeface="Arial Unicode MS" panose="020B0604020202020204" pitchFamily="34" charset="-128"/>
              </a:rPr>
              <a:t>B-KDC</a:t>
            </a:r>
            <a:r>
              <a:rPr lang="en-US" altLang="en-US" sz="2400">
                <a:latin typeface="Arial Unicode MS" panose="020B0604020202020204" pitchFamily="34" charset="-128"/>
              </a:rPr>
              <a:t>(A,R1) 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oter Placeholder 6">
            <a:extLst>
              <a:ext uri="{FF2B5EF4-FFF2-40B4-BE49-F238E27FC236}">
                <a16:creationId xmlns:a16="http://schemas.microsoft.com/office/drawing/2014/main" id="{284F0667-4309-454F-A863-01CC756B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13666" name="Slide Number Placeholder 7">
            <a:extLst>
              <a:ext uri="{FF2B5EF4-FFF2-40B4-BE49-F238E27FC236}">
                <a16:creationId xmlns:a16="http://schemas.microsoft.com/office/drawing/2014/main" id="{CD4DE838-2EE4-674B-BA80-E0AD917A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7706CE12-4F93-7D48-9311-A1BE9130745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B8E433F5-D969-904F-85AA-0E18EFC9E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Certification Authorities</a:t>
            </a:r>
          </a:p>
        </p:txBody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2933D92D-B1FC-214B-BE22-F23D6CC5B0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82713"/>
            <a:ext cx="7902575" cy="46482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Certification authority (CA): </a:t>
            </a:r>
            <a:r>
              <a:rPr lang="en-US" altLang="en-US" sz="2400">
                <a:ea typeface="ＭＳ Ｐゴシック" panose="020B0600070205080204" pitchFamily="34" charset="-128"/>
              </a:rPr>
              <a:t>binds public key to particular entity, E.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 (person, router) registers its public key with CA.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 provides “proof of identity” to CA.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CA creates certificate binding E to its public key.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certificate containing E’s public key digitally signed by CA – CA says “this is E’s public key”</a:t>
            </a:r>
          </a:p>
        </p:txBody>
      </p:sp>
      <p:pic>
        <p:nvPicPr>
          <p:cNvPr id="113669" name="Picture 23" descr="j0175664[1]">
            <a:extLst>
              <a:ext uri="{FF2B5EF4-FFF2-40B4-BE49-F238E27FC236}">
                <a16:creationId xmlns:a16="http://schemas.microsoft.com/office/drawing/2014/main" id="{16DB785F-1F09-1B4F-9AF6-7FE4AB16BF0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4225" y="4979988"/>
            <a:ext cx="1155700" cy="917575"/>
          </a:xfrm>
          <a:noFill/>
        </p:spPr>
      </p:pic>
      <p:pic>
        <p:nvPicPr>
          <p:cNvPr id="113670" name="Picture 12" descr="Bob">
            <a:extLst>
              <a:ext uri="{FF2B5EF4-FFF2-40B4-BE49-F238E27FC236}">
                <a16:creationId xmlns:a16="http://schemas.microsoft.com/office/drawing/2014/main" id="{820E0A12-9E1C-4247-8B28-0EE3C162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570230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Text Box 13">
            <a:extLst>
              <a:ext uri="{FF2B5EF4-FFF2-40B4-BE49-F238E27FC236}">
                <a16:creationId xmlns:a16="http://schemas.microsoft.com/office/drawing/2014/main" id="{176EE034-8C0E-9945-A23D-BF4DB17A2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32435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Bob’s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public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key </a:t>
            </a:r>
          </a:p>
        </p:txBody>
      </p:sp>
      <p:pic>
        <p:nvPicPr>
          <p:cNvPr id="113672" name="Picture 14" descr="BS00768_[1]">
            <a:extLst>
              <a:ext uri="{FF2B5EF4-FFF2-40B4-BE49-F238E27FC236}">
                <a16:creationId xmlns:a16="http://schemas.microsoft.com/office/drawing/2014/main" id="{4A6CC3C3-801D-FD49-B7F5-2364B7280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33600" y="44053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673" name="Group 15">
            <a:extLst>
              <a:ext uri="{FF2B5EF4-FFF2-40B4-BE49-F238E27FC236}">
                <a16:creationId xmlns:a16="http://schemas.microsoft.com/office/drawing/2014/main" id="{49B8BDC0-3A65-DB4F-AB11-E3EDFD8516BF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4643438"/>
            <a:ext cx="482600" cy="603250"/>
            <a:chOff x="2997" y="2073"/>
            <a:chExt cx="304" cy="380"/>
          </a:xfrm>
        </p:grpSpPr>
        <p:grpSp>
          <p:nvGrpSpPr>
            <p:cNvPr id="113698" name="Group 16">
              <a:extLst>
                <a:ext uri="{FF2B5EF4-FFF2-40B4-BE49-F238E27FC236}">
                  <a16:creationId xmlns:a16="http://schemas.microsoft.com/office/drawing/2014/main" id="{E01694CF-32B3-544A-A06B-B85869906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7" y="2144"/>
              <a:ext cx="304" cy="309"/>
              <a:chOff x="2997" y="2144"/>
              <a:chExt cx="304" cy="309"/>
            </a:xfrm>
          </p:grpSpPr>
          <p:sp>
            <p:nvSpPr>
              <p:cNvPr id="113700" name="Text Box 17">
                <a:extLst>
                  <a:ext uri="{FF2B5EF4-FFF2-40B4-BE49-F238E27FC236}">
                    <a16:creationId xmlns:a16="http://schemas.microsoft.com/office/drawing/2014/main" id="{52F06666-0756-6C4D-83CB-6911CFAF9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7" y="2144"/>
                <a:ext cx="2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K </a:t>
                </a:r>
              </a:p>
            </p:txBody>
          </p:sp>
          <p:sp>
            <p:nvSpPr>
              <p:cNvPr id="113701" name="Text Box 18">
                <a:extLst>
                  <a:ext uri="{FF2B5EF4-FFF2-40B4-BE49-F238E27FC236}">
                    <a16:creationId xmlns:a16="http://schemas.microsoft.com/office/drawing/2014/main" id="{33EC9891-32FB-E545-B064-F23516EBAB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4" y="2241"/>
                <a:ext cx="1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113699" name="Text Box 19">
              <a:extLst>
                <a:ext uri="{FF2B5EF4-FFF2-40B4-BE49-F238E27FC236}">
                  <a16:creationId xmlns:a16="http://schemas.microsoft.com/office/drawing/2014/main" id="{D075408C-5E31-0447-A39A-62438A1D7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073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113674" name="Line 20">
            <a:extLst>
              <a:ext uri="{FF2B5EF4-FFF2-40B4-BE49-F238E27FC236}">
                <a16:creationId xmlns:a16="http://schemas.microsoft.com/office/drawing/2014/main" id="{40FDF768-F048-D243-968D-F6ADBD5B4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2225" y="465137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Text Box 21">
            <a:extLst>
              <a:ext uri="{FF2B5EF4-FFF2-40B4-BE49-F238E27FC236}">
                <a16:creationId xmlns:a16="http://schemas.microsoft.com/office/drawing/2014/main" id="{66584B0C-6583-2041-9404-96E312976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50703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Bob’s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identifying information </a:t>
            </a:r>
          </a:p>
        </p:txBody>
      </p:sp>
      <p:sp>
        <p:nvSpPr>
          <p:cNvPr id="113676" name="Line 22">
            <a:extLst>
              <a:ext uri="{FF2B5EF4-FFF2-40B4-BE49-F238E27FC236}">
                <a16:creationId xmlns:a16="http://schemas.microsoft.com/office/drawing/2014/main" id="{D3EAA823-0569-3C44-B378-7A4BCDD5FF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5713" y="543401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7" name="Group 24">
            <a:extLst>
              <a:ext uri="{FF2B5EF4-FFF2-40B4-BE49-F238E27FC236}">
                <a16:creationId xmlns:a16="http://schemas.microsoft.com/office/drawing/2014/main" id="{B0DA9C8A-E0BE-314B-A4CC-C080FCE7E180}"/>
              </a:ext>
            </a:extLst>
          </p:cNvPr>
          <p:cNvGrpSpPr>
            <a:grpSpLocks/>
          </p:cNvGrpSpPr>
          <p:nvPr/>
        </p:nvGrpSpPr>
        <p:grpSpPr bwMode="auto">
          <a:xfrm>
            <a:off x="4856163" y="4224338"/>
            <a:ext cx="1192212" cy="955675"/>
            <a:chOff x="1126" y="2124"/>
            <a:chExt cx="751" cy="602"/>
          </a:xfrm>
        </p:grpSpPr>
        <p:sp>
          <p:nvSpPr>
            <p:cNvPr id="113696" name="Rectangle 25">
              <a:extLst>
                <a:ext uri="{FF2B5EF4-FFF2-40B4-BE49-F238E27FC236}">
                  <a16:creationId xmlns:a16="http://schemas.microsoft.com/office/drawing/2014/main" id="{9E11318E-C707-0144-9D70-8A748B1C1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3697" name="Text Box 26">
              <a:extLst>
                <a:ext uri="{FF2B5EF4-FFF2-40B4-BE49-F238E27FC236}">
                  <a16:creationId xmlns:a16="http://schemas.microsoft.com/office/drawing/2014/main" id="{852A3BB0-1729-8441-B499-96E5247B5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" y="2127"/>
              <a:ext cx="74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digital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signature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(encrypt)</a:t>
              </a:r>
            </a:p>
          </p:txBody>
        </p:sp>
      </p:grpSp>
      <p:sp>
        <p:nvSpPr>
          <p:cNvPr id="113678" name="Text Box 27">
            <a:extLst>
              <a:ext uri="{FF2B5EF4-FFF2-40B4-BE49-F238E27FC236}">
                <a16:creationId xmlns:a16="http://schemas.microsoft.com/office/drawing/2014/main" id="{18297A91-B276-1244-982E-FCE4536C2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52197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CA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private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key </a:t>
            </a:r>
          </a:p>
        </p:txBody>
      </p:sp>
      <p:pic>
        <p:nvPicPr>
          <p:cNvPr id="113679" name="Picture 28" descr="BS00768_[1]">
            <a:extLst>
              <a:ext uri="{FF2B5EF4-FFF2-40B4-BE49-F238E27FC236}">
                <a16:creationId xmlns:a16="http://schemas.microsoft.com/office/drawing/2014/main" id="{A23AB73C-A8E9-8140-B1AD-7C0D3D55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15000" y="531336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680" name="Group 37">
            <a:extLst>
              <a:ext uri="{FF2B5EF4-FFF2-40B4-BE49-F238E27FC236}">
                <a16:creationId xmlns:a16="http://schemas.microsoft.com/office/drawing/2014/main" id="{6B61F7C7-920C-3042-9075-98B2018AD0F5}"/>
              </a:ext>
            </a:extLst>
          </p:cNvPr>
          <p:cNvGrpSpPr>
            <a:grpSpLocks/>
          </p:cNvGrpSpPr>
          <p:nvPr/>
        </p:nvGrpSpPr>
        <p:grpSpPr bwMode="auto">
          <a:xfrm>
            <a:off x="5408613" y="5551488"/>
            <a:ext cx="627062" cy="477837"/>
            <a:chOff x="3773" y="3688"/>
            <a:chExt cx="395" cy="301"/>
          </a:xfrm>
        </p:grpSpPr>
        <p:sp>
          <p:nvSpPr>
            <p:cNvPr id="113694" name="Text Box 31">
              <a:extLst>
                <a:ext uri="{FF2B5EF4-FFF2-40B4-BE49-F238E27FC236}">
                  <a16:creationId xmlns:a16="http://schemas.microsoft.com/office/drawing/2014/main" id="{946C18F6-6738-6749-B53A-F52B21365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K </a:t>
              </a:r>
            </a:p>
          </p:txBody>
        </p:sp>
        <p:sp>
          <p:nvSpPr>
            <p:cNvPr id="113695" name="Text Box 32">
              <a:extLst>
                <a:ext uri="{FF2B5EF4-FFF2-40B4-BE49-F238E27FC236}">
                  <a16:creationId xmlns:a16="http://schemas.microsoft.com/office/drawing/2014/main" id="{66E55AF2-D755-B341-9E8E-571DF304C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CA</a:t>
              </a:r>
            </a:p>
          </p:txBody>
        </p:sp>
      </p:grpSp>
      <p:sp>
        <p:nvSpPr>
          <p:cNvPr id="113681" name="Text Box 33">
            <a:extLst>
              <a:ext uri="{FF2B5EF4-FFF2-40B4-BE49-F238E27FC236}">
                <a16:creationId xmlns:a16="http://schemas.microsoft.com/office/drawing/2014/main" id="{D579D632-FE87-FF43-85FA-3498A4773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350" y="5386388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682" name="Line 34">
            <a:extLst>
              <a:ext uri="{FF2B5EF4-FFF2-40B4-BE49-F238E27FC236}">
                <a16:creationId xmlns:a16="http://schemas.microsoft.com/office/drawing/2014/main" id="{BF4F0200-136B-FB45-8B41-C879C9B96C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4038" y="5132388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3" name="Line 36">
            <a:extLst>
              <a:ext uri="{FF2B5EF4-FFF2-40B4-BE49-F238E27FC236}">
                <a16:creationId xmlns:a16="http://schemas.microsoft.com/office/drawing/2014/main" id="{455C9382-4467-354F-9476-D0BA1B6D3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3025" y="446881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4" name="Line 40">
            <a:extLst>
              <a:ext uri="{FF2B5EF4-FFF2-40B4-BE49-F238E27FC236}">
                <a16:creationId xmlns:a16="http://schemas.microsoft.com/office/drawing/2014/main" id="{C74F696A-A57E-434B-9C52-39D9C684F2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9650" y="44958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85" name="Group 48">
            <a:extLst>
              <a:ext uri="{FF2B5EF4-FFF2-40B4-BE49-F238E27FC236}">
                <a16:creationId xmlns:a16="http://schemas.microsoft.com/office/drawing/2014/main" id="{5EDFCD17-B09B-594E-B790-565239895DDD}"/>
              </a:ext>
            </a:extLst>
          </p:cNvPr>
          <p:cNvGrpSpPr>
            <a:grpSpLocks/>
          </p:cNvGrpSpPr>
          <p:nvPr/>
        </p:nvGrpSpPr>
        <p:grpSpPr bwMode="auto">
          <a:xfrm>
            <a:off x="7058025" y="4203700"/>
            <a:ext cx="858838" cy="1158875"/>
            <a:chOff x="4446" y="2648"/>
            <a:chExt cx="541" cy="730"/>
          </a:xfrm>
        </p:grpSpPr>
        <p:pic>
          <p:nvPicPr>
            <p:cNvPr id="113687" name="Picture 38" descr="SO00109_[1]">
              <a:extLst>
                <a:ext uri="{FF2B5EF4-FFF2-40B4-BE49-F238E27FC236}">
                  <a16:creationId xmlns:a16="http://schemas.microsoft.com/office/drawing/2014/main" id="{30F25F21-10AC-9D47-AEE8-AF12B43A6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688" name="Group 41">
              <a:extLst>
                <a:ext uri="{FF2B5EF4-FFF2-40B4-BE49-F238E27FC236}">
                  <a16:creationId xmlns:a16="http://schemas.microsoft.com/office/drawing/2014/main" id="{E3549320-1586-B24A-BE50-D2D8A8FD9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04" cy="380"/>
              <a:chOff x="2997" y="2073"/>
              <a:chExt cx="304" cy="380"/>
            </a:xfrm>
          </p:grpSpPr>
          <p:grpSp>
            <p:nvGrpSpPr>
              <p:cNvPr id="113690" name="Group 42">
                <a:extLst>
                  <a:ext uri="{FF2B5EF4-FFF2-40B4-BE49-F238E27FC236}">
                    <a16:creationId xmlns:a16="http://schemas.microsoft.com/office/drawing/2014/main" id="{54EB70F5-AAD1-9049-87CF-CFA37C00E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04" cy="309"/>
                <a:chOff x="2997" y="2144"/>
                <a:chExt cx="304" cy="309"/>
              </a:xfrm>
            </p:grpSpPr>
            <p:sp>
              <p:nvSpPr>
                <p:cNvPr id="113692" name="Text Box 43">
                  <a:extLst>
                    <a:ext uri="{FF2B5EF4-FFF2-40B4-BE49-F238E27FC236}">
                      <a16:creationId xmlns:a16="http://schemas.microsoft.com/office/drawing/2014/main" id="{40C69A16-F1D1-4B4B-A2EE-AF1D094D67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K </a:t>
                  </a:r>
                </a:p>
              </p:txBody>
            </p:sp>
            <p:sp>
              <p:nvSpPr>
                <p:cNvPr id="113693" name="Text Box 44">
                  <a:extLst>
                    <a:ext uri="{FF2B5EF4-FFF2-40B4-BE49-F238E27FC236}">
                      <a16:creationId xmlns:a16="http://schemas.microsoft.com/office/drawing/2014/main" id="{930A95AC-909E-A44B-833A-ECCC0CBAA8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4" y="2241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</p:grpSp>
          <p:sp>
            <p:nvSpPr>
              <p:cNvPr id="113691" name="Text Box 45">
                <a:extLst>
                  <a:ext uri="{FF2B5EF4-FFF2-40B4-BE49-F238E27FC236}">
                    <a16:creationId xmlns:a16="http://schemas.microsoft.com/office/drawing/2014/main" id="{580CFD2F-0F07-EF4E-BD9F-2CBE1E235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pic>
          <p:nvPicPr>
            <p:cNvPr id="113689" name="Picture 46" descr="BS00768_[1]">
              <a:extLst>
                <a:ext uri="{FF2B5EF4-FFF2-40B4-BE49-F238E27FC236}">
                  <a16:creationId xmlns:a16="http://schemas.microsoft.com/office/drawing/2014/main" id="{1FA4335C-BF88-A14D-A4D5-7622282404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686" name="Text Box 47">
            <a:extLst>
              <a:ext uri="{FF2B5EF4-FFF2-40B4-BE49-F238E27FC236}">
                <a16:creationId xmlns:a16="http://schemas.microsoft.com/office/drawing/2014/main" id="{CF18E880-5822-B041-A3AC-3AD1E515E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838" y="5297488"/>
            <a:ext cx="2312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certificate for Bob’s public key, signed by CA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Footer Placeholder 6">
            <a:extLst>
              <a:ext uri="{FF2B5EF4-FFF2-40B4-BE49-F238E27FC236}">
                <a16:creationId xmlns:a16="http://schemas.microsoft.com/office/drawing/2014/main" id="{440EC9AC-98A2-F54D-B60E-DD0479B2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15714" name="Slide Number Placeholder 7">
            <a:extLst>
              <a:ext uri="{FF2B5EF4-FFF2-40B4-BE49-F238E27FC236}">
                <a16:creationId xmlns:a16="http://schemas.microsoft.com/office/drawing/2014/main" id="{99FAAB16-49AE-9C40-A295-BD35A580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63224911-FFDA-9242-8717-D66722DE9A0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26F6D0F5-ABC0-1243-A997-60EBFCE67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Certification Authorities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20ED9295-E7A3-DB49-A37A-F8FF6995C1A2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50875" y="1325563"/>
            <a:ext cx="7727950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When Alice wants Bob’s public key: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gets Bob’s certificate (Bob or elsewhere).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apply CA’s public key to Bob’s certificate, get Bob’s public key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15717" name="Picture 37" descr="j0175664[1]">
            <a:extLst>
              <a:ext uri="{FF2B5EF4-FFF2-40B4-BE49-F238E27FC236}">
                <a16:creationId xmlns:a16="http://schemas.microsoft.com/office/drawing/2014/main" id="{CFB80B29-BAC4-DE4A-A6EA-EB08D4001CF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9888" y="5241925"/>
            <a:ext cx="938212" cy="744538"/>
          </a:xfrm>
          <a:noFill/>
        </p:spPr>
      </p:pic>
      <p:sp>
        <p:nvSpPr>
          <p:cNvPr id="115718" name="Text Box 39">
            <a:extLst>
              <a:ext uri="{FF2B5EF4-FFF2-40B4-BE49-F238E27FC236}">
                <a16:creationId xmlns:a16="http://schemas.microsoft.com/office/drawing/2014/main" id="{906F984C-ED47-9A4B-AEA2-F883EEC68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34671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Bob’s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public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key </a:t>
            </a:r>
          </a:p>
        </p:txBody>
      </p:sp>
      <p:pic>
        <p:nvPicPr>
          <p:cNvPr id="115719" name="Picture 40" descr="BS00768_[1]">
            <a:extLst>
              <a:ext uri="{FF2B5EF4-FFF2-40B4-BE49-F238E27FC236}">
                <a16:creationId xmlns:a16="http://schemas.microsoft.com/office/drawing/2014/main" id="{39E20FD7-C262-6541-A1D2-A07A5F5F5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473825" y="35925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0" name="Group 41">
            <a:extLst>
              <a:ext uri="{FF2B5EF4-FFF2-40B4-BE49-F238E27FC236}">
                <a16:creationId xmlns:a16="http://schemas.microsoft.com/office/drawing/2014/main" id="{19544324-3DF4-7A4F-A2A4-FCDC63A6FA51}"/>
              </a:ext>
            </a:extLst>
          </p:cNvPr>
          <p:cNvGrpSpPr>
            <a:grpSpLocks/>
          </p:cNvGrpSpPr>
          <p:nvPr/>
        </p:nvGrpSpPr>
        <p:grpSpPr bwMode="auto">
          <a:xfrm>
            <a:off x="6388100" y="3830638"/>
            <a:ext cx="482600" cy="603250"/>
            <a:chOff x="2997" y="2073"/>
            <a:chExt cx="304" cy="380"/>
          </a:xfrm>
        </p:grpSpPr>
        <p:grpSp>
          <p:nvGrpSpPr>
            <p:cNvPr id="115741" name="Group 42">
              <a:extLst>
                <a:ext uri="{FF2B5EF4-FFF2-40B4-BE49-F238E27FC236}">
                  <a16:creationId xmlns:a16="http://schemas.microsoft.com/office/drawing/2014/main" id="{8FFF6BC0-34D8-E746-97B9-F6F545CF39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7" y="2144"/>
              <a:ext cx="304" cy="309"/>
              <a:chOff x="2997" y="2144"/>
              <a:chExt cx="304" cy="309"/>
            </a:xfrm>
          </p:grpSpPr>
          <p:sp>
            <p:nvSpPr>
              <p:cNvPr id="115743" name="Text Box 43">
                <a:extLst>
                  <a:ext uri="{FF2B5EF4-FFF2-40B4-BE49-F238E27FC236}">
                    <a16:creationId xmlns:a16="http://schemas.microsoft.com/office/drawing/2014/main" id="{A08DBBB4-20BB-C545-918B-6A9A8C8D1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7" y="2144"/>
                <a:ext cx="2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K </a:t>
                </a:r>
              </a:p>
            </p:txBody>
          </p:sp>
          <p:sp>
            <p:nvSpPr>
              <p:cNvPr id="115744" name="Text Box 44">
                <a:extLst>
                  <a:ext uri="{FF2B5EF4-FFF2-40B4-BE49-F238E27FC236}">
                    <a16:creationId xmlns:a16="http://schemas.microsoft.com/office/drawing/2014/main" id="{9F54AC92-0E3C-1547-95B4-2C8653DD0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4" y="2241"/>
                <a:ext cx="1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115742" name="Text Box 45">
              <a:extLst>
                <a:ext uri="{FF2B5EF4-FFF2-40B4-BE49-F238E27FC236}">
                  <a16:creationId xmlns:a16="http://schemas.microsoft.com/office/drawing/2014/main" id="{0BC9BECF-8B9C-3840-AE36-121D95C91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2073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15721" name="Group 49">
            <a:extLst>
              <a:ext uri="{FF2B5EF4-FFF2-40B4-BE49-F238E27FC236}">
                <a16:creationId xmlns:a16="http://schemas.microsoft.com/office/drawing/2014/main" id="{5C49603B-0077-A04D-B350-02C4617BF507}"/>
              </a:ext>
            </a:extLst>
          </p:cNvPr>
          <p:cNvGrpSpPr>
            <a:grpSpLocks/>
          </p:cNvGrpSpPr>
          <p:nvPr/>
        </p:nvGrpSpPr>
        <p:grpSpPr bwMode="auto">
          <a:xfrm>
            <a:off x="4029075" y="3425825"/>
            <a:ext cx="1196975" cy="955675"/>
            <a:chOff x="1126" y="2124"/>
            <a:chExt cx="754" cy="602"/>
          </a:xfrm>
        </p:grpSpPr>
        <p:sp>
          <p:nvSpPr>
            <p:cNvPr id="115739" name="Rectangle 50">
              <a:extLst>
                <a:ext uri="{FF2B5EF4-FFF2-40B4-BE49-F238E27FC236}">
                  <a16:creationId xmlns:a16="http://schemas.microsoft.com/office/drawing/2014/main" id="{BEAA5DFD-E829-1D4F-81BD-19D91891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5740" name="Text Box 51">
              <a:extLst>
                <a:ext uri="{FF2B5EF4-FFF2-40B4-BE49-F238E27FC236}">
                  <a16:creationId xmlns:a16="http://schemas.microsoft.com/office/drawing/2014/main" id="{1EEFA0AD-0365-ED45-9B5B-3EEA6689E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" y="2127"/>
              <a:ext cx="74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digital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signature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(decrypt)</a:t>
              </a:r>
            </a:p>
          </p:txBody>
        </p:sp>
      </p:grpSp>
      <p:sp>
        <p:nvSpPr>
          <p:cNvPr id="115722" name="Text Box 52">
            <a:extLst>
              <a:ext uri="{FF2B5EF4-FFF2-40B4-BE49-F238E27FC236}">
                <a16:creationId xmlns:a16="http://schemas.microsoft.com/office/drawing/2014/main" id="{330EB239-1C99-8C49-AA36-58026947F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4522788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CA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public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key </a:t>
            </a:r>
          </a:p>
        </p:txBody>
      </p:sp>
      <p:pic>
        <p:nvPicPr>
          <p:cNvPr id="115723" name="Picture 53" descr="BS00768_[1]">
            <a:extLst>
              <a:ext uri="{FF2B5EF4-FFF2-40B4-BE49-F238E27FC236}">
                <a16:creationId xmlns:a16="http://schemas.microsoft.com/office/drawing/2014/main" id="{DB20E2CC-187B-7541-B93B-67AE97891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00600" y="45307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54">
            <a:extLst>
              <a:ext uri="{FF2B5EF4-FFF2-40B4-BE49-F238E27FC236}">
                <a16:creationId xmlns:a16="http://schemas.microsoft.com/office/drawing/2014/main" id="{374294C8-D4AE-A840-AAD9-C85237AB3A84}"/>
              </a:ext>
            </a:extLst>
          </p:cNvPr>
          <p:cNvGrpSpPr>
            <a:grpSpLocks/>
          </p:cNvGrpSpPr>
          <p:nvPr/>
        </p:nvGrpSpPr>
        <p:grpSpPr bwMode="auto">
          <a:xfrm>
            <a:off x="4784725" y="4810125"/>
            <a:ext cx="627063" cy="477838"/>
            <a:chOff x="3773" y="3688"/>
            <a:chExt cx="395" cy="301"/>
          </a:xfrm>
        </p:grpSpPr>
        <p:sp>
          <p:nvSpPr>
            <p:cNvPr id="115737" name="Text Box 55">
              <a:extLst>
                <a:ext uri="{FF2B5EF4-FFF2-40B4-BE49-F238E27FC236}">
                  <a16:creationId xmlns:a16="http://schemas.microsoft.com/office/drawing/2014/main" id="{25FF2D8B-B84E-E244-8011-40537E86C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K </a:t>
              </a:r>
            </a:p>
          </p:txBody>
        </p:sp>
        <p:sp>
          <p:nvSpPr>
            <p:cNvPr id="115738" name="Text Box 56">
              <a:extLst>
                <a:ext uri="{FF2B5EF4-FFF2-40B4-BE49-F238E27FC236}">
                  <a16:creationId xmlns:a16="http://schemas.microsoft.com/office/drawing/2014/main" id="{9E3B9048-A9FD-F44E-8C5B-A5FEB0D2D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CA</a:t>
              </a:r>
            </a:p>
          </p:txBody>
        </p:sp>
      </p:grpSp>
      <p:sp>
        <p:nvSpPr>
          <p:cNvPr id="115725" name="Text Box 57">
            <a:extLst>
              <a:ext uri="{FF2B5EF4-FFF2-40B4-BE49-F238E27FC236}">
                <a16:creationId xmlns:a16="http://schemas.microsoft.com/office/drawing/2014/main" id="{8A734D73-408F-2B4E-AE38-857A56BEE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46450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5726" name="Line 58">
            <a:extLst>
              <a:ext uri="{FF2B5EF4-FFF2-40B4-BE49-F238E27FC236}">
                <a16:creationId xmlns:a16="http://schemas.microsoft.com/office/drawing/2014/main" id="{B3F71F1F-8AA5-D542-8A2A-A58F245AD6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3750" y="4449763"/>
            <a:ext cx="0" cy="8937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7" name="Line 59">
            <a:extLst>
              <a:ext uri="{FF2B5EF4-FFF2-40B4-BE49-F238E27FC236}">
                <a16:creationId xmlns:a16="http://schemas.microsoft.com/office/drawing/2014/main" id="{37E413D9-0EDD-3341-945C-C05428A62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9663" y="3873500"/>
            <a:ext cx="1627187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8" name="Line 60">
            <a:extLst>
              <a:ext uri="{FF2B5EF4-FFF2-40B4-BE49-F238E27FC236}">
                <a16:creationId xmlns:a16="http://schemas.microsoft.com/office/drawing/2014/main" id="{AD419B82-DD35-1043-8EAE-1CB2A56FF2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8275" y="38862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5729" name="Group 61">
            <a:extLst>
              <a:ext uri="{FF2B5EF4-FFF2-40B4-BE49-F238E27FC236}">
                <a16:creationId xmlns:a16="http://schemas.microsoft.com/office/drawing/2014/main" id="{E848E556-9D2E-9742-9FD5-C4170933B7DE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3305175"/>
            <a:ext cx="858838" cy="1158875"/>
            <a:chOff x="4446" y="2648"/>
            <a:chExt cx="541" cy="730"/>
          </a:xfrm>
        </p:grpSpPr>
        <p:pic>
          <p:nvPicPr>
            <p:cNvPr id="115730" name="Picture 62" descr="SO00109_[1]">
              <a:extLst>
                <a:ext uri="{FF2B5EF4-FFF2-40B4-BE49-F238E27FC236}">
                  <a16:creationId xmlns:a16="http://schemas.microsoft.com/office/drawing/2014/main" id="{0DE963E7-9BFF-2D40-9FB1-C338F6278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731" name="Group 63">
              <a:extLst>
                <a:ext uri="{FF2B5EF4-FFF2-40B4-BE49-F238E27FC236}">
                  <a16:creationId xmlns:a16="http://schemas.microsoft.com/office/drawing/2014/main" id="{CAA2759D-2C43-4D4B-BC8D-207035844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04" cy="380"/>
              <a:chOff x="2997" y="2073"/>
              <a:chExt cx="304" cy="380"/>
            </a:xfrm>
          </p:grpSpPr>
          <p:grpSp>
            <p:nvGrpSpPr>
              <p:cNvPr id="115733" name="Group 64">
                <a:extLst>
                  <a:ext uri="{FF2B5EF4-FFF2-40B4-BE49-F238E27FC236}">
                    <a16:creationId xmlns:a16="http://schemas.microsoft.com/office/drawing/2014/main" id="{D92E3EC1-5362-D944-9280-78882EF33E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04" cy="309"/>
                <a:chOff x="2997" y="2144"/>
                <a:chExt cx="304" cy="309"/>
              </a:xfrm>
            </p:grpSpPr>
            <p:sp>
              <p:nvSpPr>
                <p:cNvPr id="115735" name="Text Box 65">
                  <a:extLst>
                    <a:ext uri="{FF2B5EF4-FFF2-40B4-BE49-F238E27FC236}">
                      <a16:creationId xmlns:a16="http://schemas.microsoft.com/office/drawing/2014/main" id="{A0315507-63ED-FC40-A160-0CAAE11A75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K </a:t>
                  </a:r>
                </a:p>
              </p:txBody>
            </p:sp>
            <p:sp>
              <p:nvSpPr>
                <p:cNvPr id="115736" name="Text Box 66">
                  <a:extLst>
                    <a:ext uri="{FF2B5EF4-FFF2-40B4-BE49-F238E27FC236}">
                      <a16:creationId xmlns:a16="http://schemas.microsoft.com/office/drawing/2014/main" id="{326E103C-0748-B945-8117-04D87C2F3E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4" y="2241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</p:grpSp>
          <p:sp>
            <p:nvSpPr>
              <p:cNvPr id="115734" name="Text Box 67">
                <a:extLst>
                  <a:ext uri="{FF2B5EF4-FFF2-40B4-BE49-F238E27FC236}">
                    <a16:creationId xmlns:a16="http://schemas.microsoft.com/office/drawing/2014/main" id="{EFBAD034-D510-6D40-BDC2-ED43F737E6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1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pic>
          <p:nvPicPr>
            <p:cNvPr id="115732" name="Picture 68" descr="BS00768_[1]">
              <a:extLst>
                <a:ext uri="{FF2B5EF4-FFF2-40B4-BE49-F238E27FC236}">
                  <a16:creationId xmlns:a16="http://schemas.microsoft.com/office/drawing/2014/main" id="{639855E7-4C00-B04D-8AE0-B628D797D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Footer Placeholder 4">
            <a:extLst>
              <a:ext uri="{FF2B5EF4-FFF2-40B4-BE49-F238E27FC236}">
                <a16:creationId xmlns:a16="http://schemas.microsoft.com/office/drawing/2014/main" id="{800D40CB-058D-E146-A253-23FBA3A3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17762" name="Slide Number Placeholder 5">
            <a:extLst>
              <a:ext uri="{FF2B5EF4-FFF2-40B4-BE49-F238E27FC236}">
                <a16:creationId xmlns:a16="http://schemas.microsoft.com/office/drawing/2014/main" id="{1BC9A58C-1B1D-CD43-BF65-A0BCF0A2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8D5EBFD2-77DC-EC44-AA1E-16302B04447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7763" name="Rectangle 6">
            <a:extLst>
              <a:ext uri="{FF2B5EF4-FFF2-40B4-BE49-F238E27FC236}">
                <a16:creationId xmlns:a16="http://schemas.microsoft.com/office/drawing/2014/main" id="{F86E511E-9C0C-EE47-98B0-F91C90B27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 certificate contains:</a:t>
            </a:r>
          </a:p>
        </p:txBody>
      </p:sp>
      <p:sp>
        <p:nvSpPr>
          <p:cNvPr id="117764" name="Rectangle 10">
            <a:extLst>
              <a:ext uri="{FF2B5EF4-FFF2-40B4-BE49-F238E27FC236}">
                <a16:creationId xmlns:a16="http://schemas.microsoft.com/office/drawing/2014/main" id="{69196B18-CCEB-B04F-A366-A348E73F4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8950" y="1222375"/>
            <a:ext cx="7772400" cy="1265238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Serial number (unique to issuer)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info about certificate owner, including algorithm and key value itself (not shown)</a:t>
            </a:r>
          </a:p>
        </p:txBody>
      </p:sp>
      <p:pic>
        <p:nvPicPr>
          <p:cNvPr id="117765" name="Picture 5">
            <a:extLst>
              <a:ext uri="{FF2B5EF4-FFF2-40B4-BE49-F238E27FC236}">
                <a16:creationId xmlns:a16="http://schemas.microsoft.com/office/drawing/2014/main" id="{2BB745E2-C8CA-E84A-84B7-26CDEC764303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88" y="2676525"/>
            <a:ext cx="5492750" cy="3929063"/>
          </a:xfrm>
          <a:noFill/>
        </p:spPr>
      </p:pic>
      <p:sp>
        <p:nvSpPr>
          <p:cNvPr id="117766" name="Rectangle 11">
            <a:extLst>
              <a:ext uri="{FF2B5EF4-FFF2-40B4-BE49-F238E27FC236}">
                <a16:creationId xmlns:a16="http://schemas.microsoft.com/office/drawing/2014/main" id="{1AC1D0E9-D1C7-214E-94AF-A2F7C94CA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288" y="2317750"/>
            <a:ext cx="230187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info about certificate issuer</a:t>
            </a:r>
          </a:p>
          <a:p>
            <a:r>
              <a:rPr lang="en-US" altLang="en-US" sz="2400"/>
              <a:t>valid dates</a:t>
            </a:r>
          </a:p>
          <a:p>
            <a:r>
              <a:rPr lang="en-US" altLang="en-US" sz="2400"/>
              <a:t>digital signature by issuer</a:t>
            </a:r>
          </a:p>
        </p:txBody>
      </p:sp>
      <p:sp>
        <p:nvSpPr>
          <p:cNvPr id="117767" name="Freeform 12">
            <a:extLst>
              <a:ext uri="{FF2B5EF4-FFF2-40B4-BE49-F238E27FC236}">
                <a16:creationId xmlns:a16="http://schemas.microsoft.com/office/drawing/2014/main" id="{C71C100D-FBD6-F744-8617-824983F1C975}"/>
              </a:ext>
            </a:extLst>
          </p:cNvPr>
          <p:cNvSpPr>
            <a:spLocks/>
          </p:cNvSpPr>
          <p:nvPr/>
        </p:nvSpPr>
        <p:spPr bwMode="auto">
          <a:xfrm>
            <a:off x="133350" y="1495425"/>
            <a:ext cx="534988" cy="2308225"/>
          </a:xfrm>
          <a:custGeom>
            <a:avLst/>
            <a:gdLst>
              <a:gd name="T0" fmla="*/ 2147483646 w 337"/>
              <a:gd name="T1" fmla="*/ 0 h 1454"/>
              <a:gd name="T2" fmla="*/ 2147483646 w 337"/>
              <a:gd name="T3" fmla="*/ 0 h 1454"/>
              <a:gd name="T4" fmla="*/ 0 w 337"/>
              <a:gd name="T5" fmla="*/ 2147483646 h 1454"/>
              <a:gd name="T6" fmla="*/ 2147483646 w 337"/>
              <a:gd name="T7" fmla="*/ 2147483646 h 1454"/>
              <a:gd name="T8" fmla="*/ 0 60000 65536"/>
              <a:gd name="T9" fmla="*/ 0 60000 65536"/>
              <a:gd name="T10" fmla="*/ 0 60000 65536"/>
              <a:gd name="T11" fmla="*/ 0 60000 65536"/>
              <a:gd name="T12" fmla="*/ 0 w 337"/>
              <a:gd name="T13" fmla="*/ 0 h 1454"/>
              <a:gd name="T14" fmla="*/ 337 w 337"/>
              <a:gd name="T15" fmla="*/ 1454 h 1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7" h="1454">
                <a:moveTo>
                  <a:pt x="337" y="0"/>
                </a:moveTo>
                <a:lnTo>
                  <a:pt x="7" y="0"/>
                </a:lnTo>
                <a:lnTo>
                  <a:pt x="0" y="1454"/>
                </a:lnTo>
                <a:lnTo>
                  <a:pt x="145" y="1453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8" name="Oval 13">
            <a:extLst>
              <a:ext uri="{FF2B5EF4-FFF2-40B4-BE49-F238E27FC236}">
                <a16:creationId xmlns:a16="http://schemas.microsoft.com/office/drawing/2014/main" id="{1E3926A9-D5F8-9D4D-B5B3-BFB915149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1644650"/>
            <a:ext cx="2743200" cy="482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7769" name="Line 14">
            <a:extLst>
              <a:ext uri="{FF2B5EF4-FFF2-40B4-BE49-F238E27FC236}">
                <a16:creationId xmlns:a16="http://schemas.microsoft.com/office/drawing/2014/main" id="{29D0D92B-718E-DC4D-BFE0-F10330EE51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98700" y="2057400"/>
            <a:ext cx="558800" cy="1073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0" name="Line 15">
            <a:extLst>
              <a:ext uri="{FF2B5EF4-FFF2-40B4-BE49-F238E27FC236}">
                <a16:creationId xmlns:a16="http://schemas.microsoft.com/office/drawing/2014/main" id="{55FC34C7-630D-764B-AE66-397D822C87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7163" y="2562225"/>
            <a:ext cx="1317625" cy="5540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1" name="Line 16">
            <a:extLst>
              <a:ext uri="{FF2B5EF4-FFF2-40B4-BE49-F238E27FC236}">
                <a16:creationId xmlns:a16="http://schemas.microsoft.com/office/drawing/2014/main" id="{44F052FE-3B1E-134A-848C-6715DD90B2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8863" y="3767138"/>
            <a:ext cx="1682750" cy="117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2" name="Line 17">
            <a:extLst>
              <a:ext uri="{FF2B5EF4-FFF2-40B4-BE49-F238E27FC236}">
                <a16:creationId xmlns:a16="http://schemas.microsoft.com/office/drawing/2014/main" id="{D67AF91D-2402-6A46-AB17-ABD201EBA8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4094163"/>
            <a:ext cx="4411663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Footer Placeholder 4">
            <a:extLst>
              <a:ext uri="{FF2B5EF4-FFF2-40B4-BE49-F238E27FC236}">
                <a16:creationId xmlns:a16="http://schemas.microsoft.com/office/drawing/2014/main" id="{FD8CD2E0-B9BC-1B45-84AB-DFD12BC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19810" name="Slide Number Placeholder 5">
            <a:extLst>
              <a:ext uri="{FF2B5EF4-FFF2-40B4-BE49-F238E27FC236}">
                <a16:creationId xmlns:a16="http://schemas.microsoft.com/office/drawing/2014/main" id="{537A1A29-EAEF-194B-887E-46892C54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241F98CC-5DB6-A54E-974E-CE12787DD1B4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92BEF942-8613-E440-8421-1C49EB2C8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 Security (summary)</a:t>
            </a:r>
          </a:p>
        </p:txBody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2BE471D5-BC7D-C247-97EE-061AA8E3B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486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Basic techniques…...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cryptography (symmetric and public)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authentication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message integrity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key distribution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…. used in many different security scenarios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secure email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secure transport (SSL/TLS)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HTTPS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Etc.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>
            <a:extLst>
              <a:ext uri="{FF2B5EF4-FFF2-40B4-BE49-F238E27FC236}">
                <a16:creationId xmlns:a16="http://schemas.microsoft.com/office/drawing/2014/main" id="{FE4FDB59-CE53-464A-9F2B-48DD1D82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E08F2F51-7179-E745-A74B-FEE8DD30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3EA11BFF-977E-5149-8828-23033B6ED10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7E720A6-2CB6-7C41-9935-73D809B20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1663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There are bad guys (and girls) out there!</a:t>
            </a:r>
          </a:p>
        </p:txBody>
      </p:sp>
      <p:sp>
        <p:nvSpPr>
          <p:cNvPr id="29700" name="Rectangle 14">
            <a:extLst>
              <a:ext uri="{FF2B5EF4-FFF2-40B4-BE49-F238E27FC236}">
                <a16:creationId xmlns:a16="http://schemas.microsoft.com/office/drawing/2014/main" id="{88DC2025-AC5F-0C46-A838-32D4C5386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7538" y="1262063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>
                <a:ea typeface="ＭＳ Ｐゴシック" panose="020B0600070205080204" pitchFamily="34" charset="-128"/>
              </a:rPr>
              <a:t> What can a “bad guy” do?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A:</a:t>
            </a:r>
            <a:r>
              <a:rPr lang="en-US" altLang="en-US">
                <a:ea typeface="ＭＳ Ｐゴシック" panose="020B0600070205080204" pitchFamily="34" charset="-128"/>
              </a:rPr>
              <a:t> a lot!</a:t>
            </a:r>
          </a:p>
          <a:p>
            <a:pPr lvl="1">
              <a:lnSpc>
                <a:spcPct val="90000"/>
              </a:lnSpc>
            </a:pP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eavesdrop:</a:t>
            </a:r>
            <a:r>
              <a:rPr lang="en-US" altLang="en-US">
                <a:ea typeface="ＭＳ Ｐゴシック" panose="020B0600070205080204" pitchFamily="34" charset="-128"/>
              </a:rPr>
              <a:t> intercept messages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actively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insert</a:t>
            </a:r>
            <a:r>
              <a:rPr lang="en-US" altLang="en-US">
                <a:ea typeface="ＭＳ Ｐゴシック" panose="020B0600070205080204" pitchFamily="34" charset="-128"/>
              </a:rPr>
              <a:t> messages into connection</a:t>
            </a:r>
          </a:p>
          <a:p>
            <a:pPr lvl="1">
              <a:lnSpc>
                <a:spcPct val="90000"/>
              </a:lnSpc>
            </a:pP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impersonation:</a:t>
            </a:r>
            <a:r>
              <a:rPr lang="en-US" altLang="en-US">
                <a:ea typeface="ＭＳ Ｐゴシック" panose="020B0600070205080204" pitchFamily="34" charset="-128"/>
              </a:rPr>
              <a:t> can fake (spoof) source address in packet (or any field in packet)</a:t>
            </a:r>
          </a:p>
          <a:p>
            <a:pPr lvl="1">
              <a:lnSpc>
                <a:spcPct val="90000"/>
              </a:lnSpc>
            </a:pP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hijacking:</a:t>
            </a:r>
            <a:r>
              <a:rPr lang="en-US" altLang="en-US">
                <a:ea typeface="ＭＳ Ｐゴシック" panose="020B0600070205080204" pitchFamily="34" charset="-128"/>
              </a:rPr>
              <a:t> “take over” ongoing connection by removing sender or receiver, inserting himself in place</a:t>
            </a:r>
          </a:p>
          <a:p>
            <a:pPr lvl="1">
              <a:lnSpc>
                <a:spcPct val="90000"/>
              </a:lnSpc>
            </a:pP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denial of service</a:t>
            </a:r>
            <a:r>
              <a:rPr lang="en-US" altLang="en-US">
                <a:ea typeface="ＭＳ Ｐゴシック" panose="020B0600070205080204" pitchFamily="34" charset="-128"/>
              </a:rPr>
              <a:t>: prevent service from being used by others (e.g.,  by overloading resources)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1" name="Text Box 15">
            <a:extLst>
              <a:ext uri="{FF2B5EF4-FFF2-40B4-BE49-F238E27FC236}">
                <a16:creationId xmlns:a16="http://schemas.microsoft.com/office/drawing/2014/main" id="{7D4AE5D1-7091-3543-B37D-787D5E323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673725"/>
            <a:ext cx="333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more  on this later ……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Footer Placeholder 3">
            <a:extLst>
              <a:ext uri="{FF2B5EF4-FFF2-40B4-BE49-F238E27FC236}">
                <a16:creationId xmlns:a16="http://schemas.microsoft.com/office/drawing/2014/main" id="{1BA2993C-50F6-A74B-8ECC-BB9E7B3B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21858" name="Slide Number Placeholder 4">
            <a:extLst>
              <a:ext uri="{FF2B5EF4-FFF2-40B4-BE49-F238E27FC236}">
                <a16:creationId xmlns:a16="http://schemas.microsoft.com/office/drawing/2014/main" id="{AE8EEC39-9155-714D-9BF6-77084CAD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A737A14C-1AD9-B045-98D2-6F488AB2B9F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1D2ED890-9FAC-7C45-8CE3-AD6CF65DC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Secure e-mail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21860" name="Text Box 4">
            <a:extLst>
              <a:ext uri="{FF2B5EF4-FFF2-40B4-BE49-F238E27FC236}">
                <a16:creationId xmlns:a16="http://schemas.microsoft.com/office/drawing/2014/main" id="{18F3E823-C678-484A-88D6-45A7F31B7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4805363"/>
            <a:ext cx="57642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Alice: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2000"/>
              <a:t> generates random </a:t>
            </a:r>
            <a:r>
              <a:rPr lang="en-US" altLang="en-US" sz="2000" i="1"/>
              <a:t>symmetric</a:t>
            </a:r>
            <a:r>
              <a:rPr lang="en-US" altLang="en-US" sz="2000"/>
              <a:t> private key, K</a:t>
            </a:r>
            <a:r>
              <a:rPr lang="en-US" altLang="en-US" sz="2000" baseline="-25000"/>
              <a:t>S</a:t>
            </a: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2000"/>
              <a:t>  encrypts message with K</a:t>
            </a:r>
            <a:r>
              <a:rPr lang="en-US" altLang="en-US" sz="2000" baseline="-25000"/>
              <a:t>S  </a:t>
            </a:r>
            <a:r>
              <a:rPr lang="en-US" altLang="en-US" sz="2000"/>
              <a:t>(for efficiency)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2000"/>
              <a:t>  also encrypts K</a:t>
            </a:r>
            <a:r>
              <a:rPr lang="en-US" altLang="en-US" sz="2000" baseline="-25000"/>
              <a:t>S</a:t>
            </a:r>
            <a:r>
              <a:rPr lang="en-US" altLang="en-US" sz="2000"/>
              <a:t> with Bob’s public key.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2000"/>
              <a:t> sends both K</a:t>
            </a:r>
            <a:r>
              <a:rPr lang="en-US" altLang="en-US" sz="2000" baseline="-25000"/>
              <a:t>S</a:t>
            </a:r>
            <a:r>
              <a:rPr lang="en-US" altLang="en-US" sz="2000"/>
              <a:t>(m) and K</a:t>
            </a:r>
            <a:r>
              <a:rPr lang="en-US" altLang="en-US" sz="2000" baseline="-25000"/>
              <a:t>B</a:t>
            </a:r>
            <a:r>
              <a:rPr lang="en-US" altLang="en-US" sz="2000"/>
              <a:t>(K</a:t>
            </a:r>
            <a:r>
              <a:rPr lang="en-US" altLang="en-US" sz="2000" baseline="-25000"/>
              <a:t>S</a:t>
            </a:r>
            <a:r>
              <a:rPr lang="en-US" altLang="en-US" sz="2000"/>
              <a:t>) to Bob.</a:t>
            </a:r>
          </a:p>
        </p:txBody>
      </p:sp>
      <p:sp>
        <p:nvSpPr>
          <p:cNvPr id="121861" name="Text Box 5">
            <a:extLst>
              <a:ext uri="{FF2B5EF4-FFF2-40B4-BE49-F238E27FC236}">
                <a16:creationId xmlns:a16="http://schemas.microsoft.com/office/drawing/2014/main" id="{BB45C9C9-087E-1846-BDBD-3C3B643D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341438"/>
            <a:ext cx="7535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2000"/>
              <a:t> </a:t>
            </a:r>
            <a:r>
              <a:rPr lang="en-US" altLang="en-US" sz="2400"/>
              <a:t>Alice wants to send confidential e-mail, m, to Bob.</a:t>
            </a:r>
          </a:p>
        </p:txBody>
      </p:sp>
      <p:grpSp>
        <p:nvGrpSpPr>
          <p:cNvPr id="121862" name="Group 7">
            <a:extLst>
              <a:ext uri="{FF2B5EF4-FFF2-40B4-BE49-F238E27FC236}">
                <a16:creationId xmlns:a16="http://schemas.microsoft.com/office/drawing/2014/main" id="{050BBDF0-2B7F-DF48-AC95-76EDA925A375}"/>
              </a:ext>
            </a:extLst>
          </p:cNvPr>
          <p:cNvGrpSpPr>
            <a:grpSpLocks/>
          </p:cNvGrpSpPr>
          <p:nvPr/>
        </p:nvGrpSpPr>
        <p:grpSpPr bwMode="auto">
          <a:xfrm>
            <a:off x="517525" y="1831975"/>
            <a:ext cx="8112125" cy="2805113"/>
            <a:chOff x="289" y="1749"/>
            <a:chExt cx="5110" cy="1767"/>
          </a:xfrm>
        </p:grpSpPr>
        <p:sp>
          <p:nvSpPr>
            <p:cNvPr id="121863" name="Freeform 8">
              <a:extLst>
                <a:ext uri="{FF2B5EF4-FFF2-40B4-BE49-F238E27FC236}">
                  <a16:creationId xmlns:a16="http://schemas.microsoft.com/office/drawing/2014/main" id="{132A5EE4-66B6-0D41-BD70-176888313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1 w 2135"/>
                <a:gd name="T1" fmla="*/ 5 h 1662"/>
                <a:gd name="T2" fmla="*/ 2 w 2135"/>
                <a:gd name="T3" fmla="*/ 1 h 1662"/>
                <a:gd name="T4" fmla="*/ 16 w 2135"/>
                <a:gd name="T5" fmla="*/ 1 h 1662"/>
                <a:gd name="T6" fmla="*/ 29 w 2135"/>
                <a:gd name="T7" fmla="*/ 1 h 1662"/>
                <a:gd name="T8" fmla="*/ 48 w 2135"/>
                <a:gd name="T9" fmla="*/ 3 h 1662"/>
                <a:gd name="T10" fmla="*/ 48 w 2135"/>
                <a:gd name="T11" fmla="*/ 9 h 1662"/>
                <a:gd name="T12" fmla="*/ 38 w 2135"/>
                <a:gd name="T13" fmla="*/ 12 h 1662"/>
                <a:gd name="T14" fmla="*/ 20 w 2135"/>
                <a:gd name="T15" fmla="*/ 12 h 1662"/>
                <a:gd name="T16" fmla="*/ 12 w 2135"/>
                <a:gd name="T17" fmla="*/ 10 h 1662"/>
                <a:gd name="T18" fmla="*/ 4 w 2135"/>
                <a:gd name="T19" fmla="*/ 8 h 1662"/>
                <a:gd name="T20" fmla="*/ 1 w 2135"/>
                <a:gd name="T21" fmla="*/ 5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4" name="Line 9">
              <a:extLst>
                <a:ext uri="{FF2B5EF4-FFF2-40B4-BE49-F238E27FC236}">
                  <a16:creationId xmlns:a16="http://schemas.microsoft.com/office/drawing/2014/main" id="{0B02BF70-BC3A-B54E-AA29-B2141D1A6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865" name="Picture 10" descr="BS00768_[1]">
              <a:extLst>
                <a:ext uri="{FF2B5EF4-FFF2-40B4-BE49-F238E27FC236}">
                  <a16:creationId xmlns:a16="http://schemas.microsoft.com/office/drawing/2014/main" id="{FCCD7235-92BD-0845-85DB-11964DCBC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66" name="Picture 11" descr="BS00592_[1]">
              <a:extLst>
                <a:ext uri="{FF2B5EF4-FFF2-40B4-BE49-F238E27FC236}">
                  <a16:creationId xmlns:a16="http://schemas.microsoft.com/office/drawing/2014/main" id="{C4A83C0A-3000-9843-A008-5CFA7C3C9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1867" name="Group 12">
              <a:extLst>
                <a:ext uri="{FF2B5EF4-FFF2-40B4-BE49-F238E27FC236}">
                  <a16:creationId xmlns:a16="http://schemas.microsoft.com/office/drawing/2014/main" id="{DBB95B77-723C-324F-80A6-362520F693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121926" name="Rectangle 13">
                <a:extLst>
                  <a:ext uri="{FF2B5EF4-FFF2-40B4-BE49-F238E27FC236}">
                    <a16:creationId xmlns:a16="http://schemas.microsoft.com/office/drawing/2014/main" id="{46CC5187-E435-4742-9B8A-AD3E68EC1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27" name="Text Box 14">
                <a:extLst>
                  <a:ext uri="{FF2B5EF4-FFF2-40B4-BE49-F238E27FC236}">
                    <a16:creationId xmlns:a16="http://schemas.microsoft.com/office/drawing/2014/main" id="{45C073DA-F9B4-2E4A-BA10-23F1761F35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456"/>
                <a:ext cx="44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S</a:t>
                </a:r>
                <a:r>
                  <a:rPr lang="en-US" altLang="en-US" sz="1800"/>
                  <a:t>( )</a:t>
                </a:r>
              </a:p>
            </p:txBody>
          </p:sp>
          <p:sp>
            <p:nvSpPr>
              <p:cNvPr id="121928" name="Text Box 15">
                <a:extLst>
                  <a:ext uri="{FF2B5EF4-FFF2-40B4-BE49-F238E27FC236}">
                    <a16:creationId xmlns:a16="http://schemas.microsoft.com/office/drawing/2014/main" id="{8CD8B561-32B1-BE40-905F-C5EE02AD7E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</p:grpSp>
        <p:grpSp>
          <p:nvGrpSpPr>
            <p:cNvPr id="121868" name="Group 16">
              <a:extLst>
                <a:ext uri="{FF2B5EF4-FFF2-40B4-BE49-F238E27FC236}">
                  <a16:creationId xmlns:a16="http://schemas.microsoft.com/office/drawing/2014/main" id="{42CA149C-373E-F048-AF9B-4569B0721C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121922" name="Rectangle 17">
                <a:extLst>
                  <a:ext uri="{FF2B5EF4-FFF2-40B4-BE49-F238E27FC236}">
                    <a16:creationId xmlns:a16="http://schemas.microsoft.com/office/drawing/2014/main" id="{2628E326-3CD5-6045-8D95-EE013503E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23" name="Text Box 18">
                <a:extLst>
                  <a:ext uri="{FF2B5EF4-FFF2-40B4-BE49-F238E27FC236}">
                    <a16:creationId xmlns:a16="http://schemas.microsoft.com/office/drawing/2014/main" id="{0B97E6CF-7F2F-6B44-842A-3B3FE2FB20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" y="3432"/>
                <a:ext cx="4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r>
                  <a:rPr lang="en-US" altLang="en-US" sz="1800"/>
                  <a:t>( )</a:t>
                </a:r>
              </a:p>
            </p:txBody>
          </p:sp>
          <p:sp>
            <p:nvSpPr>
              <p:cNvPr id="121924" name="Text Box 19">
                <a:extLst>
                  <a:ext uri="{FF2B5EF4-FFF2-40B4-BE49-F238E27FC236}">
                    <a16:creationId xmlns:a16="http://schemas.microsoft.com/office/drawing/2014/main" id="{191C1D7D-F227-0B45-A035-F4C160192D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1925" name="Text Box 20">
                <a:extLst>
                  <a:ext uri="{FF2B5EF4-FFF2-40B4-BE49-F238E27FC236}">
                    <a16:creationId xmlns:a16="http://schemas.microsoft.com/office/drawing/2014/main" id="{9861D9B1-A319-AE44-BE61-724260C1A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  <p:grpSp>
          <p:nvGrpSpPr>
            <p:cNvPr id="121869" name="Group 21">
              <a:extLst>
                <a:ext uri="{FF2B5EF4-FFF2-40B4-BE49-F238E27FC236}">
                  <a16:creationId xmlns:a16="http://schemas.microsoft.com/office/drawing/2014/main" id="{AAAF3D99-357A-7D4F-A38E-DC6AAB250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2496"/>
              <a:ext cx="402" cy="327"/>
              <a:chOff x="2862" y="1573"/>
              <a:chExt cx="402" cy="327"/>
            </a:xfrm>
          </p:grpSpPr>
          <p:sp>
            <p:nvSpPr>
              <p:cNvPr id="121920" name="Oval 22">
                <a:extLst>
                  <a:ext uri="{FF2B5EF4-FFF2-40B4-BE49-F238E27FC236}">
                    <a16:creationId xmlns:a16="http://schemas.microsoft.com/office/drawing/2014/main" id="{5667993A-6237-C945-BE56-5EE207673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21" name="Text Box 23">
                <a:extLst>
                  <a:ext uri="{FF2B5EF4-FFF2-40B4-BE49-F238E27FC236}">
                    <a16:creationId xmlns:a16="http://schemas.microsoft.com/office/drawing/2014/main" id="{4AA8765D-CEDE-F74A-9761-4C2182653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/>
                  <a:t>+</a:t>
                </a:r>
              </a:p>
            </p:txBody>
          </p:sp>
        </p:grpSp>
        <p:grpSp>
          <p:nvGrpSpPr>
            <p:cNvPr id="121870" name="Group 24">
              <a:extLst>
                <a:ext uri="{FF2B5EF4-FFF2-40B4-BE49-F238E27FC236}">
                  <a16:creationId xmlns:a16="http://schemas.microsoft.com/office/drawing/2014/main" id="{A1DFC639-9BF9-F34B-9336-32EF71B3E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5" y="2482"/>
              <a:ext cx="402" cy="327"/>
              <a:chOff x="2862" y="1573"/>
              <a:chExt cx="402" cy="327"/>
            </a:xfrm>
          </p:grpSpPr>
          <p:sp>
            <p:nvSpPr>
              <p:cNvPr id="121918" name="Oval 25">
                <a:extLst>
                  <a:ext uri="{FF2B5EF4-FFF2-40B4-BE49-F238E27FC236}">
                    <a16:creationId xmlns:a16="http://schemas.microsoft.com/office/drawing/2014/main" id="{8812E80B-732D-5F42-9F9C-AD6CC3E55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19" name="Text Box 26">
                <a:extLst>
                  <a:ext uri="{FF2B5EF4-FFF2-40B4-BE49-F238E27FC236}">
                    <a16:creationId xmlns:a16="http://schemas.microsoft.com/office/drawing/2014/main" id="{8D663B10-67C5-3341-88AA-B16D23DB4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/>
                  <a:t>-</a:t>
                </a:r>
              </a:p>
            </p:txBody>
          </p:sp>
        </p:grpSp>
        <p:sp>
          <p:nvSpPr>
            <p:cNvPr id="121871" name="Line 27">
              <a:extLst>
                <a:ext uri="{FF2B5EF4-FFF2-40B4-BE49-F238E27FC236}">
                  <a16:creationId xmlns:a16="http://schemas.microsoft.com/office/drawing/2014/main" id="{EE94B68B-7754-8F45-BEC5-4589B6CA6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" name="Text Box 28">
              <a:extLst>
                <a:ext uri="{FF2B5EF4-FFF2-40B4-BE49-F238E27FC236}">
                  <a16:creationId xmlns:a16="http://schemas.microsoft.com/office/drawing/2014/main" id="{7F069FF2-01B7-E843-8CF4-50CD2285C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K</a:t>
              </a:r>
              <a:r>
                <a:rPr lang="en-US" altLang="en-US" sz="2400" baseline="-25000"/>
                <a:t>S</a:t>
              </a:r>
              <a:r>
                <a:rPr lang="en-US" altLang="en-US" sz="1800"/>
                <a:t>(m )</a:t>
              </a:r>
            </a:p>
          </p:txBody>
        </p:sp>
        <p:grpSp>
          <p:nvGrpSpPr>
            <p:cNvPr id="121873" name="Group 29">
              <a:extLst>
                <a:ext uri="{FF2B5EF4-FFF2-40B4-BE49-F238E27FC236}">
                  <a16:creationId xmlns:a16="http://schemas.microsoft.com/office/drawing/2014/main" id="{BBD98CCB-A635-4344-BBDC-FB7D05261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6" y="2979"/>
              <a:ext cx="610" cy="332"/>
              <a:chOff x="3502" y="648"/>
              <a:chExt cx="610" cy="332"/>
            </a:xfrm>
          </p:grpSpPr>
          <p:sp>
            <p:nvSpPr>
              <p:cNvPr id="121916" name="Text Box 30">
                <a:extLst>
                  <a:ext uri="{FF2B5EF4-FFF2-40B4-BE49-F238E27FC236}">
                    <a16:creationId xmlns:a16="http://schemas.microsoft.com/office/drawing/2014/main" id="{BCF02001-3B37-784E-974A-BBB1570BB8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2" y="749"/>
                <a:ext cx="6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r>
                  <a:rPr lang="en-US" altLang="en-US" sz="1800"/>
                  <a:t>(K</a:t>
                </a:r>
                <a:r>
                  <a:rPr lang="en-US" altLang="en-US" sz="2400" baseline="-25000"/>
                  <a:t>S</a:t>
                </a:r>
                <a:r>
                  <a:rPr lang="en-US" altLang="en-US" sz="1800"/>
                  <a:t> )</a:t>
                </a:r>
              </a:p>
            </p:txBody>
          </p:sp>
          <p:sp>
            <p:nvSpPr>
              <p:cNvPr id="121917" name="Text Box 31">
                <a:extLst>
                  <a:ext uri="{FF2B5EF4-FFF2-40B4-BE49-F238E27FC236}">
                    <a16:creationId xmlns:a16="http://schemas.microsoft.com/office/drawing/2014/main" id="{B0445E33-97B7-2243-88A4-B15836B7A5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  <p:sp>
          <p:nvSpPr>
            <p:cNvPr id="121874" name="Freeform 32">
              <a:extLst>
                <a:ext uri="{FF2B5EF4-FFF2-40B4-BE49-F238E27FC236}">
                  <a16:creationId xmlns:a16="http://schemas.microsoft.com/office/drawing/2014/main" id="{FDB45ED4-4BAE-7C4F-B17C-1475DABC0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" name="Freeform 33">
              <a:extLst>
                <a:ext uri="{FF2B5EF4-FFF2-40B4-BE49-F238E27FC236}">
                  <a16:creationId xmlns:a16="http://schemas.microsoft.com/office/drawing/2014/main" id="{94CAF0C1-DE0C-7F49-AE81-18B990C909F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" name="Text Box 34">
              <a:extLst>
                <a:ext uri="{FF2B5EF4-FFF2-40B4-BE49-F238E27FC236}">
                  <a16:creationId xmlns:a16="http://schemas.microsoft.com/office/drawing/2014/main" id="{0D173B29-35ED-FA47-8E45-AB5B8A081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" y="2141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121877" name="Text Box 35">
              <a:extLst>
                <a:ext uri="{FF2B5EF4-FFF2-40B4-BE49-F238E27FC236}">
                  <a16:creationId xmlns:a16="http://schemas.microsoft.com/office/drawing/2014/main" id="{9ABDD41D-DCB6-2D41-856C-3E3A5BB0B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6" y="2568"/>
              <a:ext cx="3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  <a:r>
                <a:rPr lang="en-US" altLang="en-US" sz="2400" baseline="-25000"/>
                <a:t>S</a:t>
              </a:r>
            </a:p>
          </p:txBody>
        </p:sp>
        <p:sp>
          <p:nvSpPr>
            <p:cNvPr id="121878" name="Text Box 36">
              <a:extLst>
                <a:ext uri="{FF2B5EF4-FFF2-40B4-BE49-F238E27FC236}">
                  <a16:creationId xmlns:a16="http://schemas.microsoft.com/office/drawing/2014/main" id="{FEED1E1B-3C19-5841-8569-6F77166E5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" y="1749"/>
              <a:ext cx="3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  <a:r>
                <a:rPr lang="en-US" altLang="en-US" sz="2400" baseline="-25000"/>
                <a:t>S</a:t>
              </a:r>
            </a:p>
          </p:txBody>
        </p:sp>
        <p:sp>
          <p:nvSpPr>
            <p:cNvPr id="121879" name="Line 37">
              <a:extLst>
                <a:ext uri="{FF2B5EF4-FFF2-40B4-BE49-F238E27FC236}">
                  <a16:creationId xmlns:a16="http://schemas.microsoft.com/office/drawing/2014/main" id="{E999E657-AB26-BF49-AE9F-2B1035076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80" name="Group 38">
              <a:extLst>
                <a:ext uri="{FF2B5EF4-FFF2-40B4-BE49-F238E27FC236}">
                  <a16:creationId xmlns:a16="http://schemas.microsoft.com/office/drawing/2014/main" id="{0F84FCB6-29EE-134A-B389-E8562C6B26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3" y="3231"/>
              <a:ext cx="285" cy="278"/>
              <a:chOff x="2643" y="716"/>
              <a:chExt cx="285" cy="278"/>
            </a:xfrm>
          </p:grpSpPr>
          <p:sp>
            <p:nvSpPr>
              <p:cNvPr id="121914" name="Text Box 39">
                <a:extLst>
                  <a:ext uri="{FF2B5EF4-FFF2-40B4-BE49-F238E27FC236}">
                    <a16:creationId xmlns:a16="http://schemas.microsoft.com/office/drawing/2014/main" id="{9FA8C19F-DBA1-9C44-A3F3-A7FCA3950D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endParaRPr lang="en-US" altLang="en-US" sz="1800"/>
              </a:p>
            </p:txBody>
          </p:sp>
          <p:sp>
            <p:nvSpPr>
              <p:cNvPr id="121915" name="Text Box 40">
                <a:extLst>
                  <a:ext uri="{FF2B5EF4-FFF2-40B4-BE49-F238E27FC236}">
                    <a16:creationId xmlns:a16="http://schemas.microsoft.com/office/drawing/2014/main" id="{090035BE-EFBF-3A4D-BA80-511F3E1065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  <p:sp>
          <p:nvSpPr>
            <p:cNvPr id="121881" name="Line 41">
              <a:extLst>
                <a:ext uri="{FF2B5EF4-FFF2-40B4-BE49-F238E27FC236}">
                  <a16:creationId xmlns:a16="http://schemas.microsoft.com/office/drawing/2014/main" id="{97D89769-71FD-B241-9D1E-625E11407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882" name="Picture 42" descr="BS00768_[1]">
              <a:extLst>
                <a:ext uri="{FF2B5EF4-FFF2-40B4-BE49-F238E27FC236}">
                  <a16:creationId xmlns:a16="http://schemas.microsoft.com/office/drawing/2014/main" id="{34FCFF95-55F4-C64D-A8C4-54D1F467F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83" name="Picture 43" descr="Alice">
              <a:extLst>
                <a:ext uri="{FF2B5EF4-FFF2-40B4-BE49-F238E27FC236}">
                  <a16:creationId xmlns:a16="http://schemas.microsoft.com/office/drawing/2014/main" id="{F698EDC8-9802-9C41-AF5E-0FF551083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84" name="Line 44">
              <a:extLst>
                <a:ext uri="{FF2B5EF4-FFF2-40B4-BE49-F238E27FC236}">
                  <a16:creationId xmlns:a16="http://schemas.microsoft.com/office/drawing/2014/main" id="{08532595-96E8-ED48-9F3E-BC5BA01D3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5" name="Line 45">
              <a:extLst>
                <a:ext uri="{FF2B5EF4-FFF2-40B4-BE49-F238E27FC236}">
                  <a16:creationId xmlns:a16="http://schemas.microsoft.com/office/drawing/2014/main" id="{279312C4-AED1-934B-8BDB-63BBD8358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886" name="Picture 46" descr="BS00592_[1]">
              <a:extLst>
                <a:ext uri="{FF2B5EF4-FFF2-40B4-BE49-F238E27FC236}">
                  <a16:creationId xmlns:a16="http://schemas.microsoft.com/office/drawing/2014/main" id="{F7092C49-24C8-774E-A36E-472511170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87" name="Text Box 47">
              <a:extLst>
                <a:ext uri="{FF2B5EF4-FFF2-40B4-BE49-F238E27FC236}">
                  <a16:creationId xmlns:a16="http://schemas.microsoft.com/office/drawing/2014/main" id="{CE4C717D-598D-674C-B7BF-214E4D1A5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" y="2632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Internet</a:t>
              </a:r>
            </a:p>
          </p:txBody>
        </p:sp>
        <p:sp>
          <p:nvSpPr>
            <p:cNvPr id="121888" name="Freeform 48">
              <a:extLst>
                <a:ext uri="{FF2B5EF4-FFF2-40B4-BE49-F238E27FC236}">
                  <a16:creationId xmlns:a16="http://schemas.microsoft.com/office/drawing/2014/main" id="{277D2194-8DEE-4345-A0E2-63F45DD349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89" name="Group 49">
              <a:extLst>
                <a:ext uri="{FF2B5EF4-FFF2-40B4-BE49-F238E27FC236}">
                  <a16:creationId xmlns:a16="http://schemas.microsoft.com/office/drawing/2014/main" id="{EC077F1D-91FA-644E-B2C7-404C0FBFA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121911" name="Rectangle 50">
                <a:extLst>
                  <a:ext uri="{FF2B5EF4-FFF2-40B4-BE49-F238E27FC236}">
                    <a16:creationId xmlns:a16="http://schemas.microsoft.com/office/drawing/2014/main" id="{0E071327-5CAC-DA45-9679-AFC38774C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12" name="Text Box 51">
                <a:extLst>
                  <a:ext uri="{FF2B5EF4-FFF2-40B4-BE49-F238E27FC236}">
                    <a16:creationId xmlns:a16="http://schemas.microsoft.com/office/drawing/2014/main" id="{9473F809-6E33-9D4C-8FD6-DF3727C9C0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456"/>
                <a:ext cx="44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S</a:t>
                </a:r>
                <a:r>
                  <a:rPr lang="en-US" altLang="en-US" sz="1800"/>
                  <a:t>( )</a:t>
                </a:r>
              </a:p>
            </p:txBody>
          </p:sp>
          <p:sp>
            <p:nvSpPr>
              <p:cNvPr id="121913" name="Text Box 52">
                <a:extLst>
                  <a:ext uri="{FF2B5EF4-FFF2-40B4-BE49-F238E27FC236}">
                    <a16:creationId xmlns:a16="http://schemas.microsoft.com/office/drawing/2014/main" id="{B17D2931-B0A2-4F4D-8B75-36DC7C783E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121890" name="Freeform 53">
              <a:extLst>
                <a:ext uri="{FF2B5EF4-FFF2-40B4-BE49-F238E27FC236}">
                  <a16:creationId xmlns:a16="http://schemas.microsoft.com/office/drawing/2014/main" id="{57B1ECFC-04BD-E344-9B56-EE1F7BA4D2F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91" name="Group 54">
              <a:extLst>
                <a:ext uri="{FF2B5EF4-FFF2-40B4-BE49-F238E27FC236}">
                  <a16:creationId xmlns:a16="http://schemas.microsoft.com/office/drawing/2014/main" id="{1CE536F8-2706-C54F-94A1-A419702F22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121907" name="Rectangle 55">
                <a:extLst>
                  <a:ext uri="{FF2B5EF4-FFF2-40B4-BE49-F238E27FC236}">
                    <a16:creationId xmlns:a16="http://schemas.microsoft.com/office/drawing/2014/main" id="{CC84925D-2738-FD42-990B-A30022D59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08" name="Text Box 56">
                <a:extLst>
                  <a:ext uri="{FF2B5EF4-FFF2-40B4-BE49-F238E27FC236}">
                    <a16:creationId xmlns:a16="http://schemas.microsoft.com/office/drawing/2014/main" id="{4CD8BC76-62C3-A24A-816D-B27C72202B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" y="3432"/>
                <a:ext cx="4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r>
                  <a:rPr lang="en-US" altLang="en-US" sz="1800"/>
                  <a:t>( )</a:t>
                </a:r>
              </a:p>
            </p:txBody>
          </p:sp>
          <p:sp>
            <p:nvSpPr>
              <p:cNvPr id="121909" name="Text Box 57">
                <a:extLst>
                  <a:ext uri="{FF2B5EF4-FFF2-40B4-BE49-F238E27FC236}">
                    <a16:creationId xmlns:a16="http://schemas.microsoft.com/office/drawing/2014/main" id="{77DE7B21-4B0D-904B-99D9-53B372FE8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1910" name="Text Box 58">
                <a:extLst>
                  <a:ext uri="{FF2B5EF4-FFF2-40B4-BE49-F238E27FC236}">
                    <a16:creationId xmlns:a16="http://schemas.microsoft.com/office/drawing/2014/main" id="{09E85C31-9592-2144-A86E-A31711680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-</a:t>
                </a:r>
              </a:p>
            </p:txBody>
          </p:sp>
        </p:grpSp>
        <p:sp>
          <p:nvSpPr>
            <p:cNvPr id="121892" name="Line 59">
              <a:extLst>
                <a:ext uri="{FF2B5EF4-FFF2-40B4-BE49-F238E27FC236}">
                  <a16:creationId xmlns:a16="http://schemas.microsoft.com/office/drawing/2014/main" id="{E6AFF180-0831-5A42-9749-720D57DBC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893" name="Picture 60" descr="BS00768_[1]">
              <a:extLst>
                <a:ext uri="{FF2B5EF4-FFF2-40B4-BE49-F238E27FC236}">
                  <a16:creationId xmlns:a16="http://schemas.microsoft.com/office/drawing/2014/main" id="{1E30952C-3340-674F-B13D-6BFFB4B99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1894" name="Group 61">
              <a:extLst>
                <a:ext uri="{FF2B5EF4-FFF2-40B4-BE49-F238E27FC236}">
                  <a16:creationId xmlns:a16="http://schemas.microsoft.com/office/drawing/2014/main" id="{168B24B8-93FC-5345-AACD-652EDD5C68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3226"/>
              <a:ext cx="285" cy="278"/>
              <a:chOff x="2643" y="716"/>
              <a:chExt cx="285" cy="278"/>
            </a:xfrm>
          </p:grpSpPr>
          <p:sp>
            <p:nvSpPr>
              <p:cNvPr id="121905" name="Text Box 62">
                <a:extLst>
                  <a:ext uri="{FF2B5EF4-FFF2-40B4-BE49-F238E27FC236}">
                    <a16:creationId xmlns:a16="http://schemas.microsoft.com/office/drawing/2014/main" id="{E32BC9B2-E216-B648-ABF8-4DFB1CFC6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endParaRPr lang="en-US" altLang="en-US" sz="1800"/>
              </a:p>
            </p:txBody>
          </p:sp>
          <p:sp>
            <p:nvSpPr>
              <p:cNvPr id="121906" name="Text Box 63">
                <a:extLst>
                  <a:ext uri="{FF2B5EF4-FFF2-40B4-BE49-F238E27FC236}">
                    <a16:creationId xmlns:a16="http://schemas.microsoft.com/office/drawing/2014/main" id="{B80C9D92-2CE1-7B4B-BD20-7019A3B69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-</a:t>
                </a:r>
              </a:p>
            </p:txBody>
          </p:sp>
        </p:grpSp>
        <p:sp>
          <p:nvSpPr>
            <p:cNvPr id="121895" name="Line 64">
              <a:extLst>
                <a:ext uri="{FF2B5EF4-FFF2-40B4-BE49-F238E27FC236}">
                  <a16:creationId xmlns:a16="http://schemas.microsoft.com/office/drawing/2014/main" id="{375DBF13-D353-9045-8B39-B4F941CA9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896" name="Picture 65" descr="BS00768_[1]">
              <a:extLst>
                <a:ext uri="{FF2B5EF4-FFF2-40B4-BE49-F238E27FC236}">
                  <a16:creationId xmlns:a16="http://schemas.microsoft.com/office/drawing/2014/main" id="{33A02E04-3A9C-BC4E-801D-041FBE09D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97" name="Text Box 66">
              <a:extLst>
                <a:ext uri="{FF2B5EF4-FFF2-40B4-BE49-F238E27FC236}">
                  <a16:creationId xmlns:a16="http://schemas.microsoft.com/office/drawing/2014/main" id="{1826A5CA-5DA3-0749-8915-5A449CF55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2938"/>
              <a:ext cx="3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  <a:r>
                <a:rPr lang="en-US" altLang="en-US" sz="2400" baseline="-25000"/>
                <a:t>S</a:t>
              </a:r>
            </a:p>
          </p:txBody>
        </p:sp>
        <p:sp>
          <p:nvSpPr>
            <p:cNvPr id="121898" name="Line 67">
              <a:extLst>
                <a:ext uri="{FF2B5EF4-FFF2-40B4-BE49-F238E27FC236}">
                  <a16:creationId xmlns:a16="http://schemas.microsoft.com/office/drawing/2014/main" id="{0422EF33-723F-9B44-9F8D-00EC0D6EF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9" name="Text Box 68">
              <a:extLst>
                <a:ext uri="{FF2B5EF4-FFF2-40B4-BE49-F238E27FC236}">
                  <a16:creationId xmlns:a16="http://schemas.microsoft.com/office/drawing/2014/main" id="{A70FF2A2-FBE1-1C4A-A9BE-D1CCF4BA4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8" y="215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pic>
          <p:nvPicPr>
            <p:cNvPr id="121900" name="Picture 69" descr="Bob">
              <a:extLst>
                <a:ext uri="{FF2B5EF4-FFF2-40B4-BE49-F238E27FC236}">
                  <a16:creationId xmlns:a16="http://schemas.microsoft.com/office/drawing/2014/main" id="{3549B31E-771E-424F-ABAE-B33DC906F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901" name="Text Box 70">
              <a:extLst>
                <a:ext uri="{FF2B5EF4-FFF2-40B4-BE49-F238E27FC236}">
                  <a16:creationId xmlns:a16="http://schemas.microsoft.com/office/drawing/2014/main" id="{C547E588-9984-D946-BC2B-FFCF25D54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K</a:t>
              </a:r>
              <a:r>
                <a:rPr lang="en-US" altLang="en-US" sz="2400" baseline="-25000"/>
                <a:t>S</a:t>
              </a:r>
              <a:r>
                <a:rPr lang="en-US" altLang="en-US" sz="1800"/>
                <a:t>(m )</a:t>
              </a:r>
            </a:p>
          </p:txBody>
        </p:sp>
        <p:grpSp>
          <p:nvGrpSpPr>
            <p:cNvPr id="121902" name="Group 71">
              <a:extLst>
                <a:ext uri="{FF2B5EF4-FFF2-40B4-BE49-F238E27FC236}">
                  <a16:creationId xmlns:a16="http://schemas.microsoft.com/office/drawing/2014/main" id="{A455958A-36D4-5149-A9ED-C03797304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4" y="2965"/>
              <a:ext cx="610" cy="332"/>
              <a:chOff x="3502" y="648"/>
              <a:chExt cx="610" cy="332"/>
            </a:xfrm>
          </p:grpSpPr>
          <p:sp>
            <p:nvSpPr>
              <p:cNvPr id="121903" name="Text Box 72">
                <a:extLst>
                  <a:ext uri="{FF2B5EF4-FFF2-40B4-BE49-F238E27FC236}">
                    <a16:creationId xmlns:a16="http://schemas.microsoft.com/office/drawing/2014/main" id="{053B4010-57A8-7443-98D3-98B54534E6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2" y="749"/>
                <a:ext cx="6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r>
                  <a:rPr lang="en-US" altLang="en-US" sz="1800"/>
                  <a:t>(K</a:t>
                </a:r>
                <a:r>
                  <a:rPr lang="en-US" altLang="en-US" sz="2400" baseline="-25000"/>
                  <a:t>S</a:t>
                </a:r>
                <a:r>
                  <a:rPr lang="en-US" altLang="en-US" sz="1800"/>
                  <a:t> )</a:t>
                </a:r>
              </a:p>
            </p:txBody>
          </p:sp>
          <p:sp>
            <p:nvSpPr>
              <p:cNvPr id="121904" name="Text Box 73">
                <a:extLst>
                  <a:ext uri="{FF2B5EF4-FFF2-40B4-BE49-F238E27FC236}">
                    <a16:creationId xmlns:a16="http://schemas.microsoft.com/office/drawing/2014/main" id="{35EB28A8-B670-4046-922A-7617C54C4B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Footer Placeholder 3">
            <a:extLst>
              <a:ext uri="{FF2B5EF4-FFF2-40B4-BE49-F238E27FC236}">
                <a16:creationId xmlns:a16="http://schemas.microsoft.com/office/drawing/2014/main" id="{FAD5AE54-2921-B349-A75F-FCAB33E9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23906" name="Slide Number Placeholder 4">
            <a:extLst>
              <a:ext uri="{FF2B5EF4-FFF2-40B4-BE49-F238E27FC236}">
                <a16:creationId xmlns:a16="http://schemas.microsoft.com/office/drawing/2014/main" id="{72055B39-88E0-1148-A6BA-DD212488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38C5D79B-88E0-4241-94AA-3868F45AEEC4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905B11F4-3E01-284A-AFA2-E84BCF768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Secure e-mail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23908" name="Text Box 3">
            <a:extLst>
              <a:ext uri="{FF2B5EF4-FFF2-40B4-BE49-F238E27FC236}">
                <a16:creationId xmlns:a16="http://schemas.microsoft.com/office/drawing/2014/main" id="{230505DE-F91C-2F40-9BB2-D85B05F2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4805363"/>
            <a:ext cx="605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Bob: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2000"/>
              <a:t>  uses his private key to decrypt and recover K</a:t>
            </a:r>
            <a:r>
              <a:rPr lang="en-US" altLang="en-US" sz="2400" baseline="-25000"/>
              <a:t>S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2000"/>
              <a:t>  uses K</a:t>
            </a:r>
            <a:r>
              <a:rPr lang="en-US" altLang="en-US" sz="2400" baseline="-25000"/>
              <a:t>S</a:t>
            </a:r>
            <a:r>
              <a:rPr lang="en-US" altLang="en-US" sz="2000"/>
              <a:t> to decrypt K</a:t>
            </a:r>
            <a:r>
              <a:rPr lang="en-US" altLang="en-US" sz="2400" baseline="-25000"/>
              <a:t>S</a:t>
            </a:r>
            <a:r>
              <a:rPr lang="en-US" altLang="en-US" sz="2000"/>
              <a:t>(m) to recover m</a:t>
            </a:r>
          </a:p>
        </p:txBody>
      </p:sp>
      <p:sp>
        <p:nvSpPr>
          <p:cNvPr id="123909" name="Text Box 4">
            <a:extLst>
              <a:ext uri="{FF2B5EF4-FFF2-40B4-BE49-F238E27FC236}">
                <a16:creationId xmlns:a16="http://schemas.microsoft.com/office/drawing/2014/main" id="{A0002C33-571C-EC4D-BB46-6E83F167E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341438"/>
            <a:ext cx="7535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2000"/>
              <a:t> </a:t>
            </a:r>
            <a:r>
              <a:rPr lang="en-US" altLang="en-US" sz="2400"/>
              <a:t>Alice wants to send confidential e-mail, m, to Bob.</a:t>
            </a:r>
          </a:p>
        </p:txBody>
      </p:sp>
      <p:grpSp>
        <p:nvGrpSpPr>
          <p:cNvPr id="123910" name="Group 5">
            <a:extLst>
              <a:ext uri="{FF2B5EF4-FFF2-40B4-BE49-F238E27FC236}">
                <a16:creationId xmlns:a16="http://schemas.microsoft.com/office/drawing/2014/main" id="{659DA965-2B10-F74C-B615-2E08B66B609E}"/>
              </a:ext>
            </a:extLst>
          </p:cNvPr>
          <p:cNvGrpSpPr>
            <a:grpSpLocks/>
          </p:cNvGrpSpPr>
          <p:nvPr/>
        </p:nvGrpSpPr>
        <p:grpSpPr bwMode="auto">
          <a:xfrm>
            <a:off x="517525" y="1831975"/>
            <a:ext cx="8112125" cy="2805113"/>
            <a:chOff x="289" y="1749"/>
            <a:chExt cx="5110" cy="1767"/>
          </a:xfrm>
        </p:grpSpPr>
        <p:sp>
          <p:nvSpPr>
            <p:cNvPr id="123911" name="Freeform 6">
              <a:extLst>
                <a:ext uri="{FF2B5EF4-FFF2-40B4-BE49-F238E27FC236}">
                  <a16:creationId xmlns:a16="http://schemas.microsoft.com/office/drawing/2014/main" id="{54DDEF8E-88B7-864C-A884-AE618F51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1 w 2135"/>
                <a:gd name="T1" fmla="*/ 5 h 1662"/>
                <a:gd name="T2" fmla="*/ 2 w 2135"/>
                <a:gd name="T3" fmla="*/ 1 h 1662"/>
                <a:gd name="T4" fmla="*/ 16 w 2135"/>
                <a:gd name="T5" fmla="*/ 1 h 1662"/>
                <a:gd name="T6" fmla="*/ 29 w 2135"/>
                <a:gd name="T7" fmla="*/ 1 h 1662"/>
                <a:gd name="T8" fmla="*/ 48 w 2135"/>
                <a:gd name="T9" fmla="*/ 3 h 1662"/>
                <a:gd name="T10" fmla="*/ 48 w 2135"/>
                <a:gd name="T11" fmla="*/ 9 h 1662"/>
                <a:gd name="T12" fmla="*/ 38 w 2135"/>
                <a:gd name="T13" fmla="*/ 12 h 1662"/>
                <a:gd name="T14" fmla="*/ 20 w 2135"/>
                <a:gd name="T15" fmla="*/ 12 h 1662"/>
                <a:gd name="T16" fmla="*/ 12 w 2135"/>
                <a:gd name="T17" fmla="*/ 10 h 1662"/>
                <a:gd name="T18" fmla="*/ 4 w 2135"/>
                <a:gd name="T19" fmla="*/ 8 h 1662"/>
                <a:gd name="T20" fmla="*/ 1 w 2135"/>
                <a:gd name="T21" fmla="*/ 5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2" name="Line 7">
              <a:extLst>
                <a:ext uri="{FF2B5EF4-FFF2-40B4-BE49-F238E27FC236}">
                  <a16:creationId xmlns:a16="http://schemas.microsoft.com/office/drawing/2014/main" id="{2EEC63D4-65D4-FC40-AAC3-2906526C8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913" name="Picture 8" descr="BS00768_[1]">
              <a:extLst>
                <a:ext uri="{FF2B5EF4-FFF2-40B4-BE49-F238E27FC236}">
                  <a16:creationId xmlns:a16="http://schemas.microsoft.com/office/drawing/2014/main" id="{3628DAE2-6754-F34F-B84A-3FCBEE5E3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4" name="Picture 9" descr="BS00592_[1]">
              <a:extLst>
                <a:ext uri="{FF2B5EF4-FFF2-40B4-BE49-F238E27FC236}">
                  <a16:creationId xmlns:a16="http://schemas.microsoft.com/office/drawing/2014/main" id="{6691C036-4A9C-974F-98E0-C1A277A61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915" name="Group 10">
              <a:extLst>
                <a:ext uri="{FF2B5EF4-FFF2-40B4-BE49-F238E27FC236}">
                  <a16:creationId xmlns:a16="http://schemas.microsoft.com/office/drawing/2014/main" id="{CA574C85-6856-D545-9B2C-1B81EBD47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123974" name="Rectangle 11">
                <a:extLst>
                  <a:ext uri="{FF2B5EF4-FFF2-40B4-BE49-F238E27FC236}">
                    <a16:creationId xmlns:a16="http://schemas.microsoft.com/office/drawing/2014/main" id="{E910CF34-7E43-7F4C-A89C-12DF1AA33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75" name="Text Box 12">
                <a:extLst>
                  <a:ext uri="{FF2B5EF4-FFF2-40B4-BE49-F238E27FC236}">
                    <a16:creationId xmlns:a16="http://schemas.microsoft.com/office/drawing/2014/main" id="{DC5E763A-9DD5-3245-BE09-995EA3842D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456"/>
                <a:ext cx="44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S</a:t>
                </a:r>
                <a:r>
                  <a:rPr lang="en-US" altLang="en-US" sz="1800"/>
                  <a:t>( )</a:t>
                </a:r>
              </a:p>
            </p:txBody>
          </p:sp>
          <p:sp>
            <p:nvSpPr>
              <p:cNvPr id="123976" name="Text Box 13">
                <a:extLst>
                  <a:ext uri="{FF2B5EF4-FFF2-40B4-BE49-F238E27FC236}">
                    <a16:creationId xmlns:a16="http://schemas.microsoft.com/office/drawing/2014/main" id="{8E7370A9-0FED-0E4B-90C2-49A2929BA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</p:grpSp>
        <p:grpSp>
          <p:nvGrpSpPr>
            <p:cNvPr id="123916" name="Group 14">
              <a:extLst>
                <a:ext uri="{FF2B5EF4-FFF2-40B4-BE49-F238E27FC236}">
                  <a16:creationId xmlns:a16="http://schemas.microsoft.com/office/drawing/2014/main" id="{1BEF7FD8-4632-454A-A8BE-5C159A381C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123970" name="Rectangle 15">
                <a:extLst>
                  <a:ext uri="{FF2B5EF4-FFF2-40B4-BE49-F238E27FC236}">
                    <a16:creationId xmlns:a16="http://schemas.microsoft.com/office/drawing/2014/main" id="{B8FF3850-0155-E64E-92D3-9661B1E26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71" name="Text Box 16">
                <a:extLst>
                  <a:ext uri="{FF2B5EF4-FFF2-40B4-BE49-F238E27FC236}">
                    <a16:creationId xmlns:a16="http://schemas.microsoft.com/office/drawing/2014/main" id="{812C6DE2-B055-5A42-A699-55B3556079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" y="3432"/>
                <a:ext cx="4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r>
                  <a:rPr lang="en-US" altLang="en-US" sz="1800"/>
                  <a:t>( )</a:t>
                </a:r>
              </a:p>
            </p:txBody>
          </p:sp>
          <p:sp>
            <p:nvSpPr>
              <p:cNvPr id="123972" name="Text Box 17">
                <a:extLst>
                  <a:ext uri="{FF2B5EF4-FFF2-40B4-BE49-F238E27FC236}">
                    <a16:creationId xmlns:a16="http://schemas.microsoft.com/office/drawing/2014/main" id="{F0C952A1-3E1A-3E46-8883-A0709E88C6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3973" name="Text Box 18">
                <a:extLst>
                  <a:ext uri="{FF2B5EF4-FFF2-40B4-BE49-F238E27FC236}">
                    <a16:creationId xmlns:a16="http://schemas.microsoft.com/office/drawing/2014/main" id="{49A71970-AFD4-2742-8EAC-360C5664B8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  <p:grpSp>
          <p:nvGrpSpPr>
            <p:cNvPr id="123917" name="Group 19">
              <a:extLst>
                <a:ext uri="{FF2B5EF4-FFF2-40B4-BE49-F238E27FC236}">
                  <a16:creationId xmlns:a16="http://schemas.microsoft.com/office/drawing/2014/main" id="{5E9EB9A2-E40E-6C4B-80FB-2D97CA72E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2496"/>
              <a:ext cx="402" cy="327"/>
              <a:chOff x="2862" y="1573"/>
              <a:chExt cx="402" cy="327"/>
            </a:xfrm>
          </p:grpSpPr>
          <p:sp>
            <p:nvSpPr>
              <p:cNvPr id="123968" name="Oval 20">
                <a:extLst>
                  <a:ext uri="{FF2B5EF4-FFF2-40B4-BE49-F238E27FC236}">
                    <a16:creationId xmlns:a16="http://schemas.microsoft.com/office/drawing/2014/main" id="{E7B822A5-1C42-F240-B1AC-1F7128F67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69" name="Text Box 21">
                <a:extLst>
                  <a:ext uri="{FF2B5EF4-FFF2-40B4-BE49-F238E27FC236}">
                    <a16:creationId xmlns:a16="http://schemas.microsoft.com/office/drawing/2014/main" id="{72DB7689-3F35-4045-87CA-110A15D2DF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/>
                  <a:t>+</a:t>
                </a:r>
              </a:p>
            </p:txBody>
          </p:sp>
        </p:grpSp>
        <p:grpSp>
          <p:nvGrpSpPr>
            <p:cNvPr id="123918" name="Group 22">
              <a:extLst>
                <a:ext uri="{FF2B5EF4-FFF2-40B4-BE49-F238E27FC236}">
                  <a16:creationId xmlns:a16="http://schemas.microsoft.com/office/drawing/2014/main" id="{8873275D-F56D-3E4D-86BF-C9A62DB8BD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5" y="2482"/>
              <a:ext cx="402" cy="327"/>
              <a:chOff x="2862" y="1573"/>
              <a:chExt cx="402" cy="327"/>
            </a:xfrm>
          </p:grpSpPr>
          <p:sp>
            <p:nvSpPr>
              <p:cNvPr id="123966" name="Oval 23">
                <a:extLst>
                  <a:ext uri="{FF2B5EF4-FFF2-40B4-BE49-F238E27FC236}">
                    <a16:creationId xmlns:a16="http://schemas.microsoft.com/office/drawing/2014/main" id="{ED26E98B-F394-B54D-8869-E9FB8B255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67" name="Text Box 24">
                <a:extLst>
                  <a:ext uri="{FF2B5EF4-FFF2-40B4-BE49-F238E27FC236}">
                    <a16:creationId xmlns:a16="http://schemas.microsoft.com/office/drawing/2014/main" id="{86A937D5-C5E3-5140-B31C-C142724603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/>
                  <a:t>-</a:t>
                </a:r>
              </a:p>
            </p:txBody>
          </p:sp>
        </p:grpSp>
        <p:sp>
          <p:nvSpPr>
            <p:cNvPr id="123919" name="Line 25">
              <a:extLst>
                <a:ext uri="{FF2B5EF4-FFF2-40B4-BE49-F238E27FC236}">
                  <a16:creationId xmlns:a16="http://schemas.microsoft.com/office/drawing/2014/main" id="{B24C60FB-8996-D844-935D-1F42EC77E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0" name="Text Box 26">
              <a:extLst>
                <a:ext uri="{FF2B5EF4-FFF2-40B4-BE49-F238E27FC236}">
                  <a16:creationId xmlns:a16="http://schemas.microsoft.com/office/drawing/2014/main" id="{341867FE-E6FF-7D45-969D-392442DA1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K</a:t>
              </a:r>
              <a:r>
                <a:rPr lang="en-US" altLang="en-US" sz="2400" baseline="-25000"/>
                <a:t>S</a:t>
              </a:r>
              <a:r>
                <a:rPr lang="en-US" altLang="en-US" sz="1800"/>
                <a:t>(m )</a:t>
              </a:r>
            </a:p>
          </p:txBody>
        </p:sp>
        <p:grpSp>
          <p:nvGrpSpPr>
            <p:cNvPr id="123921" name="Group 27">
              <a:extLst>
                <a:ext uri="{FF2B5EF4-FFF2-40B4-BE49-F238E27FC236}">
                  <a16:creationId xmlns:a16="http://schemas.microsoft.com/office/drawing/2014/main" id="{80E429C5-C66B-2D4E-8172-230D48B8D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6" y="2979"/>
              <a:ext cx="610" cy="332"/>
              <a:chOff x="3502" y="648"/>
              <a:chExt cx="610" cy="332"/>
            </a:xfrm>
          </p:grpSpPr>
          <p:sp>
            <p:nvSpPr>
              <p:cNvPr id="123964" name="Text Box 28">
                <a:extLst>
                  <a:ext uri="{FF2B5EF4-FFF2-40B4-BE49-F238E27FC236}">
                    <a16:creationId xmlns:a16="http://schemas.microsoft.com/office/drawing/2014/main" id="{C9E861D5-3AC4-4B4E-A7D1-3A782C6BBA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2" y="749"/>
                <a:ext cx="6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r>
                  <a:rPr lang="en-US" altLang="en-US" sz="1800"/>
                  <a:t>(K</a:t>
                </a:r>
                <a:r>
                  <a:rPr lang="en-US" altLang="en-US" sz="2400" baseline="-25000"/>
                  <a:t>S</a:t>
                </a:r>
                <a:r>
                  <a:rPr lang="en-US" altLang="en-US" sz="1800"/>
                  <a:t> )</a:t>
                </a:r>
              </a:p>
            </p:txBody>
          </p:sp>
          <p:sp>
            <p:nvSpPr>
              <p:cNvPr id="123965" name="Text Box 29">
                <a:extLst>
                  <a:ext uri="{FF2B5EF4-FFF2-40B4-BE49-F238E27FC236}">
                    <a16:creationId xmlns:a16="http://schemas.microsoft.com/office/drawing/2014/main" id="{02CA2CEE-F5F9-B147-BA14-28FC705FD6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  <p:sp>
          <p:nvSpPr>
            <p:cNvPr id="123922" name="Freeform 30">
              <a:extLst>
                <a:ext uri="{FF2B5EF4-FFF2-40B4-BE49-F238E27FC236}">
                  <a16:creationId xmlns:a16="http://schemas.microsoft.com/office/drawing/2014/main" id="{C0549BEE-1061-8C4F-B1B3-C66A024D0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3" name="Freeform 31">
              <a:extLst>
                <a:ext uri="{FF2B5EF4-FFF2-40B4-BE49-F238E27FC236}">
                  <a16:creationId xmlns:a16="http://schemas.microsoft.com/office/drawing/2014/main" id="{21665060-A33A-4646-B2ED-66F4B5C3B44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4" name="Text Box 32">
              <a:extLst>
                <a:ext uri="{FF2B5EF4-FFF2-40B4-BE49-F238E27FC236}">
                  <a16:creationId xmlns:a16="http://schemas.microsoft.com/office/drawing/2014/main" id="{482C6EDE-A0B6-284C-9528-4D52A5C5E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" y="2141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123925" name="Text Box 33">
              <a:extLst>
                <a:ext uri="{FF2B5EF4-FFF2-40B4-BE49-F238E27FC236}">
                  <a16:creationId xmlns:a16="http://schemas.microsoft.com/office/drawing/2014/main" id="{2D5B053E-B654-1A4D-B835-10B6FC689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6" y="2568"/>
              <a:ext cx="3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  <a:r>
                <a:rPr lang="en-US" altLang="en-US" sz="2400" baseline="-25000"/>
                <a:t>S</a:t>
              </a:r>
            </a:p>
          </p:txBody>
        </p:sp>
        <p:sp>
          <p:nvSpPr>
            <p:cNvPr id="123926" name="Text Box 34">
              <a:extLst>
                <a:ext uri="{FF2B5EF4-FFF2-40B4-BE49-F238E27FC236}">
                  <a16:creationId xmlns:a16="http://schemas.microsoft.com/office/drawing/2014/main" id="{7B6BADB3-1E5E-E446-AAAD-CFD022067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" y="1749"/>
              <a:ext cx="3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  <a:r>
                <a:rPr lang="en-US" altLang="en-US" sz="2400" baseline="-25000"/>
                <a:t>S</a:t>
              </a:r>
            </a:p>
          </p:txBody>
        </p:sp>
        <p:sp>
          <p:nvSpPr>
            <p:cNvPr id="123927" name="Line 35">
              <a:extLst>
                <a:ext uri="{FF2B5EF4-FFF2-40B4-BE49-F238E27FC236}">
                  <a16:creationId xmlns:a16="http://schemas.microsoft.com/office/drawing/2014/main" id="{D63B9D10-8831-B54F-B16E-B6BFB98A5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28" name="Group 36">
              <a:extLst>
                <a:ext uri="{FF2B5EF4-FFF2-40B4-BE49-F238E27FC236}">
                  <a16:creationId xmlns:a16="http://schemas.microsoft.com/office/drawing/2014/main" id="{40469983-4F5A-9E42-913D-D96CEE475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3" y="3231"/>
              <a:ext cx="285" cy="278"/>
              <a:chOff x="2643" y="716"/>
              <a:chExt cx="285" cy="278"/>
            </a:xfrm>
          </p:grpSpPr>
          <p:sp>
            <p:nvSpPr>
              <p:cNvPr id="123962" name="Text Box 37">
                <a:extLst>
                  <a:ext uri="{FF2B5EF4-FFF2-40B4-BE49-F238E27FC236}">
                    <a16:creationId xmlns:a16="http://schemas.microsoft.com/office/drawing/2014/main" id="{DF5BE96D-4C82-6F45-87E1-7A78FBC42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endParaRPr lang="en-US" altLang="en-US" sz="1800"/>
              </a:p>
            </p:txBody>
          </p:sp>
          <p:sp>
            <p:nvSpPr>
              <p:cNvPr id="123963" name="Text Box 38">
                <a:extLst>
                  <a:ext uri="{FF2B5EF4-FFF2-40B4-BE49-F238E27FC236}">
                    <a16:creationId xmlns:a16="http://schemas.microsoft.com/office/drawing/2014/main" id="{CB8FE65B-FD09-B24A-A3CA-6259D4E653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  <p:sp>
          <p:nvSpPr>
            <p:cNvPr id="123929" name="Line 39">
              <a:extLst>
                <a:ext uri="{FF2B5EF4-FFF2-40B4-BE49-F238E27FC236}">
                  <a16:creationId xmlns:a16="http://schemas.microsoft.com/office/drawing/2014/main" id="{70322FA8-7448-054D-A9F1-60295B594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930" name="Picture 40" descr="BS00768_[1]">
              <a:extLst>
                <a:ext uri="{FF2B5EF4-FFF2-40B4-BE49-F238E27FC236}">
                  <a16:creationId xmlns:a16="http://schemas.microsoft.com/office/drawing/2014/main" id="{1E409D63-10DC-9B4D-AF4A-C0FEFB195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31" name="Picture 41" descr="Alice">
              <a:extLst>
                <a:ext uri="{FF2B5EF4-FFF2-40B4-BE49-F238E27FC236}">
                  <a16:creationId xmlns:a16="http://schemas.microsoft.com/office/drawing/2014/main" id="{A7E0EE23-06E9-624F-84E1-750B7C69A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32" name="Line 42">
              <a:extLst>
                <a:ext uri="{FF2B5EF4-FFF2-40B4-BE49-F238E27FC236}">
                  <a16:creationId xmlns:a16="http://schemas.microsoft.com/office/drawing/2014/main" id="{343BE42E-0847-C24C-AAA8-2D71E895C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3" name="Line 43">
              <a:extLst>
                <a:ext uri="{FF2B5EF4-FFF2-40B4-BE49-F238E27FC236}">
                  <a16:creationId xmlns:a16="http://schemas.microsoft.com/office/drawing/2014/main" id="{7C3884C7-623A-1D49-9409-CC6CFF6356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934" name="Picture 44" descr="BS00592_[1]">
              <a:extLst>
                <a:ext uri="{FF2B5EF4-FFF2-40B4-BE49-F238E27FC236}">
                  <a16:creationId xmlns:a16="http://schemas.microsoft.com/office/drawing/2014/main" id="{273DE46D-DD3C-CC4C-8268-A7544545F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35" name="Text Box 45">
              <a:extLst>
                <a:ext uri="{FF2B5EF4-FFF2-40B4-BE49-F238E27FC236}">
                  <a16:creationId xmlns:a16="http://schemas.microsoft.com/office/drawing/2014/main" id="{404F96F2-FB83-AA4B-A208-825242ED8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" y="2632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Internet</a:t>
              </a:r>
            </a:p>
          </p:txBody>
        </p:sp>
        <p:sp>
          <p:nvSpPr>
            <p:cNvPr id="123936" name="Freeform 46">
              <a:extLst>
                <a:ext uri="{FF2B5EF4-FFF2-40B4-BE49-F238E27FC236}">
                  <a16:creationId xmlns:a16="http://schemas.microsoft.com/office/drawing/2014/main" id="{07B87E62-A8F3-644C-8541-AB8EBFC1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37" name="Group 47">
              <a:extLst>
                <a:ext uri="{FF2B5EF4-FFF2-40B4-BE49-F238E27FC236}">
                  <a16:creationId xmlns:a16="http://schemas.microsoft.com/office/drawing/2014/main" id="{A38F8F23-99E4-E140-A2E2-6E45DFA7CB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123959" name="Rectangle 48">
                <a:extLst>
                  <a:ext uri="{FF2B5EF4-FFF2-40B4-BE49-F238E27FC236}">
                    <a16:creationId xmlns:a16="http://schemas.microsoft.com/office/drawing/2014/main" id="{4B60690D-31EB-734A-8A9D-9EB822A86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60" name="Text Box 49">
                <a:extLst>
                  <a:ext uri="{FF2B5EF4-FFF2-40B4-BE49-F238E27FC236}">
                    <a16:creationId xmlns:a16="http://schemas.microsoft.com/office/drawing/2014/main" id="{16619A99-FC61-B34A-9D22-C3612162C3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456"/>
                <a:ext cx="44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S</a:t>
                </a:r>
                <a:r>
                  <a:rPr lang="en-US" altLang="en-US" sz="1800"/>
                  <a:t>( )</a:t>
                </a:r>
              </a:p>
            </p:txBody>
          </p:sp>
          <p:sp>
            <p:nvSpPr>
              <p:cNvPr id="123961" name="Text Box 50">
                <a:extLst>
                  <a:ext uri="{FF2B5EF4-FFF2-40B4-BE49-F238E27FC236}">
                    <a16:creationId xmlns:a16="http://schemas.microsoft.com/office/drawing/2014/main" id="{792D7339-8EF7-334C-B16B-BA03C740DD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123938" name="Freeform 51">
              <a:extLst>
                <a:ext uri="{FF2B5EF4-FFF2-40B4-BE49-F238E27FC236}">
                  <a16:creationId xmlns:a16="http://schemas.microsoft.com/office/drawing/2014/main" id="{2A9CAA1A-A34E-5F4D-AE02-F152562184F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39" name="Group 52">
              <a:extLst>
                <a:ext uri="{FF2B5EF4-FFF2-40B4-BE49-F238E27FC236}">
                  <a16:creationId xmlns:a16="http://schemas.microsoft.com/office/drawing/2014/main" id="{24F47026-537B-8E42-873D-90A4061B2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123955" name="Rectangle 53">
                <a:extLst>
                  <a:ext uri="{FF2B5EF4-FFF2-40B4-BE49-F238E27FC236}">
                    <a16:creationId xmlns:a16="http://schemas.microsoft.com/office/drawing/2014/main" id="{50FCB7D1-5086-0B46-89C4-3B192189B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56" name="Text Box 54">
                <a:extLst>
                  <a:ext uri="{FF2B5EF4-FFF2-40B4-BE49-F238E27FC236}">
                    <a16:creationId xmlns:a16="http://schemas.microsoft.com/office/drawing/2014/main" id="{A5CB35C7-1C8F-0F47-BC49-5414F2B0E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" y="3432"/>
                <a:ext cx="4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r>
                  <a:rPr lang="en-US" altLang="en-US" sz="1800"/>
                  <a:t>( )</a:t>
                </a:r>
              </a:p>
            </p:txBody>
          </p:sp>
          <p:sp>
            <p:nvSpPr>
              <p:cNvPr id="123957" name="Text Box 55">
                <a:extLst>
                  <a:ext uri="{FF2B5EF4-FFF2-40B4-BE49-F238E27FC236}">
                    <a16:creationId xmlns:a16="http://schemas.microsoft.com/office/drawing/2014/main" id="{C8813C06-0285-E744-9741-052AC2310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3958" name="Text Box 56">
                <a:extLst>
                  <a:ext uri="{FF2B5EF4-FFF2-40B4-BE49-F238E27FC236}">
                    <a16:creationId xmlns:a16="http://schemas.microsoft.com/office/drawing/2014/main" id="{AFF6DF5E-07DF-894C-9316-F858A424F6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-</a:t>
                </a:r>
              </a:p>
            </p:txBody>
          </p:sp>
        </p:grpSp>
        <p:sp>
          <p:nvSpPr>
            <p:cNvPr id="123940" name="Line 57">
              <a:extLst>
                <a:ext uri="{FF2B5EF4-FFF2-40B4-BE49-F238E27FC236}">
                  <a16:creationId xmlns:a16="http://schemas.microsoft.com/office/drawing/2014/main" id="{DBEF31F3-ADFC-EB4C-8DC7-A06C8210C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941" name="Picture 58" descr="BS00768_[1]">
              <a:extLst>
                <a:ext uri="{FF2B5EF4-FFF2-40B4-BE49-F238E27FC236}">
                  <a16:creationId xmlns:a16="http://schemas.microsoft.com/office/drawing/2014/main" id="{42DD1B4F-A195-2248-9AC5-F08F1F7A4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942" name="Group 59">
              <a:extLst>
                <a:ext uri="{FF2B5EF4-FFF2-40B4-BE49-F238E27FC236}">
                  <a16:creationId xmlns:a16="http://schemas.microsoft.com/office/drawing/2014/main" id="{295D7B18-03FF-124A-8CDB-3060C1097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3226"/>
              <a:ext cx="285" cy="278"/>
              <a:chOff x="2643" y="716"/>
              <a:chExt cx="285" cy="278"/>
            </a:xfrm>
          </p:grpSpPr>
          <p:sp>
            <p:nvSpPr>
              <p:cNvPr id="123953" name="Text Box 60">
                <a:extLst>
                  <a:ext uri="{FF2B5EF4-FFF2-40B4-BE49-F238E27FC236}">
                    <a16:creationId xmlns:a16="http://schemas.microsoft.com/office/drawing/2014/main" id="{4274721E-E1B6-FA40-BF7A-56FB9F448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endParaRPr lang="en-US" altLang="en-US" sz="1800"/>
              </a:p>
            </p:txBody>
          </p:sp>
          <p:sp>
            <p:nvSpPr>
              <p:cNvPr id="123954" name="Text Box 61">
                <a:extLst>
                  <a:ext uri="{FF2B5EF4-FFF2-40B4-BE49-F238E27FC236}">
                    <a16:creationId xmlns:a16="http://schemas.microsoft.com/office/drawing/2014/main" id="{062A68E7-D4C1-BE4F-9E6F-84A076724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-</a:t>
                </a:r>
              </a:p>
            </p:txBody>
          </p:sp>
        </p:grpSp>
        <p:sp>
          <p:nvSpPr>
            <p:cNvPr id="123943" name="Line 62">
              <a:extLst>
                <a:ext uri="{FF2B5EF4-FFF2-40B4-BE49-F238E27FC236}">
                  <a16:creationId xmlns:a16="http://schemas.microsoft.com/office/drawing/2014/main" id="{2346B45C-9DC9-124B-A01C-078C5C53F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944" name="Picture 63" descr="BS00768_[1]">
              <a:extLst>
                <a:ext uri="{FF2B5EF4-FFF2-40B4-BE49-F238E27FC236}">
                  <a16:creationId xmlns:a16="http://schemas.microsoft.com/office/drawing/2014/main" id="{6F7A8227-0E51-DA49-AB42-1A3C4A682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45" name="Text Box 64">
              <a:extLst>
                <a:ext uri="{FF2B5EF4-FFF2-40B4-BE49-F238E27FC236}">
                  <a16:creationId xmlns:a16="http://schemas.microsoft.com/office/drawing/2014/main" id="{AB8BFD76-7C03-F044-9579-CBDA32AB5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2938"/>
              <a:ext cx="3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  <a:r>
                <a:rPr lang="en-US" altLang="en-US" sz="2400" baseline="-25000"/>
                <a:t>S</a:t>
              </a:r>
            </a:p>
          </p:txBody>
        </p:sp>
        <p:sp>
          <p:nvSpPr>
            <p:cNvPr id="123946" name="Line 65">
              <a:extLst>
                <a:ext uri="{FF2B5EF4-FFF2-40B4-BE49-F238E27FC236}">
                  <a16:creationId xmlns:a16="http://schemas.microsoft.com/office/drawing/2014/main" id="{0405000B-B977-054D-A64A-2B378D9C0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7" name="Text Box 66">
              <a:extLst>
                <a:ext uri="{FF2B5EF4-FFF2-40B4-BE49-F238E27FC236}">
                  <a16:creationId xmlns:a16="http://schemas.microsoft.com/office/drawing/2014/main" id="{4E400303-9BD2-544C-AA2F-A7E4EC040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8" y="215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pic>
          <p:nvPicPr>
            <p:cNvPr id="123948" name="Picture 67" descr="Bob">
              <a:extLst>
                <a:ext uri="{FF2B5EF4-FFF2-40B4-BE49-F238E27FC236}">
                  <a16:creationId xmlns:a16="http://schemas.microsoft.com/office/drawing/2014/main" id="{6CDD7B4A-2CFD-0442-9526-B1969A73A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49" name="Text Box 68">
              <a:extLst>
                <a:ext uri="{FF2B5EF4-FFF2-40B4-BE49-F238E27FC236}">
                  <a16:creationId xmlns:a16="http://schemas.microsoft.com/office/drawing/2014/main" id="{07B1BA42-1406-AC4C-93E2-31E6B7A2F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K</a:t>
              </a:r>
              <a:r>
                <a:rPr lang="en-US" altLang="en-US" sz="2400" baseline="-25000"/>
                <a:t>S</a:t>
              </a:r>
              <a:r>
                <a:rPr lang="en-US" altLang="en-US" sz="1800"/>
                <a:t>(m )</a:t>
              </a:r>
            </a:p>
          </p:txBody>
        </p:sp>
        <p:grpSp>
          <p:nvGrpSpPr>
            <p:cNvPr id="123950" name="Group 69">
              <a:extLst>
                <a:ext uri="{FF2B5EF4-FFF2-40B4-BE49-F238E27FC236}">
                  <a16:creationId xmlns:a16="http://schemas.microsoft.com/office/drawing/2014/main" id="{6C692FF5-E7E9-2640-8244-B70446FFD2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4" y="2965"/>
              <a:ext cx="610" cy="332"/>
              <a:chOff x="3502" y="648"/>
              <a:chExt cx="610" cy="332"/>
            </a:xfrm>
          </p:grpSpPr>
          <p:sp>
            <p:nvSpPr>
              <p:cNvPr id="123951" name="Text Box 70">
                <a:extLst>
                  <a:ext uri="{FF2B5EF4-FFF2-40B4-BE49-F238E27FC236}">
                    <a16:creationId xmlns:a16="http://schemas.microsoft.com/office/drawing/2014/main" id="{B7186F9A-D343-E045-B141-3C1D450AF7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2" y="749"/>
                <a:ext cx="6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r>
                  <a:rPr lang="en-US" altLang="en-US" sz="1800"/>
                  <a:t>(K</a:t>
                </a:r>
                <a:r>
                  <a:rPr lang="en-US" altLang="en-US" sz="2400" baseline="-25000"/>
                  <a:t>S</a:t>
                </a:r>
                <a:r>
                  <a:rPr lang="en-US" altLang="en-US" sz="1800"/>
                  <a:t> )</a:t>
                </a:r>
              </a:p>
            </p:txBody>
          </p:sp>
          <p:sp>
            <p:nvSpPr>
              <p:cNvPr id="123952" name="Text Box 71">
                <a:extLst>
                  <a:ext uri="{FF2B5EF4-FFF2-40B4-BE49-F238E27FC236}">
                    <a16:creationId xmlns:a16="http://schemas.microsoft.com/office/drawing/2014/main" id="{4CB0853D-A99F-994A-9C5F-A9B40D7BB6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Footer Placeholder 3">
            <a:extLst>
              <a:ext uri="{FF2B5EF4-FFF2-40B4-BE49-F238E27FC236}">
                <a16:creationId xmlns:a16="http://schemas.microsoft.com/office/drawing/2014/main" id="{C666A5B2-3311-B24B-864B-9CE55D4E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25954" name="Slide Number Placeholder 4">
            <a:extLst>
              <a:ext uri="{FF2B5EF4-FFF2-40B4-BE49-F238E27FC236}">
                <a16:creationId xmlns:a16="http://schemas.microsoft.com/office/drawing/2014/main" id="{AD3BD64E-A851-0948-8E0A-70491F97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1C6D490F-696F-2F4D-98F0-163AF581533C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75513C8F-6F52-A545-B698-36DA9B733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Secure e-mail (continued)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125956" name="Text Box 4">
            <a:extLst>
              <a:ext uri="{FF2B5EF4-FFF2-40B4-BE49-F238E27FC236}">
                <a16:creationId xmlns:a16="http://schemas.microsoft.com/office/drawing/2014/main" id="{2EBFB2DD-95BF-F04B-8F6A-8C6F37491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358900"/>
            <a:ext cx="7443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400"/>
              <a:t>Alice wants to provide sender authentication message integrity.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5957" name="Text Box 5">
            <a:extLst>
              <a:ext uri="{FF2B5EF4-FFF2-40B4-BE49-F238E27FC236}">
                <a16:creationId xmlns:a16="http://schemas.microsoft.com/office/drawing/2014/main" id="{01B59BB7-CE2A-A64B-B283-611C2C38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183188"/>
            <a:ext cx="8316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 </a:t>
            </a:r>
            <a:r>
              <a:rPr lang="en-US" altLang="en-US" sz="2400"/>
              <a:t>Alice digitally signs message.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/>
              <a:t>  sends both message (in the clear) and digital signature.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125958" name="Group 7">
            <a:extLst>
              <a:ext uri="{FF2B5EF4-FFF2-40B4-BE49-F238E27FC236}">
                <a16:creationId xmlns:a16="http://schemas.microsoft.com/office/drawing/2014/main" id="{D1B2E1F0-C72B-CE42-ABDD-4EE33EC83431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2420938"/>
            <a:ext cx="8575675" cy="2506662"/>
            <a:chOff x="161" y="2202"/>
            <a:chExt cx="5402" cy="1579"/>
          </a:xfrm>
        </p:grpSpPr>
        <p:sp>
          <p:nvSpPr>
            <p:cNvPr id="125959" name="Freeform 8">
              <a:extLst>
                <a:ext uri="{FF2B5EF4-FFF2-40B4-BE49-F238E27FC236}">
                  <a16:creationId xmlns:a16="http://schemas.microsoft.com/office/drawing/2014/main" id="{315C4FEE-8C90-094E-A742-94F285F62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" y="2769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1397 w 476"/>
                <a:gd name="T3" fmla="*/ 0 h 247"/>
                <a:gd name="T4" fmla="*/ 1397 w 476"/>
                <a:gd name="T5" fmla="*/ 285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" name="Freeform 9">
              <a:extLst>
                <a:ext uri="{FF2B5EF4-FFF2-40B4-BE49-F238E27FC236}">
                  <a16:creationId xmlns:a16="http://schemas.microsoft.com/office/drawing/2014/main" id="{E7510755-2C9C-004B-8E20-B70E21944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2972"/>
              <a:ext cx="841" cy="493"/>
            </a:xfrm>
            <a:custGeom>
              <a:avLst/>
              <a:gdLst>
                <a:gd name="T0" fmla="*/ 1 w 2135"/>
                <a:gd name="T1" fmla="*/ 5 h 1662"/>
                <a:gd name="T2" fmla="*/ 2 w 2135"/>
                <a:gd name="T3" fmla="*/ 1 h 1662"/>
                <a:gd name="T4" fmla="*/ 16 w 2135"/>
                <a:gd name="T5" fmla="*/ 1 h 1662"/>
                <a:gd name="T6" fmla="*/ 29 w 2135"/>
                <a:gd name="T7" fmla="*/ 1 h 1662"/>
                <a:gd name="T8" fmla="*/ 48 w 2135"/>
                <a:gd name="T9" fmla="*/ 3 h 1662"/>
                <a:gd name="T10" fmla="*/ 48 w 2135"/>
                <a:gd name="T11" fmla="*/ 9 h 1662"/>
                <a:gd name="T12" fmla="*/ 38 w 2135"/>
                <a:gd name="T13" fmla="*/ 12 h 1662"/>
                <a:gd name="T14" fmla="*/ 20 w 2135"/>
                <a:gd name="T15" fmla="*/ 12 h 1662"/>
                <a:gd name="T16" fmla="*/ 12 w 2135"/>
                <a:gd name="T17" fmla="*/ 10 h 1662"/>
                <a:gd name="T18" fmla="*/ 4 w 2135"/>
                <a:gd name="T19" fmla="*/ 8 h 1662"/>
                <a:gd name="T20" fmla="*/ 1 w 2135"/>
                <a:gd name="T21" fmla="*/ 5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1" name="Line 10">
              <a:extLst>
                <a:ext uri="{FF2B5EF4-FFF2-40B4-BE49-F238E27FC236}">
                  <a16:creationId xmlns:a16="http://schemas.microsoft.com/office/drawing/2014/main" id="{677B6D43-9536-C64E-B2C9-02CB67545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" y="2772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962" name="Picture 11" descr="BS00592_[1]">
              <a:extLst>
                <a:ext uri="{FF2B5EF4-FFF2-40B4-BE49-F238E27FC236}">
                  <a16:creationId xmlns:a16="http://schemas.microsoft.com/office/drawing/2014/main" id="{AAAD89C1-ADF7-414F-B08E-B98043560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2921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5963" name="Group 12">
              <a:extLst>
                <a:ext uri="{FF2B5EF4-FFF2-40B4-BE49-F238E27FC236}">
                  <a16:creationId xmlns:a16="http://schemas.microsoft.com/office/drawing/2014/main" id="{4F23CE40-AE28-3F49-9A88-22CCA4AD71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4" y="2457"/>
              <a:ext cx="475" cy="457"/>
              <a:chOff x="694" y="2457"/>
              <a:chExt cx="475" cy="457"/>
            </a:xfrm>
          </p:grpSpPr>
          <p:sp>
            <p:nvSpPr>
              <p:cNvPr id="126017" name="Rectangle 13">
                <a:extLst>
                  <a:ext uri="{FF2B5EF4-FFF2-40B4-BE49-F238E27FC236}">
                    <a16:creationId xmlns:a16="http://schemas.microsoft.com/office/drawing/2014/main" id="{2AA413E3-95B3-5A48-A7E8-13BD02A3A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18" name="Text Box 14">
                <a:extLst>
                  <a:ext uri="{FF2B5EF4-FFF2-40B4-BE49-F238E27FC236}">
                    <a16:creationId xmlns:a16="http://schemas.microsoft.com/office/drawing/2014/main" id="{D19A5188-4BDC-1643-B043-D1D43DFCEF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" y="2657"/>
                <a:ext cx="37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H( )</a:t>
                </a:r>
              </a:p>
            </p:txBody>
          </p:sp>
          <p:sp>
            <p:nvSpPr>
              <p:cNvPr id="126019" name="Text Box 15">
                <a:extLst>
                  <a:ext uri="{FF2B5EF4-FFF2-40B4-BE49-F238E27FC236}">
                    <a16:creationId xmlns:a16="http://schemas.microsoft.com/office/drawing/2014/main" id="{0258C232-B471-EF4B-BFA7-FAC512ECC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</p:grpSp>
        <p:grpSp>
          <p:nvGrpSpPr>
            <p:cNvPr id="125964" name="Group 16">
              <a:extLst>
                <a:ext uri="{FF2B5EF4-FFF2-40B4-BE49-F238E27FC236}">
                  <a16:creationId xmlns:a16="http://schemas.microsoft.com/office/drawing/2014/main" id="{F5B816B9-0ADF-224E-92E2-0CE16E2653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1" y="2437"/>
              <a:ext cx="476" cy="466"/>
              <a:chOff x="1542" y="1971"/>
              <a:chExt cx="476" cy="466"/>
            </a:xfrm>
          </p:grpSpPr>
          <p:sp>
            <p:nvSpPr>
              <p:cNvPr id="126013" name="Rectangle 17">
                <a:extLst>
                  <a:ext uri="{FF2B5EF4-FFF2-40B4-BE49-F238E27FC236}">
                    <a16:creationId xmlns:a16="http://schemas.microsoft.com/office/drawing/2014/main" id="{FCEA5C0B-A3BA-704B-87F1-47E8FB538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14" name="Text Box 18">
                <a:extLst>
                  <a:ext uri="{FF2B5EF4-FFF2-40B4-BE49-F238E27FC236}">
                    <a16:creationId xmlns:a16="http://schemas.microsoft.com/office/drawing/2014/main" id="{8D24D325-7E66-F24B-B599-3D197B479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2" y="2189"/>
                <a:ext cx="44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A</a:t>
                </a:r>
                <a:r>
                  <a:rPr lang="en-US" altLang="en-US" sz="1800"/>
                  <a:t>( )</a:t>
                </a:r>
              </a:p>
            </p:txBody>
          </p:sp>
          <p:sp>
            <p:nvSpPr>
              <p:cNvPr id="126015" name="Text Box 19">
                <a:extLst>
                  <a:ext uri="{FF2B5EF4-FFF2-40B4-BE49-F238E27FC236}">
                    <a16:creationId xmlns:a16="http://schemas.microsoft.com/office/drawing/2014/main" id="{5846F9F9-6E96-D342-995E-AB78C53871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6016" name="Text Box 20">
                <a:extLst>
                  <a:ext uri="{FF2B5EF4-FFF2-40B4-BE49-F238E27FC236}">
                    <a16:creationId xmlns:a16="http://schemas.microsoft.com/office/drawing/2014/main" id="{650E46E6-29F7-5D4C-B239-119DC90FFC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-</a:t>
                </a:r>
              </a:p>
            </p:txBody>
          </p:sp>
        </p:grpSp>
        <p:grpSp>
          <p:nvGrpSpPr>
            <p:cNvPr id="125965" name="Group 21">
              <a:extLst>
                <a:ext uri="{FF2B5EF4-FFF2-40B4-BE49-F238E27FC236}">
                  <a16:creationId xmlns:a16="http://schemas.microsoft.com/office/drawing/2014/main" id="{55243D4D-1847-D84C-84A2-6B4D3686C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" y="2989"/>
              <a:ext cx="402" cy="327"/>
              <a:chOff x="2862" y="1573"/>
              <a:chExt cx="402" cy="327"/>
            </a:xfrm>
          </p:grpSpPr>
          <p:sp>
            <p:nvSpPr>
              <p:cNvPr id="126011" name="Oval 22">
                <a:extLst>
                  <a:ext uri="{FF2B5EF4-FFF2-40B4-BE49-F238E27FC236}">
                    <a16:creationId xmlns:a16="http://schemas.microsoft.com/office/drawing/2014/main" id="{06740205-CE2A-5C43-9A4B-89F199355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12" name="Text Box 23">
                <a:extLst>
                  <a:ext uri="{FF2B5EF4-FFF2-40B4-BE49-F238E27FC236}">
                    <a16:creationId xmlns:a16="http://schemas.microsoft.com/office/drawing/2014/main" id="{EC8A8739-7274-BE4F-80A0-B21F5AC3B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/>
                  <a:t>+</a:t>
                </a:r>
              </a:p>
            </p:txBody>
          </p:sp>
        </p:grpSp>
        <p:grpSp>
          <p:nvGrpSpPr>
            <p:cNvPr id="125966" name="Group 24">
              <a:extLst>
                <a:ext uri="{FF2B5EF4-FFF2-40B4-BE49-F238E27FC236}">
                  <a16:creationId xmlns:a16="http://schemas.microsoft.com/office/drawing/2014/main" id="{47CF9FCB-E66E-E64B-BE03-F10C4C376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7" y="2975"/>
              <a:ext cx="402" cy="327"/>
              <a:chOff x="2862" y="1573"/>
              <a:chExt cx="402" cy="327"/>
            </a:xfrm>
          </p:grpSpPr>
          <p:sp>
            <p:nvSpPr>
              <p:cNvPr id="126009" name="Oval 25">
                <a:extLst>
                  <a:ext uri="{FF2B5EF4-FFF2-40B4-BE49-F238E27FC236}">
                    <a16:creationId xmlns:a16="http://schemas.microsoft.com/office/drawing/2014/main" id="{038B5E68-4165-3245-A06C-7B67CBD2D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10" name="Text Box 26">
                <a:extLst>
                  <a:ext uri="{FF2B5EF4-FFF2-40B4-BE49-F238E27FC236}">
                    <a16:creationId xmlns:a16="http://schemas.microsoft.com/office/drawing/2014/main" id="{147F5F88-6B37-A243-8240-E09059F976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/>
                  <a:t>-</a:t>
                </a:r>
              </a:p>
            </p:txBody>
          </p:sp>
        </p:grpSp>
        <p:sp>
          <p:nvSpPr>
            <p:cNvPr id="125967" name="Text Box 27">
              <a:extLst>
                <a:ext uri="{FF2B5EF4-FFF2-40B4-BE49-F238E27FC236}">
                  <a16:creationId xmlns:a16="http://schemas.microsoft.com/office/drawing/2014/main" id="{C479697D-52B5-374F-867E-79DAC580B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6" y="2598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H(m )</a:t>
              </a:r>
            </a:p>
          </p:txBody>
        </p:sp>
        <p:grpSp>
          <p:nvGrpSpPr>
            <p:cNvPr id="125968" name="Group 28">
              <a:extLst>
                <a:ext uri="{FF2B5EF4-FFF2-40B4-BE49-F238E27FC236}">
                  <a16:creationId xmlns:a16="http://schemas.microsoft.com/office/drawing/2014/main" id="{D1BCDAC2-6AD0-3340-AB8E-EB9EE7F73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6" y="2439"/>
              <a:ext cx="731" cy="333"/>
              <a:chOff x="1779" y="2485"/>
              <a:chExt cx="731" cy="333"/>
            </a:xfrm>
          </p:grpSpPr>
          <p:sp>
            <p:nvSpPr>
              <p:cNvPr id="126007" name="Text Box 29">
                <a:extLst>
                  <a:ext uri="{FF2B5EF4-FFF2-40B4-BE49-F238E27FC236}">
                    <a16:creationId xmlns:a16="http://schemas.microsoft.com/office/drawing/2014/main" id="{8B20A1B0-C91A-2D4F-A605-15B9230AA9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9" y="2587"/>
                <a:ext cx="73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A</a:t>
                </a:r>
                <a:r>
                  <a:rPr lang="en-US" altLang="en-US" sz="1800"/>
                  <a:t>(H(m))</a:t>
                </a:r>
              </a:p>
            </p:txBody>
          </p:sp>
          <p:sp>
            <p:nvSpPr>
              <p:cNvPr id="126008" name="Text Box 30">
                <a:extLst>
                  <a:ext uri="{FF2B5EF4-FFF2-40B4-BE49-F238E27FC236}">
                    <a16:creationId xmlns:a16="http://schemas.microsoft.com/office/drawing/2014/main" id="{FE2E0950-E6E6-F444-842C-44996411E8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-</a:t>
                </a:r>
              </a:p>
            </p:txBody>
          </p:sp>
        </p:grpSp>
        <p:sp>
          <p:nvSpPr>
            <p:cNvPr id="125969" name="Freeform 31">
              <a:extLst>
                <a:ext uri="{FF2B5EF4-FFF2-40B4-BE49-F238E27FC236}">
                  <a16:creationId xmlns:a16="http://schemas.microsoft.com/office/drawing/2014/main" id="{4BAF8A1C-37E0-414E-970B-786AD2E3B69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54" y="3295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21499 w 476"/>
                <a:gd name="T3" fmla="*/ 0 h 247"/>
                <a:gd name="T4" fmla="*/ 2149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" name="Text Box 32">
              <a:extLst>
                <a:ext uri="{FF2B5EF4-FFF2-40B4-BE49-F238E27FC236}">
                  <a16:creationId xmlns:a16="http://schemas.microsoft.com/office/drawing/2014/main" id="{1180EAB1-E6B0-7E4A-A585-74B04FCAD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263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grpSp>
          <p:nvGrpSpPr>
            <p:cNvPr id="125971" name="Group 33">
              <a:extLst>
                <a:ext uri="{FF2B5EF4-FFF2-40B4-BE49-F238E27FC236}">
                  <a16:creationId xmlns:a16="http://schemas.microsoft.com/office/drawing/2014/main" id="{0236790A-8AA0-3F48-8559-37E50AF36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3" y="2216"/>
              <a:ext cx="298" cy="278"/>
              <a:chOff x="2637" y="716"/>
              <a:chExt cx="298" cy="278"/>
            </a:xfrm>
          </p:grpSpPr>
          <p:sp>
            <p:nvSpPr>
              <p:cNvPr id="126005" name="Text Box 34">
                <a:extLst>
                  <a:ext uri="{FF2B5EF4-FFF2-40B4-BE49-F238E27FC236}">
                    <a16:creationId xmlns:a16="http://schemas.microsoft.com/office/drawing/2014/main" id="{BC70A080-10E8-7748-927A-33B378B833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9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A</a:t>
                </a:r>
                <a:endParaRPr lang="en-US" altLang="en-US" sz="1800"/>
              </a:p>
            </p:txBody>
          </p:sp>
          <p:sp>
            <p:nvSpPr>
              <p:cNvPr id="126006" name="Text Box 35">
                <a:extLst>
                  <a:ext uri="{FF2B5EF4-FFF2-40B4-BE49-F238E27FC236}">
                    <a16:creationId xmlns:a16="http://schemas.microsoft.com/office/drawing/2014/main" id="{A4959967-7A25-164D-B734-E475E35DA2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-</a:t>
                </a:r>
              </a:p>
            </p:txBody>
          </p:sp>
        </p:grpSp>
        <p:sp>
          <p:nvSpPr>
            <p:cNvPr id="125972" name="Line 36">
              <a:extLst>
                <a:ext uri="{FF2B5EF4-FFF2-40B4-BE49-F238E27FC236}">
                  <a16:creationId xmlns:a16="http://schemas.microsoft.com/office/drawing/2014/main" id="{976554D5-BCF5-0C49-B41B-092DE0F35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7" y="238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973" name="Picture 37" descr="BS00768_[1]">
              <a:extLst>
                <a:ext uri="{FF2B5EF4-FFF2-40B4-BE49-F238E27FC236}">
                  <a16:creationId xmlns:a16="http://schemas.microsoft.com/office/drawing/2014/main" id="{D83F8797-5439-754C-A170-A78E7BAD0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004" y="235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4" name="Picture 38" descr="Alice">
              <a:extLst>
                <a:ext uri="{FF2B5EF4-FFF2-40B4-BE49-F238E27FC236}">
                  <a16:creationId xmlns:a16="http://schemas.microsoft.com/office/drawing/2014/main" id="{68E658CC-6191-B640-B68A-B1B9BFAE5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2964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75" name="Line 39">
              <a:extLst>
                <a:ext uri="{FF2B5EF4-FFF2-40B4-BE49-F238E27FC236}">
                  <a16:creationId xmlns:a16="http://schemas.microsoft.com/office/drawing/2014/main" id="{B90A1583-890E-4941-B01A-887315B8F5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0" y="3153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" name="Line 40">
              <a:extLst>
                <a:ext uri="{FF2B5EF4-FFF2-40B4-BE49-F238E27FC236}">
                  <a16:creationId xmlns:a16="http://schemas.microsoft.com/office/drawing/2014/main" id="{D7FEFAC8-F8DF-2E47-A9CF-E418CD3269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4" y="3148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977" name="Picture 41" descr="BS00592_[1]">
              <a:extLst>
                <a:ext uri="{FF2B5EF4-FFF2-40B4-BE49-F238E27FC236}">
                  <a16:creationId xmlns:a16="http://schemas.microsoft.com/office/drawing/2014/main" id="{E420EB88-2497-F34F-92EC-13039319B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" y="2907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78" name="Text Box 42">
              <a:extLst>
                <a:ext uri="{FF2B5EF4-FFF2-40B4-BE49-F238E27FC236}">
                  <a16:creationId xmlns:a16="http://schemas.microsoft.com/office/drawing/2014/main" id="{31A60083-B8F4-934E-89AC-A2D793A47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125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Internet</a:t>
              </a:r>
            </a:p>
          </p:txBody>
        </p:sp>
        <p:sp>
          <p:nvSpPr>
            <p:cNvPr id="125979" name="Freeform 43">
              <a:extLst>
                <a:ext uri="{FF2B5EF4-FFF2-40B4-BE49-F238E27FC236}">
                  <a16:creationId xmlns:a16="http://schemas.microsoft.com/office/drawing/2014/main" id="{EA46BCD0-9B12-7743-BE70-655C00BD80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71" y="2774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" name="Freeform 44">
              <a:extLst>
                <a:ext uri="{FF2B5EF4-FFF2-40B4-BE49-F238E27FC236}">
                  <a16:creationId xmlns:a16="http://schemas.microsoft.com/office/drawing/2014/main" id="{F131FCFF-053F-B247-B0F3-26DB629F1BA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685" y="330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981" name="Picture 45" descr="Bob">
              <a:extLst>
                <a:ext uri="{FF2B5EF4-FFF2-40B4-BE49-F238E27FC236}">
                  <a16:creationId xmlns:a16="http://schemas.microsoft.com/office/drawing/2014/main" id="{5902976F-A779-984E-83AD-532647639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" y="2916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82" name="Text Box 46">
              <a:extLst>
                <a:ext uri="{FF2B5EF4-FFF2-40B4-BE49-F238E27FC236}">
                  <a16:creationId xmlns:a16="http://schemas.microsoft.com/office/drawing/2014/main" id="{75A1D0F9-6565-6747-BF24-8A6E91B36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" y="3435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grpSp>
          <p:nvGrpSpPr>
            <p:cNvPr id="125983" name="Group 47">
              <a:extLst>
                <a:ext uri="{FF2B5EF4-FFF2-40B4-BE49-F238E27FC236}">
                  <a16:creationId xmlns:a16="http://schemas.microsoft.com/office/drawing/2014/main" id="{8F638A77-ABF2-BF45-9B17-C7265D757B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3" y="2424"/>
              <a:ext cx="476" cy="466"/>
              <a:chOff x="1542" y="1971"/>
              <a:chExt cx="476" cy="466"/>
            </a:xfrm>
          </p:grpSpPr>
          <p:sp>
            <p:nvSpPr>
              <p:cNvPr id="126001" name="Rectangle 48">
                <a:extLst>
                  <a:ext uri="{FF2B5EF4-FFF2-40B4-BE49-F238E27FC236}">
                    <a16:creationId xmlns:a16="http://schemas.microsoft.com/office/drawing/2014/main" id="{61BA469A-616C-B048-8242-9A5C0A7F4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02" name="Text Box 49">
                <a:extLst>
                  <a:ext uri="{FF2B5EF4-FFF2-40B4-BE49-F238E27FC236}">
                    <a16:creationId xmlns:a16="http://schemas.microsoft.com/office/drawing/2014/main" id="{4C0F1388-A852-D847-B1CB-86B509A20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2" y="2189"/>
                <a:ext cx="44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A</a:t>
                </a:r>
                <a:r>
                  <a:rPr lang="en-US" altLang="en-US" sz="1800"/>
                  <a:t>( )</a:t>
                </a:r>
              </a:p>
            </p:txBody>
          </p:sp>
          <p:sp>
            <p:nvSpPr>
              <p:cNvPr id="126003" name="Text Box 50">
                <a:extLst>
                  <a:ext uri="{FF2B5EF4-FFF2-40B4-BE49-F238E27FC236}">
                    <a16:creationId xmlns:a16="http://schemas.microsoft.com/office/drawing/2014/main" id="{885D467B-EA44-954B-8F0A-0916465B3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6004" name="Text Box 51">
                <a:extLst>
                  <a:ext uri="{FF2B5EF4-FFF2-40B4-BE49-F238E27FC236}">
                    <a16:creationId xmlns:a16="http://schemas.microsoft.com/office/drawing/2014/main" id="{88A71B6D-0FEC-D14F-BEE0-68640A9C6A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3" y="2088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  <p:sp>
          <p:nvSpPr>
            <p:cNvPr id="125984" name="Line 52">
              <a:extLst>
                <a:ext uri="{FF2B5EF4-FFF2-40B4-BE49-F238E27FC236}">
                  <a16:creationId xmlns:a16="http://schemas.microsoft.com/office/drawing/2014/main" id="{805B6D5C-36DB-394A-9A75-2D54E9C6E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2" y="2375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985" name="Picture 53" descr="BS00768_[1]">
              <a:extLst>
                <a:ext uri="{FF2B5EF4-FFF2-40B4-BE49-F238E27FC236}">
                  <a16:creationId xmlns:a16="http://schemas.microsoft.com/office/drawing/2014/main" id="{D7025039-77B4-4845-B8E9-5B64291D2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10" y="232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5986" name="Group 54">
              <a:extLst>
                <a:ext uri="{FF2B5EF4-FFF2-40B4-BE49-F238E27FC236}">
                  <a16:creationId xmlns:a16="http://schemas.microsoft.com/office/drawing/2014/main" id="{09D1DEAB-63A1-DD4A-9787-EF83111E53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9" y="2202"/>
              <a:ext cx="298" cy="278"/>
              <a:chOff x="2637" y="716"/>
              <a:chExt cx="298" cy="278"/>
            </a:xfrm>
          </p:grpSpPr>
          <p:sp>
            <p:nvSpPr>
              <p:cNvPr id="125999" name="Text Box 55">
                <a:extLst>
                  <a:ext uri="{FF2B5EF4-FFF2-40B4-BE49-F238E27FC236}">
                    <a16:creationId xmlns:a16="http://schemas.microsoft.com/office/drawing/2014/main" id="{AA98AF39-83FF-024B-8052-DE3A865C84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9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A</a:t>
                </a:r>
                <a:endParaRPr lang="en-US" altLang="en-US" sz="1800"/>
              </a:p>
            </p:txBody>
          </p:sp>
          <p:sp>
            <p:nvSpPr>
              <p:cNvPr id="126000" name="Text Box 56">
                <a:extLst>
                  <a:ext uri="{FF2B5EF4-FFF2-40B4-BE49-F238E27FC236}">
                    <a16:creationId xmlns:a16="http://schemas.microsoft.com/office/drawing/2014/main" id="{73EE58DB-FEF4-3146-8596-FD3F16A430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  <p:grpSp>
          <p:nvGrpSpPr>
            <p:cNvPr id="125987" name="Group 57">
              <a:extLst>
                <a:ext uri="{FF2B5EF4-FFF2-40B4-BE49-F238E27FC236}">
                  <a16:creationId xmlns:a16="http://schemas.microsoft.com/office/drawing/2014/main" id="{CBE01D41-EE5A-8744-8A3B-4D752D635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0" y="2434"/>
              <a:ext cx="731" cy="333"/>
              <a:chOff x="1779" y="2485"/>
              <a:chExt cx="731" cy="333"/>
            </a:xfrm>
          </p:grpSpPr>
          <p:sp>
            <p:nvSpPr>
              <p:cNvPr id="125997" name="Text Box 58">
                <a:extLst>
                  <a:ext uri="{FF2B5EF4-FFF2-40B4-BE49-F238E27FC236}">
                    <a16:creationId xmlns:a16="http://schemas.microsoft.com/office/drawing/2014/main" id="{30ED58CC-3C16-3842-9435-9102B63AC9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9" y="2587"/>
                <a:ext cx="73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A</a:t>
                </a:r>
                <a:r>
                  <a:rPr lang="en-US" altLang="en-US" sz="1800"/>
                  <a:t>(H(m))</a:t>
                </a:r>
              </a:p>
            </p:txBody>
          </p:sp>
          <p:sp>
            <p:nvSpPr>
              <p:cNvPr id="125998" name="Text Box 59">
                <a:extLst>
                  <a:ext uri="{FF2B5EF4-FFF2-40B4-BE49-F238E27FC236}">
                    <a16:creationId xmlns:a16="http://schemas.microsoft.com/office/drawing/2014/main" id="{2DA6B1F2-BA3D-A747-9013-BB01B6C47E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-</a:t>
                </a:r>
              </a:p>
            </p:txBody>
          </p:sp>
        </p:grpSp>
        <p:sp>
          <p:nvSpPr>
            <p:cNvPr id="125988" name="Text Box 60">
              <a:extLst>
                <a:ext uri="{FF2B5EF4-FFF2-40B4-BE49-F238E27FC236}">
                  <a16:creationId xmlns:a16="http://schemas.microsoft.com/office/drawing/2014/main" id="{937FB7D6-412C-D74B-AEB2-A2964854A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4" y="3531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grpSp>
          <p:nvGrpSpPr>
            <p:cNvPr id="125989" name="Group 61">
              <a:extLst>
                <a:ext uri="{FF2B5EF4-FFF2-40B4-BE49-F238E27FC236}">
                  <a16:creationId xmlns:a16="http://schemas.microsoft.com/office/drawing/2014/main" id="{ADB36928-F850-904A-9A21-03EB109AC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3202"/>
              <a:ext cx="475" cy="457"/>
              <a:chOff x="694" y="2457"/>
              <a:chExt cx="475" cy="457"/>
            </a:xfrm>
          </p:grpSpPr>
          <p:sp>
            <p:nvSpPr>
              <p:cNvPr id="125994" name="Rectangle 62">
                <a:extLst>
                  <a:ext uri="{FF2B5EF4-FFF2-40B4-BE49-F238E27FC236}">
                    <a16:creationId xmlns:a16="http://schemas.microsoft.com/office/drawing/2014/main" id="{CA51F97F-BE93-934F-9B6F-2790458A0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995" name="Text Box 63">
                <a:extLst>
                  <a:ext uri="{FF2B5EF4-FFF2-40B4-BE49-F238E27FC236}">
                    <a16:creationId xmlns:a16="http://schemas.microsoft.com/office/drawing/2014/main" id="{7F9D9B0B-22B7-6F4B-B65C-FDCEA35DEF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" y="2657"/>
                <a:ext cx="37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H( )</a:t>
                </a:r>
              </a:p>
            </p:txBody>
          </p:sp>
          <p:sp>
            <p:nvSpPr>
              <p:cNvPr id="125996" name="Text Box 64">
                <a:extLst>
                  <a:ext uri="{FF2B5EF4-FFF2-40B4-BE49-F238E27FC236}">
                    <a16:creationId xmlns:a16="http://schemas.microsoft.com/office/drawing/2014/main" id="{19055709-2D43-4A46-AD64-D37CC8B815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125990" name="Freeform 65">
              <a:extLst>
                <a:ext uri="{FF2B5EF4-FFF2-40B4-BE49-F238E27FC236}">
                  <a16:creationId xmlns:a16="http://schemas.microsoft.com/office/drawing/2014/main" id="{566155CF-DA4E-1D48-A971-27B8F97FEA0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657" y="3295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13 w 476"/>
                <a:gd name="T3" fmla="*/ 0 h 247"/>
                <a:gd name="T4" fmla="*/ 13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" name="Freeform 66">
              <a:extLst>
                <a:ext uri="{FF2B5EF4-FFF2-40B4-BE49-F238E27FC236}">
                  <a16:creationId xmlns:a16="http://schemas.microsoft.com/office/drawing/2014/main" id="{F88BD212-6BF0-C94A-83AA-47161FEC8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743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13 w 476"/>
                <a:gd name="T3" fmla="*/ 0 h 247"/>
                <a:gd name="T4" fmla="*/ 13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" name="Text Box 67">
              <a:extLst>
                <a:ext uri="{FF2B5EF4-FFF2-40B4-BE49-F238E27FC236}">
                  <a16:creationId xmlns:a16="http://schemas.microsoft.com/office/drawing/2014/main" id="{28354265-8468-AA42-A6A1-290F14901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9" y="347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H(m )</a:t>
              </a:r>
            </a:p>
          </p:txBody>
        </p:sp>
        <p:sp>
          <p:nvSpPr>
            <p:cNvPr id="125993" name="Text Box 68">
              <a:extLst>
                <a:ext uri="{FF2B5EF4-FFF2-40B4-BE49-F238E27FC236}">
                  <a16:creationId xmlns:a16="http://schemas.microsoft.com/office/drawing/2014/main" id="{63E9EACE-1847-504E-87CB-E76424CDE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" y="3019"/>
              <a:ext cx="8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compare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Footer Placeholder 3">
            <a:extLst>
              <a:ext uri="{FF2B5EF4-FFF2-40B4-BE49-F238E27FC236}">
                <a16:creationId xmlns:a16="http://schemas.microsoft.com/office/drawing/2014/main" id="{DE77E6E8-EE59-4147-A446-ECFB9D74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28002" name="Slide Number Placeholder 4">
            <a:extLst>
              <a:ext uri="{FF2B5EF4-FFF2-40B4-BE49-F238E27FC236}">
                <a16:creationId xmlns:a16="http://schemas.microsoft.com/office/drawing/2014/main" id="{FC9F6179-B01C-4741-BAF8-6740147F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2AF4787D-14D3-2147-B0F4-60B2E7F3642E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FF397297-F530-054C-9A8C-55E5DA8AD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Secure e-mail (continued)</a:t>
            </a:r>
          </a:p>
        </p:txBody>
      </p:sp>
      <p:sp>
        <p:nvSpPr>
          <p:cNvPr id="128004" name="Text Box 4">
            <a:extLst>
              <a:ext uri="{FF2B5EF4-FFF2-40B4-BE49-F238E27FC236}">
                <a16:creationId xmlns:a16="http://schemas.microsoft.com/office/drawing/2014/main" id="{2EDF0527-C8B6-CF45-9949-764CF35F8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314450"/>
            <a:ext cx="8147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400"/>
              <a:t>Alice wants to provide secrecy, sender authentication, </a:t>
            </a:r>
            <a:br>
              <a:rPr lang="en-US" altLang="en-US" sz="2400"/>
            </a:br>
            <a:r>
              <a:rPr lang="en-US" altLang="en-US" sz="2400"/>
              <a:t>   message integrity.</a:t>
            </a:r>
            <a:endParaRPr lang="en-US" altLang="en-US" sz="2000"/>
          </a:p>
        </p:txBody>
      </p:sp>
      <p:sp>
        <p:nvSpPr>
          <p:cNvPr id="128005" name="Text Box 5">
            <a:extLst>
              <a:ext uri="{FF2B5EF4-FFF2-40B4-BE49-F238E27FC236}">
                <a16:creationId xmlns:a16="http://schemas.microsoft.com/office/drawing/2014/main" id="{D9D8CF05-0062-5D40-8CF0-95B08AE9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5508625"/>
            <a:ext cx="7591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Alice uses three keys:</a:t>
            </a:r>
            <a:r>
              <a:rPr lang="en-US" altLang="en-US" sz="2400"/>
              <a:t> her private key, Bob’s public key, newly created symmetric key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128006" name="Group 141">
            <a:extLst>
              <a:ext uri="{FF2B5EF4-FFF2-40B4-BE49-F238E27FC236}">
                <a16:creationId xmlns:a16="http://schemas.microsoft.com/office/drawing/2014/main" id="{E408CF96-62D7-C542-82EC-3989159E6CE6}"/>
              </a:ext>
            </a:extLst>
          </p:cNvPr>
          <p:cNvGrpSpPr>
            <a:grpSpLocks/>
          </p:cNvGrpSpPr>
          <p:nvPr/>
        </p:nvGrpSpPr>
        <p:grpSpPr bwMode="auto">
          <a:xfrm>
            <a:off x="1023938" y="1978025"/>
            <a:ext cx="6983412" cy="3435350"/>
            <a:chOff x="819" y="1530"/>
            <a:chExt cx="4399" cy="2164"/>
          </a:xfrm>
        </p:grpSpPr>
        <p:sp>
          <p:nvSpPr>
            <p:cNvPr id="128007" name="Freeform 142">
              <a:extLst>
                <a:ext uri="{FF2B5EF4-FFF2-40B4-BE49-F238E27FC236}">
                  <a16:creationId xmlns:a16="http://schemas.microsoft.com/office/drawing/2014/main" id="{04A9345C-4123-D04E-983B-F642C3F88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2083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1397 w 476"/>
                <a:gd name="T3" fmla="*/ 0 h 247"/>
                <a:gd name="T4" fmla="*/ 1397 w 476"/>
                <a:gd name="T5" fmla="*/ 285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8" name="Line 143">
              <a:extLst>
                <a:ext uri="{FF2B5EF4-FFF2-40B4-BE49-F238E27FC236}">
                  <a16:creationId xmlns:a16="http://schemas.microsoft.com/office/drawing/2014/main" id="{5EFA89CD-E698-974C-B1E1-62C241755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1" y="2086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09" name="Group 144">
              <a:extLst>
                <a:ext uri="{FF2B5EF4-FFF2-40B4-BE49-F238E27FC236}">
                  <a16:creationId xmlns:a16="http://schemas.microsoft.com/office/drawing/2014/main" id="{E1C67333-803A-5046-B630-4A6E60386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2" y="1771"/>
              <a:ext cx="475" cy="457"/>
              <a:chOff x="694" y="2457"/>
              <a:chExt cx="475" cy="457"/>
            </a:xfrm>
          </p:grpSpPr>
          <p:sp>
            <p:nvSpPr>
              <p:cNvPr id="128062" name="Rectangle 145">
                <a:extLst>
                  <a:ext uri="{FF2B5EF4-FFF2-40B4-BE49-F238E27FC236}">
                    <a16:creationId xmlns:a16="http://schemas.microsoft.com/office/drawing/2014/main" id="{FE7ED069-F919-A64E-B51D-E995B78C4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063" name="Text Box 146">
                <a:extLst>
                  <a:ext uri="{FF2B5EF4-FFF2-40B4-BE49-F238E27FC236}">
                    <a16:creationId xmlns:a16="http://schemas.microsoft.com/office/drawing/2014/main" id="{22EC8154-5416-C34C-B69A-B7C42005C9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" y="2657"/>
                <a:ext cx="37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H( )</a:t>
                </a:r>
              </a:p>
            </p:txBody>
          </p:sp>
          <p:sp>
            <p:nvSpPr>
              <p:cNvPr id="128064" name="Text Box 147">
                <a:extLst>
                  <a:ext uri="{FF2B5EF4-FFF2-40B4-BE49-F238E27FC236}">
                    <a16:creationId xmlns:a16="http://schemas.microsoft.com/office/drawing/2014/main" id="{64D9D9C4-C884-6C4A-8BA6-86791E300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</p:grpSp>
        <p:grpSp>
          <p:nvGrpSpPr>
            <p:cNvPr id="128010" name="Group 148">
              <a:extLst>
                <a:ext uri="{FF2B5EF4-FFF2-40B4-BE49-F238E27FC236}">
                  <a16:creationId xmlns:a16="http://schemas.microsoft.com/office/drawing/2014/main" id="{2E9FB312-187E-FB4F-9A66-500657F118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9" y="1751"/>
              <a:ext cx="476" cy="466"/>
              <a:chOff x="1542" y="1971"/>
              <a:chExt cx="476" cy="466"/>
            </a:xfrm>
          </p:grpSpPr>
          <p:sp>
            <p:nvSpPr>
              <p:cNvPr id="128058" name="Rectangle 149">
                <a:extLst>
                  <a:ext uri="{FF2B5EF4-FFF2-40B4-BE49-F238E27FC236}">
                    <a16:creationId xmlns:a16="http://schemas.microsoft.com/office/drawing/2014/main" id="{616979A0-6F70-044F-8736-F0C298153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059" name="Text Box 150">
                <a:extLst>
                  <a:ext uri="{FF2B5EF4-FFF2-40B4-BE49-F238E27FC236}">
                    <a16:creationId xmlns:a16="http://schemas.microsoft.com/office/drawing/2014/main" id="{AA20DF45-F566-294C-8AB6-F97A3268A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2" y="2189"/>
                <a:ext cx="44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A</a:t>
                </a:r>
                <a:r>
                  <a:rPr lang="en-US" altLang="en-US" sz="1800"/>
                  <a:t>( )</a:t>
                </a:r>
              </a:p>
            </p:txBody>
          </p:sp>
          <p:sp>
            <p:nvSpPr>
              <p:cNvPr id="128060" name="Text Box 151">
                <a:extLst>
                  <a:ext uri="{FF2B5EF4-FFF2-40B4-BE49-F238E27FC236}">
                    <a16:creationId xmlns:a16="http://schemas.microsoft.com/office/drawing/2014/main" id="{D25B13F4-ED47-C74A-9DEA-B382C09CC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8061" name="Text Box 152">
                <a:extLst>
                  <a:ext uri="{FF2B5EF4-FFF2-40B4-BE49-F238E27FC236}">
                    <a16:creationId xmlns:a16="http://schemas.microsoft.com/office/drawing/2014/main" id="{363C864A-A9A5-E64B-8726-7DB1F8784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-</a:t>
                </a:r>
              </a:p>
            </p:txBody>
          </p:sp>
        </p:grpSp>
        <p:grpSp>
          <p:nvGrpSpPr>
            <p:cNvPr id="128011" name="Group 153">
              <a:extLst>
                <a:ext uri="{FF2B5EF4-FFF2-40B4-BE49-F238E27FC236}">
                  <a16:creationId xmlns:a16="http://schemas.microsoft.com/office/drawing/2014/main" id="{BCBD2B56-8EED-E24A-9A07-6E4580471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9" y="2303"/>
              <a:ext cx="402" cy="327"/>
              <a:chOff x="2862" y="1573"/>
              <a:chExt cx="402" cy="327"/>
            </a:xfrm>
          </p:grpSpPr>
          <p:sp>
            <p:nvSpPr>
              <p:cNvPr id="128056" name="Oval 154">
                <a:extLst>
                  <a:ext uri="{FF2B5EF4-FFF2-40B4-BE49-F238E27FC236}">
                    <a16:creationId xmlns:a16="http://schemas.microsoft.com/office/drawing/2014/main" id="{8D6D9E9D-7E5A-6640-BFA1-22CAC0E7B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057" name="Text Box 155">
                <a:extLst>
                  <a:ext uri="{FF2B5EF4-FFF2-40B4-BE49-F238E27FC236}">
                    <a16:creationId xmlns:a16="http://schemas.microsoft.com/office/drawing/2014/main" id="{3EA660CE-BB79-DB42-B904-738248E78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/>
                  <a:t>+</a:t>
                </a:r>
              </a:p>
            </p:txBody>
          </p:sp>
        </p:grpSp>
        <p:grpSp>
          <p:nvGrpSpPr>
            <p:cNvPr id="128012" name="Group 156">
              <a:extLst>
                <a:ext uri="{FF2B5EF4-FFF2-40B4-BE49-F238E27FC236}">
                  <a16:creationId xmlns:a16="http://schemas.microsoft.com/office/drawing/2014/main" id="{69179A99-59C9-0E4A-B659-5BED049B1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4" y="1753"/>
              <a:ext cx="731" cy="333"/>
              <a:chOff x="1779" y="2485"/>
              <a:chExt cx="731" cy="333"/>
            </a:xfrm>
          </p:grpSpPr>
          <p:sp>
            <p:nvSpPr>
              <p:cNvPr id="128054" name="Text Box 157">
                <a:extLst>
                  <a:ext uri="{FF2B5EF4-FFF2-40B4-BE49-F238E27FC236}">
                    <a16:creationId xmlns:a16="http://schemas.microsoft.com/office/drawing/2014/main" id="{2D281E14-D2CC-FC4B-BBCD-E43A8C9269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9" y="2587"/>
                <a:ext cx="73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A</a:t>
                </a:r>
                <a:r>
                  <a:rPr lang="en-US" altLang="en-US" sz="1800"/>
                  <a:t>(H(m))</a:t>
                </a:r>
              </a:p>
            </p:txBody>
          </p:sp>
          <p:sp>
            <p:nvSpPr>
              <p:cNvPr id="128055" name="Text Box 158">
                <a:extLst>
                  <a:ext uri="{FF2B5EF4-FFF2-40B4-BE49-F238E27FC236}">
                    <a16:creationId xmlns:a16="http://schemas.microsoft.com/office/drawing/2014/main" id="{5963A0CA-837B-6C43-BE52-FFB818408B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-</a:t>
                </a:r>
              </a:p>
            </p:txBody>
          </p:sp>
        </p:grpSp>
        <p:sp>
          <p:nvSpPr>
            <p:cNvPr id="128013" name="Freeform 159">
              <a:extLst>
                <a:ext uri="{FF2B5EF4-FFF2-40B4-BE49-F238E27FC236}">
                  <a16:creationId xmlns:a16="http://schemas.microsoft.com/office/drawing/2014/main" id="{15DF888C-5D53-A741-8A8B-5C2A6D21F22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212" y="2609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21499 w 476"/>
                <a:gd name="T3" fmla="*/ 0 h 247"/>
                <a:gd name="T4" fmla="*/ 2149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14" name="Text Box 160">
              <a:extLst>
                <a:ext uri="{FF2B5EF4-FFF2-40B4-BE49-F238E27FC236}">
                  <a16:creationId xmlns:a16="http://schemas.microsoft.com/office/drawing/2014/main" id="{D41877AC-C93F-0B41-80DF-7C10727EA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194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grpSp>
          <p:nvGrpSpPr>
            <p:cNvPr id="128015" name="Group 161">
              <a:extLst>
                <a:ext uri="{FF2B5EF4-FFF2-40B4-BE49-F238E27FC236}">
                  <a16:creationId xmlns:a16="http://schemas.microsoft.com/office/drawing/2014/main" id="{4E128FE7-B6F2-4F43-978B-28BE8CE2B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1530"/>
              <a:ext cx="298" cy="278"/>
              <a:chOff x="2637" y="716"/>
              <a:chExt cx="298" cy="278"/>
            </a:xfrm>
          </p:grpSpPr>
          <p:sp>
            <p:nvSpPr>
              <p:cNvPr id="128052" name="Text Box 162">
                <a:extLst>
                  <a:ext uri="{FF2B5EF4-FFF2-40B4-BE49-F238E27FC236}">
                    <a16:creationId xmlns:a16="http://schemas.microsoft.com/office/drawing/2014/main" id="{B42BD200-6023-954A-B2C5-FCA6225CBB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9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A</a:t>
                </a:r>
                <a:endParaRPr lang="en-US" altLang="en-US" sz="1800"/>
              </a:p>
            </p:txBody>
          </p:sp>
          <p:sp>
            <p:nvSpPr>
              <p:cNvPr id="128053" name="Text Box 163">
                <a:extLst>
                  <a:ext uri="{FF2B5EF4-FFF2-40B4-BE49-F238E27FC236}">
                    <a16:creationId xmlns:a16="http://schemas.microsoft.com/office/drawing/2014/main" id="{888F300C-6460-3B47-8187-244ED8A28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-</a:t>
                </a:r>
              </a:p>
            </p:txBody>
          </p:sp>
        </p:grpSp>
        <p:sp>
          <p:nvSpPr>
            <p:cNvPr id="128016" name="Line 164">
              <a:extLst>
                <a:ext uri="{FF2B5EF4-FFF2-40B4-BE49-F238E27FC236}">
                  <a16:creationId xmlns:a16="http://schemas.microsoft.com/office/drawing/2014/main" id="{E396F781-42F5-C64A-B377-0538CEE68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" y="170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017" name="Picture 165" descr="BS00768_[1]">
              <a:extLst>
                <a:ext uri="{FF2B5EF4-FFF2-40B4-BE49-F238E27FC236}">
                  <a16:creationId xmlns:a16="http://schemas.microsoft.com/office/drawing/2014/main" id="{A8DF2403-7217-A34F-8954-604446E4D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662" y="1667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8" name="Picture 166" descr="Alice">
              <a:extLst>
                <a:ext uri="{FF2B5EF4-FFF2-40B4-BE49-F238E27FC236}">
                  <a16:creationId xmlns:a16="http://schemas.microsoft.com/office/drawing/2014/main" id="{4F7AAD35-C0E3-EE43-BA66-A84E6A548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2278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19" name="Text Box 167">
              <a:extLst>
                <a:ext uri="{FF2B5EF4-FFF2-40B4-BE49-F238E27FC236}">
                  <a16:creationId xmlns:a16="http://schemas.microsoft.com/office/drawing/2014/main" id="{47FE2DF0-4660-704A-894C-4F4EE267C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749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m</a:t>
              </a:r>
            </a:p>
          </p:txBody>
        </p:sp>
        <p:sp>
          <p:nvSpPr>
            <p:cNvPr id="128020" name="Freeform 168">
              <a:extLst>
                <a:ext uri="{FF2B5EF4-FFF2-40B4-BE49-F238E27FC236}">
                  <a16:creationId xmlns:a16="http://schemas.microsoft.com/office/drawing/2014/main" id="{BA020671-B8E9-3949-8283-EBC408984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657"/>
              <a:ext cx="841" cy="493"/>
            </a:xfrm>
            <a:custGeom>
              <a:avLst/>
              <a:gdLst>
                <a:gd name="T0" fmla="*/ 1 w 2135"/>
                <a:gd name="T1" fmla="*/ 5 h 1662"/>
                <a:gd name="T2" fmla="*/ 2 w 2135"/>
                <a:gd name="T3" fmla="*/ 1 h 1662"/>
                <a:gd name="T4" fmla="*/ 16 w 2135"/>
                <a:gd name="T5" fmla="*/ 1 h 1662"/>
                <a:gd name="T6" fmla="*/ 29 w 2135"/>
                <a:gd name="T7" fmla="*/ 1 h 1662"/>
                <a:gd name="T8" fmla="*/ 48 w 2135"/>
                <a:gd name="T9" fmla="*/ 3 h 1662"/>
                <a:gd name="T10" fmla="*/ 48 w 2135"/>
                <a:gd name="T11" fmla="*/ 9 h 1662"/>
                <a:gd name="T12" fmla="*/ 38 w 2135"/>
                <a:gd name="T13" fmla="*/ 12 h 1662"/>
                <a:gd name="T14" fmla="*/ 20 w 2135"/>
                <a:gd name="T15" fmla="*/ 12 h 1662"/>
                <a:gd name="T16" fmla="*/ 12 w 2135"/>
                <a:gd name="T17" fmla="*/ 10 h 1662"/>
                <a:gd name="T18" fmla="*/ 4 w 2135"/>
                <a:gd name="T19" fmla="*/ 8 h 1662"/>
                <a:gd name="T20" fmla="*/ 1 w 2135"/>
                <a:gd name="T21" fmla="*/ 5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1" name="Line 169">
              <a:extLst>
                <a:ext uri="{FF2B5EF4-FFF2-40B4-BE49-F238E27FC236}">
                  <a16:creationId xmlns:a16="http://schemas.microsoft.com/office/drawing/2014/main" id="{310C8634-B126-D44A-8D3C-C9985F227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2458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022" name="Picture 170" descr="BS00768_[1]">
              <a:extLst>
                <a:ext uri="{FF2B5EF4-FFF2-40B4-BE49-F238E27FC236}">
                  <a16:creationId xmlns:a16="http://schemas.microsoft.com/office/drawing/2014/main" id="{CE847A57-B0D6-FA43-9226-23F020837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505" y="1977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3" name="Picture 171" descr="BS00592_[1]">
              <a:extLst>
                <a:ext uri="{FF2B5EF4-FFF2-40B4-BE49-F238E27FC236}">
                  <a16:creationId xmlns:a16="http://schemas.microsoft.com/office/drawing/2014/main" id="{E302DCD5-52D3-7344-9142-882017F1A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2606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8024" name="Group 172">
              <a:extLst>
                <a:ext uri="{FF2B5EF4-FFF2-40B4-BE49-F238E27FC236}">
                  <a16:creationId xmlns:a16="http://schemas.microsoft.com/office/drawing/2014/main" id="{1D89B03C-7E05-4540-A5F4-0FDC0F687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0" y="2152"/>
              <a:ext cx="475" cy="466"/>
              <a:chOff x="1645" y="256"/>
              <a:chExt cx="475" cy="466"/>
            </a:xfrm>
          </p:grpSpPr>
          <p:sp>
            <p:nvSpPr>
              <p:cNvPr id="128049" name="Rectangle 173">
                <a:extLst>
                  <a:ext uri="{FF2B5EF4-FFF2-40B4-BE49-F238E27FC236}">
                    <a16:creationId xmlns:a16="http://schemas.microsoft.com/office/drawing/2014/main" id="{27D76102-D8F0-344C-8D2A-AD50889C1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050" name="Text Box 174">
                <a:extLst>
                  <a:ext uri="{FF2B5EF4-FFF2-40B4-BE49-F238E27FC236}">
                    <a16:creationId xmlns:a16="http://schemas.microsoft.com/office/drawing/2014/main" id="{BC57EAC9-0D53-D64D-8202-745852EE4D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456"/>
                <a:ext cx="44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S</a:t>
                </a:r>
                <a:r>
                  <a:rPr lang="en-US" altLang="en-US" sz="1800"/>
                  <a:t>( )</a:t>
                </a:r>
              </a:p>
            </p:txBody>
          </p:sp>
          <p:sp>
            <p:nvSpPr>
              <p:cNvPr id="128051" name="Text Box 175">
                <a:extLst>
                  <a:ext uri="{FF2B5EF4-FFF2-40B4-BE49-F238E27FC236}">
                    <a16:creationId xmlns:a16="http://schemas.microsoft.com/office/drawing/2014/main" id="{99EF4CA8-9ACD-124E-8529-F8B2B2ACD9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</p:grpSp>
        <p:grpSp>
          <p:nvGrpSpPr>
            <p:cNvPr id="128025" name="Group 176">
              <a:extLst>
                <a:ext uri="{FF2B5EF4-FFF2-40B4-BE49-F238E27FC236}">
                  <a16:creationId xmlns:a16="http://schemas.microsoft.com/office/drawing/2014/main" id="{024FB512-0C2B-D34B-9565-00B583B53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5" y="2908"/>
              <a:ext cx="475" cy="466"/>
              <a:chOff x="2144" y="3214"/>
              <a:chExt cx="475" cy="466"/>
            </a:xfrm>
          </p:grpSpPr>
          <p:sp>
            <p:nvSpPr>
              <p:cNvPr id="128045" name="Rectangle 177">
                <a:extLst>
                  <a:ext uri="{FF2B5EF4-FFF2-40B4-BE49-F238E27FC236}">
                    <a16:creationId xmlns:a16="http://schemas.microsoft.com/office/drawing/2014/main" id="{A4B57642-0749-5048-819C-5119BC8E8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046" name="Text Box 178">
                <a:extLst>
                  <a:ext uri="{FF2B5EF4-FFF2-40B4-BE49-F238E27FC236}">
                    <a16:creationId xmlns:a16="http://schemas.microsoft.com/office/drawing/2014/main" id="{F2AB54F3-2055-6B48-AD47-9BAB9E5D13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" y="3432"/>
                <a:ext cx="4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r>
                  <a:rPr lang="en-US" altLang="en-US" sz="1800"/>
                  <a:t>( )</a:t>
                </a:r>
              </a:p>
            </p:txBody>
          </p:sp>
          <p:sp>
            <p:nvSpPr>
              <p:cNvPr id="128047" name="Text Box 179">
                <a:extLst>
                  <a:ext uri="{FF2B5EF4-FFF2-40B4-BE49-F238E27FC236}">
                    <a16:creationId xmlns:a16="http://schemas.microsoft.com/office/drawing/2014/main" id="{1CCBE5FF-9D52-864E-BE32-055479BFF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0"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8048" name="Text Box 180">
                <a:extLst>
                  <a:ext uri="{FF2B5EF4-FFF2-40B4-BE49-F238E27FC236}">
                    <a16:creationId xmlns:a16="http://schemas.microsoft.com/office/drawing/2014/main" id="{3C2C1FD7-A57C-C643-94D6-1A369A866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  <p:grpSp>
          <p:nvGrpSpPr>
            <p:cNvPr id="128026" name="Group 181">
              <a:extLst>
                <a:ext uri="{FF2B5EF4-FFF2-40B4-BE49-F238E27FC236}">
                  <a16:creationId xmlns:a16="http://schemas.microsoft.com/office/drawing/2014/main" id="{D23D81EA-18BB-284C-815C-869C98B825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9" y="2674"/>
              <a:ext cx="402" cy="327"/>
              <a:chOff x="2862" y="1573"/>
              <a:chExt cx="402" cy="327"/>
            </a:xfrm>
          </p:grpSpPr>
          <p:sp>
            <p:nvSpPr>
              <p:cNvPr id="128043" name="Oval 182">
                <a:extLst>
                  <a:ext uri="{FF2B5EF4-FFF2-40B4-BE49-F238E27FC236}">
                    <a16:creationId xmlns:a16="http://schemas.microsoft.com/office/drawing/2014/main" id="{07573133-029A-A34F-9DFD-6F8BB2488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044" name="Text Box 183">
                <a:extLst>
                  <a:ext uri="{FF2B5EF4-FFF2-40B4-BE49-F238E27FC236}">
                    <a16:creationId xmlns:a16="http://schemas.microsoft.com/office/drawing/2014/main" id="{D4FC4CFD-F501-AE49-8F20-09EDF88A4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/>
                  <a:t>+</a:t>
                </a:r>
              </a:p>
            </p:txBody>
          </p:sp>
        </p:grpSp>
        <p:sp>
          <p:nvSpPr>
            <p:cNvPr id="128027" name="Line 184">
              <a:extLst>
                <a:ext uri="{FF2B5EF4-FFF2-40B4-BE49-F238E27FC236}">
                  <a16:creationId xmlns:a16="http://schemas.microsoft.com/office/drawing/2014/main" id="{6DE61F2C-C5E2-B744-8CB3-2D512160C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9" y="3231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28" name="Group 185">
              <a:extLst>
                <a:ext uri="{FF2B5EF4-FFF2-40B4-BE49-F238E27FC236}">
                  <a16:creationId xmlns:a16="http://schemas.microsoft.com/office/drawing/2014/main" id="{63E3599C-1A17-5142-A275-7C0DC2764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" y="3157"/>
              <a:ext cx="610" cy="332"/>
              <a:chOff x="3502" y="648"/>
              <a:chExt cx="610" cy="332"/>
            </a:xfrm>
          </p:grpSpPr>
          <p:sp>
            <p:nvSpPr>
              <p:cNvPr id="128041" name="Text Box 186">
                <a:extLst>
                  <a:ext uri="{FF2B5EF4-FFF2-40B4-BE49-F238E27FC236}">
                    <a16:creationId xmlns:a16="http://schemas.microsoft.com/office/drawing/2014/main" id="{EA6C3A4F-8328-084F-9F49-3A8A43ADDD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2" y="749"/>
                <a:ext cx="6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r>
                  <a:rPr lang="en-US" altLang="en-US" sz="1800"/>
                  <a:t>(K</a:t>
                </a:r>
                <a:r>
                  <a:rPr lang="en-US" altLang="en-US" sz="2400" baseline="-25000"/>
                  <a:t>S</a:t>
                </a:r>
                <a:r>
                  <a:rPr lang="en-US" altLang="en-US" sz="1800"/>
                  <a:t> )</a:t>
                </a:r>
              </a:p>
            </p:txBody>
          </p:sp>
          <p:sp>
            <p:nvSpPr>
              <p:cNvPr id="128042" name="Text Box 187">
                <a:extLst>
                  <a:ext uri="{FF2B5EF4-FFF2-40B4-BE49-F238E27FC236}">
                    <a16:creationId xmlns:a16="http://schemas.microsoft.com/office/drawing/2014/main" id="{8737893F-1008-8149-913E-55FF372FEC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  <p:sp>
          <p:nvSpPr>
            <p:cNvPr id="128029" name="Freeform 188">
              <a:extLst>
                <a:ext uri="{FF2B5EF4-FFF2-40B4-BE49-F238E27FC236}">
                  <a16:creationId xmlns:a16="http://schemas.microsoft.com/office/drawing/2014/main" id="{AEAB5BE8-E412-FC44-A69C-6A985806A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463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0" name="Freeform 189">
              <a:extLst>
                <a:ext uri="{FF2B5EF4-FFF2-40B4-BE49-F238E27FC236}">
                  <a16:creationId xmlns:a16="http://schemas.microsoft.com/office/drawing/2014/main" id="{BAFDE4F4-E7FC-EA4F-A935-9F165DFBEC9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60" y="298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1" name="Text Box 190">
              <a:extLst>
                <a:ext uri="{FF2B5EF4-FFF2-40B4-BE49-F238E27FC236}">
                  <a16:creationId xmlns:a16="http://schemas.microsoft.com/office/drawing/2014/main" id="{49FD6373-EC0B-6240-A095-8C711AA7A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" y="1936"/>
              <a:ext cx="3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  <a:r>
                <a:rPr lang="en-US" altLang="en-US" sz="2400" baseline="-25000"/>
                <a:t>S</a:t>
              </a:r>
            </a:p>
          </p:txBody>
        </p:sp>
        <p:sp>
          <p:nvSpPr>
            <p:cNvPr id="128032" name="Line 191">
              <a:extLst>
                <a:ext uri="{FF2B5EF4-FFF2-40B4-BE49-F238E27FC236}">
                  <a16:creationId xmlns:a16="http://schemas.microsoft.com/office/drawing/2014/main" id="{67814C44-900E-EF4F-A053-F7D8DF64E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107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33" name="Group 192">
              <a:extLst>
                <a:ext uri="{FF2B5EF4-FFF2-40B4-BE49-F238E27FC236}">
                  <a16:creationId xmlns:a16="http://schemas.microsoft.com/office/drawing/2014/main" id="{568C338E-FE48-934E-88F5-F9C4F9095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3" y="3409"/>
              <a:ext cx="285" cy="278"/>
              <a:chOff x="2643" y="716"/>
              <a:chExt cx="285" cy="278"/>
            </a:xfrm>
          </p:grpSpPr>
          <p:sp>
            <p:nvSpPr>
              <p:cNvPr id="128039" name="Text Box 193">
                <a:extLst>
                  <a:ext uri="{FF2B5EF4-FFF2-40B4-BE49-F238E27FC236}">
                    <a16:creationId xmlns:a16="http://schemas.microsoft.com/office/drawing/2014/main" id="{9C5D65B1-D243-AF45-976A-6449E20EAD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K</a:t>
                </a:r>
                <a:r>
                  <a:rPr lang="en-US" altLang="en-US" sz="2400" baseline="-25000"/>
                  <a:t>B</a:t>
                </a:r>
                <a:endParaRPr lang="en-US" altLang="en-US" sz="1800"/>
              </a:p>
            </p:txBody>
          </p:sp>
          <p:sp>
            <p:nvSpPr>
              <p:cNvPr id="128040" name="Text Box 194">
                <a:extLst>
                  <a:ext uri="{FF2B5EF4-FFF2-40B4-BE49-F238E27FC236}">
                    <a16:creationId xmlns:a16="http://schemas.microsoft.com/office/drawing/2014/main" id="{7C0CCFBB-45D0-BE44-8C56-E5F2EDD3DF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/>
                  <a:t>+</a:t>
                </a:r>
              </a:p>
            </p:txBody>
          </p:sp>
        </p:grpSp>
        <p:sp>
          <p:nvSpPr>
            <p:cNvPr id="128034" name="Line 195">
              <a:extLst>
                <a:ext uri="{FF2B5EF4-FFF2-40B4-BE49-F238E27FC236}">
                  <a16:creationId xmlns:a16="http://schemas.microsoft.com/office/drawing/2014/main" id="{AA9D7E0E-F5A7-844E-BE6E-A705F95D1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4" y="3391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035" name="Picture 196" descr="BS00768_[1]">
              <a:extLst>
                <a:ext uri="{FF2B5EF4-FFF2-40B4-BE49-F238E27FC236}">
                  <a16:creationId xmlns:a16="http://schemas.microsoft.com/office/drawing/2014/main" id="{A77D8E77-68CE-094F-9C83-3BC8445CF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170" y="3564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Line 197">
              <a:extLst>
                <a:ext uri="{FF2B5EF4-FFF2-40B4-BE49-F238E27FC236}">
                  <a16:creationId xmlns:a16="http://schemas.microsoft.com/office/drawing/2014/main" id="{1EF79033-3920-674D-9C9D-1F5FE083E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8" y="2838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7" name="Text Box 198">
              <a:extLst>
                <a:ext uri="{FF2B5EF4-FFF2-40B4-BE49-F238E27FC236}">
                  <a16:creationId xmlns:a16="http://schemas.microsoft.com/office/drawing/2014/main" id="{EF15337E-28C1-C841-A6AC-19243130C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8" y="2810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Internet</a:t>
              </a:r>
            </a:p>
          </p:txBody>
        </p:sp>
        <p:sp>
          <p:nvSpPr>
            <p:cNvPr id="128038" name="Text Box 199">
              <a:extLst>
                <a:ext uri="{FF2B5EF4-FFF2-40B4-BE49-F238E27FC236}">
                  <a16:creationId xmlns:a16="http://schemas.microsoft.com/office/drawing/2014/main" id="{4EF77279-724C-2B46-A10F-9E91BF859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6" y="3116"/>
              <a:ext cx="3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K</a:t>
              </a:r>
              <a:r>
                <a:rPr lang="en-US" altLang="en-US" sz="2400" baseline="-25000"/>
                <a:t>S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Footer Placeholder 5">
            <a:extLst>
              <a:ext uri="{FF2B5EF4-FFF2-40B4-BE49-F238E27FC236}">
                <a16:creationId xmlns:a16="http://schemas.microsoft.com/office/drawing/2014/main" id="{4A8FC2F7-414C-A04E-AE98-3984256B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30050" name="Slide Number Placeholder 6">
            <a:extLst>
              <a:ext uri="{FF2B5EF4-FFF2-40B4-BE49-F238E27FC236}">
                <a16:creationId xmlns:a16="http://schemas.microsoft.com/office/drawing/2014/main" id="{CBD1B600-5998-8A44-9FB5-57F47FB3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5E34E438-0FA7-D142-907E-CEEEEE44263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B4603B8-6077-EB4F-80D1-82D397012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Secure sockets layer (SSL)</a:t>
            </a:r>
          </a:p>
        </p:txBody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BD1B6C05-D3DA-E844-AEB9-8659936CFC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1674813"/>
            <a:ext cx="3810000" cy="46482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transport layer security to any TCP-based app using SSL services.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used between Web browsers, servers for e-commerce (shttp).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security services: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server authentication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data encryption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client authentication (optional)</a:t>
            </a:r>
            <a:endParaRPr lang="en-US" altLang="en-US" sz="2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0053" name="Rectangle 4">
            <a:extLst>
              <a:ext uri="{FF2B5EF4-FFF2-40B4-BE49-F238E27FC236}">
                <a16:creationId xmlns:a16="http://schemas.microsoft.com/office/drawing/2014/main" id="{2C83C4B2-9F99-D645-8F74-8A9ED0B245D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server authentication</a:t>
            </a:r>
            <a:r>
              <a:rPr lang="en-US" altLang="en-US" sz="2400">
                <a:ea typeface="ＭＳ Ｐゴシック" panose="020B0600070205080204" pitchFamily="34" charset="-128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SSL-enabled browser includes public keys for trusted CAs.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Browser requests server certificate, issued by trusted CA.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Browser uses CA’s public key to extract server’s public key from certificate.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check your browser’s security menu to see its trusted CAs.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Footer Placeholder 5">
            <a:extLst>
              <a:ext uri="{FF2B5EF4-FFF2-40B4-BE49-F238E27FC236}">
                <a16:creationId xmlns:a16="http://schemas.microsoft.com/office/drawing/2014/main" id="{00DE02D3-FCE3-B948-86C7-F777321C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32098" name="Slide Number Placeholder 6">
            <a:extLst>
              <a:ext uri="{FF2B5EF4-FFF2-40B4-BE49-F238E27FC236}">
                <a16:creationId xmlns:a16="http://schemas.microsoft.com/office/drawing/2014/main" id="{613CC477-162D-5E4E-9C1A-540FCC35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DB91A5F1-7266-8148-A428-2D14D5B61F91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FD7A2D1D-1AF6-3448-AF52-B8B577E1C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196850"/>
            <a:ext cx="7772400" cy="889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SSL (continued)</a:t>
            </a:r>
          </a:p>
        </p:txBody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C02D5386-79D0-704E-A066-56A8B5D5D0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58875"/>
            <a:ext cx="4187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Encrypted SSL session: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Browser generates </a:t>
            </a:r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symmetric session key</a:t>
            </a:r>
            <a:r>
              <a:rPr lang="en-US" altLang="en-US" sz="2400">
                <a:ea typeface="ＭＳ Ｐゴシック" panose="020B0600070205080204" pitchFamily="34" charset="-128"/>
              </a:rPr>
              <a:t>, encrypts it with server’s public key, sends encrypted key to server.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Using private key, server decrypts session key.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Browser, server know session key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All data sent into TCP socket (by client or server) encrypted with session key.</a:t>
            </a:r>
          </a:p>
        </p:txBody>
      </p:sp>
      <p:sp>
        <p:nvSpPr>
          <p:cNvPr id="132101" name="Rectangle 4">
            <a:extLst>
              <a:ext uri="{FF2B5EF4-FFF2-40B4-BE49-F238E27FC236}">
                <a16:creationId xmlns:a16="http://schemas.microsoft.com/office/drawing/2014/main" id="{86AF0784-B4EE-4E4B-9FE6-03311B90543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75225" y="1163638"/>
            <a:ext cx="3810000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SSL: basis of IETF Transport Layer Security (TLS).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SSL can be used for non-Web applications, e.g., IMAP.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Client authentication can be done with client certificates.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Footer Placeholder 4">
            <a:extLst>
              <a:ext uri="{FF2B5EF4-FFF2-40B4-BE49-F238E27FC236}">
                <a16:creationId xmlns:a16="http://schemas.microsoft.com/office/drawing/2014/main" id="{CB7B0F07-08CF-A744-8591-25FAD60B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34146" name="Slide Number Placeholder 5">
            <a:extLst>
              <a:ext uri="{FF2B5EF4-FFF2-40B4-BE49-F238E27FC236}">
                <a16:creationId xmlns:a16="http://schemas.microsoft.com/office/drawing/2014/main" id="{327FE799-34E1-1645-8A2E-CC5064E7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EDF6D81B-9392-F54E-AC5B-366FE29D6E3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7BE1CEE5-0DEB-3F4F-A64B-CA6CDDB97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ZapfDingbats" pitchFamily="8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algn="ctr">
              <a:buFont typeface="ZapfDingbats" pitchFamily="8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algn="ctr">
              <a:buFont typeface="ZapfDingbats" pitchFamily="8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algn="ctr">
              <a:buFont typeface="ZapfDingbats" pitchFamily="8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Questions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ooter Placeholder 4">
            <a:extLst>
              <a:ext uri="{FF2B5EF4-FFF2-40B4-BE49-F238E27FC236}">
                <a16:creationId xmlns:a16="http://schemas.microsoft.com/office/drawing/2014/main" id="{ABED4E91-32B3-0749-B43A-63BD4FA2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38242" name="Slide Number Placeholder 5">
            <a:extLst>
              <a:ext uri="{FF2B5EF4-FFF2-40B4-BE49-F238E27FC236}">
                <a16:creationId xmlns:a16="http://schemas.microsoft.com/office/drawing/2014/main" id="{47BD7CFF-3289-C949-93F9-C951BFFB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45FDBAD7-895D-D94E-82C0-6B3635E91AC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E68584AD-D672-0947-9BDE-D079904B8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End of ECE 156</a:t>
            </a:r>
          </a:p>
        </p:txBody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D92D7405-C876-E64B-AA88-E4D3021B1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8975" cy="49895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You know the structure of the Internet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App: Client-Server, HTTP, P2P, Email, DNS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Socket programming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Transport: UDP, TCP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TCP: Connection oriented, Congestion control, flow control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Network: Routing algo (Dijkstra’s, BF), BGP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Addressing: NAT, ICMP, IPv6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Link: CSMA, Collision Detection, Aloha, Ethernet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Hubs, Switches, ARP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Wireless: CSMA/CA, Mobile IP, Cellular handoffs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Security: Symm, Asymm key, RSA, signatures, authentication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Footer Placeholder 4">
            <a:extLst>
              <a:ext uri="{FF2B5EF4-FFF2-40B4-BE49-F238E27FC236}">
                <a16:creationId xmlns:a16="http://schemas.microsoft.com/office/drawing/2014/main" id="{E77A01E7-D127-B44B-A023-4F8F4D1C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40290" name="Slide Number Placeholder 5">
            <a:extLst>
              <a:ext uri="{FF2B5EF4-FFF2-40B4-BE49-F238E27FC236}">
                <a16:creationId xmlns:a16="http://schemas.microsoft.com/office/drawing/2014/main" id="{DBB35B3D-8D32-7045-8A74-3237A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27968D5E-70FB-3445-B7BE-0D94EB94480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BBB026E4-E2EF-E748-B8F4-AF8931500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8 roadmap</a:t>
            </a:r>
          </a:p>
        </p:txBody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D056048B-DFB1-5E4C-BE9C-D98CD6BD2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8.1 </a:t>
            </a:r>
            <a:r>
              <a:rPr lang="en-US" altLang="en-US">
                <a:ea typeface="ＭＳ Ｐゴシック" panose="020B0600070205080204" pitchFamily="34" charset="-128"/>
              </a:rPr>
              <a:t>What is network security?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8.2</a:t>
            </a:r>
            <a:r>
              <a:rPr lang="en-US" altLang="en-US">
                <a:ea typeface="ＭＳ Ｐゴシック" panose="020B0600070205080204" pitchFamily="34" charset="-128"/>
              </a:rPr>
              <a:t> Principles of cryptography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8.3 </a:t>
            </a:r>
            <a:r>
              <a:rPr lang="en-US" altLang="en-US">
                <a:ea typeface="ＭＳ Ｐゴシック" panose="020B0600070205080204" pitchFamily="34" charset="-128"/>
              </a:rPr>
              <a:t>Authentication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8.4</a:t>
            </a:r>
            <a:r>
              <a:rPr lang="en-US" altLang="en-US">
                <a:ea typeface="ＭＳ Ｐゴシック" panose="020B0600070205080204" pitchFamily="34" charset="-128"/>
              </a:rPr>
              <a:t> Integrity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8.5</a:t>
            </a:r>
            <a:r>
              <a:rPr lang="en-US" altLang="en-US">
                <a:ea typeface="ＭＳ Ｐゴシック" panose="020B0600070205080204" pitchFamily="34" charset="-128"/>
              </a:rPr>
              <a:t> Key Distribution and certification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8.6 Access control: firewalls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8.7</a:t>
            </a:r>
            <a:r>
              <a:rPr lang="en-US" altLang="en-US">
                <a:ea typeface="ＭＳ Ｐゴシック" panose="020B0600070205080204" pitchFamily="34" charset="-128"/>
              </a:rPr>
              <a:t> Attacks and counter measures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8.8</a:t>
            </a:r>
            <a:r>
              <a:rPr lang="en-US" altLang="en-US">
                <a:ea typeface="ＭＳ Ｐゴシック" panose="020B0600070205080204" pitchFamily="34" charset="-128"/>
              </a:rPr>
              <a:t> Security in many layers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4">
            <a:extLst>
              <a:ext uri="{FF2B5EF4-FFF2-40B4-BE49-F238E27FC236}">
                <a16:creationId xmlns:a16="http://schemas.microsoft.com/office/drawing/2014/main" id="{9E12D8F1-8042-AD43-A59F-86FCF163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4D6B6A1F-2D91-E44F-82A9-7059390D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65D17891-0177-D941-924B-506CEE1568F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F96B656-4135-4048-A053-4D1D68339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8 roadmap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0A077AF-55E7-5D41-BB3A-78BFF7B2F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8.1 </a:t>
            </a:r>
            <a:r>
              <a:rPr lang="en-US" altLang="en-US">
                <a:ea typeface="ＭＳ Ｐゴシック" panose="020B0600070205080204" pitchFamily="34" charset="-128"/>
              </a:rPr>
              <a:t>What is network security?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8.2 Principles of cryptography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8.3</a:t>
            </a:r>
            <a:r>
              <a:rPr lang="en-US" altLang="en-US">
                <a:ea typeface="ＭＳ Ｐゴシック" panose="020B0600070205080204" pitchFamily="34" charset="-128"/>
              </a:rPr>
              <a:t> Authentication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8.4</a:t>
            </a:r>
            <a:r>
              <a:rPr lang="en-US" altLang="en-US">
                <a:ea typeface="ＭＳ Ｐゴシック" panose="020B0600070205080204" pitchFamily="34" charset="-128"/>
              </a:rPr>
              <a:t> Integrity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8.5</a:t>
            </a:r>
            <a:r>
              <a:rPr lang="en-US" altLang="en-US">
                <a:ea typeface="ＭＳ Ｐゴシック" panose="020B0600070205080204" pitchFamily="34" charset="-128"/>
              </a:rPr>
              <a:t> Key Distribution and certification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8.6</a:t>
            </a:r>
            <a:r>
              <a:rPr lang="en-US" altLang="en-US">
                <a:ea typeface="ＭＳ Ｐゴシック" panose="020B0600070205080204" pitchFamily="34" charset="-128"/>
              </a:rPr>
              <a:t> Access control: firewalls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8.7</a:t>
            </a:r>
            <a:r>
              <a:rPr lang="en-US" altLang="en-US">
                <a:ea typeface="ＭＳ Ｐゴシック" panose="020B0600070205080204" pitchFamily="34" charset="-128"/>
              </a:rPr>
              <a:t> Attacks and counter measures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8.8</a:t>
            </a:r>
            <a:r>
              <a:rPr lang="en-US" altLang="en-US">
                <a:ea typeface="ＭＳ Ｐゴシック" panose="020B0600070205080204" pitchFamily="34" charset="-128"/>
              </a:rPr>
              <a:t> Security in many layers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Footer Placeholder 5">
            <a:extLst>
              <a:ext uri="{FF2B5EF4-FFF2-40B4-BE49-F238E27FC236}">
                <a16:creationId xmlns:a16="http://schemas.microsoft.com/office/drawing/2014/main" id="{04BF1B50-AEBF-A94B-8856-30B0E2D7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42338" name="Slide Number Placeholder 6">
            <a:extLst>
              <a:ext uri="{FF2B5EF4-FFF2-40B4-BE49-F238E27FC236}">
                <a16:creationId xmlns:a16="http://schemas.microsoft.com/office/drawing/2014/main" id="{4BFE2319-8F11-A64F-A5C2-3092652C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2C0D94D4-05C8-F741-99F2-DCE63008B875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82A6380C-F3B3-DE40-AD28-96B4C3345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1522413"/>
            <a:ext cx="7110412" cy="14509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900AA342-C595-3F46-831F-42E079C09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Firewalls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423BA41E-78E2-F24D-9382-8743CB1C3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4419600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000"/>
          </a:p>
        </p:txBody>
      </p:sp>
      <p:sp>
        <p:nvSpPr>
          <p:cNvPr id="142342" name="Text Box 7">
            <a:extLst>
              <a:ext uri="{FF2B5EF4-FFF2-40B4-BE49-F238E27FC236}">
                <a16:creationId xmlns:a16="http://schemas.microsoft.com/office/drawing/2014/main" id="{57F3FB67-1F25-EE4E-8B54-65FE62F32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708150"/>
            <a:ext cx="69818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isolates organization’s internal net from larger Internet, allowing some packets to pass, blocking others.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42343" name="Group 8">
            <a:extLst>
              <a:ext uri="{FF2B5EF4-FFF2-40B4-BE49-F238E27FC236}">
                <a16:creationId xmlns:a16="http://schemas.microsoft.com/office/drawing/2014/main" id="{CDC095E7-52B1-B840-9DC2-FCCEA86EF9FB}"/>
              </a:ext>
            </a:extLst>
          </p:cNvPr>
          <p:cNvGrpSpPr>
            <a:grpSpLocks/>
          </p:cNvGrpSpPr>
          <p:nvPr/>
        </p:nvGrpSpPr>
        <p:grpSpPr bwMode="auto">
          <a:xfrm>
            <a:off x="563563" y="1296988"/>
            <a:ext cx="1270000" cy="457200"/>
            <a:chOff x="1282" y="3611"/>
            <a:chExt cx="800" cy="288"/>
          </a:xfrm>
        </p:grpSpPr>
        <p:sp>
          <p:nvSpPr>
            <p:cNvPr id="142692" name="Rectangle 9">
              <a:extLst>
                <a:ext uri="{FF2B5EF4-FFF2-40B4-BE49-F238E27FC236}">
                  <a16:creationId xmlns:a16="http://schemas.microsoft.com/office/drawing/2014/main" id="{286E6282-2548-6841-A9F4-DD799A783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693" name="Text Box 10">
              <a:extLst>
                <a:ext uri="{FF2B5EF4-FFF2-40B4-BE49-F238E27FC236}">
                  <a16:creationId xmlns:a16="http://schemas.microsoft.com/office/drawing/2014/main" id="{5698EC10-471F-864E-B0D5-38386A1F0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" y="3611"/>
              <a:ext cx="8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firewall</a:t>
              </a:r>
            </a:p>
          </p:txBody>
        </p:sp>
      </p:grpSp>
      <p:sp>
        <p:nvSpPr>
          <p:cNvPr id="142344" name="Rectangle 12">
            <a:extLst>
              <a:ext uri="{FF2B5EF4-FFF2-40B4-BE49-F238E27FC236}">
                <a16:creationId xmlns:a16="http://schemas.microsoft.com/office/drawing/2014/main" id="{09C2A197-3F69-7847-8680-B3832EFBC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2345" name="AutoShape 14">
            <a:extLst>
              <a:ext uri="{FF2B5EF4-FFF2-40B4-BE49-F238E27FC236}">
                <a16:creationId xmlns:a16="http://schemas.microsoft.com/office/drawing/2014/main" id="{5B2FDDFA-C425-F44D-9964-41A15265E39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97038" y="3113088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6" name="Rectangle 16">
            <a:extLst>
              <a:ext uri="{FF2B5EF4-FFF2-40B4-BE49-F238E27FC236}">
                <a16:creationId xmlns:a16="http://schemas.microsoft.com/office/drawing/2014/main" id="{43AD8052-8060-A449-857E-6A4E5EA9E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8" y="58801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2347" name="Freeform 83">
            <a:extLst>
              <a:ext uri="{FF2B5EF4-FFF2-40B4-BE49-F238E27FC236}">
                <a16:creationId xmlns:a16="http://schemas.microsoft.com/office/drawing/2014/main" id="{7DF79B0F-7CAE-5F4A-8224-5E2C75616531}"/>
              </a:ext>
            </a:extLst>
          </p:cNvPr>
          <p:cNvSpPr>
            <a:spLocks/>
          </p:cNvSpPr>
          <p:nvPr/>
        </p:nvSpPr>
        <p:spPr bwMode="auto">
          <a:xfrm>
            <a:off x="4092575" y="4703763"/>
            <a:ext cx="219075" cy="1012825"/>
          </a:xfrm>
          <a:custGeom>
            <a:avLst/>
            <a:gdLst>
              <a:gd name="T0" fmla="*/ 0 w 138"/>
              <a:gd name="T1" fmla="*/ 2147483646 h 638"/>
              <a:gd name="T2" fmla="*/ 2147483646 w 138"/>
              <a:gd name="T3" fmla="*/ 2147483646 h 638"/>
              <a:gd name="T4" fmla="*/ 2147483646 w 138"/>
              <a:gd name="T5" fmla="*/ 2147483646 h 638"/>
              <a:gd name="T6" fmla="*/ 2147483646 w 138"/>
              <a:gd name="T7" fmla="*/ 2147483646 h 638"/>
              <a:gd name="T8" fmla="*/ 0 w 138"/>
              <a:gd name="T9" fmla="*/ 0 h 638"/>
              <a:gd name="T10" fmla="*/ 0 w 138"/>
              <a:gd name="T11" fmla="*/ 2147483646 h 6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8"/>
              <a:gd name="T19" fmla="*/ 0 h 638"/>
              <a:gd name="T20" fmla="*/ 138 w 138"/>
              <a:gd name="T21" fmla="*/ 638 h 6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8" h="638">
                <a:moveTo>
                  <a:pt x="0" y="485"/>
                </a:moveTo>
                <a:lnTo>
                  <a:pt x="138" y="638"/>
                </a:lnTo>
                <a:lnTo>
                  <a:pt x="138" y="77"/>
                </a:lnTo>
                <a:lnTo>
                  <a:pt x="116" y="49"/>
                </a:lnTo>
                <a:lnTo>
                  <a:pt x="0" y="0"/>
                </a:lnTo>
                <a:lnTo>
                  <a:pt x="0" y="485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8" name="Rectangle 324">
            <a:extLst>
              <a:ext uri="{FF2B5EF4-FFF2-40B4-BE49-F238E27FC236}">
                <a16:creationId xmlns:a16="http://schemas.microsoft.com/office/drawing/2014/main" id="{34576A18-21C0-6441-9279-49FA360C7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3454400"/>
            <a:ext cx="4763" cy="1873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2349" name="Rectangle 362">
            <a:extLst>
              <a:ext uri="{FF2B5EF4-FFF2-40B4-BE49-F238E27FC236}">
                <a16:creationId xmlns:a16="http://schemas.microsoft.com/office/drawing/2014/main" id="{6BDE40E7-6176-7D45-A3D2-2041EA14B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5730875"/>
            <a:ext cx="1449388" cy="33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2350" name="Rectangle 364">
            <a:extLst>
              <a:ext uri="{FF2B5EF4-FFF2-40B4-BE49-F238E27FC236}">
                <a16:creationId xmlns:a16="http://schemas.microsoft.com/office/drawing/2014/main" id="{787E23B3-B17C-5348-9860-81807E84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63" y="5792788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42351" name="Group 368">
            <a:extLst>
              <a:ext uri="{FF2B5EF4-FFF2-40B4-BE49-F238E27FC236}">
                <a16:creationId xmlns:a16="http://schemas.microsoft.com/office/drawing/2014/main" id="{C127EBB7-07B5-AE43-8D70-F2CB115FB9CE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3175000"/>
            <a:ext cx="5116513" cy="2543175"/>
            <a:chOff x="1090" y="2000"/>
            <a:chExt cx="3223" cy="1602"/>
          </a:xfrm>
        </p:grpSpPr>
        <p:sp>
          <p:nvSpPr>
            <p:cNvPr id="142353" name="Freeform 17">
              <a:extLst>
                <a:ext uri="{FF2B5EF4-FFF2-40B4-BE49-F238E27FC236}">
                  <a16:creationId xmlns:a16="http://schemas.microsoft.com/office/drawing/2014/main" id="{2B66E5C3-D406-FE49-89F5-157E29986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2000"/>
              <a:ext cx="1672" cy="977"/>
            </a:xfrm>
            <a:custGeom>
              <a:avLst/>
              <a:gdLst>
                <a:gd name="T0" fmla="*/ 77 w 1672"/>
                <a:gd name="T1" fmla="*/ 3 h 977"/>
                <a:gd name="T2" fmla="*/ 127 w 1672"/>
                <a:gd name="T3" fmla="*/ 1 h 977"/>
                <a:gd name="T4" fmla="*/ 187 w 1672"/>
                <a:gd name="T5" fmla="*/ 17 h 977"/>
                <a:gd name="T6" fmla="*/ 281 w 1672"/>
                <a:gd name="T7" fmla="*/ 54 h 977"/>
                <a:gd name="T8" fmla="*/ 380 w 1672"/>
                <a:gd name="T9" fmla="*/ 90 h 977"/>
                <a:gd name="T10" fmla="*/ 451 w 1672"/>
                <a:gd name="T11" fmla="*/ 104 h 977"/>
                <a:gd name="T12" fmla="*/ 518 w 1672"/>
                <a:gd name="T13" fmla="*/ 104 h 977"/>
                <a:gd name="T14" fmla="*/ 641 w 1672"/>
                <a:gd name="T15" fmla="*/ 90 h 977"/>
                <a:gd name="T16" fmla="*/ 774 w 1672"/>
                <a:gd name="T17" fmla="*/ 76 h 977"/>
                <a:gd name="T18" fmla="*/ 853 w 1672"/>
                <a:gd name="T19" fmla="*/ 76 h 977"/>
                <a:gd name="T20" fmla="*/ 942 w 1672"/>
                <a:gd name="T21" fmla="*/ 88 h 977"/>
                <a:gd name="T22" fmla="*/ 1046 w 1672"/>
                <a:gd name="T23" fmla="*/ 106 h 977"/>
                <a:gd name="T24" fmla="*/ 1190 w 1672"/>
                <a:gd name="T25" fmla="*/ 134 h 977"/>
                <a:gd name="T26" fmla="*/ 1361 w 1672"/>
                <a:gd name="T27" fmla="*/ 180 h 977"/>
                <a:gd name="T28" fmla="*/ 1471 w 1672"/>
                <a:gd name="T29" fmla="*/ 220 h 977"/>
                <a:gd name="T30" fmla="*/ 1543 w 1672"/>
                <a:gd name="T31" fmla="*/ 258 h 977"/>
                <a:gd name="T32" fmla="*/ 1579 w 1672"/>
                <a:gd name="T33" fmla="*/ 284 h 977"/>
                <a:gd name="T34" fmla="*/ 1616 w 1672"/>
                <a:gd name="T35" fmla="*/ 326 h 977"/>
                <a:gd name="T36" fmla="*/ 1651 w 1672"/>
                <a:gd name="T37" fmla="*/ 403 h 977"/>
                <a:gd name="T38" fmla="*/ 1669 w 1672"/>
                <a:gd name="T39" fmla="*/ 493 h 977"/>
                <a:gd name="T40" fmla="*/ 1671 w 1672"/>
                <a:gd name="T41" fmla="*/ 588 h 977"/>
                <a:gd name="T42" fmla="*/ 1660 w 1672"/>
                <a:gd name="T43" fmla="*/ 680 h 977"/>
                <a:gd name="T44" fmla="*/ 1637 w 1672"/>
                <a:gd name="T45" fmla="*/ 762 h 977"/>
                <a:gd name="T46" fmla="*/ 1607 w 1672"/>
                <a:gd name="T47" fmla="*/ 825 h 977"/>
                <a:gd name="T48" fmla="*/ 1564 w 1672"/>
                <a:gd name="T49" fmla="*/ 867 h 977"/>
                <a:gd name="T50" fmla="*/ 1506 w 1672"/>
                <a:gd name="T51" fmla="*/ 895 h 977"/>
                <a:gd name="T52" fmla="*/ 1436 w 1672"/>
                <a:gd name="T53" fmla="*/ 912 h 977"/>
                <a:gd name="T54" fmla="*/ 1293 w 1672"/>
                <a:gd name="T55" fmla="*/ 930 h 977"/>
                <a:gd name="T56" fmla="*/ 1146 w 1672"/>
                <a:gd name="T57" fmla="*/ 946 h 977"/>
                <a:gd name="T58" fmla="*/ 1059 w 1672"/>
                <a:gd name="T59" fmla="*/ 956 h 977"/>
                <a:gd name="T60" fmla="*/ 907 w 1672"/>
                <a:gd name="T61" fmla="*/ 969 h 977"/>
                <a:gd name="T62" fmla="*/ 754 w 1672"/>
                <a:gd name="T63" fmla="*/ 974 h 977"/>
                <a:gd name="T64" fmla="*/ 668 w 1672"/>
                <a:gd name="T65" fmla="*/ 977 h 977"/>
                <a:gd name="T66" fmla="*/ 593 w 1672"/>
                <a:gd name="T67" fmla="*/ 977 h 977"/>
                <a:gd name="T68" fmla="*/ 532 w 1672"/>
                <a:gd name="T69" fmla="*/ 974 h 977"/>
                <a:gd name="T70" fmla="*/ 483 w 1672"/>
                <a:gd name="T71" fmla="*/ 971 h 977"/>
                <a:gd name="T72" fmla="*/ 417 w 1672"/>
                <a:gd name="T73" fmla="*/ 960 h 977"/>
                <a:gd name="T74" fmla="*/ 326 w 1672"/>
                <a:gd name="T75" fmla="*/ 937 h 977"/>
                <a:gd name="T76" fmla="*/ 236 w 1672"/>
                <a:gd name="T77" fmla="*/ 914 h 977"/>
                <a:gd name="T78" fmla="*/ 142 w 1672"/>
                <a:gd name="T79" fmla="*/ 886 h 977"/>
                <a:gd name="T80" fmla="*/ 78 w 1672"/>
                <a:gd name="T81" fmla="*/ 852 h 977"/>
                <a:gd name="T82" fmla="*/ 47 w 1672"/>
                <a:gd name="T83" fmla="*/ 822 h 977"/>
                <a:gd name="T84" fmla="*/ 26 w 1672"/>
                <a:gd name="T85" fmla="*/ 786 h 977"/>
                <a:gd name="T86" fmla="*/ 7 w 1672"/>
                <a:gd name="T87" fmla="*/ 716 h 977"/>
                <a:gd name="T88" fmla="*/ 0 w 1672"/>
                <a:gd name="T89" fmla="*/ 611 h 977"/>
                <a:gd name="T90" fmla="*/ 2 w 1672"/>
                <a:gd name="T91" fmla="*/ 491 h 977"/>
                <a:gd name="T92" fmla="*/ 1 w 1672"/>
                <a:gd name="T93" fmla="*/ 418 h 977"/>
                <a:gd name="T94" fmla="*/ 0 w 1672"/>
                <a:gd name="T95" fmla="*/ 333 h 977"/>
                <a:gd name="T96" fmla="*/ 2 w 1672"/>
                <a:gd name="T97" fmla="*/ 189 h 977"/>
                <a:gd name="T98" fmla="*/ 12 w 1672"/>
                <a:gd name="T99" fmla="*/ 110 h 977"/>
                <a:gd name="T100" fmla="*/ 29 w 1672"/>
                <a:gd name="T101" fmla="*/ 48 h 977"/>
                <a:gd name="T102" fmla="*/ 47 w 1672"/>
                <a:gd name="T103" fmla="*/ 22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4" name="Freeform 18">
              <a:extLst>
                <a:ext uri="{FF2B5EF4-FFF2-40B4-BE49-F238E27FC236}">
                  <a16:creationId xmlns:a16="http://schemas.microsoft.com/office/drawing/2014/main" id="{FB69D9EB-FB70-6649-B55F-9E7C9E80D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" y="2877"/>
              <a:ext cx="112" cy="72"/>
            </a:xfrm>
            <a:custGeom>
              <a:avLst/>
              <a:gdLst>
                <a:gd name="T0" fmla="*/ 43 w 112"/>
                <a:gd name="T1" fmla="*/ 0 h 72"/>
                <a:gd name="T2" fmla="*/ 0 w 112"/>
                <a:gd name="T3" fmla="*/ 72 h 72"/>
                <a:gd name="T4" fmla="*/ 69 w 112"/>
                <a:gd name="T5" fmla="*/ 72 h 72"/>
                <a:gd name="T6" fmla="*/ 112 w 112"/>
                <a:gd name="T7" fmla="*/ 0 h 72"/>
                <a:gd name="T8" fmla="*/ 43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5" name="Rectangle 19">
              <a:extLst>
                <a:ext uri="{FF2B5EF4-FFF2-40B4-BE49-F238E27FC236}">
                  <a16:creationId xmlns:a16="http://schemas.microsoft.com/office/drawing/2014/main" id="{42C85635-E24F-E240-8307-A09024401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2644"/>
              <a:ext cx="52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356" name="Rectangle 20">
              <a:extLst>
                <a:ext uri="{FF2B5EF4-FFF2-40B4-BE49-F238E27FC236}">
                  <a16:creationId xmlns:a16="http://schemas.microsoft.com/office/drawing/2014/main" id="{C2332E8A-5B11-FA43-97F7-80E1CD9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2711"/>
              <a:ext cx="71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357" name="Rectangle 21">
              <a:extLst>
                <a:ext uri="{FF2B5EF4-FFF2-40B4-BE49-F238E27FC236}">
                  <a16:creationId xmlns:a16="http://schemas.microsoft.com/office/drawing/2014/main" id="{4EA40D37-5DA7-6044-BCB1-F315D4531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2711"/>
              <a:ext cx="71" cy="23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358" name="Freeform 22">
              <a:extLst>
                <a:ext uri="{FF2B5EF4-FFF2-40B4-BE49-F238E27FC236}">
                  <a16:creationId xmlns:a16="http://schemas.microsoft.com/office/drawing/2014/main" id="{E2F3D6B5-590F-7141-9D9C-B836C496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" y="2641"/>
              <a:ext cx="112" cy="72"/>
            </a:xfrm>
            <a:custGeom>
              <a:avLst/>
              <a:gdLst>
                <a:gd name="T0" fmla="*/ 43 w 112"/>
                <a:gd name="T1" fmla="*/ 0 h 72"/>
                <a:gd name="T2" fmla="*/ 0 w 112"/>
                <a:gd name="T3" fmla="*/ 72 h 72"/>
                <a:gd name="T4" fmla="*/ 69 w 112"/>
                <a:gd name="T5" fmla="*/ 72 h 72"/>
                <a:gd name="T6" fmla="*/ 112 w 112"/>
                <a:gd name="T7" fmla="*/ 0 h 72"/>
                <a:gd name="T8" fmla="*/ 43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9" name="Freeform 23">
              <a:extLst>
                <a:ext uri="{FF2B5EF4-FFF2-40B4-BE49-F238E27FC236}">
                  <a16:creationId xmlns:a16="http://schemas.microsoft.com/office/drawing/2014/main" id="{9BF5DA78-6AF6-8B48-9687-205E4B143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" y="2641"/>
              <a:ext cx="112" cy="72"/>
            </a:xfrm>
            <a:custGeom>
              <a:avLst/>
              <a:gdLst>
                <a:gd name="T0" fmla="*/ 43 w 112"/>
                <a:gd name="T1" fmla="*/ 0 h 72"/>
                <a:gd name="T2" fmla="*/ 0 w 112"/>
                <a:gd name="T3" fmla="*/ 72 h 72"/>
                <a:gd name="T4" fmla="*/ 69 w 112"/>
                <a:gd name="T5" fmla="*/ 72 h 72"/>
                <a:gd name="T6" fmla="*/ 112 w 112"/>
                <a:gd name="T7" fmla="*/ 0 h 72"/>
                <a:gd name="T8" fmla="*/ 43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0" name="Line 24">
              <a:extLst>
                <a:ext uri="{FF2B5EF4-FFF2-40B4-BE49-F238E27FC236}">
                  <a16:creationId xmlns:a16="http://schemas.microsoft.com/office/drawing/2014/main" id="{EA0019D0-53F4-FF43-9774-4534C981D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2" y="2647"/>
              <a:ext cx="1" cy="2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1" name="Line 25">
              <a:extLst>
                <a:ext uri="{FF2B5EF4-FFF2-40B4-BE49-F238E27FC236}">
                  <a16:creationId xmlns:a16="http://schemas.microsoft.com/office/drawing/2014/main" id="{0070D07E-6EF9-F348-8968-FC2EB16F4C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2" y="2877"/>
              <a:ext cx="40" cy="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2" name="Rectangle 26">
              <a:extLst>
                <a:ext uri="{FF2B5EF4-FFF2-40B4-BE49-F238E27FC236}">
                  <a16:creationId xmlns:a16="http://schemas.microsoft.com/office/drawing/2014/main" id="{C45375A3-E58B-7D46-A58C-F89166DF4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2742"/>
              <a:ext cx="46" cy="135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363" name="Rectangle 27">
              <a:extLst>
                <a:ext uri="{FF2B5EF4-FFF2-40B4-BE49-F238E27FC236}">
                  <a16:creationId xmlns:a16="http://schemas.microsoft.com/office/drawing/2014/main" id="{9839D63A-FBA4-9D4F-BD2B-06B3F7DFB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2742"/>
              <a:ext cx="46" cy="13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364" name="Rectangle 28">
              <a:extLst>
                <a:ext uri="{FF2B5EF4-FFF2-40B4-BE49-F238E27FC236}">
                  <a16:creationId xmlns:a16="http://schemas.microsoft.com/office/drawing/2014/main" id="{5BC58959-150D-5D44-998E-DCE5D0044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" y="2783"/>
              <a:ext cx="35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365" name="Freeform 29">
              <a:extLst>
                <a:ext uri="{FF2B5EF4-FFF2-40B4-BE49-F238E27FC236}">
                  <a16:creationId xmlns:a16="http://schemas.microsoft.com/office/drawing/2014/main" id="{F4C73F01-8920-E043-BF8B-7FAF589F0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2645"/>
              <a:ext cx="249" cy="208"/>
            </a:xfrm>
            <a:custGeom>
              <a:avLst/>
              <a:gdLst>
                <a:gd name="T0" fmla="*/ 70 w 249"/>
                <a:gd name="T1" fmla="*/ 14 h 208"/>
                <a:gd name="T2" fmla="*/ 70 w 249"/>
                <a:gd name="T3" fmla="*/ 14 h 208"/>
                <a:gd name="T4" fmla="*/ 73 w 249"/>
                <a:gd name="T5" fmla="*/ 14 h 208"/>
                <a:gd name="T6" fmla="*/ 75 w 249"/>
                <a:gd name="T7" fmla="*/ 13 h 208"/>
                <a:gd name="T8" fmla="*/ 79 w 249"/>
                <a:gd name="T9" fmla="*/ 12 h 208"/>
                <a:gd name="T10" fmla="*/ 83 w 249"/>
                <a:gd name="T11" fmla="*/ 10 h 208"/>
                <a:gd name="T12" fmla="*/ 88 w 249"/>
                <a:gd name="T13" fmla="*/ 9 h 208"/>
                <a:gd name="T14" fmla="*/ 95 w 249"/>
                <a:gd name="T15" fmla="*/ 8 h 208"/>
                <a:gd name="T16" fmla="*/ 103 w 249"/>
                <a:gd name="T17" fmla="*/ 6 h 208"/>
                <a:gd name="T18" fmla="*/ 111 w 249"/>
                <a:gd name="T19" fmla="*/ 5 h 208"/>
                <a:gd name="T20" fmla="*/ 121 w 249"/>
                <a:gd name="T21" fmla="*/ 3 h 208"/>
                <a:gd name="T22" fmla="*/ 132 w 249"/>
                <a:gd name="T23" fmla="*/ 2 h 208"/>
                <a:gd name="T24" fmla="*/ 144 w 249"/>
                <a:gd name="T25" fmla="*/ 1 h 208"/>
                <a:gd name="T26" fmla="*/ 157 w 249"/>
                <a:gd name="T27" fmla="*/ 0 h 208"/>
                <a:gd name="T28" fmla="*/ 170 w 249"/>
                <a:gd name="T29" fmla="*/ 0 h 208"/>
                <a:gd name="T30" fmla="*/ 185 w 249"/>
                <a:gd name="T31" fmla="*/ 0 h 208"/>
                <a:gd name="T32" fmla="*/ 201 w 249"/>
                <a:gd name="T33" fmla="*/ 0 h 208"/>
                <a:gd name="T34" fmla="*/ 208 w 249"/>
                <a:gd name="T35" fmla="*/ 28 h 208"/>
                <a:gd name="T36" fmla="*/ 210 w 249"/>
                <a:gd name="T37" fmla="*/ 29 h 208"/>
                <a:gd name="T38" fmla="*/ 216 w 249"/>
                <a:gd name="T39" fmla="*/ 33 h 208"/>
                <a:gd name="T40" fmla="*/ 222 w 249"/>
                <a:gd name="T41" fmla="*/ 40 h 208"/>
                <a:gd name="T42" fmla="*/ 226 w 249"/>
                <a:gd name="T43" fmla="*/ 50 h 208"/>
                <a:gd name="T44" fmla="*/ 240 w 249"/>
                <a:gd name="T45" fmla="*/ 116 h 208"/>
                <a:gd name="T46" fmla="*/ 247 w 249"/>
                <a:gd name="T47" fmla="*/ 144 h 208"/>
                <a:gd name="T48" fmla="*/ 247 w 249"/>
                <a:gd name="T49" fmla="*/ 146 h 208"/>
                <a:gd name="T50" fmla="*/ 248 w 249"/>
                <a:gd name="T51" fmla="*/ 151 h 208"/>
                <a:gd name="T52" fmla="*/ 248 w 249"/>
                <a:gd name="T53" fmla="*/ 159 h 208"/>
                <a:gd name="T54" fmla="*/ 244 w 249"/>
                <a:gd name="T55" fmla="*/ 169 h 208"/>
                <a:gd name="T56" fmla="*/ 0 w 249"/>
                <a:gd name="T57" fmla="*/ 162 h 208"/>
                <a:gd name="T58" fmla="*/ 25 w 249"/>
                <a:gd name="T59" fmla="*/ 149 h 208"/>
                <a:gd name="T60" fmla="*/ 25 w 249"/>
                <a:gd name="T61" fmla="*/ 28 h 208"/>
                <a:gd name="T62" fmla="*/ 26 w 249"/>
                <a:gd name="T63" fmla="*/ 27 h 208"/>
                <a:gd name="T64" fmla="*/ 28 w 249"/>
                <a:gd name="T65" fmla="*/ 26 h 208"/>
                <a:gd name="T66" fmla="*/ 32 w 249"/>
                <a:gd name="T67" fmla="*/ 24 h 208"/>
                <a:gd name="T68" fmla="*/ 37 w 249"/>
                <a:gd name="T69" fmla="*/ 22 h 208"/>
                <a:gd name="T70" fmla="*/ 42 w 249"/>
                <a:gd name="T71" fmla="*/ 22 h 208"/>
                <a:gd name="T72" fmla="*/ 49 w 249"/>
                <a:gd name="T73" fmla="*/ 22 h 208"/>
                <a:gd name="T74" fmla="*/ 58 w 249"/>
                <a:gd name="T75" fmla="*/ 23 h 208"/>
                <a:gd name="T76" fmla="*/ 68 w 249"/>
                <a:gd name="T77" fmla="*/ 27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8"/>
                <a:gd name="T119" fmla="*/ 249 w 249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8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0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5"/>
                  </a:lnTo>
                  <a:lnTo>
                    <a:pt x="208" y="28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3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8"/>
                  </a:lnTo>
                  <a:lnTo>
                    <a:pt x="240" y="116"/>
                  </a:lnTo>
                  <a:lnTo>
                    <a:pt x="208" y="132"/>
                  </a:lnTo>
                  <a:lnTo>
                    <a:pt x="247" y="144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1"/>
                  </a:lnTo>
                  <a:lnTo>
                    <a:pt x="249" y="154"/>
                  </a:lnTo>
                  <a:lnTo>
                    <a:pt x="248" y="159"/>
                  </a:lnTo>
                  <a:lnTo>
                    <a:pt x="247" y="163"/>
                  </a:lnTo>
                  <a:lnTo>
                    <a:pt x="244" y="169"/>
                  </a:lnTo>
                  <a:lnTo>
                    <a:pt x="144" y="208"/>
                  </a:lnTo>
                  <a:lnTo>
                    <a:pt x="0" y="162"/>
                  </a:lnTo>
                  <a:lnTo>
                    <a:pt x="3" y="158"/>
                  </a:lnTo>
                  <a:lnTo>
                    <a:pt x="25" y="149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6" name="Freeform 30">
              <a:extLst>
                <a:ext uri="{FF2B5EF4-FFF2-40B4-BE49-F238E27FC236}">
                  <a16:creationId xmlns:a16="http://schemas.microsoft.com/office/drawing/2014/main" id="{06F79ECF-E8AF-444E-ADA4-EDAEAF151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2660"/>
              <a:ext cx="79" cy="91"/>
            </a:xfrm>
            <a:custGeom>
              <a:avLst/>
              <a:gdLst>
                <a:gd name="T0" fmla="*/ 78 w 79"/>
                <a:gd name="T1" fmla="*/ 4 h 91"/>
                <a:gd name="T2" fmla="*/ 78 w 79"/>
                <a:gd name="T3" fmla="*/ 4 h 91"/>
                <a:gd name="T4" fmla="*/ 77 w 79"/>
                <a:gd name="T5" fmla="*/ 4 h 91"/>
                <a:gd name="T6" fmla="*/ 74 w 79"/>
                <a:gd name="T7" fmla="*/ 2 h 91"/>
                <a:gd name="T8" fmla="*/ 72 w 79"/>
                <a:gd name="T9" fmla="*/ 2 h 91"/>
                <a:gd name="T10" fmla="*/ 69 w 79"/>
                <a:gd name="T11" fmla="*/ 1 h 91"/>
                <a:gd name="T12" fmla="*/ 65 w 79"/>
                <a:gd name="T13" fmla="*/ 1 h 91"/>
                <a:gd name="T14" fmla="*/ 60 w 79"/>
                <a:gd name="T15" fmla="*/ 1 h 91"/>
                <a:gd name="T16" fmla="*/ 56 w 79"/>
                <a:gd name="T17" fmla="*/ 0 h 91"/>
                <a:gd name="T18" fmla="*/ 50 w 79"/>
                <a:gd name="T19" fmla="*/ 0 h 91"/>
                <a:gd name="T20" fmla="*/ 44 w 79"/>
                <a:gd name="T21" fmla="*/ 0 h 91"/>
                <a:gd name="T22" fmla="*/ 38 w 79"/>
                <a:gd name="T23" fmla="*/ 1 h 91"/>
                <a:gd name="T24" fmla="*/ 31 w 79"/>
                <a:gd name="T25" fmla="*/ 2 h 91"/>
                <a:gd name="T26" fmla="*/ 25 w 79"/>
                <a:gd name="T27" fmla="*/ 4 h 91"/>
                <a:gd name="T28" fmla="*/ 18 w 79"/>
                <a:gd name="T29" fmla="*/ 6 h 91"/>
                <a:gd name="T30" fmla="*/ 11 w 79"/>
                <a:gd name="T31" fmla="*/ 8 h 91"/>
                <a:gd name="T32" fmla="*/ 4 w 79"/>
                <a:gd name="T33" fmla="*/ 11 h 91"/>
                <a:gd name="T34" fmla="*/ 4 w 79"/>
                <a:gd name="T35" fmla="*/ 13 h 91"/>
                <a:gd name="T36" fmla="*/ 3 w 79"/>
                <a:gd name="T37" fmla="*/ 18 h 91"/>
                <a:gd name="T38" fmla="*/ 1 w 79"/>
                <a:gd name="T39" fmla="*/ 26 h 91"/>
                <a:gd name="T40" fmla="*/ 0 w 79"/>
                <a:gd name="T41" fmla="*/ 35 h 91"/>
                <a:gd name="T42" fmla="*/ 0 w 79"/>
                <a:gd name="T43" fmla="*/ 47 h 91"/>
                <a:gd name="T44" fmla="*/ 0 w 79"/>
                <a:gd name="T45" fmla="*/ 60 h 91"/>
                <a:gd name="T46" fmla="*/ 2 w 79"/>
                <a:gd name="T47" fmla="*/ 74 h 91"/>
                <a:gd name="T48" fmla="*/ 6 w 79"/>
                <a:gd name="T49" fmla="*/ 89 h 91"/>
                <a:gd name="T50" fmla="*/ 7 w 79"/>
                <a:gd name="T51" fmla="*/ 89 h 91"/>
                <a:gd name="T52" fmla="*/ 8 w 79"/>
                <a:gd name="T53" fmla="*/ 89 h 91"/>
                <a:gd name="T54" fmla="*/ 9 w 79"/>
                <a:gd name="T55" fmla="*/ 88 h 91"/>
                <a:gd name="T56" fmla="*/ 11 w 79"/>
                <a:gd name="T57" fmla="*/ 88 h 91"/>
                <a:gd name="T58" fmla="*/ 15 w 79"/>
                <a:gd name="T59" fmla="*/ 88 h 91"/>
                <a:gd name="T60" fmla="*/ 18 w 79"/>
                <a:gd name="T61" fmla="*/ 88 h 91"/>
                <a:gd name="T62" fmla="*/ 22 w 79"/>
                <a:gd name="T63" fmla="*/ 88 h 91"/>
                <a:gd name="T64" fmla="*/ 27 w 79"/>
                <a:gd name="T65" fmla="*/ 88 h 91"/>
                <a:gd name="T66" fmla="*/ 32 w 79"/>
                <a:gd name="T67" fmla="*/ 87 h 91"/>
                <a:gd name="T68" fmla="*/ 38 w 79"/>
                <a:gd name="T69" fmla="*/ 88 h 91"/>
                <a:gd name="T70" fmla="*/ 44 w 79"/>
                <a:gd name="T71" fmla="*/ 88 h 91"/>
                <a:gd name="T72" fmla="*/ 50 w 79"/>
                <a:gd name="T73" fmla="*/ 88 h 91"/>
                <a:gd name="T74" fmla="*/ 57 w 79"/>
                <a:gd name="T75" fmla="*/ 88 h 91"/>
                <a:gd name="T76" fmla="*/ 64 w 79"/>
                <a:gd name="T77" fmla="*/ 89 h 91"/>
                <a:gd name="T78" fmla="*/ 71 w 79"/>
                <a:gd name="T79" fmla="*/ 90 h 91"/>
                <a:gd name="T80" fmla="*/ 79 w 79"/>
                <a:gd name="T81" fmla="*/ 91 h 91"/>
                <a:gd name="T82" fmla="*/ 79 w 79"/>
                <a:gd name="T83" fmla="*/ 88 h 91"/>
                <a:gd name="T84" fmla="*/ 78 w 79"/>
                <a:gd name="T85" fmla="*/ 81 h 91"/>
                <a:gd name="T86" fmla="*/ 77 w 79"/>
                <a:gd name="T87" fmla="*/ 70 h 91"/>
                <a:gd name="T88" fmla="*/ 76 w 79"/>
                <a:gd name="T89" fmla="*/ 57 h 91"/>
                <a:gd name="T90" fmla="*/ 76 w 79"/>
                <a:gd name="T91" fmla="*/ 43 h 91"/>
                <a:gd name="T92" fmla="*/ 76 w 79"/>
                <a:gd name="T93" fmla="*/ 28 h 91"/>
                <a:gd name="T94" fmla="*/ 77 w 79"/>
                <a:gd name="T95" fmla="*/ 15 h 91"/>
                <a:gd name="T96" fmla="*/ 78 w 79"/>
                <a:gd name="T97" fmla="*/ 4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4"/>
                  </a:moveTo>
                  <a:lnTo>
                    <a:pt x="78" y="4"/>
                  </a:lnTo>
                  <a:lnTo>
                    <a:pt x="77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4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2" y="74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8"/>
                  </a:lnTo>
                  <a:lnTo>
                    <a:pt x="11" y="88"/>
                  </a:lnTo>
                  <a:lnTo>
                    <a:pt x="15" y="88"/>
                  </a:lnTo>
                  <a:lnTo>
                    <a:pt x="18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32" y="87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8"/>
                  </a:lnTo>
                  <a:lnTo>
                    <a:pt x="78" y="81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8"/>
                  </a:lnTo>
                  <a:lnTo>
                    <a:pt x="77" y="15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7" name="Freeform 31">
              <a:extLst>
                <a:ext uri="{FF2B5EF4-FFF2-40B4-BE49-F238E27FC236}">
                  <a16:creationId xmlns:a16="http://schemas.microsoft.com/office/drawing/2014/main" id="{2307DC93-167D-9647-B2D7-A93B4F583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2685"/>
              <a:ext cx="132" cy="90"/>
            </a:xfrm>
            <a:custGeom>
              <a:avLst/>
              <a:gdLst>
                <a:gd name="T0" fmla="*/ 1 w 132"/>
                <a:gd name="T1" fmla="*/ 67 h 90"/>
                <a:gd name="T2" fmla="*/ 0 w 132"/>
                <a:gd name="T3" fmla="*/ 79 h 90"/>
                <a:gd name="T4" fmla="*/ 86 w 132"/>
                <a:gd name="T5" fmla="*/ 90 h 90"/>
                <a:gd name="T6" fmla="*/ 86 w 132"/>
                <a:gd name="T7" fmla="*/ 90 h 90"/>
                <a:gd name="T8" fmla="*/ 89 w 132"/>
                <a:gd name="T9" fmla="*/ 88 h 90"/>
                <a:gd name="T10" fmla="*/ 91 w 132"/>
                <a:gd name="T11" fmla="*/ 87 h 90"/>
                <a:gd name="T12" fmla="*/ 94 w 132"/>
                <a:gd name="T13" fmla="*/ 85 h 90"/>
                <a:gd name="T14" fmla="*/ 98 w 132"/>
                <a:gd name="T15" fmla="*/ 83 h 90"/>
                <a:gd name="T16" fmla="*/ 103 w 132"/>
                <a:gd name="T17" fmla="*/ 79 h 90"/>
                <a:gd name="T18" fmla="*/ 107 w 132"/>
                <a:gd name="T19" fmla="*/ 76 h 90"/>
                <a:gd name="T20" fmla="*/ 112 w 132"/>
                <a:gd name="T21" fmla="*/ 71 h 90"/>
                <a:gd name="T22" fmla="*/ 117 w 132"/>
                <a:gd name="T23" fmla="*/ 66 h 90"/>
                <a:gd name="T24" fmla="*/ 121 w 132"/>
                <a:gd name="T25" fmla="*/ 60 h 90"/>
                <a:gd name="T26" fmla="*/ 125 w 132"/>
                <a:gd name="T27" fmla="*/ 55 h 90"/>
                <a:gd name="T28" fmla="*/ 128 w 132"/>
                <a:gd name="T29" fmla="*/ 47 h 90"/>
                <a:gd name="T30" fmla="*/ 131 w 132"/>
                <a:gd name="T31" fmla="*/ 39 h 90"/>
                <a:gd name="T32" fmla="*/ 132 w 132"/>
                <a:gd name="T33" fmla="*/ 31 h 90"/>
                <a:gd name="T34" fmla="*/ 132 w 132"/>
                <a:gd name="T35" fmla="*/ 23 h 90"/>
                <a:gd name="T36" fmla="*/ 129 w 132"/>
                <a:gd name="T37" fmla="*/ 14 h 90"/>
                <a:gd name="T38" fmla="*/ 129 w 132"/>
                <a:gd name="T39" fmla="*/ 12 h 90"/>
                <a:gd name="T40" fmla="*/ 128 w 132"/>
                <a:gd name="T41" fmla="*/ 11 h 90"/>
                <a:gd name="T42" fmla="*/ 127 w 132"/>
                <a:gd name="T43" fmla="*/ 9 h 90"/>
                <a:gd name="T44" fmla="*/ 126 w 132"/>
                <a:gd name="T45" fmla="*/ 7 h 90"/>
                <a:gd name="T46" fmla="*/ 124 w 132"/>
                <a:gd name="T47" fmla="*/ 4 h 90"/>
                <a:gd name="T48" fmla="*/ 120 w 132"/>
                <a:gd name="T49" fmla="*/ 2 h 90"/>
                <a:gd name="T50" fmla="*/ 117 w 132"/>
                <a:gd name="T51" fmla="*/ 1 h 90"/>
                <a:gd name="T52" fmla="*/ 113 w 132"/>
                <a:gd name="T53" fmla="*/ 0 h 90"/>
                <a:gd name="T54" fmla="*/ 113 w 132"/>
                <a:gd name="T55" fmla="*/ 2 h 90"/>
                <a:gd name="T56" fmla="*/ 114 w 132"/>
                <a:gd name="T57" fmla="*/ 5 h 90"/>
                <a:gd name="T58" fmla="*/ 117 w 132"/>
                <a:gd name="T59" fmla="*/ 11 h 90"/>
                <a:gd name="T60" fmla="*/ 118 w 132"/>
                <a:gd name="T61" fmla="*/ 19 h 90"/>
                <a:gd name="T62" fmla="*/ 118 w 132"/>
                <a:gd name="T63" fmla="*/ 29 h 90"/>
                <a:gd name="T64" fmla="*/ 117 w 132"/>
                <a:gd name="T65" fmla="*/ 39 h 90"/>
                <a:gd name="T66" fmla="*/ 114 w 132"/>
                <a:gd name="T67" fmla="*/ 51 h 90"/>
                <a:gd name="T68" fmla="*/ 108 w 132"/>
                <a:gd name="T69" fmla="*/ 64 h 90"/>
                <a:gd name="T70" fmla="*/ 108 w 132"/>
                <a:gd name="T71" fmla="*/ 64 h 90"/>
                <a:gd name="T72" fmla="*/ 108 w 132"/>
                <a:gd name="T73" fmla="*/ 64 h 90"/>
                <a:gd name="T74" fmla="*/ 107 w 132"/>
                <a:gd name="T75" fmla="*/ 65 h 90"/>
                <a:gd name="T76" fmla="*/ 106 w 132"/>
                <a:gd name="T77" fmla="*/ 66 h 90"/>
                <a:gd name="T78" fmla="*/ 105 w 132"/>
                <a:gd name="T79" fmla="*/ 66 h 90"/>
                <a:gd name="T80" fmla="*/ 103 w 132"/>
                <a:gd name="T81" fmla="*/ 67 h 90"/>
                <a:gd name="T82" fmla="*/ 100 w 132"/>
                <a:gd name="T83" fmla="*/ 69 h 90"/>
                <a:gd name="T84" fmla="*/ 98 w 132"/>
                <a:gd name="T85" fmla="*/ 70 h 90"/>
                <a:gd name="T86" fmla="*/ 96 w 132"/>
                <a:gd name="T87" fmla="*/ 71 h 90"/>
                <a:gd name="T88" fmla="*/ 92 w 132"/>
                <a:gd name="T89" fmla="*/ 72 h 90"/>
                <a:gd name="T90" fmla="*/ 90 w 132"/>
                <a:gd name="T91" fmla="*/ 72 h 90"/>
                <a:gd name="T92" fmla="*/ 85 w 132"/>
                <a:gd name="T93" fmla="*/ 73 h 90"/>
                <a:gd name="T94" fmla="*/ 82 w 132"/>
                <a:gd name="T95" fmla="*/ 73 h 90"/>
                <a:gd name="T96" fmla="*/ 78 w 132"/>
                <a:gd name="T97" fmla="*/ 73 h 90"/>
                <a:gd name="T98" fmla="*/ 73 w 132"/>
                <a:gd name="T99" fmla="*/ 72 h 90"/>
                <a:gd name="T100" fmla="*/ 69 w 132"/>
                <a:gd name="T101" fmla="*/ 72 h 90"/>
                <a:gd name="T102" fmla="*/ 69 w 132"/>
                <a:gd name="T103" fmla="*/ 84 h 90"/>
                <a:gd name="T104" fmla="*/ 3 w 132"/>
                <a:gd name="T105" fmla="*/ 77 h 90"/>
                <a:gd name="T106" fmla="*/ 1 w 132"/>
                <a:gd name="T107" fmla="*/ 6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7"/>
                  </a:moveTo>
                  <a:lnTo>
                    <a:pt x="0" y="79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7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3" y="79"/>
                  </a:lnTo>
                  <a:lnTo>
                    <a:pt x="107" y="76"/>
                  </a:lnTo>
                  <a:lnTo>
                    <a:pt x="112" y="71"/>
                  </a:lnTo>
                  <a:lnTo>
                    <a:pt x="117" y="66"/>
                  </a:lnTo>
                  <a:lnTo>
                    <a:pt x="121" y="60"/>
                  </a:lnTo>
                  <a:lnTo>
                    <a:pt x="125" y="55"/>
                  </a:lnTo>
                  <a:lnTo>
                    <a:pt x="128" y="47"/>
                  </a:lnTo>
                  <a:lnTo>
                    <a:pt x="131" y="39"/>
                  </a:lnTo>
                  <a:lnTo>
                    <a:pt x="132" y="31"/>
                  </a:lnTo>
                  <a:lnTo>
                    <a:pt x="132" y="23"/>
                  </a:lnTo>
                  <a:lnTo>
                    <a:pt x="129" y="14"/>
                  </a:lnTo>
                  <a:lnTo>
                    <a:pt x="129" y="12"/>
                  </a:lnTo>
                  <a:lnTo>
                    <a:pt x="128" y="11"/>
                  </a:lnTo>
                  <a:lnTo>
                    <a:pt x="127" y="9"/>
                  </a:lnTo>
                  <a:lnTo>
                    <a:pt x="126" y="7"/>
                  </a:lnTo>
                  <a:lnTo>
                    <a:pt x="124" y="4"/>
                  </a:lnTo>
                  <a:lnTo>
                    <a:pt x="120" y="2"/>
                  </a:lnTo>
                  <a:lnTo>
                    <a:pt x="117" y="1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14" y="5"/>
                  </a:lnTo>
                  <a:lnTo>
                    <a:pt x="117" y="11"/>
                  </a:lnTo>
                  <a:lnTo>
                    <a:pt x="118" y="19"/>
                  </a:lnTo>
                  <a:lnTo>
                    <a:pt x="118" y="29"/>
                  </a:lnTo>
                  <a:lnTo>
                    <a:pt x="117" y="39"/>
                  </a:lnTo>
                  <a:lnTo>
                    <a:pt x="114" y="51"/>
                  </a:lnTo>
                  <a:lnTo>
                    <a:pt x="108" y="64"/>
                  </a:lnTo>
                  <a:lnTo>
                    <a:pt x="107" y="65"/>
                  </a:lnTo>
                  <a:lnTo>
                    <a:pt x="106" y="66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1"/>
                  </a:lnTo>
                  <a:lnTo>
                    <a:pt x="92" y="72"/>
                  </a:lnTo>
                  <a:lnTo>
                    <a:pt x="90" y="72"/>
                  </a:lnTo>
                  <a:lnTo>
                    <a:pt x="85" y="73"/>
                  </a:lnTo>
                  <a:lnTo>
                    <a:pt x="82" y="73"/>
                  </a:lnTo>
                  <a:lnTo>
                    <a:pt x="78" y="73"/>
                  </a:lnTo>
                  <a:lnTo>
                    <a:pt x="73" y="72"/>
                  </a:lnTo>
                  <a:lnTo>
                    <a:pt x="69" y="72"/>
                  </a:lnTo>
                  <a:lnTo>
                    <a:pt x="69" y="84"/>
                  </a:lnTo>
                  <a:lnTo>
                    <a:pt x="3" y="77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8" name="Freeform 32">
              <a:extLst>
                <a:ext uri="{FF2B5EF4-FFF2-40B4-BE49-F238E27FC236}">
                  <a16:creationId xmlns:a16="http://schemas.microsoft.com/office/drawing/2014/main" id="{F5E646FC-4640-9145-B507-D010297A7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2773"/>
              <a:ext cx="96" cy="32"/>
            </a:xfrm>
            <a:custGeom>
              <a:avLst/>
              <a:gdLst>
                <a:gd name="T0" fmla="*/ 96 w 96"/>
                <a:gd name="T1" fmla="*/ 12 h 32"/>
                <a:gd name="T2" fmla="*/ 1 w 96"/>
                <a:gd name="T3" fmla="*/ 0 h 32"/>
                <a:gd name="T4" fmla="*/ 0 w 96"/>
                <a:gd name="T5" fmla="*/ 12 h 32"/>
                <a:gd name="T6" fmla="*/ 93 w 96"/>
                <a:gd name="T7" fmla="*/ 32 h 32"/>
                <a:gd name="T8" fmla="*/ 96 w 96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2"/>
                <a:gd name="T17" fmla="*/ 96 w 9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2">
                  <a:moveTo>
                    <a:pt x="96" y="1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93" y="32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9" name="Freeform 33">
              <a:extLst>
                <a:ext uri="{FF2B5EF4-FFF2-40B4-BE49-F238E27FC236}">
                  <a16:creationId xmlns:a16="http://schemas.microsoft.com/office/drawing/2014/main" id="{68DAB4C8-950D-D34B-A1AC-05E8EA90F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784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2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0" name="Freeform 34">
              <a:extLst>
                <a:ext uri="{FF2B5EF4-FFF2-40B4-BE49-F238E27FC236}">
                  <a16:creationId xmlns:a16="http://schemas.microsoft.com/office/drawing/2014/main" id="{7F9FF084-CEFB-B644-BA4C-90E5BDDDB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77"/>
              <a:ext cx="28" cy="10"/>
            </a:xfrm>
            <a:custGeom>
              <a:avLst/>
              <a:gdLst>
                <a:gd name="T0" fmla="*/ 28 w 28"/>
                <a:gd name="T1" fmla="*/ 5 h 10"/>
                <a:gd name="T2" fmla="*/ 0 w 28"/>
                <a:gd name="T3" fmla="*/ 0 h 10"/>
                <a:gd name="T4" fmla="*/ 0 w 28"/>
                <a:gd name="T5" fmla="*/ 5 h 10"/>
                <a:gd name="T6" fmla="*/ 27 w 28"/>
                <a:gd name="T7" fmla="*/ 10 h 10"/>
                <a:gd name="T8" fmla="*/ 28 w 28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7" y="1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1" name="Freeform 35">
              <a:extLst>
                <a:ext uri="{FF2B5EF4-FFF2-40B4-BE49-F238E27FC236}">
                  <a16:creationId xmlns:a16="http://schemas.microsoft.com/office/drawing/2014/main" id="{92DF1159-39D8-F642-A1EC-1FAEF6BBF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2786"/>
              <a:ext cx="162" cy="55"/>
            </a:xfrm>
            <a:custGeom>
              <a:avLst/>
              <a:gdLst>
                <a:gd name="T0" fmla="*/ 0 w 162"/>
                <a:gd name="T1" fmla="*/ 17 h 55"/>
                <a:gd name="T2" fmla="*/ 0 w 162"/>
                <a:gd name="T3" fmla="*/ 17 h 55"/>
                <a:gd name="T4" fmla="*/ 1 w 162"/>
                <a:gd name="T5" fmla="*/ 17 h 55"/>
                <a:gd name="T6" fmla="*/ 2 w 162"/>
                <a:gd name="T7" fmla="*/ 17 h 55"/>
                <a:gd name="T8" fmla="*/ 4 w 162"/>
                <a:gd name="T9" fmla="*/ 15 h 55"/>
                <a:gd name="T10" fmla="*/ 7 w 162"/>
                <a:gd name="T11" fmla="*/ 15 h 55"/>
                <a:gd name="T12" fmla="*/ 10 w 162"/>
                <a:gd name="T13" fmla="*/ 15 h 55"/>
                <a:gd name="T14" fmla="*/ 14 w 162"/>
                <a:gd name="T15" fmla="*/ 14 h 55"/>
                <a:gd name="T16" fmla="*/ 17 w 162"/>
                <a:gd name="T17" fmla="*/ 13 h 55"/>
                <a:gd name="T18" fmla="*/ 21 w 162"/>
                <a:gd name="T19" fmla="*/ 12 h 55"/>
                <a:gd name="T20" fmla="*/ 24 w 162"/>
                <a:gd name="T21" fmla="*/ 11 h 55"/>
                <a:gd name="T22" fmla="*/ 28 w 162"/>
                <a:gd name="T23" fmla="*/ 10 h 55"/>
                <a:gd name="T24" fmla="*/ 31 w 162"/>
                <a:gd name="T25" fmla="*/ 8 h 55"/>
                <a:gd name="T26" fmla="*/ 35 w 162"/>
                <a:gd name="T27" fmla="*/ 6 h 55"/>
                <a:gd name="T28" fmla="*/ 37 w 162"/>
                <a:gd name="T29" fmla="*/ 5 h 55"/>
                <a:gd name="T30" fmla="*/ 40 w 162"/>
                <a:gd name="T31" fmla="*/ 3 h 55"/>
                <a:gd name="T32" fmla="*/ 43 w 162"/>
                <a:gd name="T33" fmla="*/ 0 h 55"/>
                <a:gd name="T34" fmla="*/ 162 w 162"/>
                <a:gd name="T35" fmla="*/ 28 h 55"/>
                <a:gd name="T36" fmla="*/ 162 w 162"/>
                <a:gd name="T37" fmla="*/ 28 h 55"/>
                <a:gd name="T38" fmla="*/ 161 w 162"/>
                <a:gd name="T39" fmla="*/ 29 h 55"/>
                <a:gd name="T40" fmla="*/ 159 w 162"/>
                <a:gd name="T41" fmla="*/ 31 h 55"/>
                <a:gd name="T42" fmla="*/ 158 w 162"/>
                <a:gd name="T43" fmla="*/ 32 h 55"/>
                <a:gd name="T44" fmla="*/ 157 w 162"/>
                <a:gd name="T45" fmla="*/ 33 h 55"/>
                <a:gd name="T46" fmla="*/ 155 w 162"/>
                <a:gd name="T47" fmla="*/ 35 h 55"/>
                <a:gd name="T48" fmla="*/ 152 w 162"/>
                <a:gd name="T49" fmla="*/ 36 h 55"/>
                <a:gd name="T50" fmla="*/ 150 w 162"/>
                <a:gd name="T51" fmla="*/ 39 h 55"/>
                <a:gd name="T52" fmla="*/ 147 w 162"/>
                <a:gd name="T53" fmla="*/ 41 h 55"/>
                <a:gd name="T54" fmla="*/ 144 w 162"/>
                <a:gd name="T55" fmla="*/ 43 h 55"/>
                <a:gd name="T56" fmla="*/ 141 w 162"/>
                <a:gd name="T57" fmla="*/ 46 h 55"/>
                <a:gd name="T58" fmla="*/ 137 w 162"/>
                <a:gd name="T59" fmla="*/ 48 h 55"/>
                <a:gd name="T60" fmla="*/ 135 w 162"/>
                <a:gd name="T61" fmla="*/ 50 h 55"/>
                <a:gd name="T62" fmla="*/ 131 w 162"/>
                <a:gd name="T63" fmla="*/ 52 h 55"/>
                <a:gd name="T64" fmla="*/ 128 w 162"/>
                <a:gd name="T65" fmla="*/ 53 h 55"/>
                <a:gd name="T66" fmla="*/ 126 w 162"/>
                <a:gd name="T67" fmla="*/ 55 h 55"/>
                <a:gd name="T68" fmla="*/ 0 w 162"/>
                <a:gd name="T69" fmla="*/ 17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5"/>
                <a:gd name="T107" fmla="*/ 162 w 162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5">
                  <a:moveTo>
                    <a:pt x="0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50"/>
                  </a:lnTo>
                  <a:lnTo>
                    <a:pt x="131" y="52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2" name="Freeform 36">
              <a:extLst>
                <a:ext uri="{FF2B5EF4-FFF2-40B4-BE49-F238E27FC236}">
                  <a16:creationId xmlns:a16="http://schemas.microsoft.com/office/drawing/2014/main" id="{6EC5CAFB-3054-964E-9FBB-A1ADC86CC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2780"/>
              <a:ext cx="57" cy="26"/>
            </a:xfrm>
            <a:custGeom>
              <a:avLst/>
              <a:gdLst>
                <a:gd name="T0" fmla="*/ 6 w 57"/>
                <a:gd name="T1" fmla="*/ 26 h 26"/>
                <a:gd name="T2" fmla="*/ 57 w 57"/>
                <a:gd name="T3" fmla="*/ 11 h 26"/>
                <a:gd name="T4" fmla="*/ 25 w 57"/>
                <a:gd name="T5" fmla="*/ 0 h 26"/>
                <a:gd name="T6" fmla="*/ 0 w 57"/>
                <a:gd name="T7" fmla="*/ 4 h 26"/>
                <a:gd name="T8" fmla="*/ 0 w 57"/>
                <a:gd name="T9" fmla="*/ 25 h 26"/>
                <a:gd name="T10" fmla="*/ 6 w 57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3" name="Freeform 37">
              <a:extLst>
                <a:ext uri="{FF2B5EF4-FFF2-40B4-BE49-F238E27FC236}">
                  <a16:creationId xmlns:a16="http://schemas.microsoft.com/office/drawing/2014/main" id="{F7CFEA21-2B69-4444-8DB3-D659A8BAF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2671"/>
              <a:ext cx="32" cy="122"/>
            </a:xfrm>
            <a:custGeom>
              <a:avLst/>
              <a:gdLst>
                <a:gd name="T0" fmla="*/ 32 w 32"/>
                <a:gd name="T1" fmla="*/ 2 h 122"/>
                <a:gd name="T2" fmla="*/ 32 w 32"/>
                <a:gd name="T3" fmla="*/ 2 h 122"/>
                <a:gd name="T4" fmla="*/ 31 w 32"/>
                <a:gd name="T5" fmla="*/ 2 h 122"/>
                <a:gd name="T6" fmla="*/ 31 w 32"/>
                <a:gd name="T7" fmla="*/ 2 h 122"/>
                <a:gd name="T8" fmla="*/ 29 w 32"/>
                <a:gd name="T9" fmla="*/ 1 h 122"/>
                <a:gd name="T10" fmla="*/ 27 w 32"/>
                <a:gd name="T11" fmla="*/ 1 h 122"/>
                <a:gd name="T12" fmla="*/ 26 w 32"/>
                <a:gd name="T13" fmla="*/ 1 h 122"/>
                <a:gd name="T14" fmla="*/ 24 w 32"/>
                <a:gd name="T15" fmla="*/ 0 h 122"/>
                <a:gd name="T16" fmla="*/ 22 w 32"/>
                <a:gd name="T17" fmla="*/ 0 h 122"/>
                <a:gd name="T18" fmla="*/ 20 w 32"/>
                <a:gd name="T19" fmla="*/ 0 h 122"/>
                <a:gd name="T20" fmla="*/ 18 w 32"/>
                <a:gd name="T21" fmla="*/ 0 h 122"/>
                <a:gd name="T22" fmla="*/ 14 w 32"/>
                <a:gd name="T23" fmla="*/ 0 h 122"/>
                <a:gd name="T24" fmla="*/ 12 w 32"/>
                <a:gd name="T25" fmla="*/ 0 h 122"/>
                <a:gd name="T26" fmla="*/ 10 w 32"/>
                <a:gd name="T27" fmla="*/ 1 h 122"/>
                <a:gd name="T28" fmla="*/ 6 w 32"/>
                <a:gd name="T29" fmla="*/ 2 h 122"/>
                <a:gd name="T30" fmla="*/ 4 w 32"/>
                <a:gd name="T31" fmla="*/ 3 h 122"/>
                <a:gd name="T32" fmla="*/ 0 w 32"/>
                <a:gd name="T33" fmla="*/ 5 h 122"/>
                <a:gd name="T34" fmla="*/ 0 w 32"/>
                <a:gd name="T35" fmla="*/ 122 h 122"/>
                <a:gd name="T36" fmla="*/ 1 w 32"/>
                <a:gd name="T37" fmla="*/ 122 h 122"/>
                <a:gd name="T38" fmla="*/ 1 w 32"/>
                <a:gd name="T39" fmla="*/ 122 h 122"/>
                <a:gd name="T40" fmla="*/ 3 w 32"/>
                <a:gd name="T41" fmla="*/ 122 h 122"/>
                <a:gd name="T42" fmla="*/ 4 w 32"/>
                <a:gd name="T43" fmla="*/ 122 h 122"/>
                <a:gd name="T44" fmla="*/ 5 w 32"/>
                <a:gd name="T45" fmla="*/ 122 h 122"/>
                <a:gd name="T46" fmla="*/ 7 w 32"/>
                <a:gd name="T47" fmla="*/ 121 h 122"/>
                <a:gd name="T48" fmla="*/ 8 w 32"/>
                <a:gd name="T49" fmla="*/ 121 h 122"/>
                <a:gd name="T50" fmla="*/ 11 w 32"/>
                <a:gd name="T51" fmla="*/ 121 h 122"/>
                <a:gd name="T52" fmla="*/ 13 w 32"/>
                <a:gd name="T53" fmla="*/ 120 h 122"/>
                <a:gd name="T54" fmla="*/ 15 w 32"/>
                <a:gd name="T55" fmla="*/ 119 h 122"/>
                <a:gd name="T56" fmla="*/ 18 w 32"/>
                <a:gd name="T57" fmla="*/ 119 h 122"/>
                <a:gd name="T58" fmla="*/ 21 w 32"/>
                <a:gd name="T59" fmla="*/ 118 h 122"/>
                <a:gd name="T60" fmla="*/ 24 w 32"/>
                <a:gd name="T61" fmla="*/ 115 h 122"/>
                <a:gd name="T62" fmla="*/ 26 w 32"/>
                <a:gd name="T63" fmla="*/ 114 h 122"/>
                <a:gd name="T64" fmla="*/ 29 w 32"/>
                <a:gd name="T65" fmla="*/ 113 h 122"/>
                <a:gd name="T66" fmla="*/ 32 w 32"/>
                <a:gd name="T67" fmla="*/ 111 h 122"/>
                <a:gd name="T68" fmla="*/ 32 w 32"/>
                <a:gd name="T69" fmla="*/ 2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2"/>
                <a:gd name="T107" fmla="*/ 32 w 32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2">
                  <a:moveTo>
                    <a:pt x="32" y="2"/>
                  </a:moveTo>
                  <a:lnTo>
                    <a:pt x="32" y="2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122"/>
                  </a:lnTo>
                  <a:lnTo>
                    <a:pt x="1" y="122"/>
                  </a:lnTo>
                  <a:lnTo>
                    <a:pt x="3" y="122"/>
                  </a:lnTo>
                  <a:lnTo>
                    <a:pt x="4" y="122"/>
                  </a:lnTo>
                  <a:lnTo>
                    <a:pt x="5" y="122"/>
                  </a:lnTo>
                  <a:lnTo>
                    <a:pt x="7" y="121"/>
                  </a:lnTo>
                  <a:lnTo>
                    <a:pt x="8" y="121"/>
                  </a:lnTo>
                  <a:lnTo>
                    <a:pt x="11" y="121"/>
                  </a:lnTo>
                  <a:lnTo>
                    <a:pt x="13" y="120"/>
                  </a:lnTo>
                  <a:lnTo>
                    <a:pt x="15" y="119"/>
                  </a:lnTo>
                  <a:lnTo>
                    <a:pt x="18" y="119"/>
                  </a:lnTo>
                  <a:lnTo>
                    <a:pt x="21" y="118"/>
                  </a:lnTo>
                  <a:lnTo>
                    <a:pt x="24" y="115"/>
                  </a:lnTo>
                  <a:lnTo>
                    <a:pt x="26" y="114"/>
                  </a:lnTo>
                  <a:lnTo>
                    <a:pt x="29" y="113"/>
                  </a:lnTo>
                  <a:lnTo>
                    <a:pt x="32" y="111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4" name="Freeform 38">
              <a:extLst>
                <a:ext uri="{FF2B5EF4-FFF2-40B4-BE49-F238E27FC236}">
                  <a16:creationId xmlns:a16="http://schemas.microsoft.com/office/drawing/2014/main" id="{1DB1D65E-2354-B94E-94FE-BFB20C9FF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2672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1 h 104"/>
                <a:gd name="T8" fmla="*/ 25 w 27"/>
                <a:gd name="T9" fmla="*/ 1 h 104"/>
                <a:gd name="T10" fmla="*/ 24 w 27"/>
                <a:gd name="T11" fmla="*/ 1 h 104"/>
                <a:gd name="T12" fmla="*/ 23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7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10 w 27"/>
                <a:gd name="T25" fmla="*/ 0 h 104"/>
                <a:gd name="T26" fmla="*/ 9 w 27"/>
                <a:gd name="T27" fmla="*/ 1 h 104"/>
                <a:gd name="T28" fmla="*/ 5 w 27"/>
                <a:gd name="T29" fmla="*/ 2 h 104"/>
                <a:gd name="T30" fmla="*/ 3 w 27"/>
                <a:gd name="T31" fmla="*/ 3 h 104"/>
                <a:gd name="T32" fmla="*/ 0 w 27"/>
                <a:gd name="T33" fmla="*/ 4 h 104"/>
                <a:gd name="T34" fmla="*/ 0 w 27"/>
                <a:gd name="T35" fmla="*/ 104 h 104"/>
                <a:gd name="T36" fmla="*/ 0 w 27"/>
                <a:gd name="T37" fmla="*/ 104 h 104"/>
                <a:gd name="T38" fmla="*/ 2 w 27"/>
                <a:gd name="T39" fmla="*/ 104 h 104"/>
                <a:gd name="T40" fmla="*/ 2 w 27"/>
                <a:gd name="T41" fmla="*/ 103 h 104"/>
                <a:gd name="T42" fmla="*/ 3 w 27"/>
                <a:gd name="T43" fmla="*/ 103 h 104"/>
                <a:gd name="T44" fmla="*/ 4 w 27"/>
                <a:gd name="T45" fmla="*/ 103 h 104"/>
                <a:gd name="T46" fmla="*/ 6 w 27"/>
                <a:gd name="T47" fmla="*/ 103 h 104"/>
                <a:gd name="T48" fmla="*/ 7 w 27"/>
                <a:gd name="T49" fmla="*/ 103 h 104"/>
                <a:gd name="T50" fmla="*/ 10 w 27"/>
                <a:gd name="T51" fmla="*/ 101 h 104"/>
                <a:gd name="T52" fmla="*/ 11 w 27"/>
                <a:gd name="T53" fmla="*/ 101 h 104"/>
                <a:gd name="T54" fmla="*/ 13 w 27"/>
                <a:gd name="T55" fmla="*/ 100 h 104"/>
                <a:gd name="T56" fmla="*/ 16 w 27"/>
                <a:gd name="T57" fmla="*/ 99 h 104"/>
                <a:gd name="T58" fmla="*/ 18 w 27"/>
                <a:gd name="T59" fmla="*/ 99 h 104"/>
                <a:gd name="T60" fmla="*/ 20 w 27"/>
                <a:gd name="T61" fmla="*/ 98 h 104"/>
                <a:gd name="T62" fmla="*/ 23 w 27"/>
                <a:gd name="T63" fmla="*/ 97 h 104"/>
                <a:gd name="T64" fmla="*/ 25 w 27"/>
                <a:gd name="T65" fmla="*/ 94 h 104"/>
                <a:gd name="T66" fmla="*/ 27 w 27"/>
                <a:gd name="T67" fmla="*/ 93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3" y="103"/>
                  </a:lnTo>
                  <a:lnTo>
                    <a:pt x="4" y="103"/>
                  </a:lnTo>
                  <a:lnTo>
                    <a:pt x="6" y="103"/>
                  </a:lnTo>
                  <a:lnTo>
                    <a:pt x="7" y="103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3" y="100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5" y="94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5" name="Freeform 39">
              <a:extLst>
                <a:ext uri="{FF2B5EF4-FFF2-40B4-BE49-F238E27FC236}">
                  <a16:creationId xmlns:a16="http://schemas.microsoft.com/office/drawing/2014/main" id="{CD12828A-88A4-8F4B-9489-30C2E9954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673"/>
              <a:ext cx="22" cy="84"/>
            </a:xfrm>
            <a:custGeom>
              <a:avLst/>
              <a:gdLst>
                <a:gd name="T0" fmla="*/ 22 w 22"/>
                <a:gd name="T1" fmla="*/ 1 h 84"/>
                <a:gd name="T2" fmla="*/ 22 w 22"/>
                <a:gd name="T3" fmla="*/ 1 h 84"/>
                <a:gd name="T4" fmla="*/ 21 w 22"/>
                <a:gd name="T5" fmla="*/ 1 h 84"/>
                <a:gd name="T6" fmla="*/ 21 w 22"/>
                <a:gd name="T7" fmla="*/ 1 h 84"/>
                <a:gd name="T8" fmla="*/ 19 w 22"/>
                <a:gd name="T9" fmla="*/ 1 h 84"/>
                <a:gd name="T10" fmla="*/ 18 w 22"/>
                <a:gd name="T11" fmla="*/ 0 h 84"/>
                <a:gd name="T12" fmla="*/ 17 w 22"/>
                <a:gd name="T13" fmla="*/ 0 h 84"/>
                <a:gd name="T14" fmla="*/ 16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1 w 22"/>
                <a:gd name="T21" fmla="*/ 0 h 84"/>
                <a:gd name="T22" fmla="*/ 9 w 22"/>
                <a:gd name="T23" fmla="*/ 0 h 84"/>
                <a:gd name="T24" fmla="*/ 8 w 22"/>
                <a:gd name="T25" fmla="*/ 0 h 84"/>
                <a:gd name="T26" fmla="*/ 5 w 22"/>
                <a:gd name="T27" fmla="*/ 0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2 w 22"/>
                <a:gd name="T43" fmla="*/ 84 h 84"/>
                <a:gd name="T44" fmla="*/ 3 w 22"/>
                <a:gd name="T45" fmla="*/ 84 h 84"/>
                <a:gd name="T46" fmla="*/ 4 w 22"/>
                <a:gd name="T47" fmla="*/ 83 h 84"/>
                <a:gd name="T48" fmla="*/ 5 w 22"/>
                <a:gd name="T49" fmla="*/ 83 h 84"/>
                <a:gd name="T50" fmla="*/ 7 w 22"/>
                <a:gd name="T51" fmla="*/ 83 h 84"/>
                <a:gd name="T52" fmla="*/ 9 w 22"/>
                <a:gd name="T53" fmla="*/ 82 h 84"/>
                <a:gd name="T54" fmla="*/ 10 w 22"/>
                <a:gd name="T55" fmla="*/ 82 h 84"/>
                <a:gd name="T56" fmla="*/ 12 w 22"/>
                <a:gd name="T57" fmla="*/ 81 h 84"/>
                <a:gd name="T58" fmla="*/ 14 w 22"/>
                <a:gd name="T59" fmla="*/ 81 h 84"/>
                <a:gd name="T60" fmla="*/ 16 w 22"/>
                <a:gd name="T61" fmla="*/ 79 h 84"/>
                <a:gd name="T62" fmla="*/ 18 w 22"/>
                <a:gd name="T63" fmla="*/ 78 h 84"/>
                <a:gd name="T64" fmla="*/ 19 w 22"/>
                <a:gd name="T65" fmla="*/ 77 h 84"/>
                <a:gd name="T66" fmla="*/ 22 w 22"/>
                <a:gd name="T67" fmla="*/ 76 h 84"/>
                <a:gd name="T68" fmla="*/ 22 w 22"/>
                <a:gd name="T69" fmla="*/ 1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1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0" y="82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6" name="Freeform 40">
              <a:extLst>
                <a:ext uri="{FF2B5EF4-FFF2-40B4-BE49-F238E27FC236}">
                  <a16:creationId xmlns:a16="http://schemas.microsoft.com/office/drawing/2014/main" id="{852610DA-47D0-6249-A805-F3968058D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673"/>
              <a:ext cx="17" cy="65"/>
            </a:xfrm>
            <a:custGeom>
              <a:avLst/>
              <a:gdLst>
                <a:gd name="T0" fmla="*/ 17 w 17"/>
                <a:gd name="T1" fmla="*/ 2 h 65"/>
                <a:gd name="T2" fmla="*/ 17 w 17"/>
                <a:gd name="T3" fmla="*/ 2 h 65"/>
                <a:gd name="T4" fmla="*/ 16 w 17"/>
                <a:gd name="T5" fmla="*/ 1 h 65"/>
                <a:gd name="T6" fmla="*/ 14 w 17"/>
                <a:gd name="T7" fmla="*/ 1 h 65"/>
                <a:gd name="T8" fmla="*/ 11 w 17"/>
                <a:gd name="T9" fmla="*/ 1 h 65"/>
                <a:gd name="T10" fmla="*/ 9 w 17"/>
                <a:gd name="T11" fmla="*/ 0 h 65"/>
                <a:gd name="T12" fmla="*/ 6 w 17"/>
                <a:gd name="T13" fmla="*/ 1 h 65"/>
                <a:gd name="T14" fmla="*/ 2 w 17"/>
                <a:gd name="T15" fmla="*/ 2 h 65"/>
                <a:gd name="T16" fmla="*/ 0 w 17"/>
                <a:gd name="T17" fmla="*/ 3 h 65"/>
                <a:gd name="T18" fmla="*/ 0 w 17"/>
                <a:gd name="T19" fmla="*/ 65 h 65"/>
                <a:gd name="T20" fmla="*/ 0 w 17"/>
                <a:gd name="T21" fmla="*/ 65 h 65"/>
                <a:gd name="T22" fmla="*/ 1 w 17"/>
                <a:gd name="T23" fmla="*/ 65 h 65"/>
                <a:gd name="T24" fmla="*/ 3 w 17"/>
                <a:gd name="T25" fmla="*/ 65 h 65"/>
                <a:gd name="T26" fmla="*/ 6 w 17"/>
                <a:gd name="T27" fmla="*/ 64 h 65"/>
                <a:gd name="T28" fmla="*/ 8 w 17"/>
                <a:gd name="T29" fmla="*/ 64 h 65"/>
                <a:gd name="T30" fmla="*/ 11 w 17"/>
                <a:gd name="T31" fmla="*/ 63 h 65"/>
                <a:gd name="T32" fmla="*/ 14 w 17"/>
                <a:gd name="T33" fmla="*/ 61 h 65"/>
                <a:gd name="T34" fmla="*/ 17 w 17"/>
                <a:gd name="T35" fmla="*/ 58 h 65"/>
                <a:gd name="T36" fmla="*/ 17 w 1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2"/>
                  </a:move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1" y="63"/>
                  </a:lnTo>
                  <a:lnTo>
                    <a:pt x="14" y="61"/>
                  </a:lnTo>
                  <a:lnTo>
                    <a:pt x="17" y="5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7" name="Freeform 41">
              <a:extLst>
                <a:ext uri="{FF2B5EF4-FFF2-40B4-BE49-F238E27FC236}">
                  <a16:creationId xmlns:a16="http://schemas.microsoft.com/office/drawing/2014/main" id="{CC36C9B6-98CE-1B4B-8E5E-AF96E8E18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674"/>
              <a:ext cx="14" cy="47"/>
            </a:xfrm>
            <a:custGeom>
              <a:avLst/>
              <a:gdLst>
                <a:gd name="T0" fmla="*/ 14 w 14"/>
                <a:gd name="T1" fmla="*/ 1 h 47"/>
                <a:gd name="T2" fmla="*/ 14 w 14"/>
                <a:gd name="T3" fmla="*/ 1 h 47"/>
                <a:gd name="T4" fmla="*/ 13 w 14"/>
                <a:gd name="T5" fmla="*/ 1 h 47"/>
                <a:gd name="T6" fmla="*/ 11 w 14"/>
                <a:gd name="T7" fmla="*/ 1 h 47"/>
                <a:gd name="T8" fmla="*/ 9 w 14"/>
                <a:gd name="T9" fmla="*/ 0 h 47"/>
                <a:gd name="T10" fmla="*/ 8 w 14"/>
                <a:gd name="T11" fmla="*/ 0 h 47"/>
                <a:gd name="T12" fmla="*/ 6 w 14"/>
                <a:gd name="T13" fmla="*/ 1 h 47"/>
                <a:gd name="T14" fmla="*/ 2 w 14"/>
                <a:gd name="T15" fmla="*/ 1 h 47"/>
                <a:gd name="T16" fmla="*/ 0 w 14"/>
                <a:gd name="T17" fmla="*/ 4 h 47"/>
                <a:gd name="T18" fmla="*/ 0 w 14"/>
                <a:gd name="T19" fmla="*/ 47 h 47"/>
                <a:gd name="T20" fmla="*/ 1 w 14"/>
                <a:gd name="T21" fmla="*/ 47 h 47"/>
                <a:gd name="T22" fmla="*/ 1 w 14"/>
                <a:gd name="T23" fmla="*/ 46 h 47"/>
                <a:gd name="T24" fmla="*/ 3 w 14"/>
                <a:gd name="T25" fmla="*/ 46 h 47"/>
                <a:gd name="T26" fmla="*/ 4 w 14"/>
                <a:gd name="T27" fmla="*/ 46 h 47"/>
                <a:gd name="T28" fmla="*/ 7 w 14"/>
                <a:gd name="T29" fmla="*/ 44 h 47"/>
                <a:gd name="T30" fmla="*/ 9 w 14"/>
                <a:gd name="T31" fmla="*/ 44 h 47"/>
                <a:gd name="T32" fmla="*/ 11 w 14"/>
                <a:gd name="T33" fmla="*/ 43 h 47"/>
                <a:gd name="T34" fmla="*/ 14 w 14"/>
                <a:gd name="T35" fmla="*/ 41 h 47"/>
                <a:gd name="T36" fmla="*/ 14 w 14"/>
                <a:gd name="T37" fmla="*/ 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7"/>
                <a:gd name="T59" fmla="*/ 14 w 14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7">
                  <a:moveTo>
                    <a:pt x="14" y="1"/>
                  </a:move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8" name="Freeform 42">
              <a:extLst>
                <a:ext uri="{FF2B5EF4-FFF2-40B4-BE49-F238E27FC236}">
                  <a16:creationId xmlns:a16="http://schemas.microsoft.com/office/drawing/2014/main" id="{B8D3E8D8-EF1A-9F4E-9D80-852A935A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675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6 w 9"/>
                <a:gd name="T9" fmla="*/ 0 h 27"/>
                <a:gd name="T10" fmla="*/ 5 w 9"/>
                <a:gd name="T11" fmla="*/ 0 h 27"/>
                <a:gd name="T12" fmla="*/ 3 w 9"/>
                <a:gd name="T13" fmla="*/ 0 h 27"/>
                <a:gd name="T14" fmla="*/ 1 w 9"/>
                <a:gd name="T15" fmla="*/ 1 h 27"/>
                <a:gd name="T16" fmla="*/ 0 w 9"/>
                <a:gd name="T17" fmla="*/ 3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5 w 9"/>
                <a:gd name="T29" fmla="*/ 26 h 27"/>
                <a:gd name="T30" fmla="*/ 6 w 9"/>
                <a:gd name="T31" fmla="*/ 26 h 27"/>
                <a:gd name="T32" fmla="*/ 8 w 9"/>
                <a:gd name="T33" fmla="*/ 25 h 27"/>
                <a:gd name="T34" fmla="*/ 9 w 9"/>
                <a:gd name="T35" fmla="*/ 24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9" name="Freeform 43">
              <a:extLst>
                <a:ext uri="{FF2B5EF4-FFF2-40B4-BE49-F238E27FC236}">
                  <a16:creationId xmlns:a16="http://schemas.microsoft.com/office/drawing/2014/main" id="{DC75A77F-839E-5B4B-B3BB-AEC5B9768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2752"/>
              <a:ext cx="14" cy="13"/>
            </a:xfrm>
            <a:custGeom>
              <a:avLst/>
              <a:gdLst>
                <a:gd name="T0" fmla="*/ 7 w 14"/>
                <a:gd name="T1" fmla="*/ 13 h 13"/>
                <a:gd name="T2" fmla="*/ 8 w 14"/>
                <a:gd name="T3" fmla="*/ 13 h 13"/>
                <a:gd name="T4" fmla="*/ 9 w 14"/>
                <a:gd name="T5" fmla="*/ 13 h 13"/>
                <a:gd name="T6" fmla="*/ 10 w 14"/>
                <a:gd name="T7" fmla="*/ 12 h 13"/>
                <a:gd name="T8" fmla="*/ 11 w 14"/>
                <a:gd name="T9" fmla="*/ 11 h 13"/>
                <a:gd name="T10" fmla="*/ 13 w 14"/>
                <a:gd name="T11" fmla="*/ 11 h 13"/>
                <a:gd name="T12" fmla="*/ 13 w 14"/>
                <a:gd name="T13" fmla="*/ 10 h 13"/>
                <a:gd name="T14" fmla="*/ 14 w 14"/>
                <a:gd name="T15" fmla="*/ 7 h 13"/>
                <a:gd name="T16" fmla="*/ 14 w 14"/>
                <a:gd name="T17" fmla="*/ 6 h 13"/>
                <a:gd name="T18" fmla="*/ 14 w 14"/>
                <a:gd name="T19" fmla="*/ 5 h 13"/>
                <a:gd name="T20" fmla="*/ 13 w 14"/>
                <a:gd name="T21" fmla="*/ 4 h 13"/>
                <a:gd name="T22" fmla="*/ 13 w 14"/>
                <a:gd name="T23" fmla="*/ 3 h 13"/>
                <a:gd name="T24" fmla="*/ 11 w 14"/>
                <a:gd name="T25" fmla="*/ 2 h 13"/>
                <a:gd name="T26" fmla="*/ 10 w 14"/>
                <a:gd name="T27" fmla="*/ 0 h 13"/>
                <a:gd name="T28" fmla="*/ 9 w 14"/>
                <a:gd name="T29" fmla="*/ 0 h 13"/>
                <a:gd name="T30" fmla="*/ 8 w 14"/>
                <a:gd name="T31" fmla="*/ 0 h 13"/>
                <a:gd name="T32" fmla="*/ 7 w 14"/>
                <a:gd name="T33" fmla="*/ 0 h 13"/>
                <a:gd name="T34" fmla="*/ 6 w 14"/>
                <a:gd name="T35" fmla="*/ 0 h 13"/>
                <a:gd name="T36" fmla="*/ 4 w 14"/>
                <a:gd name="T37" fmla="*/ 0 h 13"/>
                <a:gd name="T38" fmla="*/ 3 w 14"/>
                <a:gd name="T39" fmla="*/ 0 h 13"/>
                <a:gd name="T40" fmla="*/ 2 w 14"/>
                <a:gd name="T41" fmla="*/ 2 h 13"/>
                <a:gd name="T42" fmla="*/ 1 w 14"/>
                <a:gd name="T43" fmla="*/ 3 h 13"/>
                <a:gd name="T44" fmla="*/ 1 w 14"/>
                <a:gd name="T45" fmla="*/ 4 h 13"/>
                <a:gd name="T46" fmla="*/ 0 w 14"/>
                <a:gd name="T47" fmla="*/ 5 h 13"/>
                <a:gd name="T48" fmla="*/ 0 w 14"/>
                <a:gd name="T49" fmla="*/ 6 h 13"/>
                <a:gd name="T50" fmla="*/ 0 w 14"/>
                <a:gd name="T51" fmla="*/ 7 h 13"/>
                <a:gd name="T52" fmla="*/ 1 w 14"/>
                <a:gd name="T53" fmla="*/ 10 h 13"/>
                <a:gd name="T54" fmla="*/ 1 w 14"/>
                <a:gd name="T55" fmla="*/ 11 h 13"/>
                <a:gd name="T56" fmla="*/ 2 w 14"/>
                <a:gd name="T57" fmla="*/ 11 h 13"/>
                <a:gd name="T58" fmla="*/ 3 w 14"/>
                <a:gd name="T59" fmla="*/ 12 h 13"/>
                <a:gd name="T60" fmla="*/ 4 w 14"/>
                <a:gd name="T61" fmla="*/ 13 h 13"/>
                <a:gd name="T62" fmla="*/ 6 w 14"/>
                <a:gd name="T63" fmla="*/ 13 h 13"/>
                <a:gd name="T64" fmla="*/ 7 w 14"/>
                <a:gd name="T65" fmla="*/ 13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3"/>
                <a:gd name="T101" fmla="*/ 14 w 14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3">
                  <a:moveTo>
                    <a:pt x="7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0" name="Freeform 44">
              <a:extLst>
                <a:ext uri="{FF2B5EF4-FFF2-40B4-BE49-F238E27FC236}">
                  <a16:creationId xmlns:a16="http://schemas.microsoft.com/office/drawing/2014/main" id="{BD2D3061-887A-D840-9579-2DD1DC297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2752"/>
              <a:ext cx="7" cy="7"/>
            </a:xfrm>
            <a:custGeom>
              <a:avLst/>
              <a:gdLst>
                <a:gd name="T0" fmla="*/ 3 w 7"/>
                <a:gd name="T1" fmla="*/ 7 h 7"/>
                <a:gd name="T2" fmla="*/ 5 w 7"/>
                <a:gd name="T3" fmla="*/ 6 h 7"/>
                <a:gd name="T4" fmla="*/ 6 w 7"/>
                <a:gd name="T5" fmla="*/ 6 h 7"/>
                <a:gd name="T6" fmla="*/ 6 w 7"/>
                <a:gd name="T7" fmla="*/ 5 h 7"/>
                <a:gd name="T8" fmla="*/ 7 w 7"/>
                <a:gd name="T9" fmla="*/ 4 h 7"/>
                <a:gd name="T10" fmla="*/ 6 w 7"/>
                <a:gd name="T11" fmla="*/ 2 h 7"/>
                <a:gd name="T12" fmla="*/ 6 w 7"/>
                <a:gd name="T13" fmla="*/ 2 h 7"/>
                <a:gd name="T14" fmla="*/ 5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2 h 7"/>
                <a:gd name="T22" fmla="*/ 0 w 7"/>
                <a:gd name="T23" fmla="*/ 2 h 7"/>
                <a:gd name="T24" fmla="*/ 0 w 7"/>
                <a:gd name="T25" fmla="*/ 4 h 7"/>
                <a:gd name="T26" fmla="*/ 0 w 7"/>
                <a:gd name="T27" fmla="*/ 5 h 7"/>
                <a:gd name="T28" fmla="*/ 1 w 7"/>
                <a:gd name="T29" fmla="*/ 6 h 7"/>
                <a:gd name="T30" fmla="*/ 2 w 7"/>
                <a:gd name="T31" fmla="*/ 6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1" name="Freeform 45">
              <a:extLst>
                <a:ext uri="{FF2B5EF4-FFF2-40B4-BE49-F238E27FC236}">
                  <a16:creationId xmlns:a16="http://schemas.microsoft.com/office/drawing/2014/main" id="{20EE27D3-E5DE-5F4E-9985-71ADD00E1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752"/>
              <a:ext cx="5" cy="7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7 h 7"/>
                <a:gd name="T4" fmla="*/ 5 w 5"/>
                <a:gd name="T5" fmla="*/ 6 h 7"/>
                <a:gd name="T6" fmla="*/ 5 w 5"/>
                <a:gd name="T7" fmla="*/ 5 h 7"/>
                <a:gd name="T8" fmla="*/ 5 w 5"/>
                <a:gd name="T9" fmla="*/ 4 h 7"/>
                <a:gd name="T10" fmla="*/ 5 w 5"/>
                <a:gd name="T11" fmla="*/ 3 h 7"/>
                <a:gd name="T12" fmla="*/ 5 w 5"/>
                <a:gd name="T13" fmla="*/ 2 h 7"/>
                <a:gd name="T14" fmla="*/ 4 w 5"/>
                <a:gd name="T15" fmla="*/ 0 h 7"/>
                <a:gd name="T16" fmla="*/ 3 w 5"/>
                <a:gd name="T17" fmla="*/ 0 h 7"/>
                <a:gd name="T18" fmla="*/ 2 w 5"/>
                <a:gd name="T19" fmla="*/ 0 h 7"/>
                <a:gd name="T20" fmla="*/ 1 w 5"/>
                <a:gd name="T21" fmla="*/ 2 h 7"/>
                <a:gd name="T22" fmla="*/ 0 w 5"/>
                <a:gd name="T23" fmla="*/ 3 h 7"/>
                <a:gd name="T24" fmla="*/ 0 w 5"/>
                <a:gd name="T25" fmla="*/ 4 h 7"/>
                <a:gd name="T26" fmla="*/ 0 w 5"/>
                <a:gd name="T27" fmla="*/ 5 h 7"/>
                <a:gd name="T28" fmla="*/ 1 w 5"/>
                <a:gd name="T29" fmla="*/ 6 h 7"/>
                <a:gd name="T30" fmla="*/ 2 w 5"/>
                <a:gd name="T31" fmla="*/ 7 h 7"/>
                <a:gd name="T32" fmla="*/ 3 w 5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2" name="Freeform 46">
              <a:extLst>
                <a:ext uri="{FF2B5EF4-FFF2-40B4-BE49-F238E27FC236}">
                  <a16:creationId xmlns:a16="http://schemas.microsoft.com/office/drawing/2014/main" id="{2CC47272-0B15-5244-A620-56878F58C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660"/>
              <a:ext cx="19" cy="92"/>
            </a:xfrm>
            <a:custGeom>
              <a:avLst/>
              <a:gdLst>
                <a:gd name="T0" fmla="*/ 6 w 19"/>
                <a:gd name="T1" fmla="*/ 1 h 92"/>
                <a:gd name="T2" fmla="*/ 6 w 19"/>
                <a:gd name="T3" fmla="*/ 4 h 92"/>
                <a:gd name="T4" fmla="*/ 4 w 19"/>
                <a:gd name="T5" fmla="*/ 8 h 92"/>
                <a:gd name="T6" fmla="*/ 2 w 19"/>
                <a:gd name="T7" fmla="*/ 16 h 92"/>
                <a:gd name="T8" fmla="*/ 1 w 19"/>
                <a:gd name="T9" fmla="*/ 28 h 92"/>
                <a:gd name="T10" fmla="*/ 0 w 19"/>
                <a:gd name="T11" fmla="*/ 41 h 92"/>
                <a:gd name="T12" fmla="*/ 0 w 19"/>
                <a:gd name="T13" fmla="*/ 56 h 92"/>
                <a:gd name="T14" fmla="*/ 1 w 19"/>
                <a:gd name="T15" fmla="*/ 74 h 92"/>
                <a:gd name="T16" fmla="*/ 5 w 19"/>
                <a:gd name="T17" fmla="*/ 92 h 92"/>
                <a:gd name="T18" fmla="*/ 19 w 19"/>
                <a:gd name="T19" fmla="*/ 91 h 92"/>
                <a:gd name="T20" fmla="*/ 18 w 19"/>
                <a:gd name="T21" fmla="*/ 89 h 92"/>
                <a:gd name="T22" fmla="*/ 16 w 19"/>
                <a:gd name="T23" fmla="*/ 81 h 92"/>
                <a:gd name="T24" fmla="*/ 15 w 19"/>
                <a:gd name="T25" fmla="*/ 70 h 92"/>
                <a:gd name="T26" fmla="*/ 14 w 19"/>
                <a:gd name="T27" fmla="*/ 56 h 92"/>
                <a:gd name="T28" fmla="*/ 13 w 19"/>
                <a:gd name="T29" fmla="*/ 42 h 92"/>
                <a:gd name="T30" fmla="*/ 13 w 19"/>
                <a:gd name="T31" fmla="*/ 27 h 92"/>
                <a:gd name="T32" fmla="*/ 15 w 19"/>
                <a:gd name="T33" fmla="*/ 13 h 92"/>
                <a:gd name="T34" fmla="*/ 19 w 19"/>
                <a:gd name="T35" fmla="*/ 1 h 92"/>
                <a:gd name="T36" fmla="*/ 19 w 19"/>
                <a:gd name="T37" fmla="*/ 0 h 92"/>
                <a:gd name="T38" fmla="*/ 19 w 19"/>
                <a:gd name="T39" fmla="*/ 0 h 92"/>
                <a:gd name="T40" fmla="*/ 19 w 19"/>
                <a:gd name="T41" fmla="*/ 0 h 92"/>
                <a:gd name="T42" fmla="*/ 18 w 19"/>
                <a:gd name="T43" fmla="*/ 0 h 92"/>
                <a:gd name="T44" fmla="*/ 16 w 19"/>
                <a:gd name="T45" fmla="*/ 0 h 92"/>
                <a:gd name="T46" fmla="*/ 14 w 19"/>
                <a:gd name="T47" fmla="*/ 0 h 92"/>
                <a:gd name="T48" fmla="*/ 11 w 19"/>
                <a:gd name="T49" fmla="*/ 0 h 92"/>
                <a:gd name="T50" fmla="*/ 6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" y="74"/>
                  </a:lnTo>
                  <a:lnTo>
                    <a:pt x="5" y="92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6" y="81"/>
                  </a:lnTo>
                  <a:lnTo>
                    <a:pt x="15" y="70"/>
                  </a:lnTo>
                  <a:lnTo>
                    <a:pt x="14" y="56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3" name="Freeform 47">
              <a:extLst>
                <a:ext uri="{FF2B5EF4-FFF2-40B4-BE49-F238E27FC236}">
                  <a16:creationId xmlns:a16="http://schemas.microsoft.com/office/drawing/2014/main" id="{666EA679-5BF0-CD49-8064-9E1F6C667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2648"/>
              <a:ext cx="27" cy="103"/>
            </a:xfrm>
            <a:custGeom>
              <a:avLst/>
              <a:gdLst>
                <a:gd name="T0" fmla="*/ 27 w 27"/>
                <a:gd name="T1" fmla="*/ 0 h 103"/>
                <a:gd name="T2" fmla="*/ 26 w 27"/>
                <a:gd name="T3" fmla="*/ 2 h 103"/>
                <a:gd name="T4" fmla="*/ 25 w 27"/>
                <a:gd name="T5" fmla="*/ 4 h 103"/>
                <a:gd name="T6" fmla="*/ 22 w 27"/>
                <a:gd name="T7" fmla="*/ 10 h 103"/>
                <a:gd name="T8" fmla="*/ 20 w 27"/>
                <a:gd name="T9" fmla="*/ 18 h 103"/>
                <a:gd name="T10" fmla="*/ 18 w 27"/>
                <a:gd name="T11" fmla="*/ 32 h 103"/>
                <a:gd name="T12" fmla="*/ 16 w 27"/>
                <a:gd name="T13" fmla="*/ 49 h 103"/>
                <a:gd name="T14" fmla="*/ 18 w 27"/>
                <a:gd name="T15" fmla="*/ 73 h 103"/>
                <a:gd name="T16" fmla="*/ 20 w 27"/>
                <a:gd name="T17" fmla="*/ 103 h 103"/>
                <a:gd name="T18" fmla="*/ 5 w 27"/>
                <a:gd name="T19" fmla="*/ 103 h 103"/>
                <a:gd name="T20" fmla="*/ 5 w 27"/>
                <a:gd name="T21" fmla="*/ 101 h 103"/>
                <a:gd name="T22" fmla="*/ 4 w 27"/>
                <a:gd name="T23" fmla="*/ 92 h 103"/>
                <a:gd name="T24" fmla="*/ 2 w 27"/>
                <a:gd name="T25" fmla="*/ 80 h 103"/>
                <a:gd name="T26" fmla="*/ 1 w 27"/>
                <a:gd name="T27" fmla="*/ 65 h 103"/>
                <a:gd name="T28" fmla="*/ 0 w 27"/>
                <a:gd name="T29" fmla="*/ 47 h 103"/>
                <a:gd name="T30" fmla="*/ 1 w 27"/>
                <a:gd name="T31" fmla="*/ 31 h 103"/>
                <a:gd name="T32" fmla="*/ 4 w 27"/>
                <a:gd name="T33" fmla="*/ 14 h 103"/>
                <a:gd name="T34" fmla="*/ 9 w 27"/>
                <a:gd name="T35" fmla="*/ 0 h 103"/>
                <a:gd name="T36" fmla="*/ 27 w 27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3"/>
                <a:gd name="T59" fmla="*/ 27 w 27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3">
                  <a:moveTo>
                    <a:pt x="27" y="0"/>
                  </a:moveTo>
                  <a:lnTo>
                    <a:pt x="26" y="2"/>
                  </a:lnTo>
                  <a:lnTo>
                    <a:pt x="25" y="4"/>
                  </a:lnTo>
                  <a:lnTo>
                    <a:pt x="22" y="10"/>
                  </a:lnTo>
                  <a:lnTo>
                    <a:pt x="20" y="18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3"/>
                  </a:lnTo>
                  <a:lnTo>
                    <a:pt x="20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1" y="65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4" name="Freeform 48">
              <a:extLst>
                <a:ext uri="{FF2B5EF4-FFF2-40B4-BE49-F238E27FC236}">
                  <a16:creationId xmlns:a16="http://schemas.microsoft.com/office/drawing/2014/main" id="{25E0C60C-A565-C04D-85CB-F75834389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665"/>
              <a:ext cx="18" cy="80"/>
            </a:xfrm>
            <a:custGeom>
              <a:avLst/>
              <a:gdLst>
                <a:gd name="T0" fmla="*/ 6 w 18"/>
                <a:gd name="T1" fmla="*/ 2 h 80"/>
                <a:gd name="T2" fmla="*/ 6 w 18"/>
                <a:gd name="T3" fmla="*/ 3 h 80"/>
                <a:gd name="T4" fmla="*/ 5 w 18"/>
                <a:gd name="T5" fmla="*/ 8 h 80"/>
                <a:gd name="T6" fmla="*/ 2 w 18"/>
                <a:gd name="T7" fmla="*/ 15 h 80"/>
                <a:gd name="T8" fmla="*/ 1 w 18"/>
                <a:gd name="T9" fmla="*/ 24 h 80"/>
                <a:gd name="T10" fmla="*/ 0 w 18"/>
                <a:gd name="T11" fmla="*/ 36 h 80"/>
                <a:gd name="T12" fmla="*/ 1 w 18"/>
                <a:gd name="T13" fmla="*/ 50 h 80"/>
                <a:gd name="T14" fmla="*/ 2 w 18"/>
                <a:gd name="T15" fmla="*/ 65 h 80"/>
                <a:gd name="T16" fmla="*/ 5 w 18"/>
                <a:gd name="T17" fmla="*/ 80 h 80"/>
                <a:gd name="T18" fmla="*/ 16 w 18"/>
                <a:gd name="T19" fmla="*/ 80 h 80"/>
                <a:gd name="T20" fmla="*/ 16 w 18"/>
                <a:gd name="T21" fmla="*/ 78 h 80"/>
                <a:gd name="T22" fmla="*/ 15 w 18"/>
                <a:gd name="T23" fmla="*/ 71 h 80"/>
                <a:gd name="T24" fmla="*/ 14 w 18"/>
                <a:gd name="T25" fmla="*/ 62 h 80"/>
                <a:gd name="T26" fmla="*/ 13 w 18"/>
                <a:gd name="T27" fmla="*/ 50 h 80"/>
                <a:gd name="T28" fmla="*/ 12 w 18"/>
                <a:gd name="T29" fmla="*/ 37 h 80"/>
                <a:gd name="T30" fmla="*/ 12 w 18"/>
                <a:gd name="T31" fmla="*/ 24 h 80"/>
                <a:gd name="T32" fmla="*/ 14 w 18"/>
                <a:gd name="T33" fmla="*/ 11 h 80"/>
                <a:gd name="T34" fmla="*/ 18 w 18"/>
                <a:gd name="T35" fmla="*/ 1 h 80"/>
                <a:gd name="T36" fmla="*/ 18 w 18"/>
                <a:gd name="T37" fmla="*/ 1 h 80"/>
                <a:gd name="T38" fmla="*/ 18 w 18"/>
                <a:gd name="T39" fmla="*/ 1 h 80"/>
                <a:gd name="T40" fmla="*/ 18 w 18"/>
                <a:gd name="T41" fmla="*/ 1 h 80"/>
                <a:gd name="T42" fmla="*/ 16 w 18"/>
                <a:gd name="T43" fmla="*/ 0 h 80"/>
                <a:gd name="T44" fmla="*/ 15 w 18"/>
                <a:gd name="T45" fmla="*/ 0 h 80"/>
                <a:gd name="T46" fmla="*/ 13 w 18"/>
                <a:gd name="T47" fmla="*/ 0 h 80"/>
                <a:gd name="T48" fmla="*/ 9 w 18"/>
                <a:gd name="T49" fmla="*/ 1 h 80"/>
                <a:gd name="T50" fmla="*/ 6 w 18"/>
                <a:gd name="T51" fmla="*/ 2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0"/>
                <a:gd name="T80" fmla="*/ 18 w 18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0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1"/>
                  </a:lnTo>
                  <a:lnTo>
                    <a:pt x="14" y="62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5" name="Freeform 49">
              <a:extLst>
                <a:ext uri="{FF2B5EF4-FFF2-40B4-BE49-F238E27FC236}">
                  <a16:creationId xmlns:a16="http://schemas.microsoft.com/office/drawing/2014/main" id="{6AB008C1-B890-2D46-B68C-F93307A26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2671"/>
              <a:ext cx="14" cy="69"/>
            </a:xfrm>
            <a:custGeom>
              <a:avLst/>
              <a:gdLst>
                <a:gd name="T0" fmla="*/ 5 w 14"/>
                <a:gd name="T1" fmla="*/ 1 h 69"/>
                <a:gd name="T2" fmla="*/ 5 w 14"/>
                <a:gd name="T3" fmla="*/ 2 h 69"/>
                <a:gd name="T4" fmla="*/ 4 w 14"/>
                <a:gd name="T5" fmla="*/ 7 h 69"/>
                <a:gd name="T6" fmla="*/ 3 w 14"/>
                <a:gd name="T7" fmla="*/ 12 h 69"/>
                <a:gd name="T8" fmla="*/ 1 w 14"/>
                <a:gd name="T9" fmla="*/ 21 h 69"/>
                <a:gd name="T10" fmla="*/ 0 w 14"/>
                <a:gd name="T11" fmla="*/ 30 h 69"/>
                <a:gd name="T12" fmla="*/ 0 w 14"/>
                <a:gd name="T13" fmla="*/ 42 h 69"/>
                <a:gd name="T14" fmla="*/ 1 w 14"/>
                <a:gd name="T15" fmla="*/ 54 h 69"/>
                <a:gd name="T16" fmla="*/ 4 w 14"/>
                <a:gd name="T17" fmla="*/ 69 h 69"/>
                <a:gd name="T18" fmla="*/ 14 w 14"/>
                <a:gd name="T19" fmla="*/ 67 h 69"/>
                <a:gd name="T20" fmla="*/ 13 w 14"/>
                <a:gd name="T21" fmla="*/ 66 h 69"/>
                <a:gd name="T22" fmla="*/ 13 w 14"/>
                <a:gd name="T23" fmla="*/ 60 h 69"/>
                <a:gd name="T24" fmla="*/ 12 w 14"/>
                <a:gd name="T25" fmla="*/ 52 h 69"/>
                <a:gd name="T26" fmla="*/ 11 w 14"/>
                <a:gd name="T27" fmla="*/ 42 h 69"/>
                <a:gd name="T28" fmla="*/ 10 w 14"/>
                <a:gd name="T29" fmla="*/ 31 h 69"/>
                <a:gd name="T30" fmla="*/ 10 w 14"/>
                <a:gd name="T31" fmla="*/ 19 h 69"/>
                <a:gd name="T32" fmla="*/ 12 w 14"/>
                <a:gd name="T33" fmla="*/ 9 h 69"/>
                <a:gd name="T34" fmla="*/ 14 w 14"/>
                <a:gd name="T35" fmla="*/ 1 h 69"/>
                <a:gd name="T36" fmla="*/ 14 w 14"/>
                <a:gd name="T37" fmla="*/ 1 h 69"/>
                <a:gd name="T38" fmla="*/ 14 w 14"/>
                <a:gd name="T39" fmla="*/ 0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1 w 14"/>
                <a:gd name="T47" fmla="*/ 0 h 69"/>
                <a:gd name="T48" fmla="*/ 8 w 14"/>
                <a:gd name="T49" fmla="*/ 0 h 69"/>
                <a:gd name="T50" fmla="*/ 5 w 14"/>
                <a:gd name="T51" fmla="*/ 1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1"/>
                  </a:moveTo>
                  <a:lnTo>
                    <a:pt x="5" y="2"/>
                  </a:lnTo>
                  <a:lnTo>
                    <a:pt x="4" y="7"/>
                  </a:lnTo>
                  <a:lnTo>
                    <a:pt x="3" y="12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1" y="54"/>
                  </a:lnTo>
                  <a:lnTo>
                    <a:pt x="4" y="69"/>
                  </a:lnTo>
                  <a:lnTo>
                    <a:pt x="14" y="67"/>
                  </a:lnTo>
                  <a:lnTo>
                    <a:pt x="13" y="66"/>
                  </a:lnTo>
                  <a:lnTo>
                    <a:pt x="13" y="60"/>
                  </a:lnTo>
                  <a:lnTo>
                    <a:pt x="12" y="52"/>
                  </a:lnTo>
                  <a:lnTo>
                    <a:pt x="11" y="42"/>
                  </a:lnTo>
                  <a:lnTo>
                    <a:pt x="10" y="31"/>
                  </a:lnTo>
                  <a:lnTo>
                    <a:pt x="10" y="19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6" name="Freeform 50">
              <a:extLst>
                <a:ext uri="{FF2B5EF4-FFF2-40B4-BE49-F238E27FC236}">
                  <a16:creationId xmlns:a16="http://schemas.microsoft.com/office/drawing/2014/main" id="{28363D36-7C61-A84F-BDC6-BDCD2B732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2676"/>
              <a:ext cx="12" cy="56"/>
            </a:xfrm>
            <a:custGeom>
              <a:avLst/>
              <a:gdLst>
                <a:gd name="T0" fmla="*/ 4 w 12"/>
                <a:gd name="T1" fmla="*/ 2 h 56"/>
                <a:gd name="T2" fmla="*/ 3 w 12"/>
                <a:gd name="T3" fmla="*/ 2 h 56"/>
                <a:gd name="T4" fmla="*/ 3 w 12"/>
                <a:gd name="T5" fmla="*/ 5 h 56"/>
                <a:gd name="T6" fmla="*/ 2 w 12"/>
                <a:gd name="T7" fmla="*/ 11 h 56"/>
                <a:gd name="T8" fmla="*/ 0 w 12"/>
                <a:gd name="T9" fmla="*/ 17 h 56"/>
                <a:gd name="T10" fmla="*/ 0 w 12"/>
                <a:gd name="T11" fmla="*/ 25 h 56"/>
                <a:gd name="T12" fmla="*/ 0 w 12"/>
                <a:gd name="T13" fmla="*/ 35 h 56"/>
                <a:gd name="T14" fmla="*/ 2 w 12"/>
                <a:gd name="T15" fmla="*/ 46 h 56"/>
                <a:gd name="T16" fmla="*/ 3 w 12"/>
                <a:gd name="T17" fmla="*/ 56 h 56"/>
                <a:gd name="T18" fmla="*/ 11 w 12"/>
                <a:gd name="T19" fmla="*/ 56 h 56"/>
                <a:gd name="T20" fmla="*/ 11 w 12"/>
                <a:gd name="T21" fmla="*/ 55 h 56"/>
                <a:gd name="T22" fmla="*/ 10 w 12"/>
                <a:gd name="T23" fmla="*/ 51 h 56"/>
                <a:gd name="T24" fmla="*/ 10 w 12"/>
                <a:gd name="T25" fmla="*/ 44 h 56"/>
                <a:gd name="T26" fmla="*/ 9 w 12"/>
                <a:gd name="T27" fmla="*/ 35 h 56"/>
                <a:gd name="T28" fmla="*/ 7 w 12"/>
                <a:gd name="T29" fmla="*/ 26 h 56"/>
                <a:gd name="T30" fmla="*/ 9 w 12"/>
                <a:gd name="T31" fmla="*/ 17 h 56"/>
                <a:gd name="T32" fmla="*/ 10 w 12"/>
                <a:gd name="T33" fmla="*/ 7 h 56"/>
                <a:gd name="T34" fmla="*/ 12 w 12"/>
                <a:gd name="T35" fmla="*/ 0 h 56"/>
                <a:gd name="T36" fmla="*/ 12 w 12"/>
                <a:gd name="T37" fmla="*/ 0 h 56"/>
                <a:gd name="T38" fmla="*/ 12 w 12"/>
                <a:gd name="T39" fmla="*/ 0 h 56"/>
                <a:gd name="T40" fmla="*/ 12 w 12"/>
                <a:gd name="T41" fmla="*/ 0 h 56"/>
                <a:gd name="T42" fmla="*/ 11 w 12"/>
                <a:gd name="T43" fmla="*/ 0 h 56"/>
                <a:gd name="T44" fmla="*/ 10 w 12"/>
                <a:gd name="T45" fmla="*/ 0 h 56"/>
                <a:gd name="T46" fmla="*/ 9 w 12"/>
                <a:gd name="T47" fmla="*/ 0 h 56"/>
                <a:gd name="T48" fmla="*/ 6 w 12"/>
                <a:gd name="T49" fmla="*/ 0 h 56"/>
                <a:gd name="T50" fmla="*/ 4 w 12"/>
                <a:gd name="T51" fmla="*/ 2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6"/>
                <a:gd name="T80" fmla="*/ 12 w 12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6">
                  <a:moveTo>
                    <a:pt x="4" y="2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6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1"/>
                  </a:lnTo>
                  <a:lnTo>
                    <a:pt x="10" y="44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7" name="Freeform 51">
              <a:extLst>
                <a:ext uri="{FF2B5EF4-FFF2-40B4-BE49-F238E27FC236}">
                  <a16:creationId xmlns:a16="http://schemas.microsoft.com/office/drawing/2014/main" id="{E781C575-CDC5-5948-9891-40F1C4DC6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2681"/>
              <a:ext cx="10" cy="46"/>
            </a:xfrm>
            <a:custGeom>
              <a:avLst/>
              <a:gdLst>
                <a:gd name="T0" fmla="*/ 4 w 10"/>
                <a:gd name="T1" fmla="*/ 1 h 46"/>
                <a:gd name="T2" fmla="*/ 3 w 10"/>
                <a:gd name="T3" fmla="*/ 2 h 46"/>
                <a:gd name="T4" fmla="*/ 3 w 10"/>
                <a:gd name="T5" fmla="*/ 5 h 46"/>
                <a:gd name="T6" fmla="*/ 2 w 10"/>
                <a:gd name="T7" fmla="*/ 8 h 46"/>
                <a:gd name="T8" fmla="*/ 2 w 10"/>
                <a:gd name="T9" fmla="*/ 14 h 46"/>
                <a:gd name="T10" fmla="*/ 0 w 10"/>
                <a:gd name="T11" fmla="*/ 21 h 46"/>
                <a:gd name="T12" fmla="*/ 0 w 10"/>
                <a:gd name="T13" fmla="*/ 28 h 46"/>
                <a:gd name="T14" fmla="*/ 2 w 10"/>
                <a:gd name="T15" fmla="*/ 36 h 46"/>
                <a:gd name="T16" fmla="*/ 3 w 10"/>
                <a:gd name="T17" fmla="*/ 46 h 46"/>
                <a:gd name="T18" fmla="*/ 10 w 10"/>
                <a:gd name="T19" fmla="*/ 46 h 46"/>
                <a:gd name="T20" fmla="*/ 10 w 10"/>
                <a:gd name="T21" fmla="*/ 43 h 46"/>
                <a:gd name="T22" fmla="*/ 9 w 10"/>
                <a:gd name="T23" fmla="*/ 40 h 46"/>
                <a:gd name="T24" fmla="*/ 7 w 10"/>
                <a:gd name="T25" fmla="*/ 35 h 46"/>
                <a:gd name="T26" fmla="*/ 7 w 10"/>
                <a:gd name="T27" fmla="*/ 28 h 46"/>
                <a:gd name="T28" fmla="*/ 6 w 10"/>
                <a:gd name="T29" fmla="*/ 21 h 46"/>
                <a:gd name="T30" fmla="*/ 7 w 10"/>
                <a:gd name="T31" fmla="*/ 14 h 46"/>
                <a:gd name="T32" fmla="*/ 7 w 10"/>
                <a:gd name="T33" fmla="*/ 7 h 46"/>
                <a:gd name="T34" fmla="*/ 10 w 10"/>
                <a:gd name="T35" fmla="*/ 1 h 46"/>
                <a:gd name="T36" fmla="*/ 10 w 10"/>
                <a:gd name="T37" fmla="*/ 1 h 46"/>
                <a:gd name="T38" fmla="*/ 10 w 10"/>
                <a:gd name="T39" fmla="*/ 1 h 46"/>
                <a:gd name="T40" fmla="*/ 10 w 10"/>
                <a:gd name="T41" fmla="*/ 0 h 46"/>
                <a:gd name="T42" fmla="*/ 10 w 10"/>
                <a:gd name="T43" fmla="*/ 0 h 46"/>
                <a:gd name="T44" fmla="*/ 9 w 10"/>
                <a:gd name="T45" fmla="*/ 0 h 46"/>
                <a:gd name="T46" fmla="*/ 7 w 10"/>
                <a:gd name="T47" fmla="*/ 0 h 46"/>
                <a:gd name="T48" fmla="*/ 6 w 10"/>
                <a:gd name="T49" fmla="*/ 1 h 46"/>
                <a:gd name="T50" fmla="*/ 4 w 10"/>
                <a:gd name="T51" fmla="*/ 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6"/>
                <a:gd name="T80" fmla="*/ 10 w 10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6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3" y="46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8" name="Freeform 52">
              <a:extLst>
                <a:ext uri="{FF2B5EF4-FFF2-40B4-BE49-F238E27FC236}">
                  <a16:creationId xmlns:a16="http://schemas.microsoft.com/office/drawing/2014/main" id="{B199C059-6A7C-0845-A2AD-EBACBC949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2687"/>
              <a:ext cx="7" cy="33"/>
            </a:xfrm>
            <a:custGeom>
              <a:avLst/>
              <a:gdLst>
                <a:gd name="T0" fmla="*/ 2 w 7"/>
                <a:gd name="T1" fmla="*/ 1 h 33"/>
                <a:gd name="T2" fmla="*/ 1 w 7"/>
                <a:gd name="T3" fmla="*/ 1 h 33"/>
                <a:gd name="T4" fmla="*/ 1 w 7"/>
                <a:gd name="T5" fmla="*/ 3 h 33"/>
                <a:gd name="T6" fmla="*/ 0 w 7"/>
                <a:gd name="T7" fmla="*/ 6 h 33"/>
                <a:gd name="T8" fmla="*/ 0 w 7"/>
                <a:gd name="T9" fmla="*/ 10 h 33"/>
                <a:gd name="T10" fmla="*/ 0 w 7"/>
                <a:gd name="T11" fmla="*/ 15 h 33"/>
                <a:gd name="T12" fmla="*/ 0 w 7"/>
                <a:gd name="T13" fmla="*/ 20 h 33"/>
                <a:gd name="T14" fmla="*/ 0 w 7"/>
                <a:gd name="T15" fmla="*/ 27 h 33"/>
                <a:gd name="T16" fmla="*/ 1 w 7"/>
                <a:gd name="T17" fmla="*/ 33 h 33"/>
                <a:gd name="T18" fmla="*/ 5 w 7"/>
                <a:gd name="T19" fmla="*/ 33 h 33"/>
                <a:gd name="T20" fmla="*/ 5 w 7"/>
                <a:gd name="T21" fmla="*/ 31 h 33"/>
                <a:gd name="T22" fmla="*/ 5 w 7"/>
                <a:gd name="T23" fmla="*/ 29 h 33"/>
                <a:gd name="T24" fmla="*/ 4 w 7"/>
                <a:gd name="T25" fmla="*/ 26 h 33"/>
                <a:gd name="T26" fmla="*/ 4 w 7"/>
                <a:gd name="T27" fmla="*/ 20 h 33"/>
                <a:gd name="T28" fmla="*/ 4 w 7"/>
                <a:gd name="T29" fmla="*/ 15 h 33"/>
                <a:gd name="T30" fmla="*/ 4 w 7"/>
                <a:gd name="T31" fmla="*/ 9 h 33"/>
                <a:gd name="T32" fmla="*/ 4 w 7"/>
                <a:gd name="T33" fmla="*/ 5 h 33"/>
                <a:gd name="T34" fmla="*/ 7 w 7"/>
                <a:gd name="T35" fmla="*/ 0 h 33"/>
                <a:gd name="T36" fmla="*/ 7 w 7"/>
                <a:gd name="T37" fmla="*/ 0 h 33"/>
                <a:gd name="T38" fmla="*/ 7 w 7"/>
                <a:gd name="T39" fmla="*/ 0 h 33"/>
                <a:gd name="T40" fmla="*/ 5 w 7"/>
                <a:gd name="T41" fmla="*/ 0 h 33"/>
                <a:gd name="T42" fmla="*/ 5 w 7"/>
                <a:gd name="T43" fmla="*/ 0 h 33"/>
                <a:gd name="T44" fmla="*/ 5 w 7"/>
                <a:gd name="T45" fmla="*/ 0 h 33"/>
                <a:gd name="T46" fmla="*/ 4 w 7"/>
                <a:gd name="T47" fmla="*/ 0 h 33"/>
                <a:gd name="T48" fmla="*/ 3 w 7"/>
                <a:gd name="T49" fmla="*/ 0 h 33"/>
                <a:gd name="T50" fmla="*/ 2 w 7"/>
                <a:gd name="T51" fmla="*/ 1 h 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3"/>
                <a:gd name="T80" fmla="*/ 7 w 7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3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4" y="26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9" name="Freeform 53">
              <a:extLst>
                <a:ext uri="{FF2B5EF4-FFF2-40B4-BE49-F238E27FC236}">
                  <a16:creationId xmlns:a16="http://schemas.microsoft.com/office/drawing/2014/main" id="{E6EF0031-ECDF-B945-A965-513C12263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2654"/>
              <a:ext cx="24" cy="90"/>
            </a:xfrm>
            <a:custGeom>
              <a:avLst/>
              <a:gdLst>
                <a:gd name="T0" fmla="*/ 24 w 24"/>
                <a:gd name="T1" fmla="*/ 1 h 90"/>
                <a:gd name="T2" fmla="*/ 22 w 24"/>
                <a:gd name="T3" fmla="*/ 1 h 90"/>
                <a:gd name="T4" fmla="*/ 21 w 24"/>
                <a:gd name="T5" fmla="*/ 4 h 90"/>
                <a:gd name="T6" fmla="*/ 19 w 24"/>
                <a:gd name="T7" fmla="*/ 8 h 90"/>
                <a:gd name="T8" fmla="*/ 17 w 24"/>
                <a:gd name="T9" fmla="*/ 17 h 90"/>
                <a:gd name="T10" fmla="*/ 15 w 24"/>
                <a:gd name="T11" fmla="*/ 28 h 90"/>
                <a:gd name="T12" fmla="*/ 14 w 24"/>
                <a:gd name="T13" fmla="*/ 43 h 90"/>
                <a:gd name="T14" fmla="*/ 15 w 24"/>
                <a:gd name="T15" fmla="*/ 64 h 90"/>
                <a:gd name="T16" fmla="*/ 18 w 24"/>
                <a:gd name="T17" fmla="*/ 90 h 90"/>
                <a:gd name="T18" fmla="*/ 5 w 24"/>
                <a:gd name="T19" fmla="*/ 90 h 90"/>
                <a:gd name="T20" fmla="*/ 4 w 24"/>
                <a:gd name="T21" fmla="*/ 88 h 90"/>
                <a:gd name="T22" fmla="*/ 3 w 24"/>
                <a:gd name="T23" fmla="*/ 81 h 90"/>
                <a:gd name="T24" fmla="*/ 1 w 24"/>
                <a:gd name="T25" fmla="*/ 69 h 90"/>
                <a:gd name="T26" fmla="*/ 0 w 24"/>
                <a:gd name="T27" fmla="*/ 56 h 90"/>
                <a:gd name="T28" fmla="*/ 0 w 24"/>
                <a:gd name="T29" fmla="*/ 41 h 90"/>
                <a:gd name="T30" fmla="*/ 1 w 24"/>
                <a:gd name="T31" fmla="*/ 27 h 90"/>
                <a:gd name="T32" fmla="*/ 4 w 24"/>
                <a:gd name="T33" fmla="*/ 13 h 90"/>
                <a:gd name="T34" fmla="*/ 7 w 24"/>
                <a:gd name="T35" fmla="*/ 0 h 90"/>
                <a:gd name="T36" fmla="*/ 24 w 24"/>
                <a:gd name="T37" fmla="*/ 1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0"/>
                <a:gd name="T59" fmla="*/ 24 w 2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0">
                  <a:moveTo>
                    <a:pt x="24" y="1"/>
                  </a:moveTo>
                  <a:lnTo>
                    <a:pt x="22" y="1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7" y="17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0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0" name="Freeform 54">
              <a:extLst>
                <a:ext uri="{FF2B5EF4-FFF2-40B4-BE49-F238E27FC236}">
                  <a16:creationId xmlns:a16="http://schemas.microsoft.com/office/drawing/2014/main" id="{59790890-B57F-A548-9085-59346BA3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661"/>
              <a:ext cx="19" cy="76"/>
            </a:xfrm>
            <a:custGeom>
              <a:avLst/>
              <a:gdLst>
                <a:gd name="T0" fmla="*/ 19 w 19"/>
                <a:gd name="T1" fmla="*/ 0 h 76"/>
                <a:gd name="T2" fmla="*/ 19 w 19"/>
                <a:gd name="T3" fmla="*/ 0 h 76"/>
                <a:gd name="T4" fmla="*/ 18 w 19"/>
                <a:gd name="T5" fmla="*/ 3 h 76"/>
                <a:gd name="T6" fmla="*/ 17 w 19"/>
                <a:gd name="T7" fmla="*/ 7 h 76"/>
                <a:gd name="T8" fmla="*/ 14 w 19"/>
                <a:gd name="T9" fmla="*/ 13 h 76"/>
                <a:gd name="T10" fmla="*/ 13 w 19"/>
                <a:gd name="T11" fmla="*/ 22 h 76"/>
                <a:gd name="T12" fmla="*/ 12 w 19"/>
                <a:gd name="T13" fmla="*/ 36 h 76"/>
                <a:gd name="T14" fmla="*/ 13 w 19"/>
                <a:gd name="T15" fmla="*/ 54 h 76"/>
                <a:gd name="T16" fmla="*/ 14 w 19"/>
                <a:gd name="T17" fmla="*/ 76 h 76"/>
                <a:gd name="T18" fmla="*/ 4 w 19"/>
                <a:gd name="T19" fmla="*/ 76 h 76"/>
                <a:gd name="T20" fmla="*/ 4 w 19"/>
                <a:gd name="T21" fmla="*/ 74 h 76"/>
                <a:gd name="T22" fmla="*/ 3 w 19"/>
                <a:gd name="T23" fmla="*/ 68 h 76"/>
                <a:gd name="T24" fmla="*/ 2 w 19"/>
                <a:gd name="T25" fmla="*/ 59 h 76"/>
                <a:gd name="T26" fmla="*/ 0 w 19"/>
                <a:gd name="T27" fmla="*/ 47 h 76"/>
                <a:gd name="T28" fmla="*/ 0 w 19"/>
                <a:gd name="T29" fmla="*/ 35 h 76"/>
                <a:gd name="T30" fmla="*/ 0 w 19"/>
                <a:gd name="T31" fmla="*/ 22 h 76"/>
                <a:gd name="T32" fmla="*/ 3 w 19"/>
                <a:gd name="T33" fmla="*/ 10 h 76"/>
                <a:gd name="T34" fmla="*/ 6 w 19"/>
                <a:gd name="T35" fmla="*/ 0 h 76"/>
                <a:gd name="T36" fmla="*/ 19 w 19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6"/>
                <a:gd name="T59" fmla="*/ 19 w 19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6">
                  <a:moveTo>
                    <a:pt x="19" y="0"/>
                  </a:moveTo>
                  <a:lnTo>
                    <a:pt x="19" y="0"/>
                  </a:lnTo>
                  <a:lnTo>
                    <a:pt x="18" y="3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2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59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10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1" name="Freeform 55">
              <a:extLst>
                <a:ext uri="{FF2B5EF4-FFF2-40B4-BE49-F238E27FC236}">
                  <a16:creationId xmlns:a16="http://schemas.microsoft.com/office/drawing/2014/main" id="{20D8D0C4-DC48-BF4A-9AFB-C0AD24593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2667"/>
              <a:ext cx="15" cy="63"/>
            </a:xfrm>
            <a:custGeom>
              <a:avLst/>
              <a:gdLst>
                <a:gd name="T0" fmla="*/ 15 w 15"/>
                <a:gd name="T1" fmla="*/ 0 h 63"/>
                <a:gd name="T2" fmla="*/ 15 w 15"/>
                <a:gd name="T3" fmla="*/ 1 h 63"/>
                <a:gd name="T4" fmla="*/ 14 w 15"/>
                <a:gd name="T5" fmla="*/ 2 h 63"/>
                <a:gd name="T6" fmla="*/ 12 w 15"/>
                <a:gd name="T7" fmla="*/ 6 h 63"/>
                <a:gd name="T8" fmla="*/ 11 w 15"/>
                <a:gd name="T9" fmla="*/ 12 h 63"/>
                <a:gd name="T10" fmla="*/ 10 w 15"/>
                <a:gd name="T11" fmla="*/ 19 h 63"/>
                <a:gd name="T12" fmla="*/ 9 w 15"/>
                <a:gd name="T13" fmla="*/ 30 h 63"/>
                <a:gd name="T14" fmla="*/ 10 w 15"/>
                <a:gd name="T15" fmla="*/ 44 h 63"/>
                <a:gd name="T16" fmla="*/ 11 w 15"/>
                <a:gd name="T17" fmla="*/ 63 h 63"/>
                <a:gd name="T18" fmla="*/ 2 w 15"/>
                <a:gd name="T19" fmla="*/ 63 h 63"/>
                <a:gd name="T20" fmla="*/ 2 w 15"/>
                <a:gd name="T21" fmla="*/ 62 h 63"/>
                <a:gd name="T22" fmla="*/ 1 w 15"/>
                <a:gd name="T23" fmla="*/ 56 h 63"/>
                <a:gd name="T24" fmla="*/ 0 w 15"/>
                <a:gd name="T25" fmla="*/ 49 h 63"/>
                <a:gd name="T26" fmla="*/ 0 w 15"/>
                <a:gd name="T27" fmla="*/ 40 h 63"/>
                <a:gd name="T28" fmla="*/ 0 w 15"/>
                <a:gd name="T29" fmla="*/ 29 h 63"/>
                <a:gd name="T30" fmla="*/ 0 w 15"/>
                <a:gd name="T31" fmla="*/ 19 h 63"/>
                <a:gd name="T32" fmla="*/ 1 w 15"/>
                <a:gd name="T33" fmla="*/ 8 h 63"/>
                <a:gd name="T34" fmla="*/ 4 w 15"/>
                <a:gd name="T35" fmla="*/ 0 h 63"/>
                <a:gd name="T36" fmla="*/ 15 w 15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3"/>
                <a:gd name="T59" fmla="*/ 15 w 1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3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19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1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2" name="Freeform 56">
              <a:extLst>
                <a:ext uri="{FF2B5EF4-FFF2-40B4-BE49-F238E27FC236}">
                  <a16:creationId xmlns:a16="http://schemas.microsoft.com/office/drawing/2014/main" id="{9BDB5F19-834D-A144-BE5C-5F45788CF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2673"/>
              <a:ext cx="12" cy="50"/>
            </a:xfrm>
            <a:custGeom>
              <a:avLst/>
              <a:gdLst>
                <a:gd name="T0" fmla="*/ 12 w 12"/>
                <a:gd name="T1" fmla="*/ 1 h 50"/>
                <a:gd name="T2" fmla="*/ 12 w 12"/>
                <a:gd name="T3" fmla="*/ 1 h 50"/>
                <a:gd name="T4" fmla="*/ 11 w 12"/>
                <a:gd name="T5" fmla="*/ 2 h 50"/>
                <a:gd name="T6" fmla="*/ 10 w 12"/>
                <a:gd name="T7" fmla="*/ 5 h 50"/>
                <a:gd name="T8" fmla="*/ 9 w 12"/>
                <a:gd name="T9" fmla="*/ 9 h 50"/>
                <a:gd name="T10" fmla="*/ 9 w 12"/>
                <a:gd name="T11" fmla="*/ 15 h 50"/>
                <a:gd name="T12" fmla="*/ 8 w 12"/>
                <a:gd name="T13" fmla="*/ 24 h 50"/>
                <a:gd name="T14" fmla="*/ 8 w 12"/>
                <a:gd name="T15" fmla="*/ 36 h 50"/>
                <a:gd name="T16" fmla="*/ 9 w 12"/>
                <a:gd name="T17" fmla="*/ 50 h 50"/>
                <a:gd name="T18" fmla="*/ 2 w 12"/>
                <a:gd name="T19" fmla="*/ 50 h 50"/>
                <a:gd name="T20" fmla="*/ 2 w 12"/>
                <a:gd name="T21" fmla="*/ 49 h 50"/>
                <a:gd name="T22" fmla="*/ 2 w 12"/>
                <a:gd name="T23" fmla="*/ 45 h 50"/>
                <a:gd name="T24" fmla="*/ 1 w 12"/>
                <a:gd name="T25" fmla="*/ 38 h 50"/>
                <a:gd name="T26" fmla="*/ 1 w 12"/>
                <a:gd name="T27" fmla="*/ 31 h 50"/>
                <a:gd name="T28" fmla="*/ 0 w 12"/>
                <a:gd name="T29" fmla="*/ 23 h 50"/>
                <a:gd name="T30" fmla="*/ 1 w 12"/>
                <a:gd name="T31" fmla="*/ 15 h 50"/>
                <a:gd name="T32" fmla="*/ 2 w 12"/>
                <a:gd name="T33" fmla="*/ 7 h 50"/>
                <a:gd name="T34" fmla="*/ 4 w 12"/>
                <a:gd name="T35" fmla="*/ 0 h 50"/>
                <a:gd name="T36" fmla="*/ 12 w 12"/>
                <a:gd name="T37" fmla="*/ 1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0"/>
                <a:gd name="T59" fmla="*/ 12 w 1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0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9" y="9"/>
                  </a:lnTo>
                  <a:lnTo>
                    <a:pt x="9" y="15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3" name="Freeform 57">
              <a:extLst>
                <a:ext uri="{FF2B5EF4-FFF2-40B4-BE49-F238E27FC236}">
                  <a16:creationId xmlns:a16="http://schemas.microsoft.com/office/drawing/2014/main" id="{530A02FF-1C9F-E34B-A1B5-2DCC526B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2680"/>
              <a:ext cx="9" cy="36"/>
            </a:xfrm>
            <a:custGeom>
              <a:avLst/>
              <a:gdLst>
                <a:gd name="T0" fmla="*/ 9 w 9"/>
                <a:gd name="T1" fmla="*/ 0 h 36"/>
                <a:gd name="T2" fmla="*/ 9 w 9"/>
                <a:gd name="T3" fmla="*/ 0 h 36"/>
                <a:gd name="T4" fmla="*/ 8 w 9"/>
                <a:gd name="T5" fmla="*/ 1 h 36"/>
                <a:gd name="T6" fmla="*/ 8 w 9"/>
                <a:gd name="T7" fmla="*/ 3 h 36"/>
                <a:gd name="T8" fmla="*/ 7 w 9"/>
                <a:gd name="T9" fmla="*/ 6 h 36"/>
                <a:gd name="T10" fmla="*/ 6 w 9"/>
                <a:gd name="T11" fmla="*/ 10 h 36"/>
                <a:gd name="T12" fmla="*/ 6 w 9"/>
                <a:gd name="T13" fmla="*/ 17 h 36"/>
                <a:gd name="T14" fmla="*/ 6 w 9"/>
                <a:gd name="T15" fmla="*/ 26 h 36"/>
                <a:gd name="T16" fmla="*/ 7 w 9"/>
                <a:gd name="T17" fmla="*/ 36 h 36"/>
                <a:gd name="T18" fmla="*/ 2 w 9"/>
                <a:gd name="T19" fmla="*/ 36 h 36"/>
                <a:gd name="T20" fmla="*/ 1 w 9"/>
                <a:gd name="T21" fmla="*/ 36 h 36"/>
                <a:gd name="T22" fmla="*/ 1 w 9"/>
                <a:gd name="T23" fmla="*/ 33 h 36"/>
                <a:gd name="T24" fmla="*/ 1 w 9"/>
                <a:gd name="T25" fmla="*/ 28 h 36"/>
                <a:gd name="T26" fmla="*/ 0 w 9"/>
                <a:gd name="T27" fmla="*/ 22 h 36"/>
                <a:gd name="T28" fmla="*/ 0 w 9"/>
                <a:gd name="T29" fmla="*/ 16 h 36"/>
                <a:gd name="T30" fmla="*/ 0 w 9"/>
                <a:gd name="T31" fmla="*/ 10 h 36"/>
                <a:gd name="T32" fmla="*/ 1 w 9"/>
                <a:gd name="T33" fmla="*/ 5 h 36"/>
                <a:gd name="T34" fmla="*/ 3 w 9"/>
                <a:gd name="T35" fmla="*/ 0 h 36"/>
                <a:gd name="T36" fmla="*/ 9 w 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6"/>
                <a:gd name="T59" fmla="*/ 9 w 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6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6"/>
                  </a:lnTo>
                  <a:lnTo>
                    <a:pt x="7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4" name="Rectangle 58">
              <a:extLst>
                <a:ext uri="{FF2B5EF4-FFF2-40B4-BE49-F238E27FC236}">
                  <a16:creationId xmlns:a16="http://schemas.microsoft.com/office/drawing/2014/main" id="{307D6D42-A6D1-F04A-B679-30EC32F72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2671"/>
              <a:ext cx="4" cy="1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395" name="Freeform 59">
              <a:extLst>
                <a:ext uri="{FF2B5EF4-FFF2-40B4-BE49-F238E27FC236}">
                  <a16:creationId xmlns:a16="http://schemas.microsoft.com/office/drawing/2014/main" id="{417E8F9B-D5B0-B54F-B279-41DF50FEF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2668"/>
              <a:ext cx="46" cy="55"/>
            </a:xfrm>
            <a:custGeom>
              <a:avLst/>
              <a:gdLst>
                <a:gd name="T0" fmla="*/ 4 w 46"/>
                <a:gd name="T1" fmla="*/ 6 h 55"/>
                <a:gd name="T2" fmla="*/ 4 w 46"/>
                <a:gd name="T3" fmla="*/ 7 h 55"/>
                <a:gd name="T4" fmla="*/ 3 w 46"/>
                <a:gd name="T5" fmla="*/ 10 h 55"/>
                <a:gd name="T6" fmla="*/ 1 w 46"/>
                <a:gd name="T7" fmla="*/ 14 h 55"/>
                <a:gd name="T8" fmla="*/ 0 w 46"/>
                <a:gd name="T9" fmla="*/ 20 h 55"/>
                <a:gd name="T10" fmla="*/ 0 w 46"/>
                <a:gd name="T11" fmla="*/ 28 h 55"/>
                <a:gd name="T12" fmla="*/ 0 w 46"/>
                <a:gd name="T13" fmla="*/ 36 h 55"/>
                <a:gd name="T14" fmla="*/ 0 w 46"/>
                <a:gd name="T15" fmla="*/ 46 h 55"/>
                <a:gd name="T16" fmla="*/ 3 w 46"/>
                <a:gd name="T17" fmla="*/ 55 h 55"/>
                <a:gd name="T18" fmla="*/ 3 w 46"/>
                <a:gd name="T19" fmla="*/ 54 h 55"/>
                <a:gd name="T20" fmla="*/ 3 w 46"/>
                <a:gd name="T21" fmla="*/ 53 h 55"/>
                <a:gd name="T22" fmla="*/ 3 w 46"/>
                <a:gd name="T23" fmla="*/ 52 h 55"/>
                <a:gd name="T24" fmla="*/ 3 w 46"/>
                <a:gd name="T25" fmla="*/ 49 h 55"/>
                <a:gd name="T26" fmla="*/ 3 w 46"/>
                <a:gd name="T27" fmla="*/ 46 h 55"/>
                <a:gd name="T28" fmla="*/ 4 w 46"/>
                <a:gd name="T29" fmla="*/ 42 h 55"/>
                <a:gd name="T30" fmla="*/ 4 w 46"/>
                <a:gd name="T31" fmla="*/ 39 h 55"/>
                <a:gd name="T32" fmla="*/ 5 w 46"/>
                <a:gd name="T33" fmla="*/ 35 h 55"/>
                <a:gd name="T34" fmla="*/ 6 w 46"/>
                <a:gd name="T35" fmla="*/ 32 h 55"/>
                <a:gd name="T36" fmla="*/ 7 w 46"/>
                <a:gd name="T37" fmla="*/ 28 h 55"/>
                <a:gd name="T38" fmla="*/ 8 w 46"/>
                <a:gd name="T39" fmla="*/ 25 h 55"/>
                <a:gd name="T40" fmla="*/ 11 w 46"/>
                <a:gd name="T41" fmla="*/ 21 h 55"/>
                <a:gd name="T42" fmla="*/ 14 w 46"/>
                <a:gd name="T43" fmla="*/ 19 h 55"/>
                <a:gd name="T44" fmla="*/ 17 w 46"/>
                <a:gd name="T45" fmla="*/ 17 h 55"/>
                <a:gd name="T46" fmla="*/ 21 w 46"/>
                <a:gd name="T47" fmla="*/ 14 h 55"/>
                <a:gd name="T48" fmla="*/ 26 w 46"/>
                <a:gd name="T49" fmla="*/ 14 h 55"/>
                <a:gd name="T50" fmla="*/ 26 w 46"/>
                <a:gd name="T51" fmla="*/ 13 h 55"/>
                <a:gd name="T52" fmla="*/ 26 w 46"/>
                <a:gd name="T53" fmla="*/ 13 h 55"/>
                <a:gd name="T54" fmla="*/ 28 w 46"/>
                <a:gd name="T55" fmla="*/ 12 h 55"/>
                <a:gd name="T56" fmla="*/ 29 w 46"/>
                <a:gd name="T57" fmla="*/ 11 h 55"/>
                <a:gd name="T58" fmla="*/ 33 w 46"/>
                <a:gd name="T59" fmla="*/ 10 h 55"/>
                <a:gd name="T60" fmla="*/ 36 w 46"/>
                <a:gd name="T61" fmla="*/ 7 h 55"/>
                <a:gd name="T62" fmla="*/ 41 w 46"/>
                <a:gd name="T63" fmla="*/ 5 h 55"/>
                <a:gd name="T64" fmla="*/ 46 w 46"/>
                <a:gd name="T65" fmla="*/ 3 h 55"/>
                <a:gd name="T66" fmla="*/ 46 w 46"/>
                <a:gd name="T67" fmla="*/ 3 h 55"/>
                <a:gd name="T68" fmla="*/ 45 w 46"/>
                <a:gd name="T69" fmla="*/ 3 h 55"/>
                <a:gd name="T70" fmla="*/ 43 w 46"/>
                <a:gd name="T71" fmla="*/ 3 h 55"/>
                <a:gd name="T72" fmla="*/ 42 w 46"/>
                <a:gd name="T73" fmla="*/ 1 h 55"/>
                <a:gd name="T74" fmla="*/ 40 w 46"/>
                <a:gd name="T75" fmla="*/ 1 h 55"/>
                <a:gd name="T76" fmla="*/ 38 w 46"/>
                <a:gd name="T77" fmla="*/ 1 h 55"/>
                <a:gd name="T78" fmla="*/ 35 w 46"/>
                <a:gd name="T79" fmla="*/ 1 h 55"/>
                <a:gd name="T80" fmla="*/ 32 w 46"/>
                <a:gd name="T81" fmla="*/ 0 h 55"/>
                <a:gd name="T82" fmla="*/ 28 w 46"/>
                <a:gd name="T83" fmla="*/ 0 h 55"/>
                <a:gd name="T84" fmla="*/ 26 w 46"/>
                <a:gd name="T85" fmla="*/ 0 h 55"/>
                <a:gd name="T86" fmla="*/ 22 w 46"/>
                <a:gd name="T87" fmla="*/ 1 h 55"/>
                <a:gd name="T88" fmla="*/ 19 w 46"/>
                <a:gd name="T89" fmla="*/ 1 h 55"/>
                <a:gd name="T90" fmla="*/ 14 w 46"/>
                <a:gd name="T91" fmla="*/ 1 h 55"/>
                <a:gd name="T92" fmla="*/ 11 w 46"/>
                <a:gd name="T93" fmla="*/ 3 h 55"/>
                <a:gd name="T94" fmla="*/ 7 w 46"/>
                <a:gd name="T95" fmla="*/ 4 h 55"/>
                <a:gd name="T96" fmla="*/ 4 w 46"/>
                <a:gd name="T97" fmla="*/ 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10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6" name="Freeform 60">
              <a:extLst>
                <a:ext uri="{FF2B5EF4-FFF2-40B4-BE49-F238E27FC236}">
                  <a16:creationId xmlns:a16="http://schemas.microsoft.com/office/drawing/2014/main" id="{5770D8B4-76C4-254A-8406-5A9A84674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709"/>
              <a:ext cx="37" cy="9"/>
            </a:xfrm>
            <a:custGeom>
              <a:avLst/>
              <a:gdLst>
                <a:gd name="T0" fmla="*/ 0 w 37"/>
                <a:gd name="T1" fmla="*/ 6 h 9"/>
                <a:gd name="T2" fmla="*/ 0 w 37"/>
                <a:gd name="T3" fmla="*/ 6 h 9"/>
                <a:gd name="T4" fmla="*/ 0 w 37"/>
                <a:gd name="T5" fmla="*/ 6 h 9"/>
                <a:gd name="T6" fmla="*/ 1 w 37"/>
                <a:gd name="T7" fmla="*/ 5 h 9"/>
                <a:gd name="T8" fmla="*/ 1 w 37"/>
                <a:gd name="T9" fmla="*/ 5 h 9"/>
                <a:gd name="T10" fmla="*/ 2 w 37"/>
                <a:gd name="T11" fmla="*/ 4 h 9"/>
                <a:gd name="T12" fmla="*/ 4 w 37"/>
                <a:gd name="T13" fmla="*/ 2 h 9"/>
                <a:gd name="T14" fmla="*/ 5 w 37"/>
                <a:gd name="T15" fmla="*/ 2 h 9"/>
                <a:gd name="T16" fmla="*/ 7 w 37"/>
                <a:gd name="T17" fmla="*/ 1 h 9"/>
                <a:gd name="T18" fmla="*/ 9 w 37"/>
                <a:gd name="T19" fmla="*/ 0 h 9"/>
                <a:gd name="T20" fmla="*/ 12 w 37"/>
                <a:gd name="T21" fmla="*/ 0 h 9"/>
                <a:gd name="T22" fmla="*/ 15 w 37"/>
                <a:gd name="T23" fmla="*/ 0 h 9"/>
                <a:gd name="T24" fmla="*/ 19 w 37"/>
                <a:gd name="T25" fmla="*/ 0 h 9"/>
                <a:gd name="T26" fmla="*/ 22 w 37"/>
                <a:gd name="T27" fmla="*/ 0 h 9"/>
                <a:gd name="T28" fmla="*/ 27 w 37"/>
                <a:gd name="T29" fmla="*/ 1 h 9"/>
                <a:gd name="T30" fmla="*/ 32 w 37"/>
                <a:gd name="T31" fmla="*/ 1 h 9"/>
                <a:gd name="T32" fmla="*/ 37 w 37"/>
                <a:gd name="T33" fmla="*/ 4 h 9"/>
                <a:gd name="T34" fmla="*/ 37 w 37"/>
                <a:gd name="T35" fmla="*/ 6 h 9"/>
                <a:gd name="T36" fmla="*/ 36 w 37"/>
                <a:gd name="T37" fmla="*/ 6 h 9"/>
                <a:gd name="T38" fmla="*/ 36 w 37"/>
                <a:gd name="T39" fmla="*/ 5 h 9"/>
                <a:gd name="T40" fmla="*/ 34 w 37"/>
                <a:gd name="T41" fmla="*/ 5 h 9"/>
                <a:gd name="T42" fmla="*/ 33 w 37"/>
                <a:gd name="T43" fmla="*/ 5 h 9"/>
                <a:gd name="T44" fmla="*/ 30 w 37"/>
                <a:gd name="T45" fmla="*/ 4 h 9"/>
                <a:gd name="T46" fmla="*/ 28 w 37"/>
                <a:gd name="T47" fmla="*/ 4 h 9"/>
                <a:gd name="T48" fmla="*/ 25 w 37"/>
                <a:gd name="T49" fmla="*/ 2 h 9"/>
                <a:gd name="T50" fmla="*/ 22 w 37"/>
                <a:gd name="T51" fmla="*/ 2 h 9"/>
                <a:gd name="T52" fmla="*/ 19 w 37"/>
                <a:gd name="T53" fmla="*/ 2 h 9"/>
                <a:gd name="T54" fmla="*/ 15 w 37"/>
                <a:gd name="T55" fmla="*/ 2 h 9"/>
                <a:gd name="T56" fmla="*/ 13 w 37"/>
                <a:gd name="T57" fmla="*/ 2 h 9"/>
                <a:gd name="T58" fmla="*/ 9 w 37"/>
                <a:gd name="T59" fmla="*/ 4 h 9"/>
                <a:gd name="T60" fmla="*/ 7 w 37"/>
                <a:gd name="T61" fmla="*/ 5 h 9"/>
                <a:gd name="T62" fmla="*/ 5 w 37"/>
                <a:gd name="T63" fmla="*/ 6 h 9"/>
                <a:gd name="T64" fmla="*/ 2 w 37"/>
                <a:gd name="T65" fmla="*/ 7 h 9"/>
                <a:gd name="T66" fmla="*/ 0 w 37"/>
                <a:gd name="T67" fmla="*/ 9 h 9"/>
                <a:gd name="T68" fmla="*/ 0 w 37"/>
                <a:gd name="T69" fmla="*/ 6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9"/>
                <a:gd name="T107" fmla="*/ 37 w 37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9">
                  <a:moveTo>
                    <a:pt x="0" y="6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7" name="Freeform 61">
              <a:extLst>
                <a:ext uri="{FF2B5EF4-FFF2-40B4-BE49-F238E27FC236}">
                  <a16:creationId xmlns:a16="http://schemas.microsoft.com/office/drawing/2014/main" id="{34F2FCC7-D658-B64D-8C78-81E286401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685"/>
              <a:ext cx="37" cy="10"/>
            </a:xfrm>
            <a:custGeom>
              <a:avLst/>
              <a:gdLst>
                <a:gd name="T0" fmla="*/ 0 w 37"/>
                <a:gd name="T1" fmla="*/ 5 h 10"/>
                <a:gd name="T2" fmla="*/ 0 w 37"/>
                <a:gd name="T3" fmla="*/ 5 h 10"/>
                <a:gd name="T4" fmla="*/ 0 w 37"/>
                <a:gd name="T5" fmla="*/ 5 h 10"/>
                <a:gd name="T6" fmla="*/ 1 w 37"/>
                <a:gd name="T7" fmla="*/ 5 h 10"/>
                <a:gd name="T8" fmla="*/ 1 w 37"/>
                <a:gd name="T9" fmla="*/ 4 h 10"/>
                <a:gd name="T10" fmla="*/ 2 w 37"/>
                <a:gd name="T11" fmla="*/ 3 h 10"/>
                <a:gd name="T12" fmla="*/ 4 w 37"/>
                <a:gd name="T13" fmla="*/ 3 h 10"/>
                <a:gd name="T14" fmla="*/ 5 w 37"/>
                <a:gd name="T15" fmla="*/ 2 h 10"/>
                <a:gd name="T16" fmla="*/ 7 w 37"/>
                <a:gd name="T17" fmla="*/ 1 h 10"/>
                <a:gd name="T18" fmla="*/ 9 w 37"/>
                <a:gd name="T19" fmla="*/ 1 h 10"/>
                <a:gd name="T20" fmla="*/ 12 w 37"/>
                <a:gd name="T21" fmla="*/ 0 h 10"/>
                <a:gd name="T22" fmla="*/ 15 w 37"/>
                <a:gd name="T23" fmla="*/ 0 h 10"/>
                <a:gd name="T24" fmla="*/ 19 w 37"/>
                <a:gd name="T25" fmla="*/ 0 h 10"/>
                <a:gd name="T26" fmla="*/ 22 w 37"/>
                <a:gd name="T27" fmla="*/ 0 h 10"/>
                <a:gd name="T28" fmla="*/ 27 w 37"/>
                <a:gd name="T29" fmla="*/ 1 h 10"/>
                <a:gd name="T30" fmla="*/ 32 w 37"/>
                <a:gd name="T31" fmla="*/ 2 h 10"/>
                <a:gd name="T32" fmla="*/ 37 w 37"/>
                <a:gd name="T33" fmla="*/ 3 h 10"/>
                <a:gd name="T34" fmla="*/ 37 w 37"/>
                <a:gd name="T35" fmla="*/ 5 h 10"/>
                <a:gd name="T36" fmla="*/ 36 w 37"/>
                <a:gd name="T37" fmla="*/ 5 h 10"/>
                <a:gd name="T38" fmla="*/ 36 w 37"/>
                <a:gd name="T39" fmla="*/ 4 h 10"/>
                <a:gd name="T40" fmla="*/ 34 w 37"/>
                <a:gd name="T41" fmla="*/ 4 h 10"/>
                <a:gd name="T42" fmla="*/ 33 w 37"/>
                <a:gd name="T43" fmla="*/ 4 h 10"/>
                <a:gd name="T44" fmla="*/ 30 w 37"/>
                <a:gd name="T45" fmla="*/ 3 h 10"/>
                <a:gd name="T46" fmla="*/ 28 w 37"/>
                <a:gd name="T47" fmla="*/ 3 h 10"/>
                <a:gd name="T48" fmla="*/ 25 w 37"/>
                <a:gd name="T49" fmla="*/ 3 h 10"/>
                <a:gd name="T50" fmla="*/ 22 w 37"/>
                <a:gd name="T51" fmla="*/ 2 h 10"/>
                <a:gd name="T52" fmla="*/ 19 w 37"/>
                <a:gd name="T53" fmla="*/ 2 h 10"/>
                <a:gd name="T54" fmla="*/ 15 w 37"/>
                <a:gd name="T55" fmla="*/ 2 h 10"/>
                <a:gd name="T56" fmla="*/ 13 w 37"/>
                <a:gd name="T57" fmla="*/ 2 h 10"/>
                <a:gd name="T58" fmla="*/ 9 w 37"/>
                <a:gd name="T59" fmla="*/ 3 h 10"/>
                <a:gd name="T60" fmla="*/ 7 w 37"/>
                <a:gd name="T61" fmla="*/ 4 h 10"/>
                <a:gd name="T62" fmla="*/ 5 w 37"/>
                <a:gd name="T63" fmla="*/ 5 h 10"/>
                <a:gd name="T64" fmla="*/ 2 w 37"/>
                <a:gd name="T65" fmla="*/ 8 h 10"/>
                <a:gd name="T66" fmla="*/ 0 w 37"/>
                <a:gd name="T67" fmla="*/ 10 h 10"/>
                <a:gd name="T68" fmla="*/ 0 w 37"/>
                <a:gd name="T69" fmla="*/ 5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8" name="Freeform 62">
              <a:extLst>
                <a:ext uri="{FF2B5EF4-FFF2-40B4-BE49-F238E27FC236}">
                  <a16:creationId xmlns:a16="http://schemas.microsoft.com/office/drawing/2014/main" id="{CAB5A19C-FBF8-E142-A193-8B08624D8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" y="2673"/>
              <a:ext cx="61" cy="112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109 h 112"/>
                <a:gd name="T4" fmla="*/ 19 w 61"/>
                <a:gd name="T5" fmla="*/ 112 h 112"/>
                <a:gd name="T6" fmla="*/ 18 w 61"/>
                <a:gd name="T7" fmla="*/ 98 h 112"/>
                <a:gd name="T8" fmla="*/ 61 w 61"/>
                <a:gd name="T9" fmla="*/ 104 h 112"/>
                <a:gd name="T10" fmla="*/ 61 w 61"/>
                <a:gd name="T11" fmla="*/ 98 h 112"/>
                <a:gd name="T12" fmla="*/ 30 w 61"/>
                <a:gd name="T13" fmla="*/ 95 h 112"/>
                <a:gd name="T14" fmla="*/ 29 w 61"/>
                <a:gd name="T15" fmla="*/ 82 h 112"/>
                <a:gd name="T16" fmla="*/ 9 w 61"/>
                <a:gd name="T17" fmla="*/ 82 h 112"/>
                <a:gd name="T18" fmla="*/ 8 w 61"/>
                <a:gd name="T19" fmla="*/ 81 h 112"/>
                <a:gd name="T20" fmla="*/ 7 w 61"/>
                <a:gd name="T21" fmla="*/ 76 h 112"/>
                <a:gd name="T22" fmla="*/ 6 w 61"/>
                <a:gd name="T23" fmla="*/ 69 h 112"/>
                <a:gd name="T24" fmla="*/ 4 w 61"/>
                <a:gd name="T25" fmla="*/ 58 h 112"/>
                <a:gd name="T26" fmla="*/ 2 w 61"/>
                <a:gd name="T27" fmla="*/ 47 h 112"/>
                <a:gd name="T28" fmla="*/ 1 w 61"/>
                <a:gd name="T29" fmla="*/ 34 h 112"/>
                <a:gd name="T30" fmla="*/ 2 w 61"/>
                <a:gd name="T31" fmla="*/ 19 h 112"/>
                <a:gd name="T32" fmla="*/ 6 w 61"/>
                <a:gd name="T33" fmla="*/ 3 h 112"/>
                <a:gd name="T34" fmla="*/ 0 w 61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2"/>
                <a:gd name="T56" fmla="*/ 61 w 61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2">
                  <a:moveTo>
                    <a:pt x="0" y="0"/>
                  </a:moveTo>
                  <a:lnTo>
                    <a:pt x="0" y="109"/>
                  </a:lnTo>
                  <a:lnTo>
                    <a:pt x="19" y="112"/>
                  </a:lnTo>
                  <a:lnTo>
                    <a:pt x="18" y="98"/>
                  </a:lnTo>
                  <a:lnTo>
                    <a:pt x="61" y="104"/>
                  </a:lnTo>
                  <a:lnTo>
                    <a:pt x="61" y="98"/>
                  </a:lnTo>
                  <a:lnTo>
                    <a:pt x="30" y="95"/>
                  </a:lnTo>
                  <a:lnTo>
                    <a:pt x="29" y="82"/>
                  </a:lnTo>
                  <a:lnTo>
                    <a:pt x="9" y="82"/>
                  </a:lnTo>
                  <a:lnTo>
                    <a:pt x="8" y="81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8"/>
                  </a:lnTo>
                  <a:lnTo>
                    <a:pt x="2" y="47"/>
                  </a:lnTo>
                  <a:lnTo>
                    <a:pt x="1" y="34"/>
                  </a:lnTo>
                  <a:lnTo>
                    <a:pt x="2" y="19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9" name="Freeform 63">
              <a:extLst>
                <a:ext uri="{FF2B5EF4-FFF2-40B4-BE49-F238E27FC236}">
                  <a16:creationId xmlns:a16="http://schemas.microsoft.com/office/drawing/2014/main" id="{C6B8C0AD-3E48-F941-9D5A-D2BC132ED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2647"/>
              <a:ext cx="79" cy="15"/>
            </a:xfrm>
            <a:custGeom>
              <a:avLst/>
              <a:gdLst>
                <a:gd name="T0" fmla="*/ 0 w 79"/>
                <a:gd name="T1" fmla="*/ 15 h 15"/>
                <a:gd name="T2" fmla="*/ 0 w 79"/>
                <a:gd name="T3" fmla="*/ 15 h 15"/>
                <a:gd name="T4" fmla="*/ 3 w 79"/>
                <a:gd name="T5" fmla="*/ 14 h 15"/>
                <a:gd name="T6" fmla="*/ 4 w 79"/>
                <a:gd name="T7" fmla="*/ 14 h 15"/>
                <a:gd name="T8" fmla="*/ 7 w 79"/>
                <a:gd name="T9" fmla="*/ 13 h 15"/>
                <a:gd name="T10" fmla="*/ 11 w 79"/>
                <a:gd name="T11" fmla="*/ 12 h 15"/>
                <a:gd name="T12" fmla="*/ 14 w 79"/>
                <a:gd name="T13" fmla="*/ 11 h 15"/>
                <a:gd name="T14" fmla="*/ 19 w 79"/>
                <a:gd name="T15" fmla="*/ 10 h 15"/>
                <a:gd name="T16" fmla="*/ 24 w 79"/>
                <a:gd name="T17" fmla="*/ 8 h 15"/>
                <a:gd name="T18" fmla="*/ 30 w 79"/>
                <a:gd name="T19" fmla="*/ 8 h 15"/>
                <a:gd name="T20" fmla="*/ 35 w 79"/>
                <a:gd name="T21" fmla="*/ 7 h 15"/>
                <a:gd name="T22" fmla="*/ 42 w 79"/>
                <a:gd name="T23" fmla="*/ 7 h 15"/>
                <a:gd name="T24" fmla="*/ 48 w 79"/>
                <a:gd name="T25" fmla="*/ 6 h 15"/>
                <a:gd name="T26" fmla="*/ 55 w 79"/>
                <a:gd name="T27" fmla="*/ 7 h 15"/>
                <a:gd name="T28" fmla="*/ 62 w 79"/>
                <a:gd name="T29" fmla="*/ 7 h 15"/>
                <a:gd name="T30" fmla="*/ 69 w 79"/>
                <a:gd name="T31" fmla="*/ 8 h 15"/>
                <a:gd name="T32" fmla="*/ 76 w 79"/>
                <a:gd name="T33" fmla="*/ 10 h 15"/>
                <a:gd name="T34" fmla="*/ 79 w 79"/>
                <a:gd name="T35" fmla="*/ 0 h 15"/>
                <a:gd name="T36" fmla="*/ 79 w 79"/>
                <a:gd name="T37" fmla="*/ 0 h 15"/>
                <a:gd name="T38" fmla="*/ 76 w 79"/>
                <a:gd name="T39" fmla="*/ 0 h 15"/>
                <a:gd name="T40" fmla="*/ 74 w 79"/>
                <a:gd name="T41" fmla="*/ 0 h 15"/>
                <a:gd name="T42" fmla="*/ 70 w 79"/>
                <a:gd name="T43" fmla="*/ 0 h 15"/>
                <a:gd name="T44" fmla="*/ 66 w 79"/>
                <a:gd name="T45" fmla="*/ 0 h 15"/>
                <a:gd name="T46" fmla="*/ 61 w 79"/>
                <a:gd name="T47" fmla="*/ 0 h 15"/>
                <a:gd name="T48" fmla="*/ 56 w 79"/>
                <a:gd name="T49" fmla="*/ 0 h 15"/>
                <a:gd name="T50" fmla="*/ 51 w 79"/>
                <a:gd name="T51" fmla="*/ 1 h 15"/>
                <a:gd name="T52" fmla="*/ 44 w 79"/>
                <a:gd name="T53" fmla="*/ 1 h 15"/>
                <a:gd name="T54" fmla="*/ 38 w 79"/>
                <a:gd name="T55" fmla="*/ 1 h 15"/>
                <a:gd name="T56" fmla="*/ 31 w 79"/>
                <a:gd name="T57" fmla="*/ 3 h 15"/>
                <a:gd name="T58" fmla="*/ 25 w 79"/>
                <a:gd name="T59" fmla="*/ 4 h 15"/>
                <a:gd name="T60" fmla="*/ 18 w 79"/>
                <a:gd name="T61" fmla="*/ 5 h 15"/>
                <a:gd name="T62" fmla="*/ 12 w 79"/>
                <a:gd name="T63" fmla="*/ 6 h 15"/>
                <a:gd name="T64" fmla="*/ 6 w 79"/>
                <a:gd name="T65" fmla="*/ 7 h 15"/>
                <a:gd name="T66" fmla="*/ 0 w 79"/>
                <a:gd name="T67" fmla="*/ 8 h 15"/>
                <a:gd name="T68" fmla="*/ 0 w 79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1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3"/>
                  </a:lnTo>
                  <a:lnTo>
                    <a:pt x="25" y="4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0" name="Freeform 64">
              <a:extLst>
                <a:ext uri="{FF2B5EF4-FFF2-40B4-BE49-F238E27FC236}">
                  <a16:creationId xmlns:a16="http://schemas.microsoft.com/office/drawing/2014/main" id="{54F6C389-4F53-1F47-BCE8-2C64B1E57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" y="2787"/>
              <a:ext cx="132" cy="45"/>
            </a:xfrm>
            <a:custGeom>
              <a:avLst/>
              <a:gdLst>
                <a:gd name="T0" fmla="*/ 55 w 132"/>
                <a:gd name="T1" fmla="*/ 44 h 45"/>
                <a:gd name="T2" fmla="*/ 56 w 132"/>
                <a:gd name="T3" fmla="*/ 44 h 45"/>
                <a:gd name="T4" fmla="*/ 56 w 132"/>
                <a:gd name="T5" fmla="*/ 42 h 45"/>
                <a:gd name="T6" fmla="*/ 57 w 132"/>
                <a:gd name="T7" fmla="*/ 42 h 45"/>
                <a:gd name="T8" fmla="*/ 59 w 132"/>
                <a:gd name="T9" fmla="*/ 41 h 45"/>
                <a:gd name="T10" fmla="*/ 61 w 132"/>
                <a:gd name="T11" fmla="*/ 41 h 45"/>
                <a:gd name="T12" fmla="*/ 63 w 132"/>
                <a:gd name="T13" fmla="*/ 40 h 45"/>
                <a:gd name="T14" fmla="*/ 65 w 132"/>
                <a:gd name="T15" fmla="*/ 39 h 45"/>
                <a:gd name="T16" fmla="*/ 68 w 132"/>
                <a:gd name="T17" fmla="*/ 38 h 45"/>
                <a:gd name="T18" fmla="*/ 71 w 132"/>
                <a:gd name="T19" fmla="*/ 37 h 45"/>
                <a:gd name="T20" fmla="*/ 73 w 132"/>
                <a:gd name="T21" fmla="*/ 34 h 45"/>
                <a:gd name="T22" fmla="*/ 76 w 132"/>
                <a:gd name="T23" fmla="*/ 33 h 45"/>
                <a:gd name="T24" fmla="*/ 78 w 132"/>
                <a:gd name="T25" fmla="*/ 32 h 45"/>
                <a:gd name="T26" fmla="*/ 80 w 132"/>
                <a:gd name="T27" fmla="*/ 30 h 45"/>
                <a:gd name="T28" fmla="*/ 82 w 132"/>
                <a:gd name="T29" fmla="*/ 28 h 45"/>
                <a:gd name="T30" fmla="*/ 84 w 132"/>
                <a:gd name="T31" fmla="*/ 26 h 45"/>
                <a:gd name="T32" fmla="*/ 85 w 132"/>
                <a:gd name="T33" fmla="*/ 24 h 45"/>
                <a:gd name="T34" fmla="*/ 0 w 132"/>
                <a:gd name="T35" fmla="*/ 3 h 45"/>
                <a:gd name="T36" fmla="*/ 6 w 132"/>
                <a:gd name="T37" fmla="*/ 0 h 45"/>
                <a:gd name="T38" fmla="*/ 132 w 132"/>
                <a:gd name="T39" fmla="*/ 32 h 45"/>
                <a:gd name="T40" fmla="*/ 126 w 132"/>
                <a:gd name="T41" fmla="*/ 34 h 45"/>
                <a:gd name="T42" fmla="*/ 90 w 132"/>
                <a:gd name="T43" fmla="*/ 25 h 45"/>
                <a:gd name="T44" fmla="*/ 90 w 132"/>
                <a:gd name="T45" fmla="*/ 25 h 45"/>
                <a:gd name="T46" fmla="*/ 90 w 132"/>
                <a:gd name="T47" fmla="*/ 26 h 45"/>
                <a:gd name="T48" fmla="*/ 89 w 132"/>
                <a:gd name="T49" fmla="*/ 26 h 45"/>
                <a:gd name="T50" fmla="*/ 89 w 132"/>
                <a:gd name="T51" fmla="*/ 27 h 45"/>
                <a:gd name="T52" fmla="*/ 87 w 132"/>
                <a:gd name="T53" fmla="*/ 28 h 45"/>
                <a:gd name="T54" fmla="*/ 86 w 132"/>
                <a:gd name="T55" fmla="*/ 30 h 45"/>
                <a:gd name="T56" fmla="*/ 85 w 132"/>
                <a:gd name="T57" fmla="*/ 31 h 45"/>
                <a:gd name="T58" fmla="*/ 83 w 132"/>
                <a:gd name="T59" fmla="*/ 32 h 45"/>
                <a:gd name="T60" fmla="*/ 80 w 132"/>
                <a:gd name="T61" fmla="*/ 33 h 45"/>
                <a:gd name="T62" fmla="*/ 78 w 132"/>
                <a:gd name="T63" fmla="*/ 35 h 45"/>
                <a:gd name="T64" fmla="*/ 76 w 132"/>
                <a:gd name="T65" fmla="*/ 37 h 45"/>
                <a:gd name="T66" fmla="*/ 72 w 132"/>
                <a:gd name="T67" fmla="*/ 38 h 45"/>
                <a:gd name="T68" fmla="*/ 70 w 132"/>
                <a:gd name="T69" fmla="*/ 40 h 45"/>
                <a:gd name="T70" fmla="*/ 65 w 132"/>
                <a:gd name="T71" fmla="*/ 41 h 45"/>
                <a:gd name="T72" fmla="*/ 62 w 132"/>
                <a:gd name="T73" fmla="*/ 44 h 45"/>
                <a:gd name="T74" fmla="*/ 57 w 132"/>
                <a:gd name="T75" fmla="*/ 45 h 45"/>
                <a:gd name="T76" fmla="*/ 55 w 132"/>
                <a:gd name="T77" fmla="*/ 44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4"/>
                  </a:moveTo>
                  <a:lnTo>
                    <a:pt x="56" y="44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7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6" y="37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4"/>
                  </a:lnTo>
                  <a:lnTo>
                    <a:pt x="57" y="45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1" name="Freeform 65">
              <a:extLst>
                <a:ext uri="{FF2B5EF4-FFF2-40B4-BE49-F238E27FC236}">
                  <a16:creationId xmlns:a16="http://schemas.microsoft.com/office/drawing/2014/main" id="{6DD3758C-A4A2-3744-8549-2B74EDCB0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2799"/>
              <a:ext cx="135" cy="40"/>
            </a:xfrm>
            <a:custGeom>
              <a:avLst/>
              <a:gdLst>
                <a:gd name="T0" fmla="*/ 0 w 135"/>
                <a:gd name="T1" fmla="*/ 0 h 40"/>
                <a:gd name="T2" fmla="*/ 132 w 135"/>
                <a:gd name="T3" fmla="*/ 40 h 40"/>
                <a:gd name="T4" fmla="*/ 135 w 135"/>
                <a:gd name="T5" fmla="*/ 40 h 40"/>
                <a:gd name="T6" fmla="*/ 5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2" name="Freeform 66">
              <a:extLst>
                <a:ext uri="{FF2B5EF4-FFF2-40B4-BE49-F238E27FC236}">
                  <a16:creationId xmlns:a16="http://schemas.microsoft.com/office/drawing/2014/main" id="{AF131248-97D0-AF4F-B93D-3C10EEF46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2794"/>
              <a:ext cx="132" cy="35"/>
            </a:xfrm>
            <a:custGeom>
              <a:avLst/>
              <a:gdLst>
                <a:gd name="T0" fmla="*/ 0 w 132"/>
                <a:gd name="T1" fmla="*/ 0 h 35"/>
                <a:gd name="T2" fmla="*/ 130 w 132"/>
                <a:gd name="T3" fmla="*/ 35 h 35"/>
                <a:gd name="T4" fmla="*/ 132 w 132"/>
                <a:gd name="T5" fmla="*/ 35 h 35"/>
                <a:gd name="T6" fmla="*/ 4 w 132"/>
                <a:gd name="T7" fmla="*/ 0 h 35"/>
                <a:gd name="T8" fmla="*/ 0 w 13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5"/>
                <a:gd name="T17" fmla="*/ 132 w 1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5">
                  <a:moveTo>
                    <a:pt x="0" y="0"/>
                  </a:moveTo>
                  <a:lnTo>
                    <a:pt x="130" y="35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3" name="Freeform 67">
              <a:extLst>
                <a:ext uri="{FF2B5EF4-FFF2-40B4-BE49-F238E27FC236}">
                  <a16:creationId xmlns:a16="http://schemas.microsoft.com/office/drawing/2014/main" id="{5FD42126-32F9-E842-8191-6EFDF734A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796"/>
              <a:ext cx="133" cy="38"/>
            </a:xfrm>
            <a:custGeom>
              <a:avLst/>
              <a:gdLst>
                <a:gd name="T0" fmla="*/ 0 w 133"/>
                <a:gd name="T1" fmla="*/ 0 h 38"/>
                <a:gd name="T2" fmla="*/ 130 w 133"/>
                <a:gd name="T3" fmla="*/ 38 h 38"/>
                <a:gd name="T4" fmla="*/ 133 w 133"/>
                <a:gd name="T5" fmla="*/ 38 h 38"/>
                <a:gd name="T6" fmla="*/ 3 w 133"/>
                <a:gd name="T7" fmla="*/ 0 h 38"/>
                <a:gd name="T8" fmla="*/ 0 w 1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"/>
                <a:gd name="T17" fmla="*/ 133 w 1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">
                  <a:moveTo>
                    <a:pt x="0" y="0"/>
                  </a:moveTo>
                  <a:lnTo>
                    <a:pt x="130" y="38"/>
                  </a:lnTo>
                  <a:lnTo>
                    <a:pt x="133" y="3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4" name="Freeform 68">
              <a:extLst>
                <a:ext uri="{FF2B5EF4-FFF2-40B4-BE49-F238E27FC236}">
                  <a16:creationId xmlns:a16="http://schemas.microsoft.com/office/drawing/2014/main" id="{B6AAEC27-C3E1-2D4E-A960-89830B6FF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479"/>
              <a:ext cx="326" cy="65"/>
            </a:xfrm>
            <a:custGeom>
              <a:avLst/>
              <a:gdLst>
                <a:gd name="T0" fmla="*/ 146 w 326"/>
                <a:gd name="T1" fmla="*/ 0 h 65"/>
                <a:gd name="T2" fmla="*/ 115 w 326"/>
                <a:gd name="T3" fmla="*/ 1 h 65"/>
                <a:gd name="T4" fmla="*/ 85 w 326"/>
                <a:gd name="T5" fmla="*/ 3 h 65"/>
                <a:gd name="T6" fmla="*/ 60 w 326"/>
                <a:gd name="T7" fmla="*/ 7 h 65"/>
                <a:gd name="T8" fmla="*/ 38 w 326"/>
                <a:gd name="T9" fmla="*/ 12 h 65"/>
                <a:gd name="T10" fmla="*/ 28 w 326"/>
                <a:gd name="T11" fmla="*/ 14 h 65"/>
                <a:gd name="T12" fmla="*/ 20 w 326"/>
                <a:gd name="T13" fmla="*/ 17 h 65"/>
                <a:gd name="T14" fmla="*/ 13 w 326"/>
                <a:gd name="T15" fmla="*/ 20 h 65"/>
                <a:gd name="T16" fmla="*/ 7 w 326"/>
                <a:gd name="T17" fmla="*/ 23 h 65"/>
                <a:gd name="T18" fmla="*/ 4 w 326"/>
                <a:gd name="T19" fmla="*/ 26 h 65"/>
                <a:gd name="T20" fmla="*/ 0 w 326"/>
                <a:gd name="T21" fmla="*/ 29 h 65"/>
                <a:gd name="T22" fmla="*/ 0 w 326"/>
                <a:gd name="T23" fmla="*/ 33 h 65"/>
                <a:gd name="T24" fmla="*/ 0 w 326"/>
                <a:gd name="T25" fmla="*/ 36 h 65"/>
                <a:gd name="T26" fmla="*/ 4 w 326"/>
                <a:gd name="T27" fmla="*/ 40 h 65"/>
                <a:gd name="T28" fmla="*/ 7 w 326"/>
                <a:gd name="T29" fmla="*/ 43 h 65"/>
                <a:gd name="T30" fmla="*/ 13 w 326"/>
                <a:gd name="T31" fmla="*/ 46 h 65"/>
                <a:gd name="T32" fmla="*/ 20 w 326"/>
                <a:gd name="T33" fmla="*/ 49 h 65"/>
                <a:gd name="T34" fmla="*/ 28 w 326"/>
                <a:gd name="T35" fmla="*/ 51 h 65"/>
                <a:gd name="T36" fmla="*/ 38 w 326"/>
                <a:gd name="T37" fmla="*/ 54 h 65"/>
                <a:gd name="T38" fmla="*/ 60 w 326"/>
                <a:gd name="T39" fmla="*/ 58 h 65"/>
                <a:gd name="T40" fmla="*/ 85 w 326"/>
                <a:gd name="T41" fmla="*/ 62 h 65"/>
                <a:gd name="T42" fmla="*/ 115 w 326"/>
                <a:gd name="T43" fmla="*/ 64 h 65"/>
                <a:gd name="T44" fmla="*/ 146 w 326"/>
                <a:gd name="T45" fmla="*/ 65 h 65"/>
                <a:gd name="T46" fmla="*/ 180 w 326"/>
                <a:gd name="T47" fmla="*/ 65 h 65"/>
                <a:gd name="T48" fmla="*/ 211 w 326"/>
                <a:gd name="T49" fmla="*/ 64 h 65"/>
                <a:gd name="T50" fmla="*/ 241 w 326"/>
                <a:gd name="T51" fmla="*/ 62 h 65"/>
                <a:gd name="T52" fmla="*/ 266 w 326"/>
                <a:gd name="T53" fmla="*/ 58 h 65"/>
                <a:gd name="T54" fmla="*/ 288 w 326"/>
                <a:gd name="T55" fmla="*/ 54 h 65"/>
                <a:gd name="T56" fmla="*/ 298 w 326"/>
                <a:gd name="T57" fmla="*/ 51 h 65"/>
                <a:gd name="T58" fmla="*/ 306 w 326"/>
                <a:gd name="T59" fmla="*/ 49 h 65"/>
                <a:gd name="T60" fmla="*/ 313 w 326"/>
                <a:gd name="T61" fmla="*/ 46 h 65"/>
                <a:gd name="T62" fmla="*/ 319 w 326"/>
                <a:gd name="T63" fmla="*/ 43 h 65"/>
                <a:gd name="T64" fmla="*/ 322 w 326"/>
                <a:gd name="T65" fmla="*/ 40 h 65"/>
                <a:gd name="T66" fmla="*/ 325 w 326"/>
                <a:gd name="T67" fmla="*/ 36 h 65"/>
                <a:gd name="T68" fmla="*/ 326 w 326"/>
                <a:gd name="T69" fmla="*/ 33 h 65"/>
                <a:gd name="T70" fmla="*/ 325 w 326"/>
                <a:gd name="T71" fmla="*/ 29 h 65"/>
                <a:gd name="T72" fmla="*/ 322 w 326"/>
                <a:gd name="T73" fmla="*/ 26 h 65"/>
                <a:gd name="T74" fmla="*/ 319 w 326"/>
                <a:gd name="T75" fmla="*/ 23 h 65"/>
                <a:gd name="T76" fmla="*/ 313 w 326"/>
                <a:gd name="T77" fmla="*/ 20 h 65"/>
                <a:gd name="T78" fmla="*/ 306 w 326"/>
                <a:gd name="T79" fmla="*/ 17 h 65"/>
                <a:gd name="T80" fmla="*/ 298 w 326"/>
                <a:gd name="T81" fmla="*/ 14 h 65"/>
                <a:gd name="T82" fmla="*/ 288 w 326"/>
                <a:gd name="T83" fmla="*/ 12 h 65"/>
                <a:gd name="T84" fmla="*/ 266 w 326"/>
                <a:gd name="T85" fmla="*/ 7 h 65"/>
                <a:gd name="T86" fmla="*/ 241 w 326"/>
                <a:gd name="T87" fmla="*/ 3 h 65"/>
                <a:gd name="T88" fmla="*/ 211 w 326"/>
                <a:gd name="T89" fmla="*/ 1 h 65"/>
                <a:gd name="T90" fmla="*/ 180 w 326"/>
                <a:gd name="T91" fmla="*/ 0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65"/>
                <a:gd name="T140" fmla="*/ 326 w 326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65">
                  <a:moveTo>
                    <a:pt x="162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5" y="1"/>
                  </a:lnTo>
                  <a:lnTo>
                    <a:pt x="99" y="2"/>
                  </a:lnTo>
                  <a:lnTo>
                    <a:pt x="85" y="3"/>
                  </a:lnTo>
                  <a:lnTo>
                    <a:pt x="71" y="6"/>
                  </a:lnTo>
                  <a:lnTo>
                    <a:pt x="60" y="7"/>
                  </a:lnTo>
                  <a:lnTo>
                    <a:pt x="48" y="9"/>
                  </a:lnTo>
                  <a:lnTo>
                    <a:pt x="38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50"/>
                  </a:lnTo>
                  <a:lnTo>
                    <a:pt x="28" y="51"/>
                  </a:lnTo>
                  <a:lnTo>
                    <a:pt x="32" y="53"/>
                  </a:lnTo>
                  <a:lnTo>
                    <a:pt x="38" y="54"/>
                  </a:lnTo>
                  <a:lnTo>
                    <a:pt x="48" y="56"/>
                  </a:lnTo>
                  <a:lnTo>
                    <a:pt x="60" y="58"/>
                  </a:lnTo>
                  <a:lnTo>
                    <a:pt x="71" y="61"/>
                  </a:lnTo>
                  <a:lnTo>
                    <a:pt x="85" y="62"/>
                  </a:lnTo>
                  <a:lnTo>
                    <a:pt x="99" y="63"/>
                  </a:lnTo>
                  <a:lnTo>
                    <a:pt x="115" y="64"/>
                  </a:lnTo>
                  <a:lnTo>
                    <a:pt x="130" y="65"/>
                  </a:lnTo>
                  <a:lnTo>
                    <a:pt x="146" y="65"/>
                  </a:lnTo>
                  <a:lnTo>
                    <a:pt x="162" y="65"/>
                  </a:lnTo>
                  <a:lnTo>
                    <a:pt x="180" y="65"/>
                  </a:lnTo>
                  <a:lnTo>
                    <a:pt x="195" y="65"/>
                  </a:lnTo>
                  <a:lnTo>
                    <a:pt x="211" y="64"/>
                  </a:lnTo>
                  <a:lnTo>
                    <a:pt x="227" y="63"/>
                  </a:lnTo>
                  <a:lnTo>
                    <a:pt x="241" y="62"/>
                  </a:lnTo>
                  <a:lnTo>
                    <a:pt x="253" y="61"/>
                  </a:lnTo>
                  <a:lnTo>
                    <a:pt x="266" y="58"/>
                  </a:lnTo>
                  <a:lnTo>
                    <a:pt x="278" y="56"/>
                  </a:lnTo>
                  <a:lnTo>
                    <a:pt x="288" y="54"/>
                  </a:lnTo>
                  <a:lnTo>
                    <a:pt x="293" y="53"/>
                  </a:lnTo>
                  <a:lnTo>
                    <a:pt x="298" y="51"/>
                  </a:lnTo>
                  <a:lnTo>
                    <a:pt x="302" y="50"/>
                  </a:lnTo>
                  <a:lnTo>
                    <a:pt x="306" y="49"/>
                  </a:lnTo>
                  <a:lnTo>
                    <a:pt x="309" y="47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19" y="43"/>
                  </a:lnTo>
                  <a:lnTo>
                    <a:pt x="321" y="41"/>
                  </a:lnTo>
                  <a:lnTo>
                    <a:pt x="322" y="40"/>
                  </a:lnTo>
                  <a:lnTo>
                    <a:pt x="324" y="37"/>
                  </a:lnTo>
                  <a:lnTo>
                    <a:pt x="325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6" y="31"/>
                  </a:lnTo>
                  <a:lnTo>
                    <a:pt x="325" y="29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1" y="24"/>
                  </a:lnTo>
                  <a:lnTo>
                    <a:pt x="319" y="23"/>
                  </a:lnTo>
                  <a:lnTo>
                    <a:pt x="315" y="21"/>
                  </a:lnTo>
                  <a:lnTo>
                    <a:pt x="313" y="20"/>
                  </a:lnTo>
                  <a:lnTo>
                    <a:pt x="309" y="19"/>
                  </a:lnTo>
                  <a:lnTo>
                    <a:pt x="306" y="17"/>
                  </a:lnTo>
                  <a:lnTo>
                    <a:pt x="302" y="15"/>
                  </a:lnTo>
                  <a:lnTo>
                    <a:pt x="298" y="14"/>
                  </a:lnTo>
                  <a:lnTo>
                    <a:pt x="293" y="13"/>
                  </a:lnTo>
                  <a:lnTo>
                    <a:pt x="288" y="12"/>
                  </a:lnTo>
                  <a:lnTo>
                    <a:pt x="278" y="9"/>
                  </a:lnTo>
                  <a:lnTo>
                    <a:pt x="266" y="7"/>
                  </a:lnTo>
                  <a:lnTo>
                    <a:pt x="253" y="6"/>
                  </a:lnTo>
                  <a:lnTo>
                    <a:pt x="241" y="3"/>
                  </a:lnTo>
                  <a:lnTo>
                    <a:pt x="227" y="2"/>
                  </a:lnTo>
                  <a:lnTo>
                    <a:pt x="211" y="1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5" name="Freeform 69">
              <a:extLst>
                <a:ext uri="{FF2B5EF4-FFF2-40B4-BE49-F238E27FC236}">
                  <a16:creationId xmlns:a16="http://schemas.microsoft.com/office/drawing/2014/main" id="{71AEB90A-7AF2-DD45-875A-3A72560CE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479"/>
              <a:ext cx="326" cy="65"/>
            </a:xfrm>
            <a:custGeom>
              <a:avLst/>
              <a:gdLst>
                <a:gd name="T0" fmla="*/ 146 w 326"/>
                <a:gd name="T1" fmla="*/ 0 h 65"/>
                <a:gd name="T2" fmla="*/ 115 w 326"/>
                <a:gd name="T3" fmla="*/ 1 h 65"/>
                <a:gd name="T4" fmla="*/ 85 w 326"/>
                <a:gd name="T5" fmla="*/ 3 h 65"/>
                <a:gd name="T6" fmla="*/ 60 w 326"/>
                <a:gd name="T7" fmla="*/ 7 h 65"/>
                <a:gd name="T8" fmla="*/ 38 w 326"/>
                <a:gd name="T9" fmla="*/ 12 h 65"/>
                <a:gd name="T10" fmla="*/ 28 w 326"/>
                <a:gd name="T11" fmla="*/ 14 h 65"/>
                <a:gd name="T12" fmla="*/ 20 w 326"/>
                <a:gd name="T13" fmla="*/ 17 h 65"/>
                <a:gd name="T14" fmla="*/ 13 w 326"/>
                <a:gd name="T15" fmla="*/ 20 h 65"/>
                <a:gd name="T16" fmla="*/ 7 w 326"/>
                <a:gd name="T17" fmla="*/ 23 h 65"/>
                <a:gd name="T18" fmla="*/ 4 w 326"/>
                <a:gd name="T19" fmla="*/ 26 h 65"/>
                <a:gd name="T20" fmla="*/ 0 w 326"/>
                <a:gd name="T21" fmla="*/ 29 h 65"/>
                <a:gd name="T22" fmla="*/ 0 w 326"/>
                <a:gd name="T23" fmla="*/ 33 h 65"/>
                <a:gd name="T24" fmla="*/ 0 w 326"/>
                <a:gd name="T25" fmla="*/ 36 h 65"/>
                <a:gd name="T26" fmla="*/ 4 w 326"/>
                <a:gd name="T27" fmla="*/ 40 h 65"/>
                <a:gd name="T28" fmla="*/ 7 w 326"/>
                <a:gd name="T29" fmla="*/ 43 h 65"/>
                <a:gd name="T30" fmla="*/ 13 w 326"/>
                <a:gd name="T31" fmla="*/ 46 h 65"/>
                <a:gd name="T32" fmla="*/ 20 w 326"/>
                <a:gd name="T33" fmla="*/ 49 h 65"/>
                <a:gd name="T34" fmla="*/ 28 w 326"/>
                <a:gd name="T35" fmla="*/ 51 h 65"/>
                <a:gd name="T36" fmla="*/ 38 w 326"/>
                <a:gd name="T37" fmla="*/ 54 h 65"/>
                <a:gd name="T38" fmla="*/ 60 w 326"/>
                <a:gd name="T39" fmla="*/ 58 h 65"/>
                <a:gd name="T40" fmla="*/ 85 w 326"/>
                <a:gd name="T41" fmla="*/ 62 h 65"/>
                <a:gd name="T42" fmla="*/ 115 w 326"/>
                <a:gd name="T43" fmla="*/ 64 h 65"/>
                <a:gd name="T44" fmla="*/ 146 w 326"/>
                <a:gd name="T45" fmla="*/ 65 h 65"/>
                <a:gd name="T46" fmla="*/ 180 w 326"/>
                <a:gd name="T47" fmla="*/ 65 h 65"/>
                <a:gd name="T48" fmla="*/ 211 w 326"/>
                <a:gd name="T49" fmla="*/ 64 h 65"/>
                <a:gd name="T50" fmla="*/ 241 w 326"/>
                <a:gd name="T51" fmla="*/ 62 h 65"/>
                <a:gd name="T52" fmla="*/ 266 w 326"/>
                <a:gd name="T53" fmla="*/ 58 h 65"/>
                <a:gd name="T54" fmla="*/ 288 w 326"/>
                <a:gd name="T55" fmla="*/ 54 h 65"/>
                <a:gd name="T56" fmla="*/ 298 w 326"/>
                <a:gd name="T57" fmla="*/ 51 h 65"/>
                <a:gd name="T58" fmla="*/ 306 w 326"/>
                <a:gd name="T59" fmla="*/ 49 h 65"/>
                <a:gd name="T60" fmla="*/ 313 w 326"/>
                <a:gd name="T61" fmla="*/ 46 h 65"/>
                <a:gd name="T62" fmla="*/ 319 w 326"/>
                <a:gd name="T63" fmla="*/ 43 h 65"/>
                <a:gd name="T64" fmla="*/ 322 w 326"/>
                <a:gd name="T65" fmla="*/ 40 h 65"/>
                <a:gd name="T66" fmla="*/ 325 w 326"/>
                <a:gd name="T67" fmla="*/ 36 h 65"/>
                <a:gd name="T68" fmla="*/ 326 w 326"/>
                <a:gd name="T69" fmla="*/ 33 h 65"/>
                <a:gd name="T70" fmla="*/ 325 w 326"/>
                <a:gd name="T71" fmla="*/ 29 h 65"/>
                <a:gd name="T72" fmla="*/ 322 w 326"/>
                <a:gd name="T73" fmla="*/ 26 h 65"/>
                <a:gd name="T74" fmla="*/ 319 w 326"/>
                <a:gd name="T75" fmla="*/ 23 h 65"/>
                <a:gd name="T76" fmla="*/ 313 w 326"/>
                <a:gd name="T77" fmla="*/ 20 h 65"/>
                <a:gd name="T78" fmla="*/ 306 w 326"/>
                <a:gd name="T79" fmla="*/ 17 h 65"/>
                <a:gd name="T80" fmla="*/ 298 w 326"/>
                <a:gd name="T81" fmla="*/ 14 h 65"/>
                <a:gd name="T82" fmla="*/ 288 w 326"/>
                <a:gd name="T83" fmla="*/ 12 h 65"/>
                <a:gd name="T84" fmla="*/ 266 w 326"/>
                <a:gd name="T85" fmla="*/ 7 h 65"/>
                <a:gd name="T86" fmla="*/ 241 w 326"/>
                <a:gd name="T87" fmla="*/ 3 h 65"/>
                <a:gd name="T88" fmla="*/ 211 w 326"/>
                <a:gd name="T89" fmla="*/ 1 h 65"/>
                <a:gd name="T90" fmla="*/ 180 w 326"/>
                <a:gd name="T91" fmla="*/ 0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65"/>
                <a:gd name="T140" fmla="*/ 326 w 326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65">
                  <a:moveTo>
                    <a:pt x="162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5" y="1"/>
                  </a:lnTo>
                  <a:lnTo>
                    <a:pt x="99" y="2"/>
                  </a:lnTo>
                  <a:lnTo>
                    <a:pt x="85" y="3"/>
                  </a:lnTo>
                  <a:lnTo>
                    <a:pt x="71" y="6"/>
                  </a:lnTo>
                  <a:lnTo>
                    <a:pt x="60" y="7"/>
                  </a:lnTo>
                  <a:lnTo>
                    <a:pt x="48" y="9"/>
                  </a:lnTo>
                  <a:lnTo>
                    <a:pt x="38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50"/>
                  </a:lnTo>
                  <a:lnTo>
                    <a:pt x="28" y="51"/>
                  </a:lnTo>
                  <a:lnTo>
                    <a:pt x="32" y="53"/>
                  </a:lnTo>
                  <a:lnTo>
                    <a:pt x="38" y="54"/>
                  </a:lnTo>
                  <a:lnTo>
                    <a:pt x="48" y="56"/>
                  </a:lnTo>
                  <a:lnTo>
                    <a:pt x="60" y="58"/>
                  </a:lnTo>
                  <a:lnTo>
                    <a:pt x="71" y="61"/>
                  </a:lnTo>
                  <a:lnTo>
                    <a:pt x="85" y="62"/>
                  </a:lnTo>
                  <a:lnTo>
                    <a:pt x="99" y="63"/>
                  </a:lnTo>
                  <a:lnTo>
                    <a:pt x="115" y="64"/>
                  </a:lnTo>
                  <a:lnTo>
                    <a:pt x="130" y="65"/>
                  </a:lnTo>
                  <a:lnTo>
                    <a:pt x="146" y="65"/>
                  </a:lnTo>
                  <a:lnTo>
                    <a:pt x="162" y="65"/>
                  </a:lnTo>
                  <a:lnTo>
                    <a:pt x="180" y="65"/>
                  </a:lnTo>
                  <a:lnTo>
                    <a:pt x="195" y="65"/>
                  </a:lnTo>
                  <a:lnTo>
                    <a:pt x="211" y="64"/>
                  </a:lnTo>
                  <a:lnTo>
                    <a:pt x="227" y="63"/>
                  </a:lnTo>
                  <a:lnTo>
                    <a:pt x="241" y="62"/>
                  </a:lnTo>
                  <a:lnTo>
                    <a:pt x="253" y="61"/>
                  </a:lnTo>
                  <a:lnTo>
                    <a:pt x="266" y="58"/>
                  </a:lnTo>
                  <a:lnTo>
                    <a:pt x="278" y="56"/>
                  </a:lnTo>
                  <a:lnTo>
                    <a:pt x="288" y="54"/>
                  </a:lnTo>
                  <a:lnTo>
                    <a:pt x="293" y="53"/>
                  </a:lnTo>
                  <a:lnTo>
                    <a:pt x="298" y="51"/>
                  </a:lnTo>
                  <a:lnTo>
                    <a:pt x="302" y="50"/>
                  </a:lnTo>
                  <a:lnTo>
                    <a:pt x="306" y="49"/>
                  </a:lnTo>
                  <a:lnTo>
                    <a:pt x="309" y="47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19" y="43"/>
                  </a:lnTo>
                  <a:lnTo>
                    <a:pt x="321" y="41"/>
                  </a:lnTo>
                  <a:lnTo>
                    <a:pt x="322" y="40"/>
                  </a:lnTo>
                  <a:lnTo>
                    <a:pt x="324" y="37"/>
                  </a:lnTo>
                  <a:lnTo>
                    <a:pt x="325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6" y="31"/>
                  </a:lnTo>
                  <a:lnTo>
                    <a:pt x="325" y="29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1" y="24"/>
                  </a:lnTo>
                  <a:lnTo>
                    <a:pt x="319" y="23"/>
                  </a:lnTo>
                  <a:lnTo>
                    <a:pt x="315" y="21"/>
                  </a:lnTo>
                  <a:lnTo>
                    <a:pt x="313" y="20"/>
                  </a:lnTo>
                  <a:lnTo>
                    <a:pt x="309" y="19"/>
                  </a:lnTo>
                  <a:lnTo>
                    <a:pt x="306" y="17"/>
                  </a:lnTo>
                  <a:lnTo>
                    <a:pt x="302" y="15"/>
                  </a:lnTo>
                  <a:lnTo>
                    <a:pt x="298" y="14"/>
                  </a:lnTo>
                  <a:lnTo>
                    <a:pt x="293" y="13"/>
                  </a:lnTo>
                  <a:lnTo>
                    <a:pt x="288" y="12"/>
                  </a:lnTo>
                  <a:lnTo>
                    <a:pt x="278" y="9"/>
                  </a:lnTo>
                  <a:lnTo>
                    <a:pt x="266" y="7"/>
                  </a:lnTo>
                  <a:lnTo>
                    <a:pt x="253" y="6"/>
                  </a:lnTo>
                  <a:lnTo>
                    <a:pt x="241" y="3"/>
                  </a:lnTo>
                  <a:lnTo>
                    <a:pt x="227" y="2"/>
                  </a:lnTo>
                  <a:lnTo>
                    <a:pt x="211" y="1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6" name="Line 70">
              <a:extLst>
                <a:ext uri="{FF2B5EF4-FFF2-40B4-BE49-F238E27FC236}">
                  <a16:creationId xmlns:a16="http://schemas.microsoft.com/office/drawing/2014/main" id="{CDFB06C6-E53C-CB4E-8D01-5E90BAE09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2473"/>
              <a:ext cx="1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7" name="Line 71">
              <a:extLst>
                <a:ext uri="{FF2B5EF4-FFF2-40B4-BE49-F238E27FC236}">
                  <a16:creationId xmlns:a16="http://schemas.microsoft.com/office/drawing/2014/main" id="{925581E9-DAAF-4741-8871-954901B4D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2473"/>
              <a:ext cx="1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8" name="Rectangle 72">
              <a:extLst>
                <a:ext uri="{FF2B5EF4-FFF2-40B4-BE49-F238E27FC236}">
                  <a16:creationId xmlns:a16="http://schemas.microsoft.com/office/drawing/2014/main" id="{3820909C-4CB3-234A-A37D-2D7B99E6C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2473"/>
              <a:ext cx="322" cy="4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09" name="Rectangle 73">
              <a:extLst>
                <a:ext uri="{FF2B5EF4-FFF2-40B4-BE49-F238E27FC236}">
                  <a16:creationId xmlns:a16="http://schemas.microsoft.com/office/drawing/2014/main" id="{E60D9344-2E46-324E-A855-A7E53DEE9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" y="2490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10" name="Freeform 74">
              <a:extLst>
                <a:ext uri="{FF2B5EF4-FFF2-40B4-BE49-F238E27FC236}">
                  <a16:creationId xmlns:a16="http://schemas.microsoft.com/office/drawing/2014/main" id="{C3102F5C-F279-6449-B433-E4454549C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2425"/>
              <a:ext cx="325" cy="77"/>
            </a:xfrm>
            <a:custGeom>
              <a:avLst/>
              <a:gdLst>
                <a:gd name="T0" fmla="*/ 147 w 325"/>
                <a:gd name="T1" fmla="*/ 0 h 77"/>
                <a:gd name="T2" fmla="*/ 114 w 325"/>
                <a:gd name="T3" fmla="*/ 1 h 77"/>
                <a:gd name="T4" fmla="*/ 85 w 325"/>
                <a:gd name="T5" fmla="*/ 5 h 77"/>
                <a:gd name="T6" fmla="*/ 59 w 325"/>
                <a:gd name="T7" fmla="*/ 10 h 77"/>
                <a:gd name="T8" fmla="*/ 37 w 325"/>
                <a:gd name="T9" fmla="*/ 14 h 77"/>
                <a:gd name="T10" fmla="*/ 28 w 325"/>
                <a:gd name="T11" fmla="*/ 18 h 77"/>
                <a:gd name="T12" fmla="*/ 20 w 325"/>
                <a:gd name="T13" fmla="*/ 20 h 77"/>
                <a:gd name="T14" fmla="*/ 13 w 325"/>
                <a:gd name="T15" fmla="*/ 24 h 77"/>
                <a:gd name="T16" fmla="*/ 8 w 325"/>
                <a:gd name="T17" fmla="*/ 27 h 77"/>
                <a:gd name="T18" fmla="*/ 3 w 325"/>
                <a:gd name="T19" fmla="*/ 31 h 77"/>
                <a:gd name="T20" fmla="*/ 1 w 325"/>
                <a:gd name="T21" fmla="*/ 35 h 77"/>
                <a:gd name="T22" fmla="*/ 0 w 325"/>
                <a:gd name="T23" fmla="*/ 39 h 77"/>
                <a:gd name="T24" fmla="*/ 1 w 325"/>
                <a:gd name="T25" fmla="*/ 42 h 77"/>
                <a:gd name="T26" fmla="*/ 3 w 325"/>
                <a:gd name="T27" fmla="*/ 47 h 77"/>
                <a:gd name="T28" fmla="*/ 8 w 325"/>
                <a:gd name="T29" fmla="*/ 50 h 77"/>
                <a:gd name="T30" fmla="*/ 13 w 325"/>
                <a:gd name="T31" fmla="*/ 54 h 77"/>
                <a:gd name="T32" fmla="*/ 20 w 325"/>
                <a:gd name="T33" fmla="*/ 57 h 77"/>
                <a:gd name="T34" fmla="*/ 28 w 325"/>
                <a:gd name="T35" fmla="*/ 61 h 77"/>
                <a:gd name="T36" fmla="*/ 37 w 325"/>
                <a:gd name="T37" fmla="*/ 63 h 77"/>
                <a:gd name="T38" fmla="*/ 59 w 325"/>
                <a:gd name="T39" fmla="*/ 69 h 77"/>
                <a:gd name="T40" fmla="*/ 85 w 325"/>
                <a:gd name="T41" fmla="*/ 73 h 77"/>
                <a:gd name="T42" fmla="*/ 114 w 325"/>
                <a:gd name="T43" fmla="*/ 76 h 77"/>
                <a:gd name="T44" fmla="*/ 146 w 325"/>
                <a:gd name="T45" fmla="*/ 77 h 77"/>
                <a:gd name="T46" fmla="*/ 179 w 325"/>
                <a:gd name="T47" fmla="*/ 77 h 77"/>
                <a:gd name="T48" fmla="*/ 211 w 325"/>
                <a:gd name="T49" fmla="*/ 76 h 77"/>
                <a:gd name="T50" fmla="*/ 240 w 325"/>
                <a:gd name="T51" fmla="*/ 73 h 77"/>
                <a:gd name="T52" fmla="*/ 267 w 325"/>
                <a:gd name="T53" fmla="*/ 69 h 77"/>
                <a:gd name="T54" fmla="*/ 289 w 325"/>
                <a:gd name="T55" fmla="*/ 63 h 77"/>
                <a:gd name="T56" fmla="*/ 298 w 325"/>
                <a:gd name="T57" fmla="*/ 61 h 77"/>
                <a:gd name="T58" fmla="*/ 307 w 325"/>
                <a:gd name="T59" fmla="*/ 57 h 77"/>
                <a:gd name="T60" fmla="*/ 312 w 325"/>
                <a:gd name="T61" fmla="*/ 54 h 77"/>
                <a:gd name="T62" fmla="*/ 318 w 325"/>
                <a:gd name="T63" fmla="*/ 50 h 77"/>
                <a:gd name="T64" fmla="*/ 323 w 325"/>
                <a:gd name="T65" fmla="*/ 47 h 77"/>
                <a:gd name="T66" fmla="*/ 325 w 325"/>
                <a:gd name="T67" fmla="*/ 42 h 77"/>
                <a:gd name="T68" fmla="*/ 325 w 325"/>
                <a:gd name="T69" fmla="*/ 39 h 77"/>
                <a:gd name="T70" fmla="*/ 325 w 325"/>
                <a:gd name="T71" fmla="*/ 35 h 77"/>
                <a:gd name="T72" fmla="*/ 323 w 325"/>
                <a:gd name="T73" fmla="*/ 31 h 77"/>
                <a:gd name="T74" fmla="*/ 318 w 325"/>
                <a:gd name="T75" fmla="*/ 27 h 77"/>
                <a:gd name="T76" fmla="*/ 312 w 325"/>
                <a:gd name="T77" fmla="*/ 24 h 77"/>
                <a:gd name="T78" fmla="*/ 307 w 325"/>
                <a:gd name="T79" fmla="*/ 20 h 77"/>
                <a:gd name="T80" fmla="*/ 298 w 325"/>
                <a:gd name="T81" fmla="*/ 18 h 77"/>
                <a:gd name="T82" fmla="*/ 289 w 325"/>
                <a:gd name="T83" fmla="*/ 14 h 77"/>
                <a:gd name="T84" fmla="*/ 267 w 325"/>
                <a:gd name="T85" fmla="*/ 10 h 77"/>
                <a:gd name="T86" fmla="*/ 240 w 325"/>
                <a:gd name="T87" fmla="*/ 5 h 77"/>
                <a:gd name="T88" fmla="*/ 211 w 325"/>
                <a:gd name="T89" fmla="*/ 1 h 77"/>
                <a:gd name="T90" fmla="*/ 179 w 325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77"/>
                <a:gd name="T140" fmla="*/ 325 w 32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77">
                  <a:moveTo>
                    <a:pt x="163" y="0"/>
                  </a:moveTo>
                  <a:lnTo>
                    <a:pt x="147" y="0"/>
                  </a:lnTo>
                  <a:lnTo>
                    <a:pt x="130" y="1"/>
                  </a:lnTo>
                  <a:lnTo>
                    <a:pt x="114" y="1"/>
                  </a:lnTo>
                  <a:lnTo>
                    <a:pt x="99" y="4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59" y="10"/>
                  </a:lnTo>
                  <a:lnTo>
                    <a:pt x="48" y="12"/>
                  </a:lnTo>
                  <a:lnTo>
                    <a:pt x="37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4"/>
                  </a:lnTo>
                  <a:lnTo>
                    <a:pt x="16" y="55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8" y="61"/>
                  </a:lnTo>
                  <a:lnTo>
                    <a:pt x="32" y="62"/>
                  </a:lnTo>
                  <a:lnTo>
                    <a:pt x="37" y="63"/>
                  </a:lnTo>
                  <a:lnTo>
                    <a:pt x="48" y="67"/>
                  </a:lnTo>
                  <a:lnTo>
                    <a:pt x="59" y="69"/>
                  </a:lnTo>
                  <a:lnTo>
                    <a:pt x="72" y="71"/>
                  </a:lnTo>
                  <a:lnTo>
                    <a:pt x="85" y="73"/>
                  </a:lnTo>
                  <a:lnTo>
                    <a:pt x="99" y="75"/>
                  </a:lnTo>
                  <a:lnTo>
                    <a:pt x="114" y="76"/>
                  </a:lnTo>
                  <a:lnTo>
                    <a:pt x="130" y="77"/>
                  </a:lnTo>
                  <a:lnTo>
                    <a:pt x="146" y="77"/>
                  </a:lnTo>
                  <a:lnTo>
                    <a:pt x="163" y="77"/>
                  </a:lnTo>
                  <a:lnTo>
                    <a:pt x="179" y="77"/>
                  </a:lnTo>
                  <a:lnTo>
                    <a:pt x="196" y="77"/>
                  </a:lnTo>
                  <a:lnTo>
                    <a:pt x="211" y="76"/>
                  </a:lnTo>
                  <a:lnTo>
                    <a:pt x="226" y="75"/>
                  </a:lnTo>
                  <a:lnTo>
                    <a:pt x="240" y="73"/>
                  </a:lnTo>
                  <a:lnTo>
                    <a:pt x="254" y="71"/>
                  </a:lnTo>
                  <a:lnTo>
                    <a:pt x="267" y="69"/>
                  </a:lnTo>
                  <a:lnTo>
                    <a:pt x="279" y="67"/>
                  </a:lnTo>
                  <a:lnTo>
                    <a:pt x="289" y="63"/>
                  </a:lnTo>
                  <a:lnTo>
                    <a:pt x="294" y="62"/>
                  </a:lnTo>
                  <a:lnTo>
                    <a:pt x="298" y="61"/>
                  </a:lnTo>
                  <a:lnTo>
                    <a:pt x="302" y="59"/>
                  </a:lnTo>
                  <a:lnTo>
                    <a:pt x="307" y="57"/>
                  </a:lnTo>
                  <a:lnTo>
                    <a:pt x="310" y="55"/>
                  </a:lnTo>
                  <a:lnTo>
                    <a:pt x="312" y="54"/>
                  </a:lnTo>
                  <a:lnTo>
                    <a:pt x="316" y="52"/>
                  </a:lnTo>
                  <a:lnTo>
                    <a:pt x="318" y="50"/>
                  </a:lnTo>
                  <a:lnTo>
                    <a:pt x="321" y="48"/>
                  </a:lnTo>
                  <a:lnTo>
                    <a:pt x="323" y="47"/>
                  </a:lnTo>
                  <a:lnTo>
                    <a:pt x="324" y="45"/>
                  </a:lnTo>
                  <a:lnTo>
                    <a:pt x="325" y="42"/>
                  </a:lnTo>
                  <a:lnTo>
                    <a:pt x="325" y="41"/>
                  </a:lnTo>
                  <a:lnTo>
                    <a:pt x="325" y="39"/>
                  </a:lnTo>
                  <a:lnTo>
                    <a:pt x="325" y="36"/>
                  </a:lnTo>
                  <a:lnTo>
                    <a:pt x="325" y="35"/>
                  </a:lnTo>
                  <a:lnTo>
                    <a:pt x="324" y="33"/>
                  </a:lnTo>
                  <a:lnTo>
                    <a:pt x="323" y="31"/>
                  </a:lnTo>
                  <a:lnTo>
                    <a:pt x="321" y="29"/>
                  </a:lnTo>
                  <a:lnTo>
                    <a:pt x="318" y="27"/>
                  </a:lnTo>
                  <a:lnTo>
                    <a:pt x="316" y="26"/>
                  </a:lnTo>
                  <a:lnTo>
                    <a:pt x="312" y="24"/>
                  </a:lnTo>
                  <a:lnTo>
                    <a:pt x="310" y="22"/>
                  </a:lnTo>
                  <a:lnTo>
                    <a:pt x="307" y="20"/>
                  </a:lnTo>
                  <a:lnTo>
                    <a:pt x="302" y="19"/>
                  </a:lnTo>
                  <a:lnTo>
                    <a:pt x="298" y="18"/>
                  </a:lnTo>
                  <a:lnTo>
                    <a:pt x="294" y="15"/>
                  </a:lnTo>
                  <a:lnTo>
                    <a:pt x="289" y="14"/>
                  </a:lnTo>
                  <a:lnTo>
                    <a:pt x="279" y="12"/>
                  </a:lnTo>
                  <a:lnTo>
                    <a:pt x="267" y="10"/>
                  </a:lnTo>
                  <a:lnTo>
                    <a:pt x="254" y="7"/>
                  </a:lnTo>
                  <a:lnTo>
                    <a:pt x="240" y="5"/>
                  </a:lnTo>
                  <a:lnTo>
                    <a:pt x="226" y="4"/>
                  </a:lnTo>
                  <a:lnTo>
                    <a:pt x="211" y="1"/>
                  </a:lnTo>
                  <a:lnTo>
                    <a:pt x="196" y="1"/>
                  </a:lnTo>
                  <a:lnTo>
                    <a:pt x="17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1" name="Freeform 75">
              <a:extLst>
                <a:ext uri="{FF2B5EF4-FFF2-40B4-BE49-F238E27FC236}">
                  <a16:creationId xmlns:a16="http://schemas.microsoft.com/office/drawing/2014/main" id="{30440D35-3FD8-B34C-BBB9-4B5C1E275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2425"/>
              <a:ext cx="325" cy="77"/>
            </a:xfrm>
            <a:custGeom>
              <a:avLst/>
              <a:gdLst>
                <a:gd name="T0" fmla="*/ 147 w 325"/>
                <a:gd name="T1" fmla="*/ 0 h 77"/>
                <a:gd name="T2" fmla="*/ 114 w 325"/>
                <a:gd name="T3" fmla="*/ 1 h 77"/>
                <a:gd name="T4" fmla="*/ 85 w 325"/>
                <a:gd name="T5" fmla="*/ 5 h 77"/>
                <a:gd name="T6" fmla="*/ 59 w 325"/>
                <a:gd name="T7" fmla="*/ 10 h 77"/>
                <a:gd name="T8" fmla="*/ 37 w 325"/>
                <a:gd name="T9" fmla="*/ 14 h 77"/>
                <a:gd name="T10" fmla="*/ 28 w 325"/>
                <a:gd name="T11" fmla="*/ 18 h 77"/>
                <a:gd name="T12" fmla="*/ 20 w 325"/>
                <a:gd name="T13" fmla="*/ 20 h 77"/>
                <a:gd name="T14" fmla="*/ 13 w 325"/>
                <a:gd name="T15" fmla="*/ 24 h 77"/>
                <a:gd name="T16" fmla="*/ 8 w 325"/>
                <a:gd name="T17" fmla="*/ 27 h 77"/>
                <a:gd name="T18" fmla="*/ 3 w 325"/>
                <a:gd name="T19" fmla="*/ 31 h 77"/>
                <a:gd name="T20" fmla="*/ 1 w 325"/>
                <a:gd name="T21" fmla="*/ 35 h 77"/>
                <a:gd name="T22" fmla="*/ 0 w 325"/>
                <a:gd name="T23" fmla="*/ 39 h 77"/>
                <a:gd name="T24" fmla="*/ 1 w 325"/>
                <a:gd name="T25" fmla="*/ 42 h 77"/>
                <a:gd name="T26" fmla="*/ 3 w 325"/>
                <a:gd name="T27" fmla="*/ 47 h 77"/>
                <a:gd name="T28" fmla="*/ 8 w 325"/>
                <a:gd name="T29" fmla="*/ 50 h 77"/>
                <a:gd name="T30" fmla="*/ 13 w 325"/>
                <a:gd name="T31" fmla="*/ 54 h 77"/>
                <a:gd name="T32" fmla="*/ 20 w 325"/>
                <a:gd name="T33" fmla="*/ 57 h 77"/>
                <a:gd name="T34" fmla="*/ 28 w 325"/>
                <a:gd name="T35" fmla="*/ 61 h 77"/>
                <a:gd name="T36" fmla="*/ 37 w 325"/>
                <a:gd name="T37" fmla="*/ 63 h 77"/>
                <a:gd name="T38" fmla="*/ 59 w 325"/>
                <a:gd name="T39" fmla="*/ 69 h 77"/>
                <a:gd name="T40" fmla="*/ 85 w 325"/>
                <a:gd name="T41" fmla="*/ 73 h 77"/>
                <a:gd name="T42" fmla="*/ 114 w 325"/>
                <a:gd name="T43" fmla="*/ 76 h 77"/>
                <a:gd name="T44" fmla="*/ 146 w 325"/>
                <a:gd name="T45" fmla="*/ 77 h 77"/>
                <a:gd name="T46" fmla="*/ 179 w 325"/>
                <a:gd name="T47" fmla="*/ 77 h 77"/>
                <a:gd name="T48" fmla="*/ 211 w 325"/>
                <a:gd name="T49" fmla="*/ 76 h 77"/>
                <a:gd name="T50" fmla="*/ 240 w 325"/>
                <a:gd name="T51" fmla="*/ 73 h 77"/>
                <a:gd name="T52" fmla="*/ 267 w 325"/>
                <a:gd name="T53" fmla="*/ 69 h 77"/>
                <a:gd name="T54" fmla="*/ 289 w 325"/>
                <a:gd name="T55" fmla="*/ 63 h 77"/>
                <a:gd name="T56" fmla="*/ 298 w 325"/>
                <a:gd name="T57" fmla="*/ 61 h 77"/>
                <a:gd name="T58" fmla="*/ 307 w 325"/>
                <a:gd name="T59" fmla="*/ 57 h 77"/>
                <a:gd name="T60" fmla="*/ 312 w 325"/>
                <a:gd name="T61" fmla="*/ 54 h 77"/>
                <a:gd name="T62" fmla="*/ 318 w 325"/>
                <a:gd name="T63" fmla="*/ 50 h 77"/>
                <a:gd name="T64" fmla="*/ 323 w 325"/>
                <a:gd name="T65" fmla="*/ 47 h 77"/>
                <a:gd name="T66" fmla="*/ 325 w 325"/>
                <a:gd name="T67" fmla="*/ 42 h 77"/>
                <a:gd name="T68" fmla="*/ 325 w 325"/>
                <a:gd name="T69" fmla="*/ 39 h 77"/>
                <a:gd name="T70" fmla="*/ 325 w 325"/>
                <a:gd name="T71" fmla="*/ 35 h 77"/>
                <a:gd name="T72" fmla="*/ 323 w 325"/>
                <a:gd name="T73" fmla="*/ 31 h 77"/>
                <a:gd name="T74" fmla="*/ 318 w 325"/>
                <a:gd name="T75" fmla="*/ 27 h 77"/>
                <a:gd name="T76" fmla="*/ 312 w 325"/>
                <a:gd name="T77" fmla="*/ 24 h 77"/>
                <a:gd name="T78" fmla="*/ 307 w 325"/>
                <a:gd name="T79" fmla="*/ 20 h 77"/>
                <a:gd name="T80" fmla="*/ 298 w 325"/>
                <a:gd name="T81" fmla="*/ 18 h 77"/>
                <a:gd name="T82" fmla="*/ 289 w 325"/>
                <a:gd name="T83" fmla="*/ 14 h 77"/>
                <a:gd name="T84" fmla="*/ 267 w 325"/>
                <a:gd name="T85" fmla="*/ 10 h 77"/>
                <a:gd name="T86" fmla="*/ 240 w 325"/>
                <a:gd name="T87" fmla="*/ 5 h 77"/>
                <a:gd name="T88" fmla="*/ 211 w 325"/>
                <a:gd name="T89" fmla="*/ 1 h 77"/>
                <a:gd name="T90" fmla="*/ 179 w 325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77"/>
                <a:gd name="T140" fmla="*/ 325 w 32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77">
                  <a:moveTo>
                    <a:pt x="163" y="0"/>
                  </a:moveTo>
                  <a:lnTo>
                    <a:pt x="147" y="0"/>
                  </a:lnTo>
                  <a:lnTo>
                    <a:pt x="130" y="1"/>
                  </a:lnTo>
                  <a:lnTo>
                    <a:pt x="114" y="1"/>
                  </a:lnTo>
                  <a:lnTo>
                    <a:pt x="99" y="4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59" y="10"/>
                  </a:lnTo>
                  <a:lnTo>
                    <a:pt x="48" y="12"/>
                  </a:lnTo>
                  <a:lnTo>
                    <a:pt x="37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4"/>
                  </a:lnTo>
                  <a:lnTo>
                    <a:pt x="16" y="55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8" y="61"/>
                  </a:lnTo>
                  <a:lnTo>
                    <a:pt x="32" y="62"/>
                  </a:lnTo>
                  <a:lnTo>
                    <a:pt x="37" y="63"/>
                  </a:lnTo>
                  <a:lnTo>
                    <a:pt x="48" y="67"/>
                  </a:lnTo>
                  <a:lnTo>
                    <a:pt x="59" y="69"/>
                  </a:lnTo>
                  <a:lnTo>
                    <a:pt x="72" y="71"/>
                  </a:lnTo>
                  <a:lnTo>
                    <a:pt x="85" y="73"/>
                  </a:lnTo>
                  <a:lnTo>
                    <a:pt x="99" y="75"/>
                  </a:lnTo>
                  <a:lnTo>
                    <a:pt x="114" y="76"/>
                  </a:lnTo>
                  <a:lnTo>
                    <a:pt x="130" y="77"/>
                  </a:lnTo>
                  <a:lnTo>
                    <a:pt x="146" y="77"/>
                  </a:lnTo>
                  <a:lnTo>
                    <a:pt x="163" y="77"/>
                  </a:lnTo>
                  <a:lnTo>
                    <a:pt x="179" y="77"/>
                  </a:lnTo>
                  <a:lnTo>
                    <a:pt x="196" y="77"/>
                  </a:lnTo>
                  <a:lnTo>
                    <a:pt x="211" y="76"/>
                  </a:lnTo>
                  <a:lnTo>
                    <a:pt x="226" y="75"/>
                  </a:lnTo>
                  <a:lnTo>
                    <a:pt x="240" y="73"/>
                  </a:lnTo>
                  <a:lnTo>
                    <a:pt x="254" y="71"/>
                  </a:lnTo>
                  <a:lnTo>
                    <a:pt x="267" y="69"/>
                  </a:lnTo>
                  <a:lnTo>
                    <a:pt x="279" y="67"/>
                  </a:lnTo>
                  <a:lnTo>
                    <a:pt x="289" y="63"/>
                  </a:lnTo>
                  <a:lnTo>
                    <a:pt x="294" y="62"/>
                  </a:lnTo>
                  <a:lnTo>
                    <a:pt x="298" y="61"/>
                  </a:lnTo>
                  <a:lnTo>
                    <a:pt x="302" y="59"/>
                  </a:lnTo>
                  <a:lnTo>
                    <a:pt x="307" y="57"/>
                  </a:lnTo>
                  <a:lnTo>
                    <a:pt x="310" y="55"/>
                  </a:lnTo>
                  <a:lnTo>
                    <a:pt x="312" y="54"/>
                  </a:lnTo>
                  <a:lnTo>
                    <a:pt x="316" y="52"/>
                  </a:lnTo>
                  <a:lnTo>
                    <a:pt x="318" y="50"/>
                  </a:lnTo>
                  <a:lnTo>
                    <a:pt x="321" y="48"/>
                  </a:lnTo>
                  <a:lnTo>
                    <a:pt x="323" y="47"/>
                  </a:lnTo>
                  <a:lnTo>
                    <a:pt x="324" y="45"/>
                  </a:lnTo>
                  <a:lnTo>
                    <a:pt x="325" y="42"/>
                  </a:lnTo>
                  <a:lnTo>
                    <a:pt x="325" y="41"/>
                  </a:lnTo>
                  <a:lnTo>
                    <a:pt x="325" y="39"/>
                  </a:lnTo>
                  <a:lnTo>
                    <a:pt x="325" y="36"/>
                  </a:lnTo>
                  <a:lnTo>
                    <a:pt x="325" y="35"/>
                  </a:lnTo>
                  <a:lnTo>
                    <a:pt x="324" y="33"/>
                  </a:lnTo>
                  <a:lnTo>
                    <a:pt x="323" y="31"/>
                  </a:lnTo>
                  <a:lnTo>
                    <a:pt x="321" y="29"/>
                  </a:lnTo>
                  <a:lnTo>
                    <a:pt x="318" y="27"/>
                  </a:lnTo>
                  <a:lnTo>
                    <a:pt x="316" y="26"/>
                  </a:lnTo>
                  <a:lnTo>
                    <a:pt x="312" y="24"/>
                  </a:lnTo>
                  <a:lnTo>
                    <a:pt x="310" y="22"/>
                  </a:lnTo>
                  <a:lnTo>
                    <a:pt x="307" y="20"/>
                  </a:lnTo>
                  <a:lnTo>
                    <a:pt x="302" y="19"/>
                  </a:lnTo>
                  <a:lnTo>
                    <a:pt x="298" y="18"/>
                  </a:lnTo>
                  <a:lnTo>
                    <a:pt x="294" y="15"/>
                  </a:lnTo>
                  <a:lnTo>
                    <a:pt x="289" y="14"/>
                  </a:lnTo>
                  <a:lnTo>
                    <a:pt x="279" y="12"/>
                  </a:lnTo>
                  <a:lnTo>
                    <a:pt x="267" y="10"/>
                  </a:lnTo>
                  <a:lnTo>
                    <a:pt x="254" y="7"/>
                  </a:lnTo>
                  <a:lnTo>
                    <a:pt x="240" y="5"/>
                  </a:lnTo>
                  <a:lnTo>
                    <a:pt x="226" y="4"/>
                  </a:lnTo>
                  <a:lnTo>
                    <a:pt x="211" y="1"/>
                  </a:lnTo>
                  <a:lnTo>
                    <a:pt x="196" y="1"/>
                  </a:lnTo>
                  <a:lnTo>
                    <a:pt x="179" y="0"/>
                  </a:lnTo>
                  <a:lnTo>
                    <a:pt x="163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2" name="Line 76">
              <a:extLst>
                <a:ext uri="{FF2B5EF4-FFF2-40B4-BE49-F238E27FC236}">
                  <a16:creationId xmlns:a16="http://schemas.microsoft.com/office/drawing/2014/main" id="{A7D9BA2C-5783-9B46-9411-E109E5A2F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2443"/>
              <a:ext cx="58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3" name="Line 77">
              <a:extLst>
                <a:ext uri="{FF2B5EF4-FFF2-40B4-BE49-F238E27FC236}">
                  <a16:creationId xmlns:a16="http://schemas.microsoft.com/office/drawing/2014/main" id="{54DA0C0F-C25E-C84B-BA22-657EB254C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8" y="2487"/>
              <a:ext cx="51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4" name="Line 78">
              <a:extLst>
                <a:ext uri="{FF2B5EF4-FFF2-40B4-BE49-F238E27FC236}">
                  <a16:creationId xmlns:a16="http://schemas.microsoft.com/office/drawing/2014/main" id="{7536DC8B-CB19-1E4A-B8A7-FF72E723F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1" y="2443"/>
              <a:ext cx="59" cy="44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5" name="Line 79">
              <a:extLst>
                <a:ext uri="{FF2B5EF4-FFF2-40B4-BE49-F238E27FC236}">
                  <a16:creationId xmlns:a16="http://schemas.microsoft.com/office/drawing/2014/main" id="{8556BF51-9EA7-004E-AC06-C767CF07E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2486"/>
              <a:ext cx="58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6" name="Line 80">
              <a:extLst>
                <a:ext uri="{FF2B5EF4-FFF2-40B4-BE49-F238E27FC236}">
                  <a16:creationId xmlns:a16="http://schemas.microsoft.com/office/drawing/2014/main" id="{C4132E17-8081-C54D-8815-6C9E1D49C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8" y="2442"/>
              <a:ext cx="51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7" name="Line 81">
              <a:extLst>
                <a:ext uri="{FF2B5EF4-FFF2-40B4-BE49-F238E27FC236}">
                  <a16:creationId xmlns:a16="http://schemas.microsoft.com/office/drawing/2014/main" id="{3650FF40-BF36-8849-BF8C-99A830764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1" y="2442"/>
              <a:ext cx="59" cy="44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8" name="Rectangle 82">
              <a:extLst>
                <a:ext uri="{FF2B5EF4-FFF2-40B4-BE49-F238E27FC236}">
                  <a16:creationId xmlns:a16="http://schemas.microsoft.com/office/drawing/2014/main" id="{8A98C7E8-A291-7A4A-90A6-0B7DCB1F7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19" name="Freeform 84">
              <a:extLst>
                <a:ext uri="{FF2B5EF4-FFF2-40B4-BE49-F238E27FC236}">
                  <a16:creationId xmlns:a16="http://schemas.microsoft.com/office/drawing/2014/main" id="{D3C6A20E-B344-F745-9681-320548561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0" name="Rectangle 85">
              <a:extLst>
                <a:ext uri="{FF2B5EF4-FFF2-40B4-BE49-F238E27FC236}">
                  <a16:creationId xmlns:a16="http://schemas.microsoft.com/office/drawing/2014/main" id="{3A22AE48-FA3B-2244-BE0A-F228B5ED2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21" name="Rectangle 86">
              <a:extLst>
                <a:ext uri="{FF2B5EF4-FFF2-40B4-BE49-F238E27FC236}">
                  <a16:creationId xmlns:a16="http://schemas.microsoft.com/office/drawing/2014/main" id="{28A92567-815B-DD49-BCE7-1F6B36B36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22" name="Rectangle 87">
              <a:extLst>
                <a:ext uri="{FF2B5EF4-FFF2-40B4-BE49-F238E27FC236}">
                  <a16:creationId xmlns:a16="http://schemas.microsoft.com/office/drawing/2014/main" id="{6A1D4200-26FD-AF4F-A4ED-8F5C9B1ED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23" name="Rectangle 88">
              <a:extLst>
                <a:ext uri="{FF2B5EF4-FFF2-40B4-BE49-F238E27FC236}">
                  <a16:creationId xmlns:a16="http://schemas.microsoft.com/office/drawing/2014/main" id="{AECB26AA-486B-C34F-8FB9-53DE2190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24" name="Rectangle 89">
              <a:extLst>
                <a:ext uri="{FF2B5EF4-FFF2-40B4-BE49-F238E27FC236}">
                  <a16:creationId xmlns:a16="http://schemas.microsoft.com/office/drawing/2014/main" id="{F8B41D68-39A5-8E47-AA7E-B9C0B78CC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25" name="Rectangle 90">
              <a:extLst>
                <a:ext uri="{FF2B5EF4-FFF2-40B4-BE49-F238E27FC236}">
                  <a16:creationId xmlns:a16="http://schemas.microsoft.com/office/drawing/2014/main" id="{372F33C9-D909-6345-B412-4C86884A9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26" name="Rectangle 91">
              <a:extLst>
                <a:ext uri="{FF2B5EF4-FFF2-40B4-BE49-F238E27FC236}">
                  <a16:creationId xmlns:a16="http://schemas.microsoft.com/office/drawing/2014/main" id="{87B0F7AA-1E97-8B4C-8261-5A9489E1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27" name="Rectangle 92">
              <a:extLst>
                <a:ext uri="{FF2B5EF4-FFF2-40B4-BE49-F238E27FC236}">
                  <a16:creationId xmlns:a16="http://schemas.microsoft.com/office/drawing/2014/main" id="{A3E6DE75-79EA-5544-BE22-869D0A910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28" name="Rectangle 93">
              <a:extLst>
                <a:ext uri="{FF2B5EF4-FFF2-40B4-BE49-F238E27FC236}">
                  <a16:creationId xmlns:a16="http://schemas.microsoft.com/office/drawing/2014/main" id="{24EF9AA2-7F0A-E547-A0EA-24119A0BC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29" name="Rectangle 94">
              <a:extLst>
                <a:ext uri="{FF2B5EF4-FFF2-40B4-BE49-F238E27FC236}">
                  <a16:creationId xmlns:a16="http://schemas.microsoft.com/office/drawing/2014/main" id="{116A341E-A618-CD44-8C33-8E8203CD8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155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30" name="Rectangle 95">
              <a:extLst>
                <a:ext uri="{FF2B5EF4-FFF2-40B4-BE49-F238E27FC236}">
                  <a16:creationId xmlns:a16="http://schemas.microsoft.com/office/drawing/2014/main" id="{CC8640B2-5463-F149-8DEE-7DC3AEF6B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31" name="Rectangle 96">
              <a:extLst>
                <a:ext uri="{FF2B5EF4-FFF2-40B4-BE49-F238E27FC236}">
                  <a16:creationId xmlns:a16="http://schemas.microsoft.com/office/drawing/2014/main" id="{65CC8DD7-58D3-EA47-914F-F22B1ACAD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32" name="Rectangle 97">
              <a:extLst>
                <a:ext uri="{FF2B5EF4-FFF2-40B4-BE49-F238E27FC236}">
                  <a16:creationId xmlns:a16="http://schemas.microsoft.com/office/drawing/2014/main" id="{1F4D8B77-77AC-CA43-BBC7-BE42590F1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33" name="Rectangle 98">
              <a:extLst>
                <a:ext uri="{FF2B5EF4-FFF2-40B4-BE49-F238E27FC236}">
                  <a16:creationId xmlns:a16="http://schemas.microsoft.com/office/drawing/2014/main" id="{34C8BA2E-9600-6447-9363-3A4B83BCB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34" name="Rectangle 99">
              <a:extLst>
                <a:ext uri="{FF2B5EF4-FFF2-40B4-BE49-F238E27FC236}">
                  <a16:creationId xmlns:a16="http://schemas.microsoft.com/office/drawing/2014/main" id="{4E24635B-3FEA-4B43-8BAD-373E60F6E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35" name="Rectangle 100">
              <a:extLst>
                <a:ext uri="{FF2B5EF4-FFF2-40B4-BE49-F238E27FC236}">
                  <a16:creationId xmlns:a16="http://schemas.microsoft.com/office/drawing/2014/main" id="{90D34B22-209C-0447-A1BC-97D15CBF4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36" name="Rectangle 101">
              <a:extLst>
                <a:ext uri="{FF2B5EF4-FFF2-40B4-BE49-F238E27FC236}">
                  <a16:creationId xmlns:a16="http://schemas.microsoft.com/office/drawing/2014/main" id="{A699449F-6417-534B-8488-574020939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37" name="Rectangle 102">
              <a:extLst>
                <a:ext uri="{FF2B5EF4-FFF2-40B4-BE49-F238E27FC236}">
                  <a16:creationId xmlns:a16="http://schemas.microsoft.com/office/drawing/2014/main" id="{AC33701C-047D-764B-9BBE-976A49108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38" name="Rectangle 103">
              <a:extLst>
                <a:ext uri="{FF2B5EF4-FFF2-40B4-BE49-F238E27FC236}">
                  <a16:creationId xmlns:a16="http://schemas.microsoft.com/office/drawing/2014/main" id="{85F03B7D-EB22-B641-97D8-D4B52754C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39" name="Rectangle 104">
              <a:extLst>
                <a:ext uri="{FF2B5EF4-FFF2-40B4-BE49-F238E27FC236}">
                  <a16:creationId xmlns:a16="http://schemas.microsoft.com/office/drawing/2014/main" id="{0F4D5050-FD70-6D48-8F3B-3B2AD4F52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40" name="Rectangle 105">
              <a:extLst>
                <a:ext uri="{FF2B5EF4-FFF2-40B4-BE49-F238E27FC236}">
                  <a16:creationId xmlns:a16="http://schemas.microsoft.com/office/drawing/2014/main" id="{62FC30F8-7DC8-CC44-AA85-F7DC1CCFC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41" name="Rectangle 106">
              <a:extLst>
                <a:ext uri="{FF2B5EF4-FFF2-40B4-BE49-F238E27FC236}">
                  <a16:creationId xmlns:a16="http://schemas.microsoft.com/office/drawing/2014/main" id="{1A40678B-F6AA-C94F-84F0-EEDBBA228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42" name="Rectangle 107">
              <a:extLst>
                <a:ext uri="{FF2B5EF4-FFF2-40B4-BE49-F238E27FC236}">
                  <a16:creationId xmlns:a16="http://schemas.microsoft.com/office/drawing/2014/main" id="{A07C128C-65E9-1047-9F4D-AE1AD721E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43" name="Rectangle 108">
              <a:extLst>
                <a:ext uri="{FF2B5EF4-FFF2-40B4-BE49-F238E27FC236}">
                  <a16:creationId xmlns:a16="http://schemas.microsoft.com/office/drawing/2014/main" id="{EE664CD0-3CEE-8446-A860-7B58970BC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44" name="Rectangle 109">
              <a:extLst>
                <a:ext uri="{FF2B5EF4-FFF2-40B4-BE49-F238E27FC236}">
                  <a16:creationId xmlns:a16="http://schemas.microsoft.com/office/drawing/2014/main" id="{1A99763C-60B9-0B4D-97CA-D494B8693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45" name="Rectangle 110">
              <a:extLst>
                <a:ext uri="{FF2B5EF4-FFF2-40B4-BE49-F238E27FC236}">
                  <a16:creationId xmlns:a16="http://schemas.microsoft.com/office/drawing/2014/main" id="{94E556ED-8BDF-A24E-A870-F407B1F7C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46" name="Rectangle 111">
              <a:extLst>
                <a:ext uri="{FF2B5EF4-FFF2-40B4-BE49-F238E27FC236}">
                  <a16:creationId xmlns:a16="http://schemas.microsoft.com/office/drawing/2014/main" id="{FB902188-6960-244D-BE9C-B9C90F53C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47" name="Rectangle 112">
              <a:extLst>
                <a:ext uri="{FF2B5EF4-FFF2-40B4-BE49-F238E27FC236}">
                  <a16:creationId xmlns:a16="http://schemas.microsoft.com/office/drawing/2014/main" id="{F34D4A58-4088-4343-8038-ADAEE0B02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48" name="Rectangle 113">
              <a:extLst>
                <a:ext uri="{FF2B5EF4-FFF2-40B4-BE49-F238E27FC236}">
                  <a16:creationId xmlns:a16="http://schemas.microsoft.com/office/drawing/2014/main" id="{379FD300-82B2-F045-97C7-19661A464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49" name="Rectangle 114">
              <a:extLst>
                <a:ext uri="{FF2B5EF4-FFF2-40B4-BE49-F238E27FC236}">
                  <a16:creationId xmlns:a16="http://schemas.microsoft.com/office/drawing/2014/main" id="{88D1759E-4EE7-7D47-8437-86D619A56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50" name="Rectangle 115">
              <a:extLst>
                <a:ext uri="{FF2B5EF4-FFF2-40B4-BE49-F238E27FC236}">
                  <a16:creationId xmlns:a16="http://schemas.microsoft.com/office/drawing/2014/main" id="{324FCD74-C1F4-B843-A8C9-AEEFBB0C6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51" name="Rectangle 116">
              <a:extLst>
                <a:ext uri="{FF2B5EF4-FFF2-40B4-BE49-F238E27FC236}">
                  <a16:creationId xmlns:a16="http://schemas.microsoft.com/office/drawing/2014/main" id="{7B8130C1-7FC9-104F-B827-087F8A75E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52" name="Rectangle 117">
              <a:extLst>
                <a:ext uri="{FF2B5EF4-FFF2-40B4-BE49-F238E27FC236}">
                  <a16:creationId xmlns:a16="http://schemas.microsoft.com/office/drawing/2014/main" id="{2F1E0A2A-0522-A14B-9565-7B5461675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53" name="Rectangle 118">
              <a:extLst>
                <a:ext uri="{FF2B5EF4-FFF2-40B4-BE49-F238E27FC236}">
                  <a16:creationId xmlns:a16="http://schemas.microsoft.com/office/drawing/2014/main" id="{CC3AA15C-09D4-5247-85A5-8A0EFFCB7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54" name="Rectangle 119">
              <a:extLst>
                <a:ext uri="{FF2B5EF4-FFF2-40B4-BE49-F238E27FC236}">
                  <a16:creationId xmlns:a16="http://schemas.microsoft.com/office/drawing/2014/main" id="{0EC98AB7-B3B0-A64F-9766-51D3BE9AB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55" name="Rectangle 120">
              <a:extLst>
                <a:ext uri="{FF2B5EF4-FFF2-40B4-BE49-F238E27FC236}">
                  <a16:creationId xmlns:a16="http://schemas.microsoft.com/office/drawing/2014/main" id="{6176D08C-031A-6546-9E69-81274E957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456" name="Freeform 121">
              <a:extLst>
                <a:ext uri="{FF2B5EF4-FFF2-40B4-BE49-F238E27FC236}">
                  <a16:creationId xmlns:a16="http://schemas.microsoft.com/office/drawing/2014/main" id="{E666635F-0C9C-134B-8A11-FB811E971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7" name="Freeform 122">
              <a:extLst>
                <a:ext uri="{FF2B5EF4-FFF2-40B4-BE49-F238E27FC236}">
                  <a16:creationId xmlns:a16="http://schemas.microsoft.com/office/drawing/2014/main" id="{5B363045-1CA7-D149-BFD6-F3903027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8" name="Freeform 123">
              <a:extLst>
                <a:ext uri="{FF2B5EF4-FFF2-40B4-BE49-F238E27FC236}">
                  <a16:creationId xmlns:a16="http://schemas.microsoft.com/office/drawing/2014/main" id="{C78C8021-2BA2-1F47-B14F-27767B23A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9" name="Freeform 124">
              <a:extLst>
                <a:ext uri="{FF2B5EF4-FFF2-40B4-BE49-F238E27FC236}">
                  <a16:creationId xmlns:a16="http://schemas.microsoft.com/office/drawing/2014/main" id="{90B9D758-B374-A74F-9833-62321A80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0" name="Freeform 125">
              <a:extLst>
                <a:ext uri="{FF2B5EF4-FFF2-40B4-BE49-F238E27FC236}">
                  <a16:creationId xmlns:a16="http://schemas.microsoft.com/office/drawing/2014/main" id="{727C675A-1732-9848-AF48-FFAA3B342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1" name="Freeform 126">
              <a:extLst>
                <a:ext uri="{FF2B5EF4-FFF2-40B4-BE49-F238E27FC236}">
                  <a16:creationId xmlns:a16="http://schemas.microsoft.com/office/drawing/2014/main" id="{B8187A4C-0686-6740-A7E2-C135975BB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2" name="Freeform 127">
              <a:extLst>
                <a:ext uri="{FF2B5EF4-FFF2-40B4-BE49-F238E27FC236}">
                  <a16:creationId xmlns:a16="http://schemas.microsoft.com/office/drawing/2014/main" id="{E339CAAA-4866-BF4E-9821-32BA4B29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3" name="Freeform 128">
              <a:extLst>
                <a:ext uri="{FF2B5EF4-FFF2-40B4-BE49-F238E27FC236}">
                  <a16:creationId xmlns:a16="http://schemas.microsoft.com/office/drawing/2014/main" id="{0A3203A9-82EE-1046-810E-AF955F5DF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4" name="Freeform 129">
              <a:extLst>
                <a:ext uri="{FF2B5EF4-FFF2-40B4-BE49-F238E27FC236}">
                  <a16:creationId xmlns:a16="http://schemas.microsoft.com/office/drawing/2014/main" id="{97ECD38A-D9E2-3048-9265-3388A19F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5" name="Freeform 130">
              <a:extLst>
                <a:ext uri="{FF2B5EF4-FFF2-40B4-BE49-F238E27FC236}">
                  <a16:creationId xmlns:a16="http://schemas.microsoft.com/office/drawing/2014/main" id="{15785F1D-26D0-6346-BBEE-38D5D161B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6" name="Freeform 131">
              <a:extLst>
                <a:ext uri="{FF2B5EF4-FFF2-40B4-BE49-F238E27FC236}">
                  <a16:creationId xmlns:a16="http://schemas.microsoft.com/office/drawing/2014/main" id="{4518BB0C-50D9-A14C-948D-0D3208C3B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7" name="Freeform 132">
              <a:extLst>
                <a:ext uri="{FF2B5EF4-FFF2-40B4-BE49-F238E27FC236}">
                  <a16:creationId xmlns:a16="http://schemas.microsoft.com/office/drawing/2014/main" id="{C00555DF-9C74-9849-9906-8EC583D2E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8" name="Freeform 133">
              <a:extLst>
                <a:ext uri="{FF2B5EF4-FFF2-40B4-BE49-F238E27FC236}">
                  <a16:creationId xmlns:a16="http://schemas.microsoft.com/office/drawing/2014/main" id="{F237BB34-11D8-4B49-BA0A-32E9725F9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9" name="Freeform 134">
              <a:extLst>
                <a:ext uri="{FF2B5EF4-FFF2-40B4-BE49-F238E27FC236}">
                  <a16:creationId xmlns:a16="http://schemas.microsoft.com/office/drawing/2014/main" id="{F80B9A30-D4DB-FE43-8E78-86DBF3F0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0" name="Freeform 135">
              <a:extLst>
                <a:ext uri="{FF2B5EF4-FFF2-40B4-BE49-F238E27FC236}">
                  <a16:creationId xmlns:a16="http://schemas.microsoft.com/office/drawing/2014/main" id="{66282FA3-C6CC-FC43-B7B5-99370CB33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1" name="Freeform 136">
              <a:extLst>
                <a:ext uri="{FF2B5EF4-FFF2-40B4-BE49-F238E27FC236}">
                  <a16:creationId xmlns:a16="http://schemas.microsoft.com/office/drawing/2014/main" id="{4CE44268-5A0B-114F-A827-6FF0AAD36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2" name="Freeform 137">
              <a:extLst>
                <a:ext uri="{FF2B5EF4-FFF2-40B4-BE49-F238E27FC236}">
                  <a16:creationId xmlns:a16="http://schemas.microsoft.com/office/drawing/2014/main" id="{C1488AA2-CFBE-9A48-B46B-2509E5F3B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3" name="Freeform 138">
              <a:extLst>
                <a:ext uri="{FF2B5EF4-FFF2-40B4-BE49-F238E27FC236}">
                  <a16:creationId xmlns:a16="http://schemas.microsoft.com/office/drawing/2014/main" id="{EA335AD9-ABEC-8C45-A0DE-E937A827C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4" name="Freeform 139">
              <a:extLst>
                <a:ext uri="{FF2B5EF4-FFF2-40B4-BE49-F238E27FC236}">
                  <a16:creationId xmlns:a16="http://schemas.microsoft.com/office/drawing/2014/main" id="{DF07BD40-8FF4-594B-82A1-408F1DC82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5" name="Freeform 140">
              <a:extLst>
                <a:ext uri="{FF2B5EF4-FFF2-40B4-BE49-F238E27FC236}">
                  <a16:creationId xmlns:a16="http://schemas.microsoft.com/office/drawing/2014/main" id="{BFFE3ED8-0D23-EA44-894C-CC9C73E8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6" name="Freeform 141">
              <a:extLst>
                <a:ext uri="{FF2B5EF4-FFF2-40B4-BE49-F238E27FC236}">
                  <a16:creationId xmlns:a16="http://schemas.microsoft.com/office/drawing/2014/main" id="{CFCC6B57-E298-EF48-8950-DE8F100E5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7" name="Freeform 142">
              <a:extLst>
                <a:ext uri="{FF2B5EF4-FFF2-40B4-BE49-F238E27FC236}">
                  <a16:creationId xmlns:a16="http://schemas.microsoft.com/office/drawing/2014/main" id="{7313FBC3-9B7C-1D44-B582-632B44B0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8" name="Freeform 143">
              <a:extLst>
                <a:ext uri="{FF2B5EF4-FFF2-40B4-BE49-F238E27FC236}">
                  <a16:creationId xmlns:a16="http://schemas.microsoft.com/office/drawing/2014/main" id="{8B3B169C-85C0-C04B-A567-34ABA8CE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9" name="Freeform 144">
              <a:extLst>
                <a:ext uri="{FF2B5EF4-FFF2-40B4-BE49-F238E27FC236}">
                  <a16:creationId xmlns:a16="http://schemas.microsoft.com/office/drawing/2014/main" id="{7C26F950-1351-CB4B-9D70-90576C1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80" name="Freeform 145">
              <a:extLst>
                <a:ext uri="{FF2B5EF4-FFF2-40B4-BE49-F238E27FC236}">
                  <a16:creationId xmlns:a16="http://schemas.microsoft.com/office/drawing/2014/main" id="{34BE8087-E9A9-6449-85F2-D718A6050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81" name="Freeform 146">
              <a:extLst>
                <a:ext uri="{FF2B5EF4-FFF2-40B4-BE49-F238E27FC236}">
                  <a16:creationId xmlns:a16="http://schemas.microsoft.com/office/drawing/2014/main" id="{08B10F99-F56B-D540-81F2-E006735AF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82" name="Freeform 147">
              <a:extLst>
                <a:ext uri="{FF2B5EF4-FFF2-40B4-BE49-F238E27FC236}">
                  <a16:creationId xmlns:a16="http://schemas.microsoft.com/office/drawing/2014/main" id="{803F7963-F28F-DF4E-AD9B-F9A3DDD20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83" name="Freeform 148">
              <a:extLst>
                <a:ext uri="{FF2B5EF4-FFF2-40B4-BE49-F238E27FC236}">
                  <a16:creationId xmlns:a16="http://schemas.microsoft.com/office/drawing/2014/main" id="{4EBAECCF-BEC3-D74D-BA0C-5287EF6D1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84" name="Freeform 149">
              <a:extLst>
                <a:ext uri="{FF2B5EF4-FFF2-40B4-BE49-F238E27FC236}">
                  <a16:creationId xmlns:a16="http://schemas.microsoft.com/office/drawing/2014/main" id="{4A3005BB-27A3-BF4A-B1EB-29812C203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85" name="Freeform 150">
              <a:extLst>
                <a:ext uri="{FF2B5EF4-FFF2-40B4-BE49-F238E27FC236}">
                  <a16:creationId xmlns:a16="http://schemas.microsoft.com/office/drawing/2014/main" id="{07422919-8D31-4A47-8B54-7AAD296D9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86" name="Freeform 151">
              <a:extLst>
                <a:ext uri="{FF2B5EF4-FFF2-40B4-BE49-F238E27FC236}">
                  <a16:creationId xmlns:a16="http://schemas.microsoft.com/office/drawing/2014/main" id="{B0E8501E-3804-8941-B6FE-C88F390DD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87" name="Freeform 152">
              <a:extLst>
                <a:ext uri="{FF2B5EF4-FFF2-40B4-BE49-F238E27FC236}">
                  <a16:creationId xmlns:a16="http://schemas.microsoft.com/office/drawing/2014/main" id="{719EC44F-5BA8-014F-94C3-F6DE63149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88" name="Freeform 153">
              <a:extLst>
                <a:ext uri="{FF2B5EF4-FFF2-40B4-BE49-F238E27FC236}">
                  <a16:creationId xmlns:a16="http://schemas.microsoft.com/office/drawing/2014/main" id="{D1E95A03-C2DA-4C46-9DD9-4FBDEE2F4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89" name="Freeform 154">
              <a:extLst>
                <a:ext uri="{FF2B5EF4-FFF2-40B4-BE49-F238E27FC236}">
                  <a16:creationId xmlns:a16="http://schemas.microsoft.com/office/drawing/2014/main" id="{FD8AE2BC-B8DC-514A-B6F0-312179440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90" name="Freeform 155">
              <a:extLst>
                <a:ext uri="{FF2B5EF4-FFF2-40B4-BE49-F238E27FC236}">
                  <a16:creationId xmlns:a16="http://schemas.microsoft.com/office/drawing/2014/main" id="{F967C13E-7BF3-2B49-87AA-C47F647E8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91" name="Freeform 156">
              <a:extLst>
                <a:ext uri="{FF2B5EF4-FFF2-40B4-BE49-F238E27FC236}">
                  <a16:creationId xmlns:a16="http://schemas.microsoft.com/office/drawing/2014/main" id="{4ED4C173-4324-0A4C-A1B3-A17C26FF2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92" name="Freeform 157">
              <a:extLst>
                <a:ext uri="{FF2B5EF4-FFF2-40B4-BE49-F238E27FC236}">
                  <a16:creationId xmlns:a16="http://schemas.microsoft.com/office/drawing/2014/main" id="{16AC3B66-E4A9-624B-9CAA-A6F891CF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93" name="Freeform 158">
              <a:extLst>
                <a:ext uri="{FF2B5EF4-FFF2-40B4-BE49-F238E27FC236}">
                  <a16:creationId xmlns:a16="http://schemas.microsoft.com/office/drawing/2014/main" id="{71263A58-3849-B941-B653-BBD8613EB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94" name="Freeform 159">
              <a:extLst>
                <a:ext uri="{FF2B5EF4-FFF2-40B4-BE49-F238E27FC236}">
                  <a16:creationId xmlns:a16="http://schemas.microsoft.com/office/drawing/2014/main" id="{77B708FC-4ABA-A34F-B0D3-97C8F39A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95" name="Freeform 160">
              <a:extLst>
                <a:ext uri="{FF2B5EF4-FFF2-40B4-BE49-F238E27FC236}">
                  <a16:creationId xmlns:a16="http://schemas.microsoft.com/office/drawing/2014/main" id="{1ABC3425-7525-7F40-B900-FA27CA778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96" name="Freeform 161">
              <a:extLst>
                <a:ext uri="{FF2B5EF4-FFF2-40B4-BE49-F238E27FC236}">
                  <a16:creationId xmlns:a16="http://schemas.microsoft.com/office/drawing/2014/main" id="{CAF95CAE-BF24-684B-B213-530CCE08B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97" name="Freeform 162">
              <a:extLst>
                <a:ext uri="{FF2B5EF4-FFF2-40B4-BE49-F238E27FC236}">
                  <a16:creationId xmlns:a16="http://schemas.microsoft.com/office/drawing/2014/main" id="{71A717CE-283E-9C48-A5C4-4C3CDDD96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98" name="Freeform 163">
              <a:extLst>
                <a:ext uri="{FF2B5EF4-FFF2-40B4-BE49-F238E27FC236}">
                  <a16:creationId xmlns:a16="http://schemas.microsoft.com/office/drawing/2014/main" id="{1C79F36E-526C-7241-8EF0-EF16A8F6D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99" name="Freeform 164">
              <a:extLst>
                <a:ext uri="{FF2B5EF4-FFF2-40B4-BE49-F238E27FC236}">
                  <a16:creationId xmlns:a16="http://schemas.microsoft.com/office/drawing/2014/main" id="{576AE085-0B85-2046-AA17-2E4A1739C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00" name="Freeform 165">
              <a:extLst>
                <a:ext uri="{FF2B5EF4-FFF2-40B4-BE49-F238E27FC236}">
                  <a16:creationId xmlns:a16="http://schemas.microsoft.com/office/drawing/2014/main" id="{C28610BD-EF70-1749-9E7C-BD0494FA1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01" name="Freeform 166">
              <a:extLst>
                <a:ext uri="{FF2B5EF4-FFF2-40B4-BE49-F238E27FC236}">
                  <a16:creationId xmlns:a16="http://schemas.microsoft.com/office/drawing/2014/main" id="{25C440F1-A127-414B-AA07-F5BBB3EF2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02" name="Freeform 167">
              <a:extLst>
                <a:ext uri="{FF2B5EF4-FFF2-40B4-BE49-F238E27FC236}">
                  <a16:creationId xmlns:a16="http://schemas.microsoft.com/office/drawing/2014/main" id="{8B8D4185-1013-AD4B-9235-D1AD5E311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03" name="Freeform 168">
              <a:extLst>
                <a:ext uri="{FF2B5EF4-FFF2-40B4-BE49-F238E27FC236}">
                  <a16:creationId xmlns:a16="http://schemas.microsoft.com/office/drawing/2014/main" id="{E2F7E1BC-AD99-D548-96A3-CDF7A2C67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04" name="Freeform 169">
              <a:extLst>
                <a:ext uri="{FF2B5EF4-FFF2-40B4-BE49-F238E27FC236}">
                  <a16:creationId xmlns:a16="http://schemas.microsoft.com/office/drawing/2014/main" id="{CCAA6486-1632-974D-ABDC-B15AC41F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05" name="Freeform 170">
              <a:extLst>
                <a:ext uri="{FF2B5EF4-FFF2-40B4-BE49-F238E27FC236}">
                  <a16:creationId xmlns:a16="http://schemas.microsoft.com/office/drawing/2014/main" id="{5C65DD27-AA14-A940-9CA2-52AB1E520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06" name="Freeform 171">
              <a:extLst>
                <a:ext uri="{FF2B5EF4-FFF2-40B4-BE49-F238E27FC236}">
                  <a16:creationId xmlns:a16="http://schemas.microsoft.com/office/drawing/2014/main" id="{239FA38E-9DE6-0344-8DB1-7F7138568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07" name="Freeform 172">
              <a:extLst>
                <a:ext uri="{FF2B5EF4-FFF2-40B4-BE49-F238E27FC236}">
                  <a16:creationId xmlns:a16="http://schemas.microsoft.com/office/drawing/2014/main" id="{97198EF9-DEB7-624E-B59D-7A9A2DB0E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08" name="Freeform 173">
              <a:extLst>
                <a:ext uri="{FF2B5EF4-FFF2-40B4-BE49-F238E27FC236}">
                  <a16:creationId xmlns:a16="http://schemas.microsoft.com/office/drawing/2014/main" id="{676379FB-405B-184B-B9E5-B43A040C9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09" name="Freeform 174">
              <a:extLst>
                <a:ext uri="{FF2B5EF4-FFF2-40B4-BE49-F238E27FC236}">
                  <a16:creationId xmlns:a16="http://schemas.microsoft.com/office/drawing/2014/main" id="{791C720C-D9B7-F345-8E10-0FCFDED63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10" name="Freeform 175">
              <a:extLst>
                <a:ext uri="{FF2B5EF4-FFF2-40B4-BE49-F238E27FC236}">
                  <a16:creationId xmlns:a16="http://schemas.microsoft.com/office/drawing/2014/main" id="{897C70D4-CD43-CB45-9BDD-9847C6674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11" name="Freeform 176">
              <a:extLst>
                <a:ext uri="{FF2B5EF4-FFF2-40B4-BE49-F238E27FC236}">
                  <a16:creationId xmlns:a16="http://schemas.microsoft.com/office/drawing/2014/main" id="{50A16F7A-832E-1D48-B4B2-EA52AFE47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12" name="Freeform 177">
              <a:extLst>
                <a:ext uri="{FF2B5EF4-FFF2-40B4-BE49-F238E27FC236}">
                  <a16:creationId xmlns:a16="http://schemas.microsoft.com/office/drawing/2014/main" id="{D1307CDA-5232-8541-8DDE-7FF8463F2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13" name="Freeform 178">
              <a:extLst>
                <a:ext uri="{FF2B5EF4-FFF2-40B4-BE49-F238E27FC236}">
                  <a16:creationId xmlns:a16="http://schemas.microsoft.com/office/drawing/2014/main" id="{07CF4750-336C-1B4F-9255-0969234E2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14" name="Freeform 179">
              <a:extLst>
                <a:ext uri="{FF2B5EF4-FFF2-40B4-BE49-F238E27FC236}">
                  <a16:creationId xmlns:a16="http://schemas.microsoft.com/office/drawing/2014/main" id="{29F83BB7-2A41-9F4B-AAE1-8AACBDAD0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15" name="Freeform 180">
              <a:extLst>
                <a:ext uri="{FF2B5EF4-FFF2-40B4-BE49-F238E27FC236}">
                  <a16:creationId xmlns:a16="http://schemas.microsoft.com/office/drawing/2014/main" id="{332D5903-FFD7-904F-BCED-50EF7AA79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16" name="Freeform 181">
              <a:extLst>
                <a:ext uri="{FF2B5EF4-FFF2-40B4-BE49-F238E27FC236}">
                  <a16:creationId xmlns:a16="http://schemas.microsoft.com/office/drawing/2014/main" id="{2B9F16B2-7212-E349-82B4-22364D4AE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17" name="Freeform 182">
              <a:extLst>
                <a:ext uri="{FF2B5EF4-FFF2-40B4-BE49-F238E27FC236}">
                  <a16:creationId xmlns:a16="http://schemas.microsoft.com/office/drawing/2014/main" id="{95EDEA2A-D28F-E646-BFD2-09014DBD5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18" name="Freeform 183">
              <a:extLst>
                <a:ext uri="{FF2B5EF4-FFF2-40B4-BE49-F238E27FC236}">
                  <a16:creationId xmlns:a16="http://schemas.microsoft.com/office/drawing/2014/main" id="{2FA3D7BD-A942-3848-B8BD-C6F38FDBD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19" name="Freeform 184">
              <a:extLst>
                <a:ext uri="{FF2B5EF4-FFF2-40B4-BE49-F238E27FC236}">
                  <a16:creationId xmlns:a16="http://schemas.microsoft.com/office/drawing/2014/main" id="{EC31F5BC-DC7C-F042-92B5-E8F94A7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20" name="Freeform 185">
              <a:extLst>
                <a:ext uri="{FF2B5EF4-FFF2-40B4-BE49-F238E27FC236}">
                  <a16:creationId xmlns:a16="http://schemas.microsoft.com/office/drawing/2014/main" id="{61C97255-1DEA-5144-BA9D-745AB2461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21" name="Freeform 186">
              <a:extLst>
                <a:ext uri="{FF2B5EF4-FFF2-40B4-BE49-F238E27FC236}">
                  <a16:creationId xmlns:a16="http://schemas.microsoft.com/office/drawing/2014/main" id="{5DAF4463-2DF8-6F4A-907B-F7CB756BE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22" name="Freeform 187">
              <a:extLst>
                <a:ext uri="{FF2B5EF4-FFF2-40B4-BE49-F238E27FC236}">
                  <a16:creationId xmlns:a16="http://schemas.microsoft.com/office/drawing/2014/main" id="{1AB94BB0-726D-CF46-BB0D-EAE530DD6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23" name="Freeform 188">
              <a:extLst>
                <a:ext uri="{FF2B5EF4-FFF2-40B4-BE49-F238E27FC236}">
                  <a16:creationId xmlns:a16="http://schemas.microsoft.com/office/drawing/2014/main" id="{755F6CA8-7565-2C42-A394-F304D1D77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24" name="Rectangle 189">
              <a:extLst>
                <a:ext uri="{FF2B5EF4-FFF2-40B4-BE49-F238E27FC236}">
                  <a16:creationId xmlns:a16="http://schemas.microsoft.com/office/drawing/2014/main" id="{B795A4FC-3CBF-F741-89D8-B64F6E5FA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525" name="Freeform 190">
              <a:extLst>
                <a:ext uri="{FF2B5EF4-FFF2-40B4-BE49-F238E27FC236}">
                  <a16:creationId xmlns:a16="http://schemas.microsoft.com/office/drawing/2014/main" id="{F3874B57-5A1F-AD4E-88E2-BB2E3CF54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26" name="Freeform 191">
              <a:extLst>
                <a:ext uri="{FF2B5EF4-FFF2-40B4-BE49-F238E27FC236}">
                  <a16:creationId xmlns:a16="http://schemas.microsoft.com/office/drawing/2014/main" id="{5E4DCEBB-250D-7E47-915D-8AFA46306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27" name="Freeform 192">
              <a:extLst>
                <a:ext uri="{FF2B5EF4-FFF2-40B4-BE49-F238E27FC236}">
                  <a16:creationId xmlns:a16="http://schemas.microsoft.com/office/drawing/2014/main" id="{68AE3D29-C106-2146-9B60-66418D039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28" name="Freeform 193">
              <a:extLst>
                <a:ext uri="{FF2B5EF4-FFF2-40B4-BE49-F238E27FC236}">
                  <a16:creationId xmlns:a16="http://schemas.microsoft.com/office/drawing/2014/main" id="{431D042E-B0B0-444E-9DC8-AB2B7822F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585"/>
              <a:ext cx="403" cy="77"/>
            </a:xfrm>
            <a:custGeom>
              <a:avLst/>
              <a:gdLst>
                <a:gd name="T0" fmla="*/ 181 w 403"/>
                <a:gd name="T1" fmla="*/ 0 h 77"/>
                <a:gd name="T2" fmla="*/ 142 w 403"/>
                <a:gd name="T3" fmla="*/ 1 h 77"/>
                <a:gd name="T4" fmla="*/ 106 w 403"/>
                <a:gd name="T5" fmla="*/ 5 h 77"/>
                <a:gd name="T6" fmla="*/ 81 w 403"/>
                <a:gd name="T7" fmla="*/ 7 h 77"/>
                <a:gd name="T8" fmla="*/ 66 w 403"/>
                <a:gd name="T9" fmla="*/ 10 h 77"/>
                <a:gd name="T10" fmla="*/ 52 w 403"/>
                <a:gd name="T11" fmla="*/ 13 h 77"/>
                <a:gd name="T12" fmla="*/ 40 w 403"/>
                <a:gd name="T13" fmla="*/ 15 h 77"/>
                <a:gd name="T14" fmla="*/ 29 w 403"/>
                <a:gd name="T15" fmla="*/ 19 h 77"/>
                <a:gd name="T16" fmla="*/ 19 w 403"/>
                <a:gd name="T17" fmla="*/ 22 h 77"/>
                <a:gd name="T18" fmla="*/ 12 w 403"/>
                <a:gd name="T19" fmla="*/ 26 h 77"/>
                <a:gd name="T20" fmla="*/ 7 w 403"/>
                <a:gd name="T21" fmla="*/ 29 h 77"/>
                <a:gd name="T22" fmla="*/ 2 w 403"/>
                <a:gd name="T23" fmla="*/ 33 h 77"/>
                <a:gd name="T24" fmla="*/ 0 w 403"/>
                <a:gd name="T25" fmla="*/ 36 h 77"/>
                <a:gd name="T26" fmla="*/ 0 w 403"/>
                <a:gd name="T27" fmla="*/ 41 h 77"/>
                <a:gd name="T28" fmla="*/ 2 w 403"/>
                <a:gd name="T29" fmla="*/ 45 h 77"/>
                <a:gd name="T30" fmla="*/ 7 w 403"/>
                <a:gd name="T31" fmla="*/ 48 h 77"/>
                <a:gd name="T32" fmla="*/ 12 w 403"/>
                <a:gd name="T33" fmla="*/ 52 h 77"/>
                <a:gd name="T34" fmla="*/ 19 w 403"/>
                <a:gd name="T35" fmla="*/ 55 h 77"/>
                <a:gd name="T36" fmla="*/ 29 w 403"/>
                <a:gd name="T37" fmla="*/ 59 h 77"/>
                <a:gd name="T38" fmla="*/ 40 w 403"/>
                <a:gd name="T39" fmla="*/ 62 h 77"/>
                <a:gd name="T40" fmla="*/ 52 w 403"/>
                <a:gd name="T41" fmla="*/ 65 h 77"/>
                <a:gd name="T42" fmla="*/ 66 w 403"/>
                <a:gd name="T43" fmla="*/ 68 h 77"/>
                <a:gd name="T44" fmla="*/ 81 w 403"/>
                <a:gd name="T45" fmla="*/ 70 h 77"/>
                <a:gd name="T46" fmla="*/ 106 w 403"/>
                <a:gd name="T47" fmla="*/ 73 h 77"/>
                <a:gd name="T48" fmla="*/ 142 w 403"/>
                <a:gd name="T49" fmla="*/ 76 h 77"/>
                <a:gd name="T50" fmla="*/ 181 w 403"/>
                <a:gd name="T51" fmla="*/ 77 h 77"/>
                <a:gd name="T52" fmla="*/ 223 w 403"/>
                <a:gd name="T53" fmla="*/ 77 h 77"/>
                <a:gd name="T54" fmla="*/ 261 w 403"/>
                <a:gd name="T55" fmla="*/ 76 h 77"/>
                <a:gd name="T56" fmla="*/ 297 w 403"/>
                <a:gd name="T57" fmla="*/ 73 h 77"/>
                <a:gd name="T58" fmla="*/ 322 w 403"/>
                <a:gd name="T59" fmla="*/ 70 h 77"/>
                <a:gd name="T60" fmla="*/ 337 w 403"/>
                <a:gd name="T61" fmla="*/ 68 h 77"/>
                <a:gd name="T62" fmla="*/ 351 w 403"/>
                <a:gd name="T63" fmla="*/ 65 h 77"/>
                <a:gd name="T64" fmla="*/ 363 w 403"/>
                <a:gd name="T65" fmla="*/ 62 h 77"/>
                <a:gd name="T66" fmla="*/ 374 w 403"/>
                <a:gd name="T67" fmla="*/ 59 h 77"/>
                <a:gd name="T68" fmla="*/ 384 w 403"/>
                <a:gd name="T69" fmla="*/ 55 h 77"/>
                <a:gd name="T70" fmla="*/ 391 w 403"/>
                <a:gd name="T71" fmla="*/ 52 h 77"/>
                <a:gd name="T72" fmla="*/ 396 w 403"/>
                <a:gd name="T73" fmla="*/ 48 h 77"/>
                <a:gd name="T74" fmla="*/ 401 w 403"/>
                <a:gd name="T75" fmla="*/ 45 h 77"/>
                <a:gd name="T76" fmla="*/ 402 w 403"/>
                <a:gd name="T77" fmla="*/ 41 h 77"/>
                <a:gd name="T78" fmla="*/ 402 w 403"/>
                <a:gd name="T79" fmla="*/ 36 h 77"/>
                <a:gd name="T80" fmla="*/ 401 w 403"/>
                <a:gd name="T81" fmla="*/ 33 h 77"/>
                <a:gd name="T82" fmla="*/ 396 w 403"/>
                <a:gd name="T83" fmla="*/ 29 h 77"/>
                <a:gd name="T84" fmla="*/ 391 w 403"/>
                <a:gd name="T85" fmla="*/ 26 h 77"/>
                <a:gd name="T86" fmla="*/ 384 w 403"/>
                <a:gd name="T87" fmla="*/ 22 h 77"/>
                <a:gd name="T88" fmla="*/ 374 w 403"/>
                <a:gd name="T89" fmla="*/ 19 h 77"/>
                <a:gd name="T90" fmla="*/ 363 w 403"/>
                <a:gd name="T91" fmla="*/ 15 h 77"/>
                <a:gd name="T92" fmla="*/ 351 w 403"/>
                <a:gd name="T93" fmla="*/ 13 h 77"/>
                <a:gd name="T94" fmla="*/ 337 w 403"/>
                <a:gd name="T95" fmla="*/ 10 h 77"/>
                <a:gd name="T96" fmla="*/ 322 w 403"/>
                <a:gd name="T97" fmla="*/ 7 h 77"/>
                <a:gd name="T98" fmla="*/ 297 w 403"/>
                <a:gd name="T99" fmla="*/ 5 h 77"/>
                <a:gd name="T100" fmla="*/ 261 w 403"/>
                <a:gd name="T101" fmla="*/ 1 h 77"/>
                <a:gd name="T102" fmla="*/ 223 w 403"/>
                <a:gd name="T103" fmla="*/ 0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77"/>
                <a:gd name="T158" fmla="*/ 403 w 403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77">
                  <a:moveTo>
                    <a:pt x="202" y="0"/>
                  </a:moveTo>
                  <a:lnTo>
                    <a:pt x="181" y="0"/>
                  </a:lnTo>
                  <a:lnTo>
                    <a:pt x="161" y="0"/>
                  </a:lnTo>
                  <a:lnTo>
                    <a:pt x="142" y="1"/>
                  </a:lnTo>
                  <a:lnTo>
                    <a:pt x="123" y="3"/>
                  </a:lnTo>
                  <a:lnTo>
                    <a:pt x="106" y="5"/>
                  </a:lnTo>
                  <a:lnTo>
                    <a:pt x="88" y="6"/>
                  </a:lnTo>
                  <a:lnTo>
                    <a:pt x="81" y="7"/>
                  </a:lnTo>
                  <a:lnTo>
                    <a:pt x="73" y="8"/>
                  </a:lnTo>
                  <a:lnTo>
                    <a:pt x="66" y="10"/>
                  </a:ln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29" y="59"/>
                  </a:lnTo>
                  <a:lnTo>
                    <a:pt x="35" y="61"/>
                  </a:lnTo>
                  <a:lnTo>
                    <a:pt x="40" y="62"/>
                  </a:lnTo>
                  <a:lnTo>
                    <a:pt x="46" y="63"/>
                  </a:lnTo>
                  <a:lnTo>
                    <a:pt x="52" y="65"/>
                  </a:lnTo>
                  <a:lnTo>
                    <a:pt x="59" y="67"/>
                  </a:lnTo>
                  <a:lnTo>
                    <a:pt x="66" y="68"/>
                  </a:lnTo>
                  <a:lnTo>
                    <a:pt x="73" y="69"/>
                  </a:lnTo>
                  <a:lnTo>
                    <a:pt x="81" y="70"/>
                  </a:lnTo>
                  <a:lnTo>
                    <a:pt x="88" y="72"/>
                  </a:lnTo>
                  <a:lnTo>
                    <a:pt x="106" y="73"/>
                  </a:lnTo>
                  <a:lnTo>
                    <a:pt x="123" y="75"/>
                  </a:lnTo>
                  <a:lnTo>
                    <a:pt x="142" y="76"/>
                  </a:lnTo>
                  <a:lnTo>
                    <a:pt x="161" y="77"/>
                  </a:lnTo>
                  <a:lnTo>
                    <a:pt x="181" y="77"/>
                  </a:lnTo>
                  <a:lnTo>
                    <a:pt x="202" y="77"/>
                  </a:lnTo>
                  <a:lnTo>
                    <a:pt x="223" y="77"/>
                  </a:lnTo>
                  <a:lnTo>
                    <a:pt x="242" y="77"/>
                  </a:lnTo>
                  <a:lnTo>
                    <a:pt x="261" y="76"/>
                  </a:lnTo>
                  <a:lnTo>
                    <a:pt x="280" y="75"/>
                  </a:lnTo>
                  <a:lnTo>
                    <a:pt x="297" y="73"/>
                  </a:lnTo>
                  <a:lnTo>
                    <a:pt x="315" y="72"/>
                  </a:lnTo>
                  <a:lnTo>
                    <a:pt x="322" y="70"/>
                  </a:lnTo>
                  <a:lnTo>
                    <a:pt x="330" y="69"/>
                  </a:lnTo>
                  <a:lnTo>
                    <a:pt x="337" y="68"/>
                  </a:lnTo>
                  <a:lnTo>
                    <a:pt x="344" y="67"/>
                  </a:lnTo>
                  <a:lnTo>
                    <a:pt x="351" y="65"/>
                  </a:lnTo>
                  <a:lnTo>
                    <a:pt x="357" y="63"/>
                  </a:lnTo>
                  <a:lnTo>
                    <a:pt x="363" y="62"/>
                  </a:lnTo>
                  <a:lnTo>
                    <a:pt x="368" y="61"/>
                  </a:lnTo>
                  <a:lnTo>
                    <a:pt x="374" y="59"/>
                  </a:lnTo>
                  <a:lnTo>
                    <a:pt x="379" y="58"/>
                  </a:lnTo>
                  <a:lnTo>
                    <a:pt x="384" y="55"/>
                  </a:lnTo>
                  <a:lnTo>
                    <a:pt x="387" y="54"/>
                  </a:lnTo>
                  <a:lnTo>
                    <a:pt x="391" y="52"/>
                  </a:lnTo>
                  <a:lnTo>
                    <a:pt x="394" y="51"/>
                  </a:lnTo>
                  <a:lnTo>
                    <a:pt x="396" y="48"/>
                  </a:lnTo>
                  <a:lnTo>
                    <a:pt x="399" y="47"/>
                  </a:lnTo>
                  <a:lnTo>
                    <a:pt x="401" y="45"/>
                  </a:lnTo>
                  <a:lnTo>
                    <a:pt x="402" y="42"/>
                  </a:lnTo>
                  <a:lnTo>
                    <a:pt x="402" y="41"/>
                  </a:lnTo>
                  <a:lnTo>
                    <a:pt x="403" y="39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1" y="33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1" y="26"/>
                  </a:lnTo>
                  <a:lnTo>
                    <a:pt x="387" y="24"/>
                  </a:lnTo>
                  <a:lnTo>
                    <a:pt x="384" y="22"/>
                  </a:lnTo>
                  <a:lnTo>
                    <a:pt x="379" y="20"/>
                  </a:lnTo>
                  <a:lnTo>
                    <a:pt x="374" y="19"/>
                  </a:lnTo>
                  <a:lnTo>
                    <a:pt x="368" y="17"/>
                  </a:lnTo>
                  <a:lnTo>
                    <a:pt x="363" y="15"/>
                  </a:lnTo>
                  <a:lnTo>
                    <a:pt x="357" y="14"/>
                  </a:lnTo>
                  <a:lnTo>
                    <a:pt x="351" y="13"/>
                  </a:lnTo>
                  <a:lnTo>
                    <a:pt x="344" y="11"/>
                  </a:lnTo>
                  <a:lnTo>
                    <a:pt x="337" y="10"/>
                  </a:lnTo>
                  <a:lnTo>
                    <a:pt x="330" y="8"/>
                  </a:lnTo>
                  <a:lnTo>
                    <a:pt x="322" y="7"/>
                  </a:lnTo>
                  <a:lnTo>
                    <a:pt x="315" y="6"/>
                  </a:lnTo>
                  <a:lnTo>
                    <a:pt x="297" y="5"/>
                  </a:lnTo>
                  <a:lnTo>
                    <a:pt x="280" y="3"/>
                  </a:lnTo>
                  <a:lnTo>
                    <a:pt x="261" y="1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29" name="Freeform 194">
              <a:extLst>
                <a:ext uri="{FF2B5EF4-FFF2-40B4-BE49-F238E27FC236}">
                  <a16:creationId xmlns:a16="http://schemas.microsoft.com/office/drawing/2014/main" id="{54FEF90D-89B3-0040-83C1-42B32C1A2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585"/>
              <a:ext cx="403" cy="77"/>
            </a:xfrm>
            <a:custGeom>
              <a:avLst/>
              <a:gdLst>
                <a:gd name="T0" fmla="*/ 181 w 403"/>
                <a:gd name="T1" fmla="*/ 0 h 77"/>
                <a:gd name="T2" fmla="*/ 142 w 403"/>
                <a:gd name="T3" fmla="*/ 1 h 77"/>
                <a:gd name="T4" fmla="*/ 106 w 403"/>
                <a:gd name="T5" fmla="*/ 5 h 77"/>
                <a:gd name="T6" fmla="*/ 81 w 403"/>
                <a:gd name="T7" fmla="*/ 7 h 77"/>
                <a:gd name="T8" fmla="*/ 66 w 403"/>
                <a:gd name="T9" fmla="*/ 10 h 77"/>
                <a:gd name="T10" fmla="*/ 52 w 403"/>
                <a:gd name="T11" fmla="*/ 13 h 77"/>
                <a:gd name="T12" fmla="*/ 40 w 403"/>
                <a:gd name="T13" fmla="*/ 15 h 77"/>
                <a:gd name="T14" fmla="*/ 29 w 403"/>
                <a:gd name="T15" fmla="*/ 19 h 77"/>
                <a:gd name="T16" fmla="*/ 19 w 403"/>
                <a:gd name="T17" fmla="*/ 22 h 77"/>
                <a:gd name="T18" fmla="*/ 12 w 403"/>
                <a:gd name="T19" fmla="*/ 26 h 77"/>
                <a:gd name="T20" fmla="*/ 7 w 403"/>
                <a:gd name="T21" fmla="*/ 29 h 77"/>
                <a:gd name="T22" fmla="*/ 2 w 403"/>
                <a:gd name="T23" fmla="*/ 33 h 77"/>
                <a:gd name="T24" fmla="*/ 0 w 403"/>
                <a:gd name="T25" fmla="*/ 36 h 77"/>
                <a:gd name="T26" fmla="*/ 0 w 403"/>
                <a:gd name="T27" fmla="*/ 41 h 77"/>
                <a:gd name="T28" fmla="*/ 2 w 403"/>
                <a:gd name="T29" fmla="*/ 45 h 77"/>
                <a:gd name="T30" fmla="*/ 7 w 403"/>
                <a:gd name="T31" fmla="*/ 48 h 77"/>
                <a:gd name="T32" fmla="*/ 12 w 403"/>
                <a:gd name="T33" fmla="*/ 52 h 77"/>
                <a:gd name="T34" fmla="*/ 19 w 403"/>
                <a:gd name="T35" fmla="*/ 55 h 77"/>
                <a:gd name="T36" fmla="*/ 29 w 403"/>
                <a:gd name="T37" fmla="*/ 59 h 77"/>
                <a:gd name="T38" fmla="*/ 40 w 403"/>
                <a:gd name="T39" fmla="*/ 62 h 77"/>
                <a:gd name="T40" fmla="*/ 52 w 403"/>
                <a:gd name="T41" fmla="*/ 65 h 77"/>
                <a:gd name="T42" fmla="*/ 66 w 403"/>
                <a:gd name="T43" fmla="*/ 68 h 77"/>
                <a:gd name="T44" fmla="*/ 81 w 403"/>
                <a:gd name="T45" fmla="*/ 70 h 77"/>
                <a:gd name="T46" fmla="*/ 106 w 403"/>
                <a:gd name="T47" fmla="*/ 73 h 77"/>
                <a:gd name="T48" fmla="*/ 142 w 403"/>
                <a:gd name="T49" fmla="*/ 76 h 77"/>
                <a:gd name="T50" fmla="*/ 181 w 403"/>
                <a:gd name="T51" fmla="*/ 77 h 77"/>
                <a:gd name="T52" fmla="*/ 223 w 403"/>
                <a:gd name="T53" fmla="*/ 77 h 77"/>
                <a:gd name="T54" fmla="*/ 261 w 403"/>
                <a:gd name="T55" fmla="*/ 76 h 77"/>
                <a:gd name="T56" fmla="*/ 297 w 403"/>
                <a:gd name="T57" fmla="*/ 73 h 77"/>
                <a:gd name="T58" fmla="*/ 322 w 403"/>
                <a:gd name="T59" fmla="*/ 70 h 77"/>
                <a:gd name="T60" fmla="*/ 337 w 403"/>
                <a:gd name="T61" fmla="*/ 68 h 77"/>
                <a:gd name="T62" fmla="*/ 351 w 403"/>
                <a:gd name="T63" fmla="*/ 65 h 77"/>
                <a:gd name="T64" fmla="*/ 363 w 403"/>
                <a:gd name="T65" fmla="*/ 62 h 77"/>
                <a:gd name="T66" fmla="*/ 374 w 403"/>
                <a:gd name="T67" fmla="*/ 59 h 77"/>
                <a:gd name="T68" fmla="*/ 384 w 403"/>
                <a:gd name="T69" fmla="*/ 55 h 77"/>
                <a:gd name="T70" fmla="*/ 391 w 403"/>
                <a:gd name="T71" fmla="*/ 52 h 77"/>
                <a:gd name="T72" fmla="*/ 396 w 403"/>
                <a:gd name="T73" fmla="*/ 48 h 77"/>
                <a:gd name="T74" fmla="*/ 401 w 403"/>
                <a:gd name="T75" fmla="*/ 45 h 77"/>
                <a:gd name="T76" fmla="*/ 402 w 403"/>
                <a:gd name="T77" fmla="*/ 41 h 77"/>
                <a:gd name="T78" fmla="*/ 402 w 403"/>
                <a:gd name="T79" fmla="*/ 36 h 77"/>
                <a:gd name="T80" fmla="*/ 401 w 403"/>
                <a:gd name="T81" fmla="*/ 33 h 77"/>
                <a:gd name="T82" fmla="*/ 396 w 403"/>
                <a:gd name="T83" fmla="*/ 29 h 77"/>
                <a:gd name="T84" fmla="*/ 391 w 403"/>
                <a:gd name="T85" fmla="*/ 26 h 77"/>
                <a:gd name="T86" fmla="*/ 384 w 403"/>
                <a:gd name="T87" fmla="*/ 22 h 77"/>
                <a:gd name="T88" fmla="*/ 374 w 403"/>
                <a:gd name="T89" fmla="*/ 19 h 77"/>
                <a:gd name="T90" fmla="*/ 363 w 403"/>
                <a:gd name="T91" fmla="*/ 15 h 77"/>
                <a:gd name="T92" fmla="*/ 351 w 403"/>
                <a:gd name="T93" fmla="*/ 13 h 77"/>
                <a:gd name="T94" fmla="*/ 337 w 403"/>
                <a:gd name="T95" fmla="*/ 10 h 77"/>
                <a:gd name="T96" fmla="*/ 322 w 403"/>
                <a:gd name="T97" fmla="*/ 7 h 77"/>
                <a:gd name="T98" fmla="*/ 297 w 403"/>
                <a:gd name="T99" fmla="*/ 5 h 77"/>
                <a:gd name="T100" fmla="*/ 261 w 403"/>
                <a:gd name="T101" fmla="*/ 1 h 77"/>
                <a:gd name="T102" fmla="*/ 223 w 403"/>
                <a:gd name="T103" fmla="*/ 0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77"/>
                <a:gd name="T158" fmla="*/ 403 w 403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77">
                  <a:moveTo>
                    <a:pt x="202" y="0"/>
                  </a:moveTo>
                  <a:lnTo>
                    <a:pt x="181" y="0"/>
                  </a:lnTo>
                  <a:lnTo>
                    <a:pt x="161" y="0"/>
                  </a:lnTo>
                  <a:lnTo>
                    <a:pt x="142" y="1"/>
                  </a:lnTo>
                  <a:lnTo>
                    <a:pt x="123" y="3"/>
                  </a:lnTo>
                  <a:lnTo>
                    <a:pt x="106" y="5"/>
                  </a:lnTo>
                  <a:lnTo>
                    <a:pt x="88" y="6"/>
                  </a:lnTo>
                  <a:lnTo>
                    <a:pt x="81" y="7"/>
                  </a:lnTo>
                  <a:lnTo>
                    <a:pt x="73" y="8"/>
                  </a:lnTo>
                  <a:lnTo>
                    <a:pt x="66" y="10"/>
                  </a:ln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29" y="59"/>
                  </a:lnTo>
                  <a:lnTo>
                    <a:pt x="35" y="61"/>
                  </a:lnTo>
                  <a:lnTo>
                    <a:pt x="40" y="62"/>
                  </a:lnTo>
                  <a:lnTo>
                    <a:pt x="46" y="63"/>
                  </a:lnTo>
                  <a:lnTo>
                    <a:pt x="52" y="65"/>
                  </a:lnTo>
                  <a:lnTo>
                    <a:pt x="59" y="67"/>
                  </a:lnTo>
                  <a:lnTo>
                    <a:pt x="66" y="68"/>
                  </a:lnTo>
                  <a:lnTo>
                    <a:pt x="73" y="69"/>
                  </a:lnTo>
                  <a:lnTo>
                    <a:pt x="81" y="70"/>
                  </a:lnTo>
                  <a:lnTo>
                    <a:pt x="88" y="72"/>
                  </a:lnTo>
                  <a:lnTo>
                    <a:pt x="106" y="73"/>
                  </a:lnTo>
                  <a:lnTo>
                    <a:pt x="123" y="75"/>
                  </a:lnTo>
                  <a:lnTo>
                    <a:pt x="142" y="76"/>
                  </a:lnTo>
                  <a:lnTo>
                    <a:pt x="161" y="77"/>
                  </a:lnTo>
                  <a:lnTo>
                    <a:pt x="181" y="77"/>
                  </a:lnTo>
                  <a:lnTo>
                    <a:pt x="202" y="77"/>
                  </a:lnTo>
                  <a:lnTo>
                    <a:pt x="223" y="77"/>
                  </a:lnTo>
                  <a:lnTo>
                    <a:pt x="242" y="77"/>
                  </a:lnTo>
                  <a:lnTo>
                    <a:pt x="261" y="76"/>
                  </a:lnTo>
                  <a:lnTo>
                    <a:pt x="280" y="75"/>
                  </a:lnTo>
                  <a:lnTo>
                    <a:pt x="297" y="73"/>
                  </a:lnTo>
                  <a:lnTo>
                    <a:pt x="315" y="72"/>
                  </a:lnTo>
                  <a:lnTo>
                    <a:pt x="322" y="70"/>
                  </a:lnTo>
                  <a:lnTo>
                    <a:pt x="330" y="69"/>
                  </a:lnTo>
                  <a:lnTo>
                    <a:pt x="337" y="68"/>
                  </a:lnTo>
                  <a:lnTo>
                    <a:pt x="344" y="67"/>
                  </a:lnTo>
                  <a:lnTo>
                    <a:pt x="351" y="65"/>
                  </a:lnTo>
                  <a:lnTo>
                    <a:pt x="357" y="63"/>
                  </a:lnTo>
                  <a:lnTo>
                    <a:pt x="363" y="62"/>
                  </a:lnTo>
                  <a:lnTo>
                    <a:pt x="368" y="61"/>
                  </a:lnTo>
                  <a:lnTo>
                    <a:pt x="374" y="59"/>
                  </a:lnTo>
                  <a:lnTo>
                    <a:pt x="379" y="58"/>
                  </a:lnTo>
                  <a:lnTo>
                    <a:pt x="384" y="55"/>
                  </a:lnTo>
                  <a:lnTo>
                    <a:pt x="387" y="54"/>
                  </a:lnTo>
                  <a:lnTo>
                    <a:pt x="391" y="52"/>
                  </a:lnTo>
                  <a:lnTo>
                    <a:pt x="394" y="51"/>
                  </a:lnTo>
                  <a:lnTo>
                    <a:pt x="396" y="48"/>
                  </a:lnTo>
                  <a:lnTo>
                    <a:pt x="399" y="47"/>
                  </a:lnTo>
                  <a:lnTo>
                    <a:pt x="401" y="45"/>
                  </a:lnTo>
                  <a:lnTo>
                    <a:pt x="402" y="42"/>
                  </a:lnTo>
                  <a:lnTo>
                    <a:pt x="402" y="41"/>
                  </a:lnTo>
                  <a:lnTo>
                    <a:pt x="403" y="39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1" y="33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1" y="26"/>
                  </a:lnTo>
                  <a:lnTo>
                    <a:pt x="387" y="24"/>
                  </a:lnTo>
                  <a:lnTo>
                    <a:pt x="384" y="22"/>
                  </a:lnTo>
                  <a:lnTo>
                    <a:pt x="379" y="20"/>
                  </a:lnTo>
                  <a:lnTo>
                    <a:pt x="374" y="19"/>
                  </a:lnTo>
                  <a:lnTo>
                    <a:pt x="368" y="17"/>
                  </a:lnTo>
                  <a:lnTo>
                    <a:pt x="363" y="15"/>
                  </a:lnTo>
                  <a:lnTo>
                    <a:pt x="357" y="14"/>
                  </a:lnTo>
                  <a:lnTo>
                    <a:pt x="351" y="13"/>
                  </a:lnTo>
                  <a:lnTo>
                    <a:pt x="344" y="11"/>
                  </a:lnTo>
                  <a:lnTo>
                    <a:pt x="337" y="10"/>
                  </a:lnTo>
                  <a:lnTo>
                    <a:pt x="330" y="8"/>
                  </a:lnTo>
                  <a:lnTo>
                    <a:pt x="322" y="7"/>
                  </a:lnTo>
                  <a:lnTo>
                    <a:pt x="315" y="6"/>
                  </a:lnTo>
                  <a:lnTo>
                    <a:pt x="297" y="5"/>
                  </a:lnTo>
                  <a:lnTo>
                    <a:pt x="280" y="3"/>
                  </a:lnTo>
                  <a:lnTo>
                    <a:pt x="261" y="1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20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30" name="Line 195">
              <a:extLst>
                <a:ext uri="{FF2B5EF4-FFF2-40B4-BE49-F238E27FC236}">
                  <a16:creationId xmlns:a16="http://schemas.microsoft.com/office/drawing/2014/main" id="{6E216285-57EA-DA42-AD6B-8E4F16A16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" y="2578"/>
              <a:ext cx="1" cy="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31" name="Line 196">
              <a:extLst>
                <a:ext uri="{FF2B5EF4-FFF2-40B4-BE49-F238E27FC236}">
                  <a16:creationId xmlns:a16="http://schemas.microsoft.com/office/drawing/2014/main" id="{3B8652D8-8DDB-6B4E-AD18-820A67193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4" y="2578"/>
              <a:ext cx="1" cy="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32" name="Rectangle 197">
              <a:extLst>
                <a:ext uri="{FF2B5EF4-FFF2-40B4-BE49-F238E27FC236}">
                  <a16:creationId xmlns:a16="http://schemas.microsoft.com/office/drawing/2014/main" id="{9FBBEC32-4407-C747-B7E3-80CF818C6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" y="2578"/>
              <a:ext cx="400" cy="4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533" name="Rectangle 198">
              <a:extLst>
                <a:ext uri="{FF2B5EF4-FFF2-40B4-BE49-F238E27FC236}">
                  <a16:creationId xmlns:a16="http://schemas.microsoft.com/office/drawing/2014/main" id="{354EA787-D007-4F4E-BA1B-F08D34D2A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" y="2596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534" name="Freeform 199">
              <a:extLst>
                <a:ext uri="{FF2B5EF4-FFF2-40B4-BE49-F238E27FC236}">
                  <a16:creationId xmlns:a16="http://schemas.microsoft.com/office/drawing/2014/main" id="{7DF9DBD5-8BD9-784A-AA35-A4797A37C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522"/>
              <a:ext cx="404" cy="91"/>
            </a:xfrm>
            <a:custGeom>
              <a:avLst/>
              <a:gdLst>
                <a:gd name="T0" fmla="*/ 181 w 404"/>
                <a:gd name="T1" fmla="*/ 0 h 91"/>
                <a:gd name="T2" fmla="*/ 143 w 404"/>
                <a:gd name="T3" fmla="*/ 3 h 91"/>
                <a:gd name="T4" fmla="*/ 106 w 404"/>
                <a:gd name="T5" fmla="*/ 6 h 91"/>
                <a:gd name="T6" fmla="*/ 82 w 404"/>
                <a:gd name="T7" fmla="*/ 10 h 91"/>
                <a:gd name="T8" fmla="*/ 67 w 404"/>
                <a:gd name="T9" fmla="*/ 12 h 91"/>
                <a:gd name="T10" fmla="*/ 53 w 404"/>
                <a:gd name="T11" fmla="*/ 15 h 91"/>
                <a:gd name="T12" fmla="*/ 41 w 404"/>
                <a:gd name="T13" fmla="*/ 19 h 91"/>
                <a:gd name="T14" fmla="*/ 29 w 404"/>
                <a:gd name="T15" fmla="*/ 22 h 91"/>
                <a:gd name="T16" fmla="*/ 20 w 404"/>
                <a:gd name="T17" fmla="*/ 26 h 91"/>
                <a:gd name="T18" fmla="*/ 13 w 404"/>
                <a:gd name="T19" fmla="*/ 29 h 91"/>
                <a:gd name="T20" fmla="*/ 7 w 404"/>
                <a:gd name="T21" fmla="*/ 34 h 91"/>
                <a:gd name="T22" fmla="*/ 2 w 404"/>
                <a:gd name="T23" fmla="*/ 39 h 91"/>
                <a:gd name="T24" fmla="*/ 0 w 404"/>
                <a:gd name="T25" fmla="*/ 43 h 91"/>
                <a:gd name="T26" fmla="*/ 0 w 404"/>
                <a:gd name="T27" fmla="*/ 48 h 91"/>
                <a:gd name="T28" fmla="*/ 2 w 404"/>
                <a:gd name="T29" fmla="*/ 53 h 91"/>
                <a:gd name="T30" fmla="*/ 7 w 404"/>
                <a:gd name="T31" fmla="*/ 57 h 91"/>
                <a:gd name="T32" fmla="*/ 13 w 404"/>
                <a:gd name="T33" fmla="*/ 61 h 91"/>
                <a:gd name="T34" fmla="*/ 20 w 404"/>
                <a:gd name="T35" fmla="*/ 66 h 91"/>
                <a:gd name="T36" fmla="*/ 29 w 404"/>
                <a:gd name="T37" fmla="*/ 69 h 91"/>
                <a:gd name="T38" fmla="*/ 41 w 404"/>
                <a:gd name="T39" fmla="*/ 73 h 91"/>
                <a:gd name="T40" fmla="*/ 53 w 404"/>
                <a:gd name="T41" fmla="*/ 76 h 91"/>
                <a:gd name="T42" fmla="*/ 67 w 404"/>
                <a:gd name="T43" fmla="*/ 80 h 91"/>
                <a:gd name="T44" fmla="*/ 82 w 404"/>
                <a:gd name="T45" fmla="*/ 82 h 91"/>
                <a:gd name="T46" fmla="*/ 106 w 404"/>
                <a:gd name="T47" fmla="*/ 85 h 91"/>
                <a:gd name="T48" fmla="*/ 143 w 404"/>
                <a:gd name="T49" fmla="*/ 89 h 91"/>
                <a:gd name="T50" fmla="*/ 181 w 404"/>
                <a:gd name="T51" fmla="*/ 91 h 91"/>
                <a:gd name="T52" fmla="*/ 223 w 404"/>
                <a:gd name="T53" fmla="*/ 91 h 91"/>
                <a:gd name="T54" fmla="*/ 262 w 404"/>
                <a:gd name="T55" fmla="*/ 89 h 91"/>
                <a:gd name="T56" fmla="*/ 298 w 404"/>
                <a:gd name="T57" fmla="*/ 85 h 91"/>
                <a:gd name="T58" fmla="*/ 322 w 404"/>
                <a:gd name="T59" fmla="*/ 82 h 91"/>
                <a:gd name="T60" fmla="*/ 337 w 404"/>
                <a:gd name="T61" fmla="*/ 80 h 91"/>
                <a:gd name="T62" fmla="*/ 351 w 404"/>
                <a:gd name="T63" fmla="*/ 76 h 91"/>
                <a:gd name="T64" fmla="*/ 363 w 404"/>
                <a:gd name="T65" fmla="*/ 73 h 91"/>
                <a:gd name="T66" fmla="*/ 375 w 404"/>
                <a:gd name="T67" fmla="*/ 69 h 91"/>
                <a:gd name="T68" fmla="*/ 384 w 404"/>
                <a:gd name="T69" fmla="*/ 66 h 91"/>
                <a:gd name="T70" fmla="*/ 391 w 404"/>
                <a:gd name="T71" fmla="*/ 61 h 91"/>
                <a:gd name="T72" fmla="*/ 397 w 404"/>
                <a:gd name="T73" fmla="*/ 57 h 91"/>
                <a:gd name="T74" fmla="*/ 402 w 404"/>
                <a:gd name="T75" fmla="*/ 53 h 91"/>
                <a:gd name="T76" fmla="*/ 404 w 404"/>
                <a:gd name="T77" fmla="*/ 48 h 91"/>
                <a:gd name="T78" fmla="*/ 404 w 404"/>
                <a:gd name="T79" fmla="*/ 43 h 91"/>
                <a:gd name="T80" fmla="*/ 402 w 404"/>
                <a:gd name="T81" fmla="*/ 39 h 91"/>
                <a:gd name="T82" fmla="*/ 397 w 404"/>
                <a:gd name="T83" fmla="*/ 34 h 91"/>
                <a:gd name="T84" fmla="*/ 391 w 404"/>
                <a:gd name="T85" fmla="*/ 29 h 91"/>
                <a:gd name="T86" fmla="*/ 384 w 404"/>
                <a:gd name="T87" fmla="*/ 26 h 91"/>
                <a:gd name="T88" fmla="*/ 375 w 404"/>
                <a:gd name="T89" fmla="*/ 22 h 91"/>
                <a:gd name="T90" fmla="*/ 363 w 404"/>
                <a:gd name="T91" fmla="*/ 19 h 91"/>
                <a:gd name="T92" fmla="*/ 351 w 404"/>
                <a:gd name="T93" fmla="*/ 15 h 91"/>
                <a:gd name="T94" fmla="*/ 337 w 404"/>
                <a:gd name="T95" fmla="*/ 12 h 91"/>
                <a:gd name="T96" fmla="*/ 322 w 404"/>
                <a:gd name="T97" fmla="*/ 10 h 91"/>
                <a:gd name="T98" fmla="*/ 298 w 404"/>
                <a:gd name="T99" fmla="*/ 6 h 91"/>
                <a:gd name="T100" fmla="*/ 262 w 404"/>
                <a:gd name="T101" fmla="*/ 3 h 91"/>
                <a:gd name="T102" fmla="*/ 223 w 404"/>
                <a:gd name="T103" fmla="*/ 0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"/>
                <a:gd name="T157" fmla="*/ 0 h 91"/>
                <a:gd name="T158" fmla="*/ 404 w 404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" h="91">
                  <a:moveTo>
                    <a:pt x="202" y="0"/>
                  </a:moveTo>
                  <a:lnTo>
                    <a:pt x="181" y="0"/>
                  </a:lnTo>
                  <a:lnTo>
                    <a:pt x="161" y="1"/>
                  </a:lnTo>
                  <a:lnTo>
                    <a:pt x="143" y="3"/>
                  </a:lnTo>
                  <a:lnTo>
                    <a:pt x="124" y="4"/>
                  </a:lnTo>
                  <a:lnTo>
                    <a:pt x="106" y="6"/>
                  </a:lnTo>
                  <a:lnTo>
                    <a:pt x="89" y="8"/>
                  </a:lnTo>
                  <a:lnTo>
                    <a:pt x="82" y="10"/>
                  </a:lnTo>
                  <a:lnTo>
                    <a:pt x="74" y="11"/>
                  </a:lnTo>
                  <a:lnTo>
                    <a:pt x="67" y="12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7" y="17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3" y="29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2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20" y="66"/>
                  </a:lnTo>
                  <a:lnTo>
                    <a:pt x="25" y="67"/>
                  </a:lnTo>
                  <a:lnTo>
                    <a:pt x="29" y="69"/>
                  </a:lnTo>
                  <a:lnTo>
                    <a:pt x="35" y="71"/>
                  </a:lnTo>
                  <a:lnTo>
                    <a:pt x="41" y="73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60" y="77"/>
                  </a:lnTo>
                  <a:lnTo>
                    <a:pt x="67" y="80"/>
                  </a:lnTo>
                  <a:lnTo>
                    <a:pt x="74" y="81"/>
                  </a:lnTo>
                  <a:lnTo>
                    <a:pt x="82" y="82"/>
                  </a:lnTo>
                  <a:lnTo>
                    <a:pt x="89" y="83"/>
                  </a:lnTo>
                  <a:lnTo>
                    <a:pt x="106" y="85"/>
                  </a:lnTo>
                  <a:lnTo>
                    <a:pt x="124" y="88"/>
                  </a:lnTo>
                  <a:lnTo>
                    <a:pt x="143" y="89"/>
                  </a:lnTo>
                  <a:lnTo>
                    <a:pt x="161" y="90"/>
                  </a:lnTo>
                  <a:lnTo>
                    <a:pt x="181" y="91"/>
                  </a:lnTo>
                  <a:lnTo>
                    <a:pt x="202" y="91"/>
                  </a:lnTo>
                  <a:lnTo>
                    <a:pt x="223" y="91"/>
                  </a:lnTo>
                  <a:lnTo>
                    <a:pt x="243" y="90"/>
                  </a:lnTo>
                  <a:lnTo>
                    <a:pt x="262" y="89"/>
                  </a:lnTo>
                  <a:lnTo>
                    <a:pt x="280" y="88"/>
                  </a:lnTo>
                  <a:lnTo>
                    <a:pt x="298" y="85"/>
                  </a:lnTo>
                  <a:lnTo>
                    <a:pt x="315" y="83"/>
                  </a:lnTo>
                  <a:lnTo>
                    <a:pt x="322" y="82"/>
                  </a:lnTo>
                  <a:lnTo>
                    <a:pt x="330" y="81"/>
                  </a:lnTo>
                  <a:lnTo>
                    <a:pt x="337" y="80"/>
                  </a:lnTo>
                  <a:lnTo>
                    <a:pt x="344" y="77"/>
                  </a:lnTo>
                  <a:lnTo>
                    <a:pt x="351" y="76"/>
                  </a:lnTo>
                  <a:lnTo>
                    <a:pt x="357" y="75"/>
                  </a:lnTo>
                  <a:lnTo>
                    <a:pt x="363" y="73"/>
                  </a:lnTo>
                  <a:lnTo>
                    <a:pt x="369" y="71"/>
                  </a:lnTo>
                  <a:lnTo>
                    <a:pt x="375" y="69"/>
                  </a:lnTo>
                  <a:lnTo>
                    <a:pt x="379" y="67"/>
                  </a:lnTo>
                  <a:lnTo>
                    <a:pt x="384" y="66"/>
                  </a:lnTo>
                  <a:lnTo>
                    <a:pt x="388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2" y="53"/>
                  </a:lnTo>
                  <a:lnTo>
                    <a:pt x="403" y="50"/>
                  </a:lnTo>
                  <a:lnTo>
                    <a:pt x="404" y="48"/>
                  </a:lnTo>
                  <a:lnTo>
                    <a:pt x="404" y="46"/>
                  </a:lnTo>
                  <a:lnTo>
                    <a:pt x="404" y="43"/>
                  </a:lnTo>
                  <a:lnTo>
                    <a:pt x="403" y="41"/>
                  </a:lnTo>
                  <a:lnTo>
                    <a:pt x="402" y="39"/>
                  </a:lnTo>
                  <a:lnTo>
                    <a:pt x="399" y="36"/>
                  </a:lnTo>
                  <a:lnTo>
                    <a:pt x="397" y="34"/>
                  </a:lnTo>
                  <a:lnTo>
                    <a:pt x="395" y="32"/>
                  </a:lnTo>
                  <a:lnTo>
                    <a:pt x="391" y="29"/>
                  </a:lnTo>
                  <a:lnTo>
                    <a:pt x="388" y="28"/>
                  </a:lnTo>
                  <a:lnTo>
                    <a:pt x="384" y="26"/>
                  </a:lnTo>
                  <a:lnTo>
                    <a:pt x="379" y="24"/>
                  </a:lnTo>
                  <a:lnTo>
                    <a:pt x="375" y="22"/>
                  </a:lnTo>
                  <a:lnTo>
                    <a:pt x="369" y="20"/>
                  </a:lnTo>
                  <a:lnTo>
                    <a:pt x="363" y="19"/>
                  </a:lnTo>
                  <a:lnTo>
                    <a:pt x="357" y="17"/>
                  </a:lnTo>
                  <a:lnTo>
                    <a:pt x="351" y="15"/>
                  </a:lnTo>
                  <a:lnTo>
                    <a:pt x="344" y="13"/>
                  </a:lnTo>
                  <a:lnTo>
                    <a:pt x="337" y="12"/>
                  </a:lnTo>
                  <a:lnTo>
                    <a:pt x="330" y="11"/>
                  </a:lnTo>
                  <a:lnTo>
                    <a:pt x="322" y="10"/>
                  </a:lnTo>
                  <a:lnTo>
                    <a:pt x="315" y="8"/>
                  </a:lnTo>
                  <a:lnTo>
                    <a:pt x="298" y="6"/>
                  </a:lnTo>
                  <a:lnTo>
                    <a:pt x="280" y="4"/>
                  </a:lnTo>
                  <a:lnTo>
                    <a:pt x="262" y="3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35" name="Freeform 200">
              <a:extLst>
                <a:ext uri="{FF2B5EF4-FFF2-40B4-BE49-F238E27FC236}">
                  <a16:creationId xmlns:a16="http://schemas.microsoft.com/office/drawing/2014/main" id="{33B50095-1871-8E42-9559-B5343D58A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522"/>
              <a:ext cx="404" cy="91"/>
            </a:xfrm>
            <a:custGeom>
              <a:avLst/>
              <a:gdLst>
                <a:gd name="T0" fmla="*/ 181 w 404"/>
                <a:gd name="T1" fmla="*/ 0 h 91"/>
                <a:gd name="T2" fmla="*/ 143 w 404"/>
                <a:gd name="T3" fmla="*/ 3 h 91"/>
                <a:gd name="T4" fmla="*/ 106 w 404"/>
                <a:gd name="T5" fmla="*/ 6 h 91"/>
                <a:gd name="T6" fmla="*/ 82 w 404"/>
                <a:gd name="T7" fmla="*/ 10 h 91"/>
                <a:gd name="T8" fmla="*/ 67 w 404"/>
                <a:gd name="T9" fmla="*/ 12 h 91"/>
                <a:gd name="T10" fmla="*/ 53 w 404"/>
                <a:gd name="T11" fmla="*/ 15 h 91"/>
                <a:gd name="T12" fmla="*/ 41 w 404"/>
                <a:gd name="T13" fmla="*/ 19 h 91"/>
                <a:gd name="T14" fmla="*/ 29 w 404"/>
                <a:gd name="T15" fmla="*/ 22 h 91"/>
                <a:gd name="T16" fmla="*/ 20 w 404"/>
                <a:gd name="T17" fmla="*/ 26 h 91"/>
                <a:gd name="T18" fmla="*/ 13 w 404"/>
                <a:gd name="T19" fmla="*/ 29 h 91"/>
                <a:gd name="T20" fmla="*/ 7 w 404"/>
                <a:gd name="T21" fmla="*/ 34 h 91"/>
                <a:gd name="T22" fmla="*/ 2 w 404"/>
                <a:gd name="T23" fmla="*/ 39 h 91"/>
                <a:gd name="T24" fmla="*/ 0 w 404"/>
                <a:gd name="T25" fmla="*/ 43 h 91"/>
                <a:gd name="T26" fmla="*/ 0 w 404"/>
                <a:gd name="T27" fmla="*/ 48 h 91"/>
                <a:gd name="T28" fmla="*/ 2 w 404"/>
                <a:gd name="T29" fmla="*/ 53 h 91"/>
                <a:gd name="T30" fmla="*/ 7 w 404"/>
                <a:gd name="T31" fmla="*/ 57 h 91"/>
                <a:gd name="T32" fmla="*/ 13 w 404"/>
                <a:gd name="T33" fmla="*/ 61 h 91"/>
                <a:gd name="T34" fmla="*/ 20 w 404"/>
                <a:gd name="T35" fmla="*/ 66 h 91"/>
                <a:gd name="T36" fmla="*/ 29 w 404"/>
                <a:gd name="T37" fmla="*/ 69 h 91"/>
                <a:gd name="T38" fmla="*/ 41 w 404"/>
                <a:gd name="T39" fmla="*/ 73 h 91"/>
                <a:gd name="T40" fmla="*/ 53 w 404"/>
                <a:gd name="T41" fmla="*/ 76 h 91"/>
                <a:gd name="T42" fmla="*/ 67 w 404"/>
                <a:gd name="T43" fmla="*/ 80 h 91"/>
                <a:gd name="T44" fmla="*/ 82 w 404"/>
                <a:gd name="T45" fmla="*/ 82 h 91"/>
                <a:gd name="T46" fmla="*/ 106 w 404"/>
                <a:gd name="T47" fmla="*/ 85 h 91"/>
                <a:gd name="T48" fmla="*/ 143 w 404"/>
                <a:gd name="T49" fmla="*/ 89 h 91"/>
                <a:gd name="T50" fmla="*/ 181 w 404"/>
                <a:gd name="T51" fmla="*/ 91 h 91"/>
                <a:gd name="T52" fmla="*/ 223 w 404"/>
                <a:gd name="T53" fmla="*/ 91 h 91"/>
                <a:gd name="T54" fmla="*/ 262 w 404"/>
                <a:gd name="T55" fmla="*/ 89 h 91"/>
                <a:gd name="T56" fmla="*/ 298 w 404"/>
                <a:gd name="T57" fmla="*/ 85 h 91"/>
                <a:gd name="T58" fmla="*/ 322 w 404"/>
                <a:gd name="T59" fmla="*/ 82 h 91"/>
                <a:gd name="T60" fmla="*/ 337 w 404"/>
                <a:gd name="T61" fmla="*/ 80 h 91"/>
                <a:gd name="T62" fmla="*/ 351 w 404"/>
                <a:gd name="T63" fmla="*/ 76 h 91"/>
                <a:gd name="T64" fmla="*/ 363 w 404"/>
                <a:gd name="T65" fmla="*/ 73 h 91"/>
                <a:gd name="T66" fmla="*/ 375 w 404"/>
                <a:gd name="T67" fmla="*/ 69 h 91"/>
                <a:gd name="T68" fmla="*/ 384 w 404"/>
                <a:gd name="T69" fmla="*/ 66 h 91"/>
                <a:gd name="T70" fmla="*/ 391 w 404"/>
                <a:gd name="T71" fmla="*/ 61 h 91"/>
                <a:gd name="T72" fmla="*/ 397 w 404"/>
                <a:gd name="T73" fmla="*/ 57 h 91"/>
                <a:gd name="T74" fmla="*/ 402 w 404"/>
                <a:gd name="T75" fmla="*/ 53 h 91"/>
                <a:gd name="T76" fmla="*/ 404 w 404"/>
                <a:gd name="T77" fmla="*/ 48 h 91"/>
                <a:gd name="T78" fmla="*/ 404 w 404"/>
                <a:gd name="T79" fmla="*/ 43 h 91"/>
                <a:gd name="T80" fmla="*/ 402 w 404"/>
                <a:gd name="T81" fmla="*/ 39 h 91"/>
                <a:gd name="T82" fmla="*/ 397 w 404"/>
                <a:gd name="T83" fmla="*/ 34 h 91"/>
                <a:gd name="T84" fmla="*/ 391 w 404"/>
                <a:gd name="T85" fmla="*/ 29 h 91"/>
                <a:gd name="T86" fmla="*/ 384 w 404"/>
                <a:gd name="T87" fmla="*/ 26 h 91"/>
                <a:gd name="T88" fmla="*/ 375 w 404"/>
                <a:gd name="T89" fmla="*/ 22 h 91"/>
                <a:gd name="T90" fmla="*/ 363 w 404"/>
                <a:gd name="T91" fmla="*/ 19 h 91"/>
                <a:gd name="T92" fmla="*/ 351 w 404"/>
                <a:gd name="T93" fmla="*/ 15 h 91"/>
                <a:gd name="T94" fmla="*/ 337 w 404"/>
                <a:gd name="T95" fmla="*/ 12 h 91"/>
                <a:gd name="T96" fmla="*/ 322 w 404"/>
                <a:gd name="T97" fmla="*/ 10 h 91"/>
                <a:gd name="T98" fmla="*/ 298 w 404"/>
                <a:gd name="T99" fmla="*/ 6 h 91"/>
                <a:gd name="T100" fmla="*/ 262 w 404"/>
                <a:gd name="T101" fmla="*/ 3 h 91"/>
                <a:gd name="T102" fmla="*/ 223 w 404"/>
                <a:gd name="T103" fmla="*/ 0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"/>
                <a:gd name="T157" fmla="*/ 0 h 91"/>
                <a:gd name="T158" fmla="*/ 404 w 404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" h="91">
                  <a:moveTo>
                    <a:pt x="202" y="0"/>
                  </a:moveTo>
                  <a:lnTo>
                    <a:pt x="181" y="0"/>
                  </a:lnTo>
                  <a:lnTo>
                    <a:pt x="161" y="1"/>
                  </a:lnTo>
                  <a:lnTo>
                    <a:pt x="143" y="3"/>
                  </a:lnTo>
                  <a:lnTo>
                    <a:pt x="124" y="4"/>
                  </a:lnTo>
                  <a:lnTo>
                    <a:pt x="106" y="6"/>
                  </a:lnTo>
                  <a:lnTo>
                    <a:pt x="89" y="8"/>
                  </a:lnTo>
                  <a:lnTo>
                    <a:pt x="82" y="10"/>
                  </a:lnTo>
                  <a:lnTo>
                    <a:pt x="74" y="11"/>
                  </a:lnTo>
                  <a:lnTo>
                    <a:pt x="67" y="12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7" y="17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3" y="29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2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20" y="66"/>
                  </a:lnTo>
                  <a:lnTo>
                    <a:pt x="25" y="67"/>
                  </a:lnTo>
                  <a:lnTo>
                    <a:pt x="29" y="69"/>
                  </a:lnTo>
                  <a:lnTo>
                    <a:pt x="35" y="71"/>
                  </a:lnTo>
                  <a:lnTo>
                    <a:pt x="41" y="73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60" y="77"/>
                  </a:lnTo>
                  <a:lnTo>
                    <a:pt x="67" y="80"/>
                  </a:lnTo>
                  <a:lnTo>
                    <a:pt x="74" y="81"/>
                  </a:lnTo>
                  <a:lnTo>
                    <a:pt x="82" y="82"/>
                  </a:lnTo>
                  <a:lnTo>
                    <a:pt x="89" y="83"/>
                  </a:lnTo>
                  <a:lnTo>
                    <a:pt x="106" y="85"/>
                  </a:lnTo>
                  <a:lnTo>
                    <a:pt x="124" y="88"/>
                  </a:lnTo>
                  <a:lnTo>
                    <a:pt x="143" y="89"/>
                  </a:lnTo>
                  <a:lnTo>
                    <a:pt x="161" y="90"/>
                  </a:lnTo>
                  <a:lnTo>
                    <a:pt x="181" y="91"/>
                  </a:lnTo>
                  <a:lnTo>
                    <a:pt x="202" y="91"/>
                  </a:lnTo>
                  <a:lnTo>
                    <a:pt x="223" y="91"/>
                  </a:lnTo>
                  <a:lnTo>
                    <a:pt x="243" y="90"/>
                  </a:lnTo>
                  <a:lnTo>
                    <a:pt x="262" y="89"/>
                  </a:lnTo>
                  <a:lnTo>
                    <a:pt x="280" y="88"/>
                  </a:lnTo>
                  <a:lnTo>
                    <a:pt x="298" y="85"/>
                  </a:lnTo>
                  <a:lnTo>
                    <a:pt x="315" y="83"/>
                  </a:lnTo>
                  <a:lnTo>
                    <a:pt x="322" y="82"/>
                  </a:lnTo>
                  <a:lnTo>
                    <a:pt x="330" y="81"/>
                  </a:lnTo>
                  <a:lnTo>
                    <a:pt x="337" y="80"/>
                  </a:lnTo>
                  <a:lnTo>
                    <a:pt x="344" y="77"/>
                  </a:lnTo>
                  <a:lnTo>
                    <a:pt x="351" y="76"/>
                  </a:lnTo>
                  <a:lnTo>
                    <a:pt x="357" y="75"/>
                  </a:lnTo>
                  <a:lnTo>
                    <a:pt x="363" y="73"/>
                  </a:lnTo>
                  <a:lnTo>
                    <a:pt x="369" y="71"/>
                  </a:lnTo>
                  <a:lnTo>
                    <a:pt x="375" y="69"/>
                  </a:lnTo>
                  <a:lnTo>
                    <a:pt x="379" y="67"/>
                  </a:lnTo>
                  <a:lnTo>
                    <a:pt x="384" y="66"/>
                  </a:lnTo>
                  <a:lnTo>
                    <a:pt x="388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2" y="53"/>
                  </a:lnTo>
                  <a:lnTo>
                    <a:pt x="403" y="50"/>
                  </a:lnTo>
                  <a:lnTo>
                    <a:pt x="404" y="48"/>
                  </a:lnTo>
                  <a:lnTo>
                    <a:pt x="404" y="46"/>
                  </a:lnTo>
                  <a:lnTo>
                    <a:pt x="404" y="43"/>
                  </a:lnTo>
                  <a:lnTo>
                    <a:pt x="403" y="41"/>
                  </a:lnTo>
                  <a:lnTo>
                    <a:pt x="402" y="39"/>
                  </a:lnTo>
                  <a:lnTo>
                    <a:pt x="399" y="36"/>
                  </a:lnTo>
                  <a:lnTo>
                    <a:pt x="397" y="34"/>
                  </a:lnTo>
                  <a:lnTo>
                    <a:pt x="395" y="32"/>
                  </a:lnTo>
                  <a:lnTo>
                    <a:pt x="391" y="29"/>
                  </a:lnTo>
                  <a:lnTo>
                    <a:pt x="388" y="28"/>
                  </a:lnTo>
                  <a:lnTo>
                    <a:pt x="384" y="26"/>
                  </a:lnTo>
                  <a:lnTo>
                    <a:pt x="379" y="24"/>
                  </a:lnTo>
                  <a:lnTo>
                    <a:pt x="375" y="22"/>
                  </a:lnTo>
                  <a:lnTo>
                    <a:pt x="369" y="20"/>
                  </a:lnTo>
                  <a:lnTo>
                    <a:pt x="363" y="19"/>
                  </a:lnTo>
                  <a:lnTo>
                    <a:pt x="357" y="17"/>
                  </a:lnTo>
                  <a:lnTo>
                    <a:pt x="351" y="15"/>
                  </a:lnTo>
                  <a:lnTo>
                    <a:pt x="344" y="13"/>
                  </a:lnTo>
                  <a:lnTo>
                    <a:pt x="337" y="12"/>
                  </a:lnTo>
                  <a:lnTo>
                    <a:pt x="330" y="11"/>
                  </a:lnTo>
                  <a:lnTo>
                    <a:pt x="322" y="10"/>
                  </a:lnTo>
                  <a:lnTo>
                    <a:pt x="315" y="8"/>
                  </a:lnTo>
                  <a:lnTo>
                    <a:pt x="298" y="6"/>
                  </a:lnTo>
                  <a:lnTo>
                    <a:pt x="280" y="4"/>
                  </a:lnTo>
                  <a:lnTo>
                    <a:pt x="262" y="3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36" name="Line 201">
              <a:extLst>
                <a:ext uri="{FF2B5EF4-FFF2-40B4-BE49-F238E27FC236}">
                  <a16:creationId xmlns:a16="http://schemas.microsoft.com/office/drawing/2014/main" id="{9C373D61-3E31-AE45-8542-757EA2A13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5" y="2542"/>
              <a:ext cx="71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37" name="Line 202">
              <a:extLst>
                <a:ext uri="{FF2B5EF4-FFF2-40B4-BE49-F238E27FC236}">
                  <a16:creationId xmlns:a16="http://schemas.microsoft.com/office/drawing/2014/main" id="{121EF604-1DA2-B944-9598-8E1573B2D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2595"/>
              <a:ext cx="63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38" name="Line 203">
              <a:extLst>
                <a:ext uri="{FF2B5EF4-FFF2-40B4-BE49-F238E27FC236}">
                  <a16:creationId xmlns:a16="http://schemas.microsoft.com/office/drawing/2014/main" id="{8736FBA6-F0D5-CD45-9E81-EBC9844B7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1" y="2543"/>
              <a:ext cx="74" cy="5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39" name="Line 204">
              <a:extLst>
                <a:ext uri="{FF2B5EF4-FFF2-40B4-BE49-F238E27FC236}">
                  <a16:creationId xmlns:a16="http://schemas.microsoft.com/office/drawing/2014/main" id="{8D264A3B-BE49-0040-9265-414352D51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5" y="2593"/>
              <a:ext cx="71" cy="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40" name="Line 205">
              <a:extLst>
                <a:ext uri="{FF2B5EF4-FFF2-40B4-BE49-F238E27FC236}">
                  <a16:creationId xmlns:a16="http://schemas.microsoft.com/office/drawing/2014/main" id="{A6D93566-9589-104E-BC96-5870E259C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2542"/>
              <a:ext cx="63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41" name="Line 206">
              <a:extLst>
                <a:ext uri="{FF2B5EF4-FFF2-40B4-BE49-F238E27FC236}">
                  <a16:creationId xmlns:a16="http://schemas.microsoft.com/office/drawing/2014/main" id="{91DF4C03-9C46-F54B-997C-F77E12F32F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1" y="2542"/>
              <a:ext cx="74" cy="5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42" name="Line 207">
              <a:extLst>
                <a:ext uri="{FF2B5EF4-FFF2-40B4-BE49-F238E27FC236}">
                  <a16:creationId xmlns:a16="http://schemas.microsoft.com/office/drawing/2014/main" id="{5A79D190-0C78-104B-B9C1-FEAB8AA54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3" y="2188"/>
              <a:ext cx="1" cy="54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43" name="Line 208">
              <a:extLst>
                <a:ext uri="{FF2B5EF4-FFF2-40B4-BE49-F238E27FC236}">
                  <a16:creationId xmlns:a16="http://schemas.microsoft.com/office/drawing/2014/main" id="{AFA158AD-1898-DF4E-A3DC-926E2EDBC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8" y="2188"/>
              <a:ext cx="1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44" name="Line 209">
              <a:extLst>
                <a:ext uri="{FF2B5EF4-FFF2-40B4-BE49-F238E27FC236}">
                  <a16:creationId xmlns:a16="http://schemas.microsoft.com/office/drawing/2014/main" id="{DC3E2CC4-5D32-F146-B10C-0D18BB9D9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8" y="2509"/>
              <a:ext cx="1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45" name="Line 210">
              <a:extLst>
                <a:ext uri="{FF2B5EF4-FFF2-40B4-BE49-F238E27FC236}">
                  <a16:creationId xmlns:a16="http://schemas.microsoft.com/office/drawing/2014/main" id="{C5D89BF5-D575-4B4C-8B47-94A7C181F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8" y="2732"/>
              <a:ext cx="1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46" name="Line 211">
              <a:extLst>
                <a:ext uri="{FF2B5EF4-FFF2-40B4-BE49-F238E27FC236}">
                  <a16:creationId xmlns:a16="http://schemas.microsoft.com/office/drawing/2014/main" id="{A853D058-1EF4-2A41-9B0F-56C6287687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3" y="2475"/>
              <a:ext cx="11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47" name="Line 212">
              <a:extLst>
                <a:ext uri="{FF2B5EF4-FFF2-40B4-BE49-F238E27FC236}">
                  <a16:creationId xmlns:a16="http://schemas.microsoft.com/office/drawing/2014/main" id="{4A96DA53-D047-1F42-9EA6-08CE2CCEC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2487"/>
              <a:ext cx="11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48" name="Line 213">
              <a:extLst>
                <a:ext uri="{FF2B5EF4-FFF2-40B4-BE49-F238E27FC236}">
                  <a16:creationId xmlns:a16="http://schemas.microsoft.com/office/drawing/2014/main" id="{F8B21A10-D3C9-8B41-9DC9-339EFD6EC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" y="2245"/>
              <a:ext cx="1" cy="4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49" name="Line 214">
              <a:extLst>
                <a:ext uri="{FF2B5EF4-FFF2-40B4-BE49-F238E27FC236}">
                  <a16:creationId xmlns:a16="http://schemas.microsoft.com/office/drawing/2014/main" id="{1DB13879-57F3-114A-BAB0-DB702640B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2245"/>
              <a:ext cx="14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50" name="Line 215">
              <a:extLst>
                <a:ext uri="{FF2B5EF4-FFF2-40B4-BE49-F238E27FC236}">
                  <a16:creationId xmlns:a16="http://schemas.microsoft.com/office/drawing/2014/main" id="{8ADD9A88-FF39-9149-AE0F-CF1E85F69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2735"/>
              <a:ext cx="14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51" name="Freeform 217">
              <a:extLst>
                <a:ext uri="{FF2B5EF4-FFF2-40B4-BE49-F238E27FC236}">
                  <a16:creationId xmlns:a16="http://schemas.microsoft.com/office/drawing/2014/main" id="{875C944D-E8DF-1B4C-A910-33B0A5D8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2396"/>
              <a:ext cx="249" cy="208"/>
            </a:xfrm>
            <a:custGeom>
              <a:avLst/>
              <a:gdLst>
                <a:gd name="T0" fmla="*/ 70 w 249"/>
                <a:gd name="T1" fmla="*/ 14 h 208"/>
                <a:gd name="T2" fmla="*/ 70 w 249"/>
                <a:gd name="T3" fmla="*/ 14 h 208"/>
                <a:gd name="T4" fmla="*/ 73 w 249"/>
                <a:gd name="T5" fmla="*/ 14 h 208"/>
                <a:gd name="T6" fmla="*/ 75 w 249"/>
                <a:gd name="T7" fmla="*/ 12 h 208"/>
                <a:gd name="T8" fmla="*/ 79 w 249"/>
                <a:gd name="T9" fmla="*/ 11 h 208"/>
                <a:gd name="T10" fmla="*/ 83 w 249"/>
                <a:gd name="T11" fmla="*/ 10 h 208"/>
                <a:gd name="T12" fmla="*/ 88 w 249"/>
                <a:gd name="T13" fmla="*/ 9 h 208"/>
                <a:gd name="T14" fmla="*/ 95 w 249"/>
                <a:gd name="T15" fmla="*/ 8 h 208"/>
                <a:gd name="T16" fmla="*/ 103 w 249"/>
                <a:gd name="T17" fmla="*/ 5 h 208"/>
                <a:gd name="T18" fmla="*/ 111 w 249"/>
                <a:gd name="T19" fmla="*/ 4 h 208"/>
                <a:gd name="T20" fmla="*/ 121 w 249"/>
                <a:gd name="T21" fmla="*/ 3 h 208"/>
                <a:gd name="T22" fmla="*/ 132 w 249"/>
                <a:gd name="T23" fmla="*/ 2 h 208"/>
                <a:gd name="T24" fmla="*/ 144 w 249"/>
                <a:gd name="T25" fmla="*/ 1 h 208"/>
                <a:gd name="T26" fmla="*/ 157 w 249"/>
                <a:gd name="T27" fmla="*/ 0 h 208"/>
                <a:gd name="T28" fmla="*/ 170 w 249"/>
                <a:gd name="T29" fmla="*/ 0 h 208"/>
                <a:gd name="T30" fmla="*/ 185 w 249"/>
                <a:gd name="T31" fmla="*/ 0 h 208"/>
                <a:gd name="T32" fmla="*/ 201 w 249"/>
                <a:gd name="T33" fmla="*/ 0 h 208"/>
                <a:gd name="T34" fmla="*/ 208 w 249"/>
                <a:gd name="T35" fmla="*/ 28 h 208"/>
                <a:gd name="T36" fmla="*/ 210 w 249"/>
                <a:gd name="T37" fmla="*/ 29 h 208"/>
                <a:gd name="T38" fmla="*/ 216 w 249"/>
                <a:gd name="T39" fmla="*/ 32 h 208"/>
                <a:gd name="T40" fmla="*/ 222 w 249"/>
                <a:gd name="T41" fmla="*/ 39 h 208"/>
                <a:gd name="T42" fmla="*/ 226 w 249"/>
                <a:gd name="T43" fmla="*/ 50 h 208"/>
                <a:gd name="T44" fmla="*/ 240 w 249"/>
                <a:gd name="T45" fmla="*/ 115 h 208"/>
                <a:gd name="T46" fmla="*/ 247 w 249"/>
                <a:gd name="T47" fmla="*/ 143 h 208"/>
                <a:gd name="T48" fmla="*/ 247 w 249"/>
                <a:gd name="T49" fmla="*/ 146 h 208"/>
                <a:gd name="T50" fmla="*/ 248 w 249"/>
                <a:gd name="T51" fmla="*/ 150 h 208"/>
                <a:gd name="T52" fmla="*/ 248 w 249"/>
                <a:gd name="T53" fmla="*/ 159 h 208"/>
                <a:gd name="T54" fmla="*/ 244 w 249"/>
                <a:gd name="T55" fmla="*/ 169 h 208"/>
                <a:gd name="T56" fmla="*/ 0 w 249"/>
                <a:gd name="T57" fmla="*/ 162 h 208"/>
                <a:gd name="T58" fmla="*/ 25 w 249"/>
                <a:gd name="T59" fmla="*/ 149 h 208"/>
                <a:gd name="T60" fmla="*/ 25 w 249"/>
                <a:gd name="T61" fmla="*/ 28 h 208"/>
                <a:gd name="T62" fmla="*/ 26 w 249"/>
                <a:gd name="T63" fmla="*/ 27 h 208"/>
                <a:gd name="T64" fmla="*/ 28 w 249"/>
                <a:gd name="T65" fmla="*/ 25 h 208"/>
                <a:gd name="T66" fmla="*/ 32 w 249"/>
                <a:gd name="T67" fmla="*/ 24 h 208"/>
                <a:gd name="T68" fmla="*/ 37 w 249"/>
                <a:gd name="T69" fmla="*/ 22 h 208"/>
                <a:gd name="T70" fmla="*/ 42 w 249"/>
                <a:gd name="T71" fmla="*/ 22 h 208"/>
                <a:gd name="T72" fmla="*/ 49 w 249"/>
                <a:gd name="T73" fmla="*/ 22 h 208"/>
                <a:gd name="T74" fmla="*/ 58 w 249"/>
                <a:gd name="T75" fmla="*/ 23 h 208"/>
                <a:gd name="T76" fmla="*/ 68 w 249"/>
                <a:gd name="T77" fmla="*/ 27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8"/>
                <a:gd name="T119" fmla="*/ 249 w 249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8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3" y="10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5"/>
                  </a:lnTo>
                  <a:lnTo>
                    <a:pt x="107" y="5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4"/>
                  </a:lnTo>
                  <a:lnTo>
                    <a:pt x="208" y="28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2"/>
                  </a:lnTo>
                  <a:lnTo>
                    <a:pt x="220" y="36"/>
                  </a:lnTo>
                  <a:lnTo>
                    <a:pt x="222" y="39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7"/>
                  </a:lnTo>
                  <a:lnTo>
                    <a:pt x="240" y="115"/>
                  </a:lnTo>
                  <a:lnTo>
                    <a:pt x="208" y="132"/>
                  </a:lnTo>
                  <a:lnTo>
                    <a:pt x="247" y="143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0"/>
                  </a:lnTo>
                  <a:lnTo>
                    <a:pt x="249" y="154"/>
                  </a:lnTo>
                  <a:lnTo>
                    <a:pt x="248" y="159"/>
                  </a:lnTo>
                  <a:lnTo>
                    <a:pt x="247" y="163"/>
                  </a:lnTo>
                  <a:lnTo>
                    <a:pt x="244" y="169"/>
                  </a:lnTo>
                  <a:lnTo>
                    <a:pt x="144" y="208"/>
                  </a:lnTo>
                  <a:lnTo>
                    <a:pt x="0" y="162"/>
                  </a:lnTo>
                  <a:lnTo>
                    <a:pt x="3" y="157"/>
                  </a:lnTo>
                  <a:lnTo>
                    <a:pt x="25" y="149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52" name="Freeform 218">
              <a:extLst>
                <a:ext uri="{FF2B5EF4-FFF2-40B4-BE49-F238E27FC236}">
                  <a16:creationId xmlns:a16="http://schemas.microsoft.com/office/drawing/2014/main" id="{840AA93B-42A0-714D-B388-C9549FB87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2411"/>
              <a:ext cx="79" cy="91"/>
            </a:xfrm>
            <a:custGeom>
              <a:avLst/>
              <a:gdLst>
                <a:gd name="T0" fmla="*/ 78 w 79"/>
                <a:gd name="T1" fmla="*/ 3 h 91"/>
                <a:gd name="T2" fmla="*/ 78 w 79"/>
                <a:gd name="T3" fmla="*/ 3 h 91"/>
                <a:gd name="T4" fmla="*/ 77 w 79"/>
                <a:gd name="T5" fmla="*/ 3 h 91"/>
                <a:gd name="T6" fmla="*/ 74 w 79"/>
                <a:gd name="T7" fmla="*/ 2 h 91"/>
                <a:gd name="T8" fmla="*/ 72 w 79"/>
                <a:gd name="T9" fmla="*/ 2 h 91"/>
                <a:gd name="T10" fmla="*/ 69 w 79"/>
                <a:gd name="T11" fmla="*/ 1 h 91"/>
                <a:gd name="T12" fmla="*/ 65 w 79"/>
                <a:gd name="T13" fmla="*/ 1 h 91"/>
                <a:gd name="T14" fmla="*/ 60 w 79"/>
                <a:gd name="T15" fmla="*/ 1 h 91"/>
                <a:gd name="T16" fmla="*/ 56 w 79"/>
                <a:gd name="T17" fmla="*/ 0 h 91"/>
                <a:gd name="T18" fmla="*/ 50 w 79"/>
                <a:gd name="T19" fmla="*/ 0 h 91"/>
                <a:gd name="T20" fmla="*/ 44 w 79"/>
                <a:gd name="T21" fmla="*/ 0 h 91"/>
                <a:gd name="T22" fmla="*/ 38 w 79"/>
                <a:gd name="T23" fmla="*/ 1 h 91"/>
                <a:gd name="T24" fmla="*/ 31 w 79"/>
                <a:gd name="T25" fmla="*/ 2 h 91"/>
                <a:gd name="T26" fmla="*/ 25 w 79"/>
                <a:gd name="T27" fmla="*/ 3 h 91"/>
                <a:gd name="T28" fmla="*/ 18 w 79"/>
                <a:gd name="T29" fmla="*/ 6 h 91"/>
                <a:gd name="T30" fmla="*/ 11 w 79"/>
                <a:gd name="T31" fmla="*/ 8 h 91"/>
                <a:gd name="T32" fmla="*/ 4 w 79"/>
                <a:gd name="T33" fmla="*/ 10 h 91"/>
                <a:gd name="T34" fmla="*/ 4 w 79"/>
                <a:gd name="T35" fmla="*/ 13 h 91"/>
                <a:gd name="T36" fmla="*/ 3 w 79"/>
                <a:gd name="T37" fmla="*/ 17 h 91"/>
                <a:gd name="T38" fmla="*/ 1 w 79"/>
                <a:gd name="T39" fmla="*/ 26 h 91"/>
                <a:gd name="T40" fmla="*/ 0 w 79"/>
                <a:gd name="T41" fmla="*/ 35 h 91"/>
                <a:gd name="T42" fmla="*/ 0 w 79"/>
                <a:gd name="T43" fmla="*/ 47 h 91"/>
                <a:gd name="T44" fmla="*/ 0 w 79"/>
                <a:gd name="T45" fmla="*/ 59 h 91"/>
                <a:gd name="T46" fmla="*/ 2 w 79"/>
                <a:gd name="T47" fmla="*/ 73 h 91"/>
                <a:gd name="T48" fmla="*/ 6 w 79"/>
                <a:gd name="T49" fmla="*/ 89 h 91"/>
                <a:gd name="T50" fmla="*/ 7 w 79"/>
                <a:gd name="T51" fmla="*/ 89 h 91"/>
                <a:gd name="T52" fmla="*/ 8 w 79"/>
                <a:gd name="T53" fmla="*/ 89 h 91"/>
                <a:gd name="T54" fmla="*/ 9 w 79"/>
                <a:gd name="T55" fmla="*/ 87 h 91"/>
                <a:gd name="T56" fmla="*/ 11 w 79"/>
                <a:gd name="T57" fmla="*/ 87 h 91"/>
                <a:gd name="T58" fmla="*/ 15 w 79"/>
                <a:gd name="T59" fmla="*/ 87 h 91"/>
                <a:gd name="T60" fmla="*/ 18 w 79"/>
                <a:gd name="T61" fmla="*/ 87 h 91"/>
                <a:gd name="T62" fmla="*/ 22 w 79"/>
                <a:gd name="T63" fmla="*/ 87 h 91"/>
                <a:gd name="T64" fmla="*/ 27 w 79"/>
                <a:gd name="T65" fmla="*/ 87 h 91"/>
                <a:gd name="T66" fmla="*/ 32 w 79"/>
                <a:gd name="T67" fmla="*/ 86 h 91"/>
                <a:gd name="T68" fmla="*/ 38 w 79"/>
                <a:gd name="T69" fmla="*/ 87 h 91"/>
                <a:gd name="T70" fmla="*/ 44 w 79"/>
                <a:gd name="T71" fmla="*/ 87 h 91"/>
                <a:gd name="T72" fmla="*/ 50 w 79"/>
                <a:gd name="T73" fmla="*/ 87 h 91"/>
                <a:gd name="T74" fmla="*/ 57 w 79"/>
                <a:gd name="T75" fmla="*/ 87 h 91"/>
                <a:gd name="T76" fmla="*/ 64 w 79"/>
                <a:gd name="T77" fmla="*/ 89 h 91"/>
                <a:gd name="T78" fmla="*/ 71 w 79"/>
                <a:gd name="T79" fmla="*/ 90 h 91"/>
                <a:gd name="T80" fmla="*/ 79 w 79"/>
                <a:gd name="T81" fmla="*/ 91 h 91"/>
                <a:gd name="T82" fmla="*/ 79 w 79"/>
                <a:gd name="T83" fmla="*/ 87 h 91"/>
                <a:gd name="T84" fmla="*/ 78 w 79"/>
                <a:gd name="T85" fmla="*/ 80 h 91"/>
                <a:gd name="T86" fmla="*/ 77 w 79"/>
                <a:gd name="T87" fmla="*/ 70 h 91"/>
                <a:gd name="T88" fmla="*/ 76 w 79"/>
                <a:gd name="T89" fmla="*/ 57 h 91"/>
                <a:gd name="T90" fmla="*/ 76 w 79"/>
                <a:gd name="T91" fmla="*/ 43 h 91"/>
                <a:gd name="T92" fmla="*/ 76 w 79"/>
                <a:gd name="T93" fmla="*/ 28 h 91"/>
                <a:gd name="T94" fmla="*/ 77 w 79"/>
                <a:gd name="T95" fmla="*/ 15 h 91"/>
                <a:gd name="T96" fmla="*/ 78 w 79"/>
                <a:gd name="T97" fmla="*/ 3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3"/>
                  </a:moveTo>
                  <a:lnTo>
                    <a:pt x="78" y="3"/>
                  </a:lnTo>
                  <a:lnTo>
                    <a:pt x="77" y="3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2" y="73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7"/>
                  </a:lnTo>
                  <a:lnTo>
                    <a:pt x="11" y="87"/>
                  </a:lnTo>
                  <a:lnTo>
                    <a:pt x="15" y="87"/>
                  </a:lnTo>
                  <a:lnTo>
                    <a:pt x="18" y="87"/>
                  </a:lnTo>
                  <a:lnTo>
                    <a:pt x="22" y="87"/>
                  </a:lnTo>
                  <a:lnTo>
                    <a:pt x="27" y="87"/>
                  </a:lnTo>
                  <a:lnTo>
                    <a:pt x="32" y="86"/>
                  </a:lnTo>
                  <a:lnTo>
                    <a:pt x="38" y="87"/>
                  </a:lnTo>
                  <a:lnTo>
                    <a:pt x="44" y="87"/>
                  </a:lnTo>
                  <a:lnTo>
                    <a:pt x="50" y="87"/>
                  </a:lnTo>
                  <a:lnTo>
                    <a:pt x="57" y="87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7"/>
                  </a:lnTo>
                  <a:lnTo>
                    <a:pt x="78" y="80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8"/>
                  </a:lnTo>
                  <a:lnTo>
                    <a:pt x="77" y="15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53" name="Freeform 219">
              <a:extLst>
                <a:ext uri="{FF2B5EF4-FFF2-40B4-BE49-F238E27FC236}">
                  <a16:creationId xmlns:a16="http://schemas.microsoft.com/office/drawing/2014/main" id="{4D488450-9F62-9D48-A6B4-D029A580F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2435"/>
              <a:ext cx="132" cy="90"/>
            </a:xfrm>
            <a:custGeom>
              <a:avLst/>
              <a:gdLst>
                <a:gd name="T0" fmla="*/ 1 w 132"/>
                <a:gd name="T1" fmla="*/ 68 h 90"/>
                <a:gd name="T2" fmla="*/ 0 w 132"/>
                <a:gd name="T3" fmla="*/ 80 h 90"/>
                <a:gd name="T4" fmla="*/ 86 w 132"/>
                <a:gd name="T5" fmla="*/ 90 h 90"/>
                <a:gd name="T6" fmla="*/ 86 w 132"/>
                <a:gd name="T7" fmla="*/ 90 h 90"/>
                <a:gd name="T8" fmla="*/ 89 w 132"/>
                <a:gd name="T9" fmla="*/ 89 h 90"/>
                <a:gd name="T10" fmla="*/ 91 w 132"/>
                <a:gd name="T11" fmla="*/ 88 h 90"/>
                <a:gd name="T12" fmla="*/ 94 w 132"/>
                <a:gd name="T13" fmla="*/ 86 h 90"/>
                <a:gd name="T14" fmla="*/ 98 w 132"/>
                <a:gd name="T15" fmla="*/ 83 h 90"/>
                <a:gd name="T16" fmla="*/ 103 w 132"/>
                <a:gd name="T17" fmla="*/ 80 h 90"/>
                <a:gd name="T18" fmla="*/ 107 w 132"/>
                <a:gd name="T19" fmla="*/ 76 h 90"/>
                <a:gd name="T20" fmla="*/ 112 w 132"/>
                <a:gd name="T21" fmla="*/ 72 h 90"/>
                <a:gd name="T22" fmla="*/ 117 w 132"/>
                <a:gd name="T23" fmla="*/ 67 h 90"/>
                <a:gd name="T24" fmla="*/ 121 w 132"/>
                <a:gd name="T25" fmla="*/ 61 h 90"/>
                <a:gd name="T26" fmla="*/ 125 w 132"/>
                <a:gd name="T27" fmla="*/ 55 h 90"/>
                <a:gd name="T28" fmla="*/ 128 w 132"/>
                <a:gd name="T29" fmla="*/ 48 h 90"/>
                <a:gd name="T30" fmla="*/ 131 w 132"/>
                <a:gd name="T31" fmla="*/ 40 h 90"/>
                <a:gd name="T32" fmla="*/ 132 w 132"/>
                <a:gd name="T33" fmla="*/ 32 h 90"/>
                <a:gd name="T34" fmla="*/ 132 w 132"/>
                <a:gd name="T35" fmla="*/ 24 h 90"/>
                <a:gd name="T36" fmla="*/ 129 w 132"/>
                <a:gd name="T37" fmla="*/ 14 h 90"/>
                <a:gd name="T38" fmla="*/ 129 w 132"/>
                <a:gd name="T39" fmla="*/ 13 h 90"/>
                <a:gd name="T40" fmla="*/ 128 w 132"/>
                <a:gd name="T41" fmla="*/ 12 h 90"/>
                <a:gd name="T42" fmla="*/ 127 w 132"/>
                <a:gd name="T43" fmla="*/ 10 h 90"/>
                <a:gd name="T44" fmla="*/ 126 w 132"/>
                <a:gd name="T45" fmla="*/ 7 h 90"/>
                <a:gd name="T46" fmla="*/ 124 w 132"/>
                <a:gd name="T47" fmla="*/ 5 h 90"/>
                <a:gd name="T48" fmla="*/ 120 w 132"/>
                <a:gd name="T49" fmla="*/ 3 h 90"/>
                <a:gd name="T50" fmla="*/ 117 w 132"/>
                <a:gd name="T51" fmla="*/ 2 h 90"/>
                <a:gd name="T52" fmla="*/ 113 w 132"/>
                <a:gd name="T53" fmla="*/ 0 h 90"/>
                <a:gd name="T54" fmla="*/ 113 w 132"/>
                <a:gd name="T55" fmla="*/ 3 h 90"/>
                <a:gd name="T56" fmla="*/ 114 w 132"/>
                <a:gd name="T57" fmla="*/ 6 h 90"/>
                <a:gd name="T58" fmla="*/ 117 w 132"/>
                <a:gd name="T59" fmla="*/ 12 h 90"/>
                <a:gd name="T60" fmla="*/ 118 w 132"/>
                <a:gd name="T61" fmla="*/ 20 h 90"/>
                <a:gd name="T62" fmla="*/ 118 w 132"/>
                <a:gd name="T63" fmla="*/ 30 h 90"/>
                <a:gd name="T64" fmla="*/ 117 w 132"/>
                <a:gd name="T65" fmla="*/ 40 h 90"/>
                <a:gd name="T66" fmla="*/ 114 w 132"/>
                <a:gd name="T67" fmla="*/ 52 h 90"/>
                <a:gd name="T68" fmla="*/ 108 w 132"/>
                <a:gd name="T69" fmla="*/ 65 h 90"/>
                <a:gd name="T70" fmla="*/ 108 w 132"/>
                <a:gd name="T71" fmla="*/ 65 h 90"/>
                <a:gd name="T72" fmla="*/ 108 w 132"/>
                <a:gd name="T73" fmla="*/ 65 h 90"/>
                <a:gd name="T74" fmla="*/ 107 w 132"/>
                <a:gd name="T75" fmla="*/ 66 h 90"/>
                <a:gd name="T76" fmla="*/ 106 w 132"/>
                <a:gd name="T77" fmla="*/ 67 h 90"/>
                <a:gd name="T78" fmla="*/ 105 w 132"/>
                <a:gd name="T79" fmla="*/ 67 h 90"/>
                <a:gd name="T80" fmla="*/ 103 w 132"/>
                <a:gd name="T81" fmla="*/ 68 h 90"/>
                <a:gd name="T82" fmla="*/ 100 w 132"/>
                <a:gd name="T83" fmla="*/ 69 h 90"/>
                <a:gd name="T84" fmla="*/ 98 w 132"/>
                <a:gd name="T85" fmla="*/ 70 h 90"/>
                <a:gd name="T86" fmla="*/ 96 w 132"/>
                <a:gd name="T87" fmla="*/ 72 h 90"/>
                <a:gd name="T88" fmla="*/ 92 w 132"/>
                <a:gd name="T89" fmla="*/ 73 h 90"/>
                <a:gd name="T90" fmla="*/ 90 w 132"/>
                <a:gd name="T91" fmla="*/ 73 h 90"/>
                <a:gd name="T92" fmla="*/ 85 w 132"/>
                <a:gd name="T93" fmla="*/ 74 h 90"/>
                <a:gd name="T94" fmla="*/ 82 w 132"/>
                <a:gd name="T95" fmla="*/ 74 h 90"/>
                <a:gd name="T96" fmla="*/ 78 w 132"/>
                <a:gd name="T97" fmla="*/ 74 h 90"/>
                <a:gd name="T98" fmla="*/ 73 w 132"/>
                <a:gd name="T99" fmla="*/ 73 h 90"/>
                <a:gd name="T100" fmla="*/ 69 w 132"/>
                <a:gd name="T101" fmla="*/ 73 h 90"/>
                <a:gd name="T102" fmla="*/ 69 w 132"/>
                <a:gd name="T103" fmla="*/ 84 h 90"/>
                <a:gd name="T104" fmla="*/ 3 w 132"/>
                <a:gd name="T105" fmla="*/ 77 h 90"/>
                <a:gd name="T106" fmla="*/ 1 w 132"/>
                <a:gd name="T107" fmla="*/ 68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8"/>
                  </a:moveTo>
                  <a:lnTo>
                    <a:pt x="0" y="80"/>
                  </a:lnTo>
                  <a:lnTo>
                    <a:pt x="86" y="90"/>
                  </a:lnTo>
                  <a:lnTo>
                    <a:pt x="89" y="89"/>
                  </a:lnTo>
                  <a:lnTo>
                    <a:pt x="91" y="88"/>
                  </a:lnTo>
                  <a:lnTo>
                    <a:pt x="94" y="86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7" y="76"/>
                  </a:lnTo>
                  <a:lnTo>
                    <a:pt x="112" y="72"/>
                  </a:lnTo>
                  <a:lnTo>
                    <a:pt x="117" y="67"/>
                  </a:lnTo>
                  <a:lnTo>
                    <a:pt x="121" y="61"/>
                  </a:lnTo>
                  <a:lnTo>
                    <a:pt x="125" y="55"/>
                  </a:lnTo>
                  <a:lnTo>
                    <a:pt x="128" y="48"/>
                  </a:lnTo>
                  <a:lnTo>
                    <a:pt x="131" y="40"/>
                  </a:lnTo>
                  <a:lnTo>
                    <a:pt x="132" y="32"/>
                  </a:lnTo>
                  <a:lnTo>
                    <a:pt x="132" y="24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8" y="12"/>
                  </a:lnTo>
                  <a:lnTo>
                    <a:pt x="127" y="10"/>
                  </a:lnTo>
                  <a:lnTo>
                    <a:pt x="126" y="7"/>
                  </a:lnTo>
                  <a:lnTo>
                    <a:pt x="124" y="5"/>
                  </a:lnTo>
                  <a:lnTo>
                    <a:pt x="120" y="3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3" y="3"/>
                  </a:lnTo>
                  <a:lnTo>
                    <a:pt x="114" y="6"/>
                  </a:lnTo>
                  <a:lnTo>
                    <a:pt x="117" y="12"/>
                  </a:lnTo>
                  <a:lnTo>
                    <a:pt x="118" y="20"/>
                  </a:lnTo>
                  <a:lnTo>
                    <a:pt x="118" y="30"/>
                  </a:lnTo>
                  <a:lnTo>
                    <a:pt x="117" y="40"/>
                  </a:lnTo>
                  <a:lnTo>
                    <a:pt x="114" y="52"/>
                  </a:lnTo>
                  <a:lnTo>
                    <a:pt x="108" y="65"/>
                  </a:lnTo>
                  <a:lnTo>
                    <a:pt x="107" y="66"/>
                  </a:lnTo>
                  <a:lnTo>
                    <a:pt x="106" y="67"/>
                  </a:lnTo>
                  <a:lnTo>
                    <a:pt x="105" y="67"/>
                  </a:lnTo>
                  <a:lnTo>
                    <a:pt x="103" y="68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2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3" y="73"/>
                  </a:lnTo>
                  <a:lnTo>
                    <a:pt x="69" y="73"/>
                  </a:lnTo>
                  <a:lnTo>
                    <a:pt x="69" y="84"/>
                  </a:lnTo>
                  <a:lnTo>
                    <a:pt x="3" y="77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54" name="Freeform 220">
              <a:extLst>
                <a:ext uri="{FF2B5EF4-FFF2-40B4-BE49-F238E27FC236}">
                  <a16:creationId xmlns:a16="http://schemas.microsoft.com/office/drawing/2014/main" id="{A2236F1F-498B-7448-B852-A1B1D4DC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2524"/>
              <a:ext cx="96" cy="32"/>
            </a:xfrm>
            <a:custGeom>
              <a:avLst/>
              <a:gdLst>
                <a:gd name="T0" fmla="*/ 96 w 96"/>
                <a:gd name="T1" fmla="*/ 12 h 32"/>
                <a:gd name="T2" fmla="*/ 1 w 96"/>
                <a:gd name="T3" fmla="*/ 0 h 32"/>
                <a:gd name="T4" fmla="*/ 0 w 96"/>
                <a:gd name="T5" fmla="*/ 12 h 32"/>
                <a:gd name="T6" fmla="*/ 93 w 96"/>
                <a:gd name="T7" fmla="*/ 32 h 32"/>
                <a:gd name="T8" fmla="*/ 96 w 96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2"/>
                <a:gd name="T17" fmla="*/ 96 w 9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2">
                  <a:moveTo>
                    <a:pt x="96" y="1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93" y="32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55" name="Freeform 221">
              <a:extLst>
                <a:ext uri="{FF2B5EF4-FFF2-40B4-BE49-F238E27FC236}">
                  <a16:creationId xmlns:a16="http://schemas.microsoft.com/office/drawing/2014/main" id="{D81E1A33-C227-794A-BC6F-09C35FBAB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535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2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56" name="Freeform 222">
              <a:extLst>
                <a:ext uri="{FF2B5EF4-FFF2-40B4-BE49-F238E27FC236}">
                  <a16:creationId xmlns:a16="http://schemas.microsoft.com/office/drawing/2014/main" id="{76CF4E45-2237-7F48-B543-CB60F16E3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528"/>
              <a:ext cx="28" cy="10"/>
            </a:xfrm>
            <a:custGeom>
              <a:avLst/>
              <a:gdLst>
                <a:gd name="T0" fmla="*/ 28 w 28"/>
                <a:gd name="T1" fmla="*/ 4 h 10"/>
                <a:gd name="T2" fmla="*/ 0 w 28"/>
                <a:gd name="T3" fmla="*/ 0 h 10"/>
                <a:gd name="T4" fmla="*/ 0 w 28"/>
                <a:gd name="T5" fmla="*/ 4 h 10"/>
                <a:gd name="T6" fmla="*/ 27 w 28"/>
                <a:gd name="T7" fmla="*/ 10 h 10"/>
                <a:gd name="T8" fmla="*/ 28 w 2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7" y="1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57" name="Freeform 223">
              <a:extLst>
                <a:ext uri="{FF2B5EF4-FFF2-40B4-BE49-F238E27FC236}">
                  <a16:creationId xmlns:a16="http://schemas.microsoft.com/office/drawing/2014/main" id="{D5D3D810-C872-E747-8BBB-17EBB73AC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2537"/>
              <a:ext cx="162" cy="55"/>
            </a:xfrm>
            <a:custGeom>
              <a:avLst/>
              <a:gdLst>
                <a:gd name="T0" fmla="*/ 0 w 162"/>
                <a:gd name="T1" fmla="*/ 16 h 55"/>
                <a:gd name="T2" fmla="*/ 0 w 162"/>
                <a:gd name="T3" fmla="*/ 16 h 55"/>
                <a:gd name="T4" fmla="*/ 1 w 162"/>
                <a:gd name="T5" fmla="*/ 16 h 55"/>
                <a:gd name="T6" fmla="*/ 2 w 162"/>
                <a:gd name="T7" fmla="*/ 16 h 55"/>
                <a:gd name="T8" fmla="*/ 4 w 162"/>
                <a:gd name="T9" fmla="*/ 15 h 55"/>
                <a:gd name="T10" fmla="*/ 7 w 162"/>
                <a:gd name="T11" fmla="*/ 15 h 55"/>
                <a:gd name="T12" fmla="*/ 10 w 162"/>
                <a:gd name="T13" fmla="*/ 15 h 55"/>
                <a:gd name="T14" fmla="*/ 14 w 162"/>
                <a:gd name="T15" fmla="*/ 14 h 55"/>
                <a:gd name="T16" fmla="*/ 17 w 162"/>
                <a:gd name="T17" fmla="*/ 13 h 55"/>
                <a:gd name="T18" fmla="*/ 21 w 162"/>
                <a:gd name="T19" fmla="*/ 12 h 55"/>
                <a:gd name="T20" fmla="*/ 24 w 162"/>
                <a:gd name="T21" fmla="*/ 11 h 55"/>
                <a:gd name="T22" fmla="*/ 28 w 162"/>
                <a:gd name="T23" fmla="*/ 9 h 55"/>
                <a:gd name="T24" fmla="*/ 31 w 162"/>
                <a:gd name="T25" fmla="*/ 8 h 55"/>
                <a:gd name="T26" fmla="*/ 35 w 162"/>
                <a:gd name="T27" fmla="*/ 6 h 55"/>
                <a:gd name="T28" fmla="*/ 37 w 162"/>
                <a:gd name="T29" fmla="*/ 5 h 55"/>
                <a:gd name="T30" fmla="*/ 40 w 162"/>
                <a:gd name="T31" fmla="*/ 2 h 55"/>
                <a:gd name="T32" fmla="*/ 43 w 162"/>
                <a:gd name="T33" fmla="*/ 0 h 55"/>
                <a:gd name="T34" fmla="*/ 162 w 162"/>
                <a:gd name="T35" fmla="*/ 28 h 55"/>
                <a:gd name="T36" fmla="*/ 162 w 162"/>
                <a:gd name="T37" fmla="*/ 28 h 55"/>
                <a:gd name="T38" fmla="*/ 161 w 162"/>
                <a:gd name="T39" fmla="*/ 29 h 55"/>
                <a:gd name="T40" fmla="*/ 159 w 162"/>
                <a:gd name="T41" fmla="*/ 30 h 55"/>
                <a:gd name="T42" fmla="*/ 158 w 162"/>
                <a:gd name="T43" fmla="*/ 32 h 55"/>
                <a:gd name="T44" fmla="*/ 157 w 162"/>
                <a:gd name="T45" fmla="*/ 33 h 55"/>
                <a:gd name="T46" fmla="*/ 155 w 162"/>
                <a:gd name="T47" fmla="*/ 35 h 55"/>
                <a:gd name="T48" fmla="*/ 152 w 162"/>
                <a:gd name="T49" fmla="*/ 36 h 55"/>
                <a:gd name="T50" fmla="*/ 150 w 162"/>
                <a:gd name="T51" fmla="*/ 39 h 55"/>
                <a:gd name="T52" fmla="*/ 147 w 162"/>
                <a:gd name="T53" fmla="*/ 41 h 55"/>
                <a:gd name="T54" fmla="*/ 144 w 162"/>
                <a:gd name="T55" fmla="*/ 43 h 55"/>
                <a:gd name="T56" fmla="*/ 141 w 162"/>
                <a:gd name="T57" fmla="*/ 46 h 55"/>
                <a:gd name="T58" fmla="*/ 137 w 162"/>
                <a:gd name="T59" fmla="*/ 48 h 55"/>
                <a:gd name="T60" fmla="*/ 135 w 162"/>
                <a:gd name="T61" fmla="*/ 50 h 55"/>
                <a:gd name="T62" fmla="*/ 131 w 162"/>
                <a:gd name="T63" fmla="*/ 51 h 55"/>
                <a:gd name="T64" fmla="*/ 128 w 162"/>
                <a:gd name="T65" fmla="*/ 53 h 55"/>
                <a:gd name="T66" fmla="*/ 126 w 162"/>
                <a:gd name="T67" fmla="*/ 55 h 55"/>
                <a:gd name="T68" fmla="*/ 0 w 162"/>
                <a:gd name="T69" fmla="*/ 16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5"/>
                <a:gd name="T107" fmla="*/ 162 w 162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5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9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59" y="30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50"/>
                  </a:lnTo>
                  <a:lnTo>
                    <a:pt x="131" y="51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58" name="Freeform 224">
              <a:extLst>
                <a:ext uri="{FF2B5EF4-FFF2-40B4-BE49-F238E27FC236}">
                  <a16:creationId xmlns:a16="http://schemas.microsoft.com/office/drawing/2014/main" id="{1F385E28-B2E7-4A43-9557-2A2FAA7AB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2531"/>
              <a:ext cx="57" cy="26"/>
            </a:xfrm>
            <a:custGeom>
              <a:avLst/>
              <a:gdLst>
                <a:gd name="T0" fmla="*/ 6 w 57"/>
                <a:gd name="T1" fmla="*/ 26 h 26"/>
                <a:gd name="T2" fmla="*/ 57 w 57"/>
                <a:gd name="T3" fmla="*/ 11 h 26"/>
                <a:gd name="T4" fmla="*/ 25 w 57"/>
                <a:gd name="T5" fmla="*/ 0 h 26"/>
                <a:gd name="T6" fmla="*/ 0 w 57"/>
                <a:gd name="T7" fmla="*/ 4 h 26"/>
                <a:gd name="T8" fmla="*/ 0 w 57"/>
                <a:gd name="T9" fmla="*/ 25 h 26"/>
                <a:gd name="T10" fmla="*/ 6 w 57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59" name="Freeform 225">
              <a:extLst>
                <a:ext uri="{FF2B5EF4-FFF2-40B4-BE49-F238E27FC236}">
                  <a16:creationId xmlns:a16="http://schemas.microsoft.com/office/drawing/2014/main" id="{A8B495A2-9984-0A4F-A113-1C822048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2421"/>
              <a:ext cx="32" cy="123"/>
            </a:xfrm>
            <a:custGeom>
              <a:avLst/>
              <a:gdLst>
                <a:gd name="T0" fmla="*/ 32 w 32"/>
                <a:gd name="T1" fmla="*/ 3 h 123"/>
                <a:gd name="T2" fmla="*/ 32 w 32"/>
                <a:gd name="T3" fmla="*/ 3 h 123"/>
                <a:gd name="T4" fmla="*/ 31 w 32"/>
                <a:gd name="T5" fmla="*/ 3 h 123"/>
                <a:gd name="T6" fmla="*/ 31 w 32"/>
                <a:gd name="T7" fmla="*/ 3 h 123"/>
                <a:gd name="T8" fmla="*/ 29 w 32"/>
                <a:gd name="T9" fmla="*/ 2 h 123"/>
                <a:gd name="T10" fmla="*/ 27 w 32"/>
                <a:gd name="T11" fmla="*/ 2 h 123"/>
                <a:gd name="T12" fmla="*/ 26 w 32"/>
                <a:gd name="T13" fmla="*/ 2 h 123"/>
                <a:gd name="T14" fmla="*/ 24 w 32"/>
                <a:gd name="T15" fmla="*/ 0 h 123"/>
                <a:gd name="T16" fmla="*/ 22 w 32"/>
                <a:gd name="T17" fmla="*/ 0 h 123"/>
                <a:gd name="T18" fmla="*/ 20 w 32"/>
                <a:gd name="T19" fmla="*/ 0 h 123"/>
                <a:gd name="T20" fmla="*/ 18 w 32"/>
                <a:gd name="T21" fmla="*/ 0 h 123"/>
                <a:gd name="T22" fmla="*/ 14 w 32"/>
                <a:gd name="T23" fmla="*/ 0 h 123"/>
                <a:gd name="T24" fmla="*/ 12 w 32"/>
                <a:gd name="T25" fmla="*/ 0 h 123"/>
                <a:gd name="T26" fmla="*/ 10 w 32"/>
                <a:gd name="T27" fmla="*/ 2 h 123"/>
                <a:gd name="T28" fmla="*/ 6 w 32"/>
                <a:gd name="T29" fmla="*/ 3 h 123"/>
                <a:gd name="T30" fmla="*/ 4 w 32"/>
                <a:gd name="T31" fmla="*/ 4 h 123"/>
                <a:gd name="T32" fmla="*/ 0 w 32"/>
                <a:gd name="T33" fmla="*/ 6 h 123"/>
                <a:gd name="T34" fmla="*/ 0 w 32"/>
                <a:gd name="T35" fmla="*/ 123 h 123"/>
                <a:gd name="T36" fmla="*/ 1 w 32"/>
                <a:gd name="T37" fmla="*/ 123 h 123"/>
                <a:gd name="T38" fmla="*/ 1 w 32"/>
                <a:gd name="T39" fmla="*/ 123 h 123"/>
                <a:gd name="T40" fmla="*/ 3 w 32"/>
                <a:gd name="T41" fmla="*/ 123 h 123"/>
                <a:gd name="T42" fmla="*/ 4 w 32"/>
                <a:gd name="T43" fmla="*/ 123 h 123"/>
                <a:gd name="T44" fmla="*/ 5 w 32"/>
                <a:gd name="T45" fmla="*/ 123 h 123"/>
                <a:gd name="T46" fmla="*/ 7 w 32"/>
                <a:gd name="T47" fmla="*/ 122 h 123"/>
                <a:gd name="T48" fmla="*/ 8 w 32"/>
                <a:gd name="T49" fmla="*/ 122 h 123"/>
                <a:gd name="T50" fmla="*/ 11 w 32"/>
                <a:gd name="T51" fmla="*/ 122 h 123"/>
                <a:gd name="T52" fmla="*/ 13 w 32"/>
                <a:gd name="T53" fmla="*/ 121 h 123"/>
                <a:gd name="T54" fmla="*/ 15 w 32"/>
                <a:gd name="T55" fmla="*/ 120 h 123"/>
                <a:gd name="T56" fmla="*/ 18 w 32"/>
                <a:gd name="T57" fmla="*/ 120 h 123"/>
                <a:gd name="T58" fmla="*/ 21 w 32"/>
                <a:gd name="T59" fmla="*/ 118 h 123"/>
                <a:gd name="T60" fmla="*/ 24 w 32"/>
                <a:gd name="T61" fmla="*/ 116 h 123"/>
                <a:gd name="T62" fmla="*/ 26 w 32"/>
                <a:gd name="T63" fmla="*/ 115 h 123"/>
                <a:gd name="T64" fmla="*/ 29 w 32"/>
                <a:gd name="T65" fmla="*/ 114 h 123"/>
                <a:gd name="T66" fmla="*/ 32 w 32"/>
                <a:gd name="T67" fmla="*/ 111 h 123"/>
                <a:gd name="T68" fmla="*/ 32 w 32"/>
                <a:gd name="T69" fmla="*/ 3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3"/>
                <a:gd name="T107" fmla="*/ 32 w 32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3">
                  <a:moveTo>
                    <a:pt x="32" y="3"/>
                  </a:moveTo>
                  <a:lnTo>
                    <a:pt x="32" y="3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5" y="123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11" y="122"/>
                  </a:lnTo>
                  <a:lnTo>
                    <a:pt x="13" y="121"/>
                  </a:lnTo>
                  <a:lnTo>
                    <a:pt x="15" y="120"/>
                  </a:lnTo>
                  <a:lnTo>
                    <a:pt x="18" y="120"/>
                  </a:lnTo>
                  <a:lnTo>
                    <a:pt x="21" y="118"/>
                  </a:lnTo>
                  <a:lnTo>
                    <a:pt x="24" y="116"/>
                  </a:lnTo>
                  <a:lnTo>
                    <a:pt x="26" y="115"/>
                  </a:lnTo>
                  <a:lnTo>
                    <a:pt x="29" y="114"/>
                  </a:lnTo>
                  <a:lnTo>
                    <a:pt x="32" y="111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60" name="Freeform 226">
              <a:extLst>
                <a:ext uri="{FF2B5EF4-FFF2-40B4-BE49-F238E27FC236}">
                  <a16:creationId xmlns:a16="http://schemas.microsoft.com/office/drawing/2014/main" id="{867E8A7E-17E3-5547-8DD2-0794AA7C7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2423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1 h 104"/>
                <a:gd name="T8" fmla="*/ 25 w 27"/>
                <a:gd name="T9" fmla="*/ 1 h 104"/>
                <a:gd name="T10" fmla="*/ 24 w 27"/>
                <a:gd name="T11" fmla="*/ 1 h 104"/>
                <a:gd name="T12" fmla="*/ 23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7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10 w 27"/>
                <a:gd name="T25" fmla="*/ 0 h 104"/>
                <a:gd name="T26" fmla="*/ 9 w 27"/>
                <a:gd name="T27" fmla="*/ 1 h 104"/>
                <a:gd name="T28" fmla="*/ 5 w 27"/>
                <a:gd name="T29" fmla="*/ 2 h 104"/>
                <a:gd name="T30" fmla="*/ 3 w 27"/>
                <a:gd name="T31" fmla="*/ 3 h 104"/>
                <a:gd name="T32" fmla="*/ 0 w 27"/>
                <a:gd name="T33" fmla="*/ 4 h 104"/>
                <a:gd name="T34" fmla="*/ 0 w 27"/>
                <a:gd name="T35" fmla="*/ 104 h 104"/>
                <a:gd name="T36" fmla="*/ 0 w 27"/>
                <a:gd name="T37" fmla="*/ 104 h 104"/>
                <a:gd name="T38" fmla="*/ 2 w 27"/>
                <a:gd name="T39" fmla="*/ 104 h 104"/>
                <a:gd name="T40" fmla="*/ 2 w 27"/>
                <a:gd name="T41" fmla="*/ 102 h 104"/>
                <a:gd name="T42" fmla="*/ 3 w 27"/>
                <a:gd name="T43" fmla="*/ 102 h 104"/>
                <a:gd name="T44" fmla="*/ 4 w 27"/>
                <a:gd name="T45" fmla="*/ 102 h 104"/>
                <a:gd name="T46" fmla="*/ 6 w 27"/>
                <a:gd name="T47" fmla="*/ 102 h 104"/>
                <a:gd name="T48" fmla="*/ 7 w 27"/>
                <a:gd name="T49" fmla="*/ 102 h 104"/>
                <a:gd name="T50" fmla="*/ 10 w 27"/>
                <a:gd name="T51" fmla="*/ 101 h 104"/>
                <a:gd name="T52" fmla="*/ 11 w 27"/>
                <a:gd name="T53" fmla="*/ 101 h 104"/>
                <a:gd name="T54" fmla="*/ 13 w 27"/>
                <a:gd name="T55" fmla="*/ 100 h 104"/>
                <a:gd name="T56" fmla="*/ 16 w 27"/>
                <a:gd name="T57" fmla="*/ 99 h 104"/>
                <a:gd name="T58" fmla="*/ 18 w 27"/>
                <a:gd name="T59" fmla="*/ 99 h 104"/>
                <a:gd name="T60" fmla="*/ 20 w 27"/>
                <a:gd name="T61" fmla="*/ 98 h 104"/>
                <a:gd name="T62" fmla="*/ 23 w 27"/>
                <a:gd name="T63" fmla="*/ 96 h 104"/>
                <a:gd name="T64" fmla="*/ 25 w 27"/>
                <a:gd name="T65" fmla="*/ 94 h 104"/>
                <a:gd name="T66" fmla="*/ 27 w 27"/>
                <a:gd name="T67" fmla="*/ 93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3" y="102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3" y="100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6"/>
                  </a:lnTo>
                  <a:lnTo>
                    <a:pt x="25" y="94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61" name="Freeform 227">
              <a:extLst>
                <a:ext uri="{FF2B5EF4-FFF2-40B4-BE49-F238E27FC236}">
                  <a16:creationId xmlns:a16="http://schemas.microsoft.com/office/drawing/2014/main" id="{620F580E-9BF5-A945-A97C-99853F108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424"/>
              <a:ext cx="22" cy="84"/>
            </a:xfrm>
            <a:custGeom>
              <a:avLst/>
              <a:gdLst>
                <a:gd name="T0" fmla="*/ 22 w 22"/>
                <a:gd name="T1" fmla="*/ 1 h 84"/>
                <a:gd name="T2" fmla="*/ 22 w 22"/>
                <a:gd name="T3" fmla="*/ 1 h 84"/>
                <a:gd name="T4" fmla="*/ 21 w 22"/>
                <a:gd name="T5" fmla="*/ 1 h 84"/>
                <a:gd name="T6" fmla="*/ 21 w 22"/>
                <a:gd name="T7" fmla="*/ 1 h 84"/>
                <a:gd name="T8" fmla="*/ 19 w 22"/>
                <a:gd name="T9" fmla="*/ 1 h 84"/>
                <a:gd name="T10" fmla="*/ 18 w 22"/>
                <a:gd name="T11" fmla="*/ 0 h 84"/>
                <a:gd name="T12" fmla="*/ 17 w 22"/>
                <a:gd name="T13" fmla="*/ 0 h 84"/>
                <a:gd name="T14" fmla="*/ 16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1 w 22"/>
                <a:gd name="T21" fmla="*/ 0 h 84"/>
                <a:gd name="T22" fmla="*/ 9 w 22"/>
                <a:gd name="T23" fmla="*/ 0 h 84"/>
                <a:gd name="T24" fmla="*/ 8 w 22"/>
                <a:gd name="T25" fmla="*/ 0 h 84"/>
                <a:gd name="T26" fmla="*/ 5 w 22"/>
                <a:gd name="T27" fmla="*/ 0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2 w 22"/>
                <a:gd name="T43" fmla="*/ 84 h 84"/>
                <a:gd name="T44" fmla="*/ 3 w 22"/>
                <a:gd name="T45" fmla="*/ 84 h 84"/>
                <a:gd name="T46" fmla="*/ 4 w 22"/>
                <a:gd name="T47" fmla="*/ 83 h 84"/>
                <a:gd name="T48" fmla="*/ 5 w 22"/>
                <a:gd name="T49" fmla="*/ 83 h 84"/>
                <a:gd name="T50" fmla="*/ 7 w 22"/>
                <a:gd name="T51" fmla="*/ 83 h 84"/>
                <a:gd name="T52" fmla="*/ 9 w 22"/>
                <a:gd name="T53" fmla="*/ 81 h 84"/>
                <a:gd name="T54" fmla="*/ 10 w 22"/>
                <a:gd name="T55" fmla="*/ 81 h 84"/>
                <a:gd name="T56" fmla="*/ 12 w 22"/>
                <a:gd name="T57" fmla="*/ 80 h 84"/>
                <a:gd name="T58" fmla="*/ 14 w 22"/>
                <a:gd name="T59" fmla="*/ 80 h 84"/>
                <a:gd name="T60" fmla="*/ 16 w 22"/>
                <a:gd name="T61" fmla="*/ 79 h 84"/>
                <a:gd name="T62" fmla="*/ 18 w 22"/>
                <a:gd name="T63" fmla="*/ 78 h 84"/>
                <a:gd name="T64" fmla="*/ 19 w 22"/>
                <a:gd name="T65" fmla="*/ 77 h 84"/>
                <a:gd name="T66" fmla="*/ 22 w 22"/>
                <a:gd name="T67" fmla="*/ 76 h 84"/>
                <a:gd name="T68" fmla="*/ 22 w 22"/>
                <a:gd name="T69" fmla="*/ 1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1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81"/>
                  </a:lnTo>
                  <a:lnTo>
                    <a:pt x="10" y="81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62" name="Freeform 228">
              <a:extLst>
                <a:ext uri="{FF2B5EF4-FFF2-40B4-BE49-F238E27FC236}">
                  <a16:creationId xmlns:a16="http://schemas.microsoft.com/office/drawing/2014/main" id="{08A7E97E-7792-A048-ADA9-BAB6473D3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424"/>
              <a:ext cx="17" cy="65"/>
            </a:xfrm>
            <a:custGeom>
              <a:avLst/>
              <a:gdLst>
                <a:gd name="T0" fmla="*/ 17 w 17"/>
                <a:gd name="T1" fmla="*/ 2 h 65"/>
                <a:gd name="T2" fmla="*/ 17 w 17"/>
                <a:gd name="T3" fmla="*/ 2 h 65"/>
                <a:gd name="T4" fmla="*/ 16 w 17"/>
                <a:gd name="T5" fmla="*/ 1 h 65"/>
                <a:gd name="T6" fmla="*/ 14 w 17"/>
                <a:gd name="T7" fmla="*/ 1 h 65"/>
                <a:gd name="T8" fmla="*/ 11 w 17"/>
                <a:gd name="T9" fmla="*/ 1 h 65"/>
                <a:gd name="T10" fmla="*/ 9 w 17"/>
                <a:gd name="T11" fmla="*/ 0 h 65"/>
                <a:gd name="T12" fmla="*/ 6 w 17"/>
                <a:gd name="T13" fmla="*/ 1 h 65"/>
                <a:gd name="T14" fmla="*/ 2 w 17"/>
                <a:gd name="T15" fmla="*/ 2 h 65"/>
                <a:gd name="T16" fmla="*/ 0 w 17"/>
                <a:gd name="T17" fmla="*/ 3 h 65"/>
                <a:gd name="T18" fmla="*/ 0 w 17"/>
                <a:gd name="T19" fmla="*/ 65 h 65"/>
                <a:gd name="T20" fmla="*/ 0 w 17"/>
                <a:gd name="T21" fmla="*/ 65 h 65"/>
                <a:gd name="T22" fmla="*/ 1 w 17"/>
                <a:gd name="T23" fmla="*/ 65 h 65"/>
                <a:gd name="T24" fmla="*/ 3 w 17"/>
                <a:gd name="T25" fmla="*/ 65 h 65"/>
                <a:gd name="T26" fmla="*/ 6 w 17"/>
                <a:gd name="T27" fmla="*/ 64 h 65"/>
                <a:gd name="T28" fmla="*/ 8 w 17"/>
                <a:gd name="T29" fmla="*/ 64 h 65"/>
                <a:gd name="T30" fmla="*/ 11 w 17"/>
                <a:gd name="T31" fmla="*/ 63 h 65"/>
                <a:gd name="T32" fmla="*/ 14 w 17"/>
                <a:gd name="T33" fmla="*/ 60 h 65"/>
                <a:gd name="T34" fmla="*/ 17 w 17"/>
                <a:gd name="T35" fmla="*/ 58 h 65"/>
                <a:gd name="T36" fmla="*/ 17 w 1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2"/>
                  </a:move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1" y="63"/>
                  </a:lnTo>
                  <a:lnTo>
                    <a:pt x="14" y="60"/>
                  </a:lnTo>
                  <a:lnTo>
                    <a:pt x="17" y="5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63" name="Freeform 229">
              <a:extLst>
                <a:ext uri="{FF2B5EF4-FFF2-40B4-BE49-F238E27FC236}">
                  <a16:creationId xmlns:a16="http://schemas.microsoft.com/office/drawing/2014/main" id="{3441A8AB-F63F-0645-BCD5-F5FC1C317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425"/>
              <a:ext cx="14" cy="47"/>
            </a:xfrm>
            <a:custGeom>
              <a:avLst/>
              <a:gdLst>
                <a:gd name="T0" fmla="*/ 14 w 14"/>
                <a:gd name="T1" fmla="*/ 1 h 47"/>
                <a:gd name="T2" fmla="*/ 14 w 14"/>
                <a:gd name="T3" fmla="*/ 1 h 47"/>
                <a:gd name="T4" fmla="*/ 13 w 14"/>
                <a:gd name="T5" fmla="*/ 1 h 47"/>
                <a:gd name="T6" fmla="*/ 11 w 14"/>
                <a:gd name="T7" fmla="*/ 1 h 47"/>
                <a:gd name="T8" fmla="*/ 9 w 14"/>
                <a:gd name="T9" fmla="*/ 0 h 47"/>
                <a:gd name="T10" fmla="*/ 8 w 14"/>
                <a:gd name="T11" fmla="*/ 0 h 47"/>
                <a:gd name="T12" fmla="*/ 6 w 14"/>
                <a:gd name="T13" fmla="*/ 1 h 47"/>
                <a:gd name="T14" fmla="*/ 2 w 14"/>
                <a:gd name="T15" fmla="*/ 1 h 47"/>
                <a:gd name="T16" fmla="*/ 0 w 14"/>
                <a:gd name="T17" fmla="*/ 3 h 47"/>
                <a:gd name="T18" fmla="*/ 0 w 14"/>
                <a:gd name="T19" fmla="*/ 47 h 47"/>
                <a:gd name="T20" fmla="*/ 1 w 14"/>
                <a:gd name="T21" fmla="*/ 47 h 47"/>
                <a:gd name="T22" fmla="*/ 1 w 14"/>
                <a:gd name="T23" fmla="*/ 45 h 47"/>
                <a:gd name="T24" fmla="*/ 3 w 14"/>
                <a:gd name="T25" fmla="*/ 45 h 47"/>
                <a:gd name="T26" fmla="*/ 4 w 14"/>
                <a:gd name="T27" fmla="*/ 45 h 47"/>
                <a:gd name="T28" fmla="*/ 7 w 14"/>
                <a:gd name="T29" fmla="*/ 44 h 47"/>
                <a:gd name="T30" fmla="*/ 9 w 14"/>
                <a:gd name="T31" fmla="*/ 44 h 47"/>
                <a:gd name="T32" fmla="*/ 11 w 14"/>
                <a:gd name="T33" fmla="*/ 43 h 47"/>
                <a:gd name="T34" fmla="*/ 14 w 14"/>
                <a:gd name="T35" fmla="*/ 41 h 47"/>
                <a:gd name="T36" fmla="*/ 14 w 14"/>
                <a:gd name="T37" fmla="*/ 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7"/>
                <a:gd name="T59" fmla="*/ 14 w 14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7">
                  <a:moveTo>
                    <a:pt x="14" y="1"/>
                  </a:move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64" name="Freeform 230">
              <a:extLst>
                <a:ext uri="{FF2B5EF4-FFF2-40B4-BE49-F238E27FC236}">
                  <a16:creationId xmlns:a16="http://schemas.microsoft.com/office/drawing/2014/main" id="{6A35AC5E-C317-4349-BBC6-71F98E7F3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426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6 w 9"/>
                <a:gd name="T9" fmla="*/ 0 h 27"/>
                <a:gd name="T10" fmla="*/ 5 w 9"/>
                <a:gd name="T11" fmla="*/ 0 h 27"/>
                <a:gd name="T12" fmla="*/ 3 w 9"/>
                <a:gd name="T13" fmla="*/ 0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5 w 9"/>
                <a:gd name="T29" fmla="*/ 26 h 27"/>
                <a:gd name="T30" fmla="*/ 6 w 9"/>
                <a:gd name="T31" fmla="*/ 26 h 27"/>
                <a:gd name="T32" fmla="*/ 8 w 9"/>
                <a:gd name="T33" fmla="*/ 25 h 27"/>
                <a:gd name="T34" fmla="*/ 9 w 9"/>
                <a:gd name="T35" fmla="*/ 23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65" name="Freeform 231">
              <a:extLst>
                <a:ext uri="{FF2B5EF4-FFF2-40B4-BE49-F238E27FC236}">
                  <a16:creationId xmlns:a16="http://schemas.microsoft.com/office/drawing/2014/main" id="{3CF056B2-5A26-704E-85FD-067616BF9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2503"/>
              <a:ext cx="14" cy="13"/>
            </a:xfrm>
            <a:custGeom>
              <a:avLst/>
              <a:gdLst>
                <a:gd name="T0" fmla="*/ 7 w 14"/>
                <a:gd name="T1" fmla="*/ 13 h 13"/>
                <a:gd name="T2" fmla="*/ 8 w 14"/>
                <a:gd name="T3" fmla="*/ 13 h 13"/>
                <a:gd name="T4" fmla="*/ 9 w 14"/>
                <a:gd name="T5" fmla="*/ 13 h 13"/>
                <a:gd name="T6" fmla="*/ 10 w 14"/>
                <a:gd name="T7" fmla="*/ 12 h 13"/>
                <a:gd name="T8" fmla="*/ 11 w 14"/>
                <a:gd name="T9" fmla="*/ 11 h 13"/>
                <a:gd name="T10" fmla="*/ 13 w 14"/>
                <a:gd name="T11" fmla="*/ 11 h 13"/>
                <a:gd name="T12" fmla="*/ 13 w 14"/>
                <a:gd name="T13" fmla="*/ 9 h 13"/>
                <a:gd name="T14" fmla="*/ 14 w 14"/>
                <a:gd name="T15" fmla="*/ 7 h 13"/>
                <a:gd name="T16" fmla="*/ 14 w 14"/>
                <a:gd name="T17" fmla="*/ 6 h 13"/>
                <a:gd name="T18" fmla="*/ 14 w 14"/>
                <a:gd name="T19" fmla="*/ 5 h 13"/>
                <a:gd name="T20" fmla="*/ 13 w 14"/>
                <a:gd name="T21" fmla="*/ 4 h 13"/>
                <a:gd name="T22" fmla="*/ 13 w 14"/>
                <a:gd name="T23" fmla="*/ 2 h 13"/>
                <a:gd name="T24" fmla="*/ 11 w 14"/>
                <a:gd name="T25" fmla="*/ 1 h 13"/>
                <a:gd name="T26" fmla="*/ 10 w 14"/>
                <a:gd name="T27" fmla="*/ 0 h 13"/>
                <a:gd name="T28" fmla="*/ 9 w 14"/>
                <a:gd name="T29" fmla="*/ 0 h 13"/>
                <a:gd name="T30" fmla="*/ 8 w 14"/>
                <a:gd name="T31" fmla="*/ 0 h 13"/>
                <a:gd name="T32" fmla="*/ 7 w 14"/>
                <a:gd name="T33" fmla="*/ 0 h 13"/>
                <a:gd name="T34" fmla="*/ 6 w 14"/>
                <a:gd name="T35" fmla="*/ 0 h 13"/>
                <a:gd name="T36" fmla="*/ 4 w 14"/>
                <a:gd name="T37" fmla="*/ 0 h 13"/>
                <a:gd name="T38" fmla="*/ 3 w 14"/>
                <a:gd name="T39" fmla="*/ 0 h 13"/>
                <a:gd name="T40" fmla="*/ 2 w 14"/>
                <a:gd name="T41" fmla="*/ 1 h 13"/>
                <a:gd name="T42" fmla="*/ 1 w 14"/>
                <a:gd name="T43" fmla="*/ 2 h 13"/>
                <a:gd name="T44" fmla="*/ 1 w 14"/>
                <a:gd name="T45" fmla="*/ 4 h 13"/>
                <a:gd name="T46" fmla="*/ 0 w 14"/>
                <a:gd name="T47" fmla="*/ 5 h 13"/>
                <a:gd name="T48" fmla="*/ 0 w 14"/>
                <a:gd name="T49" fmla="*/ 6 h 13"/>
                <a:gd name="T50" fmla="*/ 0 w 14"/>
                <a:gd name="T51" fmla="*/ 7 h 13"/>
                <a:gd name="T52" fmla="*/ 1 w 14"/>
                <a:gd name="T53" fmla="*/ 9 h 13"/>
                <a:gd name="T54" fmla="*/ 1 w 14"/>
                <a:gd name="T55" fmla="*/ 11 h 13"/>
                <a:gd name="T56" fmla="*/ 2 w 14"/>
                <a:gd name="T57" fmla="*/ 11 h 13"/>
                <a:gd name="T58" fmla="*/ 3 w 14"/>
                <a:gd name="T59" fmla="*/ 12 h 13"/>
                <a:gd name="T60" fmla="*/ 4 w 14"/>
                <a:gd name="T61" fmla="*/ 13 h 13"/>
                <a:gd name="T62" fmla="*/ 6 w 14"/>
                <a:gd name="T63" fmla="*/ 13 h 13"/>
                <a:gd name="T64" fmla="*/ 7 w 14"/>
                <a:gd name="T65" fmla="*/ 13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3"/>
                <a:gd name="T101" fmla="*/ 14 w 14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3">
                  <a:moveTo>
                    <a:pt x="7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66" name="Freeform 232">
              <a:extLst>
                <a:ext uri="{FF2B5EF4-FFF2-40B4-BE49-F238E27FC236}">
                  <a16:creationId xmlns:a16="http://schemas.microsoft.com/office/drawing/2014/main" id="{1F5A0CB5-A5BC-D146-A440-BA3D0CC99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2503"/>
              <a:ext cx="7" cy="7"/>
            </a:xfrm>
            <a:custGeom>
              <a:avLst/>
              <a:gdLst>
                <a:gd name="T0" fmla="*/ 3 w 7"/>
                <a:gd name="T1" fmla="*/ 7 h 7"/>
                <a:gd name="T2" fmla="*/ 5 w 7"/>
                <a:gd name="T3" fmla="*/ 6 h 7"/>
                <a:gd name="T4" fmla="*/ 6 w 7"/>
                <a:gd name="T5" fmla="*/ 6 h 7"/>
                <a:gd name="T6" fmla="*/ 6 w 7"/>
                <a:gd name="T7" fmla="*/ 5 h 7"/>
                <a:gd name="T8" fmla="*/ 7 w 7"/>
                <a:gd name="T9" fmla="*/ 4 h 7"/>
                <a:gd name="T10" fmla="*/ 6 w 7"/>
                <a:gd name="T11" fmla="*/ 1 h 7"/>
                <a:gd name="T12" fmla="*/ 6 w 7"/>
                <a:gd name="T13" fmla="*/ 1 h 7"/>
                <a:gd name="T14" fmla="*/ 5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1 h 7"/>
                <a:gd name="T24" fmla="*/ 0 w 7"/>
                <a:gd name="T25" fmla="*/ 4 h 7"/>
                <a:gd name="T26" fmla="*/ 0 w 7"/>
                <a:gd name="T27" fmla="*/ 5 h 7"/>
                <a:gd name="T28" fmla="*/ 1 w 7"/>
                <a:gd name="T29" fmla="*/ 6 h 7"/>
                <a:gd name="T30" fmla="*/ 2 w 7"/>
                <a:gd name="T31" fmla="*/ 6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67" name="Freeform 233">
              <a:extLst>
                <a:ext uri="{FF2B5EF4-FFF2-40B4-BE49-F238E27FC236}">
                  <a16:creationId xmlns:a16="http://schemas.microsoft.com/office/drawing/2014/main" id="{89A63B21-EDF8-F34D-A07C-8B2C2C4D9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503"/>
              <a:ext cx="5" cy="7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7 h 7"/>
                <a:gd name="T4" fmla="*/ 5 w 5"/>
                <a:gd name="T5" fmla="*/ 6 h 7"/>
                <a:gd name="T6" fmla="*/ 5 w 5"/>
                <a:gd name="T7" fmla="*/ 5 h 7"/>
                <a:gd name="T8" fmla="*/ 5 w 5"/>
                <a:gd name="T9" fmla="*/ 4 h 7"/>
                <a:gd name="T10" fmla="*/ 5 w 5"/>
                <a:gd name="T11" fmla="*/ 2 h 7"/>
                <a:gd name="T12" fmla="*/ 5 w 5"/>
                <a:gd name="T13" fmla="*/ 1 h 7"/>
                <a:gd name="T14" fmla="*/ 4 w 5"/>
                <a:gd name="T15" fmla="*/ 0 h 7"/>
                <a:gd name="T16" fmla="*/ 3 w 5"/>
                <a:gd name="T17" fmla="*/ 0 h 7"/>
                <a:gd name="T18" fmla="*/ 2 w 5"/>
                <a:gd name="T19" fmla="*/ 0 h 7"/>
                <a:gd name="T20" fmla="*/ 1 w 5"/>
                <a:gd name="T21" fmla="*/ 1 h 7"/>
                <a:gd name="T22" fmla="*/ 0 w 5"/>
                <a:gd name="T23" fmla="*/ 2 h 7"/>
                <a:gd name="T24" fmla="*/ 0 w 5"/>
                <a:gd name="T25" fmla="*/ 4 h 7"/>
                <a:gd name="T26" fmla="*/ 0 w 5"/>
                <a:gd name="T27" fmla="*/ 5 h 7"/>
                <a:gd name="T28" fmla="*/ 1 w 5"/>
                <a:gd name="T29" fmla="*/ 6 h 7"/>
                <a:gd name="T30" fmla="*/ 2 w 5"/>
                <a:gd name="T31" fmla="*/ 7 h 7"/>
                <a:gd name="T32" fmla="*/ 3 w 5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68" name="Freeform 234">
              <a:extLst>
                <a:ext uri="{FF2B5EF4-FFF2-40B4-BE49-F238E27FC236}">
                  <a16:creationId xmlns:a16="http://schemas.microsoft.com/office/drawing/2014/main" id="{D6856F6A-AB98-0145-B26C-49E36955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11"/>
              <a:ext cx="19" cy="92"/>
            </a:xfrm>
            <a:custGeom>
              <a:avLst/>
              <a:gdLst>
                <a:gd name="T0" fmla="*/ 6 w 19"/>
                <a:gd name="T1" fmla="*/ 1 h 92"/>
                <a:gd name="T2" fmla="*/ 6 w 19"/>
                <a:gd name="T3" fmla="*/ 3 h 92"/>
                <a:gd name="T4" fmla="*/ 4 w 19"/>
                <a:gd name="T5" fmla="*/ 8 h 92"/>
                <a:gd name="T6" fmla="*/ 2 w 19"/>
                <a:gd name="T7" fmla="*/ 16 h 92"/>
                <a:gd name="T8" fmla="*/ 1 w 19"/>
                <a:gd name="T9" fmla="*/ 28 h 92"/>
                <a:gd name="T10" fmla="*/ 0 w 19"/>
                <a:gd name="T11" fmla="*/ 41 h 92"/>
                <a:gd name="T12" fmla="*/ 0 w 19"/>
                <a:gd name="T13" fmla="*/ 56 h 92"/>
                <a:gd name="T14" fmla="*/ 1 w 19"/>
                <a:gd name="T15" fmla="*/ 73 h 92"/>
                <a:gd name="T16" fmla="*/ 5 w 19"/>
                <a:gd name="T17" fmla="*/ 92 h 92"/>
                <a:gd name="T18" fmla="*/ 19 w 19"/>
                <a:gd name="T19" fmla="*/ 91 h 92"/>
                <a:gd name="T20" fmla="*/ 18 w 19"/>
                <a:gd name="T21" fmla="*/ 89 h 92"/>
                <a:gd name="T22" fmla="*/ 16 w 19"/>
                <a:gd name="T23" fmla="*/ 80 h 92"/>
                <a:gd name="T24" fmla="*/ 15 w 19"/>
                <a:gd name="T25" fmla="*/ 70 h 92"/>
                <a:gd name="T26" fmla="*/ 14 w 19"/>
                <a:gd name="T27" fmla="*/ 56 h 92"/>
                <a:gd name="T28" fmla="*/ 13 w 19"/>
                <a:gd name="T29" fmla="*/ 42 h 92"/>
                <a:gd name="T30" fmla="*/ 13 w 19"/>
                <a:gd name="T31" fmla="*/ 27 h 92"/>
                <a:gd name="T32" fmla="*/ 15 w 19"/>
                <a:gd name="T33" fmla="*/ 13 h 92"/>
                <a:gd name="T34" fmla="*/ 19 w 19"/>
                <a:gd name="T35" fmla="*/ 1 h 92"/>
                <a:gd name="T36" fmla="*/ 19 w 19"/>
                <a:gd name="T37" fmla="*/ 0 h 92"/>
                <a:gd name="T38" fmla="*/ 19 w 19"/>
                <a:gd name="T39" fmla="*/ 0 h 92"/>
                <a:gd name="T40" fmla="*/ 19 w 19"/>
                <a:gd name="T41" fmla="*/ 0 h 92"/>
                <a:gd name="T42" fmla="*/ 18 w 19"/>
                <a:gd name="T43" fmla="*/ 0 h 92"/>
                <a:gd name="T44" fmla="*/ 16 w 19"/>
                <a:gd name="T45" fmla="*/ 0 h 92"/>
                <a:gd name="T46" fmla="*/ 14 w 19"/>
                <a:gd name="T47" fmla="*/ 0 h 92"/>
                <a:gd name="T48" fmla="*/ 11 w 19"/>
                <a:gd name="T49" fmla="*/ 0 h 92"/>
                <a:gd name="T50" fmla="*/ 6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3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" y="73"/>
                  </a:lnTo>
                  <a:lnTo>
                    <a:pt x="5" y="92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6" y="80"/>
                  </a:lnTo>
                  <a:lnTo>
                    <a:pt x="15" y="70"/>
                  </a:lnTo>
                  <a:lnTo>
                    <a:pt x="14" y="56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69" name="Freeform 235">
              <a:extLst>
                <a:ext uri="{FF2B5EF4-FFF2-40B4-BE49-F238E27FC236}">
                  <a16:creationId xmlns:a16="http://schemas.microsoft.com/office/drawing/2014/main" id="{E3F20012-6B58-3C4B-A8B7-628D49B5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2399"/>
              <a:ext cx="27" cy="103"/>
            </a:xfrm>
            <a:custGeom>
              <a:avLst/>
              <a:gdLst>
                <a:gd name="T0" fmla="*/ 27 w 27"/>
                <a:gd name="T1" fmla="*/ 0 h 103"/>
                <a:gd name="T2" fmla="*/ 26 w 27"/>
                <a:gd name="T3" fmla="*/ 1 h 103"/>
                <a:gd name="T4" fmla="*/ 25 w 27"/>
                <a:gd name="T5" fmla="*/ 4 h 103"/>
                <a:gd name="T6" fmla="*/ 22 w 27"/>
                <a:gd name="T7" fmla="*/ 9 h 103"/>
                <a:gd name="T8" fmla="*/ 20 w 27"/>
                <a:gd name="T9" fmla="*/ 18 h 103"/>
                <a:gd name="T10" fmla="*/ 18 w 27"/>
                <a:gd name="T11" fmla="*/ 32 h 103"/>
                <a:gd name="T12" fmla="*/ 16 w 27"/>
                <a:gd name="T13" fmla="*/ 49 h 103"/>
                <a:gd name="T14" fmla="*/ 18 w 27"/>
                <a:gd name="T15" fmla="*/ 73 h 103"/>
                <a:gd name="T16" fmla="*/ 20 w 27"/>
                <a:gd name="T17" fmla="*/ 103 h 103"/>
                <a:gd name="T18" fmla="*/ 5 w 27"/>
                <a:gd name="T19" fmla="*/ 103 h 103"/>
                <a:gd name="T20" fmla="*/ 5 w 27"/>
                <a:gd name="T21" fmla="*/ 101 h 103"/>
                <a:gd name="T22" fmla="*/ 4 w 27"/>
                <a:gd name="T23" fmla="*/ 91 h 103"/>
                <a:gd name="T24" fmla="*/ 2 w 27"/>
                <a:gd name="T25" fmla="*/ 80 h 103"/>
                <a:gd name="T26" fmla="*/ 1 w 27"/>
                <a:gd name="T27" fmla="*/ 64 h 103"/>
                <a:gd name="T28" fmla="*/ 0 w 27"/>
                <a:gd name="T29" fmla="*/ 47 h 103"/>
                <a:gd name="T30" fmla="*/ 1 w 27"/>
                <a:gd name="T31" fmla="*/ 31 h 103"/>
                <a:gd name="T32" fmla="*/ 4 w 27"/>
                <a:gd name="T33" fmla="*/ 14 h 103"/>
                <a:gd name="T34" fmla="*/ 9 w 27"/>
                <a:gd name="T35" fmla="*/ 0 h 103"/>
                <a:gd name="T36" fmla="*/ 27 w 27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3"/>
                <a:gd name="T59" fmla="*/ 27 w 27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3">
                  <a:moveTo>
                    <a:pt x="27" y="0"/>
                  </a:moveTo>
                  <a:lnTo>
                    <a:pt x="26" y="1"/>
                  </a:lnTo>
                  <a:lnTo>
                    <a:pt x="25" y="4"/>
                  </a:lnTo>
                  <a:lnTo>
                    <a:pt x="22" y="9"/>
                  </a:lnTo>
                  <a:lnTo>
                    <a:pt x="20" y="18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3"/>
                  </a:lnTo>
                  <a:lnTo>
                    <a:pt x="20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70" name="Freeform 236">
              <a:extLst>
                <a:ext uri="{FF2B5EF4-FFF2-40B4-BE49-F238E27FC236}">
                  <a16:creationId xmlns:a16="http://schemas.microsoft.com/office/drawing/2014/main" id="{622348D4-A16D-C24B-8D18-46C2F3A82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16"/>
              <a:ext cx="18" cy="80"/>
            </a:xfrm>
            <a:custGeom>
              <a:avLst/>
              <a:gdLst>
                <a:gd name="T0" fmla="*/ 6 w 18"/>
                <a:gd name="T1" fmla="*/ 2 h 80"/>
                <a:gd name="T2" fmla="*/ 6 w 18"/>
                <a:gd name="T3" fmla="*/ 3 h 80"/>
                <a:gd name="T4" fmla="*/ 5 w 18"/>
                <a:gd name="T5" fmla="*/ 8 h 80"/>
                <a:gd name="T6" fmla="*/ 2 w 18"/>
                <a:gd name="T7" fmla="*/ 15 h 80"/>
                <a:gd name="T8" fmla="*/ 1 w 18"/>
                <a:gd name="T9" fmla="*/ 24 h 80"/>
                <a:gd name="T10" fmla="*/ 0 w 18"/>
                <a:gd name="T11" fmla="*/ 36 h 80"/>
                <a:gd name="T12" fmla="*/ 1 w 18"/>
                <a:gd name="T13" fmla="*/ 50 h 80"/>
                <a:gd name="T14" fmla="*/ 2 w 18"/>
                <a:gd name="T15" fmla="*/ 65 h 80"/>
                <a:gd name="T16" fmla="*/ 5 w 18"/>
                <a:gd name="T17" fmla="*/ 80 h 80"/>
                <a:gd name="T18" fmla="*/ 16 w 18"/>
                <a:gd name="T19" fmla="*/ 80 h 80"/>
                <a:gd name="T20" fmla="*/ 16 w 18"/>
                <a:gd name="T21" fmla="*/ 78 h 80"/>
                <a:gd name="T22" fmla="*/ 15 w 18"/>
                <a:gd name="T23" fmla="*/ 71 h 80"/>
                <a:gd name="T24" fmla="*/ 14 w 18"/>
                <a:gd name="T25" fmla="*/ 61 h 80"/>
                <a:gd name="T26" fmla="*/ 13 w 18"/>
                <a:gd name="T27" fmla="*/ 50 h 80"/>
                <a:gd name="T28" fmla="*/ 12 w 18"/>
                <a:gd name="T29" fmla="*/ 37 h 80"/>
                <a:gd name="T30" fmla="*/ 12 w 18"/>
                <a:gd name="T31" fmla="*/ 24 h 80"/>
                <a:gd name="T32" fmla="*/ 14 w 18"/>
                <a:gd name="T33" fmla="*/ 11 h 80"/>
                <a:gd name="T34" fmla="*/ 18 w 18"/>
                <a:gd name="T35" fmla="*/ 1 h 80"/>
                <a:gd name="T36" fmla="*/ 18 w 18"/>
                <a:gd name="T37" fmla="*/ 1 h 80"/>
                <a:gd name="T38" fmla="*/ 18 w 18"/>
                <a:gd name="T39" fmla="*/ 1 h 80"/>
                <a:gd name="T40" fmla="*/ 18 w 18"/>
                <a:gd name="T41" fmla="*/ 1 h 80"/>
                <a:gd name="T42" fmla="*/ 16 w 18"/>
                <a:gd name="T43" fmla="*/ 0 h 80"/>
                <a:gd name="T44" fmla="*/ 15 w 18"/>
                <a:gd name="T45" fmla="*/ 0 h 80"/>
                <a:gd name="T46" fmla="*/ 13 w 18"/>
                <a:gd name="T47" fmla="*/ 0 h 80"/>
                <a:gd name="T48" fmla="*/ 9 w 18"/>
                <a:gd name="T49" fmla="*/ 1 h 80"/>
                <a:gd name="T50" fmla="*/ 6 w 18"/>
                <a:gd name="T51" fmla="*/ 2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0"/>
                <a:gd name="T80" fmla="*/ 18 w 18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0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1"/>
                  </a:lnTo>
                  <a:lnTo>
                    <a:pt x="14" y="61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71" name="Freeform 237">
              <a:extLst>
                <a:ext uri="{FF2B5EF4-FFF2-40B4-BE49-F238E27FC236}">
                  <a16:creationId xmlns:a16="http://schemas.microsoft.com/office/drawing/2014/main" id="{2B8A058E-2165-9E42-9A7F-68E89DCBD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2421"/>
              <a:ext cx="14" cy="69"/>
            </a:xfrm>
            <a:custGeom>
              <a:avLst/>
              <a:gdLst>
                <a:gd name="T0" fmla="*/ 5 w 14"/>
                <a:gd name="T1" fmla="*/ 2 h 69"/>
                <a:gd name="T2" fmla="*/ 5 w 14"/>
                <a:gd name="T3" fmla="*/ 3 h 69"/>
                <a:gd name="T4" fmla="*/ 4 w 14"/>
                <a:gd name="T5" fmla="*/ 7 h 69"/>
                <a:gd name="T6" fmla="*/ 3 w 14"/>
                <a:gd name="T7" fmla="*/ 13 h 69"/>
                <a:gd name="T8" fmla="*/ 1 w 14"/>
                <a:gd name="T9" fmla="*/ 21 h 69"/>
                <a:gd name="T10" fmla="*/ 0 w 14"/>
                <a:gd name="T11" fmla="*/ 31 h 69"/>
                <a:gd name="T12" fmla="*/ 0 w 14"/>
                <a:gd name="T13" fmla="*/ 42 h 69"/>
                <a:gd name="T14" fmla="*/ 1 w 14"/>
                <a:gd name="T15" fmla="*/ 55 h 69"/>
                <a:gd name="T16" fmla="*/ 4 w 14"/>
                <a:gd name="T17" fmla="*/ 69 h 69"/>
                <a:gd name="T18" fmla="*/ 14 w 14"/>
                <a:gd name="T19" fmla="*/ 68 h 69"/>
                <a:gd name="T20" fmla="*/ 13 w 14"/>
                <a:gd name="T21" fmla="*/ 67 h 69"/>
                <a:gd name="T22" fmla="*/ 13 w 14"/>
                <a:gd name="T23" fmla="*/ 61 h 69"/>
                <a:gd name="T24" fmla="*/ 12 w 14"/>
                <a:gd name="T25" fmla="*/ 53 h 69"/>
                <a:gd name="T26" fmla="*/ 11 w 14"/>
                <a:gd name="T27" fmla="*/ 42 h 69"/>
                <a:gd name="T28" fmla="*/ 10 w 14"/>
                <a:gd name="T29" fmla="*/ 32 h 69"/>
                <a:gd name="T30" fmla="*/ 10 w 14"/>
                <a:gd name="T31" fmla="*/ 20 h 69"/>
                <a:gd name="T32" fmla="*/ 12 w 14"/>
                <a:gd name="T33" fmla="*/ 10 h 69"/>
                <a:gd name="T34" fmla="*/ 14 w 14"/>
                <a:gd name="T35" fmla="*/ 2 h 69"/>
                <a:gd name="T36" fmla="*/ 14 w 14"/>
                <a:gd name="T37" fmla="*/ 2 h 69"/>
                <a:gd name="T38" fmla="*/ 14 w 14"/>
                <a:gd name="T39" fmla="*/ 0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1 w 14"/>
                <a:gd name="T47" fmla="*/ 0 h 69"/>
                <a:gd name="T48" fmla="*/ 8 w 14"/>
                <a:gd name="T49" fmla="*/ 0 h 69"/>
                <a:gd name="T50" fmla="*/ 5 w 14"/>
                <a:gd name="T51" fmla="*/ 2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2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13"/>
                  </a:lnTo>
                  <a:lnTo>
                    <a:pt x="1" y="21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1" y="55"/>
                  </a:lnTo>
                  <a:lnTo>
                    <a:pt x="4" y="69"/>
                  </a:lnTo>
                  <a:lnTo>
                    <a:pt x="14" y="68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1" y="42"/>
                  </a:lnTo>
                  <a:lnTo>
                    <a:pt x="10" y="32"/>
                  </a:lnTo>
                  <a:lnTo>
                    <a:pt x="10" y="20"/>
                  </a:lnTo>
                  <a:lnTo>
                    <a:pt x="12" y="1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72" name="Freeform 238">
              <a:extLst>
                <a:ext uri="{FF2B5EF4-FFF2-40B4-BE49-F238E27FC236}">
                  <a16:creationId xmlns:a16="http://schemas.microsoft.com/office/drawing/2014/main" id="{F61B6553-4363-5344-9582-3BF72BBE1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2427"/>
              <a:ext cx="12" cy="56"/>
            </a:xfrm>
            <a:custGeom>
              <a:avLst/>
              <a:gdLst>
                <a:gd name="T0" fmla="*/ 4 w 12"/>
                <a:gd name="T1" fmla="*/ 1 h 56"/>
                <a:gd name="T2" fmla="*/ 3 w 12"/>
                <a:gd name="T3" fmla="*/ 1 h 56"/>
                <a:gd name="T4" fmla="*/ 3 w 12"/>
                <a:gd name="T5" fmla="*/ 5 h 56"/>
                <a:gd name="T6" fmla="*/ 2 w 12"/>
                <a:gd name="T7" fmla="*/ 11 h 56"/>
                <a:gd name="T8" fmla="*/ 0 w 12"/>
                <a:gd name="T9" fmla="*/ 17 h 56"/>
                <a:gd name="T10" fmla="*/ 0 w 12"/>
                <a:gd name="T11" fmla="*/ 25 h 56"/>
                <a:gd name="T12" fmla="*/ 0 w 12"/>
                <a:gd name="T13" fmla="*/ 35 h 56"/>
                <a:gd name="T14" fmla="*/ 2 w 12"/>
                <a:gd name="T15" fmla="*/ 46 h 56"/>
                <a:gd name="T16" fmla="*/ 3 w 12"/>
                <a:gd name="T17" fmla="*/ 56 h 56"/>
                <a:gd name="T18" fmla="*/ 11 w 12"/>
                <a:gd name="T19" fmla="*/ 56 h 56"/>
                <a:gd name="T20" fmla="*/ 11 w 12"/>
                <a:gd name="T21" fmla="*/ 55 h 56"/>
                <a:gd name="T22" fmla="*/ 10 w 12"/>
                <a:gd name="T23" fmla="*/ 50 h 56"/>
                <a:gd name="T24" fmla="*/ 10 w 12"/>
                <a:gd name="T25" fmla="*/ 43 h 56"/>
                <a:gd name="T26" fmla="*/ 9 w 12"/>
                <a:gd name="T27" fmla="*/ 35 h 56"/>
                <a:gd name="T28" fmla="*/ 7 w 12"/>
                <a:gd name="T29" fmla="*/ 26 h 56"/>
                <a:gd name="T30" fmla="*/ 9 w 12"/>
                <a:gd name="T31" fmla="*/ 17 h 56"/>
                <a:gd name="T32" fmla="*/ 10 w 12"/>
                <a:gd name="T33" fmla="*/ 7 h 56"/>
                <a:gd name="T34" fmla="*/ 12 w 12"/>
                <a:gd name="T35" fmla="*/ 0 h 56"/>
                <a:gd name="T36" fmla="*/ 12 w 12"/>
                <a:gd name="T37" fmla="*/ 0 h 56"/>
                <a:gd name="T38" fmla="*/ 12 w 12"/>
                <a:gd name="T39" fmla="*/ 0 h 56"/>
                <a:gd name="T40" fmla="*/ 12 w 12"/>
                <a:gd name="T41" fmla="*/ 0 h 56"/>
                <a:gd name="T42" fmla="*/ 11 w 12"/>
                <a:gd name="T43" fmla="*/ 0 h 56"/>
                <a:gd name="T44" fmla="*/ 10 w 12"/>
                <a:gd name="T45" fmla="*/ 0 h 56"/>
                <a:gd name="T46" fmla="*/ 9 w 12"/>
                <a:gd name="T47" fmla="*/ 0 h 56"/>
                <a:gd name="T48" fmla="*/ 6 w 12"/>
                <a:gd name="T49" fmla="*/ 0 h 56"/>
                <a:gd name="T50" fmla="*/ 4 w 12"/>
                <a:gd name="T51" fmla="*/ 1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6"/>
                <a:gd name="T80" fmla="*/ 12 w 12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6">
                  <a:moveTo>
                    <a:pt x="4" y="1"/>
                  </a:moveTo>
                  <a:lnTo>
                    <a:pt x="3" y="1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6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73" name="Freeform 239">
              <a:extLst>
                <a:ext uri="{FF2B5EF4-FFF2-40B4-BE49-F238E27FC236}">
                  <a16:creationId xmlns:a16="http://schemas.microsoft.com/office/drawing/2014/main" id="{D361EE59-8ACB-6244-A96E-0E32C22D4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2432"/>
              <a:ext cx="10" cy="45"/>
            </a:xfrm>
            <a:custGeom>
              <a:avLst/>
              <a:gdLst>
                <a:gd name="T0" fmla="*/ 4 w 10"/>
                <a:gd name="T1" fmla="*/ 1 h 45"/>
                <a:gd name="T2" fmla="*/ 3 w 10"/>
                <a:gd name="T3" fmla="*/ 2 h 45"/>
                <a:gd name="T4" fmla="*/ 3 w 10"/>
                <a:gd name="T5" fmla="*/ 5 h 45"/>
                <a:gd name="T6" fmla="*/ 2 w 10"/>
                <a:gd name="T7" fmla="*/ 8 h 45"/>
                <a:gd name="T8" fmla="*/ 2 w 10"/>
                <a:gd name="T9" fmla="*/ 14 h 45"/>
                <a:gd name="T10" fmla="*/ 0 w 10"/>
                <a:gd name="T11" fmla="*/ 21 h 45"/>
                <a:gd name="T12" fmla="*/ 0 w 10"/>
                <a:gd name="T13" fmla="*/ 28 h 45"/>
                <a:gd name="T14" fmla="*/ 2 w 10"/>
                <a:gd name="T15" fmla="*/ 36 h 45"/>
                <a:gd name="T16" fmla="*/ 3 w 10"/>
                <a:gd name="T17" fmla="*/ 45 h 45"/>
                <a:gd name="T18" fmla="*/ 10 w 10"/>
                <a:gd name="T19" fmla="*/ 45 h 45"/>
                <a:gd name="T20" fmla="*/ 10 w 10"/>
                <a:gd name="T21" fmla="*/ 43 h 45"/>
                <a:gd name="T22" fmla="*/ 9 w 10"/>
                <a:gd name="T23" fmla="*/ 40 h 45"/>
                <a:gd name="T24" fmla="*/ 7 w 10"/>
                <a:gd name="T25" fmla="*/ 35 h 45"/>
                <a:gd name="T26" fmla="*/ 7 w 10"/>
                <a:gd name="T27" fmla="*/ 28 h 45"/>
                <a:gd name="T28" fmla="*/ 6 w 10"/>
                <a:gd name="T29" fmla="*/ 21 h 45"/>
                <a:gd name="T30" fmla="*/ 7 w 10"/>
                <a:gd name="T31" fmla="*/ 14 h 45"/>
                <a:gd name="T32" fmla="*/ 7 w 10"/>
                <a:gd name="T33" fmla="*/ 7 h 45"/>
                <a:gd name="T34" fmla="*/ 10 w 10"/>
                <a:gd name="T35" fmla="*/ 1 h 45"/>
                <a:gd name="T36" fmla="*/ 10 w 10"/>
                <a:gd name="T37" fmla="*/ 1 h 45"/>
                <a:gd name="T38" fmla="*/ 10 w 10"/>
                <a:gd name="T39" fmla="*/ 1 h 45"/>
                <a:gd name="T40" fmla="*/ 10 w 10"/>
                <a:gd name="T41" fmla="*/ 0 h 45"/>
                <a:gd name="T42" fmla="*/ 10 w 10"/>
                <a:gd name="T43" fmla="*/ 0 h 45"/>
                <a:gd name="T44" fmla="*/ 9 w 10"/>
                <a:gd name="T45" fmla="*/ 0 h 45"/>
                <a:gd name="T46" fmla="*/ 7 w 10"/>
                <a:gd name="T47" fmla="*/ 0 h 45"/>
                <a:gd name="T48" fmla="*/ 6 w 10"/>
                <a:gd name="T49" fmla="*/ 1 h 45"/>
                <a:gd name="T50" fmla="*/ 4 w 10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5"/>
                <a:gd name="T80" fmla="*/ 10 w 10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5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74" name="Freeform 240">
              <a:extLst>
                <a:ext uri="{FF2B5EF4-FFF2-40B4-BE49-F238E27FC236}">
                  <a16:creationId xmlns:a16="http://schemas.microsoft.com/office/drawing/2014/main" id="{5A94F411-1098-454D-B395-C1BB6662F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2438"/>
              <a:ext cx="7" cy="32"/>
            </a:xfrm>
            <a:custGeom>
              <a:avLst/>
              <a:gdLst>
                <a:gd name="T0" fmla="*/ 2 w 7"/>
                <a:gd name="T1" fmla="*/ 1 h 32"/>
                <a:gd name="T2" fmla="*/ 1 w 7"/>
                <a:gd name="T3" fmla="*/ 1 h 32"/>
                <a:gd name="T4" fmla="*/ 1 w 7"/>
                <a:gd name="T5" fmla="*/ 3 h 32"/>
                <a:gd name="T6" fmla="*/ 0 w 7"/>
                <a:gd name="T7" fmla="*/ 6 h 32"/>
                <a:gd name="T8" fmla="*/ 0 w 7"/>
                <a:gd name="T9" fmla="*/ 10 h 32"/>
                <a:gd name="T10" fmla="*/ 0 w 7"/>
                <a:gd name="T11" fmla="*/ 15 h 32"/>
                <a:gd name="T12" fmla="*/ 0 w 7"/>
                <a:gd name="T13" fmla="*/ 20 h 32"/>
                <a:gd name="T14" fmla="*/ 0 w 7"/>
                <a:gd name="T15" fmla="*/ 27 h 32"/>
                <a:gd name="T16" fmla="*/ 1 w 7"/>
                <a:gd name="T17" fmla="*/ 32 h 32"/>
                <a:gd name="T18" fmla="*/ 5 w 7"/>
                <a:gd name="T19" fmla="*/ 32 h 32"/>
                <a:gd name="T20" fmla="*/ 5 w 7"/>
                <a:gd name="T21" fmla="*/ 31 h 32"/>
                <a:gd name="T22" fmla="*/ 5 w 7"/>
                <a:gd name="T23" fmla="*/ 29 h 32"/>
                <a:gd name="T24" fmla="*/ 4 w 7"/>
                <a:gd name="T25" fmla="*/ 25 h 32"/>
                <a:gd name="T26" fmla="*/ 4 w 7"/>
                <a:gd name="T27" fmla="*/ 20 h 32"/>
                <a:gd name="T28" fmla="*/ 4 w 7"/>
                <a:gd name="T29" fmla="*/ 15 h 32"/>
                <a:gd name="T30" fmla="*/ 4 w 7"/>
                <a:gd name="T31" fmla="*/ 9 h 32"/>
                <a:gd name="T32" fmla="*/ 4 w 7"/>
                <a:gd name="T33" fmla="*/ 4 h 32"/>
                <a:gd name="T34" fmla="*/ 7 w 7"/>
                <a:gd name="T35" fmla="*/ 0 h 32"/>
                <a:gd name="T36" fmla="*/ 7 w 7"/>
                <a:gd name="T37" fmla="*/ 0 h 32"/>
                <a:gd name="T38" fmla="*/ 7 w 7"/>
                <a:gd name="T39" fmla="*/ 0 h 32"/>
                <a:gd name="T40" fmla="*/ 5 w 7"/>
                <a:gd name="T41" fmla="*/ 0 h 32"/>
                <a:gd name="T42" fmla="*/ 5 w 7"/>
                <a:gd name="T43" fmla="*/ 0 h 32"/>
                <a:gd name="T44" fmla="*/ 5 w 7"/>
                <a:gd name="T45" fmla="*/ 0 h 32"/>
                <a:gd name="T46" fmla="*/ 4 w 7"/>
                <a:gd name="T47" fmla="*/ 0 h 32"/>
                <a:gd name="T48" fmla="*/ 3 w 7"/>
                <a:gd name="T49" fmla="*/ 0 h 32"/>
                <a:gd name="T50" fmla="*/ 2 w 7"/>
                <a:gd name="T51" fmla="*/ 1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2"/>
                <a:gd name="T80" fmla="*/ 7 w 7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2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75" name="Freeform 241">
              <a:extLst>
                <a:ext uri="{FF2B5EF4-FFF2-40B4-BE49-F238E27FC236}">
                  <a16:creationId xmlns:a16="http://schemas.microsoft.com/office/drawing/2014/main" id="{D21EDFB0-26F9-9849-8FB8-BDD1418A0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2405"/>
              <a:ext cx="24" cy="90"/>
            </a:xfrm>
            <a:custGeom>
              <a:avLst/>
              <a:gdLst>
                <a:gd name="T0" fmla="*/ 24 w 24"/>
                <a:gd name="T1" fmla="*/ 1 h 90"/>
                <a:gd name="T2" fmla="*/ 22 w 24"/>
                <a:gd name="T3" fmla="*/ 1 h 90"/>
                <a:gd name="T4" fmla="*/ 21 w 24"/>
                <a:gd name="T5" fmla="*/ 3 h 90"/>
                <a:gd name="T6" fmla="*/ 19 w 24"/>
                <a:gd name="T7" fmla="*/ 8 h 90"/>
                <a:gd name="T8" fmla="*/ 17 w 24"/>
                <a:gd name="T9" fmla="*/ 16 h 90"/>
                <a:gd name="T10" fmla="*/ 15 w 24"/>
                <a:gd name="T11" fmla="*/ 28 h 90"/>
                <a:gd name="T12" fmla="*/ 14 w 24"/>
                <a:gd name="T13" fmla="*/ 43 h 90"/>
                <a:gd name="T14" fmla="*/ 15 w 24"/>
                <a:gd name="T15" fmla="*/ 64 h 90"/>
                <a:gd name="T16" fmla="*/ 18 w 24"/>
                <a:gd name="T17" fmla="*/ 90 h 90"/>
                <a:gd name="T18" fmla="*/ 5 w 24"/>
                <a:gd name="T19" fmla="*/ 90 h 90"/>
                <a:gd name="T20" fmla="*/ 4 w 24"/>
                <a:gd name="T21" fmla="*/ 88 h 90"/>
                <a:gd name="T22" fmla="*/ 3 w 24"/>
                <a:gd name="T23" fmla="*/ 81 h 90"/>
                <a:gd name="T24" fmla="*/ 1 w 24"/>
                <a:gd name="T25" fmla="*/ 69 h 90"/>
                <a:gd name="T26" fmla="*/ 0 w 24"/>
                <a:gd name="T27" fmla="*/ 56 h 90"/>
                <a:gd name="T28" fmla="*/ 0 w 24"/>
                <a:gd name="T29" fmla="*/ 41 h 90"/>
                <a:gd name="T30" fmla="*/ 1 w 24"/>
                <a:gd name="T31" fmla="*/ 27 h 90"/>
                <a:gd name="T32" fmla="*/ 4 w 24"/>
                <a:gd name="T33" fmla="*/ 13 h 90"/>
                <a:gd name="T34" fmla="*/ 7 w 24"/>
                <a:gd name="T35" fmla="*/ 0 h 90"/>
                <a:gd name="T36" fmla="*/ 24 w 24"/>
                <a:gd name="T37" fmla="*/ 1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0"/>
                <a:gd name="T59" fmla="*/ 24 w 2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0">
                  <a:moveTo>
                    <a:pt x="24" y="1"/>
                  </a:moveTo>
                  <a:lnTo>
                    <a:pt x="22" y="1"/>
                  </a:lnTo>
                  <a:lnTo>
                    <a:pt x="21" y="3"/>
                  </a:lnTo>
                  <a:lnTo>
                    <a:pt x="19" y="8"/>
                  </a:lnTo>
                  <a:lnTo>
                    <a:pt x="17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0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76" name="Freeform 242">
              <a:extLst>
                <a:ext uri="{FF2B5EF4-FFF2-40B4-BE49-F238E27FC236}">
                  <a16:creationId xmlns:a16="http://schemas.microsoft.com/office/drawing/2014/main" id="{68BA683A-296C-5847-9919-AF015236C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412"/>
              <a:ext cx="19" cy="76"/>
            </a:xfrm>
            <a:custGeom>
              <a:avLst/>
              <a:gdLst>
                <a:gd name="T0" fmla="*/ 19 w 19"/>
                <a:gd name="T1" fmla="*/ 0 h 76"/>
                <a:gd name="T2" fmla="*/ 19 w 19"/>
                <a:gd name="T3" fmla="*/ 0 h 76"/>
                <a:gd name="T4" fmla="*/ 18 w 19"/>
                <a:gd name="T5" fmla="*/ 2 h 76"/>
                <a:gd name="T6" fmla="*/ 17 w 19"/>
                <a:gd name="T7" fmla="*/ 7 h 76"/>
                <a:gd name="T8" fmla="*/ 14 w 19"/>
                <a:gd name="T9" fmla="*/ 13 h 76"/>
                <a:gd name="T10" fmla="*/ 13 w 19"/>
                <a:gd name="T11" fmla="*/ 22 h 76"/>
                <a:gd name="T12" fmla="*/ 12 w 19"/>
                <a:gd name="T13" fmla="*/ 36 h 76"/>
                <a:gd name="T14" fmla="*/ 13 w 19"/>
                <a:gd name="T15" fmla="*/ 54 h 76"/>
                <a:gd name="T16" fmla="*/ 14 w 19"/>
                <a:gd name="T17" fmla="*/ 76 h 76"/>
                <a:gd name="T18" fmla="*/ 4 w 19"/>
                <a:gd name="T19" fmla="*/ 76 h 76"/>
                <a:gd name="T20" fmla="*/ 4 w 19"/>
                <a:gd name="T21" fmla="*/ 74 h 76"/>
                <a:gd name="T22" fmla="*/ 3 w 19"/>
                <a:gd name="T23" fmla="*/ 68 h 76"/>
                <a:gd name="T24" fmla="*/ 2 w 19"/>
                <a:gd name="T25" fmla="*/ 58 h 76"/>
                <a:gd name="T26" fmla="*/ 0 w 19"/>
                <a:gd name="T27" fmla="*/ 47 h 76"/>
                <a:gd name="T28" fmla="*/ 0 w 19"/>
                <a:gd name="T29" fmla="*/ 35 h 76"/>
                <a:gd name="T30" fmla="*/ 0 w 19"/>
                <a:gd name="T31" fmla="*/ 22 h 76"/>
                <a:gd name="T32" fmla="*/ 3 w 19"/>
                <a:gd name="T33" fmla="*/ 9 h 76"/>
                <a:gd name="T34" fmla="*/ 6 w 19"/>
                <a:gd name="T35" fmla="*/ 0 h 76"/>
                <a:gd name="T36" fmla="*/ 19 w 19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6"/>
                <a:gd name="T59" fmla="*/ 19 w 19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6">
                  <a:moveTo>
                    <a:pt x="19" y="0"/>
                  </a:moveTo>
                  <a:lnTo>
                    <a:pt x="19" y="0"/>
                  </a:lnTo>
                  <a:lnTo>
                    <a:pt x="18" y="2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2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9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77" name="Freeform 243">
              <a:extLst>
                <a:ext uri="{FF2B5EF4-FFF2-40B4-BE49-F238E27FC236}">
                  <a16:creationId xmlns:a16="http://schemas.microsoft.com/office/drawing/2014/main" id="{DF224ACD-06EE-6E4D-BB00-4B8116394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2418"/>
              <a:ext cx="15" cy="63"/>
            </a:xfrm>
            <a:custGeom>
              <a:avLst/>
              <a:gdLst>
                <a:gd name="T0" fmla="*/ 15 w 15"/>
                <a:gd name="T1" fmla="*/ 0 h 63"/>
                <a:gd name="T2" fmla="*/ 15 w 15"/>
                <a:gd name="T3" fmla="*/ 1 h 63"/>
                <a:gd name="T4" fmla="*/ 14 w 15"/>
                <a:gd name="T5" fmla="*/ 2 h 63"/>
                <a:gd name="T6" fmla="*/ 12 w 15"/>
                <a:gd name="T7" fmla="*/ 6 h 63"/>
                <a:gd name="T8" fmla="*/ 11 w 15"/>
                <a:gd name="T9" fmla="*/ 12 h 63"/>
                <a:gd name="T10" fmla="*/ 10 w 15"/>
                <a:gd name="T11" fmla="*/ 19 h 63"/>
                <a:gd name="T12" fmla="*/ 9 w 15"/>
                <a:gd name="T13" fmla="*/ 30 h 63"/>
                <a:gd name="T14" fmla="*/ 10 w 15"/>
                <a:gd name="T15" fmla="*/ 44 h 63"/>
                <a:gd name="T16" fmla="*/ 11 w 15"/>
                <a:gd name="T17" fmla="*/ 63 h 63"/>
                <a:gd name="T18" fmla="*/ 2 w 15"/>
                <a:gd name="T19" fmla="*/ 63 h 63"/>
                <a:gd name="T20" fmla="*/ 2 w 15"/>
                <a:gd name="T21" fmla="*/ 62 h 63"/>
                <a:gd name="T22" fmla="*/ 1 w 15"/>
                <a:gd name="T23" fmla="*/ 56 h 63"/>
                <a:gd name="T24" fmla="*/ 0 w 15"/>
                <a:gd name="T25" fmla="*/ 49 h 63"/>
                <a:gd name="T26" fmla="*/ 0 w 15"/>
                <a:gd name="T27" fmla="*/ 40 h 63"/>
                <a:gd name="T28" fmla="*/ 0 w 15"/>
                <a:gd name="T29" fmla="*/ 29 h 63"/>
                <a:gd name="T30" fmla="*/ 0 w 15"/>
                <a:gd name="T31" fmla="*/ 19 h 63"/>
                <a:gd name="T32" fmla="*/ 1 w 15"/>
                <a:gd name="T33" fmla="*/ 8 h 63"/>
                <a:gd name="T34" fmla="*/ 4 w 15"/>
                <a:gd name="T35" fmla="*/ 0 h 63"/>
                <a:gd name="T36" fmla="*/ 15 w 15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3"/>
                <a:gd name="T59" fmla="*/ 15 w 1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3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19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1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78" name="Freeform 244">
              <a:extLst>
                <a:ext uri="{FF2B5EF4-FFF2-40B4-BE49-F238E27FC236}">
                  <a16:creationId xmlns:a16="http://schemas.microsoft.com/office/drawing/2014/main" id="{5034F8E8-870B-4745-9860-D1D551B2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2424"/>
              <a:ext cx="12" cy="50"/>
            </a:xfrm>
            <a:custGeom>
              <a:avLst/>
              <a:gdLst>
                <a:gd name="T0" fmla="*/ 12 w 12"/>
                <a:gd name="T1" fmla="*/ 1 h 50"/>
                <a:gd name="T2" fmla="*/ 12 w 12"/>
                <a:gd name="T3" fmla="*/ 1 h 50"/>
                <a:gd name="T4" fmla="*/ 11 w 12"/>
                <a:gd name="T5" fmla="*/ 2 h 50"/>
                <a:gd name="T6" fmla="*/ 10 w 12"/>
                <a:gd name="T7" fmla="*/ 4 h 50"/>
                <a:gd name="T8" fmla="*/ 9 w 12"/>
                <a:gd name="T9" fmla="*/ 9 h 50"/>
                <a:gd name="T10" fmla="*/ 9 w 12"/>
                <a:gd name="T11" fmla="*/ 15 h 50"/>
                <a:gd name="T12" fmla="*/ 8 w 12"/>
                <a:gd name="T13" fmla="*/ 24 h 50"/>
                <a:gd name="T14" fmla="*/ 8 w 12"/>
                <a:gd name="T15" fmla="*/ 36 h 50"/>
                <a:gd name="T16" fmla="*/ 9 w 12"/>
                <a:gd name="T17" fmla="*/ 50 h 50"/>
                <a:gd name="T18" fmla="*/ 2 w 12"/>
                <a:gd name="T19" fmla="*/ 50 h 50"/>
                <a:gd name="T20" fmla="*/ 2 w 12"/>
                <a:gd name="T21" fmla="*/ 49 h 50"/>
                <a:gd name="T22" fmla="*/ 2 w 12"/>
                <a:gd name="T23" fmla="*/ 45 h 50"/>
                <a:gd name="T24" fmla="*/ 1 w 12"/>
                <a:gd name="T25" fmla="*/ 38 h 50"/>
                <a:gd name="T26" fmla="*/ 1 w 12"/>
                <a:gd name="T27" fmla="*/ 31 h 50"/>
                <a:gd name="T28" fmla="*/ 0 w 12"/>
                <a:gd name="T29" fmla="*/ 23 h 50"/>
                <a:gd name="T30" fmla="*/ 1 w 12"/>
                <a:gd name="T31" fmla="*/ 15 h 50"/>
                <a:gd name="T32" fmla="*/ 2 w 12"/>
                <a:gd name="T33" fmla="*/ 7 h 50"/>
                <a:gd name="T34" fmla="*/ 4 w 12"/>
                <a:gd name="T35" fmla="*/ 0 h 50"/>
                <a:gd name="T36" fmla="*/ 12 w 12"/>
                <a:gd name="T37" fmla="*/ 1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0"/>
                <a:gd name="T59" fmla="*/ 12 w 1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0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9"/>
                  </a:lnTo>
                  <a:lnTo>
                    <a:pt x="9" y="15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79" name="Freeform 245">
              <a:extLst>
                <a:ext uri="{FF2B5EF4-FFF2-40B4-BE49-F238E27FC236}">
                  <a16:creationId xmlns:a16="http://schemas.microsoft.com/office/drawing/2014/main" id="{6FBC5FAB-871B-C945-B2B1-00FF12229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2431"/>
              <a:ext cx="9" cy="36"/>
            </a:xfrm>
            <a:custGeom>
              <a:avLst/>
              <a:gdLst>
                <a:gd name="T0" fmla="*/ 9 w 9"/>
                <a:gd name="T1" fmla="*/ 0 h 36"/>
                <a:gd name="T2" fmla="*/ 9 w 9"/>
                <a:gd name="T3" fmla="*/ 0 h 36"/>
                <a:gd name="T4" fmla="*/ 8 w 9"/>
                <a:gd name="T5" fmla="*/ 1 h 36"/>
                <a:gd name="T6" fmla="*/ 8 w 9"/>
                <a:gd name="T7" fmla="*/ 3 h 36"/>
                <a:gd name="T8" fmla="*/ 7 w 9"/>
                <a:gd name="T9" fmla="*/ 6 h 36"/>
                <a:gd name="T10" fmla="*/ 6 w 9"/>
                <a:gd name="T11" fmla="*/ 10 h 36"/>
                <a:gd name="T12" fmla="*/ 6 w 9"/>
                <a:gd name="T13" fmla="*/ 17 h 36"/>
                <a:gd name="T14" fmla="*/ 6 w 9"/>
                <a:gd name="T15" fmla="*/ 25 h 36"/>
                <a:gd name="T16" fmla="*/ 7 w 9"/>
                <a:gd name="T17" fmla="*/ 36 h 36"/>
                <a:gd name="T18" fmla="*/ 2 w 9"/>
                <a:gd name="T19" fmla="*/ 36 h 36"/>
                <a:gd name="T20" fmla="*/ 1 w 9"/>
                <a:gd name="T21" fmla="*/ 36 h 36"/>
                <a:gd name="T22" fmla="*/ 1 w 9"/>
                <a:gd name="T23" fmla="*/ 32 h 36"/>
                <a:gd name="T24" fmla="*/ 1 w 9"/>
                <a:gd name="T25" fmla="*/ 28 h 36"/>
                <a:gd name="T26" fmla="*/ 0 w 9"/>
                <a:gd name="T27" fmla="*/ 22 h 36"/>
                <a:gd name="T28" fmla="*/ 0 w 9"/>
                <a:gd name="T29" fmla="*/ 16 h 36"/>
                <a:gd name="T30" fmla="*/ 0 w 9"/>
                <a:gd name="T31" fmla="*/ 10 h 36"/>
                <a:gd name="T32" fmla="*/ 1 w 9"/>
                <a:gd name="T33" fmla="*/ 4 h 36"/>
                <a:gd name="T34" fmla="*/ 3 w 9"/>
                <a:gd name="T35" fmla="*/ 0 h 36"/>
                <a:gd name="T36" fmla="*/ 9 w 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6"/>
                <a:gd name="T59" fmla="*/ 9 w 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6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7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4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80" name="Rectangle 246">
              <a:extLst>
                <a:ext uri="{FF2B5EF4-FFF2-40B4-BE49-F238E27FC236}">
                  <a16:creationId xmlns:a16="http://schemas.microsoft.com/office/drawing/2014/main" id="{91EBF3C1-B735-5144-9B39-27CD0E128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2421"/>
              <a:ext cx="4" cy="1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581" name="Freeform 247">
              <a:extLst>
                <a:ext uri="{FF2B5EF4-FFF2-40B4-BE49-F238E27FC236}">
                  <a16:creationId xmlns:a16="http://schemas.microsoft.com/office/drawing/2014/main" id="{BA776DEC-7948-9942-B657-F0352DF19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2419"/>
              <a:ext cx="46" cy="55"/>
            </a:xfrm>
            <a:custGeom>
              <a:avLst/>
              <a:gdLst>
                <a:gd name="T0" fmla="*/ 4 w 46"/>
                <a:gd name="T1" fmla="*/ 6 h 55"/>
                <a:gd name="T2" fmla="*/ 4 w 46"/>
                <a:gd name="T3" fmla="*/ 7 h 55"/>
                <a:gd name="T4" fmla="*/ 3 w 46"/>
                <a:gd name="T5" fmla="*/ 9 h 55"/>
                <a:gd name="T6" fmla="*/ 1 w 46"/>
                <a:gd name="T7" fmla="*/ 14 h 55"/>
                <a:gd name="T8" fmla="*/ 0 w 46"/>
                <a:gd name="T9" fmla="*/ 20 h 55"/>
                <a:gd name="T10" fmla="*/ 0 w 46"/>
                <a:gd name="T11" fmla="*/ 28 h 55"/>
                <a:gd name="T12" fmla="*/ 0 w 46"/>
                <a:gd name="T13" fmla="*/ 36 h 55"/>
                <a:gd name="T14" fmla="*/ 0 w 46"/>
                <a:gd name="T15" fmla="*/ 46 h 55"/>
                <a:gd name="T16" fmla="*/ 3 w 46"/>
                <a:gd name="T17" fmla="*/ 55 h 55"/>
                <a:gd name="T18" fmla="*/ 3 w 46"/>
                <a:gd name="T19" fmla="*/ 54 h 55"/>
                <a:gd name="T20" fmla="*/ 3 w 46"/>
                <a:gd name="T21" fmla="*/ 53 h 55"/>
                <a:gd name="T22" fmla="*/ 3 w 46"/>
                <a:gd name="T23" fmla="*/ 51 h 55"/>
                <a:gd name="T24" fmla="*/ 3 w 46"/>
                <a:gd name="T25" fmla="*/ 49 h 55"/>
                <a:gd name="T26" fmla="*/ 3 w 46"/>
                <a:gd name="T27" fmla="*/ 46 h 55"/>
                <a:gd name="T28" fmla="*/ 4 w 46"/>
                <a:gd name="T29" fmla="*/ 42 h 55"/>
                <a:gd name="T30" fmla="*/ 4 w 46"/>
                <a:gd name="T31" fmla="*/ 39 h 55"/>
                <a:gd name="T32" fmla="*/ 5 w 46"/>
                <a:gd name="T33" fmla="*/ 35 h 55"/>
                <a:gd name="T34" fmla="*/ 6 w 46"/>
                <a:gd name="T35" fmla="*/ 32 h 55"/>
                <a:gd name="T36" fmla="*/ 7 w 46"/>
                <a:gd name="T37" fmla="*/ 28 h 55"/>
                <a:gd name="T38" fmla="*/ 8 w 46"/>
                <a:gd name="T39" fmla="*/ 25 h 55"/>
                <a:gd name="T40" fmla="*/ 11 w 46"/>
                <a:gd name="T41" fmla="*/ 21 h 55"/>
                <a:gd name="T42" fmla="*/ 14 w 46"/>
                <a:gd name="T43" fmla="*/ 19 h 55"/>
                <a:gd name="T44" fmla="*/ 17 w 46"/>
                <a:gd name="T45" fmla="*/ 16 h 55"/>
                <a:gd name="T46" fmla="*/ 21 w 46"/>
                <a:gd name="T47" fmla="*/ 14 h 55"/>
                <a:gd name="T48" fmla="*/ 26 w 46"/>
                <a:gd name="T49" fmla="*/ 14 h 55"/>
                <a:gd name="T50" fmla="*/ 26 w 46"/>
                <a:gd name="T51" fmla="*/ 13 h 55"/>
                <a:gd name="T52" fmla="*/ 26 w 46"/>
                <a:gd name="T53" fmla="*/ 13 h 55"/>
                <a:gd name="T54" fmla="*/ 28 w 46"/>
                <a:gd name="T55" fmla="*/ 12 h 55"/>
                <a:gd name="T56" fmla="*/ 29 w 46"/>
                <a:gd name="T57" fmla="*/ 11 h 55"/>
                <a:gd name="T58" fmla="*/ 33 w 46"/>
                <a:gd name="T59" fmla="*/ 9 h 55"/>
                <a:gd name="T60" fmla="*/ 36 w 46"/>
                <a:gd name="T61" fmla="*/ 7 h 55"/>
                <a:gd name="T62" fmla="*/ 41 w 46"/>
                <a:gd name="T63" fmla="*/ 5 h 55"/>
                <a:gd name="T64" fmla="*/ 46 w 46"/>
                <a:gd name="T65" fmla="*/ 2 h 55"/>
                <a:gd name="T66" fmla="*/ 46 w 46"/>
                <a:gd name="T67" fmla="*/ 2 h 55"/>
                <a:gd name="T68" fmla="*/ 45 w 46"/>
                <a:gd name="T69" fmla="*/ 2 h 55"/>
                <a:gd name="T70" fmla="*/ 43 w 46"/>
                <a:gd name="T71" fmla="*/ 2 h 55"/>
                <a:gd name="T72" fmla="*/ 42 w 46"/>
                <a:gd name="T73" fmla="*/ 1 h 55"/>
                <a:gd name="T74" fmla="*/ 40 w 46"/>
                <a:gd name="T75" fmla="*/ 1 h 55"/>
                <a:gd name="T76" fmla="*/ 38 w 46"/>
                <a:gd name="T77" fmla="*/ 1 h 55"/>
                <a:gd name="T78" fmla="*/ 35 w 46"/>
                <a:gd name="T79" fmla="*/ 1 h 55"/>
                <a:gd name="T80" fmla="*/ 32 w 46"/>
                <a:gd name="T81" fmla="*/ 0 h 55"/>
                <a:gd name="T82" fmla="*/ 28 w 46"/>
                <a:gd name="T83" fmla="*/ 0 h 55"/>
                <a:gd name="T84" fmla="*/ 26 w 46"/>
                <a:gd name="T85" fmla="*/ 0 h 55"/>
                <a:gd name="T86" fmla="*/ 22 w 46"/>
                <a:gd name="T87" fmla="*/ 1 h 55"/>
                <a:gd name="T88" fmla="*/ 19 w 46"/>
                <a:gd name="T89" fmla="*/ 1 h 55"/>
                <a:gd name="T90" fmla="*/ 14 w 46"/>
                <a:gd name="T91" fmla="*/ 1 h 55"/>
                <a:gd name="T92" fmla="*/ 11 w 46"/>
                <a:gd name="T93" fmla="*/ 2 h 55"/>
                <a:gd name="T94" fmla="*/ 7 w 46"/>
                <a:gd name="T95" fmla="*/ 4 h 55"/>
                <a:gd name="T96" fmla="*/ 4 w 46"/>
                <a:gd name="T97" fmla="*/ 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82" name="Freeform 248">
              <a:extLst>
                <a:ext uri="{FF2B5EF4-FFF2-40B4-BE49-F238E27FC236}">
                  <a16:creationId xmlns:a16="http://schemas.microsoft.com/office/drawing/2014/main" id="{08C742B4-E4D0-164F-A7B6-EA08E4438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460"/>
              <a:ext cx="37" cy="9"/>
            </a:xfrm>
            <a:custGeom>
              <a:avLst/>
              <a:gdLst>
                <a:gd name="T0" fmla="*/ 0 w 37"/>
                <a:gd name="T1" fmla="*/ 6 h 9"/>
                <a:gd name="T2" fmla="*/ 0 w 37"/>
                <a:gd name="T3" fmla="*/ 6 h 9"/>
                <a:gd name="T4" fmla="*/ 0 w 37"/>
                <a:gd name="T5" fmla="*/ 6 h 9"/>
                <a:gd name="T6" fmla="*/ 1 w 37"/>
                <a:gd name="T7" fmla="*/ 5 h 9"/>
                <a:gd name="T8" fmla="*/ 1 w 37"/>
                <a:gd name="T9" fmla="*/ 5 h 9"/>
                <a:gd name="T10" fmla="*/ 2 w 37"/>
                <a:gd name="T11" fmla="*/ 3 h 9"/>
                <a:gd name="T12" fmla="*/ 4 w 37"/>
                <a:gd name="T13" fmla="*/ 2 h 9"/>
                <a:gd name="T14" fmla="*/ 5 w 37"/>
                <a:gd name="T15" fmla="*/ 2 h 9"/>
                <a:gd name="T16" fmla="*/ 7 w 37"/>
                <a:gd name="T17" fmla="*/ 1 h 9"/>
                <a:gd name="T18" fmla="*/ 9 w 37"/>
                <a:gd name="T19" fmla="*/ 0 h 9"/>
                <a:gd name="T20" fmla="*/ 12 w 37"/>
                <a:gd name="T21" fmla="*/ 0 h 9"/>
                <a:gd name="T22" fmla="*/ 15 w 37"/>
                <a:gd name="T23" fmla="*/ 0 h 9"/>
                <a:gd name="T24" fmla="*/ 19 w 37"/>
                <a:gd name="T25" fmla="*/ 0 h 9"/>
                <a:gd name="T26" fmla="*/ 22 w 37"/>
                <a:gd name="T27" fmla="*/ 0 h 9"/>
                <a:gd name="T28" fmla="*/ 27 w 37"/>
                <a:gd name="T29" fmla="*/ 1 h 9"/>
                <a:gd name="T30" fmla="*/ 32 w 37"/>
                <a:gd name="T31" fmla="*/ 1 h 9"/>
                <a:gd name="T32" fmla="*/ 37 w 37"/>
                <a:gd name="T33" fmla="*/ 3 h 9"/>
                <a:gd name="T34" fmla="*/ 37 w 37"/>
                <a:gd name="T35" fmla="*/ 6 h 9"/>
                <a:gd name="T36" fmla="*/ 36 w 37"/>
                <a:gd name="T37" fmla="*/ 6 h 9"/>
                <a:gd name="T38" fmla="*/ 36 w 37"/>
                <a:gd name="T39" fmla="*/ 5 h 9"/>
                <a:gd name="T40" fmla="*/ 34 w 37"/>
                <a:gd name="T41" fmla="*/ 5 h 9"/>
                <a:gd name="T42" fmla="*/ 33 w 37"/>
                <a:gd name="T43" fmla="*/ 5 h 9"/>
                <a:gd name="T44" fmla="*/ 30 w 37"/>
                <a:gd name="T45" fmla="*/ 3 h 9"/>
                <a:gd name="T46" fmla="*/ 28 w 37"/>
                <a:gd name="T47" fmla="*/ 3 h 9"/>
                <a:gd name="T48" fmla="*/ 25 w 37"/>
                <a:gd name="T49" fmla="*/ 2 h 9"/>
                <a:gd name="T50" fmla="*/ 22 w 37"/>
                <a:gd name="T51" fmla="*/ 2 h 9"/>
                <a:gd name="T52" fmla="*/ 19 w 37"/>
                <a:gd name="T53" fmla="*/ 2 h 9"/>
                <a:gd name="T54" fmla="*/ 15 w 37"/>
                <a:gd name="T55" fmla="*/ 2 h 9"/>
                <a:gd name="T56" fmla="*/ 13 w 37"/>
                <a:gd name="T57" fmla="*/ 2 h 9"/>
                <a:gd name="T58" fmla="*/ 9 w 37"/>
                <a:gd name="T59" fmla="*/ 3 h 9"/>
                <a:gd name="T60" fmla="*/ 7 w 37"/>
                <a:gd name="T61" fmla="*/ 5 h 9"/>
                <a:gd name="T62" fmla="*/ 5 w 37"/>
                <a:gd name="T63" fmla="*/ 6 h 9"/>
                <a:gd name="T64" fmla="*/ 2 w 37"/>
                <a:gd name="T65" fmla="*/ 7 h 9"/>
                <a:gd name="T66" fmla="*/ 0 w 37"/>
                <a:gd name="T67" fmla="*/ 9 h 9"/>
                <a:gd name="T68" fmla="*/ 0 w 37"/>
                <a:gd name="T69" fmla="*/ 6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9"/>
                <a:gd name="T107" fmla="*/ 37 w 37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9">
                  <a:moveTo>
                    <a:pt x="0" y="6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83" name="Freeform 249">
              <a:extLst>
                <a:ext uri="{FF2B5EF4-FFF2-40B4-BE49-F238E27FC236}">
                  <a16:creationId xmlns:a16="http://schemas.microsoft.com/office/drawing/2014/main" id="{EBDF25E8-32B6-B349-8935-93BD35F9C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435"/>
              <a:ext cx="37" cy="11"/>
            </a:xfrm>
            <a:custGeom>
              <a:avLst/>
              <a:gdLst>
                <a:gd name="T0" fmla="*/ 0 w 37"/>
                <a:gd name="T1" fmla="*/ 6 h 11"/>
                <a:gd name="T2" fmla="*/ 0 w 37"/>
                <a:gd name="T3" fmla="*/ 6 h 11"/>
                <a:gd name="T4" fmla="*/ 0 w 37"/>
                <a:gd name="T5" fmla="*/ 6 h 11"/>
                <a:gd name="T6" fmla="*/ 1 w 37"/>
                <a:gd name="T7" fmla="*/ 6 h 11"/>
                <a:gd name="T8" fmla="*/ 1 w 37"/>
                <a:gd name="T9" fmla="*/ 5 h 11"/>
                <a:gd name="T10" fmla="*/ 2 w 37"/>
                <a:gd name="T11" fmla="*/ 4 h 11"/>
                <a:gd name="T12" fmla="*/ 4 w 37"/>
                <a:gd name="T13" fmla="*/ 4 h 11"/>
                <a:gd name="T14" fmla="*/ 5 w 37"/>
                <a:gd name="T15" fmla="*/ 3 h 11"/>
                <a:gd name="T16" fmla="*/ 7 w 37"/>
                <a:gd name="T17" fmla="*/ 2 h 11"/>
                <a:gd name="T18" fmla="*/ 9 w 37"/>
                <a:gd name="T19" fmla="*/ 2 h 11"/>
                <a:gd name="T20" fmla="*/ 12 w 37"/>
                <a:gd name="T21" fmla="*/ 0 h 11"/>
                <a:gd name="T22" fmla="*/ 15 w 37"/>
                <a:gd name="T23" fmla="*/ 0 h 11"/>
                <a:gd name="T24" fmla="*/ 19 w 37"/>
                <a:gd name="T25" fmla="*/ 0 h 11"/>
                <a:gd name="T26" fmla="*/ 22 w 37"/>
                <a:gd name="T27" fmla="*/ 0 h 11"/>
                <a:gd name="T28" fmla="*/ 27 w 37"/>
                <a:gd name="T29" fmla="*/ 2 h 11"/>
                <a:gd name="T30" fmla="*/ 32 w 37"/>
                <a:gd name="T31" fmla="*/ 3 h 11"/>
                <a:gd name="T32" fmla="*/ 37 w 37"/>
                <a:gd name="T33" fmla="*/ 4 h 11"/>
                <a:gd name="T34" fmla="*/ 37 w 37"/>
                <a:gd name="T35" fmla="*/ 6 h 11"/>
                <a:gd name="T36" fmla="*/ 36 w 37"/>
                <a:gd name="T37" fmla="*/ 6 h 11"/>
                <a:gd name="T38" fmla="*/ 36 w 37"/>
                <a:gd name="T39" fmla="*/ 5 h 11"/>
                <a:gd name="T40" fmla="*/ 34 w 37"/>
                <a:gd name="T41" fmla="*/ 5 h 11"/>
                <a:gd name="T42" fmla="*/ 33 w 37"/>
                <a:gd name="T43" fmla="*/ 5 h 11"/>
                <a:gd name="T44" fmla="*/ 30 w 37"/>
                <a:gd name="T45" fmla="*/ 4 h 11"/>
                <a:gd name="T46" fmla="*/ 28 w 37"/>
                <a:gd name="T47" fmla="*/ 4 h 11"/>
                <a:gd name="T48" fmla="*/ 25 w 37"/>
                <a:gd name="T49" fmla="*/ 4 h 11"/>
                <a:gd name="T50" fmla="*/ 22 w 37"/>
                <a:gd name="T51" fmla="*/ 3 h 11"/>
                <a:gd name="T52" fmla="*/ 19 w 37"/>
                <a:gd name="T53" fmla="*/ 3 h 11"/>
                <a:gd name="T54" fmla="*/ 15 w 37"/>
                <a:gd name="T55" fmla="*/ 3 h 11"/>
                <a:gd name="T56" fmla="*/ 13 w 37"/>
                <a:gd name="T57" fmla="*/ 3 h 11"/>
                <a:gd name="T58" fmla="*/ 9 w 37"/>
                <a:gd name="T59" fmla="*/ 4 h 11"/>
                <a:gd name="T60" fmla="*/ 7 w 37"/>
                <a:gd name="T61" fmla="*/ 5 h 11"/>
                <a:gd name="T62" fmla="*/ 5 w 37"/>
                <a:gd name="T63" fmla="*/ 6 h 11"/>
                <a:gd name="T64" fmla="*/ 2 w 37"/>
                <a:gd name="T65" fmla="*/ 9 h 11"/>
                <a:gd name="T66" fmla="*/ 0 w 37"/>
                <a:gd name="T67" fmla="*/ 11 h 11"/>
                <a:gd name="T68" fmla="*/ 0 w 37"/>
                <a:gd name="T69" fmla="*/ 6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84" name="Freeform 250">
              <a:extLst>
                <a:ext uri="{FF2B5EF4-FFF2-40B4-BE49-F238E27FC236}">
                  <a16:creationId xmlns:a16="http://schemas.microsoft.com/office/drawing/2014/main" id="{77ABEF7F-3F12-E944-8252-C67FDCF59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" y="2424"/>
              <a:ext cx="61" cy="112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108 h 112"/>
                <a:gd name="T4" fmla="*/ 19 w 61"/>
                <a:gd name="T5" fmla="*/ 112 h 112"/>
                <a:gd name="T6" fmla="*/ 18 w 61"/>
                <a:gd name="T7" fmla="*/ 98 h 112"/>
                <a:gd name="T8" fmla="*/ 61 w 61"/>
                <a:gd name="T9" fmla="*/ 104 h 112"/>
                <a:gd name="T10" fmla="*/ 61 w 61"/>
                <a:gd name="T11" fmla="*/ 98 h 112"/>
                <a:gd name="T12" fmla="*/ 30 w 61"/>
                <a:gd name="T13" fmla="*/ 94 h 112"/>
                <a:gd name="T14" fmla="*/ 29 w 61"/>
                <a:gd name="T15" fmla="*/ 81 h 112"/>
                <a:gd name="T16" fmla="*/ 9 w 61"/>
                <a:gd name="T17" fmla="*/ 81 h 112"/>
                <a:gd name="T18" fmla="*/ 8 w 61"/>
                <a:gd name="T19" fmla="*/ 80 h 112"/>
                <a:gd name="T20" fmla="*/ 7 w 61"/>
                <a:gd name="T21" fmla="*/ 76 h 112"/>
                <a:gd name="T22" fmla="*/ 6 w 61"/>
                <a:gd name="T23" fmla="*/ 69 h 112"/>
                <a:gd name="T24" fmla="*/ 4 w 61"/>
                <a:gd name="T25" fmla="*/ 58 h 112"/>
                <a:gd name="T26" fmla="*/ 2 w 61"/>
                <a:gd name="T27" fmla="*/ 46 h 112"/>
                <a:gd name="T28" fmla="*/ 1 w 61"/>
                <a:gd name="T29" fmla="*/ 34 h 112"/>
                <a:gd name="T30" fmla="*/ 2 w 61"/>
                <a:gd name="T31" fmla="*/ 18 h 112"/>
                <a:gd name="T32" fmla="*/ 6 w 61"/>
                <a:gd name="T33" fmla="*/ 3 h 112"/>
                <a:gd name="T34" fmla="*/ 0 w 61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2"/>
                <a:gd name="T56" fmla="*/ 61 w 61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2">
                  <a:moveTo>
                    <a:pt x="0" y="0"/>
                  </a:moveTo>
                  <a:lnTo>
                    <a:pt x="0" y="108"/>
                  </a:lnTo>
                  <a:lnTo>
                    <a:pt x="19" y="112"/>
                  </a:lnTo>
                  <a:lnTo>
                    <a:pt x="18" y="98"/>
                  </a:lnTo>
                  <a:lnTo>
                    <a:pt x="61" y="104"/>
                  </a:lnTo>
                  <a:lnTo>
                    <a:pt x="61" y="98"/>
                  </a:lnTo>
                  <a:lnTo>
                    <a:pt x="30" y="94"/>
                  </a:lnTo>
                  <a:lnTo>
                    <a:pt x="29" y="81"/>
                  </a:lnTo>
                  <a:lnTo>
                    <a:pt x="9" y="81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8"/>
                  </a:lnTo>
                  <a:lnTo>
                    <a:pt x="2" y="46"/>
                  </a:lnTo>
                  <a:lnTo>
                    <a:pt x="1" y="34"/>
                  </a:lnTo>
                  <a:lnTo>
                    <a:pt x="2" y="18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85" name="Freeform 251">
              <a:extLst>
                <a:ext uri="{FF2B5EF4-FFF2-40B4-BE49-F238E27FC236}">
                  <a16:creationId xmlns:a16="http://schemas.microsoft.com/office/drawing/2014/main" id="{FF5D795F-2C29-944E-AC08-EA1787992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2398"/>
              <a:ext cx="79" cy="15"/>
            </a:xfrm>
            <a:custGeom>
              <a:avLst/>
              <a:gdLst>
                <a:gd name="T0" fmla="*/ 0 w 79"/>
                <a:gd name="T1" fmla="*/ 15 h 15"/>
                <a:gd name="T2" fmla="*/ 0 w 79"/>
                <a:gd name="T3" fmla="*/ 15 h 15"/>
                <a:gd name="T4" fmla="*/ 3 w 79"/>
                <a:gd name="T5" fmla="*/ 14 h 15"/>
                <a:gd name="T6" fmla="*/ 4 w 79"/>
                <a:gd name="T7" fmla="*/ 14 h 15"/>
                <a:gd name="T8" fmla="*/ 7 w 79"/>
                <a:gd name="T9" fmla="*/ 13 h 15"/>
                <a:gd name="T10" fmla="*/ 11 w 79"/>
                <a:gd name="T11" fmla="*/ 12 h 15"/>
                <a:gd name="T12" fmla="*/ 14 w 79"/>
                <a:gd name="T13" fmla="*/ 10 h 15"/>
                <a:gd name="T14" fmla="*/ 19 w 79"/>
                <a:gd name="T15" fmla="*/ 9 h 15"/>
                <a:gd name="T16" fmla="*/ 24 w 79"/>
                <a:gd name="T17" fmla="*/ 8 h 15"/>
                <a:gd name="T18" fmla="*/ 30 w 79"/>
                <a:gd name="T19" fmla="*/ 8 h 15"/>
                <a:gd name="T20" fmla="*/ 35 w 79"/>
                <a:gd name="T21" fmla="*/ 7 h 15"/>
                <a:gd name="T22" fmla="*/ 42 w 79"/>
                <a:gd name="T23" fmla="*/ 7 h 15"/>
                <a:gd name="T24" fmla="*/ 48 w 79"/>
                <a:gd name="T25" fmla="*/ 6 h 15"/>
                <a:gd name="T26" fmla="*/ 55 w 79"/>
                <a:gd name="T27" fmla="*/ 7 h 15"/>
                <a:gd name="T28" fmla="*/ 62 w 79"/>
                <a:gd name="T29" fmla="*/ 7 h 15"/>
                <a:gd name="T30" fmla="*/ 69 w 79"/>
                <a:gd name="T31" fmla="*/ 8 h 15"/>
                <a:gd name="T32" fmla="*/ 76 w 79"/>
                <a:gd name="T33" fmla="*/ 9 h 15"/>
                <a:gd name="T34" fmla="*/ 79 w 79"/>
                <a:gd name="T35" fmla="*/ 0 h 15"/>
                <a:gd name="T36" fmla="*/ 79 w 79"/>
                <a:gd name="T37" fmla="*/ 0 h 15"/>
                <a:gd name="T38" fmla="*/ 76 w 79"/>
                <a:gd name="T39" fmla="*/ 0 h 15"/>
                <a:gd name="T40" fmla="*/ 74 w 79"/>
                <a:gd name="T41" fmla="*/ 0 h 15"/>
                <a:gd name="T42" fmla="*/ 70 w 79"/>
                <a:gd name="T43" fmla="*/ 0 h 15"/>
                <a:gd name="T44" fmla="*/ 66 w 79"/>
                <a:gd name="T45" fmla="*/ 0 h 15"/>
                <a:gd name="T46" fmla="*/ 61 w 79"/>
                <a:gd name="T47" fmla="*/ 0 h 15"/>
                <a:gd name="T48" fmla="*/ 56 w 79"/>
                <a:gd name="T49" fmla="*/ 0 h 15"/>
                <a:gd name="T50" fmla="*/ 51 w 79"/>
                <a:gd name="T51" fmla="*/ 1 h 15"/>
                <a:gd name="T52" fmla="*/ 44 w 79"/>
                <a:gd name="T53" fmla="*/ 1 h 15"/>
                <a:gd name="T54" fmla="*/ 38 w 79"/>
                <a:gd name="T55" fmla="*/ 1 h 15"/>
                <a:gd name="T56" fmla="*/ 31 w 79"/>
                <a:gd name="T57" fmla="*/ 2 h 15"/>
                <a:gd name="T58" fmla="*/ 25 w 79"/>
                <a:gd name="T59" fmla="*/ 3 h 15"/>
                <a:gd name="T60" fmla="*/ 18 w 79"/>
                <a:gd name="T61" fmla="*/ 5 h 15"/>
                <a:gd name="T62" fmla="*/ 12 w 79"/>
                <a:gd name="T63" fmla="*/ 6 h 15"/>
                <a:gd name="T64" fmla="*/ 6 w 79"/>
                <a:gd name="T65" fmla="*/ 7 h 15"/>
                <a:gd name="T66" fmla="*/ 0 w 79"/>
                <a:gd name="T67" fmla="*/ 8 h 15"/>
                <a:gd name="T68" fmla="*/ 0 w 79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86" name="Freeform 252">
              <a:extLst>
                <a:ext uri="{FF2B5EF4-FFF2-40B4-BE49-F238E27FC236}">
                  <a16:creationId xmlns:a16="http://schemas.microsoft.com/office/drawing/2014/main" id="{DE8AE21C-86F5-4045-9E99-17D6478AA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" y="2538"/>
              <a:ext cx="132" cy="45"/>
            </a:xfrm>
            <a:custGeom>
              <a:avLst/>
              <a:gdLst>
                <a:gd name="T0" fmla="*/ 55 w 132"/>
                <a:gd name="T1" fmla="*/ 43 h 45"/>
                <a:gd name="T2" fmla="*/ 56 w 132"/>
                <a:gd name="T3" fmla="*/ 43 h 45"/>
                <a:gd name="T4" fmla="*/ 56 w 132"/>
                <a:gd name="T5" fmla="*/ 42 h 45"/>
                <a:gd name="T6" fmla="*/ 57 w 132"/>
                <a:gd name="T7" fmla="*/ 42 h 45"/>
                <a:gd name="T8" fmla="*/ 59 w 132"/>
                <a:gd name="T9" fmla="*/ 41 h 45"/>
                <a:gd name="T10" fmla="*/ 61 w 132"/>
                <a:gd name="T11" fmla="*/ 41 h 45"/>
                <a:gd name="T12" fmla="*/ 63 w 132"/>
                <a:gd name="T13" fmla="*/ 40 h 45"/>
                <a:gd name="T14" fmla="*/ 65 w 132"/>
                <a:gd name="T15" fmla="*/ 39 h 45"/>
                <a:gd name="T16" fmla="*/ 68 w 132"/>
                <a:gd name="T17" fmla="*/ 38 h 45"/>
                <a:gd name="T18" fmla="*/ 71 w 132"/>
                <a:gd name="T19" fmla="*/ 36 h 45"/>
                <a:gd name="T20" fmla="*/ 73 w 132"/>
                <a:gd name="T21" fmla="*/ 34 h 45"/>
                <a:gd name="T22" fmla="*/ 76 w 132"/>
                <a:gd name="T23" fmla="*/ 33 h 45"/>
                <a:gd name="T24" fmla="*/ 78 w 132"/>
                <a:gd name="T25" fmla="*/ 32 h 45"/>
                <a:gd name="T26" fmla="*/ 80 w 132"/>
                <a:gd name="T27" fmla="*/ 29 h 45"/>
                <a:gd name="T28" fmla="*/ 82 w 132"/>
                <a:gd name="T29" fmla="*/ 28 h 45"/>
                <a:gd name="T30" fmla="*/ 84 w 132"/>
                <a:gd name="T31" fmla="*/ 26 h 45"/>
                <a:gd name="T32" fmla="*/ 85 w 132"/>
                <a:gd name="T33" fmla="*/ 24 h 45"/>
                <a:gd name="T34" fmla="*/ 0 w 132"/>
                <a:gd name="T35" fmla="*/ 3 h 45"/>
                <a:gd name="T36" fmla="*/ 6 w 132"/>
                <a:gd name="T37" fmla="*/ 0 h 45"/>
                <a:gd name="T38" fmla="*/ 132 w 132"/>
                <a:gd name="T39" fmla="*/ 32 h 45"/>
                <a:gd name="T40" fmla="*/ 126 w 132"/>
                <a:gd name="T41" fmla="*/ 34 h 45"/>
                <a:gd name="T42" fmla="*/ 90 w 132"/>
                <a:gd name="T43" fmla="*/ 25 h 45"/>
                <a:gd name="T44" fmla="*/ 90 w 132"/>
                <a:gd name="T45" fmla="*/ 25 h 45"/>
                <a:gd name="T46" fmla="*/ 90 w 132"/>
                <a:gd name="T47" fmla="*/ 26 h 45"/>
                <a:gd name="T48" fmla="*/ 89 w 132"/>
                <a:gd name="T49" fmla="*/ 26 h 45"/>
                <a:gd name="T50" fmla="*/ 89 w 132"/>
                <a:gd name="T51" fmla="*/ 27 h 45"/>
                <a:gd name="T52" fmla="*/ 87 w 132"/>
                <a:gd name="T53" fmla="*/ 28 h 45"/>
                <a:gd name="T54" fmla="*/ 86 w 132"/>
                <a:gd name="T55" fmla="*/ 29 h 45"/>
                <a:gd name="T56" fmla="*/ 85 w 132"/>
                <a:gd name="T57" fmla="*/ 31 h 45"/>
                <a:gd name="T58" fmla="*/ 83 w 132"/>
                <a:gd name="T59" fmla="*/ 32 h 45"/>
                <a:gd name="T60" fmla="*/ 80 w 132"/>
                <a:gd name="T61" fmla="*/ 33 h 45"/>
                <a:gd name="T62" fmla="*/ 78 w 132"/>
                <a:gd name="T63" fmla="*/ 35 h 45"/>
                <a:gd name="T64" fmla="*/ 76 w 132"/>
                <a:gd name="T65" fmla="*/ 36 h 45"/>
                <a:gd name="T66" fmla="*/ 72 w 132"/>
                <a:gd name="T67" fmla="*/ 38 h 45"/>
                <a:gd name="T68" fmla="*/ 70 w 132"/>
                <a:gd name="T69" fmla="*/ 40 h 45"/>
                <a:gd name="T70" fmla="*/ 65 w 132"/>
                <a:gd name="T71" fmla="*/ 41 h 45"/>
                <a:gd name="T72" fmla="*/ 62 w 132"/>
                <a:gd name="T73" fmla="*/ 43 h 45"/>
                <a:gd name="T74" fmla="*/ 57 w 132"/>
                <a:gd name="T75" fmla="*/ 45 h 45"/>
                <a:gd name="T76" fmla="*/ 55 w 132"/>
                <a:gd name="T77" fmla="*/ 43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3"/>
                  </a:moveTo>
                  <a:lnTo>
                    <a:pt x="56" y="43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6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29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6" y="36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3"/>
                  </a:lnTo>
                  <a:lnTo>
                    <a:pt x="57" y="45"/>
                  </a:lnTo>
                  <a:lnTo>
                    <a:pt x="5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87" name="Freeform 253">
              <a:extLst>
                <a:ext uri="{FF2B5EF4-FFF2-40B4-BE49-F238E27FC236}">
                  <a16:creationId xmlns:a16="http://schemas.microsoft.com/office/drawing/2014/main" id="{3AEF67A8-7156-A647-9CEF-60419938F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2550"/>
              <a:ext cx="135" cy="40"/>
            </a:xfrm>
            <a:custGeom>
              <a:avLst/>
              <a:gdLst>
                <a:gd name="T0" fmla="*/ 0 w 135"/>
                <a:gd name="T1" fmla="*/ 0 h 40"/>
                <a:gd name="T2" fmla="*/ 132 w 135"/>
                <a:gd name="T3" fmla="*/ 40 h 40"/>
                <a:gd name="T4" fmla="*/ 135 w 135"/>
                <a:gd name="T5" fmla="*/ 40 h 40"/>
                <a:gd name="T6" fmla="*/ 5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88" name="Freeform 254">
              <a:extLst>
                <a:ext uri="{FF2B5EF4-FFF2-40B4-BE49-F238E27FC236}">
                  <a16:creationId xmlns:a16="http://schemas.microsoft.com/office/drawing/2014/main" id="{616B89A3-457A-1440-B330-37B1FC1E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2545"/>
              <a:ext cx="132" cy="35"/>
            </a:xfrm>
            <a:custGeom>
              <a:avLst/>
              <a:gdLst>
                <a:gd name="T0" fmla="*/ 0 w 132"/>
                <a:gd name="T1" fmla="*/ 0 h 35"/>
                <a:gd name="T2" fmla="*/ 130 w 132"/>
                <a:gd name="T3" fmla="*/ 35 h 35"/>
                <a:gd name="T4" fmla="*/ 132 w 132"/>
                <a:gd name="T5" fmla="*/ 35 h 35"/>
                <a:gd name="T6" fmla="*/ 4 w 132"/>
                <a:gd name="T7" fmla="*/ 0 h 35"/>
                <a:gd name="T8" fmla="*/ 0 w 13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5"/>
                <a:gd name="T17" fmla="*/ 132 w 1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5">
                  <a:moveTo>
                    <a:pt x="0" y="0"/>
                  </a:moveTo>
                  <a:lnTo>
                    <a:pt x="130" y="35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89" name="Freeform 255">
              <a:extLst>
                <a:ext uri="{FF2B5EF4-FFF2-40B4-BE49-F238E27FC236}">
                  <a16:creationId xmlns:a16="http://schemas.microsoft.com/office/drawing/2014/main" id="{4AAC4C58-43BA-E942-8236-5A431FDDF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546"/>
              <a:ext cx="133" cy="39"/>
            </a:xfrm>
            <a:custGeom>
              <a:avLst/>
              <a:gdLst>
                <a:gd name="T0" fmla="*/ 0 w 133"/>
                <a:gd name="T1" fmla="*/ 0 h 39"/>
                <a:gd name="T2" fmla="*/ 130 w 133"/>
                <a:gd name="T3" fmla="*/ 39 h 39"/>
                <a:gd name="T4" fmla="*/ 133 w 133"/>
                <a:gd name="T5" fmla="*/ 39 h 39"/>
                <a:gd name="T6" fmla="*/ 3 w 133"/>
                <a:gd name="T7" fmla="*/ 0 h 39"/>
                <a:gd name="T8" fmla="*/ 0 w 13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9"/>
                <a:gd name="T17" fmla="*/ 133 w 13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9">
                  <a:moveTo>
                    <a:pt x="0" y="0"/>
                  </a:moveTo>
                  <a:lnTo>
                    <a:pt x="130" y="39"/>
                  </a:lnTo>
                  <a:lnTo>
                    <a:pt x="133" y="39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90" name="Freeform 256">
              <a:extLst>
                <a:ext uri="{FF2B5EF4-FFF2-40B4-BE49-F238E27FC236}">
                  <a16:creationId xmlns:a16="http://schemas.microsoft.com/office/drawing/2014/main" id="{252A62CF-32B2-0441-B447-BE95052D3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2084"/>
              <a:ext cx="249" cy="209"/>
            </a:xfrm>
            <a:custGeom>
              <a:avLst/>
              <a:gdLst>
                <a:gd name="T0" fmla="*/ 70 w 249"/>
                <a:gd name="T1" fmla="*/ 14 h 209"/>
                <a:gd name="T2" fmla="*/ 70 w 249"/>
                <a:gd name="T3" fmla="*/ 14 h 209"/>
                <a:gd name="T4" fmla="*/ 73 w 249"/>
                <a:gd name="T5" fmla="*/ 14 h 209"/>
                <a:gd name="T6" fmla="*/ 75 w 249"/>
                <a:gd name="T7" fmla="*/ 13 h 209"/>
                <a:gd name="T8" fmla="*/ 79 w 249"/>
                <a:gd name="T9" fmla="*/ 11 h 209"/>
                <a:gd name="T10" fmla="*/ 83 w 249"/>
                <a:gd name="T11" fmla="*/ 10 h 209"/>
                <a:gd name="T12" fmla="*/ 88 w 249"/>
                <a:gd name="T13" fmla="*/ 9 h 209"/>
                <a:gd name="T14" fmla="*/ 95 w 249"/>
                <a:gd name="T15" fmla="*/ 8 h 209"/>
                <a:gd name="T16" fmla="*/ 103 w 249"/>
                <a:gd name="T17" fmla="*/ 6 h 209"/>
                <a:gd name="T18" fmla="*/ 111 w 249"/>
                <a:gd name="T19" fmla="*/ 4 h 209"/>
                <a:gd name="T20" fmla="*/ 121 w 249"/>
                <a:gd name="T21" fmla="*/ 3 h 209"/>
                <a:gd name="T22" fmla="*/ 132 w 249"/>
                <a:gd name="T23" fmla="*/ 2 h 209"/>
                <a:gd name="T24" fmla="*/ 144 w 249"/>
                <a:gd name="T25" fmla="*/ 1 h 209"/>
                <a:gd name="T26" fmla="*/ 157 w 249"/>
                <a:gd name="T27" fmla="*/ 0 h 209"/>
                <a:gd name="T28" fmla="*/ 170 w 249"/>
                <a:gd name="T29" fmla="*/ 0 h 209"/>
                <a:gd name="T30" fmla="*/ 185 w 249"/>
                <a:gd name="T31" fmla="*/ 0 h 209"/>
                <a:gd name="T32" fmla="*/ 201 w 249"/>
                <a:gd name="T33" fmla="*/ 0 h 209"/>
                <a:gd name="T34" fmla="*/ 208 w 249"/>
                <a:gd name="T35" fmla="*/ 28 h 209"/>
                <a:gd name="T36" fmla="*/ 210 w 249"/>
                <a:gd name="T37" fmla="*/ 29 h 209"/>
                <a:gd name="T38" fmla="*/ 216 w 249"/>
                <a:gd name="T39" fmla="*/ 34 h 209"/>
                <a:gd name="T40" fmla="*/ 222 w 249"/>
                <a:gd name="T41" fmla="*/ 39 h 209"/>
                <a:gd name="T42" fmla="*/ 226 w 249"/>
                <a:gd name="T43" fmla="*/ 50 h 209"/>
                <a:gd name="T44" fmla="*/ 240 w 249"/>
                <a:gd name="T45" fmla="*/ 117 h 209"/>
                <a:gd name="T46" fmla="*/ 247 w 249"/>
                <a:gd name="T47" fmla="*/ 145 h 209"/>
                <a:gd name="T48" fmla="*/ 247 w 249"/>
                <a:gd name="T49" fmla="*/ 146 h 209"/>
                <a:gd name="T50" fmla="*/ 248 w 249"/>
                <a:gd name="T51" fmla="*/ 152 h 209"/>
                <a:gd name="T52" fmla="*/ 248 w 249"/>
                <a:gd name="T53" fmla="*/ 160 h 209"/>
                <a:gd name="T54" fmla="*/ 244 w 249"/>
                <a:gd name="T55" fmla="*/ 170 h 209"/>
                <a:gd name="T56" fmla="*/ 0 w 249"/>
                <a:gd name="T57" fmla="*/ 163 h 209"/>
                <a:gd name="T58" fmla="*/ 25 w 249"/>
                <a:gd name="T59" fmla="*/ 150 h 209"/>
                <a:gd name="T60" fmla="*/ 25 w 249"/>
                <a:gd name="T61" fmla="*/ 28 h 209"/>
                <a:gd name="T62" fmla="*/ 26 w 249"/>
                <a:gd name="T63" fmla="*/ 27 h 209"/>
                <a:gd name="T64" fmla="*/ 28 w 249"/>
                <a:gd name="T65" fmla="*/ 25 h 209"/>
                <a:gd name="T66" fmla="*/ 32 w 249"/>
                <a:gd name="T67" fmla="*/ 24 h 209"/>
                <a:gd name="T68" fmla="*/ 37 w 249"/>
                <a:gd name="T69" fmla="*/ 23 h 209"/>
                <a:gd name="T70" fmla="*/ 42 w 249"/>
                <a:gd name="T71" fmla="*/ 22 h 209"/>
                <a:gd name="T72" fmla="*/ 49 w 249"/>
                <a:gd name="T73" fmla="*/ 22 h 209"/>
                <a:gd name="T74" fmla="*/ 58 w 249"/>
                <a:gd name="T75" fmla="*/ 23 h 209"/>
                <a:gd name="T76" fmla="*/ 68 w 249"/>
                <a:gd name="T77" fmla="*/ 27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9"/>
                <a:gd name="T119" fmla="*/ 249 w 249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9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3" y="10"/>
                  </a:lnTo>
                  <a:lnTo>
                    <a:pt x="86" y="10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4"/>
                  </a:lnTo>
                  <a:lnTo>
                    <a:pt x="208" y="28"/>
                  </a:lnTo>
                  <a:lnTo>
                    <a:pt x="208" y="29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4"/>
                  </a:lnTo>
                  <a:lnTo>
                    <a:pt x="220" y="36"/>
                  </a:lnTo>
                  <a:lnTo>
                    <a:pt x="222" y="39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9"/>
                  </a:lnTo>
                  <a:lnTo>
                    <a:pt x="240" y="117"/>
                  </a:lnTo>
                  <a:lnTo>
                    <a:pt x="208" y="133"/>
                  </a:lnTo>
                  <a:lnTo>
                    <a:pt x="247" y="145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2"/>
                  </a:lnTo>
                  <a:lnTo>
                    <a:pt x="249" y="155"/>
                  </a:lnTo>
                  <a:lnTo>
                    <a:pt x="248" y="160"/>
                  </a:lnTo>
                  <a:lnTo>
                    <a:pt x="247" y="164"/>
                  </a:lnTo>
                  <a:lnTo>
                    <a:pt x="244" y="170"/>
                  </a:lnTo>
                  <a:lnTo>
                    <a:pt x="144" y="209"/>
                  </a:lnTo>
                  <a:lnTo>
                    <a:pt x="0" y="163"/>
                  </a:lnTo>
                  <a:lnTo>
                    <a:pt x="3" y="159"/>
                  </a:lnTo>
                  <a:lnTo>
                    <a:pt x="25" y="150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3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91" name="Freeform 257">
              <a:extLst>
                <a:ext uri="{FF2B5EF4-FFF2-40B4-BE49-F238E27FC236}">
                  <a16:creationId xmlns:a16="http://schemas.microsoft.com/office/drawing/2014/main" id="{9CFE9F66-9DB4-B34C-AD91-538C7D75A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2099"/>
              <a:ext cx="79" cy="91"/>
            </a:xfrm>
            <a:custGeom>
              <a:avLst/>
              <a:gdLst>
                <a:gd name="T0" fmla="*/ 78 w 79"/>
                <a:gd name="T1" fmla="*/ 3 h 91"/>
                <a:gd name="T2" fmla="*/ 78 w 79"/>
                <a:gd name="T3" fmla="*/ 3 h 91"/>
                <a:gd name="T4" fmla="*/ 77 w 79"/>
                <a:gd name="T5" fmla="*/ 3 h 91"/>
                <a:gd name="T6" fmla="*/ 74 w 79"/>
                <a:gd name="T7" fmla="*/ 2 h 91"/>
                <a:gd name="T8" fmla="*/ 72 w 79"/>
                <a:gd name="T9" fmla="*/ 2 h 91"/>
                <a:gd name="T10" fmla="*/ 69 w 79"/>
                <a:gd name="T11" fmla="*/ 1 h 91"/>
                <a:gd name="T12" fmla="*/ 65 w 79"/>
                <a:gd name="T13" fmla="*/ 1 h 91"/>
                <a:gd name="T14" fmla="*/ 60 w 79"/>
                <a:gd name="T15" fmla="*/ 1 h 91"/>
                <a:gd name="T16" fmla="*/ 56 w 79"/>
                <a:gd name="T17" fmla="*/ 0 h 91"/>
                <a:gd name="T18" fmla="*/ 50 w 79"/>
                <a:gd name="T19" fmla="*/ 0 h 91"/>
                <a:gd name="T20" fmla="*/ 44 w 79"/>
                <a:gd name="T21" fmla="*/ 1 h 91"/>
                <a:gd name="T22" fmla="*/ 38 w 79"/>
                <a:gd name="T23" fmla="*/ 1 h 91"/>
                <a:gd name="T24" fmla="*/ 31 w 79"/>
                <a:gd name="T25" fmla="*/ 2 h 91"/>
                <a:gd name="T26" fmla="*/ 25 w 79"/>
                <a:gd name="T27" fmla="*/ 3 h 91"/>
                <a:gd name="T28" fmla="*/ 18 w 79"/>
                <a:gd name="T29" fmla="*/ 6 h 91"/>
                <a:gd name="T30" fmla="*/ 11 w 79"/>
                <a:gd name="T31" fmla="*/ 8 h 91"/>
                <a:gd name="T32" fmla="*/ 4 w 79"/>
                <a:gd name="T33" fmla="*/ 12 h 91"/>
                <a:gd name="T34" fmla="*/ 4 w 79"/>
                <a:gd name="T35" fmla="*/ 13 h 91"/>
                <a:gd name="T36" fmla="*/ 3 w 79"/>
                <a:gd name="T37" fmla="*/ 17 h 91"/>
                <a:gd name="T38" fmla="*/ 1 w 79"/>
                <a:gd name="T39" fmla="*/ 26 h 91"/>
                <a:gd name="T40" fmla="*/ 0 w 79"/>
                <a:gd name="T41" fmla="*/ 35 h 91"/>
                <a:gd name="T42" fmla="*/ 0 w 79"/>
                <a:gd name="T43" fmla="*/ 47 h 91"/>
                <a:gd name="T44" fmla="*/ 0 w 79"/>
                <a:gd name="T45" fmla="*/ 61 h 91"/>
                <a:gd name="T46" fmla="*/ 2 w 79"/>
                <a:gd name="T47" fmla="*/ 75 h 91"/>
                <a:gd name="T48" fmla="*/ 6 w 79"/>
                <a:gd name="T49" fmla="*/ 89 h 91"/>
                <a:gd name="T50" fmla="*/ 7 w 79"/>
                <a:gd name="T51" fmla="*/ 89 h 91"/>
                <a:gd name="T52" fmla="*/ 8 w 79"/>
                <a:gd name="T53" fmla="*/ 89 h 91"/>
                <a:gd name="T54" fmla="*/ 9 w 79"/>
                <a:gd name="T55" fmla="*/ 89 h 91"/>
                <a:gd name="T56" fmla="*/ 11 w 79"/>
                <a:gd name="T57" fmla="*/ 89 h 91"/>
                <a:gd name="T58" fmla="*/ 15 w 79"/>
                <a:gd name="T59" fmla="*/ 88 h 91"/>
                <a:gd name="T60" fmla="*/ 18 w 79"/>
                <a:gd name="T61" fmla="*/ 88 h 91"/>
                <a:gd name="T62" fmla="*/ 22 w 79"/>
                <a:gd name="T63" fmla="*/ 88 h 91"/>
                <a:gd name="T64" fmla="*/ 27 w 79"/>
                <a:gd name="T65" fmla="*/ 88 h 91"/>
                <a:gd name="T66" fmla="*/ 32 w 79"/>
                <a:gd name="T67" fmla="*/ 88 h 91"/>
                <a:gd name="T68" fmla="*/ 38 w 79"/>
                <a:gd name="T69" fmla="*/ 88 h 91"/>
                <a:gd name="T70" fmla="*/ 44 w 79"/>
                <a:gd name="T71" fmla="*/ 88 h 91"/>
                <a:gd name="T72" fmla="*/ 50 w 79"/>
                <a:gd name="T73" fmla="*/ 88 h 91"/>
                <a:gd name="T74" fmla="*/ 57 w 79"/>
                <a:gd name="T75" fmla="*/ 89 h 91"/>
                <a:gd name="T76" fmla="*/ 64 w 79"/>
                <a:gd name="T77" fmla="*/ 89 h 91"/>
                <a:gd name="T78" fmla="*/ 71 w 79"/>
                <a:gd name="T79" fmla="*/ 90 h 91"/>
                <a:gd name="T80" fmla="*/ 79 w 79"/>
                <a:gd name="T81" fmla="*/ 91 h 91"/>
                <a:gd name="T82" fmla="*/ 79 w 79"/>
                <a:gd name="T83" fmla="*/ 89 h 91"/>
                <a:gd name="T84" fmla="*/ 78 w 79"/>
                <a:gd name="T85" fmla="*/ 82 h 91"/>
                <a:gd name="T86" fmla="*/ 77 w 79"/>
                <a:gd name="T87" fmla="*/ 70 h 91"/>
                <a:gd name="T88" fmla="*/ 76 w 79"/>
                <a:gd name="T89" fmla="*/ 57 h 91"/>
                <a:gd name="T90" fmla="*/ 76 w 79"/>
                <a:gd name="T91" fmla="*/ 43 h 91"/>
                <a:gd name="T92" fmla="*/ 76 w 79"/>
                <a:gd name="T93" fmla="*/ 29 h 91"/>
                <a:gd name="T94" fmla="*/ 77 w 79"/>
                <a:gd name="T95" fmla="*/ 15 h 91"/>
                <a:gd name="T96" fmla="*/ 78 w 79"/>
                <a:gd name="T97" fmla="*/ 3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3"/>
                  </a:moveTo>
                  <a:lnTo>
                    <a:pt x="78" y="3"/>
                  </a:lnTo>
                  <a:lnTo>
                    <a:pt x="77" y="3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9"/>
                  </a:lnTo>
                  <a:lnTo>
                    <a:pt x="11" y="89"/>
                  </a:lnTo>
                  <a:lnTo>
                    <a:pt x="15" y="88"/>
                  </a:lnTo>
                  <a:lnTo>
                    <a:pt x="18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32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8"/>
                  </a:lnTo>
                  <a:lnTo>
                    <a:pt x="57" y="89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8" y="82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9"/>
                  </a:lnTo>
                  <a:lnTo>
                    <a:pt x="77" y="15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92" name="Freeform 258">
              <a:extLst>
                <a:ext uri="{FF2B5EF4-FFF2-40B4-BE49-F238E27FC236}">
                  <a16:creationId xmlns:a16="http://schemas.microsoft.com/office/drawing/2014/main" id="{C5BDBF81-046C-6F4C-835A-AA2B2FCE3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2125"/>
              <a:ext cx="132" cy="90"/>
            </a:xfrm>
            <a:custGeom>
              <a:avLst/>
              <a:gdLst>
                <a:gd name="T0" fmla="*/ 1 w 132"/>
                <a:gd name="T1" fmla="*/ 67 h 90"/>
                <a:gd name="T2" fmla="*/ 0 w 132"/>
                <a:gd name="T3" fmla="*/ 78 h 90"/>
                <a:gd name="T4" fmla="*/ 86 w 132"/>
                <a:gd name="T5" fmla="*/ 90 h 90"/>
                <a:gd name="T6" fmla="*/ 86 w 132"/>
                <a:gd name="T7" fmla="*/ 90 h 90"/>
                <a:gd name="T8" fmla="*/ 89 w 132"/>
                <a:gd name="T9" fmla="*/ 88 h 90"/>
                <a:gd name="T10" fmla="*/ 91 w 132"/>
                <a:gd name="T11" fmla="*/ 87 h 90"/>
                <a:gd name="T12" fmla="*/ 94 w 132"/>
                <a:gd name="T13" fmla="*/ 85 h 90"/>
                <a:gd name="T14" fmla="*/ 98 w 132"/>
                <a:gd name="T15" fmla="*/ 83 h 90"/>
                <a:gd name="T16" fmla="*/ 103 w 132"/>
                <a:gd name="T17" fmla="*/ 79 h 90"/>
                <a:gd name="T18" fmla="*/ 107 w 132"/>
                <a:gd name="T19" fmla="*/ 74 h 90"/>
                <a:gd name="T20" fmla="*/ 112 w 132"/>
                <a:gd name="T21" fmla="*/ 71 h 90"/>
                <a:gd name="T22" fmla="*/ 117 w 132"/>
                <a:gd name="T23" fmla="*/ 65 h 90"/>
                <a:gd name="T24" fmla="*/ 121 w 132"/>
                <a:gd name="T25" fmla="*/ 59 h 90"/>
                <a:gd name="T26" fmla="*/ 125 w 132"/>
                <a:gd name="T27" fmla="*/ 53 h 90"/>
                <a:gd name="T28" fmla="*/ 128 w 132"/>
                <a:gd name="T29" fmla="*/ 46 h 90"/>
                <a:gd name="T30" fmla="*/ 131 w 132"/>
                <a:gd name="T31" fmla="*/ 39 h 90"/>
                <a:gd name="T32" fmla="*/ 132 w 132"/>
                <a:gd name="T33" fmla="*/ 31 h 90"/>
                <a:gd name="T34" fmla="*/ 132 w 132"/>
                <a:gd name="T35" fmla="*/ 22 h 90"/>
                <a:gd name="T36" fmla="*/ 129 w 132"/>
                <a:gd name="T37" fmla="*/ 12 h 90"/>
                <a:gd name="T38" fmla="*/ 129 w 132"/>
                <a:gd name="T39" fmla="*/ 12 h 90"/>
                <a:gd name="T40" fmla="*/ 128 w 132"/>
                <a:gd name="T41" fmla="*/ 10 h 90"/>
                <a:gd name="T42" fmla="*/ 127 w 132"/>
                <a:gd name="T43" fmla="*/ 9 h 90"/>
                <a:gd name="T44" fmla="*/ 126 w 132"/>
                <a:gd name="T45" fmla="*/ 7 h 90"/>
                <a:gd name="T46" fmla="*/ 124 w 132"/>
                <a:gd name="T47" fmla="*/ 3 h 90"/>
                <a:gd name="T48" fmla="*/ 120 w 132"/>
                <a:gd name="T49" fmla="*/ 2 h 90"/>
                <a:gd name="T50" fmla="*/ 117 w 132"/>
                <a:gd name="T51" fmla="*/ 0 h 90"/>
                <a:gd name="T52" fmla="*/ 113 w 132"/>
                <a:gd name="T53" fmla="*/ 0 h 90"/>
                <a:gd name="T54" fmla="*/ 113 w 132"/>
                <a:gd name="T55" fmla="*/ 1 h 90"/>
                <a:gd name="T56" fmla="*/ 114 w 132"/>
                <a:gd name="T57" fmla="*/ 4 h 90"/>
                <a:gd name="T58" fmla="*/ 117 w 132"/>
                <a:gd name="T59" fmla="*/ 11 h 90"/>
                <a:gd name="T60" fmla="*/ 118 w 132"/>
                <a:gd name="T61" fmla="*/ 18 h 90"/>
                <a:gd name="T62" fmla="*/ 118 w 132"/>
                <a:gd name="T63" fmla="*/ 29 h 90"/>
                <a:gd name="T64" fmla="*/ 117 w 132"/>
                <a:gd name="T65" fmla="*/ 39 h 90"/>
                <a:gd name="T66" fmla="*/ 114 w 132"/>
                <a:gd name="T67" fmla="*/ 51 h 90"/>
                <a:gd name="T68" fmla="*/ 108 w 132"/>
                <a:gd name="T69" fmla="*/ 63 h 90"/>
                <a:gd name="T70" fmla="*/ 108 w 132"/>
                <a:gd name="T71" fmla="*/ 63 h 90"/>
                <a:gd name="T72" fmla="*/ 108 w 132"/>
                <a:gd name="T73" fmla="*/ 64 h 90"/>
                <a:gd name="T74" fmla="*/ 107 w 132"/>
                <a:gd name="T75" fmla="*/ 64 h 90"/>
                <a:gd name="T76" fmla="*/ 106 w 132"/>
                <a:gd name="T77" fmla="*/ 65 h 90"/>
                <a:gd name="T78" fmla="*/ 105 w 132"/>
                <a:gd name="T79" fmla="*/ 66 h 90"/>
                <a:gd name="T80" fmla="*/ 103 w 132"/>
                <a:gd name="T81" fmla="*/ 67 h 90"/>
                <a:gd name="T82" fmla="*/ 100 w 132"/>
                <a:gd name="T83" fmla="*/ 69 h 90"/>
                <a:gd name="T84" fmla="*/ 98 w 132"/>
                <a:gd name="T85" fmla="*/ 70 h 90"/>
                <a:gd name="T86" fmla="*/ 96 w 132"/>
                <a:gd name="T87" fmla="*/ 70 h 90"/>
                <a:gd name="T88" fmla="*/ 92 w 132"/>
                <a:gd name="T89" fmla="*/ 71 h 90"/>
                <a:gd name="T90" fmla="*/ 90 w 132"/>
                <a:gd name="T91" fmla="*/ 72 h 90"/>
                <a:gd name="T92" fmla="*/ 85 w 132"/>
                <a:gd name="T93" fmla="*/ 72 h 90"/>
                <a:gd name="T94" fmla="*/ 82 w 132"/>
                <a:gd name="T95" fmla="*/ 72 h 90"/>
                <a:gd name="T96" fmla="*/ 78 w 132"/>
                <a:gd name="T97" fmla="*/ 72 h 90"/>
                <a:gd name="T98" fmla="*/ 73 w 132"/>
                <a:gd name="T99" fmla="*/ 72 h 90"/>
                <a:gd name="T100" fmla="*/ 69 w 132"/>
                <a:gd name="T101" fmla="*/ 71 h 90"/>
                <a:gd name="T102" fmla="*/ 69 w 132"/>
                <a:gd name="T103" fmla="*/ 83 h 90"/>
                <a:gd name="T104" fmla="*/ 3 w 132"/>
                <a:gd name="T105" fmla="*/ 76 h 90"/>
                <a:gd name="T106" fmla="*/ 1 w 132"/>
                <a:gd name="T107" fmla="*/ 6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7"/>
                  </a:moveTo>
                  <a:lnTo>
                    <a:pt x="0" y="78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7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3" y="79"/>
                  </a:lnTo>
                  <a:lnTo>
                    <a:pt x="107" y="74"/>
                  </a:lnTo>
                  <a:lnTo>
                    <a:pt x="112" y="71"/>
                  </a:lnTo>
                  <a:lnTo>
                    <a:pt x="117" y="65"/>
                  </a:lnTo>
                  <a:lnTo>
                    <a:pt x="121" y="59"/>
                  </a:lnTo>
                  <a:lnTo>
                    <a:pt x="125" y="53"/>
                  </a:lnTo>
                  <a:lnTo>
                    <a:pt x="128" y="46"/>
                  </a:lnTo>
                  <a:lnTo>
                    <a:pt x="131" y="39"/>
                  </a:lnTo>
                  <a:lnTo>
                    <a:pt x="132" y="31"/>
                  </a:lnTo>
                  <a:lnTo>
                    <a:pt x="132" y="22"/>
                  </a:lnTo>
                  <a:lnTo>
                    <a:pt x="129" y="12"/>
                  </a:lnTo>
                  <a:lnTo>
                    <a:pt x="128" y="10"/>
                  </a:lnTo>
                  <a:lnTo>
                    <a:pt x="127" y="9"/>
                  </a:lnTo>
                  <a:lnTo>
                    <a:pt x="126" y="7"/>
                  </a:lnTo>
                  <a:lnTo>
                    <a:pt x="124" y="3"/>
                  </a:lnTo>
                  <a:lnTo>
                    <a:pt x="120" y="2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4" y="4"/>
                  </a:lnTo>
                  <a:lnTo>
                    <a:pt x="117" y="11"/>
                  </a:lnTo>
                  <a:lnTo>
                    <a:pt x="118" y="18"/>
                  </a:lnTo>
                  <a:lnTo>
                    <a:pt x="118" y="29"/>
                  </a:lnTo>
                  <a:lnTo>
                    <a:pt x="117" y="39"/>
                  </a:lnTo>
                  <a:lnTo>
                    <a:pt x="114" y="51"/>
                  </a:lnTo>
                  <a:lnTo>
                    <a:pt x="108" y="63"/>
                  </a:lnTo>
                  <a:lnTo>
                    <a:pt x="108" y="64"/>
                  </a:lnTo>
                  <a:lnTo>
                    <a:pt x="107" y="64"/>
                  </a:lnTo>
                  <a:lnTo>
                    <a:pt x="106" y="65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2" y="71"/>
                  </a:lnTo>
                  <a:lnTo>
                    <a:pt x="90" y="72"/>
                  </a:lnTo>
                  <a:lnTo>
                    <a:pt x="85" y="72"/>
                  </a:lnTo>
                  <a:lnTo>
                    <a:pt x="82" y="72"/>
                  </a:lnTo>
                  <a:lnTo>
                    <a:pt x="78" y="72"/>
                  </a:lnTo>
                  <a:lnTo>
                    <a:pt x="73" y="72"/>
                  </a:lnTo>
                  <a:lnTo>
                    <a:pt x="69" y="71"/>
                  </a:lnTo>
                  <a:lnTo>
                    <a:pt x="69" y="83"/>
                  </a:lnTo>
                  <a:lnTo>
                    <a:pt x="3" y="76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93" name="Freeform 259">
              <a:extLst>
                <a:ext uri="{FF2B5EF4-FFF2-40B4-BE49-F238E27FC236}">
                  <a16:creationId xmlns:a16="http://schemas.microsoft.com/office/drawing/2014/main" id="{0C6BAC4E-0AB1-8D41-940C-4EA565780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2213"/>
              <a:ext cx="96" cy="31"/>
            </a:xfrm>
            <a:custGeom>
              <a:avLst/>
              <a:gdLst>
                <a:gd name="T0" fmla="*/ 96 w 96"/>
                <a:gd name="T1" fmla="*/ 11 h 31"/>
                <a:gd name="T2" fmla="*/ 1 w 96"/>
                <a:gd name="T3" fmla="*/ 0 h 31"/>
                <a:gd name="T4" fmla="*/ 0 w 96"/>
                <a:gd name="T5" fmla="*/ 11 h 31"/>
                <a:gd name="T6" fmla="*/ 93 w 96"/>
                <a:gd name="T7" fmla="*/ 31 h 31"/>
                <a:gd name="T8" fmla="*/ 96 w 9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1"/>
                <a:gd name="T17" fmla="*/ 96 w 9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1">
                  <a:moveTo>
                    <a:pt x="96" y="11"/>
                  </a:moveTo>
                  <a:lnTo>
                    <a:pt x="1" y="0"/>
                  </a:lnTo>
                  <a:lnTo>
                    <a:pt x="0" y="11"/>
                  </a:lnTo>
                  <a:lnTo>
                    <a:pt x="93" y="31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94" name="Freeform 260">
              <a:extLst>
                <a:ext uri="{FF2B5EF4-FFF2-40B4-BE49-F238E27FC236}">
                  <a16:creationId xmlns:a16="http://schemas.microsoft.com/office/drawing/2014/main" id="{82045541-977F-3D42-8F93-A6D86BE7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223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2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95" name="Freeform 261">
              <a:extLst>
                <a:ext uri="{FF2B5EF4-FFF2-40B4-BE49-F238E27FC236}">
                  <a16:creationId xmlns:a16="http://schemas.microsoft.com/office/drawing/2014/main" id="{19487133-3813-F742-8553-D1184CDCC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216"/>
              <a:ext cx="28" cy="10"/>
            </a:xfrm>
            <a:custGeom>
              <a:avLst/>
              <a:gdLst>
                <a:gd name="T0" fmla="*/ 28 w 28"/>
                <a:gd name="T1" fmla="*/ 4 h 10"/>
                <a:gd name="T2" fmla="*/ 0 w 28"/>
                <a:gd name="T3" fmla="*/ 0 h 10"/>
                <a:gd name="T4" fmla="*/ 0 w 28"/>
                <a:gd name="T5" fmla="*/ 6 h 10"/>
                <a:gd name="T6" fmla="*/ 27 w 28"/>
                <a:gd name="T7" fmla="*/ 10 h 10"/>
                <a:gd name="T8" fmla="*/ 28 w 2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4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7" y="1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96" name="Freeform 262">
              <a:extLst>
                <a:ext uri="{FF2B5EF4-FFF2-40B4-BE49-F238E27FC236}">
                  <a16:creationId xmlns:a16="http://schemas.microsoft.com/office/drawing/2014/main" id="{D3536AEB-B2EB-D94B-953F-ADDFB8D94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2226"/>
              <a:ext cx="162" cy="54"/>
            </a:xfrm>
            <a:custGeom>
              <a:avLst/>
              <a:gdLst>
                <a:gd name="T0" fmla="*/ 0 w 162"/>
                <a:gd name="T1" fmla="*/ 17 h 54"/>
                <a:gd name="T2" fmla="*/ 0 w 162"/>
                <a:gd name="T3" fmla="*/ 17 h 54"/>
                <a:gd name="T4" fmla="*/ 1 w 162"/>
                <a:gd name="T5" fmla="*/ 17 h 54"/>
                <a:gd name="T6" fmla="*/ 2 w 162"/>
                <a:gd name="T7" fmla="*/ 17 h 54"/>
                <a:gd name="T8" fmla="*/ 4 w 162"/>
                <a:gd name="T9" fmla="*/ 15 h 54"/>
                <a:gd name="T10" fmla="*/ 7 w 162"/>
                <a:gd name="T11" fmla="*/ 15 h 54"/>
                <a:gd name="T12" fmla="*/ 10 w 162"/>
                <a:gd name="T13" fmla="*/ 14 h 54"/>
                <a:gd name="T14" fmla="*/ 14 w 162"/>
                <a:gd name="T15" fmla="*/ 14 h 54"/>
                <a:gd name="T16" fmla="*/ 17 w 162"/>
                <a:gd name="T17" fmla="*/ 13 h 54"/>
                <a:gd name="T18" fmla="*/ 21 w 162"/>
                <a:gd name="T19" fmla="*/ 12 h 54"/>
                <a:gd name="T20" fmla="*/ 24 w 162"/>
                <a:gd name="T21" fmla="*/ 11 h 54"/>
                <a:gd name="T22" fmla="*/ 28 w 162"/>
                <a:gd name="T23" fmla="*/ 10 h 54"/>
                <a:gd name="T24" fmla="*/ 31 w 162"/>
                <a:gd name="T25" fmla="*/ 8 h 54"/>
                <a:gd name="T26" fmla="*/ 35 w 162"/>
                <a:gd name="T27" fmla="*/ 6 h 54"/>
                <a:gd name="T28" fmla="*/ 37 w 162"/>
                <a:gd name="T29" fmla="*/ 5 h 54"/>
                <a:gd name="T30" fmla="*/ 40 w 162"/>
                <a:gd name="T31" fmla="*/ 3 h 54"/>
                <a:gd name="T32" fmla="*/ 43 w 162"/>
                <a:gd name="T33" fmla="*/ 0 h 54"/>
                <a:gd name="T34" fmla="*/ 162 w 162"/>
                <a:gd name="T35" fmla="*/ 28 h 54"/>
                <a:gd name="T36" fmla="*/ 162 w 162"/>
                <a:gd name="T37" fmla="*/ 28 h 54"/>
                <a:gd name="T38" fmla="*/ 161 w 162"/>
                <a:gd name="T39" fmla="*/ 28 h 54"/>
                <a:gd name="T40" fmla="*/ 159 w 162"/>
                <a:gd name="T41" fmla="*/ 29 h 54"/>
                <a:gd name="T42" fmla="*/ 158 w 162"/>
                <a:gd name="T43" fmla="*/ 31 h 54"/>
                <a:gd name="T44" fmla="*/ 157 w 162"/>
                <a:gd name="T45" fmla="*/ 33 h 54"/>
                <a:gd name="T46" fmla="*/ 155 w 162"/>
                <a:gd name="T47" fmla="*/ 34 h 54"/>
                <a:gd name="T48" fmla="*/ 152 w 162"/>
                <a:gd name="T49" fmla="*/ 36 h 54"/>
                <a:gd name="T50" fmla="*/ 150 w 162"/>
                <a:gd name="T51" fmla="*/ 39 h 54"/>
                <a:gd name="T52" fmla="*/ 147 w 162"/>
                <a:gd name="T53" fmla="*/ 41 h 54"/>
                <a:gd name="T54" fmla="*/ 144 w 162"/>
                <a:gd name="T55" fmla="*/ 43 h 54"/>
                <a:gd name="T56" fmla="*/ 141 w 162"/>
                <a:gd name="T57" fmla="*/ 46 h 54"/>
                <a:gd name="T58" fmla="*/ 137 w 162"/>
                <a:gd name="T59" fmla="*/ 48 h 54"/>
                <a:gd name="T60" fmla="*/ 135 w 162"/>
                <a:gd name="T61" fmla="*/ 49 h 54"/>
                <a:gd name="T62" fmla="*/ 131 w 162"/>
                <a:gd name="T63" fmla="*/ 52 h 54"/>
                <a:gd name="T64" fmla="*/ 128 w 162"/>
                <a:gd name="T65" fmla="*/ 53 h 54"/>
                <a:gd name="T66" fmla="*/ 126 w 162"/>
                <a:gd name="T67" fmla="*/ 54 h 54"/>
                <a:gd name="T68" fmla="*/ 0 w 162"/>
                <a:gd name="T69" fmla="*/ 17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4"/>
                <a:gd name="T107" fmla="*/ 162 w 16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4">
                  <a:moveTo>
                    <a:pt x="0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8" y="31"/>
                  </a:lnTo>
                  <a:lnTo>
                    <a:pt x="157" y="33"/>
                  </a:lnTo>
                  <a:lnTo>
                    <a:pt x="155" y="34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1" y="52"/>
                  </a:lnTo>
                  <a:lnTo>
                    <a:pt x="128" y="53"/>
                  </a:lnTo>
                  <a:lnTo>
                    <a:pt x="126" y="5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97" name="Freeform 263">
              <a:extLst>
                <a:ext uri="{FF2B5EF4-FFF2-40B4-BE49-F238E27FC236}">
                  <a16:creationId xmlns:a16="http://schemas.microsoft.com/office/drawing/2014/main" id="{67676158-220F-2F48-9E18-89D2E577C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2220"/>
              <a:ext cx="57" cy="26"/>
            </a:xfrm>
            <a:custGeom>
              <a:avLst/>
              <a:gdLst>
                <a:gd name="T0" fmla="*/ 6 w 57"/>
                <a:gd name="T1" fmla="*/ 26 h 26"/>
                <a:gd name="T2" fmla="*/ 57 w 57"/>
                <a:gd name="T3" fmla="*/ 11 h 26"/>
                <a:gd name="T4" fmla="*/ 25 w 57"/>
                <a:gd name="T5" fmla="*/ 0 h 26"/>
                <a:gd name="T6" fmla="*/ 0 w 57"/>
                <a:gd name="T7" fmla="*/ 4 h 26"/>
                <a:gd name="T8" fmla="*/ 0 w 57"/>
                <a:gd name="T9" fmla="*/ 25 h 26"/>
                <a:gd name="T10" fmla="*/ 6 w 57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98" name="Freeform 264">
              <a:extLst>
                <a:ext uri="{FF2B5EF4-FFF2-40B4-BE49-F238E27FC236}">
                  <a16:creationId xmlns:a16="http://schemas.microsoft.com/office/drawing/2014/main" id="{8AD57372-456F-9B4D-919E-09CE1C876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2109"/>
              <a:ext cx="32" cy="124"/>
            </a:xfrm>
            <a:custGeom>
              <a:avLst/>
              <a:gdLst>
                <a:gd name="T0" fmla="*/ 32 w 32"/>
                <a:gd name="T1" fmla="*/ 4 h 124"/>
                <a:gd name="T2" fmla="*/ 32 w 32"/>
                <a:gd name="T3" fmla="*/ 3 h 124"/>
                <a:gd name="T4" fmla="*/ 31 w 32"/>
                <a:gd name="T5" fmla="*/ 3 h 124"/>
                <a:gd name="T6" fmla="*/ 31 w 32"/>
                <a:gd name="T7" fmla="*/ 3 h 124"/>
                <a:gd name="T8" fmla="*/ 29 w 32"/>
                <a:gd name="T9" fmla="*/ 3 h 124"/>
                <a:gd name="T10" fmla="*/ 27 w 32"/>
                <a:gd name="T11" fmla="*/ 2 h 124"/>
                <a:gd name="T12" fmla="*/ 26 w 32"/>
                <a:gd name="T13" fmla="*/ 2 h 124"/>
                <a:gd name="T14" fmla="*/ 24 w 32"/>
                <a:gd name="T15" fmla="*/ 0 h 124"/>
                <a:gd name="T16" fmla="*/ 22 w 32"/>
                <a:gd name="T17" fmla="*/ 0 h 124"/>
                <a:gd name="T18" fmla="*/ 20 w 32"/>
                <a:gd name="T19" fmla="*/ 0 h 124"/>
                <a:gd name="T20" fmla="*/ 18 w 32"/>
                <a:gd name="T21" fmla="*/ 0 h 124"/>
                <a:gd name="T22" fmla="*/ 14 w 32"/>
                <a:gd name="T23" fmla="*/ 0 h 124"/>
                <a:gd name="T24" fmla="*/ 12 w 32"/>
                <a:gd name="T25" fmla="*/ 2 h 124"/>
                <a:gd name="T26" fmla="*/ 10 w 32"/>
                <a:gd name="T27" fmla="*/ 2 h 124"/>
                <a:gd name="T28" fmla="*/ 6 w 32"/>
                <a:gd name="T29" fmla="*/ 3 h 124"/>
                <a:gd name="T30" fmla="*/ 4 w 32"/>
                <a:gd name="T31" fmla="*/ 4 h 124"/>
                <a:gd name="T32" fmla="*/ 0 w 32"/>
                <a:gd name="T33" fmla="*/ 6 h 124"/>
                <a:gd name="T34" fmla="*/ 0 w 32"/>
                <a:gd name="T35" fmla="*/ 124 h 124"/>
                <a:gd name="T36" fmla="*/ 1 w 32"/>
                <a:gd name="T37" fmla="*/ 124 h 124"/>
                <a:gd name="T38" fmla="*/ 1 w 32"/>
                <a:gd name="T39" fmla="*/ 124 h 124"/>
                <a:gd name="T40" fmla="*/ 3 w 32"/>
                <a:gd name="T41" fmla="*/ 124 h 124"/>
                <a:gd name="T42" fmla="*/ 4 w 32"/>
                <a:gd name="T43" fmla="*/ 124 h 124"/>
                <a:gd name="T44" fmla="*/ 5 w 32"/>
                <a:gd name="T45" fmla="*/ 123 h 124"/>
                <a:gd name="T46" fmla="*/ 7 w 32"/>
                <a:gd name="T47" fmla="*/ 123 h 124"/>
                <a:gd name="T48" fmla="*/ 8 w 32"/>
                <a:gd name="T49" fmla="*/ 123 h 124"/>
                <a:gd name="T50" fmla="*/ 11 w 32"/>
                <a:gd name="T51" fmla="*/ 122 h 124"/>
                <a:gd name="T52" fmla="*/ 13 w 32"/>
                <a:gd name="T53" fmla="*/ 122 h 124"/>
                <a:gd name="T54" fmla="*/ 15 w 32"/>
                <a:gd name="T55" fmla="*/ 121 h 124"/>
                <a:gd name="T56" fmla="*/ 18 w 32"/>
                <a:gd name="T57" fmla="*/ 120 h 124"/>
                <a:gd name="T58" fmla="*/ 21 w 32"/>
                <a:gd name="T59" fmla="*/ 118 h 124"/>
                <a:gd name="T60" fmla="*/ 24 w 32"/>
                <a:gd name="T61" fmla="*/ 117 h 124"/>
                <a:gd name="T62" fmla="*/ 26 w 32"/>
                <a:gd name="T63" fmla="*/ 116 h 124"/>
                <a:gd name="T64" fmla="*/ 29 w 32"/>
                <a:gd name="T65" fmla="*/ 114 h 124"/>
                <a:gd name="T66" fmla="*/ 32 w 32"/>
                <a:gd name="T67" fmla="*/ 113 h 124"/>
                <a:gd name="T68" fmla="*/ 32 w 32"/>
                <a:gd name="T69" fmla="*/ 4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4"/>
                <a:gd name="T107" fmla="*/ 32 w 32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4">
                  <a:moveTo>
                    <a:pt x="32" y="4"/>
                  </a:move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3" y="124"/>
                  </a:lnTo>
                  <a:lnTo>
                    <a:pt x="4" y="124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8" y="123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5" y="121"/>
                  </a:lnTo>
                  <a:lnTo>
                    <a:pt x="18" y="120"/>
                  </a:lnTo>
                  <a:lnTo>
                    <a:pt x="21" y="118"/>
                  </a:lnTo>
                  <a:lnTo>
                    <a:pt x="24" y="117"/>
                  </a:lnTo>
                  <a:lnTo>
                    <a:pt x="26" y="116"/>
                  </a:lnTo>
                  <a:lnTo>
                    <a:pt x="29" y="114"/>
                  </a:lnTo>
                  <a:lnTo>
                    <a:pt x="32" y="113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99" name="Freeform 265">
              <a:extLst>
                <a:ext uri="{FF2B5EF4-FFF2-40B4-BE49-F238E27FC236}">
                  <a16:creationId xmlns:a16="http://schemas.microsoft.com/office/drawing/2014/main" id="{1BA6FE6B-1987-2240-8D7B-1CBD81E49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2111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2 h 104"/>
                <a:gd name="T8" fmla="*/ 25 w 27"/>
                <a:gd name="T9" fmla="*/ 1 h 104"/>
                <a:gd name="T10" fmla="*/ 24 w 27"/>
                <a:gd name="T11" fmla="*/ 1 h 104"/>
                <a:gd name="T12" fmla="*/ 23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7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10 w 27"/>
                <a:gd name="T25" fmla="*/ 0 h 104"/>
                <a:gd name="T26" fmla="*/ 9 w 27"/>
                <a:gd name="T27" fmla="*/ 1 h 104"/>
                <a:gd name="T28" fmla="*/ 5 w 27"/>
                <a:gd name="T29" fmla="*/ 2 h 104"/>
                <a:gd name="T30" fmla="*/ 3 w 27"/>
                <a:gd name="T31" fmla="*/ 3 h 104"/>
                <a:gd name="T32" fmla="*/ 0 w 27"/>
                <a:gd name="T33" fmla="*/ 4 h 104"/>
                <a:gd name="T34" fmla="*/ 0 w 27"/>
                <a:gd name="T35" fmla="*/ 104 h 104"/>
                <a:gd name="T36" fmla="*/ 0 w 27"/>
                <a:gd name="T37" fmla="*/ 104 h 104"/>
                <a:gd name="T38" fmla="*/ 2 w 27"/>
                <a:gd name="T39" fmla="*/ 104 h 104"/>
                <a:gd name="T40" fmla="*/ 2 w 27"/>
                <a:gd name="T41" fmla="*/ 104 h 104"/>
                <a:gd name="T42" fmla="*/ 3 w 27"/>
                <a:gd name="T43" fmla="*/ 104 h 104"/>
                <a:gd name="T44" fmla="*/ 4 w 27"/>
                <a:gd name="T45" fmla="*/ 104 h 104"/>
                <a:gd name="T46" fmla="*/ 6 w 27"/>
                <a:gd name="T47" fmla="*/ 104 h 104"/>
                <a:gd name="T48" fmla="*/ 7 w 27"/>
                <a:gd name="T49" fmla="*/ 102 h 104"/>
                <a:gd name="T50" fmla="*/ 10 w 27"/>
                <a:gd name="T51" fmla="*/ 102 h 104"/>
                <a:gd name="T52" fmla="*/ 11 w 27"/>
                <a:gd name="T53" fmla="*/ 101 h 104"/>
                <a:gd name="T54" fmla="*/ 13 w 27"/>
                <a:gd name="T55" fmla="*/ 101 h 104"/>
                <a:gd name="T56" fmla="*/ 16 w 27"/>
                <a:gd name="T57" fmla="*/ 100 h 104"/>
                <a:gd name="T58" fmla="*/ 18 w 27"/>
                <a:gd name="T59" fmla="*/ 99 h 104"/>
                <a:gd name="T60" fmla="*/ 20 w 27"/>
                <a:gd name="T61" fmla="*/ 98 h 104"/>
                <a:gd name="T62" fmla="*/ 23 w 27"/>
                <a:gd name="T63" fmla="*/ 97 h 104"/>
                <a:gd name="T64" fmla="*/ 25 w 27"/>
                <a:gd name="T65" fmla="*/ 95 h 104"/>
                <a:gd name="T66" fmla="*/ 27 w 27"/>
                <a:gd name="T67" fmla="*/ 93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2"/>
                  </a:lnTo>
                  <a:lnTo>
                    <a:pt x="10" y="102"/>
                  </a:lnTo>
                  <a:lnTo>
                    <a:pt x="11" y="101"/>
                  </a:lnTo>
                  <a:lnTo>
                    <a:pt x="13" y="101"/>
                  </a:lnTo>
                  <a:lnTo>
                    <a:pt x="16" y="100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5" y="95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00" name="Freeform 266">
              <a:extLst>
                <a:ext uri="{FF2B5EF4-FFF2-40B4-BE49-F238E27FC236}">
                  <a16:creationId xmlns:a16="http://schemas.microsoft.com/office/drawing/2014/main" id="{C4CB7423-74B8-A541-9CB0-C4DD2592B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112"/>
              <a:ext cx="22" cy="84"/>
            </a:xfrm>
            <a:custGeom>
              <a:avLst/>
              <a:gdLst>
                <a:gd name="T0" fmla="*/ 22 w 22"/>
                <a:gd name="T1" fmla="*/ 2 h 84"/>
                <a:gd name="T2" fmla="*/ 22 w 22"/>
                <a:gd name="T3" fmla="*/ 2 h 84"/>
                <a:gd name="T4" fmla="*/ 21 w 22"/>
                <a:gd name="T5" fmla="*/ 1 h 84"/>
                <a:gd name="T6" fmla="*/ 21 w 22"/>
                <a:gd name="T7" fmla="*/ 1 h 84"/>
                <a:gd name="T8" fmla="*/ 19 w 22"/>
                <a:gd name="T9" fmla="*/ 1 h 84"/>
                <a:gd name="T10" fmla="*/ 18 w 22"/>
                <a:gd name="T11" fmla="*/ 1 h 84"/>
                <a:gd name="T12" fmla="*/ 17 w 22"/>
                <a:gd name="T13" fmla="*/ 0 h 84"/>
                <a:gd name="T14" fmla="*/ 16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1 w 22"/>
                <a:gd name="T21" fmla="*/ 0 h 84"/>
                <a:gd name="T22" fmla="*/ 9 w 22"/>
                <a:gd name="T23" fmla="*/ 0 h 84"/>
                <a:gd name="T24" fmla="*/ 8 w 22"/>
                <a:gd name="T25" fmla="*/ 0 h 84"/>
                <a:gd name="T26" fmla="*/ 5 w 22"/>
                <a:gd name="T27" fmla="*/ 1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2 w 22"/>
                <a:gd name="T43" fmla="*/ 84 h 84"/>
                <a:gd name="T44" fmla="*/ 3 w 22"/>
                <a:gd name="T45" fmla="*/ 84 h 84"/>
                <a:gd name="T46" fmla="*/ 4 w 22"/>
                <a:gd name="T47" fmla="*/ 84 h 84"/>
                <a:gd name="T48" fmla="*/ 5 w 22"/>
                <a:gd name="T49" fmla="*/ 84 h 84"/>
                <a:gd name="T50" fmla="*/ 7 w 22"/>
                <a:gd name="T51" fmla="*/ 83 h 84"/>
                <a:gd name="T52" fmla="*/ 9 w 22"/>
                <a:gd name="T53" fmla="*/ 83 h 84"/>
                <a:gd name="T54" fmla="*/ 10 w 22"/>
                <a:gd name="T55" fmla="*/ 82 h 84"/>
                <a:gd name="T56" fmla="*/ 12 w 22"/>
                <a:gd name="T57" fmla="*/ 82 h 84"/>
                <a:gd name="T58" fmla="*/ 14 w 22"/>
                <a:gd name="T59" fmla="*/ 80 h 84"/>
                <a:gd name="T60" fmla="*/ 16 w 22"/>
                <a:gd name="T61" fmla="*/ 79 h 84"/>
                <a:gd name="T62" fmla="*/ 18 w 22"/>
                <a:gd name="T63" fmla="*/ 78 h 84"/>
                <a:gd name="T64" fmla="*/ 19 w 22"/>
                <a:gd name="T65" fmla="*/ 77 h 84"/>
                <a:gd name="T66" fmla="*/ 22 w 22"/>
                <a:gd name="T67" fmla="*/ 76 h 84"/>
                <a:gd name="T68" fmla="*/ 22 w 22"/>
                <a:gd name="T69" fmla="*/ 2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2"/>
                  </a:move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7" y="83"/>
                  </a:lnTo>
                  <a:lnTo>
                    <a:pt x="9" y="83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A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01" name="Freeform 267">
              <a:extLst>
                <a:ext uri="{FF2B5EF4-FFF2-40B4-BE49-F238E27FC236}">
                  <a16:creationId xmlns:a16="http://schemas.microsoft.com/office/drawing/2014/main" id="{EC284574-5BA6-D442-A068-4D15B5E9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113"/>
              <a:ext cx="17" cy="65"/>
            </a:xfrm>
            <a:custGeom>
              <a:avLst/>
              <a:gdLst>
                <a:gd name="T0" fmla="*/ 17 w 17"/>
                <a:gd name="T1" fmla="*/ 1 h 65"/>
                <a:gd name="T2" fmla="*/ 17 w 17"/>
                <a:gd name="T3" fmla="*/ 1 h 65"/>
                <a:gd name="T4" fmla="*/ 16 w 17"/>
                <a:gd name="T5" fmla="*/ 1 h 65"/>
                <a:gd name="T6" fmla="*/ 14 w 17"/>
                <a:gd name="T7" fmla="*/ 0 h 65"/>
                <a:gd name="T8" fmla="*/ 11 w 17"/>
                <a:gd name="T9" fmla="*/ 0 h 65"/>
                <a:gd name="T10" fmla="*/ 9 w 17"/>
                <a:gd name="T11" fmla="*/ 0 h 65"/>
                <a:gd name="T12" fmla="*/ 6 w 17"/>
                <a:gd name="T13" fmla="*/ 0 h 65"/>
                <a:gd name="T14" fmla="*/ 2 w 17"/>
                <a:gd name="T15" fmla="*/ 1 h 65"/>
                <a:gd name="T16" fmla="*/ 0 w 17"/>
                <a:gd name="T17" fmla="*/ 2 h 65"/>
                <a:gd name="T18" fmla="*/ 0 w 17"/>
                <a:gd name="T19" fmla="*/ 65 h 65"/>
                <a:gd name="T20" fmla="*/ 0 w 17"/>
                <a:gd name="T21" fmla="*/ 65 h 65"/>
                <a:gd name="T22" fmla="*/ 1 w 17"/>
                <a:gd name="T23" fmla="*/ 65 h 65"/>
                <a:gd name="T24" fmla="*/ 3 w 17"/>
                <a:gd name="T25" fmla="*/ 64 h 65"/>
                <a:gd name="T26" fmla="*/ 6 w 17"/>
                <a:gd name="T27" fmla="*/ 64 h 65"/>
                <a:gd name="T28" fmla="*/ 8 w 17"/>
                <a:gd name="T29" fmla="*/ 63 h 65"/>
                <a:gd name="T30" fmla="*/ 11 w 17"/>
                <a:gd name="T31" fmla="*/ 62 h 65"/>
                <a:gd name="T32" fmla="*/ 14 w 17"/>
                <a:gd name="T33" fmla="*/ 61 h 65"/>
                <a:gd name="T34" fmla="*/ 17 w 17"/>
                <a:gd name="T35" fmla="*/ 58 h 65"/>
                <a:gd name="T36" fmla="*/ 17 w 17"/>
                <a:gd name="T37" fmla="*/ 1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1"/>
                  </a:moveTo>
                  <a:lnTo>
                    <a:pt x="17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11" y="62"/>
                  </a:lnTo>
                  <a:lnTo>
                    <a:pt x="14" y="61"/>
                  </a:lnTo>
                  <a:lnTo>
                    <a:pt x="17" y="5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02" name="Freeform 268">
              <a:extLst>
                <a:ext uri="{FF2B5EF4-FFF2-40B4-BE49-F238E27FC236}">
                  <a16:creationId xmlns:a16="http://schemas.microsoft.com/office/drawing/2014/main" id="{E38B61E2-F8F6-A44E-B652-E7FB2A81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114"/>
              <a:ext cx="14" cy="46"/>
            </a:xfrm>
            <a:custGeom>
              <a:avLst/>
              <a:gdLst>
                <a:gd name="T0" fmla="*/ 14 w 14"/>
                <a:gd name="T1" fmla="*/ 1 h 46"/>
                <a:gd name="T2" fmla="*/ 14 w 14"/>
                <a:gd name="T3" fmla="*/ 0 h 46"/>
                <a:gd name="T4" fmla="*/ 13 w 14"/>
                <a:gd name="T5" fmla="*/ 0 h 46"/>
                <a:gd name="T6" fmla="*/ 11 w 14"/>
                <a:gd name="T7" fmla="*/ 0 h 46"/>
                <a:gd name="T8" fmla="*/ 9 w 14"/>
                <a:gd name="T9" fmla="*/ 0 h 46"/>
                <a:gd name="T10" fmla="*/ 8 w 14"/>
                <a:gd name="T11" fmla="*/ 0 h 46"/>
                <a:gd name="T12" fmla="*/ 6 w 14"/>
                <a:gd name="T13" fmla="*/ 0 h 46"/>
                <a:gd name="T14" fmla="*/ 2 w 14"/>
                <a:gd name="T15" fmla="*/ 0 h 46"/>
                <a:gd name="T16" fmla="*/ 0 w 14"/>
                <a:gd name="T17" fmla="*/ 2 h 46"/>
                <a:gd name="T18" fmla="*/ 0 w 14"/>
                <a:gd name="T19" fmla="*/ 46 h 46"/>
                <a:gd name="T20" fmla="*/ 1 w 14"/>
                <a:gd name="T21" fmla="*/ 46 h 46"/>
                <a:gd name="T22" fmla="*/ 1 w 14"/>
                <a:gd name="T23" fmla="*/ 46 h 46"/>
                <a:gd name="T24" fmla="*/ 3 w 14"/>
                <a:gd name="T25" fmla="*/ 46 h 46"/>
                <a:gd name="T26" fmla="*/ 4 w 14"/>
                <a:gd name="T27" fmla="*/ 44 h 46"/>
                <a:gd name="T28" fmla="*/ 7 w 14"/>
                <a:gd name="T29" fmla="*/ 44 h 46"/>
                <a:gd name="T30" fmla="*/ 9 w 14"/>
                <a:gd name="T31" fmla="*/ 43 h 46"/>
                <a:gd name="T32" fmla="*/ 11 w 14"/>
                <a:gd name="T33" fmla="*/ 42 h 46"/>
                <a:gd name="T34" fmla="*/ 14 w 14"/>
                <a:gd name="T35" fmla="*/ 41 h 46"/>
                <a:gd name="T36" fmla="*/ 14 w 14"/>
                <a:gd name="T37" fmla="*/ 1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6"/>
                <a:gd name="T59" fmla="*/ 14 w 14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6">
                  <a:moveTo>
                    <a:pt x="14" y="1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4"/>
                  </a:lnTo>
                  <a:lnTo>
                    <a:pt x="7" y="44"/>
                  </a:lnTo>
                  <a:lnTo>
                    <a:pt x="9" y="43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03" name="Freeform 269">
              <a:extLst>
                <a:ext uri="{FF2B5EF4-FFF2-40B4-BE49-F238E27FC236}">
                  <a16:creationId xmlns:a16="http://schemas.microsoft.com/office/drawing/2014/main" id="{40A22076-CE8D-9B44-ADA2-D37135AD4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114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6 w 9"/>
                <a:gd name="T9" fmla="*/ 0 h 27"/>
                <a:gd name="T10" fmla="*/ 5 w 9"/>
                <a:gd name="T11" fmla="*/ 0 h 27"/>
                <a:gd name="T12" fmla="*/ 3 w 9"/>
                <a:gd name="T13" fmla="*/ 1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5 w 9"/>
                <a:gd name="T29" fmla="*/ 27 h 27"/>
                <a:gd name="T30" fmla="*/ 6 w 9"/>
                <a:gd name="T31" fmla="*/ 26 h 27"/>
                <a:gd name="T32" fmla="*/ 8 w 9"/>
                <a:gd name="T33" fmla="*/ 25 h 27"/>
                <a:gd name="T34" fmla="*/ 9 w 9"/>
                <a:gd name="T35" fmla="*/ 23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04" name="Freeform 270">
              <a:extLst>
                <a:ext uri="{FF2B5EF4-FFF2-40B4-BE49-F238E27FC236}">
                  <a16:creationId xmlns:a16="http://schemas.microsoft.com/office/drawing/2014/main" id="{E96621E5-4E52-E14F-8590-359D0863A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2191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8 w 14"/>
                <a:gd name="T3" fmla="*/ 14 h 14"/>
                <a:gd name="T4" fmla="*/ 9 w 14"/>
                <a:gd name="T5" fmla="*/ 13 h 14"/>
                <a:gd name="T6" fmla="*/ 10 w 14"/>
                <a:gd name="T7" fmla="*/ 13 h 14"/>
                <a:gd name="T8" fmla="*/ 11 w 14"/>
                <a:gd name="T9" fmla="*/ 12 h 14"/>
                <a:gd name="T10" fmla="*/ 13 w 14"/>
                <a:gd name="T11" fmla="*/ 11 h 14"/>
                <a:gd name="T12" fmla="*/ 13 w 14"/>
                <a:gd name="T13" fmla="*/ 10 h 14"/>
                <a:gd name="T14" fmla="*/ 14 w 14"/>
                <a:gd name="T15" fmla="*/ 8 h 14"/>
                <a:gd name="T16" fmla="*/ 14 w 14"/>
                <a:gd name="T17" fmla="*/ 7 h 14"/>
                <a:gd name="T18" fmla="*/ 14 w 14"/>
                <a:gd name="T19" fmla="*/ 6 h 14"/>
                <a:gd name="T20" fmla="*/ 13 w 14"/>
                <a:gd name="T21" fmla="*/ 5 h 14"/>
                <a:gd name="T22" fmla="*/ 13 w 14"/>
                <a:gd name="T23" fmla="*/ 4 h 14"/>
                <a:gd name="T24" fmla="*/ 11 w 14"/>
                <a:gd name="T25" fmla="*/ 3 h 14"/>
                <a:gd name="T26" fmla="*/ 10 w 14"/>
                <a:gd name="T27" fmla="*/ 1 h 14"/>
                <a:gd name="T28" fmla="*/ 9 w 14"/>
                <a:gd name="T29" fmla="*/ 0 h 14"/>
                <a:gd name="T30" fmla="*/ 8 w 14"/>
                <a:gd name="T31" fmla="*/ 0 h 14"/>
                <a:gd name="T32" fmla="*/ 7 w 14"/>
                <a:gd name="T33" fmla="*/ 0 h 14"/>
                <a:gd name="T34" fmla="*/ 6 w 14"/>
                <a:gd name="T35" fmla="*/ 0 h 14"/>
                <a:gd name="T36" fmla="*/ 4 w 14"/>
                <a:gd name="T37" fmla="*/ 0 h 14"/>
                <a:gd name="T38" fmla="*/ 3 w 14"/>
                <a:gd name="T39" fmla="*/ 1 h 14"/>
                <a:gd name="T40" fmla="*/ 2 w 14"/>
                <a:gd name="T41" fmla="*/ 3 h 14"/>
                <a:gd name="T42" fmla="*/ 1 w 14"/>
                <a:gd name="T43" fmla="*/ 4 h 14"/>
                <a:gd name="T44" fmla="*/ 1 w 14"/>
                <a:gd name="T45" fmla="*/ 5 h 14"/>
                <a:gd name="T46" fmla="*/ 0 w 14"/>
                <a:gd name="T47" fmla="*/ 6 h 14"/>
                <a:gd name="T48" fmla="*/ 0 w 14"/>
                <a:gd name="T49" fmla="*/ 7 h 14"/>
                <a:gd name="T50" fmla="*/ 0 w 14"/>
                <a:gd name="T51" fmla="*/ 8 h 14"/>
                <a:gd name="T52" fmla="*/ 1 w 14"/>
                <a:gd name="T53" fmla="*/ 10 h 14"/>
                <a:gd name="T54" fmla="*/ 1 w 14"/>
                <a:gd name="T55" fmla="*/ 11 h 14"/>
                <a:gd name="T56" fmla="*/ 2 w 14"/>
                <a:gd name="T57" fmla="*/ 12 h 14"/>
                <a:gd name="T58" fmla="*/ 3 w 14"/>
                <a:gd name="T59" fmla="*/ 13 h 14"/>
                <a:gd name="T60" fmla="*/ 4 w 14"/>
                <a:gd name="T61" fmla="*/ 13 h 14"/>
                <a:gd name="T62" fmla="*/ 6 w 14"/>
                <a:gd name="T63" fmla="*/ 14 h 14"/>
                <a:gd name="T64" fmla="*/ 7 w 14"/>
                <a:gd name="T65" fmla="*/ 14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4"/>
                <a:gd name="T101" fmla="*/ 14 w 14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4">
                  <a:moveTo>
                    <a:pt x="7" y="14"/>
                  </a:moveTo>
                  <a:lnTo>
                    <a:pt x="8" y="14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05" name="Freeform 271">
              <a:extLst>
                <a:ext uri="{FF2B5EF4-FFF2-40B4-BE49-F238E27FC236}">
                  <a16:creationId xmlns:a16="http://schemas.microsoft.com/office/drawing/2014/main" id="{ADB52104-045C-F54F-A87D-257294DC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2191"/>
              <a:ext cx="7" cy="7"/>
            </a:xfrm>
            <a:custGeom>
              <a:avLst/>
              <a:gdLst>
                <a:gd name="T0" fmla="*/ 3 w 7"/>
                <a:gd name="T1" fmla="*/ 7 h 7"/>
                <a:gd name="T2" fmla="*/ 5 w 7"/>
                <a:gd name="T3" fmla="*/ 7 h 7"/>
                <a:gd name="T4" fmla="*/ 6 w 7"/>
                <a:gd name="T5" fmla="*/ 6 h 7"/>
                <a:gd name="T6" fmla="*/ 6 w 7"/>
                <a:gd name="T7" fmla="*/ 5 h 7"/>
                <a:gd name="T8" fmla="*/ 7 w 7"/>
                <a:gd name="T9" fmla="*/ 4 h 7"/>
                <a:gd name="T10" fmla="*/ 6 w 7"/>
                <a:gd name="T11" fmla="*/ 3 h 7"/>
                <a:gd name="T12" fmla="*/ 6 w 7"/>
                <a:gd name="T13" fmla="*/ 1 h 7"/>
                <a:gd name="T14" fmla="*/ 5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3 h 7"/>
                <a:gd name="T24" fmla="*/ 0 w 7"/>
                <a:gd name="T25" fmla="*/ 4 h 7"/>
                <a:gd name="T26" fmla="*/ 0 w 7"/>
                <a:gd name="T27" fmla="*/ 5 h 7"/>
                <a:gd name="T28" fmla="*/ 1 w 7"/>
                <a:gd name="T29" fmla="*/ 6 h 7"/>
                <a:gd name="T30" fmla="*/ 2 w 7"/>
                <a:gd name="T31" fmla="*/ 7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06" name="Freeform 272">
              <a:extLst>
                <a:ext uri="{FF2B5EF4-FFF2-40B4-BE49-F238E27FC236}">
                  <a16:creationId xmlns:a16="http://schemas.microsoft.com/office/drawing/2014/main" id="{6C36DE70-ECFC-4642-A937-479A7426F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191"/>
              <a:ext cx="5" cy="7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7 h 7"/>
                <a:gd name="T4" fmla="*/ 5 w 5"/>
                <a:gd name="T5" fmla="*/ 7 h 7"/>
                <a:gd name="T6" fmla="*/ 5 w 5"/>
                <a:gd name="T7" fmla="*/ 6 h 7"/>
                <a:gd name="T8" fmla="*/ 5 w 5"/>
                <a:gd name="T9" fmla="*/ 4 h 7"/>
                <a:gd name="T10" fmla="*/ 5 w 5"/>
                <a:gd name="T11" fmla="*/ 3 h 7"/>
                <a:gd name="T12" fmla="*/ 5 w 5"/>
                <a:gd name="T13" fmla="*/ 1 h 7"/>
                <a:gd name="T14" fmla="*/ 4 w 5"/>
                <a:gd name="T15" fmla="*/ 1 h 7"/>
                <a:gd name="T16" fmla="*/ 3 w 5"/>
                <a:gd name="T17" fmla="*/ 0 h 7"/>
                <a:gd name="T18" fmla="*/ 2 w 5"/>
                <a:gd name="T19" fmla="*/ 1 h 7"/>
                <a:gd name="T20" fmla="*/ 1 w 5"/>
                <a:gd name="T21" fmla="*/ 1 h 7"/>
                <a:gd name="T22" fmla="*/ 0 w 5"/>
                <a:gd name="T23" fmla="*/ 3 h 7"/>
                <a:gd name="T24" fmla="*/ 0 w 5"/>
                <a:gd name="T25" fmla="*/ 4 h 7"/>
                <a:gd name="T26" fmla="*/ 0 w 5"/>
                <a:gd name="T27" fmla="*/ 6 h 7"/>
                <a:gd name="T28" fmla="*/ 1 w 5"/>
                <a:gd name="T29" fmla="*/ 7 h 7"/>
                <a:gd name="T30" fmla="*/ 2 w 5"/>
                <a:gd name="T31" fmla="*/ 7 h 7"/>
                <a:gd name="T32" fmla="*/ 3 w 5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07" name="Freeform 273">
              <a:extLst>
                <a:ext uri="{FF2B5EF4-FFF2-40B4-BE49-F238E27FC236}">
                  <a16:creationId xmlns:a16="http://schemas.microsoft.com/office/drawing/2014/main" id="{7B48D89D-AB75-314D-A02C-2AD58E208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099"/>
              <a:ext cx="19" cy="92"/>
            </a:xfrm>
            <a:custGeom>
              <a:avLst/>
              <a:gdLst>
                <a:gd name="T0" fmla="*/ 6 w 19"/>
                <a:gd name="T1" fmla="*/ 1 h 92"/>
                <a:gd name="T2" fmla="*/ 6 w 19"/>
                <a:gd name="T3" fmla="*/ 3 h 92"/>
                <a:gd name="T4" fmla="*/ 4 w 19"/>
                <a:gd name="T5" fmla="*/ 8 h 92"/>
                <a:gd name="T6" fmla="*/ 2 w 19"/>
                <a:gd name="T7" fmla="*/ 16 h 92"/>
                <a:gd name="T8" fmla="*/ 1 w 19"/>
                <a:gd name="T9" fmla="*/ 28 h 92"/>
                <a:gd name="T10" fmla="*/ 0 w 19"/>
                <a:gd name="T11" fmla="*/ 41 h 92"/>
                <a:gd name="T12" fmla="*/ 0 w 19"/>
                <a:gd name="T13" fmla="*/ 57 h 92"/>
                <a:gd name="T14" fmla="*/ 1 w 19"/>
                <a:gd name="T15" fmla="*/ 73 h 92"/>
                <a:gd name="T16" fmla="*/ 5 w 19"/>
                <a:gd name="T17" fmla="*/ 92 h 92"/>
                <a:gd name="T18" fmla="*/ 19 w 19"/>
                <a:gd name="T19" fmla="*/ 92 h 92"/>
                <a:gd name="T20" fmla="*/ 18 w 19"/>
                <a:gd name="T21" fmla="*/ 89 h 92"/>
                <a:gd name="T22" fmla="*/ 16 w 19"/>
                <a:gd name="T23" fmla="*/ 82 h 92"/>
                <a:gd name="T24" fmla="*/ 15 w 19"/>
                <a:gd name="T25" fmla="*/ 70 h 92"/>
                <a:gd name="T26" fmla="*/ 14 w 19"/>
                <a:gd name="T27" fmla="*/ 57 h 92"/>
                <a:gd name="T28" fmla="*/ 13 w 19"/>
                <a:gd name="T29" fmla="*/ 42 h 92"/>
                <a:gd name="T30" fmla="*/ 13 w 19"/>
                <a:gd name="T31" fmla="*/ 27 h 92"/>
                <a:gd name="T32" fmla="*/ 15 w 19"/>
                <a:gd name="T33" fmla="*/ 13 h 92"/>
                <a:gd name="T34" fmla="*/ 19 w 19"/>
                <a:gd name="T35" fmla="*/ 1 h 92"/>
                <a:gd name="T36" fmla="*/ 19 w 19"/>
                <a:gd name="T37" fmla="*/ 1 h 92"/>
                <a:gd name="T38" fmla="*/ 19 w 19"/>
                <a:gd name="T39" fmla="*/ 0 h 92"/>
                <a:gd name="T40" fmla="*/ 19 w 19"/>
                <a:gd name="T41" fmla="*/ 0 h 92"/>
                <a:gd name="T42" fmla="*/ 18 w 19"/>
                <a:gd name="T43" fmla="*/ 0 h 92"/>
                <a:gd name="T44" fmla="*/ 16 w 19"/>
                <a:gd name="T45" fmla="*/ 0 h 92"/>
                <a:gd name="T46" fmla="*/ 14 w 19"/>
                <a:gd name="T47" fmla="*/ 0 h 92"/>
                <a:gd name="T48" fmla="*/ 11 w 19"/>
                <a:gd name="T49" fmla="*/ 0 h 92"/>
                <a:gd name="T50" fmla="*/ 6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3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7"/>
                  </a:lnTo>
                  <a:lnTo>
                    <a:pt x="1" y="73"/>
                  </a:lnTo>
                  <a:lnTo>
                    <a:pt x="5" y="92"/>
                  </a:lnTo>
                  <a:lnTo>
                    <a:pt x="19" y="92"/>
                  </a:lnTo>
                  <a:lnTo>
                    <a:pt x="18" y="89"/>
                  </a:lnTo>
                  <a:lnTo>
                    <a:pt x="16" y="82"/>
                  </a:lnTo>
                  <a:lnTo>
                    <a:pt x="15" y="70"/>
                  </a:lnTo>
                  <a:lnTo>
                    <a:pt x="14" y="57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08" name="Freeform 274">
              <a:extLst>
                <a:ext uri="{FF2B5EF4-FFF2-40B4-BE49-F238E27FC236}">
                  <a16:creationId xmlns:a16="http://schemas.microsoft.com/office/drawing/2014/main" id="{2755BBD2-4E4F-5F46-B114-96078876E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2087"/>
              <a:ext cx="27" cy="104"/>
            </a:xfrm>
            <a:custGeom>
              <a:avLst/>
              <a:gdLst>
                <a:gd name="T0" fmla="*/ 27 w 27"/>
                <a:gd name="T1" fmla="*/ 0 h 104"/>
                <a:gd name="T2" fmla="*/ 26 w 27"/>
                <a:gd name="T3" fmla="*/ 1 h 104"/>
                <a:gd name="T4" fmla="*/ 25 w 27"/>
                <a:gd name="T5" fmla="*/ 4 h 104"/>
                <a:gd name="T6" fmla="*/ 22 w 27"/>
                <a:gd name="T7" fmla="*/ 10 h 104"/>
                <a:gd name="T8" fmla="*/ 20 w 27"/>
                <a:gd name="T9" fmla="*/ 19 h 104"/>
                <a:gd name="T10" fmla="*/ 18 w 27"/>
                <a:gd name="T11" fmla="*/ 32 h 104"/>
                <a:gd name="T12" fmla="*/ 16 w 27"/>
                <a:gd name="T13" fmla="*/ 49 h 104"/>
                <a:gd name="T14" fmla="*/ 18 w 27"/>
                <a:gd name="T15" fmla="*/ 74 h 104"/>
                <a:gd name="T16" fmla="*/ 20 w 27"/>
                <a:gd name="T17" fmla="*/ 104 h 104"/>
                <a:gd name="T18" fmla="*/ 5 w 27"/>
                <a:gd name="T19" fmla="*/ 104 h 104"/>
                <a:gd name="T20" fmla="*/ 5 w 27"/>
                <a:gd name="T21" fmla="*/ 101 h 104"/>
                <a:gd name="T22" fmla="*/ 4 w 27"/>
                <a:gd name="T23" fmla="*/ 92 h 104"/>
                <a:gd name="T24" fmla="*/ 2 w 27"/>
                <a:gd name="T25" fmla="*/ 80 h 104"/>
                <a:gd name="T26" fmla="*/ 1 w 27"/>
                <a:gd name="T27" fmla="*/ 64 h 104"/>
                <a:gd name="T28" fmla="*/ 0 w 27"/>
                <a:gd name="T29" fmla="*/ 47 h 104"/>
                <a:gd name="T30" fmla="*/ 1 w 27"/>
                <a:gd name="T31" fmla="*/ 31 h 104"/>
                <a:gd name="T32" fmla="*/ 4 w 27"/>
                <a:gd name="T33" fmla="*/ 14 h 104"/>
                <a:gd name="T34" fmla="*/ 9 w 27"/>
                <a:gd name="T35" fmla="*/ 0 h 104"/>
                <a:gd name="T36" fmla="*/ 27 w 27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4"/>
                <a:gd name="T59" fmla="*/ 27 w 2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4">
                  <a:moveTo>
                    <a:pt x="27" y="0"/>
                  </a:moveTo>
                  <a:lnTo>
                    <a:pt x="26" y="1"/>
                  </a:lnTo>
                  <a:lnTo>
                    <a:pt x="25" y="4"/>
                  </a:lnTo>
                  <a:lnTo>
                    <a:pt x="22" y="10"/>
                  </a:lnTo>
                  <a:lnTo>
                    <a:pt x="20" y="19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4"/>
                  </a:lnTo>
                  <a:lnTo>
                    <a:pt x="20" y="104"/>
                  </a:lnTo>
                  <a:lnTo>
                    <a:pt x="5" y="104"/>
                  </a:lnTo>
                  <a:lnTo>
                    <a:pt x="5" y="101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09" name="Freeform 275">
              <a:extLst>
                <a:ext uri="{FF2B5EF4-FFF2-40B4-BE49-F238E27FC236}">
                  <a16:creationId xmlns:a16="http://schemas.microsoft.com/office/drawing/2014/main" id="{71420C74-9429-6C40-8F7B-37E37FA4F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104"/>
              <a:ext cx="18" cy="81"/>
            </a:xfrm>
            <a:custGeom>
              <a:avLst/>
              <a:gdLst>
                <a:gd name="T0" fmla="*/ 6 w 18"/>
                <a:gd name="T1" fmla="*/ 2 h 81"/>
                <a:gd name="T2" fmla="*/ 6 w 18"/>
                <a:gd name="T3" fmla="*/ 3 h 81"/>
                <a:gd name="T4" fmla="*/ 5 w 18"/>
                <a:gd name="T5" fmla="*/ 8 h 81"/>
                <a:gd name="T6" fmla="*/ 2 w 18"/>
                <a:gd name="T7" fmla="*/ 15 h 81"/>
                <a:gd name="T8" fmla="*/ 1 w 18"/>
                <a:gd name="T9" fmla="*/ 25 h 81"/>
                <a:gd name="T10" fmla="*/ 0 w 18"/>
                <a:gd name="T11" fmla="*/ 37 h 81"/>
                <a:gd name="T12" fmla="*/ 1 w 18"/>
                <a:gd name="T13" fmla="*/ 50 h 81"/>
                <a:gd name="T14" fmla="*/ 2 w 18"/>
                <a:gd name="T15" fmla="*/ 65 h 81"/>
                <a:gd name="T16" fmla="*/ 5 w 18"/>
                <a:gd name="T17" fmla="*/ 81 h 81"/>
                <a:gd name="T18" fmla="*/ 16 w 18"/>
                <a:gd name="T19" fmla="*/ 80 h 81"/>
                <a:gd name="T20" fmla="*/ 16 w 18"/>
                <a:gd name="T21" fmla="*/ 78 h 81"/>
                <a:gd name="T22" fmla="*/ 15 w 18"/>
                <a:gd name="T23" fmla="*/ 72 h 81"/>
                <a:gd name="T24" fmla="*/ 14 w 18"/>
                <a:gd name="T25" fmla="*/ 61 h 81"/>
                <a:gd name="T26" fmla="*/ 13 w 18"/>
                <a:gd name="T27" fmla="*/ 50 h 81"/>
                <a:gd name="T28" fmla="*/ 12 w 18"/>
                <a:gd name="T29" fmla="*/ 37 h 81"/>
                <a:gd name="T30" fmla="*/ 12 w 18"/>
                <a:gd name="T31" fmla="*/ 24 h 81"/>
                <a:gd name="T32" fmla="*/ 14 w 18"/>
                <a:gd name="T33" fmla="*/ 11 h 81"/>
                <a:gd name="T34" fmla="*/ 18 w 18"/>
                <a:gd name="T35" fmla="*/ 1 h 81"/>
                <a:gd name="T36" fmla="*/ 18 w 18"/>
                <a:gd name="T37" fmla="*/ 1 h 81"/>
                <a:gd name="T38" fmla="*/ 18 w 18"/>
                <a:gd name="T39" fmla="*/ 1 h 81"/>
                <a:gd name="T40" fmla="*/ 18 w 18"/>
                <a:gd name="T41" fmla="*/ 1 h 81"/>
                <a:gd name="T42" fmla="*/ 16 w 18"/>
                <a:gd name="T43" fmla="*/ 0 h 81"/>
                <a:gd name="T44" fmla="*/ 15 w 18"/>
                <a:gd name="T45" fmla="*/ 0 h 81"/>
                <a:gd name="T46" fmla="*/ 13 w 18"/>
                <a:gd name="T47" fmla="*/ 1 h 81"/>
                <a:gd name="T48" fmla="*/ 9 w 18"/>
                <a:gd name="T49" fmla="*/ 1 h 81"/>
                <a:gd name="T50" fmla="*/ 6 w 18"/>
                <a:gd name="T51" fmla="*/ 2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1"/>
                <a:gd name="T80" fmla="*/ 18 w 18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1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5"/>
                  </a:lnTo>
                  <a:lnTo>
                    <a:pt x="0" y="37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1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2"/>
                  </a:lnTo>
                  <a:lnTo>
                    <a:pt x="14" y="61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10" name="Freeform 276">
              <a:extLst>
                <a:ext uri="{FF2B5EF4-FFF2-40B4-BE49-F238E27FC236}">
                  <a16:creationId xmlns:a16="http://schemas.microsoft.com/office/drawing/2014/main" id="{ED47DF3A-F4EF-4A4C-92A7-78D6DCD7C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2109"/>
              <a:ext cx="14" cy="69"/>
            </a:xfrm>
            <a:custGeom>
              <a:avLst/>
              <a:gdLst>
                <a:gd name="T0" fmla="*/ 5 w 14"/>
                <a:gd name="T1" fmla="*/ 2 h 69"/>
                <a:gd name="T2" fmla="*/ 5 w 14"/>
                <a:gd name="T3" fmla="*/ 3 h 69"/>
                <a:gd name="T4" fmla="*/ 4 w 14"/>
                <a:gd name="T5" fmla="*/ 7 h 69"/>
                <a:gd name="T6" fmla="*/ 3 w 14"/>
                <a:gd name="T7" fmla="*/ 13 h 69"/>
                <a:gd name="T8" fmla="*/ 1 w 14"/>
                <a:gd name="T9" fmla="*/ 21 h 69"/>
                <a:gd name="T10" fmla="*/ 0 w 14"/>
                <a:gd name="T11" fmla="*/ 32 h 69"/>
                <a:gd name="T12" fmla="*/ 0 w 14"/>
                <a:gd name="T13" fmla="*/ 44 h 69"/>
                <a:gd name="T14" fmla="*/ 1 w 14"/>
                <a:gd name="T15" fmla="*/ 56 h 69"/>
                <a:gd name="T16" fmla="*/ 4 w 14"/>
                <a:gd name="T17" fmla="*/ 69 h 69"/>
                <a:gd name="T18" fmla="*/ 14 w 14"/>
                <a:gd name="T19" fmla="*/ 69 h 69"/>
                <a:gd name="T20" fmla="*/ 13 w 14"/>
                <a:gd name="T21" fmla="*/ 67 h 69"/>
                <a:gd name="T22" fmla="*/ 13 w 14"/>
                <a:gd name="T23" fmla="*/ 61 h 69"/>
                <a:gd name="T24" fmla="*/ 12 w 14"/>
                <a:gd name="T25" fmla="*/ 53 h 69"/>
                <a:gd name="T26" fmla="*/ 11 w 14"/>
                <a:gd name="T27" fmla="*/ 44 h 69"/>
                <a:gd name="T28" fmla="*/ 10 w 14"/>
                <a:gd name="T29" fmla="*/ 32 h 69"/>
                <a:gd name="T30" fmla="*/ 10 w 14"/>
                <a:gd name="T31" fmla="*/ 20 h 69"/>
                <a:gd name="T32" fmla="*/ 12 w 14"/>
                <a:gd name="T33" fmla="*/ 10 h 69"/>
                <a:gd name="T34" fmla="*/ 14 w 14"/>
                <a:gd name="T35" fmla="*/ 2 h 69"/>
                <a:gd name="T36" fmla="*/ 14 w 14"/>
                <a:gd name="T37" fmla="*/ 2 h 69"/>
                <a:gd name="T38" fmla="*/ 14 w 14"/>
                <a:gd name="T39" fmla="*/ 2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1 w 14"/>
                <a:gd name="T47" fmla="*/ 0 h 69"/>
                <a:gd name="T48" fmla="*/ 8 w 14"/>
                <a:gd name="T49" fmla="*/ 2 h 69"/>
                <a:gd name="T50" fmla="*/ 5 w 14"/>
                <a:gd name="T51" fmla="*/ 2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2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13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1" y="56"/>
                  </a:lnTo>
                  <a:lnTo>
                    <a:pt x="4" y="69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1" y="44"/>
                  </a:lnTo>
                  <a:lnTo>
                    <a:pt x="10" y="32"/>
                  </a:lnTo>
                  <a:lnTo>
                    <a:pt x="10" y="20"/>
                  </a:lnTo>
                  <a:lnTo>
                    <a:pt x="12" y="1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11" name="Freeform 277">
              <a:extLst>
                <a:ext uri="{FF2B5EF4-FFF2-40B4-BE49-F238E27FC236}">
                  <a16:creationId xmlns:a16="http://schemas.microsoft.com/office/drawing/2014/main" id="{0E624665-50D7-5E44-81CB-691028339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2115"/>
              <a:ext cx="12" cy="57"/>
            </a:xfrm>
            <a:custGeom>
              <a:avLst/>
              <a:gdLst>
                <a:gd name="T0" fmla="*/ 4 w 12"/>
                <a:gd name="T1" fmla="*/ 1 h 57"/>
                <a:gd name="T2" fmla="*/ 3 w 12"/>
                <a:gd name="T3" fmla="*/ 3 h 57"/>
                <a:gd name="T4" fmla="*/ 3 w 12"/>
                <a:gd name="T5" fmla="*/ 5 h 57"/>
                <a:gd name="T6" fmla="*/ 2 w 12"/>
                <a:gd name="T7" fmla="*/ 11 h 57"/>
                <a:gd name="T8" fmla="*/ 0 w 12"/>
                <a:gd name="T9" fmla="*/ 18 h 57"/>
                <a:gd name="T10" fmla="*/ 0 w 12"/>
                <a:gd name="T11" fmla="*/ 26 h 57"/>
                <a:gd name="T12" fmla="*/ 0 w 12"/>
                <a:gd name="T13" fmla="*/ 35 h 57"/>
                <a:gd name="T14" fmla="*/ 2 w 12"/>
                <a:gd name="T15" fmla="*/ 46 h 57"/>
                <a:gd name="T16" fmla="*/ 3 w 12"/>
                <a:gd name="T17" fmla="*/ 57 h 57"/>
                <a:gd name="T18" fmla="*/ 11 w 12"/>
                <a:gd name="T19" fmla="*/ 56 h 57"/>
                <a:gd name="T20" fmla="*/ 11 w 12"/>
                <a:gd name="T21" fmla="*/ 55 h 57"/>
                <a:gd name="T22" fmla="*/ 10 w 12"/>
                <a:gd name="T23" fmla="*/ 50 h 57"/>
                <a:gd name="T24" fmla="*/ 10 w 12"/>
                <a:gd name="T25" fmla="*/ 43 h 57"/>
                <a:gd name="T26" fmla="*/ 9 w 12"/>
                <a:gd name="T27" fmla="*/ 35 h 57"/>
                <a:gd name="T28" fmla="*/ 7 w 12"/>
                <a:gd name="T29" fmla="*/ 26 h 57"/>
                <a:gd name="T30" fmla="*/ 9 w 12"/>
                <a:gd name="T31" fmla="*/ 17 h 57"/>
                <a:gd name="T32" fmla="*/ 10 w 12"/>
                <a:gd name="T33" fmla="*/ 8 h 57"/>
                <a:gd name="T34" fmla="*/ 12 w 12"/>
                <a:gd name="T35" fmla="*/ 0 h 57"/>
                <a:gd name="T36" fmla="*/ 12 w 12"/>
                <a:gd name="T37" fmla="*/ 0 h 57"/>
                <a:gd name="T38" fmla="*/ 12 w 12"/>
                <a:gd name="T39" fmla="*/ 0 h 57"/>
                <a:gd name="T40" fmla="*/ 12 w 12"/>
                <a:gd name="T41" fmla="*/ 0 h 57"/>
                <a:gd name="T42" fmla="*/ 11 w 12"/>
                <a:gd name="T43" fmla="*/ 0 h 57"/>
                <a:gd name="T44" fmla="*/ 10 w 12"/>
                <a:gd name="T45" fmla="*/ 0 h 57"/>
                <a:gd name="T46" fmla="*/ 9 w 12"/>
                <a:gd name="T47" fmla="*/ 0 h 57"/>
                <a:gd name="T48" fmla="*/ 6 w 12"/>
                <a:gd name="T49" fmla="*/ 0 h 57"/>
                <a:gd name="T50" fmla="*/ 4 w 12"/>
                <a:gd name="T51" fmla="*/ 1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7"/>
                <a:gd name="T80" fmla="*/ 12 w 12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7">
                  <a:moveTo>
                    <a:pt x="4" y="1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7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12" name="Freeform 278">
              <a:extLst>
                <a:ext uri="{FF2B5EF4-FFF2-40B4-BE49-F238E27FC236}">
                  <a16:creationId xmlns:a16="http://schemas.microsoft.com/office/drawing/2014/main" id="{7BC24FFA-D488-B149-AF74-488E133BD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2120"/>
              <a:ext cx="10" cy="45"/>
            </a:xfrm>
            <a:custGeom>
              <a:avLst/>
              <a:gdLst>
                <a:gd name="T0" fmla="*/ 4 w 10"/>
                <a:gd name="T1" fmla="*/ 1 h 45"/>
                <a:gd name="T2" fmla="*/ 3 w 10"/>
                <a:gd name="T3" fmla="*/ 2 h 45"/>
                <a:gd name="T4" fmla="*/ 3 w 10"/>
                <a:gd name="T5" fmla="*/ 5 h 45"/>
                <a:gd name="T6" fmla="*/ 2 w 10"/>
                <a:gd name="T7" fmla="*/ 9 h 45"/>
                <a:gd name="T8" fmla="*/ 2 w 10"/>
                <a:gd name="T9" fmla="*/ 14 h 45"/>
                <a:gd name="T10" fmla="*/ 0 w 10"/>
                <a:gd name="T11" fmla="*/ 21 h 45"/>
                <a:gd name="T12" fmla="*/ 0 w 10"/>
                <a:gd name="T13" fmla="*/ 28 h 45"/>
                <a:gd name="T14" fmla="*/ 2 w 10"/>
                <a:gd name="T15" fmla="*/ 37 h 45"/>
                <a:gd name="T16" fmla="*/ 3 w 10"/>
                <a:gd name="T17" fmla="*/ 45 h 45"/>
                <a:gd name="T18" fmla="*/ 10 w 10"/>
                <a:gd name="T19" fmla="*/ 45 h 45"/>
                <a:gd name="T20" fmla="*/ 10 w 10"/>
                <a:gd name="T21" fmla="*/ 44 h 45"/>
                <a:gd name="T22" fmla="*/ 9 w 10"/>
                <a:gd name="T23" fmla="*/ 41 h 45"/>
                <a:gd name="T24" fmla="*/ 7 w 10"/>
                <a:gd name="T25" fmla="*/ 35 h 45"/>
                <a:gd name="T26" fmla="*/ 7 w 10"/>
                <a:gd name="T27" fmla="*/ 28 h 45"/>
                <a:gd name="T28" fmla="*/ 6 w 10"/>
                <a:gd name="T29" fmla="*/ 21 h 45"/>
                <a:gd name="T30" fmla="*/ 7 w 10"/>
                <a:gd name="T31" fmla="*/ 14 h 45"/>
                <a:gd name="T32" fmla="*/ 7 w 10"/>
                <a:gd name="T33" fmla="*/ 7 h 45"/>
                <a:gd name="T34" fmla="*/ 10 w 10"/>
                <a:gd name="T35" fmla="*/ 1 h 45"/>
                <a:gd name="T36" fmla="*/ 10 w 10"/>
                <a:gd name="T37" fmla="*/ 1 h 45"/>
                <a:gd name="T38" fmla="*/ 10 w 10"/>
                <a:gd name="T39" fmla="*/ 1 h 45"/>
                <a:gd name="T40" fmla="*/ 10 w 10"/>
                <a:gd name="T41" fmla="*/ 1 h 45"/>
                <a:gd name="T42" fmla="*/ 10 w 10"/>
                <a:gd name="T43" fmla="*/ 0 h 45"/>
                <a:gd name="T44" fmla="*/ 9 w 10"/>
                <a:gd name="T45" fmla="*/ 0 h 45"/>
                <a:gd name="T46" fmla="*/ 7 w 10"/>
                <a:gd name="T47" fmla="*/ 1 h 45"/>
                <a:gd name="T48" fmla="*/ 6 w 10"/>
                <a:gd name="T49" fmla="*/ 1 h 45"/>
                <a:gd name="T50" fmla="*/ 4 w 10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5"/>
                <a:gd name="T80" fmla="*/ 10 w 10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5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9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7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9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13" name="Freeform 279">
              <a:extLst>
                <a:ext uri="{FF2B5EF4-FFF2-40B4-BE49-F238E27FC236}">
                  <a16:creationId xmlns:a16="http://schemas.microsoft.com/office/drawing/2014/main" id="{4C60381E-B25A-0145-8B8A-AB9A570F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2126"/>
              <a:ext cx="7" cy="34"/>
            </a:xfrm>
            <a:custGeom>
              <a:avLst/>
              <a:gdLst>
                <a:gd name="T0" fmla="*/ 2 w 7"/>
                <a:gd name="T1" fmla="*/ 1 h 34"/>
                <a:gd name="T2" fmla="*/ 1 w 7"/>
                <a:gd name="T3" fmla="*/ 1 h 34"/>
                <a:gd name="T4" fmla="*/ 1 w 7"/>
                <a:gd name="T5" fmla="*/ 3 h 34"/>
                <a:gd name="T6" fmla="*/ 0 w 7"/>
                <a:gd name="T7" fmla="*/ 6 h 34"/>
                <a:gd name="T8" fmla="*/ 0 w 7"/>
                <a:gd name="T9" fmla="*/ 10 h 34"/>
                <a:gd name="T10" fmla="*/ 0 w 7"/>
                <a:gd name="T11" fmla="*/ 15 h 34"/>
                <a:gd name="T12" fmla="*/ 0 w 7"/>
                <a:gd name="T13" fmla="*/ 21 h 34"/>
                <a:gd name="T14" fmla="*/ 0 w 7"/>
                <a:gd name="T15" fmla="*/ 27 h 34"/>
                <a:gd name="T16" fmla="*/ 1 w 7"/>
                <a:gd name="T17" fmla="*/ 34 h 34"/>
                <a:gd name="T18" fmla="*/ 5 w 7"/>
                <a:gd name="T19" fmla="*/ 34 h 34"/>
                <a:gd name="T20" fmla="*/ 5 w 7"/>
                <a:gd name="T21" fmla="*/ 32 h 34"/>
                <a:gd name="T22" fmla="*/ 5 w 7"/>
                <a:gd name="T23" fmla="*/ 29 h 34"/>
                <a:gd name="T24" fmla="*/ 4 w 7"/>
                <a:gd name="T25" fmla="*/ 25 h 34"/>
                <a:gd name="T26" fmla="*/ 4 w 7"/>
                <a:gd name="T27" fmla="*/ 21 h 34"/>
                <a:gd name="T28" fmla="*/ 4 w 7"/>
                <a:gd name="T29" fmla="*/ 15 h 34"/>
                <a:gd name="T30" fmla="*/ 4 w 7"/>
                <a:gd name="T31" fmla="*/ 10 h 34"/>
                <a:gd name="T32" fmla="*/ 4 w 7"/>
                <a:gd name="T33" fmla="*/ 4 h 34"/>
                <a:gd name="T34" fmla="*/ 7 w 7"/>
                <a:gd name="T35" fmla="*/ 1 h 34"/>
                <a:gd name="T36" fmla="*/ 7 w 7"/>
                <a:gd name="T37" fmla="*/ 1 h 34"/>
                <a:gd name="T38" fmla="*/ 7 w 7"/>
                <a:gd name="T39" fmla="*/ 0 h 34"/>
                <a:gd name="T40" fmla="*/ 5 w 7"/>
                <a:gd name="T41" fmla="*/ 0 h 34"/>
                <a:gd name="T42" fmla="*/ 5 w 7"/>
                <a:gd name="T43" fmla="*/ 0 h 34"/>
                <a:gd name="T44" fmla="*/ 5 w 7"/>
                <a:gd name="T45" fmla="*/ 0 h 34"/>
                <a:gd name="T46" fmla="*/ 4 w 7"/>
                <a:gd name="T47" fmla="*/ 0 h 34"/>
                <a:gd name="T48" fmla="*/ 3 w 7"/>
                <a:gd name="T49" fmla="*/ 0 h 34"/>
                <a:gd name="T50" fmla="*/ 2 w 7"/>
                <a:gd name="T51" fmla="*/ 1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4"/>
                <a:gd name="T80" fmla="*/ 7 w 7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4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4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14" name="Freeform 280">
              <a:extLst>
                <a:ext uri="{FF2B5EF4-FFF2-40B4-BE49-F238E27FC236}">
                  <a16:creationId xmlns:a16="http://schemas.microsoft.com/office/drawing/2014/main" id="{6386FC65-2BDA-AF4A-9F45-D16F854C8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2093"/>
              <a:ext cx="24" cy="91"/>
            </a:xfrm>
            <a:custGeom>
              <a:avLst/>
              <a:gdLst>
                <a:gd name="T0" fmla="*/ 24 w 24"/>
                <a:gd name="T1" fmla="*/ 1 h 91"/>
                <a:gd name="T2" fmla="*/ 22 w 24"/>
                <a:gd name="T3" fmla="*/ 1 h 91"/>
                <a:gd name="T4" fmla="*/ 21 w 24"/>
                <a:gd name="T5" fmla="*/ 4 h 91"/>
                <a:gd name="T6" fmla="*/ 19 w 24"/>
                <a:gd name="T7" fmla="*/ 8 h 91"/>
                <a:gd name="T8" fmla="*/ 17 w 24"/>
                <a:gd name="T9" fmla="*/ 16 h 91"/>
                <a:gd name="T10" fmla="*/ 15 w 24"/>
                <a:gd name="T11" fmla="*/ 28 h 91"/>
                <a:gd name="T12" fmla="*/ 14 w 24"/>
                <a:gd name="T13" fmla="*/ 43 h 91"/>
                <a:gd name="T14" fmla="*/ 15 w 24"/>
                <a:gd name="T15" fmla="*/ 64 h 91"/>
                <a:gd name="T16" fmla="*/ 18 w 24"/>
                <a:gd name="T17" fmla="*/ 91 h 91"/>
                <a:gd name="T18" fmla="*/ 5 w 24"/>
                <a:gd name="T19" fmla="*/ 91 h 91"/>
                <a:gd name="T20" fmla="*/ 4 w 24"/>
                <a:gd name="T21" fmla="*/ 88 h 91"/>
                <a:gd name="T22" fmla="*/ 3 w 24"/>
                <a:gd name="T23" fmla="*/ 81 h 91"/>
                <a:gd name="T24" fmla="*/ 1 w 24"/>
                <a:gd name="T25" fmla="*/ 70 h 91"/>
                <a:gd name="T26" fmla="*/ 0 w 24"/>
                <a:gd name="T27" fmla="*/ 56 h 91"/>
                <a:gd name="T28" fmla="*/ 0 w 24"/>
                <a:gd name="T29" fmla="*/ 42 h 91"/>
                <a:gd name="T30" fmla="*/ 1 w 24"/>
                <a:gd name="T31" fmla="*/ 27 h 91"/>
                <a:gd name="T32" fmla="*/ 4 w 24"/>
                <a:gd name="T33" fmla="*/ 13 h 91"/>
                <a:gd name="T34" fmla="*/ 7 w 24"/>
                <a:gd name="T35" fmla="*/ 0 h 91"/>
                <a:gd name="T36" fmla="*/ 24 w 24"/>
                <a:gd name="T37" fmla="*/ 1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1"/>
                <a:gd name="T59" fmla="*/ 24 w 24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1">
                  <a:moveTo>
                    <a:pt x="24" y="1"/>
                  </a:moveTo>
                  <a:lnTo>
                    <a:pt x="22" y="1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7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1"/>
                  </a:lnTo>
                  <a:lnTo>
                    <a:pt x="5" y="91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15" name="Freeform 281">
              <a:extLst>
                <a:ext uri="{FF2B5EF4-FFF2-40B4-BE49-F238E27FC236}">
                  <a16:creationId xmlns:a16="http://schemas.microsoft.com/office/drawing/2014/main" id="{248890B1-5A49-3E4F-B689-6CEAAA829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100"/>
              <a:ext cx="19" cy="77"/>
            </a:xfrm>
            <a:custGeom>
              <a:avLst/>
              <a:gdLst>
                <a:gd name="T0" fmla="*/ 19 w 19"/>
                <a:gd name="T1" fmla="*/ 0 h 77"/>
                <a:gd name="T2" fmla="*/ 19 w 19"/>
                <a:gd name="T3" fmla="*/ 1 h 77"/>
                <a:gd name="T4" fmla="*/ 18 w 19"/>
                <a:gd name="T5" fmla="*/ 2 h 77"/>
                <a:gd name="T6" fmla="*/ 17 w 19"/>
                <a:gd name="T7" fmla="*/ 7 h 77"/>
                <a:gd name="T8" fmla="*/ 14 w 19"/>
                <a:gd name="T9" fmla="*/ 13 h 77"/>
                <a:gd name="T10" fmla="*/ 13 w 19"/>
                <a:gd name="T11" fmla="*/ 23 h 77"/>
                <a:gd name="T12" fmla="*/ 12 w 19"/>
                <a:gd name="T13" fmla="*/ 36 h 77"/>
                <a:gd name="T14" fmla="*/ 13 w 19"/>
                <a:gd name="T15" fmla="*/ 54 h 77"/>
                <a:gd name="T16" fmla="*/ 14 w 19"/>
                <a:gd name="T17" fmla="*/ 77 h 77"/>
                <a:gd name="T18" fmla="*/ 4 w 19"/>
                <a:gd name="T19" fmla="*/ 77 h 77"/>
                <a:gd name="T20" fmla="*/ 4 w 19"/>
                <a:gd name="T21" fmla="*/ 75 h 77"/>
                <a:gd name="T22" fmla="*/ 3 w 19"/>
                <a:gd name="T23" fmla="*/ 69 h 77"/>
                <a:gd name="T24" fmla="*/ 2 w 19"/>
                <a:gd name="T25" fmla="*/ 60 h 77"/>
                <a:gd name="T26" fmla="*/ 0 w 19"/>
                <a:gd name="T27" fmla="*/ 48 h 77"/>
                <a:gd name="T28" fmla="*/ 0 w 19"/>
                <a:gd name="T29" fmla="*/ 35 h 77"/>
                <a:gd name="T30" fmla="*/ 0 w 19"/>
                <a:gd name="T31" fmla="*/ 22 h 77"/>
                <a:gd name="T32" fmla="*/ 3 w 19"/>
                <a:gd name="T33" fmla="*/ 11 h 77"/>
                <a:gd name="T34" fmla="*/ 6 w 19"/>
                <a:gd name="T35" fmla="*/ 0 h 77"/>
                <a:gd name="T36" fmla="*/ 19 w 19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7"/>
                <a:gd name="T59" fmla="*/ 19 w 19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7">
                  <a:moveTo>
                    <a:pt x="19" y="0"/>
                  </a:moveTo>
                  <a:lnTo>
                    <a:pt x="19" y="1"/>
                  </a:lnTo>
                  <a:lnTo>
                    <a:pt x="18" y="2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3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7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11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16" name="Freeform 282">
              <a:extLst>
                <a:ext uri="{FF2B5EF4-FFF2-40B4-BE49-F238E27FC236}">
                  <a16:creationId xmlns:a16="http://schemas.microsoft.com/office/drawing/2014/main" id="{613A686F-137F-5F4A-BDCF-B9D878CD5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2106"/>
              <a:ext cx="15" cy="64"/>
            </a:xfrm>
            <a:custGeom>
              <a:avLst/>
              <a:gdLst>
                <a:gd name="T0" fmla="*/ 15 w 15"/>
                <a:gd name="T1" fmla="*/ 0 h 64"/>
                <a:gd name="T2" fmla="*/ 15 w 15"/>
                <a:gd name="T3" fmla="*/ 1 h 64"/>
                <a:gd name="T4" fmla="*/ 14 w 15"/>
                <a:gd name="T5" fmla="*/ 2 h 64"/>
                <a:gd name="T6" fmla="*/ 12 w 15"/>
                <a:gd name="T7" fmla="*/ 6 h 64"/>
                <a:gd name="T8" fmla="*/ 11 w 15"/>
                <a:gd name="T9" fmla="*/ 12 h 64"/>
                <a:gd name="T10" fmla="*/ 10 w 15"/>
                <a:gd name="T11" fmla="*/ 20 h 64"/>
                <a:gd name="T12" fmla="*/ 9 w 15"/>
                <a:gd name="T13" fmla="*/ 30 h 64"/>
                <a:gd name="T14" fmla="*/ 10 w 15"/>
                <a:gd name="T15" fmla="*/ 45 h 64"/>
                <a:gd name="T16" fmla="*/ 11 w 15"/>
                <a:gd name="T17" fmla="*/ 64 h 64"/>
                <a:gd name="T18" fmla="*/ 2 w 15"/>
                <a:gd name="T19" fmla="*/ 64 h 64"/>
                <a:gd name="T20" fmla="*/ 2 w 15"/>
                <a:gd name="T21" fmla="*/ 62 h 64"/>
                <a:gd name="T22" fmla="*/ 1 w 15"/>
                <a:gd name="T23" fmla="*/ 57 h 64"/>
                <a:gd name="T24" fmla="*/ 0 w 15"/>
                <a:gd name="T25" fmla="*/ 49 h 64"/>
                <a:gd name="T26" fmla="*/ 0 w 15"/>
                <a:gd name="T27" fmla="*/ 40 h 64"/>
                <a:gd name="T28" fmla="*/ 0 w 15"/>
                <a:gd name="T29" fmla="*/ 29 h 64"/>
                <a:gd name="T30" fmla="*/ 0 w 15"/>
                <a:gd name="T31" fmla="*/ 19 h 64"/>
                <a:gd name="T32" fmla="*/ 1 w 15"/>
                <a:gd name="T33" fmla="*/ 8 h 64"/>
                <a:gd name="T34" fmla="*/ 4 w 15"/>
                <a:gd name="T35" fmla="*/ 0 h 64"/>
                <a:gd name="T36" fmla="*/ 15 w 15"/>
                <a:gd name="T37" fmla="*/ 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4"/>
                <a:gd name="T59" fmla="*/ 15 w 15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4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20"/>
                  </a:lnTo>
                  <a:lnTo>
                    <a:pt x="9" y="30"/>
                  </a:lnTo>
                  <a:lnTo>
                    <a:pt x="10" y="45"/>
                  </a:lnTo>
                  <a:lnTo>
                    <a:pt x="11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17" name="Freeform 283">
              <a:extLst>
                <a:ext uri="{FF2B5EF4-FFF2-40B4-BE49-F238E27FC236}">
                  <a16:creationId xmlns:a16="http://schemas.microsoft.com/office/drawing/2014/main" id="{FE34E792-ABBC-0643-ABF8-9CE4E2F7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2112"/>
              <a:ext cx="12" cy="51"/>
            </a:xfrm>
            <a:custGeom>
              <a:avLst/>
              <a:gdLst>
                <a:gd name="T0" fmla="*/ 12 w 12"/>
                <a:gd name="T1" fmla="*/ 1 h 51"/>
                <a:gd name="T2" fmla="*/ 12 w 12"/>
                <a:gd name="T3" fmla="*/ 1 h 51"/>
                <a:gd name="T4" fmla="*/ 11 w 12"/>
                <a:gd name="T5" fmla="*/ 2 h 51"/>
                <a:gd name="T6" fmla="*/ 10 w 12"/>
                <a:gd name="T7" fmla="*/ 4 h 51"/>
                <a:gd name="T8" fmla="*/ 9 w 12"/>
                <a:gd name="T9" fmla="*/ 9 h 51"/>
                <a:gd name="T10" fmla="*/ 9 w 12"/>
                <a:gd name="T11" fmla="*/ 16 h 51"/>
                <a:gd name="T12" fmla="*/ 8 w 12"/>
                <a:gd name="T13" fmla="*/ 24 h 51"/>
                <a:gd name="T14" fmla="*/ 8 w 12"/>
                <a:gd name="T15" fmla="*/ 36 h 51"/>
                <a:gd name="T16" fmla="*/ 9 w 12"/>
                <a:gd name="T17" fmla="*/ 51 h 51"/>
                <a:gd name="T18" fmla="*/ 2 w 12"/>
                <a:gd name="T19" fmla="*/ 51 h 51"/>
                <a:gd name="T20" fmla="*/ 2 w 12"/>
                <a:gd name="T21" fmla="*/ 50 h 51"/>
                <a:gd name="T22" fmla="*/ 2 w 12"/>
                <a:gd name="T23" fmla="*/ 45 h 51"/>
                <a:gd name="T24" fmla="*/ 1 w 12"/>
                <a:gd name="T25" fmla="*/ 39 h 51"/>
                <a:gd name="T26" fmla="*/ 1 w 12"/>
                <a:gd name="T27" fmla="*/ 31 h 51"/>
                <a:gd name="T28" fmla="*/ 0 w 12"/>
                <a:gd name="T29" fmla="*/ 23 h 51"/>
                <a:gd name="T30" fmla="*/ 1 w 12"/>
                <a:gd name="T31" fmla="*/ 15 h 51"/>
                <a:gd name="T32" fmla="*/ 2 w 12"/>
                <a:gd name="T33" fmla="*/ 7 h 51"/>
                <a:gd name="T34" fmla="*/ 4 w 12"/>
                <a:gd name="T35" fmla="*/ 0 h 51"/>
                <a:gd name="T36" fmla="*/ 12 w 12"/>
                <a:gd name="T37" fmla="*/ 1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1"/>
                <a:gd name="T59" fmla="*/ 12 w 12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1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9"/>
                  </a:lnTo>
                  <a:lnTo>
                    <a:pt x="9" y="16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1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1" y="39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18" name="Freeform 284">
              <a:extLst>
                <a:ext uri="{FF2B5EF4-FFF2-40B4-BE49-F238E27FC236}">
                  <a16:creationId xmlns:a16="http://schemas.microsoft.com/office/drawing/2014/main" id="{084BAE2A-531E-8A4B-9929-0290C81A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2119"/>
              <a:ext cx="9" cy="37"/>
            </a:xfrm>
            <a:custGeom>
              <a:avLst/>
              <a:gdLst>
                <a:gd name="T0" fmla="*/ 9 w 9"/>
                <a:gd name="T1" fmla="*/ 0 h 37"/>
                <a:gd name="T2" fmla="*/ 9 w 9"/>
                <a:gd name="T3" fmla="*/ 0 h 37"/>
                <a:gd name="T4" fmla="*/ 8 w 9"/>
                <a:gd name="T5" fmla="*/ 1 h 37"/>
                <a:gd name="T6" fmla="*/ 8 w 9"/>
                <a:gd name="T7" fmla="*/ 3 h 37"/>
                <a:gd name="T8" fmla="*/ 7 w 9"/>
                <a:gd name="T9" fmla="*/ 6 h 37"/>
                <a:gd name="T10" fmla="*/ 6 w 9"/>
                <a:gd name="T11" fmla="*/ 10 h 37"/>
                <a:gd name="T12" fmla="*/ 6 w 9"/>
                <a:gd name="T13" fmla="*/ 17 h 37"/>
                <a:gd name="T14" fmla="*/ 6 w 9"/>
                <a:gd name="T15" fmla="*/ 25 h 37"/>
                <a:gd name="T16" fmla="*/ 7 w 9"/>
                <a:gd name="T17" fmla="*/ 37 h 37"/>
                <a:gd name="T18" fmla="*/ 2 w 9"/>
                <a:gd name="T19" fmla="*/ 37 h 37"/>
                <a:gd name="T20" fmla="*/ 1 w 9"/>
                <a:gd name="T21" fmla="*/ 36 h 37"/>
                <a:gd name="T22" fmla="*/ 1 w 9"/>
                <a:gd name="T23" fmla="*/ 32 h 37"/>
                <a:gd name="T24" fmla="*/ 1 w 9"/>
                <a:gd name="T25" fmla="*/ 28 h 37"/>
                <a:gd name="T26" fmla="*/ 0 w 9"/>
                <a:gd name="T27" fmla="*/ 23 h 37"/>
                <a:gd name="T28" fmla="*/ 0 w 9"/>
                <a:gd name="T29" fmla="*/ 16 h 37"/>
                <a:gd name="T30" fmla="*/ 0 w 9"/>
                <a:gd name="T31" fmla="*/ 10 h 37"/>
                <a:gd name="T32" fmla="*/ 1 w 9"/>
                <a:gd name="T33" fmla="*/ 4 h 37"/>
                <a:gd name="T34" fmla="*/ 3 w 9"/>
                <a:gd name="T35" fmla="*/ 0 h 37"/>
                <a:gd name="T36" fmla="*/ 9 w 9"/>
                <a:gd name="T37" fmla="*/ 0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7"/>
                <a:gd name="T59" fmla="*/ 9 w 9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7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7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4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19" name="Rectangle 285">
              <a:extLst>
                <a:ext uri="{FF2B5EF4-FFF2-40B4-BE49-F238E27FC236}">
                  <a16:creationId xmlns:a16="http://schemas.microsoft.com/office/drawing/2014/main" id="{83DB0476-C4BB-B442-9B38-810C52AC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2109"/>
              <a:ext cx="4" cy="1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620" name="Freeform 286">
              <a:extLst>
                <a:ext uri="{FF2B5EF4-FFF2-40B4-BE49-F238E27FC236}">
                  <a16:creationId xmlns:a16="http://schemas.microsoft.com/office/drawing/2014/main" id="{5660B7B6-D62D-7A4D-AEAE-41F233755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2107"/>
              <a:ext cx="46" cy="55"/>
            </a:xfrm>
            <a:custGeom>
              <a:avLst/>
              <a:gdLst>
                <a:gd name="T0" fmla="*/ 4 w 46"/>
                <a:gd name="T1" fmla="*/ 6 h 55"/>
                <a:gd name="T2" fmla="*/ 4 w 46"/>
                <a:gd name="T3" fmla="*/ 7 h 55"/>
                <a:gd name="T4" fmla="*/ 3 w 46"/>
                <a:gd name="T5" fmla="*/ 9 h 55"/>
                <a:gd name="T6" fmla="*/ 1 w 46"/>
                <a:gd name="T7" fmla="*/ 14 h 55"/>
                <a:gd name="T8" fmla="*/ 0 w 46"/>
                <a:gd name="T9" fmla="*/ 21 h 55"/>
                <a:gd name="T10" fmla="*/ 0 w 46"/>
                <a:gd name="T11" fmla="*/ 28 h 55"/>
                <a:gd name="T12" fmla="*/ 0 w 46"/>
                <a:gd name="T13" fmla="*/ 36 h 55"/>
                <a:gd name="T14" fmla="*/ 0 w 46"/>
                <a:gd name="T15" fmla="*/ 46 h 55"/>
                <a:gd name="T16" fmla="*/ 3 w 46"/>
                <a:gd name="T17" fmla="*/ 55 h 55"/>
                <a:gd name="T18" fmla="*/ 3 w 46"/>
                <a:gd name="T19" fmla="*/ 55 h 55"/>
                <a:gd name="T20" fmla="*/ 3 w 46"/>
                <a:gd name="T21" fmla="*/ 54 h 55"/>
                <a:gd name="T22" fmla="*/ 3 w 46"/>
                <a:gd name="T23" fmla="*/ 51 h 55"/>
                <a:gd name="T24" fmla="*/ 3 w 46"/>
                <a:gd name="T25" fmla="*/ 49 h 55"/>
                <a:gd name="T26" fmla="*/ 3 w 46"/>
                <a:gd name="T27" fmla="*/ 46 h 55"/>
                <a:gd name="T28" fmla="*/ 4 w 46"/>
                <a:gd name="T29" fmla="*/ 43 h 55"/>
                <a:gd name="T30" fmla="*/ 4 w 46"/>
                <a:gd name="T31" fmla="*/ 39 h 55"/>
                <a:gd name="T32" fmla="*/ 5 w 46"/>
                <a:gd name="T33" fmla="*/ 35 h 55"/>
                <a:gd name="T34" fmla="*/ 6 w 46"/>
                <a:gd name="T35" fmla="*/ 32 h 55"/>
                <a:gd name="T36" fmla="*/ 7 w 46"/>
                <a:gd name="T37" fmla="*/ 28 h 55"/>
                <a:gd name="T38" fmla="*/ 8 w 46"/>
                <a:gd name="T39" fmla="*/ 25 h 55"/>
                <a:gd name="T40" fmla="*/ 11 w 46"/>
                <a:gd name="T41" fmla="*/ 21 h 55"/>
                <a:gd name="T42" fmla="*/ 14 w 46"/>
                <a:gd name="T43" fmla="*/ 19 h 55"/>
                <a:gd name="T44" fmla="*/ 17 w 46"/>
                <a:gd name="T45" fmla="*/ 16 h 55"/>
                <a:gd name="T46" fmla="*/ 21 w 46"/>
                <a:gd name="T47" fmla="*/ 15 h 55"/>
                <a:gd name="T48" fmla="*/ 26 w 46"/>
                <a:gd name="T49" fmla="*/ 14 h 55"/>
                <a:gd name="T50" fmla="*/ 26 w 46"/>
                <a:gd name="T51" fmla="*/ 13 h 55"/>
                <a:gd name="T52" fmla="*/ 26 w 46"/>
                <a:gd name="T53" fmla="*/ 13 h 55"/>
                <a:gd name="T54" fmla="*/ 28 w 46"/>
                <a:gd name="T55" fmla="*/ 12 h 55"/>
                <a:gd name="T56" fmla="*/ 29 w 46"/>
                <a:gd name="T57" fmla="*/ 11 h 55"/>
                <a:gd name="T58" fmla="*/ 33 w 46"/>
                <a:gd name="T59" fmla="*/ 9 h 55"/>
                <a:gd name="T60" fmla="*/ 36 w 46"/>
                <a:gd name="T61" fmla="*/ 7 h 55"/>
                <a:gd name="T62" fmla="*/ 41 w 46"/>
                <a:gd name="T63" fmla="*/ 5 h 55"/>
                <a:gd name="T64" fmla="*/ 46 w 46"/>
                <a:gd name="T65" fmla="*/ 2 h 55"/>
                <a:gd name="T66" fmla="*/ 46 w 46"/>
                <a:gd name="T67" fmla="*/ 2 h 55"/>
                <a:gd name="T68" fmla="*/ 45 w 46"/>
                <a:gd name="T69" fmla="*/ 2 h 55"/>
                <a:gd name="T70" fmla="*/ 43 w 46"/>
                <a:gd name="T71" fmla="*/ 2 h 55"/>
                <a:gd name="T72" fmla="*/ 42 w 46"/>
                <a:gd name="T73" fmla="*/ 2 h 55"/>
                <a:gd name="T74" fmla="*/ 40 w 46"/>
                <a:gd name="T75" fmla="*/ 1 h 55"/>
                <a:gd name="T76" fmla="*/ 38 w 46"/>
                <a:gd name="T77" fmla="*/ 1 h 55"/>
                <a:gd name="T78" fmla="*/ 35 w 46"/>
                <a:gd name="T79" fmla="*/ 1 h 55"/>
                <a:gd name="T80" fmla="*/ 32 w 46"/>
                <a:gd name="T81" fmla="*/ 1 h 55"/>
                <a:gd name="T82" fmla="*/ 28 w 46"/>
                <a:gd name="T83" fmla="*/ 0 h 55"/>
                <a:gd name="T84" fmla="*/ 26 w 46"/>
                <a:gd name="T85" fmla="*/ 1 h 55"/>
                <a:gd name="T86" fmla="*/ 22 w 46"/>
                <a:gd name="T87" fmla="*/ 1 h 55"/>
                <a:gd name="T88" fmla="*/ 19 w 46"/>
                <a:gd name="T89" fmla="*/ 1 h 55"/>
                <a:gd name="T90" fmla="*/ 14 w 46"/>
                <a:gd name="T91" fmla="*/ 2 h 55"/>
                <a:gd name="T92" fmla="*/ 11 w 46"/>
                <a:gd name="T93" fmla="*/ 2 h 55"/>
                <a:gd name="T94" fmla="*/ 7 w 46"/>
                <a:gd name="T95" fmla="*/ 4 h 55"/>
                <a:gd name="T96" fmla="*/ 4 w 46"/>
                <a:gd name="T97" fmla="*/ 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21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21" name="Freeform 287">
              <a:extLst>
                <a:ext uri="{FF2B5EF4-FFF2-40B4-BE49-F238E27FC236}">
                  <a16:creationId xmlns:a16="http://schemas.microsoft.com/office/drawing/2014/main" id="{BDBCCB9D-ED34-A949-AF83-6869F03C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148"/>
              <a:ext cx="37" cy="10"/>
            </a:xfrm>
            <a:custGeom>
              <a:avLst/>
              <a:gdLst>
                <a:gd name="T0" fmla="*/ 0 w 37"/>
                <a:gd name="T1" fmla="*/ 7 h 10"/>
                <a:gd name="T2" fmla="*/ 0 w 37"/>
                <a:gd name="T3" fmla="*/ 7 h 10"/>
                <a:gd name="T4" fmla="*/ 0 w 37"/>
                <a:gd name="T5" fmla="*/ 6 h 10"/>
                <a:gd name="T6" fmla="*/ 1 w 37"/>
                <a:gd name="T7" fmla="*/ 6 h 10"/>
                <a:gd name="T8" fmla="*/ 1 w 37"/>
                <a:gd name="T9" fmla="*/ 5 h 10"/>
                <a:gd name="T10" fmla="*/ 2 w 37"/>
                <a:gd name="T11" fmla="*/ 3 h 10"/>
                <a:gd name="T12" fmla="*/ 4 w 37"/>
                <a:gd name="T13" fmla="*/ 3 h 10"/>
                <a:gd name="T14" fmla="*/ 5 w 37"/>
                <a:gd name="T15" fmla="*/ 2 h 10"/>
                <a:gd name="T16" fmla="*/ 7 w 37"/>
                <a:gd name="T17" fmla="*/ 1 h 10"/>
                <a:gd name="T18" fmla="*/ 9 w 37"/>
                <a:gd name="T19" fmla="*/ 1 h 10"/>
                <a:gd name="T20" fmla="*/ 12 w 37"/>
                <a:gd name="T21" fmla="*/ 0 h 10"/>
                <a:gd name="T22" fmla="*/ 15 w 37"/>
                <a:gd name="T23" fmla="*/ 0 h 10"/>
                <a:gd name="T24" fmla="*/ 19 w 37"/>
                <a:gd name="T25" fmla="*/ 0 h 10"/>
                <a:gd name="T26" fmla="*/ 22 w 37"/>
                <a:gd name="T27" fmla="*/ 0 h 10"/>
                <a:gd name="T28" fmla="*/ 27 w 37"/>
                <a:gd name="T29" fmla="*/ 1 h 10"/>
                <a:gd name="T30" fmla="*/ 32 w 37"/>
                <a:gd name="T31" fmla="*/ 2 h 10"/>
                <a:gd name="T32" fmla="*/ 37 w 37"/>
                <a:gd name="T33" fmla="*/ 3 h 10"/>
                <a:gd name="T34" fmla="*/ 37 w 37"/>
                <a:gd name="T35" fmla="*/ 6 h 10"/>
                <a:gd name="T36" fmla="*/ 36 w 37"/>
                <a:gd name="T37" fmla="*/ 6 h 10"/>
                <a:gd name="T38" fmla="*/ 36 w 37"/>
                <a:gd name="T39" fmla="*/ 6 h 10"/>
                <a:gd name="T40" fmla="*/ 34 w 37"/>
                <a:gd name="T41" fmla="*/ 5 h 10"/>
                <a:gd name="T42" fmla="*/ 33 w 37"/>
                <a:gd name="T43" fmla="*/ 5 h 10"/>
                <a:gd name="T44" fmla="*/ 30 w 37"/>
                <a:gd name="T45" fmla="*/ 3 h 10"/>
                <a:gd name="T46" fmla="*/ 28 w 37"/>
                <a:gd name="T47" fmla="*/ 3 h 10"/>
                <a:gd name="T48" fmla="*/ 25 w 37"/>
                <a:gd name="T49" fmla="*/ 3 h 10"/>
                <a:gd name="T50" fmla="*/ 22 w 37"/>
                <a:gd name="T51" fmla="*/ 2 h 10"/>
                <a:gd name="T52" fmla="*/ 19 w 37"/>
                <a:gd name="T53" fmla="*/ 2 h 10"/>
                <a:gd name="T54" fmla="*/ 15 w 37"/>
                <a:gd name="T55" fmla="*/ 2 h 10"/>
                <a:gd name="T56" fmla="*/ 13 w 37"/>
                <a:gd name="T57" fmla="*/ 3 h 10"/>
                <a:gd name="T58" fmla="*/ 9 w 37"/>
                <a:gd name="T59" fmla="*/ 3 h 10"/>
                <a:gd name="T60" fmla="*/ 7 w 37"/>
                <a:gd name="T61" fmla="*/ 5 h 10"/>
                <a:gd name="T62" fmla="*/ 5 w 37"/>
                <a:gd name="T63" fmla="*/ 6 h 10"/>
                <a:gd name="T64" fmla="*/ 2 w 37"/>
                <a:gd name="T65" fmla="*/ 8 h 10"/>
                <a:gd name="T66" fmla="*/ 0 w 37"/>
                <a:gd name="T67" fmla="*/ 10 h 10"/>
                <a:gd name="T68" fmla="*/ 0 w 37"/>
                <a:gd name="T69" fmla="*/ 7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22" name="Freeform 288">
              <a:extLst>
                <a:ext uri="{FF2B5EF4-FFF2-40B4-BE49-F238E27FC236}">
                  <a16:creationId xmlns:a16="http://schemas.microsoft.com/office/drawing/2014/main" id="{A82AC5EA-71EC-1D48-90E4-E7C5F6C3A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123"/>
              <a:ext cx="37" cy="11"/>
            </a:xfrm>
            <a:custGeom>
              <a:avLst/>
              <a:gdLst>
                <a:gd name="T0" fmla="*/ 0 w 37"/>
                <a:gd name="T1" fmla="*/ 7 h 11"/>
                <a:gd name="T2" fmla="*/ 0 w 37"/>
                <a:gd name="T3" fmla="*/ 7 h 11"/>
                <a:gd name="T4" fmla="*/ 0 w 37"/>
                <a:gd name="T5" fmla="*/ 6 h 11"/>
                <a:gd name="T6" fmla="*/ 1 w 37"/>
                <a:gd name="T7" fmla="*/ 6 h 11"/>
                <a:gd name="T8" fmla="*/ 1 w 37"/>
                <a:gd name="T9" fmla="*/ 5 h 11"/>
                <a:gd name="T10" fmla="*/ 2 w 37"/>
                <a:gd name="T11" fmla="*/ 4 h 11"/>
                <a:gd name="T12" fmla="*/ 4 w 37"/>
                <a:gd name="T13" fmla="*/ 4 h 11"/>
                <a:gd name="T14" fmla="*/ 5 w 37"/>
                <a:gd name="T15" fmla="*/ 3 h 11"/>
                <a:gd name="T16" fmla="*/ 7 w 37"/>
                <a:gd name="T17" fmla="*/ 2 h 11"/>
                <a:gd name="T18" fmla="*/ 9 w 37"/>
                <a:gd name="T19" fmla="*/ 2 h 11"/>
                <a:gd name="T20" fmla="*/ 12 w 37"/>
                <a:gd name="T21" fmla="*/ 0 h 11"/>
                <a:gd name="T22" fmla="*/ 15 w 37"/>
                <a:gd name="T23" fmla="*/ 0 h 11"/>
                <a:gd name="T24" fmla="*/ 19 w 37"/>
                <a:gd name="T25" fmla="*/ 0 h 11"/>
                <a:gd name="T26" fmla="*/ 22 w 37"/>
                <a:gd name="T27" fmla="*/ 0 h 11"/>
                <a:gd name="T28" fmla="*/ 27 w 37"/>
                <a:gd name="T29" fmla="*/ 2 h 11"/>
                <a:gd name="T30" fmla="*/ 32 w 37"/>
                <a:gd name="T31" fmla="*/ 3 h 11"/>
                <a:gd name="T32" fmla="*/ 37 w 37"/>
                <a:gd name="T33" fmla="*/ 4 h 11"/>
                <a:gd name="T34" fmla="*/ 37 w 37"/>
                <a:gd name="T35" fmla="*/ 6 h 11"/>
                <a:gd name="T36" fmla="*/ 36 w 37"/>
                <a:gd name="T37" fmla="*/ 6 h 11"/>
                <a:gd name="T38" fmla="*/ 36 w 37"/>
                <a:gd name="T39" fmla="*/ 6 h 11"/>
                <a:gd name="T40" fmla="*/ 34 w 37"/>
                <a:gd name="T41" fmla="*/ 5 h 11"/>
                <a:gd name="T42" fmla="*/ 33 w 37"/>
                <a:gd name="T43" fmla="*/ 5 h 11"/>
                <a:gd name="T44" fmla="*/ 30 w 37"/>
                <a:gd name="T45" fmla="*/ 5 h 11"/>
                <a:gd name="T46" fmla="*/ 28 w 37"/>
                <a:gd name="T47" fmla="*/ 4 h 11"/>
                <a:gd name="T48" fmla="*/ 25 w 37"/>
                <a:gd name="T49" fmla="*/ 4 h 11"/>
                <a:gd name="T50" fmla="*/ 22 w 37"/>
                <a:gd name="T51" fmla="*/ 3 h 11"/>
                <a:gd name="T52" fmla="*/ 19 w 37"/>
                <a:gd name="T53" fmla="*/ 3 h 11"/>
                <a:gd name="T54" fmla="*/ 15 w 37"/>
                <a:gd name="T55" fmla="*/ 3 h 11"/>
                <a:gd name="T56" fmla="*/ 13 w 37"/>
                <a:gd name="T57" fmla="*/ 4 h 11"/>
                <a:gd name="T58" fmla="*/ 9 w 37"/>
                <a:gd name="T59" fmla="*/ 4 h 11"/>
                <a:gd name="T60" fmla="*/ 7 w 37"/>
                <a:gd name="T61" fmla="*/ 5 h 11"/>
                <a:gd name="T62" fmla="*/ 5 w 37"/>
                <a:gd name="T63" fmla="*/ 6 h 11"/>
                <a:gd name="T64" fmla="*/ 2 w 37"/>
                <a:gd name="T65" fmla="*/ 9 h 11"/>
                <a:gd name="T66" fmla="*/ 0 w 37"/>
                <a:gd name="T67" fmla="*/ 11 h 11"/>
                <a:gd name="T68" fmla="*/ 0 w 37"/>
                <a:gd name="T69" fmla="*/ 7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23" name="Freeform 289">
              <a:extLst>
                <a:ext uri="{FF2B5EF4-FFF2-40B4-BE49-F238E27FC236}">
                  <a16:creationId xmlns:a16="http://schemas.microsoft.com/office/drawing/2014/main" id="{E16A9A45-40AE-984D-98A0-E69ADC67F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" y="2112"/>
              <a:ext cx="61" cy="113"/>
            </a:xfrm>
            <a:custGeom>
              <a:avLst/>
              <a:gdLst>
                <a:gd name="T0" fmla="*/ 0 w 61"/>
                <a:gd name="T1" fmla="*/ 0 h 113"/>
                <a:gd name="T2" fmla="*/ 0 w 61"/>
                <a:gd name="T3" fmla="*/ 110 h 113"/>
                <a:gd name="T4" fmla="*/ 19 w 61"/>
                <a:gd name="T5" fmla="*/ 113 h 113"/>
                <a:gd name="T6" fmla="*/ 18 w 61"/>
                <a:gd name="T7" fmla="*/ 98 h 113"/>
                <a:gd name="T8" fmla="*/ 61 w 61"/>
                <a:gd name="T9" fmla="*/ 105 h 113"/>
                <a:gd name="T10" fmla="*/ 61 w 61"/>
                <a:gd name="T11" fmla="*/ 99 h 113"/>
                <a:gd name="T12" fmla="*/ 30 w 61"/>
                <a:gd name="T13" fmla="*/ 96 h 113"/>
                <a:gd name="T14" fmla="*/ 29 w 61"/>
                <a:gd name="T15" fmla="*/ 83 h 113"/>
                <a:gd name="T16" fmla="*/ 9 w 61"/>
                <a:gd name="T17" fmla="*/ 83 h 113"/>
                <a:gd name="T18" fmla="*/ 8 w 61"/>
                <a:gd name="T19" fmla="*/ 80 h 113"/>
                <a:gd name="T20" fmla="*/ 7 w 61"/>
                <a:gd name="T21" fmla="*/ 76 h 113"/>
                <a:gd name="T22" fmla="*/ 6 w 61"/>
                <a:gd name="T23" fmla="*/ 69 h 113"/>
                <a:gd name="T24" fmla="*/ 4 w 61"/>
                <a:gd name="T25" fmla="*/ 59 h 113"/>
                <a:gd name="T26" fmla="*/ 2 w 61"/>
                <a:gd name="T27" fmla="*/ 48 h 113"/>
                <a:gd name="T28" fmla="*/ 1 w 61"/>
                <a:gd name="T29" fmla="*/ 34 h 113"/>
                <a:gd name="T30" fmla="*/ 2 w 61"/>
                <a:gd name="T31" fmla="*/ 20 h 113"/>
                <a:gd name="T32" fmla="*/ 6 w 61"/>
                <a:gd name="T33" fmla="*/ 3 h 113"/>
                <a:gd name="T34" fmla="*/ 0 w 61"/>
                <a:gd name="T35" fmla="*/ 0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3"/>
                <a:gd name="T56" fmla="*/ 61 w 61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3">
                  <a:moveTo>
                    <a:pt x="0" y="0"/>
                  </a:moveTo>
                  <a:lnTo>
                    <a:pt x="0" y="110"/>
                  </a:lnTo>
                  <a:lnTo>
                    <a:pt x="19" y="113"/>
                  </a:lnTo>
                  <a:lnTo>
                    <a:pt x="18" y="98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30" y="96"/>
                  </a:lnTo>
                  <a:lnTo>
                    <a:pt x="29" y="83"/>
                  </a:lnTo>
                  <a:lnTo>
                    <a:pt x="9" y="83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9"/>
                  </a:lnTo>
                  <a:lnTo>
                    <a:pt x="2" y="48"/>
                  </a:lnTo>
                  <a:lnTo>
                    <a:pt x="1" y="34"/>
                  </a:lnTo>
                  <a:lnTo>
                    <a:pt x="2" y="20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24" name="Freeform 290">
              <a:extLst>
                <a:ext uri="{FF2B5EF4-FFF2-40B4-BE49-F238E27FC236}">
                  <a16:creationId xmlns:a16="http://schemas.microsoft.com/office/drawing/2014/main" id="{078655FE-F38E-BF45-899C-92984C087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2086"/>
              <a:ext cx="79" cy="15"/>
            </a:xfrm>
            <a:custGeom>
              <a:avLst/>
              <a:gdLst>
                <a:gd name="T0" fmla="*/ 0 w 79"/>
                <a:gd name="T1" fmla="*/ 15 h 15"/>
                <a:gd name="T2" fmla="*/ 0 w 79"/>
                <a:gd name="T3" fmla="*/ 15 h 15"/>
                <a:gd name="T4" fmla="*/ 3 w 79"/>
                <a:gd name="T5" fmla="*/ 14 h 15"/>
                <a:gd name="T6" fmla="*/ 4 w 79"/>
                <a:gd name="T7" fmla="*/ 14 h 15"/>
                <a:gd name="T8" fmla="*/ 7 w 79"/>
                <a:gd name="T9" fmla="*/ 13 h 15"/>
                <a:gd name="T10" fmla="*/ 11 w 79"/>
                <a:gd name="T11" fmla="*/ 12 h 15"/>
                <a:gd name="T12" fmla="*/ 14 w 79"/>
                <a:gd name="T13" fmla="*/ 11 h 15"/>
                <a:gd name="T14" fmla="*/ 19 w 79"/>
                <a:gd name="T15" fmla="*/ 9 h 15"/>
                <a:gd name="T16" fmla="*/ 24 w 79"/>
                <a:gd name="T17" fmla="*/ 8 h 15"/>
                <a:gd name="T18" fmla="*/ 30 w 79"/>
                <a:gd name="T19" fmla="*/ 8 h 15"/>
                <a:gd name="T20" fmla="*/ 35 w 79"/>
                <a:gd name="T21" fmla="*/ 7 h 15"/>
                <a:gd name="T22" fmla="*/ 42 w 79"/>
                <a:gd name="T23" fmla="*/ 7 h 15"/>
                <a:gd name="T24" fmla="*/ 48 w 79"/>
                <a:gd name="T25" fmla="*/ 6 h 15"/>
                <a:gd name="T26" fmla="*/ 55 w 79"/>
                <a:gd name="T27" fmla="*/ 7 h 15"/>
                <a:gd name="T28" fmla="*/ 62 w 79"/>
                <a:gd name="T29" fmla="*/ 7 h 15"/>
                <a:gd name="T30" fmla="*/ 69 w 79"/>
                <a:gd name="T31" fmla="*/ 8 h 15"/>
                <a:gd name="T32" fmla="*/ 76 w 79"/>
                <a:gd name="T33" fmla="*/ 9 h 15"/>
                <a:gd name="T34" fmla="*/ 79 w 79"/>
                <a:gd name="T35" fmla="*/ 0 h 15"/>
                <a:gd name="T36" fmla="*/ 79 w 79"/>
                <a:gd name="T37" fmla="*/ 0 h 15"/>
                <a:gd name="T38" fmla="*/ 76 w 79"/>
                <a:gd name="T39" fmla="*/ 0 h 15"/>
                <a:gd name="T40" fmla="*/ 74 w 79"/>
                <a:gd name="T41" fmla="*/ 0 h 15"/>
                <a:gd name="T42" fmla="*/ 70 w 79"/>
                <a:gd name="T43" fmla="*/ 0 h 15"/>
                <a:gd name="T44" fmla="*/ 66 w 79"/>
                <a:gd name="T45" fmla="*/ 0 h 15"/>
                <a:gd name="T46" fmla="*/ 61 w 79"/>
                <a:gd name="T47" fmla="*/ 0 h 15"/>
                <a:gd name="T48" fmla="*/ 56 w 79"/>
                <a:gd name="T49" fmla="*/ 0 h 15"/>
                <a:gd name="T50" fmla="*/ 51 w 79"/>
                <a:gd name="T51" fmla="*/ 1 h 15"/>
                <a:gd name="T52" fmla="*/ 44 w 79"/>
                <a:gd name="T53" fmla="*/ 1 h 15"/>
                <a:gd name="T54" fmla="*/ 38 w 79"/>
                <a:gd name="T55" fmla="*/ 1 h 15"/>
                <a:gd name="T56" fmla="*/ 31 w 79"/>
                <a:gd name="T57" fmla="*/ 2 h 15"/>
                <a:gd name="T58" fmla="*/ 25 w 79"/>
                <a:gd name="T59" fmla="*/ 4 h 15"/>
                <a:gd name="T60" fmla="*/ 18 w 79"/>
                <a:gd name="T61" fmla="*/ 5 h 15"/>
                <a:gd name="T62" fmla="*/ 12 w 79"/>
                <a:gd name="T63" fmla="*/ 6 h 15"/>
                <a:gd name="T64" fmla="*/ 6 w 79"/>
                <a:gd name="T65" fmla="*/ 7 h 15"/>
                <a:gd name="T66" fmla="*/ 0 w 79"/>
                <a:gd name="T67" fmla="*/ 8 h 15"/>
                <a:gd name="T68" fmla="*/ 0 w 79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4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25" name="Freeform 291">
              <a:extLst>
                <a:ext uri="{FF2B5EF4-FFF2-40B4-BE49-F238E27FC236}">
                  <a16:creationId xmlns:a16="http://schemas.microsoft.com/office/drawing/2014/main" id="{0D089346-D048-8A4C-BEA4-DA7C3F645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" y="2227"/>
              <a:ext cx="132" cy="45"/>
            </a:xfrm>
            <a:custGeom>
              <a:avLst/>
              <a:gdLst>
                <a:gd name="T0" fmla="*/ 55 w 132"/>
                <a:gd name="T1" fmla="*/ 44 h 45"/>
                <a:gd name="T2" fmla="*/ 56 w 132"/>
                <a:gd name="T3" fmla="*/ 42 h 45"/>
                <a:gd name="T4" fmla="*/ 56 w 132"/>
                <a:gd name="T5" fmla="*/ 42 h 45"/>
                <a:gd name="T6" fmla="*/ 57 w 132"/>
                <a:gd name="T7" fmla="*/ 42 h 45"/>
                <a:gd name="T8" fmla="*/ 59 w 132"/>
                <a:gd name="T9" fmla="*/ 41 h 45"/>
                <a:gd name="T10" fmla="*/ 61 w 132"/>
                <a:gd name="T11" fmla="*/ 41 h 45"/>
                <a:gd name="T12" fmla="*/ 63 w 132"/>
                <a:gd name="T13" fmla="*/ 40 h 45"/>
                <a:gd name="T14" fmla="*/ 65 w 132"/>
                <a:gd name="T15" fmla="*/ 39 h 45"/>
                <a:gd name="T16" fmla="*/ 68 w 132"/>
                <a:gd name="T17" fmla="*/ 38 h 45"/>
                <a:gd name="T18" fmla="*/ 71 w 132"/>
                <a:gd name="T19" fmla="*/ 37 h 45"/>
                <a:gd name="T20" fmla="*/ 73 w 132"/>
                <a:gd name="T21" fmla="*/ 34 h 45"/>
                <a:gd name="T22" fmla="*/ 76 w 132"/>
                <a:gd name="T23" fmla="*/ 33 h 45"/>
                <a:gd name="T24" fmla="*/ 78 w 132"/>
                <a:gd name="T25" fmla="*/ 31 h 45"/>
                <a:gd name="T26" fmla="*/ 80 w 132"/>
                <a:gd name="T27" fmla="*/ 30 h 45"/>
                <a:gd name="T28" fmla="*/ 82 w 132"/>
                <a:gd name="T29" fmla="*/ 27 h 45"/>
                <a:gd name="T30" fmla="*/ 84 w 132"/>
                <a:gd name="T31" fmla="*/ 26 h 45"/>
                <a:gd name="T32" fmla="*/ 85 w 132"/>
                <a:gd name="T33" fmla="*/ 24 h 45"/>
                <a:gd name="T34" fmla="*/ 0 w 132"/>
                <a:gd name="T35" fmla="*/ 3 h 45"/>
                <a:gd name="T36" fmla="*/ 6 w 132"/>
                <a:gd name="T37" fmla="*/ 0 h 45"/>
                <a:gd name="T38" fmla="*/ 132 w 132"/>
                <a:gd name="T39" fmla="*/ 32 h 45"/>
                <a:gd name="T40" fmla="*/ 126 w 132"/>
                <a:gd name="T41" fmla="*/ 34 h 45"/>
                <a:gd name="T42" fmla="*/ 90 w 132"/>
                <a:gd name="T43" fmla="*/ 25 h 45"/>
                <a:gd name="T44" fmla="*/ 90 w 132"/>
                <a:gd name="T45" fmla="*/ 25 h 45"/>
                <a:gd name="T46" fmla="*/ 90 w 132"/>
                <a:gd name="T47" fmla="*/ 26 h 45"/>
                <a:gd name="T48" fmla="*/ 89 w 132"/>
                <a:gd name="T49" fmla="*/ 26 h 45"/>
                <a:gd name="T50" fmla="*/ 89 w 132"/>
                <a:gd name="T51" fmla="*/ 27 h 45"/>
                <a:gd name="T52" fmla="*/ 87 w 132"/>
                <a:gd name="T53" fmla="*/ 28 h 45"/>
                <a:gd name="T54" fmla="*/ 86 w 132"/>
                <a:gd name="T55" fmla="*/ 30 h 45"/>
                <a:gd name="T56" fmla="*/ 85 w 132"/>
                <a:gd name="T57" fmla="*/ 31 h 45"/>
                <a:gd name="T58" fmla="*/ 83 w 132"/>
                <a:gd name="T59" fmla="*/ 32 h 45"/>
                <a:gd name="T60" fmla="*/ 80 w 132"/>
                <a:gd name="T61" fmla="*/ 33 h 45"/>
                <a:gd name="T62" fmla="*/ 78 w 132"/>
                <a:gd name="T63" fmla="*/ 34 h 45"/>
                <a:gd name="T64" fmla="*/ 76 w 132"/>
                <a:gd name="T65" fmla="*/ 37 h 45"/>
                <a:gd name="T66" fmla="*/ 72 w 132"/>
                <a:gd name="T67" fmla="*/ 38 h 45"/>
                <a:gd name="T68" fmla="*/ 70 w 132"/>
                <a:gd name="T69" fmla="*/ 40 h 45"/>
                <a:gd name="T70" fmla="*/ 65 w 132"/>
                <a:gd name="T71" fmla="*/ 41 h 45"/>
                <a:gd name="T72" fmla="*/ 62 w 132"/>
                <a:gd name="T73" fmla="*/ 42 h 45"/>
                <a:gd name="T74" fmla="*/ 57 w 132"/>
                <a:gd name="T75" fmla="*/ 45 h 45"/>
                <a:gd name="T76" fmla="*/ 55 w 132"/>
                <a:gd name="T77" fmla="*/ 44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4"/>
                  </a:move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7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2" y="27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4"/>
                  </a:lnTo>
                  <a:lnTo>
                    <a:pt x="76" y="37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2"/>
                  </a:lnTo>
                  <a:lnTo>
                    <a:pt x="57" y="45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26" name="Freeform 292">
              <a:extLst>
                <a:ext uri="{FF2B5EF4-FFF2-40B4-BE49-F238E27FC236}">
                  <a16:creationId xmlns:a16="http://schemas.microsoft.com/office/drawing/2014/main" id="{25521135-1960-1B43-8588-875F6F1CE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2239"/>
              <a:ext cx="135" cy="40"/>
            </a:xfrm>
            <a:custGeom>
              <a:avLst/>
              <a:gdLst>
                <a:gd name="T0" fmla="*/ 0 w 135"/>
                <a:gd name="T1" fmla="*/ 0 h 40"/>
                <a:gd name="T2" fmla="*/ 132 w 135"/>
                <a:gd name="T3" fmla="*/ 40 h 40"/>
                <a:gd name="T4" fmla="*/ 135 w 135"/>
                <a:gd name="T5" fmla="*/ 40 h 40"/>
                <a:gd name="T6" fmla="*/ 5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27" name="Freeform 293">
              <a:extLst>
                <a:ext uri="{FF2B5EF4-FFF2-40B4-BE49-F238E27FC236}">
                  <a16:creationId xmlns:a16="http://schemas.microsoft.com/office/drawing/2014/main" id="{E47BFAD9-630F-7E47-ABF7-6116A0D77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2233"/>
              <a:ext cx="132" cy="36"/>
            </a:xfrm>
            <a:custGeom>
              <a:avLst/>
              <a:gdLst>
                <a:gd name="T0" fmla="*/ 0 w 132"/>
                <a:gd name="T1" fmla="*/ 0 h 36"/>
                <a:gd name="T2" fmla="*/ 130 w 132"/>
                <a:gd name="T3" fmla="*/ 36 h 36"/>
                <a:gd name="T4" fmla="*/ 132 w 132"/>
                <a:gd name="T5" fmla="*/ 35 h 36"/>
                <a:gd name="T6" fmla="*/ 4 w 132"/>
                <a:gd name="T7" fmla="*/ 0 h 36"/>
                <a:gd name="T8" fmla="*/ 0 w 13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6"/>
                <a:gd name="T17" fmla="*/ 132 w 1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6">
                  <a:moveTo>
                    <a:pt x="0" y="0"/>
                  </a:moveTo>
                  <a:lnTo>
                    <a:pt x="130" y="36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28" name="Freeform 294">
              <a:extLst>
                <a:ext uri="{FF2B5EF4-FFF2-40B4-BE49-F238E27FC236}">
                  <a16:creationId xmlns:a16="http://schemas.microsoft.com/office/drawing/2014/main" id="{DDA32EF4-A545-FB41-A1AA-ED8782768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236"/>
              <a:ext cx="133" cy="38"/>
            </a:xfrm>
            <a:custGeom>
              <a:avLst/>
              <a:gdLst>
                <a:gd name="T0" fmla="*/ 0 w 133"/>
                <a:gd name="T1" fmla="*/ 0 h 38"/>
                <a:gd name="T2" fmla="*/ 130 w 133"/>
                <a:gd name="T3" fmla="*/ 38 h 38"/>
                <a:gd name="T4" fmla="*/ 133 w 133"/>
                <a:gd name="T5" fmla="*/ 38 h 38"/>
                <a:gd name="T6" fmla="*/ 3 w 133"/>
                <a:gd name="T7" fmla="*/ 0 h 38"/>
                <a:gd name="T8" fmla="*/ 0 w 1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"/>
                <a:gd name="T17" fmla="*/ 133 w 1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">
                  <a:moveTo>
                    <a:pt x="0" y="0"/>
                  </a:moveTo>
                  <a:lnTo>
                    <a:pt x="130" y="38"/>
                  </a:lnTo>
                  <a:lnTo>
                    <a:pt x="133" y="3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29" name="Freeform 295">
              <a:extLst>
                <a:ext uri="{FF2B5EF4-FFF2-40B4-BE49-F238E27FC236}">
                  <a16:creationId xmlns:a16="http://schemas.microsoft.com/office/drawing/2014/main" id="{869B9311-548E-1648-91F3-1E26BF8AE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2150"/>
              <a:ext cx="249" cy="209"/>
            </a:xfrm>
            <a:custGeom>
              <a:avLst/>
              <a:gdLst>
                <a:gd name="T0" fmla="*/ 70 w 249"/>
                <a:gd name="T1" fmla="*/ 14 h 209"/>
                <a:gd name="T2" fmla="*/ 70 w 249"/>
                <a:gd name="T3" fmla="*/ 14 h 209"/>
                <a:gd name="T4" fmla="*/ 72 w 249"/>
                <a:gd name="T5" fmla="*/ 14 h 209"/>
                <a:gd name="T6" fmla="*/ 75 w 249"/>
                <a:gd name="T7" fmla="*/ 13 h 209"/>
                <a:gd name="T8" fmla="*/ 78 w 249"/>
                <a:gd name="T9" fmla="*/ 12 h 209"/>
                <a:gd name="T10" fmla="*/ 83 w 249"/>
                <a:gd name="T11" fmla="*/ 11 h 209"/>
                <a:gd name="T12" fmla="*/ 88 w 249"/>
                <a:gd name="T13" fmla="*/ 10 h 209"/>
                <a:gd name="T14" fmla="*/ 95 w 249"/>
                <a:gd name="T15" fmla="*/ 8 h 209"/>
                <a:gd name="T16" fmla="*/ 103 w 249"/>
                <a:gd name="T17" fmla="*/ 6 h 209"/>
                <a:gd name="T18" fmla="*/ 111 w 249"/>
                <a:gd name="T19" fmla="*/ 5 h 209"/>
                <a:gd name="T20" fmla="*/ 120 w 249"/>
                <a:gd name="T21" fmla="*/ 4 h 209"/>
                <a:gd name="T22" fmla="*/ 132 w 249"/>
                <a:gd name="T23" fmla="*/ 3 h 209"/>
                <a:gd name="T24" fmla="*/ 144 w 249"/>
                <a:gd name="T25" fmla="*/ 1 h 209"/>
                <a:gd name="T26" fmla="*/ 156 w 249"/>
                <a:gd name="T27" fmla="*/ 0 h 209"/>
                <a:gd name="T28" fmla="*/ 169 w 249"/>
                <a:gd name="T29" fmla="*/ 0 h 209"/>
                <a:gd name="T30" fmla="*/ 184 w 249"/>
                <a:gd name="T31" fmla="*/ 0 h 209"/>
                <a:gd name="T32" fmla="*/ 201 w 249"/>
                <a:gd name="T33" fmla="*/ 0 h 209"/>
                <a:gd name="T34" fmla="*/ 208 w 249"/>
                <a:gd name="T35" fmla="*/ 28 h 209"/>
                <a:gd name="T36" fmla="*/ 210 w 249"/>
                <a:gd name="T37" fmla="*/ 29 h 209"/>
                <a:gd name="T38" fmla="*/ 216 w 249"/>
                <a:gd name="T39" fmla="*/ 34 h 209"/>
                <a:gd name="T40" fmla="*/ 222 w 249"/>
                <a:gd name="T41" fmla="*/ 40 h 209"/>
                <a:gd name="T42" fmla="*/ 225 w 249"/>
                <a:gd name="T43" fmla="*/ 51 h 209"/>
                <a:gd name="T44" fmla="*/ 239 w 249"/>
                <a:gd name="T45" fmla="*/ 117 h 209"/>
                <a:gd name="T46" fmla="*/ 246 w 249"/>
                <a:gd name="T47" fmla="*/ 145 h 209"/>
                <a:gd name="T48" fmla="*/ 246 w 249"/>
                <a:gd name="T49" fmla="*/ 146 h 209"/>
                <a:gd name="T50" fmla="*/ 248 w 249"/>
                <a:gd name="T51" fmla="*/ 152 h 209"/>
                <a:gd name="T52" fmla="*/ 248 w 249"/>
                <a:gd name="T53" fmla="*/ 160 h 209"/>
                <a:gd name="T54" fmla="*/ 244 w 249"/>
                <a:gd name="T55" fmla="*/ 171 h 209"/>
                <a:gd name="T56" fmla="*/ 0 w 249"/>
                <a:gd name="T57" fmla="*/ 164 h 209"/>
                <a:gd name="T58" fmla="*/ 25 w 249"/>
                <a:gd name="T59" fmla="*/ 151 h 209"/>
                <a:gd name="T60" fmla="*/ 25 w 249"/>
                <a:gd name="T61" fmla="*/ 28 h 209"/>
                <a:gd name="T62" fmla="*/ 26 w 249"/>
                <a:gd name="T63" fmla="*/ 27 h 209"/>
                <a:gd name="T64" fmla="*/ 28 w 249"/>
                <a:gd name="T65" fmla="*/ 26 h 209"/>
                <a:gd name="T66" fmla="*/ 32 w 249"/>
                <a:gd name="T67" fmla="*/ 25 h 209"/>
                <a:gd name="T68" fmla="*/ 36 w 249"/>
                <a:gd name="T69" fmla="*/ 24 h 209"/>
                <a:gd name="T70" fmla="*/ 42 w 249"/>
                <a:gd name="T71" fmla="*/ 22 h 209"/>
                <a:gd name="T72" fmla="*/ 49 w 249"/>
                <a:gd name="T73" fmla="*/ 22 h 209"/>
                <a:gd name="T74" fmla="*/ 57 w 249"/>
                <a:gd name="T75" fmla="*/ 24 h 209"/>
                <a:gd name="T76" fmla="*/ 68 w 249"/>
                <a:gd name="T77" fmla="*/ 27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9"/>
                <a:gd name="T119" fmla="*/ 249 w 249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9">
                  <a:moveTo>
                    <a:pt x="68" y="27"/>
                  </a:moveTo>
                  <a:lnTo>
                    <a:pt x="70" y="14"/>
                  </a:lnTo>
                  <a:lnTo>
                    <a:pt x="71" y="14"/>
                  </a:lnTo>
                  <a:lnTo>
                    <a:pt x="72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8" y="10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20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49" y="1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5"/>
                  </a:lnTo>
                  <a:lnTo>
                    <a:pt x="208" y="28"/>
                  </a:lnTo>
                  <a:lnTo>
                    <a:pt x="208" y="29"/>
                  </a:lnTo>
                  <a:lnTo>
                    <a:pt x="210" y="29"/>
                  </a:lnTo>
                  <a:lnTo>
                    <a:pt x="212" y="32"/>
                  </a:lnTo>
                  <a:lnTo>
                    <a:pt x="216" y="34"/>
                  </a:lnTo>
                  <a:lnTo>
                    <a:pt x="219" y="37"/>
                  </a:lnTo>
                  <a:lnTo>
                    <a:pt x="222" y="40"/>
                  </a:lnTo>
                  <a:lnTo>
                    <a:pt x="224" y="45"/>
                  </a:lnTo>
                  <a:lnTo>
                    <a:pt x="225" y="51"/>
                  </a:lnTo>
                  <a:lnTo>
                    <a:pt x="245" y="69"/>
                  </a:lnTo>
                  <a:lnTo>
                    <a:pt x="239" y="117"/>
                  </a:lnTo>
                  <a:lnTo>
                    <a:pt x="208" y="133"/>
                  </a:lnTo>
                  <a:lnTo>
                    <a:pt x="246" y="145"/>
                  </a:lnTo>
                  <a:lnTo>
                    <a:pt x="246" y="146"/>
                  </a:lnTo>
                  <a:lnTo>
                    <a:pt x="248" y="149"/>
                  </a:lnTo>
                  <a:lnTo>
                    <a:pt x="248" y="152"/>
                  </a:lnTo>
                  <a:lnTo>
                    <a:pt x="249" y="156"/>
                  </a:lnTo>
                  <a:lnTo>
                    <a:pt x="248" y="160"/>
                  </a:lnTo>
                  <a:lnTo>
                    <a:pt x="246" y="165"/>
                  </a:lnTo>
                  <a:lnTo>
                    <a:pt x="244" y="171"/>
                  </a:lnTo>
                  <a:lnTo>
                    <a:pt x="144" y="209"/>
                  </a:lnTo>
                  <a:lnTo>
                    <a:pt x="0" y="164"/>
                  </a:lnTo>
                  <a:lnTo>
                    <a:pt x="2" y="159"/>
                  </a:lnTo>
                  <a:lnTo>
                    <a:pt x="25" y="151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7" y="24"/>
                  </a:lnTo>
                  <a:lnTo>
                    <a:pt x="61" y="2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30" name="Freeform 296">
              <a:extLst>
                <a:ext uri="{FF2B5EF4-FFF2-40B4-BE49-F238E27FC236}">
                  <a16:creationId xmlns:a16="http://schemas.microsoft.com/office/drawing/2014/main" id="{0638DC2D-CB99-9E44-B66B-B3782EA2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2165"/>
              <a:ext cx="80" cy="92"/>
            </a:xfrm>
            <a:custGeom>
              <a:avLst/>
              <a:gdLst>
                <a:gd name="T0" fmla="*/ 79 w 80"/>
                <a:gd name="T1" fmla="*/ 4 h 92"/>
                <a:gd name="T2" fmla="*/ 79 w 80"/>
                <a:gd name="T3" fmla="*/ 4 h 92"/>
                <a:gd name="T4" fmla="*/ 77 w 80"/>
                <a:gd name="T5" fmla="*/ 4 h 92"/>
                <a:gd name="T6" fmla="*/ 75 w 80"/>
                <a:gd name="T7" fmla="*/ 3 h 92"/>
                <a:gd name="T8" fmla="*/ 73 w 80"/>
                <a:gd name="T9" fmla="*/ 3 h 92"/>
                <a:gd name="T10" fmla="*/ 69 w 80"/>
                <a:gd name="T11" fmla="*/ 2 h 92"/>
                <a:gd name="T12" fmla="*/ 66 w 80"/>
                <a:gd name="T13" fmla="*/ 2 h 92"/>
                <a:gd name="T14" fmla="*/ 61 w 80"/>
                <a:gd name="T15" fmla="*/ 2 h 92"/>
                <a:gd name="T16" fmla="*/ 56 w 80"/>
                <a:gd name="T17" fmla="*/ 0 h 92"/>
                <a:gd name="T18" fmla="*/ 51 w 80"/>
                <a:gd name="T19" fmla="*/ 0 h 92"/>
                <a:gd name="T20" fmla="*/ 45 w 80"/>
                <a:gd name="T21" fmla="*/ 2 h 92"/>
                <a:gd name="T22" fmla="*/ 39 w 80"/>
                <a:gd name="T23" fmla="*/ 2 h 92"/>
                <a:gd name="T24" fmla="*/ 32 w 80"/>
                <a:gd name="T25" fmla="*/ 3 h 92"/>
                <a:gd name="T26" fmla="*/ 26 w 80"/>
                <a:gd name="T27" fmla="*/ 4 h 92"/>
                <a:gd name="T28" fmla="*/ 19 w 80"/>
                <a:gd name="T29" fmla="*/ 6 h 92"/>
                <a:gd name="T30" fmla="*/ 12 w 80"/>
                <a:gd name="T31" fmla="*/ 9 h 92"/>
                <a:gd name="T32" fmla="*/ 5 w 80"/>
                <a:gd name="T33" fmla="*/ 12 h 92"/>
                <a:gd name="T34" fmla="*/ 5 w 80"/>
                <a:gd name="T35" fmla="*/ 13 h 92"/>
                <a:gd name="T36" fmla="*/ 4 w 80"/>
                <a:gd name="T37" fmla="*/ 18 h 92"/>
                <a:gd name="T38" fmla="*/ 2 w 80"/>
                <a:gd name="T39" fmla="*/ 26 h 92"/>
                <a:gd name="T40" fmla="*/ 0 w 80"/>
                <a:gd name="T41" fmla="*/ 36 h 92"/>
                <a:gd name="T42" fmla="*/ 0 w 80"/>
                <a:gd name="T43" fmla="*/ 47 h 92"/>
                <a:gd name="T44" fmla="*/ 0 w 80"/>
                <a:gd name="T45" fmla="*/ 61 h 92"/>
                <a:gd name="T46" fmla="*/ 3 w 80"/>
                <a:gd name="T47" fmla="*/ 75 h 92"/>
                <a:gd name="T48" fmla="*/ 6 w 80"/>
                <a:gd name="T49" fmla="*/ 89 h 92"/>
                <a:gd name="T50" fmla="*/ 7 w 80"/>
                <a:gd name="T51" fmla="*/ 89 h 92"/>
                <a:gd name="T52" fmla="*/ 9 w 80"/>
                <a:gd name="T53" fmla="*/ 89 h 92"/>
                <a:gd name="T54" fmla="*/ 10 w 80"/>
                <a:gd name="T55" fmla="*/ 89 h 92"/>
                <a:gd name="T56" fmla="*/ 12 w 80"/>
                <a:gd name="T57" fmla="*/ 89 h 92"/>
                <a:gd name="T58" fmla="*/ 16 w 80"/>
                <a:gd name="T59" fmla="*/ 88 h 92"/>
                <a:gd name="T60" fmla="*/ 19 w 80"/>
                <a:gd name="T61" fmla="*/ 88 h 92"/>
                <a:gd name="T62" fmla="*/ 23 w 80"/>
                <a:gd name="T63" fmla="*/ 88 h 92"/>
                <a:gd name="T64" fmla="*/ 27 w 80"/>
                <a:gd name="T65" fmla="*/ 88 h 92"/>
                <a:gd name="T66" fmla="*/ 33 w 80"/>
                <a:gd name="T67" fmla="*/ 88 h 92"/>
                <a:gd name="T68" fmla="*/ 39 w 80"/>
                <a:gd name="T69" fmla="*/ 88 h 92"/>
                <a:gd name="T70" fmla="*/ 45 w 80"/>
                <a:gd name="T71" fmla="*/ 88 h 92"/>
                <a:gd name="T72" fmla="*/ 51 w 80"/>
                <a:gd name="T73" fmla="*/ 88 h 92"/>
                <a:gd name="T74" fmla="*/ 58 w 80"/>
                <a:gd name="T75" fmla="*/ 89 h 92"/>
                <a:gd name="T76" fmla="*/ 65 w 80"/>
                <a:gd name="T77" fmla="*/ 89 h 92"/>
                <a:gd name="T78" fmla="*/ 72 w 80"/>
                <a:gd name="T79" fmla="*/ 90 h 92"/>
                <a:gd name="T80" fmla="*/ 80 w 80"/>
                <a:gd name="T81" fmla="*/ 92 h 92"/>
                <a:gd name="T82" fmla="*/ 80 w 80"/>
                <a:gd name="T83" fmla="*/ 89 h 92"/>
                <a:gd name="T84" fmla="*/ 79 w 80"/>
                <a:gd name="T85" fmla="*/ 82 h 92"/>
                <a:gd name="T86" fmla="*/ 77 w 80"/>
                <a:gd name="T87" fmla="*/ 71 h 92"/>
                <a:gd name="T88" fmla="*/ 76 w 80"/>
                <a:gd name="T89" fmla="*/ 58 h 92"/>
                <a:gd name="T90" fmla="*/ 76 w 80"/>
                <a:gd name="T91" fmla="*/ 44 h 92"/>
                <a:gd name="T92" fmla="*/ 76 w 80"/>
                <a:gd name="T93" fmla="*/ 30 h 92"/>
                <a:gd name="T94" fmla="*/ 77 w 80"/>
                <a:gd name="T95" fmla="*/ 16 h 92"/>
                <a:gd name="T96" fmla="*/ 79 w 80"/>
                <a:gd name="T97" fmla="*/ 4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92"/>
                <a:gd name="T149" fmla="*/ 80 w 80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92">
                  <a:moveTo>
                    <a:pt x="79" y="4"/>
                  </a:move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3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39" y="2"/>
                  </a:lnTo>
                  <a:lnTo>
                    <a:pt x="32" y="3"/>
                  </a:lnTo>
                  <a:lnTo>
                    <a:pt x="26" y="4"/>
                  </a:lnTo>
                  <a:lnTo>
                    <a:pt x="19" y="6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3" y="75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9" y="89"/>
                  </a:lnTo>
                  <a:lnTo>
                    <a:pt x="10" y="89"/>
                  </a:lnTo>
                  <a:lnTo>
                    <a:pt x="12" y="89"/>
                  </a:lnTo>
                  <a:lnTo>
                    <a:pt x="16" y="88"/>
                  </a:lnTo>
                  <a:lnTo>
                    <a:pt x="19" y="88"/>
                  </a:lnTo>
                  <a:lnTo>
                    <a:pt x="23" y="88"/>
                  </a:lnTo>
                  <a:lnTo>
                    <a:pt x="27" y="88"/>
                  </a:lnTo>
                  <a:lnTo>
                    <a:pt x="33" y="88"/>
                  </a:lnTo>
                  <a:lnTo>
                    <a:pt x="39" y="88"/>
                  </a:lnTo>
                  <a:lnTo>
                    <a:pt x="45" y="88"/>
                  </a:lnTo>
                  <a:lnTo>
                    <a:pt x="51" y="88"/>
                  </a:lnTo>
                  <a:lnTo>
                    <a:pt x="58" y="89"/>
                  </a:lnTo>
                  <a:lnTo>
                    <a:pt x="65" y="89"/>
                  </a:lnTo>
                  <a:lnTo>
                    <a:pt x="72" y="90"/>
                  </a:lnTo>
                  <a:lnTo>
                    <a:pt x="80" y="92"/>
                  </a:lnTo>
                  <a:lnTo>
                    <a:pt x="80" y="89"/>
                  </a:lnTo>
                  <a:lnTo>
                    <a:pt x="79" y="82"/>
                  </a:lnTo>
                  <a:lnTo>
                    <a:pt x="77" y="71"/>
                  </a:lnTo>
                  <a:lnTo>
                    <a:pt x="76" y="58"/>
                  </a:lnTo>
                  <a:lnTo>
                    <a:pt x="76" y="44"/>
                  </a:lnTo>
                  <a:lnTo>
                    <a:pt x="76" y="30"/>
                  </a:lnTo>
                  <a:lnTo>
                    <a:pt x="77" y="16"/>
                  </a:lnTo>
                  <a:lnTo>
                    <a:pt x="79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31" name="Freeform 297">
              <a:extLst>
                <a:ext uri="{FF2B5EF4-FFF2-40B4-BE49-F238E27FC236}">
                  <a16:creationId xmlns:a16="http://schemas.microsoft.com/office/drawing/2014/main" id="{84BAD50F-FA42-BB41-814C-97AA6E96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191"/>
              <a:ext cx="131" cy="90"/>
            </a:xfrm>
            <a:custGeom>
              <a:avLst/>
              <a:gdLst>
                <a:gd name="T0" fmla="*/ 1 w 131"/>
                <a:gd name="T1" fmla="*/ 68 h 90"/>
                <a:gd name="T2" fmla="*/ 0 w 131"/>
                <a:gd name="T3" fmla="*/ 78 h 90"/>
                <a:gd name="T4" fmla="*/ 86 w 131"/>
                <a:gd name="T5" fmla="*/ 90 h 90"/>
                <a:gd name="T6" fmla="*/ 86 w 131"/>
                <a:gd name="T7" fmla="*/ 90 h 90"/>
                <a:gd name="T8" fmla="*/ 88 w 131"/>
                <a:gd name="T9" fmla="*/ 89 h 90"/>
                <a:gd name="T10" fmla="*/ 91 w 131"/>
                <a:gd name="T11" fmla="*/ 88 h 90"/>
                <a:gd name="T12" fmla="*/ 94 w 131"/>
                <a:gd name="T13" fmla="*/ 85 h 90"/>
                <a:gd name="T14" fmla="*/ 98 w 131"/>
                <a:gd name="T15" fmla="*/ 83 h 90"/>
                <a:gd name="T16" fmla="*/ 102 w 131"/>
                <a:gd name="T17" fmla="*/ 80 h 90"/>
                <a:gd name="T18" fmla="*/ 107 w 131"/>
                <a:gd name="T19" fmla="*/ 75 h 90"/>
                <a:gd name="T20" fmla="*/ 112 w 131"/>
                <a:gd name="T21" fmla="*/ 71 h 90"/>
                <a:gd name="T22" fmla="*/ 116 w 131"/>
                <a:gd name="T23" fmla="*/ 66 h 90"/>
                <a:gd name="T24" fmla="*/ 121 w 131"/>
                <a:gd name="T25" fmla="*/ 60 h 90"/>
                <a:gd name="T26" fmla="*/ 124 w 131"/>
                <a:gd name="T27" fmla="*/ 54 h 90"/>
                <a:gd name="T28" fmla="*/ 128 w 131"/>
                <a:gd name="T29" fmla="*/ 47 h 90"/>
                <a:gd name="T30" fmla="*/ 130 w 131"/>
                <a:gd name="T31" fmla="*/ 40 h 90"/>
                <a:gd name="T32" fmla="*/ 131 w 131"/>
                <a:gd name="T33" fmla="*/ 32 h 90"/>
                <a:gd name="T34" fmla="*/ 131 w 131"/>
                <a:gd name="T35" fmla="*/ 22 h 90"/>
                <a:gd name="T36" fmla="*/ 129 w 131"/>
                <a:gd name="T37" fmla="*/ 13 h 90"/>
                <a:gd name="T38" fmla="*/ 129 w 131"/>
                <a:gd name="T39" fmla="*/ 13 h 90"/>
                <a:gd name="T40" fmla="*/ 128 w 131"/>
                <a:gd name="T41" fmla="*/ 11 h 90"/>
                <a:gd name="T42" fmla="*/ 127 w 131"/>
                <a:gd name="T43" fmla="*/ 10 h 90"/>
                <a:gd name="T44" fmla="*/ 126 w 131"/>
                <a:gd name="T45" fmla="*/ 7 h 90"/>
                <a:gd name="T46" fmla="*/ 123 w 131"/>
                <a:gd name="T47" fmla="*/ 4 h 90"/>
                <a:gd name="T48" fmla="*/ 120 w 131"/>
                <a:gd name="T49" fmla="*/ 3 h 90"/>
                <a:gd name="T50" fmla="*/ 116 w 131"/>
                <a:gd name="T51" fmla="*/ 0 h 90"/>
                <a:gd name="T52" fmla="*/ 113 w 131"/>
                <a:gd name="T53" fmla="*/ 0 h 90"/>
                <a:gd name="T54" fmla="*/ 113 w 131"/>
                <a:gd name="T55" fmla="*/ 1 h 90"/>
                <a:gd name="T56" fmla="*/ 114 w 131"/>
                <a:gd name="T57" fmla="*/ 5 h 90"/>
                <a:gd name="T58" fmla="*/ 116 w 131"/>
                <a:gd name="T59" fmla="*/ 12 h 90"/>
                <a:gd name="T60" fmla="*/ 117 w 131"/>
                <a:gd name="T61" fmla="*/ 19 h 90"/>
                <a:gd name="T62" fmla="*/ 117 w 131"/>
                <a:gd name="T63" fmla="*/ 29 h 90"/>
                <a:gd name="T64" fmla="*/ 116 w 131"/>
                <a:gd name="T65" fmla="*/ 40 h 90"/>
                <a:gd name="T66" fmla="*/ 114 w 131"/>
                <a:gd name="T67" fmla="*/ 52 h 90"/>
                <a:gd name="T68" fmla="*/ 108 w 131"/>
                <a:gd name="T69" fmla="*/ 63 h 90"/>
                <a:gd name="T70" fmla="*/ 108 w 131"/>
                <a:gd name="T71" fmla="*/ 63 h 90"/>
                <a:gd name="T72" fmla="*/ 108 w 131"/>
                <a:gd name="T73" fmla="*/ 64 h 90"/>
                <a:gd name="T74" fmla="*/ 107 w 131"/>
                <a:gd name="T75" fmla="*/ 64 h 90"/>
                <a:gd name="T76" fmla="*/ 106 w 131"/>
                <a:gd name="T77" fmla="*/ 66 h 90"/>
                <a:gd name="T78" fmla="*/ 105 w 131"/>
                <a:gd name="T79" fmla="*/ 67 h 90"/>
                <a:gd name="T80" fmla="*/ 102 w 131"/>
                <a:gd name="T81" fmla="*/ 68 h 90"/>
                <a:gd name="T82" fmla="*/ 100 w 131"/>
                <a:gd name="T83" fmla="*/ 69 h 90"/>
                <a:gd name="T84" fmla="*/ 98 w 131"/>
                <a:gd name="T85" fmla="*/ 70 h 90"/>
                <a:gd name="T86" fmla="*/ 95 w 131"/>
                <a:gd name="T87" fmla="*/ 70 h 90"/>
                <a:gd name="T88" fmla="*/ 92 w 131"/>
                <a:gd name="T89" fmla="*/ 71 h 90"/>
                <a:gd name="T90" fmla="*/ 89 w 131"/>
                <a:gd name="T91" fmla="*/ 73 h 90"/>
                <a:gd name="T92" fmla="*/ 85 w 131"/>
                <a:gd name="T93" fmla="*/ 73 h 90"/>
                <a:gd name="T94" fmla="*/ 81 w 131"/>
                <a:gd name="T95" fmla="*/ 73 h 90"/>
                <a:gd name="T96" fmla="*/ 78 w 131"/>
                <a:gd name="T97" fmla="*/ 73 h 90"/>
                <a:gd name="T98" fmla="*/ 73 w 131"/>
                <a:gd name="T99" fmla="*/ 73 h 90"/>
                <a:gd name="T100" fmla="*/ 68 w 131"/>
                <a:gd name="T101" fmla="*/ 71 h 90"/>
                <a:gd name="T102" fmla="*/ 68 w 131"/>
                <a:gd name="T103" fmla="*/ 83 h 90"/>
                <a:gd name="T104" fmla="*/ 3 w 131"/>
                <a:gd name="T105" fmla="*/ 76 h 90"/>
                <a:gd name="T106" fmla="*/ 1 w 131"/>
                <a:gd name="T107" fmla="*/ 68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1"/>
                <a:gd name="T163" fmla="*/ 0 h 90"/>
                <a:gd name="T164" fmla="*/ 131 w 131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1" h="90">
                  <a:moveTo>
                    <a:pt x="1" y="68"/>
                  </a:moveTo>
                  <a:lnTo>
                    <a:pt x="0" y="78"/>
                  </a:lnTo>
                  <a:lnTo>
                    <a:pt x="86" y="90"/>
                  </a:lnTo>
                  <a:lnTo>
                    <a:pt x="88" y="89"/>
                  </a:lnTo>
                  <a:lnTo>
                    <a:pt x="91" y="88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2" y="80"/>
                  </a:lnTo>
                  <a:lnTo>
                    <a:pt x="107" y="75"/>
                  </a:lnTo>
                  <a:lnTo>
                    <a:pt x="112" y="71"/>
                  </a:lnTo>
                  <a:lnTo>
                    <a:pt x="116" y="66"/>
                  </a:lnTo>
                  <a:lnTo>
                    <a:pt x="121" y="60"/>
                  </a:lnTo>
                  <a:lnTo>
                    <a:pt x="124" y="54"/>
                  </a:lnTo>
                  <a:lnTo>
                    <a:pt x="128" y="47"/>
                  </a:lnTo>
                  <a:lnTo>
                    <a:pt x="130" y="40"/>
                  </a:lnTo>
                  <a:lnTo>
                    <a:pt x="131" y="32"/>
                  </a:lnTo>
                  <a:lnTo>
                    <a:pt x="131" y="22"/>
                  </a:lnTo>
                  <a:lnTo>
                    <a:pt x="129" y="13"/>
                  </a:lnTo>
                  <a:lnTo>
                    <a:pt x="128" y="11"/>
                  </a:lnTo>
                  <a:lnTo>
                    <a:pt x="127" y="10"/>
                  </a:lnTo>
                  <a:lnTo>
                    <a:pt x="126" y="7"/>
                  </a:lnTo>
                  <a:lnTo>
                    <a:pt x="123" y="4"/>
                  </a:lnTo>
                  <a:lnTo>
                    <a:pt x="120" y="3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4" y="5"/>
                  </a:lnTo>
                  <a:lnTo>
                    <a:pt x="116" y="12"/>
                  </a:lnTo>
                  <a:lnTo>
                    <a:pt x="117" y="19"/>
                  </a:lnTo>
                  <a:lnTo>
                    <a:pt x="117" y="29"/>
                  </a:lnTo>
                  <a:lnTo>
                    <a:pt x="116" y="40"/>
                  </a:lnTo>
                  <a:lnTo>
                    <a:pt x="114" y="52"/>
                  </a:lnTo>
                  <a:lnTo>
                    <a:pt x="108" y="63"/>
                  </a:lnTo>
                  <a:lnTo>
                    <a:pt x="108" y="64"/>
                  </a:lnTo>
                  <a:lnTo>
                    <a:pt x="107" y="64"/>
                  </a:lnTo>
                  <a:lnTo>
                    <a:pt x="106" y="66"/>
                  </a:lnTo>
                  <a:lnTo>
                    <a:pt x="105" y="67"/>
                  </a:lnTo>
                  <a:lnTo>
                    <a:pt x="102" y="68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2" y="71"/>
                  </a:lnTo>
                  <a:lnTo>
                    <a:pt x="89" y="73"/>
                  </a:lnTo>
                  <a:lnTo>
                    <a:pt x="85" y="73"/>
                  </a:lnTo>
                  <a:lnTo>
                    <a:pt x="81" y="73"/>
                  </a:lnTo>
                  <a:lnTo>
                    <a:pt x="78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8" y="83"/>
                  </a:lnTo>
                  <a:lnTo>
                    <a:pt x="3" y="76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32" name="Freeform 298">
              <a:extLst>
                <a:ext uri="{FF2B5EF4-FFF2-40B4-BE49-F238E27FC236}">
                  <a16:creationId xmlns:a16="http://schemas.microsoft.com/office/drawing/2014/main" id="{A9428ECF-40C2-0C46-9B5E-E12D77ED7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2280"/>
              <a:ext cx="97" cy="30"/>
            </a:xfrm>
            <a:custGeom>
              <a:avLst/>
              <a:gdLst>
                <a:gd name="T0" fmla="*/ 97 w 97"/>
                <a:gd name="T1" fmla="*/ 10 h 30"/>
                <a:gd name="T2" fmla="*/ 1 w 97"/>
                <a:gd name="T3" fmla="*/ 0 h 30"/>
                <a:gd name="T4" fmla="*/ 0 w 97"/>
                <a:gd name="T5" fmla="*/ 10 h 30"/>
                <a:gd name="T6" fmla="*/ 94 w 97"/>
                <a:gd name="T7" fmla="*/ 30 h 30"/>
                <a:gd name="T8" fmla="*/ 97 w 97"/>
                <a:gd name="T9" fmla="*/ 1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0"/>
                <a:gd name="T17" fmla="*/ 97 w 9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0">
                  <a:moveTo>
                    <a:pt x="97" y="10"/>
                  </a:moveTo>
                  <a:lnTo>
                    <a:pt x="1" y="0"/>
                  </a:lnTo>
                  <a:lnTo>
                    <a:pt x="0" y="10"/>
                  </a:lnTo>
                  <a:lnTo>
                    <a:pt x="94" y="30"/>
                  </a:lnTo>
                  <a:lnTo>
                    <a:pt x="9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33" name="Freeform 299">
              <a:extLst>
                <a:ext uri="{FF2B5EF4-FFF2-40B4-BE49-F238E27FC236}">
                  <a16:creationId xmlns:a16="http://schemas.microsoft.com/office/drawing/2014/main" id="{578A2685-565C-4344-AE47-C81CB7AD0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" y="2289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1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34" name="Freeform 300">
              <a:extLst>
                <a:ext uri="{FF2B5EF4-FFF2-40B4-BE49-F238E27FC236}">
                  <a16:creationId xmlns:a16="http://schemas.microsoft.com/office/drawing/2014/main" id="{40B59B1A-E051-7842-9B90-CD0C2571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2282"/>
              <a:ext cx="28" cy="11"/>
            </a:xfrm>
            <a:custGeom>
              <a:avLst/>
              <a:gdLst>
                <a:gd name="T0" fmla="*/ 28 w 28"/>
                <a:gd name="T1" fmla="*/ 5 h 11"/>
                <a:gd name="T2" fmla="*/ 0 w 28"/>
                <a:gd name="T3" fmla="*/ 0 h 11"/>
                <a:gd name="T4" fmla="*/ 0 w 28"/>
                <a:gd name="T5" fmla="*/ 6 h 11"/>
                <a:gd name="T6" fmla="*/ 27 w 28"/>
                <a:gd name="T7" fmla="*/ 11 h 11"/>
                <a:gd name="T8" fmla="*/ 28 w 2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28" y="5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7" y="11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35" name="Freeform 301">
              <a:extLst>
                <a:ext uri="{FF2B5EF4-FFF2-40B4-BE49-F238E27FC236}">
                  <a16:creationId xmlns:a16="http://schemas.microsoft.com/office/drawing/2014/main" id="{1222B1FA-5A04-194B-9828-7D6CFF19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2293"/>
              <a:ext cx="162" cy="54"/>
            </a:xfrm>
            <a:custGeom>
              <a:avLst/>
              <a:gdLst>
                <a:gd name="T0" fmla="*/ 0 w 162"/>
                <a:gd name="T1" fmla="*/ 16 h 54"/>
                <a:gd name="T2" fmla="*/ 0 w 162"/>
                <a:gd name="T3" fmla="*/ 16 h 54"/>
                <a:gd name="T4" fmla="*/ 1 w 162"/>
                <a:gd name="T5" fmla="*/ 16 h 54"/>
                <a:gd name="T6" fmla="*/ 3 w 162"/>
                <a:gd name="T7" fmla="*/ 16 h 54"/>
                <a:gd name="T8" fmla="*/ 5 w 162"/>
                <a:gd name="T9" fmla="*/ 15 h 54"/>
                <a:gd name="T10" fmla="*/ 7 w 162"/>
                <a:gd name="T11" fmla="*/ 15 h 54"/>
                <a:gd name="T12" fmla="*/ 11 w 162"/>
                <a:gd name="T13" fmla="*/ 14 h 54"/>
                <a:gd name="T14" fmla="*/ 14 w 162"/>
                <a:gd name="T15" fmla="*/ 14 h 54"/>
                <a:gd name="T16" fmla="*/ 18 w 162"/>
                <a:gd name="T17" fmla="*/ 13 h 54"/>
                <a:gd name="T18" fmla="*/ 21 w 162"/>
                <a:gd name="T19" fmla="*/ 12 h 54"/>
                <a:gd name="T20" fmla="*/ 25 w 162"/>
                <a:gd name="T21" fmla="*/ 10 h 54"/>
                <a:gd name="T22" fmla="*/ 28 w 162"/>
                <a:gd name="T23" fmla="*/ 9 h 54"/>
                <a:gd name="T24" fmla="*/ 32 w 162"/>
                <a:gd name="T25" fmla="*/ 8 h 54"/>
                <a:gd name="T26" fmla="*/ 35 w 162"/>
                <a:gd name="T27" fmla="*/ 6 h 54"/>
                <a:gd name="T28" fmla="*/ 38 w 162"/>
                <a:gd name="T29" fmla="*/ 4 h 54"/>
                <a:gd name="T30" fmla="*/ 41 w 162"/>
                <a:gd name="T31" fmla="*/ 2 h 54"/>
                <a:gd name="T32" fmla="*/ 43 w 162"/>
                <a:gd name="T33" fmla="*/ 0 h 54"/>
                <a:gd name="T34" fmla="*/ 162 w 162"/>
                <a:gd name="T35" fmla="*/ 28 h 54"/>
                <a:gd name="T36" fmla="*/ 162 w 162"/>
                <a:gd name="T37" fmla="*/ 28 h 54"/>
                <a:gd name="T38" fmla="*/ 161 w 162"/>
                <a:gd name="T39" fmla="*/ 28 h 54"/>
                <a:gd name="T40" fmla="*/ 160 w 162"/>
                <a:gd name="T41" fmla="*/ 29 h 54"/>
                <a:gd name="T42" fmla="*/ 159 w 162"/>
                <a:gd name="T43" fmla="*/ 30 h 54"/>
                <a:gd name="T44" fmla="*/ 158 w 162"/>
                <a:gd name="T45" fmla="*/ 33 h 54"/>
                <a:gd name="T46" fmla="*/ 155 w 162"/>
                <a:gd name="T47" fmla="*/ 34 h 54"/>
                <a:gd name="T48" fmla="*/ 153 w 162"/>
                <a:gd name="T49" fmla="*/ 36 h 54"/>
                <a:gd name="T50" fmla="*/ 151 w 162"/>
                <a:gd name="T51" fmla="*/ 38 h 54"/>
                <a:gd name="T52" fmla="*/ 147 w 162"/>
                <a:gd name="T53" fmla="*/ 41 h 54"/>
                <a:gd name="T54" fmla="*/ 145 w 162"/>
                <a:gd name="T55" fmla="*/ 43 h 54"/>
                <a:gd name="T56" fmla="*/ 141 w 162"/>
                <a:gd name="T57" fmla="*/ 45 h 54"/>
                <a:gd name="T58" fmla="*/ 138 w 162"/>
                <a:gd name="T59" fmla="*/ 48 h 54"/>
                <a:gd name="T60" fmla="*/ 136 w 162"/>
                <a:gd name="T61" fmla="*/ 49 h 54"/>
                <a:gd name="T62" fmla="*/ 132 w 162"/>
                <a:gd name="T63" fmla="*/ 51 h 54"/>
                <a:gd name="T64" fmla="*/ 129 w 162"/>
                <a:gd name="T65" fmla="*/ 52 h 54"/>
                <a:gd name="T66" fmla="*/ 126 w 162"/>
                <a:gd name="T67" fmla="*/ 54 h 54"/>
                <a:gd name="T68" fmla="*/ 0 w 162"/>
                <a:gd name="T69" fmla="*/ 16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4"/>
                <a:gd name="T107" fmla="*/ 162 w 16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4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2" y="8"/>
                  </a:lnTo>
                  <a:lnTo>
                    <a:pt x="35" y="6"/>
                  </a:lnTo>
                  <a:lnTo>
                    <a:pt x="38" y="4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8"/>
                  </a:lnTo>
                  <a:lnTo>
                    <a:pt x="160" y="29"/>
                  </a:lnTo>
                  <a:lnTo>
                    <a:pt x="159" y="30"/>
                  </a:lnTo>
                  <a:lnTo>
                    <a:pt x="158" y="33"/>
                  </a:lnTo>
                  <a:lnTo>
                    <a:pt x="155" y="34"/>
                  </a:lnTo>
                  <a:lnTo>
                    <a:pt x="153" y="36"/>
                  </a:lnTo>
                  <a:lnTo>
                    <a:pt x="151" y="38"/>
                  </a:lnTo>
                  <a:lnTo>
                    <a:pt x="147" y="41"/>
                  </a:lnTo>
                  <a:lnTo>
                    <a:pt x="145" y="43"/>
                  </a:lnTo>
                  <a:lnTo>
                    <a:pt x="141" y="45"/>
                  </a:lnTo>
                  <a:lnTo>
                    <a:pt x="138" y="48"/>
                  </a:lnTo>
                  <a:lnTo>
                    <a:pt x="136" y="49"/>
                  </a:lnTo>
                  <a:lnTo>
                    <a:pt x="132" y="51"/>
                  </a:lnTo>
                  <a:lnTo>
                    <a:pt x="129" y="52"/>
                  </a:lnTo>
                  <a:lnTo>
                    <a:pt x="126" y="5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36" name="Freeform 302">
              <a:extLst>
                <a:ext uri="{FF2B5EF4-FFF2-40B4-BE49-F238E27FC236}">
                  <a16:creationId xmlns:a16="http://schemas.microsoft.com/office/drawing/2014/main" id="{25A8D30C-EE92-8F4D-BCDD-E93D342C2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287"/>
              <a:ext cx="58" cy="26"/>
            </a:xfrm>
            <a:custGeom>
              <a:avLst/>
              <a:gdLst>
                <a:gd name="T0" fmla="*/ 6 w 58"/>
                <a:gd name="T1" fmla="*/ 26 h 26"/>
                <a:gd name="T2" fmla="*/ 58 w 58"/>
                <a:gd name="T3" fmla="*/ 10 h 26"/>
                <a:gd name="T4" fmla="*/ 26 w 58"/>
                <a:gd name="T5" fmla="*/ 0 h 26"/>
                <a:gd name="T6" fmla="*/ 0 w 58"/>
                <a:gd name="T7" fmla="*/ 3 h 26"/>
                <a:gd name="T8" fmla="*/ 0 w 58"/>
                <a:gd name="T9" fmla="*/ 25 h 26"/>
                <a:gd name="T10" fmla="*/ 6 w 58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26"/>
                <a:gd name="T20" fmla="*/ 58 w 5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26">
                  <a:moveTo>
                    <a:pt x="6" y="26"/>
                  </a:moveTo>
                  <a:lnTo>
                    <a:pt x="58" y="1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37" name="Freeform 303">
              <a:extLst>
                <a:ext uri="{FF2B5EF4-FFF2-40B4-BE49-F238E27FC236}">
                  <a16:creationId xmlns:a16="http://schemas.microsoft.com/office/drawing/2014/main" id="{B6BAF8E2-6B8C-5E4B-BBAF-E874C84C0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2176"/>
              <a:ext cx="31" cy="124"/>
            </a:xfrm>
            <a:custGeom>
              <a:avLst/>
              <a:gdLst>
                <a:gd name="T0" fmla="*/ 31 w 31"/>
                <a:gd name="T1" fmla="*/ 3 h 124"/>
                <a:gd name="T2" fmla="*/ 31 w 31"/>
                <a:gd name="T3" fmla="*/ 2 h 124"/>
                <a:gd name="T4" fmla="*/ 30 w 31"/>
                <a:gd name="T5" fmla="*/ 2 h 124"/>
                <a:gd name="T6" fmla="*/ 30 w 31"/>
                <a:gd name="T7" fmla="*/ 2 h 124"/>
                <a:gd name="T8" fmla="*/ 29 w 31"/>
                <a:gd name="T9" fmla="*/ 2 h 124"/>
                <a:gd name="T10" fmla="*/ 27 w 31"/>
                <a:gd name="T11" fmla="*/ 1 h 124"/>
                <a:gd name="T12" fmla="*/ 26 w 31"/>
                <a:gd name="T13" fmla="*/ 1 h 124"/>
                <a:gd name="T14" fmla="*/ 23 w 31"/>
                <a:gd name="T15" fmla="*/ 0 h 124"/>
                <a:gd name="T16" fmla="*/ 22 w 31"/>
                <a:gd name="T17" fmla="*/ 0 h 124"/>
                <a:gd name="T18" fmla="*/ 20 w 31"/>
                <a:gd name="T19" fmla="*/ 0 h 124"/>
                <a:gd name="T20" fmla="*/ 17 w 31"/>
                <a:gd name="T21" fmla="*/ 0 h 124"/>
                <a:gd name="T22" fmla="*/ 14 w 31"/>
                <a:gd name="T23" fmla="*/ 0 h 124"/>
                <a:gd name="T24" fmla="*/ 12 w 31"/>
                <a:gd name="T25" fmla="*/ 1 h 124"/>
                <a:gd name="T26" fmla="*/ 9 w 31"/>
                <a:gd name="T27" fmla="*/ 1 h 124"/>
                <a:gd name="T28" fmla="*/ 6 w 31"/>
                <a:gd name="T29" fmla="*/ 2 h 124"/>
                <a:gd name="T30" fmla="*/ 3 w 31"/>
                <a:gd name="T31" fmla="*/ 3 h 124"/>
                <a:gd name="T32" fmla="*/ 0 w 31"/>
                <a:gd name="T33" fmla="*/ 6 h 124"/>
                <a:gd name="T34" fmla="*/ 0 w 31"/>
                <a:gd name="T35" fmla="*/ 124 h 124"/>
                <a:gd name="T36" fmla="*/ 1 w 31"/>
                <a:gd name="T37" fmla="*/ 124 h 124"/>
                <a:gd name="T38" fmla="*/ 1 w 31"/>
                <a:gd name="T39" fmla="*/ 124 h 124"/>
                <a:gd name="T40" fmla="*/ 2 w 31"/>
                <a:gd name="T41" fmla="*/ 124 h 124"/>
                <a:gd name="T42" fmla="*/ 3 w 31"/>
                <a:gd name="T43" fmla="*/ 124 h 124"/>
                <a:gd name="T44" fmla="*/ 5 w 31"/>
                <a:gd name="T45" fmla="*/ 123 h 124"/>
                <a:gd name="T46" fmla="*/ 7 w 31"/>
                <a:gd name="T47" fmla="*/ 123 h 124"/>
                <a:gd name="T48" fmla="*/ 8 w 31"/>
                <a:gd name="T49" fmla="*/ 123 h 124"/>
                <a:gd name="T50" fmla="*/ 10 w 31"/>
                <a:gd name="T51" fmla="*/ 121 h 124"/>
                <a:gd name="T52" fmla="*/ 13 w 31"/>
                <a:gd name="T53" fmla="*/ 121 h 124"/>
                <a:gd name="T54" fmla="*/ 15 w 31"/>
                <a:gd name="T55" fmla="*/ 120 h 124"/>
                <a:gd name="T56" fmla="*/ 17 w 31"/>
                <a:gd name="T57" fmla="*/ 119 h 124"/>
                <a:gd name="T58" fmla="*/ 21 w 31"/>
                <a:gd name="T59" fmla="*/ 118 h 124"/>
                <a:gd name="T60" fmla="*/ 23 w 31"/>
                <a:gd name="T61" fmla="*/ 117 h 124"/>
                <a:gd name="T62" fmla="*/ 26 w 31"/>
                <a:gd name="T63" fmla="*/ 116 h 124"/>
                <a:gd name="T64" fmla="*/ 29 w 31"/>
                <a:gd name="T65" fmla="*/ 113 h 124"/>
                <a:gd name="T66" fmla="*/ 31 w 31"/>
                <a:gd name="T67" fmla="*/ 112 h 124"/>
                <a:gd name="T68" fmla="*/ 31 w 31"/>
                <a:gd name="T69" fmla="*/ 3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"/>
                <a:gd name="T106" fmla="*/ 0 h 124"/>
                <a:gd name="T107" fmla="*/ 31 w 31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" h="124">
                  <a:moveTo>
                    <a:pt x="31" y="3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8" y="123"/>
                  </a:lnTo>
                  <a:lnTo>
                    <a:pt x="10" y="121"/>
                  </a:lnTo>
                  <a:lnTo>
                    <a:pt x="13" y="121"/>
                  </a:lnTo>
                  <a:lnTo>
                    <a:pt x="15" y="120"/>
                  </a:lnTo>
                  <a:lnTo>
                    <a:pt x="17" y="119"/>
                  </a:lnTo>
                  <a:lnTo>
                    <a:pt x="21" y="118"/>
                  </a:lnTo>
                  <a:lnTo>
                    <a:pt x="23" y="117"/>
                  </a:lnTo>
                  <a:lnTo>
                    <a:pt x="26" y="116"/>
                  </a:lnTo>
                  <a:lnTo>
                    <a:pt x="29" y="113"/>
                  </a:lnTo>
                  <a:lnTo>
                    <a:pt x="31" y="112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38" name="Freeform 304">
              <a:extLst>
                <a:ext uri="{FF2B5EF4-FFF2-40B4-BE49-F238E27FC236}">
                  <a16:creationId xmlns:a16="http://schemas.microsoft.com/office/drawing/2014/main" id="{D5CD056B-7BAC-AA49-9A6E-4EB058F58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2177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2 h 104"/>
                <a:gd name="T8" fmla="*/ 25 w 27"/>
                <a:gd name="T9" fmla="*/ 1 h 104"/>
                <a:gd name="T10" fmla="*/ 23 w 27"/>
                <a:gd name="T11" fmla="*/ 1 h 104"/>
                <a:gd name="T12" fmla="*/ 22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6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9 w 27"/>
                <a:gd name="T25" fmla="*/ 0 h 104"/>
                <a:gd name="T26" fmla="*/ 8 w 27"/>
                <a:gd name="T27" fmla="*/ 1 h 104"/>
                <a:gd name="T28" fmla="*/ 5 w 27"/>
                <a:gd name="T29" fmla="*/ 2 h 104"/>
                <a:gd name="T30" fmla="*/ 2 w 27"/>
                <a:gd name="T31" fmla="*/ 4 h 104"/>
                <a:gd name="T32" fmla="*/ 0 w 27"/>
                <a:gd name="T33" fmla="*/ 5 h 104"/>
                <a:gd name="T34" fmla="*/ 0 w 27"/>
                <a:gd name="T35" fmla="*/ 104 h 104"/>
                <a:gd name="T36" fmla="*/ 0 w 27"/>
                <a:gd name="T37" fmla="*/ 104 h 104"/>
                <a:gd name="T38" fmla="*/ 1 w 27"/>
                <a:gd name="T39" fmla="*/ 104 h 104"/>
                <a:gd name="T40" fmla="*/ 1 w 27"/>
                <a:gd name="T41" fmla="*/ 104 h 104"/>
                <a:gd name="T42" fmla="*/ 2 w 27"/>
                <a:gd name="T43" fmla="*/ 104 h 104"/>
                <a:gd name="T44" fmla="*/ 4 w 27"/>
                <a:gd name="T45" fmla="*/ 104 h 104"/>
                <a:gd name="T46" fmla="*/ 6 w 27"/>
                <a:gd name="T47" fmla="*/ 104 h 104"/>
                <a:gd name="T48" fmla="*/ 7 w 27"/>
                <a:gd name="T49" fmla="*/ 103 h 104"/>
                <a:gd name="T50" fmla="*/ 9 w 27"/>
                <a:gd name="T51" fmla="*/ 103 h 104"/>
                <a:gd name="T52" fmla="*/ 11 w 27"/>
                <a:gd name="T53" fmla="*/ 102 h 104"/>
                <a:gd name="T54" fmla="*/ 13 w 27"/>
                <a:gd name="T55" fmla="*/ 102 h 104"/>
                <a:gd name="T56" fmla="*/ 15 w 27"/>
                <a:gd name="T57" fmla="*/ 101 h 104"/>
                <a:gd name="T58" fmla="*/ 18 w 27"/>
                <a:gd name="T59" fmla="*/ 99 h 104"/>
                <a:gd name="T60" fmla="*/ 20 w 27"/>
                <a:gd name="T61" fmla="*/ 98 h 104"/>
                <a:gd name="T62" fmla="*/ 22 w 27"/>
                <a:gd name="T63" fmla="*/ 97 h 104"/>
                <a:gd name="T64" fmla="*/ 25 w 27"/>
                <a:gd name="T65" fmla="*/ 96 h 104"/>
                <a:gd name="T66" fmla="*/ 27 w 27"/>
                <a:gd name="T67" fmla="*/ 94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2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11" y="102"/>
                  </a:lnTo>
                  <a:lnTo>
                    <a:pt x="13" y="102"/>
                  </a:lnTo>
                  <a:lnTo>
                    <a:pt x="15" y="101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2" y="97"/>
                  </a:lnTo>
                  <a:lnTo>
                    <a:pt x="25" y="96"/>
                  </a:lnTo>
                  <a:lnTo>
                    <a:pt x="27" y="94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39" name="Freeform 305">
              <a:extLst>
                <a:ext uri="{FF2B5EF4-FFF2-40B4-BE49-F238E27FC236}">
                  <a16:creationId xmlns:a16="http://schemas.microsoft.com/office/drawing/2014/main" id="{D22FB0E4-E30B-5448-83F3-1DF4C2F67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2178"/>
              <a:ext cx="22" cy="84"/>
            </a:xfrm>
            <a:custGeom>
              <a:avLst/>
              <a:gdLst>
                <a:gd name="T0" fmla="*/ 22 w 22"/>
                <a:gd name="T1" fmla="*/ 3 h 84"/>
                <a:gd name="T2" fmla="*/ 22 w 22"/>
                <a:gd name="T3" fmla="*/ 3 h 84"/>
                <a:gd name="T4" fmla="*/ 21 w 22"/>
                <a:gd name="T5" fmla="*/ 1 h 84"/>
                <a:gd name="T6" fmla="*/ 21 w 22"/>
                <a:gd name="T7" fmla="*/ 1 h 84"/>
                <a:gd name="T8" fmla="*/ 20 w 22"/>
                <a:gd name="T9" fmla="*/ 1 h 84"/>
                <a:gd name="T10" fmla="*/ 19 w 22"/>
                <a:gd name="T11" fmla="*/ 1 h 84"/>
                <a:gd name="T12" fmla="*/ 18 w 22"/>
                <a:gd name="T13" fmla="*/ 0 h 84"/>
                <a:gd name="T14" fmla="*/ 17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2 w 22"/>
                <a:gd name="T21" fmla="*/ 0 h 84"/>
                <a:gd name="T22" fmla="*/ 10 w 22"/>
                <a:gd name="T23" fmla="*/ 0 h 84"/>
                <a:gd name="T24" fmla="*/ 8 w 22"/>
                <a:gd name="T25" fmla="*/ 0 h 84"/>
                <a:gd name="T26" fmla="*/ 6 w 22"/>
                <a:gd name="T27" fmla="*/ 1 h 84"/>
                <a:gd name="T28" fmla="*/ 4 w 22"/>
                <a:gd name="T29" fmla="*/ 1 h 84"/>
                <a:gd name="T30" fmla="*/ 3 w 22"/>
                <a:gd name="T31" fmla="*/ 3 h 84"/>
                <a:gd name="T32" fmla="*/ 0 w 22"/>
                <a:gd name="T33" fmla="*/ 4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3 w 22"/>
                <a:gd name="T43" fmla="*/ 84 h 84"/>
                <a:gd name="T44" fmla="*/ 4 w 22"/>
                <a:gd name="T45" fmla="*/ 84 h 84"/>
                <a:gd name="T46" fmla="*/ 5 w 22"/>
                <a:gd name="T47" fmla="*/ 84 h 84"/>
                <a:gd name="T48" fmla="*/ 6 w 22"/>
                <a:gd name="T49" fmla="*/ 84 h 84"/>
                <a:gd name="T50" fmla="*/ 7 w 22"/>
                <a:gd name="T51" fmla="*/ 83 h 84"/>
                <a:gd name="T52" fmla="*/ 10 w 22"/>
                <a:gd name="T53" fmla="*/ 83 h 84"/>
                <a:gd name="T54" fmla="*/ 11 w 22"/>
                <a:gd name="T55" fmla="*/ 82 h 84"/>
                <a:gd name="T56" fmla="*/ 13 w 22"/>
                <a:gd name="T57" fmla="*/ 82 h 84"/>
                <a:gd name="T58" fmla="*/ 14 w 22"/>
                <a:gd name="T59" fmla="*/ 81 h 84"/>
                <a:gd name="T60" fmla="*/ 17 w 22"/>
                <a:gd name="T61" fmla="*/ 80 h 84"/>
                <a:gd name="T62" fmla="*/ 19 w 22"/>
                <a:gd name="T63" fmla="*/ 79 h 84"/>
                <a:gd name="T64" fmla="*/ 20 w 22"/>
                <a:gd name="T65" fmla="*/ 77 h 84"/>
                <a:gd name="T66" fmla="*/ 22 w 22"/>
                <a:gd name="T67" fmla="*/ 76 h 84"/>
                <a:gd name="T68" fmla="*/ 22 w 22"/>
                <a:gd name="T69" fmla="*/ 3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3"/>
                  </a:moveTo>
                  <a:lnTo>
                    <a:pt x="22" y="3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6" y="84"/>
                  </a:lnTo>
                  <a:lnTo>
                    <a:pt x="7" y="83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4" y="81"/>
                  </a:lnTo>
                  <a:lnTo>
                    <a:pt x="17" y="80"/>
                  </a:lnTo>
                  <a:lnTo>
                    <a:pt x="19" y="79"/>
                  </a:lnTo>
                  <a:lnTo>
                    <a:pt x="20" y="77"/>
                  </a:lnTo>
                  <a:lnTo>
                    <a:pt x="22" y="76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A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40" name="Freeform 306">
              <a:extLst>
                <a:ext uri="{FF2B5EF4-FFF2-40B4-BE49-F238E27FC236}">
                  <a16:creationId xmlns:a16="http://schemas.microsoft.com/office/drawing/2014/main" id="{7BB82B28-516A-1648-9C71-E2FC17D7C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2179"/>
              <a:ext cx="18" cy="66"/>
            </a:xfrm>
            <a:custGeom>
              <a:avLst/>
              <a:gdLst>
                <a:gd name="T0" fmla="*/ 18 w 18"/>
                <a:gd name="T1" fmla="*/ 2 h 66"/>
                <a:gd name="T2" fmla="*/ 18 w 18"/>
                <a:gd name="T3" fmla="*/ 2 h 66"/>
                <a:gd name="T4" fmla="*/ 17 w 18"/>
                <a:gd name="T5" fmla="*/ 2 h 66"/>
                <a:gd name="T6" fmla="*/ 14 w 18"/>
                <a:gd name="T7" fmla="*/ 0 h 66"/>
                <a:gd name="T8" fmla="*/ 12 w 18"/>
                <a:gd name="T9" fmla="*/ 0 h 66"/>
                <a:gd name="T10" fmla="*/ 10 w 18"/>
                <a:gd name="T11" fmla="*/ 0 h 66"/>
                <a:gd name="T12" fmla="*/ 6 w 18"/>
                <a:gd name="T13" fmla="*/ 0 h 66"/>
                <a:gd name="T14" fmla="*/ 3 w 18"/>
                <a:gd name="T15" fmla="*/ 2 h 66"/>
                <a:gd name="T16" fmla="*/ 0 w 18"/>
                <a:gd name="T17" fmla="*/ 3 h 66"/>
                <a:gd name="T18" fmla="*/ 0 w 18"/>
                <a:gd name="T19" fmla="*/ 66 h 66"/>
                <a:gd name="T20" fmla="*/ 0 w 18"/>
                <a:gd name="T21" fmla="*/ 66 h 66"/>
                <a:gd name="T22" fmla="*/ 2 w 18"/>
                <a:gd name="T23" fmla="*/ 66 h 66"/>
                <a:gd name="T24" fmla="*/ 4 w 18"/>
                <a:gd name="T25" fmla="*/ 65 h 66"/>
                <a:gd name="T26" fmla="*/ 6 w 18"/>
                <a:gd name="T27" fmla="*/ 65 h 66"/>
                <a:gd name="T28" fmla="*/ 9 w 18"/>
                <a:gd name="T29" fmla="*/ 64 h 66"/>
                <a:gd name="T30" fmla="*/ 12 w 18"/>
                <a:gd name="T31" fmla="*/ 62 h 66"/>
                <a:gd name="T32" fmla="*/ 14 w 18"/>
                <a:gd name="T33" fmla="*/ 61 h 66"/>
                <a:gd name="T34" fmla="*/ 18 w 18"/>
                <a:gd name="T35" fmla="*/ 59 h 66"/>
                <a:gd name="T36" fmla="*/ 18 w 18"/>
                <a:gd name="T37" fmla="*/ 2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66"/>
                <a:gd name="T59" fmla="*/ 18 w 18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66">
                  <a:moveTo>
                    <a:pt x="18" y="2"/>
                  </a:moveTo>
                  <a:lnTo>
                    <a:pt x="18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9" y="64"/>
                  </a:lnTo>
                  <a:lnTo>
                    <a:pt x="12" y="62"/>
                  </a:lnTo>
                  <a:lnTo>
                    <a:pt x="14" y="61"/>
                  </a:lnTo>
                  <a:lnTo>
                    <a:pt x="18" y="59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41" name="Freeform 307">
              <a:extLst>
                <a:ext uri="{FF2B5EF4-FFF2-40B4-BE49-F238E27FC236}">
                  <a16:creationId xmlns:a16="http://schemas.microsoft.com/office/drawing/2014/main" id="{3625AB2E-ADAA-7A49-96C8-A64C9BF5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2181"/>
              <a:ext cx="14" cy="45"/>
            </a:xfrm>
            <a:custGeom>
              <a:avLst/>
              <a:gdLst>
                <a:gd name="T0" fmla="*/ 14 w 14"/>
                <a:gd name="T1" fmla="*/ 1 h 45"/>
                <a:gd name="T2" fmla="*/ 14 w 14"/>
                <a:gd name="T3" fmla="*/ 0 h 45"/>
                <a:gd name="T4" fmla="*/ 13 w 14"/>
                <a:gd name="T5" fmla="*/ 0 h 45"/>
                <a:gd name="T6" fmla="*/ 12 w 14"/>
                <a:gd name="T7" fmla="*/ 0 h 45"/>
                <a:gd name="T8" fmla="*/ 10 w 14"/>
                <a:gd name="T9" fmla="*/ 0 h 45"/>
                <a:gd name="T10" fmla="*/ 9 w 14"/>
                <a:gd name="T11" fmla="*/ 0 h 45"/>
                <a:gd name="T12" fmla="*/ 6 w 14"/>
                <a:gd name="T13" fmla="*/ 0 h 45"/>
                <a:gd name="T14" fmla="*/ 3 w 14"/>
                <a:gd name="T15" fmla="*/ 0 h 45"/>
                <a:gd name="T16" fmla="*/ 0 w 14"/>
                <a:gd name="T17" fmla="*/ 2 h 45"/>
                <a:gd name="T18" fmla="*/ 0 w 14"/>
                <a:gd name="T19" fmla="*/ 45 h 45"/>
                <a:gd name="T20" fmla="*/ 2 w 14"/>
                <a:gd name="T21" fmla="*/ 45 h 45"/>
                <a:gd name="T22" fmla="*/ 2 w 14"/>
                <a:gd name="T23" fmla="*/ 45 h 45"/>
                <a:gd name="T24" fmla="*/ 4 w 14"/>
                <a:gd name="T25" fmla="*/ 45 h 45"/>
                <a:gd name="T26" fmla="*/ 5 w 14"/>
                <a:gd name="T27" fmla="*/ 44 h 45"/>
                <a:gd name="T28" fmla="*/ 7 w 14"/>
                <a:gd name="T29" fmla="*/ 44 h 45"/>
                <a:gd name="T30" fmla="*/ 10 w 14"/>
                <a:gd name="T31" fmla="*/ 43 h 45"/>
                <a:gd name="T32" fmla="*/ 12 w 14"/>
                <a:gd name="T33" fmla="*/ 42 h 45"/>
                <a:gd name="T34" fmla="*/ 14 w 14"/>
                <a:gd name="T35" fmla="*/ 41 h 45"/>
                <a:gd name="T36" fmla="*/ 14 w 14"/>
                <a:gd name="T37" fmla="*/ 1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5"/>
                <a:gd name="T59" fmla="*/ 14 w 14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5">
                  <a:moveTo>
                    <a:pt x="14" y="1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10" y="43"/>
                  </a:lnTo>
                  <a:lnTo>
                    <a:pt x="12" y="42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42" name="Freeform 308">
              <a:extLst>
                <a:ext uri="{FF2B5EF4-FFF2-40B4-BE49-F238E27FC236}">
                  <a16:creationId xmlns:a16="http://schemas.microsoft.com/office/drawing/2014/main" id="{DCCB8B8A-47D5-7B4F-BE81-1EF41B8EF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81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5 w 9"/>
                <a:gd name="T9" fmla="*/ 0 h 27"/>
                <a:gd name="T10" fmla="*/ 4 w 9"/>
                <a:gd name="T11" fmla="*/ 0 h 27"/>
                <a:gd name="T12" fmla="*/ 3 w 9"/>
                <a:gd name="T13" fmla="*/ 1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4 w 9"/>
                <a:gd name="T29" fmla="*/ 27 h 27"/>
                <a:gd name="T30" fmla="*/ 5 w 9"/>
                <a:gd name="T31" fmla="*/ 25 h 27"/>
                <a:gd name="T32" fmla="*/ 8 w 9"/>
                <a:gd name="T33" fmla="*/ 24 h 27"/>
                <a:gd name="T34" fmla="*/ 9 w 9"/>
                <a:gd name="T35" fmla="*/ 23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43" name="Freeform 309">
              <a:extLst>
                <a:ext uri="{FF2B5EF4-FFF2-40B4-BE49-F238E27FC236}">
                  <a16:creationId xmlns:a16="http://schemas.microsoft.com/office/drawing/2014/main" id="{4EDB6EFB-93EC-7149-BEEE-53E91F315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258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9 w 14"/>
                <a:gd name="T3" fmla="*/ 14 h 14"/>
                <a:gd name="T4" fmla="*/ 10 w 14"/>
                <a:gd name="T5" fmla="*/ 13 h 14"/>
                <a:gd name="T6" fmla="*/ 11 w 14"/>
                <a:gd name="T7" fmla="*/ 13 h 14"/>
                <a:gd name="T8" fmla="*/ 12 w 14"/>
                <a:gd name="T9" fmla="*/ 11 h 14"/>
                <a:gd name="T10" fmla="*/ 13 w 14"/>
                <a:gd name="T11" fmla="*/ 10 h 14"/>
                <a:gd name="T12" fmla="*/ 13 w 14"/>
                <a:gd name="T13" fmla="*/ 9 h 14"/>
                <a:gd name="T14" fmla="*/ 14 w 14"/>
                <a:gd name="T15" fmla="*/ 8 h 14"/>
                <a:gd name="T16" fmla="*/ 14 w 14"/>
                <a:gd name="T17" fmla="*/ 7 h 14"/>
                <a:gd name="T18" fmla="*/ 14 w 14"/>
                <a:gd name="T19" fmla="*/ 6 h 14"/>
                <a:gd name="T20" fmla="*/ 13 w 14"/>
                <a:gd name="T21" fmla="*/ 4 h 14"/>
                <a:gd name="T22" fmla="*/ 13 w 14"/>
                <a:gd name="T23" fmla="*/ 3 h 14"/>
                <a:gd name="T24" fmla="*/ 12 w 14"/>
                <a:gd name="T25" fmla="*/ 2 h 14"/>
                <a:gd name="T26" fmla="*/ 11 w 14"/>
                <a:gd name="T27" fmla="*/ 1 h 14"/>
                <a:gd name="T28" fmla="*/ 10 w 14"/>
                <a:gd name="T29" fmla="*/ 0 h 14"/>
                <a:gd name="T30" fmla="*/ 9 w 14"/>
                <a:gd name="T31" fmla="*/ 0 h 14"/>
                <a:gd name="T32" fmla="*/ 7 w 14"/>
                <a:gd name="T33" fmla="*/ 0 h 14"/>
                <a:gd name="T34" fmla="*/ 6 w 14"/>
                <a:gd name="T35" fmla="*/ 0 h 14"/>
                <a:gd name="T36" fmla="*/ 5 w 14"/>
                <a:gd name="T37" fmla="*/ 0 h 14"/>
                <a:gd name="T38" fmla="*/ 4 w 14"/>
                <a:gd name="T39" fmla="*/ 1 h 14"/>
                <a:gd name="T40" fmla="*/ 3 w 14"/>
                <a:gd name="T41" fmla="*/ 2 h 14"/>
                <a:gd name="T42" fmla="*/ 2 w 14"/>
                <a:gd name="T43" fmla="*/ 3 h 14"/>
                <a:gd name="T44" fmla="*/ 2 w 14"/>
                <a:gd name="T45" fmla="*/ 4 h 14"/>
                <a:gd name="T46" fmla="*/ 0 w 14"/>
                <a:gd name="T47" fmla="*/ 6 h 14"/>
                <a:gd name="T48" fmla="*/ 0 w 14"/>
                <a:gd name="T49" fmla="*/ 7 h 14"/>
                <a:gd name="T50" fmla="*/ 0 w 14"/>
                <a:gd name="T51" fmla="*/ 8 h 14"/>
                <a:gd name="T52" fmla="*/ 2 w 14"/>
                <a:gd name="T53" fmla="*/ 9 h 14"/>
                <a:gd name="T54" fmla="*/ 2 w 14"/>
                <a:gd name="T55" fmla="*/ 10 h 14"/>
                <a:gd name="T56" fmla="*/ 3 w 14"/>
                <a:gd name="T57" fmla="*/ 11 h 14"/>
                <a:gd name="T58" fmla="*/ 4 w 14"/>
                <a:gd name="T59" fmla="*/ 13 h 14"/>
                <a:gd name="T60" fmla="*/ 5 w 14"/>
                <a:gd name="T61" fmla="*/ 13 h 14"/>
                <a:gd name="T62" fmla="*/ 6 w 14"/>
                <a:gd name="T63" fmla="*/ 14 h 14"/>
                <a:gd name="T64" fmla="*/ 7 w 14"/>
                <a:gd name="T65" fmla="*/ 14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4"/>
                <a:gd name="T101" fmla="*/ 14 w 14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4">
                  <a:moveTo>
                    <a:pt x="7" y="14"/>
                  </a:moveTo>
                  <a:lnTo>
                    <a:pt x="9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44" name="Freeform 310">
              <a:extLst>
                <a:ext uri="{FF2B5EF4-FFF2-40B4-BE49-F238E27FC236}">
                  <a16:creationId xmlns:a16="http://schemas.microsoft.com/office/drawing/2014/main" id="{BCAFB2EC-130B-194A-BD21-AB9743492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2258"/>
              <a:ext cx="7" cy="7"/>
            </a:xfrm>
            <a:custGeom>
              <a:avLst/>
              <a:gdLst>
                <a:gd name="T0" fmla="*/ 3 w 7"/>
                <a:gd name="T1" fmla="*/ 7 h 7"/>
                <a:gd name="T2" fmla="*/ 4 w 7"/>
                <a:gd name="T3" fmla="*/ 7 h 7"/>
                <a:gd name="T4" fmla="*/ 5 w 7"/>
                <a:gd name="T5" fmla="*/ 6 h 7"/>
                <a:gd name="T6" fmla="*/ 5 w 7"/>
                <a:gd name="T7" fmla="*/ 4 h 7"/>
                <a:gd name="T8" fmla="*/ 7 w 7"/>
                <a:gd name="T9" fmla="*/ 3 h 7"/>
                <a:gd name="T10" fmla="*/ 5 w 7"/>
                <a:gd name="T11" fmla="*/ 2 h 7"/>
                <a:gd name="T12" fmla="*/ 5 w 7"/>
                <a:gd name="T13" fmla="*/ 1 h 7"/>
                <a:gd name="T14" fmla="*/ 4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2 h 7"/>
                <a:gd name="T24" fmla="*/ 0 w 7"/>
                <a:gd name="T25" fmla="*/ 3 h 7"/>
                <a:gd name="T26" fmla="*/ 0 w 7"/>
                <a:gd name="T27" fmla="*/ 4 h 7"/>
                <a:gd name="T28" fmla="*/ 1 w 7"/>
                <a:gd name="T29" fmla="*/ 6 h 7"/>
                <a:gd name="T30" fmla="*/ 2 w 7"/>
                <a:gd name="T31" fmla="*/ 7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45" name="Freeform 311">
              <a:extLst>
                <a:ext uri="{FF2B5EF4-FFF2-40B4-BE49-F238E27FC236}">
                  <a16:creationId xmlns:a16="http://schemas.microsoft.com/office/drawing/2014/main" id="{3BF914FE-B9C9-DC49-9467-B69531916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2258"/>
              <a:ext cx="6" cy="7"/>
            </a:xfrm>
            <a:custGeom>
              <a:avLst/>
              <a:gdLst>
                <a:gd name="T0" fmla="*/ 4 w 6"/>
                <a:gd name="T1" fmla="*/ 7 h 7"/>
                <a:gd name="T2" fmla="*/ 5 w 6"/>
                <a:gd name="T3" fmla="*/ 7 h 7"/>
                <a:gd name="T4" fmla="*/ 6 w 6"/>
                <a:gd name="T5" fmla="*/ 7 h 7"/>
                <a:gd name="T6" fmla="*/ 6 w 6"/>
                <a:gd name="T7" fmla="*/ 6 h 7"/>
                <a:gd name="T8" fmla="*/ 6 w 6"/>
                <a:gd name="T9" fmla="*/ 3 h 7"/>
                <a:gd name="T10" fmla="*/ 6 w 6"/>
                <a:gd name="T11" fmla="*/ 2 h 7"/>
                <a:gd name="T12" fmla="*/ 6 w 6"/>
                <a:gd name="T13" fmla="*/ 1 h 7"/>
                <a:gd name="T14" fmla="*/ 5 w 6"/>
                <a:gd name="T15" fmla="*/ 1 h 7"/>
                <a:gd name="T16" fmla="*/ 4 w 6"/>
                <a:gd name="T17" fmla="*/ 0 h 7"/>
                <a:gd name="T18" fmla="*/ 3 w 6"/>
                <a:gd name="T19" fmla="*/ 1 h 7"/>
                <a:gd name="T20" fmla="*/ 1 w 6"/>
                <a:gd name="T21" fmla="*/ 1 h 7"/>
                <a:gd name="T22" fmla="*/ 0 w 6"/>
                <a:gd name="T23" fmla="*/ 2 h 7"/>
                <a:gd name="T24" fmla="*/ 0 w 6"/>
                <a:gd name="T25" fmla="*/ 3 h 7"/>
                <a:gd name="T26" fmla="*/ 0 w 6"/>
                <a:gd name="T27" fmla="*/ 6 h 7"/>
                <a:gd name="T28" fmla="*/ 1 w 6"/>
                <a:gd name="T29" fmla="*/ 7 h 7"/>
                <a:gd name="T30" fmla="*/ 3 w 6"/>
                <a:gd name="T31" fmla="*/ 7 h 7"/>
                <a:gd name="T32" fmla="*/ 4 w 6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7"/>
                <a:gd name="T53" fmla="*/ 6 w 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46" name="Freeform 312">
              <a:extLst>
                <a:ext uri="{FF2B5EF4-FFF2-40B4-BE49-F238E27FC236}">
                  <a16:creationId xmlns:a16="http://schemas.microsoft.com/office/drawing/2014/main" id="{A4FDC851-75B6-1A4C-B6ED-EBD03EDF4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165"/>
              <a:ext cx="18" cy="93"/>
            </a:xfrm>
            <a:custGeom>
              <a:avLst/>
              <a:gdLst>
                <a:gd name="T0" fmla="*/ 6 w 18"/>
                <a:gd name="T1" fmla="*/ 2 h 93"/>
                <a:gd name="T2" fmla="*/ 6 w 18"/>
                <a:gd name="T3" fmla="*/ 4 h 93"/>
                <a:gd name="T4" fmla="*/ 3 w 18"/>
                <a:gd name="T5" fmla="*/ 9 h 93"/>
                <a:gd name="T6" fmla="*/ 2 w 18"/>
                <a:gd name="T7" fmla="*/ 17 h 93"/>
                <a:gd name="T8" fmla="*/ 1 w 18"/>
                <a:gd name="T9" fmla="*/ 29 h 93"/>
                <a:gd name="T10" fmla="*/ 0 w 18"/>
                <a:gd name="T11" fmla="*/ 41 h 93"/>
                <a:gd name="T12" fmla="*/ 0 w 18"/>
                <a:gd name="T13" fmla="*/ 58 h 93"/>
                <a:gd name="T14" fmla="*/ 1 w 18"/>
                <a:gd name="T15" fmla="*/ 74 h 93"/>
                <a:gd name="T16" fmla="*/ 4 w 18"/>
                <a:gd name="T17" fmla="*/ 93 h 93"/>
                <a:gd name="T18" fmla="*/ 18 w 18"/>
                <a:gd name="T19" fmla="*/ 93 h 93"/>
                <a:gd name="T20" fmla="*/ 17 w 18"/>
                <a:gd name="T21" fmla="*/ 89 h 93"/>
                <a:gd name="T22" fmla="*/ 16 w 18"/>
                <a:gd name="T23" fmla="*/ 82 h 93"/>
                <a:gd name="T24" fmla="*/ 15 w 18"/>
                <a:gd name="T25" fmla="*/ 71 h 93"/>
                <a:gd name="T26" fmla="*/ 14 w 18"/>
                <a:gd name="T27" fmla="*/ 58 h 93"/>
                <a:gd name="T28" fmla="*/ 13 w 18"/>
                <a:gd name="T29" fmla="*/ 43 h 93"/>
                <a:gd name="T30" fmla="*/ 13 w 18"/>
                <a:gd name="T31" fmla="*/ 27 h 93"/>
                <a:gd name="T32" fmla="*/ 15 w 18"/>
                <a:gd name="T33" fmla="*/ 13 h 93"/>
                <a:gd name="T34" fmla="*/ 18 w 18"/>
                <a:gd name="T35" fmla="*/ 2 h 93"/>
                <a:gd name="T36" fmla="*/ 18 w 18"/>
                <a:gd name="T37" fmla="*/ 2 h 93"/>
                <a:gd name="T38" fmla="*/ 18 w 18"/>
                <a:gd name="T39" fmla="*/ 0 h 93"/>
                <a:gd name="T40" fmla="*/ 18 w 18"/>
                <a:gd name="T41" fmla="*/ 0 h 93"/>
                <a:gd name="T42" fmla="*/ 17 w 18"/>
                <a:gd name="T43" fmla="*/ 0 h 93"/>
                <a:gd name="T44" fmla="*/ 16 w 18"/>
                <a:gd name="T45" fmla="*/ 0 h 93"/>
                <a:gd name="T46" fmla="*/ 14 w 18"/>
                <a:gd name="T47" fmla="*/ 0 h 93"/>
                <a:gd name="T48" fmla="*/ 10 w 18"/>
                <a:gd name="T49" fmla="*/ 0 h 93"/>
                <a:gd name="T50" fmla="*/ 6 w 18"/>
                <a:gd name="T51" fmla="*/ 2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93"/>
                <a:gd name="T80" fmla="*/ 18 w 18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93">
                  <a:moveTo>
                    <a:pt x="6" y="2"/>
                  </a:moveTo>
                  <a:lnTo>
                    <a:pt x="6" y="4"/>
                  </a:lnTo>
                  <a:lnTo>
                    <a:pt x="3" y="9"/>
                  </a:lnTo>
                  <a:lnTo>
                    <a:pt x="2" y="17"/>
                  </a:lnTo>
                  <a:lnTo>
                    <a:pt x="1" y="29"/>
                  </a:lnTo>
                  <a:lnTo>
                    <a:pt x="0" y="41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4" y="93"/>
                  </a:lnTo>
                  <a:lnTo>
                    <a:pt x="18" y="93"/>
                  </a:lnTo>
                  <a:lnTo>
                    <a:pt x="17" y="89"/>
                  </a:lnTo>
                  <a:lnTo>
                    <a:pt x="16" y="82"/>
                  </a:lnTo>
                  <a:lnTo>
                    <a:pt x="15" y="71"/>
                  </a:lnTo>
                  <a:lnTo>
                    <a:pt x="14" y="58"/>
                  </a:lnTo>
                  <a:lnTo>
                    <a:pt x="13" y="43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47" name="Freeform 313">
              <a:extLst>
                <a:ext uri="{FF2B5EF4-FFF2-40B4-BE49-F238E27FC236}">
                  <a16:creationId xmlns:a16="http://schemas.microsoft.com/office/drawing/2014/main" id="{63F7F41D-0223-D34D-80F5-95BF2CD1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2154"/>
              <a:ext cx="27" cy="104"/>
            </a:xfrm>
            <a:custGeom>
              <a:avLst/>
              <a:gdLst>
                <a:gd name="T0" fmla="*/ 27 w 27"/>
                <a:gd name="T1" fmla="*/ 0 h 104"/>
                <a:gd name="T2" fmla="*/ 25 w 27"/>
                <a:gd name="T3" fmla="*/ 1 h 104"/>
                <a:gd name="T4" fmla="*/ 24 w 27"/>
                <a:gd name="T5" fmla="*/ 3 h 104"/>
                <a:gd name="T6" fmla="*/ 22 w 27"/>
                <a:gd name="T7" fmla="*/ 9 h 104"/>
                <a:gd name="T8" fmla="*/ 20 w 27"/>
                <a:gd name="T9" fmla="*/ 18 h 104"/>
                <a:gd name="T10" fmla="*/ 17 w 27"/>
                <a:gd name="T11" fmla="*/ 31 h 104"/>
                <a:gd name="T12" fmla="*/ 16 w 27"/>
                <a:gd name="T13" fmla="*/ 49 h 104"/>
                <a:gd name="T14" fmla="*/ 17 w 27"/>
                <a:gd name="T15" fmla="*/ 73 h 104"/>
                <a:gd name="T16" fmla="*/ 20 w 27"/>
                <a:gd name="T17" fmla="*/ 104 h 104"/>
                <a:gd name="T18" fmla="*/ 4 w 27"/>
                <a:gd name="T19" fmla="*/ 104 h 104"/>
                <a:gd name="T20" fmla="*/ 4 w 27"/>
                <a:gd name="T21" fmla="*/ 100 h 104"/>
                <a:gd name="T22" fmla="*/ 3 w 27"/>
                <a:gd name="T23" fmla="*/ 92 h 104"/>
                <a:gd name="T24" fmla="*/ 2 w 27"/>
                <a:gd name="T25" fmla="*/ 79 h 104"/>
                <a:gd name="T26" fmla="*/ 1 w 27"/>
                <a:gd name="T27" fmla="*/ 64 h 104"/>
                <a:gd name="T28" fmla="*/ 0 w 27"/>
                <a:gd name="T29" fmla="*/ 47 h 104"/>
                <a:gd name="T30" fmla="*/ 1 w 27"/>
                <a:gd name="T31" fmla="*/ 30 h 104"/>
                <a:gd name="T32" fmla="*/ 3 w 27"/>
                <a:gd name="T33" fmla="*/ 14 h 104"/>
                <a:gd name="T34" fmla="*/ 9 w 27"/>
                <a:gd name="T35" fmla="*/ 0 h 104"/>
                <a:gd name="T36" fmla="*/ 27 w 27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4"/>
                <a:gd name="T59" fmla="*/ 27 w 2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4">
                  <a:moveTo>
                    <a:pt x="27" y="0"/>
                  </a:moveTo>
                  <a:lnTo>
                    <a:pt x="25" y="1"/>
                  </a:lnTo>
                  <a:lnTo>
                    <a:pt x="24" y="3"/>
                  </a:lnTo>
                  <a:lnTo>
                    <a:pt x="22" y="9"/>
                  </a:lnTo>
                  <a:lnTo>
                    <a:pt x="20" y="18"/>
                  </a:lnTo>
                  <a:lnTo>
                    <a:pt x="17" y="31"/>
                  </a:lnTo>
                  <a:lnTo>
                    <a:pt x="16" y="49"/>
                  </a:lnTo>
                  <a:lnTo>
                    <a:pt x="17" y="73"/>
                  </a:lnTo>
                  <a:lnTo>
                    <a:pt x="20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3" y="92"/>
                  </a:lnTo>
                  <a:lnTo>
                    <a:pt x="2" y="79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0"/>
                  </a:lnTo>
                  <a:lnTo>
                    <a:pt x="3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48" name="Freeform 314">
              <a:extLst>
                <a:ext uri="{FF2B5EF4-FFF2-40B4-BE49-F238E27FC236}">
                  <a16:creationId xmlns:a16="http://schemas.microsoft.com/office/drawing/2014/main" id="{9C6E33CA-3E32-0B4A-95E7-9242944F3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170"/>
              <a:ext cx="17" cy="82"/>
            </a:xfrm>
            <a:custGeom>
              <a:avLst/>
              <a:gdLst>
                <a:gd name="T0" fmla="*/ 6 w 17"/>
                <a:gd name="T1" fmla="*/ 2 h 82"/>
                <a:gd name="T2" fmla="*/ 6 w 17"/>
                <a:gd name="T3" fmla="*/ 4 h 82"/>
                <a:gd name="T4" fmla="*/ 4 w 17"/>
                <a:gd name="T5" fmla="*/ 8 h 82"/>
                <a:gd name="T6" fmla="*/ 2 w 17"/>
                <a:gd name="T7" fmla="*/ 15 h 82"/>
                <a:gd name="T8" fmla="*/ 1 w 17"/>
                <a:gd name="T9" fmla="*/ 26 h 82"/>
                <a:gd name="T10" fmla="*/ 0 w 17"/>
                <a:gd name="T11" fmla="*/ 38 h 82"/>
                <a:gd name="T12" fmla="*/ 1 w 17"/>
                <a:gd name="T13" fmla="*/ 50 h 82"/>
                <a:gd name="T14" fmla="*/ 2 w 17"/>
                <a:gd name="T15" fmla="*/ 66 h 82"/>
                <a:gd name="T16" fmla="*/ 4 w 17"/>
                <a:gd name="T17" fmla="*/ 82 h 82"/>
                <a:gd name="T18" fmla="*/ 16 w 17"/>
                <a:gd name="T19" fmla="*/ 81 h 82"/>
                <a:gd name="T20" fmla="*/ 16 w 17"/>
                <a:gd name="T21" fmla="*/ 78 h 82"/>
                <a:gd name="T22" fmla="*/ 15 w 17"/>
                <a:gd name="T23" fmla="*/ 73 h 82"/>
                <a:gd name="T24" fmla="*/ 14 w 17"/>
                <a:gd name="T25" fmla="*/ 62 h 82"/>
                <a:gd name="T26" fmla="*/ 13 w 17"/>
                <a:gd name="T27" fmla="*/ 50 h 82"/>
                <a:gd name="T28" fmla="*/ 11 w 17"/>
                <a:gd name="T29" fmla="*/ 38 h 82"/>
                <a:gd name="T30" fmla="*/ 11 w 17"/>
                <a:gd name="T31" fmla="*/ 25 h 82"/>
                <a:gd name="T32" fmla="*/ 14 w 17"/>
                <a:gd name="T33" fmla="*/ 12 h 82"/>
                <a:gd name="T34" fmla="*/ 17 w 17"/>
                <a:gd name="T35" fmla="*/ 1 h 82"/>
                <a:gd name="T36" fmla="*/ 17 w 17"/>
                <a:gd name="T37" fmla="*/ 1 h 82"/>
                <a:gd name="T38" fmla="*/ 17 w 17"/>
                <a:gd name="T39" fmla="*/ 1 h 82"/>
                <a:gd name="T40" fmla="*/ 17 w 17"/>
                <a:gd name="T41" fmla="*/ 1 h 82"/>
                <a:gd name="T42" fmla="*/ 16 w 17"/>
                <a:gd name="T43" fmla="*/ 0 h 82"/>
                <a:gd name="T44" fmla="*/ 15 w 17"/>
                <a:gd name="T45" fmla="*/ 0 h 82"/>
                <a:gd name="T46" fmla="*/ 13 w 17"/>
                <a:gd name="T47" fmla="*/ 1 h 82"/>
                <a:gd name="T48" fmla="*/ 9 w 17"/>
                <a:gd name="T49" fmla="*/ 1 h 82"/>
                <a:gd name="T50" fmla="*/ 6 w 17"/>
                <a:gd name="T51" fmla="*/ 2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82"/>
                <a:gd name="T80" fmla="*/ 17 w 17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82">
                  <a:moveTo>
                    <a:pt x="6" y="2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5"/>
                  </a:lnTo>
                  <a:lnTo>
                    <a:pt x="1" y="26"/>
                  </a:lnTo>
                  <a:lnTo>
                    <a:pt x="0" y="38"/>
                  </a:lnTo>
                  <a:lnTo>
                    <a:pt x="1" y="50"/>
                  </a:lnTo>
                  <a:lnTo>
                    <a:pt x="2" y="66"/>
                  </a:lnTo>
                  <a:lnTo>
                    <a:pt x="4" y="82"/>
                  </a:lnTo>
                  <a:lnTo>
                    <a:pt x="16" y="81"/>
                  </a:lnTo>
                  <a:lnTo>
                    <a:pt x="16" y="78"/>
                  </a:lnTo>
                  <a:lnTo>
                    <a:pt x="15" y="73"/>
                  </a:lnTo>
                  <a:lnTo>
                    <a:pt x="14" y="62"/>
                  </a:lnTo>
                  <a:lnTo>
                    <a:pt x="13" y="50"/>
                  </a:lnTo>
                  <a:lnTo>
                    <a:pt x="11" y="38"/>
                  </a:lnTo>
                  <a:lnTo>
                    <a:pt x="11" y="25"/>
                  </a:lnTo>
                  <a:lnTo>
                    <a:pt x="14" y="1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49" name="Freeform 315">
              <a:extLst>
                <a:ext uri="{FF2B5EF4-FFF2-40B4-BE49-F238E27FC236}">
                  <a16:creationId xmlns:a16="http://schemas.microsoft.com/office/drawing/2014/main" id="{8059B16D-5BD0-9045-9BAC-D11099B8F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2176"/>
              <a:ext cx="14" cy="69"/>
            </a:xfrm>
            <a:custGeom>
              <a:avLst/>
              <a:gdLst>
                <a:gd name="T0" fmla="*/ 5 w 14"/>
                <a:gd name="T1" fmla="*/ 1 h 69"/>
                <a:gd name="T2" fmla="*/ 5 w 14"/>
                <a:gd name="T3" fmla="*/ 2 h 69"/>
                <a:gd name="T4" fmla="*/ 3 w 14"/>
                <a:gd name="T5" fmla="*/ 7 h 69"/>
                <a:gd name="T6" fmla="*/ 2 w 14"/>
                <a:gd name="T7" fmla="*/ 13 h 69"/>
                <a:gd name="T8" fmla="*/ 1 w 14"/>
                <a:gd name="T9" fmla="*/ 21 h 69"/>
                <a:gd name="T10" fmla="*/ 0 w 14"/>
                <a:gd name="T11" fmla="*/ 32 h 69"/>
                <a:gd name="T12" fmla="*/ 0 w 14"/>
                <a:gd name="T13" fmla="*/ 43 h 69"/>
                <a:gd name="T14" fmla="*/ 1 w 14"/>
                <a:gd name="T15" fmla="*/ 56 h 69"/>
                <a:gd name="T16" fmla="*/ 3 w 14"/>
                <a:gd name="T17" fmla="*/ 69 h 69"/>
                <a:gd name="T18" fmla="*/ 14 w 14"/>
                <a:gd name="T19" fmla="*/ 69 h 69"/>
                <a:gd name="T20" fmla="*/ 13 w 14"/>
                <a:gd name="T21" fmla="*/ 67 h 69"/>
                <a:gd name="T22" fmla="*/ 13 w 14"/>
                <a:gd name="T23" fmla="*/ 61 h 69"/>
                <a:gd name="T24" fmla="*/ 12 w 14"/>
                <a:gd name="T25" fmla="*/ 53 h 69"/>
                <a:gd name="T26" fmla="*/ 10 w 14"/>
                <a:gd name="T27" fmla="*/ 43 h 69"/>
                <a:gd name="T28" fmla="*/ 9 w 14"/>
                <a:gd name="T29" fmla="*/ 32 h 69"/>
                <a:gd name="T30" fmla="*/ 9 w 14"/>
                <a:gd name="T31" fmla="*/ 20 h 69"/>
                <a:gd name="T32" fmla="*/ 12 w 14"/>
                <a:gd name="T33" fmla="*/ 9 h 69"/>
                <a:gd name="T34" fmla="*/ 14 w 14"/>
                <a:gd name="T35" fmla="*/ 1 h 69"/>
                <a:gd name="T36" fmla="*/ 14 w 14"/>
                <a:gd name="T37" fmla="*/ 1 h 69"/>
                <a:gd name="T38" fmla="*/ 14 w 14"/>
                <a:gd name="T39" fmla="*/ 1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0 w 14"/>
                <a:gd name="T47" fmla="*/ 0 h 69"/>
                <a:gd name="T48" fmla="*/ 8 w 14"/>
                <a:gd name="T49" fmla="*/ 1 h 69"/>
                <a:gd name="T50" fmla="*/ 5 w 14"/>
                <a:gd name="T51" fmla="*/ 1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1"/>
                  </a:moveTo>
                  <a:lnTo>
                    <a:pt x="5" y="2"/>
                  </a:lnTo>
                  <a:lnTo>
                    <a:pt x="3" y="7"/>
                  </a:lnTo>
                  <a:lnTo>
                    <a:pt x="2" y="13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" y="56"/>
                  </a:lnTo>
                  <a:lnTo>
                    <a:pt x="3" y="69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9" y="32"/>
                  </a:lnTo>
                  <a:lnTo>
                    <a:pt x="9" y="20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50" name="Freeform 316">
              <a:extLst>
                <a:ext uri="{FF2B5EF4-FFF2-40B4-BE49-F238E27FC236}">
                  <a16:creationId xmlns:a16="http://schemas.microsoft.com/office/drawing/2014/main" id="{B24EAD04-EA6A-144A-964A-7CF7C32EF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182"/>
              <a:ext cx="12" cy="57"/>
            </a:xfrm>
            <a:custGeom>
              <a:avLst/>
              <a:gdLst>
                <a:gd name="T0" fmla="*/ 4 w 12"/>
                <a:gd name="T1" fmla="*/ 1 h 57"/>
                <a:gd name="T2" fmla="*/ 2 w 12"/>
                <a:gd name="T3" fmla="*/ 2 h 57"/>
                <a:gd name="T4" fmla="*/ 2 w 12"/>
                <a:gd name="T5" fmla="*/ 5 h 57"/>
                <a:gd name="T6" fmla="*/ 1 w 12"/>
                <a:gd name="T7" fmla="*/ 10 h 57"/>
                <a:gd name="T8" fmla="*/ 0 w 12"/>
                <a:gd name="T9" fmla="*/ 17 h 57"/>
                <a:gd name="T10" fmla="*/ 0 w 12"/>
                <a:gd name="T11" fmla="*/ 26 h 57"/>
                <a:gd name="T12" fmla="*/ 0 w 12"/>
                <a:gd name="T13" fmla="*/ 35 h 57"/>
                <a:gd name="T14" fmla="*/ 1 w 12"/>
                <a:gd name="T15" fmla="*/ 45 h 57"/>
                <a:gd name="T16" fmla="*/ 2 w 12"/>
                <a:gd name="T17" fmla="*/ 57 h 57"/>
                <a:gd name="T18" fmla="*/ 11 w 12"/>
                <a:gd name="T19" fmla="*/ 56 h 57"/>
                <a:gd name="T20" fmla="*/ 11 w 12"/>
                <a:gd name="T21" fmla="*/ 55 h 57"/>
                <a:gd name="T22" fmla="*/ 9 w 12"/>
                <a:gd name="T23" fmla="*/ 50 h 57"/>
                <a:gd name="T24" fmla="*/ 9 w 12"/>
                <a:gd name="T25" fmla="*/ 43 h 57"/>
                <a:gd name="T26" fmla="*/ 8 w 12"/>
                <a:gd name="T27" fmla="*/ 35 h 57"/>
                <a:gd name="T28" fmla="*/ 7 w 12"/>
                <a:gd name="T29" fmla="*/ 26 h 57"/>
                <a:gd name="T30" fmla="*/ 8 w 12"/>
                <a:gd name="T31" fmla="*/ 16 h 57"/>
                <a:gd name="T32" fmla="*/ 9 w 12"/>
                <a:gd name="T33" fmla="*/ 8 h 57"/>
                <a:gd name="T34" fmla="*/ 12 w 12"/>
                <a:gd name="T35" fmla="*/ 0 h 57"/>
                <a:gd name="T36" fmla="*/ 12 w 12"/>
                <a:gd name="T37" fmla="*/ 0 h 57"/>
                <a:gd name="T38" fmla="*/ 12 w 12"/>
                <a:gd name="T39" fmla="*/ 0 h 57"/>
                <a:gd name="T40" fmla="*/ 12 w 12"/>
                <a:gd name="T41" fmla="*/ 0 h 57"/>
                <a:gd name="T42" fmla="*/ 11 w 12"/>
                <a:gd name="T43" fmla="*/ 0 h 57"/>
                <a:gd name="T44" fmla="*/ 9 w 12"/>
                <a:gd name="T45" fmla="*/ 0 h 57"/>
                <a:gd name="T46" fmla="*/ 8 w 12"/>
                <a:gd name="T47" fmla="*/ 0 h 57"/>
                <a:gd name="T48" fmla="*/ 6 w 12"/>
                <a:gd name="T49" fmla="*/ 0 h 57"/>
                <a:gd name="T50" fmla="*/ 4 w 12"/>
                <a:gd name="T51" fmla="*/ 1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7"/>
                <a:gd name="T80" fmla="*/ 12 w 12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7">
                  <a:moveTo>
                    <a:pt x="4" y="1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1" y="45"/>
                  </a:lnTo>
                  <a:lnTo>
                    <a:pt x="2" y="57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9" y="50"/>
                  </a:lnTo>
                  <a:lnTo>
                    <a:pt x="9" y="43"/>
                  </a:lnTo>
                  <a:lnTo>
                    <a:pt x="8" y="35"/>
                  </a:lnTo>
                  <a:lnTo>
                    <a:pt x="7" y="26"/>
                  </a:lnTo>
                  <a:lnTo>
                    <a:pt x="8" y="16"/>
                  </a:lnTo>
                  <a:lnTo>
                    <a:pt x="9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51" name="Freeform 317">
              <a:extLst>
                <a:ext uri="{FF2B5EF4-FFF2-40B4-BE49-F238E27FC236}">
                  <a16:creationId xmlns:a16="http://schemas.microsoft.com/office/drawing/2014/main" id="{8E175E41-F213-B24D-AA92-5DEDEC4DD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187"/>
              <a:ext cx="9" cy="45"/>
            </a:xfrm>
            <a:custGeom>
              <a:avLst/>
              <a:gdLst>
                <a:gd name="T0" fmla="*/ 4 w 9"/>
                <a:gd name="T1" fmla="*/ 1 h 45"/>
                <a:gd name="T2" fmla="*/ 2 w 9"/>
                <a:gd name="T3" fmla="*/ 2 h 45"/>
                <a:gd name="T4" fmla="*/ 2 w 9"/>
                <a:gd name="T5" fmla="*/ 4 h 45"/>
                <a:gd name="T6" fmla="*/ 1 w 9"/>
                <a:gd name="T7" fmla="*/ 9 h 45"/>
                <a:gd name="T8" fmla="*/ 1 w 9"/>
                <a:gd name="T9" fmla="*/ 14 h 45"/>
                <a:gd name="T10" fmla="*/ 0 w 9"/>
                <a:gd name="T11" fmla="*/ 21 h 45"/>
                <a:gd name="T12" fmla="*/ 0 w 9"/>
                <a:gd name="T13" fmla="*/ 28 h 45"/>
                <a:gd name="T14" fmla="*/ 1 w 9"/>
                <a:gd name="T15" fmla="*/ 37 h 45"/>
                <a:gd name="T16" fmla="*/ 2 w 9"/>
                <a:gd name="T17" fmla="*/ 45 h 45"/>
                <a:gd name="T18" fmla="*/ 9 w 9"/>
                <a:gd name="T19" fmla="*/ 45 h 45"/>
                <a:gd name="T20" fmla="*/ 9 w 9"/>
                <a:gd name="T21" fmla="*/ 44 h 45"/>
                <a:gd name="T22" fmla="*/ 8 w 9"/>
                <a:gd name="T23" fmla="*/ 40 h 45"/>
                <a:gd name="T24" fmla="*/ 7 w 9"/>
                <a:gd name="T25" fmla="*/ 35 h 45"/>
                <a:gd name="T26" fmla="*/ 7 w 9"/>
                <a:gd name="T27" fmla="*/ 28 h 45"/>
                <a:gd name="T28" fmla="*/ 6 w 9"/>
                <a:gd name="T29" fmla="*/ 21 h 45"/>
                <a:gd name="T30" fmla="*/ 7 w 9"/>
                <a:gd name="T31" fmla="*/ 14 h 45"/>
                <a:gd name="T32" fmla="*/ 7 w 9"/>
                <a:gd name="T33" fmla="*/ 7 h 45"/>
                <a:gd name="T34" fmla="*/ 9 w 9"/>
                <a:gd name="T35" fmla="*/ 1 h 45"/>
                <a:gd name="T36" fmla="*/ 9 w 9"/>
                <a:gd name="T37" fmla="*/ 1 h 45"/>
                <a:gd name="T38" fmla="*/ 9 w 9"/>
                <a:gd name="T39" fmla="*/ 1 h 45"/>
                <a:gd name="T40" fmla="*/ 9 w 9"/>
                <a:gd name="T41" fmla="*/ 1 h 45"/>
                <a:gd name="T42" fmla="*/ 9 w 9"/>
                <a:gd name="T43" fmla="*/ 0 h 45"/>
                <a:gd name="T44" fmla="*/ 8 w 9"/>
                <a:gd name="T45" fmla="*/ 0 h 45"/>
                <a:gd name="T46" fmla="*/ 7 w 9"/>
                <a:gd name="T47" fmla="*/ 1 h 45"/>
                <a:gd name="T48" fmla="*/ 6 w 9"/>
                <a:gd name="T49" fmla="*/ 1 h 45"/>
                <a:gd name="T50" fmla="*/ 4 w 9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"/>
                <a:gd name="T79" fmla="*/ 0 h 45"/>
                <a:gd name="T80" fmla="*/ 9 w 9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" h="45">
                  <a:moveTo>
                    <a:pt x="4" y="1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1" y="37"/>
                  </a:lnTo>
                  <a:lnTo>
                    <a:pt x="2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8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52" name="Freeform 318">
              <a:extLst>
                <a:ext uri="{FF2B5EF4-FFF2-40B4-BE49-F238E27FC236}">
                  <a16:creationId xmlns:a16="http://schemas.microsoft.com/office/drawing/2014/main" id="{8AE8C0CC-D126-7E41-87AF-5AD0A3BA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2192"/>
              <a:ext cx="7" cy="34"/>
            </a:xfrm>
            <a:custGeom>
              <a:avLst/>
              <a:gdLst>
                <a:gd name="T0" fmla="*/ 3 w 7"/>
                <a:gd name="T1" fmla="*/ 2 h 34"/>
                <a:gd name="T2" fmla="*/ 1 w 7"/>
                <a:gd name="T3" fmla="*/ 2 h 34"/>
                <a:gd name="T4" fmla="*/ 1 w 7"/>
                <a:gd name="T5" fmla="*/ 4 h 34"/>
                <a:gd name="T6" fmla="*/ 0 w 7"/>
                <a:gd name="T7" fmla="*/ 6 h 34"/>
                <a:gd name="T8" fmla="*/ 0 w 7"/>
                <a:gd name="T9" fmla="*/ 11 h 34"/>
                <a:gd name="T10" fmla="*/ 0 w 7"/>
                <a:gd name="T11" fmla="*/ 16 h 34"/>
                <a:gd name="T12" fmla="*/ 0 w 7"/>
                <a:gd name="T13" fmla="*/ 21 h 34"/>
                <a:gd name="T14" fmla="*/ 0 w 7"/>
                <a:gd name="T15" fmla="*/ 27 h 34"/>
                <a:gd name="T16" fmla="*/ 1 w 7"/>
                <a:gd name="T17" fmla="*/ 34 h 34"/>
                <a:gd name="T18" fmla="*/ 6 w 7"/>
                <a:gd name="T19" fmla="*/ 34 h 34"/>
                <a:gd name="T20" fmla="*/ 6 w 7"/>
                <a:gd name="T21" fmla="*/ 33 h 34"/>
                <a:gd name="T22" fmla="*/ 6 w 7"/>
                <a:gd name="T23" fmla="*/ 30 h 34"/>
                <a:gd name="T24" fmla="*/ 5 w 7"/>
                <a:gd name="T25" fmla="*/ 26 h 34"/>
                <a:gd name="T26" fmla="*/ 5 w 7"/>
                <a:gd name="T27" fmla="*/ 21 h 34"/>
                <a:gd name="T28" fmla="*/ 5 w 7"/>
                <a:gd name="T29" fmla="*/ 16 h 34"/>
                <a:gd name="T30" fmla="*/ 5 w 7"/>
                <a:gd name="T31" fmla="*/ 11 h 34"/>
                <a:gd name="T32" fmla="*/ 5 w 7"/>
                <a:gd name="T33" fmla="*/ 5 h 34"/>
                <a:gd name="T34" fmla="*/ 7 w 7"/>
                <a:gd name="T35" fmla="*/ 2 h 34"/>
                <a:gd name="T36" fmla="*/ 7 w 7"/>
                <a:gd name="T37" fmla="*/ 2 h 34"/>
                <a:gd name="T38" fmla="*/ 7 w 7"/>
                <a:gd name="T39" fmla="*/ 0 h 34"/>
                <a:gd name="T40" fmla="*/ 6 w 7"/>
                <a:gd name="T41" fmla="*/ 0 h 34"/>
                <a:gd name="T42" fmla="*/ 6 w 7"/>
                <a:gd name="T43" fmla="*/ 0 h 34"/>
                <a:gd name="T44" fmla="*/ 6 w 7"/>
                <a:gd name="T45" fmla="*/ 0 h 34"/>
                <a:gd name="T46" fmla="*/ 5 w 7"/>
                <a:gd name="T47" fmla="*/ 0 h 34"/>
                <a:gd name="T48" fmla="*/ 4 w 7"/>
                <a:gd name="T49" fmla="*/ 0 h 34"/>
                <a:gd name="T50" fmla="*/ 3 w 7"/>
                <a:gd name="T51" fmla="*/ 2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4"/>
                <a:gd name="T80" fmla="*/ 7 w 7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4">
                  <a:moveTo>
                    <a:pt x="3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5" y="26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53" name="Freeform 319">
              <a:extLst>
                <a:ext uri="{FF2B5EF4-FFF2-40B4-BE49-F238E27FC236}">
                  <a16:creationId xmlns:a16="http://schemas.microsoft.com/office/drawing/2014/main" id="{575C1D97-66D8-B346-8AEC-175C6B7AC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2160"/>
              <a:ext cx="23" cy="91"/>
            </a:xfrm>
            <a:custGeom>
              <a:avLst/>
              <a:gdLst>
                <a:gd name="T0" fmla="*/ 23 w 23"/>
                <a:gd name="T1" fmla="*/ 1 h 91"/>
                <a:gd name="T2" fmla="*/ 22 w 23"/>
                <a:gd name="T3" fmla="*/ 1 h 91"/>
                <a:gd name="T4" fmla="*/ 21 w 23"/>
                <a:gd name="T5" fmla="*/ 3 h 91"/>
                <a:gd name="T6" fmla="*/ 19 w 23"/>
                <a:gd name="T7" fmla="*/ 8 h 91"/>
                <a:gd name="T8" fmla="*/ 16 w 23"/>
                <a:gd name="T9" fmla="*/ 16 h 91"/>
                <a:gd name="T10" fmla="*/ 15 w 23"/>
                <a:gd name="T11" fmla="*/ 28 h 91"/>
                <a:gd name="T12" fmla="*/ 14 w 23"/>
                <a:gd name="T13" fmla="*/ 43 h 91"/>
                <a:gd name="T14" fmla="*/ 15 w 23"/>
                <a:gd name="T15" fmla="*/ 64 h 91"/>
                <a:gd name="T16" fmla="*/ 17 w 23"/>
                <a:gd name="T17" fmla="*/ 91 h 91"/>
                <a:gd name="T18" fmla="*/ 5 w 23"/>
                <a:gd name="T19" fmla="*/ 91 h 91"/>
                <a:gd name="T20" fmla="*/ 3 w 23"/>
                <a:gd name="T21" fmla="*/ 87 h 91"/>
                <a:gd name="T22" fmla="*/ 2 w 23"/>
                <a:gd name="T23" fmla="*/ 80 h 91"/>
                <a:gd name="T24" fmla="*/ 1 w 23"/>
                <a:gd name="T25" fmla="*/ 70 h 91"/>
                <a:gd name="T26" fmla="*/ 0 w 23"/>
                <a:gd name="T27" fmla="*/ 56 h 91"/>
                <a:gd name="T28" fmla="*/ 0 w 23"/>
                <a:gd name="T29" fmla="*/ 42 h 91"/>
                <a:gd name="T30" fmla="*/ 1 w 23"/>
                <a:gd name="T31" fmla="*/ 27 h 91"/>
                <a:gd name="T32" fmla="*/ 3 w 23"/>
                <a:gd name="T33" fmla="*/ 12 h 91"/>
                <a:gd name="T34" fmla="*/ 7 w 23"/>
                <a:gd name="T35" fmla="*/ 0 h 91"/>
                <a:gd name="T36" fmla="*/ 23 w 23"/>
                <a:gd name="T37" fmla="*/ 1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91"/>
                <a:gd name="T59" fmla="*/ 23 w 23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91">
                  <a:moveTo>
                    <a:pt x="23" y="1"/>
                  </a:moveTo>
                  <a:lnTo>
                    <a:pt x="22" y="1"/>
                  </a:lnTo>
                  <a:lnTo>
                    <a:pt x="21" y="3"/>
                  </a:lnTo>
                  <a:lnTo>
                    <a:pt x="19" y="8"/>
                  </a:lnTo>
                  <a:lnTo>
                    <a:pt x="16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7" y="91"/>
                  </a:lnTo>
                  <a:lnTo>
                    <a:pt x="5" y="91"/>
                  </a:lnTo>
                  <a:lnTo>
                    <a:pt x="3" y="87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3" y="12"/>
                  </a:lnTo>
                  <a:lnTo>
                    <a:pt x="7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54" name="Freeform 320">
              <a:extLst>
                <a:ext uri="{FF2B5EF4-FFF2-40B4-BE49-F238E27FC236}">
                  <a16:creationId xmlns:a16="http://schemas.microsoft.com/office/drawing/2014/main" id="{F4013F31-AB8F-E54D-918B-6DA72DFC8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2167"/>
              <a:ext cx="19" cy="77"/>
            </a:xfrm>
            <a:custGeom>
              <a:avLst/>
              <a:gdLst>
                <a:gd name="T0" fmla="*/ 19 w 19"/>
                <a:gd name="T1" fmla="*/ 0 h 77"/>
                <a:gd name="T2" fmla="*/ 19 w 19"/>
                <a:gd name="T3" fmla="*/ 1 h 77"/>
                <a:gd name="T4" fmla="*/ 18 w 19"/>
                <a:gd name="T5" fmla="*/ 2 h 77"/>
                <a:gd name="T6" fmla="*/ 16 w 19"/>
                <a:gd name="T7" fmla="*/ 7 h 77"/>
                <a:gd name="T8" fmla="*/ 14 w 19"/>
                <a:gd name="T9" fmla="*/ 12 h 77"/>
                <a:gd name="T10" fmla="*/ 13 w 19"/>
                <a:gd name="T11" fmla="*/ 23 h 77"/>
                <a:gd name="T12" fmla="*/ 12 w 19"/>
                <a:gd name="T13" fmla="*/ 36 h 77"/>
                <a:gd name="T14" fmla="*/ 13 w 19"/>
                <a:gd name="T15" fmla="*/ 53 h 77"/>
                <a:gd name="T16" fmla="*/ 14 w 19"/>
                <a:gd name="T17" fmla="*/ 77 h 77"/>
                <a:gd name="T18" fmla="*/ 4 w 19"/>
                <a:gd name="T19" fmla="*/ 77 h 77"/>
                <a:gd name="T20" fmla="*/ 4 w 19"/>
                <a:gd name="T21" fmla="*/ 74 h 77"/>
                <a:gd name="T22" fmla="*/ 2 w 19"/>
                <a:gd name="T23" fmla="*/ 69 h 77"/>
                <a:gd name="T24" fmla="*/ 1 w 19"/>
                <a:gd name="T25" fmla="*/ 59 h 77"/>
                <a:gd name="T26" fmla="*/ 0 w 19"/>
                <a:gd name="T27" fmla="*/ 48 h 77"/>
                <a:gd name="T28" fmla="*/ 0 w 19"/>
                <a:gd name="T29" fmla="*/ 35 h 77"/>
                <a:gd name="T30" fmla="*/ 0 w 19"/>
                <a:gd name="T31" fmla="*/ 22 h 77"/>
                <a:gd name="T32" fmla="*/ 2 w 19"/>
                <a:gd name="T33" fmla="*/ 10 h 77"/>
                <a:gd name="T34" fmla="*/ 6 w 19"/>
                <a:gd name="T35" fmla="*/ 0 h 77"/>
                <a:gd name="T36" fmla="*/ 19 w 19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7"/>
                <a:gd name="T59" fmla="*/ 19 w 19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7">
                  <a:moveTo>
                    <a:pt x="19" y="0"/>
                  </a:moveTo>
                  <a:lnTo>
                    <a:pt x="19" y="1"/>
                  </a:lnTo>
                  <a:lnTo>
                    <a:pt x="18" y="2"/>
                  </a:lnTo>
                  <a:lnTo>
                    <a:pt x="16" y="7"/>
                  </a:lnTo>
                  <a:lnTo>
                    <a:pt x="14" y="12"/>
                  </a:lnTo>
                  <a:lnTo>
                    <a:pt x="13" y="23"/>
                  </a:lnTo>
                  <a:lnTo>
                    <a:pt x="12" y="36"/>
                  </a:lnTo>
                  <a:lnTo>
                    <a:pt x="13" y="53"/>
                  </a:lnTo>
                  <a:lnTo>
                    <a:pt x="14" y="77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59"/>
                  </a:lnTo>
                  <a:lnTo>
                    <a:pt x="0" y="48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55" name="Freeform 321">
              <a:extLst>
                <a:ext uri="{FF2B5EF4-FFF2-40B4-BE49-F238E27FC236}">
                  <a16:creationId xmlns:a16="http://schemas.microsoft.com/office/drawing/2014/main" id="{6201E10B-1CD6-6140-8BA2-6545BAE90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2172"/>
              <a:ext cx="15" cy="65"/>
            </a:xfrm>
            <a:custGeom>
              <a:avLst/>
              <a:gdLst>
                <a:gd name="T0" fmla="*/ 15 w 15"/>
                <a:gd name="T1" fmla="*/ 0 h 65"/>
                <a:gd name="T2" fmla="*/ 15 w 15"/>
                <a:gd name="T3" fmla="*/ 2 h 65"/>
                <a:gd name="T4" fmla="*/ 14 w 15"/>
                <a:gd name="T5" fmla="*/ 3 h 65"/>
                <a:gd name="T6" fmla="*/ 13 w 15"/>
                <a:gd name="T7" fmla="*/ 6 h 65"/>
                <a:gd name="T8" fmla="*/ 12 w 15"/>
                <a:gd name="T9" fmla="*/ 12 h 65"/>
                <a:gd name="T10" fmla="*/ 11 w 15"/>
                <a:gd name="T11" fmla="*/ 20 h 65"/>
                <a:gd name="T12" fmla="*/ 10 w 15"/>
                <a:gd name="T13" fmla="*/ 31 h 65"/>
                <a:gd name="T14" fmla="*/ 11 w 15"/>
                <a:gd name="T15" fmla="*/ 46 h 65"/>
                <a:gd name="T16" fmla="*/ 12 w 15"/>
                <a:gd name="T17" fmla="*/ 65 h 65"/>
                <a:gd name="T18" fmla="*/ 3 w 15"/>
                <a:gd name="T19" fmla="*/ 65 h 65"/>
                <a:gd name="T20" fmla="*/ 3 w 15"/>
                <a:gd name="T21" fmla="*/ 62 h 65"/>
                <a:gd name="T22" fmla="*/ 1 w 15"/>
                <a:gd name="T23" fmla="*/ 58 h 65"/>
                <a:gd name="T24" fmla="*/ 0 w 15"/>
                <a:gd name="T25" fmla="*/ 50 h 65"/>
                <a:gd name="T26" fmla="*/ 0 w 15"/>
                <a:gd name="T27" fmla="*/ 40 h 65"/>
                <a:gd name="T28" fmla="*/ 0 w 15"/>
                <a:gd name="T29" fmla="*/ 30 h 65"/>
                <a:gd name="T30" fmla="*/ 0 w 15"/>
                <a:gd name="T31" fmla="*/ 19 h 65"/>
                <a:gd name="T32" fmla="*/ 1 w 15"/>
                <a:gd name="T33" fmla="*/ 9 h 65"/>
                <a:gd name="T34" fmla="*/ 5 w 15"/>
                <a:gd name="T35" fmla="*/ 0 h 65"/>
                <a:gd name="T36" fmla="*/ 15 w 15"/>
                <a:gd name="T37" fmla="*/ 0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5"/>
                <a:gd name="T59" fmla="*/ 15 w 15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5">
                  <a:moveTo>
                    <a:pt x="15" y="0"/>
                  </a:moveTo>
                  <a:lnTo>
                    <a:pt x="15" y="2"/>
                  </a:lnTo>
                  <a:lnTo>
                    <a:pt x="14" y="3"/>
                  </a:lnTo>
                  <a:lnTo>
                    <a:pt x="13" y="6"/>
                  </a:lnTo>
                  <a:lnTo>
                    <a:pt x="12" y="12"/>
                  </a:lnTo>
                  <a:lnTo>
                    <a:pt x="11" y="20"/>
                  </a:lnTo>
                  <a:lnTo>
                    <a:pt x="10" y="31"/>
                  </a:lnTo>
                  <a:lnTo>
                    <a:pt x="11" y="46"/>
                  </a:lnTo>
                  <a:lnTo>
                    <a:pt x="12" y="65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" y="9"/>
                  </a:lnTo>
                  <a:lnTo>
                    <a:pt x="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56" name="Freeform 322">
              <a:extLst>
                <a:ext uri="{FF2B5EF4-FFF2-40B4-BE49-F238E27FC236}">
                  <a16:creationId xmlns:a16="http://schemas.microsoft.com/office/drawing/2014/main" id="{8D3C8044-A572-5E47-9464-5265BB997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2178"/>
              <a:ext cx="13" cy="52"/>
            </a:xfrm>
            <a:custGeom>
              <a:avLst/>
              <a:gdLst>
                <a:gd name="T0" fmla="*/ 13 w 13"/>
                <a:gd name="T1" fmla="*/ 1 h 52"/>
                <a:gd name="T2" fmla="*/ 13 w 13"/>
                <a:gd name="T3" fmla="*/ 1 h 52"/>
                <a:gd name="T4" fmla="*/ 12 w 13"/>
                <a:gd name="T5" fmla="*/ 3 h 52"/>
                <a:gd name="T6" fmla="*/ 11 w 13"/>
                <a:gd name="T7" fmla="*/ 5 h 52"/>
                <a:gd name="T8" fmla="*/ 10 w 13"/>
                <a:gd name="T9" fmla="*/ 10 h 52"/>
                <a:gd name="T10" fmla="*/ 10 w 13"/>
                <a:gd name="T11" fmla="*/ 17 h 52"/>
                <a:gd name="T12" fmla="*/ 8 w 13"/>
                <a:gd name="T13" fmla="*/ 25 h 52"/>
                <a:gd name="T14" fmla="*/ 8 w 13"/>
                <a:gd name="T15" fmla="*/ 37 h 52"/>
                <a:gd name="T16" fmla="*/ 10 w 13"/>
                <a:gd name="T17" fmla="*/ 52 h 52"/>
                <a:gd name="T18" fmla="*/ 3 w 13"/>
                <a:gd name="T19" fmla="*/ 52 h 52"/>
                <a:gd name="T20" fmla="*/ 3 w 13"/>
                <a:gd name="T21" fmla="*/ 51 h 52"/>
                <a:gd name="T22" fmla="*/ 3 w 13"/>
                <a:gd name="T23" fmla="*/ 46 h 52"/>
                <a:gd name="T24" fmla="*/ 1 w 13"/>
                <a:gd name="T25" fmla="*/ 40 h 52"/>
                <a:gd name="T26" fmla="*/ 1 w 13"/>
                <a:gd name="T27" fmla="*/ 32 h 52"/>
                <a:gd name="T28" fmla="*/ 0 w 13"/>
                <a:gd name="T29" fmla="*/ 24 h 52"/>
                <a:gd name="T30" fmla="*/ 1 w 13"/>
                <a:gd name="T31" fmla="*/ 16 h 52"/>
                <a:gd name="T32" fmla="*/ 3 w 13"/>
                <a:gd name="T33" fmla="*/ 7 h 52"/>
                <a:gd name="T34" fmla="*/ 5 w 13"/>
                <a:gd name="T35" fmla="*/ 0 h 52"/>
                <a:gd name="T36" fmla="*/ 13 w 13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52"/>
                <a:gd name="T59" fmla="*/ 13 w 13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52">
                  <a:moveTo>
                    <a:pt x="13" y="1"/>
                  </a:moveTo>
                  <a:lnTo>
                    <a:pt x="13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10"/>
                  </a:lnTo>
                  <a:lnTo>
                    <a:pt x="10" y="17"/>
                  </a:lnTo>
                  <a:lnTo>
                    <a:pt x="8" y="25"/>
                  </a:lnTo>
                  <a:lnTo>
                    <a:pt x="8" y="37"/>
                  </a:lnTo>
                  <a:lnTo>
                    <a:pt x="10" y="52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1" y="32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3" y="7"/>
                  </a:lnTo>
                  <a:lnTo>
                    <a:pt x="5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57" name="Freeform 323">
              <a:extLst>
                <a:ext uri="{FF2B5EF4-FFF2-40B4-BE49-F238E27FC236}">
                  <a16:creationId xmlns:a16="http://schemas.microsoft.com/office/drawing/2014/main" id="{4CC2D05E-0C87-6042-98BB-83827BDD3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2185"/>
              <a:ext cx="10" cy="38"/>
            </a:xfrm>
            <a:custGeom>
              <a:avLst/>
              <a:gdLst>
                <a:gd name="T0" fmla="*/ 10 w 10"/>
                <a:gd name="T1" fmla="*/ 0 h 38"/>
                <a:gd name="T2" fmla="*/ 10 w 10"/>
                <a:gd name="T3" fmla="*/ 0 h 38"/>
                <a:gd name="T4" fmla="*/ 9 w 10"/>
                <a:gd name="T5" fmla="*/ 2 h 38"/>
                <a:gd name="T6" fmla="*/ 9 w 10"/>
                <a:gd name="T7" fmla="*/ 4 h 38"/>
                <a:gd name="T8" fmla="*/ 7 w 10"/>
                <a:gd name="T9" fmla="*/ 6 h 38"/>
                <a:gd name="T10" fmla="*/ 6 w 10"/>
                <a:gd name="T11" fmla="*/ 11 h 38"/>
                <a:gd name="T12" fmla="*/ 6 w 10"/>
                <a:gd name="T13" fmla="*/ 18 h 38"/>
                <a:gd name="T14" fmla="*/ 6 w 10"/>
                <a:gd name="T15" fmla="*/ 26 h 38"/>
                <a:gd name="T16" fmla="*/ 7 w 10"/>
                <a:gd name="T17" fmla="*/ 38 h 38"/>
                <a:gd name="T18" fmla="*/ 3 w 10"/>
                <a:gd name="T19" fmla="*/ 38 h 38"/>
                <a:gd name="T20" fmla="*/ 2 w 10"/>
                <a:gd name="T21" fmla="*/ 37 h 38"/>
                <a:gd name="T22" fmla="*/ 2 w 10"/>
                <a:gd name="T23" fmla="*/ 33 h 38"/>
                <a:gd name="T24" fmla="*/ 2 w 10"/>
                <a:gd name="T25" fmla="*/ 28 h 38"/>
                <a:gd name="T26" fmla="*/ 0 w 10"/>
                <a:gd name="T27" fmla="*/ 24 h 38"/>
                <a:gd name="T28" fmla="*/ 0 w 10"/>
                <a:gd name="T29" fmla="*/ 17 h 38"/>
                <a:gd name="T30" fmla="*/ 0 w 10"/>
                <a:gd name="T31" fmla="*/ 11 h 38"/>
                <a:gd name="T32" fmla="*/ 2 w 10"/>
                <a:gd name="T33" fmla="*/ 5 h 38"/>
                <a:gd name="T34" fmla="*/ 4 w 10"/>
                <a:gd name="T35" fmla="*/ 0 h 38"/>
                <a:gd name="T36" fmla="*/ 10 w 10"/>
                <a:gd name="T37" fmla="*/ 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38"/>
                <a:gd name="T59" fmla="*/ 10 w 10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38">
                  <a:moveTo>
                    <a:pt x="10" y="0"/>
                  </a:moveTo>
                  <a:lnTo>
                    <a:pt x="10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11"/>
                  </a:lnTo>
                  <a:lnTo>
                    <a:pt x="6" y="18"/>
                  </a:lnTo>
                  <a:lnTo>
                    <a:pt x="6" y="26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58" name="Freeform 325">
              <a:extLst>
                <a:ext uri="{FF2B5EF4-FFF2-40B4-BE49-F238E27FC236}">
                  <a16:creationId xmlns:a16="http://schemas.microsoft.com/office/drawing/2014/main" id="{12417E0C-1501-9F43-911E-579715D2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2174"/>
              <a:ext cx="45" cy="55"/>
            </a:xfrm>
            <a:custGeom>
              <a:avLst/>
              <a:gdLst>
                <a:gd name="T0" fmla="*/ 3 w 45"/>
                <a:gd name="T1" fmla="*/ 5 h 55"/>
                <a:gd name="T2" fmla="*/ 3 w 45"/>
                <a:gd name="T3" fmla="*/ 7 h 55"/>
                <a:gd name="T4" fmla="*/ 2 w 45"/>
                <a:gd name="T5" fmla="*/ 9 h 55"/>
                <a:gd name="T6" fmla="*/ 1 w 45"/>
                <a:gd name="T7" fmla="*/ 14 h 55"/>
                <a:gd name="T8" fmla="*/ 0 w 45"/>
                <a:gd name="T9" fmla="*/ 21 h 55"/>
                <a:gd name="T10" fmla="*/ 0 w 45"/>
                <a:gd name="T11" fmla="*/ 28 h 55"/>
                <a:gd name="T12" fmla="*/ 0 w 45"/>
                <a:gd name="T13" fmla="*/ 36 h 55"/>
                <a:gd name="T14" fmla="*/ 0 w 45"/>
                <a:gd name="T15" fmla="*/ 45 h 55"/>
                <a:gd name="T16" fmla="*/ 2 w 45"/>
                <a:gd name="T17" fmla="*/ 55 h 55"/>
                <a:gd name="T18" fmla="*/ 2 w 45"/>
                <a:gd name="T19" fmla="*/ 55 h 55"/>
                <a:gd name="T20" fmla="*/ 2 w 45"/>
                <a:gd name="T21" fmla="*/ 53 h 55"/>
                <a:gd name="T22" fmla="*/ 2 w 45"/>
                <a:gd name="T23" fmla="*/ 51 h 55"/>
                <a:gd name="T24" fmla="*/ 2 w 45"/>
                <a:gd name="T25" fmla="*/ 49 h 55"/>
                <a:gd name="T26" fmla="*/ 2 w 45"/>
                <a:gd name="T27" fmla="*/ 45 h 55"/>
                <a:gd name="T28" fmla="*/ 3 w 45"/>
                <a:gd name="T29" fmla="*/ 43 h 55"/>
                <a:gd name="T30" fmla="*/ 3 w 45"/>
                <a:gd name="T31" fmla="*/ 38 h 55"/>
                <a:gd name="T32" fmla="*/ 5 w 45"/>
                <a:gd name="T33" fmla="*/ 35 h 55"/>
                <a:gd name="T34" fmla="*/ 6 w 45"/>
                <a:gd name="T35" fmla="*/ 31 h 55"/>
                <a:gd name="T36" fmla="*/ 7 w 45"/>
                <a:gd name="T37" fmla="*/ 28 h 55"/>
                <a:gd name="T38" fmla="*/ 8 w 45"/>
                <a:gd name="T39" fmla="*/ 24 h 55"/>
                <a:gd name="T40" fmla="*/ 10 w 45"/>
                <a:gd name="T41" fmla="*/ 21 h 55"/>
                <a:gd name="T42" fmla="*/ 14 w 45"/>
                <a:gd name="T43" fmla="*/ 18 h 55"/>
                <a:gd name="T44" fmla="*/ 16 w 45"/>
                <a:gd name="T45" fmla="*/ 16 h 55"/>
                <a:gd name="T46" fmla="*/ 21 w 45"/>
                <a:gd name="T47" fmla="*/ 15 h 55"/>
                <a:gd name="T48" fmla="*/ 26 w 45"/>
                <a:gd name="T49" fmla="*/ 14 h 55"/>
                <a:gd name="T50" fmla="*/ 26 w 45"/>
                <a:gd name="T51" fmla="*/ 13 h 55"/>
                <a:gd name="T52" fmla="*/ 26 w 45"/>
                <a:gd name="T53" fmla="*/ 13 h 55"/>
                <a:gd name="T54" fmla="*/ 28 w 45"/>
                <a:gd name="T55" fmla="*/ 11 h 55"/>
                <a:gd name="T56" fmla="*/ 29 w 45"/>
                <a:gd name="T57" fmla="*/ 10 h 55"/>
                <a:gd name="T58" fmla="*/ 33 w 45"/>
                <a:gd name="T59" fmla="*/ 9 h 55"/>
                <a:gd name="T60" fmla="*/ 36 w 45"/>
                <a:gd name="T61" fmla="*/ 7 h 55"/>
                <a:gd name="T62" fmla="*/ 41 w 45"/>
                <a:gd name="T63" fmla="*/ 4 h 55"/>
                <a:gd name="T64" fmla="*/ 45 w 45"/>
                <a:gd name="T65" fmla="*/ 2 h 55"/>
                <a:gd name="T66" fmla="*/ 45 w 45"/>
                <a:gd name="T67" fmla="*/ 2 h 55"/>
                <a:gd name="T68" fmla="*/ 44 w 45"/>
                <a:gd name="T69" fmla="*/ 2 h 55"/>
                <a:gd name="T70" fmla="*/ 43 w 45"/>
                <a:gd name="T71" fmla="*/ 2 h 55"/>
                <a:gd name="T72" fmla="*/ 42 w 45"/>
                <a:gd name="T73" fmla="*/ 2 h 55"/>
                <a:gd name="T74" fmla="*/ 40 w 45"/>
                <a:gd name="T75" fmla="*/ 1 h 55"/>
                <a:gd name="T76" fmla="*/ 37 w 45"/>
                <a:gd name="T77" fmla="*/ 1 h 55"/>
                <a:gd name="T78" fmla="*/ 35 w 45"/>
                <a:gd name="T79" fmla="*/ 1 h 55"/>
                <a:gd name="T80" fmla="*/ 31 w 45"/>
                <a:gd name="T81" fmla="*/ 1 h 55"/>
                <a:gd name="T82" fmla="*/ 28 w 45"/>
                <a:gd name="T83" fmla="*/ 0 h 55"/>
                <a:gd name="T84" fmla="*/ 26 w 45"/>
                <a:gd name="T85" fmla="*/ 1 h 55"/>
                <a:gd name="T86" fmla="*/ 22 w 45"/>
                <a:gd name="T87" fmla="*/ 1 h 55"/>
                <a:gd name="T88" fmla="*/ 19 w 45"/>
                <a:gd name="T89" fmla="*/ 1 h 55"/>
                <a:gd name="T90" fmla="*/ 14 w 45"/>
                <a:gd name="T91" fmla="*/ 2 h 55"/>
                <a:gd name="T92" fmla="*/ 10 w 45"/>
                <a:gd name="T93" fmla="*/ 2 h 55"/>
                <a:gd name="T94" fmla="*/ 7 w 45"/>
                <a:gd name="T95" fmla="*/ 3 h 55"/>
                <a:gd name="T96" fmla="*/ 3 w 45"/>
                <a:gd name="T97" fmla="*/ 5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55"/>
                <a:gd name="T149" fmla="*/ 45 w 45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55">
                  <a:moveTo>
                    <a:pt x="3" y="5"/>
                  </a:moveTo>
                  <a:lnTo>
                    <a:pt x="3" y="7"/>
                  </a:lnTo>
                  <a:lnTo>
                    <a:pt x="2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1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4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59" name="Freeform 326">
              <a:extLst>
                <a:ext uri="{FF2B5EF4-FFF2-40B4-BE49-F238E27FC236}">
                  <a16:creationId xmlns:a16="http://schemas.microsoft.com/office/drawing/2014/main" id="{EB0D1530-B141-1F4B-B47D-7E69ED4B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2215"/>
              <a:ext cx="37" cy="10"/>
            </a:xfrm>
            <a:custGeom>
              <a:avLst/>
              <a:gdLst>
                <a:gd name="T0" fmla="*/ 0 w 37"/>
                <a:gd name="T1" fmla="*/ 7 h 10"/>
                <a:gd name="T2" fmla="*/ 0 w 37"/>
                <a:gd name="T3" fmla="*/ 7 h 10"/>
                <a:gd name="T4" fmla="*/ 0 w 37"/>
                <a:gd name="T5" fmla="*/ 5 h 10"/>
                <a:gd name="T6" fmla="*/ 1 w 37"/>
                <a:gd name="T7" fmla="*/ 5 h 10"/>
                <a:gd name="T8" fmla="*/ 1 w 37"/>
                <a:gd name="T9" fmla="*/ 4 h 10"/>
                <a:gd name="T10" fmla="*/ 2 w 37"/>
                <a:gd name="T11" fmla="*/ 3 h 10"/>
                <a:gd name="T12" fmla="*/ 3 w 37"/>
                <a:gd name="T13" fmla="*/ 3 h 10"/>
                <a:gd name="T14" fmla="*/ 4 w 37"/>
                <a:gd name="T15" fmla="*/ 2 h 10"/>
                <a:gd name="T16" fmla="*/ 7 w 37"/>
                <a:gd name="T17" fmla="*/ 1 h 10"/>
                <a:gd name="T18" fmla="*/ 9 w 37"/>
                <a:gd name="T19" fmla="*/ 1 h 10"/>
                <a:gd name="T20" fmla="*/ 11 w 37"/>
                <a:gd name="T21" fmla="*/ 0 h 10"/>
                <a:gd name="T22" fmla="*/ 15 w 37"/>
                <a:gd name="T23" fmla="*/ 0 h 10"/>
                <a:gd name="T24" fmla="*/ 18 w 37"/>
                <a:gd name="T25" fmla="*/ 0 h 10"/>
                <a:gd name="T26" fmla="*/ 22 w 37"/>
                <a:gd name="T27" fmla="*/ 0 h 10"/>
                <a:gd name="T28" fmla="*/ 27 w 37"/>
                <a:gd name="T29" fmla="*/ 1 h 10"/>
                <a:gd name="T30" fmla="*/ 31 w 37"/>
                <a:gd name="T31" fmla="*/ 2 h 10"/>
                <a:gd name="T32" fmla="*/ 37 w 37"/>
                <a:gd name="T33" fmla="*/ 3 h 10"/>
                <a:gd name="T34" fmla="*/ 37 w 37"/>
                <a:gd name="T35" fmla="*/ 5 h 10"/>
                <a:gd name="T36" fmla="*/ 36 w 37"/>
                <a:gd name="T37" fmla="*/ 5 h 10"/>
                <a:gd name="T38" fmla="*/ 36 w 37"/>
                <a:gd name="T39" fmla="*/ 5 h 10"/>
                <a:gd name="T40" fmla="*/ 34 w 37"/>
                <a:gd name="T41" fmla="*/ 4 h 10"/>
                <a:gd name="T42" fmla="*/ 32 w 37"/>
                <a:gd name="T43" fmla="*/ 4 h 10"/>
                <a:gd name="T44" fmla="*/ 30 w 37"/>
                <a:gd name="T45" fmla="*/ 3 h 10"/>
                <a:gd name="T46" fmla="*/ 28 w 37"/>
                <a:gd name="T47" fmla="*/ 3 h 10"/>
                <a:gd name="T48" fmla="*/ 24 w 37"/>
                <a:gd name="T49" fmla="*/ 3 h 10"/>
                <a:gd name="T50" fmla="*/ 22 w 37"/>
                <a:gd name="T51" fmla="*/ 2 h 10"/>
                <a:gd name="T52" fmla="*/ 18 w 37"/>
                <a:gd name="T53" fmla="*/ 2 h 10"/>
                <a:gd name="T54" fmla="*/ 15 w 37"/>
                <a:gd name="T55" fmla="*/ 2 h 10"/>
                <a:gd name="T56" fmla="*/ 13 w 37"/>
                <a:gd name="T57" fmla="*/ 3 h 10"/>
                <a:gd name="T58" fmla="*/ 9 w 37"/>
                <a:gd name="T59" fmla="*/ 3 h 10"/>
                <a:gd name="T60" fmla="*/ 7 w 37"/>
                <a:gd name="T61" fmla="*/ 4 h 10"/>
                <a:gd name="T62" fmla="*/ 4 w 37"/>
                <a:gd name="T63" fmla="*/ 5 h 10"/>
                <a:gd name="T64" fmla="*/ 2 w 37"/>
                <a:gd name="T65" fmla="*/ 8 h 10"/>
                <a:gd name="T66" fmla="*/ 0 w 37"/>
                <a:gd name="T67" fmla="*/ 10 h 10"/>
                <a:gd name="T68" fmla="*/ 0 w 37"/>
                <a:gd name="T69" fmla="*/ 7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60" name="Freeform 327">
              <a:extLst>
                <a:ext uri="{FF2B5EF4-FFF2-40B4-BE49-F238E27FC236}">
                  <a16:creationId xmlns:a16="http://schemas.microsoft.com/office/drawing/2014/main" id="{EE39FC4A-9F85-F240-B5DA-E750E32E9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2190"/>
              <a:ext cx="37" cy="11"/>
            </a:xfrm>
            <a:custGeom>
              <a:avLst/>
              <a:gdLst>
                <a:gd name="T0" fmla="*/ 0 w 37"/>
                <a:gd name="T1" fmla="*/ 7 h 11"/>
                <a:gd name="T2" fmla="*/ 0 w 37"/>
                <a:gd name="T3" fmla="*/ 7 h 11"/>
                <a:gd name="T4" fmla="*/ 0 w 37"/>
                <a:gd name="T5" fmla="*/ 6 h 11"/>
                <a:gd name="T6" fmla="*/ 1 w 37"/>
                <a:gd name="T7" fmla="*/ 6 h 11"/>
                <a:gd name="T8" fmla="*/ 1 w 37"/>
                <a:gd name="T9" fmla="*/ 5 h 11"/>
                <a:gd name="T10" fmla="*/ 2 w 37"/>
                <a:gd name="T11" fmla="*/ 4 h 11"/>
                <a:gd name="T12" fmla="*/ 3 w 37"/>
                <a:gd name="T13" fmla="*/ 4 h 11"/>
                <a:gd name="T14" fmla="*/ 4 w 37"/>
                <a:gd name="T15" fmla="*/ 2 h 11"/>
                <a:gd name="T16" fmla="*/ 7 w 37"/>
                <a:gd name="T17" fmla="*/ 1 h 11"/>
                <a:gd name="T18" fmla="*/ 9 w 37"/>
                <a:gd name="T19" fmla="*/ 1 h 11"/>
                <a:gd name="T20" fmla="*/ 11 w 37"/>
                <a:gd name="T21" fmla="*/ 0 h 11"/>
                <a:gd name="T22" fmla="*/ 15 w 37"/>
                <a:gd name="T23" fmla="*/ 0 h 11"/>
                <a:gd name="T24" fmla="*/ 18 w 37"/>
                <a:gd name="T25" fmla="*/ 0 h 11"/>
                <a:gd name="T26" fmla="*/ 22 w 37"/>
                <a:gd name="T27" fmla="*/ 0 h 11"/>
                <a:gd name="T28" fmla="*/ 27 w 37"/>
                <a:gd name="T29" fmla="*/ 1 h 11"/>
                <a:gd name="T30" fmla="*/ 31 w 37"/>
                <a:gd name="T31" fmla="*/ 2 h 11"/>
                <a:gd name="T32" fmla="*/ 37 w 37"/>
                <a:gd name="T33" fmla="*/ 4 h 11"/>
                <a:gd name="T34" fmla="*/ 37 w 37"/>
                <a:gd name="T35" fmla="*/ 6 h 11"/>
                <a:gd name="T36" fmla="*/ 36 w 37"/>
                <a:gd name="T37" fmla="*/ 6 h 11"/>
                <a:gd name="T38" fmla="*/ 36 w 37"/>
                <a:gd name="T39" fmla="*/ 6 h 11"/>
                <a:gd name="T40" fmla="*/ 34 w 37"/>
                <a:gd name="T41" fmla="*/ 5 h 11"/>
                <a:gd name="T42" fmla="*/ 32 w 37"/>
                <a:gd name="T43" fmla="*/ 5 h 11"/>
                <a:gd name="T44" fmla="*/ 30 w 37"/>
                <a:gd name="T45" fmla="*/ 5 h 11"/>
                <a:gd name="T46" fmla="*/ 28 w 37"/>
                <a:gd name="T47" fmla="*/ 4 h 11"/>
                <a:gd name="T48" fmla="*/ 24 w 37"/>
                <a:gd name="T49" fmla="*/ 4 h 11"/>
                <a:gd name="T50" fmla="*/ 22 w 37"/>
                <a:gd name="T51" fmla="*/ 2 h 11"/>
                <a:gd name="T52" fmla="*/ 18 w 37"/>
                <a:gd name="T53" fmla="*/ 2 h 11"/>
                <a:gd name="T54" fmla="*/ 15 w 37"/>
                <a:gd name="T55" fmla="*/ 2 h 11"/>
                <a:gd name="T56" fmla="*/ 13 w 37"/>
                <a:gd name="T57" fmla="*/ 4 h 11"/>
                <a:gd name="T58" fmla="*/ 9 w 37"/>
                <a:gd name="T59" fmla="*/ 4 h 11"/>
                <a:gd name="T60" fmla="*/ 7 w 37"/>
                <a:gd name="T61" fmla="*/ 5 h 11"/>
                <a:gd name="T62" fmla="*/ 4 w 37"/>
                <a:gd name="T63" fmla="*/ 6 h 11"/>
                <a:gd name="T64" fmla="*/ 2 w 37"/>
                <a:gd name="T65" fmla="*/ 8 h 11"/>
                <a:gd name="T66" fmla="*/ 0 w 37"/>
                <a:gd name="T67" fmla="*/ 11 h 11"/>
                <a:gd name="T68" fmla="*/ 0 w 37"/>
                <a:gd name="T69" fmla="*/ 7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61" name="Freeform 328">
              <a:extLst>
                <a:ext uri="{FF2B5EF4-FFF2-40B4-BE49-F238E27FC236}">
                  <a16:creationId xmlns:a16="http://schemas.microsoft.com/office/drawing/2014/main" id="{0AD1F123-13DB-9240-9630-69BE32917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2178"/>
              <a:ext cx="60" cy="114"/>
            </a:xfrm>
            <a:custGeom>
              <a:avLst/>
              <a:gdLst>
                <a:gd name="T0" fmla="*/ 0 w 60"/>
                <a:gd name="T1" fmla="*/ 0 h 114"/>
                <a:gd name="T2" fmla="*/ 0 w 60"/>
                <a:gd name="T3" fmla="*/ 110 h 114"/>
                <a:gd name="T4" fmla="*/ 18 w 60"/>
                <a:gd name="T5" fmla="*/ 114 h 114"/>
                <a:gd name="T6" fmla="*/ 17 w 60"/>
                <a:gd name="T7" fmla="*/ 98 h 114"/>
                <a:gd name="T8" fmla="*/ 60 w 60"/>
                <a:gd name="T9" fmla="*/ 105 h 114"/>
                <a:gd name="T10" fmla="*/ 60 w 60"/>
                <a:gd name="T11" fmla="*/ 100 h 114"/>
                <a:gd name="T12" fmla="*/ 30 w 60"/>
                <a:gd name="T13" fmla="*/ 96 h 114"/>
                <a:gd name="T14" fmla="*/ 29 w 60"/>
                <a:gd name="T15" fmla="*/ 83 h 114"/>
                <a:gd name="T16" fmla="*/ 9 w 60"/>
                <a:gd name="T17" fmla="*/ 83 h 114"/>
                <a:gd name="T18" fmla="*/ 8 w 60"/>
                <a:gd name="T19" fmla="*/ 81 h 114"/>
                <a:gd name="T20" fmla="*/ 7 w 60"/>
                <a:gd name="T21" fmla="*/ 76 h 114"/>
                <a:gd name="T22" fmla="*/ 6 w 60"/>
                <a:gd name="T23" fmla="*/ 69 h 114"/>
                <a:gd name="T24" fmla="*/ 3 w 60"/>
                <a:gd name="T25" fmla="*/ 60 h 114"/>
                <a:gd name="T26" fmla="*/ 2 w 60"/>
                <a:gd name="T27" fmla="*/ 48 h 114"/>
                <a:gd name="T28" fmla="*/ 1 w 60"/>
                <a:gd name="T29" fmla="*/ 34 h 114"/>
                <a:gd name="T30" fmla="*/ 2 w 60"/>
                <a:gd name="T31" fmla="*/ 20 h 114"/>
                <a:gd name="T32" fmla="*/ 6 w 60"/>
                <a:gd name="T33" fmla="*/ 4 h 114"/>
                <a:gd name="T34" fmla="*/ 0 w 60"/>
                <a:gd name="T35" fmla="*/ 0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114"/>
                <a:gd name="T56" fmla="*/ 60 w 60"/>
                <a:gd name="T57" fmla="*/ 114 h 1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114">
                  <a:moveTo>
                    <a:pt x="0" y="0"/>
                  </a:moveTo>
                  <a:lnTo>
                    <a:pt x="0" y="110"/>
                  </a:lnTo>
                  <a:lnTo>
                    <a:pt x="18" y="114"/>
                  </a:lnTo>
                  <a:lnTo>
                    <a:pt x="17" y="98"/>
                  </a:lnTo>
                  <a:lnTo>
                    <a:pt x="60" y="105"/>
                  </a:lnTo>
                  <a:lnTo>
                    <a:pt x="60" y="100"/>
                  </a:lnTo>
                  <a:lnTo>
                    <a:pt x="30" y="96"/>
                  </a:lnTo>
                  <a:lnTo>
                    <a:pt x="29" y="83"/>
                  </a:lnTo>
                  <a:lnTo>
                    <a:pt x="9" y="83"/>
                  </a:lnTo>
                  <a:lnTo>
                    <a:pt x="8" y="81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3" y="60"/>
                  </a:lnTo>
                  <a:lnTo>
                    <a:pt x="2" y="48"/>
                  </a:lnTo>
                  <a:lnTo>
                    <a:pt x="1" y="34"/>
                  </a:lnTo>
                  <a:lnTo>
                    <a:pt x="2" y="20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62" name="Freeform 329">
              <a:extLst>
                <a:ext uri="{FF2B5EF4-FFF2-40B4-BE49-F238E27FC236}">
                  <a16:creationId xmlns:a16="http://schemas.microsoft.com/office/drawing/2014/main" id="{55A44687-7DA7-CA49-AE3D-A98FB7587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153"/>
              <a:ext cx="78" cy="15"/>
            </a:xfrm>
            <a:custGeom>
              <a:avLst/>
              <a:gdLst>
                <a:gd name="T0" fmla="*/ 0 w 78"/>
                <a:gd name="T1" fmla="*/ 15 h 15"/>
                <a:gd name="T2" fmla="*/ 0 w 78"/>
                <a:gd name="T3" fmla="*/ 15 h 15"/>
                <a:gd name="T4" fmla="*/ 2 w 78"/>
                <a:gd name="T5" fmla="*/ 14 h 15"/>
                <a:gd name="T6" fmla="*/ 4 w 78"/>
                <a:gd name="T7" fmla="*/ 14 h 15"/>
                <a:gd name="T8" fmla="*/ 7 w 78"/>
                <a:gd name="T9" fmla="*/ 12 h 15"/>
                <a:gd name="T10" fmla="*/ 11 w 78"/>
                <a:gd name="T11" fmla="*/ 11 h 15"/>
                <a:gd name="T12" fmla="*/ 14 w 78"/>
                <a:gd name="T13" fmla="*/ 10 h 15"/>
                <a:gd name="T14" fmla="*/ 19 w 78"/>
                <a:gd name="T15" fmla="*/ 9 h 15"/>
                <a:gd name="T16" fmla="*/ 23 w 78"/>
                <a:gd name="T17" fmla="*/ 8 h 15"/>
                <a:gd name="T18" fmla="*/ 29 w 78"/>
                <a:gd name="T19" fmla="*/ 8 h 15"/>
                <a:gd name="T20" fmla="*/ 35 w 78"/>
                <a:gd name="T21" fmla="*/ 7 h 15"/>
                <a:gd name="T22" fmla="*/ 42 w 78"/>
                <a:gd name="T23" fmla="*/ 7 h 15"/>
                <a:gd name="T24" fmla="*/ 48 w 78"/>
                <a:gd name="T25" fmla="*/ 5 h 15"/>
                <a:gd name="T26" fmla="*/ 55 w 78"/>
                <a:gd name="T27" fmla="*/ 7 h 15"/>
                <a:gd name="T28" fmla="*/ 62 w 78"/>
                <a:gd name="T29" fmla="*/ 7 h 15"/>
                <a:gd name="T30" fmla="*/ 69 w 78"/>
                <a:gd name="T31" fmla="*/ 8 h 15"/>
                <a:gd name="T32" fmla="*/ 76 w 78"/>
                <a:gd name="T33" fmla="*/ 9 h 15"/>
                <a:gd name="T34" fmla="*/ 78 w 78"/>
                <a:gd name="T35" fmla="*/ 0 h 15"/>
                <a:gd name="T36" fmla="*/ 78 w 78"/>
                <a:gd name="T37" fmla="*/ 0 h 15"/>
                <a:gd name="T38" fmla="*/ 76 w 78"/>
                <a:gd name="T39" fmla="*/ 0 h 15"/>
                <a:gd name="T40" fmla="*/ 74 w 78"/>
                <a:gd name="T41" fmla="*/ 0 h 15"/>
                <a:gd name="T42" fmla="*/ 70 w 78"/>
                <a:gd name="T43" fmla="*/ 0 h 15"/>
                <a:gd name="T44" fmla="*/ 65 w 78"/>
                <a:gd name="T45" fmla="*/ 0 h 15"/>
                <a:gd name="T46" fmla="*/ 61 w 78"/>
                <a:gd name="T47" fmla="*/ 0 h 15"/>
                <a:gd name="T48" fmla="*/ 56 w 78"/>
                <a:gd name="T49" fmla="*/ 0 h 15"/>
                <a:gd name="T50" fmla="*/ 50 w 78"/>
                <a:gd name="T51" fmla="*/ 1 h 15"/>
                <a:gd name="T52" fmla="*/ 43 w 78"/>
                <a:gd name="T53" fmla="*/ 1 h 15"/>
                <a:gd name="T54" fmla="*/ 37 w 78"/>
                <a:gd name="T55" fmla="*/ 1 h 15"/>
                <a:gd name="T56" fmla="*/ 30 w 78"/>
                <a:gd name="T57" fmla="*/ 2 h 15"/>
                <a:gd name="T58" fmla="*/ 25 w 78"/>
                <a:gd name="T59" fmla="*/ 3 h 15"/>
                <a:gd name="T60" fmla="*/ 18 w 78"/>
                <a:gd name="T61" fmla="*/ 4 h 15"/>
                <a:gd name="T62" fmla="*/ 12 w 78"/>
                <a:gd name="T63" fmla="*/ 5 h 15"/>
                <a:gd name="T64" fmla="*/ 6 w 78"/>
                <a:gd name="T65" fmla="*/ 7 h 15"/>
                <a:gd name="T66" fmla="*/ 0 w 78"/>
                <a:gd name="T67" fmla="*/ 8 h 15"/>
                <a:gd name="T68" fmla="*/ 0 w 78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15"/>
                <a:gd name="T107" fmla="*/ 78 w 78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15">
                  <a:moveTo>
                    <a:pt x="0" y="15"/>
                  </a:moveTo>
                  <a:lnTo>
                    <a:pt x="0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8"/>
                  </a:lnTo>
                  <a:lnTo>
                    <a:pt x="29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5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0" y="1"/>
                  </a:lnTo>
                  <a:lnTo>
                    <a:pt x="43" y="1"/>
                  </a:lnTo>
                  <a:lnTo>
                    <a:pt x="37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63" name="Freeform 330">
              <a:extLst>
                <a:ext uri="{FF2B5EF4-FFF2-40B4-BE49-F238E27FC236}">
                  <a16:creationId xmlns:a16="http://schemas.microsoft.com/office/drawing/2014/main" id="{EF57AE9B-0963-AA48-952C-FFCACA509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2294"/>
              <a:ext cx="131" cy="44"/>
            </a:xfrm>
            <a:custGeom>
              <a:avLst/>
              <a:gdLst>
                <a:gd name="T0" fmla="*/ 54 w 131"/>
                <a:gd name="T1" fmla="*/ 43 h 44"/>
                <a:gd name="T2" fmla="*/ 56 w 131"/>
                <a:gd name="T3" fmla="*/ 42 h 44"/>
                <a:gd name="T4" fmla="*/ 56 w 131"/>
                <a:gd name="T5" fmla="*/ 42 h 44"/>
                <a:gd name="T6" fmla="*/ 57 w 131"/>
                <a:gd name="T7" fmla="*/ 42 h 44"/>
                <a:gd name="T8" fmla="*/ 59 w 131"/>
                <a:gd name="T9" fmla="*/ 41 h 44"/>
                <a:gd name="T10" fmla="*/ 60 w 131"/>
                <a:gd name="T11" fmla="*/ 41 h 44"/>
                <a:gd name="T12" fmla="*/ 63 w 131"/>
                <a:gd name="T13" fmla="*/ 40 h 44"/>
                <a:gd name="T14" fmla="*/ 65 w 131"/>
                <a:gd name="T15" fmla="*/ 39 h 44"/>
                <a:gd name="T16" fmla="*/ 67 w 131"/>
                <a:gd name="T17" fmla="*/ 37 h 44"/>
                <a:gd name="T18" fmla="*/ 71 w 131"/>
                <a:gd name="T19" fmla="*/ 36 h 44"/>
                <a:gd name="T20" fmla="*/ 73 w 131"/>
                <a:gd name="T21" fmla="*/ 34 h 44"/>
                <a:gd name="T22" fmla="*/ 75 w 131"/>
                <a:gd name="T23" fmla="*/ 33 h 44"/>
                <a:gd name="T24" fmla="*/ 78 w 131"/>
                <a:gd name="T25" fmla="*/ 30 h 44"/>
                <a:gd name="T26" fmla="*/ 80 w 131"/>
                <a:gd name="T27" fmla="*/ 29 h 44"/>
                <a:gd name="T28" fmla="*/ 81 w 131"/>
                <a:gd name="T29" fmla="*/ 27 h 44"/>
                <a:gd name="T30" fmla="*/ 84 w 131"/>
                <a:gd name="T31" fmla="*/ 26 h 44"/>
                <a:gd name="T32" fmla="*/ 85 w 131"/>
                <a:gd name="T33" fmla="*/ 23 h 44"/>
                <a:gd name="T34" fmla="*/ 0 w 131"/>
                <a:gd name="T35" fmla="*/ 2 h 44"/>
                <a:gd name="T36" fmla="*/ 5 w 131"/>
                <a:gd name="T37" fmla="*/ 0 h 44"/>
                <a:gd name="T38" fmla="*/ 131 w 131"/>
                <a:gd name="T39" fmla="*/ 32 h 44"/>
                <a:gd name="T40" fmla="*/ 126 w 131"/>
                <a:gd name="T41" fmla="*/ 34 h 44"/>
                <a:gd name="T42" fmla="*/ 89 w 131"/>
                <a:gd name="T43" fmla="*/ 25 h 44"/>
                <a:gd name="T44" fmla="*/ 89 w 131"/>
                <a:gd name="T45" fmla="*/ 25 h 44"/>
                <a:gd name="T46" fmla="*/ 89 w 131"/>
                <a:gd name="T47" fmla="*/ 26 h 44"/>
                <a:gd name="T48" fmla="*/ 88 w 131"/>
                <a:gd name="T49" fmla="*/ 26 h 44"/>
                <a:gd name="T50" fmla="*/ 88 w 131"/>
                <a:gd name="T51" fmla="*/ 27 h 44"/>
                <a:gd name="T52" fmla="*/ 87 w 131"/>
                <a:gd name="T53" fmla="*/ 28 h 44"/>
                <a:gd name="T54" fmla="*/ 86 w 131"/>
                <a:gd name="T55" fmla="*/ 29 h 44"/>
                <a:gd name="T56" fmla="*/ 85 w 131"/>
                <a:gd name="T57" fmla="*/ 30 h 44"/>
                <a:gd name="T58" fmla="*/ 82 w 131"/>
                <a:gd name="T59" fmla="*/ 32 h 44"/>
                <a:gd name="T60" fmla="*/ 80 w 131"/>
                <a:gd name="T61" fmla="*/ 33 h 44"/>
                <a:gd name="T62" fmla="*/ 78 w 131"/>
                <a:gd name="T63" fmla="*/ 34 h 44"/>
                <a:gd name="T64" fmla="*/ 75 w 131"/>
                <a:gd name="T65" fmla="*/ 36 h 44"/>
                <a:gd name="T66" fmla="*/ 72 w 131"/>
                <a:gd name="T67" fmla="*/ 37 h 44"/>
                <a:gd name="T68" fmla="*/ 70 w 131"/>
                <a:gd name="T69" fmla="*/ 40 h 44"/>
                <a:gd name="T70" fmla="*/ 65 w 131"/>
                <a:gd name="T71" fmla="*/ 41 h 44"/>
                <a:gd name="T72" fmla="*/ 61 w 131"/>
                <a:gd name="T73" fmla="*/ 42 h 44"/>
                <a:gd name="T74" fmla="*/ 57 w 131"/>
                <a:gd name="T75" fmla="*/ 44 h 44"/>
                <a:gd name="T76" fmla="*/ 54 w 131"/>
                <a:gd name="T77" fmla="*/ 43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44"/>
                <a:gd name="T119" fmla="*/ 131 w 131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44">
                  <a:moveTo>
                    <a:pt x="54" y="43"/>
                  </a:move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7" y="37"/>
                  </a:lnTo>
                  <a:lnTo>
                    <a:pt x="71" y="36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1" y="27"/>
                  </a:lnTo>
                  <a:lnTo>
                    <a:pt x="84" y="26"/>
                  </a:lnTo>
                  <a:lnTo>
                    <a:pt x="85" y="23"/>
                  </a:lnTo>
                  <a:lnTo>
                    <a:pt x="0" y="2"/>
                  </a:lnTo>
                  <a:lnTo>
                    <a:pt x="5" y="0"/>
                  </a:lnTo>
                  <a:lnTo>
                    <a:pt x="131" y="32"/>
                  </a:lnTo>
                  <a:lnTo>
                    <a:pt x="126" y="34"/>
                  </a:lnTo>
                  <a:lnTo>
                    <a:pt x="89" y="25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8" y="27"/>
                  </a:lnTo>
                  <a:lnTo>
                    <a:pt x="87" y="28"/>
                  </a:lnTo>
                  <a:lnTo>
                    <a:pt x="86" y="29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80" y="33"/>
                  </a:lnTo>
                  <a:lnTo>
                    <a:pt x="78" y="34"/>
                  </a:lnTo>
                  <a:lnTo>
                    <a:pt x="75" y="36"/>
                  </a:lnTo>
                  <a:lnTo>
                    <a:pt x="72" y="37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1" y="42"/>
                  </a:lnTo>
                  <a:lnTo>
                    <a:pt x="57" y="44"/>
                  </a:lnTo>
                  <a:lnTo>
                    <a:pt x="5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64" name="Freeform 331">
              <a:extLst>
                <a:ext uri="{FF2B5EF4-FFF2-40B4-BE49-F238E27FC236}">
                  <a16:creationId xmlns:a16="http://schemas.microsoft.com/office/drawing/2014/main" id="{B3D1F639-9A2F-BE46-9DD4-72F2BE533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306"/>
              <a:ext cx="135" cy="39"/>
            </a:xfrm>
            <a:custGeom>
              <a:avLst/>
              <a:gdLst>
                <a:gd name="T0" fmla="*/ 0 w 135"/>
                <a:gd name="T1" fmla="*/ 0 h 39"/>
                <a:gd name="T2" fmla="*/ 131 w 135"/>
                <a:gd name="T3" fmla="*/ 39 h 39"/>
                <a:gd name="T4" fmla="*/ 135 w 135"/>
                <a:gd name="T5" fmla="*/ 39 h 39"/>
                <a:gd name="T6" fmla="*/ 4 w 135"/>
                <a:gd name="T7" fmla="*/ 0 h 39"/>
                <a:gd name="T8" fmla="*/ 0 w 13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39"/>
                <a:gd name="T17" fmla="*/ 135 w 13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39">
                  <a:moveTo>
                    <a:pt x="0" y="0"/>
                  </a:moveTo>
                  <a:lnTo>
                    <a:pt x="131" y="39"/>
                  </a:lnTo>
                  <a:lnTo>
                    <a:pt x="135" y="3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65" name="Freeform 332">
              <a:extLst>
                <a:ext uri="{FF2B5EF4-FFF2-40B4-BE49-F238E27FC236}">
                  <a16:creationId xmlns:a16="http://schemas.microsoft.com/office/drawing/2014/main" id="{CFC824EC-F2ED-8849-A8E5-A40701CA6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2300"/>
              <a:ext cx="132" cy="36"/>
            </a:xfrm>
            <a:custGeom>
              <a:avLst/>
              <a:gdLst>
                <a:gd name="T0" fmla="*/ 0 w 132"/>
                <a:gd name="T1" fmla="*/ 0 h 36"/>
                <a:gd name="T2" fmla="*/ 129 w 132"/>
                <a:gd name="T3" fmla="*/ 36 h 36"/>
                <a:gd name="T4" fmla="*/ 132 w 132"/>
                <a:gd name="T5" fmla="*/ 35 h 36"/>
                <a:gd name="T6" fmla="*/ 3 w 132"/>
                <a:gd name="T7" fmla="*/ 0 h 36"/>
                <a:gd name="T8" fmla="*/ 0 w 13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6"/>
                <a:gd name="T17" fmla="*/ 132 w 1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6">
                  <a:moveTo>
                    <a:pt x="0" y="0"/>
                  </a:moveTo>
                  <a:lnTo>
                    <a:pt x="129" y="36"/>
                  </a:lnTo>
                  <a:lnTo>
                    <a:pt x="132" y="3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66" name="Freeform 333">
              <a:extLst>
                <a:ext uri="{FF2B5EF4-FFF2-40B4-BE49-F238E27FC236}">
                  <a16:creationId xmlns:a16="http://schemas.microsoft.com/office/drawing/2014/main" id="{61100BA9-EE4D-9E4A-A15C-3E793F479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2302"/>
              <a:ext cx="133" cy="39"/>
            </a:xfrm>
            <a:custGeom>
              <a:avLst/>
              <a:gdLst>
                <a:gd name="T0" fmla="*/ 0 w 133"/>
                <a:gd name="T1" fmla="*/ 0 h 39"/>
                <a:gd name="T2" fmla="*/ 131 w 133"/>
                <a:gd name="T3" fmla="*/ 39 h 39"/>
                <a:gd name="T4" fmla="*/ 133 w 133"/>
                <a:gd name="T5" fmla="*/ 39 h 39"/>
                <a:gd name="T6" fmla="*/ 4 w 133"/>
                <a:gd name="T7" fmla="*/ 0 h 39"/>
                <a:gd name="T8" fmla="*/ 0 w 13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9"/>
                <a:gd name="T17" fmla="*/ 133 w 13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9">
                  <a:moveTo>
                    <a:pt x="0" y="0"/>
                  </a:moveTo>
                  <a:lnTo>
                    <a:pt x="131" y="39"/>
                  </a:lnTo>
                  <a:lnTo>
                    <a:pt x="133" y="3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67" name="Line 334">
              <a:extLst>
                <a:ext uri="{FF2B5EF4-FFF2-40B4-BE49-F238E27FC236}">
                  <a16:creationId xmlns:a16="http://schemas.microsoft.com/office/drawing/2014/main" id="{0BEA3AEE-8316-2147-ABC5-44501E555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" y="2613"/>
              <a:ext cx="27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68" name="Freeform 335">
              <a:extLst>
                <a:ext uri="{FF2B5EF4-FFF2-40B4-BE49-F238E27FC236}">
                  <a16:creationId xmlns:a16="http://schemas.microsoft.com/office/drawing/2014/main" id="{339A8A5E-107F-F54D-BE19-30B85A5B6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428"/>
              <a:ext cx="203" cy="103"/>
            </a:xfrm>
            <a:custGeom>
              <a:avLst/>
              <a:gdLst>
                <a:gd name="T0" fmla="*/ 78 w 203"/>
                <a:gd name="T1" fmla="*/ 0 h 103"/>
                <a:gd name="T2" fmla="*/ 0 w 203"/>
                <a:gd name="T3" fmla="*/ 103 h 103"/>
                <a:gd name="T4" fmla="*/ 125 w 203"/>
                <a:gd name="T5" fmla="*/ 103 h 103"/>
                <a:gd name="T6" fmla="*/ 203 w 203"/>
                <a:gd name="T7" fmla="*/ 0 h 103"/>
                <a:gd name="T8" fmla="*/ 78 w 203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103"/>
                <a:gd name="T17" fmla="*/ 203 w 203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103">
                  <a:moveTo>
                    <a:pt x="78" y="0"/>
                  </a:moveTo>
                  <a:lnTo>
                    <a:pt x="0" y="103"/>
                  </a:lnTo>
                  <a:lnTo>
                    <a:pt x="125" y="103"/>
                  </a:lnTo>
                  <a:lnTo>
                    <a:pt x="20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69" name="Rectangle 336">
              <a:extLst>
                <a:ext uri="{FF2B5EF4-FFF2-40B4-BE49-F238E27FC236}">
                  <a16:creationId xmlns:a16="http://schemas.microsoft.com/office/drawing/2014/main" id="{0E516D1D-F834-824E-AFCF-D530F6957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2088"/>
              <a:ext cx="94" cy="343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670" name="Rectangle 337">
              <a:extLst>
                <a:ext uri="{FF2B5EF4-FFF2-40B4-BE49-F238E27FC236}">
                  <a16:creationId xmlns:a16="http://schemas.microsoft.com/office/drawing/2014/main" id="{396CB8E0-DCF5-5444-99B0-70CA5B840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2185"/>
              <a:ext cx="127" cy="343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671" name="Rectangle 338">
              <a:extLst>
                <a:ext uri="{FF2B5EF4-FFF2-40B4-BE49-F238E27FC236}">
                  <a16:creationId xmlns:a16="http://schemas.microsoft.com/office/drawing/2014/main" id="{7644C3CF-0797-6248-845E-2260F05B3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2185"/>
              <a:ext cx="127" cy="343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672" name="Freeform 339">
              <a:extLst>
                <a:ext uri="{FF2B5EF4-FFF2-40B4-BE49-F238E27FC236}">
                  <a16:creationId xmlns:a16="http://schemas.microsoft.com/office/drawing/2014/main" id="{910E3B97-1A44-644F-B262-36C9BA045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085"/>
              <a:ext cx="203" cy="104"/>
            </a:xfrm>
            <a:custGeom>
              <a:avLst/>
              <a:gdLst>
                <a:gd name="T0" fmla="*/ 78 w 203"/>
                <a:gd name="T1" fmla="*/ 0 h 104"/>
                <a:gd name="T2" fmla="*/ 0 w 203"/>
                <a:gd name="T3" fmla="*/ 104 h 104"/>
                <a:gd name="T4" fmla="*/ 125 w 203"/>
                <a:gd name="T5" fmla="*/ 104 h 104"/>
                <a:gd name="T6" fmla="*/ 203 w 203"/>
                <a:gd name="T7" fmla="*/ 0 h 104"/>
                <a:gd name="T8" fmla="*/ 78 w 20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104"/>
                <a:gd name="T17" fmla="*/ 203 w 203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104">
                  <a:moveTo>
                    <a:pt x="78" y="0"/>
                  </a:moveTo>
                  <a:lnTo>
                    <a:pt x="0" y="104"/>
                  </a:lnTo>
                  <a:lnTo>
                    <a:pt x="125" y="104"/>
                  </a:lnTo>
                  <a:lnTo>
                    <a:pt x="20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73" name="Freeform 340">
              <a:extLst>
                <a:ext uri="{FF2B5EF4-FFF2-40B4-BE49-F238E27FC236}">
                  <a16:creationId xmlns:a16="http://schemas.microsoft.com/office/drawing/2014/main" id="{50AF2DA1-0648-C645-B3F4-79EDAFF0A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085"/>
              <a:ext cx="203" cy="104"/>
            </a:xfrm>
            <a:custGeom>
              <a:avLst/>
              <a:gdLst>
                <a:gd name="T0" fmla="*/ 78 w 203"/>
                <a:gd name="T1" fmla="*/ 0 h 104"/>
                <a:gd name="T2" fmla="*/ 0 w 203"/>
                <a:gd name="T3" fmla="*/ 104 h 104"/>
                <a:gd name="T4" fmla="*/ 125 w 203"/>
                <a:gd name="T5" fmla="*/ 104 h 104"/>
                <a:gd name="T6" fmla="*/ 203 w 203"/>
                <a:gd name="T7" fmla="*/ 0 h 104"/>
                <a:gd name="T8" fmla="*/ 78 w 20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104"/>
                <a:gd name="T17" fmla="*/ 203 w 203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104">
                  <a:moveTo>
                    <a:pt x="78" y="0"/>
                  </a:moveTo>
                  <a:lnTo>
                    <a:pt x="0" y="104"/>
                  </a:lnTo>
                  <a:lnTo>
                    <a:pt x="125" y="104"/>
                  </a:lnTo>
                  <a:lnTo>
                    <a:pt x="203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74" name="Line 341">
              <a:extLst>
                <a:ext uri="{FF2B5EF4-FFF2-40B4-BE49-F238E27FC236}">
                  <a16:creationId xmlns:a16="http://schemas.microsoft.com/office/drawing/2014/main" id="{7C4E2145-7799-FF4D-9951-9E12FCAED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" y="2092"/>
              <a:ext cx="1" cy="3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75" name="Line 342">
              <a:extLst>
                <a:ext uri="{FF2B5EF4-FFF2-40B4-BE49-F238E27FC236}">
                  <a16:creationId xmlns:a16="http://schemas.microsoft.com/office/drawing/2014/main" id="{C5D5D10C-D3EF-6D4D-A403-A82AE71E93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9" y="2428"/>
              <a:ext cx="74" cy="1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76" name="Rectangle 343">
              <a:extLst>
                <a:ext uri="{FF2B5EF4-FFF2-40B4-BE49-F238E27FC236}">
                  <a16:creationId xmlns:a16="http://schemas.microsoft.com/office/drawing/2014/main" id="{B139D1FF-112A-E04E-934E-01AA54B1C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7" y="2230"/>
              <a:ext cx="85" cy="198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677" name="Rectangle 344">
              <a:extLst>
                <a:ext uri="{FF2B5EF4-FFF2-40B4-BE49-F238E27FC236}">
                  <a16:creationId xmlns:a16="http://schemas.microsoft.com/office/drawing/2014/main" id="{626D2D1E-F5BD-9948-9BB8-43CBCC620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7" y="2230"/>
              <a:ext cx="85" cy="19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678" name="Rectangle 345">
              <a:extLst>
                <a:ext uri="{FF2B5EF4-FFF2-40B4-BE49-F238E27FC236}">
                  <a16:creationId xmlns:a16="http://schemas.microsoft.com/office/drawing/2014/main" id="{8D049EF5-843A-1742-BE77-0AEE8E696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290"/>
              <a:ext cx="64" cy="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679" name="Freeform 346">
              <a:extLst>
                <a:ext uri="{FF2B5EF4-FFF2-40B4-BE49-F238E27FC236}">
                  <a16:creationId xmlns:a16="http://schemas.microsoft.com/office/drawing/2014/main" id="{407E6C0A-FF01-E045-8B2E-BA1651F65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220"/>
              <a:ext cx="1198" cy="719"/>
            </a:xfrm>
            <a:custGeom>
              <a:avLst/>
              <a:gdLst>
                <a:gd name="T0" fmla="*/ 1142 w 1198"/>
                <a:gd name="T1" fmla="*/ 3 h 719"/>
                <a:gd name="T2" fmla="*/ 1116 w 1198"/>
                <a:gd name="T3" fmla="*/ 0 h 719"/>
                <a:gd name="T4" fmla="*/ 1082 w 1198"/>
                <a:gd name="T5" fmla="*/ 7 h 719"/>
                <a:gd name="T6" fmla="*/ 1036 w 1198"/>
                <a:gd name="T7" fmla="*/ 24 h 719"/>
                <a:gd name="T8" fmla="*/ 956 w 1198"/>
                <a:gd name="T9" fmla="*/ 56 h 719"/>
                <a:gd name="T10" fmla="*/ 904 w 1198"/>
                <a:gd name="T11" fmla="*/ 73 h 719"/>
                <a:gd name="T12" fmla="*/ 866 w 1198"/>
                <a:gd name="T13" fmla="*/ 77 h 719"/>
                <a:gd name="T14" fmla="*/ 798 w 1198"/>
                <a:gd name="T15" fmla="*/ 75 h 719"/>
                <a:gd name="T16" fmla="*/ 719 w 1198"/>
                <a:gd name="T17" fmla="*/ 65 h 719"/>
                <a:gd name="T18" fmla="*/ 632 w 1198"/>
                <a:gd name="T19" fmla="*/ 56 h 719"/>
                <a:gd name="T20" fmla="*/ 574 w 1198"/>
                <a:gd name="T21" fmla="*/ 58 h 719"/>
                <a:gd name="T22" fmla="*/ 524 w 1198"/>
                <a:gd name="T23" fmla="*/ 65 h 719"/>
                <a:gd name="T24" fmla="*/ 464 w 1198"/>
                <a:gd name="T25" fmla="*/ 76 h 719"/>
                <a:gd name="T26" fmla="*/ 398 w 1198"/>
                <a:gd name="T27" fmla="*/ 89 h 719"/>
                <a:gd name="T28" fmla="*/ 274 w 1198"/>
                <a:gd name="T29" fmla="*/ 117 h 719"/>
                <a:gd name="T30" fmla="*/ 190 w 1198"/>
                <a:gd name="T31" fmla="*/ 144 h 719"/>
                <a:gd name="T32" fmla="*/ 131 w 1198"/>
                <a:gd name="T33" fmla="*/ 169 h 719"/>
                <a:gd name="T34" fmla="*/ 82 w 1198"/>
                <a:gd name="T35" fmla="*/ 198 h 719"/>
                <a:gd name="T36" fmla="*/ 47 w 1198"/>
                <a:gd name="T37" fmla="*/ 232 h 719"/>
                <a:gd name="T38" fmla="*/ 23 w 1198"/>
                <a:gd name="T39" fmla="*/ 273 h 719"/>
                <a:gd name="T40" fmla="*/ 8 w 1198"/>
                <a:gd name="T41" fmla="*/ 323 h 719"/>
                <a:gd name="T42" fmla="*/ 1 w 1198"/>
                <a:gd name="T43" fmla="*/ 378 h 719"/>
                <a:gd name="T44" fmla="*/ 0 w 1198"/>
                <a:gd name="T45" fmla="*/ 434 h 719"/>
                <a:gd name="T46" fmla="*/ 6 w 1198"/>
                <a:gd name="T47" fmla="*/ 489 h 719"/>
                <a:gd name="T48" fmla="*/ 17 w 1198"/>
                <a:gd name="T49" fmla="*/ 539 h 719"/>
                <a:gd name="T50" fmla="*/ 33 w 1198"/>
                <a:gd name="T51" fmla="*/ 582 h 719"/>
                <a:gd name="T52" fmla="*/ 51 w 1198"/>
                <a:gd name="T53" fmla="*/ 615 h 719"/>
                <a:gd name="T54" fmla="*/ 77 w 1198"/>
                <a:gd name="T55" fmla="*/ 638 h 719"/>
                <a:gd name="T56" fmla="*/ 110 w 1198"/>
                <a:gd name="T57" fmla="*/ 656 h 719"/>
                <a:gd name="T58" fmla="*/ 159 w 1198"/>
                <a:gd name="T59" fmla="*/ 670 h 719"/>
                <a:gd name="T60" fmla="*/ 248 w 1198"/>
                <a:gd name="T61" fmla="*/ 683 h 719"/>
                <a:gd name="T62" fmla="*/ 342 w 1198"/>
                <a:gd name="T63" fmla="*/ 692 h 719"/>
                <a:gd name="T64" fmla="*/ 401 w 1198"/>
                <a:gd name="T65" fmla="*/ 700 h 719"/>
                <a:gd name="T66" fmla="*/ 492 w 1198"/>
                <a:gd name="T67" fmla="*/ 710 h 719"/>
                <a:gd name="T68" fmla="*/ 631 w 1198"/>
                <a:gd name="T69" fmla="*/ 717 h 719"/>
                <a:gd name="T70" fmla="*/ 708 w 1198"/>
                <a:gd name="T71" fmla="*/ 719 h 719"/>
                <a:gd name="T72" fmla="*/ 753 w 1198"/>
                <a:gd name="T73" fmla="*/ 719 h 719"/>
                <a:gd name="T74" fmla="*/ 791 w 1198"/>
                <a:gd name="T75" fmla="*/ 719 h 719"/>
                <a:gd name="T76" fmla="*/ 824 w 1198"/>
                <a:gd name="T77" fmla="*/ 718 h 719"/>
                <a:gd name="T78" fmla="*/ 876 w 1198"/>
                <a:gd name="T79" fmla="*/ 712 h 719"/>
                <a:gd name="T80" fmla="*/ 931 w 1198"/>
                <a:gd name="T81" fmla="*/ 700 h 719"/>
                <a:gd name="T82" fmla="*/ 977 w 1198"/>
                <a:gd name="T83" fmla="*/ 687 h 719"/>
                <a:gd name="T84" fmla="*/ 1029 w 1198"/>
                <a:gd name="T85" fmla="*/ 672 h 719"/>
                <a:gd name="T86" fmla="*/ 1096 w 1198"/>
                <a:gd name="T87" fmla="*/ 652 h 719"/>
                <a:gd name="T88" fmla="*/ 1142 w 1198"/>
                <a:gd name="T89" fmla="*/ 627 h 719"/>
                <a:gd name="T90" fmla="*/ 1168 w 1198"/>
                <a:gd name="T91" fmla="*/ 601 h 719"/>
                <a:gd name="T92" fmla="*/ 1188 w 1198"/>
                <a:gd name="T93" fmla="*/ 554 h 719"/>
                <a:gd name="T94" fmla="*/ 1196 w 1198"/>
                <a:gd name="T95" fmla="*/ 498 h 719"/>
                <a:gd name="T96" fmla="*/ 1197 w 1198"/>
                <a:gd name="T97" fmla="*/ 433 h 719"/>
                <a:gd name="T98" fmla="*/ 1196 w 1198"/>
                <a:gd name="T99" fmla="*/ 361 h 719"/>
                <a:gd name="T100" fmla="*/ 1196 w 1198"/>
                <a:gd name="T101" fmla="*/ 321 h 719"/>
                <a:gd name="T102" fmla="*/ 1197 w 1198"/>
                <a:gd name="T103" fmla="*/ 271 h 719"/>
                <a:gd name="T104" fmla="*/ 1197 w 1198"/>
                <a:gd name="T105" fmla="*/ 166 h 719"/>
                <a:gd name="T106" fmla="*/ 1194 w 1198"/>
                <a:gd name="T107" fmla="*/ 103 h 719"/>
                <a:gd name="T108" fmla="*/ 1186 w 1198"/>
                <a:gd name="T109" fmla="*/ 61 h 719"/>
                <a:gd name="T110" fmla="*/ 1173 w 1198"/>
                <a:gd name="T111" fmla="*/ 28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80" name="Line 347">
              <a:extLst>
                <a:ext uri="{FF2B5EF4-FFF2-40B4-BE49-F238E27FC236}">
                  <a16:creationId xmlns:a16="http://schemas.microsoft.com/office/drawing/2014/main" id="{69AF1169-3E18-FC42-A673-DF0799094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4" y="2602"/>
              <a:ext cx="309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81" name="Rectangle 350">
              <a:extLst>
                <a:ext uri="{FF2B5EF4-FFF2-40B4-BE49-F238E27FC236}">
                  <a16:creationId xmlns:a16="http://schemas.microsoft.com/office/drawing/2014/main" id="{DF78B8BB-D32E-0843-BAB1-62027C954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3109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682" name="Rectangle 352">
              <a:extLst>
                <a:ext uri="{FF2B5EF4-FFF2-40B4-BE49-F238E27FC236}">
                  <a16:creationId xmlns:a16="http://schemas.microsoft.com/office/drawing/2014/main" id="{FA49C439-8D7B-2A43-A5EA-A0F293B75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3243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683" name="Rectangle 353">
              <a:extLst>
                <a:ext uri="{FF2B5EF4-FFF2-40B4-BE49-F238E27FC236}">
                  <a16:creationId xmlns:a16="http://schemas.microsoft.com/office/drawing/2014/main" id="{794C0B4A-C43B-3848-91CC-4D527A9F8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3073"/>
              <a:ext cx="913" cy="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684" name="Rectangle 355">
              <a:extLst>
                <a:ext uri="{FF2B5EF4-FFF2-40B4-BE49-F238E27FC236}">
                  <a16:creationId xmlns:a16="http://schemas.microsoft.com/office/drawing/2014/main" id="{E0F44C57-C22F-9F4F-8C00-A14FFF5CC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3109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685" name="Rectangle 357">
              <a:extLst>
                <a:ext uri="{FF2B5EF4-FFF2-40B4-BE49-F238E27FC236}">
                  <a16:creationId xmlns:a16="http://schemas.microsoft.com/office/drawing/2014/main" id="{885905C1-4471-F54B-B374-CCB6AAE16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" y="3243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686" name="Freeform 358">
              <a:extLst>
                <a:ext uri="{FF2B5EF4-FFF2-40B4-BE49-F238E27FC236}">
                  <a16:creationId xmlns:a16="http://schemas.microsoft.com/office/drawing/2014/main" id="{4D859925-125C-A549-9A65-18D899A76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2" y="3219"/>
              <a:ext cx="384" cy="59"/>
            </a:xfrm>
            <a:custGeom>
              <a:avLst/>
              <a:gdLst>
                <a:gd name="T0" fmla="*/ 4 w 384"/>
                <a:gd name="T1" fmla="*/ 26 h 59"/>
                <a:gd name="T2" fmla="*/ 335 w 384"/>
                <a:gd name="T3" fmla="*/ 26 h 59"/>
                <a:gd name="T4" fmla="*/ 337 w 384"/>
                <a:gd name="T5" fmla="*/ 26 h 59"/>
                <a:gd name="T6" fmla="*/ 338 w 384"/>
                <a:gd name="T7" fmla="*/ 26 h 59"/>
                <a:gd name="T8" fmla="*/ 339 w 384"/>
                <a:gd name="T9" fmla="*/ 27 h 59"/>
                <a:gd name="T10" fmla="*/ 339 w 384"/>
                <a:gd name="T11" fmla="*/ 30 h 59"/>
                <a:gd name="T12" fmla="*/ 339 w 384"/>
                <a:gd name="T13" fmla="*/ 31 h 59"/>
                <a:gd name="T14" fmla="*/ 338 w 384"/>
                <a:gd name="T15" fmla="*/ 32 h 59"/>
                <a:gd name="T16" fmla="*/ 337 w 384"/>
                <a:gd name="T17" fmla="*/ 33 h 59"/>
                <a:gd name="T18" fmla="*/ 335 w 384"/>
                <a:gd name="T19" fmla="*/ 33 h 59"/>
                <a:gd name="T20" fmla="*/ 4 w 384"/>
                <a:gd name="T21" fmla="*/ 33 h 59"/>
                <a:gd name="T22" fmla="*/ 3 w 384"/>
                <a:gd name="T23" fmla="*/ 33 h 59"/>
                <a:gd name="T24" fmla="*/ 2 w 384"/>
                <a:gd name="T25" fmla="*/ 32 h 59"/>
                <a:gd name="T26" fmla="*/ 2 w 384"/>
                <a:gd name="T27" fmla="*/ 31 h 59"/>
                <a:gd name="T28" fmla="*/ 0 w 384"/>
                <a:gd name="T29" fmla="*/ 30 h 59"/>
                <a:gd name="T30" fmla="*/ 2 w 384"/>
                <a:gd name="T31" fmla="*/ 27 h 59"/>
                <a:gd name="T32" fmla="*/ 2 w 384"/>
                <a:gd name="T33" fmla="*/ 26 h 59"/>
                <a:gd name="T34" fmla="*/ 3 w 384"/>
                <a:gd name="T35" fmla="*/ 26 h 59"/>
                <a:gd name="T36" fmla="*/ 4 w 384"/>
                <a:gd name="T37" fmla="*/ 26 h 59"/>
                <a:gd name="T38" fmla="*/ 4 w 384"/>
                <a:gd name="T39" fmla="*/ 26 h 59"/>
                <a:gd name="T40" fmla="*/ 326 w 384"/>
                <a:gd name="T41" fmla="*/ 0 h 59"/>
                <a:gd name="T42" fmla="*/ 384 w 384"/>
                <a:gd name="T43" fmla="*/ 30 h 59"/>
                <a:gd name="T44" fmla="*/ 326 w 384"/>
                <a:gd name="T45" fmla="*/ 59 h 59"/>
                <a:gd name="T46" fmla="*/ 326 w 384"/>
                <a:gd name="T47" fmla="*/ 0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59"/>
                <a:gd name="T74" fmla="*/ 384 w 384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59">
                  <a:moveTo>
                    <a:pt x="4" y="26"/>
                  </a:moveTo>
                  <a:lnTo>
                    <a:pt x="335" y="26"/>
                  </a:lnTo>
                  <a:lnTo>
                    <a:pt x="337" y="26"/>
                  </a:lnTo>
                  <a:lnTo>
                    <a:pt x="338" y="26"/>
                  </a:lnTo>
                  <a:lnTo>
                    <a:pt x="339" y="27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8" y="32"/>
                  </a:lnTo>
                  <a:lnTo>
                    <a:pt x="337" y="33"/>
                  </a:lnTo>
                  <a:lnTo>
                    <a:pt x="335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4" y="26"/>
                  </a:lnTo>
                  <a:close/>
                  <a:moveTo>
                    <a:pt x="326" y="0"/>
                  </a:moveTo>
                  <a:lnTo>
                    <a:pt x="384" y="30"/>
                  </a:lnTo>
                  <a:lnTo>
                    <a:pt x="326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87" name="Freeform 359">
              <a:extLst>
                <a:ext uri="{FF2B5EF4-FFF2-40B4-BE49-F238E27FC236}">
                  <a16:creationId xmlns:a16="http://schemas.microsoft.com/office/drawing/2014/main" id="{B8D71FC1-E7D1-0243-B3EA-DF06D00B5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" y="3219"/>
              <a:ext cx="384" cy="59"/>
            </a:xfrm>
            <a:custGeom>
              <a:avLst/>
              <a:gdLst>
                <a:gd name="T0" fmla="*/ 381 w 384"/>
                <a:gd name="T1" fmla="*/ 33 h 59"/>
                <a:gd name="T2" fmla="*/ 49 w 384"/>
                <a:gd name="T3" fmla="*/ 33 h 59"/>
                <a:gd name="T4" fmla="*/ 48 w 384"/>
                <a:gd name="T5" fmla="*/ 33 h 59"/>
                <a:gd name="T6" fmla="*/ 47 w 384"/>
                <a:gd name="T7" fmla="*/ 32 h 59"/>
                <a:gd name="T8" fmla="*/ 46 w 384"/>
                <a:gd name="T9" fmla="*/ 31 h 59"/>
                <a:gd name="T10" fmla="*/ 46 w 384"/>
                <a:gd name="T11" fmla="*/ 30 h 59"/>
                <a:gd name="T12" fmla="*/ 46 w 384"/>
                <a:gd name="T13" fmla="*/ 28 h 59"/>
                <a:gd name="T14" fmla="*/ 47 w 384"/>
                <a:gd name="T15" fmla="*/ 27 h 59"/>
                <a:gd name="T16" fmla="*/ 48 w 384"/>
                <a:gd name="T17" fmla="*/ 26 h 59"/>
                <a:gd name="T18" fmla="*/ 49 w 384"/>
                <a:gd name="T19" fmla="*/ 26 h 59"/>
                <a:gd name="T20" fmla="*/ 381 w 384"/>
                <a:gd name="T21" fmla="*/ 26 h 59"/>
                <a:gd name="T22" fmla="*/ 382 w 384"/>
                <a:gd name="T23" fmla="*/ 26 h 59"/>
                <a:gd name="T24" fmla="*/ 383 w 384"/>
                <a:gd name="T25" fmla="*/ 26 h 59"/>
                <a:gd name="T26" fmla="*/ 384 w 384"/>
                <a:gd name="T27" fmla="*/ 27 h 59"/>
                <a:gd name="T28" fmla="*/ 384 w 384"/>
                <a:gd name="T29" fmla="*/ 30 h 59"/>
                <a:gd name="T30" fmla="*/ 384 w 384"/>
                <a:gd name="T31" fmla="*/ 31 h 59"/>
                <a:gd name="T32" fmla="*/ 383 w 384"/>
                <a:gd name="T33" fmla="*/ 32 h 59"/>
                <a:gd name="T34" fmla="*/ 382 w 384"/>
                <a:gd name="T35" fmla="*/ 33 h 59"/>
                <a:gd name="T36" fmla="*/ 381 w 384"/>
                <a:gd name="T37" fmla="*/ 33 h 59"/>
                <a:gd name="T38" fmla="*/ 381 w 384"/>
                <a:gd name="T39" fmla="*/ 33 h 59"/>
                <a:gd name="T40" fmla="*/ 59 w 384"/>
                <a:gd name="T41" fmla="*/ 59 h 59"/>
                <a:gd name="T42" fmla="*/ 0 w 384"/>
                <a:gd name="T43" fmla="*/ 30 h 59"/>
                <a:gd name="T44" fmla="*/ 59 w 384"/>
                <a:gd name="T45" fmla="*/ 0 h 59"/>
                <a:gd name="T46" fmla="*/ 59 w 384"/>
                <a:gd name="T47" fmla="*/ 59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59"/>
                <a:gd name="T74" fmla="*/ 384 w 384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59">
                  <a:moveTo>
                    <a:pt x="381" y="33"/>
                  </a:moveTo>
                  <a:lnTo>
                    <a:pt x="49" y="33"/>
                  </a:lnTo>
                  <a:lnTo>
                    <a:pt x="48" y="33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7" y="27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381" y="26"/>
                  </a:lnTo>
                  <a:lnTo>
                    <a:pt x="382" y="26"/>
                  </a:lnTo>
                  <a:lnTo>
                    <a:pt x="383" y="26"/>
                  </a:lnTo>
                  <a:lnTo>
                    <a:pt x="384" y="27"/>
                  </a:lnTo>
                  <a:lnTo>
                    <a:pt x="384" y="30"/>
                  </a:lnTo>
                  <a:lnTo>
                    <a:pt x="384" y="31"/>
                  </a:lnTo>
                  <a:lnTo>
                    <a:pt x="383" y="32"/>
                  </a:lnTo>
                  <a:lnTo>
                    <a:pt x="382" y="33"/>
                  </a:lnTo>
                  <a:lnTo>
                    <a:pt x="381" y="33"/>
                  </a:lnTo>
                  <a:close/>
                  <a:moveTo>
                    <a:pt x="59" y="59"/>
                  </a:moveTo>
                  <a:lnTo>
                    <a:pt x="0" y="30"/>
                  </a:lnTo>
                  <a:lnTo>
                    <a:pt x="59" y="0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88" name="Freeform 360">
              <a:extLst>
                <a:ext uri="{FF2B5EF4-FFF2-40B4-BE49-F238E27FC236}">
                  <a16:creationId xmlns:a16="http://schemas.microsoft.com/office/drawing/2014/main" id="{E40443A6-61E8-514C-BF60-251AB2C23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" y="3219"/>
              <a:ext cx="384" cy="59"/>
            </a:xfrm>
            <a:custGeom>
              <a:avLst/>
              <a:gdLst>
                <a:gd name="T0" fmla="*/ 4 w 384"/>
                <a:gd name="T1" fmla="*/ 26 h 59"/>
                <a:gd name="T2" fmla="*/ 335 w 384"/>
                <a:gd name="T3" fmla="*/ 26 h 59"/>
                <a:gd name="T4" fmla="*/ 336 w 384"/>
                <a:gd name="T5" fmla="*/ 26 h 59"/>
                <a:gd name="T6" fmla="*/ 337 w 384"/>
                <a:gd name="T7" fmla="*/ 27 h 59"/>
                <a:gd name="T8" fmla="*/ 338 w 384"/>
                <a:gd name="T9" fmla="*/ 28 h 59"/>
                <a:gd name="T10" fmla="*/ 338 w 384"/>
                <a:gd name="T11" fmla="*/ 30 h 59"/>
                <a:gd name="T12" fmla="*/ 338 w 384"/>
                <a:gd name="T13" fmla="*/ 31 h 59"/>
                <a:gd name="T14" fmla="*/ 337 w 384"/>
                <a:gd name="T15" fmla="*/ 32 h 59"/>
                <a:gd name="T16" fmla="*/ 336 w 384"/>
                <a:gd name="T17" fmla="*/ 33 h 59"/>
                <a:gd name="T18" fmla="*/ 335 w 384"/>
                <a:gd name="T19" fmla="*/ 33 h 59"/>
                <a:gd name="T20" fmla="*/ 4 w 384"/>
                <a:gd name="T21" fmla="*/ 33 h 59"/>
                <a:gd name="T22" fmla="*/ 2 w 384"/>
                <a:gd name="T23" fmla="*/ 33 h 59"/>
                <a:gd name="T24" fmla="*/ 1 w 384"/>
                <a:gd name="T25" fmla="*/ 32 h 59"/>
                <a:gd name="T26" fmla="*/ 0 w 384"/>
                <a:gd name="T27" fmla="*/ 31 h 59"/>
                <a:gd name="T28" fmla="*/ 0 w 384"/>
                <a:gd name="T29" fmla="*/ 30 h 59"/>
                <a:gd name="T30" fmla="*/ 0 w 384"/>
                <a:gd name="T31" fmla="*/ 27 h 59"/>
                <a:gd name="T32" fmla="*/ 1 w 384"/>
                <a:gd name="T33" fmla="*/ 26 h 59"/>
                <a:gd name="T34" fmla="*/ 2 w 384"/>
                <a:gd name="T35" fmla="*/ 26 h 59"/>
                <a:gd name="T36" fmla="*/ 4 w 384"/>
                <a:gd name="T37" fmla="*/ 26 h 59"/>
                <a:gd name="T38" fmla="*/ 4 w 384"/>
                <a:gd name="T39" fmla="*/ 26 h 59"/>
                <a:gd name="T40" fmla="*/ 326 w 384"/>
                <a:gd name="T41" fmla="*/ 0 h 59"/>
                <a:gd name="T42" fmla="*/ 384 w 384"/>
                <a:gd name="T43" fmla="*/ 30 h 59"/>
                <a:gd name="T44" fmla="*/ 326 w 384"/>
                <a:gd name="T45" fmla="*/ 59 h 59"/>
                <a:gd name="T46" fmla="*/ 326 w 384"/>
                <a:gd name="T47" fmla="*/ 0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59"/>
                <a:gd name="T74" fmla="*/ 384 w 384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59">
                  <a:moveTo>
                    <a:pt x="4" y="26"/>
                  </a:moveTo>
                  <a:lnTo>
                    <a:pt x="335" y="26"/>
                  </a:lnTo>
                  <a:lnTo>
                    <a:pt x="336" y="26"/>
                  </a:lnTo>
                  <a:lnTo>
                    <a:pt x="337" y="27"/>
                  </a:lnTo>
                  <a:lnTo>
                    <a:pt x="338" y="28"/>
                  </a:lnTo>
                  <a:lnTo>
                    <a:pt x="338" y="30"/>
                  </a:lnTo>
                  <a:lnTo>
                    <a:pt x="338" y="31"/>
                  </a:lnTo>
                  <a:lnTo>
                    <a:pt x="337" y="32"/>
                  </a:lnTo>
                  <a:lnTo>
                    <a:pt x="336" y="33"/>
                  </a:lnTo>
                  <a:lnTo>
                    <a:pt x="335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4" y="26"/>
                  </a:lnTo>
                  <a:close/>
                  <a:moveTo>
                    <a:pt x="326" y="0"/>
                  </a:moveTo>
                  <a:lnTo>
                    <a:pt x="384" y="30"/>
                  </a:lnTo>
                  <a:lnTo>
                    <a:pt x="326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89" name="Freeform 361">
              <a:extLst>
                <a:ext uri="{FF2B5EF4-FFF2-40B4-BE49-F238E27FC236}">
                  <a16:creationId xmlns:a16="http://schemas.microsoft.com/office/drawing/2014/main" id="{C1F415D5-D09A-9D4B-B393-55E41B10A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3" y="3219"/>
              <a:ext cx="524" cy="59"/>
            </a:xfrm>
            <a:custGeom>
              <a:avLst/>
              <a:gdLst>
                <a:gd name="T0" fmla="*/ 249 w 671"/>
                <a:gd name="T1" fmla="*/ 33 h 59"/>
                <a:gd name="T2" fmla="*/ 18 w 671"/>
                <a:gd name="T3" fmla="*/ 33 h 59"/>
                <a:gd name="T4" fmla="*/ 18 w 671"/>
                <a:gd name="T5" fmla="*/ 33 h 59"/>
                <a:gd name="T6" fmla="*/ 18 w 671"/>
                <a:gd name="T7" fmla="*/ 32 h 59"/>
                <a:gd name="T8" fmla="*/ 16 w 671"/>
                <a:gd name="T9" fmla="*/ 31 h 59"/>
                <a:gd name="T10" fmla="*/ 16 w 671"/>
                <a:gd name="T11" fmla="*/ 30 h 59"/>
                <a:gd name="T12" fmla="*/ 16 w 671"/>
                <a:gd name="T13" fmla="*/ 28 h 59"/>
                <a:gd name="T14" fmla="*/ 18 w 671"/>
                <a:gd name="T15" fmla="*/ 27 h 59"/>
                <a:gd name="T16" fmla="*/ 18 w 671"/>
                <a:gd name="T17" fmla="*/ 26 h 59"/>
                <a:gd name="T18" fmla="*/ 18 w 671"/>
                <a:gd name="T19" fmla="*/ 26 h 59"/>
                <a:gd name="T20" fmla="*/ 249 w 671"/>
                <a:gd name="T21" fmla="*/ 26 h 59"/>
                <a:gd name="T22" fmla="*/ 249 w 671"/>
                <a:gd name="T23" fmla="*/ 26 h 59"/>
                <a:gd name="T24" fmla="*/ 249 w 671"/>
                <a:gd name="T25" fmla="*/ 26 h 59"/>
                <a:gd name="T26" fmla="*/ 249 w 671"/>
                <a:gd name="T27" fmla="*/ 27 h 59"/>
                <a:gd name="T28" fmla="*/ 249 w 671"/>
                <a:gd name="T29" fmla="*/ 30 h 59"/>
                <a:gd name="T30" fmla="*/ 249 w 671"/>
                <a:gd name="T31" fmla="*/ 31 h 59"/>
                <a:gd name="T32" fmla="*/ 249 w 671"/>
                <a:gd name="T33" fmla="*/ 32 h 59"/>
                <a:gd name="T34" fmla="*/ 249 w 671"/>
                <a:gd name="T35" fmla="*/ 33 h 59"/>
                <a:gd name="T36" fmla="*/ 249 w 671"/>
                <a:gd name="T37" fmla="*/ 33 h 59"/>
                <a:gd name="T38" fmla="*/ 249 w 671"/>
                <a:gd name="T39" fmla="*/ 33 h 59"/>
                <a:gd name="T40" fmla="*/ 21 w 671"/>
                <a:gd name="T41" fmla="*/ 59 h 59"/>
                <a:gd name="T42" fmla="*/ 0 w 671"/>
                <a:gd name="T43" fmla="*/ 30 h 59"/>
                <a:gd name="T44" fmla="*/ 21 w 671"/>
                <a:gd name="T45" fmla="*/ 0 h 59"/>
                <a:gd name="T46" fmla="*/ 21 w 671"/>
                <a:gd name="T47" fmla="*/ 59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1"/>
                <a:gd name="T73" fmla="*/ 0 h 59"/>
                <a:gd name="T74" fmla="*/ 671 w 671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1" h="59">
                  <a:moveTo>
                    <a:pt x="668" y="33"/>
                  </a:moveTo>
                  <a:lnTo>
                    <a:pt x="49" y="33"/>
                  </a:lnTo>
                  <a:lnTo>
                    <a:pt x="48" y="33"/>
                  </a:lnTo>
                  <a:lnTo>
                    <a:pt x="47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7" y="27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668" y="26"/>
                  </a:lnTo>
                  <a:lnTo>
                    <a:pt x="669" y="26"/>
                  </a:lnTo>
                  <a:lnTo>
                    <a:pt x="670" y="26"/>
                  </a:lnTo>
                  <a:lnTo>
                    <a:pt x="671" y="27"/>
                  </a:lnTo>
                  <a:lnTo>
                    <a:pt x="671" y="30"/>
                  </a:lnTo>
                  <a:lnTo>
                    <a:pt x="671" y="31"/>
                  </a:lnTo>
                  <a:lnTo>
                    <a:pt x="670" y="32"/>
                  </a:lnTo>
                  <a:lnTo>
                    <a:pt x="669" y="33"/>
                  </a:lnTo>
                  <a:lnTo>
                    <a:pt x="668" y="33"/>
                  </a:lnTo>
                  <a:close/>
                  <a:moveTo>
                    <a:pt x="58" y="59"/>
                  </a:moveTo>
                  <a:lnTo>
                    <a:pt x="0" y="30"/>
                  </a:lnTo>
                  <a:lnTo>
                    <a:pt x="58" y="0"/>
                  </a:lnTo>
                  <a:lnTo>
                    <a:pt x="58" y="5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90" name="Text Box 365">
              <a:extLst>
                <a:ext uri="{FF2B5EF4-FFF2-40B4-BE49-F238E27FC236}">
                  <a16:creationId xmlns:a16="http://schemas.microsoft.com/office/drawing/2014/main" id="{74F6F8ED-F869-3341-82AC-CAEFEBFC2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6" y="3061"/>
              <a:ext cx="9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administered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network</a:t>
              </a:r>
            </a:p>
          </p:txBody>
        </p:sp>
        <p:sp>
          <p:nvSpPr>
            <p:cNvPr id="142691" name="Text Box 366">
              <a:extLst>
                <a:ext uri="{FF2B5EF4-FFF2-40B4-BE49-F238E27FC236}">
                  <a16:creationId xmlns:a16="http://schemas.microsoft.com/office/drawing/2014/main" id="{020CA25F-D6CE-C84F-88CD-2BE3A5E34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" y="3039"/>
              <a:ext cx="7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public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Internet</a:t>
              </a:r>
            </a:p>
          </p:txBody>
        </p:sp>
      </p:grpSp>
      <p:sp>
        <p:nvSpPr>
          <p:cNvPr id="142352" name="Text Box 367">
            <a:extLst>
              <a:ext uri="{FF2B5EF4-FFF2-40B4-BE49-F238E27FC236}">
                <a16:creationId xmlns:a16="http://schemas.microsoft.com/office/drawing/2014/main" id="{C3BA9033-831D-B54E-86E1-B8DB21CF7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5664200"/>
            <a:ext cx="998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firewall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oter Placeholder 5">
            <a:extLst>
              <a:ext uri="{FF2B5EF4-FFF2-40B4-BE49-F238E27FC236}">
                <a16:creationId xmlns:a16="http://schemas.microsoft.com/office/drawing/2014/main" id="{B0C0F3E3-FA5D-6744-9D2C-FFD3FC03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44386" name="Slide Number Placeholder 6">
            <a:extLst>
              <a:ext uri="{FF2B5EF4-FFF2-40B4-BE49-F238E27FC236}">
                <a16:creationId xmlns:a16="http://schemas.microsoft.com/office/drawing/2014/main" id="{CCA628C1-C643-994F-9441-71C4214B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CC8CFD26-CAE7-D34A-8F05-65D6BE16F57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11DFDB4C-252F-D648-AAFB-A75383DC7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Firewalls: Why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4388" name="Rectangle 6">
            <a:extLst>
              <a:ext uri="{FF2B5EF4-FFF2-40B4-BE49-F238E27FC236}">
                <a16:creationId xmlns:a16="http://schemas.microsoft.com/office/drawing/2014/main" id="{7FEFA21E-5E3C-404C-BFF2-1A943005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1357313"/>
            <a:ext cx="7897812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prevent denial of service attacks:</a:t>
            </a:r>
          </a:p>
          <a:p>
            <a:pPr lvl="1"/>
            <a:r>
              <a:rPr lang="en-US" altLang="en-US"/>
              <a:t>SYN flooding: attacker establishes many bogus TCP connections, no resources left for “real” connections. 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prevent illegal modification/access of internal data.</a:t>
            </a:r>
          </a:p>
          <a:p>
            <a:pPr lvl="1"/>
            <a:r>
              <a:rPr lang="en-US" altLang="en-US"/>
              <a:t>e.g., attacker replaces CIA’s homepage with something else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allow only authorized access to inside network </a:t>
            </a:r>
            <a:r>
              <a:rPr lang="en-US" altLang="en-US" sz="2400"/>
              <a:t>(set of authenticated users/hosts)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two types of firewalls:</a:t>
            </a:r>
          </a:p>
          <a:p>
            <a:pPr lvl="1"/>
            <a:r>
              <a:rPr lang="en-US" altLang="en-US"/>
              <a:t>application-level</a:t>
            </a:r>
          </a:p>
          <a:p>
            <a:pPr lvl="1"/>
            <a:r>
              <a:rPr lang="en-US" altLang="en-US"/>
              <a:t>packet-filtering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oter Placeholder 5">
            <a:extLst>
              <a:ext uri="{FF2B5EF4-FFF2-40B4-BE49-F238E27FC236}">
                <a16:creationId xmlns:a16="http://schemas.microsoft.com/office/drawing/2014/main" id="{EC6CE814-700F-0743-9D43-CF6DCB64D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46434" name="Slide Number Placeholder 6">
            <a:extLst>
              <a:ext uri="{FF2B5EF4-FFF2-40B4-BE49-F238E27FC236}">
                <a16:creationId xmlns:a16="http://schemas.microsoft.com/office/drawing/2014/main" id="{7FA33DA3-C3DD-0D4F-A8D9-A2C58925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94C69F04-A9A1-6841-899B-863E9B47A93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6435" name="Oval 355">
            <a:extLst>
              <a:ext uri="{FF2B5EF4-FFF2-40B4-BE49-F238E27FC236}">
                <a16:creationId xmlns:a16="http://schemas.microsoft.com/office/drawing/2014/main" id="{37EEE740-B687-3849-BEC2-DBCDA21A0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1503363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6436" name="Oval 354">
            <a:extLst>
              <a:ext uri="{FF2B5EF4-FFF2-40B4-BE49-F238E27FC236}">
                <a16:creationId xmlns:a16="http://schemas.microsoft.com/office/drawing/2014/main" id="{82613FC7-1428-244D-81F2-572E48892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323850"/>
            <a:ext cx="2897188" cy="1404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6437" name="Rectangle 2">
            <a:extLst>
              <a:ext uri="{FF2B5EF4-FFF2-40B4-BE49-F238E27FC236}">
                <a16:creationId xmlns:a16="http://schemas.microsoft.com/office/drawing/2014/main" id="{C890BAEE-289B-8644-9019-F84D66E18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Packet Filtering</a:t>
            </a:r>
          </a:p>
        </p:txBody>
      </p:sp>
      <p:sp>
        <p:nvSpPr>
          <p:cNvPr id="146438" name="Rectangle 3">
            <a:extLst>
              <a:ext uri="{FF2B5EF4-FFF2-40B4-BE49-F238E27FC236}">
                <a16:creationId xmlns:a16="http://schemas.microsoft.com/office/drawing/2014/main" id="{29FE45F8-C812-5E43-9D9C-9CF6A46D46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3562350"/>
            <a:ext cx="7512050" cy="287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internal network connected to Internet via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router firewall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router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filters packet-by-packet, </a:t>
            </a:r>
            <a:r>
              <a:rPr lang="en-US" altLang="en-US" sz="2400">
                <a:ea typeface="ＭＳ Ｐゴシック" panose="020B0600070205080204" pitchFamily="34" charset="-128"/>
              </a:rPr>
              <a:t>decision to forward/drop packet based on: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source IP address, destination IP address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TCP/UDP source and destination port numbers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ICMP message type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TCP SYN and ACK bits</a:t>
            </a:r>
          </a:p>
        </p:txBody>
      </p:sp>
      <p:grpSp>
        <p:nvGrpSpPr>
          <p:cNvPr id="146439" name="Group 348">
            <a:extLst>
              <a:ext uri="{FF2B5EF4-FFF2-40B4-BE49-F238E27FC236}">
                <a16:creationId xmlns:a16="http://schemas.microsoft.com/office/drawing/2014/main" id="{4C95B0EB-D93D-A346-BA1A-EE3F31870E75}"/>
              </a:ext>
            </a:extLst>
          </p:cNvPr>
          <p:cNvGrpSpPr>
            <a:grpSpLocks/>
          </p:cNvGrpSpPr>
          <p:nvPr/>
        </p:nvGrpSpPr>
        <p:grpSpPr bwMode="auto">
          <a:xfrm>
            <a:off x="1620838" y="1517650"/>
            <a:ext cx="5087937" cy="1747838"/>
            <a:chOff x="1021" y="956"/>
            <a:chExt cx="2771" cy="977"/>
          </a:xfrm>
        </p:grpSpPr>
        <p:sp>
          <p:nvSpPr>
            <p:cNvPr id="146447" name="Freeform 9">
              <a:extLst>
                <a:ext uri="{FF2B5EF4-FFF2-40B4-BE49-F238E27FC236}">
                  <a16:creationId xmlns:a16="http://schemas.microsoft.com/office/drawing/2014/main" id="{7A114F66-345C-9B4E-9585-284EFC664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956"/>
              <a:ext cx="1672" cy="977"/>
            </a:xfrm>
            <a:custGeom>
              <a:avLst/>
              <a:gdLst>
                <a:gd name="T0" fmla="*/ 77 w 1672"/>
                <a:gd name="T1" fmla="*/ 3 h 977"/>
                <a:gd name="T2" fmla="*/ 127 w 1672"/>
                <a:gd name="T3" fmla="*/ 1 h 977"/>
                <a:gd name="T4" fmla="*/ 187 w 1672"/>
                <a:gd name="T5" fmla="*/ 17 h 977"/>
                <a:gd name="T6" fmla="*/ 281 w 1672"/>
                <a:gd name="T7" fmla="*/ 54 h 977"/>
                <a:gd name="T8" fmla="*/ 380 w 1672"/>
                <a:gd name="T9" fmla="*/ 90 h 977"/>
                <a:gd name="T10" fmla="*/ 451 w 1672"/>
                <a:gd name="T11" fmla="*/ 104 h 977"/>
                <a:gd name="T12" fmla="*/ 518 w 1672"/>
                <a:gd name="T13" fmla="*/ 104 h 977"/>
                <a:gd name="T14" fmla="*/ 641 w 1672"/>
                <a:gd name="T15" fmla="*/ 90 h 977"/>
                <a:gd name="T16" fmla="*/ 774 w 1672"/>
                <a:gd name="T17" fmla="*/ 76 h 977"/>
                <a:gd name="T18" fmla="*/ 853 w 1672"/>
                <a:gd name="T19" fmla="*/ 76 h 977"/>
                <a:gd name="T20" fmla="*/ 942 w 1672"/>
                <a:gd name="T21" fmla="*/ 88 h 977"/>
                <a:gd name="T22" fmla="*/ 1046 w 1672"/>
                <a:gd name="T23" fmla="*/ 106 h 977"/>
                <a:gd name="T24" fmla="*/ 1190 w 1672"/>
                <a:gd name="T25" fmla="*/ 134 h 977"/>
                <a:gd name="T26" fmla="*/ 1361 w 1672"/>
                <a:gd name="T27" fmla="*/ 180 h 977"/>
                <a:gd name="T28" fmla="*/ 1471 w 1672"/>
                <a:gd name="T29" fmla="*/ 220 h 977"/>
                <a:gd name="T30" fmla="*/ 1543 w 1672"/>
                <a:gd name="T31" fmla="*/ 258 h 977"/>
                <a:gd name="T32" fmla="*/ 1579 w 1672"/>
                <a:gd name="T33" fmla="*/ 284 h 977"/>
                <a:gd name="T34" fmla="*/ 1616 w 1672"/>
                <a:gd name="T35" fmla="*/ 326 h 977"/>
                <a:gd name="T36" fmla="*/ 1651 w 1672"/>
                <a:gd name="T37" fmla="*/ 403 h 977"/>
                <a:gd name="T38" fmla="*/ 1669 w 1672"/>
                <a:gd name="T39" fmla="*/ 493 h 977"/>
                <a:gd name="T40" fmla="*/ 1671 w 1672"/>
                <a:gd name="T41" fmla="*/ 588 h 977"/>
                <a:gd name="T42" fmla="*/ 1660 w 1672"/>
                <a:gd name="T43" fmla="*/ 680 h 977"/>
                <a:gd name="T44" fmla="*/ 1637 w 1672"/>
                <a:gd name="T45" fmla="*/ 762 h 977"/>
                <a:gd name="T46" fmla="*/ 1607 w 1672"/>
                <a:gd name="T47" fmla="*/ 825 h 977"/>
                <a:gd name="T48" fmla="*/ 1564 w 1672"/>
                <a:gd name="T49" fmla="*/ 867 h 977"/>
                <a:gd name="T50" fmla="*/ 1506 w 1672"/>
                <a:gd name="T51" fmla="*/ 895 h 977"/>
                <a:gd name="T52" fmla="*/ 1436 w 1672"/>
                <a:gd name="T53" fmla="*/ 912 h 977"/>
                <a:gd name="T54" fmla="*/ 1293 w 1672"/>
                <a:gd name="T55" fmla="*/ 930 h 977"/>
                <a:gd name="T56" fmla="*/ 1146 w 1672"/>
                <a:gd name="T57" fmla="*/ 946 h 977"/>
                <a:gd name="T58" fmla="*/ 1059 w 1672"/>
                <a:gd name="T59" fmla="*/ 956 h 977"/>
                <a:gd name="T60" fmla="*/ 907 w 1672"/>
                <a:gd name="T61" fmla="*/ 969 h 977"/>
                <a:gd name="T62" fmla="*/ 754 w 1672"/>
                <a:gd name="T63" fmla="*/ 974 h 977"/>
                <a:gd name="T64" fmla="*/ 668 w 1672"/>
                <a:gd name="T65" fmla="*/ 977 h 977"/>
                <a:gd name="T66" fmla="*/ 593 w 1672"/>
                <a:gd name="T67" fmla="*/ 977 h 977"/>
                <a:gd name="T68" fmla="*/ 532 w 1672"/>
                <a:gd name="T69" fmla="*/ 974 h 977"/>
                <a:gd name="T70" fmla="*/ 483 w 1672"/>
                <a:gd name="T71" fmla="*/ 971 h 977"/>
                <a:gd name="T72" fmla="*/ 417 w 1672"/>
                <a:gd name="T73" fmla="*/ 960 h 977"/>
                <a:gd name="T74" fmla="*/ 326 w 1672"/>
                <a:gd name="T75" fmla="*/ 937 h 977"/>
                <a:gd name="T76" fmla="*/ 236 w 1672"/>
                <a:gd name="T77" fmla="*/ 914 h 977"/>
                <a:gd name="T78" fmla="*/ 142 w 1672"/>
                <a:gd name="T79" fmla="*/ 886 h 977"/>
                <a:gd name="T80" fmla="*/ 78 w 1672"/>
                <a:gd name="T81" fmla="*/ 852 h 977"/>
                <a:gd name="T82" fmla="*/ 47 w 1672"/>
                <a:gd name="T83" fmla="*/ 822 h 977"/>
                <a:gd name="T84" fmla="*/ 26 w 1672"/>
                <a:gd name="T85" fmla="*/ 786 h 977"/>
                <a:gd name="T86" fmla="*/ 7 w 1672"/>
                <a:gd name="T87" fmla="*/ 716 h 977"/>
                <a:gd name="T88" fmla="*/ 0 w 1672"/>
                <a:gd name="T89" fmla="*/ 611 h 977"/>
                <a:gd name="T90" fmla="*/ 2 w 1672"/>
                <a:gd name="T91" fmla="*/ 491 h 977"/>
                <a:gd name="T92" fmla="*/ 1 w 1672"/>
                <a:gd name="T93" fmla="*/ 418 h 977"/>
                <a:gd name="T94" fmla="*/ 0 w 1672"/>
                <a:gd name="T95" fmla="*/ 333 h 977"/>
                <a:gd name="T96" fmla="*/ 2 w 1672"/>
                <a:gd name="T97" fmla="*/ 189 h 977"/>
                <a:gd name="T98" fmla="*/ 12 w 1672"/>
                <a:gd name="T99" fmla="*/ 110 h 977"/>
                <a:gd name="T100" fmla="*/ 29 w 1672"/>
                <a:gd name="T101" fmla="*/ 48 h 977"/>
                <a:gd name="T102" fmla="*/ 47 w 1672"/>
                <a:gd name="T103" fmla="*/ 22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48" name="Rectangle 11">
              <a:extLst>
                <a:ext uri="{FF2B5EF4-FFF2-40B4-BE49-F238E27FC236}">
                  <a16:creationId xmlns:a16="http://schemas.microsoft.com/office/drawing/2014/main" id="{05A53987-F597-F640-878A-CCAF2D964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" y="1600"/>
              <a:ext cx="52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6449" name="Rectangle 12">
              <a:extLst>
                <a:ext uri="{FF2B5EF4-FFF2-40B4-BE49-F238E27FC236}">
                  <a16:creationId xmlns:a16="http://schemas.microsoft.com/office/drawing/2014/main" id="{049FDEF8-38B3-CF43-B360-6140B0068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1667"/>
              <a:ext cx="71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6450" name="Rectangle 13">
              <a:extLst>
                <a:ext uri="{FF2B5EF4-FFF2-40B4-BE49-F238E27FC236}">
                  <a16:creationId xmlns:a16="http://schemas.microsoft.com/office/drawing/2014/main" id="{12D19938-B3FA-0346-88B7-3AB295E06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1667"/>
              <a:ext cx="71" cy="23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6451" name="Freeform 14">
              <a:extLst>
                <a:ext uri="{FF2B5EF4-FFF2-40B4-BE49-F238E27FC236}">
                  <a16:creationId xmlns:a16="http://schemas.microsoft.com/office/drawing/2014/main" id="{1127F604-E18A-5E45-886F-414B4635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1597"/>
              <a:ext cx="112" cy="72"/>
            </a:xfrm>
            <a:custGeom>
              <a:avLst/>
              <a:gdLst>
                <a:gd name="T0" fmla="*/ 43 w 112"/>
                <a:gd name="T1" fmla="*/ 0 h 72"/>
                <a:gd name="T2" fmla="*/ 0 w 112"/>
                <a:gd name="T3" fmla="*/ 72 h 72"/>
                <a:gd name="T4" fmla="*/ 69 w 112"/>
                <a:gd name="T5" fmla="*/ 72 h 72"/>
                <a:gd name="T6" fmla="*/ 112 w 112"/>
                <a:gd name="T7" fmla="*/ 0 h 72"/>
                <a:gd name="T8" fmla="*/ 43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2" name="Freeform 15">
              <a:extLst>
                <a:ext uri="{FF2B5EF4-FFF2-40B4-BE49-F238E27FC236}">
                  <a16:creationId xmlns:a16="http://schemas.microsoft.com/office/drawing/2014/main" id="{09C40425-C5E6-4A42-A6F0-5A1EF2613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1597"/>
              <a:ext cx="112" cy="72"/>
            </a:xfrm>
            <a:custGeom>
              <a:avLst/>
              <a:gdLst>
                <a:gd name="T0" fmla="*/ 43 w 112"/>
                <a:gd name="T1" fmla="*/ 0 h 72"/>
                <a:gd name="T2" fmla="*/ 0 w 112"/>
                <a:gd name="T3" fmla="*/ 72 h 72"/>
                <a:gd name="T4" fmla="*/ 69 w 112"/>
                <a:gd name="T5" fmla="*/ 72 h 72"/>
                <a:gd name="T6" fmla="*/ 112 w 112"/>
                <a:gd name="T7" fmla="*/ 0 h 72"/>
                <a:gd name="T8" fmla="*/ 43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3" name="Line 16">
              <a:extLst>
                <a:ext uri="{FF2B5EF4-FFF2-40B4-BE49-F238E27FC236}">
                  <a16:creationId xmlns:a16="http://schemas.microsoft.com/office/drawing/2014/main" id="{7948EC81-1FA2-5C41-BFD9-8F74AA46D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3" y="1603"/>
              <a:ext cx="1" cy="2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4" name="Rectangle 18">
              <a:extLst>
                <a:ext uri="{FF2B5EF4-FFF2-40B4-BE49-F238E27FC236}">
                  <a16:creationId xmlns:a16="http://schemas.microsoft.com/office/drawing/2014/main" id="{A5ADEC30-3486-3541-98DD-55CF100E4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1698"/>
              <a:ext cx="46" cy="135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6455" name="Rectangle 19">
              <a:extLst>
                <a:ext uri="{FF2B5EF4-FFF2-40B4-BE49-F238E27FC236}">
                  <a16:creationId xmlns:a16="http://schemas.microsoft.com/office/drawing/2014/main" id="{58E57BAD-1E01-CB49-B61E-42953EC19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1698"/>
              <a:ext cx="46" cy="13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6456" name="Rectangle 20">
              <a:extLst>
                <a:ext uri="{FF2B5EF4-FFF2-40B4-BE49-F238E27FC236}">
                  <a16:creationId xmlns:a16="http://schemas.microsoft.com/office/drawing/2014/main" id="{212A619B-6480-BB4A-A490-EC33DE14E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1739"/>
              <a:ext cx="35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6457" name="Freeform 21">
              <a:extLst>
                <a:ext uri="{FF2B5EF4-FFF2-40B4-BE49-F238E27FC236}">
                  <a16:creationId xmlns:a16="http://schemas.microsoft.com/office/drawing/2014/main" id="{1DDF9E62-61A4-794A-90C9-70DBD0A11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1601"/>
              <a:ext cx="249" cy="208"/>
            </a:xfrm>
            <a:custGeom>
              <a:avLst/>
              <a:gdLst>
                <a:gd name="T0" fmla="*/ 70 w 249"/>
                <a:gd name="T1" fmla="*/ 14 h 208"/>
                <a:gd name="T2" fmla="*/ 70 w 249"/>
                <a:gd name="T3" fmla="*/ 14 h 208"/>
                <a:gd name="T4" fmla="*/ 73 w 249"/>
                <a:gd name="T5" fmla="*/ 14 h 208"/>
                <a:gd name="T6" fmla="*/ 75 w 249"/>
                <a:gd name="T7" fmla="*/ 13 h 208"/>
                <a:gd name="T8" fmla="*/ 79 w 249"/>
                <a:gd name="T9" fmla="*/ 12 h 208"/>
                <a:gd name="T10" fmla="*/ 83 w 249"/>
                <a:gd name="T11" fmla="*/ 10 h 208"/>
                <a:gd name="T12" fmla="*/ 88 w 249"/>
                <a:gd name="T13" fmla="*/ 9 h 208"/>
                <a:gd name="T14" fmla="*/ 95 w 249"/>
                <a:gd name="T15" fmla="*/ 8 h 208"/>
                <a:gd name="T16" fmla="*/ 103 w 249"/>
                <a:gd name="T17" fmla="*/ 6 h 208"/>
                <a:gd name="T18" fmla="*/ 111 w 249"/>
                <a:gd name="T19" fmla="*/ 5 h 208"/>
                <a:gd name="T20" fmla="*/ 121 w 249"/>
                <a:gd name="T21" fmla="*/ 3 h 208"/>
                <a:gd name="T22" fmla="*/ 132 w 249"/>
                <a:gd name="T23" fmla="*/ 2 h 208"/>
                <a:gd name="T24" fmla="*/ 144 w 249"/>
                <a:gd name="T25" fmla="*/ 1 h 208"/>
                <a:gd name="T26" fmla="*/ 157 w 249"/>
                <a:gd name="T27" fmla="*/ 0 h 208"/>
                <a:gd name="T28" fmla="*/ 170 w 249"/>
                <a:gd name="T29" fmla="*/ 0 h 208"/>
                <a:gd name="T30" fmla="*/ 185 w 249"/>
                <a:gd name="T31" fmla="*/ 0 h 208"/>
                <a:gd name="T32" fmla="*/ 201 w 249"/>
                <a:gd name="T33" fmla="*/ 0 h 208"/>
                <a:gd name="T34" fmla="*/ 208 w 249"/>
                <a:gd name="T35" fmla="*/ 28 h 208"/>
                <a:gd name="T36" fmla="*/ 210 w 249"/>
                <a:gd name="T37" fmla="*/ 29 h 208"/>
                <a:gd name="T38" fmla="*/ 216 w 249"/>
                <a:gd name="T39" fmla="*/ 33 h 208"/>
                <a:gd name="T40" fmla="*/ 222 w 249"/>
                <a:gd name="T41" fmla="*/ 40 h 208"/>
                <a:gd name="T42" fmla="*/ 226 w 249"/>
                <a:gd name="T43" fmla="*/ 50 h 208"/>
                <a:gd name="T44" fmla="*/ 240 w 249"/>
                <a:gd name="T45" fmla="*/ 116 h 208"/>
                <a:gd name="T46" fmla="*/ 247 w 249"/>
                <a:gd name="T47" fmla="*/ 144 h 208"/>
                <a:gd name="T48" fmla="*/ 247 w 249"/>
                <a:gd name="T49" fmla="*/ 146 h 208"/>
                <a:gd name="T50" fmla="*/ 248 w 249"/>
                <a:gd name="T51" fmla="*/ 151 h 208"/>
                <a:gd name="T52" fmla="*/ 248 w 249"/>
                <a:gd name="T53" fmla="*/ 159 h 208"/>
                <a:gd name="T54" fmla="*/ 244 w 249"/>
                <a:gd name="T55" fmla="*/ 169 h 208"/>
                <a:gd name="T56" fmla="*/ 0 w 249"/>
                <a:gd name="T57" fmla="*/ 162 h 208"/>
                <a:gd name="T58" fmla="*/ 25 w 249"/>
                <a:gd name="T59" fmla="*/ 149 h 208"/>
                <a:gd name="T60" fmla="*/ 25 w 249"/>
                <a:gd name="T61" fmla="*/ 28 h 208"/>
                <a:gd name="T62" fmla="*/ 26 w 249"/>
                <a:gd name="T63" fmla="*/ 27 h 208"/>
                <a:gd name="T64" fmla="*/ 28 w 249"/>
                <a:gd name="T65" fmla="*/ 26 h 208"/>
                <a:gd name="T66" fmla="*/ 32 w 249"/>
                <a:gd name="T67" fmla="*/ 24 h 208"/>
                <a:gd name="T68" fmla="*/ 37 w 249"/>
                <a:gd name="T69" fmla="*/ 22 h 208"/>
                <a:gd name="T70" fmla="*/ 42 w 249"/>
                <a:gd name="T71" fmla="*/ 22 h 208"/>
                <a:gd name="T72" fmla="*/ 49 w 249"/>
                <a:gd name="T73" fmla="*/ 22 h 208"/>
                <a:gd name="T74" fmla="*/ 58 w 249"/>
                <a:gd name="T75" fmla="*/ 23 h 208"/>
                <a:gd name="T76" fmla="*/ 68 w 249"/>
                <a:gd name="T77" fmla="*/ 27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8"/>
                <a:gd name="T119" fmla="*/ 249 w 249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8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0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5"/>
                  </a:lnTo>
                  <a:lnTo>
                    <a:pt x="208" y="28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3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8"/>
                  </a:lnTo>
                  <a:lnTo>
                    <a:pt x="240" y="116"/>
                  </a:lnTo>
                  <a:lnTo>
                    <a:pt x="208" y="132"/>
                  </a:lnTo>
                  <a:lnTo>
                    <a:pt x="247" y="144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1"/>
                  </a:lnTo>
                  <a:lnTo>
                    <a:pt x="249" y="154"/>
                  </a:lnTo>
                  <a:lnTo>
                    <a:pt x="248" y="159"/>
                  </a:lnTo>
                  <a:lnTo>
                    <a:pt x="247" y="163"/>
                  </a:lnTo>
                  <a:lnTo>
                    <a:pt x="244" y="169"/>
                  </a:lnTo>
                  <a:lnTo>
                    <a:pt x="144" y="208"/>
                  </a:lnTo>
                  <a:lnTo>
                    <a:pt x="0" y="162"/>
                  </a:lnTo>
                  <a:lnTo>
                    <a:pt x="3" y="158"/>
                  </a:lnTo>
                  <a:lnTo>
                    <a:pt x="25" y="149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8" name="Freeform 22">
              <a:extLst>
                <a:ext uri="{FF2B5EF4-FFF2-40B4-BE49-F238E27FC236}">
                  <a16:creationId xmlns:a16="http://schemas.microsoft.com/office/drawing/2014/main" id="{A207EF94-DD1B-9649-BC60-82B0962D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1616"/>
              <a:ext cx="79" cy="91"/>
            </a:xfrm>
            <a:custGeom>
              <a:avLst/>
              <a:gdLst>
                <a:gd name="T0" fmla="*/ 78 w 79"/>
                <a:gd name="T1" fmla="*/ 4 h 91"/>
                <a:gd name="T2" fmla="*/ 78 w 79"/>
                <a:gd name="T3" fmla="*/ 4 h 91"/>
                <a:gd name="T4" fmla="*/ 77 w 79"/>
                <a:gd name="T5" fmla="*/ 4 h 91"/>
                <a:gd name="T6" fmla="*/ 74 w 79"/>
                <a:gd name="T7" fmla="*/ 2 h 91"/>
                <a:gd name="T8" fmla="*/ 72 w 79"/>
                <a:gd name="T9" fmla="*/ 2 h 91"/>
                <a:gd name="T10" fmla="*/ 69 w 79"/>
                <a:gd name="T11" fmla="*/ 1 h 91"/>
                <a:gd name="T12" fmla="*/ 65 w 79"/>
                <a:gd name="T13" fmla="*/ 1 h 91"/>
                <a:gd name="T14" fmla="*/ 60 w 79"/>
                <a:gd name="T15" fmla="*/ 1 h 91"/>
                <a:gd name="T16" fmla="*/ 56 w 79"/>
                <a:gd name="T17" fmla="*/ 0 h 91"/>
                <a:gd name="T18" fmla="*/ 50 w 79"/>
                <a:gd name="T19" fmla="*/ 0 h 91"/>
                <a:gd name="T20" fmla="*/ 44 w 79"/>
                <a:gd name="T21" fmla="*/ 0 h 91"/>
                <a:gd name="T22" fmla="*/ 38 w 79"/>
                <a:gd name="T23" fmla="*/ 1 h 91"/>
                <a:gd name="T24" fmla="*/ 31 w 79"/>
                <a:gd name="T25" fmla="*/ 2 h 91"/>
                <a:gd name="T26" fmla="*/ 25 w 79"/>
                <a:gd name="T27" fmla="*/ 4 h 91"/>
                <a:gd name="T28" fmla="*/ 18 w 79"/>
                <a:gd name="T29" fmla="*/ 6 h 91"/>
                <a:gd name="T30" fmla="*/ 11 w 79"/>
                <a:gd name="T31" fmla="*/ 8 h 91"/>
                <a:gd name="T32" fmla="*/ 4 w 79"/>
                <a:gd name="T33" fmla="*/ 11 h 91"/>
                <a:gd name="T34" fmla="*/ 4 w 79"/>
                <a:gd name="T35" fmla="*/ 13 h 91"/>
                <a:gd name="T36" fmla="*/ 3 w 79"/>
                <a:gd name="T37" fmla="*/ 18 h 91"/>
                <a:gd name="T38" fmla="*/ 1 w 79"/>
                <a:gd name="T39" fmla="*/ 26 h 91"/>
                <a:gd name="T40" fmla="*/ 0 w 79"/>
                <a:gd name="T41" fmla="*/ 35 h 91"/>
                <a:gd name="T42" fmla="*/ 0 w 79"/>
                <a:gd name="T43" fmla="*/ 47 h 91"/>
                <a:gd name="T44" fmla="*/ 0 w 79"/>
                <a:gd name="T45" fmla="*/ 60 h 91"/>
                <a:gd name="T46" fmla="*/ 2 w 79"/>
                <a:gd name="T47" fmla="*/ 74 h 91"/>
                <a:gd name="T48" fmla="*/ 6 w 79"/>
                <a:gd name="T49" fmla="*/ 89 h 91"/>
                <a:gd name="T50" fmla="*/ 7 w 79"/>
                <a:gd name="T51" fmla="*/ 89 h 91"/>
                <a:gd name="T52" fmla="*/ 8 w 79"/>
                <a:gd name="T53" fmla="*/ 89 h 91"/>
                <a:gd name="T54" fmla="*/ 9 w 79"/>
                <a:gd name="T55" fmla="*/ 88 h 91"/>
                <a:gd name="T56" fmla="*/ 11 w 79"/>
                <a:gd name="T57" fmla="*/ 88 h 91"/>
                <a:gd name="T58" fmla="*/ 15 w 79"/>
                <a:gd name="T59" fmla="*/ 88 h 91"/>
                <a:gd name="T60" fmla="*/ 18 w 79"/>
                <a:gd name="T61" fmla="*/ 88 h 91"/>
                <a:gd name="T62" fmla="*/ 22 w 79"/>
                <a:gd name="T63" fmla="*/ 88 h 91"/>
                <a:gd name="T64" fmla="*/ 27 w 79"/>
                <a:gd name="T65" fmla="*/ 88 h 91"/>
                <a:gd name="T66" fmla="*/ 32 w 79"/>
                <a:gd name="T67" fmla="*/ 87 h 91"/>
                <a:gd name="T68" fmla="*/ 38 w 79"/>
                <a:gd name="T69" fmla="*/ 88 h 91"/>
                <a:gd name="T70" fmla="*/ 44 w 79"/>
                <a:gd name="T71" fmla="*/ 88 h 91"/>
                <a:gd name="T72" fmla="*/ 50 w 79"/>
                <a:gd name="T73" fmla="*/ 88 h 91"/>
                <a:gd name="T74" fmla="*/ 57 w 79"/>
                <a:gd name="T75" fmla="*/ 88 h 91"/>
                <a:gd name="T76" fmla="*/ 64 w 79"/>
                <a:gd name="T77" fmla="*/ 89 h 91"/>
                <a:gd name="T78" fmla="*/ 71 w 79"/>
                <a:gd name="T79" fmla="*/ 90 h 91"/>
                <a:gd name="T80" fmla="*/ 79 w 79"/>
                <a:gd name="T81" fmla="*/ 91 h 91"/>
                <a:gd name="T82" fmla="*/ 79 w 79"/>
                <a:gd name="T83" fmla="*/ 88 h 91"/>
                <a:gd name="T84" fmla="*/ 78 w 79"/>
                <a:gd name="T85" fmla="*/ 81 h 91"/>
                <a:gd name="T86" fmla="*/ 77 w 79"/>
                <a:gd name="T87" fmla="*/ 70 h 91"/>
                <a:gd name="T88" fmla="*/ 76 w 79"/>
                <a:gd name="T89" fmla="*/ 57 h 91"/>
                <a:gd name="T90" fmla="*/ 76 w 79"/>
                <a:gd name="T91" fmla="*/ 43 h 91"/>
                <a:gd name="T92" fmla="*/ 76 w 79"/>
                <a:gd name="T93" fmla="*/ 28 h 91"/>
                <a:gd name="T94" fmla="*/ 77 w 79"/>
                <a:gd name="T95" fmla="*/ 15 h 91"/>
                <a:gd name="T96" fmla="*/ 78 w 79"/>
                <a:gd name="T97" fmla="*/ 4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4"/>
                  </a:moveTo>
                  <a:lnTo>
                    <a:pt x="78" y="4"/>
                  </a:lnTo>
                  <a:lnTo>
                    <a:pt x="77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4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2" y="74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8"/>
                  </a:lnTo>
                  <a:lnTo>
                    <a:pt x="11" y="88"/>
                  </a:lnTo>
                  <a:lnTo>
                    <a:pt x="15" y="88"/>
                  </a:lnTo>
                  <a:lnTo>
                    <a:pt x="18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32" y="87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8"/>
                  </a:lnTo>
                  <a:lnTo>
                    <a:pt x="78" y="81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8"/>
                  </a:lnTo>
                  <a:lnTo>
                    <a:pt x="77" y="15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9" name="Freeform 23">
              <a:extLst>
                <a:ext uri="{FF2B5EF4-FFF2-40B4-BE49-F238E27FC236}">
                  <a16:creationId xmlns:a16="http://schemas.microsoft.com/office/drawing/2014/main" id="{BA6790D8-E1D4-9443-9BA5-E3938DB41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641"/>
              <a:ext cx="132" cy="90"/>
            </a:xfrm>
            <a:custGeom>
              <a:avLst/>
              <a:gdLst>
                <a:gd name="T0" fmla="*/ 1 w 132"/>
                <a:gd name="T1" fmla="*/ 67 h 90"/>
                <a:gd name="T2" fmla="*/ 0 w 132"/>
                <a:gd name="T3" fmla="*/ 79 h 90"/>
                <a:gd name="T4" fmla="*/ 86 w 132"/>
                <a:gd name="T5" fmla="*/ 90 h 90"/>
                <a:gd name="T6" fmla="*/ 86 w 132"/>
                <a:gd name="T7" fmla="*/ 90 h 90"/>
                <a:gd name="T8" fmla="*/ 89 w 132"/>
                <a:gd name="T9" fmla="*/ 88 h 90"/>
                <a:gd name="T10" fmla="*/ 91 w 132"/>
                <a:gd name="T11" fmla="*/ 87 h 90"/>
                <a:gd name="T12" fmla="*/ 94 w 132"/>
                <a:gd name="T13" fmla="*/ 85 h 90"/>
                <a:gd name="T14" fmla="*/ 98 w 132"/>
                <a:gd name="T15" fmla="*/ 83 h 90"/>
                <a:gd name="T16" fmla="*/ 103 w 132"/>
                <a:gd name="T17" fmla="*/ 79 h 90"/>
                <a:gd name="T18" fmla="*/ 107 w 132"/>
                <a:gd name="T19" fmla="*/ 76 h 90"/>
                <a:gd name="T20" fmla="*/ 112 w 132"/>
                <a:gd name="T21" fmla="*/ 71 h 90"/>
                <a:gd name="T22" fmla="*/ 117 w 132"/>
                <a:gd name="T23" fmla="*/ 66 h 90"/>
                <a:gd name="T24" fmla="*/ 121 w 132"/>
                <a:gd name="T25" fmla="*/ 60 h 90"/>
                <a:gd name="T26" fmla="*/ 125 w 132"/>
                <a:gd name="T27" fmla="*/ 55 h 90"/>
                <a:gd name="T28" fmla="*/ 128 w 132"/>
                <a:gd name="T29" fmla="*/ 47 h 90"/>
                <a:gd name="T30" fmla="*/ 131 w 132"/>
                <a:gd name="T31" fmla="*/ 39 h 90"/>
                <a:gd name="T32" fmla="*/ 132 w 132"/>
                <a:gd name="T33" fmla="*/ 31 h 90"/>
                <a:gd name="T34" fmla="*/ 132 w 132"/>
                <a:gd name="T35" fmla="*/ 23 h 90"/>
                <a:gd name="T36" fmla="*/ 129 w 132"/>
                <a:gd name="T37" fmla="*/ 14 h 90"/>
                <a:gd name="T38" fmla="*/ 129 w 132"/>
                <a:gd name="T39" fmla="*/ 12 h 90"/>
                <a:gd name="T40" fmla="*/ 128 w 132"/>
                <a:gd name="T41" fmla="*/ 11 h 90"/>
                <a:gd name="T42" fmla="*/ 127 w 132"/>
                <a:gd name="T43" fmla="*/ 9 h 90"/>
                <a:gd name="T44" fmla="*/ 126 w 132"/>
                <a:gd name="T45" fmla="*/ 7 h 90"/>
                <a:gd name="T46" fmla="*/ 124 w 132"/>
                <a:gd name="T47" fmla="*/ 4 h 90"/>
                <a:gd name="T48" fmla="*/ 120 w 132"/>
                <a:gd name="T49" fmla="*/ 2 h 90"/>
                <a:gd name="T50" fmla="*/ 117 w 132"/>
                <a:gd name="T51" fmla="*/ 1 h 90"/>
                <a:gd name="T52" fmla="*/ 113 w 132"/>
                <a:gd name="T53" fmla="*/ 0 h 90"/>
                <a:gd name="T54" fmla="*/ 113 w 132"/>
                <a:gd name="T55" fmla="*/ 2 h 90"/>
                <a:gd name="T56" fmla="*/ 114 w 132"/>
                <a:gd name="T57" fmla="*/ 5 h 90"/>
                <a:gd name="T58" fmla="*/ 117 w 132"/>
                <a:gd name="T59" fmla="*/ 11 h 90"/>
                <a:gd name="T60" fmla="*/ 118 w 132"/>
                <a:gd name="T61" fmla="*/ 19 h 90"/>
                <a:gd name="T62" fmla="*/ 118 w 132"/>
                <a:gd name="T63" fmla="*/ 29 h 90"/>
                <a:gd name="T64" fmla="*/ 117 w 132"/>
                <a:gd name="T65" fmla="*/ 39 h 90"/>
                <a:gd name="T66" fmla="*/ 114 w 132"/>
                <a:gd name="T67" fmla="*/ 51 h 90"/>
                <a:gd name="T68" fmla="*/ 108 w 132"/>
                <a:gd name="T69" fmla="*/ 64 h 90"/>
                <a:gd name="T70" fmla="*/ 108 w 132"/>
                <a:gd name="T71" fmla="*/ 64 h 90"/>
                <a:gd name="T72" fmla="*/ 108 w 132"/>
                <a:gd name="T73" fmla="*/ 64 h 90"/>
                <a:gd name="T74" fmla="*/ 107 w 132"/>
                <a:gd name="T75" fmla="*/ 65 h 90"/>
                <a:gd name="T76" fmla="*/ 106 w 132"/>
                <a:gd name="T77" fmla="*/ 66 h 90"/>
                <a:gd name="T78" fmla="*/ 105 w 132"/>
                <a:gd name="T79" fmla="*/ 66 h 90"/>
                <a:gd name="T80" fmla="*/ 103 w 132"/>
                <a:gd name="T81" fmla="*/ 67 h 90"/>
                <a:gd name="T82" fmla="*/ 100 w 132"/>
                <a:gd name="T83" fmla="*/ 69 h 90"/>
                <a:gd name="T84" fmla="*/ 98 w 132"/>
                <a:gd name="T85" fmla="*/ 70 h 90"/>
                <a:gd name="T86" fmla="*/ 96 w 132"/>
                <a:gd name="T87" fmla="*/ 71 h 90"/>
                <a:gd name="T88" fmla="*/ 92 w 132"/>
                <a:gd name="T89" fmla="*/ 72 h 90"/>
                <a:gd name="T90" fmla="*/ 90 w 132"/>
                <a:gd name="T91" fmla="*/ 72 h 90"/>
                <a:gd name="T92" fmla="*/ 85 w 132"/>
                <a:gd name="T93" fmla="*/ 73 h 90"/>
                <a:gd name="T94" fmla="*/ 82 w 132"/>
                <a:gd name="T95" fmla="*/ 73 h 90"/>
                <a:gd name="T96" fmla="*/ 78 w 132"/>
                <a:gd name="T97" fmla="*/ 73 h 90"/>
                <a:gd name="T98" fmla="*/ 73 w 132"/>
                <a:gd name="T99" fmla="*/ 72 h 90"/>
                <a:gd name="T100" fmla="*/ 69 w 132"/>
                <a:gd name="T101" fmla="*/ 72 h 90"/>
                <a:gd name="T102" fmla="*/ 69 w 132"/>
                <a:gd name="T103" fmla="*/ 84 h 90"/>
                <a:gd name="T104" fmla="*/ 3 w 132"/>
                <a:gd name="T105" fmla="*/ 77 h 90"/>
                <a:gd name="T106" fmla="*/ 1 w 132"/>
                <a:gd name="T107" fmla="*/ 6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7"/>
                  </a:moveTo>
                  <a:lnTo>
                    <a:pt x="0" y="79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7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3" y="79"/>
                  </a:lnTo>
                  <a:lnTo>
                    <a:pt x="107" y="76"/>
                  </a:lnTo>
                  <a:lnTo>
                    <a:pt x="112" y="71"/>
                  </a:lnTo>
                  <a:lnTo>
                    <a:pt x="117" y="66"/>
                  </a:lnTo>
                  <a:lnTo>
                    <a:pt x="121" y="60"/>
                  </a:lnTo>
                  <a:lnTo>
                    <a:pt x="125" y="55"/>
                  </a:lnTo>
                  <a:lnTo>
                    <a:pt x="128" y="47"/>
                  </a:lnTo>
                  <a:lnTo>
                    <a:pt x="131" y="39"/>
                  </a:lnTo>
                  <a:lnTo>
                    <a:pt x="132" y="31"/>
                  </a:lnTo>
                  <a:lnTo>
                    <a:pt x="132" y="23"/>
                  </a:lnTo>
                  <a:lnTo>
                    <a:pt x="129" y="14"/>
                  </a:lnTo>
                  <a:lnTo>
                    <a:pt x="129" y="12"/>
                  </a:lnTo>
                  <a:lnTo>
                    <a:pt x="128" y="11"/>
                  </a:lnTo>
                  <a:lnTo>
                    <a:pt x="127" y="9"/>
                  </a:lnTo>
                  <a:lnTo>
                    <a:pt x="126" y="7"/>
                  </a:lnTo>
                  <a:lnTo>
                    <a:pt x="124" y="4"/>
                  </a:lnTo>
                  <a:lnTo>
                    <a:pt x="120" y="2"/>
                  </a:lnTo>
                  <a:lnTo>
                    <a:pt x="117" y="1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14" y="5"/>
                  </a:lnTo>
                  <a:lnTo>
                    <a:pt x="117" y="11"/>
                  </a:lnTo>
                  <a:lnTo>
                    <a:pt x="118" y="19"/>
                  </a:lnTo>
                  <a:lnTo>
                    <a:pt x="118" y="29"/>
                  </a:lnTo>
                  <a:lnTo>
                    <a:pt x="117" y="39"/>
                  </a:lnTo>
                  <a:lnTo>
                    <a:pt x="114" y="51"/>
                  </a:lnTo>
                  <a:lnTo>
                    <a:pt x="108" y="64"/>
                  </a:lnTo>
                  <a:lnTo>
                    <a:pt x="107" y="65"/>
                  </a:lnTo>
                  <a:lnTo>
                    <a:pt x="106" y="66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1"/>
                  </a:lnTo>
                  <a:lnTo>
                    <a:pt x="92" y="72"/>
                  </a:lnTo>
                  <a:lnTo>
                    <a:pt x="90" y="72"/>
                  </a:lnTo>
                  <a:lnTo>
                    <a:pt x="85" y="73"/>
                  </a:lnTo>
                  <a:lnTo>
                    <a:pt x="82" y="73"/>
                  </a:lnTo>
                  <a:lnTo>
                    <a:pt x="78" y="73"/>
                  </a:lnTo>
                  <a:lnTo>
                    <a:pt x="73" y="72"/>
                  </a:lnTo>
                  <a:lnTo>
                    <a:pt x="69" y="72"/>
                  </a:lnTo>
                  <a:lnTo>
                    <a:pt x="69" y="84"/>
                  </a:lnTo>
                  <a:lnTo>
                    <a:pt x="3" y="77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0" name="Freeform 24">
              <a:extLst>
                <a:ext uri="{FF2B5EF4-FFF2-40B4-BE49-F238E27FC236}">
                  <a16:creationId xmlns:a16="http://schemas.microsoft.com/office/drawing/2014/main" id="{839DC23F-A626-1643-8465-C444A14E6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1729"/>
              <a:ext cx="96" cy="32"/>
            </a:xfrm>
            <a:custGeom>
              <a:avLst/>
              <a:gdLst>
                <a:gd name="T0" fmla="*/ 96 w 96"/>
                <a:gd name="T1" fmla="*/ 12 h 32"/>
                <a:gd name="T2" fmla="*/ 1 w 96"/>
                <a:gd name="T3" fmla="*/ 0 h 32"/>
                <a:gd name="T4" fmla="*/ 0 w 96"/>
                <a:gd name="T5" fmla="*/ 12 h 32"/>
                <a:gd name="T6" fmla="*/ 93 w 96"/>
                <a:gd name="T7" fmla="*/ 32 h 32"/>
                <a:gd name="T8" fmla="*/ 96 w 96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2"/>
                <a:gd name="T17" fmla="*/ 96 w 9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2">
                  <a:moveTo>
                    <a:pt x="96" y="1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93" y="32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1" name="Freeform 25">
              <a:extLst>
                <a:ext uri="{FF2B5EF4-FFF2-40B4-BE49-F238E27FC236}">
                  <a16:creationId xmlns:a16="http://schemas.microsoft.com/office/drawing/2014/main" id="{85D3A3BF-D8F8-C047-AB08-BE28EEBB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1740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2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2" name="Freeform 26">
              <a:extLst>
                <a:ext uri="{FF2B5EF4-FFF2-40B4-BE49-F238E27FC236}">
                  <a16:creationId xmlns:a16="http://schemas.microsoft.com/office/drawing/2014/main" id="{5079A930-FBC1-144E-BF4C-0DBACE17F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1733"/>
              <a:ext cx="28" cy="10"/>
            </a:xfrm>
            <a:custGeom>
              <a:avLst/>
              <a:gdLst>
                <a:gd name="T0" fmla="*/ 28 w 28"/>
                <a:gd name="T1" fmla="*/ 5 h 10"/>
                <a:gd name="T2" fmla="*/ 0 w 28"/>
                <a:gd name="T3" fmla="*/ 0 h 10"/>
                <a:gd name="T4" fmla="*/ 0 w 28"/>
                <a:gd name="T5" fmla="*/ 5 h 10"/>
                <a:gd name="T6" fmla="*/ 27 w 28"/>
                <a:gd name="T7" fmla="*/ 10 h 10"/>
                <a:gd name="T8" fmla="*/ 28 w 28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7" y="1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3" name="Freeform 27">
              <a:extLst>
                <a:ext uri="{FF2B5EF4-FFF2-40B4-BE49-F238E27FC236}">
                  <a16:creationId xmlns:a16="http://schemas.microsoft.com/office/drawing/2014/main" id="{AE14CFCA-1AE5-924B-A02A-81FE9D81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1742"/>
              <a:ext cx="162" cy="55"/>
            </a:xfrm>
            <a:custGeom>
              <a:avLst/>
              <a:gdLst>
                <a:gd name="T0" fmla="*/ 0 w 162"/>
                <a:gd name="T1" fmla="*/ 17 h 55"/>
                <a:gd name="T2" fmla="*/ 0 w 162"/>
                <a:gd name="T3" fmla="*/ 17 h 55"/>
                <a:gd name="T4" fmla="*/ 1 w 162"/>
                <a:gd name="T5" fmla="*/ 17 h 55"/>
                <a:gd name="T6" fmla="*/ 2 w 162"/>
                <a:gd name="T7" fmla="*/ 17 h 55"/>
                <a:gd name="T8" fmla="*/ 4 w 162"/>
                <a:gd name="T9" fmla="*/ 15 h 55"/>
                <a:gd name="T10" fmla="*/ 7 w 162"/>
                <a:gd name="T11" fmla="*/ 15 h 55"/>
                <a:gd name="T12" fmla="*/ 10 w 162"/>
                <a:gd name="T13" fmla="*/ 15 h 55"/>
                <a:gd name="T14" fmla="*/ 14 w 162"/>
                <a:gd name="T15" fmla="*/ 14 h 55"/>
                <a:gd name="T16" fmla="*/ 17 w 162"/>
                <a:gd name="T17" fmla="*/ 13 h 55"/>
                <a:gd name="T18" fmla="*/ 21 w 162"/>
                <a:gd name="T19" fmla="*/ 12 h 55"/>
                <a:gd name="T20" fmla="*/ 24 w 162"/>
                <a:gd name="T21" fmla="*/ 11 h 55"/>
                <a:gd name="T22" fmla="*/ 28 w 162"/>
                <a:gd name="T23" fmla="*/ 10 h 55"/>
                <a:gd name="T24" fmla="*/ 31 w 162"/>
                <a:gd name="T25" fmla="*/ 8 h 55"/>
                <a:gd name="T26" fmla="*/ 35 w 162"/>
                <a:gd name="T27" fmla="*/ 6 h 55"/>
                <a:gd name="T28" fmla="*/ 37 w 162"/>
                <a:gd name="T29" fmla="*/ 5 h 55"/>
                <a:gd name="T30" fmla="*/ 40 w 162"/>
                <a:gd name="T31" fmla="*/ 3 h 55"/>
                <a:gd name="T32" fmla="*/ 43 w 162"/>
                <a:gd name="T33" fmla="*/ 0 h 55"/>
                <a:gd name="T34" fmla="*/ 162 w 162"/>
                <a:gd name="T35" fmla="*/ 28 h 55"/>
                <a:gd name="T36" fmla="*/ 162 w 162"/>
                <a:gd name="T37" fmla="*/ 28 h 55"/>
                <a:gd name="T38" fmla="*/ 161 w 162"/>
                <a:gd name="T39" fmla="*/ 29 h 55"/>
                <a:gd name="T40" fmla="*/ 159 w 162"/>
                <a:gd name="T41" fmla="*/ 31 h 55"/>
                <a:gd name="T42" fmla="*/ 158 w 162"/>
                <a:gd name="T43" fmla="*/ 32 h 55"/>
                <a:gd name="T44" fmla="*/ 157 w 162"/>
                <a:gd name="T45" fmla="*/ 33 h 55"/>
                <a:gd name="T46" fmla="*/ 155 w 162"/>
                <a:gd name="T47" fmla="*/ 35 h 55"/>
                <a:gd name="T48" fmla="*/ 152 w 162"/>
                <a:gd name="T49" fmla="*/ 36 h 55"/>
                <a:gd name="T50" fmla="*/ 150 w 162"/>
                <a:gd name="T51" fmla="*/ 39 h 55"/>
                <a:gd name="T52" fmla="*/ 147 w 162"/>
                <a:gd name="T53" fmla="*/ 41 h 55"/>
                <a:gd name="T54" fmla="*/ 144 w 162"/>
                <a:gd name="T55" fmla="*/ 43 h 55"/>
                <a:gd name="T56" fmla="*/ 141 w 162"/>
                <a:gd name="T57" fmla="*/ 46 h 55"/>
                <a:gd name="T58" fmla="*/ 137 w 162"/>
                <a:gd name="T59" fmla="*/ 48 h 55"/>
                <a:gd name="T60" fmla="*/ 135 w 162"/>
                <a:gd name="T61" fmla="*/ 50 h 55"/>
                <a:gd name="T62" fmla="*/ 131 w 162"/>
                <a:gd name="T63" fmla="*/ 52 h 55"/>
                <a:gd name="T64" fmla="*/ 128 w 162"/>
                <a:gd name="T65" fmla="*/ 53 h 55"/>
                <a:gd name="T66" fmla="*/ 126 w 162"/>
                <a:gd name="T67" fmla="*/ 55 h 55"/>
                <a:gd name="T68" fmla="*/ 0 w 162"/>
                <a:gd name="T69" fmla="*/ 17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5"/>
                <a:gd name="T107" fmla="*/ 162 w 162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5">
                  <a:moveTo>
                    <a:pt x="0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50"/>
                  </a:lnTo>
                  <a:lnTo>
                    <a:pt x="131" y="52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4" name="Freeform 28">
              <a:extLst>
                <a:ext uri="{FF2B5EF4-FFF2-40B4-BE49-F238E27FC236}">
                  <a16:creationId xmlns:a16="http://schemas.microsoft.com/office/drawing/2014/main" id="{8BAC4BF4-3977-2D49-8676-EC6FD5891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736"/>
              <a:ext cx="57" cy="26"/>
            </a:xfrm>
            <a:custGeom>
              <a:avLst/>
              <a:gdLst>
                <a:gd name="T0" fmla="*/ 6 w 57"/>
                <a:gd name="T1" fmla="*/ 26 h 26"/>
                <a:gd name="T2" fmla="*/ 57 w 57"/>
                <a:gd name="T3" fmla="*/ 11 h 26"/>
                <a:gd name="T4" fmla="*/ 25 w 57"/>
                <a:gd name="T5" fmla="*/ 0 h 26"/>
                <a:gd name="T6" fmla="*/ 0 w 57"/>
                <a:gd name="T7" fmla="*/ 4 h 26"/>
                <a:gd name="T8" fmla="*/ 0 w 57"/>
                <a:gd name="T9" fmla="*/ 25 h 26"/>
                <a:gd name="T10" fmla="*/ 6 w 57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5" name="Freeform 29">
              <a:extLst>
                <a:ext uri="{FF2B5EF4-FFF2-40B4-BE49-F238E27FC236}">
                  <a16:creationId xmlns:a16="http://schemas.microsoft.com/office/drawing/2014/main" id="{C253B004-1833-F44B-82C5-2E86678F3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627"/>
              <a:ext cx="32" cy="122"/>
            </a:xfrm>
            <a:custGeom>
              <a:avLst/>
              <a:gdLst>
                <a:gd name="T0" fmla="*/ 32 w 32"/>
                <a:gd name="T1" fmla="*/ 2 h 122"/>
                <a:gd name="T2" fmla="*/ 32 w 32"/>
                <a:gd name="T3" fmla="*/ 2 h 122"/>
                <a:gd name="T4" fmla="*/ 31 w 32"/>
                <a:gd name="T5" fmla="*/ 2 h 122"/>
                <a:gd name="T6" fmla="*/ 31 w 32"/>
                <a:gd name="T7" fmla="*/ 2 h 122"/>
                <a:gd name="T8" fmla="*/ 29 w 32"/>
                <a:gd name="T9" fmla="*/ 1 h 122"/>
                <a:gd name="T10" fmla="*/ 27 w 32"/>
                <a:gd name="T11" fmla="*/ 1 h 122"/>
                <a:gd name="T12" fmla="*/ 26 w 32"/>
                <a:gd name="T13" fmla="*/ 1 h 122"/>
                <a:gd name="T14" fmla="*/ 24 w 32"/>
                <a:gd name="T15" fmla="*/ 0 h 122"/>
                <a:gd name="T16" fmla="*/ 22 w 32"/>
                <a:gd name="T17" fmla="*/ 0 h 122"/>
                <a:gd name="T18" fmla="*/ 20 w 32"/>
                <a:gd name="T19" fmla="*/ 0 h 122"/>
                <a:gd name="T20" fmla="*/ 18 w 32"/>
                <a:gd name="T21" fmla="*/ 0 h 122"/>
                <a:gd name="T22" fmla="*/ 14 w 32"/>
                <a:gd name="T23" fmla="*/ 0 h 122"/>
                <a:gd name="T24" fmla="*/ 12 w 32"/>
                <a:gd name="T25" fmla="*/ 0 h 122"/>
                <a:gd name="T26" fmla="*/ 10 w 32"/>
                <a:gd name="T27" fmla="*/ 1 h 122"/>
                <a:gd name="T28" fmla="*/ 6 w 32"/>
                <a:gd name="T29" fmla="*/ 2 h 122"/>
                <a:gd name="T30" fmla="*/ 4 w 32"/>
                <a:gd name="T31" fmla="*/ 3 h 122"/>
                <a:gd name="T32" fmla="*/ 0 w 32"/>
                <a:gd name="T33" fmla="*/ 5 h 122"/>
                <a:gd name="T34" fmla="*/ 0 w 32"/>
                <a:gd name="T35" fmla="*/ 122 h 122"/>
                <a:gd name="T36" fmla="*/ 1 w 32"/>
                <a:gd name="T37" fmla="*/ 122 h 122"/>
                <a:gd name="T38" fmla="*/ 1 w 32"/>
                <a:gd name="T39" fmla="*/ 122 h 122"/>
                <a:gd name="T40" fmla="*/ 3 w 32"/>
                <a:gd name="T41" fmla="*/ 122 h 122"/>
                <a:gd name="T42" fmla="*/ 4 w 32"/>
                <a:gd name="T43" fmla="*/ 122 h 122"/>
                <a:gd name="T44" fmla="*/ 5 w 32"/>
                <a:gd name="T45" fmla="*/ 122 h 122"/>
                <a:gd name="T46" fmla="*/ 7 w 32"/>
                <a:gd name="T47" fmla="*/ 121 h 122"/>
                <a:gd name="T48" fmla="*/ 8 w 32"/>
                <a:gd name="T49" fmla="*/ 121 h 122"/>
                <a:gd name="T50" fmla="*/ 11 w 32"/>
                <a:gd name="T51" fmla="*/ 121 h 122"/>
                <a:gd name="T52" fmla="*/ 13 w 32"/>
                <a:gd name="T53" fmla="*/ 120 h 122"/>
                <a:gd name="T54" fmla="*/ 15 w 32"/>
                <a:gd name="T55" fmla="*/ 119 h 122"/>
                <a:gd name="T56" fmla="*/ 18 w 32"/>
                <a:gd name="T57" fmla="*/ 119 h 122"/>
                <a:gd name="T58" fmla="*/ 21 w 32"/>
                <a:gd name="T59" fmla="*/ 118 h 122"/>
                <a:gd name="T60" fmla="*/ 24 w 32"/>
                <a:gd name="T61" fmla="*/ 115 h 122"/>
                <a:gd name="T62" fmla="*/ 26 w 32"/>
                <a:gd name="T63" fmla="*/ 114 h 122"/>
                <a:gd name="T64" fmla="*/ 29 w 32"/>
                <a:gd name="T65" fmla="*/ 113 h 122"/>
                <a:gd name="T66" fmla="*/ 32 w 32"/>
                <a:gd name="T67" fmla="*/ 111 h 122"/>
                <a:gd name="T68" fmla="*/ 32 w 32"/>
                <a:gd name="T69" fmla="*/ 2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2"/>
                <a:gd name="T107" fmla="*/ 32 w 32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2">
                  <a:moveTo>
                    <a:pt x="32" y="2"/>
                  </a:moveTo>
                  <a:lnTo>
                    <a:pt x="32" y="2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122"/>
                  </a:lnTo>
                  <a:lnTo>
                    <a:pt x="1" y="122"/>
                  </a:lnTo>
                  <a:lnTo>
                    <a:pt x="3" y="122"/>
                  </a:lnTo>
                  <a:lnTo>
                    <a:pt x="4" y="122"/>
                  </a:lnTo>
                  <a:lnTo>
                    <a:pt x="5" y="122"/>
                  </a:lnTo>
                  <a:lnTo>
                    <a:pt x="7" y="121"/>
                  </a:lnTo>
                  <a:lnTo>
                    <a:pt x="8" y="121"/>
                  </a:lnTo>
                  <a:lnTo>
                    <a:pt x="11" y="121"/>
                  </a:lnTo>
                  <a:lnTo>
                    <a:pt x="13" y="120"/>
                  </a:lnTo>
                  <a:lnTo>
                    <a:pt x="15" y="119"/>
                  </a:lnTo>
                  <a:lnTo>
                    <a:pt x="18" y="119"/>
                  </a:lnTo>
                  <a:lnTo>
                    <a:pt x="21" y="118"/>
                  </a:lnTo>
                  <a:lnTo>
                    <a:pt x="24" y="115"/>
                  </a:lnTo>
                  <a:lnTo>
                    <a:pt x="26" y="114"/>
                  </a:lnTo>
                  <a:lnTo>
                    <a:pt x="29" y="113"/>
                  </a:lnTo>
                  <a:lnTo>
                    <a:pt x="32" y="111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6" name="Freeform 30">
              <a:extLst>
                <a:ext uri="{FF2B5EF4-FFF2-40B4-BE49-F238E27FC236}">
                  <a16:creationId xmlns:a16="http://schemas.microsoft.com/office/drawing/2014/main" id="{4F20B567-DF3E-7646-B00A-946C6BD54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1628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1 h 104"/>
                <a:gd name="T8" fmla="*/ 25 w 27"/>
                <a:gd name="T9" fmla="*/ 1 h 104"/>
                <a:gd name="T10" fmla="*/ 24 w 27"/>
                <a:gd name="T11" fmla="*/ 1 h 104"/>
                <a:gd name="T12" fmla="*/ 23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7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10 w 27"/>
                <a:gd name="T25" fmla="*/ 0 h 104"/>
                <a:gd name="T26" fmla="*/ 9 w 27"/>
                <a:gd name="T27" fmla="*/ 1 h 104"/>
                <a:gd name="T28" fmla="*/ 5 w 27"/>
                <a:gd name="T29" fmla="*/ 2 h 104"/>
                <a:gd name="T30" fmla="*/ 3 w 27"/>
                <a:gd name="T31" fmla="*/ 3 h 104"/>
                <a:gd name="T32" fmla="*/ 0 w 27"/>
                <a:gd name="T33" fmla="*/ 4 h 104"/>
                <a:gd name="T34" fmla="*/ 0 w 27"/>
                <a:gd name="T35" fmla="*/ 104 h 104"/>
                <a:gd name="T36" fmla="*/ 0 w 27"/>
                <a:gd name="T37" fmla="*/ 104 h 104"/>
                <a:gd name="T38" fmla="*/ 2 w 27"/>
                <a:gd name="T39" fmla="*/ 104 h 104"/>
                <a:gd name="T40" fmla="*/ 2 w 27"/>
                <a:gd name="T41" fmla="*/ 103 h 104"/>
                <a:gd name="T42" fmla="*/ 3 w 27"/>
                <a:gd name="T43" fmla="*/ 103 h 104"/>
                <a:gd name="T44" fmla="*/ 4 w 27"/>
                <a:gd name="T45" fmla="*/ 103 h 104"/>
                <a:gd name="T46" fmla="*/ 6 w 27"/>
                <a:gd name="T47" fmla="*/ 103 h 104"/>
                <a:gd name="T48" fmla="*/ 7 w 27"/>
                <a:gd name="T49" fmla="*/ 103 h 104"/>
                <a:gd name="T50" fmla="*/ 10 w 27"/>
                <a:gd name="T51" fmla="*/ 101 h 104"/>
                <a:gd name="T52" fmla="*/ 11 w 27"/>
                <a:gd name="T53" fmla="*/ 101 h 104"/>
                <a:gd name="T54" fmla="*/ 13 w 27"/>
                <a:gd name="T55" fmla="*/ 100 h 104"/>
                <a:gd name="T56" fmla="*/ 16 w 27"/>
                <a:gd name="T57" fmla="*/ 99 h 104"/>
                <a:gd name="T58" fmla="*/ 18 w 27"/>
                <a:gd name="T59" fmla="*/ 99 h 104"/>
                <a:gd name="T60" fmla="*/ 20 w 27"/>
                <a:gd name="T61" fmla="*/ 98 h 104"/>
                <a:gd name="T62" fmla="*/ 23 w 27"/>
                <a:gd name="T63" fmla="*/ 97 h 104"/>
                <a:gd name="T64" fmla="*/ 25 w 27"/>
                <a:gd name="T65" fmla="*/ 94 h 104"/>
                <a:gd name="T66" fmla="*/ 27 w 27"/>
                <a:gd name="T67" fmla="*/ 93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3" y="103"/>
                  </a:lnTo>
                  <a:lnTo>
                    <a:pt x="4" y="103"/>
                  </a:lnTo>
                  <a:lnTo>
                    <a:pt x="6" y="103"/>
                  </a:lnTo>
                  <a:lnTo>
                    <a:pt x="7" y="103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3" y="100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5" y="94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7" name="Freeform 31">
              <a:extLst>
                <a:ext uri="{FF2B5EF4-FFF2-40B4-BE49-F238E27FC236}">
                  <a16:creationId xmlns:a16="http://schemas.microsoft.com/office/drawing/2014/main" id="{10D8690D-5045-BF43-9456-481648F3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1629"/>
              <a:ext cx="22" cy="84"/>
            </a:xfrm>
            <a:custGeom>
              <a:avLst/>
              <a:gdLst>
                <a:gd name="T0" fmla="*/ 22 w 22"/>
                <a:gd name="T1" fmla="*/ 1 h 84"/>
                <a:gd name="T2" fmla="*/ 22 w 22"/>
                <a:gd name="T3" fmla="*/ 1 h 84"/>
                <a:gd name="T4" fmla="*/ 21 w 22"/>
                <a:gd name="T5" fmla="*/ 1 h 84"/>
                <a:gd name="T6" fmla="*/ 21 w 22"/>
                <a:gd name="T7" fmla="*/ 1 h 84"/>
                <a:gd name="T8" fmla="*/ 19 w 22"/>
                <a:gd name="T9" fmla="*/ 1 h 84"/>
                <a:gd name="T10" fmla="*/ 18 w 22"/>
                <a:gd name="T11" fmla="*/ 0 h 84"/>
                <a:gd name="T12" fmla="*/ 17 w 22"/>
                <a:gd name="T13" fmla="*/ 0 h 84"/>
                <a:gd name="T14" fmla="*/ 16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1 w 22"/>
                <a:gd name="T21" fmla="*/ 0 h 84"/>
                <a:gd name="T22" fmla="*/ 9 w 22"/>
                <a:gd name="T23" fmla="*/ 0 h 84"/>
                <a:gd name="T24" fmla="*/ 8 w 22"/>
                <a:gd name="T25" fmla="*/ 0 h 84"/>
                <a:gd name="T26" fmla="*/ 5 w 22"/>
                <a:gd name="T27" fmla="*/ 0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2 w 22"/>
                <a:gd name="T43" fmla="*/ 84 h 84"/>
                <a:gd name="T44" fmla="*/ 3 w 22"/>
                <a:gd name="T45" fmla="*/ 84 h 84"/>
                <a:gd name="T46" fmla="*/ 4 w 22"/>
                <a:gd name="T47" fmla="*/ 83 h 84"/>
                <a:gd name="T48" fmla="*/ 5 w 22"/>
                <a:gd name="T49" fmla="*/ 83 h 84"/>
                <a:gd name="T50" fmla="*/ 7 w 22"/>
                <a:gd name="T51" fmla="*/ 83 h 84"/>
                <a:gd name="T52" fmla="*/ 9 w 22"/>
                <a:gd name="T53" fmla="*/ 82 h 84"/>
                <a:gd name="T54" fmla="*/ 10 w 22"/>
                <a:gd name="T55" fmla="*/ 82 h 84"/>
                <a:gd name="T56" fmla="*/ 12 w 22"/>
                <a:gd name="T57" fmla="*/ 81 h 84"/>
                <a:gd name="T58" fmla="*/ 14 w 22"/>
                <a:gd name="T59" fmla="*/ 81 h 84"/>
                <a:gd name="T60" fmla="*/ 16 w 22"/>
                <a:gd name="T61" fmla="*/ 79 h 84"/>
                <a:gd name="T62" fmla="*/ 18 w 22"/>
                <a:gd name="T63" fmla="*/ 78 h 84"/>
                <a:gd name="T64" fmla="*/ 19 w 22"/>
                <a:gd name="T65" fmla="*/ 77 h 84"/>
                <a:gd name="T66" fmla="*/ 22 w 22"/>
                <a:gd name="T67" fmla="*/ 76 h 84"/>
                <a:gd name="T68" fmla="*/ 22 w 22"/>
                <a:gd name="T69" fmla="*/ 1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1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0" y="82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8" name="Freeform 32">
              <a:extLst>
                <a:ext uri="{FF2B5EF4-FFF2-40B4-BE49-F238E27FC236}">
                  <a16:creationId xmlns:a16="http://schemas.microsoft.com/office/drawing/2014/main" id="{FF84048A-2F9D-CE4F-BF0E-91FA1A62B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629"/>
              <a:ext cx="17" cy="65"/>
            </a:xfrm>
            <a:custGeom>
              <a:avLst/>
              <a:gdLst>
                <a:gd name="T0" fmla="*/ 17 w 17"/>
                <a:gd name="T1" fmla="*/ 2 h 65"/>
                <a:gd name="T2" fmla="*/ 17 w 17"/>
                <a:gd name="T3" fmla="*/ 2 h 65"/>
                <a:gd name="T4" fmla="*/ 16 w 17"/>
                <a:gd name="T5" fmla="*/ 1 h 65"/>
                <a:gd name="T6" fmla="*/ 14 w 17"/>
                <a:gd name="T7" fmla="*/ 1 h 65"/>
                <a:gd name="T8" fmla="*/ 11 w 17"/>
                <a:gd name="T9" fmla="*/ 1 h 65"/>
                <a:gd name="T10" fmla="*/ 9 w 17"/>
                <a:gd name="T11" fmla="*/ 0 h 65"/>
                <a:gd name="T12" fmla="*/ 6 w 17"/>
                <a:gd name="T13" fmla="*/ 1 h 65"/>
                <a:gd name="T14" fmla="*/ 2 w 17"/>
                <a:gd name="T15" fmla="*/ 2 h 65"/>
                <a:gd name="T16" fmla="*/ 0 w 17"/>
                <a:gd name="T17" fmla="*/ 3 h 65"/>
                <a:gd name="T18" fmla="*/ 0 w 17"/>
                <a:gd name="T19" fmla="*/ 65 h 65"/>
                <a:gd name="T20" fmla="*/ 0 w 17"/>
                <a:gd name="T21" fmla="*/ 65 h 65"/>
                <a:gd name="T22" fmla="*/ 1 w 17"/>
                <a:gd name="T23" fmla="*/ 65 h 65"/>
                <a:gd name="T24" fmla="*/ 3 w 17"/>
                <a:gd name="T25" fmla="*/ 65 h 65"/>
                <a:gd name="T26" fmla="*/ 6 w 17"/>
                <a:gd name="T27" fmla="*/ 64 h 65"/>
                <a:gd name="T28" fmla="*/ 8 w 17"/>
                <a:gd name="T29" fmla="*/ 64 h 65"/>
                <a:gd name="T30" fmla="*/ 11 w 17"/>
                <a:gd name="T31" fmla="*/ 63 h 65"/>
                <a:gd name="T32" fmla="*/ 14 w 17"/>
                <a:gd name="T33" fmla="*/ 61 h 65"/>
                <a:gd name="T34" fmla="*/ 17 w 17"/>
                <a:gd name="T35" fmla="*/ 58 h 65"/>
                <a:gd name="T36" fmla="*/ 17 w 1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2"/>
                  </a:move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1" y="63"/>
                  </a:lnTo>
                  <a:lnTo>
                    <a:pt x="14" y="61"/>
                  </a:lnTo>
                  <a:lnTo>
                    <a:pt x="17" y="5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9" name="Freeform 33">
              <a:extLst>
                <a:ext uri="{FF2B5EF4-FFF2-40B4-BE49-F238E27FC236}">
                  <a16:creationId xmlns:a16="http://schemas.microsoft.com/office/drawing/2014/main" id="{C3137828-184E-1A41-AD96-B67061C03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630"/>
              <a:ext cx="14" cy="47"/>
            </a:xfrm>
            <a:custGeom>
              <a:avLst/>
              <a:gdLst>
                <a:gd name="T0" fmla="*/ 14 w 14"/>
                <a:gd name="T1" fmla="*/ 1 h 47"/>
                <a:gd name="T2" fmla="*/ 14 w 14"/>
                <a:gd name="T3" fmla="*/ 1 h 47"/>
                <a:gd name="T4" fmla="*/ 13 w 14"/>
                <a:gd name="T5" fmla="*/ 1 h 47"/>
                <a:gd name="T6" fmla="*/ 11 w 14"/>
                <a:gd name="T7" fmla="*/ 1 h 47"/>
                <a:gd name="T8" fmla="*/ 9 w 14"/>
                <a:gd name="T9" fmla="*/ 0 h 47"/>
                <a:gd name="T10" fmla="*/ 8 w 14"/>
                <a:gd name="T11" fmla="*/ 0 h 47"/>
                <a:gd name="T12" fmla="*/ 6 w 14"/>
                <a:gd name="T13" fmla="*/ 1 h 47"/>
                <a:gd name="T14" fmla="*/ 2 w 14"/>
                <a:gd name="T15" fmla="*/ 1 h 47"/>
                <a:gd name="T16" fmla="*/ 0 w 14"/>
                <a:gd name="T17" fmla="*/ 4 h 47"/>
                <a:gd name="T18" fmla="*/ 0 w 14"/>
                <a:gd name="T19" fmla="*/ 47 h 47"/>
                <a:gd name="T20" fmla="*/ 1 w 14"/>
                <a:gd name="T21" fmla="*/ 47 h 47"/>
                <a:gd name="T22" fmla="*/ 1 w 14"/>
                <a:gd name="T23" fmla="*/ 46 h 47"/>
                <a:gd name="T24" fmla="*/ 3 w 14"/>
                <a:gd name="T25" fmla="*/ 46 h 47"/>
                <a:gd name="T26" fmla="*/ 4 w 14"/>
                <a:gd name="T27" fmla="*/ 46 h 47"/>
                <a:gd name="T28" fmla="*/ 7 w 14"/>
                <a:gd name="T29" fmla="*/ 44 h 47"/>
                <a:gd name="T30" fmla="*/ 9 w 14"/>
                <a:gd name="T31" fmla="*/ 44 h 47"/>
                <a:gd name="T32" fmla="*/ 11 w 14"/>
                <a:gd name="T33" fmla="*/ 43 h 47"/>
                <a:gd name="T34" fmla="*/ 14 w 14"/>
                <a:gd name="T35" fmla="*/ 41 h 47"/>
                <a:gd name="T36" fmla="*/ 14 w 14"/>
                <a:gd name="T37" fmla="*/ 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7"/>
                <a:gd name="T59" fmla="*/ 14 w 14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7">
                  <a:moveTo>
                    <a:pt x="14" y="1"/>
                  </a:move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0" name="Freeform 34">
              <a:extLst>
                <a:ext uri="{FF2B5EF4-FFF2-40B4-BE49-F238E27FC236}">
                  <a16:creationId xmlns:a16="http://schemas.microsoft.com/office/drawing/2014/main" id="{970E0FC2-4E53-414F-9CFF-C89FAFD02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31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6 w 9"/>
                <a:gd name="T9" fmla="*/ 0 h 27"/>
                <a:gd name="T10" fmla="*/ 5 w 9"/>
                <a:gd name="T11" fmla="*/ 0 h 27"/>
                <a:gd name="T12" fmla="*/ 3 w 9"/>
                <a:gd name="T13" fmla="*/ 0 h 27"/>
                <a:gd name="T14" fmla="*/ 1 w 9"/>
                <a:gd name="T15" fmla="*/ 1 h 27"/>
                <a:gd name="T16" fmla="*/ 0 w 9"/>
                <a:gd name="T17" fmla="*/ 3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5 w 9"/>
                <a:gd name="T29" fmla="*/ 26 h 27"/>
                <a:gd name="T30" fmla="*/ 6 w 9"/>
                <a:gd name="T31" fmla="*/ 26 h 27"/>
                <a:gd name="T32" fmla="*/ 8 w 9"/>
                <a:gd name="T33" fmla="*/ 25 h 27"/>
                <a:gd name="T34" fmla="*/ 9 w 9"/>
                <a:gd name="T35" fmla="*/ 24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1" name="Freeform 35">
              <a:extLst>
                <a:ext uri="{FF2B5EF4-FFF2-40B4-BE49-F238E27FC236}">
                  <a16:creationId xmlns:a16="http://schemas.microsoft.com/office/drawing/2014/main" id="{9077C94E-AE25-C64B-9934-2C83EAFB4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1708"/>
              <a:ext cx="14" cy="13"/>
            </a:xfrm>
            <a:custGeom>
              <a:avLst/>
              <a:gdLst>
                <a:gd name="T0" fmla="*/ 7 w 14"/>
                <a:gd name="T1" fmla="*/ 13 h 13"/>
                <a:gd name="T2" fmla="*/ 8 w 14"/>
                <a:gd name="T3" fmla="*/ 13 h 13"/>
                <a:gd name="T4" fmla="*/ 9 w 14"/>
                <a:gd name="T5" fmla="*/ 13 h 13"/>
                <a:gd name="T6" fmla="*/ 10 w 14"/>
                <a:gd name="T7" fmla="*/ 12 h 13"/>
                <a:gd name="T8" fmla="*/ 11 w 14"/>
                <a:gd name="T9" fmla="*/ 11 h 13"/>
                <a:gd name="T10" fmla="*/ 13 w 14"/>
                <a:gd name="T11" fmla="*/ 11 h 13"/>
                <a:gd name="T12" fmla="*/ 13 w 14"/>
                <a:gd name="T13" fmla="*/ 10 h 13"/>
                <a:gd name="T14" fmla="*/ 14 w 14"/>
                <a:gd name="T15" fmla="*/ 7 h 13"/>
                <a:gd name="T16" fmla="*/ 14 w 14"/>
                <a:gd name="T17" fmla="*/ 6 h 13"/>
                <a:gd name="T18" fmla="*/ 14 w 14"/>
                <a:gd name="T19" fmla="*/ 5 h 13"/>
                <a:gd name="T20" fmla="*/ 13 w 14"/>
                <a:gd name="T21" fmla="*/ 4 h 13"/>
                <a:gd name="T22" fmla="*/ 13 w 14"/>
                <a:gd name="T23" fmla="*/ 3 h 13"/>
                <a:gd name="T24" fmla="*/ 11 w 14"/>
                <a:gd name="T25" fmla="*/ 2 h 13"/>
                <a:gd name="T26" fmla="*/ 10 w 14"/>
                <a:gd name="T27" fmla="*/ 0 h 13"/>
                <a:gd name="T28" fmla="*/ 9 w 14"/>
                <a:gd name="T29" fmla="*/ 0 h 13"/>
                <a:gd name="T30" fmla="*/ 8 w 14"/>
                <a:gd name="T31" fmla="*/ 0 h 13"/>
                <a:gd name="T32" fmla="*/ 7 w 14"/>
                <a:gd name="T33" fmla="*/ 0 h 13"/>
                <a:gd name="T34" fmla="*/ 6 w 14"/>
                <a:gd name="T35" fmla="*/ 0 h 13"/>
                <a:gd name="T36" fmla="*/ 4 w 14"/>
                <a:gd name="T37" fmla="*/ 0 h 13"/>
                <a:gd name="T38" fmla="*/ 3 w 14"/>
                <a:gd name="T39" fmla="*/ 0 h 13"/>
                <a:gd name="T40" fmla="*/ 2 w 14"/>
                <a:gd name="T41" fmla="*/ 2 h 13"/>
                <a:gd name="T42" fmla="*/ 1 w 14"/>
                <a:gd name="T43" fmla="*/ 3 h 13"/>
                <a:gd name="T44" fmla="*/ 1 w 14"/>
                <a:gd name="T45" fmla="*/ 4 h 13"/>
                <a:gd name="T46" fmla="*/ 0 w 14"/>
                <a:gd name="T47" fmla="*/ 5 h 13"/>
                <a:gd name="T48" fmla="*/ 0 w 14"/>
                <a:gd name="T49" fmla="*/ 6 h 13"/>
                <a:gd name="T50" fmla="*/ 0 w 14"/>
                <a:gd name="T51" fmla="*/ 7 h 13"/>
                <a:gd name="T52" fmla="*/ 1 w 14"/>
                <a:gd name="T53" fmla="*/ 10 h 13"/>
                <a:gd name="T54" fmla="*/ 1 w 14"/>
                <a:gd name="T55" fmla="*/ 11 h 13"/>
                <a:gd name="T56" fmla="*/ 2 w 14"/>
                <a:gd name="T57" fmla="*/ 11 h 13"/>
                <a:gd name="T58" fmla="*/ 3 w 14"/>
                <a:gd name="T59" fmla="*/ 12 h 13"/>
                <a:gd name="T60" fmla="*/ 4 w 14"/>
                <a:gd name="T61" fmla="*/ 13 h 13"/>
                <a:gd name="T62" fmla="*/ 6 w 14"/>
                <a:gd name="T63" fmla="*/ 13 h 13"/>
                <a:gd name="T64" fmla="*/ 7 w 14"/>
                <a:gd name="T65" fmla="*/ 13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3"/>
                <a:gd name="T101" fmla="*/ 14 w 14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3">
                  <a:moveTo>
                    <a:pt x="7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2" name="Freeform 36">
              <a:extLst>
                <a:ext uri="{FF2B5EF4-FFF2-40B4-BE49-F238E27FC236}">
                  <a16:creationId xmlns:a16="http://schemas.microsoft.com/office/drawing/2014/main" id="{A247758A-064A-9748-A055-99FF38B64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708"/>
              <a:ext cx="7" cy="7"/>
            </a:xfrm>
            <a:custGeom>
              <a:avLst/>
              <a:gdLst>
                <a:gd name="T0" fmla="*/ 3 w 7"/>
                <a:gd name="T1" fmla="*/ 7 h 7"/>
                <a:gd name="T2" fmla="*/ 5 w 7"/>
                <a:gd name="T3" fmla="*/ 6 h 7"/>
                <a:gd name="T4" fmla="*/ 6 w 7"/>
                <a:gd name="T5" fmla="*/ 6 h 7"/>
                <a:gd name="T6" fmla="*/ 6 w 7"/>
                <a:gd name="T7" fmla="*/ 5 h 7"/>
                <a:gd name="T8" fmla="*/ 7 w 7"/>
                <a:gd name="T9" fmla="*/ 4 h 7"/>
                <a:gd name="T10" fmla="*/ 6 w 7"/>
                <a:gd name="T11" fmla="*/ 2 h 7"/>
                <a:gd name="T12" fmla="*/ 6 w 7"/>
                <a:gd name="T13" fmla="*/ 2 h 7"/>
                <a:gd name="T14" fmla="*/ 5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2 h 7"/>
                <a:gd name="T22" fmla="*/ 0 w 7"/>
                <a:gd name="T23" fmla="*/ 2 h 7"/>
                <a:gd name="T24" fmla="*/ 0 w 7"/>
                <a:gd name="T25" fmla="*/ 4 h 7"/>
                <a:gd name="T26" fmla="*/ 0 w 7"/>
                <a:gd name="T27" fmla="*/ 5 h 7"/>
                <a:gd name="T28" fmla="*/ 1 w 7"/>
                <a:gd name="T29" fmla="*/ 6 h 7"/>
                <a:gd name="T30" fmla="*/ 2 w 7"/>
                <a:gd name="T31" fmla="*/ 6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3" name="Freeform 37">
              <a:extLst>
                <a:ext uri="{FF2B5EF4-FFF2-40B4-BE49-F238E27FC236}">
                  <a16:creationId xmlns:a16="http://schemas.microsoft.com/office/drawing/2014/main" id="{DE901FE2-9746-F144-A014-4EC5A4E51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708"/>
              <a:ext cx="5" cy="7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7 h 7"/>
                <a:gd name="T4" fmla="*/ 5 w 5"/>
                <a:gd name="T5" fmla="*/ 6 h 7"/>
                <a:gd name="T6" fmla="*/ 5 w 5"/>
                <a:gd name="T7" fmla="*/ 5 h 7"/>
                <a:gd name="T8" fmla="*/ 5 w 5"/>
                <a:gd name="T9" fmla="*/ 4 h 7"/>
                <a:gd name="T10" fmla="*/ 5 w 5"/>
                <a:gd name="T11" fmla="*/ 3 h 7"/>
                <a:gd name="T12" fmla="*/ 5 w 5"/>
                <a:gd name="T13" fmla="*/ 2 h 7"/>
                <a:gd name="T14" fmla="*/ 4 w 5"/>
                <a:gd name="T15" fmla="*/ 0 h 7"/>
                <a:gd name="T16" fmla="*/ 3 w 5"/>
                <a:gd name="T17" fmla="*/ 0 h 7"/>
                <a:gd name="T18" fmla="*/ 2 w 5"/>
                <a:gd name="T19" fmla="*/ 0 h 7"/>
                <a:gd name="T20" fmla="*/ 1 w 5"/>
                <a:gd name="T21" fmla="*/ 2 h 7"/>
                <a:gd name="T22" fmla="*/ 0 w 5"/>
                <a:gd name="T23" fmla="*/ 3 h 7"/>
                <a:gd name="T24" fmla="*/ 0 w 5"/>
                <a:gd name="T25" fmla="*/ 4 h 7"/>
                <a:gd name="T26" fmla="*/ 0 w 5"/>
                <a:gd name="T27" fmla="*/ 5 h 7"/>
                <a:gd name="T28" fmla="*/ 1 w 5"/>
                <a:gd name="T29" fmla="*/ 6 h 7"/>
                <a:gd name="T30" fmla="*/ 2 w 5"/>
                <a:gd name="T31" fmla="*/ 7 h 7"/>
                <a:gd name="T32" fmla="*/ 3 w 5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4" name="Freeform 38">
              <a:extLst>
                <a:ext uri="{FF2B5EF4-FFF2-40B4-BE49-F238E27FC236}">
                  <a16:creationId xmlns:a16="http://schemas.microsoft.com/office/drawing/2014/main" id="{2DE5F028-A3EA-0E4B-8395-1958FDC79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616"/>
              <a:ext cx="19" cy="92"/>
            </a:xfrm>
            <a:custGeom>
              <a:avLst/>
              <a:gdLst>
                <a:gd name="T0" fmla="*/ 6 w 19"/>
                <a:gd name="T1" fmla="*/ 1 h 92"/>
                <a:gd name="T2" fmla="*/ 6 w 19"/>
                <a:gd name="T3" fmla="*/ 4 h 92"/>
                <a:gd name="T4" fmla="*/ 4 w 19"/>
                <a:gd name="T5" fmla="*/ 8 h 92"/>
                <a:gd name="T6" fmla="*/ 2 w 19"/>
                <a:gd name="T7" fmla="*/ 16 h 92"/>
                <a:gd name="T8" fmla="*/ 1 w 19"/>
                <a:gd name="T9" fmla="*/ 28 h 92"/>
                <a:gd name="T10" fmla="*/ 0 w 19"/>
                <a:gd name="T11" fmla="*/ 41 h 92"/>
                <a:gd name="T12" fmla="*/ 0 w 19"/>
                <a:gd name="T13" fmla="*/ 56 h 92"/>
                <a:gd name="T14" fmla="*/ 1 w 19"/>
                <a:gd name="T15" fmla="*/ 74 h 92"/>
                <a:gd name="T16" fmla="*/ 5 w 19"/>
                <a:gd name="T17" fmla="*/ 92 h 92"/>
                <a:gd name="T18" fmla="*/ 19 w 19"/>
                <a:gd name="T19" fmla="*/ 91 h 92"/>
                <a:gd name="T20" fmla="*/ 18 w 19"/>
                <a:gd name="T21" fmla="*/ 89 h 92"/>
                <a:gd name="T22" fmla="*/ 16 w 19"/>
                <a:gd name="T23" fmla="*/ 81 h 92"/>
                <a:gd name="T24" fmla="*/ 15 w 19"/>
                <a:gd name="T25" fmla="*/ 70 h 92"/>
                <a:gd name="T26" fmla="*/ 14 w 19"/>
                <a:gd name="T27" fmla="*/ 56 h 92"/>
                <a:gd name="T28" fmla="*/ 13 w 19"/>
                <a:gd name="T29" fmla="*/ 42 h 92"/>
                <a:gd name="T30" fmla="*/ 13 w 19"/>
                <a:gd name="T31" fmla="*/ 27 h 92"/>
                <a:gd name="T32" fmla="*/ 15 w 19"/>
                <a:gd name="T33" fmla="*/ 13 h 92"/>
                <a:gd name="T34" fmla="*/ 19 w 19"/>
                <a:gd name="T35" fmla="*/ 1 h 92"/>
                <a:gd name="T36" fmla="*/ 19 w 19"/>
                <a:gd name="T37" fmla="*/ 0 h 92"/>
                <a:gd name="T38" fmla="*/ 19 w 19"/>
                <a:gd name="T39" fmla="*/ 0 h 92"/>
                <a:gd name="T40" fmla="*/ 19 w 19"/>
                <a:gd name="T41" fmla="*/ 0 h 92"/>
                <a:gd name="T42" fmla="*/ 18 w 19"/>
                <a:gd name="T43" fmla="*/ 0 h 92"/>
                <a:gd name="T44" fmla="*/ 16 w 19"/>
                <a:gd name="T45" fmla="*/ 0 h 92"/>
                <a:gd name="T46" fmla="*/ 14 w 19"/>
                <a:gd name="T47" fmla="*/ 0 h 92"/>
                <a:gd name="T48" fmla="*/ 11 w 19"/>
                <a:gd name="T49" fmla="*/ 0 h 92"/>
                <a:gd name="T50" fmla="*/ 6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" y="74"/>
                  </a:lnTo>
                  <a:lnTo>
                    <a:pt x="5" y="92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6" y="81"/>
                  </a:lnTo>
                  <a:lnTo>
                    <a:pt x="15" y="70"/>
                  </a:lnTo>
                  <a:lnTo>
                    <a:pt x="14" y="56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5" name="Freeform 39">
              <a:extLst>
                <a:ext uri="{FF2B5EF4-FFF2-40B4-BE49-F238E27FC236}">
                  <a16:creationId xmlns:a16="http://schemas.microsoft.com/office/drawing/2014/main" id="{95F95C5E-DF5E-1F49-805B-8B8E3D8F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1604"/>
              <a:ext cx="27" cy="103"/>
            </a:xfrm>
            <a:custGeom>
              <a:avLst/>
              <a:gdLst>
                <a:gd name="T0" fmla="*/ 27 w 27"/>
                <a:gd name="T1" fmla="*/ 0 h 103"/>
                <a:gd name="T2" fmla="*/ 26 w 27"/>
                <a:gd name="T3" fmla="*/ 2 h 103"/>
                <a:gd name="T4" fmla="*/ 25 w 27"/>
                <a:gd name="T5" fmla="*/ 4 h 103"/>
                <a:gd name="T6" fmla="*/ 22 w 27"/>
                <a:gd name="T7" fmla="*/ 10 h 103"/>
                <a:gd name="T8" fmla="*/ 20 w 27"/>
                <a:gd name="T9" fmla="*/ 18 h 103"/>
                <a:gd name="T10" fmla="*/ 18 w 27"/>
                <a:gd name="T11" fmla="*/ 32 h 103"/>
                <a:gd name="T12" fmla="*/ 16 w 27"/>
                <a:gd name="T13" fmla="*/ 49 h 103"/>
                <a:gd name="T14" fmla="*/ 18 w 27"/>
                <a:gd name="T15" fmla="*/ 73 h 103"/>
                <a:gd name="T16" fmla="*/ 20 w 27"/>
                <a:gd name="T17" fmla="*/ 103 h 103"/>
                <a:gd name="T18" fmla="*/ 5 w 27"/>
                <a:gd name="T19" fmla="*/ 103 h 103"/>
                <a:gd name="T20" fmla="*/ 5 w 27"/>
                <a:gd name="T21" fmla="*/ 101 h 103"/>
                <a:gd name="T22" fmla="*/ 4 w 27"/>
                <a:gd name="T23" fmla="*/ 92 h 103"/>
                <a:gd name="T24" fmla="*/ 2 w 27"/>
                <a:gd name="T25" fmla="*/ 80 h 103"/>
                <a:gd name="T26" fmla="*/ 1 w 27"/>
                <a:gd name="T27" fmla="*/ 65 h 103"/>
                <a:gd name="T28" fmla="*/ 0 w 27"/>
                <a:gd name="T29" fmla="*/ 47 h 103"/>
                <a:gd name="T30" fmla="*/ 1 w 27"/>
                <a:gd name="T31" fmla="*/ 31 h 103"/>
                <a:gd name="T32" fmla="*/ 4 w 27"/>
                <a:gd name="T33" fmla="*/ 14 h 103"/>
                <a:gd name="T34" fmla="*/ 9 w 27"/>
                <a:gd name="T35" fmla="*/ 0 h 103"/>
                <a:gd name="T36" fmla="*/ 27 w 27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3"/>
                <a:gd name="T59" fmla="*/ 27 w 27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3">
                  <a:moveTo>
                    <a:pt x="27" y="0"/>
                  </a:moveTo>
                  <a:lnTo>
                    <a:pt x="26" y="2"/>
                  </a:lnTo>
                  <a:lnTo>
                    <a:pt x="25" y="4"/>
                  </a:lnTo>
                  <a:lnTo>
                    <a:pt x="22" y="10"/>
                  </a:lnTo>
                  <a:lnTo>
                    <a:pt x="20" y="18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3"/>
                  </a:lnTo>
                  <a:lnTo>
                    <a:pt x="20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1" y="65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6" name="Freeform 40">
              <a:extLst>
                <a:ext uri="{FF2B5EF4-FFF2-40B4-BE49-F238E27FC236}">
                  <a16:creationId xmlns:a16="http://schemas.microsoft.com/office/drawing/2014/main" id="{56B52CF7-10EA-9D4D-AE79-FF3F7411F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621"/>
              <a:ext cx="18" cy="80"/>
            </a:xfrm>
            <a:custGeom>
              <a:avLst/>
              <a:gdLst>
                <a:gd name="T0" fmla="*/ 6 w 18"/>
                <a:gd name="T1" fmla="*/ 2 h 80"/>
                <a:gd name="T2" fmla="*/ 6 w 18"/>
                <a:gd name="T3" fmla="*/ 3 h 80"/>
                <a:gd name="T4" fmla="*/ 5 w 18"/>
                <a:gd name="T5" fmla="*/ 8 h 80"/>
                <a:gd name="T6" fmla="*/ 2 w 18"/>
                <a:gd name="T7" fmla="*/ 15 h 80"/>
                <a:gd name="T8" fmla="*/ 1 w 18"/>
                <a:gd name="T9" fmla="*/ 24 h 80"/>
                <a:gd name="T10" fmla="*/ 0 w 18"/>
                <a:gd name="T11" fmla="*/ 36 h 80"/>
                <a:gd name="T12" fmla="*/ 1 w 18"/>
                <a:gd name="T13" fmla="*/ 50 h 80"/>
                <a:gd name="T14" fmla="*/ 2 w 18"/>
                <a:gd name="T15" fmla="*/ 65 h 80"/>
                <a:gd name="T16" fmla="*/ 5 w 18"/>
                <a:gd name="T17" fmla="*/ 80 h 80"/>
                <a:gd name="T18" fmla="*/ 16 w 18"/>
                <a:gd name="T19" fmla="*/ 80 h 80"/>
                <a:gd name="T20" fmla="*/ 16 w 18"/>
                <a:gd name="T21" fmla="*/ 78 h 80"/>
                <a:gd name="T22" fmla="*/ 15 w 18"/>
                <a:gd name="T23" fmla="*/ 71 h 80"/>
                <a:gd name="T24" fmla="*/ 14 w 18"/>
                <a:gd name="T25" fmla="*/ 62 h 80"/>
                <a:gd name="T26" fmla="*/ 13 w 18"/>
                <a:gd name="T27" fmla="*/ 50 h 80"/>
                <a:gd name="T28" fmla="*/ 12 w 18"/>
                <a:gd name="T29" fmla="*/ 37 h 80"/>
                <a:gd name="T30" fmla="*/ 12 w 18"/>
                <a:gd name="T31" fmla="*/ 24 h 80"/>
                <a:gd name="T32" fmla="*/ 14 w 18"/>
                <a:gd name="T33" fmla="*/ 11 h 80"/>
                <a:gd name="T34" fmla="*/ 18 w 18"/>
                <a:gd name="T35" fmla="*/ 1 h 80"/>
                <a:gd name="T36" fmla="*/ 18 w 18"/>
                <a:gd name="T37" fmla="*/ 1 h 80"/>
                <a:gd name="T38" fmla="*/ 18 w 18"/>
                <a:gd name="T39" fmla="*/ 1 h 80"/>
                <a:gd name="T40" fmla="*/ 18 w 18"/>
                <a:gd name="T41" fmla="*/ 1 h 80"/>
                <a:gd name="T42" fmla="*/ 16 w 18"/>
                <a:gd name="T43" fmla="*/ 0 h 80"/>
                <a:gd name="T44" fmla="*/ 15 w 18"/>
                <a:gd name="T45" fmla="*/ 0 h 80"/>
                <a:gd name="T46" fmla="*/ 13 w 18"/>
                <a:gd name="T47" fmla="*/ 0 h 80"/>
                <a:gd name="T48" fmla="*/ 9 w 18"/>
                <a:gd name="T49" fmla="*/ 1 h 80"/>
                <a:gd name="T50" fmla="*/ 6 w 18"/>
                <a:gd name="T51" fmla="*/ 2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0"/>
                <a:gd name="T80" fmla="*/ 18 w 18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0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1"/>
                  </a:lnTo>
                  <a:lnTo>
                    <a:pt x="14" y="62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7" name="Freeform 41">
              <a:extLst>
                <a:ext uri="{FF2B5EF4-FFF2-40B4-BE49-F238E27FC236}">
                  <a16:creationId xmlns:a16="http://schemas.microsoft.com/office/drawing/2014/main" id="{9B51AEF3-2AC6-B245-AB60-2A9B5911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1627"/>
              <a:ext cx="14" cy="69"/>
            </a:xfrm>
            <a:custGeom>
              <a:avLst/>
              <a:gdLst>
                <a:gd name="T0" fmla="*/ 5 w 14"/>
                <a:gd name="T1" fmla="*/ 1 h 69"/>
                <a:gd name="T2" fmla="*/ 5 w 14"/>
                <a:gd name="T3" fmla="*/ 2 h 69"/>
                <a:gd name="T4" fmla="*/ 4 w 14"/>
                <a:gd name="T5" fmla="*/ 7 h 69"/>
                <a:gd name="T6" fmla="*/ 3 w 14"/>
                <a:gd name="T7" fmla="*/ 12 h 69"/>
                <a:gd name="T8" fmla="*/ 1 w 14"/>
                <a:gd name="T9" fmla="*/ 21 h 69"/>
                <a:gd name="T10" fmla="*/ 0 w 14"/>
                <a:gd name="T11" fmla="*/ 30 h 69"/>
                <a:gd name="T12" fmla="*/ 0 w 14"/>
                <a:gd name="T13" fmla="*/ 42 h 69"/>
                <a:gd name="T14" fmla="*/ 1 w 14"/>
                <a:gd name="T15" fmla="*/ 54 h 69"/>
                <a:gd name="T16" fmla="*/ 4 w 14"/>
                <a:gd name="T17" fmla="*/ 69 h 69"/>
                <a:gd name="T18" fmla="*/ 14 w 14"/>
                <a:gd name="T19" fmla="*/ 67 h 69"/>
                <a:gd name="T20" fmla="*/ 13 w 14"/>
                <a:gd name="T21" fmla="*/ 66 h 69"/>
                <a:gd name="T22" fmla="*/ 13 w 14"/>
                <a:gd name="T23" fmla="*/ 60 h 69"/>
                <a:gd name="T24" fmla="*/ 12 w 14"/>
                <a:gd name="T25" fmla="*/ 52 h 69"/>
                <a:gd name="T26" fmla="*/ 11 w 14"/>
                <a:gd name="T27" fmla="*/ 42 h 69"/>
                <a:gd name="T28" fmla="*/ 10 w 14"/>
                <a:gd name="T29" fmla="*/ 31 h 69"/>
                <a:gd name="T30" fmla="*/ 10 w 14"/>
                <a:gd name="T31" fmla="*/ 19 h 69"/>
                <a:gd name="T32" fmla="*/ 12 w 14"/>
                <a:gd name="T33" fmla="*/ 9 h 69"/>
                <a:gd name="T34" fmla="*/ 14 w 14"/>
                <a:gd name="T35" fmla="*/ 1 h 69"/>
                <a:gd name="T36" fmla="*/ 14 w 14"/>
                <a:gd name="T37" fmla="*/ 1 h 69"/>
                <a:gd name="T38" fmla="*/ 14 w 14"/>
                <a:gd name="T39" fmla="*/ 0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1 w 14"/>
                <a:gd name="T47" fmla="*/ 0 h 69"/>
                <a:gd name="T48" fmla="*/ 8 w 14"/>
                <a:gd name="T49" fmla="*/ 0 h 69"/>
                <a:gd name="T50" fmla="*/ 5 w 14"/>
                <a:gd name="T51" fmla="*/ 1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1"/>
                  </a:moveTo>
                  <a:lnTo>
                    <a:pt x="5" y="2"/>
                  </a:lnTo>
                  <a:lnTo>
                    <a:pt x="4" y="7"/>
                  </a:lnTo>
                  <a:lnTo>
                    <a:pt x="3" y="12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1" y="54"/>
                  </a:lnTo>
                  <a:lnTo>
                    <a:pt x="4" y="69"/>
                  </a:lnTo>
                  <a:lnTo>
                    <a:pt x="14" y="67"/>
                  </a:lnTo>
                  <a:lnTo>
                    <a:pt x="13" y="66"/>
                  </a:lnTo>
                  <a:lnTo>
                    <a:pt x="13" y="60"/>
                  </a:lnTo>
                  <a:lnTo>
                    <a:pt x="12" y="52"/>
                  </a:lnTo>
                  <a:lnTo>
                    <a:pt x="11" y="42"/>
                  </a:lnTo>
                  <a:lnTo>
                    <a:pt x="10" y="31"/>
                  </a:lnTo>
                  <a:lnTo>
                    <a:pt x="10" y="19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8" name="Freeform 42">
              <a:extLst>
                <a:ext uri="{FF2B5EF4-FFF2-40B4-BE49-F238E27FC236}">
                  <a16:creationId xmlns:a16="http://schemas.microsoft.com/office/drawing/2014/main" id="{01FBDD45-9FA4-1A46-B9B3-E94041AB8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632"/>
              <a:ext cx="12" cy="56"/>
            </a:xfrm>
            <a:custGeom>
              <a:avLst/>
              <a:gdLst>
                <a:gd name="T0" fmla="*/ 4 w 12"/>
                <a:gd name="T1" fmla="*/ 2 h 56"/>
                <a:gd name="T2" fmla="*/ 3 w 12"/>
                <a:gd name="T3" fmla="*/ 2 h 56"/>
                <a:gd name="T4" fmla="*/ 3 w 12"/>
                <a:gd name="T5" fmla="*/ 5 h 56"/>
                <a:gd name="T6" fmla="*/ 2 w 12"/>
                <a:gd name="T7" fmla="*/ 11 h 56"/>
                <a:gd name="T8" fmla="*/ 0 w 12"/>
                <a:gd name="T9" fmla="*/ 17 h 56"/>
                <a:gd name="T10" fmla="*/ 0 w 12"/>
                <a:gd name="T11" fmla="*/ 25 h 56"/>
                <a:gd name="T12" fmla="*/ 0 w 12"/>
                <a:gd name="T13" fmla="*/ 35 h 56"/>
                <a:gd name="T14" fmla="*/ 2 w 12"/>
                <a:gd name="T15" fmla="*/ 46 h 56"/>
                <a:gd name="T16" fmla="*/ 3 w 12"/>
                <a:gd name="T17" fmla="*/ 56 h 56"/>
                <a:gd name="T18" fmla="*/ 11 w 12"/>
                <a:gd name="T19" fmla="*/ 56 h 56"/>
                <a:gd name="T20" fmla="*/ 11 w 12"/>
                <a:gd name="T21" fmla="*/ 55 h 56"/>
                <a:gd name="T22" fmla="*/ 10 w 12"/>
                <a:gd name="T23" fmla="*/ 51 h 56"/>
                <a:gd name="T24" fmla="*/ 10 w 12"/>
                <a:gd name="T25" fmla="*/ 44 h 56"/>
                <a:gd name="T26" fmla="*/ 9 w 12"/>
                <a:gd name="T27" fmla="*/ 35 h 56"/>
                <a:gd name="T28" fmla="*/ 7 w 12"/>
                <a:gd name="T29" fmla="*/ 26 h 56"/>
                <a:gd name="T30" fmla="*/ 9 w 12"/>
                <a:gd name="T31" fmla="*/ 17 h 56"/>
                <a:gd name="T32" fmla="*/ 10 w 12"/>
                <a:gd name="T33" fmla="*/ 7 h 56"/>
                <a:gd name="T34" fmla="*/ 12 w 12"/>
                <a:gd name="T35" fmla="*/ 0 h 56"/>
                <a:gd name="T36" fmla="*/ 12 w 12"/>
                <a:gd name="T37" fmla="*/ 0 h 56"/>
                <a:gd name="T38" fmla="*/ 12 w 12"/>
                <a:gd name="T39" fmla="*/ 0 h 56"/>
                <a:gd name="T40" fmla="*/ 12 w 12"/>
                <a:gd name="T41" fmla="*/ 0 h 56"/>
                <a:gd name="T42" fmla="*/ 11 w 12"/>
                <a:gd name="T43" fmla="*/ 0 h 56"/>
                <a:gd name="T44" fmla="*/ 10 w 12"/>
                <a:gd name="T45" fmla="*/ 0 h 56"/>
                <a:gd name="T46" fmla="*/ 9 w 12"/>
                <a:gd name="T47" fmla="*/ 0 h 56"/>
                <a:gd name="T48" fmla="*/ 6 w 12"/>
                <a:gd name="T49" fmla="*/ 0 h 56"/>
                <a:gd name="T50" fmla="*/ 4 w 12"/>
                <a:gd name="T51" fmla="*/ 2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6"/>
                <a:gd name="T80" fmla="*/ 12 w 12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6">
                  <a:moveTo>
                    <a:pt x="4" y="2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6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1"/>
                  </a:lnTo>
                  <a:lnTo>
                    <a:pt x="10" y="44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9" name="Freeform 43">
              <a:extLst>
                <a:ext uri="{FF2B5EF4-FFF2-40B4-BE49-F238E27FC236}">
                  <a16:creationId xmlns:a16="http://schemas.microsoft.com/office/drawing/2014/main" id="{94AA3FE7-C709-E049-80DA-CD3A7DF21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637"/>
              <a:ext cx="10" cy="46"/>
            </a:xfrm>
            <a:custGeom>
              <a:avLst/>
              <a:gdLst>
                <a:gd name="T0" fmla="*/ 4 w 10"/>
                <a:gd name="T1" fmla="*/ 1 h 46"/>
                <a:gd name="T2" fmla="*/ 3 w 10"/>
                <a:gd name="T3" fmla="*/ 2 h 46"/>
                <a:gd name="T4" fmla="*/ 3 w 10"/>
                <a:gd name="T5" fmla="*/ 5 h 46"/>
                <a:gd name="T6" fmla="*/ 2 w 10"/>
                <a:gd name="T7" fmla="*/ 8 h 46"/>
                <a:gd name="T8" fmla="*/ 2 w 10"/>
                <a:gd name="T9" fmla="*/ 14 h 46"/>
                <a:gd name="T10" fmla="*/ 0 w 10"/>
                <a:gd name="T11" fmla="*/ 21 h 46"/>
                <a:gd name="T12" fmla="*/ 0 w 10"/>
                <a:gd name="T13" fmla="*/ 28 h 46"/>
                <a:gd name="T14" fmla="*/ 2 w 10"/>
                <a:gd name="T15" fmla="*/ 36 h 46"/>
                <a:gd name="T16" fmla="*/ 3 w 10"/>
                <a:gd name="T17" fmla="*/ 46 h 46"/>
                <a:gd name="T18" fmla="*/ 10 w 10"/>
                <a:gd name="T19" fmla="*/ 46 h 46"/>
                <a:gd name="T20" fmla="*/ 10 w 10"/>
                <a:gd name="T21" fmla="*/ 43 h 46"/>
                <a:gd name="T22" fmla="*/ 9 w 10"/>
                <a:gd name="T23" fmla="*/ 40 h 46"/>
                <a:gd name="T24" fmla="*/ 7 w 10"/>
                <a:gd name="T25" fmla="*/ 35 h 46"/>
                <a:gd name="T26" fmla="*/ 7 w 10"/>
                <a:gd name="T27" fmla="*/ 28 h 46"/>
                <a:gd name="T28" fmla="*/ 6 w 10"/>
                <a:gd name="T29" fmla="*/ 21 h 46"/>
                <a:gd name="T30" fmla="*/ 7 w 10"/>
                <a:gd name="T31" fmla="*/ 14 h 46"/>
                <a:gd name="T32" fmla="*/ 7 w 10"/>
                <a:gd name="T33" fmla="*/ 7 h 46"/>
                <a:gd name="T34" fmla="*/ 10 w 10"/>
                <a:gd name="T35" fmla="*/ 1 h 46"/>
                <a:gd name="T36" fmla="*/ 10 w 10"/>
                <a:gd name="T37" fmla="*/ 1 h 46"/>
                <a:gd name="T38" fmla="*/ 10 w 10"/>
                <a:gd name="T39" fmla="*/ 1 h 46"/>
                <a:gd name="T40" fmla="*/ 10 w 10"/>
                <a:gd name="T41" fmla="*/ 0 h 46"/>
                <a:gd name="T42" fmla="*/ 10 w 10"/>
                <a:gd name="T43" fmla="*/ 0 h 46"/>
                <a:gd name="T44" fmla="*/ 9 w 10"/>
                <a:gd name="T45" fmla="*/ 0 h 46"/>
                <a:gd name="T46" fmla="*/ 7 w 10"/>
                <a:gd name="T47" fmla="*/ 0 h 46"/>
                <a:gd name="T48" fmla="*/ 6 w 10"/>
                <a:gd name="T49" fmla="*/ 1 h 46"/>
                <a:gd name="T50" fmla="*/ 4 w 10"/>
                <a:gd name="T51" fmla="*/ 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6"/>
                <a:gd name="T80" fmla="*/ 10 w 10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6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3" y="46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0" name="Freeform 44">
              <a:extLst>
                <a:ext uri="{FF2B5EF4-FFF2-40B4-BE49-F238E27FC236}">
                  <a16:creationId xmlns:a16="http://schemas.microsoft.com/office/drawing/2014/main" id="{54AD6215-3828-8049-9053-3F00B8A29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" y="1643"/>
              <a:ext cx="7" cy="33"/>
            </a:xfrm>
            <a:custGeom>
              <a:avLst/>
              <a:gdLst>
                <a:gd name="T0" fmla="*/ 2 w 7"/>
                <a:gd name="T1" fmla="*/ 1 h 33"/>
                <a:gd name="T2" fmla="*/ 1 w 7"/>
                <a:gd name="T3" fmla="*/ 1 h 33"/>
                <a:gd name="T4" fmla="*/ 1 w 7"/>
                <a:gd name="T5" fmla="*/ 3 h 33"/>
                <a:gd name="T6" fmla="*/ 0 w 7"/>
                <a:gd name="T7" fmla="*/ 6 h 33"/>
                <a:gd name="T8" fmla="*/ 0 w 7"/>
                <a:gd name="T9" fmla="*/ 10 h 33"/>
                <a:gd name="T10" fmla="*/ 0 w 7"/>
                <a:gd name="T11" fmla="*/ 15 h 33"/>
                <a:gd name="T12" fmla="*/ 0 w 7"/>
                <a:gd name="T13" fmla="*/ 20 h 33"/>
                <a:gd name="T14" fmla="*/ 0 w 7"/>
                <a:gd name="T15" fmla="*/ 27 h 33"/>
                <a:gd name="T16" fmla="*/ 1 w 7"/>
                <a:gd name="T17" fmla="*/ 33 h 33"/>
                <a:gd name="T18" fmla="*/ 5 w 7"/>
                <a:gd name="T19" fmla="*/ 33 h 33"/>
                <a:gd name="T20" fmla="*/ 5 w 7"/>
                <a:gd name="T21" fmla="*/ 31 h 33"/>
                <a:gd name="T22" fmla="*/ 5 w 7"/>
                <a:gd name="T23" fmla="*/ 29 h 33"/>
                <a:gd name="T24" fmla="*/ 4 w 7"/>
                <a:gd name="T25" fmla="*/ 26 h 33"/>
                <a:gd name="T26" fmla="*/ 4 w 7"/>
                <a:gd name="T27" fmla="*/ 20 h 33"/>
                <a:gd name="T28" fmla="*/ 4 w 7"/>
                <a:gd name="T29" fmla="*/ 15 h 33"/>
                <a:gd name="T30" fmla="*/ 4 w 7"/>
                <a:gd name="T31" fmla="*/ 9 h 33"/>
                <a:gd name="T32" fmla="*/ 4 w 7"/>
                <a:gd name="T33" fmla="*/ 5 h 33"/>
                <a:gd name="T34" fmla="*/ 7 w 7"/>
                <a:gd name="T35" fmla="*/ 0 h 33"/>
                <a:gd name="T36" fmla="*/ 7 w 7"/>
                <a:gd name="T37" fmla="*/ 0 h 33"/>
                <a:gd name="T38" fmla="*/ 7 w 7"/>
                <a:gd name="T39" fmla="*/ 0 h 33"/>
                <a:gd name="T40" fmla="*/ 5 w 7"/>
                <a:gd name="T41" fmla="*/ 0 h 33"/>
                <a:gd name="T42" fmla="*/ 5 w 7"/>
                <a:gd name="T43" fmla="*/ 0 h 33"/>
                <a:gd name="T44" fmla="*/ 5 w 7"/>
                <a:gd name="T45" fmla="*/ 0 h 33"/>
                <a:gd name="T46" fmla="*/ 4 w 7"/>
                <a:gd name="T47" fmla="*/ 0 h 33"/>
                <a:gd name="T48" fmla="*/ 3 w 7"/>
                <a:gd name="T49" fmla="*/ 0 h 33"/>
                <a:gd name="T50" fmla="*/ 2 w 7"/>
                <a:gd name="T51" fmla="*/ 1 h 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3"/>
                <a:gd name="T80" fmla="*/ 7 w 7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3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4" y="26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Freeform 45">
              <a:extLst>
                <a:ext uri="{FF2B5EF4-FFF2-40B4-BE49-F238E27FC236}">
                  <a16:creationId xmlns:a16="http://schemas.microsoft.com/office/drawing/2014/main" id="{243305EF-DC0E-B84A-B0B8-05C0CC9D8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1610"/>
              <a:ext cx="24" cy="90"/>
            </a:xfrm>
            <a:custGeom>
              <a:avLst/>
              <a:gdLst>
                <a:gd name="T0" fmla="*/ 24 w 24"/>
                <a:gd name="T1" fmla="*/ 1 h 90"/>
                <a:gd name="T2" fmla="*/ 22 w 24"/>
                <a:gd name="T3" fmla="*/ 1 h 90"/>
                <a:gd name="T4" fmla="*/ 21 w 24"/>
                <a:gd name="T5" fmla="*/ 4 h 90"/>
                <a:gd name="T6" fmla="*/ 19 w 24"/>
                <a:gd name="T7" fmla="*/ 8 h 90"/>
                <a:gd name="T8" fmla="*/ 17 w 24"/>
                <a:gd name="T9" fmla="*/ 17 h 90"/>
                <a:gd name="T10" fmla="*/ 15 w 24"/>
                <a:gd name="T11" fmla="*/ 28 h 90"/>
                <a:gd name="T12" fmla="*/ 14 w 24"/>
                <a:gd name="T13" fmla="*/ 43 h 90"/>
                <a:gd name="T14" fmla="*/ 15 w 24"/>
                <a:gd name="T15" fmla="*/ 64 h 90"/>
                <a:gd name="T16" fmla="*/ 18 w 24"/>
                <a:gd name="T17" fmla="*/ 90 h 90"/>
                <a:gd name="T18" fmla="*/ 5 w 24"/>
                <a:gd name="T19" fmla="*/ 90 h 90"/>
                <a:gd name="T20" fmla="*/ 4 w 24"/>
                <a:gd name="T21" fmla="*/ 88 h 90"/>
                <a:gd name="T22" fmla="*/ 3 w 24"/>
                <a:gd name="T23" fmla="*/ 81 h 90"/>
                <a:gd name="T24" fmla="*/ 1 w 24"/>
                <a:gd name="T25" fmla="*/ 69 h 90"/>
                <a:gd name="T26" fmla="*/ 0 w 24"/>
                <a:gd name="T27" fmla="*/ 56 h 90"/>
                <a:gd name="T28" fmla="*/ 0 w 24"/>
                <a:gd name="T29" fmla="*/ 41 h 90"/>
                <a:gd name="T30" fmla="*/ 1 w 24"/>
                <a:gd name="T31" fmla="*/ 27 h 90"/>
                <a:gd name="T32" fmla="*/ 4 w 24"/>
                <a:gd name="T33" fmla="*/ 13 h 90"/>
                <a:gd name="T34" fmla="*/ 7 w 24"/>
                <a:gd name="T35" fmla="*/ 0 h 90"/>
                <a:gd name="T36" fmla="*/ 24 w 24"/>
                <a:gd name="T37" fmla="*/ 1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0"/>
                <a:gd name="T59" fmla="*/ 24 w 2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0">
                  <a:moveTo>
                    <a:pt x="24" y="1"/>
                  </a:moveTo>
                  <a:lnTo>
                    <a:pt x="22" y="1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7" y="17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0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Freeform 46">
              <a:extLst>
                <a:ext uri="{FF2B5EF4-FFF2-40B4-BE49-F238E27FC236}">
                  <a16:creationId xmlns:a16="http://schemas.microsoft.com/office/drawing/2014/main" id="{5E77280E-B802-B748-9C69-015A1C396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1617"/>
              <a:ext cx="19" cy="76"/>
            </a:xfrm>
            <a:custGeom>
              <a:avLst/>
              <a:gdLst>
                <a:gd name="T0" fmla="*/ 19 w 19"/>
                <a:gd name="T1" fmla="*/ 0 h 76"/>
                <a:gd name="T2" fmla="*/ 19 w 19"/>
                <a:gd name="T3" fmla="*/ 0 h 76"/>
                <a:gd name="T4" fmla="*/ 18 w 19"/>
                <a:gd name="T5" fmla="*/ 3 h 76"/>
                <a:gd name="T6" fmla="*/ 17 w 19"/>
                <a:gd name="T7" fmla="*/ 7 h 76"/>
                <a:gd name="T8" fmla="*/ 14 w 19"/>
                <a:gd name="T9" fmla="*/ 13 h 76"/>
                <a:gd name="T10" fmla="*/ 13 w 19"/>
                <a:gd name="T11" fmla="*/ 22 h 76"/>
                <a:gd name="T12" fmla="*/ 12 w 19"/>
                <a:gd name="T13" fmla="*/ 36 h 76"/>
                <a:gd name="T14" fmla="*/ 13 w 19"/>
                <a:gd name="T15" fmla="*/ 54 h 76"/>
                <a:gd name="T16" fmla="*/ 14 w 19"/>
                <a:gd name="T17" fmla="*/ 76 h 76"/>
                <a:gd name="T18" fmla="*/ 4 w 19"/>
                <a:gd name="T19" fmla="*/ 76 h 76"/>
                <a:gd name="T20" fmla="*/ 4 w 19"/>
                <a:gd name="T21" fmla="*/ 74 h 76"/>
                <a:gd name="T22" fmla="*/ 3 w 19"/>
                <a:gd name="T23" fmla="*/ 68 h 76"/>
                <a:gd name="T24" fmla="*/ 2 w 19"/>
                <a:gd name="T25" fmla="*/ 59 h 76"/>
                <a:gd name="T26" fmla="*/ 0 w 19"/>
                <a:gd name="T27" fmla="*/ 47 h 76"/>
                <a:gd name="T28" fmla="*/ 0 w 19"/>
                <a:gd name="T29" fmla="*/ 35 h 76"/>
                <a:gd name="T30" fmla="*/ 0 w 19"/>
                <a:gd name="T31" fmla="*/ 22 h 76"/>
                <a:gd name="T32" fmla="*/ 3 w 19"/>
                <a:gd name="T33" fmla="*/ 10 h 76"/>
                <a:gd name="T34" fmla="*/ 6 w 19"/>
                <a:gd name="T35" fmla="*/ 0 h 76"/>
                <a:gd name="T36" fmla="*/ 19 w 19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6"/>
                <a:gd name="T59" fmla="*/ 19 w 19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6">
                  <a:moveTo>
                    <a:pt x="19" y="0"/>
                  </a:moveTo>
                  <a:lnTo>
                    <a:pt x="19" y="0"/>
                  </a:lnTo>
                  <a:lnTo>
                    <a:pt x="18" y="3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2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59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10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3" name="Freeform 47">
              <a:extLst>
                <a:ext uri="{FF2B5EF4-FFF2-40B4-BE49-F238E27FC236}">
                  <a16:creationId xmlns:a16="http://schemas.microsoft.com/office/drawing/2014/main" id="{828703D8-46CB-E04E-B268-F9BB4AEE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1623"/>
              <a:ext cx="15" cy="63"/>
            </a:xfrm>
            <a:custGeom>
              <a:avLst/>
              <a:gdLst>
                <a:gd name="T0" fmla="*/ 15 w 15"/>
                <a:gd name="T1" fmla="*/ 0 h 63"/>
                <a:gd name="T2" fmla="*/ 15 w 15"/>
                <a:gd name="T3" fmla="*/ 1 h 63"/>
                <a:gd name="T4" fmla="*/ 14 w 15"/>
                <a:gd name="T5" fmla="*/ 2 h 63"/>
                <a:gd name="T6" fmla="*/ 12 w 15"/>
                <a:gd name="T7" fmla="*/ 6 h 63"/>
                <a:gd name="T8" fmla="*/ 11 w 15"/>
                <a:gd name="T9" fmla="*/ 12 h 63"/>
                <a:gd name="T10" fmla="*/ 10 w 15"/>
                <a:gd name="T11" fmla="*/ 19 h 63"/>
                <a:gd name="T12" fmla="*/ 9 w 15"/>
                <a:gd name="T13" fmla="*/ 30 h 63"/>
                <a:gd name="T14" fmla="*/ 10 w 15"/>
                <a:gd name="T15" fmla="*/ 44 h 63"/>
                <a:gd name="T16" fmla="*/ 11 w 15"/>
                <a:gd name="T17" fmla="*/ 63 h 63"/>
                <a:gd name="T18" fmla="*/ 2 w 15"/>
                <a:gd name="T19" fmla="*/ 63 h 63"/>
                <a:gd name="T20" fmla="*/ 2 w 15"/>
                <a:gd name="T21" fmla="*/ 62 h 63"/>
                <a:gd name="T22" fmla="*/ 1 w 15"/>
                <a:gd name="T23" fmla="*/ 56 h 63"/>
                <a:gd name="T24" fmla="*/ 0 w 15"/>
                <a:gd name="T25" fmla="*/ 49 h 63"/>
                <a:gd name="T26" fmla="*/ 0 w 15"/>
                <a:gd name="T27" fmla="*/ 40 h 63"/>
                <a:gd name="T28" fmla="*/ 0 w 15"/>
                <a:gd name="T29" fmla="*/ 29 h 63"/>
                <a:gd name="T30" fmla="*/ 0 w 15"/>
                <a:gd name="T31" fmla="*/ 19 h 63"/>
                <a:gd name="T32" fmla="*/ 1 w 15"/>
                <a:gd name="T33" fmla="*/ 8 h 63"/>
                <a:gd name="T34" fmla="*/ 4 w 15"/>
                <a:gd name="T35" fmla="*/ 0 h 63"/>
                <a:gd name="T36" fmla="*/ 15 w 15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3"/>
                <a:gd name="T59" fmla="*/ 15 w 1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3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19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1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4" name="Freeform 48">
              <a:extLst>
                <a:ext uri="{FF2B5EF4-FFF2-40B4-BE49-F238E27FC236}">
                  <a16:creationId xmlns:a16="http://schemas.microsoft.com/office/drawing/2014/main" id="{A5CCFFAE-5287-594E-B3C9-546D02C2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1629"/>
              <a:ext cx="12" cy="50"/>
            </a:xfrm>
            <a:custGeom>
              <a:avLst/>
              <a:gdLst>
                <a:gd name="T0" fmla="*/ 12 w 12"/>
                <a:gd name="T1" fmla="*/ 1 h 50"/>
                <a:gd name="T2" fmla="*/ 12 w 12"/>
                <a:gd name="T3" fmla="*/ 1 h 50"/>
                <a:gd name="T4" fmla="*/ 11 w 12"/>
                <a:gd name="T5" fmla="*/ 2 h 50"/>
                <a:gd name="T6" fmla="*/ 10 w 12"/>
                <a:gd name="T7" fmla="*/ 5 h 50"/>
                <a:gd name="T8" fmla="*/ 9 w 12"/>
                <a:gd name="T9" fmla="*/ 9 h 50"/>
                <a:gd name="T10" fmla="*/ 9 w 12"/>
                <a:gd name="T11" fmla="*/ 15 h 50"/>
                <a:gd name="T12" fmla="*/ 8 w 12"/>
                <a:gd name="T13" fmla="*/ 24 h 50"/>
                <a:gd name="T14" fmla="*/ 8 w 12"/>
                <a:gd name="T15" fmla="*/ 36 h 50"/>
                <a:gd name="T16" fmla="*/ 9 w 12"/>
                <a:gd name="T17" fmla="*/ 50 h 50"/>
                <a:gd name="T18" fmla="*/ 2 w 12"/>
                <a:gd name="T19" fmla="*/ 50 h 50"/>
                <a:gd name="T20" fmla="*/ 2 w 12"/>
                <a:gd name="T21" fmla="*/ 49 h 50"/>
                <a:gd name="T22" fmla="*/ 2 w 12"/>
                <a:gd name="T23" fmla="*/ 45 h 50"/>
                <a:gd name="T24" fmla="*/ 1 w 12"/>
                <a:gd name="T25" fmla="*/ 38 h 50"/>
                <a:gd name="T26" fmla="*/ 1 w 12"/>
                <a:gd name="T27" fmla="*/ 31 h 50"/>
                <a:gd name="T28" fmla="*/ 0 w 12"/>
                <a:gd name="T29" fmla="*/ 23 h 50"/>
                <a:gd name="T30" fmla="*/ 1 w 12"/>
                <a:gd name="T31" fmla="*/ 15 h 50"/>
                <a:gd name="T32" fmla="*/ 2 w 12"/>
                <a:gd name="T33" fmla="*/ 7 h 50"/>
                <a:gd name="T34" fmla="*/ 4 w 12"/>
                <a:gd name="T35" fmla="*/ 0 h 50"/>
                <a:gd name="T36" fmla="*/ 12 w 12"/>
                <a:gd name="T37" fmla="*/ 1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0"/>
                <a:gd name="T59" fmla="*/ 12 w 1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0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9" y="9"/>
                  </a:lnTo>
                  <a:lnTo>
                    <a:pt x="9" y="15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5" name="Freeform 49">
              <a:extLst>
                <a:ext uri="{FF2B5EF4-FFF2-40B4-BE49-F238E27FC236}">
                  <a16:creationId xmlns:a16="http://schemas.microsoft.com/office/drawing/2014/main" id="{731E8DFC-4614-A342-956D-51BBBBF16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1636"/>
              <a:ext cx="9" cy="36"/>
            </a:xfrm>
            <a:custGeom>
              <a:avLst/>
              <a:gdLst>
                <a:gd name="T0" fmla="*/ 9 w 9"/>
                <a:gd name="T1" fmla="*/ 0 h 36"/>
                <a:gd name="T2" fmla="*/ 9 w 9"/>
                <a:gd name="T3" fmla="*/ 0 h 36"/>
                <a:gd name="T4" fmla="*/ 8 w 9"/>
                <a:gd name="T5" fmla="*/ 1 h 36"/>
                <a:gd name="T6" fmla="*/ 8 w 9"/>
                <a:gd name="T7" fmla="*/ 3 h 36"/>
                <a:gd name="T8" fmla="*/ 7 w 9"/>
                <a:gd name="T9" fmla="*/ 6 h 36"/>
                <a:gd name="T10" fmla="*/ 6 w 9"/>
                <a:gd name="T11" fmla="*/ 10 h 36"/>
                <a:gd name="T12" fmla="*/ 6 w 9"/>
                <a:gd name="T13" fmla="*/ 17 h 36"/>
                <a:gd name="T14" fmla="*/ 6 w 9"/>
                <a:gd name="T15" fmla="*/ 26 h 36"/>
                <a:gd name="T16" fmla="*/ 7 w 9"/>
                <a:gd name="T17" fmla="*/ 36 h 36"/>
                <a:gd name="T18" fmla="*/ 2 w 9"/>
                <a:gd name="T19" fmla="*/ 36 h 36"/>
                <a:gd name="T20" fmla="*/ 1 w 9"/>
                <a:gd name="T21" fmla="*/ 36 h 36"/>
                <a:gd name="T22" fmla="*/ 1 w 9"/>
                <a:gd name="T23" fmla="*/ 33 h 36"/>
                <a:gd name="T24" fmla="*/ 1 w 9"/>
                <a:gd name="T25" fmla="*/ 28 h 36"/>
                <a:gd name="T26" fmla="*/ 0 w 9"/>
                <a:gd name="T27" fmla="*/ 22 h 36"/>
                <a:gd name="T28" fmla="*/ 0 w 9"/>
                <a:gd name="T29" fmla="*/ 16 h 36"/>
                <a:gd name="T30" fmla="*/ 0 w 9"/>
                <a:gd name="T31" fmla="*/ 10 h 36"/>
                <a:gd name="T32" fmla="*/ 1 w 9"/>
                <a:gd name="T33" fmla="*/ 5 h 36"/>
                <a:gd name="T34" fmla="*/ 3 w 9"/>
                <a:gd name="T35" fmla="*/ 0 h 36"/>
                <a:gd name="T36" fmla="*/ 9 w 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6"/>
                <a:gd name="T59" fmla="*/ 9 w 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6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6"/>
                  </a:lnTo>
                  <a:lnTo>
                    <a:pt x="7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6" name="Rectangle 50">
              <a:extLst>
                <a:ext uri="{FF2B5EF4-FFF2-40B4-BE49-F238E27FC236}">
                  <a16:creationId xmlns:a16="http://schemas.microsoft.com/office/drawing/2014/main" id="{77C5F393-7AB7-0841-98A3-73DCBC149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" y="1627"/>
              <a:ext cx="4" cy="1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6487" name="Freeform 51">
              <a:extLst>
                <a:ext uri="{FF2B5EF4-FFF2-40B4-BE49-F238E27FC236}">
                  <a16:creationId xmlns:a16="http://schemas.microsoft.com/office/drawing/2014/main" id="{096DEA0F-C158-D54B-A587-1C3C78DED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" y="1624"/>
              <a:ext cx="46" cy="55"/>
            </a:xfrm>
            <a:custGeom>
              <a:avLst/>
              <a:gdLst>
                <a:gd name="T0" fmla="*/ 4 w 46"/>
                <a:gd name="T1" fmla="*/ 6 h 55"/>
                <a:gd name="T2" fmla="*/ 4 w 46"/>
                <a:gd name="T3" fmla="*/ 7 h 55"/>
                <a:gd name="T4" fmla="*/ 3 w 46"/>
                <a:gd name="T5" fmla="*/ 10 h 55"/>
                <a:gd name="T6" fmla="*/ 1 w 46"/>
                <a:gd name="T7" fmla="*/ 14 h 55"/>
                <a:gd name="T8" fmla="*/ 0 w 46"/>
                <a:gd name="T9" fmla="*/ 20 h 55"/>
                <a:gd name="T10" fmla="*/ 0 w 46"/>
                <a:gd name="T11" fmla="*/ 28 h 55"/>
                <a:gd name="T12" fmla="*/ 0 w 46"/>
                <a:gd name="T13" fmla="*/ 36 h 55"/>
                <a:gd name="T14" fmla="*/ 0 w 46"/>
                <a:gd name="T15" fmla="*/ 46 h 55"/>
                <a:gd name="T16" fmla="*/ 3 w 46"/>
                <a:gd name="T17" fmla="*/ 55 h 55"/>
                <a:gd name="T18" fmla="*/ 3 w 46"/>
                <a:gd name="T19" fmla="*/ 54 h 55"/>
                <a:gd name="T20" fmla="*/ 3 w 46"/>
                <a:gd name="T21" fmla="*/ 53 h 55"/>
                <a:gd name="T22" fmla="*/ 3 w 46"/>
                <a:gd name="T23" fmla="*/ 52 h 55"/>
                <a:gd name="T24" fmla="*/ 3 w 46"/>
                <a:gd name="T25" fmla="*/ 49 h 55"/>
                <a:gd name="T26" fmla="*/ 3 w 46"/>
                <a:gd name="T27" fmla="*/ 46 h 55"/>
                <a:gd name="T28" fmla="*/ 4 w 46"/>
                <a:gd name="T29" fmla="*/ 42 h 55"/>
                <a:gd name="T30" fmla="*/ 4 w 46"/>
                <a:gd name="T31" fmla="*/ 39 h 55"/>
                <a:gd name="T32" fmla="*/ 5 w 46"/>
                <a:gd name="T33" fmla="*/ 35 h 55"/>
                <a:gd name="T34" fmla="*/ 6 w 46"/>
                <a:gd name="T35" fmla="*/ 32 h 55"/>
                <a:gd name="T36" fmla="*/ 7 w 46"/>
                <a:gd name="T37" fmla="*/ 28 h 55"/>
                <a:gd name="T38" fmla="*/ 8 w 46"/>
                <a:gd name="T39" fmla="*/ 25 h 55"/>
                <a:gd name="T40" fmla="*/ 11 w 46"/>
                <a:gd name="T41" fmla="*/ 21 h 55"/>
                <a:gd name="T42" fmla="*/ 14 w 46"/>
                <a:gd name="T43" fmla="*/ 19 h 55"/>
                <a:gd name="T44" fmla="*/ 17 w 46"/>
                <a:gd name="T45" fmla="*/ 17 h 55"/>
                <a:gd name="T46" fmla="*/ 21 w 46"/>
                <a:gd name="T47" fmla="*/ 14 h 55"/>
                <a:gd name="T48" fmla="*/ 26 w 46"/>
                <a:gd name="T49" fmla="*/ 14 h 55"/>
                <a:gd name="T50" fmla="*/ 26 w 46"/>
                <a:gd name="T51" fmla="*/ 13 h 55"/>
                <a:gd name="T52" fmla="*/ 26 w 46"/>
                <a:gd name="T53" fmla="*/ 13 h 55"/>
                <a:gd name="T54" fmla="*/ 28 w 46"/>
                <a:gd name="T55" fmla="*/ 12 h 55"/>
                <a:gd name="T56" fmla="*/ 29 w 46"/>
                <a:gd name="T57" fmla="*/ 11 h 55"/>
                <a:gd name="T58" fmla="*/ 33 w 46"/>
                <a:gd name="T59" fmla="*/ 10 h 55"/>
                <a:gd name="T60" fmla="*/ 36 w 46"/>
                <a:gd name="T61" fmla="*/ 7 h 55"/>
                <a:gd name="T62" fmla="*/ 41 w 46"/>
                <a:gd name="T63" fmla="*/ 5 h 55"/>
                <a:gd name="T64" fmla="*/ 46 w 46"/>
                <a:gd name="T65" fmla="*/ 3 h 55"/>
                <a:gd name="T66" fmla="*/ 46 w 46"/>
                <a:gd name="T67" fmla="*/ 3 h 55"/>
                <a:gd name="T68" fmla="*/ 45 w 46"/>
                <a:gd name="T69" fmla="*/ 3 h 55"/>
                <a:gd name="T70" fmla="*/ 43 w 46"/>
                <a:gd name="T71" fmla="*/ 3 h 55"/>
                <a:gd name="T72" fmla="*/ 42 w 46"/>
                <a:gd name="T73" fmla="*/ 1 h 55"/>
                <a:gd name="T74" fmla="*/ 40 w 46"/>
                <a:gd name="T75" fmla="*/ 1 h 55"/>
                <a:gd name="T76" fmla="*/ 38 w 46"/>
                <a:gd name="T77" fmla="*/ 1 h 55"/>
                <a:gd name="T78" fmla="*/ 35 w 46"/>
                <a:gd name="T79" fmla="*/ 1 h 55"/>
                <a:gd name="T80" fmla="*/ 32 w 46"/>
                <a:gd name="T81" fmla="*/ 0 h 55"/>
                <a:gd name="T82" fmla="*/ 28 w 46"/>
                <a:gd name="T83" fmla="*/ 0 h 55"/>
                <a:gd name="T84" fmla="*/ 26 w 46"/>
                <a:gd name="T85" fmla="*/ 0 h 55"/>
                <a:gd name="T86" fmla="*/ 22 w 46"/>
                <a:gd name="T87" fmla="*/ 1 h 55"/>
                <a:gd name="T88" fmla="*/ 19 w 46"/>
                <a:gd name="T89" fmla="*/ 1 h 55"/>
                <a:gd name="T90" fmla="*/ 14 w 46"/>
                <a:gd name="T91" fmla="*/ 1 h 55"/>
                <a:gd name="T92" fmla="*/ 11 w 46"/>
                <a:gd name="T93" fmla="*/ 3 h 55"/>
                <a:gd name="T94" fmla="*/ 7 w 46"/>
                <a:gd name="T95" fmla="*/ 4 h 55"/>
                <a:gd name="T96" fmla="*/ 4 w 46"/>
                <a:gd name="T97" fmla="*/ 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10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Freeform 52">
              <a:extLst>
                <a:ext uri="{FF2B5EF4-FFF2-40B4-BE49-F238E27FC236}">
                  <a16:creationId xmlns:a16="http://schemas.microsoft.com/office/drawing/2014/main" id="{5A7551E6-D526-7945-88E7-2A511276A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1665"/>
              <a:ext cx="37" cy="9"/>
            </a:xfrm>
            <a:custGeom>
              <a:avLst/>
              <a:gdLst>
                <a:gd name="T0" fmla="*/ 0 w 37"/>
                <a:gd name="T1" fmla="*/ 6 h 9"/>
                <a:gd name="T2" fmla="*/ 0 w 37"/>
                <a:gd name="T3" fmla="*/ 6 h 9"/>
                <a:gd name="T4" fmla="*/ 0 w 37"/>
                <a:gd name="T5" fmla="*/ 6 h 9"/>
                <a:gd name="T6" fmla="*/ 1 w 37"/>
                <a:gd name="T7" fmla="*/ 5 h 9"/>
                <a:gd name="T8" fmla="*/ 1 w 37"/>
                <a:gd name="T9" fmla="*/ 5 h 9"/>
                <a:gd name="T10" fmla="*/ 2 w 37"/>
                <a:gd name="T11" fmla="*/ 4 h 9"/>
                <a:gd name="T12" fmla="*/ 4 w 37"/>
                <a:gd name="T13" fmla="*/ 2 h 9"/>
                <a:gd name="T14" fmla="*/ 5 w 37"/>
                <a:gd name="T15" fmla="*/ 2 h 9"/>
                <a:gd name="T16" fmla="*/ 7 w 37"/>
                <a:gd name="T17" fmla="*/ 1 h 9"/>
                <a:gd name="T18" fmla="*/ 9 w 37"/>
                <a:gd name="T19" fmla="*/ 0 h 9"/>
                <a:gd name="T20" fmla="*/ 12 w 37"/>
                <a:gd name="T21" fmla="*/ 0 h 9"/>
                <a:gd name="T22" fmla="*/ 15 w 37"/>
                <a:gd name="T23" fmla="*/ 0 h 9"/>
                <a:gd name="T24" fmla="*/ 19 w 37"/>
                <a:gd name="T25" fmla="*/ 0 h 9"/>
                <a:gd name="T26" fmla="*/ 22 w 37"/>
                <a:gd name="T27" fmla="*/ 0 h 9"/>
                <a:gd name="T28" fmla="*/ 27 w 37"/>
                <a:gd name="T29" fmla="*/ 1 h 9"/>
                <a:gd name="T30" fmla="*/ 32 w 37"/>
                <a:gd name="T31" fmla="*/ 1 h 9"/>
                <a:gd name="T32" fmla="*/ 37 w 37"/>
                <a:gd name="T33" fmla="*/ 4 h 9"/>
                <a:gd name="T34" fmla="*/ 37 w 37"/>
                <a:gd name="T35" fmla="*/ 6 h 9"/>
                <a:gd name="T36" fmla="*/ 36 w 37"/>
                <a:gd name="T37" fmla="*/ 6 h 9"/>
                <a:gd name="T38" fmla="*/ 36 w 37"/>
                <a:gd name="T39" fmla="*/ 5 h 9"/>
                <a:gd name="T40" fmla="*/ 34 w 37"/>
                <a:gd name="T41" fmla="*/ 5 h 9"/>
                <a:gd name="T42" fmla="*/ 33 w 37"/>
                <a:gd name="T43" fmla="*/ 5 h 9"/>
                <a:gd name="T44" fmla="*/ 30 w 37"/>
                <a:gd name="T45" fmla="*/ 4 h 9"/>
                <a:gd name="T46" fmla="*/ 28 w 37"/>
                <a:gd name="T47" fmla="*/ 4 h 9"/>
                <a:gd name="T48" fmla="*/ 25 w 37"/>
                <a:gd name="T49" fmla="*/ 2 h 9"/>
                <a:gd name="T50" fmla="*/ 22 w 37"/>
                <a:gd name="T51" fmla="*/ 2 h 9"/>
                <a:gd name="T52" fmla="*/ 19 w 37"/>
                <a:gd name="T53" fmla="*/ 2 h 9"/>
                <a:gd name="T54" fmla="*/ 15 w 37"/>
                <a:gd name="T55" fmla="*/ 2 h 9"/>
                <a:gd name="T56" fmla="*/ 13 w 37"/>
                <a:gd name="T57" fmla="*/ 2 h 9"/>
                <a:gd name="T58" fmla="*/ 9 w 37"/>
                <a:gd name="T59" fmla="*/ 4 h 9"/>
                <a:gd name="T60" fmla="*/ 7 w 37"/>
                <a:gd name="T61" fmla="*/ 5 h 9"/>
                <a:gd name="T62" fmla="*/ 5 w 37"/>
                <a:gd name="T63" fmla="*/ 6 h 9"/>
                <a:gd name="T64" fmla="*/ 2 w 37"/>
                <a:gd name="T65" fmla="*/ 7 h 9"/>
                <a:gd name="T66" fmla="*/ 0 w 37"/>
                <a:gd name="T67" fmla="*/ 9 h 9"/>
                <a:gd name="T68" fmla="*/ 0 w 37"/>
                <a:gd name="T69" fmla="*/ 6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9"/>
                <a:gd name="T107" fmla="*/ 37 w 37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9">
                  <a:moveTo>
                    <a:pt x="0" y="6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Freeform 53">
              <a:extLst>
                <a:ext uri="{FF2B5EF4-FFF2-40B4-BE49-F238E27FC236}">
                  <a16:creationId xmlns:a16="http://schemas.microsoft.com/office/drawing/2014/main" id="{4A184A36-5921-D140-AA51-F92F71EC6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1641"/>
              <a:ext cx="37" cy="10"/>
            </a:xfrm>
            <a:custGeom>
              <a:avLst/>
              <a:gdLst>
                <a:gd name="T0" fmla="*/ 0 w 37"/>
                <a:gd name="T1" fmla="*/ 5 h 10"/>
                <a:gd name="T2" fmla="*/ 0 w 37"/>
                <a:gd name="T3" fmla="*/ 5 h 10"/>
                <a:gd name="T4" fmla="*/ 0 w 37"/>
                <a:gd name="T5" fmla="*/ 5 h 10"/>
                <a:gd name="T6" fmla="*/ 1 w 37"/>
                <a:gd name="T7" fmla="*/ 5 h 10"/>
                <a:gd name="T8" fmla="*/ 1 w 37"/>
                <a:gd name="T9" fmla="*/ 4 h 10"/>
                <a:gd name="T10" fmla="*/ 2 w 37"/>
                <a:gd name="T11" fmla="*/ 3 h 10"/>
                <a:gd name="T12" fmla="*/ 4 w 37"/>
                <a:gd name="T13" fmla="*/ 3 h 10"/>
                <a:gd name="T14" fmla="*/ 5 w 37"/>
                <a:gd name="T15" fmla="*/ 2 h 10"/>
                <a:gd name="T16" fmla="*/ 7 w 37"/>
                <a:gd name="T17" fmla="*/ 1 h 10"/>
                <a:gd name="T18" fmla="*/ 9 w 37"/>
                <a:gd name="T19" fmla="*/ 1 h 10"/>
                <a:gd name="T20" fmla="*/ 12 w 37"/>
                <a:gd name="T21" fmla="*/ 0 h 10"/>
                <a:gd name="T22" fmla="*/ 15 w 37"/>
                <a:gd name="T23" fmla="*/ 0 h 10"/>
                <a:gd name="T24" fmla="*/ 19 w 37"/>
                <a:gd name="T25" fmla="*/ 0 h 10"/>
                <a:gd name="T26" fmla="*/ 22 w 37"/>
                <a:gd name="T27" fmla="*/ 0 h 10"/>
                <a:gd name="T28" fmla="*/ 27 w 37"/>
                <a:gd name="T29" fmla="*/ 1 h 10"/>
                <a:gd name="T30" fmla="*/ 32 w 37"/>
                <a:gd name="T31" fmla="*/ 2 h 10"/>
                <a:gd name="T32" fmla="*/ 37 w 37"/>
                <a:gd name="T33" fmla="*/ 3 h 10"/>
                <a:gd name="T34" fmla="*/ 37 w 37"/>
                <a:gd name="T35" fmla="*/ 5 h 10"/>
                <a:gd name="T36" fmla="*/ 36 w 37"/>
                <a:gd name="T37" fmla="*/ 5 h 10"/>
                <a:gd name="T38" fmla="*/ 36 w 37"/>
                <a:gd name="T39" fmla="*/ 4 h 10"/>
                <a:gd name="T40" fmla="*/ 34 w 37"/>
                <a:gd name="T41" fmla="*/ 4 h 10"/>
                <a:gd name="T42" fmla="*/ 33 w 37"/>
                <a:gd name="T43" fmla="*/ 4 h 10"/>
                <a:gd name="T44" fmla="*/ 30 w 37"/>
                <a:gd name="T45" fmla="*/ 3 h 10"/>
                <a:gd name="T46" fmla="*/ 28 w 37"/>
                <a:gd name="T47" fmla="*/ 3 h 10"/>
                <a:gd name="T48" fmla="*/ 25 w 37"/>
                <a:gd name="T49" fmla="*/ 3 h 10"/>
                <a:gd name="T50" fmla="*/ 22 w 37"/>
                <a:gd name="T51" fmla="*/ 2 h 10"/>
                <a:gd name="T52" fmla="*/ 19 w 37"/>
                <a:gd name="T53" fmla="*/ 2 h 10"/>
                <a:gd name="T54" fmla="*/ 15 w 37"/>
                <a:gd name="T55" fmla="*/ 2 h 10"/>
                <a:gd name="T56" fmla="*/ 13 w 37"/>
                <a:gd name="T57" fmla="*/ 2 h 10"/>
                <a:gd name="T58" fmla="*/ 9 w 37"/>
                <a:gd name="T59" fmla="*/ 3 h 10"/>
                <a:gd name="T60" fmla="*/ 7 w 37"/>
                <a:gd name="T61" fmla="*/ 4 h 10"/>
                <a:gd name="T62" fmla="*/ 5 w 37"/>
                <a:gd name="T63" fmla="*/ 5 h 10"/>
                <a:gd name="T64" fmla="*/ 2 w 37"/>
                <a:gd name="T65" fmla="*/ 8 h 10"/>
                <a:gd name="T66" fmla="*/ 0 w 37"/>
                <a:gd name="T67" fmla="*/ 10 h 10"/>
                <a:gd name="T68" fmla="*/ 0 w 37"/>
                <a:gd name="T69" fmla="*/ 5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Freeform 54">
              <a:extLst>
                <a:ext uri="{FF2B5EF4-FFF2-40B4-BE49-F238E27FC236}">
                  <a16:creationId xmlns:a16="http://schemas.microsoft.com/office/drawing/2014/main" id="{6D28BF4C-2676-0B44-8B3D-8D90A998F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" y="1629"/>
              <a:ext cx="61" cy="112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109 h 112"/>
                <a:gd name="T4" fmla="*/ 19 w 61"/>
                <a:gd name="T5" fmla="*/ 112 h 112"/>
                <a:gd name="T6" fmla="*/ 18 w 61"/>
                <a:gd name="T7" fmla="*/ 98 h 112"/>
                <a:gd name="T8" fmla="*/ 61 w 61"/>
                <a:gd name="T9" fmla="*/ 104 h 112"/>
                <a:gd name="T10" fmla="*/ 61 w 61"/>
                <a:gd name="T11" fmla="*/ 98 h 112"/>
                <a:gd name="T12" fmla="*/ 30 w 61"/>
                <a:gd name="T13" fmla="*/ 95 h 112"/>
                <a:gd name="T14" fmla="*/ 29 w 61"/>
                <a:gd name="T15" fmla="*/ 82 h 112"/>
                <a:gd name="T16" fmla="*/ 9 w 61"/>
                <a:gd name="T17" fmla="*/ 82 h 112"/>
                <a:gd name="T18" fmla="*/ 8 w 61"/>
                <a:gd name="T19" fmla="*/ 81 h 112"/>
                <a:gd name="T20" fmla="*/ 7 w 61"/>
                <a:gd name="T21" fmla="*/ 76 h 112"/>
                <a:gd name="T22" fmla="*/ 6 w 61"/>
                <a:gd name="T23" fmla="*/ 69 h 112"/>
                <a:gd name="T24" fmla="*/ 4 w 61"/>
                <a:gd name="T25" fmla="*/ 58 h 112"/>
                <a:gd name="T26" fmla="*/ 2 w 61"/>
                <a:gd name="T27" fmla="*/ 47 h 112"/>
                <a:gd name="T28" fmla="*/ 1 w 61"/>
                <a:gd name="T29" fmla="*/ 34 h 112"/>
                <a:gd name="T30" fmla="*/ 2 w 61"/>
                <a:gd name="T31" fmla="*/ 19 h 112"/>
                <a:gd name="T32" fmla="*/ 6 w 61"/>
                <a:gd name="T33" fmla="*/ 3 h 112"/>
                <a:gd name="T34" fmla="*/ 0 w 61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2"/>
                <a:gd name="T56" fmla="*/ 61 w 61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2">
                  <a:moveTo>
                    <a:pt x="0" y="0"/>
                  </a:moveTo>
                  <a:lnTo>
                    <a:pt x="0" y="109"/>
                  </a:lnTo>
                  <a:lnTo>
                    <a:pt x="19" y="112"/>
                  </a:lnTo>
                  <a:lnTo>
                    <a:pt x="18" y="98"/>
                  </a:lnTo>
                  <a:lnTo>
                    <a:pt x="61" y="104"/>
                  </a:lnTo>
                  <a:lnTo>
                    <a:pt x="61" y="98"/>
                  </a:lnTo>
                  <a:lnTo>
                    <a:pt x="30" y="95"/>
                  </a:lnTo>
                  <a:lnTo>
                    <a:pt x="29" y="82"/>
                  </a:lnTo>
                  <a:lnTo>
                    <a:pt x="9" y="82"/>
                  </a:lnTo>
                  <a:lnTo>
                    <a:pt x="8" y="81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8"/>
                  </a:lnTo>
                  <a:lnTo>
                    <a:pt x="2" y="47"/>
                  </a:lnTo>
                  <a:lnTo>
                    <a:pt x="1" y="34"/>
                  </a:lnTo>
                  <a:lnTo>
                    <a:pt x="2" y="19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Freeform 55">
              <a:extLst>
                <a:ext uri="{FF2B5EF4-FFF2-40B4-BE49-F238E27FC236}">
                  <a16:creationId xmlns:a16="http://schemas.microsoft.com/office/drawing/2014/main" id="{3EF0AB57-C77B-CA44-9042-720066191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1603"/>
              <a:ext cx="79" cy="15"/>
            </a:xfrm>
            <a:custGeom>
              <a:avLst/>
              <a:gdLst>
                <a:gd name="T0" fmla="*/ 0 w 79"/>
                <a:gd name="T1" fmla="*/ 15 h 15"/>
                <a:gd name="T2" fmla="*/ 0 w 79"/>
                <a:gd name="T3" fmla="*/ 15 h 15"/>
                <a:gd name="T4" fmla="*/ 3 w 79"/>
                <a:gd name="T5" fmla="*/ 14 h 15"/>
                <a:gd name="T6" fmla="*/ 4 w 79"/>
                <a:gd name="T7" fmla="*/ 14 h 15"/>
                <a:gd name="T8" fmla="*/ 7 w 79"/>
                <a:gd name="T9" fmla="*/ 13 h 15"/>
                <a:gd name="T10" fmla="*/ 11 w 79"/>
                <a:gd name="T11" fmla="*/ 12 h 15"/>
                <a:gd name="T12" fmla="*/ 14 w 79"/>
                <a:gd name="T13" fmla="*/ 11 h 15"/>
                <a:gd name="T14" fmla="*/ 19 w 79"/>
                <a:gd name="T15" fmla="*/ 10 h 15"/>
                <a:gd name="T16" fmla="*/ 24 w 79"/>
                <a:gd name="T17" fmla="*/ 8 h 15"/>
                <a:gd name="T18" fmla="*/ 30 w 79"/>
                <a:gd name="T19" fmla="*/ 8 h 15"/>
                <a:gd name="T20" fmla="*/ 35 w 79"/>
                <a:gd name="T21" fmla="*/ 7 h 15"/>
                <a:gd name="T22" fmla="*/ 42 w 79"/>
                <a:gd name="T23" fmla="*/ 7 h 15"/>
                <a:gd name="T24" fmla="*/ 48 w 79"/>
                <a:gd name="T25" fmla="*/ 6 h 15"/>
                <a:gd name="T26" fmla="*/ 55 w 79"/>
                <a:gd name="T27" fmla="*/ 7 h 15"/>
                <a:gd name="T28" fmla="*/ 62 w 79"/>
                <a:gd name="T29" fmla="*/ 7 h 15"/>
                <a:gd name="T30" fmla="*/ 69 w 79"/>
                <a:gd name="T31" fmla="*/ 8 h 15"/>
                <a:gd name="T32" fmla="*/ 76 w 79"/>
                <a:gd name="T33" fmla="*/ 10 h 15"/>
                <a:gd name="T34" fmla="*/ 79 w 79"/>
                <a:gd name="T35" fmla="*/ 0 h 15"/>
                <a:gd name="T36" fmla="*/ 79 w 79"/>
                <a:gd name="T37" fmla="*/ 0 h 15"/>
                <a:gd name="T38" fmla="*/ 76 w 79"/>
                <a:gd name="T39" fmla="*/ 0 h 15"/>
                <a:gd name="T40" fmla="*/ 74 w 79"/>
                <a:gd name="T41" fmla="*/ 0 h 15"/>
                <a:gd name="T42" fmla="*/ 70 w 79"/>
                <a:gd name="T43" fmla="*/ 0 h 15"/>
                <a:gd name="T44" fmla="*/ 66 w 79"/>
                <a:gd name="T45" fmla="*/ 0 h 15"/>
                <a:gd name="T46" fmla="*/ 61 w 79"/>
                <a:gd name="T47" fmla="*/ 0 h 15"/>
                <a:gd name="T48" fmla="*/ 56 w 79"/>
                <a:gd name="T49" fmla="*/ 0 h 15"/>
                <a:gd name="T50" fmla="*/ 51 w 79"/>
                <a:gd name="T51" fmla="*/ 1 h 15"/>
                <a:gd name="T52" fmla="*/ 44 w 79"/>
                <a:gd name="T53" fmla="*/ 1 h 15"/>
                <a:gd name="T54" fmla="*/ 38 w 79"/>
                <a:gd name="T55" fmla="*/ 1 h 15"/>
                <a:gd name="T56" fmla="*/ 31 w 79"/>
                <a:gd name="T57" fmla="*/ 3 h 15"/>
                <a:gd name="T58" fmla="*/ 25 w 79"/>
                <a:gd name="T59" fmla="*/ 4 h 15"/>
                <a:gd name="T60" fmla="*/ 18 w 79"/>
                <a:gd name="T61" fmla="*/ 5 h 15"/>
                <a:gd name="T62" fmla="*/ 12 w 79"/>
                <a:gd name="T63" fmla="*/ 6 h 15"/>
                <a:gd name="T64" fmla="*/ 6 w 79"/>
                <a:gd name="T65" fmla="*/ 7 h 15"/>
                <a:gd name="T66" fmla="*/ 0 w 79"/>
                <a:gd name="T67" fmla="*/ 8 h 15"/>
                <a:gd name="T68" fmla="*/ 0 w 79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1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3"/>
                  </a:lnTo>
                  <a:lnTo>
                    <a:pt x="25" y="4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Freeform 56">
              <a:extLst>
                <a:ext uri="{FF2B5EF4-FFF2-40B4-BE49-F238E27FC236}">
                  <a16:creationId xmlns:a16="http://schemas.microsoft.com/office/drawing/2014/main" id="{77F0FFB2-E950-F443-B224-15585C35E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43"/>
              <a:ext cx="132" cy="45"/>
            </a:xfrm>
            <a:custGeom>
              <a:avLst/>
              <a:gdLst>
                <a:gd name="T0" fmla="*/ 55 w 132"/>
                <a:gd name="T1" fmla="*/ 44 h 45"/>
                <a:gd name="T2" fmla="*/ 56 w 132"/>
                <a:gd name="T3" fmla="*/ 44 h 45"/>
                <a:gd name="T4" fmla="*/ 56 w 132"/>
                <a:gd name="T5" fmla="*/ 42 h 45"/>
                <a:gd name="T6" fmla="*/ 57 w 132"/>
                <a:gd name="T7" fmla="*/ 42 h 45"/>
                <a:gd name="T8" fmla="*/ 59 w 132"/>
                <a:gd name="T9" fmla="*/ 41 h 45"/>
                <a:gd name="T10" fmla="*/ 61 w 132"/>
                <a:gd name="T11" fmla="*/ 41 h 45"/>
                <a:gd name="T12" fmla="*/ 63 w 132"/>
                <a:gd name="T13" fmla="*/ 40 h 45"/>
                <a:gd name="T14" fmla="*/ 65 w 132"/>
                <a:gd name="T15" fmla="*/ 39 h 45"/>
                <a:gd name="T16" fmla="*/ 68 w 132"/>
                <a:gd name="T17" fmla="*/ 38 h 45"/>
                <a:gd name="T18" fmla="*/ 71 w 132"/>
                <a:gd name="T19" fmla="*/ 37 h 45"/>
                <a:gd name="T20" fmla="*/ 73 w 132"/>
                <a:gd name="T21" fmla="*/ 34 h 45"/>
                <a:gd name="T22" fmla="*/ 76 w 132"/>
                <a:gd name="T23" fmla="*/ 33 h 45"/>
                <a:gd name="T24" fmla="*/ 78 w 132"/>
                <a:gd name="T25" fmla="*/ 32 h 45"/>
                <a:gd name="T26" fmla="*/ 80 w 132"/>
                <a:gd name="T27" fmla="*/ 30 h 45"/>
                <a:gd name="T28" fmla="*/ 82 w 132"/>
                <a:gd name="T29" fmla="*/ 28 h 45"/>
                <a:gd name="T30" fmla="*/ 84 w 132"/>
                <a:gd name="T31" fmla="*/ 26 h 45"/>
                <a:gd name="T32" fmla="*/ 85 w 132"/>
                <a:gd name="T33" fmla="*/ 24 h 45"/>
                <a:gd name="T34" fmla="*/ 0 w 132"/>
                <a:gd name="T35" fmla="*/ 3 h 45"/>
                <a:gd name="T36" fmla="*/ 6 w 132"/>
                <a:gd name="T37" fmla="*/ 0 h 45"/>
                <a:gd name="T38" fmla="*/ 132 w 132"/>
                <a:gd name="T39" fmla="*/ 32 h 45"/>
                <a:gd name="T40" fmla="*/ 126 w 132"/>
                <a:gd name="T41" fmla="*/ 34 h 45"/>
                <a:gd name="T42" fmla="*/ 90 w 132"/>
                <a:gd name="T43" fmla="*/ 25 h 45"/>
                <a:gd name="T44" fmla="*/ 90 w 132"/>
                <a:gd name="T45" fmla="*/ 25 h 45"/>
                <a:gd name="T46" fmla="*/ 90 w 132"/>
                <a:gd name="T47" fmla="*/ 26 h 45"/>
                <a:gd name="T48" fmla="*/ 89 w 132"/>
                <a:gd name="T49" fmla="*/ 26 h 45"/>
                <a:gd name="T50" fmla="*/ 89 w 132"/>
                <a:gd name="T51" fmla="*/ 27 h 45"/>
                <a:gd name="T52" fmla="*/ 87 w 132"/>
                <a:gd name="T53" fmla="*/ 28 h 45"/>
                <a:gd name="T54" fmla="*/ 86 w 132"/>
                <a:gd name="T55" fmla="*/ 30 h 45"/>
                <a:gd name="T56" fmla="*/ 85 w 132"/>
                <a:gd name="T57" fmla="*/ 31 h 45"/>
                <a:gd name="T58" fmla="*/ 83 w 132"/>
                <a:gd name="T59" fmla="*/ 32 h 45"/>
                <a:gd name="T60" fmla="*/ 80 w 132"/>
                <a:gd name="T61" fmla="*/ 33 h 45"/>
                <a:gd name="T62" fmla="*/ 78 w 132"/>
                <a:gd name="T63" fmla="*/ 35 h 45"/>
                <a:gd name="T64" fmla="*/ 76 w 132"/>
                <a:gd name="T65" fmla="*/ 37 h 45"/>
                <a:gd name="T66" fmla="*/ 72 w 132"/>
                <a:gd name="T67" fmla="*/ 38 h 45"/>
                <a:gd name="T68" fmla="*/ 70 w 132"/>
                <a:gd name="T69" fmla="*/ 40 h 45"/>
                <a:gd name="T70" fmla="*/ 65 w 132"/>
                <a:gd name="T71" fmla="*/ 41 h 45"/>
                <a:gd name="T72" fmla="*/ 62 w 132"/>
                <a:gd name="T73" fmla="*/ 44 h 45"/>
                <a:gd name="T74" fmla="*/ 57 w 132"/>
                <a:gd name="T75" fmla="*/ 45 h 45"/>
                <a:gd name="T76" fmla="*/ 55 w 132"/>
                <a:gd name="T77" fmla="*/ 44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4"/>
                  </a:moveTo>
                  <a:lnTo>
                    <a:pt x="56" y="44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7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6" y="37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4"/>
                  </a:lnTo>
                  <a:lnTo>
                    <a:pt x="57" y="45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Freeform 57">
              <a:extLst>
                <a:ext uri="{FF2B5EF4-FFF2-40B4-BE49-F238E27FC236}">
                  <a16:creationId xmlns:a16="http://schemas.microsoft.com/office/drawing/2014/main" id="{8942FB58-6D93-0C40-A65B-ADC413039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1755"/>
              <a:ext cx="135" cy="40"/>
            </a:xfrm>
            <a:custGeom>
              <a:avLst/>
              <a:gdLst>
                <a:gd name="T0" fmla="*/ 0 w 135"/>
                <a:gd name="T1" fmla="*/ 0 h 40"/>
                <a:gd name="T2" fmla="*/ 132 w 135"/>
                <a:gd name="T3" fmla="*/ 40 h 40"/>
                <a:gd name="T4" fmla="*/ 135 w 135"/>
                <a:gd name="T5" fmla="*/ 40 h 40"/>
                <a:gd name="T6" fmla="*/ 5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4" name="Freeform 58">
              <a:extLst>
                <a:ext uri="{FF2B5EF4-FFF2-40B4-BE49-F238E27FC236}">
                  <a16:creationId xmlns:a16="http://schemas.microsoft.com/office/drawing/2014/main" id="{5E6234B6-9A20-A34C-8B38-BE0B2F427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1750"/>
              <a:ext cx="132" cy="35"/>
            </a:xfrm>
            <a:custGeom>
              <a:avLst/>
              <a:gdLst>
                <a:gd name="T0" fmla="*/ 0 w 132"/>
                <a:gd name="T1" fmla="*/ 0 h 35"/>
                <a:gd name="T2" fmla="*/ 130 w 132"/>
                <a:gd name="T3" fmla="*/ 35 h 35"/>
                <a:gd name="T4" fmla="*/ 132 w 132"/>
                <a:gd name="T5" fmla="*/ 35 h 35"/>
                <a:gd name="T6" fmla="*/ 4 w 132"/>
                <a:gd name="T7" fmla="*/ 0 h 35"/>
                <a:gd name="T8" fmla="*/ 0 w 13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5"/>
                <a:gd name="T17" fmla="*/ 132 w 1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5">
                  <a:moveTo>
                    <a:pt x="0" y="0"/>
                  </a:moveTo>
                  <a:lnTo>
                    <a:pt x="130" y="35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Freeform 59">
              <a:extLst>
                <a:ext uri="{FF2B5EF4-FFF2-40B4-BE49-F238E27FC236}">
                  <a16:creationId xmlns:a16="http://schemas.microsoft.com/office/drawing/2014/main" id="{D9A05E11-7882-C543-8211-5F9906BD9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752"/>
              <a:ext cx="133" cy="38"/>
            </a:xfrm>
            <a:custGeom>
              <a:avLst/>
              <a:gdLst>
                <a:gd name="T0" fmla="*/ 0 w 133"/>
                <a:gd name="T1" fmla="*/ 0 h 38"/>
                <a:gd name="T2" fmla="*/ 130 w 133"/>
                <a:gd name="T3" fmla="*/ 38 h 38"/>
                <a:gd name="T4" fmla="*/ 133 w 133"/>
                <a:gd name="T5" fmla="*/ 38 h 38"/>
                <a:gd name="T6" fmla="*/ 3 w 133"/>
                <a:gd name="T7" fmla="*/ 0 h 38"/>
                <a:gd name="T8" fmla="*/ 0 w 1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"/>
                <a:gd name="T17" fmla="*/ 133 w 1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">
                  <a:moveTo>
                    <a:pt x="0" y="0"/>
                  </a:moveTo>
                  <a:lnTo>
                    <a:pt x="130" y="38"/>
                  </a:lnTo>
                  <a:lnTo>
                    <a:pt x="133" y="3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Freeform 60">
              <a:extLst>
                <a:ext uri="{FF2B5EF4-FFF2-40B4-BE49-F238E27FC236}">
                  <a16:creationId xmlns:a16="http://schemas.microsoft.com/office/drawing/2014/main" id="{6D680ED8-25B0-FC4A-A19F-3132C733B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1435"/>
              <a:ext cx="326" cy="65"/>
            </a:xfrm>
            <a:custGeom>
              <a:avLst/>
              <a:gdLst>
                <a:gd name="T0" fmla="*/ 146 w 326"/>
                <a:gd name="T1" fmla="*/ 0 h 65"/>
                <a:gd name="T2" fmla="*/ 115 w 326"/>
                <a:gd name="T3" fmla="*/ 1 h 65"/>
                <a:gd name="T4" fmla="*/ 85 w 326"/>
                <a:gd name="T5" fmla="*/ 3 h 65"/>
                <a:gd name="T6" fmla="*/ 60 w 326"/>
                <a:gd name="T7" fmla="*/ 7 h 65"/>
                <a:gd name="T8" fmla="*/ 38 w 326"/>
                <a:gd name="T9" fmla="*/ 12 h 65"/>
                <a:gd name="T10" fmla="*/ 28 w 326"/>
                <a:gd name="T11" fmla="*/ 14 h 65"/>
                <a:gd name="T12" fmla="*/ 20 w 326"/>
                <a:gd name="T13" fmla="*/ 17 h 65"/>
                <a:gd name="T14" fmla="*/ 13 w 326"/>
                <a:gd name="T15" fmla="*/ 20 h 65"/>
                <a:gd name="T16" fmla="*/ 7 w 326"/>
                <a:gd name="T17" fmla="*/ 23 h 65"/>
                <a:gd name="T18" fmla="*/ 4 w 326"/>
                <a:gd name="T19" fmla="*/ 26 h 65"/>
                <a:gd name="T20" fmla="*/ 0 w 326"/>
                <a:gd name="T21" fmla="*/ 29 h 65"/>
                <a:gd name="T22" fmla="*/ 0 w 326"/>
                <a:gd name="T23" fmla="*/ 33 h 65"/>
                <a:gd name="T24" fmla="*/ 0 w 326"/>
                <a:gd name="T25" fmla="*/ 36 h 65"/>
                <a:gd name="T26" fmla="*/ 4 w 326"/>
                <a:gd name="T27" fmla="*/ 40 h 65"/>
                <a:gd name="T28" fmla="*/ 7 w 326"/>
                <a:gd name="T29" fmla="*/ 43 h 65"/>
                <a:gd name="T30" fmla="*/ 13 w 326"/>
                <a:gd name="T31" fmla="*/ 46 h 65"/>
                <a:gd name="T32" fmla="*/ 20 w 326"/>
                <a:gd name="T33" fmla="*/ 49 h 65"/>
                <a:gd name="T34" fmla="*/ 28 w 326"/>
                <a:gd name="T35" fmla="*/ 51 h 65"/>
                <a:gd name="T36" fmla="*/ 38 w 326"/>
                <a:gd name="T37" fmla="*/ 54 h 65"/>
                <a:gd name="T38" fmla="*/ 60 w 326"/>
                <a:gd name="T39" fmla="*/ 58 h 65"/>
                <a:gd name="T40" fmla="*/ 85 w 326"/>
                <a:gd name="T41" fmla="*/ 62 h 65"/>
                <a:gd name="T42" fmla="*/ 115 w 326"/>
                <a:gd name="T43" fmla="*/ 64 h 65"/>
                <a:gd name="T44" fmla="*/ 146 w 326"/>
                <a:gd name="T45" fmla="*/ 65 h 65"/>
                <a:gd name="T46" fmla="*/ 180 w 326"/>
                <a:gd name="T47" fmla="*/ 65 h 65"/>
                <a:gd name="T48" fmla="*/ 211 w 326"/>
                <a:gd name="T49" fmla="*/ 64 h 65"/>
                <a:gd name="T50" fmla="*/ 241 w 326"/>
                <a:gd name="T51" fmla="*/ 62 h 65"/>
                <a:gd name="T52" fmla="*/ 266 w 326"/>
                <a:gd name="T53" fmla="*/ 58 h 65"/>
                <a:gd name="T54" fmla="*/ 288 w 326"/>
                <a:gd name="T55" fmla="*/ 54 h 65"/>
                <a:gd name="T56" fmla="*/ 298 w 326"/>
                <a:gd name="T57" fmla="*/ 51 h 65"/>
                <a:gd name="T58" fmla="*/ 306 w 326"/>
                <a:gd name="T59" fmla="*/ 49 h 65"/>
                <a:gd name="T60" fmla="*/ 313 w 326"/>
                <a:gd name="T61" fmla="*/ 46 h 65"/>
                <a:gd name="T62" fmla="*/ 319 w 326"/>
                <a:gd name="T63" fmla="*/ 43 h 65"/>
                <a:gd name="T64" fmla="*/ 322 w 326"/>
                <a:gd name="T65" fmla="*/ 40 h 65"/>
                <a:gd name="T66" fmla="*/ 325 w 326"/>
                <a:gd name="T67" fmla="*/ 36 h 65"/>
                <a:gd name="T68" fmla="*/ 326 w 326"/>
                <a:gd name="T69" fmla="*/ 33 h 65"/>
                <a:gd name="T70" fmla="*/ 325 w 326"/>
                <a:gd name="T71" fmla="*/ 29 h 65"/>
                <a:gd name="T72" fmla="*/ 322 w 326"/>
                <a:gd name="T73" fmla="*/ 26 h 65"/>
                <a:gd name="T74" fmla="*/ 319 w 326"/>
                <a:gd name="T75" fmla="*/ 23 h 65"/>
                <a:gd name="T76" fmla="*/ 313 w 326"/>
                <a:gd name="T77" fmla="*/ 20 h 65"/>
                <a:gd name="T78" fmla="*/ 306 w 326"/>
                <a:gd name="T79" fmla="*/ 17 h 65"/>
                <a:gd name="T80" fmla="*/ 298 w 326"/>
                <a:gd name="T81" fmla="*/ 14 h 65"/>
                <a:gd name="T82" fmla="*/ 288 w 326"/>
                <a:gd name="T83" fmla="*/ 12 h 65"/>
                <a:gd name="T84" fmla="*/ 266 w 326"/>
                <a:gd name="T85" fmla="*/ 7 h 65"/>
                <a:gd name="T86" fmla="*/ 241 w 326"/>
                <a:gd name="T87" fmla="*/ 3 h 65"/>
                <a:gd name="T88" fmla="*/ 211 w 326"/>
                <a:gd name="T89" fmla="*/ 1 h 65"/>
                <a:gd name="T90" fmla="*/ 180 w 326"/>
                <a:gd name="T91" fmla="*/ 0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65"/>
                <a:gd name="T140" fmla="*/ 326 w 326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65">
                  <a:moveTo>
                    <a:pt x="162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5" y="1"/>
                  </a:lnTo>
                  <a:lnTo>
                    <a:pt x="99" y="2"/>
                  </a:lnTo>
                  <a:lnTo>
                    <a:pt x="85" y="3"/>
                  </a:lnTo>
                  <a:lnTo>
                    <a:pt x="71" y="6"/>
                  </a:lnTo>
                  <a:lnTo>
                    <a:pt x="60" y="7"/>
                  </a:lnTo>
                  <a:lnTo>
                    <a:pt x="48" y="9"/>
                  </a:lnTo>
                  <a:lnTo>
                    <a:pt x="38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50"/>
                  </a:lnTo>
                  <a:lnTo>
                    <a:pt x="28" y="51"/>
                  </a:lnTo>
                  <a:lnTo>
                    <a:pt x="32" y="53"/>
                  </a:lnTo>
                  <a:lnTo>
                    <a:pt x="38" y="54"/>
                  </a:lnTo>
                  <a:lnTo>
                    <a:pt x="48" y="56"/>
                  </a:lnTo>
                  <a:lnTo>
                    <a:pt x="60" y="58"/>
                  </a:lnTo>
                  <a:lnTo>
                    <a:pt x="71" y="61"/>
                  </a:lnTo>
                  <a:lnTo>
                    <a:pt x="85" y="62"/>
                  </a:lnTo>
                  <a:lnTo>
                    <a:pt x="99" y="63"/>
                  </a:lnTo>
                  <a:lnTo>
                    <a:pt x="115" y="64"/>
                  </a:lnTo>
                  <a:lnTo>
                    <a:pt x="130" y="65"/>
                  </a:lnTo>
                  <a:lnTo>
                    <a:pt x="146" y="65"/>
                  </a:lnTo>
                  <a:lnTo>
                    <a:pt x="162" y="65"/>
                  </a:lnTo>
                  <a:lnTo>
                    <a:pt x="180" y="65"/>
                  </a:lnTo>
                  <a:lnTo>
                    <a:pt x="195" y="65"/>
                  </a:lnTo>
                  <a:lnTo>
                    <a:pt x="211" y="64"/>
                  </a:lnTo>
                  <a:lnTo>
                    <a:pt x="227" y="63"/>
                  </a:lnTo>
                  <a:lnTo>
                    <a:pt x="241" y="62"/>
                  </a:lnTo>
                  <a:lnTo>
                    <a:pt x="253" y="61"/>
                  </a:lnTo>
                  <a:lnTo>
                    <a:pt x="266" y="58"/>
                  </a:lnTo>
                  <a:lnTo>
                    <a:pt x="278" y="56"/>
                  </a:lnTo>
                  <a:lnTo>
                    <a:pt x="288" y="54"/>
                  </a:lnTo>
                  <a:lnTo>
                    <a:pt x="293" y="53"/>
                  </a:lnTo>
                  <a:lnTo>
                    <a:pt x="298" y="51"/>
                  </a:lnTo>
                  <a:lnTo>
                    <a:pt x="302" y="50"/>
                  </a:lnTo>
                  <a:lnTo>
                    <a:pt x="306" y="49"/>
                  </a:lnTo>
                  <a:lnTo>
                    <a:pt x="309" y="47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19" y="43"/>
                  </a:lnTo>
                  <a:lnTo>
                    <a:pt x="321" y="41"/>
                  </a:lnTo>
                  <a:lnTo>
                    <a:pt x="322" y="40"/>
                  </a:lnTo>
                  <a:lnTo>
                    <a:pt x="324" y="37"/>
                  </a:lnTo>
                  <a:lnTo>
                    <a:pt x="325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6" y="31"/>
                  </a:lnTo>
                  <a:lnTo>
                    <a:pt x="325" y="29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1" y="24"/>
                  </a:lnTo>
                  <a:lnTo>
                    <a:pt x="319" y="23"/>
                  </a:lnTo>
                  <a:lnTo>
                    <a:pt x="315" y="21"/>
                  </a:lnTo>
                  <a:lnTo>
                    <a:pt x="313" y="20"/>
                  </a:lnTo>
                  <a:lnTo>
                    <a:pt x="309" y="19"/>
                  </a:lnTo>
                  <a:lnTo>
                    <a:pt x="306" y="17"/>
                  </a:lnTo>
                  <a:lnTo>
                    <a:pt x="302" y="15"/>
                  </a:lnTo>
                  <a:lnTo>
                    <a:pt x="298" y="14"/>
                  </a:lnTo>
                  <a:lnTo>
                    <a:pt x="293" y="13"/>
                  </a:lnTo>
                  <a:lnTo>
                    <a:pt x="288" y="12"/>
                  </a:lnTo>
                  <a:lnTo>
                    <a:pt x="278" y="9"/>
                  </a:lnTo>
                  <a:lnTo>
                    <a:pt x="266" y="7"/>
                  </a:lnTo>
                  <a:lnTo>
                    <a:pt x="253" y="6"/>
                  </a:lnTo>
                  <a:lnTo>
                    <a:pt x="241" y="3"/>
                  </a:lnTo>
                  <a:lnTo>
                    <a:pt x="227" y="2"/>
                  </a:lnTo>
                  <a:lnTo>
                    <a:pt x="211" y="1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7" name="Freeform 61">
              <a:extLst>
                <a:ext uri="{FF2B5EF4-FFF2-40B4-BE49-F238E27FC236}">
                  <a16:creationId xmlns:a16="http://schemas.microsoft.com/office/drawing/2014/main" id="{2AF9E3B5-C3A8-2942-93CA-3D1847C39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1435"/>
              <a:ext cx="326" cy="65"/>
            </a:xfrm>
            <a:custGeom>
              <a:avLst/>
              <a:gdLst>
                <a:gd name="T0" fmla="*/ 146 w 326"/>
                <a:gd name="T1" fmla="*/ 0 h 65"/>
                <a:gd name="T2" fmla="*/ 115 w 326"/>
                <a:gd name="T3" fmla="*/ 1 h 65"/>
                <a:gd name="T4" fmla="*/ 85 w 326"/>
                <a:gd name="T5" fmla="*/ 3 h 65"/>
                <a:gd name="T6" fmla="*/ 60 w 326"/>
                <a:gd name="T7" fmla="*/ 7 h 65"/>
                <a:gd name="T8" fmla="*/ 38 w 326"/>
                <a:gd name="T9" fmla="*/ 12 h 65"/>
                <a:gd name="T10" fmla="*/ 28 w 326"/>
                <a:gd name="T11" fmla="*/ 14 h 65"/>
                <a:gd name="T12" fmla="*/ 20 w 326"/>
                <a:gd name="T13" fmla="*/ 17 h 65"/>
                <a:gd name="T14" fmla="*/ 13 w 326"/>
                <a:gd name="T15" fmla="*/ 20 h 65"/>
                <a:gd name="T16" fmla="*/ 7 w 326"/>
                <a:gd name="T17" fmla="*/ 23 h 65"/>
                <a:gd name="T18" fmla="*/ 4 w 326"/>
                <a:gd name="T19" fmla="*/ 26 h 65"/>
                <a:gd name="T20" fmla="*/ 0 w 326"/>
                <a:gd name="T21" fmla="*/ 29 h 65"/>
                <a:gd name="T22" fmla="*/ 0 w 326"/>
                <a:gd name="T23" fmla="*/ 33 h 65"/>
                <a:gd name="T24" fmla="*/ 0 w 326"/>
                <a:gd name="T25" fmla="*/ 36 h 65"/>
                <a:gd name="T26" fmla="*/ 4 w 326"/>
                <a:gd name="T27" fmla="*/ 40 h 65"/>
                <a:gd name="T28" fmla="*/ 7 w 326"/>
                <a:gd name="T29" fmla="*/ 43 h 65"/>
                <a:gd name="T30" fmla="*/ 13 w 326"/>
                <a:gd name="T31" fmla="*/ 46 h 65"/>
                <a:gd name="T32" fmla="*/ 20 w 326"/>
                <a:gd name="T33" fmla="*/ 49 h 65"/>
                <a:gd name="T34" fmla="*/ 28 w 326"/>
                <a:gd name="T35" fmla="*/ 51 h 65"/>
                <a:gd name="T36" fmla="*/ 38 w 326"/>
                <a:gd name="T37" fmla="*/ 54 h 65"/>
                <a:gd name="T38" fmla="*/ 60 w 326"/>
                <a:gd name="T39" fmla="*/ 58 h 65"/>
                <a:gd name="T40" fmla="*/ 85 w 326"/>
                <a:gd name="T41" fmla="*/ 62 h 65"/>
                <a:gd name="T42" fmla="*/ 115 w 326"/>
                <a:gd name="T43" fmla="*/ 64 h 65"/>
                <a:gd name="T44" fmla="*/ 146 w 326"/>
                <a:gd name="T45" fmla="*/ 65 h 65"/>
                <a:gd name="T46" fmla="*/ 180 w 326"/>
                <a:gd name="T47" fmla="*/ 65 h 65"/>
                <a:gd name="T48" fmla="*/ 211 w 326"/>
                <a:gd name="T49" fmla="*/ 64 h 65"/>
                <a:gd name="T50" fmla="*/ 241 w 326"/>
                <a:gd name="T51" fmla="*/ 62 h 65"/>
                <a:gd name="T52" fmla="*/ 266 w 326"/>
                <a:gd name="T53" fmla="*/ 58 h 65"/>
                <a:gd name="T54" fmla="*/ 288 w 326"/>
                <a:gd name="T55" fmla="*/ 54 h 65"/>
                <a:gd name="T56" fmla="*/ 298 w 326"/>
                <a:gd name="T57" fmla="*/ 51 h 65"/>
                <a:gd name="T58" fmla="*/ 306 w 326"/>
                <a:gd name="T59" fmla="*/ 49 h 65"/>
                <a:gd name="T60" fmla="*/ 313 w 326"/>
                <a:gd name="T61" fmla="*/ 46 h 65"/>
                <a:gd name="T62" fmla="*/ 319 w 326"/>
                <a:gd name="T63" fmla="*/ 43 h 65"/>
                <a:gd name="T64" fmla="*/ 322 w 326"/>
                <a:gd name="T65" fmla="*/ 40 h 65"/>
                <a:gd name="T66" fmla="*/ 325 w 326"/>
                <a:gd name="T67" fmla="*/ 36 h 65"/>
                <a:gd name="T68" fmla="*/ 326 w 326"/>
                <a:gd name="T69" fmla="*/ 33 h 65"/>
                <a:gd name="T70" fmla="*/ 325 w 326"/>
                <a:gd name="T71" fmla="*/ 29 h 65"/>
                <a:gd name="T72" fmla="*/ 322 w 326"/>
                <a:gd name="T73" fmla="*/ 26 h 65"/>
                <a:gd name="T74" fmla="*/ 319 w 326"/>
                <a:gd name="T75" fmla="*/ 23 h 65"/>
                <a:gd name="T76" fmla="*/ 313 w 326"/>
                <a:gd name="T77" fmla="*/ 20 h 65"/>
                <a:gd name="T78" fmla="*/ 306 w 326"/>
                <a:gd name="T79" fmla="*/ 17 h 65"/>
                <a:gd name="T80" fmla="*/ 298 w 326"/>
                <a:gd name="T81" fmla="*/ 14 h 65"/>
                <a:gd name="T82" fmla="*/ 288 w 326"/>
                <a:gd name="T83" fmla="*/ 12 h 65"/>
                <a:gd name="T84" fmla="*/ 266 w 326"/>
                <a:gd name="T85" fmla="*/ 7 h 65"/>
                <a:gd name="T86" fmla="*/ 241 w 326"/>
                <a:gd name="T87" fmla="*/ 3 h 65"/>
                <a:gd name="T88" fmla="*/ 211 w 326"/>
                <a:gd name="T89" fmla="*/ 1 h 65"/>
                <a:gd name="T90" fmla="*/ 180 w 326"/>
                <a:gd name="T91" fmla="*/ 0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65"/>
                <a:gd name="T140" fmla="*/ 326 w 326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65">
                  <a:moveTo>
                    <a:pt x="162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5" y="1"/>
                  </a:lnTo>
                  <a:lnTo>
                    <a:pt x="99" y="2"/>
                  </a:lnTo>
                  <a:lnTo>
                    <a:pt x="85" y="3"/>
                  </a:lnTo>
                  <a:lnTo>
                    <a:pt x="71" y="6"/>
                  </a:lnTo>
                  <a:lnTo>
                    <a:pt x="60" y="7"/>
                  </a:lnTo>
                  <a:lnTo>
                    <a:pt x="48" y="9"/>
                  </a:lnTo>
                  <a:lnTo>
                    <a:pt x="38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50"/>
                  </a:lnTo>
                  <a:lnTo>
                    <a:pt x="28" y="51"/>
                  </a:lnTo>
                  <a:lnTo>
                    <a:pt x="32" y="53"/>
                  </a:lnTo>
                  <a:lnTo>
                    <a:pt x="38" y="54"/>
                  </a:lnTo>
                  <a:lnTo>
                    <a:pt x="48" y="56"/>
                  </a:lnTo>
                  <a:lnTo>
                    <a:pt x="60" y="58"/>
                  </a:lnTo>
                  <a:lnTo>
                    <a:pt x="71" y="61"/>
                  </a:lnTo>
                  <a:lnTo>
                    <a:pt x="85" y="62"/>
                  </a:lnTo>
                  <a:lnTo>
                    <a:pt x="99" y="63"/>
                  </a:lnTo>
                  <a:lnTo>
                    <a:pt x="115" y="64"/>
                  </a:lnTo>
                  <a:lnTo>
                    <a:pt x="130" y="65"/>
                  </a:lnTo>
                  <a:lnTo>
                    <a:pt x="146" y="65"/>
                  </a:lnTo>
                  <a:lnTo>
                    <a:pt x="162" y="65"/>
                  </a:lnTo>
                  <a:lnTo>
                    <a:pt x="180" y="65"/>
                  </a:lnTo>
                  <a:lnTo>
                    <a:pt x="195" y="65"/>
                  </a:lnTo>
                  <a:lnTo>
                    <a:pt x="211" y="64"/>
                  </a:lnTo>
                  <a:lnTo>
                    <a:pt x="227" y="63"/>
                  </a:lnTo>
                  <a:lnTo>
                    <a:pt x="241" y="62"/>
                  </a:lnTo>
                  <a:lnTo>
                    <a:pt x="253" y="61"/>
                  </a:lnTo>
                  <a:lnTo>
                    <a:pt x="266" y="58"/>
                  </a:lnTo>
                  <a:lnTo>
                    <a:pt x="278" y="56"/>
                  </a:lnTo>
                  <a:lnTo>
                    <a:pt x="288" y="54"/>
                  </a:lnTo>
                  <a:lnTo>
                    <a:pt x="293" y="53"/>
                  </a:lnTo>
                  <a:lnTo>
                    <a:pt x="298" y="51"/>
                  </a:lnTo>
                  <a:lnTo>
                    <a:pt x="302" y="50"/>
                  </a:lnTo>
                  <a:lnTo>
                    <a:pt x="306" y="49"/>
                  </a:lnTo>
                  <a:lnTo>
                    <a:pt x="309" y="47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19" y="43"/>
                  </a:lnTo>
                  <a:lnTo>
                    <a:pt x="321" y="41"/>
                  </a:lnTo>
                  <a:lnTo>
                    <a:pt x="322" y="40"/>
                  </a:lnTo>
                  <a:lnTo>
                    <a:pt x="324" y="37"/>
                  </a:lnTo>
                  <a:lnTo>
                    <a:pt x="325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6" y="31"/>
                  </a:lnTo>
                  <a:lnTo>
                    <a:pt x="325" y="29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1" y="24"/>
                  </a:lnTo>
                  <a:lnTo>
                    <a:pt x="319" y="23"/>
                  </a:lnTo>
                  <a:lnTo>
                    <a:pt x="315" y="21"/>
                  </a:lnTo>
                  <a:lnTo>
                    <a:pt x="313" y="20"/>
                  </a:lnTo>
                  <a:lnTo>
                    <a:pt x="309" y="19"/>
                  </a:lnTo>
                  <a:lnTo>
                    <a:pt x="306" y="17"/>
                  </a:lnTo>
                  <a:lnTo>
                    <a:pt x="302" y="15"/>
                  </a:lnTo>
                  <a:lnTo>
                    <a:pt x="298" y="14"/>
                  </a:lnTo>
                  <a:lnTo>
                    <a:pt x="293" y="13"/>
                  </a:lnTo>
                  <a:lnTo>
                    <a:pt x="288" y="12"/>
                  </a:lnTo>
                  <a:lnTo>
                    <a:pt x="278" y="9"/>
                  </a:lnTo>
                  <a:lnTo>
                    <a:pt x="266" y="7"/>
                  </a:lnTo>
                  <a:lnTo>
                    <a:pt x="253" y="6"/>
                  </a:lnTo>
                  <a:lnTo>
                    <a:pt x="241" y="3"/>
                  </a:lnTo>
                  <a:lnTo>
                    <a:pt x="227" y="2"/>
                  </a:lnTo>
                  <a:lnTo>
                    <a:pt x="211" y="1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Line 62">
              <a:extLst>
                <a:ext uri="{FF2B5EF4-FFF2-40B4-BE49-F238E27FC236}">
                  <a16:creationId xmlns:a16="http://schemas.microsoft.com/office/drawing/2014/main" id="{81795510-3440-D349-9361-220DDAAEF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3" y="1429"/>
              <a:ext cx="1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Line 63">
              <a:extLst>
                <a:ext uri="{FF2B5EF4-FFF2-40B4-BE49-F238E27FC236}">
                  <a16:creationId xmlns:a16="http://schemas.microsoft.com/office/drawing/2014/main" id="{35EA0F64-BB70-A04C-A425-970CD774E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1429"/>
              <a:ext cx="1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0" name="Rectangle 64">
              <a:extLst>
                <a:ext uri="{FF2B5EF4-FFF2-40B4-BE49-F238E27FC236}">
                  <a16:creationId xmlns:a16="http://schemas.microsoft.com/office/drawing/2014/main" id="{8FEA21ED-DAFE-6841-8393-652FCD2E4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1429"/>
              <a:ext cx="322" cy="4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6501" name="Rectangle 65">
              <a:extLst>
                <a:ext uri="{FF2B5EF4-FFF2-40B4-BE49-F238E27FC236}">
                  <a16:creationId xmlns:a16="http://schemas.microsoft.com/office/drawing/2014/main" id="{3E6580C3-2525-9A44-B493-EB2FDFE9B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1446"/>
              <a:ext cx="2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6502" name="Freeform 66">
              <a:extLst>
                <a:ext uri="{FF2B5EF4-FFF2-40B4-BE49-F238E27FC236}">
                  <a16:creationId xmlns:a16="http://schemas.microsoft.com/office/drawing/2014/main" id="{BD50E136-784F-F246-ABE6-D7A888AF5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1381"/>
              <a:ext cx="325" cy="77"/>
            </a:xfrm>
            <a:custGeom>
              <a:avLst/>
              <a:gdLst>
                <a:gd name="T0" fmla="*/ 147 w 325"/>
                <a:gd name="T1" fmla="*/ 0 h 77"/>
                <a:gd name="T2" fmla="*/ 114 w 325"/>
                <a:gd name="T3" fmla="*/ 1 h 77"/>
                <a:gd name="T4" fmla="*/ 85 w 325"/>
                <a:gd name="T5" fmla="*/ 5 h 77"/>
                <a:gd name="T6" fmla="*/ 59 w 325"/>
                <a:gd name="T7" fmla="*/ 10 h 77"/>
                <a:gd name="T8" fmla="*/ 37 w 325"/>
                <a:gd name="T9" fmla="*/ 14 h 77"/>
                <a:gd name="T10" fmla="*/ 28 w 325"/>
                <a:gd name="T11" fmla="*/ 18 h 77"/>
                <a:gd name="T12" fmla="*/ 20 w 325"/>
                <a:gd name="T13" fmla="*/ 20 h 77"/>
                <a:gd name="T14" fmla="*/ 13 w 325"/>
                <a:gd name="T15" fmla="*/ 24 h 77"/>
                <a:gd name="T16" fmla="*/ 8 w 325"/>
                <a:gd name="T17" fmla="*/ 27 h 77"/>
                <a:gd name="T18" fmla="*/ 3 w 325"/>
                <a:gd name="T19" fmla="*/ 31 h 77"/>
                <a:gd name="T20" fmla="*/ 1 w 325"/>
                <a:gd name="T21" fmla="*/ 35 h 77"/>
                <a:gd name="T22" fmla="*/ 0 w 325"/>
                <a:gd name="T23" fmla="*/ 39 h 77"/>
                <a:gd name="T24" fmla="*/ 1 w 325"/>
                <a:gd name="T25" fmla="*/ 42 h 77"/>
                <a:gd name="T26" fmla="*/ 3 w 325"/>
                <a:gd name="T27" fmla="*/ 47 h 77"/>
                <a:gd name="T28" fmla="*/ 8 w 325"/>
                <a:gd name="T29" fmla="*/ 50 h 77"/>
                <a:gd name="T30" fmla="*/ 13 w 325"/>
                <a:gd name="T31" fmla="*/ 54 h 77"/>
                <a:gd name="T32" fmla="*/ 20 w 325"/>
                <a:gd name="T33" fmla="*/ 57 h 77"/>
                <a:gd name="T34" fmla="*/ 28 w 325"/>
                <a:gd name="T35" fmla="*/ 61 h 77"/>
                <a:gd name="T36" fmla="*/ 37 w 325"/>
                <a:gd name="T37" fmla="*/ 63 h 77"/>
                <a:gd name="T38" fmla="*/ 59 w 325"/>
                <a:gd name="T39" fmla="*/ 69 h 77"/>
                <a:gd name="T40" fmla="*/ 85 w 325"/>
                <a:gd name="T41" fmla="*/ 73 h 77"/>
                <a:gd name="T42" fmla="*/ 114 w 325"/>
                <a:gd name="T43" fmla="*/ 76 h 77"/>
                <a:gd name="T44" fmla="*/ 146 w 325"/>
                <a:gd name="T45" fmla="*/ 77 h 77"/>
                <a:gd name="T46" fmla="*/ 179 w 325"/>
                <a:gd name="T47" fmla="*/ 77 h 77"/>
                <a:gd name="T48" fmla="*/ 211 w 325"/>
                <a:gd name="T49" fmla="*/ 76 h 77"/>
                <a:gd name="T50" fmla="*/ 240 w 325"/>
                <a:gd name="T51" fmla="*/ 73 h 77"/>
                <a:gd name="T52" fmla="*/ 267 w 325"/>
                <a:gd name="T53" fmla="*/ 69 h 77"/>
                <a:gd name="T54" fmla="*/ 289 w 325"/>
                <a:gd name="T55" fmla="*/ 63 h 77"/>
                <a:gd name="T56" fmla="*/ 298 w 325"/>
                <a:gd name="T57" fmla="*/ 61 h 77"/>
                <a:gd name="T58" fmla="*/ 307 w 325"/>
                <a:gd name="T59" fmla="*/ 57 h 77"/>
                <a:gd name="T60" fmla="*/ 312 w 325"/>
                <a:gd name="T61" fmla="*/ 54 h 77"/>
                <a:gd name="T62" fmla="*/ 318 w 325"/>
                <a:gd name="T63" fmla="*/ 50 h 77"/>
                <a:gd name="T64" fmla="*/ 323 w 325"/>
                <a:gd name="T65" fmla="*/ 47 h 77"/>
                <a:gd name="T66" fmla="*/ 325 w 325"/>
                <a:gd name="T67" fmla="*/ 42 h 77"/>
                <a:gd name="T68" fmla="*/ 325 w 325"/>
                <a:gd name="T69" fmla="*/ 39 h 77"/>
                <a:gd name="T70" fmla="*/ 325 w 325"/>
                <a:gd name="T71" fmla="*/ 35 h 77"/>
                <a:gd name="T72" fmla="*/ 323 w 325"/>
                <a:gd name="T73" fmla="*/ 31 h 77"/>
                <a:gd name="T74" fmla="*/ 318 w 325"/>
                <a:gd name="T75" fmla="*/ 27 h 77"/>
                <a:gd name="T76" fmla="*/ 312 w 325"/>
                <a:gd name="T77" fmla="*/ 24 h 77"/>
                <a:gd name="T78" fmla="*/ 307 w 325"/>
                <a:gd name="T79" fmla="*/ 20 h 77"/>
                <a:gd name="T80" fmla="*/ 298 w 325"/>
                <a:gd name="T81" fmla="*/ 18 h 77"/>
                <a:gd name="T82" fmla="*/ 289 w 325"/>
                <a:gd name="T83" fmla="*/ 14 h 77"/>
                <a:gd name="T84" fmla="*/ 267 w 325"/>
                <a:gd name="T85" fmla="*/ 10 h 77"/>
                <a:gd name="T86" fmla="*/ 240 w 325"/>
                <a:gd name="T87" fmla="*/ 5 h 77"/>
                <a:gd name="T88" fmla="*/ 211 w 325"/>
                <a:gd name="T89" fmla="*/ 1 h 77"/>
                <a:gd name="T90" fmla="*/ 179 w 325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77"/>
                <a:gd name="T140" fmla="*/ 325 w 32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77">
                  <a:moveTo>
                    <a:pt x="163" y="0"/>
                  </a:moveTo>
                  <a:lnTo>
                    <a:pt x="147" y="0"/>
                  </a:lnTo>
                  <a:lnTo>
                    <a:pt x="130" y="1"/>
                  </a:lnTo>
                  <a:lnTo>
                    <a:pt x="114" y="1"/>
                  </a:lnTo>
                  <a:lnTo>
                    <a:pt x="99" y="4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59" y="10"/>
                  </a:lnTo>
                  <a:lnTo>
                    <a:pt x="48" y="12"/>
                  </a:lnTo>
                  <a:lnTo>
                    <a:pt x="37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4"/>
                  </a:lnTo>
                  <a:lnTo>
                    <a:pt x="16" y="55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8" y="61"/>
                  </a:lnTo>
                  <a:lnTo>
                    <a:pt x="32" y="62"/>
                  </a:lnTo>
                  <a:lnTo>
                    <a:pt x="37" y="63"/>
                  </a:lnTo>
                  <a:lnTo>
                    <a:pt x="48" y="67"/>
                  </a:lnTo>
                  <a:lnTo>
                    <a:pt x="59" y="69"/>
                  </a:lnTo>
                  <a:lnTo>
                    <a:pt x="72" y="71"/>
                  </a:lnTo>
                  <a:lnTo>
                    <a:pt x="85" y="73"/>
                  </a:lnTo>
                  <a:lnTo>
                    <a:pt x="99" y="75"/>
                  </a:lnTo>
                  <a:lnTo>
                    <a:pt x="114" y="76"/>
                  </a:lnTo>
                  <a:lnTo>
                    <a:pt x="130" y="77"/>
                  </a:lnTo>
                  <a:lnTo>
                    <a:pt x="146" y="77"/>
                  </a:lnTo>
                  <a:lnTo>
                    <a:pt x="163" y="77"/>
                  </a:lnTo>
                  <a:lnTo>
                    <a:pt x="179" y="77"/>
                  </a:lnTo>
                  <a:lnTo>
                    <a:pt x="196" y="77"/>
                  </a:lnTo>
                  <a:lnTo>
                    <a:pt x="211" y="76"/>
                  </a:lnTo>
                  <a:lnTo>
                    <a:pt x="226" y="75"/>
                  </a:lnTo>
                  <a:lnTo>
                    <a:pt x="240" y="73"/>
                  </a:lnTo>
                  <a:lnTo>
                    <a:pt x="254" y="71"/>
                  </a:lnTo>
                  <a:lnTo>
                    <a:pt x="267" y="69"/>
                  </a:lnTo>
                  <a:lnTo>
                    <a:pt x="279" y="67"/>
                  </a:lnTo>
                  <a:lnTo>
                    <a:pt x="289" y="63"/>
                  </a:lnTo>
                  <a:lnTo>
                    <a:pt x="294" y="62"/>
                  </a:lnTo>
                  <a:lnTo>
                    <a:pt x="298" y="61"/>
                  </a:lnTo>
                  <a:lnTo>
                    <a:pt x="302" y="59"/>
                  </a:lnTo>
                  <a:lnTo>
                    <a:pt x="307" y="57"/>
                  </a:lnTo>
                  <a:lnTo>
                    <a:pt x="310" y="55"/>
                  </a:lnTo>
                  <a:lnTo>
                    <a:pt x="312" y="54"/>
                  </a:lnTo>
                  <a:lnTo>
                    <a:pt x="316" y="52"/>
                  </a:lnTo>
                  <a:lnTo>
                    <a:pt x="318" y="50"/>
                  </a:lnTo>
                  <a:lnTo>
                    <a:pt x="321" y="48"/>
                  </a:lnTo>
                  <a:lnTo>
                    <a:pt x="323" y="47"/>
                  </a:lnTo>
                  <a:lnTo>
                    <a:pt x="324" y="45"/>
                  </a:lnTo>
                  <a:lnTo>
                    <a:pt x="325" y="42"/>
                  </a:lnTo>
                  <a:lnTo>
                    <a:pt x="325" y="41"/>
                  </a:lnTo>
                  <a:lnTo>
                    <a:pt x="325" y="39"/>
                  </a:lnTo>
                  <a:lnTo>
                    <a:pt x="325" y="36"/>
                  </a:lnTo>
                  <a:lnTo>
                    <a:pt x="325" y="35"/>
                  </a:lnTo>
                  <a:lnTo>
                    <a:pt x="324" y="33"/>
                  </a:lnTo>
                  <a:lnTo>
                    <a:pt x="323" y="31"/>
                  </a:lnTo>
                  <a:lnTo>
                    <a:pt x="321" y="29"/>
                  </a:lnTo>
                  <a:lnTo>
                    <a:pt x="318" y="27"/>
                  </a:lnTo>
                  <a:lnTo>
                    <a:pt x="316" y="26"/>
                  </a:lnTo>
                  <a:lnTo>
                    <a:pt x="312" y="24"/>
                  </a:lnTo>
                  <a:lnTo>
                    <a:pt x="310" y="22"/>
                  </a:lnTo>
                  <a:lnTo>
                    <a:pt x="307" y="20"/>
                  </a:lnTo>
                  <a:lnTo>
                    <a:pt x="302" y="19"/>
                  </a:lnTo>
                  <a:lnTo>
                    <a:pt x="298" y="18"/>
                  </a:lnTo>
                  <a:lnTo>
                    <a:pt x="294" y="15"/>
                  </a:lnTo>
                  <a:lnTo>
                    <a:pt x="289" y="14"/>
                  </a:lnTo>
                  <a:lnTo>
                    <a:pt x="279" y="12"/>
                  </a:lnTo>
                  <a:lnTo>
                    <a:pt x="267" y="10"/>
                  </a:lnTo>
                  <a:lnTo>
                    <a:pt x="254" y="7"/>
                  </a:lnTo>
                  <a:lnTo>
                    <a:pt x="240" y="5"/>
                  </a:lnTo>
                  <a:lnTo>
                    <a:pt x="226" y="4"/>
                  </a:lnTo>
                  <a:lnTo>
                    <a:pt x="211" y="1"/>
                  </a:lnTo>
                  <a:lnTo>
                    <a:pt x="196" y="1"/>
                  </a:lnTo>
                  <a:lnTo>
                    <a:pt x="17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Freeform 67">
              <a:extLst>
                <a:ext uri="{FF2B5EF4-FFF2-40B4-BE49-F238E27FC236}">
                  <a16:creationId xmlns:a16="http://schemas.microsoft.com/office/drawing/2014/main" id="{BA7FEDA8-B5F9-ED4A-8CBD-96AAD9B8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1381"/>
              <a:ext cx="325" cy="77"/>
            </a:xfrm>
            <a:custGeom>
              <a:avLst/>
              <a:gdLst>
                <a:gd name="T0" fmla="*/ 147 w 325"/>
                <a:gd name="T1" fmla="*/ 0 h 77"/>
                <a:gd name="T2" fmla="*/ 114 w 325"/>
                <a:gd name="T3" fmla="*/ 1 h 77"/>
                <a:gd name="T4" fmla="*/ 85 w 325"/>
                <a:gd name="T5" fmla="*/ 5 h 77"/>
                <a:gd name="T6" fmla="*/ 59 w 325"/>
                <a:gd name="T7" fmla="*/ 10 h 77"/>
                <a:gd name="T8" fmla="*/ 37 w 325"/>
                <a:gd name="T9" fmla="*/ 14 h 77"/>
                <a:gd name="T10" fmla="*/ 28 w 325"/>
                <a:gd name="T11" fmla="*/ 18 h 77"/>
                <a:gd name="T12" fmla="*/ 20 w 325"/>
                <a:gd name="T13" fmla="*/ 20 h 77"/>
                <a:gd name="T14" fmla="*/ 13 w 325"/>
                <a:gd name="T15" fmla="*/ 24 h 77"/>
                <a:gd name="T16" fmla="*/ 8 w 325"/>
                <a:gd name="T17" fmla="*/ 27 h 77"/>
                <a:gd name="T18" fmla="*/ 3 w 325"/>
                <a:gd name="T19" fmla="*/ 31 h 77"/>
                <a:gd name="T20" fmla="*/ 1 w 325"/>
                <a:gd name="T21" fmla="*/ 35 h 77"/>
                <a:gd name="T22" fmla="*/ 0 w 325"/>
                <a:gd name="T23" fmla="*/ 39 h 77"/>
                <a:gd name="T24" fmla="*/ 1 w 325"/>
                <a:gd name="T25" fmla="*/ 42 h 77"/>
                <a:gd name="T26" fmla="*/ 3 w 325"/>
                <a:gd name="T27" fmla="*/ 47 h 77"/>
                <a:gd name="T28" fmla="*/ 8 w 325"/>
                <a:gd name="T29" fmla="*/ 50 h 77"/>
                <a:gd name="T30" fmla="*/ 13 w 325"/>
                <a:gd name="T31" fmla="*/ 54 h 77"/>
                <a:gd name="T32" fmla="*/ 20 w 325"/>
                <a:gd name="T33" fmla="*/ 57 h 77"/>
                <a:gd name="T34" fmla="*/ 28 w 325"/>
                <a:gd name="T35" fmla="*/ 61 h 77"/>
                <a:gd name="T36" fmla="*/ 37 w 325"/>
                <a:gd name="T37" fmla="*/ 63 h 77"/>
                <a:gd name="T38" fmla="*/ 59 w 325"/>
                <a:gd name="T39" fmla="*/ 69 h 77"/>
                <a:gd name="T40" fmla="*/ 85 w 325"/>
                <a:gd name="T41" fmla="*/ 73 h 77"/>
                <a:gd name="T42" fmla="*/ 114 w 325"/>
                <a:gd name="T43" fmla="*/ 76 h 77"/>
                <a:gd name="T44" fmla="*/ 146 w 325"/>
                <a:gd name="T45" fmla="*/ 77 h 77"/>
                <a:gd name="T46" fmla="*/ 179 w 325"/>
                <a:gd name="T47" fmla="*/ 77 h 77"/>
                <a:gd name="T48" fmla="*/ 211 w 325"/>
                <a:gd name="T49" fmla="*/ 76 h 77"/>
                <a:gd name="T50" fmla="*/ 240 w 325"/>
                <a:gd name="T51" fmla="*/ 73 h 77"/>
                <a:gd name="T52" fmla="*/ 267 w 325"/>
                <a:gd name="T53" fmla="*/ 69 h 77"/>
                <a:gd name="T54" fmla="*/ 289 w 325"/>
                <a:gd name="T55" fmla="*/ 63 h 77"/>
                <a:gd name="T56" fmla="*/ 298 w 325"/>
                <a:gd name="T57" fmla="*/ 61 h 77"/>
                <a:gd name="T58" fmla="*/ 307 w 325"/>
                <a:gd name="T59" fmla="*/ 57 h 77"/>
                <a:gd name="T60" fmla="*/ 312 w 325"/>
                <a:gd name="T61" fmla="*/ 54 h 77"/>
                <a:gd name="T62" fmla="*/ 318 w 325"/>
                <a:gd name="T63" fmla="*/ 50 h 77"/>
                <a:gd name="T64" fmla="*/ 323 w 325"/>
                <a:gd name="T65" fmla="*/ 47 h 77"/>
                <a:gd name="T66" fmla="*/ 325 w 325"/>
                <a:gd name="T67" fmla="*/ 42 h 77"/>
                <a:gd name="T68" fmla="*/ 325 w 325"/>
                <a:gd name="T69" fmla="*/ 39 h 77"/>
                <a:gd name="T70" fmla="*/ 325 w 325"/>
                <a:gd name="T71" fmla="*/ 35 h 77"/>
                <a:gd name="T72" fmla="*/ 323 w 325"/>
                <a:gd name="T73" fmla="*/ 31 h 77"/>
                <a:gd name="T74" fmla="*/ 318 w 325"/>
                <a:gd name="T75" fmla="*/ 27 h 77"/>
                <a:gd name="T76" fmla="*/ 312 w 325"/>
                <a:gd name="T77" fmla="*/ 24 h 77"/>
                <a:gd name="T78" fmla="*/ 307 w 325"/>
                <a:gd name="T79" fmla="*/ 20 h 77"/>
                <a:gd name="T80" fmla="*/ 298 w 325"/>
                <a:gd name="T81" fmla="*/ 18 h 77"/>
                <a:gd name="T82" fmla="*/ 289 w 325"/>
                <a:gd name="T83" fmla="*/ 14 h 77"/>
                <a:gd name="T84" fmla="*/ 267 w 325"/>
                <a:gd name="T85" fmla="*/ 10 h 77"/>
                <a:gd name="T86" fmla="*/ 240 w 325"/>
                <a:gd name="T87" fmla="*/ 5 h 77"/>
                <a:gd name="T88" fmla="*/ 211 w 325"/>
                <a:gd name="T89" fmla="*/ 1 h 77"/>
                <a:gd name="T90" fmla="*/ 179 w 325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77"/>
                <a:gd name="T140" fmla="*/ 325 w 32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77">
                  <a:moveTo>
                    <a:pt x="163" y="0"/>
                  </a:moveTo>
                  <a:lnTo>
                    <a:pt x="147" y="0"/>
                  </a:lnTo>
                  <a:lnTo>
                    <a:pt x="130" y="1"/>
                  </a:lnTo>
                  <a:lnTo>
                    <a:pt x="114" y="1"/>
                  </a:lnTo>
                  <a:lnTo>
                    <a:pt x="99" y="4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59" y="10"/>
                  </a:lnTo>
                  <a:lnTo>
                    <a:pt x="48" y="12"/>
                  </a:lnTo>
                  <a:lnTo>
                    <a:pt x="37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4"/>
                  </a:lnTo>
                  <a:lnTo>
                    <a:pt x="16" y="55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8" y="61"/>
                  </a:lnTo>
                  <a:lnTo>
                    <a:pt x="32" y="62"/>
                  </a:lnTo>
                  <a:lnTo>
                    <a:pt x="37" y="63"/>
                  </a:lnTo>
                  <a:lnTo>
                    <a:pt x="48" y="67"/>
                  </a:lnTo>
                  <a:lnTo>
                    <a:pt x="59" y="69"/>
                  </a:lnTo>
                  <a:lnTo>
                    <a:pt x="72" y="71"/>
                  </a:lnTo>
                  <a:lnTo>
                    <a:pt x="85" y="73"/>
                  </a:lnTo>
                  <a:lnTo>
                    <a:pt x="99" y="75"/>
                  </a:lnTo>
                  <a:lnTo>
                    <a:pt x="114" y="76"/>
                  </a:lnTo>
                  <a:lnTo>
                    <a:pt x="130" y="77"/>
                  </a:lnTo>
                  <a:lnTo>
                    <a:pt x="146" y="77"/>
                  </a:lnTo>
                  <a:lnTo>
                    <a:pt x="163" y="77"/>
                  </a:lnTo>
                  <a:lnTo>
                    <a:pt x="179" y="77"/>
                  </a:lnTo>
                  <a:lnTo>
                    <a:pt x="196" y="77"/>
                  </a:lnTo>
                  <a:lnTo>
                    <a:pt x="211" y="76"/>
                  </a:lnTo>
                  <a:lnTo>
                    <a:pt x="226" y="75"/>
                  </a:lnTo>
                  <a:lnTo>
                    <a:pt x="240" y="73"/>
                  </a:lnTo>
                  <a:lnTo>
                    <a:pt x="254" y="71"/>
                  </a:lnTo>
                  <a:lnTo>
                    <a:pt x="267" y="69"/>
                  </a:lnTo>
                  <a:lnTo>
                    <a:pt x="279" y="67"/>
                  </a:lnTo>
                  <a:lnTo>
                    <a:pt x="289" y="63"/>
                  </a:lnTo>
                  <a:lnTo>
                    <a:pt x="294" y="62"/>
                  </a:lnTo>
                  <a:lnTo>
                    <a:pt x="298" y="61"/>
                  </a:lnTo>
                  <a:lnTo>
                    <a:pt x="302" y="59"/>
                  </a:lnTo>
                  <a:lnTo>
                    <a:pt x="307" y="57"/>
                  </a:lnTo>
                  <a:lnTo>
                    <a:pt x="310" y="55"/>
                  </a:lnTo>
                  <a:lnTo>
                    <a:pt x="312" y="54"/>
                  </a:lnTo>
                  <a:lnTo>
                    <a:pt x="316" y="52"/>
                  </a:lnTo>
                  <a:lnTo>
                    <a:pt x="318" y="50"/>
                  </a:lnTo>
                  <a:lnTo>
                    <a:pt x="321" y="48"/>
                  </a:lnTo>
                  <a:lnTo>
                    <a:pt x="323" y="47"/>
                  </a:lnTo>
                  <a:lnTo>
                    <a:pt x="324" y="45"/>
                  </a:lnTo>
                  <a:lnTo>
                    <a:pt x="325" y="42"/>
                  </a:lnTo>
                  <a:lnTo>
                    <a:pt x="325" y="41"/>
                  </a:lnTo>
                  <a:lnTo>
                    <a:pt x="325" y="39"/>
                  </a:lnTo>
                  <a:lnTo>
                    <a:pt x="325" y="36"/>
                  </a:lnTo>
                  <a:lnTo>
                    <a:pt x="325" y="35"/>
                  </a:lnTo>
                  <a:lnTo>
                    <a:pt x="324" y="33"/>
                  </a:lnTo>
                  <a:lnTo>
                    <a:pt x="323" y="31"/>
                  </a:lnTo>
                  <a:lnTo>
                    <a:pt x="321" y="29"/>
                  </a:lnTo>
                  <a:lnTo>
                    <a:pt x="318" y="27"/>
                  </a:lnTo>
                  <a:lnTo>
                    <a:pt x="316" y="26"/>
                  </a:lnTo>
                  <a:lnTo>
                    <a:pt x="312" y="24"/>
                  </a:lnTo>
                  <a:lnTo>
                    <a:pt x="310" y="22"/>
                  </a:lnTo>
                  <a:lnTo>
                    <a:pt x="307" y="20"/>
                  </a:lnTo>
                  <a:lnTo>
                    <a:pt x="302" y="19"/>
                  </a:lnTo>
                  <a:lnTo>
                    <a:pt x="298" y="18"/>
                  </a:lnTo>
                  <a:lnTo>
                    <a:pt x="294" y="15"/>
                  </a:lnTo>
                  <a:lnTo>
                    <a:pt x="289" y="14"/>
                  </a:lnTo>
                  <a:lnTo>
                    <a:pt x="279" y="12"/>
                  </a:lnTo>
                  <a:lnTo>
                    <a:pt x="267" y="10"/>
                  </a:lnTo>
                  <a:lnTo>
                    <a:pt x="254" y="7"/>
                  </a:lnTo>
                  <a:lnTo>
                    <a:pt x="240" y="5"/>
                  </a:lnTo>
                  <a:lnTo>
                    <a:pt x="226" y="4"/>
                  </a:lnTo>
                  <a:lnTo>
                    <a:pt x="211" y="1"/>
                  </a:lnTo>
                  <a:lnTo>
                    <a:pt x="196" y="1"/>
                  </a:lnTo>
                  <a:lnTo>
                    <a:pt x="179" y="0"/>
                  </a:lnTo>
                  <a:lnTo>
                    <a:pt x="163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4" name="Line 68">
              <a:extLst>
                <a:ext uri="{FF2B5EF4-FFF2-40B4-BE49-F238E27FC236}">
                  <a16:creationId xmlns:a16="http://schemas.microsoft.com/office/drawing/2014/main" id="{896E511C-C645-4741-8089-968306804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8" y="1399"/>
              <a:ext cx="58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5" name="Line 69">
              <a:extLst>
                <a:ext uri="{FF2B5EF4-FFF2-40B4-BE49-F238E27FC236}">
                  <a16:creationId xmlns:a16="http://schemas.microsoft.com/office/drawing/2014/main" id="{7104F410-444C-764A-8FCD-EE3B17E41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9" y="1443"/>
              <a:ext cx="51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6" name="Line 70">
              <a:extLst>
                <a:ext uri="{FF2B5EF4-FFF2-40B4-BE49-F238E27FC236}">
                  <a16:creationId xmlns:a16="http://schemas.microsoft.com/office/drawing/2014/main" id="{F495858E-6959-ED4C-B461-CF862DE19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1399"/>
              <a:ext cx="59" cy="44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7" name="Line 71">
              <a:extLst>
                <a:ext uri="{FF2B5EF4-FFF2-40B4-BE49-F238E27FC236}">
                  <a16:creationId xmlns:a16="http://schemas.microsoft.com/office/drawing/2014/main" id="{E42BA221-3D22-EF41-88E0-EF8F632F4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8" y="1442"/>
              <a:ext cx="58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8" name="Line 72">
              <a:extLst>
                <a:ext uri="{FF2B5EF4-FFF2-40B4-BE49-F238E27FC236}">
                  <a16:creationId xmlns:a16="http://schemas.microsoft.com/office/drawing/2014/main" id="{758282C9-6A8C-4746-9B48-0965DD8EB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9" y="1398"/>
              <a:ext cx="51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9" name="Line 73">
              <a:extLst>
                <a:ext uri="{FF2B5EF4-FFF2-40B4-BE49-F238E27FC236}">
                  <a16:creationId xmlns:a16="http://schemas.microsoft.com/office/drawing/2014/main" id="{A6271451-CE46-564F-A2D6-B968C1E4B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2" y="1398"/>
              <a:ext cx="59" cy="44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Freeform 184">
              <a:extLst>
                <a:ext uri="{FF2B5EF4-FFF2-40B4-BE49-F238E27FC236}">
                  <a16:creationId xmlns:a16="http://schemas.microsoft.com/office/drawing/2014/main" id="{01692828-B12C-0447-8CEE-3D330EEBE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1541"/>
              <a:ext cx="403" cy="77"/>
            </a:xfrm>
            <a:custGeom>
              <a:avLst/>
              <a:gdLst>
                <a:gd name="T0" fmla="*/ 181 w 403"/>
                <a:gd name="T1" fmla="*/ 0 h 77"/>
                <a:gd name="T2" fmla="*/ 142 w 403"/>
                <a:gd name="T3" fmla="*/ 1 h 77"/>
                <a:gd name="T4" fmla="*/ 106 w 403"/>
                <a:gd name="T5" fmla="*/ 5 h 77"/>
                <a:gd name="T6" fmla="*/ 81 w 403"/>
                <a:gd name="T7" fmla="*/ 7 h 77"/>
                <a:gd name="T8" fmla="*/ 66 w 403"/>
                <a:gd name="T9" fmla="*/ 10 h 77"/>
                <a:gd name="T10" fmla="*/ 52 w 403"/>
                <a:gd name="T11" fmla="*/ 13 h 77"/>
                <a:gd name="T12" fmla="*/ 40 w 403"/>
                <a:gd name="T13" fmla="*/ 15 h 77"/>
                <a:gd name="T14" fmla="*/ 29 w 403"/>
                <a:gd name="T15" fmla="*/ 19 h 77"/>
                <a:gd name="T16" fmla="*/ 19 w 403"/>
                <a:gd name="T17" fmla="*/ 22 h 77"/>
                <a:gd name="T18" fmla="*/ 12 w 403"/>
                <a:gd name="T19" fmla="*/ 26 h 77"/>
                <a:gd name="T20" fmla="*/ 7 w 403"/>
                <a:gd name="T21" fmla="*/ 29 h 77"/>
                <a:gd name="T22" fmla="*/ 2 w 403"/>
                <a:gd name="T23" fmla="*/ 33 h 77"/>
                <a:gd name="T24" fmla="*/ 0 w 403"/>
                <a:gd name="T25" fmla="*/ 36 h 77"/>
                <a:gd name="T26" fmla="*/ 0 w 403"/>
                <a:gd name="T27" fmla="*/ 41 h 77"/>
                <a:gd name="T28" fmla="*/ 2 w 403"/>
                <a:gd name="T29" fmla="*/ 45 h 77"/>
                <a:gd name="T30" fmla="*/ 7 w 403"/>
                <a:gd name="T31" fmla="*/ 48 h 77"/>
                <a:gd name="T32" fmla="*/ 12 w 403"/>
                <a:gd name="T33" fmla="*/ 52 h 77"/>
                <a:gd name="T34" fmla="*/ 19 w 403"/>
                <a:gd name="T35" fmla="*/ 55 h 77"/>
                <a:gd name="T36" fmla="*/ 29 w 403"/>
                <a:gd name="T37" fmla="*/ 59 h 77"/>
                <a:gd name="T38" fmla="*/ 40 w 403"/>
                <a:gd name="T39" fmla="*/ 62 h 77"/>
                <a:gd name="T40" fmla="*/ 52 w 403"/>
                <a:gd name="T41" fmla="*/ 65 h 77"/>
                <a:gd name="T42" fmla="*/ 66 w 403"/>
                <a:gd name="T43" fmla="*/ 68 h 77"/>
                <a:gd name="T44" fmla="*/ 81 w 403"/>
                <a:gd name="T45" fmla="*/ 70 h 77"/>
                <a:gd name="T46" fmla="*/ 106 w 403"/>
                <a:gd name="T47" fmla="*/ 73 h 77"/>
                <a:gd name="T48" fmla="*/ 142 w 403"/>
                <a:gd name="T49" fmla="*/ 76 h 77"/>
                <a:gd name="T50" fmla="*/ 181 w 403"/>
                <a:gd name="T51" fmla="*/ 77 h 77"/>
                <a:gd name="T52" fmla="*/ 223 w 403"/>
                <a:gd name="T53" fmla="*/ 77 h 77"/>
                <a:gd name="T54" fmla="*/ 261 w 403"/>
                <a:gd name="T55" fmla="*/ 76 h 77"/>
                <a:gd name="T56" fmla="*/ 297 w 403"/>
                <a:gd name="T57" fmla="*/ 73 h 77"/>
                <a:gd name="T58" fmla="*/ 322 w 403"/>
                <a:gd name="T59" fmla="*/ 70 h 77"/>
                <a:gd name="T60" fmla="*/ 337 w 403"/>
                <a:gd name="T61" fmla="*/ 68 h 77"/>
                <a:gd name="T62" fmla="*/ 351 w 403"/>
                <a:gd name="T63" fmla="*/ 65 h 77"/>
                <a:gd name="T64" fmla="*/ 363 w 403"/>
                <a:gd name="T65" fmla="*/ 62 h 77"/>
                <a:gd name="T66" fmla="*/ 374 w 403"/>
                <a:gd name="T67" fmla="*/ 59 h 77"/>
                <a:gd name="T68" fmla="*/ 384 w 403"/>
                <a:gd name="T69" fmla="*/ 55 h 77"/>
                <a:gd name="T70" fmla="*/ 391 w 403"/>
                <a:gd name="T71" fmla="*/ 52 h 77"/>
                <a:gd name="T72" fmla="*/ 396 w 403"/>
                <a:gd name="T73" fmla="*/ 48 h 77"/>
                <a:gd name="T74" fmla="*/ 401 w 403"/>
                <a:gd name="T75" fmla="*/ 45 h 77"/>
                <a:gd name="T76" fmla="*/ 402 w 403"/>
                <a:gd name="T77" fmla="*/ 41 h 77"/>
                <a:gd name="T78" fmla="*/ 402 w 403"/>
                <a:gd name="T79" fmla="*/ 36 h 77"/>
                <a:gd name="T80" fmla="*/ 401 w 403"/>
                <a:gd name="T81" fmla="*/ 33 h 77"/>
                <a:gd name="T82" fmla="*/ 396 w 403"/>
                <a:gd name="T83" fmla="*/ 29 h 77"/>
                <a:gd name="T84" fmla="*/ 391 w 403"/>
                <a:gd name="T85" fmla="*/ 26 h 77"/>
                <a:gd name="T86" fmla="*/ 384 w 403"/>
                <a:gd name="T87" fmla="*/ 22 h 77"/>
                <a:gd name="T88" fmla="*/ 374 w 403"/>
                <a:gd name="T89" fmla="*/ 19 h 77"/>
                <a:gd name="T90" fmla="*/ 363 w 403"/>
                <a:gd name="T91" fmla="*/ 15 h 77"/>
                <a:gd name="T92" fmla="*/ 351 w 403"/>
                <a:gd name="T93" fmla="*/ 13 h 77"/>
                <a:gd name="T94" fmla="*/ 337 w 403"/>
                <a:gd name="T95" fmla="*/ 10 h 77"/>
                <a:gd name="T96" fmla="*/ 322 w 403"/>
                <a:gd name="T97" fmla="*/ 7 h 77"/>
                <a:gd name="T98" fmla="*/ 297 w 403"/>
                <a:gd name="T99" fmla="*/ 5 h 77"/>
                <a:gd name="T100" fmla="*/ 261 w 403"/>
                <a:gd name="T101" fmla="*/ 1 h 77"/>
                <a:gd name="T102" fmla="*/ 223 w 403"/>
                <a:gd name="T103" fmla="*/ 0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77"/>
                <a:gd name="T158" fmla="*/ 403 w 403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77">
                  <a:moveTo>
                    <a:pt x="202" y="0"/>
                  </a:moveTo>
                  <a:lnTo>
                    <a:pt x="181" y="0"/>
                  </a:lnTo>
                  <a:lnTo>
                    <a:pt x="161" y="0"/>
                  </a:lnTo>
                  <a:lnTo>
                    <a:pt x="142" y="1"/>
                  </a:lnTo>
                  <a:lnTo>
                    <a:pt x="123" y="3"/>
                  </a:lnTo>
                  <a:lnTo>
                    <a:pt x="106" y="5"/>
                  </a:lnTo>
                  <a:lnTo>
                    <a:pt x="88" y="6"/>
                  </a:lnTo>
                  <a:lnTo>
                    <a:pt x="81" y="7"/>
                  </a:lnTo>
                  <a:lnTo>
                    <a:pt x="73" y="8"/>
                  </a:lnTo>
                  <a:lnTo>
                    <a:pt x="66" y="10"/>
                  </a:ln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29" y="59"/>
                  </a:lnTo>
                  <a:lnTo>
                    <a:pt x="35" y="61"/>
                  </a:lnTo>
                  <a:lnTo>
                    <a:pt x="40" y="62"/>
                  </a:lnTo>
                  <a:lnTo>
                    <a:pt x="46" y="63"/>
                  </a:lnTo>
                  <a:lnTo>
                    <a:pt x="52" y="65"/>
                  </a:lnTo>
                  <a:lnTo>
                    <a:pt x="59" y="67"/>
                  </a:lnTo>
                  <a:lnTo>
                    <a:pt x="66" y="68"/>
                  </a:lnTo>
                  <a:lnTo>
                    <a:pt x="73" y="69"/>
                  </a:lnTo>
                  <a:lnTo>
                    <a:pt x="81" y="70"/>
                  </a:lnTo>
                  <a:lnTo>
                    <a:pt x="88" y="72"/>
                  </a:lnTo>
                  <a:lnTo>
                    <a:pt x="106" y="73"/>
                  </a:lnTo>
                  <a:lnTo>
                    <a:pt x="123" y="75"/>
                  </a:lnTo>
                  <a:lnTo>
                    <a:pt x="142" y="76"/>
                  </a:lnTo>
                  <a:lnTo>
                    <a:pt x="161" y="77"/>
                  </a:lnTo>
                  <a:lnTo>
                    <a:pt x="181" y="77"/>
                  </a:lnTo>
                  <a:lnTo>
                    <a:pt x="202" y="77"/>
                  </a:lnTo>
                  <a:lnTo>
                    <a:pt x="223" y="77"/>
                  </a:lnTo>
                  <a:lnTo>
                    <a:pt x="242" y="77"/>
                  </a:lnTo>
                  <a:lnTo>
                    <a:pt x="261" y="76"/>
                  </a:lnTo>
                  <a:lnTo>
                    <a:pt x="280" y="75"/>
                  </a:lnTo>
                  <a:lnTo>
                    <a:pt x="297" y="73"/>
                  </a:lnTo>
                  <a:lnTo>
                    <a:pt x="315" y="72"/>
                  </a:lnTo>
                  <a:lnTo>
                    <a:pt x="322" y="70"/>
                  </a:lnTo>
                  <a:lnTo>
                    <a:pt x="330" y="69"/>
                  </a:lnTo>
                  <a:lnTo>
                    <a:pt x="337" y="68"/>
                  </a:lnTo>
                  <a:lnTo>
                    <a:pt x="344" y="67"/>
                  </a:lnTo>
                  <a:lnTo>
                    <a:pt x="351" y="65"/>
                  </a:lnTo>
                  <a:lnTo>
                    <a:pt x="357" y="63"/>
                  </a:lnTo>
                  <a:lnTo>
                    <a:pt x="363" y="62"/>
                  </a:lnTo>
                  <a:lnTo>
                    <a:pt x="368" y="61"/>
                  </a:lnTo>
                  <a:lnTo>
                    <a:pt x="374" y="59"/>
                  </a:lnTo>
                  <a:lnTo>
                    <a:pt x="379" y="58"/>
                  </a:lnTo>
                  <a:lnTo>
                    <a:pt x="384" y="55"/>
                  </a:lnTo>
                  <a:lnTo>
                    <a:pt x="387" y="54"/>
                  </a:lnTo>
                  <a:lnTo>
                    <a:pt x="391" y="52"/>
                  </a:lnTo>
                  <a:lnTo>
                    <a:pt x="394" y="51"/>
                  </a:lnTo>
                  <a:lnTo>
                    <a:pt x="396" y="48"/>
                  </a:lnTo>
                  <a:lnTo>
                    <a:pt x="399" y="47"/>
                  </a:lnTo>
                  <a:lnTo>
                    <a:pt x="401" y="45"/>
                  </a:lnTo>
                  <a:lnTo>
                    <a:pt x="402" y="42"/>
                  </a:lnTo>
                  <a:lnTo>
                    <a:pt x="402" y="41"/>
                  </a:lnTo>
                  <a:lnTo>
                    <a:pt x="403" y="39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1" y="33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1" y="26"/>
                  </a:lnTo>
                  <a:lnTo>
                    <a:pt x="387" y="24"/>
                  </a:lnTo>
                  <a:lnTo>
                    <a:pt x="384" y="22"/>
                  </a:lnTo>
                  <a:lnTo>
                    <a:pt x="379" y="20"/>
                  </a:lnTo>
                  <a:lnTo>
                    <a:pt x="374" y="19"/>
                  </a:lnTo>
                  <a:lnTo>
                    <a:pt x="368" y="17"/>
                  </a:lnTo>
                  <a:lnTo>
                    <a:pt x="363" y="15"/>
                  </a:lnTo>
                  <a:lnTo>
                    <a:pt x="357" y="14"/>
                  </a:lnTo>
                  <a:lnTo>
                    <a:pt x="351" y="13"/>
                  </a:lnTo>
                  <a:lnTo>
                    <a:pt x="344" y="11"/>
                  </a:lnTo>
                  <a:lnTo>
                    <a:pt x="337" y="10"/>
                  </a:lnTo>
                  <a:lnTo>
                    <a:pt x="330" y="8"/>
                  </a:lnTo>
                  <a:lnTo>
                    <a:pt x="322" y="7"/>
                  </a:lnTo>
                  <a:lnTo>
                    <a:pt x="315" y="6"/>
                  </a:lnTo>
                  <a:lnTo>
                    <a:pt x="297" y="5"/>
                  </a:lnTo>
                  <a:lnTo>
                    <a:pt x="280" y="3"/>
                  </a:lnTo>
                  <a:lnTo>
                    <a:pt x="261" y="1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Freeform 185">
              <a:extLst>
                <a:ext uri="{FF2B5EF4-FFF2-40B4-BE49-F238E27FC236}">
                  <a16:creationId xmlns:a16="http://schemas.microsoft.com/office/drawing/2014/main" id="{BB91FED1-2F1D-5D41-97C0-76DC591E0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1541"/>
              <a:ext cx="403" cy="77"/>
            </a:xfrm>
            <a:custGeom>
              <a:avLst/>
              <a:gdLst>
                <a:gd name="T0" fmla="*/ 181 w 403"/>
                <a:gd name="T1" fmla="*/ 0 h 77"/>
                <a:gd name="T2" fmla="*/ 142 w 403"/>
                <a:gd name="T3" fmla="*/ 1 h 77"/>
                <a:gd name="T4" fmla="*/ 106 w 403"/>
                <a:gd name="T5" fmla="*/ 5 h 77"/>
                <a:gd name="T6" fmla="*/ 81 w 403"/>
                <a:gd name="T7" fmla="*/ 7 h 77"/>
                <a:gd name="T8" fmla="*/ 66 w 403"/>
                <a:gd name="T9" fmla="*/ 10 h 77"/>
                <a:gd name="T10" fmla="*/ 52 w 403"/>
                <a:gd name="T11" fmla="*/ 13 h 77"/>
                <a:gd name="T12" fmla="*/ 40 w 403"/>
                <a:gd name="T13" fmla="*/ 15 h 77"/>
                <a:gd name="T14" fmla="*/ 29 w 403"/>
                <a:gd name="T15" fmla="*/ 19 h 77"/>
                <a:gd name="T16" fmla="*/ 19 w 403"/>
                <a:gd name="T17" fmla="*/ 22 h 77"/>
                <a:gd name="T18" fmla="*/ 12 w 403"/>
                <a:gd name="T19" fmla="*/ 26 h 77"/>
                <a:gd name="T20" fmla="*/ 7 w 403"/>
                <a:gd name="T21" fmla="*/ 29 h 77"/>
                <a:gd name="T22" fmla="*/ 2 w 403"/>
                <a:gd name="T23" fmla="*/ 33 h 77"/>
                <a:gd name="T24" fmla="*/ 0 w 403"/>
                <a:gd name="T25" fmla="*/ 36 h 77"/>
                <a:gd name="T26" fmla="*/ 0 w 403"/>
                <a:gd name="T27" fmla="*/ 41 h 77"/>
                <a:gd name="T28" fmla="*/ 2 w 403"/>
                <a:gd name="T29" fmla="*/ 45 h 77"/>
                <a:gd name="T30" fmla="*/ 7 w 403"/>
                <a:gd name="T31" fmla="*/ 48 h 77"/>
                <a:gd name="T32" fmla="*/ 12 w 403"/>
                <a:gd name="T33" fmla="*/ 52 h 77"/>
                <a:gd name="T34" fmla="*/ 19 w 403"/>
                <a:gd name="T35" fmla="*/ 55 h 77"/>
                <a:gd name="T36" fmla="*/ 29 w 403"/>
                <a:gd name="T37" fmla="*/ 59 h 77"/>
                <a:gd name="T38" fmla="*/ 40 w 403"/>
                <a:gd name="T39" fmla="*/ 62 h 77"/>
                <a:gd name="T40" fmla="*/ 52 w 403"/>
                <a:gd name="T41" fmla="*/ 65 h 77"/>
                <a:gd name="T42" fmla="*/ 66 w 403"/>
                <a:gd name="T43" fmla="*/ 68 h 77"/>
                <a:gd name="T44" fmla="*/ 81 w 403"/>
                <a:gd name="T45" fmla="*/ 70 h 77"/>
                <a:gd name="T46" fmla="*/ 106 w 403"/>
                <a:gd name="T47" fmla="*/ 73 h 77"/>
                <a:gd name="T48" fmla="*/ 142 w 403"/>
                <a:gd name="T49" fmla="*/ 76 h 77"/>
                <a:gd name="T50" fmla="*/ 181 w 403"/>
                <a:gd name="T51" fmla="*/ 77 h 77"/>
                <a:gd name="T52" fmla="*/ 223 w 403"/>
                <a:gd name="T53" fmla="*/ 77 h 77"/>
                <a:gd name="T54" fmla="*/ 261 w 403"/>
                <a:gd name="T55" fmla="*/ 76 h 77"/>
                <a:gd name="T56" fmla="*/ 297 w 403"/>
                <a:gd name="T57" fmla="*/ 73 h 77"/>
                <a:gd name="T58" fmla="*/ 322 w 403"/>
                <a:gd name="T59" fmla="*/ 70 h 77"/>
                <a:gd name="T60" fmla="*/ 337 w 403"/>
                <a:gd name="T61" fmla="*/ 68 h 77"/>
                <a:gd name="T62" fmla="*/ 351 w 403"/>
                <a:gd name="T63" fmla="*/ 65 h 77"/>
                <a:gd name="T64" fmla="*/ 363 w 403"/>
                <a:gd name="T65" fmla="*/ 62 h 77"/>
                <a:gd name="T66" fmla="*/ 374 w 403"/>
                <a:gd name="T67" fmla="*/ 59 h 77"/>
                <a:gd name="T68" fmla="*/ 384 w 403"/>
                <a:gd name="T69" fmla="*/ 55 h 77"/>
                <a:gd name="T70" fmla="*/ 391 w 403"/>
                <a:gd name="T71" fmla="*/ 52 h 77"/>
                <a:gd name="T72" fmla="*/ 396 w 403"/>
                <a:gd name="T73" fmla="*/ 48 h 77"/>
                <a:gd name="T74" fmla="*/ 401 w 403"/>
                <a:gd name="T75" fmla="*/ 45 h 77"/>
                <a:gd name="T76" fmla="*/ 402 w 403"/>
                <a:gd name="T77" fmla="*/ 41 h 77"/>
                <a:gd name="T78" fmla="*/ 402 w 403"/>
                <a:gd name="T79" fmla="*/ 36 h 77"/>
                <a:gd name="T80" fmla="*/ 401 w 403"/>
                <a:gd name="T81" fmla="*/ 33 h 77"/>
                <a:gd name="T82" fmla="*/ 396 w 403"/>
                <a:gd name="T83" fmla="*/ 29 h 77"/>
                <a:gd name="T84" fmla="*/ 391 w 403"/>
                <a:gd name="T85" fmla="*/ 26 h 77"/>
                <a:gd name="T86" fmla="*/ 384 w 403"/>
                <a:gd name="T87" fmla="*/ 22 h 77"/>
                <a:gd name="T88" fmla="*/ 374 w 403"/>
                <a:gd name="T89" fmla="*/ 19 h 77"/>
                <a:gd name="T90" fmla="*/ 363 w 403"/>
                <a:gd name="T91" fmla="*/ 15 h 77"/>
                <a:gd name="T92" fmla="*/ 351 w 403"/>
                <a:gd name="T93" fmla="*/ 13 h 77"/>
                <a:gd name="T94" fmla="*/ 337 w 403"/>
                <a:gd name="T95" fmla="*/ 10 h 77"/>
                <a:gd name="T96" fmla="*/ 322 w 403"/>
                <a:gd name="T97" fmla="*/ 7 h 77"/>
                <a:gd name="T98" fmla="*/ 297 w 403"/>
                <a:gd name="T99" fmla="*/ 5 h 77"/>
                <a:gd name="T100" fmla="*/ 261 w 403"/>
                <a:gd name="T101" fmla="*/ 1 h 77"/>
                <a:gd name="T102" fmla="*/ 223 w 403"/>
                <a:gd name="T103" fmla="*/ 0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77"/>
                <a:gd name="T158" fmla="*/ 403 w 403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77">
                  <a:moveTo>
                    <a:pt x="202" y="0"/>
                  </a:moveTo>
                  <a:lnTo>
                    <a:pt x="181" y="0"/>
                  </a:lnTo>
                  <a:lnTo>
                    <a:pt x="161" y="0"/>
                  </a:lnTo>
                  <a:lnTo>
                    <a:pt x="142" y="1"/>
                  </a:lnTo>
                  <a:lnTo>
                    <a:pt x="123" y="3"/>
                  </a:lnTo>
                  <a:lnTo>
                    <a:pt x="106" y="5"/>
                  </a:lnTo>
                  <a:lnTo>
                    <a:pt x="88" y="6"/>
                  </a:lnTo>
                  <a:lnTo>
                    <a:pt x="81" y="7"/>
                  </a:lnTo>
                  <a:lnTo>
                    <a:pt x="73" y="8"/>
                  </a:lnTo>
                  <a:lnTo>
                    <a:pt x="66" y="10"/>
                  </a:ln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29" y="59"/>
                  </a:lnTo>
                  <a:lnTo>
                    <a:pt x="35" y="61"/>
                  </a:lnTo>
                  <a:lnTo>
                    <a:pt x="40" y="62"/>
                  </a:lnTo>
                  <a:lnTo>
                    <a:pt x="46" y="63"/>
                  </a:lnTo>
                  <a:lnTo>
                    <a:pt x="52" y="65"/>
                  </a:lnTo>
                  <a:lnTo>
                    <a:pt x="59" y="67"/>
                  </a:lnTo>
                  <a:lnTo>
                    <a:pt x="66" y="68"/>
                  </a:lnTo>
                  <a:lnTo>
                    <a:pt x="73" y="69"/>
                  </a:lnTo>
                  <a:lnTo>
                    <a:pt x="81" y="70"/>
                  </a:lnTo>
                  <a:lnTo>
                    <a:pt x="88" y="72"/>
                  </a:lnTo>
                  <a:lnTo>
                    <a:pt x="106" y="73"/>
                  </a:lnTo>
                  <a:lnTo>
                    <a:pt x="123" y="75"/>
                  </a:lnTo>
                  <a:lnTo>
                    <a:pt x="142" y="76"/>
                  </a:lnTo>
                  <a:lnTo>
                    <a:pt x="161" y="77"/>
                  </a:lnTo>
                  <a:lnTo>
                    <a:pt x="181" y="77"/>
                  </a:lnTo>
                  <a:lnTo>
                    <a:pt x="202" y="77"/>
                  </a:lnTo>
                  <a:lnTo>
                    <a:pt x="223" y="77"/>
                  </a:lnTo>
                  <a:lnTo>
                    <a:pt x="242" y="77"/>
                  </a:lnTo>
                  <a:lnTo>
                    <a:pt x="261" y="76"/>
                  </a:lnTo>
                  <a:lnTo>
                    <a:pt x="280" y="75"/>
                  </a:lnTo>
                  <a:lnTo>
                    <a:pt x="297" y="73"/>
                  </a:lnTo>
                  <a:lnTo>
                    <a:pt x="315" y="72"/>
                  </a:lnTo>
                  <a:lnTo>
                    <a:pt x="322" y="70"/>
                  </a:lnTo>
                  <a:lnTo>
                    <a:pt x="330" y="69"/>
                  </a:lnTo>
                  <a:lnTo>
                    <a:pt x="337" y="68"/>
                  </a:lnTo>
                  <a:lnTo>
                    <a:pt x="344" y="67"/>
                  </a:lnTo>
                  <a:lnTo>
                    <a:pt x="351" y="65"/>
                  </a:lnTo>
                  <a:lnTo>
                    <a:pt x="357" y="63"/>
                  </a:lnTo>
                  <a:lnTo>
                    <a:pt x="363" y="62"/>
                  </a:lnTo>
                  <a:lnTo>
                    <a:pt x="368" y="61"/>
                  </a:lnTo>
                  <a:lnTo>
                    <a:pt x="374" y="59"/>
                  </a:lnTo>
                  <a:lnTo>
                    <a:pt x="379" y="58"/>
                  </a:lnTo>
                  <a:lnTo>
                    <a:pt x="384" y="55"/>
                  </a:lnTo>
                  <a:lnTo>
                    <a:pt x="387" y="54"/>
                  </a:lnTo>
                  <a:lnTo>
                    <a:pt x="391" y="52"/>
                  </a:lnTo>
                  <a:lnTo>
                    <a:pt x="394" y="51"/>
                  </a:lnTo>
                  <a:lnTo>
                    <a:pt x="396" y="48"/>
                  </a:lnTo>
                  <a:lnTo>
                    <a:pt x="399" y="47"/>
                  </a:lnTo>
                  <a:lnTo>
                    <a:pt x="401" y="45"/>
                  </a:lnTo>
                  <a:lnTo>
                    <a:pt x="402" y="42"/>
                  </a:lnTo>
                  <a:lnTo>
                    <a:pt x="402" y="41"/>
                  </a:lnTo>
                  <a:lnTo>
                    <a:pt x="403" y="39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1" y="33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1" y="26"/>
                  </a:lnTo>
                  <a:lnTo>
                    <a:pt x="387" y="24"/>
                  </a:lnTo>
                  <a:lnTo>
                    <a:pt x="384" y="22"/>
                  </a:lnTo>
                  <a:lnTo>
                    <a:pt x="379" y="20"/>
                  </a:lnTo>
                  <a:lnTo>
                    <a:pt x="374" y="19"/>
                  </a:lnTo>
                  <a:lnTo>
                    <a:pt x="368" y="17"/>
                  </a:lnTo>
                  <a:lnTo>
                    <a:pt x="363" y="15"/>
                  </a:lnTo>
                  <a:lnTo>
                    <a:pt x="357" y="14"/>
                  </a:lnTo>
                  <a:lnTo>
                    <a:pt x="351" y="13"/>
                  </a:lnTo>
                  <a:lnTo>
                    <a:pt x="344" y="11"/>
                  </a:lnTo>
                  <a:lnTo>
                    <a:pt x="337" y="10"/>
                  </a:lnTo>
                  <a:lnTo>
                    <a:pt x="330" y="8"/>
                  </a:lnTo>
                  <a:lnTo>
                    <a:pt x="322" y="7"/>
                  </a:lnTo>
                  <a:lnTo>
                    <a:pt x="315" y="6"/>
                  </a:lnTo>
                  <a:lnTo>
                    <a:pt x="297" y="5"/>
                  </a:lnTo>
                  <a:lnTo>
                    <a:pt x="280" y="3"/>
                  </a:lnTo>
                  <a:lnTo>
                    <a:pt x="261" y="1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20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2" name="Line 186">
              <a:extLst>
                <a:ext uri="{FF2B5EF4-FFF2-40B4-BE49-F238E27FC236}">
                  <a16:creationId xmlns:a16="http://schemas.microsoft.com/office/drawing/2014/main" id="{38ED508F-F1BC-4946-A6A7-F3FE13FFA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1534"/>
              <a:ext cx="1" cy="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3" name="Line 187">
              <a:extLst>
                <a:ext uri="{FF2B5EF4-FFF2-40B4-BE49-F238E27FC236}">
                  <a16:creationId xmlns:a16="http://schemas.microsoft.com/office/drawing/2014/main" id="{B4AC7F31-9C97-F94D-908C-A595E2897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1534"/>
              <a:ext cx="1" cy="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4" name="Rectangle 188">
              <a:extLst>
                <a:ext uri="{FF2B5EF4-FFF2-40B4-BE49-F238E27FC236}">
                  <a16:creationId xmlns:a16="http://schemas.microsoft.com/office/drawing/2014/main" id="{C290D86D-B05D-EA4E-839E-68B34081B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1534"/>
              <a:ext cx="400" cy="4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6515" name="Rectangle 189">
              <a:extLst>
                <a:ext uri="{FF2B5EF4-FFF2-40B4-BE49-F238E27FC236}">
                  <a16:creationId xmlns:a16="http://schemas.microsoft.com/office/drawing/2014/main" id="{1DCBF9A9-85D7-1949-9AB4-8A8425BE8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1552"/>
              <a:ext cx="2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6516" name="Freeform 190">
              <a:extLst>
                <a:ext uri="{FF2B5EF4-FFF2-40B4-BE49-F238E27FC236}">
                  <a16:creationId xmlns:a16="http://schemas.microsoft.com/office/drawing/2014/main" id="{A5F5E181-7865-3B48-9C7D-3EA44A8E7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1478"/>
              <a:ext cx="404" cy="91"/>
            </a:xfrm>
            <a:custGeom>
              <a:avLst/>
              <a:gdLst>
                <a:gd name="T0" fmla="*/ 181 w 404"/>
                <a:gd name="T1" fmla="*/ 0 h 91"/>
                <a:gd name="T2" fmla="*/ 143 w 404"/>
                <a:gd name="T3" fmla="*/ 3 h 91"/>
                <a:gd name="T4" fmla="*/ 106 w 404"/>
                <a:gd name="T5" fmla="*/ 6 h 91"/>
                <a:gd name="T6" fmla="*/ 82 w 404"/>
                <a:gd name="T7" fmla="*/ 10 h 91"/>
                <a:gd name="T8" fmla="*/ 67 w 404"/>
                <a:gd name="T9" fmla="*/ 12 h 91"/>
                <a:gd name="T10" fmla="*/ 53 w 404"/>
                <a:gd name="T11" fmla="*/ 15 h 91"/>
                <a:gd name="T12" fmla="*/ 41 w 404"/>
                <a:gd name="T13" fmla="*/ 19 h 91"/>
                <a:gd name="T14" fmla="*/ 29 w 404"/>
                <a:gd name="T15" fmla="*/ 22 h 91"/>
                <a:gd name="T16" fmla="*/ 20 w 404"/>
                <a:gd name="T17" fmla="*/ 26 h 91"/>
                <a:gd name="T18" fmla="*/ 13 w 404"/>
                <a:gd name="T19" fmla="*/ 29 h 91"/>
                <a:gd name="T20" fmla="*/ 7 w 404"/>
                <a:gd name="T21" fmla="*/ 34 h 91"/>
                <a:gd name="T22" fmla="*/ 2 w 404"/>
                <a:gd name="T23" fmla="*/ 39 h 91"/>
                <a:gd name="T24" fmla="*/ 0 w 404"/>
                <a:gd name="T25" fmla="*/ 43 h 91"/>
                <a:gd name="T26" fmla="*/ 0 w 404"/>
                <a:gd name="T27" fmla="*/ 48 h 91"/>
                <a:gd name="T28" fmla="*/ 2 w 404"/>
                <a:gd name="T29" fmla="*/ 53 h 91"/>
                <a:gd name="T30" fmla="*/ 7 w 404"/>
                <a:gd name="T31" fmla="*/ 57 h 91"/>
                <a:gd name="T32" fmla="*/ 13 w 404"/>
                <a:gd name="T33" fmla="*/ 61 h 91"/>
                <a:gd name="T34" fmla="*/ 20 w 404"/>
                <a:gd name="T35" fmla="*/ 66 h 91"/>
                <a:gd name="T36" fmla="*/ 29 w 404"/>
                <a:gd name="T37" fmla="*/ 69 h 91"/>
                <a:gd name="T38" fmla="*/ 41 w 404"/>
                <a:gd name="T39" fmla="*/ 73 h 91"/>
                <a:gd name="T40" fmla="*/ 53 w 404"/>
                <a:gd name="T41" fmla="*/ 76 h 91"/>
                <a:gd name="T42" fmla="*/ 67 w 404"/>
                <a:gd name="T43" fmla="*/ 80 h 91"/>
                <a:gd name="T44" fmla="*/ 82 w 404"/>
                <a:gd name="T45" fmla="*/ 82 h 91"/>
                <a:gd name="T46" fmla="*/ 106 w 404"/>
                <a:gd name="T47" fmla="*/ 85 h 91"/>
                <a:gd name="T48" fmla="*/ 143 w 404"/>
                <a:gd name="T49" fmla="*/ 89 h 91"/>
                <a:gd name="T50" fmla="*/ 181 w 404"/>
                <a:gd name="T51" fmla="*/ 91 h 91"/>
                <a:gd name="T52" fmla="*/ 223 w 404"/>
                <a:gd name="T53" fmla="*/ 91 h 91"/>
                <a:gd name="T54" fmla="*/ 262 w 404"/>
                <a:gd name="T55" fmla="*/ 89 h 91"/>
                <a:gd name="T56" fmla="*/ 298 w 404"/>
                <a:gd name="T57" fmla="*/ 85 h 91"/>
                <a:gd name="T58" fmla="*/ 322 w 404"/>
                <a:gd name="T59" fmla="*/ 82 h 91"/>
                <a:gd name="T60" fmla="*/ 337 w 404"/>
                <a:gd name="T61" fmla="*/ 80 h 91"/>
                <a:gd name="T62" fmla="*/ 351 w 404"/>
                <a:gd name="T63" fmla="*/ 76 h 91"/>
                <a:gd name="T64" fmla="*/ 363 w 404"/>
                <a:gd name="T65" fmla="*/ 73 h 91"/>
                <a:gd name="T66" fmla="*/ 375 w 404"/>
                <a:gd name="T67" fmla="*/ 69 h 91"/>
                <a:gd name="T68" fmla="*/ 384 w 404"/>
                <a:gd name="T69" fmla="*/ 66 h 91"/>
                <a:gd name="T70" fmla="*/ 391 w 404"/>
                <a:gd name="T71" fmla="*/ 61 h 91"/>
                <a:gd name="T72" fmla="*/ 397 w 404"/>
                <a:gd name="T73" fmla="*/ 57 h 91"/>
                <a:gd name="T74" fmla="*/ 402 w 404"/>
                <a:gd name="T75" fmla="*/ 53 h 91"/>
                <a:gd name="T76" fmla="*/ 404 w 404"/>
                <a:gd name="T77" fmla="*/ 48 h 91"/>
                <a:gd name="T78" fmla="*/ 404 w 404"/>
                <a:gd name="T79" fmla="*/ 43 h 91"/>
                <a:gd name="T80" fmla="*/ 402 w 404"/>
                <a:gd name="T81" fmla="*/ 39 h 91"/>
                <a:gd name="T82" fmla="*/ 397 w 404"/>
                <a:gd name="T83" fmla="*/ 34 h 91"/>
                <a:gd name="T84" fmla="*/ 391 w 404"/>
                <a:gd name="T85" fmla="*/ 29 h 91"/>
                <a:gd name="T86" fmla="*/ 384 w 404"/>
                <a:gd name="T87" fmla="*/ 26 h 91"/>
                <a:gd name="T88" fmla="*/ 375 w 404"/>
                <a:gd name="T89" fmla="*/ 22 h 91"/>
                <a:gd name="T90" fmla="*/ 363 w 404"/>
                <a:gd name="T91" fmla="*/ 19 h 91"/>
                <a:gd name="T92" fmla="*/ 351 w 404"/>
                <a:gd name="T93" fmla="*/ 15 h 91"/>
                <a:gd name="T94" fmla="*/ 337 w 404"/>
                <a:gd name="T95" fmla="*/ 12 h 91"/>
                <a:gd name="T96" fmla="*/ 322 w 404"/>
                <a:gd name="T97" fmla="*/ 10 h 91"/>
                <a:gd name="T98" fmla="*/ 298 w 404"/>
                <a:gd name="T99" fmla="*/ 6 h 91"/>
                <a:gd name="T100" fmla="*/ 262 w 404"/>
                <a:gd name="T101" fmla="*/ 3 h 91"/>
                <a:gd name="T102" fmla="*/ 223 w 404"/>
                <a:gd name="T103" fmla="*/ 0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"/>
                <a:gd name="T157" fmla="*/ 0 h 91"/>
                <a:gd name="T158" fmla="*/ 404 w 404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" h="91">
                  <a:moveTo>
                    <a:pt x="202" y="0"/>
                  </a:moveTo>
                  <a:lnTo>
                    <a:pt x="181" y="0"/>
                  </a:lnTo>
                  <a:lnTo>
                    <a:pt x="161" y="1"/>
                  </a:lnTo>
                  <a:lnTo>
                    <a:pt x="143" y="3"/>
                  </a:lnTo>
                  <a:lnTo>
                    <a:pt x="124" y="4"/>
                  </a:lnTo>
                  <a:lnTo>
                    <a:pt x="106" y="6"/>
                  </a:lnTo>
                  <a:lnTo>
                    <a:pt x="89" y="8"/>
                  </a:lnTo>
                  <a:lnTo>
                    <a:pt x="82" y="10"/>
                  </a:lnTo>
                  <a:lnTo>
                    <a:pt x="74" y="11"/>
                  </a:lnTo>
                  <a:lnTo>
                    <a:pt x="67" y="12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7" y="17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3" y="29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2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20" y="66"/>
                  </a:lnTo>
                  <a:lnTo>
                    <a:pt x="25" y="67"/>
                  </a:lnTo>
                  <a:lnTo>
                    <a:pt x="29" y="69"/>
                  </a:lnTo>
                  <a:lnTo>
                    <a:pt x="35" y="71"/>
                  </a:lnTo>
                  <a:lnTo>
                    <a:pt x="41" y="73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60" y="77"/>
                  </a:lnTo>
                  <a:lnTo>
                    <a:pt x="67" y="80"/>
                  </a:lnTo>
                  <a:lnTo>
                    <a:pt x="74" y="81"/>
                  </a:lnTo>
                  <a:lnTo>
                    <a:pt x="82" y="82"/>
                  </a:lnTo>
                  <a:lnTo>
                    <a:pt x="89" y="83"/>
                  </a:lnTo>
                  <a:lnTo>
                    <a:pt x="106" y="85"/>
                  </a:lnTo>
                  <a:lnTo>
                    <a:pt x="124" y="88"/>
                  </a:lnTo>
                  <a:lnTo>
                    <a:pt x="143" y="89"/>
                  </a:lnTo>
                  <a:lnTo>
                    <a:pt x="161" y="90"/>
                  </a:lnTo>
                  <a:lnTo>
                    <a:pt x="181" y="91"/>
                  </a:lnTo>
                  <a:lnTo>
                    <a:pt x="202" y="91"/>
                  </a:lnTo>
                  <a:lnTo>
                    <a:pt x="223" y="91"/>
                  </a:lnTo>
                  <a:lnTo>
                    <a:pt x="243" y="90"/>
                  </a:lnTo>
                  <a:lnTo>
                    <a:pt x="262" y="89"/>
                  </a:lnTo>
                  <a:lnTo>
                    <a:pt x="280" y="88"/>
                  </a:lnTo>
                  <a:lnTo>
                    <a:pt x="298" y="85"/>
                  </a:lnTo>
                  <a:lnTo>
                    <a:pt x="315" y="83"/>
                  </a:lnTo>
                  <a:lnTo>
                    <a:pt x="322" y="82"/>
                  </a:lnTo>
                  <a:lnTo>
                    <a:pt x="330" y="81"/>
                  </a:lnTo>
                  <a:lnTo>
                    <a:pt x="337" y="80"/>
                  </a:lnTo>
                  <a:lnTo>
                    <a:pt x="344" y="77"/>
                  </a:lnTo>
                  <a:lnTo>
                    <a:pt x="351" y="76"/>
                  </a:lnTo>
                  <a:lnTo>
                    <a:pt x="357" y="75"/>
                  </a:lnTo>
                  <a:lnTo>
                    <a:pt x="363" y="73"/>
                  </a:lnTo>
                  <a:lnTo>
                    <a:pt x="369" y="71"/>
                  </a:lnTo>
                  <a:lnTo>
                    <a:pt x="375" y="69"/>
                  </a:lnTo>
                  <a:lnTo>
                    <a:pt x="379" y="67"/>
                  </a:lnTo>
                  <a:lnTo>
                    <a:pt x="384" y="66"/>
                  </a:lnTo>
                  <a:lnTo>
                    <a:pt x="388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2" y="53"/>
                  </a:lnTo>
                  <a:lnTo>
                    <a:pt x="403" y="50"/>
                  </a:lnTo>
                  <a:lnTo>
                    <a:pt x="404" y="48"/>
                  </a:lnTo>
                  <a:lnTo>
                    <a:pt x="404" y="46"/>
                  </a:lnTo>
                  <a:lnTo>
                    <a:pt x="404" y="43"/>
                  </a:lnTo>
                  <a:lnTo>
                    <a:pt x="403" y="41"/>
                  </a:lnTo>
                  <a:lnTo>
                    <a:pt x="402" y="39"/>
                  </a:lnTo>
                  <a:lnTo>
                    <a:pt x="399" y="36"/>
                  </a:lnTo>
                  <a:lnTo>
                    <a:pt x="397" y="34"/>
                  </a:lnTo>
                  <a:lnTo>
                    <a:pt x="395" y="32"/>
                  </a:lnTo>
                  <a:lnTo>
                    <a:pt x="391" y="29"/>
                  </a:lnTo>
                  <a:lnTo>
                    <a:pt x="388" y="28"/>
                  </a:lnTo>
                  <a:lnTo>
                    <a:pt x="384" y="26"/>
                  </a:lnTo>
                  <a:lnTo>
                    <a:pt x="379" y="24"/>
                  </a:lnTo>
                  <a:lnTo>
                    <a:pt x="375" y="22"/>
                  </a:lnTo>
                  <a:lnTo>
                    <a:pt x="369" y="20"/>
                  </a:lnTo>
                  <a:lnTo>
                    <a:pt x="363" y="19"/>
                  </a:lnTo>
                  <a:lnTo>
                    <a:pt x="357" y="17"/>
                  </a:lnTo>
                  <a:lnTo>
                    <a:pt x="351" y="15"/>
                  </a:lnTo>
                  <a:lnTo>
                    <a:pt x="344" y="13"/>
                  </a:lnTo>
                  <a:lnTo>
                    <a:pt x="337" y="12"/>
                  </a:lnTo>
                  <a:lnTo>
                    <a:pt x="330" y="11"/>
                  </a:lnTo>
                  <a:lnTo>
                    <a:pt x="322" y="10"/>
                  </a:lnTo>
                  <a:lnTo>
                    <a:pt x="315" y="8"/>
                  </a:lnTo>
                  <a:lnTo>
                    <a:pt x="298" y="6"/>
                  </a:lnTo>
                  <a:lnTo>
                    <a:pt x="280" y="4"/>
                  </a:lnTo>
                  <a:lnTo>
                    <a:pt x="262" y="3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7" name="Freeform 191">
              <a:extLst>
                <a:ext uri="{FF2B5EF4-FFF2-40B4-BE49-F238E27FC236}">
                  <a16:creationId xmlns:a16="http://schemas.microsoft.com/office/drawing/2014/main" id="{F3AAD961-938A-DC45-A134-682481B61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1478"/>
              <a:ext cx="404" cy="91"/>
            </a:xfrm>
            <a:custGeom>
              <a:avLst/>
              <a:gdLst>
                <a:gd name="T0" fmla="*/ 181 w 404"/>
                <a:gd name="T1" fmla="*/ 0 h 91"/>
                <a:gd name="T2" fmla="*/ 143 w 404"/>
                <a:gd name="T3" fmla="*/ 3 h 91"/>
                <a:gd name="T4" fmla="*/ 106 w 404"/>
                <a:gd name="T5" fmla="*/ 6 h 91"/>
                <a:gd name="T6" fmla="*/ 82 w 404"/>
                <a:gd name="T7" fmla="*/ 10 h 91"/>
                <a:gd name="T8" fmla="*/ 67 w 404"/>
                <a:gd name="T9" fmla="*/ 12 h 91"/>
                <a:gd name="T10" fmla="*/ 53 w 404"/>
                <a:gd name="T11" fmla="*/ 15 h 91"/>
                <a:gd name="T12" fmla="*/ 41 w 404"/>
                <a:gd name="T13" fmla="*/ 19 h 91"/>
                <a:gd name="T14" fmla="*/ 29 w 404"/>
                <a:gd name="T15" fmla="*/ 22 h 91"/>
                <a:gd name="T16" fmla="*/ 20 w 404"/>
                <a:gd name="T17" fmla="*/ 26 h 91"/>
                <a:gd name="T18" fmla="*/ 13 w 404"/>
                <a:gd name="T19" fmla="*/ 29 h 91"/>
                <a:gd name="T20" fmla="*/ 7 w 404"/>
                <a:gd name="T21" fmla="*/ 34 h 91"/>
                <a:gd name="T22" fmla="*/ 2 w 404"/>
                <a:gd name="T23" fmla="*/ 39 h 91"/>
                <a:gd name="T24" fmla="*/ 0 w 404"/>
                <a:gd name="T25" fmla="*/ 43 h 91"/>
                <a:gd name="T26" fmla="*/ 0 w 404"/>
                <a:gd name="T27" fmla="*/ 48 h 91"/>
                <a:gd name="T28" fmla="*/ 2 w 404"/>
                <a:gd name="T29" fmla="*/ 53 h 91"/>
                <a:gd name="T30" fmla="*/ 7 w 404"/>
                <a:gd name="T31" fmla="*/ 57 h 91"/>
                <a:gd name="T32" fmla="*/ 13 w 404"/>
                <a:gd name="T33" fmla="*/ 61 h 91"/>
                <a:gd name="T34" fmla="*/ 20 w 404"/>
                <a:gd name="T35" fmla="*/ 66 h 91"/>
                <a:gd name="T36" fmla="*/ 29 w 404"/>
                <a:gd name="T37" fmla="*/ 69 h 91"/>
                <a:gd name="T38" fmla="*/ 41 w 404"/>
                <a:gd name="T39" fmla="*/ 73 h 91"/>
                <a:gd name="T40" fmla="*/ 53 w 404"/>
                <a:gd name="T41" fmla="*/ 76 h 91"/>
                <a:gd name="T42" fmla="*/ 67 w 404"/>
                <a:gd name="T43" fmla="*/ 80 h 91"/>
                <a:gd name="T44" fmla="*/ 82 w 404"/>
                <a:gd name="T45" fmla="*/ 82 h 91"/>
                <a:gd name="T46" fmla="*/ 106 w 404"/>
                <a:gd name="T47" fmla="*/ 85 h 91"/>
                <a:gd name="T48" fmla="*/ 143 w 404"/>
                <a:gd name="T49" fmla="*/ 89 h 91"/>
                <a:gd name="T50" fmla="*/ 181 w 404"/>
                <a:gd name="T51" fmla="*/ 91 h 91"/>
                <a:gd name="T52" fmla="*/ 223 w 404"/>
                <a:gd name="T53" fmla="*/ 91 h 91"/>
                <a:gd name="T54" fmla="*/ 262 w 404"/>
                <a:gd name="T55" fmla="*/ 89 h 91"/>
                <a:gd name="T56" fmla="*/ 298 w 404"/>
                <a:gd name="T57" fmla="*/ 85 h 91"/>
                <a:gd name="T58" fmla="*/ 322 w 404"/>
                <a:gd name="T59" fmla="*/ 82 h 91"/>
                <a:gd name="T60" fmla="*/ 337 w 404"/>
                <a:gd name="T61" fmla="*/ 80 h 91"/>
                <a:gd name="T62" fmla="*/ 351 w 404"/>
                <a:gd name="T63" fmla="*/ 76 h 91"/>
                <a:gd name="T64" fmla="*/ 363 w 404"/>
                <a:gd name="T65" fmla="*/ 73 h 91"/>
                <a:gd name="T66" fmla="*/ 375 w 404"/>
                <a:gd name="T67" fmla="*/ 69 h 91"/>
                <a:gd name="T68" fmla="*/ 384 w 404"/>
                <a:gd name="T69" fmla="*/ 66 h 91"/>
                <a:gd name="T70" fmla="*/ 391 w 404"/>
                <a:gd name="T71" fmla="*/ 61 h 91"/>
                <a:gd name="T72" fmla="*/ 397 w 404"/>
                <a:gd name="T73" fmla="*/ 57 h 91"/>
                <a:gd name="T74" fmla="*/ 402 w 404"/>
                <a:gd name="T75" fmla="*/ 53 h 91"/>
                <a:gd name="T76" fmla="*/ 404 w 404"/>
                <a:gd name="T77" fmla="*/ 48 h 91"/>
                <a:gd name="T78" fmla="*/ 404 w 404"/>
                <a:gd name="T79" fmla="*/ 43 h 91"/>
                <a:gd name="T80" fmla="*/ 402 w 404"/>
                <a:gd name="T81" fmla="*/ 39 h 91"/>
                <a:gd name="T82" fmla="*/ 397 w 404"/>
                <a:gd name="T83" fmla="*/ 34 h 91"/>
                <a:gd name="T84" fmla="*/ 391 w 404"/>
                <a:gd name="T85" fmla="*/ 29 h 91"/>
                <a:gd name="T86" fmla="*/ 384 w 404"/>
                <a:gd name="T87" fmla="*/ 26 h 91"/>
                <a:gd name="T88" fmla="*/ 375 w 404"/>
                <a:gd name="T89" fmla="*/ 22 h 91"/>
                <a:gd name="T90" fmla="*/ 363 w 404"/>
                <a:gd name="T91" fmla="*/ 19 h 91"/>
                <a:gd name="T92" fmla="*/ 351 w 404"/>
                <a:gd name="T93" fmla="*/ 15 h 91"/>
                <a:gd name="T94" fmla="*/ 337 w 404"/>
                <a:gd name="T95" fmla="*/ 12 h 91"/>
                <a:gd name="T96" fmla="*/ 322 w 404"/>
                <a:gd name="T97" fmla="*/ 10 h 91"/>
                <a:gd name="T98" fmla="*/ 298 w 404"/>
                <a:gd name="T99" fmla="*/ 6 h 91"/>
                <a:gd name="T100" fmla="*/ 262 w 404"/>
                <a:gd name="T101" fmla="*/ 3 h 91"/>
                <a:gd name="T102" fmla="*/ 223 w 404"/>
                <a:gd name="T103" fmla="*/ 0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"/>
                <a:gd name="T157" fmla="*/ 0 h 91"/>
                <a:gd name="T158" fmla="*/ 404 w 404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" h="91">
                  <a:moveTo>
                    <a:pt x="202" y="0"/>
                  </a:moveTo>
                  <a:lnTo>
                    <a:pt x="181" y="0"/>
                  </a:lnTo>
                  <a:lnTo>
                    <a:pt x="161" y="1"/>
                  </a:lnTo>
                  <a:lnTo>
                    <a:pt x="143" y="3"/>
                  </a:lnTo>
                  <a:lnTo>
                    <a:pt x="124" y="4"/>
                  </a:lnTo>
                  <a:lnTo>
                    <a:pt x="106" y="6"/>
                  </a:lnTo>
                  <a:lnTo>
                    <a:pt x="89" y="8"/>
                  </a:lnTo>
                  <a:lnTo>
                    <a:pt x="82" y="10"/>
                  </a:lnTo>
                  <a:lnTo>
                    <a:pt x="74" y="11"/>
                  </a:lnTo>
                  <a:lnTo>
                    <a:pt x="67" y="12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7" y="17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3" y="29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2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20" y="66"/>
                  </a:lnTo>
                  <a:lnTo>
                    <a:pt x="25" y="67"/>
                  </a:lnTo>
                  <a:lnTo>
                    <a:pt x="29" y="69"/>
                  </a:lnTo>
                  <a:lnTo>
                    <a:pt x="35" y="71"/>
                  </a:lnTo>
                  <a:lnTo>
                    <a:pt x="41" y="73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60" y="77"/>
                  </a:lnTo>
                  <a:lnTo>
                    <a:pt x="67" y="80"/>
                  </a:lnTo>
                  <a:lnTo>
                    <a:pt x="74" y="81"/>
                  </a:lnTo>
                  <a:lnTo>
                    <a:pt x="82" y="82"/>
                  </a:lnTo>
                  <a:lnTo>
                    <a:pt x="89" y="83"/>
                  </a:lnTo>
                  <a:lnTo>
                    <a:pt x="106" y="85"/>
                  </a:lnTo>
                  <a:lnTo>
                    <a:pt x="124" y="88"/>
                  </a:lnTo>
                  <a:lnTo>
                    <a:pt x="143" y="89"/>
                  </a:lnTo>
                  <a:lnTo>
                    <a:pt x="161" y="90"/>
                  </a:lnTo>
                  <a:lnTo>
                    <a:pt x="181" y="91"/>
                  </a:lnTo>
                  <a:lnTo>
                    <a:pt x="202" y="91"/>
                  </a:lnTo>
                  <a:lnTo>
                    <a:pt x="223" y="91"/>
                  </a:lnTo>
                  <a:lnTo>
                    <a:pt x="243" y="90"/>
                  </a:lnTo>
                  <a:lnTo>
                    <a:pt x="262" y="89"/>
                  </a:lnTo>
                  <a:lnTo>
                    <a:pt x="280" y="88"/>
                  </a:lnTo>
                  <a:lnTo>
                    <a:pt x="298" y="85"/>
                  </a:lnTo>
                  <a:lnTo>
                    <a:pt x="315" y="83"/>
                  </a:lnTo>
                  <a:lnTo>
                    <a:pt x="322" y="82"/>
                  </a:lnTo>
                  <a:lnTo>
                    <a:pt x="330" y="81"/>
                  </a:lnTo>
                  <a:lnTo>
                    <a:pt x="337" y="80"/>
                  </a:lnTo>
                  <a:lnTo>
                    <a:pt x="344" y="77"/>
                  </a:lnTo>
                  <a:lnTo>
                    <a:pt x="351" y="76"/>
                  </a:lnTo>
                  <a:lnTo>
                    <a:pt x="357" y="75"/>
                  </a:lnTo>
                  <a:lnTo>
                    <a:pt x="363" y="73"/>
                  </a:lnTo>
                  <a:lnTo>
                    <a:pt x="369" y="71"/>
                  </a:lnTo>
                  <a:lnTo>
                    <a:pt x="375" y="69"/>
                  </a:lnTo>
                  <a:lnTo>
                    <a:pt x="379" y="67"/>
                  </a:lnTo>
                  <a:lnTo>
                    <a:pt x="384" y="66"/>
                  </a:lnTo>
                  <a:lnTo>
                    <a:pt x="388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2" y="53"/>
                  </a:lnTo>
                  <a:lnTo>
                    <a:pt x="403" y="50"/>
                  </a:lnTo>
                  <a:lnTo>
                    <a:pt x="404" y="48"/>
                  </a:lnTo>
                  <a:lnTo>
                    <a:pt x="404" y="46"/>
                  </a:lnTo>
                  <a:lnTo>
                    <a:pt x="404" y="43"/>
                  </a:lnTo>
                  <a:lnTo>
                    <a:pt x="403" y="41"/>
                  </a:lnTo>
                  <a:lnTo>
                    <a:pt x="402" y="39"/>
                  </a:lnTo>
                  <a:lnTo>
                    <a:pt x="399" y="36"/>
                  </a:lnTo>
                  <a:lnTo>
                    <a:pt x="397" y="34"/>
                  </a:lnTo>
                  <a:lnTo>
                    <a:pt x="395" y="32"/>
                  </a:lnTo>
                  <a:lnTo>
                    <a:pt x="391" y="29"/>
                  </a:lnTo>
                  <a:lnTo>
                    <a:pt x="388" y="28"/>
                  </a:lnTo>
                  <a:lnTo>
                    <a:pt x="384" y="26"/>
                  </a:lnTo>
                  <a:lnTo>
                    <a:pt x="379" y="24"/>
                  </a:lnTo>
                  <a:lnTo>
                    <a:pt x="375" y="22"/>
                  </a:lnTo>
                  <a:lnTo>
                    <a:pt x="369" y="20"/>
                  </a:lnTo>
                  <a:lnTo>
                    <a:pt x="363" y="19"/>
                  </a:lnTo>
                  <a:lnTo>
                    <a:pt x="357" y="17"/>
                  </a:lnTo>
                  <a:lnTo>
                    <a:pt x="351" y="15"/>
                  </a:lnTo>
                  <a:lnTo>
                    <a:pt x="344" y="13"/>
                  </a:lnTo>
                  <a:lnTo>
                    <a:pt x="337" y="12"/>
                  </a:lnTo>
                  <a:lnTo>
                    <a:pt x="330" y="11"/>
                  </a:lnTo>
                  <a:lnTo>
                    <a:pt x="322" y="10"/>
                  </a:lnTo>
                  <a:lnTo>
                    <a:pt x="315" y="8"/>
                  </a:lnTo>
                  <a:lnTo>
                    <a:pt x="298" y="6"/>
                  </a:lnTo>
                  <a:lnTo>
                    <a:pt x="280" y="4"/>
                  </a:lnTo>
                  <a:lnTo>
                    <a:pt x="262" y="3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Line 192">
              <a:extLst>
                <a:ext uri="{FF2B5EF4-FFF2-40B4-BE49-F238E27FC236}">
                  <a16:creationId xmlns:a16="http://schemas.microsoft.com/office/drawing/2014/main" id="{9538FB1B-93D6-7446-AC50-65C45B8DD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6" y="1498"/>
              <a:ext cx="71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Line 193">
              <a:extLst>
                <a:ext uri="{FF2B5EF4-FFF2-40B4-BE49-F238E27FC236}">
                  <a16:creationId xmlns:a16="http://schemas.microsoft.com/office/drawing/2014/main" id="{3B15F3F1-1B37-1047-A23F-BAE1ABDB5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3" y="1551"/>
              <a:ext cx="63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0" name="Line 194">
              <a:extLst>
                <a:ext uri="{FF2B5EF4-FFF2-40B4-BE49-F238E27FC236}">
                  <a16:creationId xmlns:a16="http://schemas.microsoft.com/office/drawing/2014/main" id="{CE179084-31D7-F04A-8DCC-E7AE87DC4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2" y="1499"/>
              <a:ext cx="74" cy="5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1" name="Line 195">
              <a:extLst>
                <a:ext uri="{FF2B5EF4-FFF2-40B4-BE49-F238E27FC236}">
                  <a16:creationId xmlns:a16="http://schemas.microsoft.com/office/drawing/2014/main" id="{CFB2356F-7A19-4341-BE57-05937F402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1549"/>
              <a:ext cx="71" cy="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2" name="Line 196">
              <a:extLst>
                <a:ext uri="{FF2B5EF4-FFF2-40B4-BE49-F238E27FC236}">
                  <a16:creationId xmlns:a16="http://schemas.microsoft.com/office/drawing/2014/main" id="{A2BEFD1F-7D41-0842-BDA3-6F35B6859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3" y="1498"/>
              <a:ext cx="63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3" name="Line 197">
              <a:extLst>
                <a:ext uri="{FF2B5EF4-FFF2-40B4-BE49-F238E27FC236}">
                  <a16:creationId xmlns:a16="http://schemas.microsoft.com/office/drawing/2014/main" id="{897C56B9-B2E4-D540-82D0-20CAC672C7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2" y="1498"/>
              <a:ext cx="74" cy="5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4" name="Line 198">
              <a:extLst>
                <a:ext uri="{FF2B5EF4-FFF2-40B4-BE49-F238E27FC236}">
                  <a16:creationId xmlns:a16="http://schemas.microsoft.com/office/drawing/2014/main" id="{3F97CE34-F56D-0F46-AAFA-CC9CEBFF1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1144"/>
              <a:ext cx="1" cy="54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Line 199">
              <a:extLst>
                <a:ext uri="{FF2B5EF4-FFF2-40B4-BE49-F238E27FC236}">
                  <a16:creationId xmlns:a16="http://schemas.microsoft.com/office/drawing/2014/main" id="{DA1E0B37-6CAF-E544-B563-02A83F9BB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144"/>
              <a:ext cx="1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Line 200">
              <a:extLst>
                <a:ext uri="{FF2B5EF4-FFF2-40B4-BE49-F238E27FC236}">
                  <a16:creationId xmlns:a16="http://schemas.microsoft.com/office/drawing/2014/main" id="{09DF9ABB-041D-6646-A071-7EEC3A47E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465"/>
              <a:ext cx="1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7" name="Line 201">
              <a:extLst>
                <a:ext uri="{FF2B5EF4-FFF2-40B4-BE49-F238E27FC236}">
                  <a16:creationId xmlns:a16="http://schemas.microsoft.com/office/drawing/2014/main" id="{FB0AD728-F054-5B4B-AE6B-F6CC12167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1688"/>
              <a:ext cx="1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8" name="Line 202">
              <a:extLst>
                <a:ext uri="{FF2B5EF4-FFF2-40B4-BE49-F238E27FC236}">
                  <a16:creationId xmlns:a16="http://schemas.microsoft.com/office/drawing/2014/main" id="{DB2259AD-96B6-1A45-8FC1-CF526452E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1431"/>
              <a:ext cx="11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9" name="Line 203">
              <a:extLst>
                <a:ext uri="{FF2B5EF4-FFF2-40B4-BE49-F238E27FC236}">
                  <a16:creationId xmlns:a16="http://schemas.microsoft.com/office/drawing/2014/main" id="{8CAE366F-9995-994E-8F5F-675F489B7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1443"/>
              <a:ext cx="11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0" name="Line 204">
              <a:extLst>
                <a:ext uri="{FF2B5EF4-FFF2-40B4-BE49-F238E27FC236}">
                  <a16:creationId xmlns:a16="http://schemas.microsoft.com/office/drawing/2014/main" id="{6238345F-A7D3-904E-952E-ED6CF211E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6" y="1201"/>
              <a:ext cx="1" cy="4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1" name="Line 205">
              <a:extLst>
                <a:ext uri="{FF2B5EF4-FFF2-40B4-BE49-F238E27FC236}">
                  <a16:creationId xmlns:a16="http://schemas.microsoft.com/office/drawing/2014/main" id="{D69F2F60-DBA9-F247-9C1D-1468AADF2B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201"/>
              <a:ext cx="14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2" name="Line 206">
              <a:extLst>
                <a:ext uri="{FF2B5EF4-FFF2-40B4-BE49-F238E27FC236}">
                  <a16:creationId xmlns:a16="http://schemas.microsoft.com/office/drawing/2014/main" id="{A35A87E1-D26C-4A45-88E4-3FBD41160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691"/>
              <a:ext cx="14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3" name="Freeform 207">
              <a:extLst>
                <a:ext uri="{FF2B5EF4-FFF2-40B4-BE49-F238E27FC236}">
                  <a16:creationId xmlns:a16="http://schemas.microsoft.com/office/drawing/2014/main" id="{C13092A6-392E-8442-8213-9D9DCAD5C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1352"/>
              <a:ext cx="249" cy="208"/>
            </a:xfrm>
            <a:custGeom>
              <a:avLst/>
              <a:gdLst>
                <a:gd name="T0" fmla="*/ 70 w 249"/>
                <a:gd name="T1" fmla="*/ 14 h 208"/>
                <a:gd name="T2" fmla="*/ 70 w 249"/>
                <a:gd name="T3" fmla="*/ 14 h 208"/>
                <a:gd name="T4" fmla="*/ 73 w 249"/>
                <a:gd name="T5" fmla="*/ 14 h 208"/>
                <a:gd name="T6" fmla="*/ 75 w 249"/>
                <a:gd name="T7" fmla="*/ 12 h 208"/>
                <a:gd name="T8" fmla="*/ 79 w 249"/>
                <a:gd name="T9" fmla="*/ 11 h 208"/>
                <a:gd name="T10" fmla="*/ 83 w 249"/>
                <a:gd name="T11" fmla="*/ 10 h 208"/>
                <a:gd name="T12" fmla="*/ 88 w 249"/>
                <a:gd name="T13" fmla="*/ 9 h 208"/>
                <a:gd name="T14" fmla="*/ 95 w 249"/>
                <a:gd name="T15" fmla="*/ 8 h 208"/>
                <a:gd name="T16" fmla="*/ 103 w 249"/>
                <a:gd name="T17" fmla="*/ 5 h 208"/>
                <a:gd name="T18" fmla="*/ 111 w 249"/>
                <a:gd name="T19" fmla="*/ 4 h 208"/>
                <a:gd name="T20" fmla="*/ 121 w 249"/>
                <a:gd name="T21" fmla="*/ 3 h 208"/>
                <a:gd name="T22" fmla="*/ 132 w 249"/>
                <a:gd name="T23" fmla="*/ 2 h 208"/>
                <a:gd name="T24" fmla="*/ 144 w 249"/>
                <a:gd name="T25" fmla="*/ 1 h 208"/>
                <a:gd name="T26" fmla="*/ 157 w 249"/>
                <a:gd name="T27" fmla="*/ 0 h 208"/>
                <a:gd name="T28" fmla="*/ 170 w 249"/>
                <a:gd name="T29" fmla="*/ 0 h 208"/>
                <a:gd name="T30" fmla="*/ 185 w 249"/>
                <a:gd name="T31" fmla="*/ 0 h 208"/>
                <a:gd name="T32" fmla="*/ 201 w 249"/>
                <a:gd name="T33" fmla="*/ 0 h 208"/>
                <a:gd name="T34" fmla="*/ 208 w 249"/>
                <a:gd name="T35" fmla="*/ 28 h 208"/>
                <a:gd name="T36" fmla="*/ 210 w 249"/>
                <a:gd name="T37" fmla="*/ 29 h 208"/>
                <a:gd name="T38" fmla="*/ 216 w 249"/>
                <a:gd name="T39" fmla="*/ 32 h 208"/>
                <a:gd name="T40" fmla="*/ 222 w 249"/>
                <a:gd name="T41" fmla="*/ 39 h 208"/>
                <a:gd name="T42" fmla="*/ 226 w 249"/>
                <a:gd name="T43" fmla="*/ 50 h 208"/>
                <a:gd name="T44" fmla="*/ 240 w 249"/>
                <a:gd name="T45" fmla="*/ 115 h 208"/>
                <a:gd name="T46" fmla="*/ 247 w 249"/>
                <a:gd name="T47" fmla="*/ 143 h 208"/>
                <a:gd name="T48" fmla="*/ 247 w 249"/>
                <a:gd name="T49" fmla="*/ 146 h 208"/>
                <a:gd name="T50" fmla="*/ 248 w 249"/>
                <a:gd name="T51" fmla="*/ 150 h 208"/>
                <a:gd name="T52" fmla="*/ 248 w 249"/>
                <a:gd name="T53" fmla="*/ 159 h 208"/>
                <a:gd name="T54" fmla="*/ 244 w 249"/>
                <a:gd name="T55" fmla="*/ 169 h 208"/>
                <a:gd name="T56" fmla="*/ 0 w 249"/>
                <a:gd name="T57" fmla="*/ 162 h 208"/>
                <a:gd name="T58" fmla="*/ 25 w 249"/>
                <a:gd name="T59" fmla="*/ 149 h 208"/>
                <a:gd name="T60" fmla="*/ 25 w 249"/>
                <a:gd name="T61" fmla="*/ 28 h 208"/>
                <a:gd name="T62" fmla="*/ 26 w 249"/>
                <a:gd name="T63" fmla="*/ 27 h 208"/>
                <a:gd name="T64" fmla="*/ 28 w 249"/>
                <a:gd name="T65" fmla="*/ 25 h 208"/>
                <a:gd name="T66" fmla="*/ 32 w 249"/>
                <a:gd name="T67" fmla="*/ 24 h 208"/>
                <a:gd name="T68" fmla="*/ 37 w 249"/>
                <a:gd name="T69" fmla="*/ 22 h 208"/>
                <a:gd name="T70" fmla="*/ 42 w 249"/>
                <a:gd name="T71" fmla="*/ 22 h 208"/>
                <a:gd name="T72" fmla="*/ 49 w 249"/>
                <a:gd name="T73" fmla="*/ 22 h 208"/>
                <a:gd name="T74" fmla="*/ 58 w 249"/>
                <a:gd name="T75" fmla="*/ 23 h 208"/>
                <a:gd name="T76" fmla="*/ 68 w 249"/>
                <a:gd name="T77" fmla="*/ 27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8"/>
                <a:gd name="T119" fmla="*/ 249 w 249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8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3" y="10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5"/>
                  </a:lnTo>
                  <a:lnTo>
                    <a:pt x="107" y="5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4"/>
                  </a:lnTo>
                  <a:lnTo>
                    <a:pt x="208" y="28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2"/>
                  </a:lnTo>
                  <a:lnTo>
                    <a:pt x="220" y="36"/>
                  </a:lnTo>
                  <a:lnTo>
                    <a:pt x="222" y="39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7"/>
                  </a:lnTo>
                  <a:lnTo>
                    <a:pt x="240" y="115"/>
                  </a:lnTo>
                  <a:lnTo>
                    <a:pt x="208" y="132"/>
                  </a:lnTo>
                  <a:lnTo>
                    <a:pt x="247" y="143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0"/>
                  </a:lnTo>
                  <a:lnTo>
                    <a:pt x="249" y="154"/>
                  </a:lnTo>
                  <a:lnTo>
                    <a:pt x="248" y="159"/>
                  </a:lnTo>
                  <a:lnTo>
                    <a:pt x="247" y="163"/>
                  </a:lnTo>
                  <a:lnTo>
                    <a:pt x="244" y="169"/>
                  </a:lnTo>
                  <a:lnTo>
                    <a:pt x="144" y="208"/>
                  </a:lnTo>
                  <a:lnTo>
                    <a:pt x="0" y="162"/>
                  </a:lnTo>
                  <a:lnTo>
                    <a:pt x="3" y="157"/>
                  </a:lnTo>
                  <a:lnTo>
                    <a:pt x="25" y="149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4" name="Freeform 208">
              <a:extLst>
                <a:ext uri="{FF2B5EF4-FFF2-40B4-BE49-F238E27FC236}">
                  <a16:creationId xmlns:a16="http://schemas.microsoft.com/office/drawing/2014/main" id="{AC65A856-704D-A543-9F7D-B082AF3E7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1367"/>
              <a:ext cx="79" cy="91"/>
            </a:xfrm>
            <a:custGeom>
              <a:avLst/>
              <a:gdLst>
                <a:gd name="T0" fmla="*/ 78 w 79"/>
                <a:gd name="T1" fmla="*/ 3 h 91"/>
                <a:gd name="T2" fmla="*/ 78 w 79"/>
                <a:gd name="T3" fmla="*/ 3 h 91"/>
                <a:gd name="T4" fmla="*/ 77 w 79"/>
                <a:gd name="T5" fmla="*/ 3 h 91"/>
                <a:gd name="T6" fmla="*/ 74 w 79"/>
                <a:gd name="T7" fmla="*/ 2 h 91"/>
                <a:gd name="T8" fmla="*/ 72 w 79"/>
                <a:gd name="T9" fmla="*/ 2 h 91"/>
                <a:gd name="T10" fmla="*/ 69 w 79"/>
                <a:gd name="T11" fmla="*/ 1 h 91"/>
                <a:gd name="T12" fmla="*/ 65 w 79"/>
                <a:gd name="T13" fmla="*/ 1 h 91"/>
                <a:gd name="T14" fmla="*/ 60 w 79"/>
                <a:gd name="T15" fmla="*/ 1 h 91"/>
                <a:gd name="T16" fmla="*/ 56 w 79"/>
                <a:gd name="T17" fmla="*/ 0 h 91"/>
                <a:gd name="T18" fmla="*/ 50 w 79"/>
                <a:gd name="T19" fmla="*/ 0 h 91"/>
                <a:gd name="T20" fmla="*/ 44 w 79"/>
                <a:gd name="T21" fmla="*/ 0 h 91"/>
                <a:gd name="T22" fmla="*/ 38 w 79"/>
                <a:gd name="T23" fmla="*/ 1 h 91"/>
                <a:gd name="T24" fmla="*/ 31 w 79"/>
                <a:gd name="T25" fmla="*/ 2 h 91"/>
                <a:gd name="T26" fmla="*/ 25 w 79"/>
                <a:gd name="T27" fmla="*/ 3 h 91"/>
                <a:gd name="T28" fmla="*/ 18 w 79"/>
                <a:gd name="T29" fmla="*/ 6 h 91"/>
                <a:gd name="T30" fmla="*/ 11 w 79"/>
                <a:gd name="T31" fmla="*/ 8 h 91"/>
                <a:gd name="T32" fmla="*/ 4 w 79"/>
                <a:gd name="T33" fmla="*/ 10 h 91"/>
                <a:gd name="T34" fmla="*/ 4 w 79"/>
                <a:gd name="T35" fmla="*/ 13 h 91"/>
                <a:gd name="T36" fmla="*/ 3 w 79"/>
                <a:gd name="T37" fmla="*/ 17 h 91"/>
                <a:gd name="T38" fmla="*/ 1 w 79"/>
                <a:gd name="T39" fmla="*/ 26 h 91"/>
                <a:gd name="T40" fmla="*/ 0 w 79"/>
                <a:gd name="T41" fmla="*/ 35 h 91"/>
                <a:gd name="T42" fmla="*/ 0 w 79"/>
                <a:gd name="T43" fmla="*/ 47 h 91"/>
                <a:gd name="T44" fmla="*/ 0 w 79"/>
                <a:gd name="T45" fmla="*/ 59 h 91"/>
                <a:gd name="T46" fmla="*/ 2 w 79"/>
                <a:gd name="T47" fmla="*/ 73 h 91"/>
                <a:gd name="T48" fmla="*/ 6 w 79"/>
                <a:gd name="T49" fmla="*/ 89 h 91"/>
                <a:gd name="T50" fmla="*/ 7 w 79"/>
                <a:gd name="T51" fmla="*/ 89 h 91"/>
                <a:gd name="T52" fmla="*/ 8 w 79"/>
                <a:gd name="T53" fmla="*/ 89 h 91"/>
                <a:gd name="T54" fmla="*/ 9 w 79"/>
                <a:gd name="T55" fmla="*/ 87 h 91"/>
                <a:gd name="T56" fmla="*/ 11 w 79"/>
                <a:gd name="T57" fmla="*/ 87 h 91"/>
                <a:gd name="T58" fmla="*/ 15 w 79"/>
                <a:gd name="T59" fmla="*/ 87 h 91"/>
                <a:gd name="T60" fmla="*/ 18 w 79"/>
                <a:gd name="T61" fmla="*/ 87 h 91"/>
                <a:gd name="T62" fmla="*/ 22 w 79"/>
                <a:gd name="T63" fmla="*/ 87 h 91"/>
                <a:gd name="T64" fmla="*/ 27 w 79"/>
                <a:gd name="T65" fmla="*/ 87 h 91"/>
                <a:gd name="T66" fmla="*/ 32 w 79"/>
                <a:gd name="T67" fmla="*/ 86 h 91"/>
                <a:gd name="T68" fmla="*/ 38 w 79"/>
                <a:gd name="T69" fmla="*/ 87 h 91"/>
                <a:gd name="T70" fmla="*/ 44 w 79"/>
                <a:gd name="T71" fmla="*/ 87 h 91"/>
                <a:gd name="T72" fmla="*/ 50 w 79"/>
                <a:gd name="T73" fmla="*/ 87 h 91"/>
                <a:gd name="T74" fmla="*/ 57 w 79"/>
                <a:gd name="T75" fmla="*/ 87 h 91"/>
                <a:gd name="T76" fmla="*/ 64 w 79"/>
                <a:gd name="T77" fmla="*/ 89 h 91"/>
                <a:gd name="T78" fmla="*/ 71 w 79"/>
                <a:gd name="T79" fmla="*/ 90 h 91"/>
                <a:gd name="T80" fmla="*/ 79 w 79"/>
                <a:gd name="T81" fmla="*/ 91 h 91"/>
                <a:gd name="T82" fmla="*/ 79 w 79"/>
                <a:gd name="T83" fmla="*/ 87 h 91"/>
                <a:gd name="T84" fmla="*/ 78 w 79"/>
                <a:gd name="T85" fmla="*/ 80 h 91"/>
                <a:gd name="T86" fmla="*/ 77 w 79"/>
                <a:gd name="T87" fmla="*/ 70 h 91"/>
                <a:gd name="T88" fmla="*/ 76 w 79"/>
                <a:gd name="T89" fmla="*/ 57 h 91"/>
                <a:gd name="T90" fmla="*/ 76 w 79"/>
                <a:gd name="T91" fmla="*/ 43 h 91"/>
                <a:gd name="T92" fmla="*/ 76 w 79"/>
                <a:gd name="T93" fmla="*/ 28 h 91"/>
                <a:gd name="T94" fmla="*/ 77 w 79"/>
                <a:gd name="T95" fmla="*/ 15 h 91"/>
                <a:gd name="T96" fmla="*/ 78 w 79"/>
                <a:gd name="T97" fmla="*/ 3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3"/>
                  </a:moveTo>
                  <a:lnTo>
                    <a:pt x="78" y="3"/>
                  </a:lnTo>
                  <a:lnTo>
                    <a:pt x="77" y="3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2" y="73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7"/>
                  </a:lnTo>
                  <a:lnTo>
                    <a:pt x="11" y="87"/>
                  </a:lnTo>
                  <a:lnTo>
                    <a:pt x="15" y="87"/>
                  </a:lnTo>
                  <a:lnTo>
                    <a:pt x="18" y="87"/>
                  </a:lnTo>
                  <a:lnTo>
                    <a:pt x="22" y="87"/>
                  </a:lnTo>
                  <a:lnTo>
                    <a:pt x="27" y="87"/>
                  </a:lnTo>
                  <a:lnTo>
                    <a:pt x="32" y="86"/>
                  </a:lnTo>
                  <a:lnTo>
                    <a:pt x="38" y="87"/>
                  </a:lnTo>
                  <a:lnTo>
                    <a:pt x="44" y="87"/>
                  </a:lnTo>
                  <a:lnTo>
                    <a:pt x="50" y="87"/>
                  </a:lnTo>
                  <a:lnTo>
                    <a:pt x="57" y="87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7"/>
                  </a:lnTo>
                  <a:lnTo>
                    <a:pt x="78" y="80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8"/>
                  </a:lnTo>
                  <a:lnTo>
                    <a:pt x="77" y="15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5" name="Freeform 209">
              <a:extLst>
                <a:ext uri="{FF2B5EF4-FFF2-40B4-BE49-F238E27FC236}">
                  <a16:creationId xmlns:a16="http://schemas.microsoft.com/office/drawing/2014/main" id="{F09EE383-B533-7648-8264-D8FAEAA42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91"/>
              <a:ext cx="132" cy="90"/>
            </a:xfrm>
            <a:custGeom>
              <a:avLst/>
              <a:gdLst>
                <a:gd name="T0" fmla="*/ 1 w 132"/>
                <a:gd name="T1" fmla="*/ 68 h 90"/>
                <a:gd name="T2" fmla="*/ 0 w 132"/>
                <a:gd name="T3" fmla="*/ 80 h 90"/>
                <a:gd name="T4" fmla="*/ 86 w 132"/>
                <a:gd name="T5" fmla="*/ 90 h 90"/>
                <a:gd name="T6" fmla="*/ 86 w 132"/>
                <a:gd name="T7" fmla="*/ 90 h 90"/>
                <a:gd name="T8" fmla="*/ 89 w 132"/>
                <a:gd name="T9" fmla="*/ 89 h 90"/>
                <a:gd name="T10" fmla="*/ 91 w 132"/>
                <a:gd name="T11" fmla="*/ 88 h 90"/>
                <a:gd name="T12" fmla="*/ 94 w 132"/>
                <a:gd name="T13" fmla="*/ 86 h 90"/>
                <a:gd name="T14" fmla="*/ 98 w 132"/>
                <a:gd name="T15" fmla="*/ 83 h 90"/>
                <a:gd name="T16" fmla="*/ 103 w 132"/>
                <a:gd name="T17" fmla="*/ 80 h 90"/>
                <a:gd name="T18" fmla="*/ 107 w 132"/>
                <a:gd name="T19" fmla="*/ 76 h 90"/>
                <a:gd name="T20" fmla="*/ 112 w 132"/>
                <a:gd name="T21" fmla="*/ 72 h 90"/>
                <a:gd name="T22" fmla="*/ 117 w 132"/>
                <a:gd name="T23" fmla="*/ 67 h 90"/>
                <a:gd name="T24" fmla="*/ 121 w 132"/>
                <a:gd name="T25" fmla="*/ 61 h 90"/>
                <a:gd name="T26" fmla="*/ 125 w 132"/>
                <a:gd name="T27" fmla="*/ 55 h 90"/>
                <a:gd name="T28" fmla="*/ 128 w 132"/>
                <a:gd name="T29" fmla="*/ 48 h 90"/>
                <a:gd name="T30" fmla="*/ 131 w 132"/>
                <a:gd name="T31" fmla="*/ 40 h 90"/>
                <a:gd name="T32" fmla="*/ 132 w 132"/>
                <a:gd name="T33" fmla="*/ 32 h 90"/>
                <a:gd name="T34" fmla="*/ 132 w 132"/>
                <a:gd name="T35" fmla="*/ 24 h 90"/>
                <a:gd name="T36" fmla="*/ 129 w 132"/>
                <a:gd name="T37" fmla="*/ 14 h 90"/>
                <a:gd name="T38" fmla="*/ 129 w 132"/>
                <a:gd name="T39" fmla="*/ 13 h 90"/>
                <a:gd name="T40" fmla="*/ 128 w 132"/>
                <a:gd name="T41" fmla="*/ 12 h 90"/>
                <a:gd name="T42" fmla="*/ 127 w 132"/>
                <a:gd name="T43" fmla="*/ 10 h 90"/>
                <a:gd name="T44" fmla="*/ 126 w 132"/>
                <a:gd name="T45" fmla="*/ 7 h 90"/>
                <a:gd name="T46" fmla="*/ 124 w 132"/>
                <a:gd name="T47" fmla="*/ 5 h 90"/>
                <a:gd name="T48" fmla="*/ 120 w 132"/>
                <a:gd name="T49" fmla="*/ 3 h 90"/>
                <a:gd name="T50" fmla="*/ 117 w 132"/>
                <a:gd name="T51" fmla="*/ 2 h 90"/>
                <a:gd name="T52" fmla="*/ 113 w 132"/>
                <a:gd name="T53" fmla="*/ 0 h 90"/>
                <a:gd name="T54" fmla="*/ 113 w 132"/>
                <a:gd name="T55" fmla="*/ 3 h 90"/>
                <a:gd name="T56" fmla="*/ 114 w 132"/>
                <a:gd name="T57" fmla="*/ 6 h 90"/>
                <a:gd name="T58" fmla="*/ 117 w 132"/>
                <a:gd name="T59" fmla="*/ 12 h 90"/>
                <a:gd name="T60" fmla="*/ 118 w 132"/>
                <a:gd name="T61" fmla="*/ 20 h 90"/>
                <a:gd name="T62" fmla="*/ 118 w 132"/>
                <a:gd name="T63" fmla="*/ 30 h 90"/>
                <a:gd name="T64" fmla="*/ 117 w 132"/>
                <a:gd name="T65" fmla="*/ 40 h 90"/>
                <a:gd name="T66" fmla="*/ 114 w 132"/>
                <a:gd name="T67" fmla="*/ 52 h 90"/>
                <a:gd name="T68" fmla="*/ 108 w 132"/>
                <a:gd name="T69" fmla="*/ 65 h 90"/>
                <a:gd name="T70" fmla="*/ 108 w 132"/>
                <a:gd name="T71" fmla="*/ 65 h 90"/>
                <a:gd name="T72" fmla="*/ 108 w 132"/>
                <a:gd name="T73" fmla="*/ 65 h 90"/>
                <a:gd name="T74" fmla="*/ 107 w 132"/>
                <a:gd name="T75" fmla="*/ 66 h 90"/>
                <a:gd name="T76" fmla="*/ 106 w 132"/>
                <a:gd name="T77" fmla="*/ 67 h 90"/>
                <a:gd name="T78" fmla="*/ 105 w 132"/>
                <a:gd name="T79" fmla="*/ 67 h 90"/>
                <a:gd name="T80" fmla="*/ 103 w 132"/>
                <a:gd name="T81" fmla="*/ 68 h 90"/>
                <a:gd name="T82" fmla="*/ 100 w 132"/>
                <a:gd name="T83" fmla="*/ 69 h 90"/>
                <a:gd name="T84" fmla="*/ 98 w 132"/>
                <a:gd name="T85" fmla="*/ 70 h 90"/>
                <a:gd name="T86" fmla="*/ 96 w 132"/>
                <a:gd name="T87" fmla="*/ 72 h 90"/>
                <a:gd name="T88" fmla="*/ 92 w 132"/>
                <a:gd name="T89" fmla="*/ 73 h 90"/>
                <a:gd name="T90" fmla="*/ 90 w 132"/>
                <a:gd name="T91" fmla="*/ 73 h 90"/>
                <a:gd name="T92" fmla="*/ 85 w 132"/>
                <a:gd name="T93" fmla="*/ 74 h 90"/>
                <a:gd name="T94" fmla="*/ 82 w 132"/>
                <a:gd name="T95" fmla="*/ 74 h 90"/>
                <a:gd name="T96" fmla="*/ 78 w 132"/>
                <a:gd name="T97" fmla="*/ 74 h 90"/>
                <a:gd name="T98" fmla="*/ 73 w 132"/>
                <a:gd name="T99" fmla="*/ 73 h 90"/>
                <a:gd name="T100" fmla="*/ 69 w 132"/>
                <a:gd name="T101" fmla="*/ 73 h 90"/>
                <a:gd name="T102" fmla="*/ 69 w 132"/>
                <a:gd name="T103" fmla="*/ 84 h 90"/>
                <a:gd name="T104" fmla="*/ 3 w 132"/>
                <a:gd name="T105" fmla="*/ 77 h 90"/>
                <a:gd name="T106" fmla="*/ 1 w 132"/>
                <a:gd name="T107" fmla="*/ 68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8"/>
                  </a:moveTo>
                  <a:lnTo>
                    <a:pt x="0" y="80"/>
                  </a:lnTo>
                  <a:lnTo>
                    <a:pt x="86" y="90"/>
                  </a:lnTo>
                  <a:lnTo>
                    <a:pt x="89" y="89"/>
                  </a:lnTo>
                  <a:lnTo>
                    <a:pt x="91" y="88"/>
                  </a:lnTo>
                  <a:lnTo>
                    <a:pt x="94" y="86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7" y="76"/>
                  </a:lnTo>
                  <a:lnTo>
                    <a:pt x="112" y="72"/>
                  </a:lnTo>
                  <a:lnTo>
                    <a:pt x="117" y="67"/>
                  </a:lnTo>
                  <a:lnTo>
                    <a:pt x="121" y="61"/>
                  </a:lnTo>
                  <a:lnTo>
                    <a:pt x="125" y="55"/>
                  </a:lnTo>
                  <a:lnTo>
                    <a:pt x="128" y="48"/>
                  </a:lnTo>
                  <a:lnTo>
                    <a:pt x="131" y="40"/>
                  </a:lnTo>
                  <a:lnTo>
                    <a:pt x="132" y="32"/>
                  </a:lnTo>
                  <a:lnTo>
                    <a:pt x="132" y="24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8" y="12"/>
                  </a:lnTo>
                  <a:lnTo>
                    <a:pt x="127" y="10"/>
                  </a:lnTo>
                  <a:lnTo>
                    <a:pt x="126" y="7"/>
                  </a:lnTo>
                  <a:lnTo>
                    <a:pt x="124" y="5"/>
                  </a:lnTo>
                  <a:lnTo>
                    <a:pt x="120" y="3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3" y="3"/>
                  </a:lnTo>
                  <a:lnTo>
                    <a:pt x="114" y="6"/>
                  </a:lnTo>
                  <a:lnTo>
                    <a:pt x="117" y="12"/>
                  </a:lnTo>
                  <a:lnTo>
                    <a:pt x="118" y="20"/>
                  </a:lnTo>
                  <a:lnTo>
                    <a:pt x="118" y="30"/>
                  </a:lnTo>
                  <a:lnTo>
                    <a:pt x="117" y="40"/>
                  </a:lnTo>
                  <a:lnTo>
                    <a:pt x="114" y="52"/>
                  </a:lnTo>
                  <a:lnTo>
                    <a:pt x="108" y="65"/>
                  </a:lnTo>
                  <a:lnTo>
                    <a:pt x="107" y="66"/>
                  </a:lnTo>
                  <a:lnTo>
                    <a:pt x="106" y="67"/>
                  </a:lnTo>
                  <a:lnTo>
                    <a:pt x="105" y="67"/>
                  </a:lnTo>
                  <a:lnTo>
                    <a:pt x="103" y="68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2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3" y="73"/>
                  </a:lnTo>
                  <a:lnTo>
                    <a:pt x="69" y="73"/>
                  </a:lnTo>
                  <a:lnTo>
                    <a:pt x="69" y="84"/>
                  </a:lnTo>
                  <a:lnTo>
                    <a:pt x="3" y="77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6" name="Freeform 210">
              <a:extLst>
                <a:ext uri="{FF2B5EF4-FFF2-40B4-BE49-F238E27FC236}">
                  <a16:creationId xmlns:a16="http://schemas.microsoft.com/office/drawing/2014/main" id="{C75452EE-A331-EB40-9BE4-36F549317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1480"/>
              <a:ext cx="96" cy="32"/>
            </a:xfrm>
            <a:custGeom>
              <a:avLst/>
              <a:gdLst>
                <a:gd name="T0" fmla="*/ 96 w 96"/>
                <a:gd name="T1" fmla="*/ 12 h 32"/>
                <a:gd name="T2" fmla="*/ 1 w 96"/>
                <a:gd name="T3" fmla="*/ 0 h 32"/>
                <a:gd name="T4" fmla="*/ 0 w 96"/>
                <a:gd name="T5" fmla="*/ 12 h 32"/>
                <a:gd name="T6" fmla="*/ 93 w 96"/>
                <a:gd name="T7" fmla="*/ 32 h 32"/>
                <a:gd name="T8" fmla="*/ 96 w 96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2"/>
                <a:gd name="T17" fmla="*/ 96 w 9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2">
                  <a:moveTo>
                    <a:pt x="96" y="1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93" y="32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7" name="Freeform 211">
              <a:extLst>
                <a:ext uri="{FF2B5EF4-FFF2-40B4-BE49-F238E27FC236}">
                  <a16:creationId xmlns:a16="http://schemas.microsoft.com/office/drawing/2014/main" id="{24E1C65E-C34F-6C4B-B57B-388B19F02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1491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2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8" name="Freeform 212">
              <a:extLst>
                <a:ext uri="{FF2B5EF4-FFF2-40B4-BE49-F238E27FC236}">
                  <a16:creationId xmlns:a16="http://schemas.microsoft.com/office/drawing/2014/main" id="{A89EF4A2-4BCA-D74A-92B8-2E66FDD80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1484"/>
              <a:ext cx="28" cy="10"/>
            </a:xfrm>
            <a:custGeom>
              <a:avLst/>
              <a:gdLst>
                <a:gd name="T0" fmla="*/ 28 w 28"/>
                <a:gd name="T1" fmla="*/ 4 h 10"/>
                <a:gd name="T2" fmla="*/ 0 w 28"/>
                <a:gd name="T3" fmla="*/ 0 h 10"/>
                <a:gd name="T4" fmla="*/ 0 w 28"/>
                <a:gd name="T5" fmla="*/ 4 h 10"/>
                <a:gd name="T6" fmla="*/ 27 w 28"/>
                <a:gd name="T7" fmla="*/ 10 h 10"/>
                <a:gd name="T8" fmla="*/ 28 w 2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7" y="1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9" name="Freeform 213">
              <a:extLst>
                <a:ext uri="{FF2B5EF4-FFF2-40B4-BE49-F238E27FC236}">
                  <a16:creationId xmlns:a16="http://schemas.microsoft.com/office/drawing/2014/main" id="{BDCC1BB4-AD19-3649-842B-C6684ECBC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1493"/>
              <a:ext cx="162" cy="55"/>
            </a:xfrm>
            <a:custGeom>
              <a:avLst/>
              <a:gdLst>
                <a:gd name="T0" fmla="*/ 0 w 162"/>
                <a:gd name="T1" fmla="*/ 16 h 55"/>
                <a:gd name="T2" fmla="*/ 0 w 162"/>
                <a:gd name="T3" fmla="*/ 16 h 55"/>
                <a:gd name="T4" fmla="*/ 1 w 162"/>
                <a:gd name="T5" fmla="*/ 16 h 55"/>
                <a:gd name="T6" fmla="*/ 2 w 162"/>
                <a:gd name="T7" fmla="*/ 16 h 55"/>
                <a:gd name="T8" fmla="*/ 4 w 162"/>
                <a:gd name="T9" fmla="*/ 15 h 55"/>
                <a:gd name="T10" fmla="*/ 7 w 162"/>
                <a:gd name="T11" fmla="*/ 15 h 55"/>
                <a:gd name="T12" fmla="*/ 10 w 162"/>
                <a:gd name="T13" fmla="*/ 15 h 55"/>
                <a:gd name="T14" fmla="*/ 14 w 162"/>
                <a:gd name="T15" fmla="*/ 14 h 55"/>
                <a:gd name="T16" fmla="*/ 17 w 162"/>
                <a:gd name="T17" fmla="*/ 13 h 55"/>
                <a:gd name="T18" fmla="*/ 21 w 162"/>
                <a:gd name="T19" fmla="*/ 12 h 55"/>
                <a:gd name="T20" fmla="*/ 24 w 162"/>
                <a:gd name="T21" fmla="*/ 11 h 55"/>
                <a:gd name="T22" fmla="*/ 28 w 162"/>
                <a:gd name="T23" fmla="*/ 9 h 55"/>
                <a:gd name="T24" fmla="*/ 31 w 162"/>
                <a:gd name="T25" fmla="*/ 8 h 55"/>
                <a:gd name="T26" fmla="*/ 35 w 162"/>
                <a:gd name="T27" fmla="*/ 6 h 55"/>
                <a:gd name="T28" fmla="*/ 37 w 162"/>
                <a:gd name="T29" fmla="*/ 5 h 55"/>
                <a:gd name="T30" fmla="*/ 40 w 162"/>
                <a:gd name="T31" fmla="*/ 2 h 55"/>
                <a:gd name="T32" fmla="*/ 43 w 162"/>
                <a:gd name="T33" fmla="*/ 0 h 55"/>
                <a:gd name="T34" fmla="*/ 162 w 162"/>
                <a:gd name="T35" fmla="*/ 28 h 55"/>
                <a:gd name="T36" fmla="*/ 162 w 162"/>
                <a:gd name="T37" fmla="*/ 28 h 55"/>
                <a:gd name="T38" fmla="*/ 161 w 162"/>
                <a:gd name="T39" fmla="*/ 29 h 55"/>
                <a:gd name="T40" fmla="*/ 159 w 162"/>
                <a:gd name="T41" fmla="*/ 30 h 55"/>
                <a:gd name="T42" fmla="*/ 158 w 162"/>
                <a:gd name="T43" fmla="*/ 32 h 55"/>
                <a:gd name="T44" fmla="*/ 157 w 162"/>
                <a:gd name="T45" fmla="*/ 33 h 55"/>
                <a:gd name="T46" fmla="*/ 155 w 162"/>
                <a:gd name="T47" fmla="*/ 35 h 55"/>
                <a:gd name="T48" fmla="*/ 152 w 162"/>
                <a:gd name="T49" fmla="*/ 36 h 55"/>
                <a:gd name="T50" fmla="*/ 150 w 162"/>
                <a:gd name="T51" fmla="*/ 39 h 55"/>
                <a:gd name="T52" fmla="*/ 147 w 162"/>
                <a:gd name="T53" fmla="*/ 41 h 55"/>
                <a:gd name="T54" fmla="*/ 144 w 162"/>
                <a:gd name="T55" fmla="*/ 43 h 55"/>
                <a:gd name="T56" fmla="*/ 141 w 162"/>
                <a:gd name="T57" fmla="*/ 46 h 55"/>
                <a:gd name="T58" fmla="*/ 137 w 162"/>
                <a:gd name="T59" fmla="*/ 48 h 55"/>
                <a:gd name="T60" fmla="*/ 135 w 162"/>
                <a:gd name="T61" fmla="*/ 50 h 55"/>
                <a:gd name="T62" fmla="*/ 131 w 162"/>
                <a:gd name="T63" fmla="*/ 51 h 55"/>
                <a:gd name="T64" fmla="*/ 128 w 162"/>
                <a:gd name="T65" fmla="*/ 53 h 55"/>
                <a:gd name="T66" fmla="*/ 126 w 162"/>
                <a:gd name="T67" fmla="*/ 55 h 55"/>
                <a:gd name="T68" fmla="*/ 0 w 162"/>
                <a:gd name="T69" fmla="*/ 16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5"/>
                <a:gd name="T107" fmla="*/ 162 w 162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5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9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59" y="30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50"/>
                  </a:lnTo>
                  <a:lnTo>
                    <a:pt x="131" y="51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0" name="Freeform 214">
              <a:extLst>
                <a:ext uri="{FF2B5EF4-FFF2-40B4-BE49-F238E27FC236}">
                  <a16:creationId xmlns:a16="http://schemas.microsoft.com/office/drawing/2014/main" id="{5FF5FDAC-C211-9D44-B53B-13FA2AD0A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487"/>
              <a:ext cx="57" cy="26"/>
            </a:xfrm>
            <a:custGeom>
              <a:avLst/>
              <a:gdLst>
                <a:gd name="T0" fmla="*/ 6 w 57"/>
                <a:gd name="T1" fmla="*/ 26 h 26"/>
                <a:gd name="T2" fmla="*/ 57 w 57"/>
                <a:gd name="T3" fmla="*/ 11 h 26"/>
                <a:gd name="T4" fmla="*/ 25 w 57"/>
                <a:gd name="T5" fmla="*/ 0 h 26"/>
                <a:gd name="T6" fmla="*/ 0 w 57"/>
                <a:gd name="T7" fmla="*/ 4 h 26"/>
                <a:gd name="T8" fmla="*/ 0 w 57"/>
                <a:gd name="T9" fmla="*/ 25 h 26"/>
                <a:gd name="T10" fmla="*/ 6 w 57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1" name="Freeform 215">
              <a:extLst>
                <a:ext uri="{FF2B5EF4-FFF2-40B4-BE49-F238E27FC236}">
                  <a16:creationId xmlns:a16="http://schemas.microsoft.com/office/drawing/2014/main" id="{1F11FF31-4754-9048-9B6D-E5DC0FD21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377"/>
              <a:ext cx="32" cy="123"/>
            </a:xfrm>
            <a:custGeom>
              <a:avLst/>
              <a:gdLst>
                <a:gd name="T0" fmla="*/ 32 w 32"/>
                <a:gd name="T1" fmla="*/ 3 h 123"/>
                <a:gd name="T2" fmla="*/ 32 w 32"/>
                <a:gd name="T3" fmla="*/ 3 h 123"/>
                <a:gd name="T4" fmla="*/ 31 w 32"/>
                <a:gd name="T5" fmla="*/ 3 h 123"/>
                <a:gd name="T6" fmla="*/ 31 w 32"/>
                <a:gd name="T7" fmla="*/ 3 h 123"/>
                <a:gd name="T8" fmla="*/ 29 w 32"/>
                <a:gd name="T9" fmla="*/ 2 h 123"/>
                <a:gd name="T10" fmla="*/ 27 w 32"/>
                <a:gd name="T11" fmla="*/ 2 h 123"/>
                <a:gd name="T12" fmla="*/ 26 w 32"/>
                <a:gd name="T13" fmla="*/ 2 h 123"/>
                <a:gd name="T14" fmla="*/ 24 w 32"/>
                <a:gd name="T15" fmla="*/ 0 h 123"/>
                <a:gd name="T16" fmla="*/ 22 w 32"/>
                <a:gd name="T17" fmla="*/ 0 h 123"/>
                <a:gd name="T18" fmla="*/ 20 w 32"/>
                <a:gd name="T19" fmla="*/ 0 h 123"/>
                <a:gd name="T20" fmla="*/ 18 w 32"/>
                <a:gd name="T21" fmla="*/ 0 h 123"/>
                <a:gd name="T22" fmla="*/ 14 w 32"/>
                <a:gd name="T23" fmla="*/ 0 h 123"/>
                <a:gd name="T24" fmla="*/ 12 w 32"/>
                <a:gd name="T25" fmla="*/ 0 h 123"/>
                <a:gd name="T26" fmla="*/ 10 w 32"/>
                <a:gd name="T27" fmla="*/ 2 h 123"/>
                <a:gd name="T28" fmla="*/ 6 w 32"/>
                <a:gd name="T29" fmla="*/ 3 h 123"/>
                <a:gd name="T30" fmla="*/ 4 w 32"/>
                <a:gd name="T31" fmla="*/ 4 h 123"/>
                <a:gd name="T32" fmla="*/ 0 w 32"/>
                <a:gd name="T33" fmla="*/ 6 h 123"/>
                <a:gd name="T34" fmla="*/ 0 w 32"/>
                <a:gd name="T35" fmla="*/ 123 h 123"/>
                <a:gd name="T36" fmla="*/ 1 w 32"/>
                <a:gd name="T37" fmla="*/ 123 h 123"/>
                <a:gd name="T38" fmla="*/ 1 w 32"/>
                <a:gd name="T39" fmla="*/ 123 h 123"/>
                <a:gd name="T40" fmla="*/ 3 w 32"/>
                <a:gd name="T41" fmla="*/ 123 h 123"/>
                <a:gd name="T42" fmla="*/ 4 w 32"/>
                <a:gd name="T43" fmla="*/ 123 h 123"/>
                <a:gd name="T44" fmla="*/ 5 w 32"/>
                <a:gd name="T45" fmla="*/ 123 h 123"/>
                <a:gd name="T46" fmla="*/ 7 w 32"/>
                <a:gd name="T47" fmla="*/ 122 h 123"/>
                <a:gd name="T48" fmla="*/ 8 w 32"/>
                <a:gd name="T49" fmla="*/ 122 h 123"/>
                <a:gd name="T50" fmla="*/ 11 w 32"/>
                <a:gd name="T51" fmla="*/ 122 h 123"/>
                <a:gd name="T52" fmla="*/ 13 w 32"/>
                <a:gd name="T53" fmla="*/ 121 h 123"/>
                <a:gd name="T54" fmla="*/ 15 w 32"/>
                <a:gd name="T55" fmla="*/ 120 h 123"/>
                <a:gd name="T56" fmla="*/ 18 w 32"/>
                <a:gd name="T57" fmla="*/ 120 h 123"/>
                <a:gd name="T58" fmla="*/ 21 w 32"/>
                <a:gd name="T59" fmla="*/ 118 h 123"/>
                <a:gd name="T60" fmla="*/ 24 w 32"/>
                <a:gd name="T61" fmla="*/ 116 h 123"/>
                <a:gd name="T62" fmla="*/ 26 w 32"/>
                <a:gd name="T63" fmla="*/ 115 h 123"/>
                <a:gd name="T64" fmla="*/ 29 w 32"/>
                <a:gd name="T65" fmla="*/ 114 h 123"/>
                <a:gd name="T66" fmla="*/ 32 w 32"/>
                <a:gd name="T67" fmla="*/ 111 h 123"/>
                <a:gd name="T68" fmla="*/ 32 w 32"/>
                <a:gd name="T69" fmla="*/ 3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3"/>
                <a:gd name="T107" fmla="*/ 32 w 32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3">
                  <a:moveTo>
                    <a:pt x="32" y="3"/>
                  </a:moveTo>
                  <a:lnTo>
                    <a:pt x="32" y="3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5" y="123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11" y="122"/>
                  </a:lnTo>
                  <a:lnTo>
                    <a:pt x="13" y="121"/>
                  </a:lnTo>
                  <a:lnTo>
                    <a:pt x="15" y="120"/>
                  </a:lnTo>
                  <a:lnTo>
                    <a:pt x="18" y="120"/>
                  </a:lnTo>
                  <a:lnTo>
                    <a:pt x="21" y="118"/>
                  </a:lnTo>
                  <a:lnTo>
                    <a:pt x="24" y="116"/>
                  </a:lnTo>
                  <a:lnTo>
                    <a:pt x="26" y="115"/>
                  </a:lnTo>
                  <a:lnTo>
                    <a:pt x="29" y="114"/>
                  </a:lnTo>
                  <a:lnTo>
                    <a:pt x="32" y="111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2" name="Freeform 216">
              <a:extLst>
                <a:ext uri="{FF2B5EF4-FFF2-40B4-BE49-F238E27FC236}">
                  <a16:creationId xmlns:a16="http://schemas.microsoft.com/office/drawing/2014/main" id="{83A6A7BB-1B65-944A-9F10-E6FC520E0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1379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1 h 104"/>
                <a:gd name="T8" fmla="*/ 25 w 27"/>
                <a:gd name="T9" fmla="*/ 1 h 104"/>
                <a:gd name="T10" fmla="*/ 24 w 27"/>
                <a:gd name="T11" fmla="*/ 1 h 104"/>
                <a:gd name="T12" fmla="*/ 23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7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10 w 27"/>
                <a:gd name="T25" fmla="*/ 0 h 104"/>
                <a:gd name="T26" fmla="*/ 9 w 27"/>
                <a:gd name="T27" fmla="*/ 1 h 104"/>
                <a:gd name="T28" fmla="*/ 5 w 27"/>
                <a:gd name="T29" fmla="*/ 2 h 104"/>
                <a:gd name="T30" fmla="*/ 3 w 27"/>
                <a:gd name="T31" fmla="*/ 3 h 104"/>
                <a:gd name="T32" fmla="*/ 0 w 27"/>
                <a:gd name="T33" fmla="*/ 4 h 104"/>
                <a:gd name="T34" fmla="*/ 0 w 27"/>
                <a:gd name="T35" fmla="*/ 104 h 104"/>
                <a:gd name="T36" fmla="*/ 0 w 27"/>
                <a:gd name="T37" fmla="*/ 104 h 104"/>
                <a:gd name="T38" fmla="*/ 2 w 27"/>
                <a:gd name="T39" fmla="*/ 104 h 104"/>
                <a:gd name="T40" fmla="*/ 2 w 27"/>
                <a:gd name="T41" fmla="*/ 102 h 104"/>
                <a:gd name="T42" fmla="*/ 3 w 27"/>
                <a:gd name="T43" fmla="*/ 102 h 104"/>
                <a:gd name="T44" fmla="*/ 4 w 27"/>
                <a:gd name="T45" fmla="*/ 102 h 104"/>
                <a:gd name="T46" fmla="*/ 6 w 27"/>
                <a:gd name="T47" fmla="*/ 102 h 104"/>
                <a:gd name="T48" fmla="*/ 7 w 27"/>
                <a:gd name="T49" fmla="*/ 102 h 104"/>
                <a:gd name="T50" fmla="*/ 10 w 27"/>
                <a:gd name="T51" fmla="*/ 101 h 104"/>
                <a:gd name="T52" fmla="*/ 11 w 27"/>
                <a:gd name="T53" fmla="*/ 101 h 104"/>
                <a:gd name="T54" fmla="*/ 13 w 27"/>
                <a:gd name="T55" fmla="*/ 100 h 104"/>
                <a:gd name="T56" fmla="*/ 16 w 27"/>
                <a:gd name="T57" fmla="*/ 99 h 104"/>
                <a:gd name="T58" fmla="*/ 18 w 27"/>
                <a:gd name="T59" fmla="*/ 99 h 104"/>
                <a:gd name="T60" fmla="*/ 20 w 27"/>
                <a:gd name="T61" fmla="*/ 98 h 104"/>
                <a:gd name="T62" fmla="*/ 23 w 27"/>
                <a:gd name="T63" fmla="*/ 96 h 104"/>
                <a:gd name="T64" fmla="*/ 25 w 27"/>
                <a:gd name="T65" fmla="*/ 94 h 104"/>
                <a:gd name="T66" fmla="*/ 27 w 27"/>
                <a:gd name="T67" fmla="*/ 93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3" y="102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3" y="100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6"/>
                  </a:lnTo>
                  <a:lnTo>
                    <a:pt x="25" y="94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3" name="Freeform 217">
              <a:extLst>
                <a:ext uri="{FF2B5EF4-FFF2-40B4-BE49-F238E27FC236}">
                  <a16:creationId xmlns:a16="http://schemas.microsoft.com/office/drawing/2014/main" id="{5FA0F0B0-3327-0E4F-84AF-DEA33430B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1380"/>
              <a:ext cx="22" cy="84"/>
            </a:xfrm>
            <a:custGeom>
              <a:avLst/>
              <a:gdLst>
                <a:gd name="T0" fmla="*/ 22 w 22"/>
                <a:gd name="T1" fmla="*/ 1 h 84"/>
                <a:gd name="T2" fmla="*/ 22 w 22"/>
                <a:gd name="T3" fmla="*/ 1 h 84"/>
                <a:gd name="T4" fmla="*/ 21 w 22"/>
                <a:gd name="T5" fmla="*/ 1 h 84"/>
                <a:gd name="T6" fmla="*/ 21 w 22"/>
                <a:gd name="T7" fmla="*/ 1 h 84"/>
                <a:gd name="T8" fmla="*/ 19 w 22"/>
                <a:gd name="T9" fmla="*/ 1 h 84"/>
                <a:gd name="T10" fmla="*/ 18 w 22"/>
                <a:gd name="T11" fmla="*/ 0 h 84"/>
                <a:gd name="T12" fmla="*/ 17 w 22"/>
                <a:gd name="T13" fmla="*/ 0 h 84"/>
                <a:gd name="T14" fmla="*/ 16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1 w 22"/>
                <a:gd name="T21" fmla="*/ 0 h 84"/>
                <a:gd name="T22" fmla="*/ 9 w 22"/>
                <a:gd name="T23" fmla="*/ 0 h 84"/>
                <a:gd name="T24" fmla="*/ 8 w 22"/>
                <a:gd name="T25" fmla="*/ 0 h 84"/>
                <a:gd name="T26" fmla="*/ 5 w 22"/>
                <a:gd name="T27" fmla="*/ 0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2 w 22"/>
                <a:gd name="T43" fmla="*/ 84 h 84"/>
                <a:gd name="T44" fmla="*/ 3 w 22"/>
                <a:gd name="T45" fmla="*/ 84 h 84"/>
                <a:gd name="T46" fmla="*/ 4 w 22"/>
                <a:gd name="T47" fmla="*/ 83 h 84"/>
                <a:gd name="T48" fmla="*/ 5 w 22"/>
                <a:gd name="T49" fmla="*/ 83 h 84"/>
                <a:gd name="T50" fmla="*/ 7 w 22"/>
                <a:gd name="T51" fmla="*/ 83 h 84"/>
                <a:gd name="T52" fmla="*/ 9 w 22"/>
                <a:gd name="T53" fmla="*/ 81 h 84"/>
                <a:gd name="T54" fmla="*/ 10 w 22"/>
                <a:gd name="T55" fmla="*/ 81 h 84"/>
                <a:gd name="T56" fmla="*/ 12 w 22"/>
                <a:gd name="T57" fmla="*/ 80 h 84"/>
                <a:gd name="T58" fmla="*/ 14 w 22"/>
                <a:gd name="T59" fmla="*/ 80 h 84"/>
                <a:gd name="T60" fmla="*/ 16 w 22"/>
                <a:gd name="T61" fmla="*/ 79 h 84"/>
                <a:gd name="T62" fmla="*/ 18 w 22"/>
                <a:gd name="T63" fmla="*/ 78 h 84"/>
                <a:gd name="T64" fmla="*/ 19 w 22"/>
                <a:gd name="T65" fmla="*/ 77 h 84"/>
                <a:gd name="T66" fmla="*/ 22 w 22"/>
                <a:gd name="T67" fmla="*/ 76 h 84"/>
                <a:gd name="T68" fmla="*/ 22 w 22"/>
                <a:gd name="T69" fmla="*/ 1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1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81"/>
                  </a:lnTo>
                  <a:lnTo>
                    <a:pt x="10" y="81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4" name="Freeform 218">
              <a:extLst>
                <a:ext uri="{FF2B5EF4-FFF2-40B4-BE49-F238E27FC236}">
                  <a16:creationId xmlns:a16="http://schemas.microsoft.com/office/drawing/2014/main" id="{386CC5C9-56E1-6740-B960-388E601C7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380"/>
              <a:ext cx="17" cy="65"/>
            </a:xfrm>
            <a:custGeom>
              <a:avLst/>
              <a:gdLst>
                <a:gd name="T0" fmla="*/ 17 w 17"/>
                <a:gd name="T1" fmla="*/ 2 h 65"/>
                <a:gd name="T2" fmla="*/ 17 w 17"/>
                <a:gd name="T3" fmla="*/ 2 h 65"/>
                <a:gd name="T4" fmla="*/ 16 w 17"/>
                <a:gd name="T5" fmla="*/ 1 h 65"/>
                <a:gd name="T6" fmla="*/ 14 w 17"/>
                <a:gd name="T7" fmla="*/ 1 h 65"/>
                <a:gd name="T8" fmla="*/ 11 w 17"/>
                <a:gd name="T9" fmla="*/ 1 h 65"/>
                <a:gd name="T10" fmla="*/ 9 w 17"/>
                <a:gd name="T11" fmla="*/ 0 h 65"/>
                <a:gd name="T12" fmla="*/ 6 w 17"/>
                <a:gd name="T13" fmla="*/ 1 h 65"/>
                <a:gd name="T14" fmla="*/ 2 w 17"/>
                <a:gd name="T15" fmla="*/ 2 h 65"/>
                <a:gd name="T16" fmla="*/ 0 w 17"/>
                <a:gd name="T17" fmla="*/ 3 h 65"/>
                <a:gd name="T18" fmla="*/ 0 w 17"/>
                <a:gd name="T19" fmla="*/ 65 h 65"/>
                <a:gd name="T20" fmla="*/ 0 w 17"/>
                <a:gd name="T21" fmla="*/ 65 h 65"/>
                <a:gd name="T22" fmla="*/ 1 w 17"/>
                <a:gd name="T23" fmla="*/ 65 h 65"/>
                <a:gd name="T24" fmla="*/ 3 w 17"/>
                <a:gd name="T25" fmla="*/ 65 h 65"/>
                <a:gd name="T26" fmla="*/ 6 w 17"/>
                <a:gd name="T27" fmla="*/ 64 h 65"/>
                <a:gd name="T28" fmla="*/ 8 w 17"/>
                <a:gd name="T29" fmla="*/ 64 h 65"/>
                <a:gd name="T30" fmla="*/ 11 w 17"/>
                <a:gd name="T31" fmla="*/ 63 h 65"/>
                <a:gd name="T32" fmla="*/ 14 w 17"/>
                <a:gd name="T33" fmla="*/ 60 h 65"/>
                <a:gd name="T34" fmla="*/ 17 w 17"/>
                <a:gd name="T35" fmla="*/ 58 h 65"/>
                <a:gd name="T36" fmla="*/ 17 w 1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2"/>
                  </a:move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1" y="63"/>
                  </a:lnTo>
                  <a:lnTo>
                    <a:pt x="14" y="60"/>
                  </a:lnTo>
                  <a:lnTo>
                    <a:pt x="17" y="5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5" name="Freeform 219">
              <a:extLst>
                <a:ext uri="{FF2B5EF4-FFF2-40B4-BE49-F238E27FC236}">
                  <a16:creationId xmlns:a16="http://schemas.microsoft.com/office/drawing/2014/main" id="{980A43C6-83E9-4547-B830-A5E103EF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381"/>
              <a:ext cx="14" cy="47"/>
            </a:xfrm>
            <a:custGeom>
              <a:avLst/>
              <a:gdLst>
                <a:gd name="T0" fmla="*/ 14 w 14"/>
                <a:gd name="T1" fmla="*/ 1 h 47"/>
                <a:gd name="T2" fmla="*/ 14 w 14"/>
                <a:gd name="T3" fmla="*/ 1 h 47"/>
                <a:gd name="T4" fmla="*/ 13 w 14"/>
                <a:gd name="T5" fmla="*/ 1 h 47"/>
                <a:gd name="T6" fmla="*/ 11 w 14"/>
                <a:gd name="T7" fmla="*/ 1 h 47"/>
                <a:gd name="T8" fmla="*/ 9 w 14"/>
                <a:gd name="T9" fmla="*/ 0 h 47"/>
                <a:gd name="T10" fmla="*/ 8 w 14"/>
                <a:gd name="T11" fmla="*/ 0 h 47"/>
                <a:gd name="T12" fmla="*/ 6 w 14"/>
                <a:gd name="T13" fmla="*/ 1 h 47"/>
                <a:gd name="T14" fmla="*/ 2 w 14"/>
                <a:gd name="T15" fmla="*/ 1 h 47"/>
                <a:gd name="T16" fmla="*/ 0 w 14"/>
                <a:gd name="T17" fmla="*/ 3 h 47"/>
                <a:gd name="T18" fmla="*/ 0 w 14"/>
                <a:gd name="T19" fmla="*/ 47 h 47"/>
                <a:gd name="T20" fmla="*/ 1 w 14"/>
                <a:gd name="T21" fmla="*/ 47 h 47"/>
                <a:gd name="T22" fmla="*/ 1 w 14"/>
                <a:gd name="T23" fmla="*/ 45 h 47"/>
                <a:gd name="T24" fmla="*/ 3 w 14"/>
                <a:gd name="T25" fmla="*/ 45 h 47"/>
                <a:gd name="T26" fmla="*/ 4 w 14"/>
                <a:gd name="T27" fmla="*/ 45 h 47"/>
                <a:gd name="T28" fmla="*/ 7 w 14"/>
                <a:gd name="T29" fmla="*/ 44 h 47"/>
                <a:gd name="T30" fmla="*/ 9 w 14"/>
                <a:gd name="T31" fmla="*/ 44 h 47"/>
                <a:gd name="T32" fmla="*/ 11 w 14"/>
                <a:gd name="T33" fmla="*/ 43 h 47"/>
                <a:gd name="T34" fmla="*/ 14 w 14"/>
                <a:gd name="T35" fmla="*/ 41 h 47"/>
                <a:gd name="T36" fmla="*/ 14 w 14"/>
                <a:gd name="T37" fmla="*/ 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7"/>
                <a:gd name="T59" fmla="*/ 14 w 14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7">
                  <a:moveTo>
                    <a:pt x="14" y="1"/>
                  </a:move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6" name="Freeform 220">
              <a:extLst>
                <a:ext uri="{FF2B5EF4-FFF2-40B4-BE49-F238E27FC236}">
                  <a16:creationId xmlns:a16="http://schemas.microsoft.com/office/drawing/2014/main" id="{15706AA1-904C-7242-8746-A3E8E48E3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382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6 w 9"/>
                <a:gd name="T9" fmla="*/ 0 h 27"/>
                <a:gd name="T10" fmla="*/ 5 w 9"/>
                <a:gd name="T11" fmla="*/ 0 h 27"/>
                <a:gd name="T12" fmla="*/ 3 w 9"/>
                <a:gd name="T13" fmla="*/ 0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5 w 9"/>
                <a:gd name="T29" fmla="*/ 26 h 27"/>
                <a:gd name="T30" fmla="*/ 6 w 9"/>
                <a:gd name="T31" fmla="*/ 26 h 27"/>
                <a:gd name="T32" fmla="*/ 8 w 9"/>
                <a:gd name="T33" fmla="*/ 25 h 27"/>
                <a:gd name="T34" fmla="*/ 9 w 9"/>
                <a:gd name="T35" fmla="*/ 23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7" name="Freeform 221">
              <a:extLst>
                <a:ext uri="{FF2B5EF4-FFF2-40B4-BE49-F238E27FC236}">
                  <a16:creationId xmlns:a16="http://schemas.microsoft.com/office/drawing/2014/main" id="{557248F5-0452-D940-953A-CE0128E1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1459"/>
              <a:ext cx="14" cy="13"/>
            </a:xfrm>
            <a:custGeom>
              <a:avLst/>
              <a:gdLst>
                <a:gd name="T0" fmla="*/ 7 w 14"/>
                <a:gd name="T1" fmla="*/ 13 h 13"/>
                <a:gd name="T2" fmla="*/ 8 w 14"/>
                <a:gd name="T3" fmla="*/ 13 h 13"/>
                <a:gd name="T4" fmla="*/ 9 w 14"/>
                <a:gd name="T5" fmla="*/ 13 h 13"/>
                <a:gd name="T6" fmla="*/ 10 w 14"/>
                <a:gd name="T7" fmla="*/ 12 h 13"/>
                <a:gd name="T8" fmla="*/ 11 w 14"/>
                <a:gd name="T9" fmla="*/ 11 h 13"/>
                <a:gd name="T10" fmla="*/ 13 w 14"/>
                <a:gd name="T11" fmla="*/ 11 h 13"/>
                <a:gd name="T12" fmla="*/ 13 w 14"/>
                <a:gd name="T13" fmla="*/ 9 h 13"/>
                <a:gd name="T14" fmla="*/ 14 w 14"/>
                <a:gd name="T15" fmla="*/ 7 h 13"/>
                <a:gd name="T16" fmla="*/ 14 w 14"/>
                <a:gd name="T17" fmla="*/ 6 h 13"/>
                <a:gd name="T18" fmla="*/ 14 w 14"/>
                <a:gd name="T19" fmla="*/ 5 h 13"/>
                <a:gd name="T20" fmla="*/ 13 w 14"/>
                <a:gd name="T21" fmla="*/ 4 h 13"/>
                <a:gd name="T22" fmla="*/ 13 w 14"/>
                <a:gd name="T23" fmla="*/ 2 h 13"/>
                <a:gd name="T24" fmla="*/ 11 w 14"/>
                <a:gd name="T25" fmla="*/ 1 h 13"/>
                <a:gd name="T26" fmla="*/ 10 w 14"/>
                <a:gd name="T27" fmla="*/ 0 h 13"/>
                <a:gd name="T28" fmla="*/ 9 w 14"/>
                <a:gd name="T29" fmla="*/ 0 h 13"/>
                <a:gd name="T30" fmla="*/ 8 w 14"/>
                <a:gd name="T31" fmla="*/ 0 h 13"/>
                <a:gd name="T32" fmla="*/ 7 w 14"/>
                <a:gd name="T33" fmla="*/ 0 h 13"/>
                <a:gd name="T34" fmla="*/ 6 w 14"/>
                <a:gd name="T35" fmla="*/ 0 h 13"/>
                <a:gd name="T36" fmla="*/ 4 w 14"/>
                <a:gd name="T37" fmla="*/ 0 h 13"/>
                <a:gd name="T38" fmla="*/ 3 w 14"/>
                <a:gd name="T39" fmla="*/ 0 h 13"/>
                <a:gd name="T40" fmla="*/ 2 w 14"/>
                <a:gd name="T41" fmla="*/ 1 h 13"/>
                <a:gd name="T42" fmla="*/ 1 w 14"/>
                <a:gd name="T43" fmla="*/ 2 h 13"/>
                <a:gd name="T44" fmla="*/ 1 w 14"/>
                <a:gd name="T45" fmla="*/ 4 h 13"/>
                <a:gd name="T46" fmla="*/ 0 w 14"/>
                <a:gd name="T47" fmla="*/ 5 h 13"/>
                <a:gd name="T48" fmla="*/ 0 w 14"/>
                <a:gd name="T49" fmla="*/ 6 h 13"/>
                <a:gd name="T50" fmla="*/ 0 w 14"/>
                <a:gd name="T51" fmla="*/ 7 h 13"/>
                <a:gd name="T52" fmla="*/ 1 w 14"/>
                <a:gd name="T53" fmla="*/ 9 h 13"/>
                <a:gd name="T54" fmla="*/ 1 w 14"/>
                <a:gd name="T55" fmla="*/ 11 h 13"/>
                <a:gd name="T56" fmla="*/ 2 w 14"/>
                <a:gd name="T57" fmla="*/ 11 h 13"/>
                <a:gd name="T58" fmla="*/ 3 w 14"/>
                <a:gd name="T59" fmla="*/ 12 h 13"/>
                <a:gd name="T60" fmla="*/ 4 w 14"/>
                <a:gd name="T61" fmla="*/ 13 h 13"/>
                <a:gd name="T62" fmla="*/ 6 w 14"/>
                <a:gd name="T63" fmla="*/ 13 h 13"/>
                <a:gd name="T64" fmla="*/ 7 w 14"/>
                <a:gd name="T65" fmla="*/ 13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3"/>
                <a:gd name="T101" fmla="*/ 14 w 14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3">
                  <a:moveTo>
                    <a:pt x="7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8" name="Freeform 222">
              <a:extLst>
                <a:ext uri="{FF2B5EF4-FFF2-40B4-BE49-F238E27FC236}">
                  <a16:creationId xmlns:a16="http://schemas.microsoft.com/office/drawing/2014/main" id="{7CF7AC18-0BCB-B24C-9778-6C32B4C9E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459"/>
              <a:ext cx="7" cy="7"/>
            </a:xfrm>
            <a:custGeom>
              <a:avLst/>
              <a:gdLst>
                <a:gd name="T0" fmla="*/ 3 w 7"/>
                <a:gd name="T1" fmla="*/ 7 h 7"/>
                <a:gd name="T2" fmla="*/ 5 w 7"/>
                <a:gd name="T3" fmla="*/ 6 h 7"/>
                <a:gd name="T4" fmla="*/ 6 w 7"/>
                <a:gd name="T5" fmla="*/ 6 h 7"/>
                <a:gd name="T6" fmla="*/ 6 w 7"/>
                <a:gd name="T7" fmla="*/ 5 h 7"/>
                <a:gd name="T8" fmla="*/ 7 w 7"/>
                <a:gd name="T9" fmla="*/ 4 h 7"/>
                <a:gd name="T10" fmla="*/ 6 w 7"/>
                <a:gd name="T11" fmla="*/ 1 h 7"/>
                <a:gd name="T12" fmla="*/ 6 w 7"/>
                <a:gd name="T13" fmla="*/ 1 h 7"/>
                <a:gd name="T14" fmla="*/ 5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1 h 7"/>
                <a:gd name="T24" fmla="*/ 0 w 7"/>
                <a:gd name="T25" fmla="*/ 4 h 7"/>
                <a:gd name="T26" fmla="*/ 0 w 7"/>
                <a:gd name="T27" fmla="*/ 5 h 7"/>
                <a:gd name="T28" fmla="*/ 1 w 7"/>
                <a:gd name="T29" fmla="*/ 6 h 7"/>
                <a:gd name="T30" fmla="*/ 2 w 7"/>
                <a:gd name="T31" fmla="*/ 6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9" name="Freeform 223">
              <a:extLst>
                <a:ext uri="{FF2B5EF4-FFF2-40B4-BE49-F238E27FC236}">
                  <a16:creationId xmlns:a16="http://schemas.microsoft.com/office/drawing/2014/main" id="{36B4F8A8-F29F-C54C-B023-15231B35B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59"/>
              <a:ext cx="5" cy="7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7 h 7"/>
                <a:gd name="T4" fmla="*/ 5 w 5"/>
                <a:gd name="T5" fmla="*/ 6 h 7"/>
                <a:gd name="T6" fmla="*/ 5 w 5"/>
                <a:gd name="T7" fmla="*/ 5 h 7"/>
                <a:gd name="T8" fmla="*/ 5 w 5"/>
                <a:gd name="T9" fmla="*/ 4 h 7"/>
                <a:gd name="T10" fmla="*/ 5 w 5"/>
                <a:gd name="T11" fmla="*/ 2 h 7"/>
                <a:gd name="T12" fmla="*/ 5 w 5"/>
                <a:gd name="T13" fmla="*/ 1 h 7"/>
                <a:gd name="T14" fmla="*/ 4 w 5"/>
                <a:gd name="T15" fmla="*/ 0 h 7"/>
                <a:gd name="T16" fmla="*/ 3 w 5"/>
                <a:gd name="T17" fmla="*/ 0 h 7"/>
                <a:gd name="T18" fmla="*/ 2 w 5"/>
                <a:gd name="T19" fmla="*/ 0 h 7"/>
                <a:gd name="T20" fmla="*/ 1 w 5"/>
                <a:gd name="T21" fmla="*/ 1 h 7"/>
                <a:gd name="T22" fmla="*/ 0 w 5"/>
                <a:gd name="T23" fmla="*/ 2 h 7"/>
                <a:gd name="T24" fmla="*/ 0 w 5"/>
                <a:gd name="T25" fmla="*/ 4 h 7"/>
                <a:gd name="T26" fmla="*/ 0 w 5"/>
                <a:gd name="T27" fmla="*/ 5 h 7"/>
                <a:gd name="T28" fmla="*/ 1 w 5"/>
                <a:gd name="T29" fmla="*/ 6 h 7"/>
                <a:gd name="T30" fmla="*/ 2 w 5"/>
                <a:gd name="T31" fmla="*/ 7 h 7"/>
                <a:gd name="T32" fmla="*/ 3 w 5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0" name="Freeform 224">
              <a:extLst>
                <a:ext uri="{FF2B5EF4-FFF2-40B4-BE49-F238E27FC236}">
                  <a16:creationId xmlns:a16="http://schemas.microsoft.com/office/drawing/2014/main" id="{6DA16C29-1803-4A41-9B3B-7E13B5B3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367"/>
              <a:ext cx="19" cy="92"/>
            </a:xfrm>
            <a:custGeom>
              <a:avLst/>
              <a:gdLst>
                <a:gd name="T0" fmla="*/ 6 w 19"/>
                <a:gd name="T1" fmla="*/ 1 h 92"/>
                <a:gd name="T2" fmla="*/ 6 w 19"/>
                <a:gd name="T3" fmla="*/ 3 h 92"/>
                <a:gd name="T4" fmla="*/ 4 w 19"/>
                <a:gd name="T5" fmla="*/ 8 h 92"/>
                <a:gd name="T6" fmla="*/ 2 w 19"/>
                <a:gd name="T7" fmla="*/ 16 h 92"/>
                <a:gd name="T8" fmla="*/ 1 w 19"/>
                <a:gd name="T9" fmla="*/ 28 h 92"/>
                <a:gd name="T10" fmla="*/ 0 w 19"/>
                <a:gd name="T11" fmla="*/ 41 h 92"/>
                <a:gd name="T12" fmla="*/ 0 w 19"/>
                <a:gd name="T13" fmla="*/ 56 h 92"/>
                <a:gd name="T14" fmla="*/ 1 w 19"/>
                <a:gd name="T15" fmla="*/ 73 h 92"/>
                <a:gd name="T16" fmla="*/ 5 w 19"/>
                <a:gd name="T17" fmla="*/ 92 h 92"/>
                <a:gd name="T18" fmla="*/ 19 w 19"/>
                <a:gd name="T19" fmla="*/ 91 h 92"/>
                <a:gd name="T20" fmla="*/ 18 w 19"/>
                <a:gd name="T21" fmla="*/ 89 h 92"/>
                <a:gd name="T22" fmla="*/ 16 w 19"/>
                <a:gd name="T23" fmla="*/ 80 h 92"/>
                <a:gd name="T24" fmla="*/ 15 w 19"/>
                <a:gd name="T25" fmla="*/ 70 h 92"/>
                <a:gd name="T26" fmla="*/ 14 w 19"/>
                <a:gd name="T27" fmla="*/ 56 h 92"/>
                <a:gd name="T28" fmla="*/ 13 w 19"/>
                <a:gd name="T29" fmla="*/ 42 h 92"/>
                <a:gd name="T30" fmla="*/ 13 w 19"/>
                <a:gd name="T31" fmla="*/ 27 h 92"/>
                <a:gd name="T32" fmla="*/ 15 w 19"/>
                <a:gd name="T33" fmla="*/ 13 h 92"/>
                <a:gd name="T34" fmla="*/ 19 w 19"/>
                <a:gd name="T35" fmla="*/ 1 h 92"/>
                <a:gd name="T36" fmla="*/ 19 w 19"/>
                <a:gd name="T37" fmla="*/ 0 h 92"/>
                <a:gd name="T38" fmla="*/ 19 w 19"/>
                <a:gd name="T39" fmla="*/ 0 h 92"/>
                <a:gd name="T40" fmla="*/ 19 w 19"/>
                <a:gd name="T41" fmla="*/ 0 h 92"/>
                <a:gd name="T42" fmla="*/ 18 w 19"/>
                <a:gd name="T43" fmla="*/ 0 h 92"/>
                <a:gd name="T44" fmla="*/ 16 w 19"/>
                <a:gd name="T45" fmla="*/ 0 h 92"/>
                <a:gd name="T46" fmla="*/ 14 w 19"/>
                <a:gd name="T47" fmla="*/ 0 h 92"/>
                <a:gd name="T48" fmla="*/ 11 w 19"/>
                <a:gd name="T49" fmla="*/ 0 h 92"/>
                <a:gd name="T50" fmla="*/ 6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3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" y="73"/>
                  </a:lnTo>
                  <a:lnTo>
                    <a:pt x="5" y="92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6" y="80"/>
                  </a:lnTo>
                  <a:lnTo>
                    <a:pt x="15" y="70"/>
                  </a:lnTo>
                  <a:lnTo>
                    <a:pt x="14" y="56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1" name="Freeform 225">
              <a:extLst>
                <a:ext uri="{FF2B5EF4-FFF2-40B4-BE49-F238E27FC236}">
                  <a16:creationId xmlns:a16="http://schemas.microsoft.com/office/drawing/2014/main" id="{D458505D-3FF4-AB4B-B752-FA056F0F3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1355"/>
              <a:ext cx="27" cy="103"/>
            </a:xfrm>
            <a:custGeom>
              <a:avLst/>
              <a:gdLst>
                <a:gd name="T0" fmla="*/ 27 w 27"/>
                <a:gd name="T1" fmla="*/ 0 h 103"/>
                <a:gd name="T2" fmla="*/ 26 w 27"/>
                <a:gd name="T3" fmla="*/ 1 h 103"/>
                <a:gd name="T4" fmla="*/ 25 w 27"/>
                <a:gd name="T5" fmla="*/ 4 h 103"/>
                <a:gd name="T6" fmla="*/ 22 w 27"/>
                <a:gd name="T7" fmla="*/ 9 h 103"/>
                <a:gd name="T8" fmla="*/ 20 w 27"/>
                <a:gd name="T9" fmla="*/ 18 h 103"/>
                <a:gd name="T10" fmla="*/ 18 w 27"/>
                <a:gd name="T11" fmla="*/ 32 h 103"/>
                <a:gd name="T12" fmla="*/ 16 w 27"/>
                <a:gd name="T13" fmla="*/ 49 h 103"/>
                <a:gd name="T14" fmla="*/ 18 w 27"/>
                <a:gd name="T15" fmla="*/ 73 h 103"/>
                <a:gd name="T16" fmla="*/ 20 w 27"/>
                <a:gd name="T17" fmla="*/ 103 h 103"/>
                <a:gd name="T18" fmla="*/ 5 w 27"/>
                <a:gd name="T19" fmla="*/ 103 h 103"/>
                <a:gd name="T20" fmla="*/ 5 w 27"/>
                <a:gd name="T21" fmla="*/ 101 h 103"/>
                <a:gd name="T22" fmla="*/ 4 w 27"/>
                <a:gd name="T23" fmla="*/ 91 h 103"/>
                <a:gd name="T24" fmla="*/ 2 w 27"/>
                <a:gd name="T25" fmla="*/ 80 h 103"/>
                <a:gd name="T26" fmla="*/ 1 w 27"/>
                <a:gd name="T27" fmla="*/ 64 h 103"/>
                <a:gd name="T28" fmla="*/ 0 w 27"/>
                <a:gd name="T29" fmla="*/ 47 h 103"/>
                <a:gd name="T30" fmla="*/ 1 w 27"/>
                <a:gd name="T31" fmla="*/ 31 h 103"/>
                <a:gd name="T32" fmla="*/ 4 w 27"/>
                <a:gd name="T33" fmla="*/ 14 h 103"/>
                <a:gd name="T34" fmla="*/ 9 w 27"/>
                <a:gd name="T35" fmla="*/ 0 h 103"/>
                <a:gd name="T36" fmla="*/ 27 w 27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3"/>
                <a:gd name="T59" fmla="*/ 27 w 27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3">
                  <a:moveTo>
                    <a:pt x="27" y="0"/>
                  </a:moveTo>
                  <a:lnTo>
                    <a:pt x="26" y="1"/>
                  </a:lnTo>
                  <a:lnTo>
                    <a:pt x="25" y="4"/>
                  </a:lnTo>
                  <a:lnTo>
                    <a:pt x="22" y="9"/>
                  </a:lnTo>
                  <a:lnTo>
                    <a:pt x="20" y="18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3"/>
                  </a:lnTo>
                  <a:lnTo>
                    <a:pt x="20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2" name="Freeform 226">
              <a:extLst>
                <a:ext uri="{FF2B5EF4-FFF2-40B4-BE49-F238E27FC236}">
                  <a16:creationId xmlns:a16="http://schemas.microsoft.com/office/drawing/2014/main" id="{82FDAC33-A0EA-5941-B094-D9228CF83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372"/>
              <a:ext cx="18" cy="80"/>
            </a:xfrm>
            <a:custGeom>
              <a:avLst/>
              <a:gdLst>
                <a:gd name="T0" fmla="*/ 6 w 18"/>
                <a:gd name="T1" fmla="*/ 2 h 80"/>
                <a:gd name="T2" fmla="*/ 6 w 18"/>
                <a:gd name="T3" fmla="*/ 3 h 80"/>
                <a:gd name="T4" fmla="*/ 5 w 18"/>
                <a:gd name="T5" fmla="*/ 8 h 80"/>
                <a:gd name="T6" fmla="*/ 2 w 18"/>
                <a:gd name="T7" fmla="*/ 15 h 80"/>
                <a:gd name="T8" fmla="*/ 1 w 18"/>
                <a:gd name="T9" fmla="*/ 24 h 80"/>
                <a:gd name="T10" fmla="*/ 0 w 18"/>
                <a:gd name="T11" fmla="*/ 36 h 80"/>
                <a:gd name="T12" fmla="*/ 1 w 18"/>
                <a:gd name="T13" fmla="*/ 50 h 80"/>
                <a:gd name="T14" fmla="*/ 2 w 18"/>
                <a:gd name="T15" fmla="*/ 65 h 80"/>
                <a:gd name="T16" fmla="*/ 5 w 18"/>
                <a:gd name="T17" fmla="*/ 80 h 80"/>
                <a:gd name="T18" fmla="*/ 16 w 18"/>
                <a:gd name="T19" fmla="*/ 80 h 80"/>
                <a:gd name="T20" fmla="*/ 16 w 18"/>
                <a:gd name="T21" fmla="*/ 78 h 80"/>
                <a:gd name="T22" fmla="*/ 15 w 18"/>
                <a:gd name="T23" fmla="*/ 71 h 80"/>
                <a:gd name="T24" fmla="*/ 14 w 18"/>
                <a:gd name="T25" fmla="*/ 61 h 80"/>
                <a:gd name="T26" fmla="*/ 13 w 18"/>
                <a:gd name="T27" fmla="*/ 50 h 80"/>
                <a:gd name="T28" fmla="*/ 12 w 18"/>
                <a:gd name="T29" fmla="*/ 37 h 80"/>
                <a:gd name="T30" fmla="*/ 12 w 18"/>
                <a:gd name="T31" fmla="*/ 24 h 80"/>
                <a:gd name="T32" fmla="*/ 14 w 18"/>
                <a:gd name="T33" fmla="*/ 11 h 80"/>
                <a:gd name="T34" fmla="*/ 18 w 18"/>
                <a:gd name="T35" fmla="*/ 1 h 80"/>
                <a:gd name="T36" fmla="*/ 18 w 18"/>
                <a:gd name="T37" fmla="*/ 1 h 80"/>
                <a:gd name="T38" fmla="*/ 18 w 18"/>
                <a:gd name="T39" fmla="*/ 1 h 80"/>
                <a:gd name="T40" fmla="*/ 18 w 18"/>
                <a:gd name="T41" fmla="*/ 1 h 80"/>
                <a:gd name="T42" fmla="*/ 16 w 18"/>
                <a:gd name="T43" fmla="*/ 0 h 80"/>
                <a:gd name="T44" fmla="*/ 15 w 18"/>
                <a:gd name="T45" fmla="*/ 0 h 80"/>
                <a:gd name="T46" fmla="*/ 13 w 18"/>
                <a:gd name="T47" fmla="*/ 0 h 80"/>
                <a:gd name="T48" fmla="*/ 9 w 18"/>
                <a:gd name="T49" fmla="*/ 1 h 80"/>
                <a:gd name="T50" fmla="*/ 6 w 18"/>
                <a:gd name="T51" fmla="*/ 2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0"/>
                <a:gd name="T80" fmla="*/ 18 w 18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0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1"/>
                  </a:lnTo>
                  <a:lnTo>
                    <a:pt x="14" y="61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3" name="Freeform 227">
              <a:extLst>
                <a:ext uri="{FF2B5EF4-FFF2-40B4-BE49-F238E27FC236}">
                  <a16:creationId xmlns:a16="http://schemas.microsoft.com/office/drawing/2014/main" id="{CB826996-9438-D440-964F-CCACF89A5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1377"/>
              <a:ext cx="14" cy="69"/>
            </a:xfrm>
            <a:custGeom>
              <a:avLst/>
              <a:gdLst>
                <a:gd name="T0" fmla="*/ 5 w 14"/>
                <a:gd name="T1" fmla="*/ 2 h 69"/>
                <a:gd name="T2" fmla="*/ 5 w 14"/>
                <a:gd name="T3" fmla="*/ 3 h 69"/>
                <a:gd name="T4" fmla="*/ 4 w 14"/>
                <a:gd name="T5" fmla="*/ 7 h 69"/>
                <a:gd name="T6" fmla="*/ 3 w 14"/>
                <a:gd name="T7" fmla="*/ 13 h 69"/>
                <a:gd name="T8" fmla="*/ 1 w 14"/>
                <a:gd name="T9" fmla="*/ 21 h 69"/>
                <a:gd name="T10" fmla="*/ 0 w 14"/>
                <a:gd name="T11" fmla="*/ 31 h 69"/>
                <a:gd name="T12" fmla="*/ 0 w 14"/>
                <a:gd name="T13" fmla="*/ 42 h 69"/>
                <a:gd name="T14" fmla="*/ 1 w 14"/>
                <a:gd name="T15" fmla="*/ 55 h 69"/>
                <a:gd name="T16" fmla="*/ 4 w 14"/>
                <a:gd name="T17" fmla="*/ 69 h 69"/>
                <a:gd name="T18" fmla="*/ 14 w 14"/>
                <a:gd name="T19" fmla="*/ 68 h 69"/>
                <a:gd name="T20" fmla="*/ 13 w 14"/>
                <a:gd name="T21" fmla="*/ 67 h 69"/>
                <a:gd name="T22" fmla="*/ 13 w 14"/>
                <a:gd name="T23" fmla="*/ 61 h 69"/>
                <a:gd name="T24" fmla="*/ 12 w 14"/>
                <a:gd name="T25" fmla="*/ 53 h 69"/>
                <a:gd name="T26" fmla="*/ 11 w 14"/>
                <a:gd name="T27" fmla="*/ 42 h 69"/>
                <a:gd name="T28" fmla="*/ 10 w 14"/>
                <a:gd name="T29" fmla="*/ 32 h 69"/>
                <a:gd name="T30" fmla="*/ 10 w 14"/>
                <a:gd name="T31" fmla="*/ 20 h 69"/>
                <a:gd name="T32" fmla="*/ 12 w 14"/>
                <a:gd name="T33" fmla="*/ 10 h 69"/>
                <a:gd name="T34" fmla="*/ 14 w 14"/>
                <a:gd name="T35" fmla="*/ 2 h 69"/>
                <a:gd name="T36" fmla="*/ 14 w 14"/>
                <a:gd name="T37" fmla="*/ 2 h 69"/>
                <a:gd name="T38" fmla="*/ 14 w 14"/>
                <a:gd name="T39" fmla="*/ 0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1 w 14"/>
                <a:gd name="T47" fmla="*/ 0 h 69"/>
                <a:gd name="T48" fmla="*/ 8 w 14"/>
                <a:gd name="T49" fmla="*/ 0 h 69"/>
                <a:gd name="T50" fmla="*/ 5 w 14"/>
                <a:gd name="T51" fmla="*/ 2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2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13"/>
                  </a:lnTo>
                  <a:lnTo>
                    <a:pt x="1" y="21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1" y="55"/>
                  </a:lnTo>
                  <a:lnTo>
                    <a:pt x="4" y="69"/>
                  </a:lnTo>
                  <a:lnTo>
                    <a:pt x="14" y="68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1" y="42"/>
                  </a:lnTo>
                  <a:lnTo>
                    <a:pt x="10" y="32"/>
                  </a:lnTo>
                  <a:lnTo>
                    <a:pt x="10" y="20"/>
                  </a:lnTo>
                  <a:lnTo>
                    <a:pt x="12" y="1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4" name="Freeform 228">
              <a:extLst>
                <a:ext uri="{FF2B5EF4-FFF2-40B4-BE49-F238E27FC236}">
                  <a16:creationId xmlns:a16="http://schemas.microsoft.com/office/drawing/2014/main" id="{B71496B8-C201-7E41-9788-04C52514D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383"/>
              <a:ext cx="12" cy="56"/>
            </a:xfrm>
            <a:custGeom>
              <a:avLst/>
              <a:gdLst>
                <a:gd name="T0" fmla="*/ 4 w 12"/>
                <a:gd name="T1" fmla="*/ 1 h 56"/>
                <a:gd name="T2" fmla="*/ 3 w 12"/>
                <a:gd name="T3" fmla="*/ 1 h 56"/>
                <a:gd name="T4" fmla="*/ 3 w 12"/>
                <a:gd name="T5" fmla="*/ 5 h 56"/>
                <a:gd name="T6" fmla="*/ 2 w 12"/>
                <a:gd name="T7" fmla="*/ 11 h 56"/>
                <a:gd name="T8" fmla="*/ 0 w 12"/>
                <a:gd name="T9" fmla="*/ 17 h 56"/>
                <a:gd name="T10" fmla="*/ 0 w 12"/>
                <a:gd name="T11" fmla="*/ 25 h 56"/>
                <a:gd name="T12" fmla="*/ 0 w 12"/>
                <a:gd name="T13" fmla="*/ 35 h 56"/>
                <a:gd name="T14" fmla="*/ 2 w 12"/>
                <a:gd name="T15" fmla="*/ 46 h 56"/>
                <a:gd name="T16" fmla="*/ 3 w 12"/>
                <a:gd name="T17" fmla="*/ 56 h 56"/>
                <a:gd name="T18" fmla="*/ 11 w 12"/>
                <a:gd name="T19" fmla="*/ 56 h 56"/>
                <a:gd name="T20" fmla="*/ 11 w 12"/>
                <a:gd name="T21" fmla="*/ 55 h 56"/>
                <a:gd name="T22" fmla="*/ 10 w 12"/>
                <a:gd name="T23" fmla="*/ 50 h 56"/>
                <a:gd name="T24" fmla="*/ 10 w 12"/>
                <a:gd name="T25" fmla="*/ 43 h 56"/>
                <a:gd name="T26" fmla="*/ 9 w 12"/>
                <a:gd name="T27" fmla="*/ 35 h 56"/>
                <a:gd name="T28" fmla="*/ 7 w 12"/>
                <a:gd name="T29" fmla="*/ 26 h 56"/>
                <a:gd name="T30" fmla="*/ 9 w 12"/>
                <a:gd name="T31" fmla="*/ 17 h 56"/>
                <a:gd name="T32" fmla="*/ 10 w 12"/>
                <a:gd name="T33" fmla="*/ 7 h 56"/>
                <a:gd name="T34" fmla="*/ 12 w 12"/>
                <a:gd name="T35" fmla="*/ 0 h 56"/>
                <a:gd name="T36" fmla="*/ 12 w 12"/>
                <a:gd name="T37" fmla="*/ 0 h 56"/>
                <a:gd name="T38" fmla="*/ 12 w 12"/>
                <a:gd name="T39" fmla="*/ 0 h 56"/>
                <a:gd name="T40" fmla="*/ 12 w 12"/>
                <a:gd name="T41" fmla="*/ 0 h 56"/>
                <a:gd name="T42" fmla="*/ 11 w 12"/>
                <a:gd name="T43" fmla="*/ 0 h 56"/>
                <a:gd name="T44" fmla="*/ 10 w 12"/>
                <a:gd name="T45" fmla="*/ 0 h 56"/>
                <a:gd name="T46" fmla="*/ 9 w 12"/>
                <a:gd name="T47" fmla="*/ 0 h 56"/>
                <a:gd name="T48" fmla="*/ 6 w 12"/>
                <a:gd name="T49" fmla="*/ 0 h 56"/>
                <a:gd name="T50" fmla="*/ 4 w 12"/>
                <a:gd name="T51" fmla="*/ 1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6"/>
                <a:gd name="T80" fmla="*/ 12 w 12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6">
                  <a:moveTo>
                    <a:pt x="4" y="1"/>
                  </a:moveTo>
                  <a:lnTo>
                    <a:pt x="3" y="1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6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5" name="Freeform 229">
              <a:extLst>
                <a:ext uri="{FF2B5EF4-FFF2-40B4-BE49-F238E27FC236}">
                  <a16:creationId xmlns:a16="http://schemas.microsoft.com/office/drawing/2014/main" id="{6FD02B18-7E75-194E-BFDE-40CA7C831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388"/>
              <a:ext cx="10" cy="45"/>
            </a:xfrm>
            <a:custGeom>
              <a:avLst/>
              <a:gdLst>
                <a:gd name="T0" fmla="*/ 4 w 10"/>
                <a:gd name="T1" fmla="*/ 1 h 45"/>
                <a:gd name="T2" fmla="*/ 3 w 10"/>
                <a:gd name="T3" fmla="*/ 2 h 45"/>
                <a:gd name="T4" fmla="*/ 3 w 10"/>
                <a:gd name="T5" fmla="*/ 5 h 45"/>
                <a:gd name="T6" fmla="*/ 2 w 10"/>
                <a:gd name="T7" fmla="*/ 8 h 45"/>
                <a:gd name="T8" fmla="*/ 2 w 10"/>
                <a:gd name="T9" fmla="*/ 14 h 45"/>
                <a:gd name="T10" fmla="*/ 0 w 10"/>
                <a:gd name="T11" fmla="*/ 21 h 45"/>
                <a:gd name="T12" fmla="*/ 0 w 10"/>
                <a:gd name="T13" fmla="*/ 28 h 45"/>
                <a:gd name="T14" fmla="*/ 2 w 10"/>
                <a:gd name="T15" fmla="*/ 36 h 45"/>
                <a:gd name="T16" fmla="*/ 3 w 10"/>
                <a:gd name="T17" fmla="*/ 45 h 45"/>
                <a:gd name="T18" fmla="*/ 10 w 10"/>
                <a:gd name="T19" fmla="*/ 45 h 45"/>
                <a:gd name="T20" fmla="*/ 10 w 10"/>
                <a:gd name="T21" fmla="*/ 43 h 45"/>
                <a:gd name="T22" fmla="*/ 9 w 10"/>
                <a:gd name="T23" fmla="*/ 40 h 45"/>
                <a:gd name="T24" fmla="*/ 7 w 10"/>
                <a:gd name="T25" fmla="*/ 35 h 45"/>
                <a:gd name="T26" fmla="*/ 7 w 10"/>
                <a:gd name="T27" fmla="*/ 28 h 45"/>
                <a:gd name="T28" fmla="*/ 6 w 10"/>
                <a:gd name="T29" fmla="*/ 21 h 45"/>
                <a:gd name="T30" fmla="*/ 7 w 10"/>
                <a:gd name="T31" fmla="*/ 14 h 45"/>
                <a:gd name="T32" fmla="*/ 7 w 10"/>
                <a:gd name="T33" fmla="*/ 7 h 45"/>
                <a:gd name="T34" fmla="*/ 10 w 10"/>
                <a:gd name="T35" fmla="*/ 1 h 45"/>
                <a:gd name="T36" fmla="*/ 10 w 10"/>
                <a:gd name="T37" fmla="*/ 1 h 45"/>
                <a:gd name="T38" fmla="*/ 10 w 10"/>
                <a:gd name="T39" fmla="*/ 1 h 45"/>
                <a:gd name="T40" fmla="*/ 10 w 10"/>
                <a:gd name="T41" fmla="*/ 0 h 45"/>
                <a:gd name="T42" fmla="*/ 10 w 10"/>
                <a:gd name="T43" fmla="*/ 0 h 45"/>
                <a:gd name="T44" fmla="*/ 9 w 10"/>
                <a:gd name="T45" fmla="*/ 0 h 45"/>
                <a:gd name="T46" fmla="*/ 7 w 10"/>
                <a:gd name="T47" fmla="*/ 0 h 45"/>
                <a:gd name="T48" fmla="*/ 6 w 10"/>
                <a:gd name="T49" fmla="*/ 1 h 45"/>
                <a:gd name="T50" fmla="*/ 4 w 10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5"/>
                <a:gd name="T80" fmla="*/ 10 w 10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5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6" name="Freeform 230">
              <a:extLst>
                <a:ext uri="{FF2B5EF4-FFF2-40B4-BE49-F238E27FC236}">
                  <a16:creationId xmlns:a16="http://schemas.microsoft.com/office/drawing/2014/main" id="{88A93895-4CD4-F741-BC50-D268272D9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" y="1394"/>
              <a:ext cx="7" cy="32"/>
            </a:xfrm>
            <a:custGeom>
              <a:avLst/>
              <a:gdLst>
                <a:gd name="T0" fmla="*/ 2 w 7"/>
                <a:gd name="T1" fmla="*/ 1 h 32"/>
                <a:gd name="T2" fmla="*/ 1 w 7"/>
                <a:gd name="T3" fmla="*/ 1 h 32"/>
                <a:gd name="T4" fmla="*/ 1 w 7"/>
                <a:gd name="T5" fmla="*/ 3 h 32"/>
                <a:gd name="T6" fmla="*/ 0 w 7"/>
                <a:gd name="T7" fmla="*/ 6 h 32"/>
                <a:gd name="T8" fmla="*/ 0 w 7"/>
                <a:gd name="T9" fmla="*/ 10 h 32"/>
                <a:gd name="T10" fmla="*/ 0 w 7"/>
                <a:gd name="T11" fmla="*/ 15 h 32"/>
                <a:gd name="T12" fmla="*/ 0 w 7"/>
                <a:gd name="T13" fmla="*/ 20 h 32"/>
                <a:gd name="T14" fmla="*/ 0 w 7"/>
                <a:gd name="T15" fmla="*/ 27 h 32"/>
                <a:gd name="T16" fmla="*/ 1 w 7"/>
                <a:gd name="T17" fmla="*/ 32 h 32"/>
                <a:gd name="T18" fmla="*/ 5 w 7"/>
                <a:gd name="T19" fmla="*/ 32 h 32"/>
                <a:gd name="T20" fmla="*/ 5 w 7"/>
                <a:gd name="T21" fmla="*/ 31 h 32"/>
                <a:gd name="T22" fmla="*/ 5 w 7"/>
                <a:gd name="T23" fmla="*/ 29 h 32"/>
                <a:gd name="T24" fmla="*/ 4 w 7"/>
                <a:gd name="T25" fmla="*/ 25 h 32"/>
                <a:gd name="T26" fmla="*/ 4 w 7"/>
                <a:gd name="T27" fmla="*/ 20 h 32"/>
                <a:gd name="T28" fmla="*/ 4 w 7"/>
                <a:gd name="T29" fmla="*/ 15 h 32"/>
                <a:gd name="T30" fmla="*/ 4 w 7"/>
                <a:gd name="T31" fmla="*/ 9 h 32"/>
                <a:gd name="T32" fmla="*/ 4 w 7"/>
                <a:gd name="T33" fmla="*/ 4 h 32"/>
                <a:gd name="T34" fmla="*/ 7 w 7"/>
                <a:gd name="T35" fmla="*/ 0 h 32"/>
                <a:gd name="T36" fmla="*/ 7 w 7"/>
                <a:gd name="T37" fmla="*/ 0 h 32"/>
                <a:gd name="T38" fmla="*/ 7 w 7"/>
                <a:gd name="T39" fmla="*/ 0 h 32"/>
                <a:gd name="T40" fmla="*/ 5 w 7"/>
                <a:gd name="T41" fmla="*/ 0 h 32"/>
                <a:gd name="T42" fmla="*/ 5 w 7"/>
                <a:gd name="T43" fmla="*/ 0 h 32"/>
                <a:gd name="T44" fmla="*/ 5 w 7"/>
                <a:gd name="T45" fmla="*/ 0 h 32"/>
                <a:gd name="T46" fmla="*/ 4 w 7"/>
                <a:gd name="T47" fmla="*/ 0 h 32"/>
                <a:gd name="T48" fmla="*/ 3 w 7"/>
                <a:gd name="T49" fmla="*/ 0 h 32"/>
                <a:gd name="T50" fmla="*/ 2 w 7"/>
                <a:gd name="T51" fmla="*/ 1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2"/>
                <a:gd name="T80" fmla="*/ 7 w 7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2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7" name="Freeform 231">
              <a:extLst>
                <a:ext uri="{FF2B5EF4-FFF2-40B4-BE49-F238E27FC236}">
                  <a16:creationId xmlns:a16="http://schemas.microsoft.com/office/drawing/2014/main" id="{886E72DD-D438-184E-9304-9FEFBAB86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1361"/>
              <a:ext cx="24" cy="90"/>
            </a:xfrm>
            <a:custGeom>
              <a:avLst/>
              <a:gdLst>
                <a:gd name="T0" fmla="*/ 24 w 24"/>
                <a:gd name="T1" fmla="*/ 1 h 90"/>
                <a:gd name="T2" fmla="*/ 22 w 24"/>
                <a:gd name="T3" fmla="*/ 1 h 90"/>
                <a:gd name="T4" fmla="*/ 21 w 24"/>
                <a:gd name="T5" fmla="*/ 3 h 90"/>
                <a:gd name="T6" fmla="*/ 19 w 24"/>
                <a:gd name="T7" fmla="*/ 8 h 90"/>
                <a:gd name="T8" fmla="*/ 17 w 24"/>
                <a:gd name="T9" fmla="*/ 16 h 90"/>
                <a:gd name="T10" fmla="*/ 15 w 24"/>
                <a:gd name="T11" fmla="*/ 28 h 90"/>
                <a:gd name="T12" fmla="*/ 14 w 24"/>
                <a:gd name="T13" fmla="*/ 43 h 90"/>
                <a:gd name="T14" fmla="*/ 15 w 24"/>
                <a:gd name="T15" fmla="*/ 64 h 90"/>
                <a:gd name="T16" fmla="*/ 18 w 24"/>
                <a:gd name="T17" fmla="*/ 90 h 90"/>
                <a:gd name="T18" fmla="*/ 5 w 24"/>
                <a:gd name="T19" fmla="*/ 90 h 90"/>
                <a:gd name="T20" fmla="*/ 4 w 24"/>
                <a:gd name="T21" fmla="*/ 88 h 90"/>
                <a:gd name="T22" fmla="*/ 3 w 24"/>
                <a:gd name="T23" fmla="*/ 81 h 90"/>
                <a:gd name="T24" fmla="*/ 1 w 24"/>
                <a:gd name="T25" fmla="*/ 69 h 90"/>
                <a:gd name="T26" fmla="*/ 0 w 24"/>
                <a:gd name="T27" fmla="*/ 56 h 90"/>
                <a:gd name="T28" fmla="*/ 0 w 24"/>
                <a:gd name="T29" fmla="*/ 41 h 90"/>
                <a:gd name="T30" fmla="*/ 1 w 24"/>
                <a:gd name="T31" fmla="*/ 27 h 90"/>
                <a:gd name="T32" fmla="*/ 4 w 24"/>
                <a:gd name="T33" fmla="*/ 13 h 90"/>
                <a:gd name="T34" fmla="*/ 7 w 24"/>
                <a:gd name="T35" fmla="*/ 0 h 90"/>
                <a:gd name="T36" fmla="*/ 24 w 24"/>
                <a:gd name="T37" fmla="*/ 1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0"/>
                <a:gd name="T59" fmla="*/ 24 w 2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0">
                  <a:moveTo>
                    <a:pt x="24" y="1"/>
                  </a:moveTo>
                  <a:lnTo>
                    <a:pt x="22" y="1"/>
                  </a:lnTo>
                  <a:lnTo>
                    <a:pt x="21" y="3"/>
                  </a:lnTo>
                  <a:lnTo>
                    <a:pt x="19" y="8"/>
                  </a:lnTo>
                  <a:lnTo>
                    <a:pt x="17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0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8" name="Freeform 232">
              <a:extLst>
                <a:ext uri="{FF2B5EF4-FFF2-40B4-BE49-F238E27FC236}">
                  <a16:creationId xmlns:a16="http://schemas.microsoft.com/office/drawing/2014/main" id="{202DE69A-35E3-524E-BB1C-82264735A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1368"/>
              <a:ext cx="19" cy="76"/>
            </a:xfrm>
            <a:custGeom>
              <a:avLst/>
              <a:gdLst>
                <a:gd name="T0" fmla="*/ 19 w 19"/>
                <a:gd name="T1" fmla="*/ 0 h 76"/>
                <a:gd name="T2" fmla="*/ 19 w 19"/>
                <a:gd name="T3" fmla="*/ 0 h 76"/>
                <a:gd name="T4" fmla="*/ 18 w 19"/>
                <a:gd name="T5" fmla="*/ 2 h 76"/>
                <a:gd name="T6" fmla="*/ 17 w 19"/>
                <a:gd name="T7" fmla="*/ 7 h 76"/>
                <a:gd name="T8" fmla="*/ 14 w 19"/>
                <a:gd name="T9" fmla="*/ 13 h 76"/>
                <a:gd name="T10" fmla="*/ 13 w 19"/>
                <a:gd name="T11" fmla="*/ 22 h 76"/>
                <a:gd name="T12" fmla="*/ 12 w 19"/>
                <a:gd name="T13" fmla="*/ 36 h 76"/>
                <a:gd name="T14" fmla="*/ 13 w 19"/>
                <a:gd name="T15" fmla="*/ 54 h 76"/>
                <a:gd name="T16" fmla="*/ 14 w 19"/>
                <a:gd name="T17" fmla="*/ 76 h 76"/>
                <a:gd name="T18" fmla="*/ 4 w 19"/>
                <a:gd name="T19" fmla="*/ 76 h 76"/>
                <a:gd name="T20" fmla="*/ 4 w 19"/>
                <a:gd name="T21" fmla="*/ 74 h 76"/>
                <a:gd name="T22" fmla="*/ 3 w 19"/>
                <a:gd name="T23" fmla="*/ 68 h 76"/>
                <a:gd name="T24" fmla="*/ 2 w 19"/>
                <a:gd name="T25" fmla="*/ 58 h 76"/>
                <a:gd name="T26" fmla="*/ 0 w 19"/>
                <a:gd name="T27" fmla="*/ 47 h 76"/>
                <a:gd name="T28" fmla="*/ 0 w 19"/>
                <a:gd name="T29" fmla="*/ 35 h 76"/>
                <a:gd name="T30" fmla="*/ 0 w 19"/>
                <a:gd name="T31" fmla="*/ 22 h 76"/>
                <a:gd name="T32" fmla="*/ 3 w 19"/>
                <a:gd name="T33" fmla="*/ 9 h 76"/>
                <a:gd name="T34" fmla="*/ 6 w 19"/>
                <a:gd name="T35" fmla="*/ 0 h 76"/>
                <a:gd name="T36" fmla="*/ 19 w 19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6"/>
                <a:gd name="T59" fmla="*/ 19 w 19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6">
                  <a:moveTo>
                    <a:pt x="19" y="0"/>
                  </a:moveTo>
                  <a:lnTo>
                    <a:pt x="19" y="0"/>
                  </a:lnTo>
                  <a:lnTo>
                    <a:pt x="18" y="2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2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9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9" name="Freeform 233">
              <a:extLst>
                <a:ext uri="{FF2B5EF4-FFF2-40B4-BE49-F238E27FC236}">
                  <a16:creationId xmlns:a16="http://schemas.microsoft.com/office/drawing/2014/main" id="{9A2A0043-F692-AA48-8E90-82B88933D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1374"/>
              <a:ext cx="15" cy="63"/>
            </a:xfrm>
            <a:custGeom>
              <a:avLst/>
              <a:gdLst>
                <a:gd name="T0" fmla="*/ 15 w 15"/>
                <a:gd name="T1" fmla="*/ 0 h 63"/>
                <a:gd name="T2" fmla="*/ 15 w 15"/>
                <a:gd name="T3" fmla="*/ 1 h 63"/>
                <a:gd name="T4" fmla="*/ 14 w 15"/>
                <a:gd name="T5" fmla="*/ 2 h 63"/>
                <a:gd name="T6" fmla="*/ 12 w 15"/>
                <a:gd name="T7" fmla="*/ 6 h 63"/>
                <a:gd name="T8" fmla="*/ 11 w 15"/>
                <a:gd name="T9" fmla="*/ 12 h 63"/>
                <a:gd name="T10" fmla="*/ 10 w 15"/>
                <a:gd name="T11" fmla="*/ 19 h 63"/>
                <a:gd name="T12" fmla="*/ 9 w 15"/>
                <a:gd name="T13" fmla="*/ 30 h 63"/>
                <a:gd name="T14" fmla="*/ 10 w 15"/>
                <a:gd name="T15" fmla="*/ 44 h 63"/>
                <a:gd name="T16" fmla="*/ 11 w 15"/>
                <a:gd name="T17" fmla="*/ 63 h 63"/>
                <a:gd name="T18" fmla="*/ 2 w 15"/>
                <a:gd name="T19" fmla="*/ 63 h 63"/>
                <a:gd name="T20" fmla="*/ 2 w 15"/>
                <a:gd name="T21" fmla="*/ 62 h 63"/>
                <a:gd name="T22" fmla="*/ 1 w 15"/>
                <a:gd name="T23" fmla="*/ 56 h 63"/>
                <a:gd name="T24" fmla="*/ 0 w 15"/>
                <a:gd name="T25" fmla="*/ 49 h 63"/>
                <a:gd name="T26" fmla="*/ 0 w 15"/>
                <a:gd name="T27" fmla="*/ 40 h 63"/>
                <a:gd name="T28" fmla="*/ 0 w 15"/>
                <a:gd name="T29" fmla="*/ 29 h 63"/>
                <a:gd name="T30" fmla="*/ 0 w 15"/>
                <a:gd name="T31" fmla="*/ 19 h 63"/>
                <a:gd name="T32" fmla="*/ 1 w 15"/>
                <a:gd name="T33" fmla="*/ 8 h 63"/>
                <a:gd name="T34" fmla="*/ 4 w 15"/>
                <a:gd name="T35" fmla="*/ 0 h 63"/>
                <a:gd name="T36" fmla="*/ 15 w 15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3"/>
                <a:gd name="T59" fmla="*/ 15 w 1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3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19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1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0" name="Freeform 234">
              <a:extLst>
                <a:ext uri="{FF2B5EF4-FFF2-40B4-BE49-F238E27FC236}">
                  <a16:creationId xmlns:a16="http://schemas.microsoft.com/office/drawing/2014/main" id="{75DF6031-9A37-714D-B48A-216DF4584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1380"/>
              <a:ext cx="12" cy="50"/>
            </a:xfrm>
            <a:custGeom>
              <a:avLst/>
              <a:gdLst>
                <a:gd name="T0" fmla="*/ 12 w 12"/>
                <a:gd name="T1" fmla="*/ 1 h 50"/>
                <a:gd name="T2" fmla="*/ 12 w 12"/>
                <a:gd name="T3" fmla="*/ 1 h 50"/>
                <a:gd name="T4" fmla="*/ 11 w 12"/>
                <a:gd name="T5" fmla="*/ 2 h 50"/>
                <a:gd name="T6" fmla="*/ 10 w 12"/>
                <a:gd name="T7" fmla="*/ 4 h 50"/>
                <a:gd name="T8" fmla="*/ 9 w 12"/>
                <a:gd name="T9" fmla="*/ 9 h 50"/>
                <a:gd name="T10" fmla="*/ 9 w 12"/>
                <a:gd name="T11" fmla="*/ 15 h 50"/>
                <a:gd name="T12" fmla="*/ 8 w 12"/>
                <a:gd name="T13" fmla="*/ 24 h 50"/>
                <a:gd name="T14" fmla="*/ 8 w 12"/>
                <a:gd name="T15" fmla="*/ 36 h 50"/>
                <a:gd name="T16" fmla="*/ 9 w 12"/>
                <a:gd name="T17" fmla="*/ 50 h 50"/>
                <a:gd name="T18" fmla="*/ 2 w 12"/>
                <a:gd name="T19" fmla="*/ 50 h 50"/>
                <a:gd name="T20" fmla="*/ 2 w 12"/>
                <a:gd name="T21" fmla="*/ 49 h 50"/>
                <a:gd name="T22" fmla="*/ 2 w 12"/>
                <a:gd name="T23" fmla="*/ 45 h 50"/>
                <a:gd name="T24" fmla="*/ 1 w 12"/>
                <a:gd name="T25" fmla="*/ 38 h 50"/>
                <a:gd name="T26" fmla="*/ 1 w 12"/>
                <a:gd name="T27" fmla="*/ 31 h 50"/>
                <a:gd name="T28" fmla="*/ 0 w 12"/>
                <a:gd name="T29" fmla="*/ 23 h 50"/>
                <a:gd name="T30" fmla="*/ 1 w 12"/>
                <a:gd name="T31" fmla="*/ 15 h 50"/>
                <a:gd name="T32" fmla="*/ 2 w 12"/>
                <a:gd name="T33" fmla="*/ 7 h 50"/>
                <a:gd name="T34" fmla="*/ 4 w 12"/>
                <a:gd name="T35" fmla="*/ 0 h 50"/>
                <a:gd name="T36" fmla="*/ 12 w 12"/>
                <a:gd name="T37" fmla="*/ 1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0"/>
                <a:gd name="T59" fmla="*/ 12 w 1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0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9"/>
                  </a:lnTo>
                  <a:lnTo>
                    <a:pt x="9" y="15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1" name="Freeform 235">
              <a:extLst>
                <a:ext uri="{FF2B5EF4-FFF2-40B4-BE49-F238E27FC236}">
                  <a16:creationId xmlns:a16="http://schemas.microsoft.com/office/drawing/2014/main" id="{B33F2A58-B2D5-1E41-ADE9-73370F30D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1387"/>
              <a:ext cx="9" cy="36"/>
            </a:xfrm>
            <a:custGeom>
              <a:avLst/>
              <a:gdLst>
                <a:gd name="T0" fmla="*/ 9 w 9"/>
                <a:gd name="T1" fmla="*/ 0 h 36"/>
                <a:gd name="T2" fmla="*/ 9 w 9"/>
                <a:gd name="T3" fmla="*/ 0 h 36"/>
                <a:gd name="T4" fmla="*/ 8 w 9"/>
                <a:gd name="T5" fmla="*/ 1 h 36"/>
                <a:gd name="T6" fmla="*/ 8 w 9"/>
                <a:gd name="T7" fmla="*/ 3 h 36"/>
                <a:gd name="T8" fmla="*/ 7 w 9"/>
                <a:gd name="T9" fmla="*/ 6 h 36"/>
                <a:gd name="T10" fmla="*/ 6 w 9"/>
                <a:gd name="T11" fmla="*/ 10 h 36"/>
                <a:gd name="T12" fmla="*/ 6 w 9"/>
                <a:gd name="T13" fmla="*/ 17 h 36"/>
                <a:gd name="T14" fmla="*/ 6 w 9"/>
                <a:gd name="T15" fmla="*/ 25 h 36"/>
                <a:gd name="T16" fmla="*/ 7 w 9"/>
                <a:gd name="T17" fmla="*/ 36 h 36"/>
                <a:gd name="T18" fmla="*/ 2 w 9"/>
                <a:gd name="T19" fmla="*/ 36 h 36"/>
                <a:gd name="T20" fmla="*/ 1 w 9"/>
                <a:gd name="T21" fmla="*/ 36 h 36"/>
                <a:gd name="T22" fmla="*/ 1 w 9"/>
                <a:gd name="T23" fmla="*/ 32 h 36"/>
                <a:gd name="T24" fmla="*/ 1 w 9"/>
                <a:gd name="T25" fmla="*/ 28 h 36"/>
                <a:gd name="T26" fmla="*/ 0 w 9"/>
                <a:gd name="T27" fmla="*/ 22 h 36"/>
                <a:gd name="T28" fmla="*/ 0 w 9"/>
                <a:gd name="T29" fmla="*/ 16 h 36"/>
                <a:gd name="T30" fmla="*/ 0 w 9"/>
                <a:gd name="T31" fmla="*/ 10 h 36"/>
                <a:gd name="T32" fmla="*/ 1 w 9"/>
                <a:gd name="T33" fmla="*/ 4 h 36"/>
                <a:gd name="T34" fmla="*/ 3 w 9"/>
                <a:gd name="T35" fmla="*/ 0 h 36"/>
                <a:gd name="T36" fmla="*/ 9 w 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6"/>
                <a:gd name="T59" fmla="*/ 9 w 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6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7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4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2" name="Rectangle 236">
              <a:extLst>
                <a:ext uri="{FF2B5EF4-FFF2-40B4-BE49-F238E27FC236}">
                  <a16:creationId xmlns:a16="http://schemas.microsoft.com/office/drawing/2014/main" id="{1089228C-C2F2-4B4F-9B90-13C49AB97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" y="1377"/>
              <a:ext cx="4" cy="1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6563" name="Freeform 237">
              <a:extLst>
                <a:ext uri="{FF2B5EF4-FFF2-40B4-BE49-F238E27FC236}">
                  <a16:creationId xmlns:a16="http://schemas.microsoft.com/office/drawing/2014/main" id="{F2651FB8-2FF7-B248-B9BB-98BA971CA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" y="1375"/>
              <a:ext cx="46" cy="55"/>
            </a:xfrm>
            <a:custGeom>
              <a:avLst/>
              <a:gdLst>
                <a:gd name="T0" fmla="*/ 4 w 46"/>
                <a:gd name="T1" fmla="*/ 6 h 55"/>
                <a:gd name="T2" fmla="*/ 4 w 46"/>
                <a:gd name="T3" fmla="*/ 7 h 55"/>
                <a:gd name="T4" fmla="*/ 3 w 46"/>
                <a:gd name="T5" fmla="*/ 9 h 55"/>
                <a:gd name="T6" fmla="*/ 1 w 46"/>
                <a:gd name="T7" fmla="*/ 14 h 55"/>
                <a:gd name="T8" fmla="*/ 0 w 46"/>
                <a:gd name="T9" fmla="*/ 20 h 55"/>
                <a:gd name="T10" fmla="*/ 0 w 46"/>
                <a:gd name="T11" fmla="*/ 28 h 55"/>
                <a:gd name="T12" fmla="*/ 0 w 46"/>
                <a:gd name="T13" fmla="*/ 36 h 55"/>
                <a:gd name="T14" fmla="*/ 0 w 46"/>
                <a:gd name="T15" fmla="*/ 46 h 55"/>
                <a:gd name="T16" fmla="*/ 3 w 46"/>
                <a:gd name="T17" fmla="*/ 55 h 55"/>
                <a:gd name="T18" fmla="*/ 3 w 46"/>
                <a:gd name="T19" fmla="*/ 54 h 55"/>
                <a:gd name="T20" fmla="*/ 3 w 46"/>
                <a:gd name="T21" fmla="*/ 53 h 55"/>
                <a:gd name="T22" fmla="*/ 3 w 46"/>
                <a:gd name="T23" fmla="*/ 51 h 55"/>
                <a:gd name="T24" fmla="*/ 3 w 46"/>
                <a:gd name="T25" fmla="*/ 49 h 55"/>
                <a:gd name="T26" fmla="*/ 3 w 46"/>
                <a:gd name="T27" fmla="*/ 46 h 55"/>
                <a:gd name="T28" fmla="*/ 4 w 46"/>
                <a:gd name="T29" fmla="*/ 42 h 55"/>
                <a:gd name="T30" fmla="*/ 4 w 46"/>
                <a:gd name="T31" fmla="*/ 39 h 55"/>
                <a:gd name="T32" fmla="*/ 5 w 46"/>
                <a:gd name="T33" fmla="*/ 35 h 55"/>
                <a:gd name="T34" fmla="*/ 6 w 46"/>
                <a:gd name="T35" fmla="*/ 32 h 55"/>
                <a:gd name="T36" fmla="*/ 7 w 46"/>
                <a:gd name="T37" fmla="*/ 28 h 55"/>
                <a:gd name="T38" fmla="*/ 8 w 46"/>
                <a:gd name="T39" fmla="*/ 25 h 55"/>
                <a:gd name="T40" fmla="*/ 11 w 46"/>
                <a:gd name="T41" fmla="*/ 21 h 55"/>
                <a:gd name="T42" fmla="*/ 14 w 46"/>
                <a:gd name="T43" fmla="*/ 19 h 55"/>
                <a:gd name="T44" fmla="*/ 17 w 46"/>
                <a:gd name="T45" fmla="*/ 16 h 55"/>
                <a:gd name="T46" fmla="*/ 21 w 46"/>
                <a:gd name="T47" fmla="*/ 14 h 55"/>
                <a:gd name="T48" fmla="*/ 26 w 46"/>
                <a:gd name="T49" fmla="*/ 14 h 55"/>
                <a:gd name="T50" fmla="*/ 26 w 46"/>
                <a:gd name="T51" fmla="*/ 13 h 55"/>
                <a:gd name="T52" fmla="*/ 26 w 46"/>
                <a:gd name="T53" fmla="*/ 13 h 55"/>
                <a:gd name="T54" fmla="*/ 28 w 46"/>
                <a:gd name="T55" fmla="*/ 12 h 55"/>
                <a:gd name="T56" fmla="*/ 29 w 46"/>
                <a:gd name="T57" fmla="*/ 11 h 55"/>
                <a:gd name="T58" fmla="*/ 33 w 46"/>
                <a:gd name="T59" fmla="*/ 9 h 55"/>
                <a:gd name="T60" fmla="*/ 36 w 46"/>
                <a:gd name="T61" fmla="*/ 7 h 55"/>
                <a:gd name="T62" fmla="*/ 41 w 46"/>
                <a:gd name="T63" fmla="*/ 5 h 55"/>
                <a:gd name="T64" fmla="*/ 46 w 46"/>
                <a:gd name="T65" fmla="*/ 2 h 55"/>
                <a:gd name="T66" fmla="*/ 46 w 46"/>
                <a:gd name="T67" fmla="*/ 2 h 55"/>
                <a:gd name="T68" fmla="*/ 45 w 46"/>
                <a:gd name="T69" fmla="*/ 2 h 55"/>
                <a:gd name="T70" fmla="*/ 43 w 46"/>
                <a:gd name="T71" fmla="*/ 2 h 55"/>
                <a:gd name="T72" fmla="*/ 42 w 46"/>
                <a:gd name="T73" fmla="*/ 1 h 55"/>
                <a:gd name="T74" fmla="*/ 40 w 46"/>
                <a:gd name="T75" fmla="*/ 1 h 55"/>
                <a:gd name="T76" fmla="*/ 38 w 46"/>
                <a:gd name="T77" fmla="*/ 1 h 55"/>
                <a:gd name="T78" fmla="*/ 35 w 46"/>
                <a:gd name="T79" fmla="*/ 1 h 55"/>
                <a:gd name="T80" fmla="*/ 32 w 46"/>
                <a:gd name="T81" fmla="*/ 0 h 55"/>
                <a:gd name="T82" fmla="*/ 28 w 46"/>
                <a:gd name="T83" fmla="*/ 0 h 55"/>
                <a:gd name="T84" fmla="*/ 26 w 46"/>
                <a:gd name="T85" fmla="*/ 0 h 55"/>
                <a:gd name="T86" fmla="*/ 22 w 46"/>
                <a:gd name="T87" fmla="*/ 1 h 55"/>
                <a:gd name="T88" fmla="*/ 19 w 46"/>
                <a:gd name="T89" fmla="*/ 1 h 55"/>
                <a:gd name="T90" fmla="*/ 14 w 46"/>
                <a:gd name="T91" fmla="*/ 1 h 55"/>
                <a:gd name="T92" fmla="*/ 11 w 46"/>
                <a:gd name="T93" fmla="*/ 2 h 55"/>
                <a:gd name="T94" fmla="*/ 7 w 46"/>
                <a:gd name="T95" fmla="*/ 4 h 55"/>
                <a:gd name="T96" fmla="*/ 4 w 46"/>
                <a:gd name="T97" fmla="*/ 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4" name="Freeform 238">
              <a:extLst>
                <a:ext uri="{FF2B5EF4-FFF2-40B4-BE49-F238E27FC236}">
                  <a16:creationId xmlns:a16="http://schemas.microsoft.com/office/drawing/2014/main" id="{904C0DC4-9B35-E34C-BEC5-53DF2E83B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1416"/>
              <a:ext cx="37" cy="9"/>
            </a:xfrm>
            <a:custGeom>
              <a:avLst/>
              <a:gdLst>
                <a:gd name="T0" fmla="*/ 0 w 37"/>
                <a:gd name="T1" fmla="*/ 6 h 9"/>
                <a:gd name="T2" fmla="*/ 0 w 37"/>
                <a:gd name="T3" fmla="*/ 6 h 9"/>
                <a:gd name="T4" fmla="*/ 0 w 37"/>
                <a:gd name="T5" fmla="*/ 6 h 9"/>
                <a:gd name="T6" fmla="*/ 1 w 37"/>
                <a:gd name="T7" fmla="*/ 5 h 9"/>
                <a:gd name="T8" fmla="*/ 1 w 37"/>
                <a:gd name="T9" fmla="*/ 5 h 9"/>
                <a:gd name="T10" fmla="*/ 2 w 37"/>
                <a:gd name="T11" fmla="*/ 3 h 9"/>
                <a:gd name="T12" fmla="*/ 4 w 37"/>
                <a:gd name="T13" fmla="*/ 2 h 9"/>
                <a:gd name="T14" fmla="*/ 5 w 37"/>
                <a:gd name="T15" fmla="*/ 2 h 9"/>
                <a:gd name="T16" fmla="*/ 7 w 37"/>
                <a:gd name="T17" fmla="*/ 1 h 9"/>
                <a:gd name="T18" fmla="*/ 9 w 37"/>
                <a:gd name="T19" fmla="*/ 0 h 9"/>
                <a:gd name="T20" fmla="*/ 12 w 37"/>
                <a:gd name="T21" fmla="*/ 0 h 9"/>
                <a:gd name="T22" fmla="*/ 15 w 37"/>
                <a:gd name="T23" fmla="*/ 0 h 9"/>
                <a:gd name="T24" fmla="*/ 19 w 37"/>
                <a:gd name="T25" fmla="*/ 0 h 9"/>
                <a:gd name="T26" fmla="*/ 22 w 37"/>
                <a:gd name="T27" fmla="*/ 0 h 9"/>
                <a:gd name="T28" fmla="*/ 27 w 37"/>
                <a:gd name="T29" fmla="*/ 1 h 9"/>
                <a:gd name="T30" fmla="*/ 32 w 37"/>
                <a:gd name="T31" fmla="*/ 1 h 9"/>
                <a:gd name="T32" fmla="*/ 37 w 37"/>
                <a:gd name="T33" fmla="*/ 3 h 9"/>
                <a:gd name="T34" fmla="*/ 37 w 37"/>
                <a:gd name="T35" fmla="*/ 6 h 9"/>
                <a:gd name="T36" fmla="*/ 36 w 37"/>
                <a:gd name="T37" fmla="*/ 6 h 9"/>
                <a:gd name="T38" fmla="*/ 36 w 37"/>
                <a:gd name="T39" fmla="*/ 5 h 9"/>
                <a:gd name="T40" fmla="*/ 34 w 37"/>
                <a:gd name="T41" fmla="*/ 5 h 9"/>
                <a:gd name="T42" fmla="*/ 33 w 37"/>
                <a:gd name="T43" fmla="*/ 5 h 9"/>
                <a:gd name="T44" fmla="*/ 30 w 37"/>
                <a:gd name="T45" fmla="*/ 3 h 9"/>
                <a:gd name="T46" fmla="*/ 28 w 37"/>
                <a:gd name="T47" fmla="*/ 3 h 9"/>
                <a:gd name="T48" fmla="*/ 25 w 37"/>
                <a:gd name="T49" fmla="*/ 2 h 9"/>
                <a:gd name="T50" fmla="*/ 22 w 37"/>
                <a:gd name="T51" fmla="*/ 2 h 9"/>
                <a:gd name="T52" fmla="*/ 19 w 37"/>
                <a:gd name="T53" fmla="*/ 2 h 9"/>
                <a:gd name="T54" fmla="*/ 15 w 37"/>
                <a:gd name="T55" fmla="*/ 2 h 9"/>
                <a:gd name="T56" fmla="*/ 13 w 37"/>
                <a:gd name="T57" fmla="*/ 2 h 9"/>
                <a:gd name="T58" fmla="*/ 9 w 37"/>
                <a:gd name="T59" fmla="*/ 3 h 9"/>
                <a:gd name="T60" fmla="*/ 7 w 37"/>
                <a:gd name="T61" fmla="*/ 5 h 9"/>
                <a:gd name="T62" fmla="*/ 5 w 37"/>
                <a:gd name="T63" fmla="*/ 6 h 9"/>
                <a:gd name="T64" fmla="*/ 2 w 37"/>
                <a:gd name="T65" fmla="*/ 7 h 9"/>
                <a:gd name="T66" fmla="*/ 0 w 37"/>
                <a:gd name="T67" fmla="*/ 9 h 9"/>
                <a:gd name="T68" fmla="*/ 0 w 37"/>
                <a:gd name="T69" fmla="*/ 6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9"/>
                <a:gd name="T107" fmla="*/ 37 w 37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9">
                  <a:moveTo>
                    <a:pt x="0" y="6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5" name="Freeform 239">
              <a:extLst>
                <a:ext uri="{FF2B5EF4-FFF2-40B4-BE49-F238E27FC236}">
                  <a16:creationId xmlns:a16="http://schemas.microsoft.com/office/drawing/2014/main" id="{0047A6EE-F344-E94D-A97E-A51B0CDB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1391"/>
              <a:ext cx="37" cy="11"/>
            </a:xfrm>
            <a:custGeom>
              <a:avLst/>
              <a:gdLst>
                <a:gd name="T0" fmla="*/ 0 w 37"/>
                <a:gd name="T1" fmla="*/ 6 h 11"/>
                <a:gd name="T2" fmla="*/ 0 w 37"/>
                <a:gd name="T3" fmla="*/ 6 h 11"/>
                <a:gd name="T4" fmla="*/ 0 w 37"/>
                <a:gd name="T5" fmla="*/ 6 h 11"/>
                <a:gd name="T6" fmla="*/ 1 w 37"/>
                <a:gd name="T7" fmla="*/ 6 h 11"/>
                <a:gd name="T8" fmla="*/ 1 w 37"/>
                <a:gd name="T9" fmla="*/ 5 h 11"/>
                <a:gd name="T10" fmla="*/ 2 w 37"/>
                <a:gd name="T11" fmla="*/ 4 h 11"/>
                <a:gd name="T12" fmla="*/ 4 w 37"/>
                <a:gd name="T13" fmla="*/ 4 h 11"/>
                <a:gd name="T14" fmla="*/ 5 w 37"/>
                <a:gd name="T15" fmla="*/ 3 h 11"/>
                <a:gd name="T16" fmla="*/ 7 w 37"/>
                <a:gd name="T17" fmla="*/ 2 h 11"/>
                <a:gd name="T18" fmla="*/ 9 w 37"/>
                <a:gd name="T19" fmla="*/ 2 h 11"/>
                <a:gd name="T20" fmla="*/ 12 w 37"/>
                <a:gd name="T21" fmla="*/ 0 h 11"/>
                <a:gd name="T22" fmla="*/ 15 w 37"/>
                <a:gd name="T23" fmla="*/ 0 h 11"/>
                <a:gd name="T24" fmla="*/ 19 w 37"/>
                <a:gd name="T25" fmla="*/ 0 h 11"/>
                <a:gd name="T26" fmla="*/ 22 w 37"/>
                <a:gd name="T27" fmla="*/ 0 h 11"/>
                <a:gd name="T28" fmla="*/ 27 w 37"/>
                <a:gd name="T29" fmla="*/ 2 h 11"/>
                <a:gd name="T30" fmla="*/ 32 w 37"/>
                <a:gd name="T31" fmla="*/ 3 h 11"/>
                <a:gd name="T32" fmla="*/ 37 w 37"/>
                <a:gd name="T33" fmla="*/ 4 h 11"/>
                <a:gd name="T34" fmla="*/ 37 w 37"/>
                <a:gd name="T35" fmla="*/ 6 h 11"/>
                <a:gd name="T36" fmla="*/ 36 w 37"/>
                <a:gd name="T37" fmla="*/ 6 h 11"/>
                <a:gd name="T38" fmla="*/ 36 w 37"/>
                <a:gd name="T39" fmla="*/ 5 h 11"/>
                <a:gd name="T40" fmla="*/ 34 w 37"/>
                <a:gd name="T41" fmla="*/ 5 h 11"/>
                <a:gd name="T42" fmla="*/ 33 w 37"/>
                <a:gd name="T43" fmla="*/ 5 h 11"/>
                <a:gd name="T44" fmla="*/ 30 w 37"/>
                <a:gd name="T45" fmla="*/ 4 h 11"/>
                <a:gd name="T46" fmla="*/ 28 w 37"/>
                <a:gd name="T47" fmla="*/ 4 h 11"/>
                <a:gd name="T48" fmla="*/ 25 w 37"/>
                <a:gd name="T49" fmla="*/ 4 h 11"/>
                <a:gd name="T50" fmla="*/ 22 w 37"/>
                <a:gd name="T51" fmla="*/ 3 h 11"/>
                <a:gd name="T52" fmla="*/ 19 w 37"/>
                <a:gd name="T53" fmla="*/ 3 h 11"/>
                <a:gd name="T54" fmla="*/ 15 w 37"/>
                <a:gd name="T55" fmla="*/ 3 h 11"/>
                <a:gd name="T56" fmla="*/ 13 w 37"/>
                <a:gd name="T57" fmla="*/ 3 h 11"/>
                <a:gd name="T58" fmla="*/ 9 w 37"/>
                <a:gd name="T59" fmla="*/ 4 h 11"/>
                <a:gd name="T60" fmla="*/ 7 w 37"/>
                <a:gd name="T61" fmla="*/ 5 h 11"/>
                <a:gd name="T62" fmla="*/ 5 w 37"/>
                <a:gd name="T63" fmla="*/ 6 h 11"/>
                <a:gd name="T64" fmla="*/ 2 w 37"/>
                <a:gd name="T65" fmla="*/ 9 h 11"/>
                <a:gd name="T66" fmla="*/ 0 w 37"/>
                <a:gd name="T67" fmla="*/ 11 h 11"/>
                <a:gd name="T68" fmla="*/ 0 w 37"/>
                <a:gd name="T69" fmla="*/ 6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6" name="Freeform 240">
              <a:extLst>
                <a:ext uri="{FF2B5EF4-FFF2-40B4-BE49-F238E27FC236}">
                  <a16:creationId xmlns:a16="http://schemas.microsoft.com/office/drawing/2014/main" id="{AB7B19BB-AA22-B843-9B8F-DC1C35F64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" y="1380"/>
              <a:ext cx="61" cy="112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108 h 112"/>
                <a:gd name="T4" fmla="*/ 19 w 61"/>
                <a:gd name="T5" fmla="*/ 112 h 112"/>
                <a:gd name="T6" fmla="*/ 18 w 61"/>
                <a:gd name="T7" fmla="*/ 98 h 112"/>
                <a:gd name="T8" fmla="*/ 61 w 61"/>
                <a:gd name="T9" fmla="*/ 104 h 112"/>
                <a:gd name="T10" fmla="*/ 61 w 61"/>
                <a:gd name="T11" fmla="*/ 98 h 112"/>
                <a:gd name="T12" fmla="*/ 30 w 61"/>
                <a:gd name="T13" fmla="*/ 94 h 112"/>
                <a:gd name="T14" fmla="*/ 29 w 61"/>
                <a:gd name="T15" fmla="*/ 81 h 112"/>
                <a:gd name="T16" fmla="*/ 9 w 61"/>
                <a:gd name="T17" fmla="*/ 81 h 112"/>
                <a:gd name="T18" fmla="*/ 8 w 61"/>
                <a:gd name="T19" fmla="*/ 80 h 112"/>
                <a:gd name="T20" fmla="*/ 7 w 61"/>
                <a:gd name="T21" fmla="*/ 76 h 112"/>
                <a:gd name="T22" fmla="*/ 6 w 61"/>
                <a:gd name="T23" fmla="*/ 69 h 112"/>
                <a:gd name="T24" fmla="*/ 4 w 61"/>
                <a:gd name="T25" fmla="*/ 58 h 112"/>
                <a:gd name="T26" fmla="*/ 2 w 61"/>
                <a:gd name="T27" fmla="*/ 46 h 112"/>
                <a:gd name="T28" fmla="*/ 1 w 61"/>
                <a:gd name="T29" fmla="*/ 34 h 112"/>
                <a:gd name="T30" fmla="*/ 2 w 61"/>
                <a:gd name="T31" fmla="*/ 18 h 112"/>
                <a:gd name="T32" fmla="*/ 6 w 61"/>
                <a:gd name="T33" fmla="*/ 3 h 112"/>
                <a:gd name="T34" fmla="*/ 0 w 61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2"/>
                <a:gd name="T56" fmla="*/ 61 w 61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2">
                  <a:moveTo>
                    <a:pt x="0" y="0"/>
                  </a:moveTo>
                  <a:lnTo>
                    <a:pt x="0" y="108"/>
                  </a:lnTo>
                  <a:lnTo>
                    <a:pt x="19" y="112"/>
                  </a:lnTo>
                  <a:lnTo>
                    <a:pt x="18" y="98"/>
                  </a:lnTo>
                  <a:lnTo>
                    <a:pt x="61" y="104"/>
                  </a:lnTo>
                  <a:lnTo>
                    <a:pt x="61" y="98"/>
                  </a:lnTo>
                  <a:lnTo>
                    <a:pt x="30" y="94"/>
                  </a:lnTo>
                  <a:lnTo>
                    <a:pt x="29" y="81"/>
                  </a:lnTo>
                  <a:lnTo>
                    <a:pt x="9" y="81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8"/>
                  </a:lnTo>
                  <a:lnTo>
                    <a:pt x="2" y="46"/>
                  </a:lnTo>
                  <a:lnTo>
                    <a:pt x="1" y="34"/>
                  </a:lnTo>
                  <a:lnTo>
                    <a:pt x="2" y="18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7" name="Freeform 241">
              <a:extLst>
                <a:ext uri="{FF2B5EF4-FFF2-40B4-BE49-F238E27FC236}">
                  <a16:creationId xmlns:a16="http://schemas.microsoft.com/office/drawing/2014/main" id="{E0F067BD-E15A-084B-B9A8-EAD306FD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1354"/>
              <a:ext cx="79" cy="15"/>
            </a:xfrm>
            <a:custGeom>
              <a:avLst/>
              <a:gdLst>
                <a:gd name="T0" fmla="*/ 0 w 79"/>
                <a:gd name="T1" fmla="*/ 15 h 15"/>
                <a:gd name="T2" fmla="*/ 0 w 79"/>
                <a:gd name="T3" fmla="*/ 15 h 15"/>
                <a:gd name="T4" fmla="*/ 3 w 79"/>
                <a:gd name="T5" fmla="*/ 14 h 15"/>
                <a:gd name="T6" fmla="*/ 4 w 79"/>
                <a:gd name="T7" fmla="*/ 14 h 15"/>
                <a:gd name="T8" fmla="*/ 7 w 79"/>
                <a:gd name="T9" fmla="*/ 13 h 15"/>
                <a:gd name="T10" fmla="*/ 11 w 79"/>
                <a:gd name="T11" fmla="*/ 12 h 15"/>
                <a:gd name="T12" fmla="*/ 14 w 79"/>
                <a:gd name="T13" fmla="*/ 10 h 15"/>
                <a:gd name="T14" fmla="*/ 19 w 79"/>
                <a:gd name="T15" fmla="*/ 9 h 15"/>
                <a:gd name="T16" fmla="*/ 24 w 79"/>
                <a:gd name="T17" fmla="*/ 8 h 15"/>
                <a:gd name="T18" fmla="*/ 30 w 79"/>
                <a:gd name="T19" fmla="*/ 8 h 15"/>
                <a:gd name="T20" fmla="*/ 35 w 79"/>
                <a:gd name="T21" fmla="*/ 7 h 15"/>
                <a:gd name="T22" fmla="*/ 42 w 79"/>
                <a:gd name="T23" fmla="*/ 7 h 15"/>
                <a:gd name="T24" fmla="*/ 48 w 79"/>
                <a:gd name="T25" fmla="*/ 6 h 15"/>
                <a:gd name="T26" fmla="*/ 55 w 79"/>
                <a:gd name="T27" fmla="*/ 7 h 15"/>
                <a:gd name="T28" fmla="*/ 62 w 79"/>
                <a:gd name="T29" fmla="*/ 7 h 15"/>
                <a:gd name="T30" fmla="*/ 69 w 79"/>
                <a:gd name="T31" fmla="*/ 8 h 15"/>
                <a:gd name="T32" fmla="*/ 76 w 79"/>
                <a:gd name="T33" fmla="*/ 9 h 15"/>
                <a:gd name="T34" fmla="*/ 79 w 79"/>
                <a:gd name="T35" fmla="*/ 0 h 15"/>
                <a:gd name="T36" fmla="*/ 79 w 79"/>
                <a:gd name="T37" fmla="*/ 0 h 15"/>
                <a:gd name="T38" fmla="*/ 76 w 79"/>
                <a:gd name="T39" fmla="*/ 0 h 15"/>
                <a:gd name="T40" fmla="*/ 74 w 79"/>
                <a:gd name="T41" fmla="*/ 0 h 15"/>
                <a:gd name="T42" fmla="*/ 70 w 79"/>
                <a:gd name="T43" fmla="*/ 0 h 15"/>
                <a:gd name="T44" fmla="*/ 66 w 79"/>
                <a:gd name="T45" fmla="*/ 0 h 15"/>
                <a:gd name="T46" fmla="*/ 61 w 79"/>
                <a:gd name="T47" fmla="*/ 0 h 15"/>
                <a:gd name="T48" fmla="*/ 56 w 79"/>
                <a:gd name="T49" fmla="*/ 0 h 15"/>
                <a:gd name="T50" fmla="*/ 51 w 79"/>
                <a:gd name="T51" fmla="*/ 1 h 15"/>
                <a:gd name="T52" fmla="*/ 44 w 79"/>
                <a:gd name="T53" fmla="*/ 1 h 15"/>
                <a:gd name="T54" fmla="*/ 38 w 79"/>
                <a:gd name="T55" fmla="*/ 1 h 15"/>
                <a:gd name="T56" fmla="*/ 31 w 79"/>
                <a:gd name="T57" fmla="*/ 2 h 15"/>
                <a:gd name="T58" fmla="*/ 25 w 79"/>
                <a:gd name="T59" fmla="*/ 3 h 15"/>
                <a:gd name="T60" fmla="*/ 18 w 79"/>
                <a:gd name="T61" fmla="*/ 5 h 15"/>
                <a:gd name="T62" fmla="*/ 12 w 79"/>
                <a:gd name="T63" fmla="*/ 6 h 15"/>
                <a:gd name="T64" fmla="*/ 6 w 79"/>
                <a:gd name="T65" fmla="*/ 7 h 15"/>
                <a:gd name="T66" fmla="*/ 0 w 79"/>
                <a:gd name="T67" fmla="*/ 8 h 15"/>
                <a:gd name="T68" fmla="*/ 0 w 79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8" name="Freeform 242">
              <a:extLst>
                <a:ext uri="{FF2B5EF4-FFF2-40B4-BE49-F238E27FC236}">
                  <a16:creationId xmlns:a16="http://schemas.microsoft.com/office/drawing/2014/main" id="{8C276507-C9C4-DD49-B51B-9570D756A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494"/>
              <a:ext cx="132" cy="45"/>
            </a:xfrm>
            <a:custGeom>
              <a:avLst/>
              <a:gdLst>
                <a:gd name="T0" fmla="*/ 55 w 132"/>
                <a:gd name="T1" fmla="*/ 43 h 45"/>
                <a:gd name="T2" fmla="*/ 56 w 132"/>
                <a:gd name="T3" fmla="*/ 43 h 45"/>
                <a:gd name="T4" fmla="*/ 56 w 132"/>
                <a:gd name="T5" fmla="*/ 42 h 45"/>
                <a:gd name="T6" fmla="*/ 57 w 132"/>
                <a:gd name="T7" fmla="*/ 42 h 45"/>
                <a:gd name="T8" fmla="*/ 59 w 132"/>
                <a:gd name="T9" fmla="*/ 41 h 45"/>
                <a:gd name="T10" fmla="*/ 61 w 132"/>
                <a:gd name="T11" fmla="*/ 41 h 45"/>
                <a:gd name="T12" fmla="*/ 63 w 132"/>
                <a:gd name="T13" fmla="*/ 40 h 45"/>
                <a:gd name="T14" fmla="*/ 65 w 132"/>
                <a:gd name="T15" fmla="*/ 39 h 45"/>
                <a:gd name="T16" fmla="*/ 68 w 132"/>
                <a:gd name="T17" fmla="*/ 38 h 45"/>
                <a:gd name="T18" fmla="*/ 71 w 132"/>
                <a:gd name="T19" fmla="*/ 36 h 45"/>
                <a:gd name="T20" fmla="*/ 73 w 132"/>
                <a:gd name="T21" fmla="*/ 34 h 45"/>
                <a:gd name="T22" fmla="*/ 76 w 132"/>
                <a:gd name="T23" fmla="*/ 33 h 45"/>
                <a:gd name="T24" fmla="*/ 78 w 132"/>
                <a:gd name="T25" fmla="*/ 32 h 45"/>
                <a:gd name="T26" fmla="*/ 80 w 132"/>
                <a:gd name="T27" fmla="*/ 29 h 45"/>
                <a:gd name="T28" fmla="*/ 82 w 132"/>
                <a:gd name="T29" fmla="*/ 28 h 45"/>
                <a:gd name="T30" fmla="*/ 84 w 132"/>
                <a:gd name="T31" fmla="*/ 26 h 45"/>
                <a:gd name="T32" fmla="*/ 85 w 132"/>
                <a:gd name="T33" fmla="*/ 24 h 45"/>
                <a:gd name="T34" fmla="*/ 0 w 132"/>
                <a:gd name="T35" fmla="*/ 3 h 45"/>
                <a:gd name="T36" fmla="*/ 6 w 132"/>
                <a:gd name="T37" fmla="*/ 0 h 45"/>
                <a:gd name="T38" fmla="*/ 132 w 132"/>
                <a:gd name="T39" fmla="*/ 32 h 45"/>
                <a:gd name="T40" fmla="*/ 126 w 132"/>
                <a:gd name="T41" fmla="*/ 34 h 45"/>
                <a:gd name="T42" fmla="*/ 90 w 132"/>
                <a:gd name="T43" fmla="*/ 25 h 45"/>
                <a:gd name="T44" fmla="*/ 90 w 132"/>
                <a:gd name="T45" fmla="*/ 25 h 45"/>
                <a:gd name="T46" fmla="*/ 90 w 132"/>
                <a:gd name="T47" fmla="*/ 26 h 45"/>
                <a:gd name="T48" fmla="*/ 89 w 132"/>
                <a:gd name="T49" fmla="*/ 26 h 45"/>
                <a:gd name="T50" fmla="*/ 89 w 132"/>
                <a:gd name="T51" fmla="*/ 27 h 45"/>
                <a:gd name="T52" fmla="*/ 87 w 132"/>
                <a:gd name="T53" fmla="*/ 28 h 45"/>
                <a:gd name="T54" fmla="*/ 86 w 132"/>
                <a:gd name="T55" fmla="*/ 29 h 45"/>
                <a:gd name="T56" fmla="*/ 85 w 132"/>
                <a:gd name="T57" fmla="*/ 31 h 45"/>
                <a:gd name="T58" fmla="*/ 83 w 132"/>
                <a:gd name="T59" fmla="*/ 32 h 45"/>
                <a:gd name="T60" fmla="*/ 80 w 132"/>
                <a:gd name="T61" fmla="*/ 33 h 45"/>
                <a:gd name="T62" fmla="*/ 78 w 132"/>
                <a:gd name="T63" fmla="*/ 35 h 45"/>
                <a:gd name="T64" fmla="*/ 76 w 132"/>
                <a:gd name="T65" fmla="*/ 36 h 45"/>
                <a:gd name="T66" fmla="*/ 72 w 132"/>
                <a:gd name="T67" fmla="*/ 38 h 45"/>
                <a:gd name="T68" fmla="*/ 70 w 132"/>
                <a:gd name="T69" fmla="*/ 40 h 45"/>
                <a:gd name="T70" fmla="*/ 65 w 132"/>
                <a:gd name="T71" fmla="*/ 41 h 45"/>
                <a:gd name="T72" fmla="*/ 62 w 132"/>
                <a:gd name="T73" fmla="*/ 43 h 45"/>
                <a:gd name="T74" fmla="*/ 57 w 132"/>
                <a:gd name="T75" fmla="*/ 45 h 45"/>
                <a:gd name="T76" fmla="*/ 55 w 132"/>
                <a:gd name="T77" fmla="*/ 43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3"/>
                  </a:moveTo>
                  <a:lnTo>
                    <a:pt x="56" y="43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6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29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6" y="36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3"/>
                  </a:lnTo>
                  <a:lnTo>
                    <a:pt x="57" y="45"/>
                  </a:lnTo>
                  <a:lnTo>
                    <a:pt x="5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9" name="Freeform 243">
              <a:extLst>
                <a:ext uri="{FF2B5EF4-FFF2-40B4-BE49-F238E27FC236}">
                  <a16:creationId xmlns:a16="http://schemas.microsoft.com/office/drawing/2014/main" id="{16C80FFF-6837-3D4C-A72B-94E113EEF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1506"/>
              <a:ext cx="135" cy="40"/>
            </a:xfrm>
            <a:custGeom>
              <a:avLst/>
              <a:gdLst>
                <a:gd name="T0" fmla="*/ 0 w 135"/>
                <a:gd name="T1" fmla="*/ 0 h 40"/>
                <a:gd name="T2" fmla="*/ 132 w 135"/>
                <a:gd name="T3" fmla="*/ 40 h 40"/>
                <a:gd name="T4" fmla="*/ 135 w 135"/>
                <a:gd name="T5" fmla="*/ 40 h 40"/>
                <a:gd name="T6" fmla="*/ 5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0" name="Freeform 244">
              <a:extLst>
                <a:ext uri="{FF2B5EF4-FFF2-40B4-BE49-F238E27FC236}">
                  <a16:creationId xmlns:a16="http://schemas.microsoft.com/office/drawing/2014/main" id="{290CC64B-47AE-4448-98AF-0B09C744F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1501"/>
              <a:ext cx="132" cy="35"/>
            </a:xfrm>
            <a:custGeom>
              <a:avLst/>
              <a:gdLst>
                <a:gd name="T0" fmla="*/ 0 w 132"/>
                <a:gd name="T1" fmla="*/ 0 h 35"/>
                <a:gd name="T2" fmla="*/ 130 w 132"/>
                <a:gd name="T3" fmla="*/ 35 h 35"/>
                <a:gd name="T4" fmla="*/ 132 w 132"/>
                <a:gd name="T5" fmla="*/ 35 h 35"/>
                <a:gd name="T6" fmla="*/ 4 w 132"/>
                <a:gd name="T7" fmla="*/ 0 h 35"/>
                <a:gd name="T8" fmla="*/ 0 w 13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5"/>
                <a:gd name="T17" fmla="*/ 132 w 1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5">
                  <a:moveTo>
                    <a:pt x="0" y="0"/>
                  </a:moveTo>
                  <a:lnTo>
                    <a:pt x="130" y="35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1" name="Freeform 245">
              <a:extLst>
                <a:ext uri="{FF2B5EF4-FFF2-40B4-BE49-F238E27FC236}">
                  <a16:creationId xmlns:a16="http://schemas.microsoft.com/office/drawing/2014/main" id="{A7EACB65-3C29-FA4C-B948-8BAF86F9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502"/>
              <a:ext cx="133" cy="39"/>
            </a:xfrm>
            <a:custGeom>
              <a:avLst/>
              <a:gdLst>
                <a:gd name="T0" fmla="*/ 0 w 133"/>
                <a:gd name="T1" fmla="*/ 0 h 39"/>
                <a:gd name="T2" fmla="*/ 130 w 133"/>
                <a:gd name="T3" fmla="*/ 39 h 39"/>
                <a:gd name="T4" fmla="*/ 133 w 133"/>
                <a:gd name="T5" fmla="*/ 39 h 39"/>
                <a:gd name="T6" fmla="*/ 3 w 133"/>
                <a:gd name="T7" fmla="*/ 0 h 39"/>
                <a:gd name="T8" fmla="*/ 0 w 13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9"/>
                <a:gd name="T17" fmla="*/ 133 w 13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9">
                  <a:moveTo>
                    <a:pt x="0" y="0"/>
                  </a:moveTo>
                  <a:lnTo>
                    <a:pt x="130" y="39"/>
                  </a:lnTo>
                  <a:lnTo>
                    <a:pt x="133" y="39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2" name="Freeform 246">
              <a:extLst>
                <a:ext uri="{FF2B5EF4-FFF2-40B4-BE49-F238E27FC236}">
                  <a16:creationId xmlns:a16="http://schemas.microsoft.com/office/drawing/2014/main" id="{EF6D6087-99B5-5245-AC67-D9B5CCF68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1040"/>
              <a:ext cx="249" cy="209"/>
            </a:xfrm>
            <a:custGeom>
              <a:avLst/>
              <a:gdLst>
                <a:gd name="T0" fmla="*/ 70 w 249"/>
                <a:gd name="T1" fmla="*/ 14 h 209"/>
                <a:gd name="T2" fmla="*/ 70 w 249"/>
                <a:gd name="T3" fmla="*/ 14 h 209"/>
                <a:gd name="T4" fmla="*/ 73 w 249"/>
                <a:gd name="T5" fmla="*/ 14 h 209"/>
                <a:gd name="T6" fmla="*/ 75 w 249"/>
                <a:gd name="T7" fmla="*/ 13 h 209"/>
                <a:gd name="T8" fmla="*/ 79 w 249"/>
                <a:gd name="T9" fmla="*/ 11 h 209"/>
                <a:gd name="T10" fmla="*/ 83 w 249"/>
                <a:gd name="T11" fmla="*/ 10 h 209"/>
                <a:gd name="T12" fmla="*/ 88 w 249"/>
                <a:gd name="T13" fmla="*/ 9 h 209"/>
                <a:gd name="T14" fmla="*/ 95 w 249"/>
                <a:gd name="T15" fmla="*/ 8 h 209"/>
                <a:gd name="T16" fmla="*/ 103 w 249"/>
                <a:gd name="T17" fmla="*/ 6 h 209"/>
                <a:gd name="T18" fmla="*/ 111 w 249"/>
                <a:gd name="T19" fmla="*/ 4 h 209"/>
                <a:gd name="T20" fmla="*/ 121 w 249"/>
                <a:gd name="T21" fmla="*/ 3 h 209"/>
                <a:gd name="T22" fmla="*/ 132 w 249"/>
                <a:gd name="T23" fmla="*/ 2 h 209"/>
                <a:gd name="T24" fmla="*/ 144 w 249"/>
                <a:gd name="T25" fmla="*/ 1 h 209"/>
                <a:gd name="T26" fmla="*/ 157 w 249"/>
                <a:gd name="T27" fmla="*/ 0 h 209"/>
                <a:gd name="T28" fmla="*/ 170 w 249"/>
                <a:gd name="T29" fmla="*/ 0 h 209"/>
                <a:gd name="T30" fmla="*/ 185 w 249"/>
                <a:gd name="T31" fmla="*/ 0 h 209"/>
                <a:gd name="T32" fmla="*/ 201 w 249"/>
                <a:gd name="T33" fmla="*/ 0 h 209"/>
                <a:gd name="T34" fmla="*/ 208 w 249"/>
                <a:gd name="T35" fmla="*/ 28 h 209"/>
                <a:gd name="T36" fmla="*/ 210 w 249"/>
                <a:gd name="T37" fmla="*/ 29 h 209"/>
                <a:gd name="T38" fmla="*/ 216 w 249"/>
                <a:gd name="T39" fmla="*/ 34 h 209"/>
                <a:gd name="T40" fmla="*/ 222 w 249"/>
                <a:gd name="T41" fmla="*/ 39 h 209"/>
                <a:gd name="T42" fmla="*/ 226 w 249"/>
                <a:gd name="T43" fmla="*/ 50 h 209"/>
                <a:gd name="T44" fmla="*/ 240 w 249"/>
                <a:gd name="T45" fmla="*/ 117 h 209"/>
                <a:gd name="T46" fmla="*/ 247 w 249"/>
                <a:gd name="T47" fmla="*/ 145 h 209"/>
                <a:gd name="T48" fmla="*/ 247 w 249"/>
                <a:gd name="T49" fmla="*/ 146 h 209"/>
                <a:gd name="T50" fmla="*/ 248 w 249"/>
                <a:gd name="T51" fmla="*/ 152 h 209"/>
                <a:gd name="T52" fmla="*/ 248 w 249"/>
                <a:gd name="T53" fmla="*/ 160 h 209"/>
                <a:gd name="T54" fmla="*/ 244 w 249"/>
                <a:gd name="T55" fmla="*/ 170 h 209"/>
                <a:gd name="T56" fmla="*/ 0 w 249"/>
                <a:gd name="T57" fmla="*/ 163 h 209"/>
                <a:gd name="T58" fmla="*/ 25 w 249"/>
                <a:gd name="T59" fmla="*/ 150 h 209"/>
                <a:gd name="T60" fmla="*/ 25 w 249"/>
                <a:gd name="T61" fmla="*/ 28 h 209"/>
                <a:gd name="T62" fmla="*/ 26 w 249"/>
                <a:gd name="T63" fmla="*/ 27 h 209"/>
                <a:gd name="T64" fmla="*/ 28 w 249"/>
                <a:gd name="T65" fmla="*/ 25 h 209"/>
                <a:gd name="T66" fmla="*/ 32 w 249"/>
                <a:gd name="T67" fmla="*/ 24 h 209"/>
                <a:gd name="T68" fmla="*/ 37 w 249"/>
                <a:gd name="T69" fmla="*/ 23 h 209"/>
                <a:gd name="T70" fmla="*/ 42 w 249"/>
                <a:gd name="T71" fmla="*/ 22 h 209"/>
                <a:gd name="T72" fmla="*/ 49 w 249"/>
                <a:gd name="T73" fmla="*/ 22 h 209"/>
                <a:gd name="T74" fmla="*/ 58 w 249"/>
                <a:gd name="T75" fmla="*/ 23 h 209"/>
                <a:gd name="T76" fmla="*/ 68 w 249"/>
                <a:gd name="T77" fmla="*/ 27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9"/>
                <a:gd name="T119" fmla="*/ 249 w 249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9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3" y="10"/>
                  </a:lnTo>
                  <a:lnTo>
                    <a:pt x="86" y="10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4"/>
                  </a:lnTo>
                  <a:lnTo>
                    <a:pt x="208" y="28"/>
                  </a:lnTo>
                  <a:lnTo>
                    <a:pt x="208" y="29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4"/>
                  </a:lnTo>
                  <a:lnTo>
                    <a:pt x="220" y="36"/>
                  </a:lnTo>
                  <a:lnTo>
                    <a:pt x="222" y="39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9"/>
                  </a:lnTo>
                  <a:lnTo>
                    <a:pt x="240" y="117"/>
                  </a:lnTo>
                  <a:lnTo>
                    <a:pt x="208" y="133"/>
                  </a:lnTo>
                  <a:lnTo>
                    <a:pt x="247" y="145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2"/>
                  </a:lnTo>
                  <a:lnTo>
                    <a:pt x="249" y="155"/>
                  </a:lnTo>
                  <a:lnTo>
                    <a:pt x="248" y="160"/>
                  </a:lnTo>
                  <a:lnTo>
                    <a:pt x="247" y="164"/>
                  </a:lnTo>
                  <a:lnTo>
                    <a:pt x="244" y="170"/>
                  </a:lnTo>
                  <a:lnTo>
                    <a:pt x="144" y="209"/>
                  </a:lnTo>
                  <a:lnTo>
                    <a:pt x="0" y="163"/>
                  </a:lnTo>
                  <a:lnTo>
                    <a:pt x="3" y="159"/>
                  </a:lnTo>
                  <a:lnTo>
                    <a:pt x="25" y="150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3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3" name="Freeform 247">
              <a:extLst>
                <a:ext uri="{FF2B5EF4-FFF2-40B4-BE49-F238E27FC236}">
                  <a16:creationId xmlns:a16="http://schemas.microsoft.com/office/drawing/2014/main" id="{3710FA5B-91E9-C849-A4C6-04084086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1055"/>
              <a:ext cx="79" cy="91"/>
            </a:xfrm>
            <a:custGeom>
              <a:avLst/>
              <a:gdLst>
                <a:gd name="T0" fmla="*/ 78 w 79"/>
                <a:gd name="T1" fmla="*/ 3 h 91"/>
                <a:gd name="T2" fmla="*/ 78 w 79"/>
                <a:gd name="T3" fmla="*/ 3 h 91"/>
                <a:gd name="T4" fmla="*/ 77 w 79"/>
                <a:gd name="T5" fmla="*/ 3 h 91"/>
                <a:gd name="T6" fmla="*/ 74 w 79"/>
                <a:gd name="T7" fmla="*/ 2 h 91"/>
                <a:gd name="T8" fmla="*/ 72 w 79"/>
                <a:gd name="T9" fmla="*/ 2 h 91"/>
                <a:gd name="T10" fmla="*/ 69 w 79"/>
                <a:gd name="T11" fmla="*/ 1 h 91"/>
                <a:gd name="T12" fmla="*/ 65 w 79"/>
                <a:gd name="T13" fmla="*/ 1 h 91"/>
                <a:gd name="T14" fmla="*/ 60 w 79"/>
                <a:gd name="T15" fmla="*/ 1 h 91"/>
                <a:gd name="T16" fmla="*/ 56 w 79"/>
                <a:gd name="T17" fmla="*/ 0 h 91"/>
                <a:gd name="T18" fmla="*/ 50 w 79"/>
                <a:gd name="T19" fmla="*/ 0 h 91"/>
                <a:gd name="T20" fmla="*/ 44 w 79"/>
                <a:gd name="T21" fmla="*/ 1 h 91"/>
                <a:gd name="T22" fmla="*/ 38 w 79"/>
                <a:gd name="T23" fmla="*/ 1 h 91"/>
                <a:gd name="T24" fmla="*/ 31 w 79"/>
                <a:gd name="T25" fmla="*/ 2 h 91"/>
                <a:gd name="T26" fmla="*/ 25 w 79"/>
                <a:gd name="T27" fmla="*/ 3 h 91"/>
                <a:gd name="T28" fmla="*/ 18 w 79"/>
                <a:gd name="T29" fmla="*/ 6 h 91"/>
                <a:gd name="T30" fmla="*/ 11 w 79"/>
                <a:gd name="T31" fmla="*/ 8 h 91"/>
                <a:gd name="T32" fmla="*/ 4 w 79"/>
                <a:gd name="T33" fmla="*/ 12 h 91"/>
                <a:gd name="T34" fmla="*/ 4 w 79"/>
                <a:gd name="T35" fmla="*/ 13 h 91"/>
                <a:gd name="T36" fmla="*/ 3 w 79"/>
                <a:gd name="T37" fmla="*/ 17 h 91"/>
                <a:gd name="T38" fmla="*/ 1 w 79"/>
                <a:gd name="T39" fmla="*/ 26 h 91"/>
                <a:gd name="T40" fmla="*/ 0 w 79"/>
                <a:gd name="T41" fmla="*/ 35 h 91"/>
                <a:gd name="T42" fmla="*/ 0 w 79"/>
                <a:gd name="T43" fmla="*/ 47 h 91"/>
                <a:gd name="T44" fmla="*/ 0 w 79"/>
                <a:gd name="T45" fmla="*/ 61 h 91"/>
                <a:gd name="T46" fmla="*/ 2 w 79"/>
                <a:gd name="T47" fmla="*/ 75 h 91"/>
                <a:gd name="T48" fmla="*/ 6 w 79"/>
                <a:gd name="T49" fmla="*/ 89 h 91"/>
                <a:gd name="T50" fmla="*/ 7 w 79"/>
                <a:gd name="T51" fmla="*/ 89 h 91"/>
                <a:gd name="T52" fmla="*/ 8 w 79"/>
                <a:gd name="T53" fmla="*/ 89 h 91"/>
                <a:gd name="T54" fmla="*/ 9 w 79"/>
                <a:gd name="T55" fmla="*/ 89 h 91"/>
                <a:gd name="T56" fmla="*/ 11 w 79"/>
                <a:gd name="T57" fmla="*/ 89 h 91"/>
                <a:gd name="T58" fmla="*/ 15 w 79"/>
                <a:gd name="T59" fmla="*/ 88 h 91"/>
                <a:gd name="T60" fmla="*/ 18 w 79"/>
                <a:gd name="T61" fmla="*/ 88 h 91"/>
                <a:gd name="T62" fmla="*/ 22 w 79"/>
                <a:gd name="T63" fmla="*/ 88 h 91"/>
                <a:gd name="T64" fmla="*/ 27 w 79"/>
                <a:gd name="T65" fmla="*/ 88 h 91"/>
                <a:gd name="T66" fmla="*/ 32 w 79"/>
                <a:gd name="T67" fmla="*/ 88 h 91"/>
                <a:gd name="T68" fmla="*/ 38 w 79"/>
                <a:gd name="T69" fmla="*/ 88 h 91"/>
                <a:gd name="T70" fmla="*/ 44 w 79"/>
                <a:gd name="T71" fmla="*/ 88 h 91"/>
                <a:gd name="T72" fmla="*/ 50 w 79"/>
                <a:gd name="T73" fmla="*/ 88 h 91"/>
                <a:gd name="T74" fmla="*/ 57 w 79"/>
                <a:gd name="T75" fmla="*/ 89 h 91"/>
                <a:gd name="T76" fmla="*/ 64 w 79"/>
                <a:gd name="T77" fmla="*/ 89 h 91"/>
                <a:gd name="T78" fmla="*/ 71 w 79"/>
                <a:gd name="T79" fmla="*/ 90 h 91"/>
                <a:gd name="T80" fmla="*/ 79 w 79"/>
                <a:gd name="T81" fmla="*/ 91 h 91"/>
                <a:gd name="T82" fmla="*/ 79 w 79"/>
                <a:gd name="T83" fmla="*/ 89 h 91"/>
                <a:gd name="T84" fmla="*/ 78 w 79"/>
                <a:gd name="T85" fmla="*/ 82 h 91"/>
                <a:gd name="T86" fmla="*/ 77 w 79"/>
                <a:gd name="T87" fmla="*/ 70 h 91"/>
                <a:gd name="T88" fmla="*/ 76 w 79"/>
                <a:gd name="T89" fmla="*/ 57 h 91"/>
                <a:gd name="T90" fmla="*/ 76 w 79"/>
                <a:gd name="T91" fmla="*/ 43 h 91"/>
                <a:gd name="T92" fmla="*/ 76 w 79"/>
                <a:gd name="T93" fmla="*/ 29 h 91"/>
                <a:gd name="T94" fmla="*/ 77 w 79"/>
                <a:gd name="T95" fmla="*/ 15 h 91"/>
                <a:gd name="T96" fmla="*/ 78 w 79"/>
                <a:gd name="T97" fmla="*/ 3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3"/>
                  </a:moveTo>
                  <a:lnTo>
                    <a:pt x="78" y="3"/>
                  </a:lnTo>
                  <a:lnTo>
                    <a:pt x="77" y="3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9"/>
                  </a:lnTo>
                  <a:lnTo>
                    <a:pt x="11" y="89"/>
                  </a:lnTo>
                  <a:lnTo>
                    <a:pt x="15" y="88"/>
                  </a:lnTo>
                  <a:lnTo>
                    <a:pt x="18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32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8"/>
                  </a:lnTo>
                  <a:lnTo>
                    <a:pt x="57" y="89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8" y="82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9"/>
                  </a:lnTo>
                  <a:lnTo>
                    <a:pt x="77" y="15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4" name="Freeform 248">
              <a:extLst>
                <a:ext uri="{FF2B5EF4-FFF2-40B4-BE49-F238E27FC236}">
                  <a16:creationId xmlns:a16="http://schemas.microsoft.com/office/drawing/2014/main" id="{E292A86A-7247-2A4A-A476-6AC010E26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081"/>
              <a:ext cx="132" cy="90"/>
            </a:xfrm>
            <a:custGeom>
              <a:avLst/>
              <a:gdLst>
                <a:gd name="T0" fmla="*/ 1 w 132"/>
                <a:gd name="T1" fmla="*/ 67 h 90"/>
                <a:gd name="T2" fmla="*/ 0 w 132"/>
                <a:gd name="T3" fmla="*/ 78 h 90"/>
                <a:gd name="T4" fmla="*/ 86 w 132"/>
                <a:gd name="T5" fmla="*/ 90 h 90"/>
                <a:gd name="T6" fmla="*/ 86 w 132"/>
                <a:gd name="T7" fmla="*/ 90 h 90"/>
                <a:gd name="T8" fmla="*/ 89 w 132"/>
                <a:gd name="T9" fmla="*/ 88 h 90"/>
                <a:gd name="T10" fmla="*/ 91 w 132"/>
                <a:gd name="T11" fmla="*/ 87 h 90"/>
                <a:gd name="T12" fmla="*/ 94 w 132"/>
                <a:gd name="T13" fmla="*/ 85 h 90"/>
                <a:gd name="T14" fmla="*/ 98 w 132"/>
                <a:gd name="T15" fmla="*/ 83 h 90"/>
                <a:gd name="T16" fmla="*/ 103 w 132"/>
                <a:gd name="T17" fmla="*/ 79 h 90"/>
                <a:gd name="T18" fmla="*/ 107 w 132"/>
                <a:gd name="T19" fmla="*/ 74 h 90"/>
                <a:gd name="T20" fmla="*/ 112 w 132"/>
                <a:gd name="T21" fmla="*/ 71 h 90"/>
                <a:gd name="T22" fmla="*/ 117 w 132"/>
                <a:gd name="T23" fmla="*/ 65 h 90"/>
                <a:gd name="T24" fmla="*/ 121 w 132"/>
                <a:gd name="T25" fmla="*/ 59 h 90"/>
                <a:gd name="T26" fmla="*/ 125 w 132"/>
                <a:gd name="T27" fmla="*/ 53 h 90"/>
                <a:gd name="T28" fmla="*/ 128 w 132"/>
                <a:gd name="T29" fmla="*/ 46 h 90"/>
                <a:gd name="T30" fmla="*/ 131 w 132"/>
                <a:gd name="T31" fmla="*/ 39 h 90"/>
                <a:gd name="T32" fmla="*/ 132 w 132"/>
                <a:gd name="T33" fmla="*/ 31 h 90"/>
                <a:gd name="T34" fmla="*/ 132 w 132"/>
                <a:gd name="T35" fmla="*/ 22 h 90"/>
                <a:gd name="T36" fmla="*/ 129 w 132"/>
                <a:gd name="T37" fmla="*/ 12 h 90"/>
                <a:gd name="T38" fmla="*/ 129 w 132"/>
                <a:gd name="T39" fmla="*/ 12 h 90"/>
                <a:gd name="T40" fmla="*/ 128 w 132"/>
                <a:gd name="T41" fmla="*/ 10 h 90"/>
                <a:gd name="T42" fmla="*/ 127 w 132"/>
                <a:gd name="T43" fmla="*/ 9 h 90"/>
                <a:gd name="T44" fmla="*/ 126 w 132"/>
                <a:gd name="T45" fmla="*/ 7 h 90"/>
                <a:gd name="T46" fmla="*/ 124 w 132"/>
                <a:gd name="T47" fmla="*/ 3 h 90"/>
                <a:gd name="T48" fmla="*/ 120 w 132"/>
                <a:gd name="T49" fmla="*/ 2 h 90"/>
                <a:gd name="T50" fmla="*/ 117 w 132"/>
                <a:gd name="T51" fmla="*/ 0 h 90"/>
                <a:gd name="T52" fmla="*/ 113 w 132"/>
                <a:gd name="T53" fmla="*/ 0 h 90"/>
                <a:gd name="T54" fmla="*/ 113 w 132"/>
                <a:gd name="T55" fmla="*/ 1 h 90"/>
                <a:gd name="T56" fmla="*/ 114 w 132"/>
                <a:gd name="T57" fmla="*/ 4 h 90"/>
                <a:gd name="T58" fmla="*/ 117 w 132"/>
                <a:gd name="T59" fmla="*/ 11 h 90"/>
                <a:gd name="T60" fmla="*/ 118 w 132"/>
                <a:gd name="T61" fmla="*/ 18 h 90"/>
                <a:gd name="T62" fmla="*/ 118 w 132"/>
                <a:gd name="T63" fmla="*/ 29 h 90"/>
                <a:gd name="T64" fmla="*/ 117 w 132"/>
                <a:gd name="T65" fmla="*/ 39 h 90"/>
                <a:gd name="T66" fmla="*/ 114 w 132"/>
                <a:gd name="T67" fmla="*/ 51 h 90"/>
                <a:gd name="T68" fmla="*/ 108 w 132"/>
                <a:gd name="T69" fmla="*/ 63 h 90"/>
                <a:gd name="T70" fmla="*/ 108 w 132"/>
                <a:gd name="T71" fmla="*/ 63 h 90"/>
                <a:gd name="T72" fmla="*/ 108 w 132"/>
                <a:gd name="T73" fmla="*/ 64 h 90"/>
                <a:gd name="T74" fmla="*/ 107 w 132"/>
                <a:gd name="T75" fmla="*/ 64 h 90"/>
                <a:gd name="T76" fmla="*/ 106 w 132"/>
                <a:gd name="T77" fmla="*/ 65 h 90"/>
                <a:gd name="T78" fmla="*/ 105 w 132"/>
                <a:gd name="T79" fmla="*/ 66 h 90"/>
                <a:gd name="T80" fmla="*/ 103 w 132"/>
                <a:gd name="T81" fmla="*/ 67 h 90"/>
                <a:gd name="T82" fmla="*/ 100 w 132"/>
                <a:gd name="T83" fmla="*/ 69 h 90"/>
                <a:gd name="T84" fmla="*/ 98 w 132"/>
                <a:gd name="T85" fmla="*/ 70 h 90"/>
                <a:gd name="T86" fmla="*/ 96 w 132"/>
                <a:gd name="T87" fmla="*/ 70 h 90"/>
                <a:gd name="T88" fmla="*/ 92 w 132"/>
                <a:gd name="T89" fmla="*/ 71 h 90"/>
                <a:gd name="T90" fmla="*/ 90 w 132"/>
                <a:gd name="T91" fmla="*/ 72 h 90"/>
                <a:gd name="T92" fmla="*/ 85 w 132"/>
                <a:gd name="T93" fmla="*/ 72 h 90"/>
                <a:gd name="T94" fmla="*/ 82 w 132"/>
                <a:gd name="T95" fmla="*/ 72 h 90"/>
                <a:gd name="T96" fmla="*/ 78 w 132"/>
                <a:gd name="T97" fmla="*/ 72 h 90"/>
                <a:gd name="T98" fmla="*/ 73 w 132"/>
                <a:gd name="T99" fmla="*/ 72 h 90"/>
                <a:gd name="T100" fmla="*/ 69 w 132"/>
                <a:gd name="T101" fmla="*/ 71 h 90"/>
                <a:gd name="T102" fmla="*/ 69 w 132"/>
                <a:gd name="T103" fmla="*/ 83 h 90"/>
                <a:gd name="T104" fmla="*/ 3 w 132"/>
                <a:gd name="T105" fmla="*/ 76 h 90"/>
                <a:gd name="T106" fmla="*/ 1 w 132"/>
                <a:gd name="T107" fmla="*/ 6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7"/>
                  </a:moveTo>
                  <a:lnTo>
                    <a:pt x="0" y="78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7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3" y="79"/>
                  </a:lnTo>
                  <a:lnTo>
                    <a:pt x="107" y="74"/>
                  </a:lnTo>
                  <a:lnTo>
                    <a:pt x="112" y="71"/>
                  </a:lnTo>
                  <a:lnTo>
                    <a:pt x="117" y="65"/>
                  </a:lnTo>
                  <a:lnTo>
                    <a:pt x="121" y="59"/>
                  </a:lnTo>
                  <a:lnTo>
                    <a:pt x="125" y="53"/>
                  </a:lnTo>
                  <a:lnTo>
                    <a:pt x="128" y="46"/>
                  </a:lnTo>
                  <a:lnTo>
                    <a:pt x="131" y="39"/>
                  </a:lnTo>
                  <a:lnTo>
                    <a:pt x="132" y="31"/>
                  </a:lnTo>
                  <a:lnTo>
                    <a:pt x="132" y="22"/>
                  </a:lnTo>
                  <a:lnTo>
                    <a:pt x="129" y="12"/>
                  </a:lnTo>
                  <a:lnTo>
                    <a:pt x="128" y="10"/>
                  </a:lnTo>
                  <a:lnTo>
                    <a:pt x="127" y="9"/>
                  </a:lnTo>
                  <a:lnTo>
                    <a:pt x="126" y="7"/>
                  </a:lnTo>
                  <a:lnTo>
                    <a:pt x="124" y="3"/>
                  </a:lnTo>
                  <a:lnTo>
                    <a:pt x="120" y="2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4" y="4"/>
                  </a:lnTo>
                  <a:lnTo>
                    <a:pt x="117" y="11"/>
                  </a:lnTo>
                  <a:lnTo>
                    <a:pt x="118" y="18"/>
                  </a:lnTo>
                  <a:lnTo>
                    <a:pt x="118" y="29"/>
                  </a:lnTo>
                  <a:lnTo>
                    <a:pt x="117" y="39"/>
                  </a:lnTo>
                  <a:lnTo>
                    <a:pt x="114" y="51"/>
                  </a:lnTo>
                  <a:lnTo>
                    <a:pt x="108" y="63"/>
                  </a:lnTo>
                  <a:lnTo>
                    <a:pt x="108" y="64"/>
                  </a:lnTo>
                  <a:lnTo>
                    <a:pt x="107" y="64"/>
                  </a:lnTo>
                  <a:lnTo>
                    <a:pt x="106" y="65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2" y="71"/>
                  </a:lnTo>
                  <a:lnTo>
                    <a:pt x="90" y="72"/>
                  </a:lnTo>
                  <a:lnTo>
                    <a:pt x="85" y="72"/>
                  </a:lnTo>
                  <a:lnTo>
                    <a:pt x="82" y="72"/>
                  </a:lnTo>
                  <a:lnTo>
                    <a:pt x="78" y="72"/>
                  </a:lnTo>
                  <a:lnTo>
                    <a:pt x="73" y="72"/>
                  </a:lnTo>
                  <a:lnTo>
                    <a:pt x="69" y="71"/>
                  </a:lnTo>
                  <a:lnTo>
                    <a:pt x="69" y="83"/>
                  </a:lnTo>
                  <a:lnTo>
                    <a:pt x="3" y="76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5" name="Freeform 249">
              <a:extLst>
                <a:ext uri="{FF2B5EF4-FFF2-40B4-BE49-F238E27FC236}">
                  <a16:creationId xmlns:a16="http://schemas.microsoft.com/office/drawing/2014/main" id="{8CD92560-7D37-D84C-8ED2-586A99162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1169"/>
              <a:ext cx="96" cy="31"/>
            </a:xfrm>
            <a:custGeom>
              <a:avLst/>
              <a:gdLst>
                <a:gd name="T0" fmla="*/ 96 w 96"/>
                <a:gd name="T1" fmla="*/ 11 h 31"/>
                <a:gd name="T2" fmla="*/ 1 w 96"/>
                <a:gd name="T3" fmla="*/ 0 h 31"/>
                <a:gd name="T4" fmla="*/ 0 w 96"/>
                <a:gd name="T5" fmla="*/ 11 h 31"/>
                <a:gd name="T6" fmla="*/ 93 w 96"/>
                <a:gd name="T7" fmla="*/ 31 h 31"/>
                <a:gd name="T8" fmla="*/ 96 w 9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1"/>
                <a:gd name="T17" fmla="*/ 96 w 9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1">
                  <a:moveTo>
                    <a:pt x="96" y="11"/>
                  </a:moveTo>
                  <a:lnTo>
                    <a:pt x="1" y="0"/>
                  </a:lnTo>
                  <a:lnTo>
                    <a:pt x="0" y="11"/>
                  </a:lnTo>
                  <a:lnTo>
                    <a:pt x="93" y="31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6" name="Freeform 250">
              <a:extLst>
                <a:ext uri="{FF2B5EF4-FFF2-40B4-BE49-F238E27FC236}">
                  <a16:creationId xmlns:a16="http://schemas.microsoft.com/office/drawing/2014/main" id="{B0D07342-C238-F64B-8D9C-E130D462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1179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2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7" name="Freeform 251">
              <a:extLst>
                <a:ext uri="{FF2B5EF4-FFF2-40B4-BE49-F238E27FC236}">
                  <a16:creationId xmlns:a16="http://schemas.microsoft.com/office/drawing/2014/main" id="{15C7ACF2-00F8-FB44-BCE6-F6363814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1172"/>
              <a:ext cx="28" cy="10"/>
            </a:xfrm>
            <a:custGeom>
              <a:avLst/>
              <a:gdLst>
                <a:gd name="T0" fmla="*/ 28 w 28"/>
                <a:gd name="T1" fmla="*/ 4 h 10"/>
                <a:gd name="T2" fmla="*/ 0 w 28"/>
                <a:gd name="T3" fmla="*/ 0 h 10"/>
                <a:gd name="T4" fmla="*/ 0 w 28"/>
                <a:gd name="T5" fmla="*/ 6 h 10"/>
                <a:gd name="T6" fmla="*/ 27 w 28"/>
                <a:gd name="T7" fmla="*/ 10 h 10"/>
                <a:gd name="T8" fmla="*/ 28 w 2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4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7" y="1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8" name="Freeform 252">
              <a:extLst>
                <a:ext uri="{FF2B5EF4-FFF2-40B4-BE49-F238E27FC236}">
                  <a16:creationId xmlns:a16="http://schemas.microsoft.com/office/drawing/2014/main" id="{DACCD99A-B894-ED4D-83AC-0C7C1E36E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1182"/>
              <a:ext cx="162" cy="54"/>
            </a:xfrm>
            <a:custGeom>
              <a:avLst/>
              <a:gdLst>
                <a:gd name="T0" fmla="*/ 0 w 162"/>
                <a:gd name="T1" fmla="*/ 17 h 54"/>
                <a:gd name="T2" fmla="*/ 0 w 162"/>
                <a:gd name="T3" fmla="*/ 17 h 54"/>
                <a:gd name="T4" fmla="*/ 1 w 162"/>
                <a:gd name="T5" fmla="*/ 17 h 54"/>
                <a:gd name="T6" fmla="*/ 2 w 162"/>
                <a:gd name="T7" fmla="*/ 17 h 54"/>
                <a:gd name="T8" fmla="*/ 4 w 162"/>
                <a:gd name="T9" fmla="*/ 15 h 54"/>
                <a:gd name="T10" fmla="*/ 7 w 162"/>
                <a:gd name="T11" fmla="*/ 15 h 54"/>
                <a:gd name="T12" fmla="*/ 10 w 162"/>
                <a:gd name="T13" fmla="*/ 14 h 54"/>
                <a:gd name="T14" fmla="*/ 14 w 162"/>
                <a:gd name="T15" fmla="*/ 14 h 54"/>
                <a:gd name="T16" fmla="*/ 17 w 162"/>
                <a:gd name="T17" fmla="*/ 13 h 54"/>
                <a:gd name="T18" fmla="*/ 21 w 162"/>
                <a:gd name="T19" fmla="*/ 12 h 54"/>
                <a:gd name="T20" fmla="*/ 24 w 162"/>
                <a:gd name="T21" fmla="*/ 11 h 54"/>
                <a:gd name="T22" fmla="*/ 28 w 162"/>
                <a:gd name="T23" fmla="*/ 10 h 54"/>
                <a:gd name="T24" fmla="*/ 31 w 162"/>
                <a:gd name="T25" fmla="*/ 8 h 54"/>
                <a:gd name="T26" fmla="*/ 35 w 162"/>
                <a:gd name="T27" fmla="*/ 6 h 54"/>
                <a:gd name="T28" fmla="*/ 37 w 162"/>
                <a:gd name="T29" fmla="*/ 5 h 54"/>
                <a:gd name="T30" fmla="*/ 40 w 162"/>
                <a:gd name="T31" fmla="*/ 3 h 54"/>
                <a:gd name="T32" fmla="*/ 43 w 162"/>
                <a:gd name="T33" fmla="*/ 0 h 54"/>
                <a:gd name="T34" fmla="*/ 162 w 162"/>
                <a:gd name="T35" fmla="*/ 28 h 54"/>
                <a:gd name="T36" fmla="*/ 162 w 162"/>
                <a:gd name="T37" fmla="*/ 28 h 54"/>
                <a:gd name="T38" fmla="*/ 161 w 162"/>
                <a:gd name="T39" fmla="*/ 28 h 54"/>
                <a:gd name="T40" fmla="*/ 159 w 162"/>
                <a:gd name="T41" fmla="*/ 29 h 54"/>
                <a:gd name="T42" fmla="*/ 158 w 162"/>
                <a:gd name="T43" fmla="*/ 31 h 54"/>
                <a:gd name="T44" fmla="*/ 157 w 162"/>
                <a:gd name="T45" fmla="*/ 33 h 54"/>
                <a:gd name="T46" fmla="*/ 155 w 162"/>
                <a:gd name="T47" fmla="*/ 34 h 54"/>
                <a:gd name="T48" fmla="*/ 152 w 162"/>
                <a:gd name="T49" fmla="*/ 36 h 54"/>
                <a:gd name="T50" fmla="*/ 150 w 162"/>
                <a:gd name="T51" fmla="*/ 39 h 54"/>
                <a:gd name="T52" fmla="*/ 147 w 162"/>
                <a:gd name="T53" fmla="*/ 41 h 54"/>
                <a:gd name="T54" fmla="*/ 144 w 162"/>
                <a:gd name="T55" fmla="*/ 43 h 54"/>
                <a:gd name="T56" fmla="*/ 141 w 162"/>
                <a:gd name="T57" fmla="*/ 46 h 54"/>
                <a:gd name="T58" fmla="*/ 137 w 162"/>
                <a:gd name="T59" fmla="*/ 48 h 54"/>
                <a:gd name="T60" fmla="*/ 135 w 162"/>
                <a:gd name="T61" fmla="*/ 49 h 54"/>
                <a:gd name="T62" fmla="*/ 131 w 162"/>
                <a:gd name="T63" fmla="*/ 52 h 54"/>
                <a:gd name="T64" fmla="*/ 128 w 162"/>
                <a:gd name="T65" fmla="*/ 53 h 54"/>
                <a:gd name="T66" fmla="*/ 126 w 162"/>
                <a:gd name="T67" fmla="*/ 54 h 54"/>
                <a:gd name="T68" fmla="*/ 0 w 162"/>
                <a:gd name="T69" fmla="*/ 17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4"/>
                <a:gd name="T107" fmla="*/ 162 w 16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4">
                  <a:moveTo>
                    <a:pt x="0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8" y="31"/>
                  </a:lnTo>
                  <a:lnTo>
                    <a:pt x="157" y="33"/>
                  </a:lnTo>
                  <a:lnTo>
                    <a:pt x="155" y="34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1" y="52"/>
                  </a:lnTo>
                  <a:lnTo>
                    <a:pt x="128" y="53"/>
                  </a:lnTo>
                  <a:lnTo>
                    <a:pt x="126" y="5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9" name="Freeform 253">
              <a:extLst>
                <a:ext uri="{FF2B5EF4-FFF2-40B4-BE49-F238E27FC236}">
                  <a16:creationId xmlns:a16="http://schemas.microsoft.com/office/drawing/2014/main" id="{79725EAF-78EB-BC4F-B3DA-C51BB8901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176"/>
              <a:ext cx="57" cy="26"/>
            </a:xfrm>
            <a:custGeom>
              <a:avLst/>
              <a:gdLst>
                <a:gd name="T0" fmla="*/ 6 w 57"/>
                <a:gd name="T1" fmla="*/ 26 h 26"/>
                <a:gd name="T2" fmla="*/ 57 w 57"/>
                <a:gd name="T3" fmla="*/ 11 h 26"/>
                <a:gd name="T4" fmla="*/ 25 w 57"/>
                <a:gd name="T5" fmla="*/ 0 h 26"/>
                <a:gd name="T6" fmla="*/ 0 w 57"/>
                <a:gd name="T7" fmla="*/ 4 h 26"/>
                <a:gd name="T8" fmla="*/ 0 w 57"/>
                <a:gd name="T9" fmla="*/ 25 h 26"/>
                <a:gd name="T10" fmla="*/ 6 w 57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0" name="Freeform 254">
              <a:extLst>
                <a:ext uri="{FF2B5EF4-FFF2-40B4-BE49-F238E27FC236}">
                  <a16:creationId xmlns:a16="http://schemas.microsoft.com/office/drawing/2014/main" id="{CC2812E3-3DB4-3A44-9039-75F07484F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065"/>
              <a:ext cx="32" cy="124"/>
            </a:xfrm>
            <a:custGeom>
              <a:avLst/>
              <a:gdLst>
                <a:gd name="T0" fmla="*/ 32 w 32"/>
                <a:gd name="T1" fmla="*/ 4 h 124"/>
                <a:gd name="T2" fmla="*/ 32 w 32"/>
                <a:gd name="T3" fmla="*/ 3 h 124"/>
                <a:gd name="T4" fmla="*/ 31 w 32"/>
                <a:gd name="T5" fmla="*/ 3 h 124"/>
                <a:gd name="T6" fmla="*/ 31 w 32"/>
                <a:gd name="T7" fmla="*/ 3 h 124"/>
                <a:gd name="T8" fmla="*/ 29 w 32"/>
                <a:gd name="T9" fmla="*/ 3 h 124"/>
                <a:gd name="T10" fmla="*/ 27 w 32"/>
                <a:gd name="T11" fmla="*/ 2 h 124"/>
                <a:gd name="T12" fmla="*/ 26 w 32"/>
                <a:gd name="T13" fmla="*/ 2 h 124"/>
                <a:gd name="T14" fmla="*/ 24 w 32"/>
                <a:gd name="T15" fmla="*/ 0 h 124"/>
                <a:gd name="T16" fmla="*/ 22 w 32"/>
                <a:gd name="T17" fmla="*/ 0 h 124"/>
                <a:gd name="T18" fmla="*/ 20 w 32"/>
                <a:gd name="T19" fmla="*/ 0 h 124"/>
                <a:gd name="T20" fmla="*/ 18 w 32"/>
                <a:gd name="T21" fmla="*/ 0 h 124"/>
                <a:gd name="T22" fmla="*/ 14 w 32"/>
                <a:gd name="T23" fmla="*/ 0 h 124"/>
                <a:gd name="T24" fmla="*/ 12 w 32"/>
                <a:gd name="T25" fmla="*/ 2 h 124"/>
                <a:gd name="T26" fmla="*/ 10 w 32"/>
                <a:gd name="T27" fmla="*/ 2 h 124"/>
                <a:gd name="T28" fmla="*/ 6 w 32"/>
                <a:gd name="T29" fmla="*/ 3 h 124"/>
                <a:gd name="T30" fmla="*/ 4 w 32"/>
                <a:gd name="T31" fmla="*/ 4 h 124"/>
                <a:gd name="T32" fmla="*/ 0 w 32"/>
                <a:gd name="T33" fmla="*/ 6 h 124"/>
                <a:gd name="T34" fmla="*/ 0 w 32"/>
                <a:gd name="T35" fmla="*/ 124 h 124"/>
                <a:gd name="T36" fmla="*/ 1 w 32"/>
                <a:gd name="T37" fmla="*/ 124 h 124"/>
                <a:gd name="T38" fmla="*/ 1 w 32"/>
                <a:gd name="T39" fmla="*/ 124 h 124"/>
                <a:gd name="T40" fmla="*/ 3 w 32"/>
                <a:gd name="T41" fmla="*/ 124 h 124"/>
                <a:gd name="T42" fmla="*/ 4 w 32"/>
                <a:gd name="T43" fmla="*/ 124 h 124"/>
                <a:gd name="T44" fmla="*/ 5 w 32"/>
                <a:gd name="T45" fmla="*/ 123 h 124"/>
                <a:gd name="T46" fmla="*/ 7 w 32"/>
                <a:gd name="T47" fmla="*/ 123 h 124"/>
                <a:gd name="T48" fmla="*/ 8 w 32"/>
                <a:gd name="T49" fmla="*/ 123 h 124"/>
                <a:gd name="T50" fmla="*/ 11 w 32"/>
                <a:gd name="T51" fmla="*/ 122 h 124"/>
                <a:gd name="T52" fmla="*/ 13 w 32"/>
                <a:gd name="T53" fmla="*/ 122 h 124"/>
                <a:gd name="T54" fmla="*/ 15 w 32"/>
                <a:gd name="T55" fmla="*/ 121 h 124"/>
                <a:gd name="T56" fmla="*/ 18 w 32"/>
                <a:gd name="T57" fmla="*/ 120 h 124"/>
                <a:gd name="T58" fmla="*/ 21 w 32"/>
                <a:gd name="T59" fmla="*/ 118 h 124"/>
                <a:gd name="T60" fmla="*/ 24 w 32"/>
                <a:gd name="T61" fmla="*/ 117 h 124"/>
                <a:gd name="T62" fmla="*/ 26 w 32"/>
                <a:gd name="T63" fmla="*/ 116 h 124"/>
                <a:gd name="T64" fmla="*/ 29 w 32"/>
                <a:gd name="T65" fmla="*/ 114 h 124"/>
                <a:gd name="T66" fmla="*/ 32 w 32"/>
                <a:gd name="T67" fmla="*/ 113 h 124"/>
                <a:gd name="T68" fmla="*/ 32 w 32"/>
                <a:gd name="T69" fmla="*/ 4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4"/>
                <a:gd name="T107" fmla="*/ 32 w 32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4">
                  <a:moveTo>
                    <a:pt x="32" y="4"/>
                  </a:move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3" y="124"/>
                  </a:lnTo>
                  <a:lnTo>
                    <a:pt x="4" y="124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8" y="123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5" y="121"/>
                  </a:lnTo>
                  <a:lnTo>
                    <a:pt x="18" y="120"/>
                  </a:lnTo>
                  <a:lnTo>
                    <a:pt x="21" y="118"/>
                  </a:lnTo>
                  <a:lnTo>
                    <a:pt x="24" y="117"/>
                  </a:lnTo>
                  <a:lnTo>
                    <a:pt x="26" y="116"/>
                  </a:lnTo>
                  <a:lnTo>
                    <a:pt x="29" y="114"/>
                  </a:lnTo>
                  <a:lnTo>
                    <a:pt x="32" y="113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1" name="Freeform 255">
              <a:extLst>
                <a:ext uri="{FF2B5EF4-FFF2-40B4-BE49-F238E27FC236}">
                  <a16:creationId xmlns:a16="http://schemas.microsoft.com/office/drawing/2014/main" id="{93777585-D27D-864C-8691-35F890644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1067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2 h 104"/>
                <a:gd name="T8" fmla="*/ 25 w 27"/>
                <a:gd name="T9" fmla="*/ 1 h 104"/>
                <a:gd name="T10" fmla="*/ 24 w 27"/>
                <a:gd name="T11" fmla="*/ 1 h 104"/>
                <a:gd name="T12" fmla="*/ 23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7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10 w 27"/>
                <a:gd name="T25" fmla="*/ 0 h 104"/>
                <a:gd name="T26" fmla="*/ 9 w 27"/>
                <a:gd name="T27" fmla="*/ 1 h 104"/>
                <a:gd name="T28" fmla="*/ 5 w 27"/>
                <a:gd name="T29" fmla="*/ 2 h 104"/>
                <a:gd name="T30" fmla="*/ 3 w 27"/>
                <a:gd name="T31" fmla="*/ 3 h 104"/>
                <a:gd name="T32" fmla="*/ 0 w 27"/>
                <a:gd name="T33" fmla="*/ 4 h 104"/>
                <a:gd name="T34" fmla="*/ 0 w 27"/>
                <a:gd name="T35" fmla="*/ 104 h 104"/>
                <a:gd name="T36" fmla="*/ 0 w 27"/>
                <a:gd name="T37" fmla="*/ 104 h 104"/>
                <a:gd name="T38" fmla="*/ 2 w 27"/>
                <a:gd name="T39" fmla="*/ 104 h 104"/>
                <a:gd name="T40" fmla="*/ 2 w 27"/>
                <a:gd name="T41" fmla="*/ 104 h 104"/>
                <a:gd name="T42" fmla="*/ 3 w 27"/>
                <a:gd name="T43" fmla="*/ 104 h 104"/>
                <a:gd name="T44" fmla="*/ 4 w 27"/>
                <a:gd name="T45" fmla="*/ 104 h 104"/>
                <a:gd name="T46" fmla="*/ 6 w 27"/>
                <a:gd name="T47" fmla="*/ 104 h 104"/>
                <a:gd name="T48" fmla="*/ 7 w 27"/>
                <a:gd name="T49" fmla="*/ 102 h 104"/>
                <a:gd name="T50" fmla="*/ 10 w 27"/>
                <a:gd name="T51" fmla="*/ 102 h 104"/>
                <a:gd name="T52" fmla="*/ 11 w 27"/>
                <a:gd name="T53" fmla="*/ 101 h 104"/>
                <a:gd name="T54" fmla="*/ 13 w 27"/>
                <a:gd name="T55" fmla="*/ 101 h 104"/>
                <a:gd name="T56" fmla="*/ 16 w 27"/>
                <a:gd name="T57" fmla="*/ 100 h 104"/>
                <a:gd name="T58" fmla="*/ 18 w 27"/>
                <a:gd name="T59" fmla="*/ 99 h 104"/>
                <a:gd name="T60" fmla="*/ 20 w 27"/>
                <a:gd name="T61" fmla="*/ 98 h 104"/>
                <a:gd name="T62" fmla="*/ 23 w 27"/>
                <a:gd name="T63" fmla="*/ 97 h 104"/>
                <a:gd name="T64" fmla="*/ 25 w 27"/>
                <a:gd name="T65" fmla="*/ 95 h 104"/>
                <a:gd name="T66" fmla="*/ 27 w 27"/>
                <a:gd name="T67" fmla="*/ 93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2"/>
                  </a:lnTo>
                  <a:lnTo>
                    <a:pt x="10" y="102"/>
                  </a:lnTo>
                  <a:lnTo>
                    <a:pt x="11" y="101"/>
                  </a:lnTo>
                  <a:lnTo>
                    <a:pt x="13" y="101"/>
                  </a:lnTo>
                  <a:lnTo>
                    <a:pt x="16" y="100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5" y="95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2" name="Freeform 256">
              <a:extLst>
                <a:ext uri="{FF2B5EF4-FFF2-40B4-BE49-F238E27FC236}">
                  <a16:creationId xmlns:a16="http://schemas.microsoft.com/office/drawing/2014/main" id="{E6695853-CCE2-854C-B3ED-5C918E0AD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1068"/>
              <a:ext cx="22" cy="84"/>
            </a:xfrm>
            <a:custGeom>
              <a:avLst/>
              <a:gdLst>
                <a:gd name="T0" fmla="*/ 22 w 22"/>
                <a:gd name="T1" fmla="*/ 2 h 84"/>
                <a:gd name="T2" fmla="*/ 22 w 22"/>
                <a:gd name="T3" fmla="*/ 2 h 84"/>
                <a:gd name="T4" fmla="*/ 21 w 22"/>
                <a:gd name="T5" fmla="*/ 1 h 84"/>
                <a:gd name="T6" fmla="*/ 21 w 22"/>
                <a:gd name="T7" fmla="*/ 1 h 84"/>
                <a:gd name="T8" fmla="*/ 19 w 22"/>
                <a:gd name="T9" fmla="*/ 1 h 84"/>
                <a:gd name="T10" fmla="*/ 18 w 22"/>
                <a:gd name="T11" fmla="*/ 1 h 84"/>
                <a:gd name="T12" fmla="*/ 17 w 22"/>
                <a:gd name="T13" fmla="*/ 0 h 84"/>
                <a:gd name="T14" fmla="*/ 16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1 w 22"/>
                <a:gd name="T21" fmla="*/ 0 h 84"/>
                <a:gd name="T22" fmla="*/ 9 w 22"/>
                <a:gd name="T23" fmla="*/ 0 h 84"/>
                <a:gd name="T24" fmla="*/ 8 w 22"/>
                <a:gd name="T25" fmla="*/ 0 h 84"/>
                <a:gd name="T26" fmla="*/ 5 w 22"/>
                <a:gd name="T27" fmla="*/ 1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2 w 22"/>
                <a:gd name="T43" fmla="*/ 84 h 84"/>
                <a:gd name="T44" fmla="*/ 3 w 22"/>
                <a:gd name="T45" fmla="*/ 84 h 84"/>
                <a:gd name="T46" fmla="*/ 4 w 22"/>
                <a:gd name="T47" fmla="*/ 84 h 84"/>
                <a:gd name="T48" fmla="*/ 5 w 22"/>
                <a:gd name="T49" fmla="*/ 84 h 84"/>
                <a:gd name="T50" fmla="*/ 7 w 22"/>
                <a:gd name="T51" fmla="*/ 83 h 84"/>
                <a:gd name="T52" fmla="*/ 9 w 22"/>
                <a:gd name="T53" fmla="*/ 83 h 84"/>
                <a:gd name="T54" fmla="*/ 10 w 22"/>
                <a:gd name="T55" fmla="*/ 82 h 84"/>
                <a:gd name="T56" fmla="*/ 12 w 22"/>
                <a:gd name="T57" fmla="*/ 82 h 84"/>
                <a:gd name="T58" fmla="*/ 14 w 22"/>
                <a:gd name="T59" fmla="*/ 80 h 84"/>
                <a:gd name="T60" fmla="*/ 16 w 22"/>
                <a:gd name="T61" fmla="*/ 79 h 84"/>
                <a:gd name="T62" fmla="*/ 18 w 22"/>
                <a:gd name="T63" fmla="*/ 78 h 84"/>
                <a:gd name="T64" fmla="*/ 19 w 22"/>
                <a:gd name="T65" fmla="*/ 77 h 84"/>
                <a:gd name="T66" fmla="*/ 22 w 22"/>
                <a:gd name="T67" fmla="*/ 76 h 84"/>
                <a:gd name="T68" fmla="*/ 22 w 22"/>
                <a:gd name="T69" fmla="*/ 2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2"/>
                  </a:move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7" y="83"/>
                  </a:lnTo>
                  <a:lnTo>
                    <a:pt x="9" y="83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A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3" name="Freeform 257">
              <a:extLst>
                <a:ext uri="{FF2B5EF4-FFF2-40B4-BE49-F238E27FC236}">
                  <a16:creationId xmlns:a16="http://schemas.microsoft.com/office/drawing/2014/main" id="{7CB688FC-8ADA-6A48-ACA8-428B646E6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069"/>
              <a:ext cx="17" cy="65"/>
            </a:xfrm>
            <a:custGeom>
              <a:avLst/>
              <a:gdLst>
                <a:gd name="T0" fmla="*/ 17 w 17"/>
                <a:gd name="T1" fmla="*/ 1 h 65"/>
                <a:gd name="T2" fmla="*/ 17 w 17"/>
                <a:gd name="T3" fmla="*/ 1 h 65"/>
                <a:gd name="T4" fmla="*/ 16 w 17"/>
                <a:gd name="T5" fmla="*/ 1 h 65"/>
                <a:gd name="T6" fmla="*/ 14 w 17"/>
                <a:gd name="T7" fmla="*/ 0 h 65"/>
                <a:gd name="T8" fmla="*/ 11 w 17"/>
                <a:gd name="T9" fmla="*/ 0 h 65"/>
                <a:gd name="T10" fmla="*/ 9 w 17"/>
                <a:gd name="T11" fmla="*/ 0 h 65"/>
                <a:gd name="T12" fmla="*/ 6 w 17"/>
                <a:gd name="T13" fmla="*/ 0 h 65"/>
                <a:gd name="T14" fmla="*/ 2 w 17"/>
                <a:gd name="T15" fmla="*/ 1 h 65"/>
                <a:gd name="T16" fmla="*/ 0 w 17"/>
                <a:gd name="T17" fmla="*/ 2 h 65"/>
                <a:gd name="T18" fmla="*/ 0 w 17"/>
                <a:gd name="T19" fmla="*/ 65 h 65"/>
                <a:gd name="T20" fmla="*/ 0 w 17"/>
                <a:gd name="T21" fmla="*/ 65 h 65"/>
                <a:gd name="T22" fmla="*/ 1 w 17"/>
                <a:gd name="T23" fmla="*/ 65 h 65"/>
                <a:gd name="T24" fmla="*/ 3 w 17"/>
                <a:gd name="T25" fmla="*/ 64 h 65"/>
                <a:gd name="T26" fmla="*/ 6 w 17"/>
                <a:gd name="T27" fmla="*/ 64 h 65"/>
                <a:gd name="T28" fmla="*/ 8 w 17"/>
                <a:gd name="T29" fmla="*/ 63 h 65"/>
                <a:gd name="T30" fmla="*/ 11 w 17"/>
                <a:gd name="T31" fmla="*/ 62 h 65"/>
                <a:gd name="T32" fmla="*/ 14 w 17"/>
                <a:gd name="T33" fmla="*/ 61 h 65"/>
                <a:gd name="T34" fmla="*/ 17 w 17"/>
                <a:gd name="T35" fmla="*/ 58 h 65"/>
                <a:gd name="T36" fmla="*/ 17 w 17"/>
                <a:gd name="T37" fmla="*/ 1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1"/>
                  </a:moveTo>
                  <a:lnTo>
                    <a:pt x="17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11" y="62"/>
                  </a:lnTo>
                  <a:lnTo>
                    <a:pt x="14" y="61"/>
                  </a:lnTo>
                  <a:lnTo>
                    <a:pt x="17" y="5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4" name="Freeform 258">
              <a:extLst>
                <a:ext uri="{FF2B5EF4-FFF2-40B4-BE49-F238E27FC236}">
                  <a16:creationId xmlns:a16="http://schemas.microsoft.com/office/drawing/2014/main" id="{F3C0C98E-5D05-C147-AE1A-EE579D487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070"/>
              <a:ext cx="14" cy="46"/>
            </a:xfrm>
            <a:custGeom>
              <a:avLst/>
              <a:gdLst>
                <a:gd name="T0" fmla="*/ 14 w 14"/>
                <a:gd name="T1" fmla="*/ 1 h 46"/>
                <a:gd name="T2" fmla="*/ 14 w 14"/>
                <a:gd name="T3" fmla="*/ 0 h 46"/>
                <a:gd name="T4" fmla="*/ 13 w 14"/>
                <a:gd name="T5" fmla="*/ 0 h 46"/>
                <a:gd name="T6" fmla="*/ 11 w 14"/>
                <a:gd name="T7" fmla="*/ 0 h 46"/>
                <a:gd name="T8" fmla="*/ 9 w 14"/>
                <a:gd name="T9" fmla="*/ 0 h 46"/>
                <a:gd name="T10" fmla="*/ 8 w 14"/>
                <a:gd name="T11" fmla="*/ 0 h 46"/>
                <a:gd name="T12" fmla="*/ 6 w 14"/>
                <a:gd name="T13" fmla="*/ 0 h 46"/>
                <a:gd name="T14" fmla="*/ 2 w 14"/>
                <a:gd name="T15" fmla="*/ 0 h 46"/>
                <a:gd name="T16" fmla="*/ 0 w 14"/>
                <a:gd name="T17" fmla="*/ 2 h 46"/>
                <a:gd name="T18" fmla="*/ 0 w 14"/>
                <a:gd name="T19" fmla="*/ 46 h 46"/>
                <a:gd name="T20" fmla="*/ 1 w 14"/>
                <a:gd name="T21" fmla="*/ 46 h 46"/>
                <a:gd name="T22" fmla="*/ 1 w 14"/>
                <a:gd name="T23" fmla="*/ 46 h 46"/>
                <a:gd name="T24" fmla="*/ 3 w 14"/>
                <a:gd name="T25" fmla="*/ 46 h 46"/>
                <a:gd name="T26" fmla="*/ 4 w 14"/>
                <a:gd name="T27" fmla="*/ 44 h 46"/>
                <a:gd name="T28" fmla="*/ 7 w 14"/>
                <a:gd name="T29" fmla="*/ 44 h 46"/>
                <a:gd name="T30" fmla="*/ 9 w 14"/>
                <a:gd name="T31" fmla="*/ 43 h 46"/>
                <a:gd name="T32" fmla="*/ 11 w 14"/>
                <a:gd name="T33" fmla="*/ 42 h 46"/>
                <a:gd name="T34" fmla="*/ 14 w 14"/>
                <a:gd name="T35" fmla="*/ 41 h 46"/>
                <a:gd name="T36" fmla="*/ 14 w 14"/>
                <a:gd name="T37" fmla="*/ 1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6"/>
                <a:gd name="T59" fmla="*/ 14 w 14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6">
                  <a:moveTo>
                    <a:pt x="14" y="1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4"/>
                  </a:lnTo>
                  <a:lnTo>
                    <a:pt x="7" y="44"/>
                  </a:lnTo>
                  <a:lnTo>
                    <a:pt x="9" y="43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5" name="Freeform 259">
              <a:extLst>
                <a:ext uri="{FF2B5EF4-FFF2-40B4-BE49-F238E27FC236}">
                  <a16:creationId xmlns:a16="http://schemas.microsoft.com/office/drawing/2014/main" id="{928F9DD1-20F2-E845-A4CC-98C6EA137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070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6 w 9"/>
                <a:gd name="T9" fmla="*/ 0 h 27"/>
                <a:gd name="T10" fmla="*/ 5 w 9"/>
                <a:gd name="T11" fmla="*/ 0 h 27"/>
                <a:gd name="T12" fmla="*/ 3 w 9"/>
                <a:gd name="T13" fmla="*/ 1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5 w 9"/>
                <a:gd name="T29" fmla="*/ 27 h 27"/>
                <a:gd name="T30" fmla="*/ 6 w 9"/>
                <a:gd name="T31" fmla="*/ 26 h 27"/>
                <a:gd name="T32" fmla="*/ 8 w 9"/>
                <a:gd name="T33" fmla="*/ 25 h 27"/>
                <a:gd name="T34" fmla="*/ 9 w 9"/>
                <a:gd name="T35" fmla="*/ 23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6" name="Freeform 260">
              <a:extLst>
                <a:ext uri="{FF2B5EF4-FFF2-40B4-BE49-F238E27FC236}">
                  <a16:creationId xmlns:a16="http://schemas.microsoft.com/office/drawing/2014/main" id="{7FAE2C01-D04D-0E4A-9757-6CCF4E6E9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1147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8 w 14"/>
                <a:gd name="T3" fmla="*/ 14 h 14"/>
                <a:gd name="T4" fmla="*/ 9 w 14"/>
                <a:gd name="T5" fmla="*/ 13 h 14"/>
                <a:gd name="T6" fmla="*/ 10 w 14"/>
                <a:gd name="T7" fmla="*/ 13 h 14"/>
                <a:gd name="T8" fmla="*/ 11 w 14"/>
                <a:gd name="T9" fmla="*/ 12 h 14"/>
                <a:gd name="T10" fmla="*/ 13 w 14"/>
                <a:gd name="T11" fmla="*/ 11 h 14"/>
                <a:gd name="T12" fmla="*/ 13 w 14"/>
                <a:gd name="T13" fmla="*/ 10 h 14"/>
                <a:gd name="T14" fmla="*/ 14 w 14"/>
                <a:gd name="T15" fmla="*/ 8 h 14"/>
                <a:gd name="T16" fmla="*/ 14 w 14"/>
                <a:gd name="T17" fmla="*/ 7 h 14"/>
                <a:gd name="T18" fmla="*/ 14 w 14"/>
                <a:gd name="T19" fmla="*/ 6 h 14"/>
                <a:gd name="T20" fmla="*/ 13 w 14"/>
                <a:gd name="T21" fmla="*/ 5 h 14"/>
                <a:gd name="T22" fmla="*/ 13 w 14"/>
                <a:gd name="T23" fmla="*/ 4 h 14"/>
                <a:gd name="T24" fmla="*/ 11 w 14"/>
                <a:gd name="T25" fmla="*/ 3 h 14"/>
                <a:gd name="T26" fmla="*/ 10 w 14"/>
                <a:gd name="T27" fmla="*/ 1 h 14"/>
                <a:gd name="T28" fmla="*/ 9 w 14"/>
                <a:gd name="T29" fmla="*/ 0 h 14"/>
                <a:gd name="T30" fmla="*/ 8 w 14"/>
                <a:gd name="T31" fmla="*/ 0 h 14"/>
                <a:gd name="T32" fmla="*/ 7 w 14"/>
                <a:gd name="T33" fmla="*/ 0 h 14"/>
                <a:gd name="T34" fmla="*/ 6 w 14"/>
                <a:gd name="T35" fmla="*/ 0 h 14"/>
                <a:gd name="T36" fmla="*/ 4 w 14"/>
                <a:gd name="T37" fmla="*/ 0 h 14"/>
                <a:gd name="T38" fmla="*/ 3 w 14"/>
                <a:gd name="T39" fmla="*/ 1 h 14"/>
                <a:gd name="T40" fmla="*/ 2 w 14"/>
                <a:gd name="T41" fmla="*/ 3 h 14"/>
                <a:gd name="T42" fmla="*/ 1 w 14"/>
                <a:gd name="T43" fmla="*/ 4 h 14"/>
                <a:gd name="T44" fmla="*/ 1 w 14"/>
                <a:gd name="T45" fmla="*/ 5 h 14"/>
                <a:gd name="T46" fmla="*/ 0 w 14"/>
                <a:gd name="T47" fmla="*/ 6 h 14"/>
                <a:gd name="T48" fmla="*/ 0 w 14"/>
                <a:gd name="T49" fmla="*/ 7 h 14"/>
                <a:gd name="T50" fmla="*/ 0 w 14"/>
                <a:gd name="T51" fmla="*/ 8 h 14"/>
                <a:gd name="T52" fmla="*/ 1 w 14"/>
                <a:gd name="T53" fmla="*/ 10 h 14"/>
                <a:gd name="T54" fmla="*/ 1 w 14"/>
                <a:gd name="T55" fmla="*/ 11 h 14"/>
                <a:gd name="T56" fmla="*/ 2 w 14"/>
                <a:gd name="T57" fmla="*/ 12 h 14"/>
                <a:gd name="T58" fmla="*/ 3 w 14"/>
                <a:gd name="T59" fmla="*/ 13 h 14"/>
                <a:gd name="T60" fmla="*/ 4 w 14"/>
                <a:gd name="T61" fmla="*/ 13 h 14"/>
                <a:gd name="T62" fmla="*/ 6 w 14"/>
                <a:gd name="T63" fmla="*/ 14 h 14"/>
                <a:gd name="T64" fmla="*/ 7 w 14"/>
                <a:gd name="T65" fmla="*/ 14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4"/>
                <a:gd name="T101" fmla="*/ 14 w 14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4">
                  <a:moveTo>
                    <a:pt x="7" y="14"/>
                  </a:moveTo>
                  <a:lnTo>
                    <a:pt x="8" y="14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7" name="Freeform 261">
              <a:extLst>
                <a:ext uri="{FF2B5EF4-FFF2-40B4-BE49-F238E27FC236}">
                  <a16:creationId xmlns:a16="http://schemas.microsoft.com/office/drawing/2014/main" id="{2E5F2A35-7FCE-9044-87DF-8B378D3FE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147"/>
              <a:ext cx="7" cy="7"/>
            </a:xfrm>
            <a:custGeom>
              <a:avLst/>
              <a:gdLst>
                <a:gd name="T0" fmla="*/ 3 w 7"/>
                <a:gd name="T1" fmla="*/ 7 h 7"/>
                <a:gd name="T2" fmla="*/ 5 w 7"/>
                <a:gd name="T3" fmla="*/ 7 h 7"/>
                <a:gd name="T4" fmla="*/ 6 w 7"/>
                <a:gd name="T5" fmla="*/ 6 h 7"/>
                <a:gd name="T6" fmla="*/ 6 w 7"/>
                <a:gd name="T7" fmla="*/ 5 h 7"/>
                <a:gd name="T8" fmla="*/ 7 w 7"/>
                <a:gd name="T9" fmla="*/ 4 h 7"/>
                <a:gd name="T10" fmla="*/ 6 w 7"/>
                <a:gd name="T11" fmla="*/ 3 h 7"/>
                <a:gd name="T12" fmla="*/ 6 w 7"/>
                <a:gd name="T13" fmla="*/ 1 h 7"/>
                <a:gd name="T14" fmla="*/ 5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3 h 7"/>
                <a:gd name="T24" fmla="*/ 0 w 7"/>
                <a:gd name="T25" fmla="*/ 4 h 7"/>
                <a:gd name="T26" fmla="*/ 0 w 7"/>
                <a:gd name="T27" fmla="*/ 5 h 7"/>
                <a:gd name="T28" fmla="*/ 1 w 7"/>
                <a:gd name="T29" fmla="*/ 6 h 7"/>
                <a:gd name="T30" fmla="*/ 2 w 7"/>
                <a:gd name="T31" fmla="*/ 7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8" name="Freeform 262">
              <a:extLst>
                <a:ext uri="{FF2B5EF4-FFF2-40B4-BE49-F238E27FC236}">
                  <a16:creationId xmlns:a16="http://schemas.microsoft.com/office/drawing/2014/main" id="{A107CFC0-5310-1543-B62D-692B295FE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147"/>
              <a:ext cx="5" cy="7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7 h 7"/>
                <a:gd name="T4" fmla="*/ 5 w 5"/>
                <a:gd name="T5" fmla="*/ 7 h 7"/>
                <a:gd name="T6" fmla="*/ 5 w 5"/>
                <a:gd name="T7" fmla="*/ 6 h 7"/>
                <a:gd name="T8" fmla="*/ 5 w 5"/>
                <a:gd name="T9" fmla="*/ 4 h 7"/>
                <a:gd name="T10" fmla="*/ 5 w 5"/>
                <a:gd name="T11" fmla="*/ 3 h 7"/>
                <a:gd name="T12" fmla="*/ 5 w 5"/>
                <a:gd name="T13" fmla="*/ 1 h 7"/>
                <a:gd name="T14" fmla="*/ 4 w 5"/>
                <a:gd name="T15" fmla="*/ 1 h 7"/>
                <a:gd name="T16" fmla="*/ 3 w 5"/>
                <a:gd name="T17" fmla="*/ 0 h 7"/>
                <a:gd name="T18" fmla="*/ 2 w 5"/>
                <a:gd name="T19" fmla="*/ 1 h 7"/>
                <a:gd name="T20" fmla="*/ 1 w 5"/>
                <a:gd name="T21" fmla="*/ 1 h 7"/>
                <a:gd name="T22" fmla="*/ 0 w 5"/>
                <a:gd name="T23" fmla="*/ 3 h 7"/>
                <a:gd name="T24" fmla="*/ 0 w 5"/>
                <a:gd name="T25" fmla="*/ 4 h 7"/>
                <a:gd name="T26" fmla="*/ 0 w 5"/>
                <a:gd name="T27" fmla="*/ 6 h 7"/>
                <a:gd name="T28" fmla="*/ 1 w 5"/>
                <a:gd name="T29" fmla="*/ 7 h 7"/>
                <a:gd name="T30" fmla="*/ 2 w 5"/>
                <a:gd name="T31" fmla="*/ 7 h 7"/>
                <a:gd name="T32" fmla="*/ 3 w 5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9" name="Freeform 263">
              <a:extLst>
                <a:ext uri="{FF2B5EF4-FFF2-40B4-BE49-F238E27FC236}">
                  <a16:creationId xmlns:a16="http://schemas.microsoft.com/office/drawing/2014/main" id="{335F0056-B3AF-D74F-BF45-5E7BF914B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055"/>
              <a:ext cx="19" cy="92"/>
            </a:xfrm>
            <a:custGeom>
              <a:avLst/>
              <a:gdLst>
                <a:gd name="T0" fmla="*/ 6 w 19"/>
                <a:gd name="T1" fmla="*/ 1 h 92"/>
                <a:gd name="T2" fmla="*/ 6 w 19"/>
                <a:gd name="T3" fmla="*/ 3 h 92"/>
                <a:gd name="T4" fmla="*/ 4 w 19"/>
                <a:gd name="T5" fmla="*/ 8 h 92"/>
                <a:gd name="T6" fmla="*/ 2 w 19"/>
                <a:gd name="T7" fmla="*/ 16 h 92"/>
                <a:gd name="T8" fmla="*/ 1 w 19"/>
                <a:gd name="T9" fmla="*/ 28 h 92"/>
                <a:gd name="T10" fmla="*/ 0 w 19"/>
                <a:gd name="T11" fmla="*/ 41 h 92"/>
                <a:gd name="T12" fmla="*/ 0 w 19"/>
                <a:gd name="T13" fmla="*/ 57 h 92"/>
                <a:gd name="T14" fmla="*/ 1 w 19"/>
                <a:gd name="T15" fmla="*/ 73 h 92"/>
                <a:gd name="T16" fmla="*/ 5 w 19"/>
                <a:gd name="T17" fmla="*/ 92 h 92"/>
                <a:gd name="T18" fmla="*/ 19 w 19"/>
                <a:gd name="T19" fmla="*/ 92 h 92"/>
                <a:gd name="T20" fmla="*/ 18 w 19"/>
                <a:gd name="T21" fmla="*/ 89 h 92"/>
                <a:gd name="T22" fmla="*/ 16 w 19"/>
                <a:gd name="T23" fmla="*/ 82 h 92"/>
                <a:gd name="T24" fmla="*/ 15 w 19"/>
                <a:gd name="T25" fmla="*/ 70 h 92"/>
                <a:gd name="T26" fmla="*/ 14 w 19"/>
                <a:gd name="T27" fmla="*/ 57 h 92"/>
                <a:gd name="T28" fmla="*/ 13 w 19"/>
                <a:gd name="T29" fmla="*/ 42 h 92"/>
                <a:gd name="T30" fmla="*/ 13 w 19"/>
                <a:gd name="T31" fmla="*/ 27 h 92"/>
                <a:gd name="T32" fmla="*/ 15 w 19"/>
                <a:gd name="T33" fmla="*/ 13 h 92"/>
                <a:gd name="T34" fmla="*/ 19 w 19"/>
                <a:gd name="T35" fmla="*/ 1 h 92"/>
                <a:gd name="T36" fmla="*/ 19 w 19"/>
                <a:gd name="T37" fmla="*/ 1 h 92"/>
                <a:gd name="T38" fmla="*/ 19 w 19"/>
                <a:gd name="T39" fmla="*/ 0 h 92"/>
                <a:gd name="T40" fmla="*/ 19 w 19"/>
                <a:gd name="T41" fmla="*/ 0 h 92"/>
                <a:gd name="T42" fmla="*/ 18 w 19"/>
                <a:gd name="T43" fmla="*/ 0 h 92"/>
                <a:gd name="T44" fmla="*/ 16 w 19"/>
                <a:gd name="T45" fmla="*/ 0 h 92"/>
                <a:gd name="T46" fmla="*/ 14 w 19"/>
                <a:gd name="T47" fmla="*/ 0 h 92"/>
                <a:gd name="T48" fmla="*/ 11 w 19"/>
                <a:gd name="T49" fmla="*/ 0 h 92"/>
                <a:gd name="T50" fmla="*/ 6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3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7"/>
                  </a:lnTo>
                  <a:lnTo>
                    <a:pt x="1" y="73"/>
                  </a:lnTo>
                  <a:lnTo>
                    <a:pt x="5" y="92"/>
                  </a:lnTo>
                  <a:lnTo>
                    <a:pt x="19" y="92"/>
                  </a:lnTo>
                  <a:lnTo>
                    <a:pt x="18" y="89"/>
                  </a:lnTo>
                  <a:lnTo>
                    <a:pt x="16" y="82"/>
                  </a:lnTo>
                  <a:lnTo>
                    <a:pt x="15" y="70"/>
                  </a:lnTo>
                  <a:lnTo>
                    <a:pt x="14" y="57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0" name="Freeform 264">
              <a:extLst>
                <a:ext uri="{FF2B5EF4-FFF2-40B4-BE49-F238E27FC236}">
                  <a16:creationId xmlns:a16="http://schemas.microsoft.com/office/drawing/2014/main" id="{DE53C01C-42E2-DA4D-946F-2974C2491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1043"/>
              <a:ext cx="27" cy="104"/>
            </a:xfrm>
            <a:custGeom>
              <a:avLst/>
              <a:gdLst>
                <a:gd name="T0" fmla="*/ 27 w 27"/>
                <a:gd name="T1" fmla="*/ 0 h 104"/>
                <a:gd name="T2" fmla="*/ 26 w 27"/>
                <a:gd name="T3" fmla="*/ 1 h 104"/>
                <a:gd name="T4" fmla="*/ 25 w 27"/>
                <a:gd name="T5" fmla="*/ 4 h 104"/>
                <a:gd name="T6" fmla="*/ 22 w 27"/>
                <a:gd name="T7" fmla="*/ 10 h 104"/>
                <a:gd name="T8" fmla="*/ 20 w 27"/>
                <a:gd name="T9" fmla="*/ 19 h 104"/>
                <a:gd name="T10" fmla="*/ 18 w 27"/>
                <a:gd name="T11" fmla="*/ 32 h 104"/>
                <a:gd name="T12" fmla="*/ 16 w 27"/>
                <a:gd name="T13" fmla="*/ 49 h 104"/>
                <a:gd name="T14" fmla="*/ 18 w 27"/>
                <a:gd name="T15" fmla="*/ 74 h 104"/>
                <a:gd name="T16" fmla="*/ 20 w 27"/>
                <a:gd name="T17" fmla="*/ 104 h 104"/>
                <a:gd name="T18" fmla="*/ 5 w 27"/>
                <a:gd name="T19" fmla="*/ 104 h 104"/>
                <a:gd name="T20" fmla="*/ 5 w 27"/>
                <a:gd name="T21" fmla="*/ 101 h 104"/>
                <a:gd name="T22" fmla="*/ 4 w 27"/>
                <a:gd name="T23" fmla="*/ 92 h 104"/>
                <a:gd name="T24" fmla="*/ 2 w 27"/>
                <a:gd name="T25" fmla="*/ 80 h 104"/>
                <a:gd name="T26" fmla="*/ 1 w 27"/>
                <a:gd name="T27" fmla="*/ 64 h 104"/>
                <a:gd name="T28" fmla="*/ 0 w 27"/>
                <a:gd name="T29" fmla="*/ 47 h 104"/>
                <a:gd name="T30" fmla="*/ 1 w 27"/>
                <a:gd name="T31" fmla="*/ 31 h 104"/>
                <a:gd name="T32" fmla="*/ 4 w 27"/>
                <a:gd name="T33" fmla="*/ 14 h 104"/>
                <a:gd name="T34" fmla="*/ 9 w 27"/>
                <a:gd name="T35" fmla="*/ 0 h 104"/>
                <a:gd name="T36" fmla="*/ 27 w 27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4"/>
                <a:gd name="T59" fmla="*/ 27 w 2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4">
                  <a:moveTo>
                    <a:pt x="27" y="0"/>
                  </a:moveTo>
                  <a:lnTo>
                    <a:pt x="26" y="1"/>
                  </a:lnTo>
                  <a:lnTo>
                    <a:pt x="25" y="4"/>
                  </a:lnTo>
                  <a:lnTo>
                    <a:pt x="22" y="10"/>
                  </a:lnTo>
                  <a:lnTo>
                    <a:pt x="20" y="19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4"/>
                  </a:lnTo>
                  <a:lnTo>
                    <a:pt x="20" y="104"/>
                  </a:lnTo>
                  <a:lnTo>
                    <a:pt x="5" y="104"/>
                  </a:lnTo>
                  <a:lnTo>
                    <a:pt x="5" y="101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1" name="Freeform 265">
              <a:extLst>
                <a:ext uri="{FF2B5EF4-FFF2-40B4-BE49-F238E27FC236}">
                  <a16:creationId xmlns:a16="http://schemas.microsoft.com/office/drawing/2014/main" id="{0E7C45DD-399C-F547-AACE-7AF715DC2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060"/>
              <a:ext cx="18" cy="81"/>
            </a:xfrm>
            <a:custGeom>
              <a:avLst/>
              <a:gdLst>
                <a:gd name="T0" fmla="*/ 6 w 18"/>
                <a:gd name="T1" fmla="*/ 2 h 81"/>
                <a:gd name="T2" fmla="*/ 6 w 18"/>
                <a:gd name="T3" fmla="*/ 3 h 81"/>
                <a:gd name="T4" fmla="*/ 5 w 18"/>
                <a:gd name="T5" fmla="*/ 8 h 81"/>
                <a:gd name="T6" fmla="*/ 2 w 18"/>
                <a:gd name="T7" fmla="*/ 15 h 81"/>
                <a:gd name="T8" fmla="*/ 1 w 18"/>
                <a:gd name="T9" fmla="*/ 25 h 81"/>
                <a:gd name="T10" fmla="*/ 0 w 18"/>
                <a:gd name="T11" fmla="*/ 37 h 81"/>
                <a:gd name="T12" fmla="*/ 1 w 18"/>
                <a:gd name="T13" fmla="*/ 50 h 81"/>
                <a:gd name="T14" fmla="*/ 2 w 18"/>
                <a:gd name="T15" fmla="*/ 65 h 81"/>
                <a:gd name="T16" fmla="*/ 5 w 18"/>
                <a:gd name="T17" fmla="*/ 81 h 81"/>
                <a:gd name="T18" fmla="*/ 16 w 18"/>
                <a:gd name="T19" fmla="*/ 80 h 81"/>
                <a:gd name="T20" fmla="*/ 16 w 18"/>
                <a:gd name="T21" fmla="*/ 78 h 81"/>
                <a:gd name="T22" fmla="*/ 15 w 18"/>
                <a:gd name="T23" fmla="*/ 72 h 81"/>
                <a:gd name="T24" fmla="*/ 14 w 18"/>
                <a:gd name="T25" fmla="*/ 61 h 81"/>
                <a:gd name="T26" fmla="*/ 13 w 18"/>
                <a:gd name="T27" fmla="*/ 50 h 81"/>
                <a:gd name="T28" fmla="*/ 12 w 18"/>
                <a:gd name="T29" fmla="*/ 37 h 81"/>
                <a:gd name="T30" fmla="*/ 12 w 18"/>
                <a:gd name="T31" fmla="*/ 24 h 81"/>
                <a:gd name="T32" fmla="*/ 14 w 18"/>
                <a:gd name="T33" fmla="*/ 11 h 81"/>
                <a:gd name="T34" fmla="*/ 18 w 18"/>
                <a:gd name="T35" fmla="*/ 1 h 81"/>
                <a:gd name="T36" fmla="*/ 18 w 18"/>
                <a:gd name="T37" fmla="*/ 1 h 81"/>
                <a:gd name="T38" fmla="*/ 18 w 18"/>
                <a:gd name="T39" fmla="*/ 1 h 81"/>
                <a:gd name="T40" fmla="*/ 18 w 18"/>
                <a:gd name="T41" fmla="*/ 1 h 81"/>
                <a:gd name="T42" fmla="*/ 16 w 18"/>
                <a:gd name="T43" fmla="*/ 0 h 81"/>
                <a:gd name="T44" fmla="*/ 15 w 18"/>
                <a:gd name="T45" fmla="*/ 0 h 81"/>
                <a:gd name="T46" fmla="*/ 13 w 18"/>
                <a:gd name="T47" fmla="*/ 1 h 81"/>
                <a:gd name="T48" fmla="*/ 9 w 18"/>
                <a:gd name="T49" fmla="*/ 1 h 81"/>
                <a:gd name="T50" fmla="*/ 6 w 18"/>
                <a:gd name="T51" fmla="*/ 2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1"/>
                <a:gd name="T80" fmla="*/ 18 w 18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1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5"/>
                  </a:lnTo>
                  <a:lnTo>
                    <a:pt x="0" y="37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1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2"/>
                  </a:lnTo>
                  <a:lnTo>
                    <a:pt x="14" y="61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2" name="Freeform 266">
              <a:extLst>
                <a:ext uri="{FF2B5EF4-FFF2-40B4-BE49-F238E27FC236}">
                  <a16:creationId xmlns:a16="http://schemas.microsoft.com/office/drawing/2014/main" id="{1EDB55A2-CF4D-E54E-8C99-C680FB4C6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1065"/>
              <a:ext cx="14" cy="69"/>
            </a:xfrm>
            <a:custGeom>
              <a:avLst/>
              <a:gdLst>
                <a:gd name="T0" fmla="*/ 5 w 14"/>
                <a:gd name="T1" fmla="*/ 2 h 69"/>
                <a:gd name="T2" fmla="*/ 5 w 14"/>
                <a:gd name="T3" fmla="*/ 3 h 69"/>
                <a:gd name="T4" fmla="*/ 4 w 14"/>
                <a:gd name="T5" fmla="*/ 7 h 69"/>
                <a:gd name="T6" fmla="*/ 3 w 14"/>
                <a:gd name="T7" fmla="*/ 13 h 69"/>
                <a:gd name="T8" fmla="*/ 1 w 14"/>
                <a:gd name="T9" fmla="*/ 21 h 69"/>
                <a:gd name="T10" fmla="*/ 0 w 14"/>
                <a:gd name="T11" fmla="*/ 32 h 69"/>
                <a:gd name="T12" fmla="*/ 0 w 14"/>
                <a:gd name="T13" fmla="*/ 44 h 69"/>
                <a:gd name="T14" fmla="*/ 1 w 14"/>
                <a:gd name="T15" fmla="*/ 56 h 69"/>
                <a:gd name="T16" fmla="*/ 4 w 14"/>
                <a:gd name="T17" fmla="*/ 69 h 69"/>
                <a:gd name="T18" fmla="*/ 14 w 14"/>
                <a:gd name="T19" fmla="*/ 69 h 69"/>
                <a:gd name="T20" fmla="*/ 13 w 14"/>
                <a:gd name="T21" fmla="*/ 67 h 69"/>
                <a:gd name="T22" fmla="*/ 13 w 14"/>
                <a:gd name="T23" fmla="*/ 61 h 69"/>
                <a:gd name="T24" fmla="*/ 12 w 14"/>
                <a:gd name="T25" fmla="*/ 53 h 69"/>
                <a:gd name="T26" fmla="*/ 11 w 14"/>
                <a:gd name="T27" fmla="*/ 44 h 69"/>
                <a:gd name="T28" fmla="*/ 10 w 14"/>
                <a:gd name="T29" fmla="*/ 32 h 69"/>
                <a:gd name="T30" fmla="*/ 10 w 14"/>
                <a:gd name="T31" fmla="*/ 20 h 69"/>
                <a:gd name="T32" fmla="*/ 12 w 14"/>
                <a:gd name="T33" fmla="*/ 10 h 69"/>
                <a:gd name="T34" fmla="*/ 14 w 14"/>
                <a:gd name="T35" fmla="*/ 2 h 69"/>
                <a:gd name="T36" fmla="*/ 14 w 14"/>
                <a:gd name="T37" fmla="*/ 2 h 69"/>
                <a:gd name="T38" fmla="*/ 14 w 14"/>
                <a:gd name="T39" fmla="*/ 2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1 w 14"/>
                <a:gd name="T47" fmla="*/ 0 h 69"/>
                <a:gd name="T48" fmla="*/ 8 w 14"/>
                <a:gd name="T49" fmla="*/ 2 h 69"/>
                <a:gd name="T50" fmla="*/ 5 w 14"/>
                <a:gd name="T51" fmla="*/ 2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2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13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1" y="56"/>
                  </a:lnTo>
                  <a:lnTo>
                    <a:pt x="4" y="69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1" y="44"/>
                  </a:lnTo>
                  <a:lnTo>
                    <a:pt x="10" y="32"/>
                  </a:lnTo>
                  <a:lnTo>
                    <a:pt x="10" y="20"/>
                  </a:lnTo>
                  <a:lnTo>
                    <a:pt x="12" y="1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3" name="Freeform 267">
              <a:extLst>
                <a:ext uri="{FF2B5EF4-FFF2-40B4-BE49-F238E27FC236}">
                  <a16:creationId xmlns:a16="http://schemas.microsoft.com/office/drawing/2014/main" id="{2B791E0F-26C5-AB4F-ADF0-9847D3FC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071"/>
              <a:ext cx="12" cy="57"/>
            </a:xfrm>
            <a:custGeom>
              <a:avLst/>
              <a:gdLst>
                <a:gd name="T0" fmla="*/ 4 w 12"/>
                <a:gd name="T1" fmla="*/ 1 h 57"/>
                <a:gd name="T2" fmla="*/ 3 w 12"/>
                <a:gd name="T3" fmla="*/ 3 h 57"/>
                <a:gd name="T4" fmla="*/ 3 w 12"/>
                <a:gd name="T5" fmla="*/ 5 h 57"/>
                <a:gd name="T6" fmla="*/ 2 w 12"/>
                <a:gd name="T7" fmla="*/ 11 h 57"/>
                <a:gd name="T8" fmla="*/ 0 w 12"/>
                <a:gd name="T9" fmla="*/ 18 h 57"/>
                <a:gd name="T10" fmla="*/ 0 w 12"/>
                <a:gd name="T11" fmla="*/ 26 h 57"/>
                <a:gd name="T12" fmla="*/ 0 w 12"/>
                <a:gd name="T13" fmla="*/ 35 h 57"/>
                <a:gd name="T14" fmla="*/ 2 w 12"/>
                <a:gd name="T15" fmla="*/ 46 h 57"/>
                <a:gd name="T16" fmla="*/ 3 w 12"/>
                <a:gd name="T17" fmla="*/ 57 h 57"/>
                <a:gd name="T18" fmla="*/ 11 w 12"/>
                <a:gd name="T19" fmla="*/ 56 h 57"/>
                <a:gd name="T20" fmla="*/ 11 w 12"/>
                <a:gd name="T21" fmla="*/ 55 h 57"/>
                <a:gd name="T22" fmla="*/ 10 w 12"/>
                <a:gd name="T23" fmla="*/ 50 h 57"/>
                <a:gd name="T24" fmla="*/ 10 w 12"/>
                <a:gd name="T25" fmla="*/ 43 h 57"/>
                <a:gd name="T26" fmla="*/ 9 w 12"/>
                <a:gd name="T27" fmla="*/ 35 h 57"/>
                <a:gd name="T28" fmla="*/ 7 w 12"/>
                <a:gd name="T29" fmla="*/ 26 h 57"/>
                <a:gd name="T30" fmla="*/ 9 w 12"/>
                <a:gd name="T31" fmla="*/ 17 h 57"/>
                <a:gd name="T32" fmla="*/ 10 w 12"/>
                <a:gd name="T33" fmla="*/ 8 h 57"/>
                <a:gd name="T34" fmla="*/ 12 w 12"/>
                <a:gd name="T35" fmla="*/ 0 h 57"/>
                <a:gd name="T36" fmla="*/ 12 w 12"/>
                <a:gd name="T37" fmla="*/ 0 h 57"/>
                <a:gd name="T38" fmla="*/ 12 w 12"/>
                <a:gd name="T39" fmla="*/ 0 h 57"/>
                <a:gd name="T40" fmla="*/ 12 w 12"/>
                <a:gd name="T41" fmla="*/ 0 h 57"/>
                <a:gd name="T42" fmla="*/ 11 w 12"/>
                <a:gd name="T43" fmla="*/ 0 h 57"/>
                <a:gd name="T44" fmla="*/ 10 w 12"/>
                <a:gd name="T45" fmla="*/ 0 h 57"/>
                <a:gd name="T46" fmla="*/ 9 w 12"/>
                <a:gd name="T47" fmla="*/ 0 h 57"/>
                <a:gd name="T48" fmla="*/ 6 w 12"/>
                <a:gd name="T49" fmla="*/ 0 h 57"/>
                <a:gd name="T50" fmla="*/ 4 w 12"/>
                <a:gd name="T51" fmla="*/ 1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7"/>
                <a:gd name="T80" fmla="*/ 12 w 12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7">
                  <a:moveTo>
                    <a:pt x="4" y="1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7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4" name="Freeform 268">
              <a:extLst>
                <a:ext uri="{FF2B5EF4-FFF2-40B4-BE49-F238E27FC236}">
                  <a16:creationId xmlns:a16="http://schemas.microsoft.com/office/drawing/2014/main" id="{3BE77087-9A51-A841-B056-EEECF5A5E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076"/>
              <a:ext cx="10" cy="45"/>
            </a:xfrm>
            <a:custGeom>
              <a:avLst/>
              <a:gdLst>
                <a:gd name="T0" fmla="*/ 4 w 10"/>
                <a:gd name="T1" fmla="*/ 1 h 45"/>
                <a:gd name="T2" fmla="*/ 3 w 10"/>
                <a:gd name="T3" fmla="*/ 2 h 45"/>
                <a:gd name="T4" fmla="*/ 3 w 10"/>
                <a:gd name="T5" fmla="*/ 5 h 45"/>
                <a:gd name="T6" fmla="*/ 2 w 10"/>
                <a:gd name="T7" fmla="*/ 9 h 45"/>
                <a:gd name="T8" fmla="*/ 2 w 10"/>
                <a:gd name="T9" fmla="*/ 14 h 45"/>
                <a:gd name="T10" fmla="*/ 0 w 10"/>
                <a:gd name="T11" fmla="*/ 21 h 45"/>
                <a:gd name="T12" fmla="*/ 0 w 10"/>
                <a:gd name="T13" fmla="*/ 28 h 45"/>
                <a:gd name="T14" fmla="*/ 2 w 10"/>
                <a:gd name="T15" fmla="*/ 37 h 45"/>
                <a:gd name="T16" fmla="*/ 3 w 10"/>
                <a:gd name="T17" fmla="*/ 45 h 45"/>
                <a:gd name="T18" fmla="*/ 10 w 10"/>
                <a:gd name="T19" fmla="*/ 45 h 45"/>
                <a:gd name="T20" fmla="*/ 10 w 10"/>
                <a:gd name="T21" fmla="*/ 44 h 45"/>
                <a:gd name="T22" fmla="*/ 9 w 10"/>
                <a:gd name="T23" fmla="*/ 41 h 45"/>
                <a:gd name="T24" fmla="*/ 7 w 10"/>
                <a:gd name="T25" fmla="*/ 35 h 45"/>
                <a:gd name="T26" fmla="*/ 7 w 10"/>
                <a:gd name="T27" fmla="*/ 28 h 45"/>
                <a:gd name="T28" fmla="*/ 6 w 10"/>
                <a:gd name="T29" fmla="*/ 21 h 45"/>
                <a:gd name="T30" fmla="*/ 7 w 10"/>
                <a:gd name="T31" fmla="*/ 14 h 45"/>
                <a:gd name="T32" fmla="*/ 7 w 10"/>
                <a:gd name="T33" fmla="*/ 7 h 45"/>
                <a:gd name="T34" fmla="*/ 10 w 10"/>
                <a:gd name="T35" fmla="*/ 1 h 45"/>
                <a:gd name="T36" fmla="*/ 10 w 10"/>
                <a:gd name="T37" fmla="*/ 1 h 45"/>
                <a:gd name="T38" fmla="*/ 10 w 10"/>
                <a:gd name="T39" fmla="*/ 1 h 45"/>
                <a:gd name="T40" fmla="*/ 10 w 10"/>
                <a:gd name="T41" fmla="*/ 1 h 45"/>
                <a:gd name="T42" fmla="*/ 10 w 10"/>
                <a:gd name="T43" fmla="*/ 0 h 45"/>
                <a:gd name="T44" fmla="*/ 9 w 10"/>
                <a:gd name="T45" fmla="*/ 0 h 45"/>
                <a:gd name="T46" fmla="*/ 7 w 10"/>
                <a:gd name="T47" fmla="*/ 1 h 45"/>
                <a:gd name="T48" fmla="*/ 6 w 10"/>
                <a:gd name="T49" fmla="*/ 1 h 45"/>
                <a:gd name="T50" fmla="*/ 4 w 10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5"/>
                <a:gd name="T80" fmla="*/ 10 w 10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5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9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7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9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5" name="Freeform 269">
              <a:extLst>
                <a:ext uri="{FF2B5EF4-FFF2-40B4-BE49-F238E27FC236}">
                  <a16:creationId xmlns:a16="http://schemas.microsoft.com/office/drawing/2014/main" id="{6AEDBA78-0AB3-E24D-9B26-313A667B1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" y="1082"/>
              <a:ext cx="7" cy="34"/>
            </a:xfrm>
            <a:custGeom>
              <a:avLst/>
              <a:gdLst>
                <a:gd name="T0" fmla="*/ 2 w 7"/>
                <a:gd name="T1" fmla="*/ 1 h 34"/>
                <a:gd name="T2" fmla="*/ 1 w 7"/>
                <a:gd name="T3" fmla="*/ 1 h 34"/>
                <a:gd name="T4" fmla="*/ 1 w 7"/>
                <a:gd name="T5" fmla="*/ 3 h 34"/>
                <a:gd name="T6" fmla="*/ 0 w 7"/>
                <a:gd name="T7" fmla="*/ 6 h 34"/>
                <a:gd name="T8" fmla="*/ 0 w 7"/>
                <a:gd name="T9" fmla="*/ 10 h 34"/>
                <a:gd name="T10" fmla="*/ 0 w 7"/>
                <a:gd name="T11" fmla="*/ 15 h 34"/>
                <a:gd name="T12" fmla="*/ 0 w 7"/>
                <a:gd name="T13" fmla="*/ 21 h 34"/>
                <a:gd name="T14" fmla="*/ 0 w 7"/>
                <a:gd name="T15" fmla="*/ 27 h 34"/>
                <a:gd name="T16" fmla="*/ 1 w 7"/>
                <a:gd name="T17" fmla="*/ 34 h 34"/>
                <a:gd name="T18" fmla="*/ 5 w 7"/>
                <a:gd name="T19" fmla="*/ 34 h 34"/>
                <a:gd name="T20" fmla="*/ 5 w 7"/>
                <a:gd name="T21" fmla="*/ 32 h 34"/>
                <a:gd name="T22" fmla="*/ 5 w 7"/>
                <a:gd name="T23" fmla="*/ 29 h 34"/>
                <a:gd name="T24" fmla="*/ 4 w 7"/>
                <a:gd name="T25" fmla="*/ 25 h 34"/>
                <a:gd name="T26" fmla="*/ 4 w 7"/>
                <a:gd name="T27" fmla="*/ 21 h 34"/>
                <a:gd name="T28" fmla="*/ 4 w 7"/>
                <a:gd name="T29" fmla="*/ 15 h 34"/>
                <a:gd name="T30" fmla="*/ 4 w 7"/>
                <a:gd name="T31" fmla="*/ 10 h 34"/>
                <a:gd name="T32" fmla="*/ 4 w 7"/>
                <a:gd name="T33" fmla="*/ 4 h 34"/>
                <a:gd name="T34" fmla="*/ 7 w 7"/>
                <a:gd name="T35" fmla="*/ 1 h 34"/>
                <a:gd name="T36" fmla="*/ 7 w 7"/>
                <a:gd name="T37" fmla="*/ 1 h 34"/>
                <a:gd name="T38" fmla="*/ 7 w 7"/>
                <a:gd name="T39" fmla="*/ 0 h 34"/>
                <a:gd name="T40" fmla="*/ 5 w 7"/>
                <a:gd name="T41" fmla="*/ 0 h 34"/>
                <a:gd name="T42" fmla="*/ 5 w 7"/>
                <a:gd name="T43" fmla="*/ 0 h 34"/>
                <a:gd name="T44" fmla="*/ 5 w 7"/>
                <a:gd name="T45" fmla="*/ 0 h 34"/>
                <a:gd name="T46" fmla="*/ 4 w 7"/>
                <a:gd name="T47" fmla="*/ 0 h 34"/>
                <a:gd name="T48" fmla="*/ 3 w 7"/>
                <a:gd name="T49" fmla="*/ 0 h 34"/>
                <a:gd name="T50" fmla="*/ 2 w 7"/>
                <a:gd name="T51" fmla="*/ 1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4"/>
                <a:gd name="T80" fmla="*/ 7 w 7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4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4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6" name="Freeform 270">
              <a:extLst>
                <a:ext uri="{FF2B5EF4-FFF2-40B4-BE49-F238E27FC236}">
                  <a16:creationId xmlns:a16="http://schemas.microsoft.com/office/drawing/2014/main" id="{2381257D-50E5-1143-A59D-118190401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1049"/>
              <a:ext cx="24" cy="91"/>
            </a:xfrm>
            <a:custGeom>
              <a:avLst/>
              <a:gdLst>
                <a:gd name="T0" fmla="*/ 24 w 24"/>
                <a:gd name="T1" fmla="*/ 1 h 91"/>
                <a:gd name="T2" fmla="*/ 22 w 24"/>
                <a:gd name="T3" fmla="*/ 1 h 91"/>
                <a:gd name="T4" fmla="*/ 21 w 24"/>
                <a:gd name="T5" fmla="*/ 4 h 91"/>
                <a:gd name="T6" fmla="*/ 19 w 24"/>
                <a:gd name="T7" fmla="*/ 8 h 91"/>
                <a:gd name="T8" fmla="*/ 17 w 24"/>
                <a:gd name="T9" fmla="*/ 16 h 91"/>
                <a:gd name="T10" fmla="*/ 15 w 24"/>
                <a:gd name="T11" fmla="*/ 28 h 91"/>
                <a:gd name="T12" fmla="*/ 14 w 24"/>
                <a:gd name="T13" fmla="*/ 43 h 91"/>
                <a:gd name="T14" fmla="*/ 15 w 24"/>
                <a:gd name="T15" fmla="*/ 64 h 91"/>
                <a:gd name="T16" fmla="*/ 18 w 24"/>
                <a:gd name="T17" fmla="*/ 91 h 91"/>
                <a:gd name="T18" fmla="*/ 5 w 24"/>
                <a:gd name="T19" fmla="*/ 91 h 91"/>
                <a:gd name="T20" fmla="*/ 4 w 24"/>
                <a:gd name="T21" fmla="*/ 88 h 91"/>
                <a:gd name="T22" fmla="*/ 3 w 24"/>
                <a:gd name="T23" fmla="*/ 81 h 91"/>
                <a:gd name="T24" fmla="*/ 1 w 24"/>
                <a:gd name="T25" fmla="*/ 70 h 91"/>
                <a:gd name="T26" fmla="*/ 0 w 24"/>
                <a:gd name="T27" fmla="*/ 56 h 91"/>
                <a:gd name="T28" fmla="*/ 0 w 24"/>
                <a:gd name="T29" fmla="*/ 42 h 91"/>
                <a:gd name="T30" fmla="*/ 1 w 24"/>
                <a:gd name="T31" fmla="*/ 27 h 91"/>
                <a:gd name="T32" fmla="*/ 4 w 24"/>
                <a:gd name="T33" fmla="*/ 13 h 91"/>
                <a:gd name="T34" fmla="*/ 7 w 24"/>
                <a:gd name="T35" fmla="*/ 0 h 91"/>
                <a:gd name="T36" fmla="*/ 24 w 24"/>
                <a:gd name="T37" fmla="*/ 1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1"/>
                <a:gd name="T59" fmla="*/ 24 w 24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1">
                  <a:moveTo>
                    <a:pt x="24" y="1"/>
                  </a:moveTo>
                  <a:lnTo>
                    <a:pt x="22" y="1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7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1"/>
                  </a:lnTo>
                  <a:lnTo>
                    <a:pt x="5" y="91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7" name="Freeform 271">
              <a:extLst>
                <a:ext uri="{FF2B5EF4-FFF2-40B4-BE49-F238E27FC236}">
                  <a16:creationId xmlns:a16="http://schemas.microsoft.com/office/drawing/2014/main" id="{0AA29059-EC6D-E847-AE59-137F12612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1056"/>
              <a:ext cx="19" cy="77"/>
            </a:xfrm>
            <a:custGeom>
              <a:avLst/>
              <a:gdLst>
                <a:gd name="T0" fmla="*/ 19 w 19"/>
                <a:gd name="T1" fmla="*/ 0 h 77"/>
                <a:gd name="T2" fmla="*/ 19 w 19"/>
                <a:gd name="T3" fmla="*/ 1 h 77"/>
                <a:gd name="T4" fmla="*/ 18 w 19"/>
                <a:gd name="T5" fmla="*/ 2 h 77"/>
                <a:gd name="T6" fmla="*/ 17 w 19"/>
                <a:gd name="T7" fmla="*/ 7 h 77"/>
                <a:gd name="T8" fmla="*/ 14 w 19"/>
                <a:gd name="T9" fmla="*/ 13 h 77"/>
                <a:gd name="T10" fmla="*/ 13 w 19"/>
                <a:gd name="T11" fmla="*/ 23 h 77"/>
                <a:gd name="T12" fmla="*/ 12 w 19"/>
                <a:gd name="T13" fmla="*/ 36 h 77"/>
                <a:gd name="T14" fmla="*/ 13 w 19"/>
                <a:gd name="T15" fmla="*/ 54 h 77"/>
                <a:gd name="T16" fmla="*/ 14 w 19"/>
                <a:gd name="T17" fmla="*/ 77 h 77"/>
                <a:gd name="T18" fmla="*/ 4 w 19"/>
                <a:gd name="T19" fmla="*/ 77 h 77"/>
                <a:gd name="T20" fmla="*/ 4 w 19"/>
                <a:gd name="T21" fmla="*/ 75 h 77"/>
                <a:gd name="T22" fmla="*/ 3 w 19"/>
                <a:gd name="T23" fmla="*/ 69 h 77"/>
                <a:gd name="T24" fmla="*/ 2 w 19"/>
                <a:gd name="T25" fmla="*/ 60 h 77"/>
                <a:gd name="T26" fmla="*/ 0 w 19"/>
                <a:gd name="T27" fmla="*/ 48 h 77"/>
                <a:gd name="T28" fmla="*/ 0 w 19"/>
                <a:gd name="T29" fmla="*/ 35 h 77"/>
                <a:gd name="T30" fmla="*/ 0 w 19"/>
                <a:gd name="T31" fmla="*/ 22 h 77"/>
                <a:gd name="T32" fmla="*/ 3 w 19"/>
                <a:gd name="T33" fmla="*/ 11 h 77"/>
                <a:gd name="T34" fmla="*/ 6 w 19"/>
                <a:gd name="T35" fmla="*/ 0 h 77"/>
                <a:gd name="T36" fmla="*/ 19 w 19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7"/>
                <a:gd name="T59" fmla="*/ 19 w 19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7">
                  <a:moveTo>
                    <a:pt x="19" y="0"/>
                  </a:moveTo>
                  <a:lnTo>
                    <a:pt x="19" y="1"/>
                  </a:lnTo>
                  <a:lnTo>
                    <a:pt x="18" y="2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3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7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11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8" name="Freeform 272">
              <a:extLst>
                <a:ext uri="{FF2B5EF4-FFF2-40B4-BE49-F238E27FC236}">
                  <a16:creationId xmlns:a16="http://schemas.microsoft.com/office/drawing/2014/main" id="{42936E65-5E1B-5A46-8E60-43F594F3B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1062"/>
              <a:ext cx="15" cy="64"/>
            </a:xfrm>
            <a:custGeom>
              <a:avLst/>
              <a:gdLst>
                <a:gd name="T0" fmla="*/ 15 w 15"/>
                <a:gd name="T1" fmla="*/ 0 h 64"/>
                <a:gd name="T2" fmla="*/ 15 w 15"/>
                <a:gd name="T3" fmla="*/ 1 h 64"/>
                <a:gd name="T4" fmla="*/ 14 w 15"/>
                <a:gd name="T5" fmla="*/ 2 h 64"/>
                <a:gd name="T6" fmla="*/ 12 w 15"/>
                <a:gd name="T7" fmla="*/ 6 h 64"/>
                <a:gd name="T8" fmla="*/ 11 w 15"/>
                <a:gd name="T9" fmla="*/ 12 h 64"/>
                <a:gd name="T10" fmla="*/ 10 w 15"/>
                <a:gd name="T11" fmla="*/ 20 h 64"/>
                <a:gd name="T12" fmla="*/ 9 w 15"/>
                <a:gd name="T13" fmla="*/ 30 h 64"/>
                <a:gd name="T14" fmla="*/ 10 w 15"/>
                <a:gd name="T15" fmla="*/ 45 h 64"/>
                <a:gd name="T16" fmla="*/ 11 w 15"/>
                <a:gd name="T17" fmla="*/ 64 h 64"/>
                <a:gd name="T18" fmla="*/ 2 w 15"/>
                <a:gd name="T19" fmla="*/ 64 h 64"/>
                <a:gd name="T20" fmla="*/ 2 w 15"/>
                <a:gd name="T21" fmla="*/ 62 h 64"/>
                <a:gd name="T22" fmla="*/ 1 w 15"/>
                <a:gd name="T23" fmla="*/ 57 h 64"/>
                <a:gd name="T24" fmla="*/ 0 w 15"/>
                <a:gd name="T25" fmla="*/ 49 h 64"/>
                <a:gd name="T26" fmla="*/ 0 w 15"/>
                <a:gd name="T27" fmla="*/ 40 h 64"/>
                <a:gd name="T28" fmla="*/ 0 w 15"/>
                <a:gd name="T29" fmla="*/ 29 h 64"/>
                <a:gd name="T30" fmla="*/ 0 w 15"/>
                <a:gd name="T31" fmla="*/ 19 h 64"/>
                <a:gd name="T32" fmla="*/ 1 w 15"/>
                <a:gd name="T33" fmla="*/ 8 h 64"/>
                <a:gd name="T34" fmla="*/ 4 w 15"/>
                <a:gd name="T35" fmla="*/ 0 h 64"/>
                <a:gd name="T36" fmla="*/ 15 w 15"/>
                <a:gd name="T37" fmla="*/ 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4"/>
                <a:gd name="T59" fmla="*/ 15 w 15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4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20"/>
                  </a:lnTo>
                  <a:lnTo>
                    <a:pt x="9" y="30"/>
                  </a:lnTo>
                  <a:lnTo>
                    <a:pt x="10" y="45"/>
                  </a:lnTo>
                  <a:lnTo>
                    <a:pt x="11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9" name="Freeform 273">
              <a:extLst>
                <a:ext uri="{FF2B5EF4-FFF2-40B4-BE49-F238E27FC236}">
                  <a16:creationId xmlns:a16="http://schemas.microsoft.com/office/drawing/2014/main" id="{1C16F393-E1D3-2A42-A6DF-A0F2A2F4D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1068"/>
              <a:ext cx="12" cy="51"/>
            </a:xfrm>
            <a:custGeom>
              <a:avLst/>
              <a:gdLst>
                <a:gd name="T0" fmla="*/ 12 w 12"/>
                <a:gd name="T1" fmla="*/ 1 h 51"/>
                <a:gd name="T2" fmla="*/ 12 w 12"/>
                <a:gd name="T3" fmla="*/ 1 h 51"/>
                <a:gd name="T4" fmla="*/ 11 w 12"/>
                <a:gd name="T5" fmla="*/ 2 h 51"/>
                <a:gd name="T6" fmla="*/ 10 w 12"/>
                <a:gd name="T7" fmla="*/ 4 h 51"/>
                <a:gd name="T8" fmla="*/ 9 w 12"/>
                <a:gd name="T9" fmla="*/ 9 h 51"/>
                <a:gd name="T10" fmla="*/ 9 w 12"/>
                <a:gd name="T11" fmla="*/ 16 h 51"/>
                <a:gd name="T12" fmla="*/ 8 w 12"/>
                <a:gd name="T13" fmla="*/ 24 h 51"/>
                <a:gd name="T14" fmla="*/ 8 w 12"/>
                <a:gd name="T15" fmla="*/ 36 h 51"/>
                <a:gd name="T16" fmla="*/ 9 w 12"/>
                <a:gd name="T17" fmla="*/ 51 h 51"/>
                <a:gd name="T18" fmla="*/ 2 w 12"/>
                <a:gd name="T19" fmla="*/ 51 h 51"/>
                <a:gd name="T20" fmla="*/ 2 w 12"/>
                <a:gd name="T21" fmla="*/ 50 h 51"/>
                <a:gd name="T22" fmla="*/ 2 w 12"/>
                <a:gd name="T23" fmla="*/ 45 h 51"/>
                <a:gd name="T24" fmla="*/ 1 w 12"/>
                <a:gd name="T25" fmla="*/ 39 h 51"/>
                <a:gd name="T26" fmla="*/ 1 w 12"/>
                <a:gd name="T27" fmla="*/ 31 h 51"/>
                <a:gd name="T28" fmla="*/ 0 w 12"/>
                <a:gd name="T29" fmla="*/ 23 h 51"/>
                <a:gd name="T30" fmla="*/ 1 w 12"/>
                <a:gd name="T31" fmla="*/ 15 h 51"/>
                <a:gd name="T32" fmla="*/ 2 w 12"/>
                <a:gd name="T33" fmla="*/ 7 h 51"/>
                <a:gd name="T34" fmla="*/ 4 w 12"/>
                <a:gd name="T35" fmla="*/ 0 h 51"/>
                <a:gd name="T36" fmla="*/ 12 w 12"/>
                <a:gd name="T37" fmla="*/ 1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1"/>
                <a:gd name="T59" fmla="*/ 12 w 12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1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9"/>
                  </a:lnTo>
                  <a:lnTo>
                    <a:pt x="9" y="16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1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1" y="39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0" name="Freeform 274">
              <a:extLst>
                <a:ext uri="{FF2B5EF4-FFF2-40B4-BE49-F238E27FC236}">
                  <a16:creationId xmlns:a16="http://schemas.microsoft.com/office/drawing/2014/main" id="{B5FED8FD-C2CF-2645-80B2-7E38A1EEB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1075"/>
              <a:ext cx="9" cy="37"/>
            </a:xfrm>
            <a:custGeom>
              <a:avLst/>
              <a:gdLst>
                <a:gd name="T0" fmla="*/ 9 w 9"/>
                <a:gd name="T1" fmla="*/ 0 h 37"/>
                <a:gd name="T2" fmla="*/ 9 w 9"/>
                <a:gd name="T3" fmla="*/ 0 h 37"/>
                <a:gd name="T4" fmla="*/ 8 w 9"/>
                <a:gd name="T5" fmla="*/ 1 h 37"/>
                <a:gd name="T6" fmla="*/ 8 w 9"/>
                <a:gd name="T7" fmla="*/ 3 h 37"/>
                <a:gd name="T8" fmla="*/ 7 w 9"/>
                <a:gd name="T9" fmla="*/ 6 h 37"/>
                <a:gd name="T10" fmla="*/ 6 w 9"/>
                <a:gd name="T11" fmla="*/ 10 h 37"/>
                <a:gd name="T12" fmla="*/ 6 w 9"/>
                <a:gd name="T13" fmla="*/ 17 h 37"/>
                <a:gd name="T14" fmla="*/ 6 w 9"/>
                <a:gd name="T15" fmla="*/ 25 h 37"/>
                <a:gd name="T16" fmla="*/ 7 w 9"/>
                <a:gd name="T17" fmla="*/ 37 h 37"/>
                <a:gd name="T18" fmla="*/ 2 w 9"/>
                <a:gd name="T19" fmla="*/ 37 h 37"/>
                <a:gd name="T20" fmla="*/ 1 w 9"/>
                <a:gd name="T21" fmla="*/ 36 h 37"/>
                <a:gd name="T22" fmla="*/ 1 w 9"/>
                <a:gd name="T23" fmla="*/ 32 h 37"/>
                <a:gd name="T24" fmla="*/ 1 w 9"/>
                <a:gd name="T25" fmla="*/ 28 h 37"/>
                <a:gd name="T26" fmla="*/ 0 w 9"/>
                <a:gd name="T27" fmla="*/ 23 h 37"/>
                <a:gd name="T28" fmla="*/ 0 w 9"/>
                <a:gd name="T29" fmla="*/ 16 h 37"/>
                <a:gd name="T30" fmla="*/ 0 w 9"/>
                <a:gd name="T31" fmla="*/ 10 h 37"/>
                <a:gd name="T32" fmla="*/ 1 w 9"/>
                <a:gd name="T33" fmla="*/ 4 h 37"/>
                <a:gd name="T34" fmla="*/ 3 w 9"/>
                <a:gd name="T35" fmla="*/ 0 h 37"/>
                <a:gd name="T36" fmla="*/ 9 w 9"/>
                <a:gd name="T37" fmla="*/ 0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7"/>
                <a:gd name="T59" fmla="*/ 9 w 9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7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7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4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1" name="Rectangle 275">
              <a:extLst>
                <a:ext uri="{FF2B5EF4-FFF2-40B4-BE49-F238E27FC236}">
                  <a16:creationId xmlns:a16="http://schemas.microsoft.com/office/drawing/2014/main" id="{1BE4EC15-EC20-5B43-8F01-53094694B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" y="1065"/>
              <a:ext cx="4" cy="1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6602" name="Freeform 276">
              <a:extLst>
                <a:ext uri="{FF2B5EF4-FFF2-40B4-BE49-F238E27FC236}">
                  <a16:creationId xmlns:a16="http://schemas.microsoft.com/office/drawing/2014/main" id="{1FC8F368-67C0-0E40-B5B9-B1BE3C9B8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" y="1063"/>
              <a:ext cx="46" cy="55"/>
            </a:xfrm>
            <a:custGeom>
              <a:avLst/>
              <a:gdLst>
                <a:gd name="T0" fmla="*/ 4 w 46"/>
                <a:gd name="T1" fmla="*/ 6 h 55"/>
                <a:gd name="T2" fmla="*/ 4 w 46"/>
                <a:gd name="T3" fmla="*/ 7 h 55"/>
                <a:gd name="T4" fmla="*/ 3 w 46"/>
                <a:gd name="T5" fmla="*/ 9 h 55"/>
                <a:gd name="T6" fmla="*/ 1 w 46"/>
                <a:gd name="T7" fmla="*/ 14 h 55"/>
                <a:gd name="T8" fmla="*/ 0 w 46"/>
                <a:gd name="T9" fmla="*/ 21 h 55"/>
                <a:gd name="T10" fmla="*/ 0 w 46"/>
                <a:gd name="T11" fmla="*/ 28 h 55"/>
                <a:gd name="T12" fmla="*/ 0 w 46"/>
                <a:gd name="T13" fmla="*/ 36 h 55"/>
                <a:gd name="T14" fmla="*/ 0 w 46"/>
                <a:gd name="T15" fmla="*/ 46 h 55"/>
                <a:gd name="T16" fmla="*/ 3 w 46"/>
                <a:gd name="T17" fmla="*/ 55 h 55"/>
                <a:gd name="T18" fmla="*/ 3 w 46"/>
                <a:gd name="T19" fmla="*/ 55 h 55"/>
                <a:gd name="T20" fmla="*/ 3 w 46"/>
                <a:gd name="T21" fmla="*/ 54 h 55"/>
                <a:gd name="T22" fmla="*/ 3 w 46"/>
                <a:gd name="T23" fmla="*/ 51 h 55"/>
                <a:gd name="T24" fmla="*/ 3 w 46"/>
                <a:gd name="T25" fmla="*/ 49 h 55"/>
                <a:gd name="T26" fmla="*/ 3 w 46"/>
                <a:gd name="T27" fmla="*/ 46 h 55"/>
                <a:gd name="T28" fmla="*/ 4 w 46"/>
                <a:gd name="T29" fmla="*/ 43 h 55"/>
                <a:gd name="T30" fmla="*/ 4 w 46"/>
                <a:gd name="T31" fmla="*/ 39 h 55"/>
                <a:gd name="T32" fmla="*/ 5 w 46"/>
                <a:gd name="T33" fmla="*/ 35 h 55"/>
                <a:gd name="T34" fmla="*/ 6 w 46"/>
                <a:gd name="T35" fmla="*/ 32 h 55"/>
                <a:gd name="T36" fmla="*/ 7 w 46"/>
                <a:gd name="T37" fmla="*/ 28 h 55"/>
                <a:gd name="T38" fmla="*/ 8 w 46"/>
                <a:gd name="T39" fmla="*/ 25 h 55"/>
                <a:gd name="T40" fmla="*/ 11 w 46"/>
                <a:gd name="T41" fmla="*/ 21 h 55"/>
                <a:gd name="T42" fmla="*/ 14 w 46"/>
                <a:gd name="T43" fmla="*/ 19 h 55"/>
                <a:gd name="T44" fmla="*/ 17 w 46"/>
                <a:gd name="T45" fmla="*/ 16 h 55"/>
                <a:gd name="T46" fmla="*/ 21 w 46"/>
                <a:gd name="T47" fmla="*/ 15 h 55"/>
                <a:gd name="T48" fmla="*/ 26 w 46"/>
                <a:gd name="T49" fmla="*/ 14 h 55"/>
                <a:gd name="T50" fmla="*/ 26 w 46"/>
                <a:gd name="T51" fmla="*/ 13 h 55"/>
                <a:gd name="T52" fmla="*/ 26 w 46"/>
                <a:gd name="T53" fmla="*/ 13 h 55"/>
                <a:gd name="T54" fmla="*/ 28 w 46"/>
                <a:gd name="T55" fmla="*/ 12 h 55"/>
                <a:gd name="T56" fmla="*/ 29 w 46"/>
                <a:gd name="T57" fmla="*/ 11 h 55"/>
                <a:gd name="T58" fmla="*/ 33 w 46"/>
                <a:gd name="T59" fmla="*/ 9 h 55"/>
                <a:gd name="T60" fmla="*/ 36 w 46"/>
                <a:gd name="T61" fmla="*/ 7 h 55"/>
                <a:gd name="T62" fmla="*/ 41 w 46"/>
                <a:gd name="T63" fmla="*/ 5 h 55"/>
                <a:gd name="T64" fmla="*/ 46 w 46"/>
                <a:gd name="T65" fmla="*/ 2 h 55"/>
                <a:gd name="T66" fmla="*/ 46 w 46"/>
                <a:gd name="T67" fmla="*/ 2 h 55"/>
                <a:gd name="T68" fmla="*/ 45 w 46"/>
                <a:gd name="T69" fmla="*/ 2 h 55"/>
                <a:gd name="T70" fmla="*/ 43 w 46"/>
                <a:gd name="T71" fmla="*/ 2 h 55"/>
                <a:gd name="T72" fmla="*/ 42 w 46"/>
                <a:gd name="T73" fmla="*/ 2 h 55"/>
                <a:gd name="T74" fmla="*/ 40 w 46"/>
                <a:gd name="T75" fmla="*/ 1 h 55"/>
                <a:gd name="T76" fmla="*/ 38 w 46"/>
                <a:gd name="T77" fmla="*/ 1 h 55"/>
                <a:gd name="T78" fmla="*/ 35 w 46"/>
                <a:gd name="T79" fmla="*/ 1 h 55"/>
                <a:gd name="T80" fmla="*/ 32 w 46"/>
                <a:gd name="T81" fmla="*/ 1 h 55"/>
                <a:gd name="T82" fmla="*/ 28 w 46"/>
                <a:gd name="T83" fmla="*/ 0 h 55"/>
                <a:gd name="T84" fmla="*/ 26 w 46"/>
                <a:gd name="T85" fmla="*/ 1 h 55"/>
                <a:gd name="T86" fmla="*/ 22 w 46"/>
                <a:gd name="T87" fmla="*/ 1 h 55"/>
                <a:gd name="T88" fmla="*/ 19 w 46"/>
                <a:gd name="T89" fmla="*/ 1 h 55"/>
                <a:gd name="T90" fmla="*/ 14 w 46"/>
                <a:gd name="T91" fmla="*/ 2 h 55"/>
                <a:gd name="T92" fmla="*/ 11 w 46"/>
                <a:gd name="T93" fmla="*/ 2 h 55"/>
                <a:gd name="T94" fmla="*/ 7 w 46"/>
                <a:gd name="T95" fmla="*/ 4 h 55"/>
                <a:gd name="T96" fmla="*/ 4 w 46"/>
                <a:gd name="T97" fmla="*/ 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21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3" name="Freeform 277">
              <a:extLst>
                <a:ext uri="{FF2B5EF4-FFF2-40B4-BE49-F238E27FC236}">
                  <a16:creationId xmlns:a16="http://schemas.microsoft.com/office/drawing/2014/main" id="{8038AAD2-FA15-204F-944B-251758456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1104"/>
              <a:ext cx="37" cy="10"/>
            </a:xfrm>
            <a:custGeom>
              <a:avLst/>
              <a:gdLst>
                <a:gd name="T0" fmla="*/ 0 w 37"/>
                <a:gd name="T1" fmla="*/ 7 h 10"/>
                <a:gd name="T2" fmla="*/ 0 w 37"/>
                <a:gd name="T3" fmla="*/ 7 h 10"/>
                <a:gd name="T4" fmla="*/ 0 w 37"/>
                <a:gd name="T5" fmla="*/ 6 h 10"/>
                <a:gd name="T6" fmla="*/ 1 w 37"/>
                <a:gd name="T7" fmla="*/ 6 h 10"/>
                <a:gd name="T8" fmla="*/ 1 w 37"/>
                <a:gd name="T9" fmla="*/ 5 h 10"/>
                <a:gd name="T10" fmla="*/ 2 w 37"/>
                <a:gd name="T11" fmla="*/ 3 h 10"/>
                <a:gd name="T12" fmla="*/ 4 w 37"/>
                <a:gd name="T13" fmla="*/ 3 h 10"/>
                <a:gd name="T14" fmla="*/ 5 w 37"/>
                <a:gd name="T15" fmla="*/ 2 h 10"/>
                <a:gd name="T16" fmla="*/ 7 w 37"/>
                <a:gd name="T17" fmla="*/ 1 h 10"/>
                <a:gd name="T18" fmla="*/ 9 w 37"/>
                <a:gd name="T19" fmla="*/ 1 h 10"/>
                <a:gd name="T20" fmla="*/ 12 w 37"/>
                <a:gd name="T21" fmla="*/ 0 h 10"/>
                <a:gd name="T22" fmla="*/ 15 w 37"/>
                <a:gd name="T23" fmla="*/ 0 h 10"/>
                <a:gd name="T24" fmla="*/ 19 w 37"/>
                <a:gd name="T25" fmla="*/ 0 h 10"/>
                <a:gd name="T26" fmla="*/ 22 w 37"/>
                <a:gd name="T27" fmla="*/ 0 h 10"/>
                <a:gd name="T28" fmla="*/ 27 w 37"/>
                <a:gd name="T29" fmla="*/ 1 h 10"/>
                <a:gd name="T30" fmla="*/ 32 w 37"/>
                <a:gd name="T31" fmla="*/ 2 h 10"/>
                <a:gd name="T32" fmla="*/ 37 w 37"/>
                <a:gd name="T33" fmla="*/ 3 h 10"/>
                <a:gd name="T34" fmla="*/ 37 w 37"/>
                <a:gd name="T35" fmla="*/ 6 h 10"/>
                <a:gd name="T36" fmla="*/ 36 w 37"/>
                <a:gd name="T37" fmla="*/ 6 h 10"/>
                <a:gd name="T38" fmla="*/ 36 w 37"/>
                <a:gd name="T39" fmla="*/ 6 h 10"/>
                <a:gd name="T40" fmla="*/ 34 w 37"/>
                <a:gd name="T41" fmla="*/ 5 h 10"/>
                <a:gd name="T42" fmla="*/ 33 w 37"/>
                <a:gd name="T43" fmla="*/ 5 h 10"/>
                <a:gd name="T44" fmla="*/ 30 w 37"/>
                <a:gd name="T45" fmla="*/ 3 h 10"/>
                <a:gd name="T46" fmla="*/ 28 w 37"/>
                <a:gd name="T47" fmla="*/ 3 h 10"/>
                <a:gd name="T48" fmla="*/ 25 w 37"/>
                <a:gd name="T49" fmla="*/ 3 h 10"/>
                <a:gd name="T50" fmla="*/ 22 w 37"/>
                <a:gd name="T51" fmla="*/ 2 h 10"/>
                <a:gd name="T52" fmla="*/ 19 w 37"/>
                <a:gd name="T53" fmla="*/ 2 h 10"/>
                <a:gd name="T54" fmla="*/ 15 w 37"/>
                <a:gd name="T55" fmla="*/ 2 h 10"/>
                <a:gd name="T56" fmla="*/ 13 w 37"/>
                <a:gd name="T57" fmla="*/ 3 h 10"/>
                <a:gd name="T58" fmla="*/ 9 w 37"/>
                <a:gd name="T59" fmla="*/ 3 h 10"/>
                <a:gd name="T60" fmla="*/ 7 w 37"/>
                <a:gd name="T61" fmla="*/ 5 h 10"/>
                <a:gd name="T62" fmla="*/ 5 w 37"/>
                <a:gd name="T63" fmla="*/ 6 h 10"/>
                <a:gd name="T64" fmla="*/ 2 w 37"/>
                <a:gd name="T65" fmla="*/ 8 h 10"/>
                <a:gd name="T66" fmla="*/ 0 w 37"/>
                <a:gd name="T67" fmla="*/ 10 h 10"/>
                <a:gd name="T68" fmla="*/ 0 w 37"/>
                <a:gd name="T69" fmla="*/ 7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4" name="Freeform 278">
              <a:extLst>
                <a:ext uri="{FF2B5EF4-FFF2-40B4-BE49-F238E27FC236}">
                  <a16:creationId xmlns:a16="http://schemas.microsoft.com/office/drawing/2014/main" id="{399889D7-9A5D-6C47-A684-5190A9FB0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1079"/>
              <a:ext cx="37" cy="11"/>
            </a:xfrm>
            <a:custGeom>
              <a:avLst/>
              <a:gdLst>
                <a:gd name="T0" fmla="*/ 0 w 37"/>
                <a:gd name="T1" fmla="*/ 7 h 11"/>
                <a:gd name="T2" fmla="*/ 0 w 37"/>
                <a:gd name="T3" fmla="*/ 7 h 11"/>
                <a:gd name="T4" fmla="*/ 0 w 37"/>
                <a:gd name="T5" fmla="*/ 6 h 11"/>
                <a:gd name="T6" fmla="*/ 1 w 37"/>
                <a:gd name="T7" fmla="*/ 6 h 11"/>
                <a:gd name="T8" fmla="*/ 1 w 37"/>
                <a:gd name="T9" fmla="*/ 5 h 11"/>
                <a:gd name="T10" fmla="*/ 2 w 37"/>
                <a:gd name="T11" fmla="*/ 4 h 11"/>
                <a:gd name="T12" fmla="*/ 4 w 37"/>
                <a:gd name="T13" fmla="*/ 4 h 11"/>
                <a:gd name="T14" fmla="*/ 5 w 37"/>
                <a:gd name="T15" fmla="*/ 3 h 11"/>
                <a:gd name="T16" fmla="*/ 7 w 37"/>
                <a:gd name="T17" fmla="*/ 2 h 11"/>
                <a:gd name="T18" fmla="*/ 9 w 37"/>
                <a:gd name="T19" fmla="*/ 2 h 11"/>
                <a:gd name="T20" fmla="*/ 12 w 37"/>
                <a:gd name="T21" fmla="*/ 0 h 11"/>
                <a:gd name="T22" fmla="*/ 15 w 37"/>
                <a:gd name="T23" fmla="*/ 0 h 11"/>
                <a:gd name="T24" fmla="*/ 19 w 37"/>
                <a:gd name="T25" fmla="*/ 0 h 11"/>
                <a:gd name="T26" fmla="*/ 22 w 37"/>
                <a:gd name="T27" fmla="*/ 0 h 11"/>
                <a:gd name="T28" fmla="*/ 27 w 37"/>
                <a:gd name="T29" fmla="*/ 2 h 11"/>
                <a:gd name="T30" fmla="*/ 32 w 37"/>
                <a:gd name="T31" fmla="*/ 3 h 11"/>
                <a:gd name="T32" fmla="*/ 37 w 37"/>
                <a:gd name="T33" fmla="*/ 4 h 11"/>
                <a:gd name="T34" fmla="*/ 37 w 37"/>
                <a:gd name="T35" fmla="*/ 6 h 11"/>
                <a:gd name="T36" fmla="*/ 36 w 37"/>
                <a:gd name="T37" fmla="*/ 6 h 11"/>
                <a:gd name="T38" fmla="*/ 36 w 37"/>
                <a:gd name="T39" fmla="*/ 6 h 11"/>
                <a:gd name="T40" fmla="*/ 34 w 37"/>
                <a:gd name="T41" fmla="*/ 5 h 11"/>
                <a:gd name="T42" fmla="*/ 33 w 37"/>
                <a:gd name="T43" fmla="*/ 5 h 11"/>
                <a:gd name="T44" fmla="*/ 30 w 37"/>
                <a:gd name="T45" fmla="*/ 5 h 11"/>
                <a:gd name="T46" fmla="*/ 28 w 37"/>
                <a:gd name="T47" fmla="*/ 4 h 11"/>
                <a:gd name="T48" fmla="*/ 25 w 37"/>
                <a:gd name="T49" fmla="*/ 4 h 11"/>
                <a:gd name="T50" fmla="*/ 22 w 37"/>
                <a:gd name="T51" fmla="*/ 3 h 11"/>
                <a:gd name="T52" fmla="*/ 19 w 37"/>
                <a:gd name="T53" fmla="*/ 3 h 11"/>
                <a:gd name="T54" fmla="*/ 15 w 37"/>
                <a:gd name="T55" fmla="*/ 3 h 11"/>
                <a:gd name="T56" fmla="*/ 13 w 37"/>
                <a:gd name="T57" fmla="*/ 4 h 11"/>
                <a:gd name="T58" fmla="*/ 9 w 37"/>
                <a:gd name="T59" fmla="*/ 4 h 11"/>
                <a:gd name="T60" fmla="*/ 7 w 37"/>
                <a:gd name="T61" fmla="*/ 5 h 11"/>
                <a:gd name="T62" fmla="*/ 5 w 37"/>
                <a:gd name="T63" fmla="*/ 6 h 11"/>
                <a:gd name="T64" fmla="*/ 2 w 37"/>
                <a:gd name="T65" fmla="*/ 9 h 11"/>
                <a:gd name="T66" fmla="*/ 0 w 37"/>
                <a:gd name="T67" fmla="*/ 11 h 11"/>
                <a:gd name="T68" fmla="*/ 0 w 37"/>
                <a:gd name="T69" fmla="*/ 7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5" name="Freeform 279">
              <a:extLst>
                <a:ext uri="{FF2B5EF4-FFF2-40B4-BE49-F238E27FC236}">
                  <a16:creationId xmlns:a16="http://schemas.microsoft.com/office/drawing/2014/main" id="{EFEA12BD-D1A1-6C45-A441-1BC4AB65A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" y="1068"/>
              <a:ext cx="61" cy="113"/>
            </a:xfrm>
            <a:custGeom>
              <a:avLst/>
              <a:gdLst>
                <a:gd name="T0" fmla="*/ 0 w 61"/>
                <a:gd name="T1" fmla="*/ 0 h 113"/>
                <a:gd name="T2" fmla="*/ 0 w 61"/>
                <a:gd name="T3" fmla="*/ 110 h 113"/>
                <a:gd name="T4" fmla="*/ 19 w 61"/>
                <a:gd name="T5" fmla="*/ 113 h 113"/>
                <a:gd name="T6" fmla="*/ 18 w 61"/>
                <a:gd name="T7" fmla="*/ 98 h 113"/>
                <a:gd name="T8" fmla="*/ 61 w 61"/>
                <a:gd name="T9" fmla="*/ 105 h 113"/>
                <a:gd name="T10" fmla="*/ 61 w 61"/>
                <a:gd name="T11" fmla="*/ 99 h 113"/>
                <a:gd name="T12" fmla="*/ 30 w 61"/>
                <a:gd name="T13" fmla="*/ 96 h 113"/>
                <a:gd name="T14" fmla="*/ 29 w 61"/>
                <a:gd name="T15" fmla="*/ 83 h 113"/>
                <a:gd name="T16" fmla="*/ 9 w 61"/>
                <a:gd name="T17" fmla="*/ 83 h 113"/>
                <a:gd name="T18" fmla="*/ 8 w 61"/>
                <a:gd name="T19" fmla="*/ 80 h 113"/>
                <a:gd name="T20" fmla="*/ 7 w 61"/>
                <a:gd name="T21" fmla="*/ 76 h 113"/>
                <a:gd name="T22" fmla="*/ 6 w 61"/>
                <a:gd name="T23" fmla="*/ 69 h 113"/>
                <a:gd name="T24" fmla="*/ 4 w 61"/>
                <a:gd name="T25" fmla="*/ 59 h 113"/>
                <a:gd name="T26" fmla="*/ 2 w 61"/>
                <a:gd name="T27" fmla="*/ 48 h 113"/>
                <a:gd name="T28" fmla="*/ 1 w 61"/>
                <a:gd name="T29" fmla="*/ 34 h 113"/>
                <a:gd name="T30" fmla="*/ 2 w 61"/>
                <a:gd name="T31" fmla="*/ 20 h 113"/>
                <a:gd name="T32" fmla="*/ 6 w 61"/>
                <a:gd name="T33" fmla="*/ 3 h 113"/>
                <a:gd name="T34" fmla="*/ 0 w 61"/>
                <a:gd name="T35" fmla="*/ 0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3"/>
                <a:gd name="T56" fmla="*/ 61 w 61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3">
                  <a:moveTo>
                    <a:pt x="0" y="0"/>
                  </a:moveTo>
                  <a:lnTo>
                    <a:pt x="0" y="110"/>
                  </a:lnTo>
                  <a:lnTo>
                    <a:pt x="19" y="113"/>
                  </a:lnTo>
                  <a:lnTo>
                    <a:pt x="18" y="98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30" y="96"/>
                  </a:lnTo>
                  <a:lnTo>
                    <a:pt x="29" y="83"/>
                  </a:lnTo>
                  <a:lnTo>
                    <a:pt x="9" y="83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9"/>
                  </a:lnTo>
                  <a:lnTo>
                    <a:pt x="2" y="48"/>
                  </a:lnTo>
                  <a:lnTo>
                    <a:pt x="1" y="34"/>
                  </a:lnTo>
                  <a:lnTo>
                    <a:pt x="2" y="20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6" name="Freeform 280">
              <a:extLst>
                <a:ext uri="{FF2B5EF4-FFF2-40B4-BE49-F238E27FC236}">
                  <a16:creationId xmlns:a16="http://schemas.microsoft.com/office/drawing/2014/main" id="{CF2C12CC-6DA2-374F-BC25-DB9B4B13D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1042"/>
              <a:ext cx="79" cy="15"/>
            </a:xfrm>
            <a:custGeom>
              <a:avLst/>
              <a:gdLst>
                <a:gd name="T0" fmla="*/ 0 w 79"/>
                <a:gd name="T1" fmla="*/ 15 h 15"/>
                <a:gd name="T2" fmla="*/ 0 w 79"/>
                <a:gd name="T3" fmla="*/ 15 h 15"/>
                <a:gd name="T4" fmla="*/ 3 w 79"/>
                <a:gd name="T5" fmla="*/ 14 h 15"/>
                <a:gd name="T6" fmla="*/ 4 w 79"/>
                <a:gd name="T7" fmla="*/ 14 h 15"/>
                <a:gd name="T8" fmla="*/ 7 w 79"/>
                <a:gd name="T9" fmla="*/ 13 h 15"/>
                <a:gd name="T10" fmla="*/ 11 w 79"/>
                <a:gd name="T11" fmla="*/ 12 h 15"/>
                <a:gd name="T12" fmla="*/ 14 w 79"/>
                <a:gd name="T13" fmla="*/ 11 h 15"/>
                <a:gd name="T14" fmla="*/ 19 w 79"/>
                <a:gd name="T15" fmla="*/ 9 h 15"/>
                <a:gd name="T16" fmla="*/ 24 w 79"/>
                <a:gd name="T17" fmla="*/ 8 h 15"/>
                <a:gd name="T18" fmla="*/ 30 w 79"/>
                <a:gd name="T19" fmla="*/ 8 h 15"/>
                <a:gd name="T20" fmla="*/ 35 w 79"/>
                <a:gd name="T21" fmla="*/ 7 h 15"/>
                <a:gd name="T22" fmla="*/ 42 w 79"/>
                <a:gd name="T23" fmla="*/ 7 h 15"/>
                <a:gd name="T24" fmla="*/ 48 w 79"/>
                <a:gd name="T25" fmla="*/ 6 h 15"/>
                <a:gd name="T26" fmla="*/ 55 w 79"/>
                <a:gd name="T27" fmla="*/ 7 h 15"/>
                <a:gd name="T28" fmla="*/ 62 w 79"/>
                <a:gd name="T29" fmla="*/ 7 h 15"/>
                <a:gd name="T30" fmla="*/ 69 w 79"/>
                <a:gd name="T31" fmla="*/ 8 h 15"/>
                <a:gd name="T32" fmla="*/ 76 w 79"/>
                <a:gd name="T33" fmla="*/ 9 h 15"/>
                <a:gd name="T34" fmla="*/ 79 w 79"/>
                <a:gd name="T35" fmla="*/ 0 h 15"/>
                <a:gd name="T36" fmla="*/ 79 w 79"/>
                <a:gd name="T37" fmla="*/ 0 h 15"/>
                <a:gd name="T38" fmla="*/ 76 w 79"/>
                <a:gd name="T39" fmla="*/ 0 h 15"/>
                <a:gd name="T40" fmla="*/ 74 w 79"/>
                <a:gd name="T41" fmla="*/ 0 h 15"/>
                <a:gd name="T42" fmla="*/ 70 w 79"/>
                <a:gd name="T43" fmla="*/ 0 h 15"/>
                <a:gd name="T44" fmla="*/ 66 w 79"/>
                <a:gd name="T45" fmla="*/ 0 h 15"/>
                <a:gd name="T46" fmla="*/ 61 w 79"/>
                <a:gd name="T47" fmla="*/ 0 h 15"/>
                <a:gd name="T48" fmla="*/ 56 w 79"/>
                <a:gd name="T49" fmla="*/ 0 h 15"/>
                <a:gd name="T50" fmla="*/ 51 w 79"/>
                <a:gd name="T51" fmla="*/ 1 h 15"/>
                <a:gd name="T52" fmla="*/ 44 w 79"/>
                <a:gd name="T53" fmla="*/ 1 h 15"/>
                <a:gd name="T54" fmla="*/ 38 w 79"/>
                <a:gd name="T55" fmla="*/ 1 h 15"/>
                <a:gd name="T56" fmla="*/ 31 w 79"/>
                <a:gd name="T57" fmla="*/ 2 h 15"/>
                <a:gd name="T58" fmla="*/ 25 w 79"/>
                <a:gd name="T59" fmla="*/ 4 h 15"/>
                <a:gd name="T60" fmla="*/ 18 w 79"/>
                <a:gd name="T61" fmla="*/ 5 h 15"/>
                <a:gd name="T62" fmla="*/ 12 w 79"/>
                <a:gd name="T63" fmla="*/ 6 h 15"/>
                <a:gd name="T64" fmla="*/ 6 w 79"/>
                <a:gd name="T65" fmla="*/ 7 h 15"/>
                <a:gd name="T66" fmla="*/ 0 w 79"/>
                <a:gd name="T67" fmla="*/ 8 h 15"/>
                <a:gd name="T68" fmla="*/ 0 w 79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4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7" name="Freeform 281">
              <a:extLst>
                <a:ext uri="{FF2B5EF4-FFF2-40B4-BE49-F238E27FC236}">
                  <a16:creationId xmlns:a16="http://schemas.microsoft.com/office/drawing/2014/main" id="{C29DDA8E-5BBF-AF4B-8444-FA8759183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183"/>
              <a:ext cx="132" cy="45"/>
            </a:xfrm>
            <a:custGeom>
              <a:avLst/>
              <a:gdLst>
                <a:gd name="T0" fmla="*/ 55 w 132"/>
                <a:gd name="T1" fmla="*/ 44 h 45"/>
                <a:gd name="T2" fmla="*/ 56 w 132"/>
                <a:gd name="T3" fmla="*/ 42 h 45"/>
                <a:gd name="T4" fmla="*/ 56 w 132"/>
                <a:gd name="T5" fmla="*/ 42 h 45"/>
                <a:gd name="T6" fmla="*/ 57 w 132"/>
                <a:gd name="T7" fmla="*/ 42 h 45"/>
                <a:gd name="T8" fmla="*/ 59 w 132"/>
                <a:gd name="T9" fmla="*/ 41 h 45"/>
                <a:gd name="T10" fmla="*/ 61 w 132"/>
                <a:gd name="T11" fmla="*/ 41 h 45"/>
                <a:gd name="T12" fmla="*/ 63 w 132"/>
                <a:gd name="T13" fmla="*/ 40 h 45"/>
                <a:gd name="T14" fmla="*/ 65 w 132"/>
                <a:gd name="T15" fmla="*/ 39 h 45"/>
                <a:gd name="T16" fmla="*/ 68 w 132"/>
                <a:gd name="T17" fmla="*/ 38 h 45"/>
                <a:gd name="T18" fmla="*/ 71 w 132"/>
                <a:gd name="T19" fmla="*/ 37 h 45"/>
                <a:gd name="T20" fmla="*/ 73 w 132"/>
                <a:gd name="T21" fmla="*/ 34 h 45"/>
                <a:gd name="T22" fmla="*/ 76 w 132"/>
                <a:gd name="T23" fmla="*/ 33 h 45"/>
                <a:gd name="T24" fmla="*/ 78 w 132"/>
                <a:gd name="T25" fmla="*/ 31 h 45"/>
                <a:gd name="T26" fmla="*/ 80 w 132"/>
                <a:gd name="T27" fmla="*/ 30 h 45"/>
                <a:gd name="T28" fmla="*/ 82 w 132"/>
                <a:gd name="T29" fmla="*/ 27 h 45"/>
                <a:gd name="T30" fmla="*/ 84 w 132"/>
                <a:gd name="T31" fmla="*/ 26 h 45"/>
                <a:gd name="T32" fmla="*/ 85 w 132"/>
                <a:gd name="T33" fmla="*/ 24 h 45"/>
                <a:gd name="T34" fmla="*/ 0 w 132"/>
                <a:gd name="T35" fmla="*/ 3 h 45"/>
                <a:gd name="T36" fmla="*/ 6 w 132"/>
                <a:gd name="T37" fmla="*/ 0 h 45"/>
                <a:gd name="T38" fmla="*/ 132 w 132"/>
                <a:gd name="T39" fmla="*/ 32 h 45"/>
                <a:gd name="T40" fmla="*/ 126 w 132"/>
                <a:gd name="T41" fmla="*/ 34 h 45"/>
                <a:gd name="T42" fmla="*/ 90 w 132"/>
                <a:gd name="T43" fmla="*/ 25 h 45"/>
                <a:gd name="T44" fmla="*/ 90 w 132"/>
                <a:gd name="T45" fmla="*/ 25 h 45"/>
                <a:gd name="T46" fmla="*/ 90 w 132"/>
                <a:gd name="T47" fmla="*/ 26 h 45"/>
                <a:gd name="T48" fmla="*/ 89 w 132"/>
                <a:gd name="T49" fmla="*/ 26 h 45"/>
                <a:gd name="T50" fmla="*/ 89 w 132"/>
                <a:gd name="T51" fmla="*/ 27 h 45"/>
                <a:gd name="T52" fmla="*/ 87 w 132"/>
                <a:gd name="T53" fmla="*/ 28 h 45"/>
                <a:gd name="T54" fmla="*/ 86 w 132"/>
                <a:gd name="T55" fmla="*/ 30 h 45"/>
                <a:gd name="T56" fmla="*/ 85 w 132"/>
                <a:gd name="T57" fmla="*/ 31 h 45"/>
                <a:gd name="T58" fmla="*/ 83 w 132"/>
                <a:gd name="T59" fmla="*/ 32 h 45"/>
                <a:gd name="T60" fmla="*/ 80 w 132"/>
                <a:gd name="T61" fmla="*/ 33 h 45"/>
                <a:gd name="T62" fmla="*/ 78 w 132"/>
                <a:gd name="T63" fmla="*/ 34 h 45"/>
                <a:gd name="T64" fmla="*/ 76 w 132"/>
                <a:gd name="T65" fmla="*/ 37 h 45"/>
                <a:gd name="T66" fmla="*/ 72 w 132"/>
                <a:gd name="T67" fmla="*/ 38 h 45"/>
                <a:gd name="T68" fmla="*/ 70 w 132"/>
                <a:gd name="T69" fmla="*/ 40 h 45"/>
                <a:gd name="T70" fmla="*/ 65 w 132"/>
                <a:gd name="T71" fmla="*/ 41 h 45"/>
                <a:gd name="T72" fmla="*/ 62 w 132"/>
                <a:gd name="T73" fmla="*/ 42 h 45"/>
                <a:gd name="T74" fmla="*/ 57 w 132"/>
                <a:gd name="T75" fmla="*/ 45 h 45"/>
                <a:gd name="T76" fmla="*/ 55 w 132"/>
                <a:gd name="T77" fmla="*/ 44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4"/>
                  </a:move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7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2" y="27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4"/>
                  </a:lnTo>
                  <a:lnTo>
                    <a:pt x="76" y="37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2"/>
                  </a:lnTo>
                  <a:lnTo>
                    <a:pt x="57" y="45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8" name="Freeform 282">
              <a:extLst>
                <a:ext uri="{FF2B5EF4-FFF2-40B4-BE49-F238E27FC236}">
                  <a16:creationId xmlns:a16="http://schemas.microsoft.com/office/drawing/2014/main" id="{44118018-465D-CC47-AC9D-7BD3E6007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1195"/>
              <a:ext cx="135" cy="40"/>
            </a:xfrm>
            <a:custGeom>
              <a:avLst/>
              <a:gdLst>
                <a:gd name="T0" fmla="*/ 0 w 135"/>
                <a:gd name="T1" fmla="*/ 0 h 40"/>
                <a:gd name="T2" fmla="*/ 132 w 135"/>
                <a:gd name="T3" fmla="*/ 40 h 40"/>
                <a:gd name="T4" fmla="*/ 135 w 135"/>
                <a:gd name="T5" fmla="*/ 40 h 40"/>
                <a:gd name="T6" fmla="*/ 5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9" name="Freeform 283">
              <a:extLst>
                <a:ext uri="{FF2B5EF4-FFF2-40B4-BE49-F238E27FC236}">
                  <a16:creationId xmlns:a16="http://schemas.microsoft.com/office/drawing/2014/main" id="{52710DE0-C404-9A4E-BC76-FBCDB6390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1189"/>
              <a:ext cx="132" cy="36"/>
            </a:xfrm>
            <a:custGeom>
              <a:avLst/>
              <a:gdLst>
                <a:gd name="T0" fmla="*/ 0 w 132"/>
                <a:gd name="T1" fmla="*/ 0 h 36"/>
                <a:gd name="T2" fmla="*/ 130 w 132"/>
                <a:gd name="T3" fmla="*/ 36 h 36"/>
                <a:gd name="T4" fmla="*/ 132 w 132"/>
                <a:gd name="T5" fmla="*/ 35 h 36"/>
                <a:gd name="T6" fmla="*/ 4 w 132"/>
                <a:gd name="T7" fmla="*/ 0 h 36"/>
                <a:gd name="T8" fmla="*/ 0 w 13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6"/>
                <a:gd name="T17" fmla="*/ 132 w 1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6">
                  <a:moveTo>
                    <a:pt x="0" y="0"/>
                  </a:moveTo>
                  <a:lnTo>
                    <a:pt x="130" y="36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0" name="Freeform 284">
              <a:extLst>
                <a:ext uri="{FF2B5EF4-FFF2-40B4-BE49-F238E27FC236}">
                  <a16:creationId xmlns:a16="http://schemas.microsoft.com/office/drawing/2014/main" id="{89C4C936-540D-304D-AF00-1238945EE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192"/>
              <a:ext cx="133" cy="38"/>
            </a:xfrm>
            <a:custGeom>
              <a:avLst/>
              <a:gdLst>
                <a:gd name="T0" fmla="*/ 0 w 133"/>
                <a:gd name="T1" fmla="*/ 0 h 38"/>
                <a:gd name="T2" fmla="*/ 130 w 133"/>
                <a:gd name="T3" fmla="*/ 38 h 38"/>
                <a:gd name="T4" fmla="*/ 133 w 133"/>
                <a:gd name="T5" fmla="*/ 38 h 38"/>
                <a:gd name="T6" fmla="*/ 3 w 133"/>
                <a:gd name="T7" fmla="*/ 0 h 38"/>
                <a:gd name="T8" fmla="*/ 0 w 1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"/>
                <a:gd name="T17" fmla="*/ 133 w 1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">
                  <a:moveTo>
                    <a:pt x="0" y="0"/>
                  </a:moveTo>
                  <a:lnTo>
                    <a:pt x="130" y="38"/>
                  </a:lnTo>
                  <a:lnTo>
                    <a:pt x="133" y="3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1" name="Freeform 285">
              <a:extLst>
                <a:ext uri="{FF2B5EF4-FFF2-40B4-BE49-F238E27FC236}">
                  <a16:creationId xmlns:a16="http://schemas.microsoft.com/office/drawing/2014/main" id="{17745E19-0C04-F24D-86B2-4C9E50ED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106"/>
              <a:ext cx="249" cy="209"/>
            </a:xfrm>
            <a:custGeom>
              <a:avLst/>
              <a:gdLst>
                <a:gd name="T0" fmla="*/ 70 w 249"/>
                <a:gd name="T1" fmla="*/ 14 h 209"/>
                <a:gd name="T2" fmla="*/ 70 w 249"/>
                <a:gd name="T3" fmla="*/ 14 h 209"/>
                <a:gd name="T4" fmla="*/ 72 w 249"/>
                <a:gd name="T5" fmla="*/ 14 h 209"/>
                <a:gd name="T6" fmla="*/ 75 w 249"/>
                <a:gd name="T7" fmla="*/ 13 h 209"/>
                <a:gd name="T8" fmla="*/ 78 w 249"/>
                <a:gd name="T9" fmla="*/ 12 h 209"/>
                <a:gd name="T10" fmla="*/ 83 w 249"/>
                <a:gd name="T11" fmla="*/ 11 h 209"/>
                <a:gd name="T12" fmla="*/ 88 w 249"/>
                <a:gd name="T13" fmla="*/ 10 h 209"/>
                <a:gd name="T14" fmla="*/ 95 w 249"/>
                <a:gd name="T15" fmla="*/ 8 h 209"/>
                <a:gd name="T16" fmla="*/ 103 w 249"/>
                <a:gd name="T17" fmla="*/ 6 h 209"/>
                <a:gd name="T18" fmla="*/ 111 w 249"/>
                <a:gd name="T19" fmla="*/ 5 h 209"/>
                <a:gd name="T20" fmla="*/ 120 w 249"/>
                <a:gd name="T21" fmla="*/ 4 h 209"/>
                <a:gd name="T22" fmla="*/ 132 w 249"/>
                <a:gd name="T23" fmla="*/ 3 h 209"/>
                <a:gd name="T24" fmla="*/ 144 w 249"/>
                <a:gd name="T25" fmla="*/ 1 h 209"/>
                <a:gd name="T26" fmla="*/ 156 w 249"/>
                <a:gd name="T27" fmla="*/ 0 h 209"/>
                <a:gd name="T28" fmla="*/ 169 w 249"/>
                <a:gd name="T29" fmla="*/ 0 h 209"/>
                <a:gd name="T30" fmla="*/ 184 w 249"/>
                <a:gd name="T31" fmla="*/ 0 h 209"/>
                <a:gd name="T32" fmla="*/ 201 w 249"/>
                <a:gd name="T33" fmla="*/ 0 h 209"/>
                <a:gd name="T34" fmla="*/ 208 w 249"/>
                <a:gd name="T35" fmla="*/ 28 h 209"/>
                <a:gd name="T36" fmla="*/ 210 w 249"/>
                <a:gd name="T37" fmla="*/ 29 h 209"/>
                <a:gd name="T38" fmla="*/ 216 w 249"/>
                <a:gd name="T39" fmla="*/ 34 h 209"/>
                <a:gd name="T40" fmla="*/ 222 w 249"/>
                <a:gd name="T41" fmla="*/ 40 h 209"/>
                <a:gd name="T42" fmla="*/ 225 w 249"/>
                <a:gd name="T43" fmla="*/ 51 h 209"/>
                <a:gd name="T44" fmla="*/ 239 w 249"/>
                <a:gd name="T45" fmla="*/ 117 h 209"/>
                <a:gd name="T46" fmla="*/ 246 w 249"/>
                <a:gd name="T47" fmla="*/ 145 h 209"/>
                <a:gd name="T48" fmla="*/ 246 w 249"/>
                <a:gd name="T49" fmla="*/ 146 h 209"/>
                <a:gd name="T50" fmla="*/ 248 w 249"/>
                <a:gd name="T51" fmla="*/ 152 h 209"/>
                <a:gd name="T52" fmla="*/ 248 w 249"/>
                <a:gd name="T53" fmla="*/ 160 h 209"/>
                <a:gd name="T54" fmla="*/ 244 w 249"/>
                <a:gd name="T55" fmla="*/ 171 h 209"/>
                <a:gd name="T56" fmla="*/ 0 w 249"/>
                <a:gd name="T57" fmla="*/ 164 h 209"/>
                <a:gd name="T58" fmla="*/ 25 w 249"/>
                <a:gd name="T59" fmla="*/ 151 h 209"/>
                <a:gd name="T60" fmla="*/ 25 w 249"/>
                <a:gd name="T61" fmla="*/ 28 h 209"/>
                <a:gd name="T62" fmla="*/ 26 w 249"/>
                <a:gd name="T63" fmla="*/ 27 h 209"/>
                <a:gd name="T64" fmla="*/ 28 w 249"/>
                <a:gd name="T65" fmla="*/ 26 h 209"/>
                <a:gd name="T66" fmla="*/ 32 w 249"/>
                <a:gd name="T67" fmla="*/ 25 h 209"/>
                <a:gd name="T68" fmla="*/ 36 w 249"/>
                <a:gd name="T69" fmla="*/ 24 h 209"/>
                <a:gd name="T70" fmla="*/ 42 w 249"/>
                <a:gd name="T71" fmla="*/ 22 h 209"/>
                <a:gd name="T72" fmla="*/ 49 w 249"/>
                <a:gd name="T73" fmla="*/ 22 h 209"/>
                <a:gd name="T74" fmla="*/ 57 w 249"/>
                <a:gd name="T75" fmla="*/ 24 h 209"/>
                <a:gd name="T76" fmla="*/ 68 w 249"/>
                <a:gd name="T77" fmla="*/ 27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9"/>
                <a:gd name="T119" fmla="*/ 249 w 249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9">
                  <a:moveTo>
                    <a:pt x="68" y="27"/>
                  </a:moveTo>
                  <a:lnTo>
                    <a:pt x="70" y="14"/>
                  </a:lnTo>
                  <a:lnTo>
                    <a:pt x="71" y="14"/>
                  </a:lnTo>
                  <a:lnTo>
                    <a:pt x="72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8" y="10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20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49" y="1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5"/>
                  </a:lnTo>
                  <a:lnTo>
                    <a:pt x="208" y="28"/>
                  </a:lnTo>
                  <a:lnTo>
                    <a:pt x="208" y="29"/>
                  </a:lnTo>
                  <a:lnTo>
                    <a:pt x="210" y="29"/>
                  </a:lnTo>
                  <a:lnTo>
                    <a:pt x="212" y="32"/>
                  </a:lnTo>
                  <a:lnTo>
                    <a:pt x="216" y="34"/>
                  </a:lnTo>
                  <a:lnTo>
                    <a:pt x="219" y="37"/>
                  </a:lnTo>
                  <a:lnTo>
                    <a:pt x="222" y="40"/>
                  </a:lnTo>
                  <a:lnTo>
                    <a:pt x="224" y="45"/>
                  </a:lnTo>
                  <a:lnTo>
                    <a:pt x="225" y="51"/>
                  </a:lnTo>
                  <a:lnTo>
                    <a:pt x="245" y="69"/>
                  </a:lnTo>
                  <a:lnTo>
                    <a:pt x="239" y="117"/>
                  </a:lnTo>
                  <a:lnTo>
                    <a:pt x="208" y="133"/>
                  </a:lnTo>
                  <a:lnTo>
                    <a:pt x="246" y="145"/>
                  </a:lnTo>
                  <a:lnTo>
                    <a:pt x="246" y="146"/>
                  </a:lnTo>
                  <a:lnTo>
                    <a:pt x="248" y="149"/>
                  </a:lnTo>
                  <a:lnTo>
                    <a:pt x="248" y="152"/>
                  </a:lnTo>
                  <a:lnTo>
                    <a:pt x="249" y="156"/>
                  </a:lnTo>
                  <a:lnTo>
                    <a:pt x="248" y="160"/>
                  </a:lnTo>
                  <a:lnTo>
                    <a:pt x="246" y="165"/>
                  </a:lnTo>
                  <a:lnTo>
                    <a:pt x="244" y="171"/>
                  </a:lnTo>
                  <a:lnTo>
                    <a:pt x="144" y="209"/>
                  </a:lnTo>
                  <a:lnTo>
                    <a:pt x="0" y="164"/>
                  </a:lnTo>
                  <a:lnTo>
                    <a:pt x="2" y="159"/>
                  </a:lnTo>
                  <a:lnTo>
                    <a:pt x="25" y="151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7" y="24"/>
                  </a:lnTo>
                  <a:lnTo>
                    <a:pt x="61" y="2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2" name="Freeform 286">
              <a:extLst>
                <a:ext uri="{FF2B5EF4-FFF2-40B4-BE49-F238E27FC236}">
                  <a16:creationId xmlns:a16="http://schemas.microsoft.com/office/drawing/2014/main" id="{9E811EDA-9491-8142-BFD2-7B525FBAD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121"/>
              <a:ext cx="80" cy="92"/>
            </a:xfrm>
            <a:custGeom>
              <a:avLst/>
              <a:gdLst>
                <a:gd name="T0" fmla="*/ 79 w 80"/>
                <a:gd name="T1" fmla="*/ 4 h 92"/>
                <a:gd name="T2" fmla="*/ 79 w 80"/>
                <a:gd name="T3" fmla="*/ 4 h 92"/>
                <a:gd name="T4" fmla="*/ 77 w 80"/>
                <a:gd name="T5" fmla="*/ 4 h 92"/>
                <a:gd name="T6" fmla="*/ 75 w 80"/>
                <a:gd name="T7" fmla="*/ 3 h 92"/>
                <a:gd name="T8" fmla="*/ 73 w 80"/>
                <a:gd name="T9" fmla="*/ 3 h 92"/>
                <a:gd name="T10" fmla="*/ 69 w 80"/>
                <a:gd name="T11" fmla="*/ 2 h 92"/>
                <a:gd name="T12" fmla="*/ 66 w 80"/>
                <a:gd name="T13" fmla="*/ 2 h 92"/>
                <a:gd name="T14" fmla="*/ 61 w 80"/>
                <a:gd name="T15" fmla="*/ 2 h 92"/>
                <a:gd name="T16" fmla="*/ 56 w 80"/>
                <a:gd name="T17" fmla="*/ 0 h 92"/>
                <a:gd name="T18" fmla="*/ 51 w 80"/>
                <a:gd name="T19" fmla="*/ 0 h 92"/>
                <a:gd name="T20" fmla="*/ 45 w 80"/>
                <a:gd name="T21" fmla="*/ 2 h 92"/>
                <a:gd name="T22" fmla="*/ 39 w 80"/>
                <a:gd name="T23" fmla="*/ 2 h 92"/>
                <a:gd name="T24" fmla="*/ 32 w 80"/>
                <a:gd name="T25" fmla="*/ 3 h 92"/>
                <a:gd name="T26" fmla="*/ 26 w 80"/>
                <a:gd name="T27" fmla="*/ 4 h 92"/>
                <a:gd name="T28" fmla="*/ 19 w 80"/>
                <a:gd name="T29" fmla="*/ 6 h 92"/>
                <a:gd name="T30" fmla="*/ 12 w 80"/>
                <a:gd name="T31" fmla="*/ 9 h 92"/>
                <a:gd name="T32" fmla="*/ 5 w 80"/>
                <a:gd name="T33" fmla="*/ 12 h 92"/>
                <a:gd name="T34" fmla="*/ 5 w 80"/>
                <a:gd name="T35" fmla="*/ 13 h 92"/>
                <a:gd name="T36" fmla="*/ 4 w 80"/>
                <a:gd name="T37" fmla="*/ 18 h 92"/>
                <a:gd name="T38" fmla="*/ 2 w 80"/>
                <a:gd name="T39" fmla="*/ 26 h 92"/>
                <a:gd name="T40" fmla="*/ 0 w 80"/>
                <a:gd name="T41" fmla="*/ 36 h 92"/>
                <a:gd name="T42" fmla="*/ 0 w 80"/>
                <a:gd name="T43" fmla="*/ 47 h 92"/>
                <a:gd name="T44" fmla="*/ 0 w 80"/>
                <a:gd name="T45" fmla="*/ 61 h 92"/>
                <a:gd name="T46" fmla="*/ 3 w 80"/>
                <a:gd name="T47" fmla="*/ 75 h 92"/>
                <a:gd name="T48" fmla="*/ 6 w 80"/>
                <a:gd name="T49" fmla="*/ 89 h 92"/>
                <a:gd name="T50" fmla="*/ 7 w 80"/>
                <a:gd name="T51" fmla="*/ 89 h 92"/>
                <a:gd name="T52" fmla="*/ 9 w 80"/>
                <a:gd name="T53" fmla="*/ 89 h 92"/>
                <a:gd name="T54" fmla="*/ 10 w 80"/>
                <a:gd name="T55" fmla="*/ 89 h 92"/>
                <a:gd name="T56" fmla="*/ 12 w 80"/>
                <a:gd name="T57" fmla="*/ 89 h 92"/>
                <a:gd name="T58" fmla="*/ 16 w 80"/>
                <a:gd name="T59" fmla="*/ 88 h 92"/>
                <a:gd name="T60" fmla="*/ 19 w 80"/>
                <a:gd name="T61" fmla="*/ 88 h 92"/>
                <a:gd name="T62" fmla="*/ 23 w 80"/>
                <a:gd name="T63" fmla="*/ 88 h 92"/>
                <a:gd name="T64" fmla="*/ 27 w 80"/>
                <a:gd name="T65" fmla="*/ 88 h 92"/>
                <a:gd name="T66" fmla="*/ 33 w 80"/>
                <a:gd name="T67" fmla="*/ 88 h 92"/>
                <a:gd name="T68" fmla="*/ 39 w 80"/>
                <a:gd name="T69" fmla="*/ 88 h 92"/>
                <a:gd name="T70" fmla="*/ 45 w 80"/>
                <a:gd name="T71" fmla="*/ 88 h 92"/>
                <a:gd name="T72" fmla="*/ 51 w 80"/>
                <a:gd name="T73" fmla="*/ 88 h 92"/>
                <a:gd name="T74" fmla="*/ 58 w 80"/>
                <a:gd name="T75" fmla="*/ 89 h 92"/>
                <a:gd name="T76" fmla="*/ 65 w 80"/>
                <a:gd name="T77" fmla="*/ 89 h 92"/>
                <a:gd name="T78" fmla="*/ 72 w 80"/>
                <a:gd name="T79" fmla="*/ 90 h 92"/>
                <a:gd name="T80" fmla="*/ 80 w 80"/>
                <a:gd name="T81" fmla="*/ 92 h 92"/>
                <a:gd name="T82" fmla="*/ 80 w 80"/>
                <a:gd name="T83" fmla="*/ 89 h 92"/>
                <a:gd name="T84" fmla="*/ 79 w 80"/>
                <a:gd name="T85" fmla="*/ 82 h 92"/>
                <a:gd name="T86" fmla="*/ 77 w 80"/>
                <a:gd name="T87" fmla="*/ 71 h 92"/>
                <a:gd name="T88" fmla="*/ 76 w 80"/>
                <a:gd name="T89" fmla="*/ 58 h 92"/>
                <a:gd name="T90" fmla="*/ 76 w 80"/>
                <a:gd name="T91" fmla="*/ 44 h 92"/>
                <a:gd name="T92" fmla="*/ 76 w 80"/>
                <a:gd name="T93" fmla="*/ 30 h 92"/>
                <a:gd name="T94" fmla="*/ 77 w 80"/>
                <a:gd name="T95" fmla="*/ 16 h 92"/>
                <a:gd name="T96" fmla="*/ 79 w 80"/>
                <a:gd name="T97" fmla="*/ 4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92"/>
                <a:gd name="T149" fmla="*/ 80 w 80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92">
                  <a:moveTo>
                    <a:pt x="79" y="4"/>
                  </a:move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3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39" y="2"/>
                  </a:lnTo>
                  <a:lnTo>
                    <a:pt x="32" y="3"/>
                  </a:lnTo>
                  <a:lnTo>
                    <a:pt x="26" y="4"/>
                  </a:lnTo>
                  <a:lnTo>
                    <a:pt x="19" y="6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3" y="75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9" y="89"/>
                  </a:lnTo>
                  <a:lnTo>
                    <a:pt x="10" y="89"/>
                  </a:lnTo>
                  <a:lnTo>
                    <a:pt x="12" y="89"/>
                  </a:lnTo>
                  <a:lnTo>
                    <a:pt x="16" y="88"/>
                  </a:lnTo>
                  <a:lnTo>
                    <a:pt x="19" y="88"/>
                  </a:lnTo>
                  <a:lnTo>
                    <a:pt x="23" y="88"/>
                  </a:lnTo>
                  <a:lnTo>
                    <a:pt x="27" y="88"/>
                  </a:lnTo>
                  <a:lnTo>
                    <a:pt x="33" y="88"/>
                  </a:lnTo>
                  <a:lnTo>
                    <a:pt x="39" y="88"/>
                  </a:lnTo>
                  <a:lnTo>
                    <a:pt x="45" y="88"/>
                  </a:lnTo>
                  <a:lnTo>
                    <a:pt x="51" y="88"/>
                  </a:lnTo>
                  <a:lnTo>
                    <a:pt x="58" y="89"/>
                  </a:lnTo>
                  <a:lnTo>
                    <a:pt x="65" y="89"/>
                  </a:lnTo>
                  <a:lnTo>
                    <a:pt x="72" y="90"/>
                  </a:lnTo>
                  <a:lnTo>
                    <a:pt x="80" y="92"/>
                  </a:lnTo>
                  <a:lnTo>
                    <a:pt x="80" y="89"/>
                  </a:lnTo>
                  <a:lnTo>
                    <a:pt x="79" y="82"/>
                  </a:lnTo>
                  <a:lnTo>
                    <a:pt x="77" y="71"/>
                  </a:lnTo>
                  <a:lnTo>
                    <a:pt x="76" y="58"/>
                  </a:lnTo>
                  <a:lnTo>
                    <a:pt x="76" y="44"/>
                  </a:lnTo>
                  <a:lnTo>
                    <a:pt x="76" y="30"/>
                  </a:lnTo>
                  <a:lnTo>
                    <a:pt x="77" y="16"/>
                  </a:lnTo>
                  <a:lnTo>
                    <a:pt x="79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3" name="Freeform 287">
              <a:extLst>
                <a:ext uri="{FF2B5EF4-FFF2-40B4-BE49-F238E27FC236}">
                  <a16:creationId xmlns:a16="http://schemas.microsoft.com/office/drawing/2014/main" id="{0C7046B9-2B9C-4A46-9379-996D478B9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1147"/>
              <a:ext cx="131" cy="90"/>
            </a:xfrm>
            <a:custGeom>
              <a:avLst/>
              <a:gdLst>
                <a:gd name="T0" fmla="*/ 1 w 131"/>
                <a:gd name="T1" fmla="*/ 68 h 90"/>
                <a:gd name="T2" fmla="*/ 0 w 131"/>
                <a:gd name="T3" fmla="*/ 78 h 90"/>
                <a:gd name="T4" fmla="*/ 86 w 131"/>
                <a:gd name="T5" fmla="*/ 90 h 90"/>
                <a:gd name="T6" fmla="*/ 86 w 131"/>
                <a:gd name="T7" fmla="*/ 90 h 90"/>
                <a:gd name="T8" fmla="*/ 88 w 131"/>
                <a:gd name="T9" fmla="*/ 89 h 90"/>
                <a:gd name="T10" fmla="*/ 91 w 131"/>
                <a:gd name="T11" fmla="*/ 88 h 90"/>
                <a:gd name="T12" fmla="*/ 94 w 131"/>
                <a:gd name="T13" fmla="*/ 85 h 90"/>
                <a:gd name="T14" fmla="*/ 98 w 131"/>
                <a:gd name="T15" fmla="*/ 83 h 90"/>
                <a:gd name="T16" fmla="*/ 102 w 131"/>
                <a:gd name="T17" fmla="*/ 80 h 90"/>
                <a:gd name="T18" fmla="*/ 107 w 131"/>
                <a:gd name="T19" fmla="*/ 75 h 90"/>
                <a:gd name="T20" fmla="*/ 112 w 131"/>
                <a:gd name="T21" fmla="*/ 71 h 90"/>
                <a:gd name="T22" fmla="*/ 116 w 131"/>
                <a:gd name="T23" fmla="*/ 66 h 90"/>
                <a:gd name="T24" fmla="*/ 121 w 131"/>
                <a:gd name="T25" fmla="*/ 60 h 90"/>
                <a:gd name="T26" fmla="*/ 124 w 131"/>
                <a:gd name="T27" fmla="*/ 54 h 90"/>
                <a:gd name="T28" fmla="*/ 128 w 131"/>
                <a:gd name="T29" fmla="*/ 47 h 90"/>
                <a:gd name="T30" fmla="*/ 130 w 131"/>
                <a:gd name="T31" fmla="*/ 40 h 90"/>
                <a:gd name="T32" fmla="*/ 131 w 131"/>
                <a:gd name="T33" fmla="*/ 32 h 90"/>
                <a:gd name="T34" fmla="*/ 131 w 131"/>
                <a:gd name="T35" fmla="*/ 22 h 90"/>
                <a:gd name="T36" fmla="*/ 129 w 131"/>
                <a:gd name="T37" fmla="*/ 13 h 90"/>
                <a:gd name="T38" fmla="*/ 129 w 131"/>
                <a:gd name="T39" fmla="*/ 13 h 90"/>
                <a:gd name="T40" fmla="*/ 128 w 131"/>
                <a:gd name="T41" fmla="*/ 11 h 90"/>
                <a:gd name="T42" fmla="*/ 127 w 131"/>
                <a:gd name="T43" fmla="*/ 10 h 90"/>
                <a:gd name="T44" fmla="*/ 126 w 131"/>
                <a:gd name="T45" fmla="*/ 7 h 90"/>
                <a:gd name="T46" fmla="*/ 123 w 131"/>
                <a:gd name="T47" fmla="*/ 4 h 90"/>
                <a:gd name="T48" fmla="*/ 120 w 131"/>
                <a:gd name="T49" fmla="*/ 3 h 90"/>
                <a:gd name="T50" fmla="*/ 116 w 131"/>
                <a:gd name="T51" fmla="*/ 0 h 90"/>
                <a:gd name="T52" fmla="*/ 113 w 131"/>
                <a:gd name="T53" fmla="*/ 0 h 90"/>
                <a:gd name="T54" fmla="*/ 113 w 131"/>
                <a:gd name="T55" fmla="*/ 1 h 90"/>
                <a:gd name="T56" fmla="*/ 114 w 131"/>
                <a:gd name="T57" fmla="*/ 5 h 90"/>
                <a:gd name="T58" fmla="*/ 116 w 131"/>
                <a:gd name="T59" fmla="*/ 12 h 90"/>
                <a:gd name="T60" fmla="*/ 117 w 131"/>
                <a:gd name="T61" fmla="*/ 19 h 90"/>
                <a:gd name="T62" fmla="*/ 117 w 131"/>
                <a:gd name="T63" fmla="*/ 29 h 90"/>
                <a:gd name="T64" fmla="*/ 116 w 131"/>
                <a:gd name="T65" fmla="*/ 40 h 90"/>
                <a:gd name="T66" fmla="*/ 114 w 131"/>
                <a:gd name="T67" fmla="*/ 52 h 90"/>
                <a:gd name="T68" fmla="*/ 108 w 131"/>
                <a:gd name="T69" fmla="*/ 63 h 90"/>
                <a:gd name="T70" fmla="*/ 108 w 131"/>
                <a:gd name="T71" fmla="*/ 63 h 90"/>
                <a:gd name="T72" fmla="*/ 108 w 131"/>
                <a:gd name="T73" fmla="*/ 64 h 90"/>
                <a:gd name="T74" fmla="*/ 107 w 131"/>
                <a:gd name="T75" fmla="*/ 64 h 90"/>
                <a:gd name="T76" fmla="*/ 106 w 131"/>
                <a:gd name="T77" fmla="*/ 66 h 90"/>
                <a:gd name="T78" fmla="*/ 105 w 131"/>
                <a:gd name="T79" fmla="*/ 67 h 90"/>
                <a:gd name="T80" fmla="*/ 102 w 131"/>
                <a:gd name="T81" fmla="*/ 68 h 90"/>
                <a:gd name="T82" fmla="*/ 100 w 131"/>
                <a:gd name="T83" fmla="*/ 69 h 90"/>
                <a:gd name="T84" fmla="*/ 98 w 131"/>
                <a:gd name="T85" fmla="*/ 70 h 90"/>
                <a:gd name="T86" fmla="*/ 95 w 131"/>
                <a:gd name="T87" fmla="*/ 70 h 90"/>
                <a:gd name="T88" fmla="*/ 92 w 131"/>
                <a:gd name="T89" fmla="*/ 71 h 90"/>
                <a:gd name="T90" fmla="*/ 89 w 131"/>
                <a:gd name="T91" fmla="*/ 73 h 90"/>
                <a:gd name="T92" fmla="*/ 85 w 131"/>
                <a:gd name="T93" fmla="*/ 73 h 90"/>
                <a:gd name="T94" fmla="*/ 81 w 131"/>
                <a:gd name="T95" fmla="*/ 73 h 90"/>
                <a:gd name="T96" fmla="*/ 78 w 131"/>
                <a:gd name="T97" fmla="*/ 73 h 90"/>
                <a:gd name="T98" fmla="*/ 73 w 131"/>
                <a:gd name="T99" fmla="*/ 73 h 90"/>
                <a:gd name="T100" fmla="*/ 68 w 131"/>
                <a:gd name="T101" fmla="*/ 71 h 90"/>
                <a:gd name="T102" fmla="*/ 68 w 131"/>
                <a:gd name="T103" fmla="*/ 83 h 90"/>
                <a:gd name="T104" fmla="*/ 3 w 131"/>
                <a:gd name="T105" fmla="*/ 76 h 90"/>
                <a:gd name="T106" fmla="*/ 1 w 131"/>
                <a:gd name="T107" fmla="*/ 68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1"/>
                <a:gd name="T163" fmla="*/ 0 h 90"/>
                <a:gd name="T164" fmla="*/ 131 w 131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1" h="90">
                  <a:moveTo>
                    <a:pt x="1" y="68"/>
                  </a:moveTo>
                  <a:lnTo>
                    <a:pt x="0" y="78"/>
                  </a:lnTo>
                  <a:lnTo>
                    <a:pt x="86" y="90"/>
                  </a:lnTo>
                  <a:lnTo>
                    <a:pt x="88" y="89"/>
                  </a:lnTo>
                  <a:lnTo>
                    <a:pt x="91" y="88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2" y="80"/>
                  </a:lnTo>
                  <a:lnTo>
                    <a:pt x="107" y="75"/>
                  </a:lnTo>
                  <a:lnTo>
                    <a:pt x="112" y="71"/>
                  </a:lnTo>
                  <a:lnTo>
                    <a:pt x="116" y="66"/>
                  </a:lnTo>
                  <a:lnTo>
                    <a:pt x="121" y="60"/>
                  </a:lnTo>
                  <a:lnTo>
                    <a:pt x="124" y="54"/>
                  </a:lnTo>
                  <a:lnTo>
                    <a:pt x="128" y="47"/>
                  </a:lnTo>
                  <a:lnTo>
                    <a:pt x="130" y="40"/>
                  </a:lnTo>
                  <a:lnTo>
                    <a:pt x="131" y="32"/>
                  </a:lnTo>
                  <a:lnTo>
                    <a:pt x="131" y="22"/>
                  </a:lnTo>
                  <a:lnTo>
                    <a:pt x="129" y="13"/>
                  </a:lnTo>
                  <a:lnTo>
                    <a:pt x="128" y="11"/>
                  </a:lnTo>
                  <a:lnTo>
                    <a:pt x="127" y="10"/>
                  </a:lnTo>
                  <a:lnTo>
                    <a:pt x="126" y="7"/>
                  </a:lnTo>
                  <a:lnTo>
                    <a:pt x="123" y="4"/>
                  </a:lnTo>
                  <a:lnTo>
                    <a:pt x="120" y="3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4" y="5"/>
                  </a:lnTo>
                  <a:lnTo>
                    <a:pt x="116" y="12"/>
                  </a:lnTo>
                  <a:lnTo>
                    <a:pt x="117" y="19"/>
                  </a:lnTo>
                  <a:lnTo>
                    <a:pt x="117" y="29"/>
                  </a:lnTo>
                  <a:lnTo>
                    <a:pt x="116" y="40"/>
                  </a:lnTo>
                  <a:lnTo>
                    <a:pt x="114" y="52"/>
                  </a:lnTo>
                  <a:lnTo>
                    <a:pt x="108" y="63"/>
                  </a:lnTo>
                  <a:lnTo>
                    <a:pt x="108" y="64"/>
                  </a:lnTo>
                  <a:lnTo>
                    <a:pt x="107" y="64"/>
                  </a:lnTo>
                  <a:lnTo>
                    <a:pt x="106" y="66"/>
                  </a:lnTo>
                  <a:lnTo>
                    <a:pt x="105" y="67"/>
                  </a:lnTo>
                  <a:lnTo>
                    <a:pt x="102" y="68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2" y="71"/>
                  </a:lnTo>
                  <a:lnTo>
                    <a:pt x="89" y="73"/>
                  </a:lnTo>
                  <a:lnTo>
                    <a:pt x="85" y="73"/>
                  </a:lnTo>
                  <a:lnTo>
                    <a:pt x="81" y="73"/>
                  </a:lnTo>
                  <a:lnTo>
                    <a:pt x="78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8" y="83"/>
                  </a:lnTo>
                  <a:lnTo>
                    <a:pt x="3" y="76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4" name="Freeform 288">
              <a:extLst>
                <a:ext uri="{FF2B5EF4-FFF2-40B4-BE49-F238E27FC236}">
                  <a16:creationId xmlns:a16="http://schemas.microsoft.com/office/drawing/2014/main" id="{B317772E-F624-1E4A-99CC-4E304BE0B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1236"/>
              <a:ext cx="97" cy="30"/>
            </a:xfrm>
            <a:custGeom>
              <a:avLst/>
              <a:gdLst>
                <a:gd name="T0" fmla="*/ 97 w 97"/>
                <a:gd name="T1" fmla="*/ 10 h 30"/>
                <a:gd name="T2" fmla="*/ 1 w 97"/>
                <a:gd name="T3" fmla="*/ 0 h 30"/>
                <a:gd name="T4" fmla="*/ 0 w 97"/>
                <a:gd name="T5" fmla="*/ 10 h 30"/>
                <a:gd name="T6" fmla="*/ 94 w 97"/>
                <a:gd name="T7" fmla="*/ 30 h 30"/>
                <a:gd name="T8" fmla="*/ 97 w 97"/>
                <a:gd name="T9" fmla="*/ 1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0"/>
                <a:gd name="T17" fmla="*/ 97 w 9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0">
                  <a:moveTo>
                    <a:pt x="97" y="10"/>
                  </a:moveTo>
                  <a:lnTo>
                    <a:pt x="1" y="0"/>
                  </a:lnTo>
                  <a:lnTo>
                    <a:pt x="0" y="10"/>
                  </a:lnTo>
                  <a:lnTo>
                    <a:pt x="94" y="30"/>
                  </a:lnTo>
                  <a:lnTo>
                    <a:pt x="9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5" name="Freeform 289">
              <a:extLst>
                <a:ext uri="{FF2B5EF4-FFF2-40B4-BE49-F238E27FC236}">
                  <a16:creationId xmlns:a16="http://schemas.microsoft.com/office/drawing/2014/main" id="{ABC83727-A79D-DF42-A812-84097F526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1245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1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6" name="Freeform 290">
              <a:extLst>
                <a:ext uri="{FF2B5EF4-FFF2-40B4-BE49-F238E27FC236}">
                  <a16:creationId xmlns:a16="http://schemas.microsoft.com/office/drawing/2014/main" id="{B33D0C21-0FB7-864E-809A-D123DE659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1238"/>
              <a:ext cx="28" cy="11"/>
            </a:xfrm>
            <a:custGeom>
              <a:avLst/>
              <a:gdLst>
                <a:gd name="T0" fmla="*/ 28 w 28"/>
                <a:gd name="T1" fmla="*/ 5 h 11"/>
                <a:gd name="T2" fmla="*/ 0 w 28"/>
                <a:gd name="T3" fmla="*/ 0 h 11"/>
                <a:gd name="T4" fmla="*/ 0 w 28"/>
                <a:gd name="T5" fmla="*/ 6 h 11"/>
                <a:gd name="T6" fmla="*/ 27 w 28"/>
                <a:gd name="T7" fmla="*/ 11 h 11"/>
                <a:gd name="T8" fmla="*/ 28 w 2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28" y="5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7" y="11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7" name="Freeform 291">
              <a:extLst>
                <a:ext uri="{FF2B5EF4-FFF2-40B4-BE49-F238E27FC236}">
                  <a16:creationId xmlns:a16="http://schemas.microsoft.com/office/drawing/2014/main" id="{0F4A1A54-9258-0F49-8AE2-A056FC5C2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" y="1249"/>
              <a:ext cx="162" cy="54"/>
            </a:xfrm>
            <a:custGeom>
              <a:avLst/>
              <a:gdLst>
                <a:gd name="T0" fmla="*/ 0 w 162"/>
                <a:gd name="T1" fmla="*/ 16 h 54"/>
                <a:gd name="T2" fmla="*/ 0 w 162"/>
                <a:gd name="T3" fmla="*/ 16 h 54"/>
                <a:gd name="T4" fmla="*/ 1 w 162"/>
                <a:gd name="T5" fmla="*/ 16 h 54"/>
                <a:gd name="T6" fmla="*/ 3 w 162"/>
                <a:gd name="T7" fmla="*/ 16 h 54"/>
                <a:gd name="T8" fmla="*/ 5 w 162"/>
                <a:gd name="T9" fmla="*/ 15 h 54"/>
                <a:gd name="T10" fmla="*/ 7 w 162"/>
                <a:gd name="T11" fmla="*/ 15 h 54"/>
                <a:gd name="T12" fmla="*/ 11 w 162"/>
                <a:gd name="T13" fmla="*/ 14 h 54"/>
                <a:gd name="T14" fmla="*/ 14 w 162"/>
                <a:gd name="T15" fmla="*/ 14 h 54"/>
                <a:gd name="T16" fmla="*/ 18 w 162"/>
                <a:gd name="T17" fmla="*/ 13 h 54"/>
                <a:gd name="T18" fmla="*/ 21 w 162"/>
                <a:gd name="T19" fmla="*/ 12 h 54"/>
                <a:gd name="T20" fmla="*/ 25 w 162"/>
                <a:gd name="T21" fmla="*/ 10 h 54"/>
                <a:gd name="T22" fmla="*/ 28 w 162"/>
                <a:gd name="T23" fmla="*/ 9 h 54"/>
                <a:gd name="T24" fmla="*/ 32 w 162"/>
                <a:gd name="T25" fmla="*/ 8 h 54"/>
                <a:gd name="T26" fmla="*/ 35 w 162"/>
                <a:gd name="T27" fmla="*/ 6 h 54"/>
                <a:gd name="T28" fmla="*/ 38 w 162"/>
                <a:gd name="T29" fmla="*/ 4 h 54"/>
                <a:gd name="T30" fmla="*/ 41 w 162"/>
                <a:gd name="T31" fmla="*/ 2 h 54"/>
                <a:gd name="T32" fmla="*/ 43 w 162"/>
                <a:gd name="T33" fmla="*/ 0 h 54"/>
                <a:gd name="T34" fmla="*/ 162 w 162"/>
                <a:gd name="T35" fmla="*/ 28 h 54"/>
                <a:gd name="T36" fmla="*/ 162 w 162"/>
                <a:gd name="T37" fmla="*/ 28 h 54"/>
                <a:gd name="T38" fmla="*/ 161 w 162"/>
                <a:gd name="T39" fmla="*/ 28 h 54"/>
                <a:gd name="T40" fmla="*/ 160 w 162"/>
                <a:gd name="T41" fmla="*/ 29 h 54"/>
                <a:gd name="T42" fmla="*/ 159 w 162"/>
                <a:gd name="T43" fmla="*/ 30 h 54"/>
                <a:gd name="T44" fmla="*/ 158 w 162"/>
                <a:gd name="T45" fmla="*/ 33 h 54"/>
                <a:gd name="T46" fmla="*/ 155 w 162"/>
                <a:gd name="T47" fmla="*/ 34 h 54"/>
                <a:gd name="T48" fmla="*/ 153 w 162"/>
                <a:gd name="T49" fmla="*/ 36 h 54"/>
                <a:gd name="T50" fmla="*/ 151 w 162"/>
                <a:gd name="T51" fmla="*/ 38 h 54"/>
                <a:gd name="T52" fmla="*/ 147 w 162"/>
                <a:gd name="T53" fmla="*/ 41 h 54"/>
                <a:gd name="T54" fmla="*/ 145 w 162"/>
                <a:gd name="T55" fmla="*/ 43 h 54"/>
                <a:gd name="T56" fmla="*/ 141 w 162"/>
                <a:gd name="T57" fmla="*/ 45 h 54"/>
                <a:gd name="T58" fmla="*/ 138 w 162"/>
                <a:gd name="T59" fmla="*/ 48 h 54"/>
                <a:gd name="T60" fmla="*/ 136 w 162"/>
                <a:gd name="T61" fmla="*/ 49 h 54"/>
                <a:gd name="T62" fmla="*/ 132 w 162"/>
                <a:gd name="T63" fmla="*/ 51 h 54"/>
                <a:gd name="T64" fmla="*/ 129 w 162"/>
                <a:gd name="T65" fmla="*/ 52 h 54"/>
                <a:gd name="T66" fmla="*/ 126 w 162"/>
                <a:gd name="T67" fmla="*/ 54 h 54"/>
                <a:gd name="T68" fmla="*/ 0 w 162"/>
                <a:gd name="T69" fmla="*/ 16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4"/>
                <a:gd name="T107" fmla="*/ 162 w 16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4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2" y="8"/>
                  </a:lnTo>
                  <a:lnTo>
                    <a:pt x="35" y="6"/>
                  </a:lnTo>
                  <a:lnTo>
                    <a:pt x="38" y="4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8"/>
                  </a:lnTo>
                  <a:lnTo>
                    <a:pt x="160" y="29"/>
                  </a:lnTo>
                  <a:lnTo>
                    <a:pt x="159" y="30"/>
                  </a:lnTo>
                  <a:lnTo>
                    <a:pt x="158" y="33"/>
                  </a:lnTo>
                  <a:lnTo>
                    <a:pt x="155" y="34"/>
                  </a:lnTo>
                  <a:lnTo>
                    <a:pt x="153" y="36"/>
                  </a:lnTo>
                  <a:lnTo>
                    <a:pt x="151" y="38"/>
                  </a:lnTo>
                  <a:lnTo>
                    <a:pt x="147" y="41"/>
                  </a:lnTo>
                  <a:lnTo>
                    <a:pt x="145" y="43"/>
                  </a:lnTo>
                  <a:lnTo>
                    <a:pt x="141" y="45"/>
                  </a:lnTo>
                  <a:lnTo>
                    <a:pt x="138" y="48"/>
                  </a:lnTo>
                  <a:lnTo>
                    <a:pt x="136" y="49"/>
                  </a:lnTo>
                  <a:lnTo>
                    <a:pt x="132" y="51"/>
                  </a:lnTo>
                  <a:lnTo>
                    <a:pt x="129" y="52"/>
                  </a:lnTo>
                  <a:lnTo>
                    <a:pt x="126" y="5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8" name="Freeform 292">
              <a:extLst>
                <a:ext uri="{FF2B5EF4-FFF2-40B4-BE49-F238E27FC236}">
                  <a16:creationId xmlns:a16="http://schemas.microsoft.com/office/drawing/2014/main" id="{CF4783F4-2F61-C54B-BE3A-86686AADD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243"/>
              <a:ext cx="58" cy="26"/>
            </a:xfrm>
            <a:custGeom>
              <a:avLst/>
              <a:gdLst>
                <a:gd name="T0" fmla="*/ 6 w 58"/>
                <a:gd name="T1" fmla="*/ 26 h 26"/>
                <a:gd name="T2" fmla="*/ 58 w 58"/>
                <a:gd name="T3" fmla="*/ 10 h 26"/>
                <a:gd name="T4" fmla="*/ 26 w 58"/>
                <a:gd name="T5" fmla="*/ 0 h 26"/>
                <a:gd name="T6" fmla="*/ 0 w 58"/>
                <a:gd name="T7" fmla="*/ 3 h 26"/>
                <a:gd name="T8" fmla="*/ 0 w 58"/>
                <a:gd name="T9" fmla="*/ 25 h 26"/>
                <a:gd name="T10" fmla="*/ 6 w 58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26"/>
                <a:gd name="T20" fmla="*/ 58 w 5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26">
                  <a:moveTo>
                    <a:pt x="6" y="26"/>
                  </a:moveTo>
                  <a:lnTo>
                    <a:pt x="58" y="1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9" name="Freeform 293">
              <a:extLst>
                <a:ext uri="{FF2B5EF4-FFF2-40B4-BE49-F238E27FC236}">
                  <a16:creationId xmlns:a16="http://schemas.microsoft.com/office/drawing/2014/main" id="{3EBE6313-56C6-6E47-9E19-90E25082A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132"/>
              <a:ext cx="31" cy="124"/>
            </a:xfrm>
            <a:custGeom>
              <a:avLst/>
              <a:gdLst>
                <a:gd name="T0" fmla="*/ 31 w 31"/>
                <a:gd name="T1" fmla="*/ 3 h 124"/>
                <a:gd name="T2" fmla="*/ 31 w 31"/>
                <a:gd name="T3" fmla="*/ 2 h 124"/>
                <a:gd name="T4" fmla="*/ 30 w 31"/>
                <a:gd name="T5" fmla="*/ 2 h 124"/>
                <a:gd name="T6" fmla="*/ 30 w 31"/>
                <a:gd name="T7" fmla="*/ 2 h 124"/>
                <a:gd name="T8" fmla="*/ 29 w 31"/>
                <a:gd name="T9" fmla="*/ 2 h 124"/>
                <a:gd name="T10" fmla="*/ 27 w 31"/>
                <a:gd name="T11" fmla="*/ 1 h 124"/>
                <a:gd name="T12" fmla="*/ 26 w 31"/>
                <a:gd name="T13" fmla="*/ 1 h 124"/>
                <a:gd name="T14" fmla="*/ 23 w 31"/>
                <a:gd name="T15" fmla="*/ 0 h 124"/>
                <a:gd name="T16" fmla="*/ 22 w 31"/>
                <a:gd name="T17" fmla="*/ 0 h 124"/>
                <a:gd name="T18" fmla="*/ 20 w 31"/>
                <a:gd name="T19" fmla="*/ 0 h 124"/>
                <a:gd name="T20" fmla="*/ 17 w 31"/>
                <a:gd name="T21" fmla="*/ 0 h 124"/>
                <a:gd name="T22" fmla="*/ 14 w 31"/>
                <a:gd name="T23" fmla="*/ 0 h 124"/>
                <a:gd name="T24" fmla="*/ 12 w 31"/>
                <a:gd name="T25" fmla="*/ 1 h 124"/>
                <a:gd name="T26" fmla="*/ 9 w 31"/>
                <a:gd name="T27" fmla="*/ 1 h 124"/>
                <a:gd name="T28" fmla="*/ 6 w 31"/>
                <a:gd name="T29" fmla="*/ 2 h 124"/>
                <a:gd name="T30" fmla="*/ 3 w 31"/>
                <a:gd name="T31" fmla="*/ 3 h 124"/>
                <a:gd name="T32" fmla="*/ 0 w 31"/>
                <a:gd name="T33" fmla="*/ 6 h 124"/>
                <a:gd name="T34" fmla="*/ 0 w 31"/>
                <a:gd name="T35" fmla="*/ 124 h 124"/>
                <a:gd name="T36" fmla="*/ 1 w 31"/>
                <a:gd name="T37" fmla="*/ 124 h 124"/>
                <a:gd name="T38" fmla="*/ 1 w 31"/>
                <a:gd name="T39" fmla="*/ 124 h 124"/>
                <a:gd name="T40" fmla="*/ 2 w 31"/>
                <a:gd name="T41" fmla="*/ 124 h 124"/>
                <a:gd name="T42" fmla="*/ 3 w 31"/>
                <a:gd name="T43" fmla="*/ 124 h 124"/>
                <a:gd name="T44" fmla="*/ 5 w 31"/>
                <a:gd name="T45" fmla="*/ 123 h 124"/>
                <a:gd name="T46" fmla="*/ 7 w 31"/>
                <a:gd name="T47" fmla="*/ 123 h 124"/>
                <a:gd name="T48" fmla="*/ 8 w 31"/>
                <a:gd name="T49" fmla="*/ 123 h 124"/>
                <a:gd name="T50" fmla="*/ 10 w 31"/>
                <a:gd name="T51" fmla="*/ 121 h 124"/>
                <a:gd name="T52" fmla="*/ 13 w 31"/>
                <a:gd name="T53" fmla="*/ 121 h 124"/>
                <a:gd name="T54" fmla="*/ 15 w 31"/>
                <a:gd name="T55" fmla="*/ 120 h 124"/>
                <a:gd name="T56" fmla="*/ 17 w 31"/>
                <a:gd name="T57" fmla="*/ 119 h 124"/>
                <a:gd name="T58" fmla="*/ 21 w 31"/>
                <a:gd name="T59" fmla="*/ 118 h 124"/>
                <a:gd name="T60" fmla="*/ 23 w 31"/>
                <a:gd name="T61" fmla="*/ 117 h 124"/>
                <a:gd name="T62" fmla="*/ 26 w 31"/>
                <a:gd name="T63" fmla="*/ 116 h 124"/>
                <a:gd name="T64" fmla="*/ 29 w 31"/>
                <a:gd name="T65" fmla="*/ 113 h 124"/>
                <a:gd name="T66" fmla="*/ 31 w 31"/>
                <a:gd name="T67" fmla="*/ 112 h 124"/>
                <a:gd name="T68" fmla="*/ 31 w 31"/>
                <a:gd name="T69" fmla="*/ 3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"/>
                <a:gd name="T106" fmla="*/ 0 h 124"/>
                <a:gd name="T107" fmla="*/ 31 w 31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" h="124">
                  <a:moveTo>
                    <a:pt x="31" y="3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8" y="123"/>
                  </a:lnTo>
                  <a:lnTo>
                    <a:pt x="10" y="121"/>
                  </a:lnTo>
                  <a:lnTo>
                    <a:pt x="13" y="121"/>
                  </a:lnTo>
                  <a:lnTo>
                    <a:pt x="15" y="120"/>
                  </a:lnTo>
                  <a:lnTo>
                    <a:pt x="17" y="119"/>
                  </a:lnTo>
                  <a:lnTo>
                    <a:pt x="21" y="118"/>
                  </a:lnTo>
                  <a:lnTo>
                    <a:pt x="23" y="117"/>
                  </a:lnTo>
                  <a:lnTo>
                    <a:pt x="26" y="116"/>
                  </a:lnTo>
                  <a:lnTo>
                    <a:pt x="29" y="113"/>
                  </a:lnTo>
                  <a:lnTo>
                    <a:pt x="31" y="112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0" name="Freeform 294">
              <a:extLst>
                <a:ext uri="{FF2B5EF4-FFF2-40B4-BE49-F238E27FC236}">
                  <a16:creationId xmlns:a16="http://schemas.microsoft.com/office/drawing/2014/main" id="{993418CA-55FE-1747-937C-1D79667D5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" y="1133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2 h 104"/>
                <a:gd name="T8" fmla="*/ 25 w 27"/>
                <a:gd name="T9" fmla="*/ 1 h 104"/>
                <a:gd name="T10" fmla="*/ 23 w 27"/>
                <a:gd name="T11" fmla="*/ 1 h 104"/>
                <a:gd name="T12" fmla="*/ 22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6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9 w 27"/>
                <a:gd name="T25" fmla="*/ 0 h 104"/>
                <a:gd name="T26" fmla="*/ 8 w 27"/>
                <a:gd name="T27" fmla="*/ 1 h 104"/>
                <a:gd name="T28" fmla="*/ 5 w 27"/>
                <a:gd name="T29" fmla="*/ 2 h 104"/>
                <a:gd name="T30" fmla="*/ 2 w 27"/>
                <a:gd name="T31" fmla="*/ 4 h 104"/>
                <a:gd name="T32" fmla="*/ 0 w 27"/>
                <a:gd name="T33" fmla="*/ 5 h 104"/>
                <a:gd name="T34" fmla="*/ 0 w 27"/>
                <a:gd name="T35" fmla="*/ 104 h 104"/>
                <a:gd name="T36" fmla="*/ 0 w 27"/>
                <a:gd name="T37" fmla="*/ 104 h 104"/>
                <a:gd name="T38" fmla="*/ 1 w 27"/>
                <a:gd name="T39" fmla="*/ 104 h 104"/>
                <a:gd name="T40" fmla="*/ 1 w 27"/>
                <a:gd name="T41" fmla="*/ 104 h 104"/>
                <a:gd name="T42" fmla="*/ 2 w 27"/>
                <a:gd name="T43" fmla="*/ 104 h 104"/>
                <a:gd name="T44" fmla="*/ 4 w 27"/>
                <a:gd name="T45" fmla="*/ 104 h 104"/>
                <a:gd name="T46" fmla="*/ 6 w 27"/>
                <a:gd name="T47" fmla="*/ 104 h 104"/>
                <a:gd name="T48" fmla="*/ 7 w 27"/>
                <a:gd name="T49" fmla="*/ 103 h 104"/>
                <a:gd name="T50" fmla="*/ 9 w 27"/>
                <a:gd name="T51" fmla="*/ 103 h 104"/>
                <a:gd name="T52" fmla="*/ 11 w 27"/>
                <a:gd name="T53" fmla="*/ 102 h 104"/>
                <a:gd name="T54" fmla="*/ 13 w 27"/>
                <a:gd name="T55" fmla="*/ 102 h 104"/>
                <a:gd name="T56" fmla="*/ 15 w 27"/>
                <a:gd name="T57" fmla="*/ 101 h 104"/>
                <a:gd name="T58" fmla="*/ 18 w 27"/>
                <a:gd name="T59" fmla="*/ 99 h 104"/>
                <a:gd name="T60" fmla="*/ 20 w 27"/>
                <a:gd name="T61" fmla="*/ 98 h 104"/>
                <a:gd name="T62" fmla="*/ 22 w 27"/>
                <a:gd name="T63" fmla="*/ 97 h 104"/>
                <a:gd name="T64" fmla="*/ 25 w 27"/>
                <a:gd name="T65" fmla="*/ 96 h 104"/>
                <a:gd name="T66" fmla="*/ 27 w 27"/>
                <a:gd name="T67" fmla="*/ 94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2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11" y="102"/>
                  </a:lnTo>
                  <a:lnTo>
                    <a:pt x="13" y="102"/>
                  </a:lnTo>
                  <a:lnTo>
                    <a:pt x="15" y="101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2" y="97"/>
                  </a:lnTo>
                  <a:lnTo>
                    <a:pt x="25" y="96"/>
                  </a:lnTo>
                  <a:lnTo>
                    <a:pt x="27" y="94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1" name="Freeform 295">
              <a:extLst>
                <a:ext uri="{FF2B5EF4-FFF2-40B4-BE49-F238E27FC236}">
                  <a16:creationId xmlns:a16="http://schemas.microsoft.com/office/drawing/2014/main" id="{E54782DB-9E3C-5C47-B678-52E472A05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34"/>
              <a:ext cx="22" cy="84"/>
            </a:xfrm>
            <a:custGeom>
              <a:avLst/>
              <a:gdLst>
                <a:gd name="T0" fmla="*/ 22 w 22"/>
                <a:gd name="T1" fmla="*/ 3 h 84"/>
                <a:gd name="T2" fmla="*/ 22 w 22"/>
                <a:gd name="T3" fmla="*/ 3 h 84"/>
                <a:gd name="T4" fmla="*/ 21 w 22"/>
                <a:gd name="T5" fmla="*/ 1 h 84"/>
                <a:gd name="T6" fmla="*/ 21 w 22"/>
                <a:gd name="T7" fmla="*/ 1 h 84"/>
                <a:gd name="T8" fmla="*/ 20 w 22"/>
                <a:gd name="T9" fmla="*/ 1 h 84"/>
                <a:gd name="T10" fmla="*/ 19 w 22"/>
                <a:gd name="T11" fmla="*/ 1 h 84"/>
                <a:gd name="T12" fmla="*/ 18 w 22"/>
                <a:gd name="T13" fmla="*/ 0 h 84"/>
                <a:gd name="T14" fmla="*/ 17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2 w 22"/>
                <a:gd name="T21" fmla="*/ 0 h 84"/>
                <a:gd name="T22" fmla="*/ 10 w 22"/>
                <a:gd name="T23" fmla="*/ 0 h 84"/>
                <a:gd name="T24" fmla="*/ 8 w 22"/>
                <a:gd name="T25" fmla="*/ 0 h 84"/>
                <a:gd name="T26" fmla="*/ 6 w 22"/>
                <a:gd name="T27" fmla="*/ 1 h 84"/>
                <a:gd name="T28" fmla="*/ 4 w 22"/>
                <a:gd name="T29" fmla="*/ 1 h 84"/>
                <a:gd name="T30" fmla="*/ 3 w 22"/>
                <a:gd name="T31" fmla="*/ 3 h 84"/>
                <a:gd name="T32" fmla="*/ 0 w 22"/>
                <a:gd name="T33" fmla="*/ 4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3 w 22"/>
                <a:gd name="T43" fmla="*/ 84 h 84"/>
                <a:gd name="T44" fmla="*/ 4 w 22"/>
                <a:gd name="T45" fmla="*/ 84 h 84"/>
                <a:gd name="T46" fmla="*/ 5 w 22"/>
                <a:gd name="T47" fmla="*/ 84 h 84"/>
                <a:gd name="T48" fmla="*/ 6 w 22"/>
                <a:gd name="T49" fmla="*/ 84 h 84"/>
                <a:gd name="T50" fmla="*/ 7 w 22"/>
                <a:gd name="T51" fmla="*/ 83 h 84"/>
                <a:gd name="T52" fmla="*/ 10 w 22"/>
                <a:gd name="T53" fmla="*/ 83 h 84"/>
                <a:gd name="T54" fmla="*/ 11 w 22"/>
                <a:gd name="T55" fmla="*/ 82 h 84"/>
                <a:gd name="T56" fmla="*/ 13 w 22"/>
                <a:gd name="T57" fmla="*/ 82 h 84"/>
                <a:gd name="T58" fmla="*/ 14 w 22"/>
                <a:gd name="T59" fmla="*/ 81 h 84"/>
                <a:gd name="T60" fmla="*/ 17 w 22"/>
                <a:gd name="T61" fmla="*/ 80 h 84"/>
                <a:gd name="T62" fmla="*/ 19 w 22"/>
                <a:gd name="T63" fmla="*/ 79 h 84"/>
                <a:gd name="T64" fmla="*/ 20 w 22"/>
                <a:gd name="T65" fmla="*/ 77 h 84"/>
                <a:gd name="T66" fmla="*/ 22 w 22"/>
                <a:gd name="T67" fmla="*/ 76 h 84"/>
                <a:gd name="T68" fmla="*/ 22 w 22"/>
                <a:gd name="T69" fmla="*/ 3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3"/>
                  </a:moveTo>
                  <a:lnTo>
                    <a:pt x="22" y="3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6" y="84"/>
                  </a:lnTo>
                  <a:lnTo>
                    <a:pt x="7" y="83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4" y="81"/>
                  </a:lnTo>
                  <a:lnTo>
                    <a:pt x="17" y="80"/>
                  </a:lnTo>
                  <a:lnTo>
                    <a:pt x="19" y="79"/>
                  </a:lnTo>
                  <a:lnTo>
                    <a:pt x="20" y="77"/>
                  </a:lnTo>
                  <a:lnTo>
                    <a:pt x="22" y="76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A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2" name="Freeform 296">
              <a:extLst>
                <a:ext uri="{FF2B5EF4-FFF2-40B4-BE49-F238E27FC236}">
                  <a16:creationId xmlns:a16="http://schemas.microsoft.com/office/drawing/2014/main" id="{92C89EA5-7170-7E44-B64E-9691FD1B4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1135"/>
              <a:ext cx="18" cy="66"/>
            </a:xfrm>
            <a:custGeom>
              <a:avLst/>
              <a:gdLst>
                <a:gd name="T0" fmla="*/ 18 w 18"/>
                <a:gd name="T1" fmla="*/ 2 h 66"/>
                <a:gd name="T2" fmla="*/ 18 w 18"/>
                <a:gd name="T3" fmla="*/ 2 h 66"/>
                <a:gd name="T4" fmla="*/ 17 w 18"/>
                <a:gd name="T5" fmla="*/ 2 h 66"/>
                <a:gd name="T6" fmla="*/ 14 w 18"/>
                <a:gd name="T7" fmla="*/ 0 h 66"/>
                <a:gd name="T8" fmla="*/ 12 w 18"/>
                <a:gd name="T9" fmla="*/ 0 h 66"/>
                <a:gd name="T10" fmla="*/ 10 w 18"/>
                <a:gd name="T11" fmla="*/ 0 h 66"/>
                <a:gd name="T12" fmla="*/ 6 w 18"/>
                <a:gd name="T13" fmla="*/ 0 h 66"/>
                <a:gd name="T14" fmla="*/ 3 w 18"/>
                <a:gd name="T15" fmla="*/ 2 h 66"/>
                <a:gd name="T16" fmla="*/ 0 w 18"/>
                <a:gd name="T17" fmla="*/ 3 h 66"/>
                <a:gd name="T18" fmla="*/ 0 w 18"/>
                <a:gd name="T19" fmla="*/ 66 h 66"/>
                <a:gd name="T20" fmla="*/ 0 w 18"/>
                <a:gd name="T21" fmla="*/ 66 h 66"/>
                <a:gd name="T22" fmla="*/ 2 w 18"/>
                <a:gd name="T23" fmla="*/ 66 h 66"/>
                <a:gd name="T24" fmla="*/ 4 w 18"/>
                <a:gd name="T25" fmla="*/ 65 h 66"/>
                <a:gd name="T26" fmla="*/ 6 w 18"/>
                <a:gd name="T27" fmla="*/ 65 h 66"/>
                <a:gd name="T28" fmla="*/ 9 w 18"/>
                <a:gd name="T29" fmla="*/ 64 h 66"/>
                <a:gd name="T30" fmla="*/ 12 w 18"/>
                <a:gd name="T31" fmla="*/ 62 h 66"/>
                <a:gd name="T32" fmla="*/ 14 w 18"/>
                <a:gd name="T33" fmla="*/ 61 h 66"/>
                <a:gd name="T34" fmla="*/ 18 w 18"/>
                <a:gd name="T35" fmla="*/ 59 h 66"/>
                <a:gd name="T36" fmla="*/ 18 w 18"/>
                <a:gd name="T37" fmla="*/ 2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66"/>
                <a:gd name="T59" fmla="*/ 18 w 18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66">
                  <a:moveTo>
                    <a:pt x="18" y="2"/>
                  </a:moveTo>
                  <a:lnTo>
                    <a:pt x="18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9" y="64"/>
                  </a:lnTo>
                  <a:lnTo>
                    <a:pt x="12" y="62"/>
                  </a:lnTo>
                  <a:lnTo>
                    <a:pt x="14" y="61"/>
                  </a:lnTo>
                  <a:lnTo>
                    <a:pt x="18" y="59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3" name="Freeform 297">
              <a:extLst>
                <a:ext uri="{FF2B5EF4-FFF2-40B4-BE49-F238E27FC236}">
                  <a16:creationId xmlns:a16="http://schemas.microsoft.com/office/drawing/2014/main" id="{7A33AD24-5E71-6F4C-AA98-16F1908F7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1137"/>
              <a:ext cx="14" cy="45"/>
            </a:xfrm>
            <a:custGeom>
              <a:avLst/>
              <a:gdLst>
                <a:gd name="T0" fmla="*/ 14 w 14"/>
                <a:gd name="T1" fmla="*/ 1 h 45"/>
                <a:gd name="T2" fmla="*/ 14 w 14"/>
                <a:gd name="T3" fmla="*/ 0 h 45"/>
                <a:gd name="T4" fmla="*/ 13 w 14"/>
                <a:gd name="T5" fmla="*/ 0 h 45"/>
                <a:gd name="T6" fmla="*/ 12 w 14"/>
                <a:gd name="T7" fmla="*/ 0 h 45"/>
                <a:gd name="T8" fmla="*/ 10 w 14"/>
                <a:gd name="T9" fmla="*/ 0 h 45"/>
                <a:gd name="T10" fmla="*/ 9 w 14"/>
                <a:gd name="T11" fmla="*/ 0 h 45"/>
                <a:gd name="T12" fmla="*/ 6 w 14"/>
                <a:gd name="T13" fmla="*/ 0 h 45"/>
                <a:gd name="T14" fmla="*/ 3 w 14"/>
                <a:gd name="T15" fmla="*/ 0 h 45"/>
                <a:gd name="T16" fmla="*/ 0 w 14"/>
                <a:gd name="T17" fmla="*/ 2 h 45"/>
                <a:gd name="T18" fmla="*/ 0 w 14"/>
                <a:gd name="T19" fmla="*/ 45 h 45"/>
                <a:gd name="T20" fmla="*/ 2 w 14"/>
                <a:gd name="T21" fmla="*/ 45 h 45"/>
                <a:gd name="T22" fmla="*/ 2 w 14"/>
                <a:gd name="T23" fmla="*/ 45 h 45"/>
                <a:gd name="T24" fmla="*/ 4 w 14"/>
                <a:gd name="T25" fmla="*/ 45 h 45"/>
                <a:gd name="T26" fmla="*/ 5 w 14"/>
                <a:gd name="T27" fmla="*/ 44 h 45"/>
                <a:gd name="T28" fmla="*/ 7 w 14"/>
                <a:gd name="T29" fmla="*/ 44 h 45"/>
                <a:gd name="T30" fmla="*/ 10 w 14"/>
                <a:gd name="T31" fmla="*/ 43 h 45"/>
                <a:gd name="T32" fmla="*/ 12 w 14"/>
                <a:gd name="T33" fmla="*/ 42 h 45"/>
                <a:gd name="T34" fmla="*/ 14 w 14"/>
                <a:gd name="T35" fmla="*/ 41 h 45"/>
                <a:gd name="T36" fmla="*/ 14 w 14"/>
                <a:gd name="T37" fmla="*/ 1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5"/>
                <a:gd name="T59" fmla="*/ 14 w 14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5">
                  <a:moveTo>
                    <a:pt x="14" y="1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10" y="43"/>
                  </a:lnTo>
                  <a:lnTo>
                    <a:pt x="12" y="42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4" name="Freeform 298">
              <a:extLst>
                <a:ext uri="{FF2B5EF4-FFF2-40B4-BE49-F238E27FC236}">
                  <a16:creationId xmlns:a16="http://schemas.microsoft.com/office/drawing/2014/main" id="{180B71E7-B0CC-6B46-88D6-65ACCAA2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137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5 w 9"/>
                <a:gd name="T9" fmla="*/ 0 h 27"/>
                <a:gd name="T10" fmla="*/ 4 w 9"/>
                <a:gd name="T11" fmla="*/ 0 h 27"/>
                <a:gd name="T12" fmla="*/ 3 w 9"/>
                <a:gd name="T13" fmla="*/ 1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4 w 9"/>
                <a:gd name="T29" fmla="*/ 27 h 27"/>
                <a:gd name="T30" fmla="*/ 5 w 9"/>
                <a:gd name="T31" fmla="*/ 25 h 27"/>
                <a:gd name="T32" fmla="*/ 8 w 9"/>
                <a:gd name="T33" fmla="*/ 24 h 27"/>
                <a:gd name="T34" fmla="*/ 9 w 9"/>
                <a:gd name="T35" fmla="*/ 23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5" name="Freeform 299">
              <a:extLst>
                <a:ext uri="{FF2B5EF4-FFF2-40B4-BE49-F238E27FC236}">
                  <a16:creationId xmlns:a16="http://schemas.microsoft.com/office/drawing/2014/main" id="{B1F2A895-6E28-FC48-901F-2CB03980A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1214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9 w 14"/>
                <a:gd name="T3" fmla="*/ 14 h 14"/>
                <a:gd name="T4" fmla="*/ 10 w 14"/>
                <a:gd name="T5" fmla="*/ 13 h 14"/>
                <a:gd name="T6" fmla="*/ 11 w 14"/>
                <a:gd name="T7" fmla="*/ 13 h 14"/>
                <a:gd name="T8" fmla="*/ 12 w 14"/>
                <a:gd name="T9" fmla="*/ 11 h 14"/>
                <a:gd name="T10" fmla="*/ 13 w 14"/>
                <a:gd name="T11" fmla="*/ 10 h 14"/>
                <a:gd name="T12" fmla="*/ 13 w 14"/>
                <a:gd name="T13" fmla="*/ 9 h 14"/>
                <a:gd name="T14" fmla="*/ 14 w 14"/>
                <a:gd name="T15" fmla="*/ 8 h 14"/>
                <a:gd name="T16" fmla="*/ 14 w 14"/>
                <a:gd name="T17" fmla="*/ 7 h 14"/>
                <a:gd name="T18" fmla="*/ 14 w 14"/>
                <a:gd name="T19" fmla="*/ 6 h 14"/>
                <a:gd name="T20" fmla="*/ 13 w 14"/>
                <a:gd name="T21" fmla="*/ 4 h 14"/>
                <a:gd name="T22" fmla="*/ 13 w 14"/>
                <a:gd name="T23" fmla="*/ 3 h 14"/>
                <a:gd name="T24" fmla="*/ 12 w 14"/>
                <a:gd name="T25" fmla="*/ 2 h 14"/>
                <a:gd name="T26" fmla="*/ 11 w 14"/>
                <a:gd name="T27" fmla="*/ 1 h 14"/>
                <a:gd name="T28" fmla="*/ 10 w 14"/>
                <a:gd name="T29" fmla="*/ 0 h 14"/>
                <a:gd name="T30" fmla="*/ 9 w 14"/>
                <a:gd name="T31" fmla="*/ 0 h 14"/>
                <a:gd name="T32" fmla="*/ 7 w 14"/>
                <a:gd name="T33" fmla="*/ 0 h 14"/>
                <a:gd name="T34" fmla="*/ 6 w 14"/>
                <a:gd name="T35" fmla="*/ 0 h 14"/>
                <a:gd name="T36" fmla="*/ 5 w 14"/>
                <a:gd name="T37" fmla="*/ 0 h 14"/>
                <a:gd name="T38" fmla="*/ 4 w 14"/>
                <a:gd name="T39" fmla="*/ 1 h 14"/>
                <a:gd name="T40" fmla="*/ 3 w 14"/>
                <a:gd name="T41" fmla="*/ 2 h 14"/>
                <a:gd name="T42" fmla="*/ 2 w 14"/>
                <a:gd name="T43" fmla="*/ 3 h 14"/>
                <a:gd name="T44" fmla="*/ 2 w 14"/>
                <a:gd name="T45" fmla="*/ 4 h 14"/>
                <a:gd name="T46" fmla="*/ 0 w 14"/>
                <a:gd name="T47" fmla="*/ 6 h 14"/>
                <a:gd name="T48" fmla="*/ 0 w 14"/>
                <a:gd name="T49" fmla="*/ 7 h 14"/>
                <a:gd name="T50" fmla="*/ 0 w 14"/>
                <a:gd name="T51" fmla="*/ 8 h 14"/>
                <a:gd name="T52" fmla="*/ 2 w 14"/>
                <a:gd name="T53" fmla="*/ 9 h 14"/>
                <a:gd name="T54" fmla="*/ 2 w 14"/>
                <a:gd name="T55" fmla="*/ 10 h 14"/>
                <a:gd name="T56" fmla="*/ 3 w 14"/>
                <a:gd name="T57" fmla="*/ 11 h 14"/>
                <a:gd name="T58" fmla="*/ 4 w 14"/>
                <a:gd name="T59" fmla="*/ 13 h 14"/>
                <a:gd name="T60" fmla="*/ 5 w 14"/>
                <a:gd name="T61" fmla="*/ 13 h 14"/>
                <a:gd name="T62" fmla="*/ 6 w 14"/>
                <a:gd name="T63" fmla="*/ 14 h 14"/>
                <a:gd name="T64" fmla="*/ 7 w 14"/>
                <a:gd name="T65" fmla="*/ 14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4"/>
                <a:gd name="T101" fmla="*/ 14 w 14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4">
                  <a:moveTo>
                    <a:pt x="7" y="14"/>
                  </a:moveTo>
                  <a:lnTo>
                    <a:pt x="9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6" name="Freeform 300">
              <a:extLst>
                <a:ext uri="{FF2B5EF4-FFF2-40B4-BE49-F238E27FC236}">
                  <a16:creationId xmlns:a16="http://schemas.microsoft.com/office/drawing/2014/main" id="{1252CFDB-518E-4E4B-B9E3-0BD0B17C5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1214"/>
              <a:ext cx="7" cy="7"/>
            </a:xfrm>
            <a:custGeom>
              <a:avLst/>
              <a:gdLst>
                <a:gd name="T0" fmla="*/ 3 w 7"/>
                <a:gd name="T1" fmla="*/ 7 h 7"/>
                <a:gd name="T2" fmla="*/ 4 w 7"/>
                <a:gd name="T3" fmla="*/ 7 h 7"/>
                <a:gd name="T4" fmla="*/ 5 w 7"/>
                <a:gd name="T5" fmla="*/ 6 h 7"/>
                <a:gd name="T6" fmla="*/ 5 w 7"/>
                <a:gd name="T7" fmla="*/ 4 h 7"/>
                <a:gd name="T8" fmla="*/ 7 w 7"/>
                <a:gd name="T9" fmla="*/ 3 h 7"/>
                <a:gd name="T10" fmla="*/ 5 w 7"/>
                <a:gd name="T11" fmla="*/ 2 h 7"/>
                <a:gd name="T12" fmla="*/ 5 w 7"/>
                <a:gd name="T13" fmla="*/ 1 h 7"/>
                <a:gd name="T14" fmla="*/ 4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2 h 7"/>
                <a:gd name="T24" fmla="*/ 0 w 7"/>
                <a:gd name="T25" fmla="*/ 3 h 7"/>
                <a:gd name="T26" fmla="*/ 0 w 7"/>
                <a:gd name="T27" fmla="*/ 4 h 7"/>
                <a:gd name="T28" fmla="*/ 1 w 7"/>
                <a:gd name="T29" fmla="*/ 6 h 7"/>
                <a:gd name="T30" fmla="*/ 2 w 7"/>
                <a:gd name="T31" fmla="*/ 7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7" name="Freeform 301">
              <a:extLst>
                <a:ext uri="{FF2B5EF4-FFF2-40B4-BE49-F238E27FC236}">
                  <a16:creationId xmlns:a16="http://schemas.microsoft.com/office/drawing/2014/main" id="{1E4F6F30-944D-A94C-9EBB-4C4606502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1214"/>
              <a:ext cx="6" cy="7"/>
            </a:xfrm>
            <a:custGeom>
              <a:avLst/>
              <a:gdLst>
                <a:gd name="T0" fmla="*/ 4 w 6"/>
                <a:gd name="T1" fmla="*/ 7 h 7"/>
                <a:gd name="T2" fmla="*/ 5 w 6"/>
                <a:gd name="T3" fmla="*/ 7 h 7"/>
                <a:gd name="T4" fmla="*/ 6 w 6"/>
                <a:gd name="T5" fmla="*/ 7 h 7"/>
                <a:gd name="T6" fmla="*/ 6 w 6"/>
                <a:gd name="T7" fmla="*/ 6 h 7"/>
                <a:gd name="T8" fmla="*/ 6 w 6"/>
                <a:gd name="T9" fmla="*/ 3 h 7"/>
                <a:gd name="T10" fmla="*/ 6 w 6"/>
                <a:gd name="T11" fmla="*/ 2 h 7"/>
                <a:gd name="T12" fmla="*/ 6 w 6"/>
                <a:gd name="T13" fmla="*/ 1 h 7"/>
                <a:gd name="T14" fmla="*/ 5 w 6"/>
                <a:gd name="T15" fmla="*/ 1 h 7"/>
                <a:gd name="T16" fmla="*/ 4 w 6"/>
                <a:gd name="T17" fmla="*/ 0 h 7"/>
                <a:gd name="T18" fmla="*/ 3 w 6"/>
                <a:gd name="T19" fmla="*/ 1 h 7"/>
                <a:gd name="T20" fmla="*/ 1 w 6"/>
                <a:gd name="T21" fmla="*/ 1 h 7"/>
                <a:gd name="T22" fmla="*/ 0 w 6"/>
                <a:gd name="T23" fmla="*/ 2 h 7"/>
                <a:gd name="T24" fmla="*/ 0 w 6"/>
                <a:gd name="T25" fmla="*/ 3 h 7"/>
                <a:gd name="T26" fmla="*/ 0 w 6"/>
                <a:gd name="T27" fmla="*/ 6 h 7"/>
                <a:gd name="T28" fmla="*/ 1 w 6"/>
                <a:gd name="T29" fmla="*/ 7 h 7"/>
                <a:gd name="T30" fmla="*/ 3 w 6"/>
                <a:gd name="T31" fmla="*/ 7 h 7"/>
                <a:gd name="T32" fmla="*/ 4 w 6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7"/>
                <a:gd name="T53" fmla="*/ 6 w 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8" name="Freeform 302">
              <a:extLst>
                <a:ext uri="{FF2B5EF4-FFF2-40B4-BE49-F238E27FC236}">
                  <a16:creationId xmlns:a16="http://schemas.microsoft.com/office/drawing/2014/main" id="{4B74285F-1C25-1B4A-9F9E-9A30E6E50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121"/>
              <a:ext cx="18" cy="93"/>
            </a:xfrm>
            <a:custGeom>
              <a:avLst/>
              <a:gdLst>
                <a:gd name="T0" fmla="*/ 6 w 18"/>
                <a:gd name="T1" fmla="*/ 2 h 93"/>
                <a:gd name="T2" fmla="*/ 6 w 18"/>
                <a:gd name="T3" fmla="*/ 4 h 93"/>
                <a:gd name="T4" fmla="*/ 3 w 18"/>
                <a:gd name="T5" fmla="*/ 9 h 93"/>
                <a:gd name="T6" fmla="*/ 2 w 18"/>
                <a:gd name="T7" fmla="*/ 17 h 93"/>
                <a:gd name="T8" fmla="*/ 1 w 18"/>
                <a:gd name="T9" fmla="*/ 29 h 93"/>
                <a:gd name="T10" fmla="*/ 0 w 18"/>
                <a:gd name="T11" fmla="*/ 41 h 93"/>
                <a:gd name="T12" fmla="*/ 0 w 18"/>
                <a:gd name="T13" fmla="*/ 58 h 93"/>
                <a:gd name="T14" fmla="*/ 1 w 18"/>
                <a:gd name="T15" fmla="*/ 74 h 93"/>
                <a:gd name="T16" fmla="*/ 4 w 18"/>
                <a:gd name="T17" fmla="*/ 93 h 93"/>
                <a:gd name="T18" fmla="*/ 18 w 18"/>
                <a:gd name="T19" fmla="*/ 93 h 93"/>
                <a:gd name="T20" fmla="*/ 17 w 18"/>
                <a:gd name="T21" fmla="*/ 89 h 93"/>
                <a:gd name="T22" fmla="*/ 16 w 18"/>
                <a:gd name="T23" fmla="*/ 82 h 93"/>
                <a:gd name="T24" fmla="*/ 15 w 18"/>
                <a:gd name="T25" fmla="*/ 71 h 93"/>
                <a:gd name="T26" fmla="*/ 14 w 18"/>
                <a:gd name="T27" fmla="*/ 58 h 93"/>
                <a:gd name="T28" fmla="*/ 13 w 18"/>
                <a:gd name="T29" fmla="*/ 43 h 93"/>
                <a:gd name="T30" fmla="*/ 13 w 18"/>
                <a:gd name="T31" fmla="*/ 27 h 93"/>
                <a:gd name="T32" fmla="*/ 15 w 18"/>
                <a:gd name="T33" fmla="*/ 13 h 93"/>
                <a:gd name="T34" fmla="*/ 18 w 18"/>
                <a:gd name="T35" fmla="*/ 2 h 93"/>
                <a:gd name="T36" fmla="*/ 18 w 18"/>
                <a:gd name="T37" fmla="*/ 2 h 93"/>
                <a:gd name="T38" fmla="*/ 18 w 18"/>
                <a:gd name="T39" fmla="*/ 0 h 93"/>
                <a:gd name="T40" fmla="*/ 18 w 18"/>
                <a:gd name="T41" fmla="*/ 0 h 93"/>
                <a:gd name="T42" fmla="*/ 17 w 18"/>
                <a:gd name="T43" fmla="*/ 0 h 93"/>
                <a:gd name="T44" fmla="*/ 16 w 18"/>
                <a:gd name="T45" fmla="*/ 0 h 93"/>
                <a:gd name="T46" fmla="*/ 14 w 18"/>
                <a:gd name="T47" fmla="*/ 0 h 93"/>
                <a:gd name="T48" fmla="*/ 10 w 18"/>
                <a:gd name="T49" fmla="*/ 0 h 93"/>
                <a:gd name="T50" fmla="*/ 6 w 18"/>
                <a:gd name="T51" fmla="*/ 2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93"/>
                <a:gd name="T80" fmla="*/ 18 w 18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93">
                  <a:moveTo>
                    <a:pt x="6" y="2"/>
                  </a:moveTo>
                  <a:lnTo>
                    <a:pt x="6" y="4"/>
                  </a:lnTo>
                  <a:lnTo>
                    <a:pt x="3" y="9"/>
                  </a:lnTo>
                  <a:lnTo>
                    <a:pt x="2" y="17"/>
                  </a:lnTo>
                  <a:lnTo>
                    <a:pt x="1" y="29"/>
                  </a:lnTo>
                  <a:lnTo>
                    <a:pt x="0" y="41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4" y="93"/>
                  </a:lnTo>
                  <a:lnTo>
                    <a:pt x="18" y="93"/>
                  </a:lnTo>
                  <a:lnTo>
                    <a:pt x="17" y="89"/>
                  </a:lnTo>
                  <a:lnTo>
                    <a:pt x="16" y="82"/>
                  </a:lnTo>
                  <a:lnTo>
                    <a:pt x="15" y="71"/>
                  </a:lnTo>
                  <a:lnTo>
                    <a:pt x="14" y="58"/>
                  </a:lnTo>
                  <a:lnTo>
                    <a:pt x="13" y="43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9" name="Freeform 303">
              <a:extLst>
                <a:ext uri="{FF2B5EF4-FFF2-40B4-BE49-F238E27FC236}">
                  <a16:creationId xmlns:a16="http://schemas.microsoft.com/office/drawing/2014/main" id="{42A1554C-6A28-204C-8FB5-A120AC878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1110"/>
              <a:ext cx="27" cy="104"/>
            </a:xfrm>
            <a:custGeom>
              <a:avLst/>
              <a:gdLst>
                <a:gd name="T0" fmla="*/ 27 w 27"/>
                <a:gd name="T1" fmla="*/ 0 h 104"/>
                <a:gd name="T2" fmla="*/ 25 w 27"/>
                <a:gd name="T3" fmla="*/ 1 h 104"/>
                <a:gd name="T4" fmla="*/ 24 w 27"/>
                <a:gd name="T5" fmla="*/ 3 h 104"/>
                <a:gd name="T6" fmla="*/ 22 w 27"/>
                <a:gd name="T7" fmla="*/ 9 h 104"/>
                <a:gd name="T8" fmla="*/ 20 w 27"/>
                <a:gd name="T9" fmla="*/ 18 h 104"/>
                <a:gd name="T10" fmla="*/ 17 w 27"/>
                <a:gd name="T11" fmla="*/ 31 h 104"/>
                <a:gd name="T12" fmla="*/ 16 w 27"/>
                <a:gd name="T13" fmla="*/ 49 h 104"/>
                <a:gd name="T14" fmla="*/ 17 w 27"/>
                <a:gd name="T15" fmla="*/ 73 h 104"/>
                <a:gd name="T16" fmla="*/ 20 w 27"/>
                <a:gd name="T17" fmla="*/ 104 h 104"/>
                <a:gd name="T18" fmla="*/ 4 w 27"/>
                <a:gd name="T19" fmla="*/ 104 h 104"/>
                <a:gd name="T20" fmla="*/ 4 w 27"/>
                <a:gd name="T21" fmla="*/ 100 h 104"/>
                <a:gd name="T22" fmla="*/ 3 w 27"/>
                <a:gd name="T23" fmla="*/ 92 h 104"/>
                <a:gd name="T24" fmla="*/ 2 w 27"/>
                <a:gd name="T25" fmla="*/ 79 h 104"/>
                <a:gd name="T26" fmla="*/ 1 w 27"/>
                <a:gd name="T27" fmla="*/ 64 h 104"/>
                <a:gd name="T28" fmla="*/ 0 w 27"/>
                <a:gd name="T29" fmla="*/ 47 h 104"/>
                <a:gd name="T30" fmla="*/ 1 w 27"/>
                <a:gd name="T31" fmla="*/ 30 h 104"/>
                <a:gd name="T32" fmla="*/ 3 w 27"/>
                <a:gd name="T33" fmla="*/ 14 h 104"/>
                <a:gd name="T34" fmla="*/ 9 w 27"/>
                <a:gd name="T35" fmla="*/ 0 h 104"/>
                <a:gd name="T36" fmla="*/ 27 w 27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4"/>
                <a:gd name="T59" fmla="*/ 27 w 2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4">
                  <a:moveTo>
                    <a:pt x="27" y="0"/>
                  </a:moveTo>
                  <a:lnTo>
                    <a:pt x="25" y="1"/>
                  </a:lnTo>
                  <a:lnTo>
                    <a:pt x="24" y="3"/>
                  </a:lnTo>
                  <a:lnTo>
                    <a:pt x="22" y="9"/>
                  </a:lnTo>
                  <a:lnTo>
                    <a:pt x="20" y="18"/>
                  </a:lnTo>
                  <a:lnTo>
                    <a:pt x="17" y="31"/>
                  </a:lnTo>
                  <a:lnTo>
                    <a:pt x="16" y="49"/>
                  </a:lnTo>
                  <a:lnTo>
                    <a:pt x="17" y="73"/>
                  </a:lnTo>
                  <a:lnTo>
                    <a:pt x="20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3" y="92"/>
                  </a:lnTo>
                  <a:lnTo>
                    <a:pt x="2" y="79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0"/>
                  </a:lnTo>
                  <a:lnTo>
                    <a:pt x="3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30" name="Freeform 304">
              <a:extLst>
                <a:ext uri="{FF2B5EF4-FFF2-40B4-BE49-F238E27FC236}">
                  <a16:creationId xmlns:a16="http://schemas.microsoft.com/office/drawing/2014/main" id="{71231D71-256F-8047-9DC5-96EE468E4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126"/>
              <a:ext cx="17" cy="82"/>
            </a:xfrm>
            <a:custGeom>
              <a:avLst/>
              <a:gdLst>
                <a:gd name="T0" fmla="*/ 6 w 17"/>
                <a:gd name="T1" fmla="*/ 2 h 82"/>
                <a:gd name="T2" fmla="*/ 6 w 17"/>
                <a:gd name="T3" fmla="*/ 4 h 82"/>
                <a:gd name="T4" fmla="*/ 4 w 17"/>
                <a:gd name="T5" fmla="*/ 8 h 82"/>
                <a:gd name="T6" fmla="*/ 2 w 17"/>
                <a:gd name="T7" fmla="*/ 15 h 82"/>
                <a:gd name="T8" fmla="*/ 1 w 17"/>
                <a:gd name="T9" fmla="*/ 26 h 82"/>
                <a:gd name="T10" fmla="*/ 0 w 17"/>
                <a:gd name="T11" fmla="*/ 38 h 82"/>
                <a:gd name="T12" fmla="*/ 1 w 17"/>
                <a:gd name="T13" fmla="*/ 50 h 82"/>
                <a:gd name="T14" fmla="*/ 2 w 17"/>
                <a:gd name="T15" fmla="*/ 66 h 82"/>
                <a:gd name="T16" fmla="*/ 4 w 17"/>
                <a:gd name="T17" fmla="*/ 82 h 82"/>
                <a:gd name="T18" fmla="*/ 16 w 17"/>
                <a:gd name="T19" fmla="*/ 81 h 82"/>
                <a:gd name="T20" fmla="*/ 16 w 17"/>
                <a:gd name="T21" fmla="*/ 78 h 82"/>
                <a:gd name="T22" fmla="*/ 15 w 17"/>
                <a:gd name="T23" fmla="*/ 73 h 82"/>
                <a:gd name="T24" fmla="*/ 14 w 17"/>
                <a:gd name="T25" fmla="*/ 62 h 82"/>
                <a:gd name="T26" fmla="*/ 13 w 17"/>
                <a:gd name="T27" fmla="*/ 50 h 82"/>
                <a:gd name="T28" fmla="*/ 11 w 17"/>
                <a:gd name="T29" fmla="*/ 38 h 82"/>
                <a:gd name="T30" fmla="*/ 11 w 17"/>
                <a:gd name="T31" fmla="*/ 25 h 82"/>
                <a:gd name="T32" fmla="*/ 14 w 17"/>
                <a:gd name="T33" fmla="*/ 12 h 82"/>
                <a:gd name="T34" fmla="*/ 17 w 17"/>
                <a:gd name="T35" fmla="*/ 1 h 82"/>
                <a:gd name="T36" fmla="*/ 17 w 17"/>
                <a:gd name="T37" fmla="*/ 1 h 82"/>
                <a:gd name="T38" fmla="*/ 17 w 17"/>
                <a:gd name="T39" fmla="*/ 1 h 82"/>
                <a:gd name="T40" fmla="*/ 17 w 17"/>
                <a:gd name="T41" fmla="*/ 1 h 82"/>
                <a:gd name="T42" fmla="*/ 16 w 17"/>
                <a:gd name="T43" fmla="*/ 0 h 82"/>
                <a:gd name="T44" fmla="*/ 15 w 17"/>
                <a:gd name="T45" fmla="*/ 0 h 82"/>
                <a:gd name="T46" fmla="*/ 13 w 17"/>
                <a:gd name="T47" fmla="*/ 1 h 82"/>
                <a:gd name="T48" fmla="*/ 9 w 17"/>
                <a:gd name="T49" fmla="*/ 1 h 82"/>
                <a:gd name="T50" fmla="*/ 6 w 17"/>
                <a:gd name="T51" fmla="*/ 2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82"/>
                <a:gd name="T80" fmla="*/ 17 w 17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82">
                  <a:moveTo>
                    <a:pt x="6" y="2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5"/>
                  </a:lnTo>
                  <a:lnTo>
                    <a:pt x="1" y="26"/>
                  </a:lnTo>
                  <a:lnTo>
                    <a:pt x="0" y="38"/>
                  </a:lnTo>
                  <a:lnTo>
                    <a:pt x="1" y="50"/>
                  </a:lnTo>
                  <a:lnTo>
                    <a:pt x="2" y="66"/>
                  </a:lnTo>
                  <a:lnTo>
                    <a:pt x="4" y="82"/>
                  </a:lnTo>
                  <a:lnTo>
                    <a:pt x="16" y="81"/>
                  </a:lnTo>
                  <a:lnTo>
                    <a:pt x="16" y="78"/>
                  </a:lnTo>
                  <a:lnTo>
                    <a:pt x="15" y="73"/>
                  </a:lnTo>
                  <a:lnTo>
                    <a:pt x="14" y="62"/>
                  </a:lnTo>
                  <a:lnTo>
                    <a:pt x="13" y="50"/>
                  </a:lnTo>
                  <a:lnTo>
                    <a:pt x="11" y="38"/>
                  </a:lnTo>
                  <a:lnTo>
                    <a:pt x="11" y="25"/>
                  </a:lnTo>
                  <a:lnTo>
                    <a:pt x="14" y="1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31" name="Freeform 305">
              <a:extLst>
                <a:ext uri="{FF2B5EF4-FFF2-40B4-BE49-F238E27FC236}">
                  <a16:creationId xmlns:a16="http://schemas.microsoft.com/office/drawing/2014/main" id="{BF655473-921C-7049-A292-52D8256DC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1132"/>
              <a:ext cx="14" cy="69"/>
            </a:xfrm>
            <a:custGeom>
              <a:avLst/>
              <a:gdLst>
                <a:gd name="T0" fmla="*/ 5 w 14"/>
                <a:gd name="T1" fmla="*/ 1 h 69"/>
                <a:gd name="T2" fmla="*/ 5 w 14"/>
                <a:gd name="T3" fmla="*/ 2 h 69"/>
                <a:gd name="T4" fmla="*/ 3 w 14"/>
                <a:gd name="T5" fmla="*/ 7 h 69"/>
                <a:gd name="T6" fmla="*/ 2 w 14"/>
                <a:gd name="T7" fmla="*/ 13 h 69"/>
                <a:gd name="T8" fmla="*/ 1 w 14"/>
                <a:gd name="T9" fmla="*/ 21 h 69"/>
                <a:gd name="T10" fmla="*/ 0 w 14"/>
                <a:gd name="T11" fmla="*/ 32 h 69"/>
                <a:gd name="T12" fmla="*/ 0 w 14"/>
                <a:gd name="T13" fmla="*/ 43 h 69"/>
                <a:gd name="T14" fmla="*/ 1 w 14"/>
                <a:gd name="T15" fmla="*/ 56 h 69"/>
                <a:gd name="T16" fmla="*/ 3 w 14"/>
                <a:gd name="T17" fmla="*/ 69 h 69"/>
                <a:gd name="T18" fmla="*/ 14 w 14"/>
                <a:gd name="T19" fmla="*/ 69 h 69"/>
                <a:gd name="T20" fmla="*/ 13 w 14"/>
                <a:gd name="T21" fmla="*/ 67 h 69"/>
                <a:gd name="T22" fmla="*/ 13 w 14"/>
                <a:gd name="T23" fmla="*/ 61 h 69"/>
                <a:gd name="T24" fmla="*/ 12 w 14"/>
                <a:gd name="T25" fmla="*/ 53 h 69"/>
                <a:gd name="T26" fmla="*/ 10 w 14"/>
                <a:gd name="T27" fmla="*/ 43 h 69"/>
                <a:gd name="T28" fmla="*/ 9 w 14"/>
                <a:gd name="T29" fmla="*/ 32 h 69"/>
                <a:gd name="T30" fmla="*/ 9 w 14"/>
                <a:gd name="T31" fmla="*/ 20 h 69"/>
                <a:gd name="T32" fmla="*/ 12 w 14"/>
                <a:gd name="T33" fmla="*/ 9 h 69"/>
                <a:gd name="T34" fmla="*/ 14 w 14"/>
                <a:gd name="T35" fmla="*/ 1 h 69"/>
                <a:gd name="T36" fmla="*/ 14 w 14"/>
                <a:gd name="T37" fmla="*/ 1 h 69"/>
                <a:gd name="T38" fmla="*/ 14 w 14"/>
                <a:gd name="T39" fmla="*/ 1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0 w 14"/>
                <a:gd name="T47" fmla="*/ 0 h 69"/>
                <a:gd name="T48" fmla="*/ 8 w 14"/>
                <a:gd name="T49" fmla="*/ 1 h 69"/>
                <a:gd name="T50" fmla="*/ 5 w 14"/>
                <a:gd name="T51" fmla="*/ 1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1"/>
                  </a:moveTo>
                  <a:lnTo>
                    <a:pt x="5" y="2"/>
                  </a:lnTo>
                  <a:lnTo>
                    <a:pt x="3" y="7"/>
                  </a:lnTo>
                  <a:lnTo>
                    <a:pt x="2" y="13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" y="56"/>
                  </a:lnTo>
                  <a:lnTo>
                    <a:pt x="3" y="69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9" y="32"/>
                  </a:lnTo>
                  <a:lnTo>
                    <a:pt x="9" y="20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32" name="Freeform 306">
              <a:extLst>
                <a:ext uri="{FF2B5EF4-FFF2-40B4-BE49-F238E27FC236}">
                  <a16:creationId xmlns:a16="http://schemas.microsoft.com/office/drawing/2014/main" id="{65C5D729-4F42-144B-80AF-3A7515607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1138"/>
              <a:ext cx="12" cy="57"/>
            </a:xfrm>
            <a:custGeom>
              <a:avLst/>
              <a:gdLst>
                <a:gd name="T0" fmla="*/ 4 w 12"/>
                <a:gd name="T1" fmla="*/ 1 h 57"/>
                <a:gd name="T2" fmla="*/ 2 w 12"/>
                <a:gd name="T3" fmla="*/ 2 h 57"/>
                <a:gd name="T4" fmla="*/ 2 w 12"/>
                <a:gd name="T5" fmla="*/ 5 h 57"/>
                <a:gd name="T6" fmla="*/ 1 w 12"/>
                <a:gd name="T7" fmla="*/ 10 h 57"/>
                <a:gd name="T8" fmla="*/ 0 w 12"/>
                <a:gd name="T9" fmla="*/ 17 h 57"/>
                <a:gd name="T10" fmla="*/ 0 w 12"/>
                <a:gd name="T11" fmla="*/ 26 h 57"/>
                <a:gd name="T12" fmla="*/ 0 w 12"/>
                <a:gd name="T13" fmla="*/ 35 h 57"/>
                <a:gd name="T14" fmla="*/ 1 w 12"/>
                <a:gd name="T15" fmla="*/ 45 h 57"/>
                <a:gd name="T16" fmla="*/ 2 w 12"/>
                <a:gd name="T17" fmla="*/ 57 h 57"/>
                <a:gd name="T18" fmla="*/ 11 w 12"/>
                <a:gd name="T19" fmla="*/ 56 h 57"/>
                <a:gd name="T20" fmla="*/ 11 w 12"/>
                <a:gd name="T21" fmla="*/ 55 h 57"/>
                <a:gd name="T22" fmla="*/ 9 w 12"/>
                <a:gd name="T23" fmla="*/ 50 h 57"/>
                <a:gd name="T24" fmla="*/ 9 w 12"/>
                <a:gd name="T25" fmla="*/ 43 h 57"/>
                <a:gd name="T26" fmla="*/ 8 w 12"/>
                <a:gd name="T27" fmla="*/ 35 h 57"/>
                <a:gd name="T28" fmla="*/ 7 w 12"/>
                <a:gd name="T29" fmla="*/ 26 h 57"/>
                <a:gd name="T30" fmla="*/ 8 w 12"/>
                <a:gd name="T31" fmla="*/ 16 h 57"/>
                <a:gd name="T32" fmla="*/ 9 w 12"/>
                <a:gd name="T33" fmla="*/ 8 h 57"/>
                <a:gd name="T34" fmla="*/ 12 w 12"/>
                <a:gd name="T35" fmla="*/ 0 h 57"/>
                <a:gd name="T36" fmla="*/ 12 w 12"/>
                <a:gd name="T37" fmla="*/ 0 h 57"/>
                <a:gd name="T38" fmla="*/ 12 w 12"/>
                <a:gd name="T39" fmla="*/ 0 h 57"/>
                <a:gd name="T40" fmla="*/ 12 w 12"/>
                <a:gd name="T41" fmla="*/ 0 h 57"/>
                <a:gd name="T42" fmla="*/ 11 w 12"/>
                <a:gd name="T43" fmla="*/ 0 h 57"/>
                <a:gd name="T44" fmla="*/ 9 w 12"/>
                <a:gd name="T45" fmla="*/ 0 h 57"/>
                <a:gd name="T46" fmla="*/ 8 w 12"/>
                <a:gd name="T47" fmla="*/ 0 h 57"/>
                <a:gd name="T48" fmla="*/ 6 w 12"/>
                <a:gd name="T49" fmla="*/ 0 h 57"/>
                <a:gd name="T50" fmla="*/ 4 w 12"/>
                <a:gd name="T51" fmla="*/ 1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7"/>
                <a:gd name="T80" fmla="*/ 12 w 12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7">
                  <a:moveTo>
                    <a:pt x="4" y="1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1" y="45"/>
                  </a:lnTo>
                  <a:lnTo>
                    <a:pt x="2" y="57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9" y="50"/>
                  </a:lnTo>
                  <a:lnTo>
                    <a:pt x="9" y="43"/>
                  </a:lnTo>
                  <a:lnTo>
                    <a:pt x="8" y="35"/>
                  </a:lnTo>
                  <a:lnTo>
                    <a:pt x="7" y="26"/>
                  </a:lnTo>
                  <a:lnTo>
                    <a:pt x="8" y="16"/>
                  </a:lnTo>
                  <a:lnTo>
                    <a:pt x="9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33" name="Freeform 307">
              <a:extLst>
                <a:ext uri="{FF2B5EF4-FFF2-40B4-BE49-F238E27FC236}">
                  <a16:creationId xmlns:a16="http://schemas.microsoft.com/office/drawing/2014/main" id="{3C9E14A1-DB18-D44B-AB57-C2578A3B5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1143"/>
              <a:ext cx="9" cy="45"/>
            </a:xfrm>
            <a:custGeom>
              <a:avLst/>
              <a:gdLst>
                <a:gd name="T0" fmla="*/ 4 w 9"/>
                <a:gd name="T1" fmla="*/ 1 h 45"/>
                <a:gd name="T2" fmla="*/ 2 w 9"/>
                <a:gd name="T3" fmla="*/ 2 h 45"/>
                <a:gd name="T4" fmla="*/ 2 w 9"/>
                <a:gd name="T5" fmla="*/ 4 h 45"/>
                <a:gd name="T6" fmla="*/ 1 w 9"/>
                <a:gd name="T7" fmla="*/ 9 h 45"/>
                <a:gd name="T8" fmla="*/ 1 w 9"/>
                <a:gd name="T9" fmla="*/ 14 h 45"/>
                <a:gd name="T10" fmla="*/ 0 w 9"/>
                <a:gd name="T11" fmla="*/ 21 h 45"/>
                <a:gd name="T12" fmla="*/ 0 w 9"/>
                <a:gd name="T13" fmla="*/ 28 h 45"/>
                <a:gd name="T14" fmla="*/ 1 w 9"/>
                <a:gd name="T15" fmla="*/ 37 h 45"/>
                <a:gd name="T16" fmla="*/ 2 w 9"/>
                <a:gd name="T17" fmla="*/ 45 h 45"/>
                <a:gd name="T18" fmla="*/ 9 w 9"/>
                <a:gd name="T19" fmla="*/ 45 h 45"/>
                <a:gd name="T20" fmla="*/ 9 w 9"/>
                <a:gd name="T21" fmla="*/ 44 h 45"/>
                <a:gd name="T22" fmla="*/ 8 w 9"/>
                <a:gd name="T23" fmla="*/ 40 h 45"/>
                <a:gd name="T24" fmla="*/ 7 w 9"/>
                <a:gd name="T25" fmla="*/ 35 h 45"/>
                <a:gd name="T26" fmla="*/ 7 w 9"/>
                <a:gd name="T27" fmla="*/ 28 h 45"/>
                <a:gd name="T28" fmla="*/ 6 w 9"/>
                <a:gd name="T29" fmla="*/ 21 h 45"/>
                <a:gd name="T30" fmla="*/ 7 w 9"/>
                <a:gd name="T31" fmla="*/ 14 h 45"/>
                <a:gd name="T32" fmla="*/ 7 w 9"/>
                <a:gd name="T33" fmla="*/ 7 h 45"/>
                <a:gd name="T34" fmla="*/ 9 w 9"/>
                <a:gd name="T35" fmla="*/ 1 h 45"/>
                <a:gd name="T36" fmla="*/ 9 w 9"/>
                <a:gd name="T37" fmla="*/ 1 h 45"/>
                <a:gd name="T38" fmla="*/ 9 w 9"/>
                <a:gd name="T39" fmla="*/ 1 h 45"/>
                <a:gd name="T40" fmla="*/ 9 w 9"/>
                <a:gd name="T41" fmla="*/ 1 h 45"/>
                <a:gd name="T42" fmla="*/ 9 w 9"/>
                <a:gd name="T43" fmla="*/ 0 h 45"/>
                <a:gd name="T44" fmla="*/ 8 w 9"/>
                <a:gd name="T45" fmla="*/ 0 h 45"/>
                <a:gd name="T46" fmla="*/ 7 w 9"/>
                <a:gd name="T47" fmla="*/ 1 h 45"/>
                <a:gd name="T48" fmla="*/ 6 w 9"/>
                <a:gd name="T49" fmla="*/ 1 h 45"/>
                <a:gd name="T50" fmla="*/ 4 w 9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"/>
                <a:gd name="T79" fmla="*/ 0 h 45"/>
                <a:gd name="T80" fmla="*/ 9 w 9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" h="45">
                  <a:moveTo>
                    <a:pt x="4" y="1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1" y="37"/>
                  </a:lnTo>
                  <a:lnTo>
                    <a:pt x="2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8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34" name="Freeform 308">
              <a:extLst>
                <a:ext uri="{FF2B5EF4-FFF2-40B4-BE49-F238E27FC236}">
                  <a16:creationId xmlns:a16="http://schemas.microsoft.com/office/drawing/2014/main" id="{E60F7295-76A7-CB4F-AE65-71EE27DEB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1148"/>
              <a:ext cx="7" cy="34"/>
            </a:xfrm>
            <a:custGeom>
              <a:avLst/>
              <a:gdLst>
                <a:gd name="T0" fmla="*/ 3 w 7"/>
                <a:gd name="T1" fmla="*/ 2 h 34"/>
                <a:gd name="T2" fmla="*/ 1 w 7"/>
                <a:gd name="T3" fmla="*/ 2 h 34"/>
                <a:gd name="T4" fmla="*/ 1 w 7"/>
                <a:gd name="T5" fmla="*/ 4 h 34"/>
                <a:gd name="T6" fmla="*/ 0 w 7"/>
                <a:gd name="T7" fmla="*/ 6 h 34"/>
                <a:gd name="T8" fmla="*/ 0 w 7"/>
                <a:gd name="T9" fmla="*/ 11 h 34"/>
                <a:gd name="T10" fmla="*/ 0 w 7"/>
                <a:gd name="T11" fmla="*/ 16 h 34"/>
                <a:gd name="T12" fmla="*/ 0 w 7"/>
                <a:gd name="T13" fmla="*/ 21 h 34"/>
                <a:gd name="T14" fmla="*/ 0 w 7"/>
                <a:gd name="T15" fmla="*/ 27 h 34"/>
                <a:gd name="T16" fmla="*/ 1 w 7"/>
                <a:gd name="T17" fmla="*/ 34 h 34"/>
                <a:gd name="T18" fmla="*/ 6 w 7"/>
                <a:gd name="T19" fmla="*/ 34 h 34"/>
                <a:gd name="T20" fmla="*/ 6 w 7"/>
                <a:gd name="T21" fmla="*/ 33 h 34"/>
                <a:gd name="T22" fmla="*/ 6 w 7"/>
                <a:gd name="T23" fmla="*/ 30 h 34"/>
                <a:gd name="T24" fmla="*/ 5 w 7"/>
                <a:gd name="T25" fmla="*/ 26 h 34"/>
                <a:gd name="T26" fmla="*/ 5 w 7"/>
                <a:gd name="T27" fmla="*/ 21 h 34"/>
                <a:gd name="T28" fmla="*/ 5 w 7"/>
                <a:gd name="T29" fmla="*/ 16 h 34"/>
                <a:gd name="T30" fmla="*/ 5 w 7"/>
                <a:gd name="T31" fmla="*/ 11 h 34"/>
                <a:gd name="T32" fmla="*/ 5 w 7"/>
                <a:gd name="T33" fmla="*/ 5 h 34"/>
                <a:gd name="T34" fmla="*/ 7 w 7"/>
                <a:gd name="T35" fmla="*/ 2 h 34"/>
                <a:gd name="T36" fmla="*/ 7 w 7"/>
                <a:gd name="T37" fmla="*/ 2 h 34"/>
                <a:gd name="T38" fmla="*/ 7 w 7"/>
                <a:gd name="T39" fmla="*/ 0 h 34"/>
                <a:gd name="T40" fmla="*/ 6 w 7"/>
                <a:gd name="T41" fmla="*/ 0 h 34"/>
                <a:gd name="T42" fmla="*/ 6 w 7"/>
                <a:gd name="T43" fmla="*/ 0 h 34"/>
                <a:gd name="T44" fmla="*/ 6 w 7"/>
                <a:gd name="T45" fmla="*/ 0 h 34"/>
                <a:gd name="T46" fmla="*/ 5 w 7"/>
                <a:gd name="T47" fmla="*/ 0 h 34"/>
                <a:gd name="T48" fmla="*/ 4 w 7"/>
                <a:gd name="T49" fmla="*/ 0 h 34"/>
                <a:gd name="T50" fmla="*/ 3 w 7"/>
                <a:gd name="T51" fmla="*/ 2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4"/>
                <a:gd name="T80" fmla="*/ 7 w 7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4">
                  <a:moveTo>
                    <a:pt x="3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5" y="26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35" name="Freeform 309">
              <a:extLst>
                <a:ext uri="{FF2B5EF4-FFF2-40B4-BE49-F238E27FC236}">
                  <a16:creationId xmlns:a16="http://schemas.microsoft.com/office/drawing/2014/main" id="{72CAADDB-F034-9444-8563-6CF3E4422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1116"/>
              <a:ext cx="23" cy="91"/>
            </a:xfrm>
            <a:custGeom>
              <a:avLst/>
              <a:gdLst>
                <a:gd name="T0" fmla="*/ 23 w 23"/>
                <a:gd name="T1" fmla="*/ 1 h 91"/>
                <a:gd name="T2" fmla="*/ 22 w 23"/>
                <a:gd name="T3" fmla="*/ 1 h 91"/>
                <a:gd name="T4" fmla="*/ 21 w 23"/>
                <a:gd name="T5" fmla="*/ 3 h 91"/>
                <a:gd name="T6" fmla="*/ 19 w 23"/>
                <a:gd name="T7" fmla="*/ 8 h 91"/>
                <a:gd name="T8" fmla="*/ 16 w 23"/>
                <a:gd name="T9" fmla="*/ 16 h 91"/>
                <a:gd name="T10" fmla="*/ 15 w 23"/>
                <a:gd name="T11" fmla="*/ 28 h 91"/>
                <a:gd name="T12" fmla="*/ 14 w 23"/>
                <a:gd name="T13" fmla="*/ 43 h 91"/>
                <a:gd name="T14" fmla="*/ 15 w 23"/>
                <a:gd name="T15" fmla="*/ 64 h 91"/>
                <a:gd name="T16" fmla="*/ 17 w 23"/>
                <a:gd name="T17" fmla="*/ 91 h 91"/>
                <a:gd name="T18" fmla="*/ 5 w 23"/>
                <a:gd name="T19" fmla="*/ 91 h 91"/>
                <a:gd name="T20" fmla="*/ 3 w 23"/>
                <a:gd name="T21" fmla="*/ 87 h 91"/>
                <a:gd name="T22" fmla="*/ 2 w 23"/>
                <a:gd name="T23" fmla="*/ 80 h 91"/>
                <a:gd name="T24" fmla="*/ 1 w 23"/>
                <a:gd name="T25" fmla="*/ 70 h 91"/>
                <a:gd name="T26" fmla="*/ 0 w 23"/>
                <a:gd name="T27" fmla="*/ 56 h 91"/>
                <a:gd name="T28" fmla="*/ 0 w 23"/>
                <a:gd name="T29" fmla="*/ 42 h 91"/>
                <a:gd name="T30" fmla="*/ 1 w 23"/>
                <a:gd name="T31" fmla="*/ 27 h 91"/>
                <a:gd name="T32" fmla="*/ 3 w 23"/>
                <a:gd name="T33" fmla="*/ 12 h 91"/>
                <a:gd name="T34" fmla="*/ 7 w 23"/>
                <a:gd name="T35" fmla="*/ 0 h 91"/>
                <a:gd name="T36" fmla="*/ 23 w 23"/>
                <a:gd name="T37" fmla="*/ 1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91"/>
                <a:gd name="T59" fmla="*/ 23 w 23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91">
                  <a:moveTo>
                    <a:pt x="23" y="1"/>
                  </a:moveTo>
                  <a:lnTo>
                    <a:pt x="22" y="1"/>
                  </a:lnTo>
                  <a:lnTo>
                    <a:pt x="21" y="3"/>
                  </a:lnTo>
                  <a:lnTo>
                    <a:pt x="19" y="8"/>
                  </a:lnTo>
                  <a:lnTo>
                    <a:pt x="16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7" y="91"/>
                  </a:lnTo>
                  <a:lnTo>
                    <a:pt x="5" y="91"/>
                  </a:lnTo>
                  <a:lnTo>
                    <a:pt x="3" y="87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3" y="12"/>
                  </a:lnTo>
                  <a:lnTo>
                    <a:pt x="7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59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36" name="Freeform 310">
              <a:extLst>
                <a:ext uri="{FF2B5EF4-FFF2-40B4-BE49-F238E27FC236}">
                  <a16:creationId xmlns:a16="http://schemas.microsoft.com/office/drawing/2014/main" id="{5F3C38F5-095F-5940-AE84-BEC3F42B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1123"/>
              <a:ext cx="19" cy="77"/>
            </a:xfrm>
            <a:custGeom>
              <a:avLst/>
              <a:gdLst>
                <a:gd name="T0" fmla="*/ 19 w 19"/>
                <a:gd name="T1" fmla="*/ 0 h 77"/>
                <a:gd name="T2" fmla="*/ 19 w 19"/>
                <a:gd name="T3" fmla="*/ 1 h 77"/>
                <a:gd name="T4" fmla="*/ 18 w 19"/>
                <a:gd name="T5" fmla="*/ 2 h 77"/>
                <a:gd name="T6" fmla="*/ 16 w 19"/>
                <a:gd name="T7" fmla="*/ 7 h 77"/>
                <a:gd name="T8" fmla="*/ 14 w 19"/>
                <a:gd name="T9" fmla="*/ 12 h 77"/>
                <a:gd name="T10" fmla="*/ 13 w 19"/>
                <a:gd name="T11" fmla="*/ 23 h 77"/>
                <a:gd name="T12" fmla="*/ 12 w 19"/>
                <a:gd name="T13" fmla="*/ 36 h 77"/>
                <a:gd name="T14" fmla="*/ 13 w 19"/>
                <a:gd name="T15" fmla="*/ 53 h 77"/>
                <a:gd name="T16" fmla="*/ 14 w 19"/>
                <a:gd name="T17" fmla="*/ 77 h 77"/>
                <a:gd name="T18" fmla="*/ 4 w 19"/>
                <a:gd name="T19" fmla="*/ 77 h 77"/>
                <a:gd name="T20" fmla="*/ 4 w 19"/>
                <a:gd name="T21" fmla="*/ 74 h 77"/>
                <a:gd name="T22" fmla="*/ 2 w 19"/>
                <a:gd name="T23" fmla="*/ 69 h 77"/>
                <a:gd name="T24" fmla="*/ 1 w 19"/>
                <a:gd name="T25" fmla="*/ 59 h 77"/>
                <a:gd name="T26" fmla="*/ 0 w 19"/>
                <a:gd name="T27" fmla="*/ 48 h 77"/>
                <a:gd name="T28" fmla="*/ 0 w 19"/>
                <a:gd name="T29" fmla="*/ 35 h 77"/>
                <a:gd name="T30" fmla="*/ 0 w 19"/>
                <a:gd name="T31" fmla="*/ 22 h 77"/>
                <a:gd name="T32" fmla="*/ 2 w 19"/>
                <a:gd name="T33" fmla="*/ 10 h 77"/>
                <a:gd name="T34" fmla="*/ 6 w 19"/>
                <a:gd name="T35" fmla="*/ 0 h 77"/>
                <a:gd name="T36" fmla="*/ 19 w 19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7"/>
                <a:gd name="T59" fmla="*/ 19 w 19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7">
                  <a:moveTo>
                    <a:pt x="19" y="0"/>
                  </a:moveTo>
                  <a:lnTo>
                    <a:pt x="19" y="1"/>
                  </a:lnTo>
                  <a:lnTo>
                    <a:pt x="18" y="2"/>
                  </a:lnTo>
                  <a:lnTo>
                    <a:pt x="16" y="7"/>
                  </a:lnTo>
                  <a:lnTo>
                    <a:pt x="14" y="12"/>
                  </a:lnTo>
                  <a:lnTo>
                    <a:pt x="13" y="23"/>
                  </a:lnTo>
                  <a:lnTo>
                    <a:pt x="12" y="36"/>
                  </a:lnTo>
                  <a:lnTo>
                    <a:pt x="13" y="53"/>
                  </a:lnTo>
                  <a:lnTo>
                    <a:pt x="14" y="77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59"/>
                  </a:lnTo>
                  <a:lnTo>
                    <a:pt x="0" y="48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37" name="Freeform 311">
              <a:extLst>
                <a:ext uri="{FF2B5EF4-FFF2-40B4-BE49-F238E27FC236}">
                  <a16:creationId xmlns:a16="http://schemas.microsoft.com/office/drawing/2014/main" id="{57652CB2-2BB5-0B46-AA04-486DE4CC7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128"/>
              <a:ext cx="15" cy="65"/>
            </a:xfrm>
            <a:custGeom>
              <a:avLst/>
              <a:gdLst>
                <a:gd name="T0" fmla="*/ 15 w 15"/>
                <a:gd name="T1" fmla="*/ 0 h 65"/>
                <a:gd name="T2" fmla="*/ 15 w 15"/>
                <a:gd name="T3" fmla="*/ 2 h 65"/>
                <a:gd name="T4" fmla="*/ 14 w 15"/>
                <a:gd name="T5" fmla="*/ 3 h 65"/>
                <a:gd name="T6" fmla="*/ 13 w 15"/>
                <a:gd name="T7" fmla="*/ 6 h 65"/>
                <a:gd name="T8" fmla="*/ 12 w 15"/>
                <a:gd name="T9" fmla="*/ 12 h 65"/>
                <a:gd name="T10" fmla="*/ 11 w 15"/>
                <a:gd name="T11" fmla="*/ 20 h 65"/>
                <a:gd name="T12" fmla="*/ 10 w 15"/>
                <a:gd name="T13" fmla="*/ 31 h 65"/>
                <a:gd name="T14" fmla="*/ 11 w 15"/>
                <a:gd name="T15" fmla="*/ 46 h 65"/>
                <a:gd name="T16" fmla="*/ 12 w 15"/>
                <a:gd name="T17" fmla="*/ 65 h 65"/>
                <a:gd name="T18" fmla="*/ 3 w 15"/>
                <a:gd name="T19" fmla="*/ 65 h 65"/>
                <a:gd name="T20" fmla="*/ 3 w 15"/>
                <a:gd name="T21" fmla="*/ 62 h 65"/>
                <a:gd name="T22" fmla="*/ 1 w 15"/>
                <a:gd name="T23" fmla="*/ 58 h 65"/>
                <a:gd name="T24" fmla="*/ 0 w 15"/>
                <a:gd name="T25" fmla="*/ 50 h 65"/>
                <a:gd name="T26" fmla="*/ 0 w 15"/>
                <a:gd name="T27" fmla="*/ 40 h 65"/>
                <a:gd name="T28" fmla="*/ 0 w 15"/>
                <a:gd name="T29" fmla="*/ 30 h 65"/>
                <a:gd name="T30" fmla="*/ 0 w 15"/>
                <a:gd name="T31" fmla="*/ 19 h 65"/>
                <a:gd name="T32" fmla="*/ 1 w 15"/>
                <a:gd name="T33" fmla="*/ 9 h 65"/>
                <a:gd name="T34" fmla="*/ 5 w 15"/>
                <a:gd name="T35" fmla="*/ 0 h 65"/>
                <a:gd name="T36" fmla="*/ 15 w 15"/>
                <a:gd name="T37" fmla="*/ 0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5"/>
                <a:gd name="T59" fmla="*/ 15 w 15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5">
                  <a:moveTo>
                    <a:pt x="15" y="0"/>
                  </a:moveTo>
                  <a:lnTo>
                    <a:pt x="15" y="2"/>
                  </a:lnTo>
                  <a:lnTo>
                    <a:pt x="14" y="3"/>
                  </a:lnTo>
                  <a:lnTo>
                    <a:pt x="13" y="6"/>
                  </a:lnTo>
                  <a:lnTo>
                    <a:pt x="12" y="12"/>
                  </a:lnTo>
                  <a:lnTo>
                    <a:pt x="11" y="20"/>
                  </a:lnTo>
                  <a:lnTo>
                    <a:pt x="10" y="31"/>
                  </a:lnTo>
                  <a:lnTo>
                    <a:pt x="11" y="46"/>
                  </a:lnTo>
                  <a:lnTo>
                    <a:pt x="12" y="65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" y="9"/>
                  </a:lnTo>
                  <a:lnTo>
                    <a:pt x="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38" name="Freeform 312">
              <a:extLst>
                <a:ext uri="{FF2B5EF4-FFF2-40B4-BE49-F238E27FC236}">
                  <a16:creationId xmlns:a16="http://schemas.microsoft.com/office/drawing/2014/main" id="{C824C371-EF8D-A243-AB77-406BCE05D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134"/>
              <a:ext cx="13" cy="52"/>
            </a:xfrm>
            <a:custGeom>
              <a:avLst/>
              <a:gdLst>
                <a:gd name="T0" fmla="*/ 13 w 13"/>
                <a:gd name="T1" fmla="*/ 1 h 52"/>
                <a:gd name="T2" fmla="*/ 13 w 13"/>
                <a:gd name="T3" fmla="*/ 1 h 52"/>
                <a:gd name="T4" fmla="*/ 12 w 13"/>
                <a:gd name="T5" fmla="*/ 3 h 52"/>
                <a:gd name="T6" fmla="*/ 11 w 13"/>
                <a:gd name="T7" fmla="*/ 5 h 52"/>
                <a:gd name="T8" fmla="*/ 10 w 13"/>
                <a:gd name="T9" fmla="*/ 10 h 52"/>
                <a:gd name="T10" fmla="*/ 10 w 13"/>
                <a:gd name="T11" fmla="*/ 17 h 52"/>
                <a:gd name="T12" fmla="*/ 8 w 13"/>
                <a:gd name="T13" fmla="*/ 25 h 52"/>
                <a:gd name="T14" fmla="*/ 8 w 13"/>
                <a:gd name="T15" fmla="*/ 37 h 52"/>
                <a:gd name="T16" fmla="*/ 10 w 13"/>
                <a:gd name="T17" fmla="*/ 52 h 52"/>
                <a:gd name="T18" fmla="*/ 3 w 13"/>
                <a:gd name="T19" fmla="*/ 52 h 52"/>
                <a:gd name="T20" fmla="*/ 3 w 13"/>
                <a:gd name="T21" fmla="*/ 51 h 52"/>
                <a:gd name="T22" fmla="*/ 3 w 13"/>
                <a:gd name="T23" fmla="*/ 46 h 52"/>
                <a:gd name="T24" fmla="*/ 1 w 13"/>
                <a:gd name="T25" fmla="*/ 40 h 52"/>
                <a:gd name="T26" fmla="*/ 1 w 13"/>
                <a:gd name="T27" fmla="*/ 32 h 52"/>
                <a:gd name="T28" fmla="*/ 0 w 13"/>
                <a:gd name="T29" fmla="*/ 24 h 52"/>
                <a:gd name="T30" fmla="*/ 1 w 13"/>
                <a:gd name="T31" fmla="*/ 16 h 52"/>
                <a:gd name="T32" fmla="*/ 3 w 13"/>
                <a:gd name="T33" fmla="*/ 7 h 52"/>
                <a:gd name="T34" fmla="*/ 5 w 13"/>
                <a:gd name="T35" fmla="*/ 0 h 52"/>
                <a:gd name="T36" fmla="*/ 13 w 13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52"/>
                <a:gd name="T59" fmla="*/ 13 w 13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52">
                  <a:moveTo>
                    <a:pt x="13" y="1"/>
                  </a:moveTo>
                  <a:lnTo>
                    <a:pt x="13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10"/>
                  </a:lnTo>
                  <a:lnTo>
                    <a:pt x="10" y="17"/>
                  </a:lnTo>
                  <a:lnTo>
                    <a:pt x="8" y="25"/>
                  </a:lnTo>
                  <a:lnTo>
                    <a:pt x="8" y="37"/>
                  </a:lnTo>
                  <a:lnTo>
                    <a:pt x="10" y="52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1" y="32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3" y="7"/>
                  </a:lnTo>
                  <a:lnTo>
                    <a:pt x="5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A5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39" name="Freeform 313">
              <a:extLst>
                <a:ext uri="{FF2B5EF4-FFF2-40B4-BE49-F238E27FC236}">
                  <a16:creationId xmlns:a16="http://schemas.microsoft.com/office/drawing/2014/main" id="{1D6C124A-2C62-D745-9B0B-11CED7B2A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141"/>
              <a:ext cx="10" cy="38"/>
            </a:xfrm>
            <a:custGeom>
              <a:avLst/>
              <a:gdLst>
                <a:gd name="T0" fmla="*/ 10 w 10"/>
                <a:gd name="T1" fmla="*/ 0 h 38"/>
                <a:gd name="T2" fmla="*/ 10 w 10"/>
                <a:gd name="T3" fmla="*/ 0 h 38"/>
                <a:gd name="T4" fmla="*/ 9 w 10"/>
                <a:gd name="T5" fmla="*/ 2 h 38"/>
                <a:gd name="T6" fmla="*/ 9 w 10"/>
                <a:gd name="T7" fmla="*/ 4 h 38"/>
                <a:gd name="T8" fmla="*/ 7 w 10"/>
                <a:gd name="T9" fmla="*/ 6 h 38"/>
                <a:gd name="T10" fmla="*/ 6 w 10"/>
                <a:gd name="T11" fmla="*/ 11 h 38"/>
                <a:gd name="T12" fmla="*/ 6 w 10"/>
                <a:gd name="T13" fmla="*/ 18 h 38"/>
                <a:gd name="T14" fmla="*/ 6 w 10"/>
                <a:gd name="T15" fmla="*/ 26 h 38"/>
                <a:gd name="T16" fmla="*/ 7 w 10"/>
                <a:gd name="T17" fmla="*/ 38 h 38"/>
                <a:gd name="T18" fmla="*/ 3 w 10"/>
                <a:gd name="T19" fmla="*/ 38 h 38"/>
                <a:gd name="T20" fmla="*/ 2 w 10"/>
                <a:gd name="T21" fmla="*/ 37 h 38"/>
                <a:gd name="T22" fmla="*/ 2 w 10"/>
                <a:gd name="T23" fmla="*/ 33 h 38"/>
                <a:gd name="T24" fmla="*/ 2 w 10"/>
                <a:gd name="T25" fmla="*/ 28 h 38"/>
                <a:gd name="T26" fmla="*/ 0 w 10"/>
                <a:gd name="T27" fmla="*/ 24 h 38"/>
                <a:gd name="T28" fmla="*/ 0 w 10"/>
                <a:gd name="T29" fmla="*/ 17 h 38"/>
                <a:gd name="T30" fmla="*/ 0 w 10"/>
                <a:gd name="T31" fmla="*/ 11 h 38"/>
                <a:gd name="T32" fmla="*/ 2 w 10"/>
                <a:gd name="T33" fmla="*/ 5 h 38"/>
                <a:gd name="T34" fmla="*/ 4 w 10"/>
                <a:gd name="T35" fmla="*/ 0 h 38"/>
                <a:gd name="T36" fmla="*/ 10 w 10"/>
                <a:gd name="T37" fmla="*/ 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38"/>
                <a:gd name="T59" fmla="*/ 10 w 10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38">
                  <a:moveTo>
                    <a:pt x="10" y="0"/>
                  </a:moveTo>
                  <a:lnTo>
                    <a:pt x="10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11"/>
                  </a:lnTo>
                  <a:lnTo>
                    <a:pt x="6" y="18"/>
                  </a:lnTo>
                  <a:lnTo>
                    <a:pt x="6" y="26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40" name="Freeform 314">
              <a:extLst>
                <a:ext uri="{FF2B5EF4-FFF2-40B4-BE49-F238E27FC236}">
                  <a16:creationId xmlns:a16="http://schemas.microsoft.com/office/drawing/2014/main" id="{330DBBF1-1715-6C4F-8829-4645AF749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1130"/>
              <a:ext cx="45" cy="55"/>
            </a:xfrm>
            <a:custGeom>
              <a:avLst/>
              <a:gdLst>
                <a:gd name="T0" fmla="*/ 3 w 45"/>
                <a:gd name="T1" fmla="*/ 5 h 55"/>
                <a:gd name="T2" fmla="*/ 3 w 45"/>
                <a:gd name="T3" fmla="*/ 7 h 55"/>
                <a:gd name="T4" fmla="*/ 2 w 45"/>
                <a:gd name="T5" fmla="*/ 9 h 55"/>
                <a:gd name="T6" fmla="*/ 1 w 45"/>
                <a:gd name="T7" fmla="*/ 14 h 55"/>
                <a:gd name="T8" fmla="*/ 0 w 45"/>
                <a:gd name="T9" fmla="*/ 21 h 55"/>
                <a:gd name="T10" fmla="*/ 0 w 45"/>
                <a:gd name="T11" fmla="*/ 28 h 55"/>
                <a:gd name="T12" fmla="*/ 0 w 45"/>
                <a:gd name="T13" fmla="*/ 36 h 55"/>
                <a:gd name="T14" fmla="*/ 0 w 45"/>
                <a:gd name="T15" fmla="*/ 45 h 55"/>
                <a:gd name="T16" fmla="*/ 2 w 45"/>
                <a:gd name="T17" fmla="*/ 55 h 55"/>
                <a:gd name="T18" fmla="*/ 2 w 45"/>
                <a:gd name="T19" fmla="*/ 55 h 55"/>
                <a:gd name="T20" fmla="*/ 2 w 45"/>
                <a:gd name="T21" fmla="*/ 53 h 55"/>
                <a:gd name="T22" fmla="*/ 2 w 45"/>
                <a:gd name="T23" fmla="*/ 51 h 55"/>
                <a:gd name="T24" fmla="*/ 2 w 45"/>
                <a:gd name="T25" fmla="*/ 49 h 55"/>
                <a:gd name="T26" fmla="*/ 2 w 45"/>
                <a:gd name="T27" fmla="*/ 45 h 55"/>
                <a:gd name="T28" fmla="*/ 3 w 45"/>
                <a:gd name="T29" fmla="*/ 43 h 55"/>
                <a:gd name="T30" fmla="*/ 3 w 45"/>
                <a:gd name="T31" fmla="*/ 38 h 55"/>
                <a:gd name="T32" fmla="*/ 5 w 45"/>
                <a:gd name="T33" fmla="*/ 35 h 55"/>
                <a:gd name="T34" fmla="*/ 6 w 45"/>
                <a:gd name="T35" fmla="*/ 31 h 55"/>
                <a:gd name="T36" fmla="*/ 7 w 45"/>
                <a:gd name="T37" fmla="*/ 28 h 55"/>
                <a:gd name="T38" fmla="*/ 8 w 45"/>
                <a:gd name="T39" fmla="*/ 24 h 55"/>
                <a:gd name="T40" fmla="*/ 10 w 45"/>
                <a:gd name="T41" fmla="*/ 21 h 55"/>
                <a:gd name="T42" fmla="*/ 14 w 45"/>
                <a:gd name="T43" fmla="*/ 18 h 55"/>
                <a:gd name="T44" fmla="*/ 16 w 45"/>
                <a:gd name="T45" fmla="*/ 16 h 55"/>
                <a:gd name="T46" fmla="*/ 21 w 45"/>
                <a:gd name="T47" fmla="*/ 15 h 55"/>
                <a:gd name="T48" fmla="*/ 26 w 45"/>
                <a:gd name="T49" fmla="*/ 14 h 55"/>
                <a:gd name="T50" fmla="*/ 26 w 45"/>
                <a:gd name="T51" fmla="*/ 13 h 55"/>
                <a:gd name="T52" fmla="*/ 26 w 45"/>
                <a:gd name="T53" fmla="*/ 13 h 55"/>
                <a:gd name="T54" fmla="*/ 28 w 45"/>
                <a:gd name="T55" fmla="*/ 11 h 55"/>
                <a:gd name="T56" fmla="*/ 29 w 45"/>
                <a:gd name="T57" fmla="*/ 10 h 55"/>
                <a:gd name="T58" fmla="*/ 33 w 45"/>
                <a:gd name="T59" fmla="*/ 9 h 55"/>
                <a:gd name="T60" fmla="*/ 36 w 45"/>
                <a:gd name="T61" fmla="*/ 7 h 55"/>
                <a:gd name="T62" fmla="*/ 41 w 45"/>
                <a:gd name="T63" fmla="*/ 4 h 55"/>
                <a:gd name="T64" fmla="*/ 45 w 45"/>
                <a:gd name="T65" fmla="*/ 2 h 55"/>
                <a:gd name="T66" fmla="*/ 45 w 45"/>
                <a:gd name="T67" fmla="*/ 2 h 55"/>
                <a:gd name="T68" fmla="*/ 44 w 45"/>
                <a:gd name="T69" fmla="*/ 2 h 55"/>
                <a:gd name="T70" fmla="*/ 43 w 45"/>
                <a:gd name="T71" fmla="*/ 2 h 55"/>
                <a:gd name="T72" fmla="*/ 42 w 45"/>
                <a:gd name="T73" fmla="*/ 2 h 55"/>
                <a:gd name="T74" fmla="*/ 40 w 45"/>
                <a:gd name="T75" fmla="*/ 1 h 55"/>
                <a:gd name="T76" fmla="*/ 37 w 45"/>
                <a:gd name="T77" fmla="*/ 1 h 55"/>
                <a:gd name="T78" fmla="*/ 35 w 45"/>
                <a:gd name="T79" fmla="*/ 1 h 55"/>
                <a:gd name="T80" fmla="*/ 31 w 45"/>
                <a:gd name="T81" fmla="*/ 1 h 55"/>
                <a:gd name="T82" fmla="*/ 28 w 45"/>
                <a:gd name="T83" fmla="*/ 0 h 55"/>
                <a:gd name="T84" fmla="*/ 26 w 45"/>
                <a:gd name="T85" fmla="*/ 1 h 55"/>
                <a:gd name="T86" fmla="*/ 22 w 45"/>
                <a:gd name="T87" fmla="*/ 1 h 55"/>
                <a:gd name="T88" fmla="*/ 19 w 45"/>
                <a:gd name="T89" fmla="*/ 1 h 55"/>
                <a:gd name="T90" fmla="*/ 14 w 45"/>
                <a:gd name="T91" fmla="*/ 2 h 55"/>
                <a:gd name="T92" fmla="*/ 10 w 45"/>
                <a:gd name="T93" fmla="*/ 2 h 55"/>
                <a:gd name="T94" fmla="*/ 7 w 45"/>
                <a:gd name="T95" fmla="*/ 3 h 55"/>
                <a:gd name="T96" fmla="*/ 3 w 45"/>
                <a:gd name="T97" fmla="*/ 5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55"/>
                <a:gd name="T149" fmla="*/ 45 w 45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55">
                  <a:moveTo>
                    <a:pt x="3" y="5"/>
                  </a:moveTo>
                  <a:lnTo>
                    <a:pt x="3" y="7"/>
                  </a:lnTo>
                  <a:lnTo>
                    <a:pt x="2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1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4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41" name="Freeform 315">
              <a:extLst>
                <a:ext uri="{FF2B5EF4-FFF2-40B4-BE49-F238E27FC236}">
                  <a16:creationId xmlns:a16="http://schemas.microsoft.com/office/drawing/2014/main" id="{CF5C0B7D-0B52-2948-8C6B-4D953667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1171"/>
              <a:ext cx="37" cy="10"/>
            </a:xfrm>
            <a:custGeom>
              <a:avLst/>
              <a:gdLst>
                <a:gd name="T0" fmla="*/ 0 w 37"/>
                <a:gd name="T1" fmla="*/ 7 h 10"/>
                <a:gd name="T2" fmla="*/ 0 w 37"/>
                <a:gd name="T3" fmla="*/ 7 h 10"/>
                <a:gd name="T4" fmla="*/ 0 w 37"/>
                <a:gd name="T5" fmla="*/ 5 h 10"/>
                <a:gd name="T6" fmla="*/ 1 w 37"/>
                <a:gd name="T7" fmla="*/ 5 h 10"/>
                <a:gd name="T8" fmla="*/ 1 w 37"/>
                <a:gd name="T9" fmla="*/ 4 h 10"/>
                <a:gd name="T10" fmla="*/ 2 w 37"/>
                <a:gd name="T11" fmla="*/ 3 h 10"/>
                <a:gd name="T12" fmla="*/ 3 w 37"/>
                <a:gd name="T13" fmla="*/ 3 h 10"/>
                <a:gd name="T14" fmla="*/ 4 w 37"/>
                <a:gd name="T15" fmla="*/ 2 h 10"/>
                <a:gd name="T16" fmla="*/ 7 w 37"/>
                <a:gd name="T17" fmla="*/ 1 h 10"/>
                <a:gd name="T18" fmla="*/ 9 w 37"/>
                <a:gd name="T19" fmla="*/ 1 h 10"/>
                <a:gd name="T20" fmla="*/ 11 w 37"/>
                <a:gd name="T21" fmla="*/ 0 h 10"/>
                <a:gd name="T22" fmla="*/ 15 w 37"/>
                <a:gd name="T23" fmla="*/ 0 h 10"/>
                <a:gd name="T24" fmla="*/ 18 w 37"/>
                <a:gd name="T25" fmla="*/ 0 h 10"/>
                <a:gd name="T26" fmla="*/ 22 w 37"/>
                <a:gd name="T27" fmla="*/ 0 h 10"/>
                <a:gd name="T28" fmla="*/ 27 w 37"/>
                <a:gd name="T29" fmla="*/ 1 h 10"/>
                <a:gd name="T30" fmla="*/ 31 w 37"/>
                <a:gd name="T31" fmla="*/ 2 h 10"/>
                <a:gd name="T32" fmla="*/ 37 w 37"/>
                <a:gd name="T33" fmla="*/ 3 h 10"/>
                <a:gd name="T34" fmla="*/ 37 w 37"/>
                <a:gd name="T35" fmla="*/ 5 h 10"/>
                <a:gd name="T36" fmla="*/ 36 w 37"/>
                <a:gd name="T37" fmla="*/ 5 h 10"/>
                <a:gd name="T38" fmla="*/ 36 w 37"/>
                <a:gd name="T39" fmla="*/ 5 h 10"/>
                <a:gd name="T40" fmla="*/ 34 w 37"/>
                <a:gd name="T41" fmla="*/ 4 h 10"/>
                <a:gd name="T42" fmla="*/ 32 w 37"/>
                <a:gd name="T43" fmla="*/ 4 h 10"/>
                <a:gd name="T44" fmla="*/ 30 w 37"/>
                <a:gd name="T45" fmla="*/ 3 h 10"/>
                <a:gd name="T46" fmla="*/ 28 w 37"/>
                <a:gd name="T47" fmla="*/ 3 h 10"/>
                <a:gd name="T48" fmla="*/ 24 w 37"/>
                <a:gd name="T49" fmla="*/ 3 h 10"/>
                <a:gd name="T50" fmla="*/ 22 w 37"/>
                <a:gd name="T51" fmla="*/ 2 h 10"/>
                <a:gd name="T52" fmla="*/ 18 w 37"/>
                <a:gd name="T53" fmla="*/ 2 h 10"/>
                <a:gd name="T54" fmla="*/ 15 w 37"/>
                <a:gd name="T55" fmla="*/ 2 h 10"/>
                <a:gd name="T56" fmla="*/ 13 w 37"/>
                <a:gd name="T57" fmla="*/ 3 h 10"/>
                <a:gd name="T58" fmla="*/ 9 w 37"/>
                <a:gd name="T59" fmla="*/ 3 h 10"/>
                <a:gd name="T60" fmla="*/ 7 w 37"/>
                <a:gd name="T61" fmla="*/ 4 h 10"/>
                <a:gd name="T62" fmla="*/ 4 w 37"/>
                <a:gd name="T63" fmla="*/ 5 h 10"/>
                <a:gd name="T64" fmla="*/ 2 w 37"/>
                <a:gd name="T65" fmla="*/ 8 h 10"/>
                <a:gd name="T66" fmla="*/ 0 w 37"/>
                <a:gd name="T67" fmla="*/ 10 h 10"/>
                <a:gd name="T68" fmla="*/ 0 w 37"/>
                <a:gd name="T69" fmla="*/ 7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42" name="Freeform 316">
              <a:extLst>
                <a:ext uri="{FF2B5EF4-FFF2-40B4-BE49-F238E27FC236}">
                  <a16:creationId xmlns:a16="http://schemas.microsoft.com/office/drawing/2014/main" id="{0B55B1BD-3436-514D-B18F-2AD64C972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1146"/>
              <a:ext cx="37" cy="11"/>
            </a:xfrm>
            <a:custGeom>
              <a:avLst/>
              <a:gdLst>
                <a:gd name="T0" fmla="*/ 0 w 37"/>
                <a:gd name="T1" fmla="*/ 7 h 11"/>
                <a:gd name="T2" fmla="*/ 0 w 37"/>
                <a:gd name="T3" fmla="*/ 7 h 11"/>
                <a:gd name="T4" fmla="*/ 0 w 37"/>
                <a:gd name="T5" fmla="*/ 6 h 11"/>
                <a:gd name="T6" fmla="*/ 1 w 37"/>
                <a:gd name="T7" fmla="*/ 6 h 11"/>
                <a:gd name="T8" fmla="*/ 1 w 37"/>
                <a:gd name="T9" fmla="*/ 5 h 11"/>
                <a:gd name="T10" fmla="*/ 2 w 37"/>
                <a:gd name="T11" fmla="*/ 4 h 11"/>
                <a:gd name="T12" fmla="*/ 3 w 37"/>
                <a:gd name="T13" fmla="*/ 4 h 11"/>
                <a:gd name="T14" fmla="*/ 4 w 37"/>
                <a:gd name="T15" fmla="*/ 2 h 11"/>
                <a:gd name="T16" fmla="*/ 7 w 37"/>
                <a:gd name="T17" fmla="*/ 1 h 11"/>
                <a:gd name="T18" fmla="*/ 9 w 37"/>
                <a:gd name="T19" fmla="*/ 1 h 11"/>
                <a:gd name="T20" fmla="*/ 11 w 37"/>
                <a:gd name="T21" fmla="*/ 0 h 11"/>
                <a:gd name="T22" fmla="*/ 15 w 37"/>
                <a:gd name="T23" fmla="*/ 0 h 11"/>
                <a:gd name="T24" fmla="*/ 18 w 37"/>
                <a:gd name="T25" fmla="*/ 0 h 11"/>
                <a:gd name="T26" fmla="*/ 22 w 37"/>
                <a:gd name="T27" fmla="*/ 0 h 11"/>
                <a:gd name="T28" fmla="*/ 27 w 37"/>
                <a:gd name="T29" fmla="*/ 1 h 11"/>
                <a:gd name="T30" fmla="*/ 31 w 37"/>
                <a:gd name="T31" fmla="*/ 2 h 11"/>
                <a:gd name="T32" fmla="*/ 37 w 37"/>
                <a:gd name="T33" fmla="*/ 4 h 11"/>
                <a:gd name="T34" fmla="*/ 37 w 37"/>
                <a:gd name="T35" fmla="*/ 6 h 11"/>
                <a:gd name="T36" fmla="*/ 36 w 37"/>
                <a:gd name="T37" fmla="*/ 6 h 11"/>
                <a:gd name="T38" fmla="*/ 36 w 37"/>
                <a:gd name="T39" fmla="*/ 6 h 11"/>
                <a:gd name="T40" fmla="*/ 34 w 37"/>
                <a:gd name="T41" fmla="*/ 5 h 11"/>
                <a:gd name="T42" fmla="*/ 32 w 37"/>
                <a:gd name="T43" fmla="*/ 5 h 11"/>
                <a:gd name="T44" fmla="*/ 30 w 37"/>
                <a:gd name="T45" fmla="*/ 5 h 11"/>
                <a:gd name="T46" fmla="*/ 28 w 37"/>
                <a:gd name="T47" fmla="*/ 4 h 11"/>
                <a:gd name="T48" fmla="*/ 24 w 37"/>
                <a:gd name="T49" fmla="*/ 4 h 11"/>
                <a:gd name="T50" fmla="*/ 22 w 37"/>
                <a:gd name="T51" fmla="*/ 2 h 11"/>
                <a:gd name="T52" fmla="*/ 18 w 37"/>
                <a:gd name="T53" fmla="*/ 2 h 11"/>
                <a:gd name="T54" fmla="*/ 15 w 37"/>
                <a:gd name="T55" fmla="*/ 2 h 11"/>
                <a:gd name="T56" fmla="*/ 13 w 37"/>
                <a:gd name="T57" fmla="*/ 4 h 11"/>
                <a:gd name="T58" fmla="*/ 9 w 37"/>
                <a:gd name="T59" fmla="*/ 4 h 11"/>
                <a:gd name="T60" fmla="*/ 7 w 37"/>
                <a:gd name="T61" fmla="*/ 5 h 11"/>
                <a:gd name="T62" fmla="*/ 4 w 37"/>
                <a:gd name="T63" fmla="*/ 6 h 11"/>
                <a:gd name="T64" fmla="*/ 2 w 37"/>
                <a:gd name="T65" fmla="*/ 8 h 11"/>
                <a:gd name="T66" fmla="*/ 0 w 37"/>
                <a:gd name="T67" fmla="*/ 11 h 11"/>
                <a:gd name="T68" fmla="*/ 0 w 37"/>
                <a:gd name="T69" fmla="*/ 7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43" name="Freeform 317">
              <a:extLst>
                <a:ext uri="{FF2B5EF4-FFF2-40B4-BE49-F238E27FC236}">
                  <a16:creationId xmlns:a16="http://schemas.microsoft.com/office/drawing/2014/main" id="{6A02FDEC-B2AA-A446-84DD-A51D85C14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" y="1134"/>
              <a:ext cx="60" cy="114"/>
            </a:xfrm>
            <a:custGeom>
              <a:avLst/>
              <a:gdLst>
                <a:gd name="T0" fmla="*/ 0 w 60"/>
                <a:gd name="T1" fmla="*/ 0 h 114"/>
                <a:gd name="T2" fmla="*/ 0 w 60"/>
                <a:gd name="T3" fmla="*/ 110 h 114"/>
                <a:gd name="T4" fmla="*/ 18 w 60"/>
                <a:gd name="T5" fmla="*/ 114 h 114"/>
                <a:gd name="T6" fmla="*/ 17 w 60"/>
                <a:gd name="T7" fmla="*/ 98 h 114"/>
                <a:gd name="T8" fmla="*/ 60 w 60"/>
                <a:gd name="T9" fmla="*/ 105 h 114"/>
                <a:gd name="T10" fmla="*/ 60 w 60"/>
                <a:gd name="T11" fmla="*/ 100 h 114"/>
                <a:gd name="T12" fmla="*/ 30 w 60"/>
                <a:gd name="T13" fmla="*/ 96 h 114"/>
                <a:gd name="T14" fmla="*/ 29 w 60"/>
                <a:gd name="T15" fmla="*/ 83 h 114"/>
                <a:gd name="T16" fmla="*/ 9 w 60"/>
                <a:gd name="T17" fmla="*/ 83 h 114"/>
                <a:gd name="T18" fmla="*/ 8 w 60"/>
                <a:gd name="T19" fmla="*/ 81 h 114"/>
                <a:gd name="T20" fmla="*/ 7 w 60"/>
                <a:gd name="T21" fmla="*/ 76 h 114"/>
                <a:gd name="T22" fmla="*/ 6 w 60"/>
                <a:gd name="T23" fmla="*/ 69 h 114"/>
                <a:gd name="T24" fmla="*/ 3 w 60"/>
                <a:gd name="T25" fmla="*/ 60 h 114"/>
                <a:gd name="T26" fmla="*/ 2 w 60"/>
                <a:gd name="T27" fmla="*/ 48 h 114"/>
                <a:gd name="T28" fmla="*/ 1 w 60"/>
                <a:gd name="T29" fmla="*/ 34 h 114"/>
                <a:gd name="T30" fmla="*/ 2 w 60"/>
                <a:gd name="T31" fmla="*/ 20 h 114"/>
                <a:gd name="T32" fmla="*/ 6 w 60"/>
                <a:gd name="T33" fmla="*/ 4 h 114"/>
                <a:gd name="T34" fmla="*/ 0 w 60"/>
                <a:gd name="T35" fmla="*/ 0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114"/>
                <a:gd name="T56" fmla="*/ 60 w 60"/>
                <a:gd name="T57" fmla="*/ 114 h 1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114">
                  <a:moveTo>
                    <a:pt x="0" y="0"/>
                  </a:moveTo>
                  <a:lnTo>
                    <a:pt x="0" y="110"/>
                  </a:lnTo>
                  <a:lnTo>
                    <a:pt x="18" y="114"/>
                  </a:lnTo>
                  <a:lnTo>
                    <a:pt x="17" y="98"/>
                  </a:lnTo>
                  <a:lnTo>
                    <a:pt x="60" y="105"/>
                  </a:lnTo>
                  <a:lnTo>
                    <a:pt x="60" y="100"/>
                  </a:lnTo>
                  <a:lnTo>
                    <a:pt x="30" y="96"/>
                  </a:lnTo>
                  <a:lnTo>
                    <a:pt x="29" y="83"/>
                  </a:lnTo>
                  <a:lnTo>
                    <a:pt x="9" y="83"/>
                  </a:lnTo>
                  <a:lnTo>
                    <a:pt x="8" y="81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3" y="60"/>
                  </a:lnTo>
                  <a:lnTo>
                    <a:pt x="2" y="48"/>
                  </a:lnTo>
                  <a:lnTo>
                    <a:pt x="1" y="34"/>
                  </a:lnTo>
                  <a:lnTo>
                    <a:pt x="2" y="20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44" name="Freeform 318">
              <a:extLst>
                <a:ext uri="{FF2B5EF4-FFF2-40B4-BE49-F238E27FC236}">
                  <a16:creationId xmlns:a16="http://schemas.microsoft.com/office/drawing/2014/main" id="{5872C4E9-5BB8-E046-BB34-5FC9D35FD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1109"/>
              <a:ext cx="78" cy="15"/>
            </a:xfrm>
            <a:custGeom>
              <a:avLst/>
              <a:gdLst>
                <a:gd name="T0" fmla="*/ 0 w 78"/>
                <a:gd name="T1" fmla="*/ 15 h 15"/>
                <a:gd name="T2" fmla="*/ 0 w 78"/>
                <a:gd name="T3" fmla="*/ 15 h 15"/>
                <a:gd name="T4" fmla="*/ 2 w 78"/>
                <a:gd name="T5" fmla="*/ 14 h 15"/>
                <a:gd name="T6" fmla="*/ 4 w 78"/>
                <a:gd name="T7" fmla="*/ 14 h 15"/>
                <a:gd name="T8" fmla="*/ 7 w 78"/>
                <a:gd name="T9" fmla="*/ 12 h 15"/>
                <a:gd name="T10" fmla="*/ 11 w 78"/>
                <a:gd name="T11" fmla="*/ 11 h 15"/>
                <a:gd name="T12" fmla="*/ 14 w 78"/>
                <a:gd name="T13" fmla="*/ 10 h 15"/>
                <a:gd name="T14" fmla="*/ 19 w 78"/>
                <a:gd name="T15" fmla="*/ 9 h 15"/>
                <a:gd name="T16" fmla="*/ 23 w 78"/>
                <a:gd name="T17" fmla="*/ 8 h 15"/>
                <a:gd name="T18" fmla="*/ 29 w 78"/>
                <a:gd name="T19" fmla="*/ 8 h 15"/>
                <a:gd name="T20" fmla="*/ 35 w 78"/>
                <a:gd name="T21" fmla="*/ 7 h 15"/>
                <a:gd name="T22" fmla="*/ 42 w 78"/>
                <a:gd name="T23" fmla="*/ 7 h 15"/>
                <a:gd name="T24" fmla="*/ 48 w 78"/>
                <a:gd name="T25" fmla="*/ 5 h 15"/>
                <a:gd name="T26" fmla="*/ 55 w 78"/>
                <a:gd name="T27" fmla="*/ 7 h 15"/>
                <a:gd name="T28" fmla="*/ 62 w 78"/>
                <a:gd name="T29" fmla="*/ 7 h 15"/>
                <a:gd name="T30" fmla="*/ 69 w 78"/>
                <a:gd name="T31" fmla="*/ 8 h 15"/>
                <a:gd name="T32" fmla="*/ 76 w 78"/>
                <a:gd name="T33" fmla="*/ 9 h 15"/>
                <a:gd name="T34" fmla="*/ 78 w 78"/>
                <a:gd name="T35" fmla="*/ 0 h 15"/>
                <a:gd name="T36" fmla="*/ 78 w 78"/>
                <a:gd name="T37" fmla="*/ 0 h 15"/>
                <a:gd name="T38" fmla="*/ 76 w 78"/>
                <a:gd name="T39" fmla="*/ 0 h 15"/>
                <a:gd name="T40" fmla="*/ 74 w 78"/>
                <a:gd name="T41" fmla="*/ 0 h 15"/>
                <a:gd name="T42" fmla="*/ 70 w 78"/>
                <a:gd name="T43" fmla="*/ 0 h 15"/>
                <a:gd name="T44" fmla="*/ 65 w 78"/>
                <a:gd name="T45" fmla="*/ 0 h 15"/>
                <a:gd name="T46" fmla="*/ 61 w 78"/>
                <a:gd name="T47" fmla="*/ 0 h 15"/>
                <a:gd name="T48" fmla="*/ 56 w 78"/>
                <a:gd name="T49" fmla="*/ 0 h 15"/>
                <a:gd name="T50" fmla="*/ 50 w 78"/>
                <a:gd name="T51" fmla="*/ 1 h 15"/>
                <a:gd name="T52" fmla="*/ 43 w 78"/>
                <a:gd name="T53" fmla="*/ 1 h 15"/>
                <a:gd name="T54" fmla="*/ 37 w 78"/>
                <a:gd name="T55" fmla="*/ 1 h 15"/>
                <a:gd name="T56" fmla="*/ 30 w 78"/>
                <a:gd name="T57" fmla="*/ 2 h 15"/>
                <a:gd name="T58" fmla="*/ 25 w 78"/>
                <a:gd name="T59" fmla="*/ 3 h 15"/>
                <a:gd name="T60" fmla="*/ 18 w 78"/>
                <a:gd name="T61" fmla="*/ 4 h 15"/>
                <a:gd name="T62" fmla="*/ 12 w 78"/>
                <a:gd name="T63" fmla="*/ 5 h 15"/>
                <a:gd name="T64" fmla="*/ 6 w 78"/>
                <a:gd name="T65" fmla="*/ 7 h 15"/>
                <a:gd name="T66" fmla="*/ 0 w 78"/>
                <a:gd name="T67" fmla="*/ 8 h 15"/>
                <a:gd name="T68" fmla="*/ 0 w 78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15"/>
                <a:gd name="T107" fmla="*/ 78 w 78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15">
                  <a:moveTo>
                    <a:pt x="0" y="15"/>
                  </a:moveTo>
                  <a:lnTo>
                    <a:pt x="0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8"/>
                  </a:lnTo>
                  <a:lnTo>
                    <a:pt x="29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5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0" y="1"/>
                  </a:lnTo>
                  <a:lnTo>
                    <a:pt x="43" y="1"/>
                  </a:lnTo>
                  <a:lnTo>
                    <a:pt x="37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45" name="Freeform 319">
              <a:extLst>
                <a:ext uri="{FF2B5EF4-FFF2-40B4-BE49-F238E27FC236}">
                  <a16:creationId xmlns:a16="http://schemas.microsoft.com/office/drawing/2014/main" id="{1761F050-2425-B745-9CF2-671971D20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1250"/>
              <a:ext cx="131" cy="44"/>
            </a:xfrm>
            <a:custGeom>
              <a:avLst/>
              <a:gdLst>
                <a:gd name="T0" fmla="*/ 54 w 131"/>
                <a:gd name="T1" fmla="*/ 43 h 44"/>
                <a:gd name="T2" fmla="*/ 56 w 131"/>
                <a:gd name="T3" fmla="*/ 42 h 44"/>
                <a:gd name="T4" fmla="*/ 56 w 131"/>
                <a:gd name="T5" fmla="*/ 42 h 44"/>
                <a:gd name="T6" fmla="*/ 57 w 131"/>
                <a:gd name="T7" fmla="*/ 42 h 44"/>
                <a:gd name="T8" fmla="*/ 59 w 131"/>
                <a:gd name="T9" fmla="*/ 41 h 44"/>
                <a:gd name="T10" fmla="*/ 60 w 131"/>
                <a:gd name="T11" fmla="*/ 41 h 44"/>
                <a:gd name="T12" fmla="*/ 63 w 131"/>
                <a:gd name="T13" fmla="*/ 40 h 44"/>
                <a:gd name="T14" fmla="*/ 65 w 131"/>
                <a:gd name="T15" fmla="*/ 39 h 44"/>
                <a:gd name="T16" fmla="*/ 67 w 131"/>
                <a:gd name="T17" fmla="*/ 37 h 44"/>
                <a:gd name="T18" fmla="*/ 71 w 131"/>
                <a:gd name="T19" fmla="*/ 36 h 44"/>
                <a:gd name="T20" fmla="*/ 73 w 131"/>
                <a:gd name="T21" fmla="*/ 34 h 44"/>
                <a:gd name="T22" fmla="*/ 75 w 131"/>
                <a:gd name="T23" fmla="*/ 33 h 44"/>
                <a:gd name="T24" fmla="*/ 78 w 131"/>
                <a:gd name="T25" fmla="*/ 30 h 44"/>
                <a:gd name="T26" fmla="*/ 80 w 131"/>
                <a:gd name="T27" fmla="*/ 29 h 44"/>
                <a:gd name="T28" fmla="*/ 81 w 131"/>
                <a:gd name="T29" fmla="*/ 27 h 44"/>
                <a:gd name="T30" fmla="*/ 84 w 131"/>
                <a:gd name="T31" fmla="*/ 26 h 44"/>
                <a:gd name="T32" fmla="*/ 85 w 131"/>
                <a:gd name="T33" fmla="*/ 23 h 44"/>
                <a:gd name="T34" fmla="*/ 0 w 131"/>
                <a:gd name="T35" fmla="*/ 2 h 44"/>
                <a:gd name="T36" fmla="*/ 5 w 131"/>
                <a:gd name="T37" fmla="*/ 0 h 44"/>
                <a:gd name="T38" fmla="*/ 131 w 131"/>
                <a:gd name="T39" fmla="*/ 32 h 44"/>
                <a:gd name="T40" fmla="*/ 126 w 131"/>
                <a:gd name="T41" fmla="*/ 34 h 44"/>
                <a:gd name="T42" fmla="*/ 89 w 131"/>
                <a:gd name="T43" fmla="*/ 25 h 44"/>
                <a:gd name="T44" fmla="*/ 89 w 131"/>
                <a:gd name="T45" fmla="*/ 25 h 44"/>
                <a:gd name="T46" fmla="*/ 89 w 131"/>
                <a:gd name="T47" fmla="*/ 26 h 44"/>
                <a:gd name="T48" fmla="*/ 88 w 131"/>
                <a:gd name="T49" fmla="*/ 26 h 44"/>
                <a:gd name="T50" fmla="*/ 88 w 131"/>
                <a:gd name="T51" fmla="*/ 27 h 44"/>
                <a:gd name="T52" fmla="*/ 87 w 131"/>
                <a:gd name="T53" fmla="*/ 28 h 44"/>
                <a:gd name="T54" fmla="*/ 86 w 131"/>
                <a:gd name="T55" fmla="*/ 29 h 44"/>
                <a:gd name="T56" fmla="*/ 85 w 131"/>
                <a:gd name="T57" fmla="*/ 30 h 44"/>
                <a:gd name="T58" fmla="*/ 82 w 131"/>
                <a:gd name="T59" fmla="*/ 32 h 44"/>
                <a:gd name="T60" fmla="*/ 80 w 131"/>
                <a:gd name="T61" fmla="*/ 33 h 44"/>
                <a:gd name="T62" fmla="*/ 78 w 131"/>
                <a:gd name="T63" fmla="*/ 34 h 44"/>
                <a:gd name="T64" fmla="*/ 75 w 131"/>
                <a:gd name="T65" fmla="*/ 36 h 44"/>
                <a:gd name="T66" fmla="*/ 72 w 131"/>
                <a:gd name="T67" fmla="*/ 37 h 44"/>
                <a:gd name="T68" fmla="*/ 70 w 131"/>
                <a:gd name="T69" fmla="*/ 40 h 44"/>
                <a:gd name="T70" fmla="*/ 65 w 131"/>
                <a:gd name="T71" fmla="*/ 41 h 44"/>
                <a:gd name="T72" fmla="*/ 61 w 131"/>
                <a:gd name="T73" fmla="*/ 42 h 44"/>
                <a:gd name="T74" fmla="*/ 57 w 131"/>
                <a:gd name="T75" fmla="*/ 44 h 44"/>
                <a:gd name="T76" fmla="*/ 54 w 131"/>
                <a:gd name="T77" fmla="*/ 43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44"/>
                <a:gd name="T119" fmla="*/ 131 w 131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44">
                  <a:moveTo>
                    <a:pt x="54" y="43"/>
                  </a:move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7" y="37"/>
                  </a:lnTo>
                  <a:lnTo>
                    <a:pt x="71" y="36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1" y="27"/>
                  </a:lnTo>
                  <a:lnTo>
                    <a:pt x="84" y="26"/>
                  </a:lnTo>
                  <a:lnTo>
                    <a:pt x="85" y="23"/>
                  </a:lnTo>
                  <a:lnTo>
                    <a:pt x="0" y="2"/>
                  </a:lnTo>
                  <a:lnTo>
                    <a:pt x="5" y="0"/>
                  </a:lnTo>
                  <a:lnTo>
                    <a:pt x="131" y="32"/>
                  </a:lnTo>
                  <a:lnTo>
                    <a:pt x="126" y="34"/>
                  </a:lnTo>
                  <a:lnTo>
                    <a:pt x="89" y="25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8" y="27"/>
                  </a:lnTo>
                  <a:lnTo>
                    <a:pt x="87" y="28"/>
                  </a:lnTo>
                  <a:lnTo>
                    <a:pt x="86" y="29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80" y="33"/>
                  </a:lnTo>
                  <a:lnTo>
                    <a:pt x="78" y="34"/>
                  </a:lnTo>
                  <a:lnTo>
                    <a:pt x="75" y="36"/>
                  </a:lnTo>
                  <a:lnTo>
                    <a:pt x="72" y="37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1" y="42"/>
                  </a:lnTo>
                  <a:lnTo>
                    <a:pt x="57" y="44"/>
                  </a:lnTo>
                  <a:lnTo>
                    <a:pt x="5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46" name="Freeform 320">
              <a:extLst>
                <a:ext uri="{FF2B5EF4-FFF2-40B4-BE49-F238E27FC236}">
                  <a16:creationId xmlns:a16="http://schemas.microsoft.com/office/drawing/2014/main" id="{0B15D6A2-33B7-3D4A-8CEF-CA61353A6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262"/>
              <a:ext cx="135" cy="39"/>
            </a:xfrm>
            <a:custGeom>
              <a:avLst/>
              <a:gdLst>
                <a:gd name="T0" fmla="*/ 0 w 135"/>
                <a:gd name="T1" fmla="*/ 0 h 39"/>
                <a:gd name="T2" fmla="*/ 131 w 135"/>
                <a:gd name="T3" fmla="*/ 39 h 39"/>
                <a:gd name="T4" fmla="*/ 135 w 135"/>
                <a:gd name="T5" fmla="*/ 39 h 39"/>
                <a:gd name="T6" fmla="*/ 4 w 135"/>
                <a:gd name="T7" fmla="*/ 0 h 39"/>
                <a:gd name="T8" fmla="*/ 0 w 13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39"/>
                <a:gd name="T17" fmla="*/ 135 w 13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39">
                  <a:moveTo>
                    <a:pt x="0" y="0"/>
                  </a:moveTo>
                  <a:lnTo>
                    <a:pt x="131" y="39"/>
                  </a:lnTo>
                  <a:lnTo>
                    <a:pt x="135" y="3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47" name="Freeform 321">
              <a:extLst>
                <a:ext uri="{FF2B5EF4-FFF2-40B4-BE49-F238E27FC236}">
                  <a16:creationId xmlns:a16="http://schemas.microsoft.com/office/drawing/2014/main" id="{ED324D5D-E4C1-AB4A-88EF-C9E2D5028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256"/>
              <a:ext cx="132" cy="36"/>
            </a:xfrm>
            <a:custGeom>
              <a:avLst/>
              <a:gdLst>
                <a:gd name="T0" fmla="*/ 0 w 132"/>
                <a:gd name="T1" fmla="*/ 0 h 36"/>
                <a:gd name="T2" fmla="*/ 129 w 132"/>
                <a:gd name="T3" fmla="*/ 36 h 36"/>
                <a:gd name="T4" fmla="*/ 132 w 132"/>
                <a:gd name="T5" fmla="*/ 35 h 36"/>
                <a:gd name="T6" fmla="*/ 3 w 132"/>
                <a:gd name="T7" fmla="*/ 0 h 36"/>
                <a:gd name="T8" fmla="*/ 0 w 13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6"/>
                <a:gd name="T17" fmla="*/ 132 w 1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6">
                  <a:moveTo>
                    <a:pt x="0" y="0"/>
                  </a:moveTo>
                  <a:lnTo>
                    <a:pt x="129" y="36"/>
                  </a:lnTo>
                  <a:lnTo>
                    <a:pt x="132" y="3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48" name="Freeform 322">
              <a:extLst>
                <a:ext uri="{FF2B5EF4-FFF2-40B4-BE49-F238E27FC236}">
                  <a16:creationId xmlns:a16="http://schemas.microsoft.com/office/drawing/2014/main" id="{4CF9864B-DC3A-C740-9927-B0772E6D9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1258"/>
              <a:ext cx="133" cy="39"/>
            </a:xfrm>
            <a:custGeom>
              <a:avLst/>
              <a:gdLst>
                <a:gd name="T0" fmla="*/ 0 w 133"/>
                <a:gd name="T1" fmla="*/ 0 h 39"/>
                <a:gd name="T2" fmla="*/ 131 w 133"/>
                <a:gd name="T3" fmla="*/ 39 h 39"/>
                <a:gd name="T4" fmla="*/ 133 w 133"/>
                <a:gd name="T5" fmla="*/ 39 h 39"/>
                <a:gd name="T6" fmla="*/ 4 w 133"/>
                <a:gd name="T7" fmla="*/ 0 h 39"/>
                <a:gd name="T8" fmla="*/ 0 w 13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9"/>
                <a:gd name="T17" fmla="*/ 133 w 13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9">
                  <a:moveTo>
                    <a:pt x="0" y="0"/>
                  </a:moveTo>
                  <a:lnTo>
                    <a:pt x="131" y="39"/>
                  </a:lnTo>
                  <a:lnTo>
                    <a:pt x="133" y="3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49" name="Line 323">
              <a:extLst>
                <a:ext uri="{FF2B5EF4-FFF2-40B4-BE49-F238E27FC236}">
                  <a16:creationId xmlns:a16="http://schemas.microsoft.com/office/drawing/2014/main" id="{8845A2F6-9641-6A4D-B5BD-08D9D0BAC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6" y="1569"/>
              <a:ext cx="27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50" name="Freeform 335">
              <a:extLst>
                <a:ext uri="{FF2B5EF4-FFF2-40B4-BE49-F238E27FC236}">
                  <a16:creationId xmlns:a16="http://schemas.microsoft.com/office/drawing/2014/main" id="{AF4D50D5-34C5-F943-B15E-B59E69FAC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1176"/>
              <a:ext cx="746" cy="719"/>
            </a:xfrm>
            <a:custGeom>
              <a:avLst/>
              <a:gdLst>
                <a:gd name="T0" fmla="*/ 172 w 1198"/>
                <a:gd name="T1" fmla="*/ 3 h 719"/>
                <a:gd name="T2" fmla="*/ 168 w 1198"/>
                <a:gd name="T3" fmla="*/ 0 h 719"/>
                <a:gd name="T4" fmla="*/ 163 w 1198"/>
                <a:gd name="T5" fmla="*/ 7 h 719"/>
                <a:gd name="T6" fmla="*/ 156 w 1198"/>
                <a:gd name="T7" fmla="*/ 24 h 719"/>
                <a:gd name="T8" fmla="*/ 144 w 1198"/>
                <a:gd name="T9" fmla="*/ 56 h 719"/>
                <a:gd name="T10" fmla="*/ 136 w 1198"/>
                <a:gd name="T11" fmla="*/ 73 h 719"/>
                <a:gd name="T12" fmla="*/ 130 w 1198"/>
                <a:gd name="T13" fmla="*/ 77 h 719"/>
                <a:gd name="T14" fmla="*/ 120 w 1198"/>
                <a:gd name="T15" fmla="*/ 75 h 719"/>
                <a:gd name="T16" fmla="*/ 108 w 1198"/>
                <a:gd name="T17" fmla="*/ 65 h 719"/>
                <a:gd name="T18" fmla="*/ 95 w 1198"/>
                <a:gd name="T19" fmla="*/ 56 h 719"/>
                <a:gd name="T20" fmla="*/ 86 w 1198"/>
                <a:gd name="T21" fmla="*/ 58 h 719"/>
                <a:gd name="T22" fmla="*/ 78 w 1198"/>
                <a:gd name="T23" fmla="*/ 65 h 719"/>
                <a:gd name="T24" fmla="*/ 70 w 1198"/>
                <a:gd name="T25" fmla="*/ 76 h 719"/>
                <a:gd name="T26" fmla="*/ 60 w 1198"/>
                <a:gd name="T27" fmla="*/ 89 h 719"/>
                <a:gd name="T28" fmla="*/ 41 w 1198"/>
                <a:gd name="T29" fmla="*/ 117 h 719"/>
                <a:gd name="T30" fmla="*/ 28 w 1198"/>
                <a:gd name="T31" fmla="*/ 144 h 719"/>
                <a:gd name="T32" fmla="*/ 20 w 1198"/>
                <a:gd name="T33" fmla="*/ 169 h 719"/>
                <a:gd name="T34" fmla="*/ 12 w 1198"/>
                <a:gd name="T35" fmla="*/ 198 h 719"/>
                <a:gd name="T36" fmla="*/ 7 w 1198"/>
                <a:gd name="T37" fmla="*/ 232 h 719"/>
                <a:gd name="T38" fmla="*/ 4 w 1198"/>
                <a:gd name="T39" fmla="*/ 273 h 719"/>
                <a:gd name="T40" fmla="*/ 1 w 1198"/>
                <a:gd name="T41" fmla="*/ 323 h 719"/>
                <a:gd name="T42" fmla="*/ 1 w 1198"/>
                <a:gd name="T43" fmla="*/ 378 h 719"/>
                <a:gd name="T44" fmla="*/ 0 w 1198"/>
                <a:gd name="T45" fmla="*/ 434 h 719"/>
                <a:gd name="T46" fmla="*/ 1 w 1198"/>
                <a:gd name="T47" fmla="*/ 489 h 719"/>
                <a:gd name="T48" fmla="*/ 2 w 1198"/>
                <a:gd name="T49" fmla="*/ 539 h 719"/>
                <a:gd name="T50" fmla="*/ 5 w 1198"/>
                <a:gd name="T51" fmla="*/ 582 h 719"/>
                <a:gd name="T52" fmla="*/ 7 w 1198"/>
                <a:gd name="T53" fmla="*/ 615 h 719"/>
                <a:gd name="T54" fmla="*/ 12 w 1198"/>
                <a:gd name="T55" fmla="*/ 638 h 719"/>
                <a:gd name="T56" fmla="*/ 16 w 1198"/>
                <a:gd name="T57" fmla="*/ 656 h 719"/>
                <a:gd name="T58" fmla="*/ 24 w 1198"/>
                <a:gd name="T59" fmla="*/ 670 h 719"/>
                <a:gd name="T60" fmla="*/ 37 w 1198"/>
                <a:gd name="T61" fmla="*/ 683 h 719"/>
                <a:gd name="T62" fmla="*/ 52 w 1198"/>
                <a:gd name="T63" fmla="*/ 692 h 719"/>
                <a:gd name="T64" fmla="*/ 60 w 1198"/>
                <a:gd name="T65" fmla="*/ 700 h 719"/>
                <a:gd name="T66" fmla="*/ 74 w 1198"/>
                <a:gd name="T67" fmla="*/ 710 h 719"/>
                <a:gd name="T68" fmla="*/ 95 w 1198"/>
                <a:gd name="T69" fmla="*/ 717 h 719"/>
                <a:gd name="T70" fmla="*/ 106 w 1198"/>
                <a:gd name="T71" fmla="*/ 719 h 719"/>
                <a:gd name="T72" fmla="*/ 113 w 1198"/>
                <a:gd name="T73" fmla="*/ 719 h 719"/>
                <a:gd name="T74" fmla="*/ 119 w 1198"/>
                <a:gd name="T75" fmla="*/ 719 h 719"/>
                <a:gd name="T76" fmla="*/ 124 w 1198"/>
                <a:gd name="T77" fmla="*/ 718 h 719"/>
                <a:gd name="T78" fmla="*/ 131 w 1198"/>
                <a:gd name="T79" fmla="*/ 712 h 719"/>
                <a:gd name="T80" fmla="*/ 140 w 1198"/>
                <a:gd name="T81" fmla="*/ 700 h 719"/>
                <a:gd name="T82" fmla="*/ 147 w 1198"/>
                <a:gd name="T83" fmla="*/ 687 h 719"/>
                <a:gd name="T84" fmla="*/ 154 w 1198"/>
                <a:gd name="T85" fmla="*/ 672 h 719"/>
                <a:gd name="T86" fmla="*/ 165 w 1198"/>
                <a:gd name="T87" fmla="*/ 652 h 719"/>
                <a:gd name="T88" fmla="*/ 172 w 1198"/>
                <a:gd name="T89" fmla="*/ 627 h 719"/>
                <a:gd name="T90" fmla="*/ 176 w 1198"/>
                <a:gd name="T91" fmla="*/ 601 h 719"/>
                <a:gd name="T92" fmla="*/ 179 w 1198"/>
                <a:gd name="T93" fmla="*/ 554 h 719"/>
                <a:gd name="T94" fmla="*/ 180 w 1198"/>
                <a:gd name="T95" fmla="*/ 498 h 719"/>
                <a:gd name="T96" fmla="*/ 180 w 1198"/>
                <a:gd name="T97" fmla="*/ 433 h 719"/>
                <a:gd name="T98" fmla="*/ 180 w 1198"/>
                <a:gd name="T99" fmla="*/ 361 h 719"/>
                <a:gd name="T100" fmla="*/ 180 w 1198"/>
                <a:gd name="T101" fmla="*/ 321 h 719"/>
                <a:gd name="T102" fmla="*/ 180 w 1198"/>
                <a:gd name="T103" fmla="*/ 271 h 719"/>
                <a:gd name="T104" fmla="*/ 180 w 1198"/>
                <a:gd name="T105" fmla="*/ 166 h 719"/>
                <a:gd name="T106" fmla="*/ 179 w 1198"/>
                <a:gd name="T107" fmla="*/ 103 h 719"/>
                <a:gd name="T108" fmla="*/ 178 w 1198"/>
                <a:gd name="T109" fmla="*/ 61 h 719"/>
                <a:gd name="T110" fmla="*/ 176 w 1198"/>
                <a:gd name="T111" fmla="*/ 28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51" name="Line 336">
              <a:extLst>
                <a:ext uri="{FF2B5EF4-FFF2-40B4-BE49-F238E27FC236}">
                  <a16:creationId xmlns:a16="http://schemas.microsoft.com/office/drawing/2014/main" id="{865093B1-AFAA-9045-B61E-6452BC4A0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5" y="1558"/>
              <a:ext cx="309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40" name="Rectangle 349">
            <a:extLst>
              <a:ext uri="{FF2B5EF4-FFF2-40B4-BE49-F238E27FC236}">
                <a16:creationId xmlns:a16="http://schemas.microsoft.com/office/drawing/2014/main" id="{DD3FB193-8CF4-8147-8373-9204BFAE5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2462213"/>
            <a:ext cx="493713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6441" name="Line 350">
            <a:extLst>
              <a:ext uri="{FF2B5EF4-FFF2-40B4-BE49-F238E27FC236}">
                <a16:creationId xmlns:a16="http://schemas.microsoft.com/office/drawing/2014/main" id="{1306615C-F593-264C-B296-8D5ADC684C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1700" y="2378075"/>
            <a:ext cx="506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2" name="Rectangle 351">
            <a:extLst>
              <a:ext uri="{FF2B5EF4-FFF2-40B4-BE49-F238E27FC236}">
                <a16:creationId xmlns:a16="http://schemas.microsoft.com/office/drawing/2014/main" id="{E65E3AFB-8FA6-B743-862B-6AE6A94FB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2754313"/>
            <a:ext cx="493712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6443" name="Line 352">
            <a:extLst>
              <a:ext uri="{FF2B5EF4-FFF2-40B4-BE49-F238E27FC236}">
                <a16:creationId xmlns:a16="http://schemas.microsoft.com/office/drawing/2014/main" id="{EECF5973-0E55-0244-8AAD-E9EC69F525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9988" y="2911475"/>
            <a:ext cx="506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4" name="Text Box 353">
            <a:extLst>
              <a:ext uri="{FF2B5EF4-FFF2-40B4-BE49-F238E27FC236}">
                <a16:creationId xmlns:a16="http://schemas.microsoft.com/office/drawing/2014/main" id="{DCDCCDFD-9842-F145-9666-772461A4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388938"/>
            <a:ext cx="26717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Should arriving packet be allowed in? Departing packet let out?</a:t>
            </a:r>
          </a:p>
        </p:txBody>
      </p:sp>
      <p:sp>
        <p:nvSpPr>
          <p:cNvPr id="146445" name="Oval 356">
            <a:extLst>
              <a:ext uri="{FF2B5EF4-FFF2-40B4-BE49-F238E27FC236}">
                <a16:creationId xmlns:a16="http://schemas.microsoft.com/office/drawing/2014/main" id="{FE70DC73-D6B6-2C48-B3F0-29C40A675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1908175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6446" name="Oval 357">
            <a:extLst>
              <a:ext uri="{FF2B5EF4-FFF2-40B4-BE49-F238E27FC236}">
                <a16:creationId xmlns:a16="http://schemas.microsoft.com/office/drawing/2014/main" id="{03657CBB-72F4-D746-8D7D-223690077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2160588"/>
            <a:ext cx="350837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oter Placeholder 5">
            <a:extLst>
              <a:ext uri="{FF2B5EF4-FFF2-40B4-BE49-F238E27FC236}">
                <a16:creationId xmlns:a16="http://schemas.microsoft.com/office/drawing/2014/main" id="{D786871D-BDED-DA48-A16B-5839C70F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48482" name="Slide Number Placeholder 6">
            <a:extLst>
              <a:ext uri="{FF2B5EF4-FFF2-40B4-BE49-F238E27FC236}">
                <a16:creationId xmlns:a16="http://schemas.microsoft.com/office/drawing/2014/main" id="{EF83A16A-97FC-7547-8413-579DA7A2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E36D5AB4-08DC-AA44-BE8F-9BFA52C791A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1CD245A0-7677-DD42-93A9-899AAAB27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Packet Filtering</a:t>
            </a:r>
          </a:p>
        </p:txBody>
      </p:sp>
      <p:sp>
        <p:nvSpPr>
          <p:cNvPr id="148484" name="Rectangle 4">
            <a:extLst>
              <a:ext uri="{FF2B5EF4-FFF2-40B4-BE49-F238E27FC236}">
                <a16:creationId xmlns:a16="http://schemas.microsoft.com/office/drawing/2014/main" id="{8D86E69E-9074-8049-810F-52678FB3B95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73100" y="1306513"/>
            <a:ext cx="7566025" cy="4183062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Example 1: block incoming and outgoing datagrams with IP protocol field = 17 and with either source or dest port = 23.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 incoming and outgoing UDP flows and telnet connections are blocked.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Example 2: Block inbound TCP segments with ACK=0.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Prevents external clients from making TCP connections with internal clients, but allows internal clients to connect to outside.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oter Placeholder 5">
            <a:extLst>
              <a:ext uri="{FF2B5EF4-FFF2-40B4-BE49-F238E27FC236}">
                <a16:creationId xmlns:a16="http://schemas.microsoft.com/office/drawing/2014/main" id="{5C86BD59-5B53-0445-9E07-6475387D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50530" name="Slide Number Placeholder 6">
            <a:extLst>
              <a:ext uri="{FF2B5EF4-FFF2-40B4-BE49-F238E27FC236}">
                <a16:creationId xmlns:a16="http://schemas.microsoft.com/office/drawing/2014/main" id="{6F774091-0646-8840-B370-0808CDD2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AA4A361A-D27F-1B45-A11E-71516657485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C8FC9A4C-8ACA-0843-8C16-96F10F5D9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Application gateways</a:t>
            </a:r>
          </a:p>
        </p:txBody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109CE419-5A35-3443-AC0C-29FB35E468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55750"/>
            <a:ext cx="4138612" cy="2236788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Filters packets on application data as well as on IP/TCP/UDP fields.</a:t>
            </a:r>
          </a:p>
          <a:p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Example:</a:t>
            </a:r>
            <a:r>
              <a:rPr lang="en-US" altLang="en-US" sz="2400">
                <a:ea typeface="ＭＳ Ｐゴシック" panose="020B0600070205080204" pitchFamily="34" charset="-128"/>
              </a:rPr>
              <a:t> allow select internal users to telnet outside.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150533" name="Freeform 5">
            <a:extLst>
              <a:ext uri="{FF2B5EF4-FFF2-40B4-BE49-F238E27FC236}">
                <a16:creationId xmlns:a16="http://schemas.microsoft.com/office/drawing/2014/main" id="{AD83FC86-3925-9E40-BB82-B9C28F3C77E9}"/>
              </a:ext>
            </a:extLst>
          </p:cNvPr>
          <p:cNvSpPr>
            <a:spLocks/>
          </p:cNvSpPr>
          <p:nvPr/>
        </p:nvSpPr>
        <p:spPr bwMode="auto">
          <a:xfrm>
            <a:off x="4829175" y="1511300"/>
            <a:ext cx="2974975" cy="2219325"/>
          </a:xfrm>
          <a:custGeom>
            <a:avLst/>
            <a:gdLst>
              <a:gd name="T0" fmla="*/ 2147483646 w 2135"/>
              <a:gd name="T1" fmla="*/ 2147483646 h 1662"/>
              <a:gd name="T2" fmla="*/ 2147483646 w 2135"/>
              <a:gd name="T3" fmla="*/ 2147483646 h 1662"/>
              <a:gd name="T4" fmla="*/ 2147483646 w 2135"/>
              <a:gd name="T5" fmla="*/ 2147483646 h 1662"/>
              <a:gd name="T6" fmla="*/ 2147483646 w 2135"/>
              <a:gd name="T7" fmla="*/ 2147483646 h 1662"/>
              <a:gd name="T8" fmla="*/ 2147483646 w 2135"/>
              <a:gd name="T9" fmla="*/ 2147483646 h 1662"/>
              <a:gd name="T10" fmla="*/ 2147483646 w 2135"/>
              <a:gd name="T11" fmla="*/ 2147483646 h 1662"/>
              <a:gd name="T12" fmla="*/ 2147483646 w 2135"/>
              <a:gd name="T13" fmla="*/ 2147483646 h 1662"/>
              <a:gd name="T14" fmla="*/ 2147483646 w 2135"/>
              <a:gd name="T15" fmla="*/ 2147483646 h 1662"/>
              <a:gd name="T16" fmla="*/ 2147483646 w 2135"/>
              <a:gd name="T17" fmla="*/ 2147483646 h 1662"/>
              <a:gd name="T18" fmla="*/ 2147483646 w 2135"/>
              <a:gd name="T19" fmla="*/ 2147483646 h 1662"/>
              <a:gd name="T20" fmla="*/ 2147483646 w 2135"/>
              <a:gd name="T21" fmla="*/ 2147483646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0534" name="Object 2">
            <a:extLst>
              <a:ext uri="{FF2B5EF4-FFF2-40B4-BE49-F238E27FC236}">
                <a16:creationId xmlns:a16="http://schemas.microsoft.com/office/drawing/2014/main" id="{AC4D4EA6-671A-E143-8F59-A382D249F1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3475" y="165893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45" name="Clip" r:id="rId4" imgW="12134850" imgH="10064750" progId="MS_ClipArt_Gallery.2">
                  <p:embed/>
                </p:oleObj>
              </mc:Choice>
              <mc:Fallback>
                <p:oleObj name="Clip" r:id="rId4" imgW="12134850" imgH="10064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1658938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5" name="Line 7">
            <a:extLst>
              <a:ext uri="{FF2B5EF4-FFF2-40B4-BE49-F238E27FC236}">
                <a16:creationId xmlns:a16="http://schemas.microsoft.com/office/drawing/2014/main" id="{B00EF4E8-7A89-BB4A-B4B6-867B47303E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9875" y="1905000"/>
            <a:ext cx="73025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0536" name="Object 3">
            <a:extLst>
              <a:ext uri="{FF2B5EF4-FFF2-40B4-BE49-F238E27FC236}">
                <a16:creationId xmlns:a16="http://schemas.microsoft.com/office/drawing/2014/main" id="{D161E345-3EA5-804E-8A97-9B8933C23D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3475" y="225425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46" name="Clip" r:id="rId6" imgW="12134850" imgH="10064750" progId="MS_ClipArt_Gallery.2">
                  <p:embed/>
                </p:oleObj>
              </mc:Choice>
              <mc:Fallback>
                <p:oleObj name="Clip" r:id="rId6" imgW="12134850" imgH="10064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225425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7" name="Line 9">
            <a:extLst>
              <a:ext uri="{FF2B5EF4-FFF2-40B4-BE49-F238E27FC236}">
                <a16:creationId xmlns:a16="http://schemas.microsoft.com/office/drawing/2014/main" id="{AF13DA1C-638D-174F-845F-7220F14E1B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9875" y="2505075"/>
            <a:ext cx="730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8" name="Line 10">
            <a:extLst>
              <a:ext uri="{FF2B5EF4-FFF2-40B4-BE49-F238E27FC236}">
                <a16:creationId xmlns:a16="http://schemas.microsoft.com/office/drawing/2014/main" id="{A9D933EA-F076-F14B-9618-3D283267E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6550" y="1903413"/>
            <a:ext cx="0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0539" name="Object 4">
            <a:extLst>
              <a:ext uri="{FF2B5EF4-FFF2-40B4-BE49-F238E27FC236}">
                <a16:creationId xmlns:a16="http://schemas.microsoft.com/office/drawing/2014/main" id="{94317BDB-914E-2544-A301-D734FE7B84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1838" y="2668588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47" name="Clip" r:id="rId7" imgW="12134850" imgH="10064750" progId="MS_ClipArt_Gallery.2">
                  <p:embed/>
                </p:oleObj>
              </mc:Choice>
              <mc:Fallback>
                <p:oleObj name="Clip" r:id="rId7" imgW="12134850" imgH="100647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838" y="2668588"/>
                        <a:ext cx="4175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40" name="Object 5">
            <a:extLst>
              <a:ext uri="{FF2B5EF4-FFF2-40B4-BE49-F238E27FC236}">
                <a16:creationId xmlns:a16="http://schemas.microsoft.com/office/drawing/2014/main" id="{9E8565F3-CDC7-5A44-A067-67D7DE0E7C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7475" y="2657475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48" name="Clip" r:id="rId8" imgW="12134850" imgH="10064750" progId="MS_ClipArt_Gallery.2">
                  <p:embed/>
                </p:oleObj>
              </mc:Choice>
              <mc:Fallback>
                <p:oleObj name="Clip" r:id="rId8" imgW="12134850" imgH="100647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75" y="2657475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41" name="Line 13">
            <a:extLst>
              <a:ext uri="{FF2B5EF4-FFF2-40B4-BE49-F238E27FC236}">
                <a16:creationId xmlns:a16="http://schemas.microsoft.com/office/drawing/2014/main" id="{1D40C87E-A786-2E40-838D-B06A36BAD949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036469" y="264398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2" name="Line 14">
            <a:extLst>
              <a:ext uri="{FF2B5EF4-FFF2-40B4-BE49-F238E27FC236}">
                <a16:creationId xmlns:a16="http://schemas.microsoft.com/office/drawing/2014/main" id="{22AB58C9-3F77-3A48-BDB9-B96865EC1601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5410200" y="263525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3" name="Line 15">
            <a:extLst>
              <a:ext uri="{FF2B5EF4-FFF2-40B4-BE49-F238E27FC236}">
                <a16:creationId xmlns:a16="http://schemas.microsoft.com/office/drawing/2014/main" id="{F6F5B57B-5607-884D-9297-34DFC628682C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757069" y="229631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4" name="Line 16">
            <a:extLst>
              <a:ext uri="{FF2B5EF4-FFF2-40B4-BE49-F238E27FC236}">
                <a16:creationId xmlns:a16="http://schemas.microsoft.com/office/drawing/2014/main" id="{345D2372-3A09-9940-85E5-4CB6A5ED92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2900" y="2235200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Line 17">
            <a:extLst>
              <a:ext uri="{FF2B5EF4-FFF2-40B4-BE49-F238E27FC236}">
                <a16:creationId xmlns:a16="http://schemas.microsoft.com/office/drawing/2014/main" id="{5A1DDEE2-0FA6-524E-8911-7A3B1B618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7563" y="2363788"/>
            <a:ext cx="430212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6" name="Line 18">
            <a:extLst>
              <a:ext uri="{FF2B5EF4-FFF2-40B4-BE49-F238E27FC236}">
                <a16:creationId xmlns:a16="http://schemas.microsoft.com/office/drawing/2014/main" id="{D4E66AAB-596B-CB47-AF2F-8129FD5057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9900" y="227806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7" name="Line 19">
            <a:extLst>
              <a:ext uri="{FF2B5EF4-FFF2-40B4-BE49-F238E27FC236}">
                <a16:creationId xmlns:a16="http://schemas.microsoft.com/office/drawing/2014/main" id="{AE1B20C7-7268-0E41-852E-B6431D664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2413" y="2768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0548" name="Group 20">
            <a:extLst>
              <a:ext uri="{FF2B5EF4-FFF2-40B4-BE49-F238E27FC236}">
                <a16:creationId xmlns:a16="http://schemas.microsoft.com/office/drawing/2014/main" id="{951AC2D4-DCC2-B44F-A957-3418BE2EB10D}"/>
              </a:ext>
            </a:extLst>
          </p:cNvPr>
          <p:cNvGrpSpPr>
            <a:grpSpLocks/>
          </p:cNvGrpSpPr>
          <p:nvPr/>
        </p:nvGrpSpPr>
        <p:grpSpPr bwMode="auto">
          <a:xfrm>
            <a:off x="6456363" y="1492250"/>
            <a:ext cx="303212" cy="571500"/>
            <a:chOff x="4180" y="783"/>
            <a:chExt cx="150" cy="307"/>
          </a:xfrm>
        </p:grpSpPr>
        <p:sp>
          <p:nvSpPr>
            <p:cNvPr id="150631" name="AutoShape 21">
              <a:extLst>
                <a:ext uri="{FF2B5EF4-FFF2-40B4-BE49-F238E27FC236}">
                  <a16:creationId xmlns:a16="http://schemas.microsoft.com/office/drawing/2014/main" id="{9344D49C-A77F-DD47-8D59-E0D5670CB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632" name="Rectangle 22">
              <a:extLst>
                <a:ext uri="{FF2B5EF4-FFF2-40B4-BE49-F238E27FC236}">
                  <a16:creationId xmlns:a16="http://schemas.microsoft.com/office/drawing/2014/main" id="{158483C7-30C2-024A-99AA-E9AB1B720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633" name="Rectangle 23">
              <a:extLst>
                <a:ext uri="{FF2B5EF4-FFF2-40B4-BE49-F238E27FC236}">
                  <a16:creationId xmlns:a16="http://schemas.microsoft.com/office/drawing/2014/main" id="{630F0B25-5631-DC4C-9428-FC0C6D27E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634" name="AutoShape 24">
              <a:extLst>
                <a:ext uri="{FF2B5EF4-FFF2-40B4-BE49-F238E27FC236}">
                  <a16:creationId xmlns:a16="http://schemas.microsoft.com/office/drawing/2014/main" id="{2237EA6C-646E-0743-8C36-70C116361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635" name="Line 25">
              <a:extLst>
                <a:ext uri="{FF2B5EF4-FFF2-40B4-BE49-F238E27FC236}">
                  <a16:creationId xmlns:a16="http://schemas.microsoft.com/office/drawing/2014/main" id="{9E22DC55-822F-4246-9E91-4C61685DF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36" name="Line 26">
              <a:extLst>
                <a:ext uri="{FF2B5EF4-FFF2-40B4-BE49-F238E27FC236}">
                  <a16:creationId xmlns:a16="http://schemas.microsoft.com/office/drawing/2014/main" id="{F15C5DC6-D935-2744-9708-1AE29B6C6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37" name="Rectangle 27">
              <a:extLst>
                <a:ext uri="{FF2B5EF4-FFF2-40B4-BE49-F238E27FC236}">
                  <a16:creationId xmlns:a16="http://schemas.microsoft.com/office/drawing/2014/main" id="{5509BAD6-F719-2C4A-9AF7-37991D3E1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638" name="Rectangle 28">
              <a:extLst>
                <a:ext uri="{FF2B5EF4-FFF2-40B4-BE49-F238E27FC236}">
                  <a16:creationId xmlns:a16="http://schemas.microsoft.com/office/drawing/2014/main" id="{7BCDFBA4-248A-9B44-A6CE-5632CA84B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0549" name="Group 29">
            <a:extLst>
              <a:ext uri="{FF2B5EF4-FFF2-40B4-BE49-F238E27FC236}">
                <a16:creationId xmlns:a16="http://schemas.microsoft.com/office/drawing/2014/main" id="{E753EB33-0A8B-064B-97E9-C434F4C1AFCA}"/>
              </a:ext>
            </a:extLst>
          </p:cNvPr>
          <p:cNvGrpSpPr>
            <a:grpSpLocks/>
          </p:cNvGrpSpPr>
          <p:nvPr/>
        </p:nvGrpSpPr>
        <p:grpSpPr bwMode="auto">
          <a:xfrm>
            <a:off x="7386638" y="2627313"/>
            <a:ext cx="207962" cy="409575"/>
            <a:chOff x="4180" y="783"/>
            <a:chExt cx="150" cy="307"/>
          </a:xfrm>
        </p:grpSpPr>
        <p:sp>
          <p:nvSpPr>
            <p:cNvPr id="150623" name="AutoShape 30">
              <a:extLst>
                <a:ext uri="{FF2B5EF4-FFF2-40B4-BE49-F238E27FC236}">
                  <a16:creationId xmlns:a16="http://schemas.microsoft.com/office/drawing/2014/main" id="{4B28C16A-BFCD-574A-BD88-DC6A93384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624" name="Rectangle 31">
              <a:extLst>
                <a:ext uri="{FF2B5EF4-FFF2-40B4-BE49-F238E27FC236}">
                  <a16:creationId xmlns:a16="http://schemas.microsoft.com/office/drawing/2014/main" id="{3D371D2E-4D76-6142-93F7-F2A483EB9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625" name="Rectangle 32">
              <a:extLst>
                <a:ext uri="{FF2B5EF4-FFF2-40B4-BE49-F238E27FC236}">
                  <a16:creationId xmlns:a16="http://schemas.microsoft.com/office/drawing/2014/main" id="{642F91D7-E78B-0A44-AB50-E7593A4CE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626" name="AutoShape 33">
              <a:extLst>
                <a:ext uri="{FF2B5EF4-FFF2-40B4-BE49-F238E27FC236}">
                  <a16:creationId xmlns:a16="http://schemas.microsoft.com/office/drawing/2014/main" id="{730E4E86-D549-3546-B49A-E4E482A5F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627" name="Line 34">
              <a:extLst>
                <a:ext uri="{FF2B5EF4-FFF2-40B4-BE49-F238E27FC236}">
                  <a16:creationId xmlns:a16="http://schemas.microsoft.com/office/drawing/2014/main" id="{EA02FB15-60F3-774C-A572-88D13849A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28" name="Line 35">
              <a:extLst>
                <a:ext uri="{FF2B5EF4-FFF2-40B4-BE49-F238E27FC236}">
                  <a16:creationId xmlns:a16="http://schemas.microsoft.com/office/drawing/2014/main" id="{1AC81206-7587-E245-9497-350F76CCD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29" name="Rectangle 36">
              <a:extLst>
                <a:ext uri="{FF2B5EF4-FFF2-40B4-BE49-F238E27FC236}">
                  <a16:creationId xmlns:a16="http://schemas.microsoft.com/office/drawing/2014/main" id="{6257B675-EFD0-1043-933C-7E1204C84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630" name="Rectangle 37">
              <a:extLst>
                <a:ext uri="{FF2B5EF4-FFF2-40B4-BE49-F238E27FC236}">
                  <a16:creationId xmlns:a16="http://schemas.microsoft.com/office/drawing/2014/main" id="{074FB26F-7114-B94D-9037-7FAD0DEDC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50550" name="Line 38">
            <a:extLst>
              <a:ext uri="{FF2B5EF4-FFF2-40B4-BE49-F238E27FC236}">
                <a16:creationId xmlns:a16="http://schemas.microsoft.com/office/drawing/2014/main" id="{D774ED89-B325-9A43-BE84-1CB15F98732B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6719887" y="2097088"/>
            <a:ext cx="225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1" name="Line 39">
            <a:extLst>
              <a:ext uri="{FF2B5EF4-FFF2-40B4-BE49-F238E27FC236}">
                <a16:creationId xmlns:a16="http://schemas.microsoft.com/office/drawing/2014/main" id="{EBA22A6A-F954-194A-B3D9-9FE66ED133F5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754019" y="1945481"/>
            <a:ext cx="6350" cy="160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2" name="Line 40">
            <a:extLst>
              <a:ext uri="{FF2B5EF4-FFF2-40B4-BE49-F238E27FC236}">
                <a16:creationId xmlns:a16="http://schemas.microsoft.com/office/drawing/2014/main" id="{C97D408C-8072-AA43-AC7A-DA36EB40F38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889750" y="211137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3" name="Line 41">
            <a:extLst>
              <a:ext uri="{FF2B5EF4-FFF2-40B4-BE49-F238E27FC236}">
                <a16:creationId xmlns:a16="http://schemas.microsoft.com/office/drawing/2014/main" id="{39669F29-4984-BC43-A719-F59CF13D73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5663" y="1690688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0554" name="Group 42">
            <a:extLst>
              <a:ext uri="{FF2B5EF4-FFF2-40B4-BE49-F238E27FC236}">
                <a16:creationId xmlns:a16="http://schemas.microsoft.com/office/drawing/2014/main" id="{85FE58D8-04EC-A14B-AD0F-304E134C8B31}"/>
              </a:ext>
            </a:extLst>
          </p:cNvPr>
          <p:cNvGrpSpPr>
            <a:grpSpLocks/>
          </p:cNvGrpSpPr>
          <p:nvPr/>
        </p:nvGrpSpPr>
        <p:grpSpPr bwMode="auto">
          <a:xfrm>
            <a:off x="7262813" y="1454150"/>
            <a:ext cx="501650" cy="233363"/>
            <a:chOff x="3600" y="219"/>
            <a:chExt cx="360" cy="175"/>
          </a:xfrm>
        </p:grpSpPr>
        <p:sp>
          <p:nvSpPr>
            <p:cNvPr id="150610" name="Oval 43">
              <a:extLst>
                <a:ext uri="{FF2B5EF4-FFF2-40B4-BE49-F238E27FC236}">
                  <a16:creationId xmlns:a16="http://schemas.microsoft.com/office/drawing/2014/main" id="{A37E20C9-6CBE-A04C-9620-3559633E1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611" name="Line 44">
              <a:extLst>
                <a:ext uri="{FF2B5EF4-FFF2-40B4-BE49-F238E27FC236}">
                  <a16:creationId xmlns:a16="http://schemas.microsoft.com/office/drawing/2014/main" id="{B256C96E-A081-BE48-B5B2-A1EFBB463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12" name="Line 45">
              <a:extLst>
                <a:ext uri="{FF2B5EF4-FFF2-40B4-BE49-F238E27FC236}">
                  <a16:creationId xmlns:a16="http://schemas.microsoft.com/office/drawing/2014/main" id="{BEB2DA2C-5CD4-4E40-8FB3-0843210E1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13" name="Rectangle 46">
              <a:extLst>
                <a:ext uri="{FF2B5EF4-FFF2-40B4-BE49-F238E27FC236}">
                  <a16:creationId xmlns:a16="http://schemas.microsoft.com/office/drawing/2014/main" id="{FAD63773-7799-184F-B64E-832C635F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614" name="Oval 47">
              <a:extLst>
                <a:ext uri="{FF2B5EF4-FFF2-40B4-BE49-F238E27FC236}">
                  <a16:creationId xmlns:a16="http://schemas.microsoft.com/office/drawing/2014/main" id="{04774D92-1C87-204A-9F7A-180B67435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50615" name="Group 48">
              <a:extLst>
                <a:ext uri="{FF2B5EF4-FFF2-40B4-BE49-F238E27FC236}">
                  <a16:creationId xmlns:a16="http://schemas.microsoft.com/office/drawing/2014/main" id="{A522B97E-505D-9149-866A-8ACA04E10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0620" name="Line 49">
                <a:extLst>
                  <a:ext uri="{FF2B5EF4-FFF2-40B4-BE49-F238E27FC236}">
                    <a16:creationId xmlns:a16="http://schemas.microsoft.com/office/drawing/2014/main" id="{A8005215-67A9-6E4D-80B9-12DAC2098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21" name="Line 50">
                <a:extLst>
                  <a:ext uri="{FF2B5EF4-FFF2-40B4-BE49-F238E27FC236}">
                    <a16:creationId xmlns:a16="http://schemas.microsoft.com/office/drawing/2014/main" id="{17B053F0-E575-244F-9E40-410DE37CA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22" name="Line 51">
                <a:extLst>
                  <a:ext uri="{FF2B5EF4-FFF2-40B4-BE49-F238E27FC236}">
                    <a16:creationId xmlns:a16="http://schemas.microsoft.com/office/drawing/2014/main" id="{9A01E50E-38D7-6944-BC36-B140F46EE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0616" name="Group 52">
              <a:extLst>
                <a:ext uri="{FF2B5EF4-FFF2-40B4-BE49-F238E27FC236}">
                  <a16:creationId xmlns:a16="http://schemas.microsoft.com/office/drawing/2014/main" id="{33DF098F-B03A-4A44-BF02-4466BC23BE4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0617" name="Line 53">
                <a:extLst>
                  <a:ext uri="{FF2B5EF4-FFF2-40B4-BE49-F238E27FC236}">
                    <a16:creationId xmlns:a16="http://schemas.microsoft.com/office/drawing/2014/main" id="{3DFF8A4C-BEA3-CE4E-99A6-72185D69A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8" name="Line 54">
                <a:extLst>
                  <a:ext uri="{FF2B5EF4-FFF2-40B4-BE49-F238E27FC236}">
                    <a16:creationId xmlns:a16="http://schemas.microsoft.com/office/drawing/2014/main" id="{E44CE016-B03A-444A-952F-31C46E9EA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9" name="Line 55">
                <a:extLst>
                  <a:ext uri="{FF2B5EF4-FFF2-40B4-BE49-F238E27FC236}">
                    <a16:creationId xmlns:a16="http://schemas.microsoft.com/office/drawing/2014/main" id="{94F58A45-5155-9F40-811B-69A2BAFD8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555" name="Group 56">
            <a:extLst>
              <a:ext uri="{FF2B5EF4-FFF2-40B4-BE49-F238E27FC236}">
                <a16:creationId xmlns:a16="http://schemas.microsoft.com/office/drawing/2014/main" id="{16092C2B-7E13-C741-8445-9C607122A7AE}"/>
              </a:ext>
            </a:extLst>
          </p:cNvPr>
          <p:cNvGrpSpPr>
            <a:grpSpLocks/>
          </p:cNvGrpSpPr>
          <p:nvPr/>
        </p:nvGrpSpPr>
        <p:grpSpPr bwMode="auto">
          <a:xfrm>
            <a:off x="6929438" y="2038350"/>
            <a:ext cx="501650" cy="234950"/>
            <a:chOff x="3600" y="219"/>
            <a:chExt cx="360" cy="175"/>
          </a:xfrm>
        </p:grpSpPr>
        <p:sp>
          <p:nvSpPr>
            <p:cNvPr id="150597" name="Oval 57">
              <a:extLst>
                <a:ext uri="{FF2B5EF4-FFF2-40B4-BE49-F238E27FC236}">
                  <a16:creationId xmlns:a16="http://schemas.microsoft.com/office/drawing/2014/main" id="{D7B39DA2-956A-6B46-8F18-9A35854EF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598" name="Line 58">
              <a:extLst>
                <a:ext uri="{FF2B5EF4-FFF2-40B4-BE49-F238E27FC236}">
                  <a16:creationId xmlns:a16="http://schemas.microsoft.com/office/drawing/2014/main" id="{123F65F0-60EC-3A40-9E64-849F01DDD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99" name="Line 59">
              <a:extLst>
                <a:ext uri="{FF2B5EF4-FFF2-40B4-BE49-F238E27FC236}">
                  <a16:creationId xmlns:a16="http://schemas.microsoft.com/office/drawing/2014/main" id="{E7D73FCF-7C2C-C54F-B45F-8D50BD930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00" name="Rectangle 60">
              <a:extLst>
                <a:ext uri="{FF2B5EF4-FFF2-40B4-BE49-F238E27FC236}">
                  <a16:creationId xmlns:a16="http://schemas.microsoft.com/office/drawing/2014/main" id="{F4CC060F-DF2A-9240-BE5F-D3E5F68BE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601" name="Oval 61">
              <a:extLst>
                <a:ext uri="{FF2B5EF4-FFF2-40B4-BE49-F238E27FC236}">
                  <a16:creationId xmlns:a16="http://schemas.microsoft.com/office/drawing/2014/main" id="{0EDEB2F1-9CA2-1C48-BCEF-F14DE24FE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50602" name="Group 62">
              <a:extLst>
                <a:ext uri="{FF2B5EF4-FFF2-40B4-BE49-F238E27FC236}">
                  <a16:creationId xmlns:a16="http://schemas.microsoft.com/office/drawing/2014/main" id="{1AA57EA6-B032-0B41-9040-BFFFD9385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0607" name="Line 63">
                <a:extLst>
                  <a:ext uri="{FF2B5EF4-FFF2-40B4-BE49-F238E27FC236}">
                    <a16:creationId xmlns:a16="http://schemas.microsoft.com/office/drawing/2014/main" id="{697703D2-01D6-5945-99C1-32114120F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08" name="Line 64">
                <a:extLst>
                  <a:ext uri="{FF2B5EF4-FFF2-40B4-BE49-F238E27FC236}">
                    <a16:creationId xmlns:a16="http://schemas.microsoft.com/office/drawing/2014/main" id="{5E5BF537-91C2-7341-87E1-54D6BCE87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09" name="Line 65">
                <a:extLst>
                  <a:ext uri="{FF2B5EF4-FFF2-40B4-BE49-F238E27FC236}">
                    <a16:creationId xmlns:a16="http://schemas.microsoft.com/office/drawing/2014/main" id="{AFF240AF-9964-604E-A051-4F1E2D93B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0603" name="Group 66">
              <a:extLst>
                <a:ext uri="{FF2B5EF4-FFF2-40B4-BE49-F238E27FC236}">
                  <a16:creationId xmlns:a16="http://schemas.microsoft.com/office/drawing/2014/main" id="{4FA2AF6C-469F-F444-AAA3-63D1FEB4F9C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0604" name="Line 67">
                <a:extLst>
                  <a:ext uri="{FF2B5EF4-FFF2-40B4-BE49-F238E27FC236}">
                    <a16:creationId xmlns:a16="http://schemas.microsoft.com/office/drawing/2014/main" id="{0931C19A-09EB-8F47-98B4-7A279E3DD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05" name="Line 68">
                <a:extLst>
                  <a:ext uri="{FF2B5EF4-FFF2-40B4-BE49-F238E27FC236}">
                    <a16:creationId xmlns:a16="http://schemas.microsoft.com/office/drawing/2014/main" id="{560316C7-A9C1-F34D-A04E-7C677B294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06" name="Line 69">
                <a:extLst>
                  <a:ext uri="{FF2B5EF4-FFF2-40B4-BE49-F238E27FC236}">
                    <a16:creationId xmlns:a16="http://schemas.microsoft.com/office/drawing/2014/main" id="{345B4521-A5D4-1B41-BBBA-492D53E0D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556" name="Group 70">
            <a:extLst>
              <a:ext uri="{FF2B5EF4-FFF2-40B4-BE49-F238E27FC236}">
                <a16:creationId xmlns:a16="http://schemas.microsoft.com/office/drawing/2014/main" id="{C99F50D9-3A17-C041-9709-D7D895F7898D}"/>
              </a:ext>
            </a:extLst>
          </p:cNvPr>
          <p:cNvGrpSpPr>
            <a:grpSpLocks/>
          </p:cNvGrpSpPr>
          <p:nvPr/>
        </p:nvGrpSpPr>
        <p:grpSpPr bwMode="auto">
          <a:xfrm>
            <a:off x="6319838" y="2527300"/>
            <a:ext cx="500062" cy="233363"/>
            <a:chOff x="3600" y="219"/>
            <a:chExt cx="360" cy="175"/>
          </a:xfrm>
        </p:grpSpPr>
        <p:sp>
          <p:nvSpPr>
            <p:cNvPr id="150584" name="Oval 71">
              <a:extLst>
                <a:ext uri="{FF2B5EF4-FFF2-40B4-BE49-F238E27FC236}">
                  <a16:creationId xmlns:a16="http://schemas.microsoft.com/office/drawing/2014/main" id="{23EA344C-4992-4D4D-AA2D-55BD5335F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585" name="Line 72">
              <a:extLst>
                <a:ext uri="{FF2B5EF4-FFF2-40B4-BE49-F238E27FC236}">
                  <a16:creationId xmlns:a16="http://schemas.microsoft.com/office/drawing/2014/main" id="{AE4DF2FC-5C2E-3648-A5F1-4827DDB478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86" name="Line 73">
              <a:extLst>
                <a:ext uri="{FF2B5EF4-FFF2-40B4-BE49-F238E27FC236}">
                  <a16:creationId xmlns:a16="http://schemas.microsoft.com/office/drawing/2014/main" id="{DAC5C66B-B496-BA4A-AA42-08460908C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87" name="Rectangle 74">
              <a:extLst>
                <a:ext uri="{FF2B5EF4-FFF2-40B4-BE49-F238E27FC236}">
                  <a16:creationId xmlns:a16="http://schemas.microsoft.com/office/drawing/2014/main" id="{F6C4F9A7-005C-F241-8FB3-03966082B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588" name="Oval 75">
              <a:extLst>
                <a:ext uri="{FF2B5EF4-FFF2-40B4-BE49-F238E27FC236}">
                  <a16:creationId xmlns:a16="http://schemas.microsoft.com/office/drawing/2014/main" id="{1DB7F8B6-5519-0845-8211-580CCD085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50589" name="Group 76">
              <a:extLst>
                <a:ext uri="{FF2B5EF4-FFF2-40B4-BE49-F238E27FC236}">
                  <a16:creationId xmlns:a16="http://schemas.microsoft.com/office/drawing/2014/main" id="{C74F59D4-9072-AE4E-89F9-EAA24EDD4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0594" name="Line 77">
                <a:extLst>
                  <a:ext uri="{FF2B5EF4-FFF2-40B4-BE49-F238E27FC236}">
                    <a16:creationId xmlns:a16="http://schemas.microsoft.com/office/drawing/2014/main" id="{F9D77F92-53EE-F043-8498-7A8815A1C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95" name="Line 78">
                <a:extLst>
                  <a:ext uri="{FF2B5EF4-FFF2-40B4-BE49-F238E27FC236}">
                    <a16:creationId xmlns:a16="http://schemas.microsoft.com/office/drawing/2014/main" id="{A7CBEA1F-7BB6-A648-BB69-C9EF3B307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96" name="Line 79">
                <a:extLst>
                  <a:ext uri="{FF2B5EF4-FFF2-40B4-BE49-F238E27FC236}">
                    <a16:creationId xmlns:a16="http://schemas.microsoft.com/office/drawing/2014/main" id="{7471EAC8-38EB-2A42-8B61-A87F281BE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0590" name="Group 80">
              <a:extLst>
                <a:ext uri="{FF2B5EF4-FFF2-40B4-BE49-F238E27FC236}">
                  <a16:creationId xmlns:a16="http://schemas.microsoft.com/office/drawing/2014/main" id="{980AC887-C4BD-324B-8C83-F529EC50A29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0591" name="Line 81">
                <a:extLst>
                  <a:ext uri="{FF2B5EF4-FFF2-40B4-BE49-F238E27FC236}">
                    <a16:creationId xmlns:a16="http://schemas.microsoft.com/office/drawing/2014/main" id="{D85EBA3A-DF49-8C40-996B-2F822013E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92" name="Line 82">
                <a:extLst>
                  <a:ext uri="{FF2B5EF4-FFF2-40B4-BE49-F238E27FC236}">
                    <a16:creationId xmlns:a16="http://schemas.microsoft.com/office/drawing/2014/main" id="{D1C251E8-92BC-3745-A240-7D5827066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93" name="Line 83">
                <a:extLst>
                  <a:ext uri="{FF2B5EF4-FFF2-40B4-BE49-F238E27FC236}">
                    <a16:creationId xmlns:a16="http://schemas.microsoft.com/office/drawing/2014/main" id="{3BE1BAD0-9BA1-D94A-897E-CC7E4893F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557" name="Group 84">
            <a:extLst>
              <a:ext uri="{FF2B5EF4-FFF2-40B4-BE49-F238E27FC236}">
                <a16:creationId xmlns:a16="http://schemas.microsoft.com/office/drawing/2014/main" id="{15D31B8C-45A9-DC49-AFFA-87FE24F7443F}"/>
              </a:ext>
            </a:extLst>
          </p:cNvPr>
          <p:cNvGrpSpPr>
            <a:grpSpLocks/>
          </p:cNvGrpSpPr>
          <p:nvPr/>
        </p:nvGrpSpPr>
        <p:grpSpPr bwMode="auto">
          <a:xfrm>
            <a:off x="5516563" y="2151063"/>
            <a:ext cx="501650" cy="233362"/>
            <a:chOff x="3600" y="219"/>
            <a:chExt cx="360" cy="175"/>
          </a:xfrm>
        </p:grpSpPr>
        <p:sp>
          <p:nvSpPr>
            <p:cNvPr id="150571" name="Oval 85">
              <a:extLst>
                <a:ext uri="{FF2B5EF4-FFF2-40B4-BE49-F238E27FC236}">
                  <a16:creationId xmlns:a16="http://schemas.microsoft.com/office/drawing/2014/main" id="{B0A9B062-1189-7944-9E44-FFF616D43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572" name="Line 86">
              <a:extLst>
                <a:ext uri="{FF2B5EF4-FFF2-40B4-BE49-F238E27FC236}">
                  <a16:creationId xmlns:a16="http://schemas.microsoft.com/office/drawing/2014/main" id="{6CC9B526-FC33-2549-A002-D1D547985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73" name="Line 87">
              <a:extLst>
                <a:ext uri="{FF2B5EF4-FFF2-40B4-BE49-F238E27FC236}">
                  <a16:creationId xmlns:a16="http://schemas.microsoft.com/office/drawing/2014/main" id="{8B42B550-A1D1-1E4A-AC84-CE8B9BC0D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74" name="Rectangle 88">
              <a:extLst>
                <a:ext uri="{FF2B5EF4-FFF2-40B4-BE49-F238E27FC236}">
                  <a16:creationId xmlns:a16="http://schemas.microsoft.com/office/drawing/2014/main" id="{BE021A0A-EAF7-AE48-971F-F28D7B1F7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0575" name="Oval 89">
              <a:extLst>
                <a:ext uri="{FF2B5EF4-FFF2-40B4-BE49-F238E27FC236}">
                  <a16:creationId xmlns:a16="http://schemas.microsoft.com/office/drawing/2014/main" id="{5BF841C3-0660-664E-A11F-234C8F0C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50576" name="Group 90">
              <a:extLst>
                <a:ext uri="{FF2B5EF4-FFF2-40B4-BE49-F238E27FC236}">
                  <a16:creationId xmlns:a16="http://schemas.microsoft.com/office/drawing/2014/main" id="{72F83717-74F7-1644-8C9F-8B9180647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0581" name="Line 91">
                <a:extLst>
                  <a:ext uri="{FF2B5EF4-FFF2-40B4-BE49-F238E27FC236}">
                    <a16:creationId xmlns:a16="http://schemas.microsoft.com/office/drawing/2014/main" id="{CF485DF1-5DDC-6342-84AF-CA8F8819C7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82" name="Line 92">
                <a:extLst>
                  <a:ext uri="{FF2B5EF4-FFF2-40B4-BE49-F238E27FC236}">
                    <a16:creationId xmlns:a16="http://schemas.microsoft.com/office/drawing/2014/main" id="{44A2D935-D48E-9140-A27F-FB46BBED2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83" name="Line 93">
                <a:extLst>
                  <a:ext uri="{FF2B5EF4-FFF2-40B4-BE49-F238E27FC236}">
                    <a16:creationId xmlns:a16="http://schemas.microsoft.com/office/drawing/2014/main" id="{DD77E895-D9EA-304C-B567-96D03759A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0577" name="Group 94">
              <a:extLst>
                <a:ext uri="{FF2B5EF4-FFF2-40B4-BE49-F238E27FC236}">
                  <a16:creationId xmlns:a16="http://schemas.microsoft.com/office/drawing/2014/main" id="{347DDAFE-DD2C-AE40-91D3-1FC9360AE07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0578" name="Line 95">
                <a:extLst>
                  <a:ext uri="{FF2B5EF4-FFF2-40B4-BE49-F238E27FC236}">
                    <a16:creationId xmlns:a16="http://schemas.microsoft.com/office/drawing/2014/main" id="{DE45F5DE-38B9-1C41-B3EB-D9745C3F1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79" name="Line 96">
                <a:extLst>
                  <a:ext uri="{FF2B5EF4-FFF2-40B4-BE49-F238E27FC236}">
                    <a16:creationId xmlns:a16="http://schemas.microsoft.com/office/drawing/2014/main" id="{9E472B77-FCD4-4944-B353-C0890D027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80" name="Line 97">
                <a:extLst>
                  <a:ext uri="{FF2B5EF4-FFF2-40B4-BE49-F238E27FC236}">
                    <a16:creationId xmlns:a16="http://schemas.microsoft.com/office/drawing/2014/main" id="{A7149F7D-CB2C-AC41-8890-270617F3D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0558" name="Line 98">
            <a:extLst>
              <a:ext uri="{FF2B5EF4-FFF2-40B4-BE49-F238E27FC236}">
                <a16:creationId xmlns:a16="http://schemas.microsoft.com/office/drawing/2014/main" id="{0A2F1808-7508-EB42-B742-BCF80B1BB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5163" y="24066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0559" name="Object 6">
            <a:extLst>
              <a:ext uri="{FF2B5EF4-FFF2-40B4-BE49-F238E27FC236}">
                <a16:creationId xmlns:a16="http://schemas.microsoft.com/office/drawing/2014/main" id="{75C912C1-6493-A640-8B7C-9F8967985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5313" y="3030538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49" name="Clip" r:id="rId9" imgW="12134850" imgH="10064750" progId="MS_ClipArt_Gallery.2">
                  <p:embed/>
                </p:oleObj>
              </mc:Choice>
              <mc:Fallback>
                <p:oleObj name="Clip" r:id="rId9" imgW="12134850" imgH="1006475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13" y="3030538"/>
                        <a:ext cx="4175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60" name="Object 7">
            <a:extLst>
              <a:ext uri="{FF2B5EF4-FFF2-40B4-BE49-F238E27FC236}">
                <a16:creationId xmlns:a16="http://schemas.microsoft.com/office/drawing/2014/main" id="{EAA308FE-326E-DA4D-8CE4-8B0A2EA471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0950" y="3019425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0" name="Clip" r:id="rId10" imgW="12134850" imgH="10064750" progId="MS_ClipArt_Gallery.2">
                  <p:embed/>
                </p:oleObj>
              </mc:Choice>
              <mc:Fallback>
                <p:oleObj name="Clip" r:id="rId10" imgW="12134850" imgH="1006475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50" y="3019425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1" name="Line 101">
            <a:extLst>
              <a:ext uri="{FF2B5EF4-FFF2-40B4-BE49-F238E27FC236}">
                <a16:creationId xmlns:a16="http://schemas.microsoft.com/office/drawing/2014/main" id="{70992EF2-E899-F146-AD0A-13AFE9F8DF62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169944" y="30059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2" name="Line 102">
            <a:extLst>
              <a:ext uri="{FF2B5EF4-FFF2-40B4-BE49-F238E27FC236}">
                <a16:creationId xmlns:a16="http://schemas.microsoft.com/office/drawing/2014/main" id="{E0018612-6BB8-4440-8ABC-1836EFBF35E9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6543675" y="29972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3" name="Line 103">
            <a:extLst>
              <a:ext uri="{FF2B5EF4-FFF2-40B4-BE49-F238E27FC236}">
                <a16:creationId xmlns:a16="http://schemas.microsoft.com/office/drawing/2014/main" id="{14EBED6D-2219-3D4D-8C77-FFDD308B4DE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6890544" y="26582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4" name="Freeform 104">
            <a:extLst>
              <a:ext uri="{FF2B5EF4-FFF2-40B4-BE49-F238E27FC236}">
                <a16:creationId xmlns:a16="http://schemas.microsoft.com/office/drawing/2014/main" id="{6C2CDE97-4687-F448-97C5-AC108C42A11A}"/>
              </a:ext>
            </a:extLst>
          </p:cNvPr>
          <p:cNvSpPr>
            <a:spLocks/>
          </p:cNvSpPr>
          <p:nvPr/>
        </p:nvSpPr>
        <p:spPr bwMode="auto">
          <a:xfrm>
            <a:off x="5429250" y="1536700"/>
            <a:ext cx="1009650" cy="228600"/>
          </a:xfrm>
          <a:custGeom>
            <a:avLst/>
            <a:gdLst>
              <a:gd name="T0" fmla="*/ 0 w 636"/>
              <a:gd name="T1" fmla="*/ 2147483646 h 144"/>
              <a:gd name="T2" fmla="*/ 2147483646 w 636"/>
              <a:gd name="T3" fmla="*/ 2147483646 h 144"/>
              <a:gd name="T4" fmla="*/ 0 60000 65536"/>
              <a:gd name="T5" fmla="*/ 0 60000 65536"/>
              <a:gd name="T6" fmla="*/ 0 w 636"/>
              <a:gd name="T7" fmla="*/ 0 h 144"/>
              <a:gd name="T8" fmla="*/ 636 w 63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144">
                <a:moveTo>
                  <a:pt x="0" y="144"/>
                </a:moveTo>
                <a:cubicBezTo>
                  <a:pt x="180" y="6"/>
                  <a:pt x="450" y="0"/>
                  <a:pt x="636" y="11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5" name="Freeform 105">
            <a:extLst>
              <a:ext uri="{FF2B5EF4-FFF2-40B4-BE49-F238E27FC236}">
                <a16:creationId xmlns:a16="http://schemas.microsoft.com/office/drawing/2014/main" id="{C3148D3F-92FE-774D-AC1A-A1C33AE0F6F4}"/>
              </a:ext>
            </a:extLst>
          </p:cNvPr>
          <p:cNvSpPr>
            <a:spLocks/>
          </p:cNvSpPr>
          <p:nvPr/>
        </p:nvSpPr>
        <p:spPr bwMode="auto">
          <a:xfrm>
            <a:off x="6781800" y="1146175"/>
            <a:ext cx="771525" cy="939800"/>
          </a:xfrm>
          <a:custGeom>
            <a:avLst/>
            <a:gdLst>
              <a:gd name="T0" fmla="*/ 0 w 486"/>
              <a:gd name="T1" fmla="*/ 2147483646 h 592"/>
              <a:gd name="T2" fmla="*/ 2147483646 w 486"/>
              <a:gd name="T3" fmla="*/ 2147483646 h 592"/>
              <a:gd name="T4" fmla="*/ 2147483646 w 486"/>
              <a:gd name="T5" fmla="*/ 0 h 592"/>
              <a:gd name="T6" fmla="*/ 0 60000 65536"/>
              <a:gd name="T7" fmla="*/ 0 60000 65536"/>
              <a:gd name="T8" fmla="*/ 0 60000 65536"/>
              <a:gd name="T9" fmla="*/ 0 w 486"/>
              <a:gd name="T10" fmla="*/ 0 h 592"/>
              <a:gd name="T11" fmla="*/ 486 w 486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" h="592">
                <a:moveTo>
                  <a:pt x="0" y="492"/>
                </a:moveTo>
                <a:cubicBezTo>
                  <a:pt x="25" y="472"/>
                  <a:pt x="81" y="592"/>
                  <a:pt x="162" y="510"/>
                </a:cubicBezTo>
                <a:cubicBezTo>
                  <a:pt x="243" y="428"/>
                  <a:pt x="419" y="106"/>
                  <a:pt x="48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6" name="Text Box 106">
            <a:extLst>
              <a:ext uri="{FF2B5EF4-FFF2-40B4-BE49-F238E27FC236}">
                <a16:creationId xmlns:a16="http://schemas.microsoft.com/office/drawing/2014/main" id="{62766327-CB0E-2345-9E5B-FB41D3822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1112838"/>
            <a:ext cx="1547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host-to-gateway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telnet session</a:t>
            </a:r>
            <a:endParaRPr lang="en-US" altLang="en-US" sz="1800"/>
          </a:p>
        </p:txBody>
      </p:sp>
      <p:sp>
        <p:nvSpPr>
          <p:cNvPr id="150567" name="Text Box 107">
            <a:extLst>
              <a:ext uri="{FF2B5EF4-FFF2-40B4-BE49-F238E27FC236}">
                <a16:creationId xmlns:a16="http://schemas.microsoft.com/office/drawing/2014/main" id="{9C1913E8-D1DE-3B47-A12B-C874C2DD5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722313"/>
            <a:ext cx="1830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gateway-to-remote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host telnet session</a:t>
            </a:r>
            <a:endParaRPr lang="en-US" altLang="en-US" sz="1800"/>
          </a:p>
        </p:txBody>
      </p:sp>
      <p:sp>
        <p:nvSpPr>
          <p:cNvPr id="150568" name="Text Box 108">
            <a:extLst>
              <a:ext uri="{FF2B5EF4-FFF2-40B4-BE49-F238E27FC236}">
                <a16:creationId xmlns:a16="http://schemas.microsoft.com/office/drawing/2014/main" id="{C580F4FE-DDA4-0043-9D4B-6AB944DD6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1987550"/>
            <a:ext cx="93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gateway</a:t>
            </a:r>
            <a:endParaRPr lang="en-US" altLang="en-US" sz="1800"/>
          </a:p>
        </p:txBody>
      </p:sp>
      <p:sp>
        <p:nvSpPr>
          <p:cNvPr id="150569" name="Text Box 109">
            <a:extLst>
              <a:ext uri="{FF2B5EF4-FFF2-40B4-BE49-F238E27FC236}">
                <a16:creationId xmlns:a16="http://schemas.microsoft.com/office/drawing/2014/main" id="{4FA8C09F-E331-6B47-B5FA-92D9C8B86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2012950"/>
            <a:ext cx="1374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router and filter</a:t>
            </a:r>
            <a:endParaRPr lang="en-US" altLang="en-US" sz="1800"/>
          </a:p>
        </p:txBody>
      </p:sp>
      <p:sp>
        <p:nvSpPr>
          <p:cNvPr id="150570" name="Rectangle 110">
            <a:extLst>
              <a:ext uri="{FF2B5EF4-FFF2-40B4-BE49-F238E27FC236}">
                <a16:creationId xmlns:a16="http://schemas.microsoft.com/office/drawing/2014/main" id="{A6445542-D418-9948-8E49-DA4AB903C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4084638"/>
            <a:ext cx="76422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1.</a:t>
            </a:r>
            <a:r>
              <a:rPr lang="en-US" altLang="en-US" sz="2000"/>
              <a:t> Require all telnet users to telnet through gateway.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2.</a:t>
            </a:r>
            <a:r>
              <a:rPr lang="en-US" altLang="en-US" sz="2000"/>
              <a:t> For authorized users, gateway sets up telnet connection to dest host. Gateway relays data between 2 connections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3.</a:t>
            </a:r>
            <a:r>
              <a:rPr lang="en-US" altLang="en-US" sz="2000"/>
              <a:t> Router filter blocks all telnet connections not originating from gateway.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Footer Placeholder 5">
            <a:extLst>
              <a:ext uri="{FF2B5EF4-FFF2-40B4-BE49-F238E27FC236}">
                <a16:creationId xmlns:a16="http://schemas.microsoft.com/office/drawing/2014/main" id="{4D038EAB-EAF5-BB4C-88CF-B5CE8DCE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52578" name="Slide Number Placeholder 6">
            <a:extLst>
              <a:ext uri="{FF2B5EF4-FFF2-40B4-BE49-F238E27FC236}">
                <a16:creationId xmlns:a16="http://schemas.microsoft.com/office/drawing/2014/main" id="{D5614CD1-C4A2-2E49-AB91-2DB085E3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05A771C8-636B-954F-91FC-36DFF4E6F07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B1FD9CAB-1535-454C-984B-4290A30B2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Limitations of firewalls and gateways</a:t>
            </a:r>
          </a:p>
        </p:txBody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688EFCEC-30FD-8F4D-AB61-07640514E5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2113" y="1400175"/>
            <a:ext cx="3879850" cy="4648200"/>
          </a:xfrm>
        </p:spPr>
        <p:txBody>
          <a:bodyPr/>
          <a:lstStyle/>
          <a:p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IP spoofing:</a:t>
            </a:r>
            <a:r>
              <a:rPr lang="en-US" altLang="en-US" sz="2400">
                <a:ea typeface="ＭＳ Ｐゴシック" panose="020B0600070205080204" pitchFamily="34" charset="-128"/>
              </a:rPr>
              <a:t> router can’t know if data “really” comes from claimed source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if multiple app’s. need special treatment, each has own app. gateway.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client software must know how to contact gateway.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e.g., must set IP address of proxy in Web browser</a:t>
            </a:r>
          </a:p>
        </p:txBody>
      </p:sp>
      <p:sp>
        <p:nvSpPr>
          <p:cNvPr id="152581" name="Rectangle 4">
            <a:extLst>
              <a:ext uri="{FF2B5EF4-FFF2-40B4-BE49-F238E27FC236}">
                <a16:creationId xmlns:a16="http://schemas.microsoft.com/office/drawing/2014/main" id="{CDA1EF81-A536-8C48-9BFF-2D278282F4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37088" y="1435100"/>
            <a:ext cx="3810000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filters often use all or nothing policy for UDP.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tradeoff: 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degree of communication with outside world, level of security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many highly protected sites still suffer from attacks.</a:t>
            </a:r>
            <a:endParaRPr lang="en-US" altLang="en-US" sz="2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Footer Placeholder 4">
            <a:extLst>
              <a:ext uri="{FF2B5EF4-FFF2-40B4-BE49-F238E27FC236}">
                <a16:creationId xmlns:a16="http://schemas.microsoft.com/office/drawing/2014/main" id="{5D2361C9-151D-E244-A38D-574AE38A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54626" name="Slide Number Placeholder 5">
            <a:extLst>
              <a:ext uri="{FF2B5EF4-FFF2-40B4-BE49-F238E27FC236}">
                <a16:creationId xmlns:a16="http://schemas.microsoft.com/office/drawing/2014/main" id="{8816962F-E796-FB4F-A257-6772F8D9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6EACD148-757D-6E46-B2A3-8C39EB5A420C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1C2BC39D-B88E-3241-A93E-99E0AAB01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8 roadmap</a:t>
            </a:r>
          </a:p>
        </p:txBody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563C80AF-9294-824A-AC42-2D584A727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8.1 </a:t>
            </a:r>
            <a:r>
              <a:rPr lang="en-US" altLang="en-US">
                <a:ea typeface="ＭＳ Ｐゴシック" panose="020B0600070205080204" pitchFamily="34" charset="-128"/>
              </a:rPr>
              <a:t>What is network security?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8.2</a:t>
            </a:r>
            <a:r>
              <a:rPr lang="en-US" altLang="en-US">
                <a:ea typeface="ＭＳ Ｐゴシック" panose="020B0600070205080204" pitchFamily="34" charset="-128"/>
              </a:rPr>
              <a:t> Principles of cryptography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8.3 </a:t>
            </a:r>
            <a:r>
              <a:rPr lang="en-US" altLang="en-US">
                <a:ea typeface="ＭＳ Ｐゴシック" panose="020B0600070205080204" pitchFamily="34" charset="-128"/>
              </a:rPr>
              <a:t>Authentication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8.4</a:t>
            </a:r>
            <a:r>
              <a:rPr lang="en-US" altLang="en-US">
                <a:ea typeface="ＭＳ Ｐゴシック" panose="020B0600070205080204" pitchFamily="34" charset="-128"/>
              </a:rPr>
              <a:t> Integrity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8.5</a:t>
            </a:r>
            <a:r>
              <a:rPr lang="en-US" altLang="en-US">
                <a:ea typeface="ＭＳ Ｐゴシック" panose="020B0600070205080204" pitchFamily="34" charset="-128"/>
              </a:rPr>
              <a:t> Key Distribution and certification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8.6</a:t>
            </a:r>
            <a:r>
              <a:rPr lang="en-US" altLang="en-US">
                <a:ea typeface="ＭＳ Ｐゴシック" panose="020B0600070205080204" pitchFamily="34" charset="-128"/>
              </a:rPr>
              <a:t> Access control: firewalls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8.7 Attacks and counter measures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8.8</a:t>
            </a:r>
            <a:r>
              <a:rPr lang="en-US" altLang="en-US">
                <a:ea typeface="ＭＳ Ｐゴシック" panose="020B0600070205080204" pitchFamily="34" charset="-128"/>
              </a:rPr>
              <a:t> Security in many layers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Footer Placeholder 4">
            <a:extLst>
              <a:ext uri="{FF2B5EF4-FFF2-40B4-BE49-F238E27FC236}">
                <a16:creationId xmlns:a16="http://schemas.microsoft.com/office/drawing/2014/main" id="{F1FDBB9B-63AD-D543-B217-205DF7DA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56674" name="Slide Number Placeholder 5">
            <a:extLst>
              <a:ext uri="{FF2B5EF4-FFF2-40B4-BE49-F238E27FC236}">
                <a16:creationId xmlns:a16="http://schemas.microsoft.com/office/drawing/2014/main" id="{36006AEE-1CE9-5740-9B4C-1F32AC74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F797ED8F-9FED-934A-931D-2FB05CEE20F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08A6746C-95DB-4046-BD3D-90C25E104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Internet security threats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6438D6C2-A509-6C40-AABE-4CF5E7A5D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7772400" cy="511333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Mapping: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before attacking: “case the joint” – find out what services are implemented on network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ping</a:t>
            </a:r>
            <a:r>
              <a:rPr lang="en-US" altLang="en-US">
                <a:ea typeface="ＭＳ Ｐゴシック" panose="020B0600070205080204" pitchFamily="34" charset="-128"/>
              </a:rPr>
              <a:t> to determine what hosts have addresses on network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Port-scanning: try to establish TCP connection to each port in sequence (see what happens)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nmap (http://www.insecure.org/nmap/)  mapper: “network exploration and security auditing”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Countermeasures?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Footer Placeholder 4">
            <a:extLst>
              <a:ext uri="{FF2B5EF4-FFF2-40B4-BE49-F238E27FC236}">
                <a16:creationId xmlns:a16="http://schemas.microsoft.com/office/drawing/2014/main" id="{A9B628A9-9B55-3E49-8790-E9DBFDA8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58722" name="Slide Number Placeholder 5">
            <a:extLst>
              <a:ext uri="{FF2B5EF4-FFF2-40B4-BE49-F238E27FC236}">
                <a16:creationId xmlns:a16="http://schemas.microsoft.com/office/drawing/2014/main" id="{4FC3EA7B-5831-8246-BE06-582A03F7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D205BBC5-680E-3242-91A5-6883D2DF308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00242F64-BA0D-2848-B0EB-DD9E8BE6F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Internet security threats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731D6580-3CD0-B541-92D0-263F17F0C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7772400" cy="511333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Mapping: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countermeasures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record traffic entering network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look for suspicious activity (IP addresses, ports being scanned sequentially)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Footer Placeholder 4">
            <a:extLst>
              <a:ext uri="{FF2B5EF4-FFF2-40B4-BE49-F238E27FC236}">
                <a16:creationId xmlns:a16="http://schemas.microsoft.com/office/drawing/2014/main" id="{F19A8C2D-E54D-5F40-995F-3356C7E4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60770" name="Slide Number Placeholder 5">
            <a:extLst>
              <a:ext uri="{FF2B5EF4-FFF2-40B4-BE49-F238E27FC236}">
                <a16:creationId xmlns:a16="http://schemas.microsoft.com/office/drawing/2014/main" id="{7E4984EC-92B6-F346-AA90-CEC5C6F4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6A47B51E-B744-8745-999F-57C8C69D972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FA54A9F3-B2E6-7B41-B1FA-3E23999B3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Internet security threats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BA167A31-B4C3-A749-B07E-7012D1C93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7772400" cy="148431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Packet sniffing: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broadcast media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promiscuous NIC reads all packets passing by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can read all unencrypted data (e.g. passwords)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e.g.: C sniffs B’s packets</a:t>
            </a:r>
          </a:p>
        </p:txBody>
      </p:sp>
      <p:graphicFrame>
        <p:nvGraphicFramePr>
          <p:cNvPr id="160773" name="Object 2">
            <a:extLst>
              <a:ext uri="{FF2B5EF4-FFF2-40B4-BE49-F238E27FC236}">
                <a16:creationId xmlns:a16="http://schemas.microsoft.com/office/drawing/2014/main" id="{B3E707FF-5CED-DA4B-8442-A7B4C2D0AC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0513" y="5360988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16" name="ClipArt" r:id="rId4" imgW="12134850" imgH="10064750" progId="MS_ClipArt_Gallery.2">
                  <p:embed/>
                </p:oleObj>
              </mc:Choice>
              <mc:Fallback>
                <p:oleObj name="ClipArt" r:id="rId4" imgW="12134850" imgH="10064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5360988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774" name="Group 5">
            <a:extLst>
              <a:ext uri="{FF2B5EF4-FFF2-40B4-BE49-F238E27FC236}">
                <a16:creationId xmlns:a16="http://schemas.microsoft.com/office/drawing/2014/main" id="{00441FC1-8AB5-B949-B6B5-0A87BFE0388A}"/>
              </a:ext>
            </a:extLst>
          </p:cNvPr>
          <p:cNvGrpSpPr>
            <a:grpSpLocks/>
          </p:cNvGrpSpPr>
          <p:nvPr/>
        </p:nvGrpSpPr>
        <p:grpSpPr bwMode="auto">
          <a:xfrm>
            <a:off x="2251075" y="3930650"/>
            <a:ext cx="384175" cy="723900"/>
            <a:chOff x="4180" y="783"/>
            <a:chExt cx="150" cy="307"/>
          </a:xfrm>
        </p:grpSpPr>
        <p:sp>
          <p:nvSpPr>
            <p:cNvPr id="160806" name="AutoShape 6">
              <a:extLst>
                <a:ext uri="{FF2B5EF4-FFF2-40B4-BE49-F238E27FC236}">
                  <a16:creationId xmlns:a16="http://schemas.microsoft.com/office/drawing/2014/main" id="{DB0BFA9D-7B35-BC4E-AB74-B21848237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0807" name="Rectangle 7">
              <a:extLst>
                <a:ext uri="{FF2B5EF4-FFF2-40B4-BE49-F238E27FC236}">
                  <a16:creationId xmlns:a16="http://schemas.microsoft.com/office/drawing/2014/main" id="{5D608B27-72FF-F94D-83A7-AE51715E4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0808" name="Rectangle 8">
              <a:extLst>
                <a:ext uri="{FF2B5EF4-FFF2-40B4-BE49-F238E27FC236}">
                  <a16:creationId xmlns:a16="http://schemas.microsoft.com/office/drawing/2014/main" id="{FB9E82A9-E208-B646-8640-0FAD8BE2A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0809" name="AutoShape 9">
              <a:extLst>
                <a:ext uri="{FF2B5EF4-FFF2-40B4-BE49-F238E27FC236}">
                  <a16:creationId xmlns:a16="http://schemas.microsoft.com/office/drawing/2014/main" id="{BD571C08-DC16-174C-B4DB-EDE44BA01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0810" name="Line 10">
              <a:extLst>
                <a:ext uri="{FF2B5EF4-FFF2-40B4-BE49-F238E27FC236}">
                  <a16:creationId xmlns:a16="http://schemas.microsoft.com/office/drawing/2014/main" id="{5D081A89-6C38-C44A-836C-683393FF0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811" name="Line 11">
              <a:extLst>
                <a:ext uri="{FF2B5EF4-FFF2-40B4-BE49-F238E27FC236}">
                  <a16:creationId xmlns:a16="http://schemas.microsoft.com/office/drawing/2014/main" id="{5C806EF0-11F8-5E40-AA45-181BDC27D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812" name="Rectangle 12">
              <a:extLst>
                <a:ext uri="{FF2B5EF4-FFF2-40B4-BE49-F238E27FC236}">
                  <a16:creationId xmlns:a16="http://schemas.microsoft.com/office/drawing/2014/main" id="{39190B63-7AE4-1740-9C3B-97232A0A9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0813" name="Rectangle 13">
              <a:extLst>
                <a:ext uri="{FF2B5EF4-FFF2-40B4-BE49-F238E27FC236}">
                  <a16:creationId xmlns:a16="http://schemas.microsoft.com/office/drawing/2014/main" id="{850D4CF4-6F43-F147-9221-E93BED4B4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0775" name="Group 14">
            <a:extLst>
              <a:ext uri="{FF2B5EF4-FFF2-40B4-BE49-F238E27FC236}">
                <a16:creationId xmlns:a16="http://schemas.microsoft.com/office/drawing/2014/main" id="{DC773516-346B-A940-A743-956DD80801BE}"/>
              </a:ext>
            </a:extLst>
          </p:cNvPr>
          <p:cNvGrpSpPr>
            <a:grpSpLocks/>
          </p:cNvGrpSpPr>
          <p:nvPr/>
        </p:nvGrpSpPr>
        <p:grpSpPr bwMode="auto">
          <a:xfrm>
            <a:off x="3205163" y="5421313"/>
            <a:ext cx="642937" cy="328612"/>
            <a:chOff x="3600" y="219"/>
            <a:chExt cx="360" cy="175"/>
          </a:xfrm>
        </p:grpSpPr>
        <p:sp>
          <p:nvSpPr>
            <p:cNvPr id="160793" name="Oval 15">
              <a:extLst>
                <a:ext uri="{FF2B5EF4-FFF2-40B4-BE49-F238E27FC236}">
                  <a16:creationId xmlns:a16="http://schemas.microsoft.com/office/drawing/2014/main" id="{ACB1D1B2-4D5C-8E48-AF16-95405841B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0794" name="Line 16">
              <a:extLst>
                <a:ext uri="{FF2B5EF4-FFF2-40B4-BE49-F238E27FC236}">
                  <a16:creationId xmlns:a16="http://schemas.microsoft.com/office/drawing/2014/main" id="{5DC1DDF1-909E-CF45-BD7F-335A90BB6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5" name="Line 17">
              <a:extLst>
                <a:ext uri="{FF2B5EF4-FFF2-40B4-BE49-F238E27FC236}">
                  <a16:creationId xmlns:a16="http://schemas.microsoft.com/office/drawing/2014/main" id="{E8BACB0D-67DF-DC4F-935F-7BC5C868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6" name="Rectangle 18">
              <a:extLst>
                <a:ext uri="{FF2B5EF4-FFF2-40B4-BE49-F238E27FC236}">
                  <a16:creationId xmlns:a16="http://schemas.microsoft.com/office/drawing/2014/main" id="{E2FA8C7C-5B11-6C40-BF9E-62F58C06F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0797" name="Oval 19">
              <a:extLst>
                <a:ext uri="{FF2B5EF4-FFF2-40B4-BE49-F238E27FC236}">
                  <a16:creationId xmlns:a16="http://schemas.microsoft.com/office/drawing/2014/main" id="{D2F299BA-798C-BE43-8D16-BAE069C0B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60798" name="Group 20">
              <a:extLst>
                <a:ext uri="{FF2B5EF4-FFF2-40B4-BE49-F238E27FC236}">
                  <a16:creationId xmlns:a16="http://schemas.microsoft.com/office/drawing/2014/main" id="{BB741D76-7699-284F-93EF-8E3D8BB472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0803" name="Line 21">
                <a:extLst>
                  <a:ext uri="{FF2B5EF4-FFF2-40B4-BE49-F238E27FC236}">
                    <a16:creationId xmlns:a16="http://schemas.microsoft.com/office/drawing/2014/main" id="{B2DB1EF3-28B0-0746-B3A0-411BF02A1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804" name="Line 22">
                <a:extLst>
                  <a:ext uri="{FF2B5EF4-FFF2-40B4-BE49-F238E27FC236}">
                    <a16:creationId xmlns:a16="http://schemas.microsoft.com/office/drawing/2014/main" id="{A6588743-DEA0-1945-8609-E8DCA8E18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805" name="Line 23">
                <a:extLst>
                  <a:ext uri="{FF2B5EF4-FFF2-40B4-BE49-F238E27FC236}">
                    <a16:creationId xmlns:a16="http://schemas.microsoft.com/office/drawing/2014/main" id="{ECBBD38D-EA7B-4D47-875C-F55A68189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0799" name="Group 24">
              <a:extLst>
                <a:ext uri="{FF2B5EF4-FFF2-40B4-BE49-F238E27FC236}">
                  <a16:creationId xmlns:a16="http://schemas.microsoft.com/office/drawing/2014/main" id="{915358E5-D8B7-6249-94AB-5BD7D09A0BC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0800" name="Line 25">
                <a:extLst>
                  <a:ext uri="{FF2B5EF4-FFF2-40B4-BE49-F238E27FC236}">
                    <a16:creationId xmlns:a16="http://schemas.microsoft.com/office/drawing/2014/main" id="{6A6C7754-B86B-874E-81B2-F68FEBFF2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801" name="Line 26">
                <a:extLst>
                  <a:ext uri="{FF2B5EF4-FFF2-40B4-BE49-F238E27FC236}">
                    <a16:creationId xmlns:a16="http://schemas.microsoft.com/office/drawing/2014/main" id="{5F7E33A6-AF10-E64B-A1B9-B88351D17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802" name="Line 27">
                <a:extLst>
                  <a:ext uri="{FF2B5EF4-FFF2-40B4-BE49-F238E27FC236}">
                    <a16:creationId xmlns:a16="http://schemas.microsoft.com/office/drawing/2014/main" id="{EA70E898-A0E6-C14E-B1CE-385758923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60776" name="Object 3">
            <a:extLst>
              <a:ext uri="{FF2B5EF4-FFF2-40B4-BE49-F238E27FC236}">
                <a16:creationId xmlns:a16="http://schemas.microsoft.com/office/drawing/2014/main" id="{9AA55374-F196-DA43-942B-86CDF5D2FD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138" y="3992563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17" name="ClipArt" r:id="rId6" imgW="12134850" imgH="10064750" progId="MS_ClipArt_Gallery.2">
                  <p:embed/>
                </p:oleObj>
              </mc:Choice>
              <mc:Fallback>
                <p:oleObj name="ClipArt" r:id="rId6" imgW="12134850" imgH="10064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3992563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7" name="Freeform 29">
            <a:extLst>
              <a:ext uri="{FF2B5EF4-FFF2-40B4-BE49-F238E27FC236}">
                <a16:creationId xmlns:a16="http://schemas.microsoft.com/office/drawing/2014/main" id="{385FDD7C-8178-9A42-8BEB-C56D502D5FC0}"/>
              </a:ext>
            </a:extLst>
          </p:cNvPr>
          <p:cNvSpPr>
            <a:spLocks/>
          </p:cNvSpPr>
          <p:nvPr/>
        </p:nvSpPr>
        <p:spPr bwMode="auto">
          <a:xfrm>
            <a:off x="2351088" y="4656138"/>
            <a:ext cx="4587875" cy="728662"/>
          </a:xfrm>
          <a:custGeom>
            <a:avLst/>
            <a:gdLst>
              <a:gd name="T0" fmla="*/ 2147483646 w 2620"/>
              <a:gd name="T1" fmla="*/ 0 h 459"/>
              <a:gd name="T2" fmla="*/ 0 w 2620"/>
              <a:gd name="T3" fmla="*/ 2147483646 h 459"/>
              <a:gd name="T4" fmla="*/ 2147483646 w 2620"/>
              <a:gd name="T5" fmla="*/ 2147483646 h 459"/>
              <a:gd name="T6" fmla="*/ 2147483646 w 2620"/>
              <a:gd name="T7" fmla="*/ 2147483646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8" name="Freeform 30">
            <a:extLst>
              <a:ext uri="{FF2B5EF4-FFF2-40B4-BE49-F238E27FC236}">
                <a16:creationId xmlns:a16="http://schemas.microsoft.com/office/drawing/2014/main" id="{5CBC5AA3-5048-7C49-A932-08685E1C8D3E}"/>
              </a:ext>
            </a:extLst>
          </p:cNvPr>
          <p:cNvSpPr>
            <a:spLocks/>
          </p:cNvSpPr>
          <p:nvPr/>
        </p:nvSpPr>
        <p:spPr bwMode="auto">
          <a:xfrm>
            <a:off x="5183188" y="4525963"/>
            <a:ext cx="4762" cy="522287"/>
          </a:xfrm>
          <a:custGeom>
            <a:avLst/>
            <a:gdLst>
              <a:gd name="T0" fmla="*/ 0 w 3"/>
              <a:gd name="T1" fmla="*/ 2147483646 h 329"/>
              <a:gd name="T2" fmla="*/ 2147483646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9" name="Line 31">
            <a:extLst>
              <a:ext uri="{FF2B5EF4-FFF2-40B4-BE49-F238E27FC236}">
                <a16:creationId xmlns:a16="http://schemas.microsoft.com/office/drawing/2014/main" id="{45E03DFD-ED1C-2249-9CA0-57DC92091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5838" y="5048250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0" name="Line 32">
            <a:extLst>
              <a:ext uri="{FF2B5EF4-FFF2-40B4-BE49-F238E27FC236}">
                <a16:creationId xmlns:a16="http://schemas.microsoft.com/office/drawing/2014/main" id="{FC287B42-CC2F-6348-8FFD-67E9D5D9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4888" y="5759450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1" name="Text Box 33">
            <a:extLst>
              <a:ext uri="{FF2B5EF4-FFF2-40B4-BE49-F238E27FC236}">
                <a16:creationId xmlns:a16="http://schemas.microsoft.com/office/drawing/2014/main" id="{43E77082-B653-0B44-BAF7-7559B2EC8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39449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0782" name="Text Box 34">
            <a:extLst>
              <a:ext uri="{FF2B5EF4-FFF2-40B4-BE49-F238E27FC236}">
                <a16:creationId xmlns:a16="http://schemas.microsoft.com/office/drawing/2014/main" id="{ABF2B80C-E978-3049-A498-F1F40B88F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5408613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0783" name="Text Box 35">
            <a:extLst>
              <a:ext uri="{FF2B5EF4-FFF2-40B4-BE49-F238E27FC236}">
                <a16:creationId xmlns:a16="http://schemas.microsoft.com/office/drawing/2014/main" id="{6AB7CA98-D447-A84C-A808-C295EE1E4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3922713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60784" name="Group 36">
            <a:extLst>
              <a:ext uri="{FF2B5EF4-FFF2-40B4-BE49-F238E27FC236}">
                <a16:creationId xmlns:a16="http://schemas.microsoft.com/office/drawing/2014/main" id="{85B52E51-747B-7546-9BDE-4DA09DEC9DBB}"/>
              </a:ext>
            </a:extLst>
          </p:cNvPr>
          <p:cNvGrpSpPr>
            <a:grpSpLocks/>
          </p:cNvGrpSpPr>
          <p:nvPr/>
        </p:nvGrpSpPr>
        <p:grpSpPr bwMode="auto">
          <a:xfrm>
            <a:off x="4179888" y="5175250"/>
            <a:ext cx="2295525" cy="336550"/>
            <a:chOff x="2418" y="3342"/>
            <a:chExt cx="1446" cy="212"/>
          </a:xfrm>
        </p:grpSpPr>
        <p:sp>
          <p:nvSpPr>
            <p:cNvPr id="160788" name="Rectangle 37">
              <a:extLst>
                <a:ext uri="{FF2B5EF4-FFF2-40B4-BE49-F238E27FC236}">
                  <a16:creationId xmlns:a16="http://schemas.microsoft.com/office/drawing/2014/main" id="{5E0A74D4-D31F-3C4E-8D9D-5A67247BF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0789" name="Line 38">
              <a:extLst>
                <a:ext uri="{FF2B5EF4-FFF2-40B4-BE49-F238E27FC236}">
                  <a16:creationId xmlns:a16="http://schemas.microsoft.com/office/drawing/2014/main" id="{2F7563D7-547A-C247-BE11-30AE50939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0" name="Line 39">
              <a:extLst>
                <a:ext uri="{FF2B5EF4-FFF2-40B4-BE49-F238E27FC236}">
                  <a16:creationId xmlns:a16="http://schemas.microsoft.com/office/drawing/2014/main" id="{DC977754-8226-F640-BA0E-5F4E258B3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1" name="Line 40">
              <a:extLst>
                <a:ext uri="{FF2B5EF4-FFF2-40B4-BE49-F238E27FC236}">
                  <a16:creationId xmlns:a16="http://schemas.microsoft.com/office/drawing/2014/main" id="{E8093DD0-19D0-FC47-80FA-3A945E916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2" name="Text Box 41">
              <a:extLst>
                <a:ext uri="{FF2B5EF4-FFF2-40B4-BE49-F238E27FC236}">
                  <a16:creationId xmlns:a16="http://schemas.microsoft.com/office/drawing/2014/main" id="{437831F1-27B3-F74E-8309-47064A64E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src:B dest:A     payload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sp>
        <p:nvSpPr>
          <p:cNvPr id="160785" name="Freeform 42">
            <a:extLst>
              <a:ext uri="{FF2B5EF4-FFF2-40B4-BE49-F238E27FC236}">
                <a16:creationId xmlns:a16="http://schemas.microsoft.com/office/drawing/2014/main" id="{7834B2B7-77EB-0C43-AF27-D59AB4B64C28}"/>
              </a:ext>
            </a:extLst>
          </p:cNvPr>
          <p:cNvSpPr>
            <a:spLocks/>
          </p:cNvSpPr>
          <p:nvPr/>
        </p:nvSpPr>
        <p:spPr bwMode="auto">
          <a:xfrm>
            <a:off x="4148138" y="5130800"/>
            <a:ext cx="2635250" cy="241300"/>
          </a:xfrm>
          <a:custGeom>
            <a:avLst/>
            <a:gdLst>
              <a:gd name="T0" fmla="*/ 2147483646 w 1660"/>
              <a:gd name="T1" fmla="*/ 2147483646 h 152"/>
              <a:gd name="T2" fmla="*/ 2147483646 w 1660"/>
              <a:gd name="T3" fmla="*/ 0 h 152"/>
              <a:gd name="T4" fmla="*/ 0 w 1660"/>
              <a:gd name="T5" fmla="*/ 2147483646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6" name="Line 43">
            <a:extLst>
              <a:ext uri="{FF2B5EF4-FFF2-40B4-BE49-F238E27FC236}">
                <a16:creationId xmlns:a16="http://schemas.microsoft.com/office/drawing/2014/main" id="{7DBCCB99-8B0C-EE43-81BD-7354B91C4A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1138" y="4527550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7" name="Text Box 44">
            <a:extLst>
              <a:ext uri="{FF2B5EF4-FFF2-40B4-BE49-F238E27FC236}">
                <a16:creationId xmlns:a16="http://schemas.microsoft.com/office/drawing/2014/main" id="{FD70F45C-6F16-C049-8B25-C0E59B5A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5964238"/>
            <a:ext cx="279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Countermeasures?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978EC107-3364-BC42-941E-859F09D9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E0666D5-1184-414D-A5DC-8513E899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AE833511-5CFD-0F4C-BFD5-10BB96FF6F5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567D1E5-F7D9-9746-8258-2CA599FB1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The language of cryptography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CE1063A9-6355-1446-919C-40AA082C4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9925" y="4878388"/>
            <a:ext cx="8218488" cy="12033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symmetric key</a:t>
            </a:r>
            <a:r>
              <a:rPr lang="en-US" altLang="en-US" sz="2400">
                <a:ea typeface="ＭＳ Ｐゴシック" panose="020B0600070205080204" pitchFamily="34" charset="-128"/>
              </a:rPr>
              <a:t> crypto: sender, receiver keys </a:t>
            </a:r>
            <a:r>
              <a:rPr lang="en-US" altLang="en-US" sz="2400" i="1">
                <a:ea typeface="ＭＳ Ｐゴシック" panose="020B0600070205080204" pitchFamily="34" charset="-128"/>
              </a:rPr>
              <a:t>identical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public-key</a:t>
            </a:r>
            <a:r>
              <a:rPr lang="en-US" altLang="en-US" sz="2400">
                <a:ea typeface="ＭＳ Ｐゴシック" panose="020B0600070205080204" pitchFamily="34" charset="-128"/>
              </a:rPr>
              <a:t> crypto: encryption key </a:t>
            </a:r>
            <a:r>
              <a:rPr lang="en-US" altLang="en-US" sz="2400" i="1">
                <a:ea typeface="ＭＳ Ｐゴシック" panose="020B0600070205080204" pitchFamily="34" charset="-128"/>
              </a:rPr>
              <a:t>public</a:t>
            </a:r>
            <a:r>
              <a:rPr lang="en-US" altLang="en-US" sz="2400">
                <a:ea typeface="ＭＳ Ｐゴシック" panose="020B0600070205080204" pitchFamily="34" charset="-128"/>
              </a:rPr>
              <a:t>, decryption key </a:t>
            </a:r>
            <a:r>
              <a:rPr lang="en-US" altLang="en-US" sz="2400" i="1">
                <a:ea typeface="ＭＳ Ｐゴシック" panose="020B0600070205080204" pitchFamily="34" charset="-128"/>
              </a:rPr>
              <a:t>secret  (</a:t>
            </a:r>
            <a:r>
              <a:rPr lang="en-US" altLang="en-US" sz="2400">
                <a:ea typeface="ＭＳ Ｐゴシック" panose="020B0600070205080204" pitchFamily="34" charset="-128"/>
              </a:rPr>
              <a:t>private)</a:t>
            </a:r>
          </a:p>
        </p:txBody>
      </p:sp>
      <p:sp>
        <p:nvSpPr>
          <p:cNvPr id="33797" name="Text Box 7">
            <a:extLst>
              <a:ext uri="{FF2B5EF4-FFF2-40B4-BE49-F238E27FC236}">
                <a16:creationId xmlns:a16="http://schemas.microsoft.com/office/drawing/2014/main" id="{77A687CA-220B-1A45-B13C-ED45CC4A0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2665413"/>
            <a:ext cx="12525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plaintext</a:t>
            </a:r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35777FFC-40CF-5A48-8534-E1C8AE515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2646363"/>
            <a:ext cx="125253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plaintext</a:t>
            </a:r>
          </a:p>
        </p:txBody>
      </p:sp>
      <p:sp>
        <p:nvSpPr>
          <p:cNvPr id="33799" name="Text Box 9">
            <a:extLst>
              <a:ext uri="{FF2B5EF4-FFF2-40B4-BE49-F238E27FC236}">
                <a16:creationId xmlns:a16="http://schemas.microsoft.com/office/drawing/2014/main" id="{12D93099-7C81-BE42-9AF0-6DB3C7932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2627313"/>
            <a:ext cx="1457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ciphertext</a:t>
            </a:r>
          </a:p>
        </p:txBody>
      </p:sp>
      <p:grpSp>
        <p:nvGrpSpPr>
          <p:cNvPr id="33800" name="Group 12">
            <a:extLst>
              <a:ext uri="{FF2B5EF4-FFF2-40B4-BE49-F238E27FC236}">
                <a16:creationId xmlns:a16="http://schemas.microsoft.com/office/drawing/2014/main" id="{DEF7CF2A-A7D0-0F44-A455-FF2B1147893F}"/>
              </a:ext>
            </a:extLst>
          </p:cNvPr>
          <p:cNvGrpSpPr>
            <a:grpSpLocks/>
          </p:cNvGrpSpPr>
          <p:nvPr/>
        </p:nvGrpSpPr>
        <p:grpSpPr bwMode="auto">
          <a:xfrm>
            <a:off x="2130425" y="1644650"/>
            <a:ext cx="522288" cy="608013"/>
            <a:chOff x="195" y="1789"/>
            <a:chExt cx="329" cy="383"/>
          </a:xfrm>
        </p:grpSpPr>
        <p:sp>
          <p:nvSpPr>
            <p:cNvPr id="33822" name="Text Box 10">
              <a:extLst>
                <a:ext uri="{FF2B5EF4-FFF2-40B4-BE49-F238E27FC236}">
                  <a16:creationId xmlns:a16="http://schemas.microsoft.com/office/drawing/2014/main" id="{1E3E9881-9CD6-5047-A1E0-7D440730D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" y="1789"/>
              <a:ext cx="23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K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23" name="Text Box 11">
              <a:extLst>
                <a:ext uri="{FF2B5EF4-FFF2-40B4-BE49-F238E27FC236}">
                  <a16:creationId xmlns:a16="http://schemas.microsoft.com/office/drawing/2014/main" id="{3D20BE27-5C5C-2142-ADEC-1436F6D73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" y="1922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A</a:t>
              </a:r>
              <a:endPara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3801" name="Picture 16" descr="Alice">
            <a:extLst>
              <a:ext uri="{FF2B5EF4-FFF2-40B4-BE49-F238E27FC236}">
                <a16:creationId xmlns:a16="http://schemas.microsoft.com/office/drawing/2014/main" id="{55AFD833-E349-2242-82EC-4DFF378C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8" descr="Eve">
            <a:extLst>
              <a:ext uri="{FF2B5EF4-FFF2-40B4-BE49-F238E27FC236}">
                <a16:creationId xmlns:a16="http://schemas.microsoft.com/office/drawing/2014/main" id="{47C98763-A35D-3B4E-B819-D6F93D045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436938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ectangle 19">
            <a:extLst>
              <a:ext uri="{FF2B5EF4-FFF2-40B4-BE49-F238E27FC236}">
                <a16:creationId xmlns:a16="http://schemas.microsoft.com/office/drawing/2014/main" id="{A6384DC3-9278-7F4B-8796-8525D375B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3804" name="Text Box 20">
            <a:extLst>
              <a:ext uri="{FF2B5EF4-FFF2-40B4-BE49-F238E27FC236}">
                <a16:creationId xmlns:a16="http://schemas.microsoft.com/office/drawing/2014/main" id="{4FF98DF2-88CA-8B4A-A5C9-845DBCE1C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582863"/>
            <a:ext cx="1433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encryption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33805" name="Rectangle 21">
            <a:extLst>
              <a:ext uri="{FF2B5EF4-FFF2-40B4-BE49-F238E27FC236}">
                <a16:creationId xmlns:a16="http://schemas.microsoft.com/office/drawing/2014/main" id="{DC22A497-7FCA-584A-8F00-677A36C2B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586038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3806" name="Text Box 22">
            <a:extLst>
              <a:ext uri="{FF2B5EF4-FFF2-40B4-BE49-F238E27FC236}">
                <a16:creationId xmlns:a16="http://schemas.microsoft.com/office/drawing/2014/main" id="{4EFC977D-2CDD-A343-A7FB-8A52D957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0" y="2609850"/>
            <a:ext cx="1525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decryption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33807" name="Line 26">
            <a:extLst>
              <a:ext uri="{FF2B5EF4-FFF2-40B4-BE49-F238E27FC236}">
                <a16:creationId xmlns:a16="http://schemas.microsoft.com/office/drawing/2014/main" id="{6F68F49F-7D79-6149-9357-4E331E8BE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3600" y="2986088"/>
            <a:ext cx="23018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Freeform 29">
            <a:extLst>
              <a:ext uri="{FF2B5EF4-FFF2-40B4-BE49-F238E27FC236}">
                <a16:creationId xmlns:a16="http://schemas.microsoft.com/office/drawing/2014/main" id="{59D7078B-49DB-154F-9F54-045E51EF5C13}"/>
              </a:ext>
            </a:extLst>
          </p:cNvPr>
          <p:cNvSpPr>
            <a:spLocks/>
          </p:cNvSpPr>
          <p:nvPr/>
        </p:nvSpPr>
        <p:spPr bwMode="auto">
          <a:xfrm>
            <a:off x="3883025" y="3038475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30">
            <a:extLst>
              <a:ext uri="{FF2B5EF4-FFF2-40B4-BE49-F238E27FC236}">
                <a16:creationId xmlns:a16="http://schemas.microsoft.com/office/drawing/2014/main" id="{0E7AD532-4BF3-BC48-957D-34C47DA514FD}"/>
              </a:ext>
            </a:extLst>
          </p:cNvPr>
          <p:cNvSpPr>
            <a:spLocks/>
          </p:cNvSpPr>
          <p:nvPr/>
        </p:nvSpPr>
        <p:spPr bwMode="auto">
          <a:xfrm flipH="1">
            <a:off x="4557713" y="3036888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39">
            <a:extLst>
              <a:ext uri="{FF2B5EF4-FFF2-40B4-BE49-F238E27FC236}">
                <a16:creationId xmlns:a16="http://schemas.microsoft.com/office/drawing/2014/main" id="{1C0C8C0B-2375-D54F-8C0A-4D00D73482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40">
            <a:extLst>
              <a:ext uri="{FF2B5EF4-FFF2-40B4-BE49-F238E27FC236}">
                <a16:creationId xmlns:a16="http://schemas.microsoft.com/office/drawing/2014/main" id="{FF1E2313-323D-154C-AC8B-87DF3961DF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163763"/>
            <a:ext cx="1588" cy="392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Text Box 41">
            <a:extLst>
              <a:ext uri="{FF2B5EF4-FFF2-40B4-BE49-F238E27FC236}">
                <a16:creationId xmlns:a16="http://schemas.microsoft.com/office/drawing/2014/main" id="{3DE533C1-3F4C-C247-B78F-C049DCA95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1423988"/>
            <a:ext cx="1508125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Alice’s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encryption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key</a:t>
            </a:r>
          </a:p>
        </p:txBody>
      </p:sp>
      <p:sp>
        <p:nvSpPr>
          <p:cNvPr id="33813" name="Text Box 42">
            <a:extLst>
              <a:ext uri="{FF2B5EF4-FFF2-40B4-BE49-F238E27FC236}">
                <a16:creationId xmlns:a16="http://schemas.microsoft.com/office/drawing/2014/main" id="{B9443237-3F45-414B-8C83-62EA2C5BC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1492250"/>
            <a:ext cx="1508125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Bob’s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decryption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key</a:t>
            </a:r>
          </a:p>
        </p:txBody>
      </p:sp>
      <p:pic>
        <p:nvPicPr>
          <p:cNvPr id="33814" name="Picture 17" descr="Bob">
            <a:extLst>
              <a:ext uri="{FF2B5EF4-FFF2-40B4-BE49-F238E27FC236}">
                <a16:creationId xmlns:a16="http://schemas.microsoft.com/office/drawing/2014/main" id="{412C15A6-463A-0943-A2E8-5C97B9DA0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8700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15" name="Group 13">
            <a:extLst>
              <a:ext uri="{FF2B5EF4-FFF2-40B4-BE49-F238E27FC236}">
                <a16:creationId xmlns:a16="http://schemas.microsoft.com/office/drawing/2014/main" id="{A9CB7F06-56BF-B942-B3F0-8862698F3F8C}"/>
              </a:ext>
            </a:extLst>
          </p:cNvPr>
          <p:cNvGrpSpPr>
            <a:grpSpLocks/>
          </p:cNvGrpSpPr>
          <p:nvPr/>
        </p:nvGrpSpPr>
        <p:grpSpPr bwMode="auto">
          <a:xfrm>
            <a:off x="5803900" y="1774825"/>
            <a:ext cx="509588" cy="608013"/>
            <a:chOff x="195" y="1789"/>
            <a:chExt cx="321" cy="383"/>
          </a:xfrm>
        </p:grpSpPr>
        <p:sp>
          <p:nvSpPr>
            <p:cNvPr id="33820" name="Text Box 14">
              <a:extLst>
                <a:ext uri="{FF2B5EF4-FFF2-40B4-BE49-F238E27FC236}">
                  <a16:creationId xmlns:a16="http://schemas.microsoft.com/office/drawing/2014/main" id="{7B5BE53F-234E-A245-926F-8EB5FBC95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" y="1789"/>
              <a:ext cx="23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K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21" name="Text Box 15">
              <a:extLst>
                <a:ext uri="{FF2B5EF4-FFF2-40B4-BE49-F238E27FC236}">
                  <a16:creationId xmlns:a16="http://schemas.microsoft.com/office/drawing/2014/main" id="{F699107E-FB41-E449-938F-C9415C58F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" y="1922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B</a:t>
              </a:r>
              <a:endPara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816" name="Line 44">
            <a:extLst>
              <a:ext uri="{FF2B5EF4-FFF2-40B4-BE49-F238E27FC236}">
                <a16:creationId xmlns:a16="http://schemas.microsoft.com/office/drawing/2014/main" id="{2B76DFA8-8957-8640-87AB-E8985507C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Line 45">
            <a:extLst>
              <a:ext uri="{FF2B5EF4-FFF2-40B4-BE49-F238E27FC236}">
                <a16:creationId xmlns:a16="http://schemas.microsoft.com/office/drawing/2014/main" id="{6B789AC8-CB6A-9546-880A-28DE5D413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325" y="3022600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18" name="Picture 53" descr="BS00768_[1]">
            <a:extLst>
              <a:ext uri="{FF2B5EF4-FFF2-40B4-BE49-F238E27FC236}">
                <a16:creationId xmlns:a16="http://schemas.microsoft.com/office/drawing/2014/main" id="{3CF42722-630F-944E-8AA6-25CA6359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76463" y="1422400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56" descr="BS00768_[1]">
            <a:extLst>
              <a:ext uri="{FF2B5EF4-FFF2-40B4-BE49-F238E27FC236}">
                <a16:creationId xmlns:a16="http://schemas.microsoft.com/office/drawing/2014/main" id="{40A42BFD-CE42-934A-AA54-56B07AE4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54688" y="1516063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Footer Placeholder 4">
            <a:extLst>
              <a:ext uri="{FF2B5EF4-FFF2-40B4-BE49-F238E27FC236}">
                <a16:creationId xmlns:a16="http://schemas.microsoft.com/office/drawing/2014/main" id="{0D85986B-6A06-B245-9239-130317D4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62818" name="Slide Number Placeholder 5">
            <a:extLst>
              <a:ext uri="{FF2B5EF4-FFF2-40B4-BE49-F238E27FC236}">
                <a16:creationId xmlns:a16="http://schemas.microsoft.com/office/drawing/2014/main" id="{B850FD2D-3006-D148-BB50-BB3EFE47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656D4FF4-36A8-5C46-B2B9-79AE88A4FA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74312957-72C9-D147-BBA5-F23EE0414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Internet security threats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560AE9CB-4C05-7D47-9B04-3515D8DD4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7772400" cy="148431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Packet sniffing: countermeasures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all hosts in organization run software that checks periodically if host interface in promiscuous mode.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one host per segment of broadcast media (switched Ethernet at hub)</a:t>
            </a:r>
          </a:p>
        </p:txBody>
      </p:sp>
      <p:graphicFrame>
        <p:nvGraphicFramePr>
          <p:cNvPr id="162821" name="Object 2">
            <a:extLst>
              <a:ext uri="{FF2B5EF4-FFF2-40B4-BE49-F238E27FC236}">
                <a16:creationId xmlns:a16="http://schemas.microsoft.com/office/drawing/2014/main" id="{B96D557C-DACD-B74A-A24F-F591E1784A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0513" y="5360988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3" name="ClipArt" r:id="rId4" imgW="12134850" imgH="10064750" progId="MS_ClipArt_Gallery.2">
                  <p:embed/>
                </p:oleObj>
              </mc:Choice>
              <mc:Fallback>
                <p:oleObj name="ClipArt" r:id="rId4" imgW="12134850" imgH="10064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5360988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822" name="Group 5">
            <a:extLst>
              <a:ext uri="{FF2B5EF4-FFF2-40B4-BE49-F238E27FC236}">
                <a16:creationId xmlns:a16="http://schemas.microsoft.com/office/drawing/2014/main" id="{428D70CC-5605-0544-84C2-FD3A71A43ED4}"/>
              </a:ext>
            </a:extLst>
          </p:cNvPr>
          <p:cNvGrpSpPr>
            <a:grpSpLocks/>
          </p:cNvGrpSpPr>
          <p:nvPr/>
        </p:nvGrpSpPr>
        <p:grpSpPr bwMode="auto">
          <a:xfrm>
            <a:off x="2251075" y="3930650"/>
            <a:ext cx="384175" cy="723900"/>
            <a:chOff x="4180" y="783"/>
            <a:chExt cx="150" cy="307"/>
          </a:xfrm>
        </p:grpSpPr>
        <p:sp>
          <p:nvSpPr>
            <p:cNvPr id="162853" name="AutoShape 6">
              <a:extLst>
                <a:ext uri="{FF2B5EF4-FFF2-40B4-BE49-F238E27FC236}">
                  <a16:creationId xmlns:a16="http://schemas.microsoft.com/office/drawing/2014/main" id="{3C88FCC6-881E-EB4B-B50A-607E2EBF9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2854" name="Rectangle 7">
              <a:extLst>
                <a:ext uri="{FF2B5EF4-FFF2-40B4-BE49-F238E27FC236}">
                  <a16:creationId xmlns:a16="http://schemas.microsoft.com/office/drawing/2014/main" id="{21786515-0619-6F46-8980-F02F24DDD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2855" name="Rectangle 8">
              <a:extLst>
                <a:ext uri="{FF2B5EF4-FFF2-40B4-BE49-F238E27FC236}">
                  <a16:creationId xmlns:a16="http://schemas.microsoft.com/office/drawing/2014/main" id="{B4C4EA5A-DCAC-1549-9A6F-1429DC4DD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2856" name="AutoShape 9">
              <a:extLst>
                <a:ext uri="{FF2B5EF4-FFF2-40B4-BE49-F238E27FC236}">
                  <a16:creationId xmlns:a16="http://schemas.microsoft.com/office/drawing/2014/main" id="{79053C46-84B7-704B-8056-84AAD2F08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2857" name="Line 10">
              <a:extLst>
                <a:ext uri="{FF2B5EF4-FFF2-40B4-BE49-F238E27FC236}">
                  <a16:creationId xmlns:a16="http://schemas.microsoft.com/office/drawing/2014/main" id="{ED0ABDF3-0465-9545-861A-A9C83839D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8" name="Line 11">
              <a:extLst>
                <a:ext uri="{FF2B5EF4-FFF2-40B4-BE49-F238E27FC236}">
                  <a16:creationId xmlns:a16="http://schemas.microsoft.com/office/drawing/2014/main" id="{7A171005-63AE-0846-9FCE-0440AC4E8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9" name="Rectangle 12">
              <a:extLst>
                <a:ext uri="{FF2B5EF4-FFF2-40B4-BE49-F238E27FC236}">
                  <a16:creationId xmlns:a16="http://schemas.microsoft.com/office/drawing/2014/main" id="{3CA18497-0A44-DE4F-BA62-10AB2FB53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2860" name="Rectangle 13">
              <a:extLst>
                <a:ext uri="{FF2B5EF4-FFF2-40B4-BE49-F238E27FC236}">
                  <a16:creationId xmlns:a16="http://schemas.microsoft.com/office/drawing/2014/main" id="{0743D4B4-DE1A-054A-870C-30C80A145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2823" name="Group 14">
            <a:extLst>
              <a:ext uri="{FF2B5EF4-FFF2-40B4-BE49-F238E27FC236}">
                <a16:creationId xmlns:a16="http://schemas.microsoft.com/office/drawing/2014/main" id="{72AA5235-6052-924C-9A66-4BA7F6A1A0CB}"/>
              </a:ext>
            </a:extLst>
          </p:cNvPr>
          <p:cNvGrpSpPr>
            <a:grpSpLocks/>
          </p:cNvGrpSpPr>
          <p:nvPr/>
        </p:nvGrpSpPr>
        <p:grpSpPr bwMode="auto">
          <a:xfrm>
            <a:off x="3205163" y="5421313"/>
            <a:ext cx="642937" cy="328612"/>
            <a:chOff x="3600" y="219"/>
            <a:chExt cx="360" cy="175"/>
          </a:xfrm>
        </p:grpSpPr>
        <p:sp>
          <p:nvSpPr>
            <p:cNvPr id="162840" name="Oval 15">
              <a:extLst>
                <a:ext uri="{FF2B5EF4-FFF2-40B4-BE49-F238E27FC236}">
                  <a16:creationId xmlns:a16="http://schemas.microsoft.com/office/drawing/2014/main" id="{29D8B8D1-E049-A548-9059-31A5DADC4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2841" name="Line 16">
              <a:extLst>
                <a:ext uri="{FF2B5EF4-FFF2-40B4-BE49-F238E27FC236}">
                  <a16:creationId xmlns:a16="http://schemas.microsoft.com/office/drawing/2014/main" id="{84092552-1410-4042-B3A4-32F8BB8E9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2" name="Line 17">
              <a:extLst>
                <a:ext uri="{FF2B5EF4-FFF2-40B4-BE49-F238E27FC236}">
                  <a16:creationId xmlns:a16="http://schemas.microsoft.com/office/drawing/2014/main" id="{2C60415A-D6AE-C845-9439-415D7A63E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3" name="Rectangle 18">
              <a:extLst>
                <a:ext uri="{FF2B5EF4-FFF2-40B4-BE49-F238E27FC236}">
                  <a16:creationId xmlns:a16="http://schemas.microsoft.com/office/drawing/2014/main" id="{E16C6CA1-E7F0-1E4F-A0CB-3D73EB1A4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2844" name="Oval 19">
              <a:extLst>
                <a:ext uri="{FF2B5EF4-FFF2-40B4-BE49-F238E27FC236}">
                  <a16:creationId xmlns:a16="http://schemas.microsoft.com/office/drawing/2014/main" id="{79834986-C601-BE41-BC69-4E0D35CDF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62845" name="Group 20">
              <a:extLst>
                <a:ext uri="{FF2B5EF4-FFF2-40B4-BE49-F238E27FC236}">
                  <a16:creationId xmlns:a16="http://schemas.microsoft.com/office/drawing/2014/main" id="{1FD07A04-9B1F-DD4E-9335-0B02404486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2850" name="Line 21">
                <a:extLst>
                  <a:ext uri="{FF2B5EF4-FFF2-40B4-BE49-F238E27FC236}">
                    <a16:creationId xmlns:a16="http://schemas.microsoft.com/office/drawing/2014/main" id="{03A51A9C-918B-B040-8B17-1BFA67E93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51" name="Line 22">
                <a:extLst>
                  <a:ext uri="{FF2B5EF4-FFF2-40B4-BE49-F238E27FC236}">
                    <a16:creationId xmlns:a16="http://schemas.microsoft.com/office/drawing/2014/main" id="{2B1DEAB6-8720-5E4F-A007-EECDB7796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52" name="Line 23">
                <a:extLst>
                  <a:ext uri="{FF2B5EF4-FFF2-40B4-BE49-F238E27FC236}">
                    <a16:creationId xmlns:a16="http://schemas.microsoft.com/office/drawing/2014/main" id="{6CB7B41C-8B11-D44D-9895-D56942F0D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846" name="Group 24">
              <a:extLst>
                <a:ext uri="{FF2B5EF4-FFF2-40B4-BE49-F238E27FC236}">
                  <a16:creationId xmlns:a16="http://schemas.microsoft.com/office/drawing/2014/main" id="{5FC85479-92C9-9C49-BEBC-1E0FABBC739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2847" name="Line 25">
                <a:extLst>
                  <a:ext uri="{FF2B5EF4-FFF2-40B4-BE49-F238E27FC236}">
                    <a16:creationId xmlns:a16="http://schemas.microsoft.com/office/drawing/2014/main" id="{EFA1AA28-971D-AA4F-AF7C-E489869A3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8" name="Line 26">
                <a:extLst>
                  <a:ext uri="{FF2B5EF4-FFF2-40B4-BE49-F238E27FC236}">
                    <a16:creationId xmlns:a16="http://schemas.microsoft.com/office/drawing/2014/main" id="{128F1F18-FEF6-CF47-90D0-CCA815ED1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9" name="Line 27">
                <a:extLst>
                  <a:ext uri="{FF2B5EF4-FFF2-40B4-BE49-F238E27FC236}">
                    <a16:creationId xmlns:a16="http://schemas.microsoft.com/office/drawing/2014/main" id="{B6271212-A5EB-1D4C-919B-DDB047E6A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62824" name="Object 3">
            <a:extLst>
              <a:ext uri="{FF2B5EF4-FFF2-40B4-BE49-F238E27FC236}">
                <a16:creationId xmlns:a16="http://schemas.microsoft.com/office/drawing/2014/main" id="{9AC0D34C-6C94-2145-8A86-8B9852528F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138" y="3992563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4" name="ClipArt" r:id="rId6" imgW="12134850" imgH="10064750" progId="MS_ClipArt_Gallery.2">
                  <p:embed/>
                </p:oleObj>
              </mc:Choice>
              <mc:Fallback>
                <p:oleObj name="ClipArt" r:id="rId6" imgW="12134850" imgH="10064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3992563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5" name="Freeform 29">
            <a:extLst>
              <a:ext uri="{FF2B5EF4-FFF2-40B4-BE49-F238E27FC236}">
                <a16:creationId xmlns:a16="http://schemas.microsoft.com/office/drawing/2014/main" id="{22288F94-01FA-DD43-A7BB-AC699087840E}"/>
              </a:ext>
            </a:extLst>
          </p:cNvPr>
          <p:cNvSpPr>
            <a:spLocks/>
          </p:cNvSpPr>
          <p:nvPr/>
        </p:nvSpPr>
        <p:spPr bwMode="auto">
          <a:xfrm>
            <a:off x="2351088" y="4656138"/>
            <a:ext cx="4587875" cy="728662"/>
          </a:xfrm>
          <a:custGeom>
            <a:avLst/>
            <a:gdLst>
              <a:gd name="T0" fmla="*/ 2147483646 w 2620"/>
              <a:gd name="T1" fmla="*/ 0 h 459"/>
              <a:gd name="T2" fmla="*/ 0 w 2620"/>
              <a:gd name="T3" fmla="*/ 2147483646 h 459"/>
              <a:gd name="T4" fmla="*/ 2147483646 w 2620"/>
              <a:gd name="T5" fmla="*/ 2147483646 h 459"/>
              <a:gd name="T6" fmla="*/ 2147483646 w 2620"/>
              <a:gd name="T7" fmla="*/ 2147483646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6" name="Freeform 30">
            <a:extLst>
              <a:ext uri="{FF2B5EF4-FFF2-40B4-BE49-F238E27FC236}">
                <a16:creationId xmlns:a16="http://schemas.microsoft.com/office/drawing/2014/main" id="{17F24D46-0526-E549-8E34-BE8F0D4DB0BB}"/>
              </a:ext>
            </a:extLst>
          </p:cNvPr>
          <p:cNvSpPr>
            <a:spLocks/>
          </p:cNvSpPr>
          <p:nvPr/>
        </p:nvSpPr>
        <p:spPr bwMode="auto">
          <a:xfrm>
            <a:off x="5183188" y="4525963"/>
            <a:ext cx="4762" cy="522287"/>
          </a:xfrm>
          <a:custGeom>
            <a:avLst/>
            <a:gdLst>
              <a:gd name="T0" fmla="*/ 0 w 3"/>
              <a:gd name="T1" fmla="*/ 2147483646 h 329"/>
              <a:gd name="T2" fmla="*/ 2147483646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7" name="Line 31">
            <a:extLst>
              <a:ext uri="{FF2B5EF4-FFF2-40B4-BE49-F238E27FC236}">
                <a16:creationId xmlns:a16="http://schemas.microsoft.com/office/drawing/2014/main" id="{339109D2-ECB9-BD42-A2F3-D86B11D88B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5838" y="5048250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Line 32">
            <a:extLst>
              <a:ext uri="{FF2B5EF4-FFF2-40B4-BE49-F238E27FC236}">
                <a16:creationId xmlns:a16="http://schemas.microsoft.com/office/drawing/2014/main" id="{6F4B8CC1-E5F9-2543-8DBC-77130F8365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4888" y="5759450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9" name="Text Box 33">
            <a:extLst>
              <a:ext uri="{FF2B5EF4-FFF2-40B4-BE49-F238E27FC236}">
                <a16:creationId xmlns:a16="http://schemas.microsoft.com/office/drawing/2014/main" id="{87A0F95C-0097-614F-BBEB-EDD24961A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39449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2830" name="Text Box 34">
            <a:extLst>
              <a:ext uri="{FF2B5EF4-FFF2-40B4-BE49-F238E27FC236}">
                <a16:creationId xmlns:a16="http://schemas.microsoft.com/office/drawing/2014/main" id="{FC6AC73A-BB87-2346-934E-62C952137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5408613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2831" name="Text Box 35">
            <a:extLst>
              <a:ext uri="{FF2B5EF4-FFF2-40B4-BE49-F238E27FC236}">
                <a16:creationId xmlns:a16="http://schemas.microsoft.com/office/drawing/2014/main" id="{855C2131-5272-9444-B80B-40C8F2FF8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3922713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62832" name="Group 36">
            <a:extLst>
              <a:ext uri="{FF2B5EF4-FFF2-40B4-BE49-F238E27FC236}">
                <a16:creationId xmlns:a16="http://schemas.microsoft.com/office/drawing/2014/main" id="{76C8729D-2D93-674B-98C7-4C07186EAAE1}"/>
              </a:ext>
            </a:extLst>
          </p:cNvPr>
          <p:cNvGrpSpPr>
            <a:grpSpLocks/>
          </p:cNvGrpSpPr>
          <p:nvPr/>
        </p:nvGrpSpPr>
        <p:grpSpPr bwMode="auto">
          <a:xfrm>
            <a:off x="4179888" y="5175250"/>
            <a:ext cx="2295525" cy="336550"/>
            <a:chOff x="2418" y="3342"/>
            <a:chExt cx="1446" cy="212"/>
          </a:xfrm>
        </p:grpSpPr>
        <p:sp>
          <p:nvSpPr>
            <p:cNvPr id="162835" name="Rectangle 37">
              <a:extLst>
                <a:ext uri="{FF2B5EF4-FFF2-40B4-BE49-F238E27FC236}">
                  <a16:creationId xmlns:a16="http://schemas.microsoft.com/office/drawing/2014/main" id="{54868F2D-55A0-4B49-8B76-98FAFA769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2836" name="Line 38">
              <a:extLst>
                <a:ext uri="{FF2B5EF4-FFF2-40B4-BE49-F238E27FC236}">
                  <a16:creationId xmlns:a16="http://schemas.microsoft.com/office/drawing/2014/main" id="{F0C9C527-6754-E849-9A54-FAA47C284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7" name="Line 39">
              <a:extLst>
                <a:ext uri="{FF2B5EF4-FFF2-40B4-BE49-F238E27FC236}">
                  <a16:creationId xmlns:a16="http://schemas.microsoft.com/office/drawing/2014/main" id="{E956163A-30CF-EC46-AF62-3564E8A0C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8" name="Line 40">
              <a:extLst>
                <a:ext uri="{FF2B5EF4-FFF2-40B4-BE49-F238E27FC236}">
                  <a16:creationId xmlns:a16="http://schemas.microsoft.com/office/drawing/2014/main" id="{2BA6128E-D5B4-F54C-8AFF-5E02B657F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9" name="Text Box 41">
              <a:extLst>
                <a:ext uri="{FF2B5EF4-FFF2-40B4-BE49-F238E27FC236}">
                  <a16:creationId xmlns:a16="http://schemas.microsoft.com/office/drawing/2014/main" id="{4679EA11-A0D9-404C-929F-60BD784C0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src:B dest:A     payload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sp>
        <p:nvSpPr>
          <p:cNvPr id="162833" name="Freeform 42">
            <a:extLst>
              <a:ext uri="{FF2B5EF4-FFF2-40B4-BE49-F238E27FC236}">
                <a16:creationId xmlns:a16="http://schemas.microsoft.com/office/drawing/2014/main" id="{B99ACFC1-9F80-4345-8CD3-7C168F594E99}"/>
              </a:ext>
            </a:extLst>
          </p:cNvPr>
          <p:cNvSpPr>
            <a:spLocks/>
          </p:cNvSpPr>
          <p:nvPr/>
        </p:nvSpPr>
        <p:spPr bwMode="auto">
          <a:xfrm>
            <a:off x="4148138" y="5130800"/>
            <a:ext cx="2635250" cy="241300"/>
          </a:xfrm>
          <a:custGeom>
            <a:avLst/>
            <a:gdLst>
              <a:gd name="T0" fmla="*/ 2147483646 w 1660"/>
              <a:gd name="T1" fmla="*/ 2147483646 h 152"/>
              <a:gd name="T2" fmla="*/ 2147483646 w 1660"/>
              <a:gd name="T3" fmla="*/ 0 h 152"/>
              <a:gd name="T4" fmla="*/ 0 w 1660"/>
              <a:gd name="T5" fmla="*/ 2147483646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4" name="Line 43">
            <a:extLst>
              <a:ext uri="{FF2B5EF4-FFF2-40B4-BE49-F238E27FC236}">
                <a16:creationId xmlns:a16="http://schemas.microsoft.com/office/drawing/2014/main" id="{A5432149-C5AF-3E49-BDCB-3679A81F0D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1138" y="4527550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Footer Placeholder 4">
            <a:extLst>
              <a:ext uri="{FF2B5EF4-FFF2-40B4-BE49-F238E27FC236}">
                <a16:creationId xmlns:a16="http://schemas.microsoft.com/office/drawing/2014/main" id="{8D4D5632-14F5-EC42-BEC8-EB32858A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64866" name="Slide Number Placeholder 5">
            <a:extLst>
              <a:ext uri="{FF2B5EF4-FFF2-40B4-BE49-F238E27FC236}">
                <a16:creationId xmlns:a16="http://schemas.microsoft.com/office/drawing/2014/main" id="{12C5C17F-CBC6-BE4F-855E-C74994FE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7CDE465D-AFC1-154A-8F68-C6488B54E506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3BC3985F-615F-9547-82FD-BCDF993F8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Internet security threats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63733BF0-2838-1149-99F0-18963112D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7772400" cy="148431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IP Spoofing: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can generate “raw” IP packets directly from application, putting any value into IP source address field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receiver can’t tell if source is spoofed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e.g.: C pretends to be B</a:t>
            </a:r>
          </a:p>
        </p:txBody>
      </p:sp>
      <p:graphicFrame>
        <p:nvGraphicFramePr>
          <p:cNvPr id="164869" name="Object 2">
            <a:extLst>
              <a:ext uri="{FF2B5EF4-FFF2-40B4-BE49-F238E27FC236}">
                <a16:creationId xmlns:a16="http://schemas.microsoft.com/office/drawing/2014/main" id="{69608F03-A619-884B-8B74-ECC1350E1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5288" y="554990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1" name="ClipArt" r:id="rId4" imgW="12134850" imgH="10064750" progId="MS_ClipArt_Gallery.2">
                  <p:embed/>
                </p:oleObj>
              </mc:Choice>
              <mc:Fallback>
                <p:oleObj name="ClipArt" r:id="rId4" imgW="12134850" imgH="10064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88" y="5549900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870" name="Group 5">
            <a:extLst>
              <a:ext uri="{FF2B5EF4-FFF2-40B4-BE49-F238E27FC236}">
                <a16:creationId xmlns:a16="http://schemas.microsoft.com/office/drawing/2014/main" id="{2CF99CFB-0636-894F-88F4-CF996B6C3A88}"/>
              </a:ext>
            </a:extLst>
          </p:cNvPr>
          <p:cNvGrpSpPr>
            <a:grpSpLocks/>
          </p:cNvGrpSpPr>
          <p:nvPr/>
        </p:nvGrpSpPr>
        <p:grpSpPr bwMode="auto">
          <a:xfrm>
            <a:off x="2355850" y="4119563"/>
            <a:ext cx="384175" cy="723900"/>
            <a:chOff x="4180" y="783"/>
            <a:chExt cx="150" cy="307"/>
          </a:xfrm>
        </p:grpSpPr>
        <p:sp>
          <p:nvSpPr>
            <p:cNvPr id="164901" name="AutoShape 6">
              <a:extLst>
                <a:ext uri="{FF2B5EF4-FFF2-40B4-BE49-F238E27FC236}">
                  <a16:creationId xmlns:a16="http://schemas.microsoft.com/office/drawing/2014/main" id="{CD444AE4-32C9-0743-B8CA-ACC798D41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4902" name="Rectangle 7">
              <a:extLst>
                <a:ext uri="{FF2B5EF4-FFF2-40B4-BE49-F238E27FC236}">
                  <a16:creationId xmlns:a16="http://schemas.microsoft.com/office/drawing/2014/main" id="{48D82FA1-EE7D-EC41-A4B9-39805299A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4903" name="Rectangle 8">
              <a:extLst>
                <a:ext uri="{FF2B5EF4-FFF2-40B4-BE49-F238E27FC236}">
                  <a16:creationId xmlns:a16="http://schemas.microsoft.com/office/drawing/2014/main" id="{9DDD4867-7377-4D46-95F4-89BFCD0CA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4904" name="AutoShape 9">
              <a:extLst>
                <a:ext uri="{FF2B5EF4-FFF2-40B4-BE49-F238E27FC236}">
                  <a16:creationId xmlns:a16="http://schemas.microsoft.com/office/drawing/2014/main" id="{A2C83110-34A4-A047-BBF9-8F9F5508F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4905" name="Line 10">
              <a:extLst>
                <a:ext uri="{FF2B5EF4-FFF2-40B4-BE49-F238E27FC236}">
                  <a16:creationId xmlns:a16="http://schemas.microsoft.com/office/drawing/2014/main" id="{97F7D909-4A77-7D45-8C34-174C191D7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6" name="Line 11">
              <a:extLst>
                <a:ext uri="{FF2B5EF4-FFF2-40B4-BE49-F238E27FC236}">
                  <a16:creationId xmlns:a16="http://schemas.microsoft.com/office/drawing/2014/main" id="{AE7309EE-C102-924B-A742-D8C1BF7EE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7" name="Rectangle 12">
              <a:extLst>
                <a:ext uri="{FF2B5EF4-FFF2-40B4-BE49-F238E27FC236}">
                  <a16:creationId xmlns:a16="http://schemas.microsoft.com/office/drawing/2014/main" id="{230D47DE-148E-F040-A097-1E35DDFF8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4908" name="Rectangle 13">
              <a:extLst>
                <a:ext uri="{FF2B5EF4-FFF2-40B4-BE49-F238E27FC236}">
                  <a16:creationId xmlns:a16="http://schemas.microsoft.com/office/drawing/2014/main" id="{38317F45-C34E-954C-B608-F1B37E4BA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871" name="Group 14">
            <a:extLst>
              <a:ext uri="{FF2B5EF4-FFF2-40B4-BE49-F238E27FC236}">
                <a16:creationId xmlns:a16="http://schemas.microsoft.com/office/drawing/2014/main" id="{323B0D94-726F-214E-92BB-CEFBBAC8DC06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5610225"/>
            <a:ext cx="642937" cy="328613"/>
            <a:chOff x="3600" y="219"/>
            <a:chExt cx="360" cy="175"/>
          </a:xfrm>
        </p:grpSpPr>
        <p:sp>
          <p:nvSpPr>
            <p:cNvPr id="164888" name="Oval 15">
              <a:extLst>
                <a:ext uri="{FF2B5EF4-FFF2-40B4-BE49-F238E27FC236}">
                  <a16:creationId xmlns:a16="http://schemas.microsoft.com/office/drawing/2014/main" id="{84794CE4-EFC4-0A49-922C-C74878E0C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4889" name="Line 16">
              <a:extLst>
                <a:ext uri="{FF2B5EF4-FFF2-40B4-BE49-F238E27FC236}">
                  <a16:creationId xmlns:a16="http://schemas.microsoft.com/office/drawing/2014/main" id="{A98EF4D8-76F9-714F-9E7D-D7C94E4B8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90" name="Line 17">
              <a:extLst>
                <a:ext uri="{FF2B5EF4-FFF2-40B4-BE49-F238E27FC236}">
                  <a16:creationId xmlns:a16="http://schemas.microsoft.com/office/drawing/2014/main" id="{DA2635DA-3EA7-9F46-B4D2-0FAE8B910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91" name="Rectangle 18">
              <a:extLst>
                <a:ext uri="{FF2B5EF4-FFF2-40B4-BE49-F238E27FC236}">
                  <a16:creationId xmlns:a16="http://schemas.microsoft.com/office/drawing/2014/main" id="{E095D5DE-FF34-CD44-BA72-C0BA2FE15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4892" name="Oval 19">
              <a:extLst>
                <a:ext uri="{FF2B5EF4-FFF2-40B4-BE49-F238E27FC236}">
                  <a16:creationId xmlns:a16="http://schemas.microsoft.com/office/drawing/2014/main" id="{F7DC3F3D-BBD9-E54B-AA97-43C458851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64893" name="Group 20">
              <a:extLst>
                <a:ext uri="{FF2B5EF4-FFF2-40B4-BE49-F238E27FC236}">
                  <a16:creationId xmlns:a16="http://schemas.microsoft.com/office/drawing/2014/main" id="{F386919E-64B6-354F-B0F8-F9A3023D5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4898" name="Line 21">
                <a:extLst>
                  <a:ext uri="{FF2B5EF4-FFF2-40B4-BE49-F238E27FC236}">
                    <a16:creationId xmlns:a16="http://schemas.microsoft.com/office/drawing/2014/main" id="{75504ABC-C99A-794D-A76E-0A0CD8D9B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99" name="Line 22">
                <a:extLst>
                  <a:ext uri="{FF2B5EF4-FFF2-40B4-BE49-F238E27FC236}">
                    <a16:creationId xmlns:a16="http://schemas.microsoft.com/office/drawing/2014/main" id="{45A8BBAD-F5A9-A14D-A72E-269F2E13C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00" name="Line 23">
                <a:extLst>
                  <a:ext uri="{FF2B5EF4-FFF2-40B4-BE49-F238E27FC236}">
                    <a16:creationId xmlns:a16="http://schemas.microsoft.com/office/drawing/2014/main" id="{989240B1-3001-844D-A1C6-9A1B03F29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894" name="Group 24">
              <a:extLst>
                <a:ext uri="{FF2B5EF4-FFF2-40B4-BE49-F238E27FC236}">
                  <a16:creationId xmlns:a16="http://schemas.microsoft.com/office/drawing/2014/main" id="{5289576B-9CF5-CE44-8339-3A9D60AF2F0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4895" name="Line 25">
                <a:extLst>
                  <a:ext uri="{FF2B5EF4-FFF2-40B4-BE49-F238E27FC236}">
                    <a16:creationId xmlns:a16="http://schemas.microsoft.com/office/drawing/2014/main" id="{65CA8C9C-5D48-0F47-8C67-621B3AAB7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96" name="Line 26">
                <a:extLst>
                  <a:ext uri="{FF2B5EF4-FFF2-40B4-BE49-F238E27FC236}">
                    <a16:creationId xmlns:a16="http://schemas.microsoft.com/office/drawing/2014/main" id="{D8565CA0-4C3C-7D4F-BA0E-74B49DB75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97" name="Line 27">
                <a:extLst>
                  <a:ext uri="{FF2B5EF4-FFF2-40B4-BE49-F238E27FC236}">
                    <a16:creationId xmlns:a16="http://schemas.microsoft.com/office/drawing/2014/main" id="{ED7A712D-9F12-A343-ABE7-8DEF53608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64872" name="Object 3">
            <a:extLst>
              <a:ext uri="{FF2B5EF4-FFF2-40B4-BE49-F238E27FC236}">
                <a16:creationId xmlns:a16="http://schemas.microsoft.com/office/drawing/2014/main" id="{E3F44D47-3012-CB40-8B4B-62E12F8AB2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7913" y="41814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2" name="ClipArt" r:id="rId6" imgW="12134850" imgH="10064750" progId="MS_ClipArt_Gallery.2">
                  <p:embed/>
                </p:oleObj>
              </mc:Choice>
              <mc:Fallback>
                <p:oleObj name="ClipArt" r:id="rId6" imgW="12134850" imgH="10064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4181475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3" name="Freeform 29">
            <a:extLst>
              <a:ext uri="{FF2B5EF4-FFF2-40B4-BE49-F238E27FC236}">
                <a16:creationId xmlns:a16="http://schemas.microsoft.com/office/drawing/2014/main" id="{6F7A9D64-E49A-D242-B3C6-14DEB0DBE302}"/>
              </a:ext>
            </a:extLst>
          </p:cNvPr>
          <p:cNvSpPr>
            <a:spLocks/>
          </p:cNvSpPr>
          <p:nvPr/>
        </p:nvSpPr>
        <p:spPr bwMode="auto">
          <a:xfrm>
            <a:off x="2455863" y="4845050"/>
            <a:ext cx="4587875" cy="728663"/>
          </a:xfrm>
          <a:custGeom>
            <a:avLst/>
            <a:gdLst>
              <a:gd name="T0" fmla="*/ 2147483646 w 2620"/>
              <a:gd name="T1" fmla="*/ 0 h 459"/>
              <a:gd name="T2" fmla="*/ 0 w 2620"/>
              <a:gd name="T3" fmla="*/ 2147483646 h 459"/>
              <a:gd name="T4" fmla="*/ 2147483646 w 2620"/>
              <a:gd name="T5" fmla="*/ 2147483646 h 459"/>
              <a:gd name="T6" fmla="*/ 2147483646 w 2620"/>
              <a:gd name="T7" fmla="*/ 2147483646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Freeform 30">
            <a:extLst>
              <a:ext uri="{FF2B5EF4-FFF2-40B4-BE49-F238E27FC236}">
                <a16:creationId xmlns:a16="http://schemas.microsoft.com/office/drawing/2014/main" id="{64EDD01B-7FFD-3E47-BB9B-3BB61586CE88}"/>
              </a:ext>
            </a:extLst>
          </p:cNvPr>
          <p:cNvSpPr>
            <a:spLocks/>
          </p:cNvSpPr>
          <p:nvPr/>
        </p:nvSpPr>
        <p:spPr bwMode="auto">
          <a:xfrm>
            <a:off x="5287963" y="4714875"/>
            <a:ext cx="4762" cy="522288"/>
          </a:xfrm>
          <a:custGeom>
            <a:avLst/>
            <a:gdLst>
              <a:gd name="T0" fmla="*/ 0 w 3"/>
              <a:gd name="T1" fmla="*/ 2147483646 h 329"/>
              <a:gd name="T2" fmla="*/ 2147483646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5" name="Line 31">
            <a:extLst>
              <a:ext uri="{FF2B5EF4-FFF2-40B4-BE49-F238E27FC236}">
                <a16:creationId xmlns:a16="http://schemas.microsoft.com/office/drawing/2014/main" id="{46C4DE00-3B9C-7B4C-BC7E-E413C3810A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0613" y="523716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6" name="Line 32">
            <a:extLst>
              <a:ext uri="{FF2B5EF4-FFF2-40B4-BE49-F238E27FC236}">
                <a16:creationId xmlns:a16="http://schemas.microsoft.com/office/drawing/2014/main" id="{730D45A7-2B7F-8743-A336-C79173788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9663" y="594836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7" name="Text Box 33">
            <a:extLst>
              <a:ext uri="{FF2B5EF4-FFF2-40B4-BE49-F238E27FC236}">
                <a16:creationId xmlns:a16="http://schemas.microsoft.com/office/drawing/2014/main" id="{D3798CA5-3609-B04B-8361-BA6E0D92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4133850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878" name="Text Box 34">
            <a:extLst>
              <a:ext uri="{FF2B5EF4-FFF2-40B4-BE49-F238E27FC236}">
                <a16:creationId xmlns:a16="http://schemas.microsoft.com/office/drawing/2014/main" id="{E3BC767A-420A-E949-BC37-B0074A4CC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225" y="5597525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879" name="Text Box 35">
            <a:extLst>
              <a:ext uri="{FF2B5EF4-FFF2-40B4-BE49-F238E27FC236}">
                <a16:creationId xmlns:a16="http://schemas.microsoft.com/office/drawing/2014/main" id="{A21AA495-D8B8-B34C-B411-DBF2C9FA3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4111625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880" name="Freeform 36">
            <a:extLst>
              <a:ext uri="{FF2B5EF4-FFF2-40B4-BE49-F238E27FC236}">
                <a16:creationId xmlns:a16="http://schemas.microsoft.com/office/drawing/2014/main" id="{057A6537-F8EF-E441-BD8A-926F6823C2F7}"/>
              </a:ext>
            </a:extLst>
          </p:cNvPr>
          <p:cNvSpPr>
            <a:spLocks/>
          </p:cNvSpPr>
          <p:nvPr/>
        </p:nvSpPr>
        <p:spPr bwMode="auto">
          <a:xfrm>
            <a:off x="2465388" y="4692650"/>
            <a:ext cx="2967037" cy="704850"/>
          </a:xfrm>
          <a:custGeom>
            <a:avLst/>
            <a:gdLst>
              <a:gd name="T0" fmla="*/ 2147483646 w 1869"/>
              <a:gd name="T1" fmla="*/ 0 h 444"/>
              <a:gd name="T2" fmla="*/ 2147483646 w 1869"/>
              <a:gd name="T3" fmla="*/ 2147483646 h 444"/>
              <a:gd name="T4" fmla="*/ 0 w 1869"/>
              <a:gd name="T5" fmla="*/ 2147483646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881" name="Group 37">
            <a:extLst>
              <a:ext uri="{FF2B5EF4-FFF2-40B4-BE49-F238E27FC236}">
                <a16:creationId xmlns:a16="http://schemas.microsoft.com/office/drawing/2014/main" id="{C42DDBC6-0546-0B4F-8177-24DBE3BE01B0}"/>
              </a:ext>
            </a:extLst>
          </p:cNvPr>
          <p:cNvGrpSpPr>
            <a:grpSpLocks/>
          </p:cNvGrpSpPr>
          <p:nvPr/>
        </p:nvGrpSpPr>
        <p:grpSpPr bwMode="auto">
          <a:xfrm>
            <a:off x="2932113" y="5175250"/>
            <a:ext cx="2295525" cy="336550"/>
            <a:chOff x="2418" y="3342"/>
            <a:chExt cx="1446" cy="212"/>
          </a:xfrm>
        </p:grpSpPr>
        <p:sp>
          <p:nvSpPr>
            <p:cNvPr id="164883" name="Rectangle 38">
              <a:extLst>
                <a:ext uri="{FF2B5EF4-FFF2-40B4-BE49-F238E27FC236}">
                  <a16:creationId xmlns:a16="http://schemas.microsoft.com/office/drawing/2014/main" id="{CE46BA4E-600D-A747-95CD-347FC0849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4884" name="Line 39">
              <a:extLst>
                <a:ext uri="{FF2B5EF4-FFF2-40B4-BE49-F238E27FC236}">
                  <a16:creationId xmlns:a16="http://schemas.microsoft.com/office/drawing/2014/main" id="{0CF9942B-C461-AA46-A43C-FD0F3ECF3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5" name="Line 40">
              <a:extLst>
                <a:ext uri="{FF2B5EF4-FFF2-40B4-BE49-F238E27FC236}">
                  <a16:creationId xmlns:a16="http://schemas.microsoft.com/office/drawing/2014/main" id="{82E9BB71-60CB-3F48-9825-CB521F1F4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6" name="Line 41">
              <a:extLst>
                <a:ext uri="{FF2B5EF4-FFF2-40B4-BE49-F238E27FC236}">
                  <a16:creationId xmlns:a16="http://schemas.microsoft.com/office/drawing/2014/main" id="{502F3428-1626-274C-B63F-7FEF08D89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7" name="Text Box 42">
              <a:extLst>
                <a:ext uri="{FF2B5EF4-FFF2-40B4-BE49-F238E27FC236}">
                  <a16:creationId xmlns:a16="http://schemas.microsoft.com/office/drawing/2014/main" id="{C797FF9F-36E8-FE40-954B-46E5AA2F9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src:B</a:t>
              </a:r>
              <a:r>
                <a:rPr lang="en-US" altLang="en-US" sz="1600">
                  <a:latin typeface="Arial" panose="020B0604020202020204" pitchFamily="34" charset="0"/>
                </a:rPr>
                <a:t> dest:A     payload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sp>
        <p:nvSpPr>
          <p:cNvPr id="164882" name="Text Box 43">
            <a:extLst>
              <a:ext uri="{FF2B5EF4-FFF2-40B4-BE49-F238E27FC236}">
                <a16:creationId xmlns:a16="http://schemas.microsoft.com/office/drawing/2014/main" id="{07E18B9D-CFFE-A344-8129-BA7C9C33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5964238"/>
            <a:ext cx="279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Countermeasures?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Footer Placeholder 4">
            <a:extLst>
              <a:ext uri="{FF2B5EF4-FFF2-40B4-BE49-F238E27FC236}">
                <a16:creationId xmlns:a16="http://schemas.microsoft.com/office/drawing/2014/main" id="{3BFB8462-16B6-DC42-8913-6CC1FDD6E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66914" name="Slide Number Placeholder 5">
            <a:extLst>
              <a:ext uri="{FF2B5EF4-FFF2-40B4-BE49-F238E27FC236}">
                <a16:creationId xmlns:a16="http://schemas.microsoft.com/office/drawing/2014/main" id="{CE4CCC5D-CAB3-174C-B9AB-9F3377A5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269DF5B9-3BCE-494E-9084-5CB224DABE3E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D5453A97-1237-DB4E-8822-129AB8DA4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Internet security threats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3A017975-5A55-5E4E-8110-4292F02B3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7772400" cy="148431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IP Spoofing: ingress filtering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routers should not forward outgoing packets with invalid source addresses (e.g., datagram  source address not in router’s network)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great, but ingress filtering can not be mandated for all networks </a:t>
            </a:r>
          </a:p>
        </p:txBody>
      </p:sp>
      <p:graphicFrame>
        <p:nvGraphicFramePr>
          <p:cNvPr id="166917" name="Object 2">
            <a:extLst>
              <a:ext uri="{FF2B5EF4-FFF2-40B4-BE49-F238E27FC236}">
                <a16:creationId xmlns:a16="http://schemas.microsoft.com/office/drawing/2014/main" id="{55C0B247-BCB0-2048-9E8F-CF71EB55A6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5288" y="554990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8" name="ClipArt" r:id="rId4" imgW="12134850" imgH="10064750" progId="MS_ClipArt_Gallery.2">
                  <p:embed/>
                </p:oleObj>
              </mc:Choice>
              <mc:Fallback>
                <p:oleObj name="ClipArt" r:id="rId4" imgW="12134850" imgH="10064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88" y="5549900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6918" name="Group 5">
            <a:extLst>
              <a:ext uri="{FF2B5EF4-FFF2-40B4-BE49-F238E27FC236}">
                <a16:creationId xmlns:a16="http://schemas.microsoft.com/office/drawing/2014/main" id="{0C04A963-2E03-F64E-ABCD-80FDB7FE9FB1}"/>
              </a:ext>
            </a:extLst>
          </p:cNvPr>
          <p:cNvGrpSpPr>
            <a:grpSpLocks/>
          </p:cNvGrpSpPr>
          <p:nvPr/>
        </p:nvGrpSpPr>
        <p:grpSpPr bwMode="auto">
          <a:xfrm>
            <a:off x="2355850" y="4119563"/>
            <a:ext cx="384175" cy="723900"/>
            <a:chOff x="4180" y="783"/>
            <a:chExt cx="150" cy="307"/>
          </a:xfrm>
        </p:grpSpPr>
        <p:sp>
          <p:nvSpPr>
            <p:cNvPr id="166948" name="AutoShape 6">
              <a:extLst>
                <a:ext uri="{FF2B5EF4-FFF2-40B4-BE49-F238E27FC236}">
                  <a16:creationId xmlns:a16="http://schemas.microsoft.com/office/drawing/2014/main" id="{1C46A971-35EA-F847-9D46-BB83C7F07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6949" name="Rectangle 7">
              <a:extLst>
                <a:ext uri="{FF2B5EF4-FFF2-40B4-BE49-F238E27FC236}">
                  <a16:creationId xmlns:a16="http://schemas.microsoft.com/office/drawing/2014/main" id="{8A2BB11C-4C3B-1C4E-B058-597B18B0C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6950" name="Rectangle 8">
              <a:extLst>
                <a:ext uri="{FF2B5EF4-FFF2-40B4-BE49-F238E27FC236}">
                  <a16:creationId xmlns:a16="http://schemas.microsoft.com/office/drawing/2014/main" id="{F347C3B3-1314-1441-BD5B-82400BED8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6951" name="AutoShape 9">
              <a:extLst>
                <a:ext uri="{FF2B5EF4-FFF2-40B4-BE49-F238E27FC236}">
                  <a16:creationId xmlns:a16="http://schemas.microsoft.com/office/drawing/2014/main" id="{EF1F2324-F093-5D4F-843A-3F036DC16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6952" name="Line 10">
              <a:extLst>
                <a:ext uri="{FF2B5EF4-FFF2-40B4-BE49-F238E27FC236}">
                  <a16:creationId xmlns:a16="http://schemas.microsoft.com/office/drawing/2014/main" id="{5D52815C-0369-504C-BC2D-AE18007EB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3" name="Line 11">
              <a:extLst>
                <a:ext uri="{FF2B5EF4-FFF2-40B4-BE49-F238E27FC236}">
                  <a16:creationId xmlns:a16="http://schemas.microsoft.com/office/drawing/2014/main" id="{D34886F7-78EE-DC43-8B90-DE351B533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4" name="Rectangle 12">
              <a:extLst>
                <a:ext uri="{FF2B5EF4-FFF2-40B4-BE49-F238E27FC236}">
                  <a16:creationId xmlns:a16="http://schemas.microsoft.com/office/drawing/2014/main" id="{BF81450E-7E4A-A641-A2FD-E9F6B123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6955" name="Rectangle 13">
              <a:extLst>
                <a:ext uri="{FF2B5EF4-FFF2-40B4-BE49-F238E27FC236}">
                  <a16:creationId xmlns:a16="http://schemas.microsoft.com/office/drawing/2014/main" id="{1E253B61-A2FF-7446-A425-C451B0D5D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6919" name="Group 14">
            <a:extLst>
              <a:ext uri="{FF2B5EF4-FFF2-40B4-BE49-F238E27FC236}">
                <a16:creationId xmlns:a16="http://schemas.microsoft.com/office/drawing/2014/main" id="{87505AD2-5187-354D-BFE6-BEDD286ECF01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5610225"/>
            <a:ext cx="642937" cy="328613"/>
            <a:chOff x="3600" y="219"/>
            <a:chExt cx="360" cy="175"/>
          </a:xfrm>
        </p:grpSpPr>
        <p:sp>
          <p:nvSpPr>
            <p:cNvPr id="166935" name="Oval 15">
              <a:extLst>
                <a:ext uri="{FF2B5EF4-FFF2-40B4-BE49-F238E27FC236}">
                  <a16:creationId xmlns:a16="http://schemas.microsoft.com/office/drawing/2014/main" id="{62C1A884-AE22-6540-A9E5-67564B0A9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6936" name="Line 16">
              <a:extLst>
                <a:ext uri="{FF2B5EF4-FFF2-40B4-BE49-F238E27FC236}">
                  <a16:creationId xmlns:a16="http://schemas.microsoft.com/office/drawing/2014/main" id="{D6F600BD-F351-2943-BF37-AE9994AF6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7" name="Line 17">
              <a:extLst>
                <a:ext uri="{FF2B5EF4-FFF2-40B4-BE49-F238E27FC236}">
                  <a16:creationId xmlns:a16="http://schemas.microsoft.com/office/drawing/2014/main" id="{2B5B9B64-E96E-5042-8F9E-A954696A0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8" name="Rectangle 18">
              <a:extLst>
                <a:ext uri="{FF2B5EF4-FFF2-40B4-BE49-F238E27FC236}">
                  <a16:creationId xmlns:a16="http://schemas.microsoft.com/office/drawing/2014/main" id="{A7354C21-D894-7D4D-88FC-EDDA6703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6939" name="Oval 19">
              <a:extLst>
                <a:ext uri="{FF2B5EF4-FFF2-40B4-BE49-F238E27FC236}">
                  <a16:creationId xmlns:a16="http://schemas.microsoft.com/office/drawing/2014/main" id="{F4A974A2-B9E0-164D-806A-45BC2F7E4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66940" name="Group 20">
              <a:extLst>
                <a:ext uri="{FF2B5EF4-FFF2-40B4-BE49-F238E27FC236}">
                  <a16:creationId xmlns:a16="http://schemas.microsoft.com/office/drawing/2014/main" id="{487B504C-897D-634B-806E-AEDAA646AE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6945" name="Line 21">
                <a:extLst>
                  <a:ext uri="{FF2B5EF4-FFF2-40B4-BE49-F238E27FC236}">
                    <a16:creationId xmlns:a16="http://schemas.microsoft.com/office/drawing/2014/main" id="{127E8792-90A1-2643-81B6-EDCD121D9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6" name="Line 22">
                <a:extLst>
                  <a:ext uri="{FF2B5EF4-FFF2-40B4-BE49-F238E27FC236}">
                    <a16:creationId xmlns:a16="http://schemas.microsoft.com/office/drawing/2014/main" id="{3ED93F87-D407-224F-8FB0-D770D5A84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7" name="Line 23">
                <a:extLst>
                  <a:ext uri="{FF2B5EF4-FFF2-40B4-BE49-F238E27FC236}">
                    <a16:creationId xmlns:a16="http://schemas.microsoft.com/office/drawing/2014/main" id="{C2639742-3E29-2347-B805-9EBC8B1F7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6941" name="Group 24">
              <a:extLst>
                <a:ext uri="{FF2B5EF4-FFF2-40B4-BE49-F238E27FC236}">
                  <a16:creationId xmlns:a16="http://schemas.microsoft.com/office/drawing/2014/main" id="{B3D0B2E4-3F30-7940-87DF-95971777B7E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6942" name="Line 25">
                <a:extLst>
                  <a:ext uri="{FF2B5EF4-FFF2-40B4-BE49-F238E27FC236}">
                    <a16:creationId xmlns:a16="http://schemas.microsoft.com/office/drawing/2014/main" id="{E7693E2E-F8EB-964E-9658-A0805F21D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3" name="Line 26">
                <a:extLst>
                  <a:ext uri="{FF2B5EF4-FFF2-40B4-BE49-F238E27FC236}">
                    <a16:creationId xmlns:a16="http://schemas.microsoft.com/office/drawing/2014/main" id="{9E0A380A-44CB-FD49-82C3-5366E7889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4" name="Line 27">
                <a:extLst>
                  <a:ext uri="{FF2B5EF4-FFF2-40B4-BE49-F238E27FC236}">
                    <a16:creationId xmlns:a16="http://schemas.microsoft.com/office/drawing/2014/main" id="{A8B282C9-CD51-444F-82F2-08EA462AF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66920" name="Object 3">
            <a:extLst>
              <a:ext uri="{FF2B5EF4-FFF2-40B4-BE49-F238E27FC236}">
                <a16:creationId xmlns:a16="http://schemas.microsoft.com/office/drawing/2014/main" id="{E3ABE849-8C0D-DB46-8F55-85D67E8507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7913" y="41814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9" name="ClipArt" r:id="rId6" imgW="12134850" imgH="10064750" progId="MS_ClipArt_Gallery.2">
                  <p:embed/>
                </p:oleObj>
              </mc:Choice>
              <mc:Fallback>
                <p:oleObj name="ClipArt" r:id="rId6" imgW="12134850" imgH="10064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4181475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1" name="Freeform 29">
            <a:extLst>
              <a:ext uri="{FF2B5EF4-FFF2-40B4-BE49-F238E27FC236}">
                <a16:creationId xmlns:a16="http://schemas.microsoft.com/office/drawing/2014/main" id="{C8E9DE27-649B-934F-8263-9D5D92EAC1C7}"/>
              </a:ext>
            </a:extLst>
          </p:cNvPr>
          <p:cNvSpPr>
            <a:spLocks/>
          </p:cNvSpPr>
          <p:nvPr/>
        </p:nvSpPr>
        <p:spPr bwMode="auto">
          <a:xfrm>
            <a:off x="2455863" y="4845050"/>
            <a:ext cx="4587875" cy="728663"/>
          </a:xfrm>
          <a:custGeom>
            <a:avLst/>
            <a:gdLst>
              <a:gd name="T0" fmla="*/ 2147483646 w 2620"/>
              <a:gd name="T1" fmla="*/ 0 h 459"/>
              <a:gd name="T2" fmla="*/ 0 w 2620"/>
              <a:gd name="T3" fmla="*/ 2147483646 h 459"/>
              <a:gd name="T4" fmla="*/ 2147483646 w 2620"/>
              <a:gd name="T5" fmla="*/ 2147483646 h 459"/>
              <a:gd name="T6" fmla="*/ 2147483646 w 2620"/>
              <a:gd name="T7" fmla="*/ 2147483646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2" name="Freeform 30">
            <a:extLst>
              <a:ext uri="{FF2B5EF4-FFF2-40B4-BE49-F238E27FC236}">
                <a16:creationId xmlns:a16="http://schemas.microsoft.com/office/drawing/2014/main" id="{E0417EC5-9EE2-BC40-BACF-EF72C27431AF}"/>
              </a:ext>
            </a:extLst>
          </p:cNvPr>
          <p:cNvSpPr>
            <a:spLocks/>
          </p:cNvSpPr>
          <p:nvPr/>
        </p:nvSpPr>
        <p:spPr bwMode="auto">
          <a:xfrm>
            <a:off x="5287963" y="4714875"/>
            <a:ext cx="4762" cy="522288"/>
          </a:xfrm>
          <a:custGeom>
            <a:avLst/>
            <a:gdLst>
              <a:gd name="T0" fmla="*/ 0 w 3"/>
              <a:gd name="T1" fmla="*/ 2147483646 h 329"/>
              <a:gd name="T2" fmla="*/ 2147483646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3" name="Line 31">
            <a:extLst>
              <a:ext uri="{FF2B5EF4-FFF2-40B4-BE49-F238E27FC236}">
                <a16:creationId xmlns:a16="http://schemas.microsoft.com/office/drawing/2014/main" id="{51D2B793-10AF-F847-97FC-0C27F23D9A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0613" y="523716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4" name="Line 32">
            <a:extLst>
              <a:ext uri="{FF2B5EF4-FFF2-40B4-BE49-F238E27FC236}">
                <a16:creationId xmlns:a16="http://schemas.microsoft.com/office/drawing/2014/main" id="{91DAFC88-FE85-2340-BAF5-4029CD041A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9663" y="594836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5" name="Text Box 33">
            <a:extLst>
              <a:ext uri="{FF2B5EF4-FFF2-40B4-BE49-F238E27FC236}">
                <a16:creationId xmlns:a16="http://schemas.microsoft.com/office/drawing/2014/main" id="{E103FC65-55D1-C145-A5B5-50560B429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4133850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6926" name="Text Box 34">
            <a:extLst>
              <a:ext uri="{FF2B5EF4-FFF2-40B4-BE49-F238E27FC236}">
                <a16:creationId xmlns:a16="http://schemas.microsoft.com/office/drawing/2014/main" id="{B02F9645-12DB-B54C-B26E-5E4EC38A9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225" y="5597525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6927" name="Text Box 35">
            <a:extLst>
              <a:ext uri="{FF2B5EF4-FFF2-40B4-BE49-F238E27FC236}">
                <a16:creationId xmlns:a16="http://schemas.microsoft.com/office/drawing/2014/main" id="{B0A647F2-FA2A-DA44-B25D-A363F9C7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4111625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6928" name="Freeform 36">
            <a:extLst>
              <a:ext uri="{FF2B5EF4-FFF2-40B4-BE49-F238E27FC236}">
                <a16:creationId xmlns:a16="http://schemas.microsoft.com/office/drawing/2014/main" id="{AD4B0151-0ABC-0E4E-BEAF-01B6437F8755}"/>
              </a:ext>
            </a:extLst>
          </p:cNvPr>
          <p:cNvSpPr>
            <a:spLocks/>
          </p:cNvSpPr>
          <p:nvPr/>
        </p:nvSpPr>
        <p:spPr bwMode="auto">
          <a:xfrm>
            <a:off x="2465388" y="4692650"/>
            <a:ext cx="2967037" cy="704850"/>
          </a:xfrm>
          <a:custGeom>
            <a:avLst/>
            <a:gdLst>
              <a:gd name="T0" fmla="*/ 2147483646 w 1869"/>
              <a:gd name="T1" fmla="*/ 0 h 444"/>
              <a:gd name="T2" fmla="*/ 2147483646 w 1869"/>
              <a:gd name="T3" fmla="*/ 2147483646 h 444"/>
              <a:gd name="T4" fmla="*/ 0 w 1869"/>
              <a:gd name="T5" fmla="*/ 2147483646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929" name="Group 37">
            <a:extLst>
              <a:ext uri="{FF2B5EF4-FFF2-40B4-BE49-F238E27FC236}">
                <a16:creationId xmlns:a16="http://schemas.microsoft.com/office/drawing/2014/main" id="{59E7A184-333F-1145-8615-147E4CE25165}"/>
              </a:ext>
            </a:extLst>
          </p:cNvPr>
          <p:cNvGrpSpPr>
            <a:grpSpLocks/>
          </p:cNvGrpSpPr>
          <p:nvPr/>
        </p:nvGrpSpPr>
        <p:grpSpPr bwMode="auto">
          <a:xfrm>
            <a:off x="2932113" y="5175250"/>
            <a:ext cx="2295525" cy="336550"/>
            <a:chOff x="2418" y="3342"/>
            <a:chExt cx="1446" cy="212"/>
          </a:xfrm>
        </p:grpSpPr>
        <p:sp>
          <p:nvSpPr>
            <p:cNvPr id="166930" name="Rectangle 38">
              <a:extLst>
                <a:ext uri="{FF2B5EF4-FFF2-40B4-BE49-F238E27FC236}">
                  <a16:creationId xmlns:a16="http://schemas.microsoft.com/office/drawing/2014/main" id="{64B751B4-DA64-114A-9F1A-3181C80A9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6931" name="Line 39">
              <a:extLst>
                <a:ext uri="{FF2B5EF4-FFF2-40B4-BE49-F238E27FC236}">
                  <a16:creationId xmlns:a16="http://schemas.microsoft.com/office/drawing/2014/main" id="{385C7664-7BC4-A24C-86EB-D4F8FE884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2" name="Line 40">
              <a:extLst>
                <a:ext uri="{FF2B5EF4-FFF2-40B4-BE49-F238E27FC236}">
                  <a16:creationId xmlns:a16="http://schemas.microsoft.com/office/drawing/2014/main" id="{05CC6BFE-E8D3-514B-91E8-74DB61830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3" name="Line 41">
              <a:extLst>
                <a:ext uri="{FF2B5EF4-FFF2-40B4-BE49-F238E27FC236}">
                  <a16:creationId xmlns:a16="http://schemas.microsoft.com/office/drawing/2014/main" id="{E3B7FEE6-F0F8-0846-BF9A-AB909B978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4" name="Text Box 42">
              <a:extLst>
                <a:ext uri="{FF2B5EF4-FFF2-40B4-BE49-F238E27FC236}">
                  <a16:creationId xmlns:a16="http://schemas.microsoft.com/office/drawing/2014/main" id="{76EAFF4A-64F9-9148-89EF-18EDB1609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src:B</a:t>
              </a:r>
              <a:r>
                <a:rPr lang="en-US" altLang="en-US" sz="1600">
                  <a:latin typeface="Arial" panose="020B0604020202020204" pitchFamily="34" charset="0"/>
                </a:rPr>
                <a:t> dest:A     payload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Footer Placeholder 4">
            <a:extLst>
              <a:ext uri="{FF2B5EF4-FFF2-40B4-BE49-F238E27FC236}">
                <a16:creationId xmlns:a16="http://schemas.microsoft.com/office/drawing/2014/main" id="{73748189-4454-9645-9082-92F3ACF9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68962" name="Slide Number Placeholder 5">
            <a:extLst>
              <a:ext uri="{FF2B5EF4-FFF2-40B4-BE49-F238E27FC236}">
                <a16:creationId xmlns:a16="http://schemas.microsoft.com/office/drawing/2014/main" id="{8FC96682-BA6D-A448-98C9-34DAB426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06CC595C-8577-FB46-B8A1-171F4FEDC755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979DCD52-7E63-3A42-B75B-444C5EE6D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Internet security threats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D244DB57-CD4E-3145-865F-6FD913D62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7772400" cy="148431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Denial of service (DOS):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flood of maliciously generated packets “swamp” receiver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Distributed DOS (DDOS): multiple coordinated sources swamp receiver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C and remote host SYN-attack A</a:t>
            </a:r>
          </a:p>
        </p:txBody>
      </p:sp>
      <p:graphicFrame>
        <p:nvGraphicFramePr>
          <p:cNvPr id="168965" name="Object 2">
            <a:extLst>
              <a:ext uri="{FF2B5EF4-FFF2-40B4-BE49-F238E27FC236}">
                <a16:creationId xmlns:a16="http://schemas.microsoft.com/office/drawing/2014/main" id="{91EE4705-2E90-6D43-981B-A291449219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5288" y="543242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3" name="ClipArt" r:id="rId4" imgW="12134850" imgH="10064750" progId="MS_ClipArt_Gallery.2">
                  <p:embed/>
                </p:oleObj>
              </mc:Choice>
              <mc:Fallback>
                <p:oleObj name="ClipArt" r:id="rId4" imgW="12134850" imgH="10064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88" y="5432425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8966" name="Group 5">
            <a:extLst>
              <a:ext uri="{FF2B5EF4-FFF2-40B4-BE49-F238E27FC236}">
                <a16:creationId xmlns:a16="http://schemas.microsoft.com/office/drawing/2014/main" id="{EB72DADD-D8FF-0A4A-B51C-3F85776365A3}"/>
              </a:ext>
            </a:extLst>
          </p:cNvPr>
          <p:cNvGrpSpPr>
            <a:grpSpLocks/>
          </p:cNvGrpSpPr>
          <p:nvPr/>
        </p:nvGrpSpPr>
        <p:grpSpPr bwMode="auto">
          <a:xfrm>
            <a:off x="2355850" y="4002088"/>
            <a:ext cx="384175" cy="723900"/>
            <a:chOff x="4180" y="783"/>
            <a:chExt cx="150" cy="307"/>
          </a:xfrm>
        </p:grpSpPr>
        <p:sp>
          <p:nvSpPr>
            <p:cNvPr id="169013" name="AutoShape 6">
              <a:extLst>
                <a:ext uri="{FF2B5EF4-FFF2-40B4-BE49-F238E27FC236}">
                  <a16:creationId xmlns:a16="http://schemas.microsoft.com/office/drawing/2014/main" id="{CEB6B069-5702-DB4D-86E3-5FE21A291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9014" name="Rectangle 7">
              <a:extLst>
                <a:ext uri="{FF2B5EF4-FFF2-40B4-BE49-F238E27FC236}">
                  <a16:creationId xmlns:a16="http://schemas.microsoft.com/office/drawing/2014/main" id="{E1A47A7F-0161-9E49-B423-663DFE0AE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9015" name="Rectangle 8">
              <a:extLst>
                <a:ext uri="{FF2B5EF4-FFF2-40B4-BE49-F238E27FC236}">
                  <a16:creationId xmlns:a16="http://schemas.microsoft.com/office/drawing/2014/main" id="{72DAF419-4F20-864F-840B-471A14214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9016" name="AutoShape 9">
              <a:extLst>
                <a:ext uri="{FF2B5EF4-FFF2-40B4-BE49-F238E27FC236}">
                  <a16:creationId xmlns:a16="http://schemas.microsoft.com/office/drawing/2014/main" id="{0BD3E0FA-B2C8-DB4E-B6FE-F150BFBA1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9017" name="Line 10">
              <a:extLst>
                <a:ext uri="{FF2B5EF4-FFF2-40B4-BE49-F238E27FC236}">
                  <a16:creationId xmlns:a16="http://schemas.microsoft.com/office/drawing/2014/main" id="{70AFD8B3-92A7-6140-8803-76C96B565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018" name="Line 11">
              <a:extLst>
                <a:ext uri="{FF2B5EF4-FFF2-40B4-BE49-F238E27FC236}">
                  <a16:creationId xmlns:a16="http://schemas.microsoft.com/office/drawing/2014/main" id="{33DFA241-0A37-E044-9A99-63464B8FD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019" name="Rectangle 12">
              <a:extLst>
                <a:ext uri="{FF2B5EF4-FFF2-40B4-BE49-F238E27FC236}">
                  <a16:creationId xmlns:a16="http://schemas.microsoft.com/office/drawing/2014/main" id="{1C76EDC5-9161-654A-950F-32DB1623E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9020" name="Rectangle 13">
              <a:extLst>
                <a:ext uri="{FF2B5EF4-FFF2-40B4-BE49-F238E27FC236}">
                  <a16:creationId xmlns:a16="http://schemas.microsoft.com/office/drawing/2014/main" id="{C23537F4-CE39-7744-87C2-9295426D8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8967" name="Group 14">
            <a:extLst>
              <a:ext uri="{FF2B5EF4-FFF2-40B4-BE49-F238E27FC236}">
                <a16:creationId xmlns:a16="http://schemas.microsoft.com/office/drawing/2014/main" id="{601C8991-D1FA-294C-96BC-B4BB2C607B50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5492750"/>
            <a:ext cx="642937" cy="328613"/>
            <a:chOff x="3600" y="219"/>
            <a:chExt cx="360" cy="175"/>
          </a:xfrm>
        </p:grpSpPr>
        <p:sp>
          <p:nvSpPr>
            <p:cNvPr id="169000" name="Oval 15">
              <a:extLst>
                <a:ext uri="{FF2B5EF4-FFF2-40B4-BE49-F238E27FC236}">
                  <a16:creationId xmlns:a16="http://schemas.microsoft.com/office/drawing/2014/main" id="{D61839E0-708C-464D-8A0B-A49C10B72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9001" name="Line 16">
              <a:extLst>
                <a:ext uri="{FF2B5EF4-FFF2-40B4-BE49-F238E27FC236}">
                  <a16:creationId xmlns:a16="http://schemas.microsoft.com/office/drawing/2014/main" id="{54E919F3-95A2-5146-99CD-787AAE060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002" name="Line 17">
              <a:extLst>
                <a:ext uri="{FF2B5EF4-FFF2-40B4-BE49-F238E27FC236}">
                  <a16:creationId xmlns:a16="http://schemas.microsoft.com/office/drawing/2014/main" id="{F48FF5BA-33DE-6041-A5B1-40621F193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003" name="Rectangle 18">
              <a:extLst>
                <a:ext uri="{FF2B5EF4-FFF2-40B4-BE49-F238E27FC236}">
                  <a16:creationId xmlns:a16="http://schemas.microsoft.com/office/drawing/2014/main" id="{C60AF494-E6A0-944C-A686-0D4352A5C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9004" name="Oval 19">
              <a:extLst>
                <a:ext uri="{FF2B5EF4-FFF2-40B4-BE49-F238E27FC236}">
                  <a16:creationId xmlns:a16="http://schemas.microsoft.com/office/drawing/2014/main" id="{060CFFF1-86A1-834D-B0AE-89ED8DB44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69005" name="Group 20">
              <a:extLst>
                <a:ext uri="{FF2B5EF4-FFF2-40B4-BE49-F238E27FC236}">
                  <a16:creationId xmlns:a16="http://schemas.microsoft.com/office/drawing/2014/main" id="{CCC1725E-9F00-B24D-AD6F-5BB9F5EB87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9010" name="Line 21">
                <a:extLst>
                  <a:ext uri="{FF2B5EF4-FFF2-40B4-BE49-F238E27FC236}">
                    <a16:creationId xmlns:a16="http://schemas.microsoft.com/office/drawing/2014/main" id="{6A93436A-1B05-9946-8EB8-30AE564DA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011" name="Line 22">
                <a:extLst>
                  <a:ext uri="{FF2B5EF4-FFF2-40B4-BE49-F238E27FC236}">
                    <a16:creationId xmlns:a16="http://schemas.microsoft.com/office/drawing/2014/main" id="{289CAAEE-8E71-9146-9215-73C95C094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012" name="Line 23">
                <a:extLst>
                  <a:ext uri="{FF2B5EF4-FFF2-40B4-BE49-F238E27FC236}">
                    <a16:creationId xmlns:a16="http://schemas.microsoft.com/office/drawing/2014/main" id="{BD4F5454-6AEE-9740-94BD-BB41BE4A2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9006" name="Group 24">
              <a:extLst>
                <a:ext uri="{FF2B5EF4-FFF2-40B4-BE49-F238E27FC236}">
                  <a16:creationId xmlns:a16="http://schemas.microsoft.com/office/drawing/2014/main" id="{A28B6473-4D87-9447-8F25-E05A2478D63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9007" name="Line 25">
                <a:extLst>
                  <a:ext uri="{FF2B5EF4-FFF2-40B4-BE49-F238E27FC236}">
                    <a16:creationId xmlns:a16="http://schemas.microsoft.com/office/drawing/2014/main" id="{491184B6-B39A-B64A-A37B-BC3BD5B43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008" name="Line 26">
                <a:extLst>
                  <a:ext uri="{FF2B5EF4-FFF2-40B4-BE49-F238E27FC236}">
                    <a16:creationId xmlns:a16="http://schemas.microsoft.com/office/drawing/2014/main" id="{2E1DC0E0-A931-8547-B5BC-8C3AE4984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009" name="Line 27">
                <a:extLst>
                  <a:ext uri="{FF2B5EF4-FFF2-40B4-BE49-F238E27FC236}">
                    <a16:creationId xmlns:a16="http://schemas.microsoft.com/office/drawing/2014/main" id="{B39F6300-8066-7C49-BE3F-F0E4FFA1B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68968" name="Object 3">
            <a:extLst>
              <a:ext uri="{FF2B5EF4-FFF2-40B4-BE49-F238E27FC236}">
                <a16:creationId xmlns:a16="http://schemas.microsoft.com/office/drawing/2014/main" id="{FE82B711-F6B9-EE42-ACA8-1E9C0F0A0B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7913" y="406400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4" name="ClipArt" r:id="rId6" imgW="12134850" imgH="10064750" progId="MS_ClipArt_Gallery.2">
                  <p:embed/>
                </p:oleObj>
              </mc:Choice>
              <mc:Fallback>
                <p:oleObj name="ClipArt" r:id="rId6" imgW="12134850" imgH="10064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4064000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9" name="Freeform 29">
            <a:extLst>
              <a:ext uri="{FF2B5EF4-FFF2-40B4-BE49-F238E27FC236}">
                <a16:creationId xmlns:a16="http://schemas.microsoft.com/office/drawing/2014/main" id="{9A544AD3-8029-014F-BA13-06E471A3CE7C}"/>
              </a:ext>
            </a:extLst>
          </p:cNvPr>
          <p:cNvSpPr>
            <a:spLocks/>
          </p:cNvSpPr>
          <p:nvPr/>
        </p:nvSpPr>
        <p:spPr bwMode="auto">
          <a:xfrm>
            <a:off x="2455863" y="4727575"/>
            <a:ext cx="4587875" cy="728663"/>
          </a:xfrm>
          <a:custGeom>
            <a:avLst/>
            <a:gdLst>
              <a:gd name="T0" fmla="*/ 2147483646 w 2620"/>
              <a:gd name="T1" fmla="*/ 0 h 459"/>
              <a:gd name="T2" fmla="*/ 0 w 2620"/>
              <a:gd name="T3" fmla="*/ 2147483646 h 459"/>
              <a:gd name="T4" fmla="*/ 2147483646 w 2620"/>
              <a:gd name="T5" fmla="*/ 2147483646 h 459"/>
              <a:gd name="T6" fmla="*/ 2147483646 w 2620"/>
              <a:gd name="T7" fmla="*/ 2147483646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0" name="Freeform 30">
            <a:extLst>
              <a:ext uri="{FF2B5EF4-FFF2-40B4-BE49-F238E27FC236}">
                <a16:creationId xmlns:a16="http://schemas.microsoft.com/office/drawing/2014/main" id="{12296F14-F561-184A-9B25-C1B703A57EE4}"/>
              </a:ext>
            </a:extLst>
          </p:cNvPr>
          <p:cNvSpPr>
            <a:spLocks/>
          </p:cNvSpPr>
          <p:nvPr/>
        </p:nvSpPr>
        <p:spPr bwMode="auto">
          <a:xfrm>
            <a:off x="5287963" y="4597400"/>
            <a:ext cx="4762" cy="522288"/>
          </a:xfrm>
          <a:custGeom>
            <a:avLst/>
            <a:gdLst>
              <a:gd name="T0" fmla="*/ 0 w 3"/>
              <a:gd name="T1" fmla="*/ 2147483646 h 329"/>
              <a:gd name="T2" fmla="*/ 2147483646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1" name="Line 31">
            <a:extLst>
              <a:ext uri="{FF2B5EF4-FFF2-40B4-BE49-F238E27FC236}">
                <a16:creationId xmlns:a16="http://schemas.microsoft.com/office/drawing/2014/main" id="{2DE262F0-149D-BC42-9D3C-514400C750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0613" y="511968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2" name="Line 32">
            <a:extLst>
              <a:ext uri="{FF2B5EF4-FFF2-40B4-BE49-F238E27FC236}">
                <a16:creationId xmlns:a16="http://schemas.microsoft.com/office/drawing/2014/main" id="{148A42E6-1FB2-0240-9704-1D8FAB7D38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9663" y="583088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3" name="Text Box 33">
            <a:extLst>
              <a:ext uri="{FF2B5EF4-FFF2-40B4-BE49-F238E27FC236}">
                <a16:creationId xmlns:a16="http://schemas.microsoft.com/office/drawing/2014/main" id="{483DB23C-4A8E-A644-92AA-EF89C8314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401637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8974" name="Text Box 34">
            <a:extLst>
              <a:ext uri="{FF2B5EF4-FFF2-40B4-BE49-F238E27FC236}">
                <a16:creationId xmlns:a16="http://schemas.microsoft.com/office/drawing/2014/main" id="{B7E2C220-8977-EC4D-AB31-4C4BCFF8B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225" y="548005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8975" name="Text Box 35">
            <a:extLst>
              <a:ext uri="{FF2B5EF4-FFF2-40B4-BE49-F238E27FC236}">
                <a16:creationId xmlns:a16="http://schemas.microsoft.com/office/drawing/2014/main" id="{1320E224-75A4-4641-9835-F7FB05F81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399415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8976" name="Freeform 36">
            <a:extLst>
              <a:ext uri="{FF2B5EF4-FFF2-40B4-BE49-F238E27FC236}">
                <a16:creationId xmlns:a16="http://schemas.microsoft.com/office/drawing/2014/main" id="{9D03E1F9-8485-2B45-8C51-8699330C9015}"/>
              </a:ext>
            </a:extLst>
          </p:cNvPr>
          <p:cNvSpPr>
            <a:spLocks/>
          </p:cNvSpPr>
          <p:nvPr/>
        </p:nvSpPr>
        <p:spPr bwMode="auto">
          <a:xfrm>
            <a:off x="2325688" y="4575175"/>
            <a:ext cx="3106737" cy="704850"/>
          </a:xfrm>
          <a:custGeom>
            <a:avLst/>
            <a:gdLst>
              <a:gd name="T0" fmla="*/ 2147483646 w 1957"/>
              <a:gd name="T1" fmla="*/ 0 h 444"/>
              <a:gd name="T2" fmla="*/ 2147483646 w 1957"/>
              <a:gd name="T3" fmla="*/ 2147483646 h 444"/>
              <a:gd name="T4" fmla="*/ 0 w 1957"/>
              <a:gd name="T5" fmla="*/ 2147483646 h 444"/>
              <a:gd name="T6" fmla="*/ 0 w 1957"/>
              <a:gd name="T7" fmla="*/ 2147483646 h 444"/>
              <a:gd name="T8" fmla="*/ 0 60000 65536"/>
              <a:gd name="T9" fmla="*/ 0 60000 65536"/>
              <a:gd name="T10" fmla="*/ 0 60000 65536"/>
              <a:gd name="T11" fmla="*/ 0 60000 65536"/>
              <a:gd name="T12" fmla="*/ 0 w 1957"/>
              <a:gd name="T13" fmla="*/ 0 h 444"/>
              <a:gd name="T14" fmla="*/ 1957 w 1957"/>
              <a:gd name="T15" fmla="*/ 444 h 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7" h="444">
                <a:moveTo>
                  <a:pt x="1957" y="0"/>
                </a:moveTo>
                <a:lnTo>
                  <a:pt x="1957" y="444"/>
                </a:lnTo>
                <a:lnTo>
                  <a:pt x="0" y="435"/>
                </a:lnTo>
                <a:lnTo>
                  <a:pt x="0" y="12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8977" name="Group 37">
            <a:extLst>
              <a:ext uri="{FF2B5EF4-FFF2-40B4-BE49-F238E27FC236}">
                <a16:creationId xmlns:a16="http://schemas.microsoft.com/office/drawing/2014/main" id="{8594D1BD-1560-7A40-AF6A-8E358A569BF5}"/>
              </a:ext>
            </a:extLst>
          </p:cNvPr>
          <p:cNvGrpSpPr>
            <a:grpSpLocks/>
          </p:cNvGrpSpPr>
          <p:nvPr/>
        </p:nvGrpSpPr>
        <p:grpSpPr bwMode="auto">
          <a:xfrm>
            <a:off x="5151438" y="4643438"/>
            <a:ext cx="652462" cy="336550"/>
            <a:chOff x="1744" y="2680"/>
            <a:chExt cx="411" cy="212"/>
          </a:xfrm>
        </p:grpSpPr>
        <p:sp>
          <p:nvSpPr>
            <p:cNvPr id="168998" name="Rectangle 38">
              <a:extLst>
                <a:ext uri="{FF2B5EF4-FFF2-40B4-BE49-F238E27FC236}">
                  <a16:creationId xmlns:a16="http://schemas.microsoft.com/office/drawing/2014/main" id="{3077FD45-41EC-8E42-8377-8893907E7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8999" name="Text Box 39">
              <a:extLst>
                <a:ext uri="{FF2B5EF4-FFF2-40B4-BE49-F238E27FC236}">
                  <a16:creationId xmlns:a16="http://schemas.microsoft.com/office/drawing/2014/main" id="{3B82539C-60E0-004C-B0AC-DC94A2124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8978" name="Group 40">
            <a:extLst>
              <a:ext uri="{FF2B5EF4-FFF2-40B4-BE49-F238E27FC236}">
                <a16:creationId xmlns:a16="http://schemas.microsoft.com/office/drawing/2014/main" id="{DC13312E-BA31-1F4A-8EB4-ADC1DA4C3D6C}"/>
              </a:ext>
            </a:extLst>
          </p:cNvPr>
          <p:cNvGrpSpPr>
            <a:grpSpLocks/>
          </p:cNvGrpSpPr>
          <p:nvPr/>
        </p:nvGrpSpPr>
        <p:grpSpPr bwMode="auto">
          <a:xfrm>
            <a:off x="4746625" y="5143500"/>
            <a:ext cx="652463" cy="336550"/>
            <a:chOff x="1744" y="2680"/>
            <a:chExt cx="411" cy="212"/>
          </a:xfrm>
        </p:grpSpPr>
        <p:sp>
          <p:nvSpPr>
            <p:cNvPr id="168996" name="Rectangle 41">
              <a:extLst>
                <a:ext uri="{FF2B5EF4-FFF2-40B4-BE49-F238E27FC236}">
                  <a16:creationId xmlns:a16="http://schemas.microsoft.com/office/drawing/2014/main" id="{939C4021-4A36-0F40-B91C-4D175ACC3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8997" name="Text Box 42">
              <a:extLst>
                <a:ext uri="{FF2B5EF4-FFF2-40B4-BE49-F238E27FC236}">
                  <a16:creationId xmlns:a16="http://schemas.microsoft.com/office/drawing/2014/main" id="{593C13D6-A0FC-F54A-8220-B518A950B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8979" name="Group 43">
            <a:extLst>
              <a:ext uri="{FF2B5EF4-FFF2-40B4-BE49-F238E27FC236}">
                <a16:creationId xmlns:a16="http://schemas.microsoft.com/office/drawing/2014/main" id="{C7EB7D9B-368B-854E-ACAF-8F3A0D688F07}"/>
              </a:ext>
            </a:extLst>
          </p:cNvPr>
          <p:cNvGrpSpPr>
            <a:grpSpLocks/>
          </p:cNvGrpSpPr>
          <p:nvPr/>
        </p:nvGrpSpPr>
        <p:grpSpPr bwMode="auto">
          <a:xfrm>
            <a:off x="3856038" y="5143500"/>
            <a:ext cx="652462" cy="336550"/>
            <a:chOff x="1744" y="2680"/>
            <a:chExt cx="411" cy="212"/>
          </a:xfrm>
        </p:grpSpPr>
        <p:sp>
          <p:nvSpPr>
            <p:cNvPr id="168994" name="Rectangle 44">
              <a:extLst>
                <a:ext uri="{FF2B5EF4-FFF2-40B4-BE49-F238E27FC236}">
                  <a16:creationId xmlns:a16="http://schemas.microsoft.com/office/drawing/2014/main" id="{62359FD1-EBB8-B542-93BF-81B57C3E6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8995" name="Text Box 45">
              <a:extLst>
                <a:ext uri="{FF2B5EF4-FFF2-40B4-BE49-F238E27FC236}">
                  <a16:creationId xmlns:a16="http://schemas.microsoft.com/office/drawing/2014/main" id="{F289AE43-187B-A54F-854E-09712915D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8980" name="Group 46">
            <a:extLst>
              <a:ext uri="{FF2B5EF4-FFF2-40B4-BE49-F238E27FC236}">
                <a16:creationId xmlns:a16="http://schemas.microsoft.com/office/drawing/2014/main" id="{DEE9F309-367F-0840-9424-FE30C35CF519}"/>
              </a:ext>
            </a:extLst>
          </p:cNvPr>
          <p:cNvGrpSpPr>
            <a:grpSpLocks/>
          </p:cNvGrpSpPr>
          <p:nvPr/>
        </p:nvGrpSpPr>
        <p:grpSpPr bwMode="auto">
          <a:xfrm>
            <a:off x="2965450" y="5143500"/>
            <a:ext cx="652463" cy="336550"/>
            <a:chOff x="1744" y="2680"/>
            <a:chExt cx="411" cy="212"/>
          </a:xfrm>
        </p:grpSpPr>
        <p:sp>
          <p:nvSpPr>
            <p:cNvPr id="168992" name="Rectangle 47">
              <a:extLst>
                <a:ext uri="{FF2B5EF4-FFF2-40B4-BE49-F238E27FC236}">
                  <a16:creationId xmlns:a16="http://schemas.microsoft.com/office/drawing/2014/main" id="{8FCE2C2A-1D91-554D-9B98-55742A538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8993" name="Text Box 48">
              <a:extLst>
                <a:ext uri="{FF2B5EF4-FFF2-40B4-BE49-F238E27FC236}">
                  <a16:creationId xmlns:a16="http://schemas.microsoft.com/office/drawing/2014/main" id="{8DE2F72A-983F-804A-9213-5C208034E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sp>
        <p:nvSpPr>
          <p:cNvPr id="168981" name="Freeform 49">
            <a:extLst>
              <a:ext uri="{FF2B5EF4-FFF2-40B4-BE49-F238E27FC236}">
                <a16:creationId xmlns:a16="http://schemas.microsoft.com/office/drawing/2014/main" id="{18EEC361-4C0C-1048-8CF8-365FED308B3E}"/>
              </a:ext>
            </a:extLst>
          </p:cNvPr>
          <p:cNvSpPr>
            <a:spLocks/>
          </p:cNvSpPr>
          <p:nvPr/>
        </p:nvSpPr>
        <p:spPr bwMode="auto">
          <a:xfrm>
            <a:off x="2535238" y="4784725"/>
            <a:ext cx="1271587" cy="1838325"/>
          </a:xfrm>
          <a:custGeom>
            <a:avLst/>
            <a:gdLst>
              <a:gd name="T0" fmla="*/ 2147483646 w 801"/>
              <a:gd name="T1" fmla="*/ 2147483646 h 1158"/>
              <a:gd name="T2" fmla="*/ 2147483646 w 801"/>
              <a:gd name="T3" fmla="*/ 2147483646 h 1158"/>
              <a:gd name="T4" fmla="*/ 2147483646 w 801"/>
              <a:gd name="T5" fmla="*/ 2147483646 h 1158"/>
              <a:gd name="T6" fmla="*/ 0 w 801"/>
              <a:gd name="T7" fmla="*/ 0 h 1158"/>
              <a:gd name="T8" fmla="*/ 0 60000 65536"/>
              <a:gd name="T9" fmla="*/ 0 60000 65536"/>
              <a:gd name="T10" fmla="*/ 0 60000 65536"/>
              <a:gd name="T11" fmla="*/ 0 60000 65536"/>
              <a:gd name="T12" fmla="*/ 0 w 801"/>
              <a:gd name="T13" fmla="*/ 0 h 1158"/>
              <a:gd name="T14" fmla="*/ 801 w 801"/>
              <a:gd name="T15" fmla="*/ 1158 h 1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1" h="1158">
                <a:moveTo>
                  <a:pt x="801" y="1158"/>
                </a:moveTo>
                <a:lnTo>
                  <a:pt x="798" y="165"/>
                </a:lnTo>
                <a:lnTo>
                  <a:pt x="3" y="16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8982" name="Group 50">
            <a:extLst>
              <a:ext uri="{FF2B5EF4-FFF2-40B4-BE49-F238E27FC236}">
                <a16:creationId xmlns:a16="http://schemas.microsoft.com/office/drawing/2014/main" id="{C7461766-0BF8-4B4E-AD1D-5B03DBB74952}"/>
              </a:ext>
            </a:extLst>
          </p:cNvPr>
          <p:cNvGrpSpPr>
            <a:grpSpLocks/>
          </p:cNvGrpSpPr>
          <p:nvPr/>
        </p:nvGrpSpPr>
        <p:grpSpPr bwMode="auto">
          <a:xfrm>
            <a:off x="3675063" y="6215063"/>
            <a:ext cx="652462" cy="336550"/>
            <a:chOff x="1744" y="2680"/>
            <a:chExt cx="411" cy="212"/>
          </a:xfrm>
        </p:grpSpPr>
        <p:sp>
          <p:nvSpPr>
            <p:cNvPr id="168990" name="Rectangle 51">
              <a:extLst>
                <a:ext uri="{FF2B5EF4-FFF2-40B4-BE49-F238E27FC236}">
                  <a16:creationId xmlns:a16="http://schemas.microsoft.com/office/drawing/2014/main" id="{1275B9F0-5CEA-B848-89FA-E90B3587D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8991" name="Text Box 52">
              <a:extLst>
                <a:ext uri="{FF2B5EF4-FFF2-40B4-BE49-F238E27FC236}">
                  <a16:creationId xmlns:a16="http://schemas.microsoft.com/office/drawing/2014/main" id="{74861BD0-45EE-A14F-8492-9781AFFDF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8983" name="Group 53">
            <a:extLst>
              <a:ext uri="{FF2B5EF4-FFF2-40B4-BE49-F238E27FC236}">
                <a16:creationId xmlns:a16="http://schemas.microsoft.com/office/drawing/2014/main" id="{9BE77ABE-1FAF-8749-998D-403690425009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5895975"/>
            <a:ext cx="652463" cy="336550"/>
            <a:chOff x="1744" y="2680"/>
            <a:chExt cx="411" cy="212"/>
          </a:xfrm>
        </p:grpSpPr>
        <p:sp>
          <p:nvSpPr>
            <p:cNvPr id="168988" name="Rectangle 54">
              <a:extLst>
                <a:ext uri="{FF2B5EF4-FFF2-40B4-BE49-F238E27FC236}">
                  <a16:creationId xmlns:a16="http://schemas.microsoft.com/office/drawing/2014/main" id="{6AD57EA7-9DA8-8047-B58D-1396F7BDC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8989" name="Text Box 55">
              <a:extLst>
                <a:ext uri="{FF2B5EF4-FFF2-40B4-BE49-F238E27FC236}">
                  <a16:creationId xmlns:a16="http://schemas.microsoft.com/office/drawing/2014/main" id="{92971EC7-539F-C040-8B0B-DEAC6BA4C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8984" name="Group 56">
            <a:extLst>
              <a:ext uri="{FF2B5EF4-FFF2-40B4-BE49-F238E27FC236}">
                <a16:creationId xmlns:a16="http://schemas.microsoft.com/office/drawing/2014/main" id="{71869507-727A-E74D-8D7F-4DDB34E7790F}"/>
              </a:ext>
            </a:extLst>
          </p:cNvPr>
          <p:cNvGrpSpPr>
            <a:grpSpLocks/>
          </p:cNvGrpSpPr>
          <p:nvPr/>
        </p:nvGrpSpPr>
        <p:grpSpPr bwMode="auto">
          <a:xfrm>
            <a:off x="2670175" y="4767263"/>
            <a:ext cx="652463" cy="336550"/>
            <a:chOff x="1744" y="2680"/>
            <a:chExt cx="411" cy="212"/>
          </a:xfrm>
        </p:grpSpPr>
        <p:sp>
          <p:nvSpPr>
            <p:cNvPr id="168986" name="Rectangle 57">
              <a:extLst>
                <a:ext uri="{FF2B5EF4-FFF2-40B4-BE49-F238E27FC236}">
                  <a16:creationId xmlns:a16="http://schemas.microsoft.com/office/drawing/2014/main" id="{578E1736-56D4-DB41-924C-0FD33F65B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8987" name="Text Box 58">
              <a:extLst>
                <a:ext uri="{FF2B5EF4-FFF2-40B4-BE49-F238E27FC236}">
                  <a16:creationId xmlns:a16="http://schemas.microsoft.com/office/drawing/2014/main" id="{0355129A-F237-CD43-AB27-A27BE348E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sp>
        <p:nvSpPr>
          <p:cNvPr id="168985" name="Text Box 59">
            <a:extLst>
              <a:ext uri="{FF2B5EF4-FFF2-40B4-BE49-F238E27FC236}">
                <a16:creationId xmlns:a16="http://schemas.microsoft.com/office/drawing/2014/main" id="{5DFF3048-5853-4842-86C4-6D77E83AD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5964238"/>
            <a:ext cx="279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Countermeasures?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Footer Placeholder 4">
            <a:extLst>
              <a:ext uri="{FF2B5EF4-FFF2-40B4-BE49-F238E27FC236}">
                <a16:creationId xmlns:a16="http://schemas.microsoft.com/office/drawing/2014/main" id="{041D167E-27DD-0949-A247-CE9F8556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71010" name="Slide Number Placeholder 5">
            <a:extLst>
              <a:ext uri="{FF2B5EF4-FFF2-40B4-BE49-F238E27FC236}">
                <a16:creationId xmlns:a16="http://schemas.microsoft.com/office/drawing/2014/main" id="{34D852C6-D576-DD4A-9862-55751560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A6940DCE-53AA-F24A-9ED7-BEF48A4C443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AB04308E-0C1C-6A4B-9794-7AA19A0B7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Internet security threats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10369E55-1D31-D946-A4BD-77DED8767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838" y="1246188"/>
            <a:ext cx="7772400" cy="148431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Denial of service (DOS): countermeasures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filter out</a:t>
            </a:r>
            <a:r>
              <a:rPr lang="en-US" altLang="en-US">
                <a:ea typeface="ＭＳ Ｐゴシック" panose="020B0600070205080204" pitchFamily="34" charset="-128"/>
              </a:rPr>
              <a:t> flooded packets (e.g., SYN) before reaching host: throw out good with bad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traceback</a:t>
            </a:r>
            <a:r>
              <a:rPr lang="en-US" altLang="en-US">
                <a:ea typeface="ＭＳ Ｐゴシック" panose="020B0600070205080204" pitchFamily="34" charset="-128"/>
              </a:rPr>
              <a:t> to source of floods (most likely an innocent, compromised machine)</a:t>
            </a: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71013" name="Object 2">
            <a:extLst>
              <a:ext uri="{FF2B5EF4-FFF2-40B4-BE49-F238E27FC236}">
                <a16:creationId xmlns:a16="http://schemas.microsoft.com/office/drawing/2014/main" id="{1C211896-EC74-B347-9F87-0311AEC0CB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5288" y="543242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0" name="ClipArt" r:id="rId4" imgW="12134850" imgH="10064750" progId="MS_ClipArt_Gallery.2">
                  <p:embed/>
                </p:oleObj>
              </mc:Choice>
              <mc:Fallback>
                <p:oleObj name="ClipArt" r:id="rId4" imgW="12134850" imgH="10064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88" y="5432425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1014" name="Group 5">
            <a:extLst>
              <a:ext uri="{FF2B5EF4-FFF2-40B4-BE49-F238E27FC236}">
                <a16:creationId xmlns:a16="http://schemas.microsoft.com/office/drawing/2014/main" id="{391724C3-6420-A34A-BCA1-88B762DA6DB8}"/>
              </a:ext>
            </a:extLst>
          </p:cNvPr>
          <p:cNvGrpSpPr>
            <a:grpSpLocks/>
          </p:cNvGrpSpPr>
          <p:nvPr/>
        </p:nvGrpSpPr>
        <p:grpSpPr bwMode="auto">
          <a:xfrm>
            <a:off x="2355850" y="4002088"/>
            <a:ext cx="384175" cy="723900"/>
            <a:chOff x="4180" y="783"/>
            <a:chExt cx="150" cy="307"/>
          </a:xfrm>
        </p:grpSpPr>
        <p:sp>
          <p:nvSpPr>
            <p:cNvPr id="171060" name="AutoShape 6">
              <a:extLst>
                <a:ext uri="{FF2B5EF4-FFF2-40B4-BE49-F238E27FC236}">
                  <a16:creationId xmlns:a16="http://schemas.microsoft.com/office/drawing/2014/main" id="{0A3350DE-0903-B041-A9E2-436148E85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61" name="Rectangle 7">
              <a:extLst>
                <a:ext uri="{FF2B5EF4-FFF2-40B4-BE49-F238E27FC236}">
                  <a16:creationId xmlns:a16="http://schemas.microsoft.com/office/drawing/2014/main" id="{685F9BB8-7A07-6C46-809B-927DD5AFF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62" name="Rectangle 8">
              <a:extLst>
                <a:ext uri="{FF2B5EF4-FFF2-40B4-BE49-F238E27FC236}">
                  <a16:creationId xmlns:a16="http://schemas.microsoft.com/office/drawing/2014/main" id="{0F0F440B-D73C-5A4D-BD84-A778CC099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63" name="AutoShape 9">
              <a:extLst>
                <a:ext uri="{FF2B5EF4-FFF2-40B4-BE49-F238E27FC236}">
                  <a16:creationId xmlns:a16="http://schemas.microsoft.com/office/drawing/2014/main" id="{9ECA2580-7DC4-904D-9E36-7E522280C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64" name="Line 10">
              <a:extLst>
                <a:ext uri="{FF2B5EF4-FFF2-40B4-BE49-F238E27FC236}">
                  <a16:creationId xmlns:a16="http://schemas.microsoft.com/office/drawing/2014/main" id="{5F91A4D8-5B56-0C4E-B44C-EA2B9D928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65" name="Line 11">
              <a:extLst>
                <a:ext uri="{FF2B5EF4-FFF2-40B4-BE49-F238E27FC236}">
                  <a16:creationId xmlns:a16="http://schemas.microsoft.com/office/drawing/2014/main" id="{FCCA0871-CCBC-E54A-B2DA-9A3495C24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66" name="Rectangle 12">
              <a:extLst>
                <a:ext uri="{FF2B5EF4-FFF2-40B4-BE49-F238E27FC236}">
                  <a16:creationId xmlns:a16="http://schemas.microsoft.com/office/drawing/2014/main" id="{770F8C77-E769-544C-862A-F8DC2E404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67" name="Rectangle 13">
              <a:extLst>
                <a:ext uri="{FF2B5EF4-FFF2-40B4-BE49-F238E27FC236}">
                  <a16:creationId xmlns:a16="http://schemas.microsoft.com/office/drawing/2014/main" id="{90E652D1-AFCA-174B-A26F-52F8F33FA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1015" name="Group 14">
            <a:extLst>
              <a:ext uri="{FF2B5EF4-FFF2-40B4-BE49-F238E27FC236}">
                <a16:creationId xmlns:a16="http://schemas.microsoft.com/office/drawing/2014/main" id="{88E845C7-8399-F543-8786-2AE00E04D0B3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5492750"/>
            <a:ext cx="642937" cy="328613"/>
            <a:chOff x="3600" y="219"/>
            <a:chExt cx="360" cy="175"/>
          </a:xfrm>
        </p:grpSpPr>
        <p:sp>
          <p:nvSpPr>
            <p:cNvPr id="171047" name="Oval 15">
              <a:extLst>
                <a:ext uri="{FF2B5EF4-FFF2-40B4-BE49-F238E27FC236}">
                  <a16:creationId xmlns:a16="http://schemas.microsoft.com/office/drawing/2014/main" id="{B18277EC-E013-C54D-8B22-B6F43607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48" name="Line 16">
              <a:extLst>
                <a:ext uri="{FF2B5EF4-FFF2-40B4-BE49-F238E27FC236}">
                  <a16:creationId xmlns:a16="http://schemas.microsoft.com/office/drawing/2014/main" id="{90758C2B-9D43-134A-901B-AF9C2AF55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9" name="Line 17">
              <a:extLst>
                <a:ext uri="{FF2B5EF4-FFF2-40B4-BE49-F238E27FC236}">
                  <a16:creationId xmlns:a16="http://schemas.microsoft.com/office/drawing/2014/main" id="{14475BB9-5D61-2346-A65A-C2EFD1B15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0" name="Rectangle 18">
              <a:extLst>
                <a:ext uri="{FF2B5EF4-FFF2-40B4-BE49-F238E27FC236}">
                  <a16:creationId xmlns:a16="http://schemas.microsoft.com/office/drawing/2014/main" id="{1DBABD09-AA3D-6441-9E62-1B2052309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51" name="Oval 19">
              <a:extLst>
                <a:ext uri="{FF2B5EF4-FFF2-40B4-BE49-F238E27FC236}">
                  <a16:creationId xmlns:a16="http://schemas.microsoft.com/office/drawing/2014/main" id="{F584D3B0-FB23-0647-AFCF-49B242B46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71052" name="Group 20">
              <a:extLst>
                <a:ext uri="{FF2B5EF4-FFF2-40B4-BE49-F238E27FC236}">
                  <a16:creationId xmlns:a16="http://schemas.microsoft.com/office/drawing/2014/main" id="{FECDC471-CC74-454D-9077-90AA0F1EC4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1057" name="Line 21">
                <a:extLst>
                  <a:ext uri="{FF2B5EF4-FFF2-40B4-BE49-F238E27FC236}">
                    <a16:creationId xmlns:a16="http://schemas.microsoft.com/office/drawing/2014/main" id="{EB25F004-FF26-4841-B7CA-11BF0872E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8" name="Line 22">
                <a:extLst>
                  <a:ext uri="{FF2B5EF4-FFF2-40B4-BE49-F238E27FC236}">
                    <a16:creationId xmlns:a16="http://schemas.microsoft.com/office/drawing/2014/main" id="{3723B540-21BA-204E-8C5D-A2620466A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9" name="Line 23">
                <a:extLst>
                  <a:ext uri="{FF2B5EF4-FFF2-40B4-BE49-F238E27FC236}">
                    <a16:creationId xmlns:a16="http://schemas.microsoft.com/office/drawing/2014/main" id="{50B43D07-0AE0-0D4D-9DEC-2AD7AE27F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053" name="Group 24">
              <a:extLst>
                <a:ext uri="{FF2B5EF4-FFF2-40B4-BE49-F238E27FC236}">
                  <a16:creationId xmlns:a16="http://schemas.microsoft.com/office/drawing/2014/main" id="{6DC291B7-2963-F347-9380-F45076FBB63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1054" name="Line 25">
                <a:extLst>
                  <a:ext uri="{FF2B5EF4-FFF2-40B4-BE49-F238E27FC236}">
                    <a16:creationId xmlns:a16="http://schemas.microsoft.com/office/drawing/2014/main" id="{8FD69E17-B2CA-754C-ADCE-410953B64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5" name="Line 26">
                <a:extLst>
                  <a:ext uri="{FF2B5EF4-FFF2-40B4-BE49-F238E27FC236}">
                    <a16:creationId xmlns:a16="http://schemas.microsoft.com/office/drawing/2014/main" id="{EE5CFAE0-776D-AD44-BD14-AAB6A4AF9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6" name="Line 27">
                <a:extLst>
                  <a:ext uri="{FF2B5EF4-FFF2-40B4-BE49-F238E27FC236}">
                    <a16:creationId xmlns:a16="http://schemas.microsoft.com/office/drawing/2014/main" id="{10FB6DB6-E2AE-EA40-8DB0-7359D20CC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71016" name="Object 3">
            <a:extLst>
              <a:ext uri="{FF2B5EF4-FFF2-40B4-BE49-F238E27FC236}">
                <a16:creationId xmlns:a16="http://schemas.microsoft.com/office/drawing/2014/main" id="{59F8861C-C50D-B943-B45D-9C9BDF1AB0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7913" y="406400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1" name="ClipArt" r:id="rId6" imgW="12134850" imgH="10064750" progId="MS_ClipArt_Gallery.2">
                  <p:embed/>
                </p:oleObj>
              </mc:Choice>
              <mc:Fallback>
                <p:oleObj name="ClipArt" r:id="rId6" imgW="12134850" imgH="10064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4064000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7" name="Freeform 29">
            <a:extLst>
              <a:ext uri="{FF2B5EF4-FFF2-40B4-BE49-F238E27FC236}">
                <a16:creationId xmlns:a16="http://schemas.microsoft.com/office/drawing/2014/main" id="{E4311ABC-40E2-7148-A228-106FD63E045A}"/>
              </a:ext>
            </a:extLst>
          </p:cNvPr>
          <p:cNvSpPr>
            <a:spLocks/>
          </p:cNvSpPr>
          <p:nvPr/>
        </p:nvSpPr>
        <p:spPr bwMode="auto">
          <a:xfrm>
            <a:off x="2455863" y="4727575"/>
            <a:ext cx="4587875" cy="728663"/>
          </a:xfrm>
          <a:custGeom>
            <a:avLst/>
            <a:gdLst>
              <a:gd name="T0" fmla="*/ 2147483646 w 2620"/>
              <a:gd name="T1" fmla="*/ 0 h 459"/>
              <a:gd name="T2" fmla="*/ 0 w 2620"/>
              <a:gd name="T3" fmla="*/ 2147483646 h 459"/>
              <a:gd name="T4" fmla="*/ 2147483646 w 2620"/>
              <a:gd name="T5" fmla="*/ 2147483646 h 459"/>
              <a:gd name="T6" fmla="*/ 2147483646 w 2620"/>
              <a:gd name="T7" fmla="*/ 2147483646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8" name="Freeform 30">
            <a:extLst>
              <a:ext uri="{FF2B5EF4-FFF2-40B4-BE49-F238E27FC236}">
                <a16:creationId xmlns:a16="http://schemas.microsoft.com/office/drawing/2014/main" id="{FB6EC94B-EFD7-154C-B355-025BE96B52FF}"/>
              </a:ext>
            </a:extLst>
          </p:cNvPr>
          <p:cNvSpPr>
            <a:spLocks/>
          </p:cNvSpPr>
          <p:nvPr/>
        </p:nvSpPr>
        <p:spPr bwMode="auto">
          <a:xfrm>
            <a:off x="5287963" y="4597400"/>
            <a:ext cx="4762" cy="522288"/>
          </a:xfrm>
          <a:custGeom>
            <a:avLst/>
            <a:gdLst>
              <a:gd name="T0" fmla="*/ 0 w 3"/>
              <a:gd name="T1" fmla="*/ 2147483646 h 329"/>
              <a:gd name="T2" fmla="*/ 2147483646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9" name="Line 31">
            <a:extLst>
              <a:ext uri="{FF2B5EF4-FFF2-40B4-BE49-F238E27FC236}">
                <a16:creationId xmlns:a16="http://schemas.microsoft.com/office/drawing/2014/main" id="{7C1A3826-3A4A-3B42-A535-2DAD5F6810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0613" y="511968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0" name="Line 32">
            <a:extLst>
              <a:ext uri="{FF2B5EF4-FFF2-40B4-BE49-F238E27FC236}">
                <a16:creationId xmlns:a16="http://schemas.microsoft.com/office/drawing/2014/main" id="{77BE4BC2-60E7-B340-BC9E-004E880AEF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9663" y="583088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1" name="Text Box 33">
            <a:extLst>
              <a:ext uri="{FF2B5EF4-FFF2-40B4-BE49-F238E27FC236}">
                <a16:creationId xmlns:a16="http://schemas.microsoft.com/office/drawing/2014/main" id="{503787D9-DB87-3942-9637-E12A53D7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401637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1022" name="Text Box 34">
            <a:extLst>
              <a:ext uri="{FF2B5EF4-FFF2-40B4-BE49-F238E27FC236}">
                <a16:creationId xmlns:a16="http://schemas.microsoft.com/office/drawing/2014/main" id="{8A5BA13D-15EC-884B-BB62-23B83045B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225" y="548005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1023" name="Text Box 35">
            <a:extLst>
              <a:ext uri="{FF2B5EF4-FFF2-40B4-BE49-F238E27FC236}">
                <a16:creationId xmlns:a16="http://schemas.microsoft.com/office/drawing/2014/main" id="{BCC76A69-090F-4D43-9F7B-9A3ABC29D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399415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1024" name="Freeform 36">
            <a:extLst>
              <a:ext uri="{FF2B5EF4-FFF2-40B4-BE49-F238E27FC236}">
                <a16:creationId xmlns:a16="http://schemas.microsoft.com/office/drawing/2014/main" id="{4802E7AD-E9CF-3C48-AEC8-C802F8EF40AB}"/>
              </a:ext>
            </a:extLst>
          </p:cNvPr>
          <p:cNvSpPr>
            <a:spLocks/>
          </p:cNvSpPr>
          <p:nvPr/>
        </p:nvSpPr>
        <p:spPr bwMode="auto">
          <a:xfrm>
            <a:off x="2325688" y="4575175"/>
            <a:ext cx="3106737" cy="704850"/>
          </a:xfrm>
          <a:custGeom>
            <a:avLst/>
            <a:gdLst>
              <a:gd name="T0" fmla="*/ 2147483646 w 1957"/>
              <a:gd name="T1" fmla="*/ 0 h 444"/>
              <a:gd name="T2" fmla="*/ 2147483646 w 1957"/>
              <a:gd name="T3" fmla="*/ 2147483646 h 444"/>
              <a:gd name="T4" fmla="*/ 0 w 1957"/>
              <a:gd name="T5" fmla="*/ 2147483646 h 444"/>
              <a:gd name="T6" fmla="*/ 0 w 1957"/>
              <a:gd name="T7" fmla="*/ 2147483646 h 444"/>
              <a:gd name="T8" fmla="*/ 0 60000 65536"/>
              <a:gd name="T9" fmla="*/ 0 60000 65536"/>
              <a:gd name="T10" fmla="*/ 0 60000 65536"/>
              <a:gd name="T11" fmla="*/ 0 60000 65536"/>
              <a:gd name="T12" fmla="*/ 0 w 1957"/>
              <a:gd name="T13" fmla="*/ 0 h 444"/>
              <a:gd name="T14" fmla="*/ 1957 w 1957"/>
              <a:gd name="T15" fmla="*/ 444 h 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7" h="444">
                <a:moveTo>
                  <a:pt x="1957" y="0"/>
                </a:moveTo>
                <a:lnTo>
                  <a:pt x="1957" y="444"/>
                </a:lnTo>
                <a:lnTo>
                  <a:pt x="0" y="435"/>
                </a:lnTo>
                <a:lnTo>
                  <a:pt x="0" y="12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1025" name="Group 37">
            <a:extLst>
              <a:ext uri="{FF2B5EF4-FFF2-40B4-BE49-F238E27FC236}">
                <a16:creationId xmlns:a16="http://schemas.microsoft.com/office/drawing/2014/main" id="{6576DB49-907D-F24C-8E60-C869FC4C6EC6}"/>
              </a:ext>
            </a:extLst>
          </p:cNvPr>
          <p:cNvGrpSpPr>
            <a:grpSpLocks/>
          </p:cNvGrpSpPr>
          <p:nvPr/>
        </p:nvGrpSpPr>
        <p:grpSpPr bwMode="auto">
          <a:xfrm>
            <a:off x="5151438" y="4643438"/>
            <a:ext cx="652462" cy="336550"/>
            <a:chOff x="1744" y="2680"/>
            <a:chExt cx="411" cy="212"/>
          </a:xfrm>
        </p:grpSpPr>
        <p:sp>
          <p:nvSpPr>
            <p:cNvPr id="171045" name="Rectangle 38">
              <a:extLst>
                <a:ext uri="{FF2B5EF4-FFF2-40B4-BE49-F238E27FC236}">
                  <a16:creationId xmlns:a16="http://schemas.microsoft.com/office/drawing/2014/main" id="{269DA72E-1DCB-0042-B928-7DB3490AF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46" name="Text Box 39">
              <a:extLst>
                <a:ext uri="{FF2B5EF4-FFF2-40B4-BE49-F238E27FC236}">
                  <a16:creationId xmlns:a16="http://schemas.microsoft.com/office/drawing/2014/main" id="{2069CABC-824E-3546-971E-3622A692F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1026" name="Group 40">
            <a:extLst>
              <a:ext uri="{FF2B5EF4-FFF2-40B4-BE49-F238E27FC236}">
                <a16:creationId xmlns:a16="http://schemas.microsoft.com/office/drawing/2014/main" id="{7CED5751-358E-624C-8B08-19D991FF3B77}"/>
              </a:ext>
            </a:extLst>
          </p:cNvPr>
          <p:cNvGrpSpPr>
            <a:grpSpLocks/>
          </p:cNvGrpSpPr>
          <p:nvPr/>
        </p:nvGrpSpPr>
        <p:grpSpPr bwMode="auto">
          <a:xfrm>
            <a:off x="4746625" y="5143500"/>
            <a:ext cx="652463" cy="336550"/>
            <a:chOff x="1744" y="2680"/>
            <a:chExt cx="411" cy="212"/>
          </a:xfrm>
        </p:grpSpPr>
        <p:sp>
          <p:nvSpPr>
            <p:cNvPr id="171043" name="Rectangle 41">
              <a:extLst>
                <a:ext uri="{FF2B5EF4-FFF2-40B4-BE49-F238E27FC236}">
                  <a16:creationId xmlns:a16="http://schemas.microsoft.com/office/drawing/2014/main" id="{D251A315-3F91-5845-92C8-900BFC3F8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44" name="Text Box 42">
              <a:extLst>
                <a:ext uri="{FF2B5EF4-FFF2-40B4-BE49-F238E27FC236}">
                  <a16:creationId xmlns:a16="http://schemas.microsoft.com/office/drawing/2014/main" id="{1C371451-F0FE-8B4A-A7EE-4987E6459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1027" name="Group 43">
            <a:extLst>
              <a:ext uri="{FF2B5EF4-FFF2-40B4-BE49-F238E27FC236}">
                <a16:creationId xmlns:a16="http://schemas.microsoft.com/office/drawing/2014/main" id="{D8055C34-BCC8-CE45-91EF-A820C3CA6EF2}"/>
              </a:ext>
            </a:extLst>
          </p:cNvPr>
          <p:cNvGrpSpPr>
            <a:grpSpLocks/>
          </p:cNvGrpSpPr>
          <p:nvPr/>
        </p:nvGrpSpPr>
        <p:grpSpPr bwMode="auto">
          <a:xfrm>
            <a:off x="3856038" y="5143500"/>
            <a:ext cx="652462" cy="336550"/>
            <a:chOff x="1744" y="2680"/>
            <a:chExt cx="411" cy="212"/>
          </a:xfrm>
        </p:grpSpPr>
        <p:sp>
          <p:nvSpPr>
            <p:cNvPr id="171041" name="Rectangle 44">
              <a:extLst>
                <a:ext uri="{FF2B5EF4-FFF2-40B4-BE49-F238E27FC236}">
                  <a16:creationId xmlns:a16="http://schemas.microsoft.com/office/drawing/2014/main" id="{2E7D6DFB-F47C-5D48-8ADF-9178D3333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42" name="Text Box 45">
              <a:extLst>
                <a:ext uri="{FF2B5EF4-FFF2-40B4-BE49-F238E27FC236}">
                  <a16:creationId xmlns:a16="http://schemas.microsoft.com/office/drawing/2014/main" id="{E16AE8DB-174D-A645-9D15-8AADDDA1C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1028" name="Group 46">
            <a:extLst>
              <a:ext uri="{FF2B5EF4-FFF2-40B4-BE49-F238E27FC236}">
                <a16:creationId xmlns:a16="http://schemas.microsoft.com/office/drawing/2014/main" id="{6023988F-2641-1447-8971-86ED1C0AA24E}"/>
              </a:ext>
            </a:extLst>
          </p:cNvPr>
          <p:cNvGrpSpPr>
            <a:grpSpLocks/>
          </p:cNvGrpSpPr>
          <p:nvPr/>
        </p:nvGrpSpPr>
        <p:grpSpPr bwMode="auto">
          <a:xfrm>
            <a:off x="2965450" y="5143500"/>
            <a:ext cx="652463" cy="336550"/>
            <a:chOff x="1744" y="2680"/>
            <a:chExt cx="411" cy="212"/>
          </a:xfrm>
        </p:grpSpPr>
        <p:sp>
          <p:nvSpPr>
            <p:cNvPr id="171039" name="Rectangle 47">
              <a:extLst>
                <a:ext uri="{FF2B5EF4-FFF2-40B4-BE49-F238E27FC236}">
                  <a16:creationId xmlns:a16="http://schemas.microsoft.com/office/drawing/2014/main" id="{D0EDB98E-C56F-2646-930A-160EDEEB4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40" name="Text Box 48">
              <a:extLst>
                <a:ext uri="{FF2B5EF4-FFF2-40B4-BE49-F238E27FC236}">
                  <a16:creationId xmlns:a16="http://schemas.microsoft.com/office/drawing/2014/main" id="{1012FADA-2D00-7740-A21B-578E00AFE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sp>
        <p:nvSpPr>
          <p:cNvPr id="171029" name="Freeform 49">
            <a:extLst>
              <a:ext uri="{FF2B5EF4-FFF2-40B4-BE49-F238E27FC236}">
                <a16:creationId xmlns:a16="http://schemas.microsoft.com/office/drawing/2014/main" id="{40216E96-43AB-834A-A28E-6EE70B3E7E45}"/>
              </a:ext>
            </a:extLst>
          </p:cNvPr>
          <p:cNvSpPr>
            <a:spLocks/>
          </p:cNvSpPr>
          <p:nvPr/>
        </p:nvSpPr>
        <p:spPr bwMode="auto">
          <a:xfrm>
            <a:off x="2535238" y="4784725"/>
            <a:ext cx="1271587" cy="1838325"/>
          </a:xfrm>
          <a:custGeom>
            <a:avLst/>
            <a:gdLst>
              <a:gd name="T0" fmla="*/ 2147483646 w 801"/>
              <a:gd name="T1" fmla="*/ 2147483646 h 1158"/>
              <a:gd name="T2" fmla="*/ 2147483646 w 801"/>
              <a:gd name="T3" fmla="*/ 2147483646 h 1158"/>
              <a:gd name="T4" fmla="*/ 2147483646 w 801"/>
              <a:gd name="T5" fmla="*/ 2147483646 h 1158"/>
              <a:gd name="T6" fmla="*/ 0 w 801"/>
              <a:gd name="T7" fmla="*/ 0 h 1158"/>
              <a:gd name="T8" fmla="*/ 0 60000 65536"/>
              <a:gd name="T9" fmla="*/ 0 60000 65536"/>
              <a:gd name="T10" fmla="*/ 0 60000 65536"/>
              <a:gd name="T11" fmla="*/ 0 60000 65536"/>
              <a:gd name="T12" fmla="*/ 0 w 801"/>
              <a:gd name="T13" fmla="*/ 0 h 1158"/>
              <a:gd name="T14" fmla="*/ 801 w 801"/>
              <a:gd name="T15" fmla="*/ 1158 h 1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1" h="1158">
                <a:moveTo>
                  <a:pt x="801" y="1158"/>
                </a:moveTo>
                <a:lnTo>
                  <a:pt x="798" y="165"/>
                </a:lnTo>
                <a:lnTo>
                  <a:pt x="3" y="16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1030" name="Group 50">
            <a:extLst>
              <a:ext uri="{FF2B5EF4-FFF2-40B4-BE49-F238E27FC236}">
                <a16:creationId xmlns:a16="http://schemas.microsoft.com/office/drawing/2014/main" id="{1002ED30-599D-F046-9D81-668FAC4FCE08}"/>
              </a:ext>
            </a:extLst>
          </p:cNvPr>
          <p:cNvGrpSpPr>
            <a:grpSpLocks/>
          </p:cNvGrpSpPr>
          <p:nvPr/>
        </p:nvGrpSpPr>
        <p:grpSpPr bwMode="auto">
          <a:xfrm>
            <a:off x="3675063" y="6215063"/>
            <a:ext cx="652462" cy="336550"/>
            <a:chOff x="1744" y="2680"/>
            <a:chExt cx="411" cy="212"/>
          </a:xfrm>
        </p:grpSpPr>
        <p:sp>
          <p:nvSpPr>
            <p:cNvPr id="171037" name="Rectangle 51">
              <a:extLst>
                <a:ext uri="{FF2B5EF4-FFF2-40B4-BE49-F238E27FC236}">
                  <a16:creationId xmlns:a16="http://schemas.microsoft.com/office/drawing/2014/main" id="{074BB7CF-679C-1549-94A0-5DB70CFFE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38" name="Text Box 52">
              <a:extLst>
                <a:ext uri="{FF2B5EF4-FFF2-40B4-BE49-F238E27FC236}">
                  <a16:creationId xmlns:a16="http://schemas.microsoft.com/office/drawing/2014/main" id="{6E319379-9F4C-0E4D-8CA0-51DBA2859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1031" name="Group 53">
            <a:extLst>
              <a:ext uri="{FF2B5EF4-FFF2-40B4-BE49-F238E27FC236}">
                <a16:creationId xmlns:a16="http://schemas.microsoft.com/office/drawing/2014/main" id="{8D4D6638-A05E-9041-BB75-1013FC75589B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5895975"/>
            <a:ext cx="652463" cy="336550"/>
            <a:chOff x="1744" y="2680"/>
            <a:chExt cx="411" cy="212"/>
          </a:xfrm>
        </p:grpSpPr>
        <p:sp>
          <p:nvSpPr>
            <p:cNvPr id="171035" name="Rectangle 54">
              <a:extLst>
                <a:ext uri="{FF2B5EF4-FFF2-40B4-BE49-F238E27FC236}">
                  <a16:creationId xmlns:a16="http://schemas.microsoft.com/office/drawing/2014/main" id="{57E8C1DD-D101-6148-A53D-CABE92BE8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36" name="Text Box 55">
              <a:extLst>
                <a:ext uri="{FF2B5EF4-FFF2-40B4-BE49-F238E27FC236}">
                  <a16:creationId xmlns:a16="http://schemas.microsoft.com/office/drawing/2014/main" id="{DE3F7B91-D3B9-BC4F-AD38-D493C3AB6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1032" name="Group 56">
            <a:extLst>
              <a:ext uri="{FF2B5EF4-FFF2-40B4-BE49-F238E27FC236}">
                <a16:creationId xmlns:a16="http://schemas.microsoft.com/office/drawing/2014/main" id="{D624C733-9569-7644-981C-8764ED6A9F4C}"/>
              </a:ext>
            </a:extLst>
          </p:cNvPr>
          <p:cNvGrpSpPr>
            <a:grpSpLocks/>
          </p:cNvGrpSpPr>
          <p:nvPr/>
        </p:nvGrpSpPr>
        <p:grpSpPr bwMode="auto">
          <a:xfrm>
            <a:off x="2670175" y="4767263"/>
            <a:ext cx="652463" cy="336550"/>
            <a:chOff x="1744" y="2680"/>
            <a:chExt cx="411" cy="212"/>
          </a:xfrm>
        </p:grpSpPr>
        <p:sp>
          <p:nvSpPr>
            <p:cNvPr id="171033" name="Rectangle 57">
              <a:extLst>
                <a:ext uri="{FF2B5EF4-FFF2-40B4-BE49-F238E27FC236}">
                  <a16:creationId xmlns:a16="http://schemas.microsoft.com/office/drawing/2014/main" id="{354A6252-6277-FA4B-85B1-EE3B2EDAF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1034" name="Text Box 58">
              <a:extLst>
                <a:ext uri="{FF2B5EF4-FFF2-40B4-BE49-F238E27FC236}">
                  <a16:creationId xmlns:a16="http://schemas.microsoft.com/office/drawing/2014/main" id="{75A0DF23-7969-9D4A-9244-1D303C818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Footer Placeholder 4">
            <a:extLst>
              <a:ext uri="{FF2B5EF4-FFF2-40B4-BE49-F238E27FC236}">
                <a16:creationId xmlns:a16="http://schemas.microsoft.com/office/drawing/2014/main" id="{C5BE404F-ED58-324C-B988-0CFD02B0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73058" name="Slide Number Placeholder 5">
            <a:extLst>
              <a:ext uri="{FF2B5EF4-FFF2-40B4-BE49-F238E27FC236}">
                <a16:creationId xmlns:a16="http://schemas.microsoft.com/office/drawing/2014/main" id="{C253595D-19AF-AE42-8EB0-3E1F9822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025E12DC-E72F-DE4B-BD09-BCC018BA33DC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B3DD1C55-3F8D-6540-AEF3-890D20DD9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8 roadmap</a:t>
            </a:r>
          </a:p>
        </p:txBody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54220E82-A9D2-764E-AB11-8555CEE8F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6438" y="152558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8.1 </a:t>
            </a:r>
            <a:r>
              <a:rPr lang="en-US" altLang="en-US" sz="2000">
                <a:ea typeface="ＭＳ Ｐゴシック" panose="020B0600070205080204" pitchFamily="34" charset="-128"/>
              </a:rPr>
              <a:t>What is network security?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8.2</a:t>
            </a:r>
            <a:r>
              <a:rPr lang="en-US" altLang="en-US" sz="2000">
                <a:ea typeface="ＭＳ Ｐゴシック" panose="020B0600070205080204" pitchFamily="34" charset="-128"/>
              </a:rPr>
              <a:t> Principles of cryptography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8.3 </a:t>
            </a:r>
            <a:r>
              <a:rPr lang="en-US" altLang="en-US" sz="2000">
                <a:ea typeface="ＭＳ Ｐゴシック" panose="020B0600070205080204" pitchFamily="34" charset="-128"/>
              </a:rPr>
              <a:t>Authentication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8.4</a:t>
            </a:r>
            <a:r>
              <a:rPr lang="en-US" altLang="en-US" sz="2000">
                <a:ea typeface="ＭＳ Ｐゴシック" panose="020B0600070205080204" pitchFamily="34" charset="-128"/>
              </a:rPr>
              <a:t> Integrity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8.5</a:t>
            </a:r>
            <a:r>
              <a:rPr lang="en-US" altLang="en-US" sz="2000">
                <a:ea typeface="ＭＳ Ｐゴシック" panose="020B0600070205080204" pitchFamily="34" charset="-128"/>
              </a:rPr>
              <a:t> Key Distribution and certification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8.6</a:t>
            </a:r>
            <a:r>
              <a:rPr lang="en-US" altLang="en-US" sz="2000">
                <a:ea typeface="ＭＳ Ｐゴシック" panose="020B0600070205080204" pitchFamily="34" charset="-128"/>
              </a:rPr>
              <a:t> Access control: firewalls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8.7</a:t>
            </a:r>
            <a:r>
              <a:rPr lang="en-US" altLang="en-US" sz="2000">
                <a:ea typeface="ＭＳ Ｐゴシック" panose="020B0600070205080204" pitchFamily="34" charset="-128"/>
              </a:rPr>
              <a:t> Attacks and counter measures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8.8 Security in many layers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8.8.1. Secure email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8.8.2. Secure sockets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8.8.3. IPsec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8.8.4. Security in 802.11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Footer Placeholder 5">
            <a:extLst>
              <a:ext uri="{FF2B5EF4-FFF2-40B4-BE49-F238E27FC236}">
                <a16:creationId xmlns:a16="http://schemas.microsoft.com/office/drawing/2014/main" id="{CCB072EF-ABD5-5649-A851-1006A1D8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75106" name="Slide Number Placeholder 6">
            <a:extLst>
              <a:ext uri="{FF2B5EF4-FFF2-40B4-BE49-F238E27FC236}">
                <a16:creationId xmlns:a16="http://schemas.microsoft.com/office/drawing/2014/main" id="{70715377-F0ED-1546-A368-31D05121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46A7819E-8E9A-7A4F-A6F2-6F9A369B3515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AFFFF751-5D59-6A4B-9A4E-CB9A89CF1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Pretty good privacy (PGP)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D481C339-D48B-434F-A440-488176A39B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Internet e-mail encryption scheme, de-facto standard.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uses symmetric key cryptography, public key cryptography, hash function, and digital signature as described.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provides secrecy, sender authentication, integrity.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inventor, Phil Zimmerman, was target of 3-year federal investigation.</a:t>
            </a:r>
          </a:p>
        </p:txBody>
      </p:sp>
      <p:sp>
        <p:nvSpPr>
          <p:cNvPr id="175109" name="Rectangle 4">
            <a:extLst>
              <a:ext uri="{FF2B5EF4-FFF2-40B4-BE49-F238E27FC236}">
                <a16:creationId xmlns:a16="http://schemas.microsoft.com/office/drawing/2014/main" id="{FA9E2900-ACC9-7C47-AB06-BB9EAC75665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06900" y="2135188"/>
            <a:ext cx="4205288" cy="3605212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ZapfDingbats" pitchFamily="8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---BEGIN PGP SIGNED MESSAGE---</a:t>
            </a:r>
          </a:p>
          <a:p>
            <a:pPr>
              <a:spcBef>
                <a:spcPct val="0"/>
              </a:spcBef>
              <a:buFont typeface="ZapfDingbats" pitchFamily="8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Hash: SHA1</a:t>
            </a:r>
          </a:p>
          <a:p>
            <a:pPr>
              <a:spcBef>
                <a:spcPct val="0"/>
              </a:spcBef>
              <a:buFont typeface="ZapfDingbats" pitchFamily="82" charset="2"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 typeface="ZapfDingbats" pitchFamily="8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Bob:My husband is out of town tonight.Passionately yours, Alice</a:t>
            </a:r>
          </a:p>
          <a:p>
            <a:pPr>
              <a:spcBef>
                <a:spcPct val="0"/>
              </a:spcBef>
              <a:buFont typeface="ZapfDingbats" pitchFamily="82" charset="2"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 typeface="ZapfDingbats" pitchFamily="8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---BEGIN PGP SIGNATURE---</a:t>
            </a:r>
          </a:p>
          <a:p>
            <a:pPr>
              <a:spcBef>
                <a:spcPct val="0"/>
              </a:spcBef>
              <a:buFont typeface="ZapfDingbats" pitchFamily="8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Version: PGP 5.0</a:t>
            </a:r>
          </a:p>
          <a:p>
            <a:pPr>
              <a:spcBef>
                <a:spcPct val="0"/>
              </a:spcBef>
              <a:buFont typeface="ZapfDingbats" pitchFamily="8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Charset: noconv</a:t>
            </a:r>
          </a:p>
          <a:p>
            <a:pPr>
              <a:spcBef>
                <a:spcPct val="0"/>
              </a:spcBef>
              <a:buFont typeface="ZapfDingbats" pitchFamily="8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yhHJRHhGJGhgg/12EpJ+lo8gE4vB3mqJhFEvZP9t6n7G6m5Gw2</a:t>
            </a:r>
          </a:p>
          <a:p>
            <a:pPr>
              <a:spcBef>
                <a:spcPct val="0"/>
              </a:spcBef>
              <a:buFont typeface="ZapfDingbats" pitchFamily="8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---END PGP SIGNATURE---</a:t>
            </a:r>
            <a:endParaRPr lang="en-US" altLang="en-US" sz="24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175110" name="Text Box 5">
            <a:extLst>
              <a:ext uri="{FF2B5EF4-FFF2-40B4-BE49-F238E27FC236}">
                <a16:creationId xmlns:a16="http://schemas.microsoft.com/office/drawing/2014/main" id="{B6606B03-AF51-3443-BC35-2A8A70968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8" y="1647825"/>
            <a:ext cx="2849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 PGP signed message: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Footer Placeholder 5">
            <a:extLst>
              <a:ext uri="{FF2B5EF4-FFF2-40B4-BE49-F238E27FC236}">
                <a16:creationId xmlns:a16="http://schemas.microsoft.com/office/drawing/2014/main" id="{354B1DDF-8603-2F42-AF5D-139854DC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77154" name="Slide Number Placeholder 6">
            <a:extLst>
              <a:ext uri="{FF2B5EF4-FFF2-40B4-BE49-F238E27FC236}">
                <a16:creationId xmlns:a16="http://schemas.microsoft.com/office/drawing/2014/main" id="{2E2A31E3-3DA5-494A-8FF7-8280B94D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32F69621-5D51-8D47-AAD8-45EF3A07145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45EDF1CD-FA2F-6347-BC57-1E0C7B76A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IPsec: Network Layer Security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105E63F0-F1E3-2F48-B26F-C6417EFEC7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4163" y="1376363"/>
            <a:ext cx="4083050" cy="4648200"/>
          </a:xfrm>
        </p:spPr>
        <p:txBody>
          <a:bodyPr/>
          <a:lstStyle/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Network-layer secrecy: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sending host encrypts the data in IP datagram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TCP and UDP segments; ICMP and SNMP messages.</a:t>
            </a:r>
          </a:p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Network-layer authentication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destination host can authenticate source IP address</a:t>
            </a:r>
          </a:p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Two principle protocols: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authentication header (AH) protocol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encapsulation security payload (ESP) protocol</a:t>
            </a: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77157" name="Rectangle 4">
            <a:extLst>
              <a:ext uri="{FF2B5EF4-FFF2-40B4-BE49-F238E27FC236}">
                <a16:creationId xmlns:a16="http://schemas.microsoft.com/office/drawing/2014/main" id="{954AC872-E097-8C4D-8AD1-527DED5903A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79875" cy="4648200"/>
          </a:xfrm>
        </p:spPr>
        <p:txBody>
          <a:bodyPr/>
          <a:lstStyle/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For both AH and ESP, source, destination handshake: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create network-layer logical channel called a security association (SA)</a:t>
            </a:r>
          </a:p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Each SA unidirectional.</a:t>
            </a:r>
          </a:p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Uniquely determined by: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security protocol (AH or ESP)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source IP address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32-bit connection ID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Footer Placeholder 5">
            <a:extLst>
              <a:ext uri="{FF2B5EF4-FFF2-40B4-BE49-F238E27FC236}">
                <a16:creationId xmlns:a16="http://schemas.microsoft.com/office/drawing/2014/main" id="{3EDCE885-CD72-D349-BF86-DCBEF1B4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79202" name="Slide Number Placeholder 6">
            <a:extLst>
              <a:ext uri="{FF2B5EF4-FFF2-40B4-BE49-F238E27FC236}">
                <a16:creationId xmlns:a16="http://schemas.microsoft.com/office/drawing/2014/main" id="{B42B87EC-224F-3C4E-BD28-5E5A8D7A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2293F884-17C8-AA47-9C83-B3C66021952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9203" name="Rectangle 2">
            <a:extLst>
              <a:ext uri="{FF2B5EF4-FFF2-40B4-BE49-F238E27FC236}">
                <a16:creationId xmlns:a16="http://schemas.microsoft.com/office/drawing/2014/main" id="{D35AFDAA-9A53-414A-A2C1-419B8429C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08038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Authentication Header (AH) Protocol</a:t>
            </a:r>
          </a:p>
        </p:txBody>
      </p:sp>
      <p:sp>
        <p:nvSpPr>
          <p:cNvPr id="179204" name="Rectangle 3">
            <a:extLst>
              <a:ext uri="{FF2B5EF4-FFF2-40B4-BE49-F238E27FC236}">
                <a16:creationId xmlns:a16="http://schemas.microsoft.com/office/drawing/2014/main" id="{D8829D07-EB97-144C-9572-24C5A56B39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4200" y="1201738"/>
            <a:ext cx="3997325" cy="3573462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provides source authentication, data integrity, no confidentiality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AH header inserted between IP header, data field.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protocol field: 51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intermediate routers process datagrams as usual</a:t>
            </a:r>
          </a:p>
        </p:txBody>
      </p:sp>
      <p:sp>
        <p:nvSpPr>
          <p:cNvPr id="179205" name="Rectangle 4">
            <a:extLst>
              <a:ext uri="{FF2B5EF4-FFF2-40B4-BE49-F238E27FC236}">
                <a16:creationId xmlns:a16="http://schemas.microsoft.com/office/drawing/2014/main" id="{3BB6390E-A81F-714C-A3B3-1C4B5BA1D58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22788" y="1185863"/>
            <a:ext cx="4197350" cy="35972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AH header includes</a:t>
            </a:r>
            <a:r>
              <a:rPr lang="en-US" altLang="en-US" sz="2400">
                <a:ea typeface="ＭＳ Ｐゴシック" panose="020B0600070205080204" pitchFamily="34" charset="-128"/>
              </a:rPr>
              <a:t>: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connection identifier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authentication data: source- signed message digest calculated over original IP datagram.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next header field: specifies type of data (e.g., TCP, UDP,</a:t>
            </a:r>
            <a:r>
              <a:rPr lang="en-US" altLang="en-US" sz="2000">
                <a:ea typeface="ＭＳ Ｐゴシック" panose="020B0600070205080204" pitchFamily="34" charset="-128"/>
              </a:rPr>
              <a:t> ICMP)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</p:txBody>
      </p:sp>
      <p:grpSp>
        <p:nvGrpSpPr>
          <p:cNvPr id="179206" name="Group 15">
            <a:extLst>
              <a:ext uri="{FF2B5EF4-FFF2-40B4-BE49-F238E27FC236}">
                <a16:creationId xmlns:a16="http://schemas.microsoft.com/office/drawing/2014/main" id="{5B6B8136-7B9F-EF48-B7FB-0B3727E50DE9}"/>
              </a:ext>
            </a:extLst>
          </p:cNvPr>
          <p:cNvGrpSpPr>
            <a:grpSpLocks/>
          </p:cNvGrpSpPr>
          <p:nvPr/>
        </p:nvGrpSpPr>
        <p:grpSpPr bwMode="auto">
          <a:xfrm>
            <a:off x="1176338" y="5670550"/>
            <a:ext cx="7112000" cy="527050"/>
            <a:chOff x="741" y="3572"/>
            <a:chExt cx="4480" cy="332"/>
          </a:xfrm>
        </p:grpSpPr>
        <p:sp>
          <p:nvSpPr>
            <p:cNvPr id="179207" name="Rectangle 11">
              <a:extLst>
                <a:ext uri="{FF2B5EF4-FFF2-40B4-BE49-F238E27FC236}">
                  <a16:creationId xmlns:a16="http://schemas.microsoft.com/office/drawing/2014/main" id="{A1E18619-96FD-ED42-A21F-472B1F39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" y="3572"/>
              <a:ext cx="4480" cy="32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9208" name="Text Box 7">
              <a:extLst>
                <a:ext uri="{FF2B5EF4-FFF2-40B4-BE49-F238E27FC236}">
                  <a16:creationId xmlns:a16="http://schemas.microsoft.com/office/drawing/2014/main" id="{24793210-70AF-B54F-8296-3E4A7D577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" y="3604"/>
              <a:ext cx="8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IP header</a:t>
              </a:r>
            </a:p>
          </p:txBody>
        </p:sp>
        <p:sp>
          <p:nvSpPr>
            <p:cNvPr id="179209" name="Text Box 9">
              <a:extLst>
                <a:ext uri="{FF2B5EF4-FFF2-40B4-BE49-F238E27FC236}">
                  <a16:creationId xmlns:a16="http://schemas.microsoft.com/office/drawing/2014/main" id="{E0F6028E-CF57-0C43-A5BB-E14791F1A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" y="3604"/>
              <a:ext cx="23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data (e.g., TCP, UDP segment)</a:t>
              </a:r>
            </a:p>
          </p:txBody>
        </p:sp>
        <p:sp>
          <p:nvSpPr>
            <p:cNvPr id="179210" name="Line 12">
              <a:extLst>
                <a:ext uri="{FF2B5EF4-FFF2-40B4-BE49-F238E27FC236}">
                  <a16:creationId xmlns:a16="http://schemas.microsoft.com/office/drawing/2014/main" id="{939A41BD-04AD-E240-9354-105C8293A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3" y="3575"/>
              <a:ext cx="0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1" name="Line 13">
              <a:extLst>
                <a:ext uri="{FF2B5EF4-FFF2-40B4-BE49-F238E27FC236}">
                  <a16:creationId xmlns:a16="http://schemas.microsoft.com/office/drawing/2014/main" id="{5FF7FFF1-3571-F344-B2AD-AD65D4C8E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6" y="3581"/>
              <a:ext cx="0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2" name="Rectangle 14">
              <a:extLst>
                <a:ext uri="{FF2B5EF4-FFF2-40B4-BE49-F238E27FC236}">
                  <a16:creationId xmlns:a16="http://schemas.microsoft.com/office/drawing/2014/main" id="{6B451E0C-3913-574A-B021-C93111A05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3573"/>
              <a:ext cx="1047" cy="327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9213" name="Text Box 8">
              <a:extLst>
                <a:ext uri="{FF2B5EF4-FFF2-40B4-BE49-F238E27FC236}">
                  <a16:creationId xmlns:a16="http://schemas.microsoft.com/office/drawing/2014/main" id="{C73D8E40-F91E-4C43-8480-542D7F216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" y="3611"/>
              <a:ext cx="9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AH header</a:t>
              </a: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Footer Placeholder 5">
            <a:extLst>
              <a:ext uri="{FF2B5EF4-FFF2-40B4-BE49-F238E27FC236}">
                <a16:creationId xmlns:a16="http://schemas.microsoft.com/office/drawing/2014/main" id="{0837D7C3-8E56-0A4E-B7CA-B4911A01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81250" name="Slide Number Placeholder 6">
            <a:extLst>
              <a:ext uri="{FF2B5EF4-FFF2-40B4-BE49-F238E27FC236}">
                <a16:creationId xmlns:a16="http://schemas.microsoft.com/office/drawing/2014/main" id="{1F7E01CA-04FE-3D40-BCD9-3E25F81D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7B6033AC-6B3E-D845-BC97-3B30157DA85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1251" name="Rectangle 2">
            <a:extLst>
              <a:ext uri="{FF2B5EF4-FFF2-40B4-BE49-F238E27FC236}">
                <a16:creationId xmlns:a16="http://schemas.microsoft.com/office/drawing/2014/main" id="{8042041A-DB25-C743-84DD-C7A3D22FB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ESP Protocol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181252" name="Rectangle 3">
            <a:extLst>
              <a:ext uri="{FF2B5EF4-FFF2-40B4-BE49-F238E27FC236}">
                <a16:creationId xmlns:a16="http://schemas.microsoft.com/office/drawing/2014/main" id="{9451F99D-8C61-5E4C-99FD-44C701D735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520825"/>
            <a:ext cx="4410075" cy="24765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provides secrecy, host authentication, data integrity.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data, ESP trailer encrypted.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next header field is in ESP trailer.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181253" name="Rectangle 4">
            <a:extLst>
              <a:ext uri="{FF2B5EF4-FFF2-40B4-BE49-F238E27FC236}">
                <a16:creationId xmlns:a16="http://schemas.microsoft.com/office/drawing/2014/main" id="{8C1DB395-8930-004D-A8D7-F0E64A534A4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60950" y="1590675"/>
            <a:ext cx="3810000" cy="2462213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ESP authentication field is similar to AH authentication field.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Protocol = 50. </a:t>
            </a:r>
          </a:p>
        </p:txBody>
      </p:sp>
      <p:sp>
        <p:nvSpPr>
          <p:cNvPr id="181254" name="Rectangle 8">
            <a:extLst>
              <a:ext uri="{FF2B5EF4-FFF2-40B4-BE49-F238E27FC236}">
                <a16:creationId xmlns:a16="http://schemas.microsoft.com/office/drawing/2014/main" id="{BD271C6F-C349-0142-8199-298E40DE7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5078413"/>
            <a:ext cx="71120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1255" name="Text Box 9">
            <a:extLst>
              <a:ext uri="{FF2B5EF4-FFF2-40B4-BE49-F238E27FC236}">
                <a16:creationId xmlns:a16="http://schemas.microsoft.com/office/drawing/2014/main" id="{E2D97B7E-40E1-AA4C-8BE2-F5D37760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5241925"/>
            <a:ext cx="1357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IP header</a:t>
            </a:r>
          </a:p>
        </p:txBody>
      </p:sp>
      <p:sp>
        <p:nvSpPr>
          <p:cNvPr id="181256" name="Text Box 10">
            <a:extLst>
              <a:ext uri="{FF2B5EF4-FFF2-40B4-BE49-F238E27FC236}">
                <a16:creationId xmlns:a16="http://schemas.microsoft.com/office/drawing/2014/main" id="{266FC76C-B7D4-514F-B85F-06CB5599E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270500"/>
            <a:ext cx="233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TCP/UDP segment</a:t>
            </a:r>
          </a:p>
        </p:txBody>
      </p:sp>
      <p:sp>
        <p:nvSpPr>
          <p:cNvPr id="181257" name="Line 11">
            <a:extLst>
              <a:ext uri="{FF2B5EF4-FFF2-40B4-BE49-F238E27FC236}">
                <a16:creationId xmlns:a16="http://schemas.microsoft.com/office/drawing/2014/main" id="{6B08677F-BE2C-574B-A943-C7545EB35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5888" y="5083175"/>
            <a:ext cx="0" cy="512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8" name="Rectangle 13">
            <a:extLst>
              <a:ext uri="{FF2B5EF4-FFF2-40B4-BE49-F238E27FC236}">
                <a16:creationId xmlns:a16="http://schemas.microsoft.com/office/drawing/2014/main" id="{9B589706-EB82-E94F-B239-2EA3874C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5092700"/>
            <a:ext cx="1001713" cy="7445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1259" name="Text Box 14">
            <a:extLst>
              <a:ext uri="{FF2B5EF4-FFF2-40B4-BE49-F238E27FC236}">
                <a16:creationId xmlns:a16="http://schemas.microsoft.com/office/drawing/2014/main" id="{808B3BFB-B203-F64C-B640-7300FA95C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713" y="5111750"/>
            <a:ext cx="1009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ESP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header</a:t>
            </a:r>
          </a:p>
        </p:txBody>
      </p:sp>
      <p:grpSp>
        <p:nvGrpSpPr>
          <p:cNvPr id="181260" name="Group 18">
            <a:extLst>
              <a:ext uri="{FF2B5EF4-FFF2-40B4-BE49-F238E27FC236}">
                <a16:creationId xmlns:a16="http://schemas.microsoft.com/office/drawing/2014/main" id="{18C7D266-7FD7-8748-99DF-8E4F0503C91B}"/>
              </a:ext>
            </a:extLst>
          </p:cNvPr>
          <p:cNvGrpSpPr>
            <a:grpSpLocks/>
          </p:cNvGrpSpPr>
          <p:nvPr/>
        </p:nvGrpSpPr>
        <p:grpSpPr bwMode="auto">
          <a:xfrm>
            <a:off x="6021388" y="5094288"/>
            <a:ext cx="1001712" cy="754062"/>
            <a:chOff x="1676" y="3148"/>
            <a:chExt cx="631" cy="475"/>
          </a:xfrm>
        </p:grpSpPr>
        <p:sp>
          <p:nvSpPr>
            <p:cNvPr id="181275" name="Line 15">
              <a:extLst>
                <a:ext uri="{FF2B5EF4-FFF2-40B4-BE49-F238E27FC236}">
                  <a16:creationId xmlns:a16="http://schemas.microsoft.com/office/drawing/2014/main" id="{AAF51A86-A629-7743-8ADB-9E1A9BFC5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" y="3148"/>
              <a:ext cx="1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76" name="Rectangle 16">
              <a:extLst>
                <a:ext uri="{FF2B5EF4-FFF2-40B4-BE49-F238E27FC236}">
                  <a16:creationId xmlns:a16="http://schemas.microsoft.com/office/drawing/2014/main" id="{43E65E1E-C760-5040-9B0B-8699E3785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3154"/>
              <a:ext cx="631" cy="469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1277" name="Text Box 17">
              <a:extLst>
                <a:ext uri="{FF2B5EF4-FFF2-40B4-BE49-F238E27FC236}">
                  <a16:creationId xmlns:a16="http://schemas.microsoft.com/office/drawing/2014/main" id="{A1F51D10-61DA-FB47-94F4-CF1E65B1E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" y="3166"/>
              <a:ext cx="60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ESP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trailer</a:t>
              </a:r>
            </a:p>
          </p:txBody>
        </p:sp>
      </p:grpSp>
      <p:grpSp>
        <p:nvGrpSpPr>
          <p:cNvPr id="181261" name="Group 19">
            <a:extLst>
              <a:ext uri="{FF2B5EF4-FFF2-40B4-BE49-F238E27FC236}">
                <a16:creationId xmlns:a16="http://schemas.microsoft.com/office/drawing/2014/main" id="{1EFD0FF7-179B-7047-8564-1D29E812AD05}"/>
              </a:ext>
            </a:extLst>
          </p:cNvPr>
          <p:cNvGrpSpPr>
            <a:grpSpLocks/>
          </p:cNvGrpSpPr>
          <p:nvPr/>
        </p:nvGrpSpPr>
        <p:grpSpPr bwMode="auto">
          <a:xfrm>
            <a:off x="7016750" y="5092700"/>
            <a:ext cx="1270000" cy="754063"/>
            <a:chOff x="1676" y="3148"/>
            <a:chExt cx="631" cy="475"/>
          </a:xfrm>
        </p:grpSpPr>
        <p:sp>
          <p:nvSpPr>
            <p:cNvPr id="181272" name="Line 20">
              <a:extLst>
                <a:ext uri="{FF2B5EF4-FFF2-40B4-BE49-F238E27FC236}">
                  <a16:creationId xmlns:a16="http://schemas.microsoft.com/office/drawing/2014/main" id="{9D30905E-E074-B349-BDC8-16C50F5D8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" y="3148"/>
              <a:ext cx="1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73" name="Rectangle 21">
              <a:extLst>
                <a:ext uri="{FF2B5EF4-FFF2-40B4-BE49-F238E27FC236}">
                  <a16:creationId xmlns:a16="http://schemas.microsoft.com/office/drawing/2014/main" id="{35EA88A6-8622-9440-8250-8704404F7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3154"/>
              <a:ext cx="631" cy="469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1274" name="Text Box 22">
              <a:extLst>
                <a:ext uri="{FF2B5EF4-FFF2-40B4-BE49-F238E27FC236}">
                  <a16:creationId xmlns:a16="http://schemas.microsoft.com/office/drawing/2014/main" id="{B6976C14-9BB3-F043-AD2F-56CAB4464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" y="3166"/>
              <a:ext cx="60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ESP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authent.</a:t>
              </a:r>
            </a:p>
          </p:txBody>
        </p:sp>
      </p:grpSp>
      <p:sp>
        <p:nvSpPr>
          <p:cNvPr id="181262" name="Line 23">
            <a:extLst>
              <a:ext uri="{FF2B5EF4-FFF2-40B4-BE49-F238E27FC236}">
                <a16:creationId xmlns:a16="http://schemas.microsoft.com/office/drawing/2014/main" id="{A26A8BD1-C21F-8D43-8B2D-82E278CFA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25" y="5076825"/>
            <a:ext cx="12700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3" name="Text Box 24">
            <a:extLst>
              <a:ext uri="{FF2B5EF4-FFF2-40B4-BE49-F238E27FC236}">
                <a16:creationId xmlns:a16="http://schemas.microsoft.com/office/drawing/2014/main" id="{62593B4B-6925-EE41-8F06-B25849940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4635500"/>
            <a:ext cx="138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encrypted</a:t>
            </a:r>
          </a:p>
        </p:txBody>
      </p:sp>
      <p:sp>
        <p:nvSpPr>
          <p:cNvPr id="181264" name="Line 25">
            <a:extLst>
              <a:ext uri="{FF2B5EF4-FFF2-40B4-BE49-F238E27FC236}">
                <a16:creationId xmlns:a16="http://schemas.microsoft.com/office/drawing/2014/main" id="{6A776E25-1496-B448-A5B4-F667AE093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8375" y="4824413"/>
            <a:ext cx="969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5" name="Line 26">
            <a:extLst>
              <a:ext uri="{FF2B5EF4-FFF2-40B4-BE49-F238E27FC236}">
                <a16:creationId xmlns:a16="http://schemas.microsoft.com/office/drawing/2014/main" id="{F35F1E7D-9AEB-104C-9B26-03CDD75F7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9988" y="4851400"/>
            <a:ext cx="969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6" name="Text Box 27">
            <a:extLst>
              <a:ext uri="{FF2B5EF4-FFF2-40B4-BE49-F238E27FC236}">
                <a16:creationId xmlns:a16="http://schemas.microsoft.com/office/drawing/2014/main" id="{A69E6039-8566-F44B-BA78-9FF6CB16A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4295775"/>
            <a:ext cx="184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authenticated</a:t>
            </a:r>
          </a:p>
        </p:txBody>
      </p:sp>
      <p:sp>
        <p:nvSpPr>
          <p:cNvPr id="181267" name="Line 28">
            <a:extLst>
              <a:ext uri="{FF2B5EF4-FFF2-40B4-BE49-F238E27FC236}">
                <a16:creationId xmlns:a16="http://schemas.microsoft.com/office/drawing/2014/main" id="{94F68EF6-296C-834E-9E2A-9307EB05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510088"/>
            <a:ext cx="969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8" name="Line 29">
            <a:extLst>
              <a:ext uri="{FF2B5EF4-FFF2-40B4-BE49-F238E27FC236}">
                <a16:creationId xmlns:a16="http://schemas.microsoft.com/office/drawing/2014/main" id="{7F4D70C8-6ABE-AE4C-9B65-A9BC0B5A26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8613" y="4508500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9" name="Line 30">
            <a:extLst>
              <a:ext uri="{FF2B5EF4-FFF2-40B4-BE49-F238E27FC236}">
                <a16:creationId xmlns:a16="http://schemas.microsoft.com/office/drawing/2014/main" id="{7A2A9DE5-B299-4F4B-9813-CB90EA169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4332288"/>
            <a:ext cx="0" cy="7445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70" name="Line 31">
            <a:extLst>
              <a:ext uri="{FF2B5EF4-FFF2-40B4-BE49-F238E27FC236}">
                <a16:creationId xmlns:a16="http://schemas.microsoft.com/office/drawing/2014/main" id="{2763D020-159F-8545-8795-5E9B2AE20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9450" y="4316413"/>
            <a:ext cx="0" cy="7445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71" name="Line 32">
            <a:extLst>
              <a:ext uri="{FF2B5EF4-FFF2-40B4-BE49-F238E27FC236}">
                <a16:creationId xmlns:a16="http://schemas.microsoft.com/office/drawing/2014/main" id="{48F9ACA5-9749-0748-89E4-3A08D7560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4665663"/>
            <a:ext cx="0" cy="4905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4">
            <a:extLst>
              <a:ext uri="{FF2B5EF4-FFF2-40B4-BE49-F238E27FC236}">
                <a16:creationId xmlns:a16="http://schemas.microsoft.com/office/drawing/2014/main" id="{199D8B20-DEAA-7243-AE08-072E9872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A57D52C8-DACF-864A-B088-FAD58B0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14CF5C2F-FEF3-0941-82BB-A0433404DC5E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56FC889-BABA-3842-8E7F-349F92F5B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Symmetric key cryptography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E72A209-6587-FE4A-9E15-69EFC2D55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1398588"/>
            <a:ext cx="8077200" cy="121443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substitution cipher:</a:t>
            </a:r>
            <a:r>
              <a:rPr lang="en-US" altLang="en-US" sz="2400">
                <a:ea typeface="ＭＳ Ｐゴシック" panose="020B0600070205080204" pitchFamily="34" charset="-128"/>
              </a:rPr>
              <a:t> substituting one thing for another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monoalphabetic cipher: substitute one letter for another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34823E6C-F209-834B-8596-2F209A7FA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2330450"/>
            <a:ext cx="7134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plaintext:  abcdefghijklmnopqrstuvwxyz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2A201267-FA77-4A43-BAB4-50FD6410D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3109913"/>
            <a:ext cx="731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ciphertext:  mnbvcxzasdfghjklpoiuytrewq</a:t>
            </a:r>
          </a:p>
        </p:txBody>
      </p:sp>
      <p:sp>
        <p:nvSpPr>
          <p:cNvPr id="35847" name="Line 7">
            <a:extLst>
              <a:ext uri="{FF2B5EF4-FFF2-40B4-BE49-F238E27FC236}">
                <a16:creationId xmlns:a16="http://schemas.microsoft.com/office/drawing/2014/main" id="{0AE7FF87-BC2C-354A-91C4-210EE19DB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8413" y="2740025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5D0D55D1-4D70-B746-BF69-D1B08E6CA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703513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352BDE2C-7C4F-1C46-88F9-54F1493C1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388143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Plaintext: bob. i love you. alice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A6A709CA-8792-B840-8420-35428D02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4306888"/>
            <a:ext cx="640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ciphertext: nkn. s gktc wky. mgsbc</a:t>
            </a: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99A7668C-F95E-9C43-B8DA-7028F4E62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3816350"/>
            <a:ext cx="77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E.g.: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A53D1616-983F-784E-AA45-9845FCB9A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5016500"/>
            <a:ext cx="61420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Q:</a:t>
            </a:r>
            <a:r>
              <a:rPr lang="en-US" altLang="en-US" sz="2400" u="sng">
                <a:solidFill>
                  <a:schemeClr val="accent2"/>
                </a:solidFill>
              </a:rPr>
              <a:t> How hard to break this simple cipher?:</a:t>
            </a:r>
          </a:p>
          <a:p>
            <a:pPr lvl="1">
              <a:spcBef>
                <a:spcPct val="0"/>
              </a:spcBef>
              <a:buSzPct val="85000"/>
              <a:buFont typeface="Wingdings" pitchFamily="2" charset="2"/>
              <a:buChar char="q"/>
            </a:pPr>
            <a:r>
              <a:rPr lang="en-US" altLang="en-US"/>
              <a:t> brute force (how hard?)</a:t>
            </a:r>
          </a:p>
          <a:p>
            <a:pPr lvl="1">
              <a:spcBef>
                <a:spcPct val="0"/>
              </a:spcBef>
              <a:buSzPct val="85000"/>
              <a:buFont typeface="Wingdings" pitchFamily="2" charset="2"/>
              <a:buChar char="q"/>
            </a:pPr>
            <a:r>
              <a:rPr lang="en-US" altLang="en-US"/>
              <a:t> other?</a:t>
            </a:r>
            <a:endParaRPr lang="en-US" altLang="en-US" u="sng"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52EECB-3460-A34D-89CE-8A900835B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3816350"/>
            <a:ext cx="4441825" cy="522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Footer Placeholder 4">
            <a:extLst>
              <a:ext uri="{FF2B5EF4-FFF2-40B4-BE49-F238E27FC236}">
                <a16:creationId xmlns:a16="http://schemas.microsoft.com/office/drawing/2014/main" id="{B4C5105A-5C3B-124C-AB0B-9AE5488A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83298" name="Slide Number Placeholder 5">
            <a:extLst>
              <a:ext uri="{FF2B5EF4-FFF2-40B4-BE49-F238E27FC236}">
                <a16:creationId xmlns:a16="http://schemas.microsoft.com/office/drawing/2014/main" id="{20161F50-E5C1-6244-9C5C-6B9420E8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498A4C55-DDC3-804D-B5C2-48C5F4CCDF3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3299" name="Rectangle 2">
            <a:extLst>
              <a:ext uri="{FF2B5EF4-FFF2-40B4-BE49-F238E27FC236}">
                <a16:creationId xmlns:a16="http://schemas.microsoft.com/office/drawing/2014/main" id="{F16B0049-7C25-EA41-9BE7-9708BE05E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IEEE 802.11 security</a:t>
            </a:r>
          </a:p>
        </p:txBody>
      </p:sp>
      <p:sp>
        <p:nvSpPr>
          <p:cNvPr id="183300" name="Rectangle 3">
            <a:extLst>
              <a:ext uri="{FF2B5EF4-FFF2-40B4-BE49-F238E27FC236}">
                <a16:creationId xmlns:a16="http://schemas.microsoft.com/office/drawing/2014/main" id="{8DF15B86-876F-0946-A9F6-EF65FEBA6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83575" cy="4648200"/>
          </a:xfrm>
        </p:spPr>
        <p:txBody>
          <a:bodyPr/>
          <a:lstStyle/>
          <a:p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War-driving:</a:t>
            </a:r>
            <a:r>
              <a:rPr lang="en-US" altLang="en-US" sz="2400">
                <a:ea typeface="ＭＳ Ｐゴシック" panose="020B0600070205080204" pitchFamily="34" charset="-128"/>
              </a:rPr>
              <a:t> drive around Bay area, see what 802.11 networks available?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More than 9000 accessible from public roadways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85% use no encryption/authentication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packet-sniffing and various attacks easy!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Securing 802.11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encryption, authentication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first attempt at 802.11 security: Wired Equivalent Privacy (WEP): a failure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current attempt: 802.11i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Footer Placeholder 4">
            <a:extLst>
              <a:ext uri="{FF2B5EF4-FFF2-40B4-BE49-F238E27FC236}">
                <a16:creationId xmlns:a16="http://schemas.microsoft.com/office/drawing/2014/main" id="{833D8BBF-5675-4C4F-9C7E-44E500AB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85346" name="Slide Number Placeholder 5">
            <a:extLst>
              <a:ext uri="{FF2B5EF4-FFF2-40B4-BE49-F238E27FC236}">
                <a16:creationId xmlns:a16="http://schemas.microsoft.com/office/drawing/2014/main" id="{663B67C2-BCB2-024E-8B86-F30CA684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43992DA3-3DDB-954D-8C90-EA0C6B6126D0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5347" name="Rectangle 2">
            <a:extLst>
              <a:ext uri="{FF2B5EF4-FFF2-40B4-BE49-F238E27FC236}">
                <a16:creationId xmlns:a16="http://schemas.microsoft.com/office/drawing/2014/main" id="{12D84285-4C28-F34D-BB22-8CB9AE924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Wired Equivalent Privacy (WEP): </a:t>
            </a:r>
          </a:p>
        </p:txBody>
      </p:sp>
      <p:sp>
        <p:nvSpPr>
          <p:cNvPr id="185348" name="Rectangle 3">
            <a:extLst>
              <a:ext uri="{FF2B5EF4-FFF2-40B4-BE49-F238E27FC236}">
                <a16:creationId xmlns:a16="http://schemas.microsoft.com/office/drawing/2014/main" id="{DC8F80B8-7A57-7F46-B4CC-277C24E06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83575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authentication as in protocol </a:t>
            </a:r>
            <a:r>
              <a:rPr lang="en-US" altLang="en-US" sz="2400" i="1">
                <a:ea typeface="ＭＳ Ｐゴシック" panose="020B0600070205080204" pitchFamily="34" charset="-128"/>
              </a:rPr>
              <a:t>ap4.0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host requests authentication from access point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access point sends 128 bit nonce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host encrypts nonce using shared symmetric key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access point decrypts nonce, authenticates host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no key distribution mechanism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authentication: knowing the shared key is enough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Footer Placeholder 4">
            <a:extLst>
              <a:ext uri="{FF2B5EF4-FFF2-40B4-BE49-F238E27FC236}">
                <a16:creationId xmlns:a16="http://schemas.microsoft.com/office/drawing/2014/main" id="{1C3E1A0B-6577-3841-AF9E-0D13D4F3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87394" name="Slide Number Placeholder 5">
            <a:extLst>
              <a:ext uri="{FF2B5EF4-FFF2-40B4-BE49-F238E27FC236}">
                <a16:creationId xmlns:a16="http://schemas.microsoft.com/office/drawing/2014/main" id="{2C1540AF-EFC4-6D44-809D-623F8A58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249F0097-FF3E-3548-AD64-1DB59D34277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id="{75EAE732-515D-D246-A9FA-4DA2495BC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WEP data encryption</a:t>
            </a:r>
          </a:p>
        </p:txBody>
      </p:sp>
      <p:sp>
        <p:nvSpPr>
          <p:cNvPr id="187396" name="Rectangle 3">
            <a:extLst>
              <a:ext uri="{FF2B5EF4-FFF2-40B4-BE49-F238E27FC236}">
                <a16:creationId xmlns:a16="http://schemas.microsoft.com/office/drawing/2014/main" id="{35E1503E-B517-994D-85BA-661EB0289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83575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Host/AP share 40 bit symmetric key (semi-permanent)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Host appends 24-bit initialization vector (IV) to create 64-bit key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64 bit key used to generate stream of keys, 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 b="1" baseline="44000">
                <a:ea typeface="ＭＳ Ｐゴシック" panose="020B0600070205080204" pitchFamily="34" charset="-128"/>
              </a:rPr>
              <a:t>IV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 b="1" baseline="44000">
                <a:ea typeface="ＭＳ Ｐゴシック" panose="020B0600070205080204" pitchFamily="34" charset="-128"/>
              </a:rPr>
              <a:t>IV </a:t>
            </a:r>
            <a:r>
              <a:rPr lang="en-US" altLang="en-US" sz="2400">
                <a:ea typeface="ＭＳ Ｐゴシック" panose="020B0600070205080204" pitchFamily="34" charset="-128"/>
              </a:rPr>
              <a:t>used to encrypt ith byte, d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, in frame:</a:t>
            </a:r>
          </a:p>
          <a:p>
            <a:pPr algn="ctr"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c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 i="1">
                <a:ea typeface="ＭＳ Ｐゴシック" panose="020B0600070205080204" pitchFamily="34" charset="-128"/>
              </a:rPr>
              <a:t> = </a:t>
            </a:r>
            <a:r>
              <a:rPr lang="en-US" altLang="en-US" sz="2400">
                <a:ea typeface="ＭＳ Ｐゴシック" panose="020B0600070205080204" pitchFamily="34" charset="-128"/>
              </a:rPr>
              <a:t>d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 i="1"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XOR</a:t>
            </a:r>
            <a:r>
              <a:rPr lang="en-US" altLang="en-US" sz="2400" i="1">
                <a:ea typeface="ＭＳ Ｐゴシック" panose="020B0600070205080204" pitchFamily="34" charset="-128"/>
              </a:rPr>
              <a:t>  </a:t>
            </a:r>
            <a:r>
              <a:rPr lang="en-US" altLang="en-US" sz="2400">
                <a:ea typeface="ＭＳ Ｐゴシック" panose="020B0600070205080204" pitchFamily="34" charset="-128"/>
              </a:rPr>
              <a:t>k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 b="1" baseline="44000">
                <a:ea typeface="ＭＳ Ｐゴシック" panose="020B0600070205080204" pitchFamily="34" charset="-128"/>
              </a:rPr>
              <a:t>IV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IV and encrypted bytes, c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 </a:t>
            </a:r>
            <a:r>
              <a:rPr lang="en-US" altLang="en-US" sz="2400">
                <a:ea typeface="ＭＳ Ｐゴシック" panose="020B0600070205080204" pitchFamily="34" charset="-128"/>
              </a:rPr>
              <a:t>sent in frame</a:t>
            </a:r>
          </a:p>
          <a:p>
            <a:pPr lvl="1"/>
            <a:endParaRPr lang="en-US" altLang="en-US" b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Footer Placeholder 4">
            <a:extLst>
              <a:ext uri="{FF2B5EF4-FFF2-40B4-BE49-F238E27FC236}">
                <a16:creationId xmlns:a16="http://schemas.microsoft.com/office/drawing/2014/main" id="{3CC5BEB7-B2E6-F34A-9BF5-C3C28065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89442" name="Slide Number Placeholder 5">
            <a:extLst>
              <a:ext uri="{FF2B5EF4-FFF2-40B4-BE49-F238E27FC236}">
                <a16:creationId xmlns:a16="http://schemas.microsoft.com/office/drawing/2014/main" id="{853DE0DE-5B54-154F-A9C2-CF0CF6FD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FD062F27-FCC7-9F44-9477-5E9419D9F346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5DC7898C-183E-DC4C-B9A5-EF862E6B7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802.11 WEP encryption</a:t>
            </a:r>
          </a:p>
        </p:txBody>
      </p:sp>
      <p:graphicFrame>
        <p:nvGraphicFramePr>
          <p:cNvPr id="189444" name="Object 2">
            <a:extLst>
              <a:ext uri="{FF2B5EF4-FFF2-40B4-BE49-F238E27FC236}">
                <a16:creationId xmlns:a16="http://schemas.microsoft.com/office/drawing/2014/main" id="{23655659-4F2F-A147-87AA-2D8F4E825CE6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0" y="1346200"/>
          <a:ext cx="914400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7" name="Picture" r:id="rId4" imgW="13957300" imgH="5924550" progId="Word.Picture.8">
                  <p:embed/>
                </p:oleObj>
              </mc:Choice>
              <mc:Fallback>
                <p:oleObj name="Picture" r:id="rId4" imgW="13957300" imgH="592455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6200"/>
                        <a:ext cx="9144000" cy="386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5" name="Text Box 5">
            <a:extLst>
              <a:ext uri="{FF2B5EF4-FFF2-40B4-BE49-F238E27FC236}">
                <a16:creationId xmlns:a16="http://schemas.microsoft.com/office/drawing/2014/main" id="{10E82407-711E-EA46-B0D6-5631B060B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4802188"/>
            <a:ext cx="42687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Sender-side WEP encryption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Footer Placeholder 4">
            <a:extLst>
              <a:ext uri="{FF2B5EF4-FFF2-40B4-BE49-F238E27FC236}">
                <a16:creationId xmlns:a16="http://schemas.microsoft.com/office/drawing/2014/main" id="{6965A2D8-BEF6-B541-8B89-36F619D5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91490" name="Slide Number Placeholder 5">
            <a:extLst>
              <a:ext uri="{FF2B5EF4-FFF2-40B4-BE49-F238E27FC236}">
                <a16:creationId xmlns:a16="http://schemas.microsoft.com/office/drawing/2014/main" id="{DAF39721-422E-944A-A8FF-0C7C29E3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CC4EA7AB-8C16-C54C-98DE-B0F525161480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21CB20AA-EE13-5446-902B-6B50C2E6D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Breaking 802.11 WEP encryption</a:t>
            </a:r>
          </a:p>
        </p:txBody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EB33D84B-9759-E747-85B8-10F5A0843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6713" y="1363663"/>
            <a:ext cx="8513762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Security hole: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24-bit IV, one IV per frame, -&gt; IV’s eventually reused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IV transmitted in plaintext -&gt; IV reuse detected</a:t>
            </a:r>
          </a:p>
          <a:p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Attack: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Trudy causes Alice to encrypt known plaintext d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 d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d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 d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4</a:t>
            </a:r>
            <a:r>
              <a:rPr lang="en-US" altLang="en-US">
                <a:ea typeface="ＭＳ Ｐゴシック" panose="020B0600070205080204" pitchFamily="34" charset="-128"/>
              </a:rPr>
              <a:t> …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Trudy sees: c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i="1">
                <a:ea typeface="ＭＳ Ｐゴシック" panose="020B0600070205080204" pitchFamily="34" charset="-128"/>
              </a:rPr>
              <a:t> = </a:t>
            </a:r>
            <a:r>
              <a:rPr lang="en-US" altLang="en-US">
                <a:ea typeface="ＭＳ Ｐゴシック" panose="020B0600070205080204" pitchFamily="34" charset="-128"/>
              </a:rPr>
              <a:t>d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i="1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XOR</a:t>
            </a:r>
            <a:r>
              <a:rPr lang="en-US" altLang="en-US" i="1">
                <a:ea typeface="ＭＳ Ｐゴシック" panose="020B0600070205080204" pitchFamily="34" charset="-128"/>
              </a:rPr>
              <a:t>  </a:t>
            </a:r>
            <a:r>
              <a:rPr lang="en-US" altLang="en-US">
                <a:ea typeface="ＭＳ Ｐゴシック" panose="020B0600070205080204" pitchFamily="34" charset="-128"/>
              </a:rPr>
              <a:t>k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b="1" baseline="44000">
                <a:ea typeface="ＭＳ Ｐゴシック" panose="020B0600070205080204" pitchFamily="34" charset="-128"/>
              </a:rPr>
              <a:t>IV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Trudy knows c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d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, so can compute </a:t>
            </a:r>
            <a:r>
              <a:rPr lang="en-US" altLang="en-US" i="1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k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b="1" baseline="44000">
                <a:ea typeface="ＭＳ Ｐゴシック" panose="020B0600070205080204" pitchFamily="34" charset="-128"/>
              </a:rPr>
              <a:t>IV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Trudy knows encrypting key sequence k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b="1" baseline="44000">
                <a:ea typeface="ＭＳ Ｐゴシック" panose="020B0600070205080204" pitchFamily="34" charset="-128"/>
              </a:rPr>
              <a:t>IV </a:t>
            </a:r>
            <a:r>
              <a:rPr lang="en-US" altLang="en-US">
                <a:ea typeface="ＭＳ Ｐゴシック" panose="020B0600070205080204" pitchFamily="34" charset="-128"/>
              </a:rPr>
              <a:t>k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b="1" baseline="44000">
                <a:ea typeface="ＭＳ Ｐゴシック" panose="020B0600070205080204" pitchFamily="34" charset="-128"/>
              </a:rPr>
              <a:t>IV </a:t>
            </a:r>
            <a:r>
              <a:rPr lang="en-US" altLang="en-US">
                <a:ea typeface="ＭＳ Ｐゴシック" panose="020B0600070205080204" pitchFamily="34" charset="-128"/>
              </a:rPr>
              <a:t>k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3</a:t>
            </a:r>
            <a:r>
              <a:rPr lang="en-US" altLang="en-US" b="1" baseline="44000">
                <a:ea typeface="ＭＳ Ｐゴシック" panose="020B0600070205080204" pitchFamily="34" charset="-128"/>
              </a:rPr>
              <a:t>IV </a:t>
            </a:r>
            <a:r>
              <a:rPr lang="en-US" altLang="en-US">
                <a:ea typeface="ＭＳ Ｐゴシック" panose="020B0600070205080204" pitchFamily="34" charset="-128"/>
              </a:rPr>
              <a:t>…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Next time IV is used, Trudy can decrypt!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Footer Placeholder 4">
            <a:extLst>
              <a:ext uri="{FF2B5EF4-FFF2-40B4-BE49-F238E27FC236}">
                <a16:creationId xmlns:a16="http://schemas.microsoft.com/office/drawing/2014/main" id="{C8A8C392-C628-F543-81A2-F3A6F2F4F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93538" name="Slide Number Placeholder 5">
            <a:extLst>
              <a:ext uri="{FF2B5EF4-FFF2-40B4-BE49-F238E27FC236}">
                <a16:creationId xmlns:a16="http://schemas.microsoft.com/office/drawing/2014/main" id="{4FF52399-6899-EC4F-9AC0-4495A68B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1ADD4F72-2137-6044-9110-9D19AF75CD7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7E4FC5ED-8411-314F-A99A-3F6CF2189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802.11i: improved security</a:t>
            </a:r>
          </a:p>
        </p:txBody>
      </p:sp>
      <p:sp>
        <p:nvSpPr>
          <p:cNvPr id="193540" name="Rectangle 5">
            <a:extLst>
              <a:ext uri="{FF2B5EF4-FFF2-40B4-BE49-F238E27FC236}">
                <a16:creationId xmlns:a16="http://schemas.microsoft.com/office/drawing/2014/main" id="{3906916C-549B-624F-99FF-1A7FB284B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numerous (stronger) forms of encryption possible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provides key distribution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uses authentication server separate from access point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Footer Placeholder 4">
            <a:extLst>
              <a:ext uri="{FF2B5EF4-FFF2-40B4-BE49-F238E27FC236}">
                <a16:creationId xmlns:a16="http://schemas.microsoft.com/office/drawing/2014/main" id="{114B1C31-7A01-674F-9EE5-03FE958E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95586" name="Slide Number Placeholder 5">
            <a:extLst>
              <a:ext uri="{FF2B5EF4-FFF2-40B4-BE49-F238E27FC236}">
                <a16:creationId xmlns:a16="http://schemas.microsoft.com/office/drawing/2014/main" id="{B4413822-8737-DB4D-BCC6-55F8F2BC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E2C6CB3D-23E1-C24C-AA2F-57AC406A519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95587" name="Group 2">
            <a:extLst>
              <a:ext uri="{FF2B5EF4-FFF2-40B4-BE49-F238E27FC236}">
                <a16:creationId xmlns:a16="http://schemas.microsoft.com/office/drawing/2014/main" id="{886F85AB-82ED-6F40-A0E3-943B2B1990E3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1727200"/>
            <a:ext cx="822325" cy="727075"/>
            <a:chOff x="2870" y="1518"/>
            <a:chExt cx="292" cy="320"/>
          </a:xfrm>
        </p:grpSpPr>
        <p:graphicFrame>
          <p:nvGraphicFramePr>
            <p:cNvPr id="195671" name="Object 2">
              <a:extLst>
                <a:ext uri="{FF2B5EF4-FFF2-40B4-BE49-F238E27FC236}">
                  <a16:creationId xmlns:a16="http://schemas.microsoft.com/office/drawing/2014/main" id="{733D87D4-2726-1146-987E-6951288193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75" r:id="rId4" imgW="7740650" imgH="7867650" progId="">
                    <p:embed/>
                  </p:oleObj>
                </mc:Choice>
                <mc:Fallback>
                  <p:oleObj r:id="rId4" imgW="7740650" imgH="786765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672" name="Object 3">
              <a:extLst>
                <a:ext uri="{FF2B5EF4-FFF2-40B4-BE49-F238E27FC236}">
                  <a16:creationId xmlns:a16="http://schemas.microsoft.com/office/drawing/2014/main" id="{D24A073D-6535-3D4C-B926-12AD04FC1D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76" r:id="rId6" imgW="11817350" imgH="11176000" progId="">
                    <p:embed/>
                  </p:oleObj>
                </mc:Choice>
                <mc:Fallback>
                  <p:oleObj r:id="rId6" imgW="11817350" imgH="1117600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5588" name="Group 5">
            <a:extLst>
              <a:ext uri="{FF2B5EF4-FFF2-40B4-BE49-F238E27FC236}">
                <a16:creationId xmlns:a16="http://schemas.microsoft.com/office/drawing/2014/main" id="{725DB216-D41A-3D49-A9FF-05E233587D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587750" y="1665288"/>
            <a:ext cx="633413" cy="412750"/>
            <a:chOff x="2700" y="926"/>
            <a:chExt cx="435" cy="406"/>
          </a:xfrm>
        </p:grpSpPr>
        <p:sp>
          <p:nvSpPr>
            <p:cNvPr id="195653" name="Freeform 6">
              <a:extLst>
                <a:ext uri="{FF2B5EF4-FFF2-40B4-BE49-F238E27FC236}">
                  <a16:creationId xmlns:a16="http://schemas.microsoft.com/office/drawing/2014/main" id="{6DEE8B1E-96CB-C647-AEBC-A404319ED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" y="926"/>
              <a:ext cx="435" cy="374"/>
            </a:xfrm>
            <a:custGeom>
              <a:avLst/>
              <a:gdLst>
                <a:gd name="T0" fmla="*/ 1 w 2742"/>
                <a:gd name="T1" fmla="*/ 0 h 2869"/>
                <a:gd name="T2" fmla="*/ 1 w 2742"/>
                <a:gd name="T3" fmla="*/ 0 h 2869"/>
                <a:gd name="T4" fmla="*/ 2 w 2742"/>
                <a:gd name="T5" fmla="*/ 0 h 2869"/>
                <a:gd name="T6" fmla="*/ 2 w 2742"/>
                <a:gd name="T7" fmla="*/ 0 h 2869"/>
                <a:gd name="T8" fmla="*/ 2 w 2742"/>
                <a:gd name="T9" fmla="*/ 0 h 2869"/>
                <a:gd name="T10" fmla="*/ 2 w 2742"/>
                <a:gd name="T11" fmla="*/ 0 h 2869"/>
                <a:gd name="T12" fmla="*/ 2 w 2742"/>
                <a:gd name="T13" fmla="*/ 0 h 2869"/>
                <a:gd name="T14" fmla="*/ 1 w 2742"/>
                <a:gd name="T15" fmla="*/ 1 h 2869"/>
                <a:gd name="T16" fmla="*/ 1 w 2742"/>
                <a:gd name="T17" fmla="*/ 1 h 2869"/>
                <a:gd name="T18" fmla="*/ 1 w 2742"/>
                <a:gd name="T19" fmla="*/ 1 h 2869"/>
                <a:gd name="T20" fmla="*/ 0 w 2742"/>
                <a:gd name="T21" fmla="*/ 1 h 2869"/>
                <a:gd name="T22" fmla="*/ 0 w 2742"/>
                <a:gd name="T23" fmla="*/ 1 h 2869"/>
                <a:gd name="T24" fmla="*/ 0 w 2742"/>
                <a:gd name="T25" fmla="*/ 1 h 2869"/>
                <a:gd name="T26" fmla="*/ 0 w 2742"/>
                <a:gd name="T27" fmla="*/ 1 h 2869"/>
                <a:gd name="T28" fmla="*/ 0 w 2742"/>
                <a:gd name="T29" fmla="*/ 0 h 2869"/>
                <a:gd name="T30" fmla="*/ 0 w 2742"/>
                <a:gd name="T31" fmla="*/ 0 h 2869"/>
                <a:gd name="T32" fmla="*/ 0 w 2742"/>
                <a:gd name="T33" fmla="*/ 0 h 2869"/>
                <a:gd name="T34" fmla="*/ 1 w 2742"/>
                <a:gd name="T35" fmla="*/ 0 h 2869"/>
                <a:gd name="T36" fmla="*/ 1 w 2742"/>
                <a:gd name="T37" fmla="*/ 0 h 2869"/>
                <a:gd name="T38" fmla="*/ 1 w 2742"/>
                <a:gd name="T39" fmla="*/ 0 h 2869"/>
                <a:gd name="T40" fmla="*/ 1 w 2742"/>
                <a:gd name="T41" fmla="*/ 0 h 2869"/>
                <a:gd name="T42" fmla="*/ 1 w 2742"/>
                <a:gd name="T43" fmla="*/ 0 h 2869"/>
                <a:gd name="T44" fmla="*/ 1 w 2742"/>
                <a:gd name="T45" fmla="*/ 0 h 2869"/>
                <a:gd name="T46" fmla="*/ 1 w 2742"/>
                <a:gd name="T47" fmla="*/ 0 h 2869"/>
                <a:gd name="T48" fmla="*/ 1 w 2742"/>
                <a:gd name="T49" fmla="*/ 0 h 2869"/>
                <a:gd name="T50" fmla="*/ 0 w 2742"/>
                <a:gd name="T51" fmla="*/ 0 h 2869"/>
                <a:gd name="T52" fmla="*/ 0 w 2742"/>
                <a:gd name="T53" fmla="*/ 0 h 2869"/>
                <a:gd name="T54" fmla="*/ 0 w 2742"/>
                <a:gd name="T55" fmla="*/ 0 h 2869"/>
                <a:gd name="T56" fmla="*/ 0 w 2742"/>
                <a:gd name="T57" fmla="*/ 0 h 2869"/>
                <a:gd name="T58" fmla="*/ 0 w 2742"/>
                <a:gd name="T59" fmla="*/ 1 h 2869"/>
                <a:gd name="T60" fmla="*/ 0 w 2742"/>
                <a:gd name="T61" fmla="*/ 1 h 2869"/>
                <a:gd name="T62" fmla="*/ 0 w 2742"/>
                <a:gd name="T63" fmla="*/ 1 h 2869"/>
                <a:gd name="T64" fmla="*/ 1 w 2742"/>
                <a:gd name="T65" fmla="*/ 1 h 2869"/>
                <a:gd name="T66" fmla="*/ 1 w 2742"/>
                <a:gd name="T67" fmla="*/ 1 h 2869"/>
                <a:gd name="T68" fmla="*/ 1 w 2742"/>
                <a:gd name="T69" fmla="*/ 1 h 2869"/>
                <a:gd name="T70" fmla="*/ 1 w 2742"/>
                <a:gd name="T71" fmla="*/ 1 h 2869"/>
                <a:gd name="T72" fmla="*/ 2 w 2742"/>
                <a:gd name="T73" fmla="*/ 0 h 2869"/>
                <a:gd name="T74" fmla="*/ 2 w 2742"/>
                <a:gd name="T75" fmla="*/ 0 h 2869"/>
                <a:gd name="T76" fmla="*/ 2 w 2742"/>
                <a:gd name="T77" fmla="*/ 0 h 2869"/>
                <a:gd name="T78" fmla="*/ 2 w 2742"/>
                <a:gd name="T79" fmla="*/ 0 h 2869"/>
                <a:gd name="T80" fmla="*/ 2 w 2742"/>
                <a:gd name="T81" fmla="*/ 0 h 2869"/>
                <a:gd name="T82" fmla="*/ 1 w 2742"/>
                <a:gd name="T83" fmla="*/ 0 h 2869"/>
                <a:gd name="T84" fmla="*/ 1 w 2742"/>
                <a:gd name="T85" fmla="*/ 0 h 2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42"/>
                <a:gd name="T130" fmla="*/ 0 h 2869"/>
                <a:gd name="T131" fmla="*/ 2742 w 2742"/>
                <a:gd name="T132" fmla="*/ 2869 h 2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42" h="2869">
                  <a:moveTo>
                    <a:pt x="1945" y="0"/>
                  </a:moveTo>
                  <a:lnTo>
                    <a:pt x="2028" y="3"/>
                  </a:lnTo>
                  <a:lnTo>
                    <a:pt x="2110" y="13"/>
                  </a:lnTo>
                  <a:lnTo>
                    <a:pt x="2187" y="30"/>
                  </a:lnTo>
                  <a:lnTo>
                    <a:pt x="2261" y="54"/>
                  </a:lnTo>
                  <a:lnTo>
                    <a:pt x="2328" y="83"/>
                  </a:lnTo>
                  <a:lnTo>
                    <a:pt x="2393" y="119"/>
                  </a:lnTo>
                  <a:lnTo>
                    <a:pt x="2451" y="160"/>
                  </a:lnTo>
                  <a:lnTo>
                    <a:pt x="2506" y="208"/>
                  </a:lnTo>
                  <a:lnTo>
                    <a:pt x="2560" y="266"/>
                  </a:lnTo>
                  <a:lnTo>
                    <a:pt x="2611" y="331"/>
                  </a:lnTo>
                  <a:lnTo>
                    <a:pt x="2653" y="402"/>
                  </a:lnTo>
                  <a:lnTo>
                    <a:pt x="2689" y="482"/>
                  </a:lnTo>
                  <a:lnTo>
                    <a:pt x="2715" y="570"/>
                  </a:lnTo>
                  <a:lnTo>
                    <a:pt x="2735" y="670"/>
                  </a:lnTo>
                  <a:lnTo>
                    <a:pt x="2742" y="781"/>
                  </a:lnTo>
                  <a:lnTo>
                    <a:pt x="2742" y="907"/>
                  </a:lnTo>
                  <a:lnTo>
                    <a:pt x="2726" y="1042"/>
                  </a:lnTo>
                  <a:lnTo>
                    <a:pt x="2695" y="1188"/>
                  </a:lnTo>
                  <a:lnTo>
                    <a:pt x="2648" y="1339"/>
                  </a:lnTo>
                  <a:lnTo>
                    <a:pt x="2587" y="1496"/>
                  </a:lnTo>
                  <a:lnTo>
                    <a:pt x="2510" y="1653"/>
                  </a:lnTo>
                  <a:lnTo>
                    <a:pt x="2420" y="1810"/>
                  </a:lnTo>
                  <a:lnTo>
                    <a:pt x="2315" y="1963"/>
                  </a:lnTo>
                  <a:lnTo>
                    <a:pt x="2200" y="2111"/>
                  </a:lnTo>
                  <a:lnTo>
                    <a:pt x="2045" y="2274"/>
                  </a:lnTo>
                  <a:lnTo>
                    <a:pt x="1879" y="2423"/>
                  </a:lnTo>
                  <a:lnTo>
                    <a:pt x="1703" y="2554"/>
                  </a:lnTo>
                  <a:lnTo>
                    <a:pt x="1521" y="2666"/>
                  </a:lnTo>
                  <a:lnTo>
                    <a:pt x="1333" y="2755"/>
                  </a:lnTo>
                  <a:lnTo>
                    <a:pt x="1142" y="2821"/>
                  </a:lnTo>
                  <a:lnTo>
                    <a:pt x="949" y="2858"/>
                  </a:lnTo>
                  <a:lnTo>
                    <a:pt x="761" y="2869"/>
                  </a:lnTo>
                  <a:lnTo>
                    <a:pt x="583" y="2846"/>
                  </a:lnTo>
                  <a:lnTo>
                    <a:pt x="430" y="2796"/>
                  </a:lnTo>
                  <a:lnTo>
                    <a:pt x="300" y="2720"/>
                  </a:lnTo>
                  <a:lnTo>
                    <a:pt x="194" y="2623"/>
                  </a:lnTo>
                  <a:lnTo>
                    <a:pt x="110" y="2505"/>
                  </a:lnTo>
                  <a:lnTo>
                    <a:pt x="51" y="2368"/>
                  </a:lnTo>
                  <a:lnTo>
                    <a:pt x="13" y="2216"/>
                  </a:lnTo>
                  <a:lnTo>
                    <a:pt x="0" y="2052"/>
                  </a:lnTo>
                  <a:lnTo>
                    <a:pt x="6" y="1906"/>
                  </a:lnTo>
                  <a:lnTo>
                    <a:pt x="30" y="1756"/>
                  </a:lnTo>
                  <a:lnTo>
                    <a:pt x="68" y="1602"/>
                  </a:lnTo>
                  <a:lnTo>
                    <a:pt x="122" y="1450"/>
                  </a:lnTo>
                  <a:lnTo>
                    <a:pt x="186" y="1298"/>
                  </a:lnTo>
                  <a:lnTo>
                    <a:pt x="264" y="1152"/>
                  </a:lnTo>
                  <a:lnTo>
                    <a:pt x="349" y="1011"/>
                  </a:lnTo>
                  <a:lnTo>
                    <a:pt x="442" y="881"/>
                  </a:lnTo>
                  <a:lnTo>
                    <a:pt x="537" y="761"/>
                  </a:lnTo>
                  <a:lnTo>
                    <a:pt x="633" y="653"/>
                  </a:lnTo>
                  <a:lnTo>
                    <a:pt x="730" y="557"/>
                  </a:lnTo>
                  <a:lnTo>
                    <a:pt x="827" y="471"/>
                  </a:lnTo>
                  <a:lnTo>
                    <a:pt x="922" y="393"/>
                  </a:lnTo>
                  <a:lnTo>
                    <a:pt x="1020" y="324"/>
                  </a:lnTo>
                  <a:lnTo>
                    <a:pt x="1118" y="261"/>
                  </a:lnTo>
                  <a:lnTo>
                    <a:pt x="1219" y="206"/>
                  </a:lnTo>
                  <a:lnTo>
                    <a:pt x="1308" y="158"/>
                  </a:lnTo>
                  <a:lnTo>
                    <a:pt x="1400" y="118"/>
                  </a:lnTo>
                  <a:lnTo>
                    <a:pt x="1491" y="82"/>
                  </a:lnTo>
                  <a:lnTo>
                    <a:pt x="1584" y="53"/>
                  </a:lnTo>
                  <a:lnTo>
                    <a:pt x="1675" y="29"/>
                  </a:lnTo>
                  <a:lnTo>
                    <a:pt x="1766" y="13"/>
                  </a:lnTo>
                  <a:lnTo>
                    <a:pt x="1855" y="3"/>
                  </a:lnTo>
                  <a:lnTo>
                    <a:pt x="1945" y="0"/>
                  </a:lnTo>
                  <a:close/>
                  <a:moveTo>
                    <a:pt x="1928" y="39"/>
                  </a:moveTo>
                  <a:lnTo>
                    <a:pt x="1843" y="42"/>
                  </a:lnTo>
                  <a:lnTo>
                    <a:pt x="1757" y="52"/>
                  </a:lnTo>
                  <a:lnTo>
                    <a:pt x="1671" y="67"/>
                  </a:lnTo>
                  <a:lnTo>
                    <a:pt x="1584" y="91"/>
                  </a:lnTo>
                  <a:lnTo>
                    <a:pt x="1497" y="119"/>
                  </a:lnTo>
                  <a:lnTo>
                    <a:pt x="1409" y="154"/>
                  </a:lnTo>
                  <a:lnTo>
                    <a:pt x="1321" y="193"/>
                  </a:lnTo>
                  <a:lnTo>
                    <a:pt x="1236" y="239"/>
                  </a:lnTo>
                  <a:lnTo>
                    <a:pt x="1140" y="293"/>
                  </a:lnTo>
                  <a:lnTo>
                    <a:pt x="1047" y="353"/>
                  </a:lnTo>
                  <a:lnTo>
                    <a:pt x="954" y="420"/>
                  </a:lnTo>
                  <a:lnTo>
                    <a:pt x="865" y="495"/>
                  </a:lnTo>
                  <a:lnTo>
                    <a:pt x="774" y="576"/>
                  </a:lnTo>
                  <a:lnTo>
                    <a:pt x="685" y="668"/>
                  </a:lnTo>
                  <a:lnTo>
                    <a:pt x="597" y="768"/>
                  </a:lnTo>
                  <a:lnTo>
                    <a:pt x="509" y="882"/>
                  </a:lnTo>
                  <a:lnTo>
                    <a:pt x="424" y="1005"/>
                  </a:lnTo>
                  <a:lnTo>
                    <a:pt x="348" y="1135"/>
                  </a:lnTo>
                  <a:lnTo>
                    <a:pt x="279" y="1271"/>
                  </a:lnTo>
                  <a:lnTo>
                    <a:pt x="224" y="1411"/>
                  </a:lnTo>
                  <a:lnTo>
                    <a:pt x="177" y="1551"/>
                  </a:lnTo>
                  <a:lnTo>
                    <a:pt x="145" y="1691"/>
                  </a:lnTo>
                  <a:lnTo>
                    <a:pt x="127" y="1827"/>
                  </a:lnTo>
                  <a:lnTo>
                    <a:pt x="126" y="1960"/>
                  </a:lnTo>
                  <a:lnTo>
                    <a:pt x="141" y="2106"/>
                  </a:lnTo>
                  <a:lnTo>
                    <a:pt x="179" y="2241"/>
                  </a:lnTo>
                  <a:lnTo>
                    <a:pt x="237" y="2361"/>
                  </a:lnTo>
                  <a:lnTo>
                    <a:pt x="315" y="2467"/>
                  </a:lnTo>
                  <a:lnTo>
                    <a:pt x="414" y="2554"/>
                  </a:lnTo>
                  <a:lnTo>
                    <a:pt x="535" y="2620"/>
                  </a:lnTo>
                  <a:lnTo>
                    <a:pt x="674" y="2664"/>
                  </a:lnTo>
                  <a:lnTo>
                    <a:pt x="836" y="2684"/>
                  </a:lnTo>
                  <a:lnTo>
                    <a:pt x="1007" y="2675"/>
                  </a:lnTo>
                  <a:lnTo>
                    <a:pt x="1182" y="2642"/>
                  </a:lnTo>
                  <a:lnTo>
                    <a:pt x="1355" y="2583"/>
                  </a:lnTo>
                  <a:lnTo>
                    <a:pt x="1526" y="2505"/>
                  </a:lnTo>
                  <a:lnTo>
                    <a:pt x="1692" y="2405"/>
                  </a:lnTo>
                  <a:lnTo>
                    <a:pt x="1853" y="2289"/>
                  </a:lnTo>
                  <a:lnTo>
                    <a:pt x="2005" y="2156"/>
                  </a:lnTo>
                  <a:lnTo>
                    <a:pt x="2149" y="2012"/>
                  </a:lnTo>
                  <a:lnTo>
                    <a:pt x="2257" y="1877"/>
                  </a:lnTo>
                  <a:lnTo>
                    <a:pt x="2355" y="1738"/>
                  </a:lnTo>
                  <a:lnTo>
                    <a:pt x="2440" y="1595"/>
                  </a:lnTo>
                  <a:lnTo>
                    <a:pt x="2514" y="1451"/>
                  </a:lnTo>
                  <a:lnTo>
                    <a:pt x="2573" y="1307"/>
                  </a:lnTo>
                  <a:lnTo>
                    <a:pt x="2620" y="1167"/>
                  </a:lnTo>
                  <a:lnTo>
                    <a:pt x="2652" y="1033"/>
                  </a:lnTo>
                  <a:lnTo>
                    <a:pt x="2670" y="907"/>
                  </a:lnTo>
                  <a:lnTo>
                    <a:pt x="2673" y="789"/>
                  </a:lnTo>
                  <a:lnTo>
                    <a:pt x="2666" y="684"/>
                  </a:lnTo>
                  <a:lnTo>
                    <a:pt x="2651" y="589"/>
                  </a:lnTo>
                  <a:lnTo>
                    <a:pt x="2627" y="505"/>
                  </a:lnTo>
                  <a:lnTo>
                    <a:pt x="2595" y="428"/>
                  </a:lnTo>
                  <a:lnTo>
                    <a:pt x="2558" y="360"/>
                  </a:lnTo>
                  <a:lnTo>
                    <a:pt x="2511" y="298"/>
                  </a:lnTo>
                  <a:lnTo>
                    <a:pt x="2462" y="244"/>
                  </a:lnTo>
                  <a:lnTo>
                    <a:pt x="2409" y="196"/>
                  </a:lnTo>
                  <a:lnTo>
                    <a:pt x="2354" y="156"/>
                  </a:lnTo>
                  <a:lnTo>
                    <a:pt x="2293" y="122"/>
                  </a:lnTo>
                  <a:lnTo>
                    <a:pt x="2229" y="93"/>
                  </a:lnTo>
                  <a:lnTo>
                    <a:pt x="2159" y="69"/>
                  </a:lnTo>
                  <a:lnTo>
                    <a:pt x="2085" y="52"/>
                  </a:lnTo>
                  <a:lnTo>
                    <a:pt x="2008" y="42"/>
                  </a:lnTo>
                  <a:lnTo>
                    <a:pt x="1928" y="39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4" name="Freeform 7">
              <a:extLst>
                <a:ext uri="{FF2B5EF4-FFF2-40B4-BE49-F238E27FC236}">
                  <a16:creationId xmlns:a16="http://schemas.microsoft.com/office/drawing/2014/main" id="{52D50996-0B73-A848-A07E-1AB04D87AB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8" y="931"/>
              <a:ext cx="378" cy="325"/>
            </a:xfrm>
            <a:custGeom>
              <a:avLst/>
              <a:gdLst>
                <a:gd name="T0" fmla="*/ 1 w 2384"/>
                <a:gd name="T1" fmla="*/ 0 h 2490"/>
                <a:gd name="T2" fmla="*/ 1 w 2384"/>
                <a:gd name="T3" fmla="*/ 0 h 2490"/>
                <a:gd name="T4" fmla="*/ 1 w 2384"/>
                <a:gd name="T5" fmla="*/ 0 h 2490"/>
                <a:gd name="T6" fmla="*/ 1 w 2384"/>
                <a:gd name="T7" fmla="*/ 0 h 2490"/>
                <a:gd name="T8" fmla="*/ 2 w 2384"/>
                <a:gd name="T9" fmla="*/ 0 h 2490"/>
                <a:gd name="T10" fmla="*/ 2 w 2384"/>
                <a:gd name="T11" fmla="*/ 0 h 2490"/>
                <a:gd name="T12" fmla="*/ 1 w 2384"/>
                <a:gd name="T13" fmla="*/ 0 h 2490"/>
                <a:gd name="T14" fmla="*/ 1 w 2384"/>
                <a:gd name="T15" fmla="*/ 1 h 2490"/>
                <a:gd name="T16" fmla="*/ 1 w 2384"/>
                <a:gd name="T17" fmla="*/ 1 h 2490"/>
                <a:gd name="T18" fmla="*/ 1 w 2384"/>
                <a:gd name="T19" fmla="*/ 1 h 2490"/>
                <a:gd name="T20" fmla="*/ 0 w 2384"/>
                <a:gd name="T21" fmla="*/ 1 h 2490"/>
                <a:gd name="T22" fmla="*/ 0 w 2384"/>
                <a:gd name="T23" fmla="*/ 1 h 2490"/>
                <a:gd name="T24" fmla="*/ 0 w 2384"/>
                <a:gd name="T25" fmla="*/ 1 h 2490"/>
                <a:gd name="T26" fmla="*/ 0 w 2384"/>
                <a:gd name="T27" fmla="*/ 1 h 2490"/>
                <a:gd name="T28" fmla="*/ 0 w 2384"/>
                <a:gd name="T29" fmla="*/ 0 h 2490"/>
                <a:gd name="T30" fmla="*/ 0 w 2384"/>
                <a:gd name="T31" fmla="*/ 0 h 2490"/>
                <a:gd name="T32" fmla="*/ 0 w 2384"/>
                <a:gd name="T33" fmla="*/ 0 h 2490"/>
                <a:gd name="T34" fmla="*/ 0 w 2384"/>
                <a:gd name="T35" fmla="*/ 0 h 2490"/>
                <a:gd name="T36" fmla="*/ 1 w 2384"/>
                <a:gd name="T37" fmla="*/ 0 h 2490"/>
                <a:gd name="T38" fmla="*/ 1 w 2384"/>
                <a:gd name="T39" fmla="*/ 0 h 2490"/>
                <a:gd name="T40" fmla="*/ 1 w 2384"/>
                <a:gd name="T41" fmla="*/ 0 h 2490"/>
                <a:gd name="T42" fmla="*/ 1 w 2384"/>
                <a:gd name="T43" fmla="*/ 0 h 2490"/>
                <a:gd name="T44" fmla="*/ 1 w 2384"/>
                <a:gd name="T45" fmla="*/ 0 h 2490"/>
                <a:gd name="T46" fmla="*/ 1 w 2384"/>
                <a:gd name="T47" fmla="*/ 0 h 2490"/>
                <a:gd name="T48" fmla="*/ 1 w 2384"/>
                <a:gd name="T49" fmla="*/ 0 h 2490"/>
                <a:gd name="T50" fmla="*/ 0 w 2384"/>
                <a:gd name="T51" fmla="*/ 0 h 2490"/>
                <a:gd name="T52" fmla="*/ 0 w 2384"/>
                <a:gd name="T53" fmla="*/ 0 h 2490"/>
                <a:gd name="T54" fmla="*/ 0 w 2384"/>
                <a:gd name="T55" fmla="*/ 0 h 2490"/>
                <a:gd name="T56" fmla="*/ 0 w 2384"/>
                <a:gd name="T57" fmla="*/ 0 h 2490"/>
                <a:gd name="T58" fmla="*/ 0 w 2384"/>
                <a:gd name="T59" fmla="*/ 1 h 2490"/>
                <a:gd name="T60" fmla="*/ 0 w 2384"/>
                <a:gd name="T61" fmla="*/ 1 h 2490"/>
                <a:gd name="T62" fmla="*/ 0 w 2384"/>
                <a:gd name="T63" fmla="*/ 1 h 2490"/>
                <a:gd name="T64" fmla="*/ 0 w 2384"/>
                <a:gd name="T65" fmla="*/ 1 h 2490"/>
                <a:gd name="T66" fmla="*/ 1 w 2384"/>
                <a:gd name="T67" fmla="*/ 1 h 2490"/>
                <a:gd name="T68" fmla="*/ 1 w 2384"/>
                <a:gd name="T69" fmla="*/ 1 h 2490"/>
                <a:gd name="T70" fmla="*/ 1 w 2384"/>
                <a:gd name="T71" fmla="*/ 0 h 2490"/>
                <a:gd name="T72" fmla="*/ 1 w 2384"/>
                <a:gd name="T73" fmla="*/ 0 h 2490"/>
                <a:gd name="T74" fmla="*/ 1 w 2384"/>
                <a:gd name="T75" fmla="*/ 0 h 2490"/>
                <a:gd name="T76" fmla="*/ 1 w 2384"/>
                <a:gd name="T77" fmla="*/ 0 h 2490"/>
                <a:gd name="T78" fmla="*/ 1 w 2384"/>
                <a:gd name="T79" fmla="*/ 0 h 2490"/>
                <a:gd name="T80" fmla="*/ 1 w 2384"/>
                <a:gd name="T81" fmla="*/ 0 h 2490"/>
                <a:gd name="T82" fmla="*/ 1 w 2384"/>
                <a:gd name="T83" fmla="*/ 0 h 2490"/>
                <a:gd name="T84" fmla="*/ 1 w 2384"/>
                <a:gd name="T85" fmla="*/ 0 h 24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84"/>
                <a:gd name="T130" fmla="*/ 0 h 2490"/>
                <a:gd name="T131" fmla="*/ 2384 w 2384"/>
                <a:gd name="T132" fmla="*/ 2490 h 24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84" h="2490">
                  <a:moveTo>
                    <a:pt x="1689" y="0"/>
                  </a:moveTo>
                  <a:lnTo>
                    <a:pt x="1762" y="3"/>
                  </a:lnTo>
                  <a:lnTo>
                    <a:pt x="1833" y="12"/>
                  </a:lnTo>
                  <a:lnTo>
                    <a:pt x="1900" y="26"/>
                  </a:lnTo>
                  <a:lnTo>
                    <a:pt x="1966" y="48"/>
                  </a:lnTo>
                  <a:lnTo>
                    <a:pt x="2025" y="74"/>
                  </a:lnTo>
                  <a:lnTo>
                    <a:pt x="2081" y="105"/>
                  </a:lnTo>
                  <a:lnTo>
                    <a:pt x="2133" y="142"/>
                  </a:lnTo>
                  <a:lnTo>
                    <a:pt x="2182" y="185"/>
                  </a:lnTo>
                  <a:lnTo>
                    <a:pt x="2228" y="235"/>
                  </a:lnTo>
                  <a:lnTo>
                    <a:pt x="2271" y="291"/>
                  </a:lnTo>
                  <a:lnTo>
                    <a:pt x="2308" y="353"/>
                  </a:lnTo>
                  <a:lnTo>
                    <a:pt x="2339" y="422"/>
                  </a:lnTo>
                  <a:lnTo>
                    <a:pt x="2362" y="500"/>
                  </a:lnTo>
                  <a:lnTo>
                    <a:pt x="2378" y="586"/>
                  </a:lnTo>
                  <a:lnTo>
                    <a:pt x="2384" y="683"/>
                  </a:lnTo>
                  <a:lnTo>
                    <a:pt x="2384" y="793"/>
                  </a:lnTo>
                  <a:lnTo>
                    <a:pt x="2369" y="910"/>
                  </a:lnTo>
                  <a:lnTo>
                    <a:pt x="2342" y="1037"/>
                  </a:lnTo>
                  <a:lnTo>
                    <a:pt x="2299" y="1168"/>
                  </a:lnTo>
                  <a:lnTo>
                    <a:pt x="2246" y="1304"/>
                  </a:lnTo>
                  <a:lnTo>
                    <a:pt x="2179" y="1440"/>
                  </a:lnTo>
                  <a:lnTo>
                    <a:pt x="2102" y="1575"/>
                  </a:lnTo>
                  <a:lnTo>
                    <a:pt x="2011" y="1707"/>
                  </a:lnTo>
                  <a:lnTo>
                    <a:pt x="1911" y="1835"/>
                  </a:lnTo>
                  <a:lnTo>
                    <a:pt x="1775" y="1975"/>
                  </a:lnTo>
                  <a:lnTo>
                    <a:pt x="1632" y="2104"/>
                  </a:lnTo>
                  <a:lnTo>
                    <a:pt x="1478" y="2218"/>
                  </a:lnTo>
                  <a:lnTo>
                    <a:pt x="1321" y="2315"/>
                  </a:lnTo>
                  <a:lnTo>
                    <a:pt x="1157" y="2392"/>
                  </a:lnTo>
                  <a:lnTo>
                    <a:pt x="991" y="2449"/>
                  </a:lnTo>
                  <a:lnTo>
                    <a:pt x="826" y="2481"/>
                  </a:lnTo>
                  <a:lnTo>
                    <a:pt x="662" y="2490"/>
                  </a:lnTo>
                  <a:lnTo>
                    <a:pt x="507" y="2471"/>
                  </a:lnTo>
                  <a:lnTo>
                    <a:pt x="376" y="2428"/>
                  </a:lnTo>
                  <a:lnTo>
                    <a:pt x="263" y="2363"/>
                  </a:lnTo>
                  <a:lnTo>
                    <a:pt x="170" y="2279"/>
                  </a:lnTo>
                  <a:lnTo>
                    <a:pt x="97" y="2175"/>
                  </a:lnTo>
                  <a:lnTo>
                    <a:pt x="45" y="2058"/>
                  </a:lnTo>
                  <a:lnTo>
                    <a:pt x="12" y="1926"/>
                  </a:lnTo>
                  <a:lnTo>
                    <a:pt x="0" y="1784"/>
                  </a:lnTo>
                  <a:lnTo>
                    <a:pt x="4" y="1658"/>
                  </a:lnTo>
                  <a:lnTo>
                    <a:pt x="24" y="1529"/>
                  </a:lnTo>
                  <a:lnTo>
                    <a:pt x="58" y="1397"/>
                  </a:lnTo>
                  <a:lnTo>
                    <a:pt x="103" y="1265"/>
                  </a:lnTo>
                  <a:lnTo>
                    <a:pt x="159" y="1134"/>
                  </a:lnTo>
                  <a:lnTo>
                    <a:pt x="225" y="1006"/>
                  </a:lnTo>
                  <a:lnTo>
                    <a:pt x="297" y="884"/>
                  </a:lnTo>
                  <a:lnTo>
                    <a:pt x="378" y="771"/>
                  </a:lnTo>
                  <a:lnTo>
                    <a:pt x="460" y="665"/>
                  </a:lnTo>
                  <a:lnTo>
                    <a:pt x="543" y="572"/>
                  </a:lnTo>
                  <a:lnTo>
                    <a:pt x="626" y="487"/>
                  </a:lnTo>
                  <a:lnTo>
                    <a:pt x="711" y="413"/>
                  </a:lnTo>
                  <a:lnTo>
                    <a:pt x="795" y="345"/>
                  </a:lnTo>
                  <a:lnTo>
                    <a:pt x="880" y="284"/>
                  </a:lnTo>
                  <a:lnTo>
                    <a:pt x="966" y="230"/>
                  </a:lnTo>
                  <a:lnTo>
                    <a:pt x="1055" y="181"/>
                  </a:lnTo>
                  <a:lnTo>
                    <a:pt x="1132" y="138"/>
                  </a:lnTo>
                  <a:lnTo>
                    <a:pt x="1213" y="103"/>
                  </a:lnTo>
                  <a:lnTo>
                    <a:pt x="1293" y="71"/>
                  </a:lnTo>
                  <a:lnTo>
                    <a:pt x="1375" y="47"/>
                  </a:lnTo>
                  <a:lnTo>
                    <a:pt x="1454" y="26"/>
                  </a:lnTo>
                  <a:lnTo>
                    <a:pt x="1534" y="12"/>
                  </a:lnTo>
                  <a:lnTo>
                    <a:pt x="1611" y="3"/>
                  </a:lnTo>
                  <a:lnTo>
                    <a:pt x="1689" y="0"/>
                  </a:lnTo>
                  <a:close/>
                  <a:moveTo>
                    <a:pt x="1676" y="35"/>
                  </a:moveTo>
                  <a:lnTo>
                    <a:pt x="1601" y="38"/>
                  </a:lnTo>
                  <a:lnTo>
                    <a:pt x="1526" y="45"/>
                  </a:lnTo>
                  <a:lnTo>
                    <a:pt x="1450" y="60"/>
                  </a:lnTo>
                  <a:lnTo>
                    <a:pt x="1374" y="80"/>
                  </a:lnTo>
                  <a:lnTo>
                    <a:pt x="1296" y="105"/>
                  </a:lnTo>
                  <a:lnTo>
                    <a:pt x="1220" y="136"/>
                  </a:lnTo>
                  <a:lnTo>
                    <a:pt x="1142" y="171"/>
                  </a:lnTo>
                  <a:lnTo>
                    <a:pt x="1069" y="211"/>
                  </a:lnTo>
                  <a:lnTo>
                    <a:pt x="985" y="257"/>
                  </a:lnTo>
                  <a:lnTo>
                    <a:pt x="905" y="310"/>
                  </a:lnTo>
                  <a:lnTo>
                    <a:pt x="824" y="367"/>
                  </a:lnTo>
                  <a:lnTo>
                    <a:pt x="746" y="433"/>
                  </a:lnTo>
                  <a:lnTo>
                    <a:pt x="667" y="504"/>
                  </a:lnTo>
                  <a:lnTo>
                    <a:pt x="590" y="585"/>
                  </a:lnTo>
                  <a:lnTo>
                    <a:pt x="512" y="673"/>
                  </a:lnTo>
                  <a:lnTo>
                    <a:pt x="438" y="772"/>
                  </a:lnTo>
                  <a:lnTo>
                    <a:pt x="363" y="878"/>
                  </a:lnTo>
                  <a:lnTo>
                    <a:pt x="297" y="992"/>
                  </a:lnTo>
                  <a:lnTo>
                    <a:pt x="239" y="1109"/>
                  </a:lnTo>
                  <a:lnTo>
                    <a:pt x="191" y="1230"/>
                  </a:lnTo>
                  <a:lnTo>
                    <a:pt x="151" y="1350"/>
                  </a:lnTo>
                  <a:lnTo>
                    <a:pt x="124" y="1472"/>
                  </a:lnTo>
                  <a:lnTo>
                    <a:pt x="108" y="1591"/>
                  </a:lnTo>
                  <a:lnTo>
                    <a:pt x="108" y="1706"/>
                  </a:lnTo>
                  <a:lnTo>
                    <a:pt x="123" y="1832"/>
                  </a:lnTo>
                  <a:lnTo>
                    <a:pt x="155" y="1948"/>
                  </a:lnTo>
                  <a:lnTo>
                    <a:pt x="205" y="2053"/>
                  </a:lnTo>
                  <a:lnTo>
                    <a:pt x="275" y="2144"/>
                  </a:lnTo>
                  <a:lnTo>
                    <a:pt x="360" y="2218"/>
                  </a:lnTo>
                  <a:lnTo>
                    <a:pt x="465" y="2276"/>
                  </a:lnTo>
                  <a:lnTo>
                    <a:pt x="586" y="2314"/>
                  </a:lnTo>
                  <a:lnTo>
                    <a:pt x="727" y="2330"/>
                  </a:lnTo>
                  <a:lnTo>
                    <a:pt x="875" y="2323"/>
                  </a:lnTo>
                  <a:lnTo>
                    <a:pt x="1026" y="2294"/>
                  </a:lnTo>
                  <a:lnTo>
                    <a:pt x="1176" y="2245"/>
                  </a:lnTo>
                  <a:lnTo>
                    <a:pt x="1324" y="2177"/>
                  </a:lnTo>
                  <a:lnTo>
                    <a:pt x="1469" y="2090"/>
                  </a:lnTo>
                  <a:lnTo>
                    <a:pt x="1608" y="1990"/>
                  </a:lnTo>
                  <a:lnTo>
                    <a:pt x="1740" y="1875"/>
                  </a:lnTo>
                  <a:lnTo>
                    <a:pt x="1865" y="1749"/>
                  </a:lnTo>
                  <a:lnTo>
                    <a:pt x="1960" y="1633"/>
                  </a:lnTo>
                  <a:lnTo>
                    <a:pt x="2046" y="1513"/>
                  </a:lnTo>
                  <a:lnTo>
                    <a:pt x="2120" y="1389"/>
                  </a:lnTo>
                  <a:lnTo>
                    <a:pt x="2184" y="1265"/>
                  </a:lnTo>
                  <a:lnTo>
                    <a:pt x="2236" y="1140"/>
                  </a:lnTo>
                  <a:lnTo>
                    <a:pt x="2276" y="1019"/>
                  </a:lnTo>
                  <a:lnTo>
                    <a:pt x="2303" y="901"/>
                  </a:lnTo>
                  <a:lnTo>
                    <a:pt x="2320" y="792"/>
                  </a:lnTo>
                  <a:lnTo>
                    <a:pt x="2322" y="690"/>
                  </a:lnTo>
                  <a:lnTo>
                    <a:pt x="2318" y="598"/>
                  </a:lnTo>
                  <a:lnTo>
                    <a:pt x="2304" y="515"/>
                  </a:lnTo>
                  <a:lnTo>
                    <a:pt x="2285" y="442"/>
                  </a:lnTo>
                  <a:lnTo>
                    <a:pt x="2257" y="375"/>
                  </a:lnTo>
                  <a:lnTo>
                    <a:pt x="2223" y="315"/>
                  </a:lnTo>
                  <a:lnTo>
                    <a:pt x="2183" y="261"/>
                  </a:lnTo>
                  <a:lnTo>
                    <a:pt x="2140" y="213"/>
                  </a:lnTo>
                  <a:lnTo>
                    <a:pt x="2095" y="173"/>
                  </a:lnTo>
                  <a:lnTo>
                    <a:pt x="2047" y="138"/>
                  </a:lnTo>
                  <a:lnTo>
                    <a:pt x="1994" y="107"/>
                  </a:lnTo>
                  <a:lnTo>
                    <a:pt x="1938" y="83"/>
                  </a:lnTo>
                  <a:lnTo>
                    <a:pt x="1877" y="61"/>
                  </a:lnTo>
                  <a:lnTo>
                    <a:pt x="1812" y="47"/>
                  </a:lnTo>
                  <a:lnTo>
                    <a:pt x="1745" y="38"/>
                  </a:lnTo>
                  <a:lnTo>
                    <a:pt x="1676" y="35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5" name="Freeform 8">
              <a:extLst>
                <a:ext uri="{FF2B5EF4-FFF2-40B4-BE49-F238E27FC236}">
                  <a16:creationId xmlns:a16="http://schemas.microsoft.com/office/drawing/2014/main" id="{AAFB5714-7253-6C40-A50A-208634BDC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6" y="937"/>
              <a:ext cx="321" cy="275"/>
            </a:xfrm>
            <a:custGeom>
              <a:avLst/>
              <a:gdLst>
                <a:gd name="T0" fmla="*/ 1 w 2027"/>
                <a:gd name="T1" fmla="*/ 0 h 2112"/>
                <a:gd name="T2" fmla="*/ 1 w 2027"/>
                <a:gd name="T3" fmla="*/ 0 h 2112"/>
                <a:gd name="T4" fmla="*/ 1 w 2027"/>
                <a:gd name="T5" fmla="*/ 0 h 2112"/>
                <a:gd name="T6" fmla="*/ 1 w 2027"/>
                <a:gd name="T7" fmla="*/ 0 h 2112"/>
                <a:gd name="T8" fmla="*/ 1 w 2027"/>
                <a:gd name="T9" fmla="*/ 0 h 2112"/>
                <a:gd name="T10" fmla="*/ 1 w 2027"/>
                <a:gd name="T11" fmla="*/ 0 h 2112"/>
                <a:gd name="T12" fmla="*/ 1 w 2027"/>
                <a:gd name="T13" fmla="*/ 0 h 2112"/>
                <a:gd name="T14" fmla="*/ 1 w 2027"/>
                <a:gd name="T15" fmla="*/ 0 h 2112"/>
                <a:gd name="T16" fmla="*/ 1 w 2027"/>
                <a:gd name="T17" fmla="*/ 1 h 2112"/>
                <a:gd name="T18" fmla="*/ 1 w 2027"/>
                <a:gd name="T19" fmla="*/ 1 h 2112"/>
                <a:gd name="T20" fmla="*/ 0 w 2027"/>
                <a:gd name="T21" fmla="*/ 1 h 2112"/>
                <a:gd name="T22" fmla="*/ 0 w 2027"/>
                <a:gd name="T23" fmla="*/ 1 h 2112"/>
                <a:gd name="T24" fmla="*/ 0 w 2027"/>
                <a:gd name="T25" fmla="*/ 1 h 2112"/>
                <a:gd name="T26" fmla="*/ 0 w 2027"/>
                <a:gd name="T27" fmla="*/ 0 h 2112"/>
                <a:gd name="T28" fmla="*/ 0 w 2027"/>
                <a:gd name="T29" fmla="*/ 0 h 2112"/>
                <a:gd name="T30" fmla="*/ 0 w 2027"/>
                <a:gd name="T31" fmla="*/ 0 h 2112"/>
                <a:gd name="T32" fmla="*/ 0 w 2027"/>
                <a:gd name="T33" fmla="*/ 0 h 2112"/>
                <a:gd name="T34" fmla="*/ 0 w 2027"/>
                <a:gd name="T35" fmla="*/ 0 h 2112"/>
                <a:gd name="T36" fmla="*/ 0 w 2027"/>
                <a:gd name="T37" fmla="*/ 0 h 2112"/>
                <a:gd name="T38" fmla="*/ 1 w 2027"/>
                <a:gd name="T39" fmla="*/ 0 h 2112"/>
                <a:gd name="T40" fmla="*/ 1 w 2027"/>
                <a:gd name="T41" fmla="*/ 0 h 2112"/>
                <a:gd name="T42" fmla="*/ 1 w 2027"/>
                <a:gd name="T43" fmla="*/ 0 h 2112"/>
                <a:gd name="T44" fmla="*/ 1 w 2027"/>
                <a:gd name="T45" fmla="*/ 0 h 2112"/>
                <a:gd name="T46" fmla="*/ 1 w 2027"/>
                <a:gd name="T47" fmla="*/ 0 h 2112"/>
                <a:gd name="T48" fmla="*/ 0 w 2027"/>
                <a:gd name="T49" fmla="*/ 0 h 2112"/>
                <a:gd name="T50" fmla="*/ 0 w 2027"/>
                <a:gd name="T51" fmla="*/ 0 h 2112"/>
                <a:gd name="T52" fmla="*/ 0 w 2027"/>
                <a:gd name="T53" fmla="*/ 0 h 2112"/>
                <a:gd name="T54" fmla="*/ 0 w 2027"/>
                <a:gd name="T55" fmla="*/ 0 h 2112"/>
                <a:gd name="T56" fmla="*/ 0 w 2027"/>
                <a:gd name="T57" fmla="*/ 0 h 2112"/>
                <a:gd name="T58" fmla="*/ 0 w 2027"/>
                <a:gd name="T59" fmla="*/ 0 h 2112"/>
                <a:gd name="T60" fmla="*/ 0 w 2027"/>
                <a:gd name="T61" fmla="*/ 1 h 2112"/>
                <a:gd name="T62" fmla="*/ 0 w 2027"/>
                <a:gd name="T63" fmla="*/ 1 h 2112"/>
                <a:gd name="T64" fmla="*/ 0 w 2027"/>
                <a:gd name="T65" fmla="*/ 1 h 2112"/>
                <a:gd name="T66" fmla="*/ 1 w 2027"/>
                <a:gd name="T67" fmla="*/ 1 h 2112"/>
                <a:gd name="T68" fmla="*/ 1 w 2027"/>
                <a:gd name="T69" fmla="*/ 1 h 2112"/>
                <a:gd name="T70" fmla="*/ 1 w 2027"/>
                <a:gd name="T71" fmla="*/ 0 h 2112"/>
                <a:gd name="T72" fmla="*/ 1 w 2027"/>
                <a:gd name="T73" fmla="*/ 0 h 2112"/>
                <a:gd name="T74" fmla="*/ 1 w 2027"/>
                <a:gd name="T75" fmla="*/ 0 h 2112"/>
                <a:gd name="T76" fmla="*/ 1 w 2027"/>
                <a:gd name="T77" fmla="*/ 0 h 2112"/>
                <a:gd name="T78" fmla="*/ 1 w 2027"/>
                <a:gd name="T79" fmla="*/ 0 h 2112"/>
                <a:gd name="T80" fmla="*/ 1 w 2027"/>
                <a:gd name="T81" fmla="*/ 0 h 2112"/>
                <a:gd name="T82" fmla="*/ 1 w 2027"/>
                <a:gd name="T83" fmla="*/ 0 h 2112"/>
                <a:gd name="T84" fmla="*/ 1 w 2027"/>
                <a:gd name="T85" fmla="*/ 0 h 21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7"/>
                <a:gd name="T130" fmla="*/ 0 h 2112"/>
                <a:gd name="T131" fmla="*/ 2027 w 2027"/>
                <a:gd name="T132" fmla="*/ 2112 h 21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7" h="2112">
                  <a:moveTo>
                    <a:pt x="1435" y="0"/>
                  </a:moveTo>
                  <a:lnTo>
                    <a:pt x="1497" y="1"/>
                  </a:lnTo>
                  <a:lnTo>
                    <a:pt x="1559" y="10"/>
                  </a:lnTo>
                  <a:lnTo>
                    <a:pt x="1617" y="22"/>
                  </a:lnTo>
                  <a:lnTo>
                    <a:pt x="1672" y="41"/>
                  </a:lnTo>
                  <a:lnTo>
                    <a:pt x="1723" y="63"/>
                  </a:lnTo>
                  <a:lnTo>
                    <a:pt x="1772" y="90"/>
                  </a:lnTo>
                  <a:lnTo>
                    <a:pt x="1816" y="123"/>
                  </a:lnTo>
                  <a:lnTo>
                    <a:pt x="1857" y="159"/>
                  </a:lnTo>
                  <a:lnTo>
                    <a:pt x="1897" y="201"/>
                  </a:lnTo>
                  <a:lnTo>
                    <a:pt x="1933" y="249"/>
                  </a:lnTo>
                  <a:lnTo>
                    <a:pt x="1963" y="302"/>
                  </a:lnTo>
                  <a:lnTo>
                    <a:pt x="1990" y="363"/>
                  </a:lnTo>
                  <a:lnTo>
                    <a:pt x="2009" y="429"/>
                  </a:lnTo>
                  <a:lnTo>
                    <a:pt x="2022" y="504"/>
                  </a:lnTo>
                  <a:lnTo>
                    <a:pt x="2027" y="586"/>
                  </a:lnTo>
                  <a:lnTo>
                    <a:pt x="2026" y="679"/>
                  </a:lnTo>
                  <a:lnTo>
                    <a:pt x="2013" y="778"/>
                  </a:lnTo>
                  <a:lnTo>
                    <a:pt x="1989" y="886"/>
                  </a:lnTo>
                  <a:lnTo>
                    <a:pt x="1954" y="997"/>
                  </a:lnTo>
                  <a:lnTo>
                    <a:pt x="1908" y="1112"/>
                  </a:lnTo>
                  <a:lnTo>
                    <a:pt x="1850" y="1226"/>
                  </a:lnTo>
                  <a:lnTo>
                    <a:pt x="1783" y="1341"/>
                  </a:lnTo>
                  <a:lnTo>
                    <a:pt x="1706" y="1452"/>
                  </a:lnTo>
                  <a:lnTo>
                    <a:pt x="1621" y="1561"/>
                  </a:lnTo>
                  <a:lnTo>
                    <a:pt x="1506" y="1680"/>
                  </a:lnTo>
                  <a:lnTo>
                    <a:pt x="1384" y="1788"/>
                  </a:lnTo>
                  <a:lnTo>
                    <a:pt x="1254" y="1882"/>
                  </a:lnTo>
                  <a:lnTo>
                    <a:pt x="1121" y="1965"/>
                  </a:lnTo>
                  <a:lnTo>
                    <a:pt x="982" y="2029"/>
                  </a:lnTo>
                  <a:lnTo>
                    <a:pt x="842" y="2077"/>
                  </a:lnTo>
                  <a:lnTo>
                    <a:pt x="701" y="2104"/>
                  </a:lnTo>
                  <a:lnTo>
                    <a:pt x="563" y="2112"/>
                  </a:lnTo>
                  <a:lnTo>
                    <a:pt x="433" y="2095"/>
                  </a:lnTo>
                  <a:lnTo>
                    <a:pt x="321" y="2060"/>
                  </a:lnTo>
                  <a:lnTo>
                    <a:pt x="224" y="2005"/>
                  </a:lnTo>
                  <a:lnTo>
                    <a:pt x="146" y="1935"/>
                  </a:lnTo>
                  <a:lnTo>
                    <a:pt x="83" y="1847"/>
                  </a:lnTo>
                  <a:lnTo>
                    <a:pt x="39" y="1749"/>
                  </a:lnTo>
                  <a:lnTo>
                    <a:pt x="11" y="1637"/>
                  </a:lnTo>
                  <a:lnTo>
                    <a:pt x="0" y="1518"/>
                  </a:lnTo>
                  <a:lnTo>
                    <a:pt x="3" y="1411"/>
                  </a:lnTo>
                  <a:lnTo>
                    <a:pt x="19" y="1303"/>
                  </a:lnTo>
                  <a:lnTo>
                    <a:pt x="46" y="1190"/>
                  </a:lnTo>
                  <a:lnTo>
                    <a:pt x="84" y="1079"/>
                  </a:lnTo>
                  <a:lnTo>
                    <a:pt x="130" y="967"/>
                  </a:lnTo>
                  <a:lnTo>
                    <a:pt x="185" y="860"/>
                  </a:lnTo>
                  <a:lnTo>
                    <a:pt x="246" y="757"/>
                  </a:lnTo>
                  <a:lnTo>
                    <a:pt x="315" y="661"/>
                  </a:lnTo>
                  <a:lnTo>
                    <a:pt x="385" y="571"/>
                  </a:lnTo>
                  <a:lnTo>
                    <a:pt x="455" y="491"/>
                  </a:lnTo>
                  <a:lnTo>
                    <a:pt x="526" y="418"/>
                  </a:lnTo>
                  <a:lnTo>
                    <a:pt x="597" y="355"/>
                  </a:lnTo>
                  <a:lnTo>
                    <a:pt x="668" y="296"/>
                  </a:lnTo>
                  <a:lnTo>
                    <a:pt x="740" y="245"/>
                  </a:lnTo>
                  <a:lnTo>
                    <a:pt x="814" y="198"/>
                  </a:lnTo>
                  <a:lnTo>
                    <a:pt x="889" y="156"/>
                  </a:lnTo>
                  <a:lnTo>
                    <a:pt x="956" y="120"/>
                  </a:lnTo>
                  <a:lnTo>
                    <a:pt x="1025" y="89"/>
                  </a:lnTo>
                  <a:lnTo>
                    <a:pt x="1094" y="62"/>
                  </a:lnTo>
                  <a:lnTo>
                    <a:pt x="1164" y="41"/>
                  </a:lnTo>
                  <a:lnTo>
                    <a:pt x="1232" y="22"/>
                  </a:lnTo>
                  <a:lnTo>
                    <a:pt x="1300" y="10"/>
                  </a:lnTo>
                  <a:lnTo>
                    <a:pt x="1368" y="1"/>
                  </a:lnTo>
                  <a:lnTo>
                    <a:pt x="1435" y="0"/>
                  </a:lnTo>
                  <a:close/>
                  <a:moveTo>
                    <a:pt x="1422" y="32"/>
                  </a:moveTo>
                  <a:lnTo>
                    <a:pt x="1357" y="34"/>
                  </a:lnTo>
                  <a:lnTo>
                    <a:pt x="1294" y="41"/>
                  </a:lnTo>
                  <a:lnTo>
                    <a:pt x="1228" y="53"/>
                  </a:lnTo>
                  <a:lnTo>
                    <a:pt x="1164" y="70"/>
                  </a:lnTo>
                  <a:lnTo>
                    <a:pt x="1098" y="90"/>
                  </a:lnTo>
                  <a:lnTo>
                    <a:pt x="1032" y="118"/>
                  </a:lnTo>
                  <a:lnTo>
                    <a:pt x="966" y="147"/>
                  </a:lnTo>
                  <a:lnTo>
                    <a:pt x="903" y="182"/>
                  </a:lnTo>
                  <a:lnTo>
                    <a:pt x="832" y="222"/>
                  </a:lnTo>
                  <a:lnTo>
                    <a:pt x="762" y="267"/>
                  </a:lnTo>
                  <a:lnTo>
                    <a:pt x="694" y="316"/>
                  </a:lnTo>
                  <a:lnTo>
                    <a:pt x="627" y="372"/>
                  </a:lnTo>
                  <a:lnTo>
                    <a:pt x="559" y="433"/>
                  </a:lnTo>
                  <a:lnTo>
                    <a:pt x="494" y="501"/>
                  </a:lnTo>
                  <a:lnTo>
                    <a:pt x="428" y="576"/>
                  </a:lnTo>
                  <a:lnTo>
                    <a:pt x="365" y="661"/>
                  </a:lnTo>
                  <a:lnTo>
                    <a:pt x="303" y="750"/>
                  </a:lnTo>
                  <a:lnTo>
                    <a:pt x="247" y="847"/>
                  </a:lnTo>
                  <a:lnTo>
                    <a:pt x="198" y="946"/>
                  </a:lnTo>
                  <a:lnTo>
                    <a:pt x="158" y="1050"/>
                  </a:lnTo>
                  <a:lnTo>
                    <a:pt x="124" y="1152"/>
                  </a:lnTo>
                  <a:lnTo>
                    <a:pt x="102" y="1255"/>
                  </a:lnTo>
                  <a:lnTo>
                    <a:pt x="91" y="1356"/>
                  </a:lnTo>
                  <a:lnTo>
                    <a:pt x="91" y="1452"/>
                  </a:lnTo>
                  <a:lnTo>
                    <a:pt x="104" y="1558"/>
                  </a:lnTo>
                  <a:lnTo>
                    <a:pt x="132" y="1658"/>
                  </a:lnTo>
                  <a:lnTo>
                    <a:pt x="175" y="1745"/>
                  </a:lnTo>
                  <a:lnTo>
                    <a:pt x="234" y="1822"/>
                  </a:lnTo>
                  <a:lnTo>
                    <a:pt x="308" y="1884"/>
                  </a:lnTo>
                  <a:lnTo>
                    <a:pt x="397" y="1931"/>
                  </a:lnTo>
                  <a:lnTo>
                    <a:pt x="500" y="1962"/>
                  </a:lnTo>
                  <a:lnTo>
                    <a:pt x="619" y="1978"/>
                  </a:lnTo>
                  <a:lnTo>
                    <a:pt x="744" y="1971"/>
                  </a:lnTo>
                  <a:lnTo>
                    <a:pt x="872" y="1947"/>
                  </a:lnTo>
                  <a:lnTo>
                    <a:pt x="998" y="1904"/>
                  </a:lnTo>
                  <a:lnTo>
                    <a:pt x="1125" y="1847"/>
                  </a:lnTo>
                  <a:lnTo>
                    <a:pt x="1246" y="1774"/>
                  </a:lnTo>
                  <a:lnTo>
                    <a:pt x="1365" y="1690"/>
                  </a:lnTo>
                  <a:lnTo>
                    <a:pt x="1477" y="1593"/>
                  </a:lnTo>
                  <a:lnTo>
                    <a:pt x="1582" y="1489"/>
                  </a:lnTo>
                  <a:lnTo>
                    <a:pt x="1662" y="1390"/>
                  </a:lnTo>
                  <a:lnTo>
                    <a:pt x="1736" y="1288"/>
                  </a:lnTo>
                  <a:lnTo>
                    <a:pt x="1799" y="1184"/>
                  </a:lnTo>
                  <a:lnTo>
                    <a:pt x="1854" y="1079"/>
                  </a:lnTo>
                  <a:lnTo>
                    <a:pt x="1898" y="973"/>
                  </a:lnTo>
                  <a:lnTo>
                    <a:pt x="1934" y="871"/>
                  </a:lnTo>
                  <a:lnTo>
                    <a:pt x="1958" y="771"/>
                  </a:lnTo>
                  <a:lnTo>
                    <a:pt x="1973" y="679"/>
                  </a:lnTo>
                  <a:lnTo>
                    <a:pt x="1976" y="591"/>
                  </a:lnTo>
                  <a:lnTo>
                    <a:pt x="1972" y="514"/>
                  </a:lnTo>
                  <a:lnTo>
                    <a:pt x="1961" y="443"/>
                  </a:lnTo>
                  <a:lnTo>
                    <a:pt x="1945" y="381"/>
                  </a:lnTo>
                  <a:lnTo>
                    <a:pt x="1920" y="323"/>
                  </a:lnTo>
                  <a:lnTo>
                    <a:pt x="1893" y="272"/>
                  </a:lnTo>
                  <a:lnTo>
                    <a:pt x="1859" y="226"/>
                  </a:lnTo>
                  <a:lnTo>
                    <a:pt x="1822" y="185"/>
                  </a:lnTo>
                  <a:lnTo>
                    <a:pt x="1783" y="150"/>
                  </a:lnTo>
                  <a:lnTo>
                    <a:pt x="1742" y="119"/>
                  </a:lnTo>
                  <a:lnTo>
                    <a:pt x="1695" y="93"/>
                  </a:lnTo>
                  <a:lnTo>
                    <a:pt x="1648" y="71"/>
                  </a:lnTo>
                  <a:lnTo>
                    <a:pt x="1595" y="53"/>
                  </a:lnTo>
                  <a:lnTo>
                    <a:pt x="1541" y="41"/>
                  </a:lnTo>
                  <a:lnTo>
                    <a:pt x="1481" y="34"/>
                  </a:lnTo>
                  <a:lnTo>
                    <a:pt x="1422" y="32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6" name="Freeform 9">
              <a:extLst>
                <a:ext uri="{FF2B5EF4-FFF2-40B4-BE49-F238E27FC236}">
                  <a16:creationId xmlns:a16="http://schemas.microsoft.com/office/drawing/2014/main" id="{5E1CFA49-1776-9F4F-9839-8E1FB27917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3" y="943"/>
              <a:ext cx="265" cy="226"/>
            </a:xfrm>
            <a:custGeom>
              <a:avLst/>
              <a:gdLst>
                <a:gd name="T0" fmla="*/ 1 w 1670"/>
                <a:gd name="T1" fmla="*/ 0 h 1734"/>
                <a:gd name="T2" fmla="*/ 1 w 1670"/>
                <a:gd name="T3" fmla="*/ 0 h 1734"/>
                <a:gd name="T4" fmla="*/ 1 w 1670"/>
                <a:gd name="T5" fmla="*/ 0 h 1734"/>
                <a:gd name="T6" fmla="*/ 1 w 1670"/>
                <a:gd name="T7" fmla="*/ 0 h 1734"/>
                <a:gd name="T8" fmla="*/ 1 w 1670"/>
                <a:gd name="T9" fmla="*/ 0 h 1734"/>
                <a:gd name="T10" fmla="*/ 1 w 1670"/>
                <a:gd name="T11" fmla="*/ 0 h 1734"/>
                <a:gd name="T12" fmla="*/ 1 w 1670"/>
                <a:gd name="T13" fmla="*/ 0 h 1734"/>
                <a:gd name="T14" fmla="*/ 1 w 1670"/>
                <a:gd name="T15" fmla="*/ 0 h 1734"/>
                <a:gd name="T16" fmla="*/ 1 w 1670"/>
                <a:gd name="T17" fmla="*/ 0 h 1734"/>
                <a:gd name="T18" fmla="*/ 0 w 1670"/>
                <a:gd name="T19" fmla="*/ 1 h 1734"/>
                <a:gd name="T20" fmla="*/ 0 w 1670"/>
                <a:gd name="T21" fmla="*/ 1 h 1734"/>
                <a:gd name="T22" fmla="*/ 0 w 1670"/>
                <a:gd name="T23" fmla="*/ 1 h 1734"/>
                <a:gd name="T24" fmla="*/ 0 w 1670"/>
                <a:gd name="T25" fmla="*/ 0 h 1734"/>
                <a:gd name="T26" fmla="*/ 0 w 1670"/>
                <a:gd name="T27" fmla="*/ 0 h 1734"/>
                <a:gd name="T28" fmla="*/ 0 w 1670"/>
                <a:gd name="T29" fmla="*/ 0 h 1734"/>
                <a:gd name="T30" fmla="*/ 0 w 1670"/>
                <a:gd name="T31" fmla="*/ 0 h 1734"/>
                <a:gd name="T32" fmla="*/ 0 w 1670"/>
                <a:gd name="T33" fmla="*/ 0 h 1734"/>
                <a:gd name="T34" fmla="*/ 0 w 1670"/>
                <a:gd name="T35" fmla="*/ 0 h 1734"/>
                <a:gd name="T36" fmla="*/ 0 w 1670"/>
                <a:gd name="T37" fmla="*/ 0 h 1734"/>
                <a:gd name="T38" fmla="*/ 1 w 1670"/>
                <a:gd name="T39" fmla="*/ 0 h 1734"/>
                <a:gd name="T40" fmla="*/ 1 w 1670"/>
                <a:gd name="T41" fmla="*/ 0 h 1734"/>
                <a:gd name="T42" fmla="*/ 1 w 1670"/>
                <a:gd name="T43" fmla="*/ 0 h 1734"/>
                <a:gd name="T44" fmla="*/ 1 w 1670"/>
                <a:gd name="T45" fmla="*/ 0 h 1734"/>
                <a:gd name="T46" fmla="*/ 0 w 1670"/>
                <a:gd name="T47" fmla="*/ 0 h 1734"/>
                <a:gd name="T48" fmla="*/ 0 w 1670"/>
                <a:gd name="T49" fmla="*/ 0 h 1734"/>
                <a:gd name="T50" fmla="*/ 0 w 1670"/>
                <a:gd name="T51" fmla="*/ 0 h 1734"/>
                <a:gd name="T52" fmla="*/ 0 w 1670"/>
                <a:gd name="T53" fmla="*/ 0 h 1734"/>
                <a:gd name="T54" fmla="*/ 0 w 1670"/>
                <a:gd name="T55" fmla="*/ 0 h 1734"/>
                <a:gd name="T56" fmla="*/ 0 w 1670"/>
                <a:gd name="T57" fmla="*/ 0 h 1734"/>
                <a:gd name="T58" fmla="*/ 0 w 1670"/>
                <a:gd name="T59" fmla="*/ 0 h 1734"/>
                <a:gd name="T60" fmla="*/ 0 w 1670"/>
                <a:gd name="T61" fmla="*/ 0 h 1734"/>
                <a:gd name="T62" fmla="*/ 0 w 1670"/>
                <a:gd name="T63" fmla="*/ 1 h 1734"/>
                <a:gd name="T64" fmla="*/ 0 w 1670"/>
                <a:gd name="T65" fmla="*/ 1 h 1734"/>
                <a:gd name="T66" fmla="*/ 1 w 1670"/>
                <a:gd name="T67" fmla="*/ 0 h 1734"/>
                <a:gd name="T68" fmla="*/ 1 w 1670"/>
                <a:gd name="T69" fmla="*/ 0 h 1734"/>
                <a:gd name="T70" fmla="*/ 1 w 1670"/>
                <a:gd name="T71" fmla="*/ 0 h 1734"/>
                <a:gd name="T72" fmla="*/ 1 w 1670"/>
                <a:gd name="T73" fmla="*/ 0 h 1734"/>
                <a:gd name="T74" fmla="*/ 1 w 1670"/>
                <a:gd name="T75" fmla="*/ 0 h 1734"/>
                <a:gd name="T76" fmla="*/ 1 w 1670"/>
                <a:gd name="T77" fmla="*/ 0 h 1734"/>
                <a:gd name="T78" fmla="*/ 1 w 1670"/>
                <a:gd name="T79" fmla="*/ 0 h 1734"/>
                <a:gd name="T80" fmla="*/ 1 w 1670"/>
                <a:gd name="T81" fmla="*/ 0 h 1734"/>
                <a:gd name="T82" fmla="*/ 1 w 1670"/>
                <a:gd name="T83" fmla="*/ 0 h 1734"/>
                <a:gd name="T84" fmla="*/ 1 w 1670"/>
                <a:gd name="T85" fmla="*/ 0 h 1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70"/>
                <a:gd name="T130" fmla="*/ 0 h 1734"/>
                <a:gd name="T131" fmla="*/ 1670 w 1670"/>
                <a:gd name="T132" fmla="*/ 1734 h 17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70" h="1734">
                  <a:moveTo>
                    <a:pt x="1181" y="0"/>
                  </a:moveTo>
                  <a:lnTo>
                    <a:pt x="1234" y="2"/>
                  </a:lnTo>
                  <a:lnTo>
                    <a:pt x="1284" y="8"/>
                  </a:lnTo>
                  <a:lnTo>
                    <a:pt x="1332" y="20"/>
                  </a:lnTo>
                  <a:lnTo>
                    <a:pt x="1378" y="35"/>
                  </a:lnTo>
                  <a:lnTo>
                    <a:pt x="1421" y="53"/>
                  </a:lnTo>
                  <a:lnTo>
                    <a:pt x="1461" y="75"/>
                  </a:lnTo>
                  <a:lnTo>
                    <a:pt x="1497" y="101"/>
                  </a:lnTo>
                  <a:lnTo>
                    <a:pt x="1532" y="132"/>
                  </a:lnTo>
                  <a:lnTo>
                    <a:pt x="1564" y="168"/>
                  </a:lnTo>
                  <a:lnTo>
                    <a:pt x="1594" y="208"/>
                  </a:lnTo>
                  <a:lnTo>
                    <a:pt x="1620" y="253"/>
                  </a:lnTo>
                  <a:lnTo>
                    <a:pt x="1642" y="304"/>
                  </a:lnTo>
                  <a:lnTo>
                    <a:pt x="1656" y="358"/>
                  </a:lnTo>
                  <a:lnTo>
                    <a:pt x="1666" y="420"/>
                  </a:lnTo>
                  <a:lnTo>
                    <a:pt x="1670" y="487"/>
                  </a:lnTo>
                  <a:lnTo>
                    <a:pt x="1669" y="564"/>
                  </a:lnTo>
                  <a:lnTo>
                    <a:pt x="1657" y="646"/>
                  </a:lnTo>
                  <a:lnTo>
                    <a:pt x="1637" y="733"/>
                  </a:lnTo>
                  <a:lnTo>
                    <a:pt x="1607" y="824"/>
                  </a:lnTo>
                  <a:lnTo>
                    <a:pt x="1570" y="919"/>
                  </a:lnTo>
                  <a:lnTo>
                    <a:pt x="1520" y="1012"/>
                  </a:lnTo>
                  <a:lnTo>
                    <a:pt x="1466" y="1107"/>
                  </a:lnTo>
                  <a:lnTo>
                    <a:pt x="1402" y="1198"/>
                  </a:lnTo>
                  <a:lnTo>
                    <a:pt x="1332" y="1286"/>
                  </a:lnTo>
                  <a:lnTo>
                    <a:pt x="1238" y="1382"/>
                  </a:lnTo>
                  <a:lnTo>
                    <a:pt x="1137" y="1469"/>
                  </a:lnTo>
                  <a:lnTo>
                    <a:pt x="1031" y="1547"/>
                  </a:lnTo>
                  <a:lnTo>
                    <a:pt x="921" y="1614"/>
                  </a:lnTo>
                  <a:lnTo>
                    <a:pt x="808" y="1666"/>
                  </a:lnTo>
                  <a:lnTo>
                    <a:pt x="694" y="1704"/>
                  </a:lnTo>
                  <a:lnTo>
                    <a:pt x="579" y="1726"/>
                  </a:lnTo>
                  <a:lnTo>
                    <a:pt x="466" y="1734"/>
                  </a:lnTo>
                  <a:lnTo>
                    <a:pt x="359" y="1720"/>
                  </a:lnTo>
                  <a:lnTo>
                    <a:pt x="266" y="1690"/>
                  </a:lnTo>
                  <a:lnTo>
                    <a:pt x="187" y="1646"/>
                  </a:lnTo>
                  <a:lnTo>
                    <a:pt x="122" y="1589"/>
                  </a:lnTo>
                  <a:lnTo>
                    <a:pt x="71" y="1518"/>
                  </a:lnTo>
                  <a:lnTo>
                    <a:pt x="33" y="1437"/>
                  </a:lnTo>
                  <a:lnTo>
                    <a:pt x="9" y="1348"/>
                  </a:lnTo>
                  <a:lnTo>
                    <a:pt x="0" y="1251"/>
                  </a:lnTo>
                  <a:lnTo>
                    <a:pt x="1" y="1163"/>
                  </a:lnTo>
                  <a:lnTo>
                    <a:pt x="13" y="1074"/>
                  </a:lnTo>
                  <a:lnTo>
                    <a:pt x="35" y="983"/>
                  </a:lnTo>
                  <a:lnTo>
                    <a:pt x="66" y="892"/>
                  </a:lnTo>
                  <a:lnTo>
                    <a:pt x="102" y="801"/>
                  </a:lnTo>
                  <a:lnTo>
                    <a:pt x="147" y="713"/>
                  </a:lnTo>
                  <a:lnTo>
                    <a:pt x="196" y="628"/>
                  </a:lnTo>
                  <a:lnTo>
                    <a:pt x="251" y="549"/>
                  </a:lnTo>
                  <a:lnTo>
                    <a:pt x="308" y="474"/>
                  </a:lnTo>
                  <a:lnTo>
                    <a:pt x="366" y="408"/>
                  </a:lnTo>
                  <a:lnTo>
                    <a:pt x="424" y="349"/>
                  </a:lnTo>
                  <a:lnTo>
                    <a:pt x="484" y="296"/>
                  </a:lnTo>
                  <a:lnTo>
                    <a:pt x="542" y="247"/>
                  </a:lnTo>
                  <a:lnTo>
                    <a:pt x="603" y="204"/>
                  </a:lnTo>
                  <a:lnTo>
                    <a:pt x="663" y="165"/>
                  </a:lnTo>
                  <a:lnTo>
                    <a:pt x="725" y="131"/>
                  </a:lnTo>
                  <a:lnTo>
                    <a:pt x="781" y="100"/>
                  </a:lnTo>
                  <a:lnTo>
                    <a:pt x="839" y="74"/>
                  </a:lnTo>
                  <a:lnTo>
                    <a:pt x="896" y="52"/>
                  </a:lnTo>
                  <a:lnTo>
                    <a:pt x="954" y="34"/>
                  </a:lnTo>
                  <a:lnTo>
                    <a:pt x="1011" y="18"/>
                  </a:lnTo>
                  <a:lnTo>
                    <a:pt x="1069" y="8"/>
                  </a:lnTo>
                  <a:lnTo>
                    <a:pt x="1124" y="2"/>
                  </a:lnTo>
                  <a:lnTo>
                    <a:pt x="1181" y="0"/>
                  </a:lnTo>
                  <a:close/>
                  <a:moveTo>
                    <a:pt x="1169" y="26"/>
                  </a:moveTo>
                  <a:lnTo>
                    <a:pt x="1115" y="27"/>
                  </a:lnTo>
                  <a:lnTo>
                    <a:pt x="1062" y="34"/>
                  </a:lnTo>
                  <a:lnTo>
                    <a:pt x="1008" y="44"/>
                  </a:lnTo>
                  <a:lnTo>
                    <a:pt x="955" y="58"/>
                  </a:lnTo>
                  <a:lnTo>
                    <a:pt x="900" y="75"/>
                  </a:lnTo>
                  <a:lnTo>
                    <a:pt x="844" y="97"/>
                  </a:lnTo>
                  <a:lnTo>
                    <a:pt x="790" y="122"/>
                  </a:lnTo>
                  <a:lnTo>
                    <a:pt x="737" y="151"/>
                  </a:lnTo>
                  <a:lnTo>
                    <a:pt x="677" y="185"/>
                  </a:lnTo>
                  <a:lnTo>
                    <a:pt x="621" y="224"/>
                  </a:lnTo>
                  <a:lnTo>
                    <a:pt x="563" y="265"/>
                  </a:lnTo>
                  <a:lnTo>
                    <a:pt x="508" y="311"/>
                  </a:lnTo>
                  <a:lnTo>
                    <a:pt x="453" y="362"/>
                  </a:lnTo>
                  <a:lnTo>
                    <a:pt x="399" y="418"/>
                  </a:lnTo>
                  <a:lnTo>
                    <a:pt x="346" y="479"/>
                  </a:lnTo>
                  <a:lnTo>
                    <a:pt x="294" y="549"/>
                  </a:lnTo>
                  <a:lnTo>
                    <a:pt x="244" y="622"/>
                  </a:lnTo>
                  <a:lnTo>
                    <a:pt x="199" y="703"/>
                  </a:lnTo>
                  <a:lnTo>
                    <a:pt x="159" y="784"/>
                  </a:lnTo>
                  <a:lnTo>
                    <a:pt x="128" y="869"/>
                  </a:lnTo>
                  <a:lnTo>
                    <a:pt x="100" y="953"/>
                  </a:lnTo>
                  <a:lnTo>
                    <a:pt x="84" y="1037"/>
                  </a:lnTo>
                  <a:lnTo>
                    <a:pt x="73" y="1117"/>
                  </a:lnTo>
                  <a:lnTo>
                    <a:pt x="75" y="1197"/>
                  </a:lnTo>
                  <a:lnTo>
                    <a:pt x="86" y="1283"/>
                  </a:lnTo>
                  <a:lnTo>
                    <a:pt x="109" y="1363"/>
                  </a:lnTo>
                  <a:lnTo>
                    <a:pt x="146" y="1434"/>
                  </a:lnTo>
                  <a:lnTo>
                    <a:pt x="195" y="1498"/>
                  </a:lnTo>
                  <a:lnTo>
                    <a:pt x="255" y="1548"/>
                  </a:lnTo>
                  <a:lnTo>
                    <a:pt x="328" y="1587"/>
                  </a:lnTo>
                  <a:lnTo>
                    <a:pt x="413" y="1613"/>
                  </a:lnTo>
                  <a:lnTo>
                    <a:pt x="511" y="1624"/>
                  </a:lnTo>
                  <a:lnTo>
                    <a:pt x="614" y="1618"/>
                  </a:lnTo>
                  <a:lnTo>
                    <a:pt x="717" y="1598"/>
                  </a:lnTo>
                  <a:lnTo>
                    <a:pt x="821" y="1564"/>
                  </a:lnTo>
                  <a:lnTo>
                    <a:pt x="925" y="1518"/>
                  </a:lnTo>
                  <a:lnTo>
                    <a:pt x="1026" y="1459"/>
                  </a:lnTo>
                  <a:lnTo>
                    <a:pt x="1123" y="1389"/>
                  </a:lnTo>
                  <a:lnTo>
                    <a:pt x="1215" y="1311"/>
                  </a:lnTo>
                  <a:lnTo>
                    <a:pt x="1301" y="1225"/>
                  </a:lnTo>
                  <a:lnTo>
                    <a:pt x="1367" y="1145"/>
                  </a:lnTo>
                  <a:lnTo>
                    <a:pt x="1426" y="1063"/>
                  </a:lnTo>
                  <a:lnTo>
                    <a:pt x="1479" y="977"/>
                  </a:lnTo>
                  <a:lnTo>
                    <a:pt x="1526" y="892"/>
                  </a:lnTo>
                  <a:lnTo>
                    <a:pt x="1562" y="806"/>
                  </a:lnTo>
                  <a:lnTo>
                    <a:pt x="1591" y="722"/>
                  </a:lnTo>
                  <a:lnTo>
                    <a:pt x="1612" y="641"/>
                  </a:lnTo>
                  <a:lnTo>
                    <a:pt x="1625" y="564"/>
                  </a:lnTo>
                  <a:lnTo>
                    <a:pt x="1628" y="492"/>
                  </a:lnTo>
                  <a:lnTo>
                    <a:pt x="1625" y="428"/>
                  </a:lnTo>
                  <a:lnTo>
                    <a:pt x="1616" y="368"/>
                  </a:lnTo>
                  <a:lnTo>
                    <a:pt x="1603" y="318"/>
                  </a:lnTo>
                  <a:lnTo>
                    <a:pt x="1584" y="270"/>
                  </a:lnTo>
                  <a:lnTo>
                    <a:pt x="1560" y="227"/>
                  </a:lnTo>
                  <a:lnTo>
                    <a:pt x="1533" y="189"/>
                  </a:lnTo>
                  <a:lnTo>
                    <a:pt x="1504" y="154"/>
                  </a:lnTo>
                  <a:lnTo>
                    <a:pt x="1471" y="124"/>
                  </a:lnTo>
                  <a:lnTo>
                    <a:pt x="1437" y="98"/>
                  </a:lnTo>
                  <a:lnTo>
                    <a:pt x="1398" y="76"/>
                  </a:lnTo>
                  <a:lnTo>
                    <a:pt x="1358" y="58"/>
                  </a:lnTo>
                  <a:lnTo>
                    <a:pt x="1314" y="44"/>
                  </a:lnTo>
                  <a:lnTo>
                    <a:pt x="1269" y="34"/>
                  </a:lnTo>
                  <a:lnTo>
                    <a:pt x="1220" y="27"/>
                  </a:lnTo>
                  <a:lnTo>
                    <a:pt x="1169" y="26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7" name="Freeform 10">
              <a:extLst>
                <a:ext uri="{FF2B5EF4-FFF2-40B4-BE49-F238E27FC236}">
                  <a16:creationId xmlns:a16="http://schemas.microsoft.com/office/drawing/2014/main" id="{A2EC0DA7-9A31-9C47-9CB0-7467059A4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949"/>
              <a:ext cx="208" cy="176"/>
            </a:xfrm>
            <a:custGeom>
              <a:avLst/>
              <a:gdLst>
                <a:gd name="T0" fmla="*/ 1 w 1314"/>
                <a:gd name="T1" fmla="*/ 0 h 1353"/>
                <a:gd name="T2" fmla="*/ 1 w 1314"/>
                <a:gd name="T3" fmla="*/ 0 h 1353"/>
                <a:gd name="T4" fmla="*/ 1 w 1314"/>
                <a:gd name="T5" fmla="*/ 0 h 1353"/>
                <a:gd name="T6" fmla="*/ 1 w 1314"/>
                <a:gd name="T7" fmla="*/ 0 h 1353"/>
                <a:gd name="T8" fmla="*/ 1 w 1314"/>
                <a:gd name="T9" fmla="*/ 0 h 1353"/>
                <a:gd name="T10" fmla="*/ 1 w 1314"/>
                <a:gd name="T11" fmla="*/ 0 h 1353"/>
                <a:gd name="T12" fmla="*/ 1 w 1314"/>
                <a:gd name="T13" fmla="*/ 0 h 1353"/>
                <a:gd name="T14" fmla="*/ 1 w 1314"/>
                <a:gd name="T15" fmla="*/ 0 h 1353"/>
                <a:gd name="T16" fmla="*/ 0 w 1314"/>
                <a:gd name="T17" fmla="*/ 0 h 1353"/>
                <a:gd name="T18" fmla="*/ 0 w 1314"/>
                <a:gd name="T19" fmla="*/ 0 h 1353"/>
                <a:gd name="T20" fmla="*/ 0 w 1314"/>
                <a:gd name="T21" fmla="*/ 0 h 1353"/>
                <a:gd name="T22" fmla="*/ 0 w 1314"/>
                <a:gd name="T23" fmla="*/ 0 h 1353"/>
                <a:gd name="T24" fmla="*/ 0 w 1314"/>
                <a:gd name="T25" fmla="*/ 0 h 1353"/>
                <a:gd name="T26" fmla="*/ 0 w 1314"/>
                <a:gd name="T27" fmla="*/ 0 h 1353"/>
                <a:gd name="T28" fmla="*/ 0 w 1314"/>
                <a:gd name="T29" fmla="*/ 0 h 1353"/>
                <a:gd name="T30" fmla="*/ 0 w 1314"/>
                <a:gd name="T31" fmla="*/ 0 h 1353"/>
                <a:gd name="T32" fmla="*/ 0 w 1314"/>
                <a:gd name="T33" fmla="*/ 0 h 1353"/>
                <a:gd name="T34" fmla="*/ 0 w 1314"/>
                <a:gd name="T35" fmla="*/ 0 h 1353"/>
                <a:gd name="T36" fmla="*/ 0 w 1314"/>
                <a:gd name="T37" fmla="*/ 0 h 1353"/>
                <a:gd name="T38" fmla="*/ 0 w 1314"/>
                <a:gd name="T39" fmla="*/ 0 h 1353"/>
                <a:gd name="T40" fmla="*/ 0 w 1314"/>
                <a:gd name="T41" fmla="*/ 0 h 1353"/>
                <a:gd name="T42" fmla="*/ 1 w 1314"/>
                <a:gd name="T43" fmla="*/ 0 h 1353"/>
                <a:gd name="T44" fmla="*/ 0 w 1314"/>
                <a:gd name="T45" fmla="*/ 0 h 1353"/>
                <a:gd name="T46" fmla="*/ 0 w 1314"/>
                <a:gd name="T47" fmla="*/ 0 h 1353"/>
                <a:gd name="T48" fmla="*/ 0 w 1314"/>
                <a:gd name="T49" fmla="*/ 0 h 1353"/>
                <a:gd name="T50" fmla="*/ 0 w 1314"/>
                <a:gd name="T51" fmla="*/ 0 h 1353"/>
                <a:gd name="T52" fmla="*/ 0 w 1314"/>
                <a:gd name="T53" fmla="*/ 0 h 1353"/>
                <a:gd name="T54" fmla="*/ 0 w 1314"/>
                <a:gd name="T55" fmla="*/ 0 h 1353"/>
                <a:gd name="T56" fmla="*/ 0 w 1314"/>
                <a:gd name="T57" fmla="*/ 0 h 1353"/>
                <a:gd name="T58" fmla="*/ 0 w 1314"/>
                <a:gd name="T59" fmla="*/ 0 h 1353"/>
                <a:gd name="T60" fmla="*/ 0 w 1314"/>
                <a:gd name="T61" fmla="*/ 0 h 1353"/>
                <a:gd name="T62" fmla="*/ 0 w 1314"/>
                <a:gd name="T63" fmla="*/ 0 h 1353"/>
                <a:gd name="T64" fmla="*/ 0 w 1314"/>
                <a:gd name="T65" fmla="*/ 0 h 1353"/>
                <a:gd name="T66" fmla="*/ 0 w 1314"/>
                <a:gd name="T67" fmla="*/ 0 h 1353"/>
                <a:gd name="T68" fmla="*/ 1 w 1314"/>
                <a:gd name="T69" fmla="*/ 0 h 1353"/>
                <a:gd name="T70" fmla="*/ 1 w 1314"/>
                <a:gd name="T71" fmla="*/ 0 h 1353"/>
                <a:gd name="T72" fmla="*/ 1 w 1314"/>
                <a:gd name="T73" fmla="*/ 0 h 1353"/>
                <a:gd name="T74" fmla="*/ 1 w 1314"/>
                <a:gd name="T75" fmla="*/ 0 h 1353"/>
                <a:gd name="T76" fmla="*/ 1 w 1314"/>
                <a:gd name="T77" fmla="*/ 0 h 1353"/>
                <a:gd name="T78" fmla="*/ 1 w 1314"/>
                <a:gd name="T79" fmla="*/ 0 h 1353"/>
                <a:gd name="T80" fmla="*/ 1 w 1314"/>
                <a:gd name="T81" fmla="*/ 0 h 1353"/>
                <a:gd name="T82" fmla="*/ 1 w 1314"/>
                <a:gd name="T83" fmla="*/ 0 h 1353"/>
                <a:gd name="T84" fmla="*/ 1 w 1314"/>
                <a:gd name="T85" fmla="*/ 0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4"/>
                <a:gd name="T130" fmla="*/ 0 h 1353"/>
                <a:gd name="T131" fmla="*/ 1314 w 1314"/>
                <a:gd name="T132" fmla="*/ 1353 h 13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4" h="1353">
                  <a:moveTo>
                    <a:pt x="926" y="0"/>
                  </a:moveTo>
                  <a:lnTo>
                    <a:pt x="967" y="2"/>
                  </a:lnTo>
                  <a:lnTo>
                    <a:pt x="1010" y="7"/>
                  </a:lnTo>
                  <a:lnTo>
                    <a:pt x="1047" y="15"/>
                  </a:lnTo>
                  <a:lnTo>
                    <a:pt x="1086" y="28"/>
                  </a:lnTo>
                  <a:lnTo>
                    <a:pt x="1120" y="42"/>
                  </a:lnTo>
                  <a:lnTo>
                    <a:pt x="1150" y="61"/>
                  </a:lnTo>
                  <a:lnTo>
                    <a:pt x="1180" y="82"/>
                  </a:lnTo>
                  <a:lnTo>
                    <a:pt x="1207" y="106"/>
                  </a:lnTo>
                  <a:lnTo>
                    <a:pt x="1232" y="135"/>
                  </a:lnTo>
                  <a:lnTo>
                    <a:pt x="1255" y="167"/>
                  </a:lnTo>
                  <a:lnTo>
                    <a:pt x="1276" y="202"/>
                  </a:lnTo>
                  <a:lnTo>
                    <a:pt x="1292" y="242"/>
                  </a:lnTo>
                  <a:lnTo>
                    <a:pt x="1304" y="284"/>
                  </a:lnTo>
                  <a:lnTo>
                    <a:pt x="1312" y="333"/>
                  </a:lnTo>
                  <a:lnTo>
                    <a:pt x="1314" y="388"/>
                  </a:lnTo>
                  <a:lnTo>
                    <a:pt x="1313" y="448"/>
                  </a:lnTo>
                  <a:lnTo>
                    <a:pt x="1303" y="513"/>
                  </a:lnTo>
                  <a:lnTo>
                    <a:pt x="1286" y="581"/>
                  </a:lnTo>
                  <a:lnTo>
                    <a:pt x="1262" y="652"/>
                  </a:lnTo>
                  <a:lnTo>
                    <a:pt x="1231" y="726"/>
                  </a:lnTo>
                  <a:lnTo>
                    <a:pt x="1192" y="798"/>
                  </a:lnTo>
                  <a:lnTo>
                    <a:pt x="1148" y="872"/>
                  </a:lnTo>
                  <a:lnTo>
                    <a:pt x="1098" y="942"/>
                  </a:lnTo>
                  <a:lnTo>
                    <a:pt x="1042" y="1010"/>
                  </a:lnTo>
                  <a:lnTo>
                    <a:pt x="968" y="1084"/>
                  </a:lnTo>
                  <a:lnTo>
                    <a:pt x="891" y="1152"/>
                  </a:lnTo>
                  <a:lnTo>
                    <a:pt x="808" y="1211"/>
                  </a:lnTo>
                  <a:lnTo>
                    <a:pt x="723" y="1263"/>
                  </a:lnTo>
                  <a:lnTo>
                    <a:pt x="634" y="1302"/>
                  </a:lnTo>
                  <a:lnTo>
                    <a:pt x="545" y="1331"/>
                  </a:lnTo>
                  <a:lnTo>
                    <a:pt x="456" y="1348"/>
                  </a:lnTo>
                  <a:lnTo>
                    <a:pt x="368" y="1353"/>
                  </a:lnTo>
                  <a:lnTo>
                    <a:pt x="284" y="1343"/>
                  </a:lnTo>
                  <a:lnTo>
                    <a:pt x="212" y="1321"/>
                  </a:lnTo>
                  <a:lnTo>
                    <a:pt x="150" y="1286"/>
                  </a:lnTo>
                  <a:lnTo>
                    <a:pt x="100" y="1244"/>
                  </a:lnTo>
                  <a:lnTo>
                    <a:pt x="58" y="1189"/>
                  </a:lnTo>
                  <a:lnTo>
                    <a:pt x="29" y="1127"/>
                  </a:lnTo>
                  <a:lnTo>
                    <a:pt x="9" y="1059"/>
                  </a:lnTo>
                  <a:lnTo>
                    <a:pt x="2" y="985"/>
                  </a:lnTo>
                  <a:lnTo>
                    <a:pt x="0" y="917"/>
                  </a:lnTo>
                  <a:lnTo>
                    <a:pt x="8" y="847"/>
                  </a:lnTo>
                  <a:lnTo>
                    <a:pt x="23" y="776"/>
                  </a:lnTo>
                  <a:lnTo>
                    <a:pt x="47" y="705"/>
                  </a:lnTo>
                  <a:lnTo>
                    <a:pt x="74" y="634"/>
                  </a:lnTo>
                  <a:lnTo>
                    <a:pt x="107" y="566"/>
                  </a:lnTo>
                  <a:lnTo>
                    <a:pt x="146" y="500"/>
                  </a:lnTo>
                  <a:lnTo>
                    <a:pt x="189" y="438"/>
                  </a:lnTo>
                  <a:lnTo>
                    <a:pt x="233" y="379"/>
                  </a:lnTo>
                  <a:lnTo>
                    <a:pt x="278" y="327"/>
                  </a:lnTo>
                  <a:lnTo>
                    <a:pt x="323" y="279"/>
                  </a:lnTo>
                  <a:lnTo>
                    <a:pt x="369" y="237"/>
                  </a:lnTo>
                  <a:lnTo>
                    <a:pt x="416" y="198"/>
                  </a:lnTo>
                  <a:lnTo>
                    <a:pt x="462" y="164"/>
                  </a:lnTo>
                  <a:lnTo>
                    <a:pt x="510" y="132"/>
                  </a:lnTo>
                  <a:lnTo>
                    <a:pt x="561" y="105"/>
                  </a:lnTo>
                  <a:lnTo>
                    <a:pt x="604" y="80"/>
                  </a:lnTo>
                  <a:lnTo>
                    <a:pt x="651" y="60"/>
                  </a:lnTo>
                  <a:lnTo>
                    <a:pt x="697" y="42"/>
                  </a:lnTo>
                  <a:lnTo>
                    <a:pt x="744" y="28"/>
                  </a:lnTo>
                  <a:lnTo>
                    <a:pt x="789" y="15"/>
                  </a:lnTo>
                  <a:lnTo>
                    <a:pt x="835" y="7"/>
                  </a:lnTo>
                  <a:lnTo>
                    <a:pt x="881" y="2"/>
                  </a:lnTo>
                  <a:lnTo>
                    <a:pt x="926" y="0"/>
                  </a:lnTo>
                  <a:close/>
                  <a:moveTo>
                    <a:pt x="918" y="21"/>
                  </a:moveTo>
                  <a:lnTo>
                    <a:pt x="874" y="22"/>
                  </a:lnTo>
                  <a:lnTo>
                    <a:pt x="832" y="28"/>
                  </a:lnTo>
                  <a:lnTo>
                    <a:pt x="788" y="35"/>
                  </a:lnTo>
                  <a:lnTo>
                    <a:pt x="744" y="47"/>
                  </a:lnTo>
                  <a:lnTo>
                    <a:pt x="700" y="60"/>
                  </a:lnTo>
                  <a:lnTo>
                    <a:pt x="656" y="78"/>
                  </a:lnTo>
                  <a:lnTo>
                    <a:pt x="613" y="97"/>
                  </a:lnTo>
                  <a:lnTo>
                    <a:pt x="571" y="122"/>
                  </a:lnTo>
                  <a:lnTo>
                    <a:pt x="524" y="148"/>
                  </a:lnTo>
                  <a:lnTo>
                    <a:pt x="478" y="179"/>
                  </a:lnTo>
                  <a:lnTo>
                    <a:pt x="433" y="211"/>
                  </a:lnTo>
                  <a:lnTo>
                    <a:pt x="390" y="248"/>
                  </a:lnTo>
                  <a:lnTo>
                    <a:pt x="346" y="288"/>
                  </a:lnTo>
                  <a:lnTo>
                    <a:pt x="305" y="333"/>
                  </a:lnTo>
                  <a:lnTo>
                    <a:pt x="262" y="383"/>
                  </a:lnTo>
                  <a:lnTo>
                    <a:pt x="224" y="438"/>
                  </a:lnTo>
                  <a:lnTo>
                    <a:pt x="184" y="496"/>
                  </a:lnTo>
                  <a:lnTo>
                    <a:pt x="149" y="558"/>
                  </a:lnTo>
                  <a:lnTo>
                    <a:pt x="119" y="621"/>
                  </a:lnTo>
                  <a:lnTo>
                    <a:pt x="94" y="687"/>
                  </a:lnTo>
                  <a:lnTo>
                    <a:pt x="75" y="752"/>
                  </a:lnTo>
                  <a:lnTo>
                    <a:pt x="62" y="816"/>
                  </a:lnTo>
                  <a:lnTo>
                    <a:pt x="56" y="880"/>
                  </a:lnTo>
                  <a:lnTo>
                    <a:pt x="58" y="942"/>
                  </a:lnTo>
                  <a:lnTo>
                    <a:pt x="67" y="1007"/>
                  </a:lnTo>
                  <a:lnTo>
                    <a:pt x="88" y="1069"/>
                  </a:lnTo>
                  <a:lnTo>
                    <a:pt x="116" y="1124"/>
                  </a:lnTo>
                  <a:lnTo>
                    <a:pt x="155" y="1173"/>
                  </a:lnTo>
                  <a:lnTo>
                    <a:pt x="202" y="1210"/>
                  </a:lnTo>
                  <a:lnTo>
                    <a:pt x="258" y="1241"/>
                  </a:lnTo>
                  <a:lnTo>
                    <a:pt x="324" y="1260"/>
                  </a:lnTo>
                  <a:lnTo>
                    <a:pt x="402" y="1271"/>
                  </a:lnTo>
                  <a:lnTo>
                    <a:pt x="482" y="1266"/>
                  </a:lnTo>
                  <a:lnTo>
                    <a:pt x="563" y="1251"/>
                  </a:lnTo>
                  <a:lnTo>
                    <a:pt x="644" y="1224"/>
                  </a:lnTo>
                  <a:lnTo>
                    <a:pt x="726" y="1189"/>
                  </a:lnTo>
                  <a:lnTo>
                    <a:pt x="803" y="1143"/>
                  </a:lnTo>
                  <a:lnTo>
                    <a:pt x="879" y="1090"/>
                  </a:lnTo>
                  <a:lnTo>
                    <a:pt x="950" y="1029"/>
                  </a:lnTo>
                  <a:lnTo>
                    <a:pt x="1019" y="965"/>
                  </a:lnTo>
                  <a:lnTo>
                    <a:pt x="1070" y="903"/>
                  </a:lnTo>
                  <a:lnTo>
                    <a:pt x="1118" y="838"/>
                  </a:lnTo>
                  <a:lnTo>
                    <a:pt x="1160" y="771"/>
                  </a:lnTo>
                  <a:lnTo>
                    <a:pt x="1196" y="704"/>
                  </a:lnTo>
                  <a:lnTo>
                    <a:pt x="1225" y="637"/>
                  </a:lnTo>
                  <a:lnTo>
                    <a:pt x="1249" y="571"/>
                  </a:lnTo>
                  <a:lnTo>
                    <a:pt x="1265" y="508"/>
                  </a:lnTo>
                  <a:lnTo>
                    <a:pt x="1277" y="448"/>
                  </a:lnTo>
                  <a:lnTo>
                    <a:pt x="1280" y="392"/>
                  </a:lnTo>
                  <a:lnTo>
                    <a:pt x="1278" y="341"/>
                  </a:lnTo>
                  <a:lnTo>
                    <a:pt x="1272" y="296"/>
                  </a:lnTo>
                  <a:lnTo>
                    <a:pt x="1262" y="255"/>
                  </a:lnTo>
                  <a:lnTo>
                    <a:pt x="1246" y="216"/>
                  </a:lnTo>
                  <a:lnTo>
                    <a:pt x="1228" y="182"/>
                  </a:lnTo>
                  <a:lnTo>
                    <a:pt x="1207" y="151"/>
                  </a:lnTo>
                  <a:lnTo>
                    <a:pt x="1184" y="124"/>
                  </a:lnTo>
                  <a:lnTo>
                    <a:pt x="1158" y="100"/>
                  </a:lnTo>
                  <a:lnTo>
                    <a:pt x="1131" y="79"/>
                  </a:lnTo>
                  <a:lnTo>
                    <a:pt x="1100" y="61"/>
                  </a:lnTo>
                  <a:lnTo>
                    <a:pt x="1069" y="47"/>
                  </a:lnTo>
                  <a:lnTo>
                    <a:pt x="1033" y="35"/>
                  </a:lnTo>
                  <a:lnTo>
                    <a:pt x="997" y="28"/>
                  </a:lnTo>
                  <a:lnTo>
                    <a:pt x="958" y="22"/>
                  </a:lnTo>
                  <a:lnTo>
                    <a:pt x="918" y="21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8" name="Freeform 11">
              <a:extLst>
                <a:ext uri="{FF2B5EF4-FFF2-40B4-BE49-F238E27FC236}">
                  <a16:creationId xmlns:a16="http://schemas.microsoft.com/office/drawing/2014/main" id="{4B3D7E77-5BCD-D54B-A5DB-A2F63052D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8" y="955"/>
              <a:ext cx="152" cy="127"/>
            </a:xfrm>
            <a:custGeom>
              <a:avLst/>
              <a:gdLst>
                <a:gd name="T0" fmla="*/ 0 w 956"/>
                <a:gd name="T1" fmla="*/ 0 h 974"/>
                <a:gd name="T2" fmla="*/ 0 w 956"/>
                <a:gd name="T3" fmla="*/ 0 h 974"/>
                <a:gd name="T4" fmla="*/ 0 w 956"/>
                <a:gd name="T5" fmla="*/ 0 h 974"/>
                <a:gd name="T6" fmla="*/ 1 w 956"/>
                <a:gd name="T7" fmla="*/ 0 h 974"/>
                <a:gd name="T8" fmla="*/ 1 w 956"/>
                <a:gd name="T9" fmla="*/ 0 h 974"/>
                <a:gd name="T10" fmla="*/ 1 w 956"/>
                <a:gd name="T11" fmla="*/ 0 h 974"/>
                <a:gd name="T12" fmla="*/ 1 w 956"/>
                <a:gd name="T13" fmla="*/ 0 h 974"/>
                <a:gd name="T14" fmla="*/ 0 w 956"/>
                <a:gd name="T15" fmla="*/ 0 h 974"/>
                <a:gd name="T16" fmla="*/ 0 w 956"/>
                <a:gd name="T17" fmla="*/ 0 h 974"/>
                <a:gd name="T18" fmla="*/ 0 w 956"/>
                <a:gd name="T19" fmla="*/ 0 h 974"/>
                <a:gd name="T20" fmla="*/ 0 w 956"/>
                <a:gd name="T21" fmla="*/ 0 h 974"/>
                <a:gd name="T22" fmla="*/ 0 w 956"/>
                <a:gd name="T23" fmla="*/ 0 h 974"/>
                <a:gd name="T24" fmla="*/ 0 w 956"/>
                <a:gd name="T25" fmla="*/ 0 h 974"/>
                <a:gd name="T26" fmla="*/ 0 w 956"/>
                <a:gd name="T27" fmla="*/ 0 h 974"/>
                <a:gd name="T28" fmla="*/ 0 w 956"/>
                <a:gd name="T29" fmla="*/ 0 h 974"/>
                <a:gd name="T30" fmla="*/ 0 w 956"/>
                <a:gd name="T31" fmla="*/ 0 h 974"/>
                <a:gd name="T32" fmla="*/ 0 w 956"/>
                <a:gd name="T33" fmla="*/ 0 h 974"/>
                <a:gd name="T34" fmla="*/ 0 w 956"/>
                <a:gd name="T35" fmla="*/ 0 h 974"/>
                <a:gd name="T36" fmla="*/ 0 w 956"/>
                <a:gd name="T37" fmla="*/ 0 h 974"/>
                <a:gd name="T38" fmla="*/ 0 w 956"/>
                <a:gd name="T39" fmla="*/ 0 h 974"/>
                <a:gd name="T40" fmla="*/ 0 w 956"/>
                <a:gd name="T41" fmla="*/ 0 h 974"/>
                <a:gd name="T42" fmla="*/ 0 w 956"/>
                <a:gd name="T43" fmla="*/ 0 h 974"/>
                <a:gd name="T44" fmla="*/ 0 w 956"/>
                <a:gd name="T45" fmla="*/ 0 h 974"/>
                <a:gd name="T46" fmla="*/ 0 w 956"/>
                <a:gd name="T47" fmla="*/ 0 h 974"/>
                <a:gd name="T48" fmla="*/ 0 w 956"/>
                <a:gd name="T49" fmla="*/ 0 h 974"/>
                <a:gd name="T50" fmla="*/ 0 w 956"/>
                <a:gd name="T51" fmla="*/ 0 h 974"/>
                <a:gd name="T52" fmla="*/ 0 w 956"/>
                <a:gd name="T53" fmla="*/ 0 h 974"/>
                <a:gd name="T54" fmla="*/ 0 w 956"/>
                <a:gd name="T55" fmla="*/ 0 h 974"/>
                <a:gd name="T56" fmla="*/ 0 w 956"/>
                <a:gd name="T57" fmla="*/ 0 h 974"/>
                <a:gd name="T58" fmla="*/ 0 w 956"/>
                <a:gd name="T59" fmla="*/ 0 h 974"/>
                <a:gd name="T60" fmla="*/ 0 w 956"/>
                <a:gd name="T61" fmla="*/ 0 h 974"/>
                <a:gd name="T62" fmla="*/ 0 w 956"/>
                <a:gd name="T63" fmla="*/ 0 h 974"/>
                <a:gd name="T64" fmla="*/ 0 w 956"/>
                <a:gd name="T65" fmla="*/ 0 h 974"/>
                <a:gd name="T66" fmla="*/ 0 w 956"/>
                <a:gd name="T67" fmla="*/ 0 h 974"/>
                <a:gd name="T68" fmla="*/ 0 w 956"/>
                <a:gd name="T69" fmla="*/ 0 h 974"/>
                <a:gd name="T70" fmla="*/ 0 w 956"/>
                <a:gd name="T71" fmla="*/ 0 h 974"/>
                <a:gd name="T72" fmla="*/ 0 w 956"/>
                <a:gd name="T73" fmla="*/ 0 h 974"/>
                <a:gd name="T74" fmla="*/ 1 w 956"/>
                <a:gd name="T75" fmla="*/ 0 h 974"/>
                <a:gd name="T76" fmla="*/ 1 w 956"/>
                <a:gd name="T77" fmla="*/ 0 h 974"/>
                <a:gd name="T78" fmla="*/ 1 w 956"/>
                <a:gd name="T79" fmla="*/ 0 h 974"/>
                <a:gd name="T80" fmla="*/ 0 w 956"/>
                <a:gd name="T81" fmla="*/ 0 h 974"/>
                <a:gd name="T82" fmla="*/ 0 w 956"/>
                <a:gd name="T83" fmla="*/ 0 h 974"/>
                <a:gd name="T84" fmla="*/ 0 w 956"/>
                <a:gd name="T85" fmla="*/ 0 h 9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6"/>
                <a:gd name="T130" fmla="*/ 0 h 974"/>
                <a:gd name="T131" fmla="*/ 956 w 956"/>
                <a:gd name="T132" fmla="*/ 974 h 9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6" h="974">
                  <a:moveTo>
                    <a:pt x="672" y="0"/>
                  </a:moveTo>
                  <a:lnTo>
                    <a:pt x="703" y="0"/>
                  </a:lnTo>
                  <a:lnTo>
                    <a:pt x="734" y="3"/>
                  </a:lnTo>
                  <a:lnTo>
                    <a:pt x="764" y="10"/>
                  </a:lnTo>
                  <a:lnTo>
                    <a:pt x="792" y="20"/>
                  </a:lnTo>
                  <a:lnTo>
                    <a:pt x="817" y="31"/>
                  </a:lnTo>
                  <a:lnTo>
                    <a:pt x="841" y="45"/>
                  </a:lnTo>
                  <a:lnTo>
                    <a:pt x="863" y="60"/>
                  </a:lnTo>
                  <a:lnTo>
                    <a:pt x="884" y="80"/>
                  </a:lnTo>
                  <a:lnTo>
                    <a:pt x="902" y="100"/>
                  </a:lnTo>
                  <a:lnTo>
                    <a:pt x="917" y="125"/>
                  </a:lnTo>
                  <a:lnTo>
                    <a:pt x="932" y="151"/>
                  </a:lnTo>
                  <a:lnTo>
                    <a:pt x="943" y="180"/>
                  </a:lnTo>
                  <a:lnTo>
                    <a:pt x="951" y="213"/>
                  </a:lnTo>
                  <a:lnTo>
                    <a:pt x="956" y="249"/>
                  </a:lnTo>
                  <a:lnTo>
                    <a:pt x="956" y="289"/>
                  </a:lnTo>
                  <a:lnTo>
                    <a:pt x="955" y="333"/>
                  </a:lnTo>
                  <a:lnTo>
                    <a:pt x="946" y="378"/>
                  </a:lnTo>
                  <a:lnTo>
                    <a:pt x="933" y="428"/>
                  </a:lnTo>
                  <a:lnTo>
                    <a:pt x="913" y="479"/>
                  </a:lnTo>
                  <a:lnTo>
                    <a:pt x="892" y="531"/>
                  </a:lnTo>
                  <a:lnTo>
                    <a:pt x="862" y="583"/>
                  </a:lnTo>
                  <a:lnTo>
                    <a:pt x="830" y="635"/>
                  </a:lnTo>
                  <a:lnTo>
                    <a:pt x="793" y="684"/>
                  </a:lnTo>
                  <a:lnTo>
                    <a:pt x="753" y="733"/>
                  </a:lnTo>
                  <a:lnTo>
                    <a:pt x="700" y="784"/>
                  </a:lnTo>
                  <a:lnTo>
                    <a:pt x="644" y="832"/>
                  </a:lnTo>
                  <a:lnTo>
                    <a:pt x="584" y="874"/>
                  </a:lnTo>
                  <a:lnTo>
                    <a:pt x="524" y="910"/>
                  </a:lnTo>
                  <a:lnTo>
                    <a:pt x="460" y="937"/>
                  </a:lnTo>
                  <a:lnTo>
                    <a:pt x="396" y="959"/>
                  </a:lnTo>
                  <a:lnTo>
                    <a:pt x="331" y="970"/>
                  </a:lnTo>
                  <a:lnTo>
                    <a:pt x="269" y="974"/>
                  </a:lnTo>
                  <a:lnTo>
                    <a:pt x="209" y="967"/>
                  </a:lnTo>
                  <a:lnTo>
                    <a:pt x="157" y="951"/>
                  </a:lnTo>
                  <a:lnTo>
                    <a:pt x="112" y="928"/>
                  </a:lnTo>
                  <a:lnTo>
                    <a:pt x="76" y="897"/>
                  </a:lnTo>
                  <a:lnTo>
                    <a:pt x="45" y="858"/>
                  </a:lnTo>
                  <a:lnTo>
                    <a:pt x="23" y="815"/>
                  </a:lnTo>
                  <a:lnTo>
                    <a:pt x="7" y="768"/>
                  </a:lnTo>
                  <a:lnTo>
                    <a:pt x="1" y="716"/>
                  </a:lnTo>
                  <a:lnTo>
                    <a:pt x="0" y="667"/>
                  </a:lnTo>
                  <a:lnTo>
                    <a:pt x="3" y="619"/>
                  </a:lnTo>
                  <a:lnTo>
                    <a:pt x="12" y="569"/>
                  </a:lnTo>
                  <a:lnTo>
                    <a:pt x="28" y="519"/>
                  </a:lnTo>
                  <a:lnTo>
                    <a:pt x="46" y="468"/>
                  </a:lnTo>
                  <a:lnTo>
                    <a:pt x="69" y="418"/>
                  </a:lnTo>
                  <a:lnTo>
                    <a:pt x="95" y="370"/>
                  </a:lnTo>
                  <a:lnTo>
                    <a:pt x="126" y="325"/>
                  </a:lnTo>
                  <a:lnTo>
                    <a:pt x="157" y="282"/>
                  </a:lnTo>
                  <a:lnTo>
                    <a:pt x="189" y="244"/>
                  </a:lnTo>
                  <a:lnTo>
                    <a:pt x="222" y="209"/>
                  </a:lnTo>
                  <a:lnTo>
                    <a:pt x="256" y="178"/>
                  </a:lnTo>
                  <a:lnTo>
                    <a:pt x="290" y="148"/>
                  </a:lnTo>
                  <a:lnTo>
                    <a:pt x="325" y="122"/>
                  </a:lnTo>
                  <a:lnTo>
                    <a:pt x="360" y="99"/>
                  </a:lnTo>
                  <a:lnTo>
                    <a:pt x="397" y="78"/>
                  </a:lnTo>
                  <a:lnTo>
                    <a:pt x="431" y="59"/>
                  </a:lnTo>
                  <a:lnTo>
                    <a:pt x="466" y="43"/>
                  </a:lnTo>
                  <a:lnTo>
                    <a:pt x="499" y="29"/>
                  </a:lnTo>
                  <a:lnTo>
                    <a:pt x="534" y="19"/>
                  </a:lnTo>
                  <a:lnTo>
                    <a:pt x="568" y="10"/>
                  </a:lnTo>
                  <a:lnTo>
                    <a:pt x="602" y="3"/>
                  </a:lnTo>
                  <a:lnTo>
                    <a:pt x="637" y="0"/>
                  </a:lnTo>
                  <a:lnTo>
                    <a:pt x="672" y="0"/>
                  </a:lnTo>
                  <a:close/>
                  <a:moveTo>
                    <a:pt x="666" y="14"/>
                  </a:moveTo>
                  <a:lnTo>
                    <a:pt x="632" y="14"/>
                  </a:lnTo>
                  <a:lnTo>
                    <a:pt x="600" y="18"/>
                  </a:lnTo>
                  <a:lnTo>
                    <a:pt x="568" y="24"/>
                  </a:lnTo>
                  <a:lnTo>
                    <a:pt x="535" y="34"/>
                  </a:lnTo>
                  <a:lnTo>
                    <a:pt x="502" y="45"/>
                  </a:lnTo>
                  <a:lnTo>
                    <a:pt x="469" y="58"/>
                  </a:lnTo>
                  <a:lnTo>
                    <a:pt x="436" y="72"/>
                  </a:lnTo>
                  <a:lnTo>
                    <a:pt x="405" y="90"/>
                  </a:lnTo>
                  <a:lnTo>
                    <a:pt x="370" y="109"/>
                  </a:lnTo>
                  <a:lnTo>
                    <a:pt x="336" y="134"/>
                  </a:lnTo>
                  <a:lnTo>
                    <a:pt x="303" y="157"/>
                  </a:lnTo>
                  <a:lnTo>
                    <a:pt x="272" y="185"/>
                  </a:lnTo>
                  <a:lnTo>
                    <a:pt x="240" y="215"/>
                  </a:lnTo>
                  <a:lnTo>
                    <a:pt x="209" y="249"/>
                  </a:lnTo>
                  <a:lnTo>
                    <a:pt x="178" y="285"/>
                  </a:lnTo>
                  <a:lnTo>
                    <a:pt x="151" y="325"/>
                  </a:lnTo>
                  <a:lnTo>
                    <a:pt x="122" y="366"/>
                  </a:lnTo>
                  <a:lnTo>
                    <a:pt x="98" y="410"/>
                  </a:lnTo>
                  <a:lnTo>
                    <a:pt x="77" y="457"/>
                  </a:lnTo>
                  <a:lnTo>
                    <a:pt x="61" y="504"/>
                  </a:lnTo>
                  <a:lnTo>
                    <a:pt x="49" y="550"/>
                  </a:lnTo>
                  <a:lnTo>
                    <a:pt x="41" y="596"/>
                  </a:lnTo>
                  <a:lnTo>
                    <a:pt x="38" y="641"/>
                  </a:lnTo>
                  <a:lnTo>
                    <a:pt x="42" y="685"/>
                  </a:lnTo>
                  <a:lnTo>
                    <a:pt x="50" y="732"/>
                  </a:lnTo>
                  <a:lnTo>
                    <a:pt x="65" y="775"/>
                  </a:lnTo>
                  <a:lnTo>
                    <a:pt x="86" y="813"/>
                  </a:lnTo>
                  <a:lnTo>
                    <a:pt x="116" y="848"/>
                  </a:lnTo>
                  <a:lnTo>
                    <a:pt x="149" y="874"/>
                  </a:lnTo>
                  <a:lnTo>
                    <a:pt x="191" y="896"/>
                  </a:lnTo>
                  <a:lnTo>
                    <a:pt x="238" y="910"/>
                  </a:lnTo>
                  <a:lnTo>
                    <a:pt x="294" y="916"/>
                  </a:lnTo>
                  <a:lnTo>
                    <a:pt x="351" y="912"/>
                  </a:lnTo>
                  <a:lnTo>
                    <a:pt x="409" y="902"/>
                  </a:lnTo>
                  <a:lnTo>
                    <a:pt x="467" y="884"/>
                  </a:lnTo>
                  <a:lnTo>
                    <a:pt x="525" y="859"/>
                  </a:lnTo>
                  <a:lnTo>
                    <a:pt x="580" y="827"/>
                  </a:lnTo>
                  <a:lnTo>
                    <a:pt x="635" y="790"/>
                  </a:lnTo>
                  <a:lnTo>
                    <a:pt x="686" y="747"/>
                  </a:lnTo>
                  <a:lnTo>
                    <a:pt x="735" y="702"/>
                  </a:lnTo>
                  <a:lnTo>
                    <a:pt x="774" y="657"/>
                  </a:lnTo>
                  <a:lnTo>
                    <a:pt x="809" y="612"/>
                  </a:lnTo>
                  <a:lnTo>
                    <a:pt x="840" y="564"/>
                  </a:lnTo>
                  <a:lnTo>
                    <a:pt x="867" y="517"/>
                  </a:lnTo>
                  <a:lnTo>
                    <a:pt x="889" y="468"/>
                  </a:lnTo>
                  <a:lnTo>
                    <a:pt x="907" y="422"/>
                  </a:lnTo>
                  <a:lnTo>
                    <a:pt x="920" y="375"/>
                  </a:lnTo>
                  <a:lnTo>
                    <a:pt x="929" y="333"/>
                  </a:lnTo>
                  <a:lnTo>
                    <a:pt x="932" y="291"/>
                  </a:lnTo>
                  <a:lnTo>
                    <a:pt x="930" y="254"/>
                  </a:lnTo>
                  <a:lnTo>
                    <a:pt x="926" y="220"/>
                  </a:lnTo>
                  <a:lnTo>
                    <a:pt x="920" y="191"/>
                  </a:lnTo>
                  <a:lnTo>
                    <a:pt x="910" y="162"/>
                  </a:lnTo>
                  <a:lnTo>
                    <a:pt x="898" y="136"/>
                  </a:lnTo>
                  <a:lnTo>
                    <a:pt x="883" y="113"/>
                  </a:lnTo>
                  <a:lnTo>
                    <a:pt x="866" y="94"/>
                  </a:lnTo>
                  <a:lnTo>
                    <a:pt x="846" y="74"/>
                  </a:lnTo>
                  <a:lnTo>
                    <a:pt x="826" y="59"/>
                  </a:lnTo>
                  <a:lnTo>
                    <a:pt x="802" y="45"/>
                  </a:lnTo>
                  <a:lnTo>
                    <a:pt x="779" y="34"/>
                  </a:lnTo>
                  <a:lnTo>
                    <a:pt x="752" y="24"/>
                  </a:lnTo>
                  <a:lnTo>
                    <a:pt x="725" y="18"/>
                  </a:lnTo>
                  <a:lnTo>
                    <a:pt x="695" y="14"/>
                  </a:lnTo>
                  <a:lnTo>
                    <a:pt x="666" y="14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9" name="Freeform 12">
              <a:extLst>
                <a:ext uri="{FF2B5EF4-FFF2-40B4-BE49-F238E27FC236}">
                  <a16:creationId xmlns:a16="http://schemas.microsoft.com/office/drawing/2014/main" id="{86D29F36-C100-9E4C-A7C4-A32D2ABA8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5" y="960"/>
              <a:ext cx="96" cy="78"/>
            </a:xfrm>
            <a:custGeom>
              <a:avLst/>
              <a:gdLst>
                <a:gd name="T0" fmla="*/ 0 w 603"/>
                <a:gd name="T1" fmla="*/ 0 h 596"/>
                <a:gd name="T2" fmla="*/ 0 w 603"/>
                <a:gd name="T3" fmla="*/ 0 h 596"/>
                <a:gd name="T4" fmla="*/ 0 w 603"/>
                <a:gd name="T5" fmla="*/ 0 h 596"/>
                <a:gd name="T6" fmla="*/ 0 w 603"/>
                <a:gd name="T7" fmla="*/ 0 h 596"/>
                <a:gd name="T8" fmla="*/ 0 w 603"/>
                <a:gd name="T9" fmla="*/ 0 h 596"/>
                <a:gd name="T10" fmla="*/ 0 w 603"/>
                <a:gd name="T11" fmla="*/ 0 h 596"/>
                <a:gd name="T12" fmla="*/ 0 w 603"/>
                <a:gd name="T13" fmla="*/ 0 h 596"/>
                <a:gd name="T14" fmla="*/ 0 w 603"/>
                <a:gd name="T15" fmla="*/ 0 h 596"/>
                <a:gd name="T16" fmla="*/ 0 w 603"/>
                <a:gd name="T17" fmla="*/ 0 h 596"/>
                <a:gd name="T18" fmla="*/ 0 w 603"/>
                <a:gd name="T19" fmla="*/ 0 h 596"/>
                <a:gd name="T20" fmla="*/ 0 w 603"/>
                <a:gd name="T21" fmla="*/ 0 h 596"/>
                <a:gd name="T22" fmla="*/ 0 w 603"/>
                <a:gd name="T23" fmla="*/ 0 h 596"/>
                <a:gd name="T24" fmla="*/ 0 w 603"/>
                <a:gd name="T25" fmla="*/ 0 h 596"/>
                <a:gd name="T26" fmla="*/ 0 w 603"/>
                <a:gd name="T27" fmla="*/ 0 h 596"/>
                <a:gd name="T28" fmla="*/ 0 w 603"/>
                <a:gd name="T29" fmla="*/ 0 h 596"/>
                <a:gd name="T30" fmla="*/ 0 w 603"/>
                <a:gd name="T31" fmla="*/ 0 h 596"/>
                <a:gd name="T32" fmla="*/ 0 w 603"/>
                <a:gd name="T33" fmla="*/ 0 h 596"/>
                <a:gd name="T34" fmla="*/ 0 w 603"/>
                <a:gd name="T35" fmla="*/ 0 h 596"/>
                <a:gd name="T36" fmla="*/ 0 w 603"/>
                <a:gd name="T37" fmla="*/ 0 h 596"/>
                <a:gd name="T38" fmla="*/ 0 w 603"/>
                <a:gd name="T39" fmla="*/ 0 h 596"/>
                <a:gd name="T40" fmla="*/ 0 w 603"/>
                <a:gd name="T41" fmla="*/ 0 h 596"/>
                <a:gd name="T42" fmla="*/ 0 w 603"/>
                <a:gd name="T43" fmla="*/ 0 h 596"/>
                <a:gd name="T44" fmla="*/ 0 w 603"/>
                <a:gd name="T45" fmla="*/ 0 h 596"/>
                <a:gd name="T46" fmla="*/ 0 w 603"/>
                <a:gd name="T47" fmla="*/ 0 h 596"/>
                <a:gd name="T48" fmla="*/ 0 w 603"/>
                <a:gd name="T49" fmla="*/ 0 h 596"/>
                <a:gd name="T50" fmla="*/ 0 w 603"/>
                <a:gd name="T51" fmla="*/ 0 h 596"/>
                <a:gd name="T52" fmla="*/ 0 w 603"/>
                <a:gd name="T53" fmla="*/ 0 h 596"/>
                <a:gd name="T54" fmla="*/ 0 w 603"/>
                <a:gd name="T55" fmla="*/ 0 h 596"/>
                <a:gd name="T56" fmla="*/ 0 w 603"/>
                <a:gd name="T57" fmla="*/ 0 h 596"/>
                <a:gd name="T58" fmla="*/ 0 w 603"/>
                <a:gd name="T59" fmla="*/ 0 h 596"/>
                <a:gd name="T60" fmla="*/ 0 w 603"/>
                <a:gd name="T61" fmla="*/ 0 h 596"/>
                <a:gd name="T62" fmla="*/ 0 w 603"/>
                <a:gd name="T63" fmla="*/ 0 h 596"/>
                <a:gd name="T64" fmla="*/ 0 w 603"/>
                <a:gd name="T65" fmla="*/ 0 h 596"/>
                <a:gd name="T66" fmla="*/ 0 w 603"/>
                <a:gd name="T67" fmla="*/ 0 h 596"/>
                <a:gd name="T68" fmla="*/ 0 w 603"/>
                <a:gd name="T69" fmla="*/ 0 h 596"/>
                <a:gd name="T70" fmla="*/ 0 w 603"/>
                <a:gd name="T71" fmla="*/ 0 h 596"/>
                <a:gd name="T72" fmla="*/ 0 w 603"/>
                <a:gd name="T73" fmla="*/ 0 h 596"/>
                <a:gd name="T74" fmla="*/ 0 w 603"/>
                <a:gd name="T75" fmla="*/ 0 h 596"/>
                <a:gd name="T76" fmla="*/ 0 w 603"/>
                <a:gd name="T77" fmla="*/ 0 h 596"/>
                <a:gd name="T78" fmla="*/ 0 w 603"/>
                <a:gd name="T79" fmla="*/ 0 h 596"/>
                <a:gd name="T80" fmla="*/ 0 w 603"/>
                <a:gd name="T81" fmla="*/ 0 h 596"/>
                <a:gd name="T82" fmla="*/ 0 w 603"/>
                <a:gd name="T83" fmla="*/ 0 h 596"/>
                <a:gd name="T84" fmla="*/ 0 w 603"/>
                <a:gd name="T85" fmla="*/ 0 h 5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3"/>
                <a:gd name="T130" fmla="*/ 0 h 596"/>
                <a:gd name="T131" fmla="*/ 603 w 603"/>
                <a:gd name="T132" fmla="*/ 596 h 5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3" h="596">
                  <a:moveTo>
                    <a:pt x="421" y="0"/>
                  </a:moveTo>
                  <a:lnTo>
                    <a:pt x="442" y="0"/>
                  </a:lnTo>
                  <a:lnTo>
                    <a:pt x="463" y="3"/>
                  </a:lnTo>
                  <a:lnTo>
                    <a:pt x="482" y="7"/>
                  </a:lnTo>
                  <a:lnTo>
                    <a:pt x="501" y="15"/>
                  </a:lnTo>
                  <a:lnTo>
                    <a:pt x="517" y="21"/>
                  </a:lnTo>
                  <a:lnTo>
                    <a:pt x="534" y="31"/>
                  </a:lnTo>
                  <a:lnTo>
                    <a:pt x="548" y="42"/>
                  </a:lnTo>
                  <a:lnTo>
                    <a:pt x="561" y="56"/>
                  </a:lnTo>
                  <a:lnTo>
                    <a:pt x="571" y="69"/>
                  </a:lnTo>
                  <a:lnTo>
                    <a:pt x="583" y="86"/>
                  </a:lnTo>
                  <a:lnTo>
                    <a:pt x="590" y="102"/>
                  </a:lnTo>
                  <a:lnTo>
                    <a:pt x="598" y="123"/>
                  </a:lnTo>
                  <a:lnTo>
                    <a:pt x="601" y="142"/>
                  </a:lnTo>
                  <a:lnTo>
                    <a:pt x="603" y="167"/>
                  </a:lnTo>
                  <a:lnTo>
                    <a:pt x="602" y="192"/>
                  </a:lnTo>
                  <a:lnTo>
                    <a:pt x="601" y="220"/>
                  </a:lnTo>
                  <a:lnTo>
                    <a:pt x="593" y="247"/>
                  </a:lnTo>
                  <a:lnTo>
                    <a:pt x="584" y="278"/>
                  </a:lnTo>
                  <a:lnTo>
                    <a:pt x="571" y="309"/>
                  </a:lnTo>
                  <a:lnTo>
                    <a:pt x="556" y="340"/>
                  </a:lnTo>
                  <a:lnTo>
                    <a:pt x="536" y="371"/>
                  </a:lnTo>
                  <a:lnTo>
                    <a:pt x="516" y="402"/>
                  </a:lnTo>
                  <a:lnTo>
                    <a:pt x="491" y="432"/>
                  </a:lnTo>
                  <a:lnTo>
                    <a:pt x="466" y="460"/>
                  </a:lnTo>
                  <a:lnTo>
                    <a:pt x="433" y="488"/>
                  </a:lnTo>
                  <a:lnTo>
                    <a:pt x="399" y="516"/>
                  </a:lnTo>
                  <a:lnTo>
                    <a:pt x="363" y="540"/>
                  </a:lnTo>
                  <a:lnTo>
                    <a:pt x="327" y="561"/>
                  </a:lnTo>
                  <a:lnTo>
                    <a:pt x="288" y="576"/>
                  </a:lnTo>
                  <a:lnTo>
                    <a:pt x="251" y="588"/>
                  </a:lnTo>
                  <a:lnTo>
                    <a:pt x="212" y="593"/>
                  </a:lnTo>
                  <a:lnTo>
                    <a:pt x="175" y="596"/>
                  </a:lnTo>
                  <a:lnTo>
                    <a:pt x="139" y="590"/>
                  </a:lnTo>
                  <a:lnTo>
                    <a:pt x="106" y="583"/>
                  </a:lnTo>
                  <a:lnTo>
                    <a:pt x="79" y="570"/>
                  </a:lnTo>
                  <a:lnTo>
                    <a:pt x="56" y="553"/>
                  </a:lnTo>
                  <a:lnTo>
                    <a:pt x="37" y="531"/>
                  </a:lnTo>
                  <a:lnTo>
                    <a:pt x="21" y="508"/>
                  </a:lnTo>
                  <a:lnTo>
                    <a:pt x="9" y="479"/>
                  </a:lnTo>
                  <a:lnTo>
                    <a:pt x="4" y="451"/>
                  </a:lnTo>
                  <a:lnTo>
                    <a:pt x="0" y="423"/>
                  </a:lnTo>
                  <a:lnTo>
                    <a:pt x="0" y="393"/>
                  </a:lnTo>
                  <a:lnTo>
                    <a:pt x="4" y="362"/>
                  </a:lnTo>
                  <a:lnTo>
                    <a:pt x="12" y="332"/>
                  </a:lnTo>
                  <a:lnTo>
                    <a:pt x="21" y="301"/>
                  </a:lnTo>
                  <a:lnTo>
                    <a:pt x="34" y="272"/>
                  </a:lnTo>
                  <a:lnTo>
                    <a:pt x="48" y="242"/>
                  </a:lnTo>
                  <a:lnTo>
                    <a:pt x="66" y="215"/>
                  </a:lnTo>
                  <a:lnTo>
                    <a:pt x="84" y="186"/>
                  </a:lnTo>
                  <a:lnTo>
                    <a:pt x="104" y="163"/>
                  </a:lnTo>
                  <a:lnTo>
                    <a:pt x="123" y="140"/>
                  </a:lnTo>
                  <a:lnTo>
                    <a:pt x="145" y="121"/>
                  </a:lnTo>
                  <a:lnTo>
                    <a:pt x="166" y="100"/>
                  </a:lnTo>
                  <a:lnTo>
                    <a:pt x="189" y="83"/>
                  </a:lnTo>
                  <a:lnTo>
                    <a:pt x="212" y="68"/>
                  </a:lnTo>
                  <a:lnTo>
                    <a:pt x="235" y="55"/>
                  </a:lnTo>
                  <a:lnTo>
                    <a:pt x="257" y="42"/>
                  </a:lnTo>
                  <a:lnTo>
                    <a:pt x="281" y="30"/>
                  </a:lnTo>
                  <a:lnTo>
                    <a:pt x="304" y="21"/>
                  </a:lnTo>
                  <a:lnTo>
                    <a:pt x="328" y="13"/>
                  </a:lnTo>
                  <a:lnTo>
                    <a:pt x="352" y="7"/>
                  </a:lnTo>
                  <a:lnTo>
                    <a:pt x="375" y="3"/>
                  </a:lnTo>
                  <a:lnTo>
                    <a:pt x="398" y="0"/>
                  </a:lnTo>
                  <a:lnTo>
                    <a:pt x="421" y="0"/>
                  </a:lnTo>
                  <a:close/>
                  <a:moveTo>
                    <a:pt x="416" y="11"/>
                  </a:moveTo>
                  <a:lnTo>
                    <a:pt x="394" y="11"/>
                  </a:lnTo>
                  <a:lnTo>
                    <a:pt x="372" y="13"/>
                  </a:lnTo>
                  <a:lnTo>
                    <a:pt x="350" y="17"/>
                  </a:lnTo>
                  <a:lnTo>
                    <a:pt x="328" y="25"/>
                  </a:lnTo>
                  <a:lnTo>
                    <a:pt x="305" y="31"/>
                  </a:lnTo>
                  <a:lnTo>
                    <a:pt x="283" y="41"/>
                  </a:lnTo>
                  <a:lnTo>
                    <a:pt x="261" y="51"/>
                  </a:lnTo>
                  <a:lnTo>
                    <a:pt x="241" y="64"/>
                  </a:lnTo>
                  <a:lnTo>
                    <a:pt x="217" y="75"/>
                  </a:lnTo>
                  <a:lnTo>
                    <a:pt x="197" y="91"/>
                  </a:lnTo>
                  <a:lnTo>
                    <a:pt x="175" y="106"/>
                  </a:lnTo>
                  <a:lnTo>
                    <a:pt x="155" y="126"/>
                  </a:lnTo>
                  <a:lnTo>
                    <a:pt x="136" y="144"/>
                  </a:lnTo>
                  <a:lnTo>
                    <a:pt x="117" y="166"/>
                  </a:lnTo>
                  <a:lnTo>
                    <a:pt x="99" y="189"/>
                  </a:lnTo>
                  <a:lnTo>
                    <a:pt x="83" y="215"/>
                  </a:lnTo>
                  <a:lnTo>
                    <a:pt x="66" y="241"/>
                  </a:lnTo>
                  <a:lnTo>
                    <a:pt x="52" y="268"/>
                  </a:lnTo>
                  <a:lnTo>
                    <a:pt x="40" y="296"/>
                  </a:lnTo>
                  <a:lnTo>
                    <a:pt x="34" y="325"/>
                  </a:lnTo>
                  <a:lnTo>
                    <a:pt x="28" y="352"/>
                  </a:lnTo>
                  <a:lnTo>
                    <a:pt x="25" y="380"/>
                  </a:lnTo>
                  <a:lnTo>
                    <a:pt x="25" y="406"/>
                  </a:lnTo>
                  <a:lnTo>
                    <a:pt x="29" y="433"/>
                  </a:lnTo>
                  <a:lnTo>
                    <a:pt x="34" y="459"/>
                  </a:lnTo>
                  <a:lnTo>
                    <a:pt x="44" y="485"/>
                  </a:lnTo>
                  <a:lnTo>
                    <a:pt x="59" y="507"/>
                  </a:lnTo>
                  <a:lnTo>
                    <a:pt x="78" y="526"/>
                  </a:lnTo>
                  <a:lnTo>
                    <a:pt x="99" y="541"/>
                  </a:lnTo>
                  <a:lnTo>
                    <a:pt x="124" y="553"/>
                  </a:lnTo>
                  <a:lnTo>
                    <a:pt x="154" y="561"/>
                  </a:lnTo>
                  <a:lnTo>
                    <a:pt x="188" y="565"/>
                  </a:lnTo>
                  <a:lnTo>
                    <a:pt x="222" y="562"/>
                  </a:lnTo>
                  <a:lnTo>
                    <a:pt x="257" y="556"/>
                  </a:lnTo>
                  <a:lnTo>
                    <a:pt x="292" y="545"/>
                  </a:lnTo>
                  <a:lnTo>
                    <a:pt x="327" y="531"/>
                  </a:lnTo>
                  <a:lnTo>
                    <a:pt x="361" y="512"/>
                  </a:lnTo>
                  <a:lnTo>
                    <a:pt x="394" y="491"/>
                  </a:lnTo>
                  <a:lnTo>
                    <a:pt x="425" y="467"/>
                  </a:lnTo>
                  <a:lnTo>
                    <a:pt x="456" y="441"/>
                  </a:lnTo>
                  <a:lnTo>
                    <a:pt x="479" y="415"/>
                  </a:lnTo>
                  <a:lnTo>
                    <a:pt x="501" y="388"/>
                  </a:lnTo>
                  <a:lnTo>
                    <a:pt x="521" y="359"/>
                  </a:lnTo>
                  <a:lnTo>
                    <a:pt x="540" y="332"/>
                  </a:lnTo>
                  <a:lnTo>
                    <a:pt x="554" y="303"/>
                  </a:lnTo>
                  <a:lnTo>
                    <a:pt x="567" y="274"/>
                  </a:lnTo>
                  <a:lnTo>
                    <a:pt x="576" y="246"/>
                  </a:lnTo>
                  <a:lnTo>
                    <a:pt x="584" y="220"/>
                  </a:lnTo>
                  <a:lnTo>
                    <a:pt x="587" y="194"/>
                  </a:lnTo>
                  <a:lnTo>
                    <a:pt x="588" y="171"/>
                  </a:lnTo>
                  <a:lnTo>
                    <a:pt x="585" y="149"/>
                  </a:lnTo>
                  <a:lnTo>
                    <a:pt x="583" y="130"/>
                  </a:lnTo>
                  <a:lnTo>
                    <a:pt x="576" y="110"/>
                  </a:lnTo>
                  <a:lnTo>
                    <a:pt x="568" y="93"/>
                  </a:lnTo>
                  <a:lnTo>
                    <a:pt x="559" y="78"/>
                  </a:lnTo>
                  <a:lnTo>
                    <a:pt x="549" y="65"/>
                  </a:lnTo>
                  <a:lnTo>
                    <a:pt x="536" y="52"/>
                  </a:lnTo>
                  <a:lnTo>
                    <a:pt x="523" y="42"/>
                  </a:lnTo>
                  <a:lnTo>
                    <a:pt x="508" y="31"/>
                  </a:lnTo>
                  <a:lnTo>
                    <a:pt x="492" y="25"/>
                  </a:lnTo>
                  <a:lnTo>
                    <a:pt x="474" y="17"/>
                  </a:lnTo>
                  <a:lnTo>
                    <a:pt x="456" y="13"/>
                  </a:lnTo>
                  <a:lnTo>
                    <a:pt x="435" y="11"/>
                  </a:lnTo>
                  <a:lnTo>
                    <a:pt x="416" y="11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0" name="Freeform 13">
              <a:extLst>
                <a:ext uri="{FF2B5EF4-FFF2-40B4-BE49-F238E27FC236}">
                  <a16:creationId xmlns:a16="http://schemas.microsoft.com/office/drawing/2014/main" id="{AAE2F0AC-863D-124E-B189-A54A311CA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2" y="966"/>
              <a:ext cx="41" cy="28"/>
            </a:xfrm>
            <a:custGeom>
              <a:avLst/>
              <a:gdLst>
                <a:gd name="T0" fmla="*/ 0 w 256"/>
                <a:gd name="T1" fmla="*/ 0 h 219"/>
                <a:gd name="T2" fmla="*/ 0 w 256"/>
                <a:gd name="T3" fmla="*/ 0 h 219"/>
                <a:gd name="T4" fmla="*/ 0 w 256"/>
                <a:gd name="T5" fmla="*/ 0 h 219"/>
                <a:gd name="T6" fmla="*/ 0 w 256"/>
                <a:gd name="T7" fmla="*/ 0 h 219"/>
                <a:gd name="T8" fmla="*/ 0 w 256"/>
                <a:gd name="T9" fmla="*/ 0 h 219"/>
                <a:gd name="T10" fmla="*/ 0 w 256"/>
                <a:gd name="T11" fmla="*/ 0 h 219"/>
                <a:gd name="T12" fmla="*/ 0 w 256"/>
                <a:gd name="T13" fmla="*/ 0 h 219"/>
                <a:gd name="T14" fmla="*/ 0 w 256"/>
                <a:gd name="T15" fmla="*/ 0 h 219"/>
                <a:gd name="T16" fmla="*/ 0 w 256"/>
                <a:gd name="T17" fmla="*/ 0 h 219"/>
                <a:gd name="T18" fmla="*/ 0 w 256"/>
                <a:gd name="T19" fmla="*/ 0 h 219"/>
                <a:gd name="T20" fmla="*/ 0 w 256"/>
                <a:gd name="T21" fmla="*/ 0 h 219"/>
                <a:gd name="T22" fmla="*/ 0 w 256"/>
                <a:gd name="T23" fmla="*/ 0 h 219"/>
                <a:gd name="T24" fmla="*/ 0 w 256"/>
                <a:gd name="T25" fmla="*/ 0 h 219"/>
                <a:gd name="T26" fmla="*/ 0 w 256"/>
                <a:gd name="T27" fmla="*/ 0 h 219"/>
                <a:gd name="T28" fmla="*/ 0 w 256"/>
                <a:gd name="T29" fmla="*/ 0 h 219"/>
                <a:gd name="T30" fmla="*/ 0 w 256"/>
                <a:gd name="T31" fmla="*/ 0 h 219"/>
                <a:gd name="T32" fmla="*/ 0 w 256"/>
                <a:gd name="T33" fmla="*/ 0 h 219"/>
                <a:gd name="T34" fmla="*/ 0 w 256"/>
                <a:gd name="T35" fmla="*/ 0 h 219"/>
                <a:gd name="T36" fmla="*/ 0 w 256"/>
                <a:gd name="T37" fmla="*/ 0 h 219"/>
                <a:gd name="T38" fmla="*/ 0 w 256"/>
                <a:gd name="T39" fmla="*/ 0 h 219"/>
                <a:gd name="T40" fmla="*/ 0 w 256"/>
                <a:gd name="T41" fmla="*/ 0 h 219"/>
                <a:gd name="T42" fmla="*/ 0 w 256"/>
                <a:gd name="T43" fmla="*/ 0 h 219"/>
                <a:gd name="T44" fmla="*/ 0 w 256"/>
                <a:gd name="T45" fmla="*/ 0 h 219"/>
                <a:gd name="T46" fmla="*/ 0 w 256"/>
                <a:gd name="T47" fmla="*/ 0 h 219"/>
                <a:gd name="T48" fmla="*/ 0 w 256"/>
                <a:gd name="T49" fmla="*/ 0 h 219"/>
                <a:gd name="T50" fmla="*/ 0 w 256"/>
                <a:gd name="T51" fmla="*/ 0 h 219"/>
                <a:gd name="T52" fmla="*/ 0 w 256"/>
                <a:gd name="T53" fmla="*/ 0 h 219"/>
                <a:gd name="T54" fmla="*/ 0 w 256"/>
                <a:gd name="T55" fmla="*/ 0 h 219"/>
                <a:gd name="T56" fmla="*/ 0 w 256"/>
                <a:gd name="T57" fmla="*/ 0 h 219"/>
                <a:gd name="T58" fmla="*/ 0 w 256"/>
                <a:gd name="T59" fmla="*/ 0 h 219"/>
                <a:gd name="T60" fmla="*/ 0 w 256"/>
                <a:gd name="T61" fmla="*/ 0 h 219"/>
                <a:gd name="T62" fmla="*/ 0 w 256"/>
                <a:gd name="T63" fmla="*/ 0 h 219"/>
                <a:gd name="T64" fmla="*/ 0 w 256"/>
                <a:gd name="T65" fmla="*/ 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9"/>
                <a:gd name="T101" fmla="*/ 256 w 256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9">
                  <a:moveTo>
                    <a:pt x="173" y="0"/>
                  </a:moveTo>
                  <a:lnTo>
                    <a:pt x="194" y="2"/>
                  </a:lnTo>
                  <a:lnTo>
                    <a:pt x="213" y="7"/>
                  </a:lnTo>
                  <a:lnTo>
                    <a:pt x="230" y="16"/>
                  </a:lnTo>
                  <a:lnTo>
                    <a:pt x="243" y="30"/>
                  </a:lnTo>
                  <a:lnTo>
                    <a:pt x="251" y="44"/>
                  </a:lnTo>
                  <a:lnTo>
                    <a:pt x="256" y="64"/>
                  </a:lnTo>
                  <a:lnTo>
                    <a:pt x="255" y="83"/>
                  </a:lnTo>
                  <a:lnTo>
                    <a:pt x="249" y="106"/>
                  </a:lnTo>
                  <a:lnTo>
                    <a:pt x="238" y="127"/>
                  </a:lnTo>
                  <a:lnTo>
                    <a:pt x="222" y="149"/>
                  </a:lnTo>
                  <a:lnTo>
                    <a:pt x="204" y="167"/>
                  </a:lnTo>
                  <a:lnTo>
                    <a:pt x="184" y="185"/>
                  </a:lnTo>
                  <a:lnTo>
                    <a:pt x="159" y="198"/>
                  </a:lnTo>
                  <a:lnTo>
                    <a:pt x="134" y="210"/>
                  </a:lnTo>
                  <a:lnTo>
                    <a:pt x="109" y="216"/>
                  </a:lnTo>
                  <a:lnTo>
                    <a:pt x="83" y="219"/>
                  </a:lnTo>
                  <a:lnTo>
                    <a:pt x="58" y="215"/>
                  </a:lnTo>
                  <a:lnTo>
                    <a:pt x="39" y="208"/>
                  </a:lnTo>
                  <a:lnTo>
                    <a:pt x="22" y="197"/>
                  </a:lnTo>
                  <a:lnTo>
                    <a:pt x="11" y="184"/>
                  </a:lnTo>
                  <a:lnTo>
                    <a:pt x="3" y="166"/>
                  </a:lnTo>
                  <a:lnTo>
                    <a:pt x="0" y="148"/>
                  </a:lnTo>
                  <a:lnTo>
                    <a:pt x="2" y="127"/>
                  </a:lnTo>
                  <a:lnTo>
                    <a:pt x="11" y="106"/>
                  </a:lnTo>
                  <a:lnTo>
                    <a:pt x="22" y="83"/>
                  </a:lnTo>
                  <a:lnTo>
                    <a:pt x="38" y="62"/>
                  </a:lnTo>
                  <a:lnTo>
                    <a:pt x="56" y="44"/>
                  </a:lnTo>
                  <a:lnTo>
                    <a:pt x="78" y="30"/>
                  </a:lnTo>
                  <a:lnTo>
                    <a:pt x="100" y="16"/>
                  </a:lnTo>
                  <a:lnTo>
                    <a:pt x="124" y="7"/>
                  </a:lnTo>
                  <a:lnTo>
                    <a:pt x="147" y="2"/>
                  </a:lnTo>
                  <a:lnTo>
                    <a:pt x="173" y="0"/>
                  </a:lnTo>
                  <a:close/>
                  <a:moveTo>
                    <a:pt x="172" y="8"/>
                  </a:moveTo>
                  <a:lnTo>
                    <a:pt x="147" y="8"/>
                  </a:lnTo>
                  <a:lnTo>
                    <a:pt x="124" y="13"/>
                  </a:lnTo>
                  <a:lnTo>
                    <a:pt x="102" y="21"/>
                  </a:lnTo>
                  <a:lnTo>
                    <a:pt x="82" y="34"/>
                  </a:lnTo>
                  <a:lnTo>
                    <a:pt x="61" y="48"/>
                  </a:lnTo>
                  <a:lnTo>
                    <a:pt x="44" y="65"/>
                  </a:lnTo>
                  <a:lnTo>
                    <a:pt x="29" y="84"/>
                  </a:lnTo>
                  <a:lnTo>
                    <a:pt x="18" y="106"/>
                  </a:lnTo>
                  <a:lnTo>
                    <a:pt x="11" y="126"/>
                  </a:lnTo>
                  <a:lnTo>
                    <a:pt x="8" y="145"/>
                  </a:lnTo>
                  <a:lnTo>
                    <a:pt x="11" y="163"/>
                  </a:lnTo>
                  <a:lnTo>
                    <a:pt x="18" y="180"/>
                  </a:lnTo>
                  <a:lnTo>
                    <a:pt x="29" y="191"/>
                  </a:lnTo>
                  <a:lnTo>
                    <a:pt x="44" y="203"/>
                  </a:lnTo>
                  <a:lnTo>
                    <a:pt x="63" y="210"/>
                  </a:lnTo>
                  <a:lnTo>
                    <a:pt x="87" y="212"/>
                  </a:lnTo>
                  <a:lnTo>
                    <a:pt x="110" y="210"/>
                  </a:lnTo>
                  <a:lnTo>
                    <a:pt x="133" y="203"/>
                  </a:lnTo>
                  <a:lnTo>
                    <a:pt x="156" y="191"/>
                  </a:lnTo>
                  <a:lnTo>
                    <a:pt x="180" y="180"/>
                  </a:lnTo>
                  <a:lnTo>
                    <a:pt x="199" y="163"/>
                  </a:lnTo>
                  <a:lnTo>
                    <a:pt x="218" y="146"/>
                  </a:lnTo>
                  <a:lnTo>
                    <a:pt x="233" y="126"/>
                  </a:lnTo>
                  <a:lnTo>
                    <a:pt x="243" y="106"/>
                  </a:lnTo>
                  <a:lnTo>
                    <a:pt x="247" y="84"/>
                  </a:lnTo>
                  <a:lnTo>
                    <a:pt x="248" y="66"/>
                  </a:lnTo>
                  <a:lnTo>
                    <a:pt x="244" y="49"/>
                  </a:lnTo>
                  <a:lnTo>
                    <a:pt x="236" y="35"/>
                  </a:lnTo>
                  <a:lnTo>
                    <a:pt x="225" y="22"/>
                  </a:lnTo>
                  <a:lnTo>
                    <a:pt x="209" y="15"/>
                  </a:lnTo>
                  <a:lnTo>
                    <a:pt x="191" y="9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1" name="Freeform 14">
              <a:extLst>
                <a:ext uri="{FF2B5EF4-FFF2-40B4-BE49-F238E27FC236}">
                  <a16:creationId xmlns:a16="http://schemas.microsoft.com/office/drawing/2014/main" id="{9F253A51-EB4A-E94A-A807-6C4C0FEB9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" y="926"/>
              <a:ext cx="435" cy="374"/>
            </a:xfrm>
            <a:custGeom>
              <a:avLst/>
              <a:gdLst>
                <a:gd name="T0" fmla="*/ 1 w 2742"/>
                <a:gd name="T1" fmla="*/ 0 h 2869"/>
                <a:gd name="T2" fmla="*/ 1 w 2742"/>
                <a:gd name="T3" fmla="*/ 0 h 2869"/>
                <a:gd name="T4" fmla="*/ 2 w 2742"/>
                <a:gd name="T5" fmla="*/ 0 h 2869"/>
                <a:gd name="T6" fmla="*/ 2 w 2742"/>
                <a:gd name="T7" fmla="*/ 0 h 2869"/>
                <a:gd name="T8" fmla="*/ 2 w 2742"/>
                <a:gd name="T9" fmla="*/ 0 h 2869"/>
                <a:gd name="T10" fmla="*/ 2 w 2742"/>
                <a:gd name="T11" fmla="*/ 0 h 2869"/>
                <a:gd name="T12" fmla="*/ 2 w 2742"/>
                <a:gd name="T13" fmla="*/ 0 h 2869"/>
                <a:gd name="T14" fmla="*/ 1 w 2742"/>
                <a:gd name="T15" fmla="*/ 1 h 2869"/>
                <a:gd name="T16" fmla="*/ 1 w 2742"/>
                <a:gd name="T17" fmla="*/ 1 h 2869"/>
                <a:gd name="T18" fmla="*/ 1 w 2742"/>
                <a:gd name="T19" fmla="*/ 1 h 2869"/>
                <a:gd name="T20" fmla="*/ 0 w 2742"/>
                <a:gd name="T21" fmla="*/ 1 h 2869"/>
                <a:gd name="T22" fmla="*/ 0 w 2742"/>
                <a:gd name="T23" fmla="*/ 1 h 2869"/>
                <a:gd name="T24" fmla="*/ 0 w 2742"/>
                <a:gd name="T25" fmla="*/ 1 h 2869"/>
                <a:gd name="T26" fmla="*/ 0 w 2742"/>
                <a:gd name="T27" fmla="*/ 1 h 2869"/>
                <a:gd name="T28" fmla="*/ 0 w 2742"/>
                <a:gd name="T29" fmla="*/ 0 h 2869"/>
                <a:gd name="T30" fmla="*/ 0 w 2742"/>
                <a:gd name="T31" fmla="*/ 0 h 2869"/>
                <a:gd name="T32" fmla="*/ 0 w 2742"/>
                <a:gd name="T33" fmla="*/ 0 h 2869"/>
                <a:gd name="T34" fmla="*/ 1 w 2742"/>
                <a:gd name="T35" fmla="*/ 0 h 2869"/>
                <a:gd name="T36" fmla="*/ 1 w 2742"/>
                <a:gd name="T37" fmla="*/ 0 h 2869"/>
                <a:gd name="T38" fmla="*/ 1 w 2742"/>
                <a:gd name="T39" fmla="*/ 0 h 2869"/>
                <a:gd name="T40" fmla="*/ 1 w 2742"/>
                <a:gd name="T41" fmla="*/ 0 h 2869"/>
                <a:gd name="T42" fmla="*/ 1 w 2742"/>
                <a:gd name="T43" fmla="*/ 0 h 2869"/>
                <a:gd name="T44" fmla="*/ 1 w 2742"/>
                <a:gd name="T45" fmla="*/ 0 h 2869"/>
                <a:gd name="T46" fmla="*/ 1 w 2742"/>
                <a:gd name="T47" fmla="*/ 0 h 2869"/>
                <a:gd name="T48" fmla="*/ 1 w 2742"/>
                <a:gd name="T49" fmla="*/ 0 h 2869"/>
                <a:gd name="T50" fmla="*/ 0 w 2742"/>
                <a:gd name="T51" fmla="*/ 0 h 2869"/>
                <a:gd name="T52" fmla="*/ 0 w 2742"/>
                <a:gd name="T53" fmla="*/ 0 h 2869"/>
                <a:gd name="T54" fmla="*/ 0 w 2742"/>
                <a:gd name="T55" fmla="*/ 0 h 2869"/>
                <a:gd name="T56" fmla="*/ 0 w 2742"/>
                <a:gd name="T57" fmla="*/ 0 h 2869"/>
                <a:gd name="T58" fmla="*/ 0 w 2742"/>
                <a:gd name="T59" fmla="*/ 1 h 2869"/>
                <a:gd name="T60" fmla="*/ 0 w 2742"/>
                <a:gd name="T61" fmla="*/ 1 h 2869"/>
                <a:gd name="T62" fmla="*/ 0 w 2742"/>
                <a:gd name="T63" fmla="*/ 1 h 2869"/>
                <a:gd name="T64" fmla="*/ 1 w 2742"/>
                <a:gd name="T65" fmla="*/ 1 h 2869"/>
                <a:gd name="T66" fmla="*/ 1 w 2742"/>
                <a:gd name="T67" fmla="*/ 1 h 2869"/>
                <a:gd name="T68" fmla="*/ 1 w 2742"/>
                <a:gd name="T69" fmla="*/ 1 h 2869"/>
                <a:gd name="T70" fmla="*/ 1 w 2742"/>
                <a:gd name="T71" fmla="*/ 1 h 2869"/>
                <a:gd name="T72" fmla="*/ 2 w 2742"/>
                <a:gd name="T73" fmla="*/ 0 h 2869"/>
                <a:gd name="T74" fmla="*/ 2 w 2742"/>
                <a:gd name="T75" fmla="*/ 0 h 2869"/>
                <a:gd name="T76" fmla="*/ 2 w 2742"/>
                <a:gd name="T77" fmla="*/ 0 h 2869"/>
                <a:gd name="T78" fmla="*/ 2 w 2742"/>
                <a:gd name="T79" fmla="*/ 0 h 2869"/>
                <a:gd name="T80" fmla="*/ 2 w 2742"/>
                <a:gd name="T81" fmla="*/ 0 h 2869"/>
                <a:gd name="T82" fmla="*/ 1 w 2742"/>
                <a:gd name="T83" fmla="*/ 0 h 2869"/>
                <a:gd name="T84" fmla="*/ 1 w 2742"/>
                <a:gd name="T85" fmla="*/ 0 h 2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42"/>
                <a:gd name="T130" fmla="*/ 0 h 2869"/>
                <a:gd name="T131" fmla="*/ 2742 w 2742"/>
                <a:gd name="T132" fmla="*/ 2869 h 2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42" h="2869">
                  <a:moveTo>
                    <a:pt x="1945" y="0"/>
                  </a:moveTo>
                  <a:lnTo>
                    <a:pt x="2028" y="3"/>
                  </a:lnTo>
                  <a:lnTo>
                    <a:pt x="2110" y="13"/>
                  </a:lnTo>
                  <a:lnTo>
                    <a:pt x="2187" y="30"/>
                  </a:lnTo>
                  <a:lnTo>
                    <a:pt x="2261" y="54"/>
                  </a:lnTo>
                  <a:lnTo>
                    <a:pt x="2328" y="83"/>
                  </a:lnTo>
                  <a:lnTo>
                    <a:pt x="2393" y="119"/>
                  </a:lnTo>
                  <a:lnTo>
                    <a:pt x="2451" y="160"/>
                  </a:lnTo>
                  <a:lnTo>
                    <a:pt x="2506" y="208"/>
                  </a:lnTo>
                  <a:lnTo>
                    <a:pt x="2560" y="266"/>
                  </a:lnTo>
                  <a:lnTo>
                    <a:pt x="2611" y="331"/>
                  </a:lnTo>
                  <a:lnTo>
                    <a:pt x="2653" y="402"/>
                  </a:lnTo>
                  <a:lnTo>
                    <a:pt x="2689" y="482"/>
                  </a:lnTo>
                  <a:lnTo>
                    <a:pt x="2715" y="570"/>
                  </a:lnTo>
                  <a:lnTo>
                    <a:pt x="2735" y="670"/>
                  </a:lnTo>
                  <a:lnTo>
                    <a:pt x="2742" y="781"/>
                  </a:lnTo>
                  <a:lnTo>
                    <a:pt x="2742" y="907"/>
                  </a:lnTo>
                  <a:lnTo>
                    <a:pt x="2726" y="1042"/>
                  </a:lnTo>
                  <a:lnTo>
                    <a:pt x="2695" y="1188"/>
                  </a:lnTo>
                  <a:lnTo>
                    <a:pt x="2648" y="1339"/>
                  </a:lnTo>
                  <a:lnTo>
                    <a:pt x="2587" y="1496"/>
                  </a:lnTo>
                  <a:lnTo>
                    <a:pt x="2510" y="1653"/>
                  </a:lnTo>
                  <a:lnTo>
                    <a:pt x="2420" y="1810"/>
                  </a:lnTo>
                  <a:lnTo>
                    <a:pt x="2315" y="1963"/>
                  </a:lnTo>
                  <a:lnTo>
                    <a:pt x="2200" y="2111"/>
                  </a:lnTo>
                  <a:lnTo>
                    <a:pt x="2045" y="2274"/>
                  </a:lnTo>
                  <a:lnTo>
                    <a:pt x="1879" y="2423"/>
                  </a:lnTo>
                  <a:lnTo>
                    <a:pt x="1703" y="2554"/>
                  </a:lnTo>
                  <a:lnTo>
                    <a:pt x="1521" y="2666"/>
                  </a:lnTo>
                  <a:lnTo>
                    <a:pt x="1333" y="2755"/>
                  </a:lnTo>
                  <a:lnTo>
                    <a:pt x="1142" y="2821"/>
                  </a:lnTo>
                  <a:lnTo>
                    <a:pt x="949" y="2858"/>
                  </a:lnTo>
                  <a:lnTo>
                    <a:pt x="761" y="2869"/>
                  </a:lnTo>
                  <a:lnTo>
                    <a:pt x="583" y="2846"/>
                  </a:lnTo>
                  <a:lnTo>
                    <a:pt x="430" y="2796"/>
                  </a:lnTo>
                  <a:lnTo>
                    <a:pt x="300" y="2720"/>
                  </a:lnTo>
                  <a:lnTo>
                    <a:pt x="194" y="2623"/>
                  </a:lnTo>
                  <a:lnTo>
                    <a:pt x="110" y="2505"/>
                  </a:lnTo>
                  <a:lnTo>
                    <a:pt x="51" y="2368"/>
                  </a:lnTo>
                  <a:lnTo>
                    <a:pt x="13" y="2216"/>
                  </a:lnTo>
                  <a:lnTo>
                    <a:pt x="0" y="2052"/>
                  </a:lnTo>
                  <a:lnTo>
                    <a:pt x="6" y="1906"/>
                  </a:lnTo>
                  <a:lnTo>
                    <a:pt x="30" y="1756"/>
                  </a:lnTo>
                  <a:lnTo>
                    <a:pt x="68" y="1602"/>
                  </a:lnTo>
                  <a:lnTo>
                    <a:pt x="122" y="1450"/>
                  </a:lnTo>
                  <a:lnTo>
                    <a:pt x="186" y="1298"/>
                  </a:lnTo>
                  <a:lnTo>
                    <a:pt x="264" y="1152"/>
                  </a:lnTo>
                  <a:lnTo>
                    <a:pt x="349" y="1011"/>
                  </a:lnTo>
                  <a:lnTo>
                    <a:pt x="442" y="881"/>
                  </a:lnTo>
                  <a:lnTo>
                    <a:pt x="537" y="761"/>
                  </a:lnTo>
                  <a:lnTo>
                    <a:pt x="633" y="653"/>
                  </a:lnTo>
                  <a:lnTo>
                    <a:pt x="730" y="557"/>
                  </a:lnTo>
                  <a:lnTo>
                    <a:pt x="827" y="471"/>
                  </a:lnTo>
                  <a:lnTo>
                    <a:pt x="922" y="393"/>
                  </a:lnTo>
                  <a:lnTo>
                    <a:pt x="1020" y="324"/>
                  </a:lnTo>
                  <a:lnTo>
                    <a:pt x="1118" y="261"/>
                  </a:lnTo>
                  <a:lnTo>
                    <a:pt x="1219" y="206"/>
                  </a:lnTo>
                  <a:lnTo>
                    <a:pt x="1308" y="158"/>
                  </a:lnTo>
                  <a:lnTo>
                    <a:pt x="1400" y="118"/>
                  </a:lnTo>
                  <a:lnTo>
                    <a:pt x="1491" y="82"/>
                  </a:lnTo>
                  <a:lnTo>
                    <a:pt x="1584" y="53"/>
                  </a:lnTo>
                  <a:lnTo>
                    <a:pt x="1675" y="29"/>
                  </a:lnTo>
                  <a:lnTo>
                    <a:pt x="1766" y="13"/>
                  </a:lnTo>
                  <a:lnTo>
                    <a:pt x="1855" y="3"/>
                  </a:lnTo>
                  <a:lnTo>
                    <a:pt x="1945" y="0"/>
                  </a:lnTo>
                  <a:close/>
                  <a:moveTo>
                    <a:pt x="1928" y="39"/>
                  </a:moveTo>
                  <a:lnTo>
                    <a:pt x="1843" y="42"/>
                  </a:lnTo>
                  <a:lnTo>
                    <a:pt x="1757" y="52"/>
                  </a:lnTo>
                  <a:lnTo>
                    <a:pt x="1671" y="67"/>
                  </a:lnTo>
                  <a:lnTo>
                    <a:pt x="1584" y="91"/>
                  </a:lnTo>
                  <a:lnTo>
                    <a:pt x="1497" y="119"/>
                  </a:lnTo>
                  <a:lnTo>
                    <a:pt x="1409" y="154"/>
                  </a:lnTo>
                  <a:lnTo>
                    <a:pt x="1321" y="193"/>
                  </a:lnTo>
                  <a:lnTo>
                    <a:pt x="1236" y="239"/>
                  </a:lnTo>
                  <a:lnTo>
                    <a:pt x="1140" y="293"/>
                  </a:lnTo>
                  <a:lnTo>
                    <a:pt x="1047" y="353"/>
                  </a:lnTo>
                  <a:lnTo>
                    <a:pt x="954" y="420"/>
                  </a:lnTo>
                  <a:lnTo>
                    <a:pt x="865" y="495"/>
                  </a:lnTo>
                  <a:lnTo>
                    <a:pt x="774" y="576"/>
                  </a:lnTo>
                  <a:lnTo>
                    <a:pt x="685" y="668"/>
                  </a:lnTo>
                  <a:lnTo>
                    <a:pt x="597" y="768"/>
                  </a:lnTo>
                  <a:lnTo>
                    <a:pt x="509" y="882"/>
                  </a:lnTo>
                  <a:lnTo>
                    <a:pt x="424" y="1005"/>
                  </a:lnTo>
                  <a:lnTo>
                    <a:pt x="348" y="1135"/>
                  </a:lnTo>
                  <a:lnTo>
                    <a:pt x="279" y="1271"/>
                  </a:lnTo>
                  <a:lnTo>
                    <a:pt x="224" y="1411"/>
                  </a:lnTo>
                  <a:lnTo>
                    <a:pt x="177" y="1551"/>
                  </a:lnTo>
                  <a:lnTo>
                    <a:pt x="145" y="1691"/>
                  </a:lnTo>
                  <a:lnTo>
                    <a:pt x="127" y="1827"/>
                  </a:lnTo>
                  <a:lnTo>
                    <a:pt x="126" y="1960"/>
                  </a:lnTo>
                  <a:lnTo>
                    <a:pt x="141" y="2106"/>
                  </a:lnTo>
                  <a:lnTo>
                    <a:pt x="179" y="2241"/>
                  </a:lnTo>
                  <a:lnTo>
                    <a:pt x="237" y="2361"/>
                  </a:lnTo>
                  <a:lnTo>
                    <a:pt x="315" y="2467"/>
                  </a:lnTo>
                  <a:lnTo>
                    <a:pt x="414" y="2554"/>
                  </a:lnTo>
                  <a:lnTo>
                    <a:pt x="535" y="2620"/>
                  </a:lnTo>
                  <a:lnTo>
                    <a:pt x="674" y="2664"/>
                  </a:lnTo>
                  <a:lnTo>
                    <a:pt x="836" y="2684"/>
                  </a:lnTo>
                  <a:lnTo>
                    <a:pt x="1007" y="2675"/>
                  </a:lnTo>
                  <a:lnTo>
                    <a:pt x="1182" y="2642"/>
                  </a:lnTo>
                  <a:lnTo>
                    <a:pt x="1355" y="2583"/>
                  </a:lnTo>
                  <a:lnTo>
                    <a:pt x="1526" y="2505"/>
                  </a:lnTo>
                  <a:lnTo>
                    <a:pt x="1692" y="2405"/>
                  </a:lnTo>
                  <a:lnTo>
                    <a:pt x="1853" y="2289"/>
                  </a:lnTo>
                  <a:lnTo>
                    <a:pt x="2005" y="2156"/>
                  </a:lnTo>
                  <a:lnTo>
                    <a:pt x="2149" y="2012"/>
                  </a:lnTo>
                  <a:lnTo>
                    <a:pt x="2257" y="1877"/>
                  </a:lnTo>
                  <a:lnTo>
                    <a:pt x="2355" y="1738"/>
                  </a:lnTo>
                  <a:lnTo>
                    <a:pt x="2440" y="1595"/>
                  </a:lnTo>
                  <a:lnTo>
                    <a:pt x="2514" y="1451"/>
                  </a:lnTo>
                  <a:lnTo>
                    <a:pt x="2573" y="1307"/>
                  </a:lnTo>
                  <a:lnTo>
                    <a:pt x="2620" y="1167"/>
                  </a:lnTo>
                  <a:lnTo>
                    <a:pt x="2652" y="1033"/>
                  </a:lnTo>
                  <a:lnTo>
                    <a:pt x="2670" y="907"/>
                  </a:lnTo>
                  <a:lnTo>
                    <a:pt x="2673" y="789"/>
                  </a:lnTo>
                  <a:lnTo>
                    <a:pt x="2666" y="684"/>
                  </a:lnTo>
                  <a:lnTo>
                    <a:pt x="2651" y="589"/>
                  </a:lnTo>
                  <a:lnTo>
                    <a:pt x="2627" y="505"/>
                  </a:lnTo>
                  <a:lnTo>
                    <a:pt x="2595" y="428"/>
                  </a:lnTo>
                  <a:lnTo>
                    <a:pt x="2558" y="360"/>
                  </a:lnTo>
                  <a:lnTo>
                    <a:pt x="2511" y="298"/>
                  </a:lnTo>
                  <a:lnTo>
                    <a:pt x="2462" y="244"/>
                  </a:lnTo>
                  <a:lnTo>
                    <a:pt x="2409" y="196"/>
                  </a:lnTo>
                  <a:lnTo>
                    <a:pt x="2354" y="156"/>
                  </a:lnTo>
                  <a:lnTo>
                    <a:pt x="2293" y="122"/>
                  </a:lnTo>
                  <a:lnTo>
                    <a:pt x="2229" y="93"/>
                  </a:lnTo>
                  <a:lnTo>
                    <a:pt x="2159" y="69"/>
                  </a:lnTo>
                  <a:lnTo>
                    <a:pt x="2085" y="52"/>
                  </a:lnTo>
                  <a:lnTo>
                    <a:pt x="2008" y="42"/>
                  </a:lnTo>
                  <a:lnTo>
                    <a:pt x="1928" y="39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2" name="Freeform 15">
              <a:extLst>
                <a:ext uri="{FF2B5EF4-FFF2-40B4-BE49-F238E27FC236}">
                  <a16:creationId xmlns:a16="http://schemas.microsoft.com/office/drawing/2014/main" id="{A71E16EE-2C13-6C4C-A113-7D9953EB0A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2" y="966"/>
              <a:ext cx="41" cy="28"/>
            </a:xfrm>
            <a:custGeom>
              <a:avLst/>
              <a:gdLst>
                <a:gd name="T0" fmla="*/ 0 w 256"/>
                <a:gd name="T1" fmla="*/ 0 h 219"/>
                <a:gd name="T2" fmla="*/ 0 w 256"/>
                <a:gd name="T3" fmla="*/ 0 h 219"/>
                <a:gd name="T4" fmla="*/ 0 w 256"/>
                <a:gd name="T5" fmla="*/ 0 h 219"/>
                <a:gd name="T6" fmla="*/ 0 w 256"/>
                <a:gd name="T7" fmla="*/ 0 h 219"/>
                <a:gd name="T8" fmla="*/ 0 w 256"/>
                <a:gd name="T9" fmla="*/ 0 h 219"/>
                <a:gd name="T10" fmla="*/ 0 w 256"/>
                <a:gd name="T11" fmla="*/ 0 h 219"/>
                <a:gd name="T12" fmla="*/ 0 w 256"/>
                <a:gd name="T13" fmla="*/ 0 h 219"/>
                <a:gd name="T14" fmla="*/ 0 w 256"/>
                <a:gd name="T15" fmla="*/ 0 h 219"/>
                <a:gd name="T16" fmla="*/ 0 w 256"/>
                <a:gd name="T17" fmla="*/ 0 h 219"/>
                <a:gd name="T18" fmla="*/ 0 w 256"/>
                <a:gd name="T19" fmla="*/ 0 h 219"/>
                <a:gd name="T20" fmla="*/ 0 w 256"/>
                <a:gd name="T21" fmla="*/ 0 h 219"/>
                <a:gd name="T22" fmla="*/ 0 w 256"/>
                <a:gd name="T23" fmla="*/ 0 h 219"/>
                <a:gd name="T24" fmla="*/ 0 w 256"/>
                <a:gd name="T25" fmla="*/ 0 h 219"/>
                <a:gd name="T26" fmla="*/ 0 w 256"/>
                <a:gd name="T27" fmla="*/ 0 h 219"/>
                <a:gd name="T28" fmla="*/ 0 w 256"/>
                <a:gd name="T29" fmla="*/ 0 h 219"/>
                <a:gd name="T30" fmla="*/ 0 w 256"/>
                <a:gd name="T31" fmla="*/ 0 h 219"/>
                <a:gd name="T32" fmla="*/ 0 w 256"/>
                <a:gd name="T33" fmla="*/ 0 h 219"/>
                <a:gd name="T34" fmla="*/ 0 w 256"/>
                <a:gd name="T35" fmla="*/ 0 h 219"/>
                <a:gd name="T36" fmla="*/ 0 w 256"/>
                <a:gd name="T37" fmla="*/ 0 h 219"/>
                <a:gd name="T38" fmla="*/ 0 w 256"/>
                <a:gd name="T39" fmla="*/ 0 h 219"/>
                <a:gd name="T40" fmla="*/ 0 w 256"/>
                <a:gd name="T41" fmla="*/ 0 h 219"/>
                <a:gd name="T42" fmla="*/ 0 w 256"/>
                <a:gd name="T43" fmla="*/ 0 h 219"/>
                <a:gd name="T44" fmla="*/ 0 w 256"/>
                <a:gd name="T45" fmla="*/ 0 h 219"/>
                <a:gd name="T46" fmla="*/ 0 w 256"/>
                <a:gd name="T47" fmla="*/ 0 h 219"/>
                <a:gd name="T48" fmla="*/ 0 w 256"/>
                <a:gd name="T49" fmla="*/ 0 h 219"/>
                <a:gd name="T50" fmla="*/ 0 w 256"/>
                <a:gd name="T51" fmla="*/ 0 h 219"/>
                <a:gd name="T52" fmla="*/ 0 w 256"/>
                <a:gd name="T53" fmla="*/ 0 h 219"/>
                <a:gd name="T54" fmla="*/ 0 w 256"/>
                <a:gd name="T55" fmla="*/ 0 h 219"/>
                <a:gd name="T56" fmla="*/ 0 w 256"/>
                <a:gd name="T57" fmla="*/ 0 h 219"/>
                <a:gd name="T58" fmla="*/ 0 w 256"/>
                <a:gd name="T59" fmla="*/ 0 h 219"/>
                <a:gd name="T60" fmla="*/ 0 w 256"/>
                <a:gd name="T61" fmla="*/ 0 h 219"/>
                <a:gd name="T62" fmla="*/ 0 w 256"/>
                <a:gd name="T63" fmla="*/ 0 h 219"/>
                <a:gd name="T64" fmla="*/ 0 w 256"/>
                <a:gd name="T65" fmla="*/ 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9"/>
                <a:gd name="T101" fmla="*/ 256 w 256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9">
                  <a:moveTo>
                    <a:pt x="173" y="0"/>
                  </a:moveTo>
                  <a:lnTo>
                    <a:pt x="194" y="2"/>
                  </a:lnTo>
                  <a:lnTo>
                    <a:pt x="213" y="7"/>
                  </a:lnTo>
                  <a:lnTo>
                    <a:pt x="230" y="16"/>
                  </a:lnTo>
                  <a:lnTo>
                    <a:pt x="243" y="30"/>
                  </a:lnTo>
                  <a:lnTo>
                    <a:pt x="251" y="44"/>
                  </a:lnTo>
                  <a:lnTo>
                    <a:pt x="256" y="64"/>
                  </a:lnTo>
                  <a:lnTo>
                    <a:pt x="255" y="83"/>
                  </a:lnTo>
                  <a:lnTo>
                    <a:pt x="249" y="106"/>
                  </a:lnTo>
                  <a:lnTo>
                    <a:pt x="238" y="127"/>
                  </a:lnTo>
                  <a:lnTo>
                    <a:pt x="222" y="149"/>
                  </a:lnTo>
                  <a:lnTo>
                    <a:pt x="204" y="167"/>
                  </a:lnTo>
                  <a:lnTo>
                    <a:pt x="184" y="185"/>
                  </a:lnTo>
                  <a:lnTo>
                    <a:pt x="159" y="198"/>
                  </a:lnTo>
                  <a:lnTo>
                    <a:pt x="134" y="210"/>
                  </a:lnTo>
                  <a:lnTo>
                    <a:pt x="109" y="216"/>
                  </a:lnTo>
                  <a:lnTo>
                    <a:pt x="83" y="219"/>
                  </a:lnTo>
                  <a:lnTo>
                    <a:pt x="58" y="215"/>
                  </a:lnTo>
                  <a:lnTo>
                    <a:pt x="39" y="208"/>
                  </a:lnTo>
                  <a:lnTo>
                    <a:pt x="22" y="197"/>
                  </a:lnTo>
                  <a:lnTo>
                    <a:pt x="11" y="184"/>
                  </a:lnTo>
                  <a:lnTo>
                    <a:pt x="3" y="166"/>
                  </a:lnTo>
                  <a:lnTo>
                    <a:pt x="0" y="148"/>
                  </a:lnTo>
                  <a:lnTo>
                    <a:pt x="2" y="127"/>
                  </a:lnTo>
                  <a:lnTo>
                    <a:pt x="11" y="106"/>
                  </a:lnTo>
                  <a:lnTo>
                    <a:pt x="22" y="83"/>
                  </a:lnTo>
                  <a:lnTo>
                    <a:pt x="38" y="62"/>
                  </a:lnTo>
                  <a:lnTo>
                    <a:pt x="56" y="44"/>
                  </a:lnTo>
                  <a:lnTo>
                    <a:pt x="78" y="30"/>
                  </a:lnTo>
                  <a:lnTo>
                    <a:pt x="100" y="16"/>
                  </a:lnTo>
                  <a:lnTo>
                    <a:pt x="124" y="7"/>
                  </a:lnTo>
                  <a:lnTo>
                    <a:pt x="147" y="2"/>
                  </a:lnTo>
                  <a:lnTo>
                    <a:pt x="173" y="0"/>
                  </a:lnTo>
                  <a:close/>
                  <a:moveTo>
                    <a:pt x="172" y="8"/>
                  </a:moveTo>
                  <a:lnTo>
                    <a:pt x="147" y="8"/>
                  </a:lnTo>
                  <a:lnTo>
                    <a:pt x="124" y="13"/>
                  </a:lnTo>
                  <a:lnTo>
                    <a:pt x="102" y="21"/>
                  </a:lnTo>
                  <a:lnTo>
                    <a:pt x="82" y="34"/>
                  </a:lnTo>
                  <a:lnTo>
                    <a:pt x="61" y="48"/>
                  </a:lnTo>
                  <a:lnTo>
                    <a:pt x="44" y="65"/>
                  </a:lnTo>
                  <a:lnTo>
                    <a:pt x="29" y="84"/>
                  </a:lnTo>
                  <a:lnTo>
                    <a:pt x="18" y="106"/>
                  </a:lnTo>
                  <a:lnTo>
                    <a:pt x="11" y="126"/>
                  </a:lnTo>
                  <a:lnTo>
                    <a:pt x="8" y="145"/>
                  </a:lnTo>
                  <a:lnTo>
                    <a:pt x="11" y="163"/>
                  </a:lnTo>
                  <a:lnTo>
                    <a:pt x="18" y="180"/>
                  </a:lnTo>
                  <a:lnTo>
                    <a:pt x="29" y="191"/>
                  </a:lnTo>
                  <a:lnTo>
                    <a:pt x="44" y="203"/>
                  </a:lnTo>
                  <a:lnTo>
                    <a:pt x="63" y="210"/>
                  </a:lnTo>
                  <a:lnTo>
                    <a:pt x="87" y="212"/>
                  </a:lnTo>
                  <a:lnTo>
                    <a:pt x="110" y="210"/>
                  </a:lnTo>
                  <a:lnTo>
                    <a:pt x="133" y="203"/>
                  </a:lnTo>
                  <a:lnTo>
                    <a:pt x="156" y="191"/>
                  </a:lnTo>
                  <a:lnTo>
                    <a:pt x="180" y="180"/>
                  </a:lnTo>
                  <a:lnTo>
                    <a:pt x="199" y="163"/>
                  </a:lnTo>
                  <a:lnTo>
                    <a:pt x="218" y="146"/>
                  </a:lnTo>
                  <a:lnTo>
                    <a:pt x="233" y="126"/>
                  </a:lnTo>
                  <a:lnTo>
                    <a:pt x="243" y="106"/>
                  </a:lnTo>
                  <a:lnTo>
                    <a:pt x="247" y="84"/>
                  </a:lnTo>
                  <a:lnTo>
                    <a:pt x="248" y="66"/>
                  </a:lnTo>
                  <a:lnTo>
                    <a:pt x="244" y="49"/>
                  </a:lnTo>
                  <a:lnTo>
                    <a:pt x="236" y="35"/>
                  </a:lnTo>
                  <a:lnTo>
                    <a:pt x="225" y="22"/>
                  </a:lnTo>
                  <a:lnTo>
                    <a:pt x="209" y="15"/>
                  </a:lnTo>
                  <a:lnTo>
                    <a:pt x="191" y="9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3" name="Freeform 16">
              <a:extLst>
                <a:ext uri="{FF2B5EF4-FFF2-40B4-BE49-F238E27FC236}">
                  <a16:creationId xmlns:a16="http://schemas.microsoft.com/office/drawing/2014/main" id="{029399DF-29EF-3341-AEB4-0695024A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233"/>
              <a:ext cx="64" cy="99"/>
            </a:xfrm>
            <a:custGeom>
              <a:avLst/>
              <a:gdLst>
                <a:gd name="T0" fmla="*/ 0 w 404"/>
                <a:gd name="T1" fmla="*/ 0 h 759"/>
                <a:gd name="T2" fmla="*/ 0 w 404"/>
                <a:gd name="T3" fmla="*/ 0 h 759"/>
                <a:gd name="T4" fmla="*/ 0 w 404"/>
                <a:gd name="T5" fmla="*/ 0 h 759"/>
                <a:gd name="T6" fmla="*/ 0 w 404"/>
                <a:gd name="T7" fmla="*/ 0 h 759"/>
                <a:gd name="T8" fmla="*/ 0 w 404"/>
                <a:gd name="T9" fmla="*/ 0 h 7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759"/>
                <a:gd name="T17" fmla="*/ 404 w 404"/>
                <a:gd name="T18" fmla="*/ 759 h 7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759">
                  <a:moveTo>
                    <a:pt x="235" y="0"/>
                  </a:moveTo>
                  <a:lnTo>
                    <a:pt x="404" y="57"/>
                  </a:lnTo>
                  <a:lnTo>
                    <a:pt x="170" y="759"/>
                  </a:lnTo>
                  <a:lnTo>
                    <a:pt x="0" y="70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4" name="Freeform 17">
              <a:extLst>
                <a:ext uri="{FF2B5EF4-FFF2-40B4-BE49-F238E27FC236}">
                  <a16:creationId xmlns:a16="http://schemas.microsoft.com/office/drawing/2014/main" id="{0DF7A1E7-BAFF-1A4B-A4CD-BE62568A3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238"/>
              <a:ext cx="49" cy="88"/>
            </a:xfrm>
            <a:custGeom>
              <a:avLst/>
              <a:gdLst>
                <a:gd name="T0" fmla="*/ 0 w 310"/>
                <a:gd name="T1" fmla="*/ 0 h 677"/>
                <a:gd name="T2" fmla="*/ 0 w 310"/>
                <a:gd name="T3" fmla="*/ 0 h 677"/>
                <a:gd name="T4" fmla="*/ 0 w 310"/>
                <a:gd name="T5" fmla="*/ 0 h 677"/>
                <a:gd name="T6" fmla="*/ 0 w 310"/>
                <a:gd name="T7" fmla="*/ 0 h 677"/>
                <a:gd name="T8" fmla="*/ 0 w 310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677"/>
                <a:gd name="T17" fmla="*/ 310 w 310"/>
                <a:gd name="T18" fmla="*/ 677 h 6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677">
                  <a:moveTo>
                    <a:pt x="215" y="0"/>
                  </a:moveTo>
                  <a:lnTo>
                    <a:pt x="310" y="31"/>
                  </a:lnTo>
                  <a:lnTo>
                    <a:pt x="95" y="677"/>
                  </a:lnTo>
                  <a:lnTo>
                    <a:pt x="0" y="64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5" name="Freeform 18">
              <a:extLst>
                <a:ext uri="{FF2B5EF4-FFF2-40B4-BE49-F238E27FC236}">
                  <a16:creationId xmlns:a16="http://schemas.microsoft.com/office/drawing/2014/main" id="{A23BBFCD-4CF9-5A40-9BB0-52832D73A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1145"/>
              <a:ext cx="58" cy="98"/>
            </a:xfrm>
            <a:custGeom>
              <a:avLst/>
              <a:gdLst>
                <a:gd name="T0" fmla="*/ 0 w 366"/>
                <a:gd name="T1" fmla="*/ 0 h 747"/>
                <a:gd name="T2" fmla="*/ 0 w 366"/>
                <a:gd name="T3" fmla="*/ 0 h 747"/>
                <a:gd name="T4" fmla="*/ 0 w 366"/>
                <a:gd name="T5" fmla="*/ 0 h 747"/>
                <a:gd name="T6" fmla="*/ 0 w 366"/>
                <a:gd name="T7" fmla="*/ 0 h 747"/>
                <a:gd name="T8" fmla="*/ 0 w 366"/>
                <a:gd name="T9" fmla="*/ 0 h 7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747"/>
                <a:gd name="T17" fmla="*/ 366 w 366"/>
                <a:gd name="T18" fmla="*/ 747 h 7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747">
                  <a:moveTo>
                    <a:pt x="232" y="0"/>
                  </a:moveTo>
                  <a:lnTo>
                    <a:pt x="366" y="43"/>
                  </a:lnTo>
                  <a:lnTo>
                    <a:pt x="131" y="747"/>
                  </a:lnTo>
                  <a:lnTo>
                    <a:pt x="0" y="70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6" name="Freeform 19">
              <a:extLst>
                <a:ext uri="{FF2B5EF4-FFF2-40B4-BE49-F238E27FC236}">
                  <a16:creationId xmlns:a16="http://schemas.microsoft.com/office/drawing/2014/main" id="{EC61D2B6-0315-5246-BD61-55C763361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1151"/>
              <a:ext cx="46" cy="87"/>
            </a:xfrm>
            <a:custGeom>
              <a:avLst/>
              <a:gdLst>
                <a:gd name="T0" fmla="*/ 0 w 288"/>
                <a:gd name="T1" fmla="*/ 0 h 670"/>
                <a:gd name="T2" fmla="*/ 0 w 288"/>
                <a:gd name="T3" fmla="*/ 0 h 670"/>
                <a:gd name="T4" fmla="*/ 0 w 288"/>
                <a:gd name="T5" fmla="*/ 0 h 670"/>
                <a:gd name="T6" fmla="*/ 0 w 288"/>
                <a:gd name="T7" fmla="*/ 0 h 670"/>
                <a:gd name="T8" fmla="*/ 0 w 288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670"/>
                <a:gd name="T17" fmla="*/ 288 w 288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670">
                  <a:moveTo>
                    <a:pt x="215" y="0"/>
                  </a:moveTo>
                  <a:lnTo>
                    <a:pt x="288" y="25"/>
                  </a:lnTo>
                  <a:lnTo>
                    <a:pt x="74" y="670"/>
                  </a:lnTo>
                  <a:lnTo>
                    <a:pt x="0" y="64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7" name="Freeform 20">
              <a:extLst>
                <a:ext uri="{FF2B5EF4-FFF2-40B4-BE49-F238E27FC236}">
                  <a16:creationId xmlns:a16="http://schemas.microsoft.com/office/drawing/2014/main" id="{D7616CF0-7230-434B-83BC-4E25472AA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1058"/>
              <a:ext cx="52" cy="95"/>
            </a:xfrm>
            <a:custGeom>
              <a:avLst/>
              <a:gdLst>
                <a:gd name="T0" fmla="*/ 0 w 328"/>
                <a:gd name="T1" fmla="*/ 0 h 733"/>
                <a:gd name="T2" fmla="*/ 0 w 328"/>
                <a:gd name="T3" fmla="*/ 0 h 733"/>
                <a:gd name="T4" fmla="*/ 0 w 328"/>
                <a:gd name="T5" fmla="*/ 0 h 733"/>
                <a:gd name="T6" fmla="*/ 0 w 328"/>
                <a:gd name="T7" fmla="*/ 0 h 733"/>
                <a:gd name="T8" fmla="*/ 0 w 328"/>
                <a:gd name="T9" fmla="*/ 0 h 7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733"/>
                <a:gd name="T17" fmla="*/ 328 w 328"/>
                <a:gd name="T18" fmla="*/ 733 h 7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733">
                  <a:moveTo>
                    <a:pt x="232" y="0"/>
                  </a:moveTo>
                  <a:lnTo>
                    <a:pt x="328" y="31"/>
                  </a:lnTo>
                  <a:lnTo>
                    <a:pt x="94" y="733"/>
                  </a:lnTo>
                  <a:lnTo>
                    <a:pt x="0" y="70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8" name="Freeform 21">
              <a:extLst>
                <a:ext uri="{FF2B5EF4-FFF2-40B4-BE49-F238E27FC236}">
                  <a16:creationId xmlns:a16="http://schemas.microsoft.com/office/drawing/2014/main" id="{499D6D3E-DD35-A64C-AB7E-3636B997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063"/>
              <a:ext cx="42" cy="86"/>
            </a:xfrm>
            <a:custGeom>
              <a:avLst/>
              <a:gdLst>
                <a:gd name="T0" fmla="*/ 0 w 267"/>
                <a:gd name="T1" fmla="*/ 0 h 663"/>
                <a:gd name="T2" fmla="*/ 0 w 267"/>
                <a:gd name="T3" fmla="*/ 0 h 663"/>
                <a:gd name="T4" fmla="*/ 0 w 267"/>
                <a:gd name="T5" fmla="*/ 0 h 663"/>
                <a:gd name="T6" fmla="*/ 0 w 267"/>
                <a:gd name="T7" fmla="*/ 0 h 663"/>
                <a:gd name="T8" fmla="*/ 0 w 267"/>
                <a:gd name="T9" fmla="*/ 0 h 6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63"/>
                <a:gd name="T17" fmla="*/ 267 w 267"/>
                <a:gd name="T18" fmla="*/ 663 h 6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63">
                  <a:moveTo>
                    <a:pt x="215" y="0"/>
                  </a:moveTo>
                  <a:lnTo>
                    <a:pt x="267" y="18"/>
                  </a:lnTo>
                  <a:lnTo>
                    <a:pt x="53" y="663"/>
                  </a:lnTo>
                  <a:lnTo>
                    <a:pt x="0" y="64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9" name="Freeform 22">
              <a:extLst>
                <a:ext uri="{FF2B5EF4-FFF2-40B4-BE49-F238E27FC236}">
                  <a16:creationId xmlns:a16="http://schemas.microsoft.com/office/drawing/2014/main" id="{5FA92CF7-9ECE-9247-BC0E-46250DE37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970"/>
              <a:ext cx="46" cy="94"/>
            </a:xfrm>
            <a:custGeom>
              <a:avLst/>
              <a:gdLst>
                <a:gd name="T0" fmla="*/ 0 w 289"/>
                <a:gd name="T1" fmla="*/ 0 h 722"/>
                <a:gd name="T2" fmla="*/ 0 w 289"/>
                <a:gd name="T3" fmla="*/ 0 h 722"/>
                <a:gd name="T4" fmla="*/ 0 w 289"/>
                <a:gd name="T5" fmla="*/ 0 h 722"/>
                <a:gd name="T6" fmla="*/ 0 w 289"/>
                <a:gd name="T7" fmla="*/ 0 h 722"/>
                <a:gd name="T8" fmla="*/ 0 w 289"/>
                <a:gd name="T9" fmla="*/ 0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722"/>
                <a:gd name="T17" fmla="*/ 289 w 289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722">
                  <a:moveTo>
                    <a:pt x="233" y="0"/>
                  </a:moveTo>
                  <a:lnTo>
                    <a:pt x="289" y="18"/>
                  </a:lnTo>
                  <a:lnTo>
                    <a:pt x="56" y="722"/>
                  </a:lnTo>
                  <a:lnTo>
                    <a:pt x="0" y="70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0" name="Freeform 23">
              <a:extLst>
                <a:ext uri="{FF2B5EF4-FFF2-40B4-BE49-F238E27FC236}">
                  <a16:creationId xmlns:a16="http://schemas.microsoft.com/office/drawing/2014/main" id="{289D14A7-047F-1848-901F-0A9D3B50C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974"/>
              <a:ext cx="39" cy="86"/>
            </a:xfrm>
            <a:custGeom>
              <a:avLst/>
              <a:gdLst>
                <a:gd name="T0" fmla="*/ 0 w 247"/>
                <a:gd name="T1" fmla="*/ 0 h 655"/>
                <a:gd name="T2" fmla="*/ 0 w 247"/>
                <a:gd name="T3" fmla="*/ 0 h 655"/>
                <a:gd name="T4" fmla="*/ 0 w 247"/>
                <a:gd name="T5" fmla="*/ 0 h 655"/>
                <a:gd name="T6" fmla="*/ 0 w 247"/>
                <a:gd name="T7" fmla="*/ 0 h 655"/>
                <a:gd name="T8" fmla="*/ 0 w 247"/>
                <a:gd name="T9" fmla="*/ 0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655"/>
                <a:gd name="T17" fmla="*/ 247 w 247"/>
                <a:gd name="T18" fmla="*/ 655 h 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655">
                  <a:moveTo>
                    <a:pt x="214" y="0"/>
                  </a:moveTo>
                  <a:lnTo>
                    <a:pt x="247" y="10"/>
                  </a:lnTo>
                  <a:lnTo>
                    <a:pt x="31" y="655"/>
                  </a:lnTo>
                  <a:lnTo>
                    <a:pt x="0" y="64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589" name="Group 24">
            <a:extLst>
              <a:ext uri="{FF2B5EF4-FFF2-40B4-BE49-F238E27FC236}">
                <a16:creationId xmlns:a16="http://schemas.microsoft.com/office/drawing/2014/main" id="{323174C5-4557-B747-AA4C-604812408F49}"/>
              </a:ext>
            </a:extLst>
          </p:cNvPr>
          <p:cNvGrpSpPr>
            <a:grpSpLocks/>
          </p:cNvGrpSpPr>
          <p:nvPr/>
        </p:nvGrpSpPr>
        <p:grpSpPr bwMode="auto">
          <a:xfrm>
            <a:off x="3814763" y="1419225"/>
            <a:ext cx="1336675" cy="1066800"/>
            <a:chOff x="2560" y="899"/>
            <a:chExt cx="842" cy="672"/>
          </a:xfrm>
        </p:grpSpPr>
        <p:sp>
          <p:nvSpPr>
            <p:cNvPr id="195624" name="AutoShape 25">
              <a:extLst>
                <a:ext uri="{FF2B5EF4-FFF2-40B4-BE49-F238E27FC236}">
                  <a16:creationId xmlns:a16="http://schemas.microsoft.com/office/drawing/2014/main" id="{1A0E5386-133F-DF4A-8852-038EDDCDC4E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80" y="899"/>
              <a:ext cx="622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5" name="Freeform 26">
              <a:extLst>
                <a:ext uri="{FF2B5EF4-FFF2-40B4-BE49-F238E27FC236}">
                  <a16:creationId xmlns:a16="http://schemas.microsoft.com/office/drawing/2014/main" id="{1D300B75-C3B1-7345-A68D-ECB2ACA00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1288"/>
              <a:ext cx="424" cy="283"/>
            </a:xfrm>
            <a:custGeom>
              <a:avLst/>
              <a:gdLst>
                <a:gd name="T0" fmla="*/ 0 w 2669"/>
                <a:gd name="T1" fmla="*/ 0 h 2174"/>
                <a:gd name="T2" fmla="*/ 0 w 2669"/>
                <a:gd name="T3" fmla="*/ 1 h 2174"/>
                <a:gd name="T4" fmla="*/ 1 w 2669"/>
                <a:gd name="T5" fmla="*/ 1 h 2174"/>
                <a:gd name="T6" fmla="*/ 2 w 2669"/>
                <a:gd name="T7" fmla="*/ 0 h 2174"/>
                <a:gd name="T8" fmla="*/ 2 w 2669"/>
                <a:gd name="T9" fmla="*/ 0 h 2174"/>
                <a:gd name="T10" fmla="*/ 1 w 2669"/>
                <a:gd name="T11" fmla="*/ 0 h 2174"/>
                <a:gd name="T12" fmla="*/ 0 w 2669"/>
                <a:gd name="T13" fmla="*/ 0 h 2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69"/>
                <a:gd name="T22" fmla="*/ 0 h 2174"/>
                <a:gd name="T23" fmla="*/ 2669 w 2669"/>
                <a:gd name="T24" fmla="*/ 2174 h 2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69" h="2174">
                  <a:moveTo>
                    <a:pt x="0" y="398"/>
                  </a:moveTo>
                  <a:lnTo>
                    <a:pt x="188" y="1723"/>
                  </a:lnTo>
                  <a:lnTo>
                    <a:pt x="1005" y="2174"/>
                  </a:lnTo>
                  <a:lnTo>
                    <a:pt x="2559" y="1269"/>
                  </a:lnTo>
                  <a:lnTo>
                    <a:pt x="2669" y="167"/>
                  </a:lnTo>
                  <a:lnTo>
                    <a:pt x="1897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6" name="Freeform 27">
              <a:extLst>
                <a:ext uri="{FF2B5EF4-FFF2-40B4-BE49-F238E27FC236}">
                  <a16:creationId xmlns:a16="http://schemas.microsoft.com/office/drawing/2014/main" id="{2C145875-BB87-B74B-80B2-3CF9EDAC9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1297"/>
              <a:ext cx="396" cy="265"/>
            </a:xfrm>
            <a:custGeom>
              <a:avLst/>
              <a:gdLst>
                <a:gd name="T0" fmla="*/ 0 w 2494"/>
                <a:gd name="T1" fmla="*/ 0 h 2032"/>
                <a:gd name="T2" fmla="*/ 0 w 2494"/>
                <a:gd name="T3" fmla="*/ 1 h 2032"/>
                <a:gd name="T4" fmla="*/ 1 w 2494"/>
                <a:gd name="T5" fmla="*/ 1 h 2032"/>
                <a:gd name="T6" fmla="*/ 2 w 2494"/>
                <a:gd name="T7" fmla="*/ 0 h 2032"/>
                <a:gd name="T8" fmla="*/ 2 w 2494"/>
                <a:gd name="T9" fmla="*/ 0 h 2032"/>
                <a:gd name="T10" fmla="*/ 1 w 2494"/>
                <a:gd name="T11" fmla="*/ 0 h 2032"/>
                <a:gd name="T12" fmla="*/ 0 w 2494"/>
                <a:gd name="T13" fmla="*/ 0 h 20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94"/>
                <a:gd name="T22" fmla="*/ 0 h 2032"/>
                <a:gd name="T23" fmla="*/ 2494 w 2494"/>
                <a:gd name="T24" fmla="*/ 2032 h 20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94" h="2032">
                  <a:moveTo>
                    <a:pt x="0" y="372"/>
                  </a:moveTo>
                  <a:lnTo>
                    <a:pt x="176" y="1610"/>
                  </a:lnTo>
                  <a:lnTo>
                    <a:pt x="937" y="2032"/>
                  </a:lnTo>
                  <a:lnTo>
                    <a:pt x="2392" y="1187"/>
                  </a:lnTo>
                  <a:lnTo>
                    <a:pt x="2494" y="157"/>
                  </a:lnTo>
                  <a:lnTo>
                    <a:pt x="1773" y="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7" name="Freeform 28">
              <a:extLst>
                <a:ext uri="{FF2B5EF4-FFF2-40B4-BE49-F238E27FC236}">
                  <a16:creationId xmlns:a16="http://schemas.microsoft.com/office/drawing/2014/main" id="{CC958509-C01C-C548-9A55-5A9BBA05F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355"/>
              <a:ext cx="138" cy="195"/>
            </a:xfrm>
            <a:custGeom>
              <a:avLst/>
              <a:gdLst>
                <a:gd name="T0" fmla="*/ 1 w 866"/>
                <a:gd name="T1" fmla="*/ 0 h 1496"/>
                <a:gd name="T2" fmla="*/ 0 w 866"/>
                <a:gd name="T3" fmla="*/ 0 h 1496"/>
                <a:gd name="T4" fmla="*/ 0 w 866"/>
                <a:gd name="T5" fmla="*/ 0 h 1496"/>
                <a:gd name="T6" fmla="*/ 0 w 866"/>
                <a:gd name="T7" fmla="*/ 0 h 1496"/>
                <a:gd name="T8" fmla="*/ 1 w 866"/>
                <a:gd name="T9" fmla="*/ 0 h 1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"/>
                <a:gd name="T16" fmla="*/ 0 h 1496"/>
                <a:gd name="T17" fmla="*/ 866 w 866"/>
                <a:gd name="T18" fmla="*/ 1496 h 1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" h="1496">
                  <a:moveTo>
                    <a:pt x="866" y="329"/>
                  </a:moveTo>
                  <a:lnTo>
                    <a:pt x="828" y="1496"/>
                  </a:lnTo>
                  <a:lnTo>
                    <a:pt x="180" y="1108"/>
                  </a:lnTo>
                  <a:lnTo>
                    <a:pt x="0" y="0"/>
                  </a:lnTo>
                  <a:lnTo>
                    <a:pt x="866" y="329"/>
                  </a:lnTo>
                  <a:close/>
                </a:path>
              </a:pathLst>
            </a:custGeom>
            <a:solidFill>
              <a:srgbClr val="87615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8" name="Freeform 29">
              <a:extLst>
                <a:ext uri="{FF2B5EF4-FFF2-40B4-BE49-F238E27FC236}">
                  <a16:creationId xmlns:a16="http://schemas.microsoft.com/office/drawing/2014/main" id="{AE9E18B1-74C6-AC44-B945-7E4B3F577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305"/>
              <a:ext cx="353" cy="78"/>
            </a:xfrm>
            <a:custGeom>
              <a:avLst/>
              <a:gdLst>
                <a:gd name="T0" fmla="*/ 0 w 2224"/>
                <a:gd name="T1" fmla="*/ 0 h 598"/>
                <a:gd name="T2" fmla="*/ 0 w 2224"/>
                <a:gd name="T3" fmla="*/ 0 h 598"/>
                <a:gd name="T4" fmla="*/ 1 w 2224"/>
                <a:gd name="T5" fmla="*/ 0 h 598"/>
                <a:gd name="T6" fmla="*/ 1 w 2224"/>
                <a:gd name="T7" fmla="*/ 0 h 598"/>
                <a:gd name="T8" fmla="*/ 0 w 2224"/>
                <a:gd name="T9" fmla="*/ 0 h 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4"/>
                <a:gd name="T16" fmla="*/ 0 h 598"/>
                <a:gd name="T17" fmla="*/ 2224 w 2224"/>
                <a:gd name="T18" fmla="*/ 598 h 5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4" h="598">
                  <a:moveTo>
                    <a:pt x="838" y="598"/>
                  </a:moveTo>
                  <a:lnTo>
                    <a:pt x="0" y="349"/>
                  </a:lnTo>
                  <a:lnTo>
                    <a:pt x="1606" y="0"/>
                  </a:lnTo>
                  <a:lnTo>
                    <a:pt x="2224" y="138"/>
                  </a:lnTo>
                  <a:lnTo>
                    <a:pt x="838" y="598"/>
                  </a:lnTo>
                  <a:close/>
                </a:path>
              </a:pathLst>
            </a:custGeom>
            <a:solidFill>
              <a:srgbClr val="B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9" name="Freeform 30">
              <a:extLst>
                <a:ext uri="{FF2B5EF4-FFF2-40B4-BE49-F238E27FC236}">
                  <a16:creationId xmlns:a16="http://schemas.microsoft.com/office/drawing/2014/main" id="{DCB246CD-452B-2E43-A923-2BDCE5AC4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398"/>
              <a:ext cx="52" cy="17"/>
            </a:xfrm>
            <a:custGeom>
              <a:avLst/>
              <a:gdLst>
                <a:gd name="T0" fmla="*/ 0 w 331"/>
                <a:gd name="T1" fmla="*/ 0 h 135"/>
                <a:gd name="T2" fmla="*/ 0 w 331"/>
                <a:gd name="T3" fmla="*/ 0 h 135"/>
                <a:gd name="T4" fmla="*/ 0 w 331"/>
                <a:gd name="T5" fmla="*/ 0 h 135"/>
                <a:gd name="T6" fmla="*/ 0 w 331"/>
                <a:gd name="T7" fmla="*/ 0 h 135"/>
                <a:gd name="T8" fmla="*/ 0 w 331"/>
                <a:gd name="T9" fmla="*/ 0 h 135"/>
                <a:gd name="T10" fmla="*/ 0 w 331"/>
                <a:gd name="T11" fmla="*/ 0 h 135"/>
                <a:gd name="T12" fmla="*/ 0 w 331"/>
                <a:gd name="T13" fmla="*/ 0 h 135"/>
                <a:gd name="T14" fmla="*/ 0 w 331"/>
                <a:gd name="T15" fmla="*/ 0 h 135"/>
                <a:gd name="T16" fmla="*/ 0 w 331"/>
                <a:gd name="T17" fmla="*/ 0 h 135"/>
                <a:gd name="T18" fmla="*/ 0 w 331"/>
                <a:gd name="T19" fmla="*/ 0 h 135"/>
                <a:gd name="T20" fmla="*/ 0 w 331"/>
                <a:gd name="T21" fmla="*/ 0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1"/>
                <a:gd name="T34" fmla="*/ 0 h 135"/>
                <a:gd name="T35" fmla="*/ 331 w 331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1" h="135">
                  <a:moveTo>
                    <a:pt x="44" y="0"/>
                  </a:moveTo>
                  <a:lnTo>
                    <a:pt x="306" y="96"/>
                  </a:lnTo>
                  <a:lnTo>
                    <a:pt x="311" y="105"/>
                  </a:lnTo>
                  <a:lnTo>
                    <a:pt x="318" y="114"/>
                  </a:lnTo>
                  <a:lnTo>
                    <a:pt x="324" y="123"/>
                  </a:lnTo>
                  <a:lnTo>
                    <a:pt x="331" y="135"/>
                  </a:lnTo>
                  <a:lnTo>
                    <a:pt x="0" y="15"/>
                  </a:lnTo>
                  <a:lnTo>
                    <a:pt x="11" y="9"/>
                  </a:lnTo>
                  <a:lnTo>
                    <a:pt x="22" y="6"/>
                  </a:lnTo>
                  <a:lnTo>
                    <a:pt x="33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0" name="Freeform 31">
              <a:extLst>
                <a:ext uri="{FF2B5EF4-FFF2-40B4-BE49-F238E27FC236}">
                  <a16:creationId xmlns:a16="http://schemas.microsoft.com/office/drawing/2014/main" id="{ABA35648-58EE-8E42-8E9F-C584BAA7E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1406"/>
              <a:ext cx="75" cy="26"/>
            </a:xfrm>
            <a:custGeom>
              <a:avLst/>
              <a:gdLst>
                <a:gd name="T0" fmla="*/ 0 w 479"/>
                <a:gd name="T1" fmla="*/ 0 h 197"/>
                <a:gd name="T2" fmla="*/ 0 w 479"/>
                <a:gd name="T3" fmla="*/ 0 h 197"/>
                <a:gd name="T4" fmla="*/ 0 w 479"/>
                <a:gd name="T5" fmla="*/ 0 h 197"/>
                <a:gd name="T6" fmla="*/ 0 w 479"/>
                <a:gd name="T7" fmla="*/ 0 h 197"/>
                <a:gd name="T8" fmla="*/ 0 w 479"/>
                <a:gd name="T9" fmla="*/ 0 h 197"/>
                <a:gd name="T10" fmla="*/ 0 w 479"/>
                <a:gd name="T11" fmla="*/ 0 h 197"/>
                <a:gd name="T12" fmla="*/ 0 w 479"/>
                <a:gd name="T13" fmla="*/ 0 h 197"/>
                <a:gd name="T14" fmla="*/ 0 w 479"/>
                <a:gd name="T15" fmla="*/ 0 h 197"/>
                <a:gd name="T16" fmla="*/ 0 w 479"/>
                <a:gd name="T17" fmla="*/ 0 h 197"/>
                <a:gd name="T18" fmla="*/ 0 w 479"/>
                <a:gd name="T19" fmla="*/ 0 h 197"/>
                <a:gd name="T20" fmla="*/ 0 w 479"/>
                <a:gd name="T21" fmla="*/ 0 h 197"/>
                <a:gd name="T22" fmla="*/ 0 w 479"/>
                <a:gd name="T23" fmla="*/ 0 h 197"/>
                <a:gd name="T24" fmla="*/ 0 w 479"/>
                <a:gd name="T25" fmla="*/ 0 h 197"/>
                <a:gd name="T26" fmla="*/ 0 w 479"/>
                <a:gd name="T27" fmla="*/ 0 h 197"/>
                <a:gd name="T28" fmla="*/ 0 w 479"/>
                <a:gd name="T29" fmla="*/ 0 h 197"/>
                <a:gd name="T30" fmla="*/ 0 w 479"/>
                <a:gd name="T31" fmla="*/ 0 h 197"/>
                <a:gd name="T32" fmla="*/ 0 w 479"/>
                <a:gd name="T33" fmla="*/ 0 h 197"/>
                <a:gd name="T34" fmla="*/ 0 w 479"/>
                <a:gd name="T35" fmla="*/ 0 h 197"/>
                <a:gd name="T36" fmla="*/ 0 w 479"/>
                <a:gd name="T37" fmla="*/ 0 h 197"/>
                <a:gd name="T38" fmla="*/ 0 w 479"/>
                <a:gd name="T39" fmla="*/ 0 h 197"/>
                <a:gd name="T40" fmla="*/ 0 w 479"/>
                <a:gd name="T41" fmla="*/ 0 h 197"/>
                <a:gd name="T42" fmla="*/ 0 w 479"/>
                <a:gd name="T43" fmla="*/ 0 h 197"/>
                <a:gd name="T44" fmla="*/ 0 w 479"/>
                <a:gd name="T45" fmla="*/ 0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9"/>
                <a:gd name="T70" fmla="*/ 0 h 197"/>
                <a:gd name="T71" fmla="*/ 479 w 479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9" h="197">
                  <a:moveTo>
                    <a:pt x="24" y="0"/>
                  </a:moveTo>
                  <a:lnTo>
                    <a:pt x="80" y="19"/>
                  </a:lnTo>
                  <a:lnTo>
                    <a:pt x="136" y="40"/>
                  </a:lnTo>
                  <a:lnTo>
                    <a:pt x="192" y="60"/>
                  </a:lnTo>
                  <a:lnTo>
                    <a:pt x="249" y="81"/>
                  </a:lnTo>
                  <a:lnTo>
                    <a:pt x="304" y="102"/>
                  </a:lnTo>
                  <a:lnTo>
                    <a:pt x="361" y="122"/>
                  </a:lnTo>
                  <a:lnTo>
                    <a:pt x="417" y="143"/>
                  </a:lnTo>
                  <a:lnTo>
                    <a:pt x="473" y="164"/>
                  </a:lnTo>
                  <a:lnTo>
                    <a:pt x="473" y="171"/>
                  </a:lnTo>
                  <a:lnTo>
                    <a:pt x="476" y="180"/>
                  </a:lnTo>
                  <a:lnTo>
                    <a:pt x="476" y="188"/>
                  </a:lnTo>
                  <a:lnTo>
                    <a:pt x="479" y="197"/>
                  </a:lnTo>
                  <a:lnTo>
                    <a:pt x="418" y="174"/>
                  </a:lnTo>
                  <a:lnTo>
                    <a:pt x="359" y="152"/>
                  </a:lnTo>
                  <a:lnTo>
                    <a:pt x="298" y="130"/>
                  </a:lnTo>
                  <a:lnTo>
                    <a:pt x="238" y="108"/>
                  </a:lnTo>
                  <a:lnTo>
                    <a:pt x="178" y="86"/>
                  </a:lnTo>
                  <a:lnTo>
                    <a:pt x="118" y="64"/>
                  </a:lnTo>
                  <a:lnTo>
                    <a:pt x="58" y="42"/>
                  </a:lnTo>
                  <a:lnTo>
                    <a:pt x="0" y="22"/>
                  </a:lnTo>
                  <a:lnTo>
                    <a:pt x="11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1" name="Freeform 32">
              <a:extLst>
                <a:ext uri="{FF2B5EF4-FFF2-40B4-BE49-F238E27FC236}">
                  <a16:creationId xmlns:a16="http://schemas.microsoft.com/office/drawing/2014/main" id="{BA988ADB-9E11-8A4B-9444-0EF9CC46C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1416"/>
              <a:ext cx="88" cy="30"/>
            </a:xfrm>
            <a:custGeom>
              <a:avLst/>
              <a:gdLst>
                <a:gd name="T0" fmla="*/ 0 w 551"/>
                <a:gd name="T1" fmla="*/ 0 h 225"/>
                <a:gd name="T2" fmla="*/ 0 w 551"/>
                <a:gd name="T3" fmla="*/ 0 h 225"/>
                <a:gd name="T4" fmla="*/ 0 w 551"/>
                <a:gd name="T5" fmla="*/ 0 h 225"/>
                <a:gd name="T6" fmla="*/ 0 w 551"/>
                <a:gd name="T7" fmla="*/ 0 h 225"/>
                <a:gd name="T8" fmla="*/ 0 w 551"/>
                <a:gd name="T9" fmla="*/ 0 h 225"/>
                <a:gd name="T10" fmla="*/ 0 w 551"/>
                <a:gd name="T11" fmla="*/ 0 h 225"/>
                <a:gd name="T12" fmla="*/ 0 w 551"/>
                <a:gd name="T13" fmla="*/ 0 h 225"/>
                <a:gd name="T14" fmla="*/ 0 w 551"/>
                <a:gd name="T15" fmla="*/ 0 h 225"/>
                <a:gd name="T16" fmla="*/ 0 w 551"/>
                <a:gd name="T17" fmla="*/ 0 h 225"/>
                <a:gd name="T18" fmla="*/ 0 w 551"/>
                <a:gd name="T19" fmla="*/ 0 h 225"/>
                <a:gd name="T20" fmla="*/ 0 w 551"/>
                <a:gd name="T21" fmla="*/ 0 h 225"/>
                <a:gd name="T22" fmla="*/ 0 w 551"/>
                <a:gd name="T23" fmla="*/ 0 h 225"/>
                <a:gd name="T24" fmla="*/ 0 w 551"/>
                <a:gd name="T25" fmla="*/ 0 h 225"/>
                <a:gd name="T26" fmla="*/ 0 w 551"/>
                <a:gd name="T27" fmla="*/ 0 h 225"/>
                <a:gd name="T28" fmla="*/ 0 w 551"/>
                <a:gd name="T29" fmla="*/ 0 h 225"/>
                <a:gd name="T30" fmla="*/ 0 w 551"/>
                <a:gd name="T31" fmla="*/ 0 h 225"/>
                <a:gd name="T32" fmla="*/ 0 w 551"/>
                <a:gd name="T33" fmla="*/ 0 h 225"/>
                <a:gd name="T34" fmla="*/ 0 w 551"/>
                <a:gd name="T35" fmla="*/ 0 h 225"/>
                <a:gd name="T36" fmla="*/ 0 w 551"/>
                <a:gd name="T37" fmla="*/ 0 h 225"/>
                <a:gd name="T38" fmla="*/ 0 w 551"/>
                <a:gd name="T39" fmla="*/ 0 h 225"/>
                <a:gd name="T40" fmla="*/ 0 w 551"/>
                <a:gd name="T41" fmla="*/ 0 h 225"/>
                <a:gd name="T42" fmla="*/ 0 w 551"/>
                <a:gd name="T43" fmla="*/ 0 h 225"/>
                <a:gd name="T44" fmla="*/ 0 w 551"/>
                <a:gd name="T45" fmla="*/ 0 h 2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1"/>
                <a:gd name="T70" fmla="*/ 0 h 225"/>
                <a:gd name="T71" fmla="*/ 551 w 551"/>
                <a:gd name="T72" fmla="*/ 225 h 2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1" h="225">
                  <a:moveTo>
                    <a:pt x="16" y="0"/>
                  </a:moveTo>
                  <a:lnTo>
                    <a:pt x="82" y="24"/>
                  </a:lnTo>
                  <a:lnTo>
                    <a:pt x="149" y="48"/>
                  </a:lnTo>
                  <a:lnTo>
                    <a:pt x="217" y="73"/>
                  </a:lnTo>
                  <a:lnTo>
                    <a:pt x="284" y="98"/>
                  </a:lnTo>
                  <a:lnTo>
                    <a:pt x="349" y="122"/>
                  </a:lnTo>
                  <a:lnTo>
                    <a:pt x="417" y="146"/>
                  </a:lnTo>
                  <a:lnTo>
                    <a:pt x="484" y="171"/>
                  </a:lnTo>
                  <a:lnTo>
                    <a:pt x="551" y="196"/>
                  </a:lnTo>
                  <a:lnTo>
                    <a:pt x="550" y="203"/>
                  </a:lnTo>
                  <a:lnTo>
                    <a:pt x="548" y="211"/>
                  </a:lnTo>
                  <a:lnTo>
                    <a:pt x="548" y="217"/>
                  </a:lnTo>
                  <a:lnTo>
                    <a:pt x="548" y="225"/>
                  </a:lnTo>
                  <a:lnTo>
                    <a:pt x="479" y="199"/>
                  </a:lnTo>
                  <a:lnTo>
                    <a:pt x="410" y="175"/>
                  </a:lnTo>
                  <a:lnTo>
                    <a:pt x="342" y="149"/>
                  </a:lnTo>
                  <a:lnTo>
                    <a:pt x="273" y="124"/>
                  </a:lnTo>
                  <a:lnTo>
                    <a:pt x="204" y="98"/>
                  </a:lnTo>
                  <a:lnTo>
                    <a:pt x="135" y="74"/>
                  </a:lnTo>
                  <a:lnTo>
                    <a:pt x="67" y="49"/>
                  </a:lnTo>
                  <a:lnTo>
                    <a:pt x="0" y="25"/>
                  </a:lnTo>
                  <a:lnTo>
                    <a:pt x="7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2" name="Freeform 33">
              <a:extLst>
                <a:ext uri="{FF2B5EF4-FFF2-40B4-BE49-F238E27FC236}">
                  <a16:creationId xmlns:a16="http://schemas.microsoft.com/office/drawing/2014/main" id="{E886D1CE-ADE5-9145-B04E-96A42796E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1429"/>
              <a:ext cx="91" cy="30"/>
            </a:xfrm>
            <a:custGeom>
              <a:avLst/>
              <a:gdLst>
                <a:gd name="T0" fmla="*/ 0 w 576"/>
                <a:gd name="T1" fmla="*/ 0 h 234"/>
                <a:gd name="T2" fmla="*/ 0 w 576"/>
                <a:gd name="T3" fmla="*/ 0 h 234"/>
                <a:gd name="T4" fmla="*/ 0 w 576"/>
                <a:gd name="T5" fmla="*/ 0 h 234"/>
                <a:gd name="T6" fmla="*/ 0 w 576"/>
                <a:gd name="T7" fmla="*/ 0 h 234"/>
                <a:gd name="T8" fmla="*/ 0 w 576"/>
                <a:gd name="T9" fmla="*/ 0 h 234"/>
                <a:gd name="T10" fmla="*/ 0 w 576"/>
                <a:gd name="T11" fmla="*/ 0 h 234"/>
                <a:gd name="T12" fmla="*/ 0 w 576"/>
                <a:gd name="T13" fmla="*/ 0 h 234"/>
                <a:gd name="T14" fmla="*/ 0 w 576"/>
                <a:gd name="T15" fmla="*/ 0 h 234"/>
                <a:gd name="T16" fmla="*/ 0 w 576"/>
                <a:gd name="T17" fmla="*/ 0 h 234"/>
                <a:gd name="T18" fmla="*/ 0 w 576"/>
                <a:gd name="T19" fmla="*/ 0 h 234"/>
                <a:gd name="T20" fmla="*/ 0 w 576"/>
                <a:gd name="T21" fmla="*/ 0 h 234"/>
                <a:gd name="T22" fmla="*/ 0 w 576"/>
                <a:gd name="T23" fmla="*/ 0 h 234"/>
                <a:gd name="T24" fmla="*/ 0 w 576"/>
                <a:gd name="T25" fmla="*/ 0 h 234"/>
                <a:gd name="T26" fmla="*/ 0 w 576"/>
                <a:gd name="T27" fmla="*/ 0 h 234"/>
                <a:gd name="T28" fmla="*/ 0 w 576"/>
                <a:gd name="T29" fmla="*/ 0 h 234"/>
                <a:gd name="T30" fmla="*/ 0 w 576"/>
                <a:gd name="T31" fmla="*/ 0 h 234"/>
                <a:gd name="T32" fmla="*/ 0 w 576"/>
                <a:gd name="T33" fmla="*/ 0 h 234"/>
                <a:gd name="T34" fmla="*/ 0 w 576"/>
                <a:gd name="T35" fmla="*/ 0 h 234"/>
                <a:gd name="T36" fmla="*/ 0 w 576"/>
                <a:gd name="T37" fmla="*/ 0 h 234"/>
                <a:gd name="T38" fmla="*/ 0 w 576"/>
                <a:gd name="T39" fmla="*/ 0 h 234"/>
                <a:gd name="T40" fmla="*/ 0 w 576"/>
                <a:gd name="T41" fmla="*/ 0 h 234"/>
                <a:gd name="T42" fmla="*/ 0 w 576"/>
                <a:gd name="T43" fmla="*/ 0 h 234"/>
                <a:gd name="T44" fmla="*/ 0 w 576"/>
                <a:gd name="T45" fmla="*/ 0 h 234"/>
                <a:gd name="T46" fmla="*/ 0 w 576"/>
                <a:gd name="T47" fmla="*/ 0 h 234"/>
                <a:gd name="T48" fmla="*/ 0 w 576"/>
                <a:gd name="T49" fmla="*/ 0 h 2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6"/>
                <a:gd name="T76" fmla="*/ 0 h 234"/>
                <a:gd name="T77" fmla="*/ 576 w 576"/>
                <a:gd name="T78" fmla="*/ 234 h 2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6" h="234">
                  <a:moveTo>
                    <a:pt x="11" y="0"/>
                  </a:moveTo>
                  <a:lnTo>
                    <a:pt x="81" y="25"/>
                  </a:lnTo>
                  <a:lnTo>
                    <a:pt x="152" y="52"/>
                  </a:lnTo>
                  <a:lnTo>
                    <a:pt x="223" y="76"/>
                  </a:lnTo>
                  <a:lnTo>
                    <a:pt x="294" y="103"/>
                  </a:lnTo>
                  <a:lnTo>
                    <a:pt x="363" y="128"/>
                  </a:lnTo>
                  <a:lnTo>
                    <a:pt x="434" y="154"/>
                  </a:lnTo>
                  <a:lnTo>
                    <a:pt x="505" y="180"/>
                  </a:lnTo>
                  <a:lnTo>
                    <a:pt x="576" y="207"/>
                  </a:lnTo>
                  <a:lnTo>
                    <a:pt x="572" y="215"/>
                  </a:lnTo>
                  <a:lnTo>
                    <a:pt x="571" y="224"/>
                  </a:lnTo>
                  <a:lnTo>
                    <a:pt x="568" y="229"/>
                  </a:lnTo>
                  <a:lnTo>
                    <a:pt x="567" y="234"/>
                  </a:lnTo>
                  <a:lnTo>
                    <a:pt x="495" y="207"/>
                  </a:lnTo>
                  <a:lnTo>
                    <a:pt x="424" y="181"/>
                  </a:lnTo>
                  <a:lnTo>
                    <a:pt x="353" y="155"/>
                  </a:lnTo>
                  <a:lnTo>
                    <a:pt x="283" y="129"/>
                  </a:lnTo>
                  <a:lnTo>
                    <a:pt x="212" y="103"/>
                  </a:lnTo>
                  <a:lnTo>
                    <a:pt x="141" y="78"/>
                  </a:lnTo>
                  <a:lnTo>
                    <a:pt x="70" y="52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7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3" name="Freeform 34">
              <a:extLst>
                <a:ext uri="{FF2B5EF4-FFF2-40B4-BE49-F238E27FC236}">
                  <a16:creationId xmlns:a16="http://schemas.microsoft.com/office/drawing/2014/main" id="{EF69A4D8-7D54-2740-A820-D41EB8B34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442"/>
              <a:ext cx="88" cy="29"/>
            </a:xfrm>
            <a:custGeom>
              <a:avLst/>
              <a:gdLst>
                <a:gd name="T0" fmla="*/ 0 w 555"/>
                <a:gd name="T1" fmla="*/ 0 h 226"/>
                <a:gd name="T2" fmla="*/ 0 w 555"/>
                <a:gd name="T3" fmla="*/ 0 h 226"/>
                <a:gd name="T4" fmla="*/ 0 w 555"/>
                <a:gd name="T5" fmla="*/ 0 h 226"/>
                <a:gd name="T6" fmla="*/ 0 w 555"/>
                <a:gd name="T7" fmla="*/ 0 h 226"/>
                <a:gd name="T8" fmla="*/ 0 w 555"/>
                <a:gd name="T9" fmla="*/ 0 h 226"/>
                <a:gd name="T10" fmla="*/ 0 w 555"/>
                <a:gd name="T11" fmla="*/ 0 h 226"/>
                <a:gd name="T12" fmla="*/ 0 w 555"/>
                <a:gd name="T13" fmla="*/ 0 h 226"/>
                <a:gd name="T14" fmla="*/ 0 w 555"/>
                <a:gd name="T15" fmla="*/ 0 h 226"/>
                <a:gd name="T16" fmla="*/ 0 w 555"/>
                <a:gd name="T17" fmla="*/ 0 h 226"/>
                <a:gd name="T18" fmla="*/ 0 w 555"/>
                <a:gd name="T19" fmla="*/ 0 h 226"/>
                <a:gd name="T20" fmla="*/ 0 w 555"/>
                <a:gd name="T21" fmla="*/ 0 h 226"/>
                <a:gd name="T22" fmla="*/ 0 w 555"/>
                <a:gd name="T23" fmla="*/ 0 h 226"/>
                <a:gd name="T24" fmla="*/ 0 w 555"/>
                <a:gd name="T25" fmla="*/ 0 h 226"/>
                <a:gd name="T26" fmla="*/ 0 w 555"/>
                <a:gd name="T27" fmla="*/ 0 h 226"/>
                <a:gd name="T28" fmla="*/ 0 w 555"/>
                <a:gd name="T29" fmla="*/ 0 h 226"/>
                <a:gd name="T30" fmla="*/ 0 w 555"/>
                <a:gd name="T31" fmla="*/ 0 h 226"/>
                <a:gd name="T32" fmla="*/ 0 w 555"/>
                <a:gd name="T33" fmla="*/ 0 h 226"/>
                <a:gd name="T34" fmla="*/ 0 w 555"/>
                <a:gd name="T35" fmla="*/ 0 h 226"/>
                <a:gd name="T36" fmla="*/ 0 w 555"/>
                <a:gd name="T37" fmla="*/ 0 h 226"/>
                <a:gd name="T38" fmla="*/ 0 w 555"/>
                <a:gd name="T39" fmla="*/ 0 h 226"/>
                <a:gd name="T40" fmla="*/ 0 w 555"/>
                <a:gd name="T41" fmla="*/ 0 h 226"/>
                <a:gd name="T42" fmla="*/ 0 w 555"/>
                <a:gd name="T43" fmla="*/ 0 h 226"/>
                <a:gd name="T44" fmla="*/ 0 w 555"/>
                <a:gd name="T45" fmla="*/ 0 h 2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5"/>
                <a:gd name="T70" fmla="*/ 0 h 226"/>
                <a:gd name="T71" fmla="*/ 555 w 555"/>
                <a:gd name="T72" fmla="*/ 226 h 2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5" h="226">
                  <a:moveTo>
                    <a:pt x="5" y="0"/>
                  </a:moveTo>
                  <a:lnTo>
                    <a:pt x="72" y="24"/>
                  </a:lnTo>
                  <a:lnTo>
                    <a:pt x="140" y="50"/>
                  </a:lnTo>
                  <a:lnTo>
                    <a:pt x="209" y="75"/>
                  </a:lnTo>
                  <a:lnTo>
                    <a:pt x="278" y="101"/>
                  </a:lnTo>
                  <a:lnTo>
                    <a:pt x="347" y="125"/>
                  </a:lnTo>
                  <a:lnTo>
                    <a:pt x="415" y="151"/>
                  </a:lnTo>
                  <a:lnTo>
                    <a:pt x="485" y="175"/>
                  </a:lnTo>
                  <a:lnTo>
                    <a:pt x="555" y="201"/>
                  </a:lnTo>
                  <a:lnTo>
                    <a:pt x="546" y="213"/>
                  </a:lnTo>
                  <a:lnTo>
                    <a:pt x="538" y="226"/>
                  </a:lnTo>
                  <a:lnTo>
                    <a:pt x="469" y="200"/>
                  </a:lnTo>
                  <a:lnTo>
                    <a:pt x="402" y="175"/>
                  </a:lnTo>
                  <a:lnTo>
                    <a:pt x="335" y="151"/>
                  </a:lnTo>
                  <a:lnTo>
                    <a:pt x="268" y="126"/>
                  </a:lnTo>
                  <a:lnTo>
                    <a:pt x="201" y="102"/>
                  </a:lnTo>
                  <a:lnTo>
                    <a:pt x="134" y="77"/>
                  </a:lnTo>
                  <a:lnTo>
                    <a:pt x="67" y="5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4" name="Freeform 35">
              <a:extLst>
                <a:ext uri="{FF2B5EF4-FFF2-40B4-BE49-F238E27FC236}">
                  <a16:creationId xmlns:a16="http://schemas.microsoft.com/office/drawing/2014/main" id="{29A6627C-EEEF-474E-A6E8-A3EC008EA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456"/>
              <a:ext cx="77" cy="26"/>
            </a:xfrm>
            <a:custGeom>
              <a:avLst/>
              <a:gdLst>
                <a:gd name="T0" fmla="*/ 0 w 486"/>
                <a:gd name="T1" fmla="*/ 0 h 200"/>
                <a:gd name="T2" fmla="*/ 0 w 486"/>
                <a:gd name="T3" fmla="*/ 0 h 200"/>
                <a:gd name="T4" fmla="*/ 0 w 486"/>
                <a:gd name="T5" fmla="*/ 0 h 200"/>
                <a:gd name="T6" fmla="*/ 0 w 486"/>
                <a:gd name="T7" fmla="*/ 0 h 200"/>
                <a:gd name="T8" fmla="*/ 0 w 486"/>
                <a:gd name="T9" fmla="*/ 0 h 200"/>
                <a:gd name="T10" fmla="*/ 0 w 486"/>
                <a:gd name="T11" fmla="*/ 0 h 200"/>
                <a:gd name="T12" fmla="*/ 0 w 486"/>
                <a:gd name="T13" fmla="*/ 0 h 200"/>
                <a:gd name="T14" fmla="*/ 0 w 486"/>
                <a:gd name="T15" fmla="*/ 0 h 200"/>
                <a:gd name="T16" fmla="*/ 0 w 486"/>
                <a:gd name="T17" fmla="*/ 0 h 200"/>
                <a:gd name="T18" fmla="*/ 0 w 486"/>
                <a:gd name="T19" fmla="*/ 0 h 200"/>
                <a:gd name="T20" fmla="*/ 0 w 486"/>
                <a:gd name="T21" fmla="*/ 0 h 200"/>
                <a:gd name="T22" fmla="*/ 0 w 486"/>
                <a:gd name="T23" fmla="*/ 0 h 200"/>
                <a:gd name="T24" fmla="*/ 0 w 486"/>
                <a:gd name="T25" fmla="*/ 0 h 200"/>
                <a:gd name="T26" fmla="*/ 0 w 486"/>
                <a:gd name="T27" fmla="*/ 0 h 200"/>
                <a:gd name="T28" fmla="*/ 0 w 486"/>
                <a:gd name="T29" fmla="*/ 0 h 200"/>
                <a:gd name="T30" fmla="*/ 0 w 486"/>
                <a:gd name="T31" fmla="*/ 0 h 200"/>
                <a:gd name="T32" fmla="*/ 0 w 486"/>
                <a:gd name="T33" fmla="*/ 0 h 200"/>
                <a:gd name="T34" fmla="*/ 0 w 486"/>
                <a:gd name="T35" fmla="*/ 0 h 200"/>
                <a:gd name="T36" fmla="*/ 0 w 486"/>
                <a:gd name="T37" fmla="*/ 0 h 200"/>
                <a:gd name="T38" fmla="*/ 0 w 486"/>
                <a:gd name="T39" fmla="*/ 0 h 200"/>
                <a:gd name="T40" fmla="*/ 0 w 486"/>
                <a:gd name="T41" fmla="*/ 0 h 200"/>
                <a:gd name="T42" fmla="*/ 0 w 486"/>
                <a:gd name="T43" fmla="*/ 0 h 200"/>
                <a:gd name="T44" fmla="*/ 0 w 486"/>
                <a:gd name="T45" fmla="*/ 0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6"/>
                <a:gd name="T70" fmla="*/ 0 h 200"/>
                <a:gd name="T71" fmla="*/ 486 w 486"/>
                <a:gd name="T72" fmla="*/ 200 h 2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6" h="200">
                  <a:moveTo>
                    <a:pt x="0" y="0"/>
                  </a:moveTo>
                  <a:lnTo>
                    <a:pt x="59" y="22"/>
                  </a:lnTo>
                  <a:lnTo>
                    <a:pt x="121" y="44"/>
                  </a:lnTo>
                  <a:lnTo>
                    <a:pt x="180" y="65"/>
                  </a:lnTo>
                  <a:lnTo>
                    <a:pt x="242" y="89"/>
                  </a:lnTo>
                  <a:lnTo>
                    <a:pt x="303" y="111"/>
                  </a:lnTo>
                  <a:lnTo>
                    <a:pt x="364" y="133"/>
                  </a:lnTo>
                  <a:lnTo>
                    <a:pt x="424" y="156"/>
                  </a:lnTo>
                  <a:lnTo>
                    <a:pt x="486" y="179"/>
                  </a:lnTo>
                  <a:lnTo>
                    <a:pt x="473" y="189"/>
                  </a:lnTo>
                  <a:lnTo>
                    <a:pt x="462" y="200"/>
                  </a:lnTo>
                  <a:lnTo>
                    <a:pt x="404" y="178"/>
                  </a:lnTo>
                  <a:lnTo>
                    <a:pt x="347" y="157"/>
                  </a:lnTo>
                  <a:lnTo>
                    <a:pt x="290" y="135"/>
                  </a:lnTo>
                  <a:lnTo>
                    <a:pt x="233" y="115"/>
                  </a:lnTo>
                  <a:lnTo>
                    <a:pt x="175" y="94"/>
                  </a:lnTo>
                  <a:lnTo>
                    <a:pt x="118" y="73"/>
                  </a:lnTo>
                  <a:lnTo>
                    <a:pt x="61" y="53"/>
                  </a:lnTo>
                  <a:lnTo>
                    <a:pt x="5" y="33"/>
                  </a:lnTo>
                  <a:lnTo>
                    <a:pt x="3" y="24"/>
                  </a:lnTo>
                  <a:lnTo>
                    <a:pt x="2" y="16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5" name="Freeform 36">
              <a:extLst>
                <a:ext uri="{FF2B5EF4-FFF2-40B4-BE49-F238E27FC236}">
                  <a16:creationId xmlns:a16="http://schemas.microsoft.com/office/drawing/2014/main" id="{8EC57124-2E75-3340-9E7B-16DF0598A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1472"/>
              <a:ext cx="55" cy="19"/>
            </a:xfrm>
            <a:custGeom>
              <a:avLst/>
              <a:gdLst>
                <a:gd name="T0" fmla="*/ 0 w 345"/>
                <a:gd name="T1" fmla="*/ 0 h 141"/>
                <a:gd name="T2" fmla="*/ 0 w 345"/>
                <a:gd name="T3" fmla="*/ 0 h 141"/>
                <a:gd name="T4" fmla="*/ 0 w 345"/>
                <a:gd name="T5" fmla="*/ 0 h 141"/>
                <a:gd name="T6" fmla="*/ 0 w 345"/>
                <a:gd name="T7" fmla="*/ 0 h 141"/>
                <a:gd name="T8" fmla="*/ 0 w 345"/>
                <a:gd name="T9" fmla="*/ 0 h 141"/>
                <a:gd name="T10" fmla="*/ 0 w 345"/>
                <a:gd name="T11" fmla="*/ 0 h 141"/>
                <a:gd name="T12" fmla="*/ 0 w 345"/>
                <a:gd name="T13" fmla="*/ 0 h 141"/>
                <a:gd name="T14" fmla="*/ 0 w 345"/>
                <a:gd name="T15" fmla="*/ 0 h 141"/>
                <a:gd name="T16" fmla="*/ 0 w 345"/>
                <a:gd name="T17" fmla="*/ 0 h 141"/>
                <a:gd name="T18" fmla="*/ 0 w 345"/>
                <a:gd name="T19" fmla="*/ 0 h 141"/>
                <a:gd name="T20" fmla="*/ 0 w 345"/>
                <a:gd name="T21" fmla="*/ 0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5"/>
                <a:gd name="T34" fmla="*/ 0 h 141"/>
                <a:gd name="T35" fmla="*/ 345 w 345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5" h="141">
                  <a:moveTo>
                    <a:pt x="0" y="0"/>
                  </a:moveTo>
                  <a:lnTo>
                    <a:pt x="345" y="125"/>
                  </a:lnTo>
                  <a:lnTo>
                    <a:pt x="333" y="129"/>
                  </a:lnTo>
                  <a:lnTo>
                    <a:pt x="324" y="133"/>
                  </a:lnTo>
                  <a:lnTo>
                    <a:pt x="313" y="137"/>
                  </a:lnTo>
                  <a:lnTo>
                    <a:pt x="304" y="141"/>
                  </a:lnTo>
                  <a:lnTo>
                    <a:pt x="24" y="37"/>
                  </a:lnTo>
                  <a:lnTo>
                    <a:pt x="16" y="27"/>
                  </a:lnTo>
                  <a:lnTo>
                    <a:pt x="11" y="18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6" name="Freeform 37">
              <a:extLst>
                <a:ext uri="{FF2B5EF4-FFF2-40B4-BE49-F238E27FC236}">
                  <a16:creationId xmlns:a16="http://schemas.microsoft.com/office/drawing/2014/main" id="{E7A2F536-4C82-7D42-8FCE-CA124A304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1421"/>
              <a:ext cx="31" cy="66"/>
            </a:xfrm>
            <a:custGeom>
              <a:avLst/>
              <a:gdLst>
                <a:gd name="T0" fmla="*/ 0 w 195"/>
                <a:gd name="T1" fmla="*/ 0 h 502"/>
                <a:gd name="T2" fmla="*/ 0 w 195"/>
                <a:gd name="T3" fmla="*/ 0 h 502"/>
                <a:gd name="T4" fmla="*/ 0 w 195"/>
                <a:gd name="T5" fmla="*/ 0 h 502"/>
                <a:gd name="T6" fmla="*/ 0 w 195"/>
                <a:gd name="T7" fmla="*/ 0 h 502"/>
                <a:gd name="T8" fmla="*/ 0 w 195"/>
                <a:gd name="T9" fmla="*/ 0 h 502"/>
                <a:gd name="T10" fmla="*/ 0 w 195"/>
                <a:gd name="T11" fmla="*/ 0 h 502"/>
                <a:gd name="T12" fmla="*/ 0 w 195"/>
                <a:gd name="T13" fmla="*/ 0 h 502"/>
                <a:gd name="T14" fmla="*/ 0 w 195"/>
                <a:gd name="T15" fmla="*/ 0 h 502"/>
                <a:gd name="T16" fmla="*/ 0 w 195"/>
                <a:gd name="T17" fmla="*/ 0 h 502"/>
                <a:gd name="T18" fmla="*/ 0 w 195"/>
                <a:gd name="T19" fmla="*/ 0 h 502"/>
                <a:gd name="T20" fmla="*/ 0 w 195"/>
                <a:gd name="T21" fmla="*/ 0 h 5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502"/>
                <a:gd name="T35" fmla="*/ 195 w 195"/>
                <a:gd name="T36" fmla="*/ 502 h 5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502">
                  <a:moveTo>
                    <a:pt x="195" y="36"/>
                  </a:moveTo>
                  <a:lnTo>
                    <a:pt x="32" y="480"/>
                  </a:lnTo>
                  <a:lnTo>
                    <a:pt x="23" y="486"/>
                  </a:lnTo>
                  <a:lnTo>
                    <a:pt x="15" y="491"/>
                  </a:lnTo>
                  <a:lnTo>
                    <a:pt x="8" y="496"/>
                  </a:lnTo>
                  <a:lnTo>
                    <a:pt x="0" y="502"/>
                  </a:lnTo>
                  <a:lnTo>
                    <a:pt x="183" y="0"/>
                  </a:lnTo>
                  <a:lnTo>
                    <a:pt x="186" y="8"/>
                  </a:lnTo>
                  <a:lnTo>
                    <a:pt x="190" y="17"/>
                  </a:lnTo>
                  <a:lnTo>
                    <a:pt x="192" y="26"/>
                  </a:lnTo>
                  <a:lnTo>
                    <a:pt x="195" y="36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7" name="Freeform 38">
              <a:extLst>
                <a:ext uri="{FF2B5EF4-FFF2-40B4-BE49-F238E27FC236}">
                  <a16:creationId xmlns:a16="http://schemas.microsoft.com/office/drawing/2014/main" id="{34579C7F-0176-4444-9D93-272EBD00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1409"/>
              <a:ext cx="39" cy="83"/>
            </a:xfrm>
            <a:custGeom>
              <a:avLst/>
              <a:gdLst>
                <a:gd name="T0" fmla="*/ 0 w 249"/>
                <a:gd name="T1" fmla="*/ 0 h 637"/>
                <a:gd name="T2" fmla="*/ 0 w 249"/>
                <a:gd name="T3" fmla="*/ 0 h 637"/>
                <a:gd name="T4" fmla="*/ 0 w 249"/>
                <a:gd name="T5" fmla="*/ 0 h 637"/>
                <a:gd name="T6" fmla="*/ 0 w 249"/>
                <a:gd name="T7" fmla="*/ 0 h 637"/>
                <a:gd name="T8" fmla="*/ 0 w 249"/>
                <a:gd name="T9" fmla="*/ 0 h 637"/>
                <a:gd name="T10" fmla="*/ 0 w 249"/>
                <a:gd name="T11" fmla="*/ 0 h 637"/>
                <a:gd name="T12" fmla="*/ 0 w 249"/>
                <a:gd name="T13" fmla="*/ 0 h 637"/>
                <a:gd name="T14" fmla="*/ 0 w 249"/>
                <a:gd name="T15" fmla="*/ 0 h 637"/>
                <a:gd name="T16" fmla="*/ 0 w 249"/>
                <a:gd name="T17" fmla="*/ 0 h 637"/>
                <a:gd name="T18" fmla="*/ 0 w 249"/>
                <a:gd name="T19" fmla="*/ 0 h 637"/>
                <a:gd name="T20" fmla="*/ 0 w 249"/>
                <a:gd name="T21" fmla="*/ 0 h 637"/>
                <a:gd name="T22" fmla="*/ 0 w 249"/>
                <a:gd name="T23" fmla="*/ 0 h 637"/>
                <a:gd name="T24" fmla="*/ 0 w 249"/>
                <a:gd name="T25" fmla="*/ 0 h 637"/>
                <a:gd name="T26" fmla="*/ 0 w 249"/>
                <a:gd name="T27" fmla="*/ 0 h 637"/>
                <a:gd name="T28" fmla="*/ 0 w 249"/>
                <a:gd name="T29" fmla="*/ 0 h 637"/>
                <a:gd name="T30" fmla="*/ 0 w 249"/>
                <a:gd name="T31" fmla="*/ 0 h 637"/>
                <a:gd name="T32" fmla="*/ 0 w 249"/>
                <a:gd name="T33" fmla="*/ 0 h 637"/>
                <a:gd name="T34" fmla="*/ 0 w 249"/>
                <a:gd name="T35" fmla="*/ 0 h 637"/>
                <a:gd name="T36" fmla="*/ 0 w 249"/>
                <a:gd name="T37" fmla="*/ 0 h 637"/>
                <a:gd name="T38" fmla="*/ 0 w 249"/>
                <a:gd name="T39" fmla="*/ 0 h 637"/>
                <a:gd name="T40" fmla="*/ 0 w 249"/>
                <a:gd name="T41" fmla="*/ 0 h 637"/>
                <a:gd name="T42" fmla="*/ 0 w 249"/>
                <a:gd name="T43" fmla="*/ 0 h 637"/>
                <a:gd name="T44" fmla="*/ 0 w 249"/>
                <a:gd name="T45" fmla="*/ 0 h 6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9"/>
                <a:gd name="T70" fmla="*/ 0 h 637"/>
                <a:gd name="T71" fmla="*/ 249 w 249"/>
                <a:gd name="T72" fmla="*/ 637 h 6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9" h="637">
                  <a:moveTo>
                    <a:pt x="249" y="22"/>
                  </a:moveTo>
                  <a:lnTo>
                    <a:pt x="220" y="97"/>
                  </a:lnTo>
                  <a:lnTo>
                    <a:pt x="192" y="173"/>
                  </a:lnTo>
                  <a:lnTo>
                    <a:pt x="164" y="249"/>
                  </a:lnTo>
                  <a:lnTo>
                    <a:pt x="136" y="326"/>
                  </a:lnTo>
                  <a:lnTo>
                    <a:pt x="108" y="402"/>
                  </a:lnTo>
                  <a:lnTo>
                    <a:pt x="81" y="478"/>
                  </a:lnTo>
                  <a:lnTo>
                    <a:pt x="53" y="554"/>
                  </a:lnTo>
                  <a:lnTo>
                    <a:pt x="25" y="632"/>
                  </a:lnTo>
                  <a:lnTo>
                    <a:pt x="19" y="633"/>
                  </a:lnTo>
                  <a:lnTo>
                    <a:pt x="13" y="634"/>
                  </a:lnTo>
                  <a:lnTo>
                    <a:pt x="5" y="635"/>
                  </a:lnTo>
                  <a:lnTo>
                    <a:pt x="0" y="637"/>
                  </a:lnTo>
                  <a:lnTo>
                    <a:pt x="28" y="557"/>
                  </a:lnTo>
                  <a:lnTo>
                    <a:pt x="58" y="477"/>
                  </a:lnTo>
                  <a:lnTo>
                    <a:pt x="86" y="397"/>
                  </a:lnTo>
                  <a:lnTo>
                    <a:pt x="116" y="318"/>
                  </a:lnTo>
                  <a:lnTo>
                    <a:pt x="144" y="238"/>
                  </a:lnTo>
                  <a:lnTo>
                    <a:pt x="174" y="159"/>
                  </a:lnTo>
                  <a:lnTo>
                    <a:pt x="202" y="79"/>
                  </a:lnTo>
                  <a:lnTo>
                    <a:pt x="232" y="0"/>
                  </a:lnTo>
                  <a:lnTo>
                    <a:pt x="240" y="9"/>
                  </a:lnTo>
                  <a:lnTo>
                    <a:pt x="249" y="22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8" name="Freeform 39">
              <a:extLst>
                <a:ext uri="{FF2B5EF4-FFF2-40B4-BE49-F238E27FC236}">
                  <a16:creationId xmlns:a16="http://schemas.microsoft.com/office/drawing/2014/main" id="{E2B0D93A-E2DE-5440-919C-A4CA5B336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401"/>
              <a:ext cx="44" cy="91"/>
            </a:xfrm>
            <a:custGeom>
              <a:avLst/>
              <a:gdLst>
                <a:gd name="T0" fmla="*/ 0 w 274"/>
                <a:gd name="T1" fmla="*/ 0 h 699"/>
                <a:gd name="T2" fmla="*/ 0 w 274"/>
                <a:gd name="T3" fmla="*/ 0 h 699"/>
                <a:gd name="T4" fmla="*/ 0 w 274"/>
                <a:gd name="T5" fmla="*/ 0 h 699"/>
                <a:gd name="T6" fmla="*/ 0 w 274"/>
                <a:gd name="T7" fmla="*/ 0 h 699"/>
                <a:gd name="T8" fmla="*/ 0 w 274"/>
                <a:gd name="T9" fmla="*/ 0 h 699"/>
                <a:gd name="T10" fmla="*/ 0 w 274"/>
                <a:gd name="T11" fmla="*/ 0 h 699"/>
                <a:gd name="T12" fmla="*/ 0 w 274"/>
                <a:gd name="T13" fmla="*/ 0 h 699"/>
                <a:gd name="T14" fmla="*/ 0 w 274"/>
                <a:gd name="T15" fmla="*/ 0 h 699"/>
                <a:gd name="T16" fmla="*/ 0 w 274"/>
                <a:gd name="T17" fmla="*/ 0 h 699"/>
                <a:gd name="T18" fmla="*/ 0 w 274"/>
                <a:gd name="T19" fmla="*/ 0 h 699"/>
                <a:gd name="T20" fmla="*/ 0 w 274"/>
                <a:gd name="T21" fmla="*/ 0 h 699"/>
                <a:gd name="T22" fmla="*/ 0 w 274"/>
                <a:gd name="T23" fmla="*/ 0 h 699"/>
                <a:gd name="T24" fmla="*/ 0 w 274"/>
                <a:gd name="T25" fmla="*/ 0 h 699"/>
                <a:gd name="T26" fmla="*/ 0 w 274"/>
                <a:gd name="T27" fmla="*/ 0 h 699"/>
                <a:gd name="T28" fmla="*/ 0 w 274"/>
                <a:gd name="T29" fmla="*/ 0 h 699"/>
                <a:gd name="T30" fmla="*/ 0 w 274"/>
                <a:gd name="T31" fmla="*/ 0 h 699"/>
                <a:gd name="T32" fmla="*/ 0 w 274"/>
                <a:gd name="T33" fmla="*/ 0 h 699"/>
                <a:gd name="T34" fmla="*/ 0 w 274"/>
                <a:gd name="T35" fmla="*/ 0 h 699"/>
                <a:gd name="T36" fmla="*/ 0 w 274"/>
                <a:gd name="T37" fmla="*/ 0 h 699"/>
                <a:gd name="T38" fmla="*/ 0 w 274"/>
                <a:gd name="T39" fmla="*/ 0 h 699"/>
                <a:gd name="T40" fmla="*/ 0 w 274"/>
                <a:gd name="T41" fmla="*/ 0 h 6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4"/>
                <a:gd name="T64" fmla="*/ 0 h 699"/>
                <a:gd name="T65" fmla="*/ 274 w 274"/>
                <a:gd name="T66" fmla="*/ 699 h 6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4" h="699">
                  <a:moveTo>
                    <a:pt x="274" y="13"/>
                  </a:moveTo>
                  <a:lnTo>
                    <a:pt x="242" y="98"/>
                  </a:lnTo>
                  <a:lnTo>
                    <a:pt x="211" y="184"/>
                  </a:lnTo>
                  <a:lnTo>
                    <a:pt x="180" y="269"/>
                  </a:lnTo>
                  <a:lnTo>
                    <a:pt x="149" y="355"/>
                  </a:lnTo>
                  <a:lnTo>
                    <a:pt x="116" y="440"/>
                  </a:lnTo>
                  <a:lnTo>
                    <a:pt x="85" y="526"/>
                  </a:lnTo>
                  <a:lnTo>
                    <a:pt x="54" y="612"/>
                  </a:lnTo>
                  <a:lnTo>
                    <a:pt x="24" y="699"/>
                  </a:lnTo>
                  <a:lnTo>
                    <a:pt x="12" y="696"/>
                  </a:lnTo>
                  <a:lnTo>
                    <a:pt x="0" y="695"/>
                  </a:lnTo>
                  <a:lnTo>
                    <a:pt x="31" y="607"/>
                  </a:lnTo>
                  <a:lnTo>
                    <a:pt x="64" y="520"/>
                  </a:lnTo>
                  <a:lnTo>
                    <a:pt x="95" y="434"/>
                  </a:lnTo>
                  <a:lnTo>
                    <a:pt x="127" y="347"/>
                  </a:lnTo>
                  <a:lnTo>
                    <a:pt x="158" y="260"/>
                  </a:lnTo>
                  <a:lnTo>
                    <a:pt x="190" y="173"/>
                  </a:lnTo>
                  <a:lnTo>
                    <a:pt x="222" y="87"/>
                  </a:lnTo>
                  <a:lnTo>
                    <a:pt x="256" y="0"/>
                  </a:lnTo>
                  <a:lnTo>
                    <a:pt x="265" y="5"/>
                  </a:lnTo>
                  <a:lnTo>
                    <a:pt x="274" y="1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9" name="Freeform 40">
              <a:extLst>
                <a:ext uri="{FF2B5EF4-FFF2-40B4-BE49-F238E27FC236}">
                  <a16:creationId xmlns:a16="http://schemas.microsoft.com/office/drawing/2014/main" id="{25467252-2B55-8E4F-A8E9-6578CA58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1397"/>
              <a:ext cx="44" cy="92"/>
            </a:xfrm>
            <a:custGeom>
              <a:avLst/>
              <a:gdLst>
                <a:gd name="T0" fmla="*/ 0 w 276"/>
                <a:gd name="T1" fmla="*/ 0 h 707"/>
                <a:gd name="T2" fmla="*/ 0 w 276"/>
                <a:gd name="T3" fmla="*/ 0 h 707"/>
                <a:gd name="T4" fmla="*/ 0 w 276"/>
                <a:gd name="T5" fmla="*/ 0 h 707"/>
                <a:gd name="T6" fmla="*/ 0 w 276"/>
                <a:gd name="T7" fmla="*/ 0 h 707"/>
                <a:gd name="T8" fmla="*/ 0 w 276"/>
                <a:gd name="T9" fmla="*/ 0 h 707"/>
                <a:gd name="T10" fmla="*/ 0 w 276"/>
                <a:gd name="T11" fmla="*/ 0 h 707"/>
                <a:gd name="T12" fmla="*/ 0 w 276"/>
                <a:gd name="T13" fmla="*/ 0 h 707"/>
                <a:gd name="T14" fmla="*/ 0 w 276"/>
                <a:gd name="T15" fmla="*/ 0 h 707"/>
                <a:gd name="T16" fmla="*/ 0 w 276"/>
                <a:gd name="T17" fmla="*/ 0 h 707"/>
                <a:gd name="T18" fmla="*/ 0 w 276"/>
                <a:gd name="T19" fmla="*/ 0 h 707"/>
                <a:gd name="T20" fmla="*/ 0 w 276"/>
                <a:gd name="T21" fmla="*/ 0 h 707"/>
                <a:gd name="T22" fmla="*/ 0 w 276"/>
                <a:gd name="T23" fmla="*/ 0 h 707"/>
                <a:gd name="T24" fmla="*/ 0 w 276"/>
                <a:gd name="T25" fmla="*/ 0 h 707"/>
                <a:gd name="T26" fmla="*/ 0 w 276"/>
                <a:gd name="T27" fmla="*/ 0 h 707"/>
                <a:gd name="T28" fmla="*/ 0 w 276"/>
                <a:gd name="T29" fmla="*/ 0 h 707"/>
                <a:gd name="T30" fmla="*/ 0 w 276"/>
                <a:gd name="T31" fmla="*/ 0 h 707"/>
                <a:gd name="T32" fmla="*/ 0 w 276"/>
                <a:gd name="T33" fmla="*/ 0 h 707"/>
                <a:gd name="T34" fmla="*/ 0 w 276"/>
                <a:gd name="T35" fmla="*/ 0 h 707"/>
                <a:gd name="T36" fmla="*/ 0 w 276"/>
                <a:gd name="T37" fmla="*/ 0 h 707"/>
                <a:gd name="T38" fmla="*/ 0 w 276"/>
                <a:gd name="T39" fmla="*/ 0 h 707"/>
                <a:gd name="T40" fmla="*/ 0 w 276"/>
                <a:gd name="T41" fmla="*/ 0 h 7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6"/>
                <a:gd name="T64" fmla="*/ 0 h 707"/>
                <a:gd name="T65" fmla="*/ 276 w 276"/>
                <a:gd name="T66" fmla="*/ 707 h 7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6" h="707">
                  <a:moveTo>
                    <a:pt x="276" y="5"/>
                  </a:moveTo>
                  <a:lnTo>
                    <a:pt x="242" y="91"/>
                  </a:lnTo>
                  <a:lnTo>
                    <a:pt x="211" y="179"/>
                  </a:lnTo>
                  <a:lnTo>
                    <a:pt x="178" y="267"/>
                  </a:lnTo>
                  <a:lnTo>
                    <a:pt x="147" y="355"/>
                  </a:lnTo>
                  <a:lnTo>
                    <a:pt x="114" y="442"/>
                  </a:lnTo>
                  <a:lnTo>
                    <a:pt x="82" y="530"/>
                  </a:lnTo>
                  <a:lnTo>
                    <a:pt x="51" y="618"/>
                  </a:lnTo>
                  <a:lnTo>
                    <a:pt x="20" y="707"/>
                  </a:lnTo>
                  <a:lnTo>
                    <a:pt x="10" y="701"/>
                  </a:lnTo>
                  <a:lnTo>
                    <a:pt x="0" y="695"/>
                  </a:lnTo>
                  <a:lnTo>
                    <a:pt x="31" y="608"/>
                  </a:lnTo>
                  <a:lnTo>
                    <a:pt x="63" y="521"/>
                  </a:lnTo>
                  <a:lnTo>
                    <a:pt x="94" y="433"/>
                  </a:lnTo>
                  <a:lnTo>
                    <a:pt x="126" y="347"/>
                  </a:lnTo>
                  <a:lnTo>
                    <a:pt x="157" y="259"/>
                  </a:lnTo>
                  <a:lnTo>
                    <a:pt x="189" y="173"/>
                  </a:lnTo>
                  <a:lnTo>
                    <a:pt x="220" y="86"/>
                  </a:lnTo>
                  <a:lnTo>
                    <a:pt x="253" y="0"/>
                  </a:lnTo>
                  <a:lnTo>
                    <a:pt x="264" y="2"/>
                  </a:lnTo>
                  <a:lnTo>
                    <a:pt x="276" y="5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0" name="Freeform 41">
              <a:extLst>
                <a:ext uri="{FF2B5EF4-FFF2-40B4-BE49-F238E27FC236}">
                  <a16:creationId xmlns:a16="http://schemas.microsoft.com/office/drawing/2014/main" id="{C98CDCE1-7CD0-0240-9C5A-0A58BFF96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1397"/>
              <a:ext cx="41" cy="86"/>
            </a:xfrm>
            <a:custGeom>
              <a:avLst/>
              <a:gdLst>
                <a:gd name="T0" fmla="*/ 0 w 258"/>
                <a:gd name="T1" fmla="*/ 0 h 658"/>
                <a:gd name="T2" fmla="*/ 0 w 258"/>
                <a:gd name="T3" fmla="*/ 0 h 658"/>
                <a:gd name="T4" fmla="*/ 0 w 258"/>
                <a:gd name="T5" fmla="*/ 0 h 658"/>
                <a:gd name="T6" fmla="*/ 0 w 258"/>
                <a:gd name="T7" fmla="*/ 0 h 658"/>
                <a:gd name="T8" fmla="*/ 0 w 258"/>
                <a:gd name="T9" fmla="*/ 0 h 658"/>
                <a:gd name="T10" fmla="*/ 0 w 258"/>
                <a:gd name="T11" fmla="*/ 0 h 658"/>
                <a:gd name="T12" fmla="*/ 0 w 258"/>
                <a:gd name="T13" fmla="*/ 0 h 658"/>
                <a:gd name="T14" fmla="*/ 0 w 258"/>
                <a:gd name="T15" fmla="*/ 0 h 658"/>
                <a:gd name="T16" fmla="*/ 0 w 258"/>
                <a:gd name="T17" fmla="*/ 0 h 658"/>
                <a:gd name="T18" fmla="*/ 0 w 258"/>
                <a:gd name="T19" fmla="*/ 0 h 658"/>
                <a:gd name="T20" fmla="*/ 0 w 258"/>
                <a:gd name="T21" fmla="*/ 0 h 658"/>
                <a:gd name="T22" fmla="*/ 0 w 258"/>
                <a:gd name="T23" fmla="*/ 0 h 658"/>
                <a:gd name="T24" fmla="*/ 0 w 258"/>
                <a:gd name="T25" fmla="*/ 0 h 658"/>
                <a:gd name="T26" fmla="*/ 0 w 258"/>
                <a:gd name="T27" fmla="*/ 0 h 658"/>
                <a:gd name="T28" fmla="*/ 0 w 258"/>
                <a:gd name="T29" fmla="*/ 0 h 658"/>
                <a:gd name="T30" fmla="*/ 0 w 258"/>
                <a:gd name="T31" fmla="*/ 0 h 658"/>
                <a:gd name="T32" fmla="*/ 0 w 258"/>
                <a:gd name="T33" fmla="*/ 0 h 658"/>
                <a:gd name="T34" fmla="*/ 0 w 258"/>
                <a:gd name="T35" fmla="*/ 0 h 658"/>
                <a:gd name="T36" fmla="*/ 0 w 258"/>
                <a:gd name="T37" fmla="*/ 0 h 658"/>
                <a:gd name="T38" fmla="*/ 0 w 258"/>
                <a:gd name="T39" fmla="*/ 0 h 658"/>
                <a:gd name="T40" fmla="*/ 0 w 258"/>
                <a:gd name="T41" fmla="*/ 0 h 6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8"/>
                <a:gd name="T64" fmla="*/ 0 h 658"/>
                <a:gd name="T65" fmla="*/ 258 w 258"/>
                <a:gd name="T66" fmla="*/ 658 h 6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8" h="658">
                  <a:moveTo>
                    <a:pt x="258" y="0"/>
                  </a:moveTo>
                  <a:lnTo>
                    <a:pt x="227" y="81"/>
                  </a:lnTo>
                  <a:lnTo>
                    <a:pt x="198" y="164"/>
                  </a:lnTo>
                  <a:lnTo>
                    <a:pt x="167" y="247"/>
                  </a:lnTo>
                  <a:lnTo>
                    <a:pt x="137" y="329"/>
                  </a:lnTo>
                  <a:lnTo>
                    <a:pt x="106" y="410"/>
                  </a:lnTo>
                  <a:lnTo>
                    <a:pt x="76" y="493"/>
                  </a:lnTo>
                  <a:lnTo>
                    <a:pt x="47" y="576"/>
                  </a:lnTo>
                  <a:lnTo>
                    <a:pt x="17" y="658"/>
                  </a:lnTo>
                  <a:lnTo>
                    <a:pt x="8" y="649"/>
                  </a:lnTo>
                  <a:lnTo>
                    <a:pt x="0" y="640"/>
                  </a:lnTo>
                  <a:lnTo>
                    <a:pt x="29" y="559"/>
                  </a:lnTo>
                  <a:lnTo>
                    <a:pt x="58" y="480"/>
                  </a:lnTo>
                  <a:lnTo>
                    <a:pt x="87" y="400"/>
                  </a:lnTo>
                  <a:lnTo>
                    <a:pt x="116" y="321"/>
                  </a:lnTo>
                  <a:lnTo>
                    <a:pt x="145" y="241"/>
                  </a:lnTo>
                  <a:lnTo>
                    <a:pt x="174" y="163"/>
                  </a:lnTo>
                  <a:lnTo>
                    <a:pt x="203" y="83"/>
                  </a:lnTo>
                  <a:lnTo>
                    <a:pt x="232" y="4"/>
                  </a:lnTo>
                  <a:lnTo>
                    <a:pt x="244" y="1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1" name="Freeform 42">
              <a:extLst>
                <a:ext uri="{FF2B5EF4-FFF2-40B4-BE49-F238E27FC236}">
                  <a16:creationId xmlns:a16="http://schemas.microsoft.com/office/drawing/2014/main" id="{204BB4CC-EF46-E64C-A82B-D104C23F1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400"/>
              <a:ext cx="34" cy="72"/>
            </a:xfrm>
            <a:custGeom>
              <a:avLst/>
              <a:gdLst>
                <a:gd name="T0" fmla="*/ 0 w 213"/>
                <a:gd name="T1" fmla="*/ 0 h 547"/>
                <a:gd name="T2" fmla="*/ 0 w 213"/>
                <a:gd name="T3" fmla="*/ 0 h 547"/>
                <a:gd name="T4" fmla="*/ 0 w 213"/>
                <a:gd name="T5" fmla="*/ 0 h 547"/>
                <a:gd name="T6" fmla="*/ 0 w 213"/>
                <a:gd name="T7" fmla="*/ 0 h 547"/>
                <a:gd name="T8" fmla="*/ 0 w 213"/>
                <a:gd name="T9" fmla="*/ 0 h 547"/>
                <a:gd name="T10" fmla="*/ 0 w 213"/>
                <a:gd name="T11" fmla="*/ 0 h 547"/>
                <a:gd name="T12" fmla="*/ 0 w 213"/>
                <a:gd name="T13" fmla="*/ 0 h 547"/>
                <a:gd name="T14" fmla="*/ 0 w 213"/>
                <a:gd name="T15" fmla="*/ 0 h 547"/>
                <a:gd name="T16" fmla="*/ 0 w 213"/>
                <a:gd name="T17" fmla="*/ 0 h 547"/>
                <a:gd name="T18" fmla="*/ 0 w 213"/>
                <a:gd name="T19" fmla="*/ 0 h 547"/>
                <a:gd name="T20" fmla="*/ 0 w 213"/>
                <a:gd name="T21" fmla="*/ 0 h 547"/>
                <a:gd name="T22" fmla="*/ 0 w 213"/>
                <a:gd name="T23" fmla="*/ 0 h 547"/>
                <a:gd name="T24" fmla="*/ 0 w 213"/>
                <a:gd name="T25" fmla="*/ 0 h 547"/>
                <a:gd name="T26" fmla="*/ 0 w 213"/>
                <a:gd name="T27" fmla="*/ 0 h 547"/>
                <a:gd name="T28" fmla="*/ 0 w 213"/>
                <a:gd name="T29" fmla="*/ 0 h 547"/>
                <a:gd name="T30" fmla="*/ 0 w 213"/>
                <a:gd name="T31" fmla="*/ 0 h 547"/>
                <a:gd name="T32" fmla="*/ 0 w 213"/>
                <a:gd name="T33" fmla="*/ 0 h 547"/>
                <a:gd name="T34" fmla="*/ 0 w 213"/>
                <a:gd name="T35" fmla="*/ 0 h 547"/>
                <a:gd name="T36" fmla="*/ 0 w 213"/>
                <a:gd name="T37" fmla="*/ 0 h 547"/>
                <a:gd name="T38" fmla="*/ 0 w 213"/>
                <a:gd name="T39" fmla="*/ 0 h 547"/>
                <a:gd name="T40" fmla="*/ 0 w 213"/>
                <a:gd name="T41" fmla="*/ 0 h 547"/>
                <a:gd name="T42" fmla="*/ 0 w 213"/>
                <a:gd name="T43" fmla="*/ 0 h 547"/>
                <a:gd name="T44" fmla="*/ 0 w 213"/>
                <a:gd name="T45" fmla="*/ 0 h 547"/>
                <a:gd name="T46" fmla="*/ 0 w 213"/>
                <a:gd name="T47" fmla="*/ 0 h 547"/>
                <a:gd name="T48" fmla="*/ 0 w 213"/>
                <a:gd name="T49" fmla="*/ 0 h 5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3"/>
                <a:gd name="T76" fmla="*/ 0 h 547"/>
                <a:gd name="T77" fmla="*/ 213 w 213"/>
                <a:gd name="T78" fmla="*/ 547 h 5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3" h="547">
                  <a:moveTo>
                    <a:pt x="213" y="0"/>
                  </a:moveTo>
                  <a:lnTo>
                    <a:pt x="187" y="67"/>
                  </a:lnTo>
                  <a:lnTo>
                    <a:pt x="163" y="136"/>
                  </a:lnTo>
                  <a:lnTo>
                    <a:pt x="137" y="204"/>
                  </a:lnTo>
                  <a:lnTo>
                    <a:pt x="112" y="274"/>
                  </a:lnTo>
                  <a:lnTo>
                    <a:pt x="86" y="341"/>
                  </a:lnTo>
                  <a:lnTo>
                    <a:pt x="62" y="409"/>
                  </a:lnTo>
                  <a:lnTo>
                    <a:pt x="36" y="478"/>
                  </a:lnTo>
                  <a:lnTo>
                    <a:pt x="13" y="547"/>
                  </a:lnTo>
                  <a:lnTo>
                    <a:pt x="9" y="538"/>
                  </a:lnTo>
                  <a:lnTo>
                    <a:pt x="5" y="531"/>
                  </a:lnTo>
                  <a:lnTo>
                    <a:pt x="1" y="523"/>
                  </a:lnTo>
                  <a:lnTo>
                    <a:pt x="0" y="516"/>
                  </a:lnTo>
                  <a:lnTo>
                    <a:pt x="22" y="453"/>
                  </a:lnTo>
                  <a:lnTo>
                    <a:pt x="45" y="390"/>
                  </a:lnTo>
                  <a:lnTo>
                    <a:pt x="67" y="327"/>
                  </a:lnTo>
                  <a:lnTo>
                    <a:pt x="90" y="265"/>
                  </a:lnTo>
                  <a:lnTo>
                    <a:pt x="113" y="203"/>
                  </a:lnTo>
                  <a:lnTo>
                    <a:pt x="137" y="141"/>
                  </a:lnTo>
                  <a:lnTo>
                    <a:pt x="160" y="79"/>
                  </a:lnTo>
                  <a:lnTo>
                    <a:pt x="183" y="17"/>
                  </a:lnTo>
                  <a:lnTo>
                    <a:pt x="190" y="10"/>
                  </a:lnTo>
                  <a:lnTo>
                    <a:pt x="196" y="6"/>
                  </a:lnTo>
                  <a:lnTo>
                    <a:pt x="204" y="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2" name="Freeform 43">
              <a:extLst>
                <a:ext uri="{FF2B5EF4-FFF2-40B4-BE49-F238E27FC236}">
                  <a16:creationId xmlns:a16="http://schemas.microsoft.com/office/drawing/2014/main" id="{35455A7E-4CB3-664B-844F-CD9E8BC15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413"/>
              <a:ext cx="17" cy="38"/>
            </a:xfrm>
            <a:custGeom>
              <a:avLst/>
              <a:gdLst>
                <a:gd name="T0" fmla="*/ 0 w 110"/>
                <a:gd name="T1" fmla="*/ 0 h 296"/>
                <a:gd name="T2" fmla="*/ 0 w 110"/>
                <a:gd name="T3" fmla="*/ 0 h 296"/>
                <a:gd name="T4" fmla="*/ 0 w 110"/>
                <a:gd name="T5" fmla="*/ 0 h 296"/>
                <a:gd name="T6" fmla="*/ 0 w 110"/>
                <a:gd name="T7" fmla="*/ 0 h 296"/>
                <a:gd name="T8" fmla="*/ 0 w 110"/>
                <a:gd name="T9" fmla="*/ 0 h 296"/>
                <a:gd name="T10" fmla="*/ 0 w 110"/>
                <a:gd name="T11" fmla="*/ 0 h 296"/>
                <a:gd name="T12" fmla="*/ 0 w 110"/>
                <a:gd name="T13" fmla="*/ 0 h 296"/>
                <a:gd name="T14" fmla="*/ 0 w 110"/>
                <a:gd name="T15" fmla="*/ 0 h 296"/>
                <a:gd name="T16" fmla="*/ 0 w 110"/>
                <a:gd name="T17" fmla="*/ 0 h 296"/>
                <a:gd name="T18" fmla="*/ 0 w 110"/>
                <a:gd name="T19" fmla="*/ 0 h 296"/>
                <a:gd name="T20" fmla="*/ 0 w 110"/>
                <a:gd name="T21" fmla="*/ 0 h 296"/>
                <a:gd name="T22" fmla="*/ 0 w 110"/>
                <a:gd name="T23" fmla="*/ 0 h 296"/>
                <a:gd name="T24" fmla="*/ 0 w 110"/>
                <a:gd name="T25" fmla="*/ 0 h 296"/>
                <a:gd name="T26" fmla="*/ 0 w 110"/>
                <a:gd name="T27" fmla="*/ 0 h 296"/>
                <a:gd name="T28" fmla="*/ 0 w 110"/>
                <a:gd name="T29" fmla="*/ 0 h 296"/>
                <a:gd name="T30" fmla="*/ 0 w 110"/>
                <a:gd name="T31" fmla="*/ 0 h 296"/>
                <a:gd name="T32" fmla="*/ 0 w 110"/>
                <a:gd name="T33" fmla="*/ 0 h 296"/>
                <a:gd name="T34" fmla="*/ 0 w 110"/>
                <a:gd name="T35" fmla="*/ 0 h 296"/>
                <a:gd name="T36" fmla="*/ 0 w 110"/>
                <a:gd name="T37" fmla="*/ 0 h 2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296"/>
                <a:gd name="T59" fmla="*/ 110 w 110"/>
                <a:gd name="T60" fmla="*/ 296 h 2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296">
                  <a:moveTo>
                    <a:pt x="110" y="0"/>
                  </a:moveTo>
                  <a:lnTo>
                    <a:pt x="0" y="296"/>
                  </a:lnTo>
                  <a:lnTo>
                    <a:pt x="0" y="285"/>
                  </a:lnTo>
                  <a:lnTo>
                    <a:pt x="0" y="275"/>
                  </a:lnTo>
                  <a:lnTo>
                    <a:pt x="0" y="263"/>
                  </a:lnTo>
                  <a:lnTo>
                    <a:pt x="1" y="253"/>
                  </a:lnTo>
                  <a:lnTo>
                    <a:pt x="1" y="241"/>
                  </a:lnTo>
                  <a:lnTo>
                    <a:pt x="4" y="229"/>
                  </a:lnTo>
                  <a:lnTo>
                    <a:pt x="5" y="218"/>
                  </a:lnTo>
                  <a:lnTo>
                    <a:pt x="9" y="207"/>
                  </a:lnTo>
                  <a:lnTo>
                    <a:pt x="59" y="73"/>
                  </a:lnTo>
                  <a:lnTo>
                    <a:pt x="63" y="62"/>
                  </a:lnTo>
                  <a:lnTo>
                    <a:pt x="70" y="53"/>
                  </a:lnTo>
                  <a:lnTo>
                    <a:pt x="75" y="42"/>
                  </a:lnTo>
                  <a:lnTo>
                    <a:pt x="83" y="34"/>
                  </a:lnTo>
                  <a:lnTo>
                    <a:pt x="88" y="24"/>
                  </a:lnTo>
                  <a:lnTo>
                    <a:pt x="94" y="15"/>
                  </a:lnTo>
                  <a:lnTo>
                    <a:pt x="102" y="7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3" name="Freeform 44">
              <a:extLst>
                <a:ext uri="{FF2B5EF4-FFF2-40B4-BE49-F238E27FC236}">
                  <a16:creationId xmlns:a16="http://schemas.microsoft.com/office/drawing/2014/main" id="{F5B5B057-2F85-CC4C-966B-45D9BEB6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397"/>
              <a:ext cx="99" cy="95"/>
            </a:xfrm>
            <a:custGeom>
              <a:avLst/>
              <a:gdLst>
                <a:gd name="T0" fmla="*/ 0 w 621"/>
                <a:gd name="T1" fmla="*/ 0 h 729"/>
                <a:gd name="T2" fmla="*/ 0 w 621"/>
                <a:gd name="T3" fmla="*/ 0 h 729"/>
                <a:gd name="T4" fmla="*/ 0 w 621"/>
                <a:gd name="T5" fmla="*/ 0 h 729"/>
                <a:gd name="T6" fmla="*/ 0 w 621"/>
                <a:gd name="T7" fmla="*/ 0 h 729"/>
                <a:gd name="T8" fmla="*/ 0 w 621"/>
                <a:gd name="T9" fmla="*/ 0 h 729"/>
                <a:gd name="T10" fmla="*/ 0 w 621"/>
                <a:gd name="T11" fmla="*/ 0 h 729"/>
                <a:gd name="T12" fmla="*/ 0 w 621"/>
                <a:gd name="T13" fmla="*/ 0 h 729"/>
                <a:gd name="T14" fmla="*/ 0 w 621"/>
                <a:gd name="T15" fmla="*/ 0 h 729"/>
                <a:gd name="T16" fmla="*/ 0 w 621"/>
                <a:gd name="T17" fmla="*/ 0 h 729"/>
                <a:gd name="T18" fmla="*/ 0 w 621"/>
                <a:gd name="T19" fmla="*/ 0 h 729"/>
                <a:gd name="T20" fmla="*/ 0 w 621"/>
                <a:gd name="T21" fmla="*/ 0 h 729"/>
                <a:gd name="T22" fmla="*/ 0 w 621"/>
                <a:gd name="T23" fmla="*/ 0 h 729"/>
                <a:gd name="T24" fmla="*/ 0 w 621"/>
                <a:gd name="T25" fmla="*/ 0 h 729"/>
                <a:gd name="T26" fmla="*/ 0 w 621"/>
                <a:gd name="T27" fmla="*/ 0 h 729"/>
                <a:gd name="T28" fmla="*/ 0 w 621"/>
                <a:gd name="T29" fmla="*/ 0 h 729"/>
                <a:gd name="T30" fmla="*/ 0 w 621"/>
                <a:gd name="T31" fmla="*/ 0 h 729"/>
                <a:gd name="T32" fmla="*/ 0 w 621"/>
                <a:gd name="T33" fmla="*/ 0 h 729"/>
                <a:gd name="T34" fmla="*/ 0 w 621"/>
                <a:gd name="T35" fmla="*/ 0 h 729"/>
                <a:gd name="T36" fmla="*/ 0 w 621"/>
                <a:gd name="T37" fmla="*/ 0 h 729"/>
                <a:gd name="T38" fmla="*/ 0 w 621"/>
                <a:gd name="T39" fmla="*/ 0 h 729"/>
                <a:gd name="T40" fmla="*/ 0 w 621"/>
                <a:gd name="T41" fmla="*/ 0 h 729"/>
                <a:gd name="T42" fmla="*/ 0 w 621"/>
                <a:gd name="T43" fmla="*/ 0 h 729"/>
                <a:gd name="T44" fmla="*/ 0 w 621"/>
                <a:gd name="T45" fmla="*/ 0 h 729"/>
                <a:gd name="T46" fmla="*/ 0 w 621"/>
                <a:gd name="T47" fmla="*/ 0 h 729"/>
                <a:gd name="T48" fmla="*/ 0 w 621"/>
                <a:gd name="T49" fmla="*/ 0 h 729"/>
                <a:gd name="T50" fmla="*/ 0 w 621"/>
                <a:gd name="T51" fmla="*/ 0 h 729"/>
                <a:gd name="T52" fmla="*/ 0 w 621"/>
                <a:gd name="T53" fmla="*/ 0 h 729"/>
                <a:gd name="T54" fmla="*/ 0 w 621"/>
                <a:gd name="T55" fmla="*/ 0 h 729"/>
                <a:gd name="T56" fmla="*/ 0 w 621"/>
                <a:gd name="T57" fmla="*/ 0 h 729"/>
                <a:gd name="T58" fmla="*/ 0 w 621"/>
                <a:gd name="T59" fmla="*/ 0 h 729"/>
                <a:gd name="T60" fmla="*/ 0 w 621"/>
                <a:gd name="T61" fmla="*/ 0 h 729"/>
                <a:gd name="T62" fmla="*/ 0 w 621"/>
                <a:gd name="T63" fmla="*/ 0 h 729"/>
                <a:gd name="T64" fmla="*/ 0 w 621"/>
                <a:gd name="T65" fmla="*/ 0 h 7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1"/>
                <a:gd name="T100" fmla="*/ 0 h 729"/>
                <a:gd name="T101" fmla="*/ 621 w 621"/>
                <a:gd name="T102" fmla="*/ 729 h 7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1" h="729">
                  <a:moveTo>
                    <a:pt x="440" y="15"/>
                  </a:moveTo>
                  <a:lnTo>
                    <a:pt x="493" y="41"/>
                  </a:lnTo>
                  <a:lnTo>
                    <a:pt x="538" y="81"/>
                  </a:lnTo>
                  <a:lnTo>
                    <a:pt x="574" y="130"/>
                  </a:lnTo>
                  <a:lnTo>
                    <a:pt x="602" y="190"/>
                  </a:lnTo>
                  <a:lnTo>
                    <a:pt x="617" y="254"/>
                  </a:lnTo>
                  <a:lnTo>
                    <a:pt x="621" y="323"/>
                  </a:lnTo>
                  <a:lnTo>
                    <a:pt x="613" y="395"/>
                  </a:lnTo>
                  <a:lnTo>
                    <a:pt x="595" y="469"/>
                  </a:lnTo>
                  <a:lnTo>
                    <a:pt x="561" y="536"/>
                  </a:lnTo>
                  <a:lnTo>
                    <a:pt x="521" y="596"/>
                  </a:lnTo>
                  <a:lnTo>
                    <a:pt x="472" y="645"/>
                  </a:lnTo>
                  <a:lnTo>
                    <a:pt x="419" y="685"/>
                  </a:lnTo>
                  <a:lnTo>
                    <a:pt x="361" y="713"/>
                  </a:lnTo>
                  <a:lnTo>
                    <a:pt x="302" y="728"/>
                  </a:lnTo>
                  <a:lnTo>
                    <a:pt x="241" y="729"/>
                  </a:lnTo>
                  <a:lnTo>
                    <a:pt x="183" y="716"/>
                  </a:lnTo>
                  <a:lnTo>
                    <a:pt x="128" y="687"/>
                  </a:lnTo>
                  <a:lnTo>
                    <a:pt x="83" y="647"/>
                  </a:lnTo>
                  <a:lnTo>
                    <a:pt x="46" y="596"/>
                  </a:lnTo>
                  <a:lnTo>
                    <a:pt x="21" y="540"/>
                  </a:lnTo>
                  <a:lnTo>
                    <a:pt x="4" y="474"/>
                  </a:lnTo>
                  <a:lnTo>
                    <a:pt x="0" y="405"/>
                  </a:lnTo>
                  <a:lnTo>
                    <a:pt x="8" y="333"/>
                  </a:lnTo>
                  <a:lnTo>
                    <a:pt x="28" y="262"/>
                  </a:lnTo>
                  <a:lnTo>
                    <a:pt x="58" y="192"/>
                  </a:lnTo>
                  <a:lnTo>
                    <a:pt x="99" y="133"/>
                  </a:lnTo>
                  <a:lnTo>
                    <a:pt x="147" y="83"/>
                  </a:lnTo>
                  <a:lnTo>
                    <a:pt x="201" y="44"/>
                  </a:lnTo>
                  <a:lnTo>
                    <a:pt x="258" y="15"/>
                  </a:lnTo>
                  <a:lnTo>
                    <a:pt x="319" y="1"/>
                  </a:lnTo>
                  <a:lnTo>
                    <a:pt x="379" y="0"/>
                  </a:lnTo>
                  <a:lnTo>
                    <a:pt x="440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4" name="Freeform 45">
              <a:extLst>
                <a:ext uri="{FF2B5EF4-FFF2-40B4-BE49-F238E27FC236}">
                  <a16:creationId xmlns:a16="http://schemas.microsoft.com/office/drawing/2014/main" id="{9287BBDB-1A4E-104E-84DC-589CB4122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1355"/>
              <a:ext cx="35" cy="40"/>
            </a:xfrm>
            <a:custGeom>
              <a:avLst/>
              <a:gdLst>
                <a:gd name="T0" fmla="*/ 0 w 220"/>
                <a:gd name="T1" fmla="*/ 0 h 304"/>
                <a:gd name="T2" fmla="*/ 0 w 220"/>
                <a:gd name="T3" fmla="*/ 0 h 304"/>
                <a:gd name="T4" fmla="*/ 0 w 220"/>
                <a:gd name="T5" fmla="*/ 0 h 304"/>
                <a:gd name="T6" fmla="*/ 0 w 220"/>
                <a:gd name="T7" fmla="*/ 0 h 304"/>
                <a:gd name="T8" fmla="*/ 0 w 220"/>
                <a:gd name="T9" fmla="*/ 0 h 304"/>
                <a:gd name="T10" fmla="*/ 0 w 220"/>
                <a:gd name="T11" fmla="*/ 0 h 304"/>
                <a:gd name="T12" fmla="*/ 0 w 220"/>
                <a:gd name="T13" fmla="*/ 0 h 304"/>
                <a:gd name="T14" fmla="*/ 0 w 220"/>
                <a:gd name="T15" fmla="*/ 0 h 304"/>
                <a:gd name="T16" fmla="*/ 0 w 220"/>
                <a:gd name="T17" fmla="*/ 0 h 304"/>
                <a:gd name="T18" fmla="*/ 0 w 220"/>
                <a:gd name="T19" fmla="*/ 0 h 304"/>
                <a:gd name="T20" fmla="*/ 0 w 220"/>
                <a:gd name="T21" fmla="*/ 0 h 304"/>
                <a:gd name="T22" fmla="*/ 0 w 220"/>
                <a:gd name="T23" fmla="*/ 0 h 304"/>
                <a:gd name="T24" fmla="*/ 0 w 220"/>
                <a:gd name="T25" fmla="*/ 0 h 304"/>
                <a:gd name="T26" fmla="*/ 0 w 220"/>
                <a:gd name="T27" fmla="*/ 0 h 304"/>
                <a:gd name="T28" fmla="*/ 0 w 220"/>
                <a:gd name="T29" fmla="*/ 0 h 304"/>
                <a:gd name="T30" fmla="*/ 0 w 220"/>
                <a:gd name="T31" fmla="*/ 0 h 304"/>
                <a:gd name="T32" fmla="*/ 0 w 220"/>
                <a:gd name="T33" fmla="*/ 0 h 304"/>
                <a:gd name="T34" fmla="*/ 0 w 220"/>
                <a:gd name="T35" fmla="*/ 0 h 304"/>
                <a:gd name="T36" fmla="*/ 0 w 220"/>
                <a:gd name="T37" fmla="*/ 0 h 304"/>
                <a:gd name="T38" fmla="*/ 0 w 220"/>
                <a:gd name="T39" fmla="*/ 0 h 304"/>
                <a:gd name="T40" fmla="*/ 0 w 220"/>
                <a:gd name="T41" fmla="*/ 0 h 304"/>
                <a:gd name="T42" fmla="*/ 0 w 220"/>
                <a:gd name="T43" fmla="*/ 0 h 304"/>
                <a:gd name="T44" fmla="*/ 0 w 220"/>
                <a:gd name="T45" fmla="*/ 0 h 304"/>
                <a:gd name="T46" fmla="*/ 0 w 220"/>
                <a:gd name="T47" fmla="*/ 0 h 304"/>
                <a:gd name="T48" fmla="*/ 0 w 220"/>
                <a:gd name="T49" fmla="*/ 0 h 304"/>
                <a:gd name="T50" fmla="*/ 0 w 220"/>
                <a:gd name="T51" fmla="*/ 0 h 304"/>
                <a:gd name="T52" fmla="*/ 0 w 220"/>
                <a:gd name="T53" fmla="*/ 0 h 304"/>
                <a:gd name="T54" fmla="*/ 0 w 220"/>
                <a:gd name="T55" fmla="*/ 0 h 304"/>
                <a:gd name="T56" fmla="*/ 0 w 220"/>
                <a:gd name="T57" fmla="*/ 0 h 304"/>
                <a:gd name="T58" fmla="*/ 0 w 220"/>
                <a:gd name="T59" fmla="*/ 0 h 304"/>
                <a:gd name="T60" fmla="*/ 0 w 220"/>
                <a:gd name="T61" fmla="*/ 0 h 304"/>
                <a:gd name="T62" fmla="*/ 0 w 220"/>
                <a:gd name="T63" fmla="*/ 0 h 304"/>
                <a:gd name="T64" fmla="*/ 0 w 220"/>
                <a:gd name="T65" fmla="*/ 0 h 3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304"/>
                <a:gd name="T101" fmla="*/ 220 w 220"/>
                <a:gd name="T102" fmla="*/ 304 h 3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304">
                  <a:moveTo>
                    <a:pt x="141" y="1"/>
                  </a:moveTo>
                  <a:lnTo>
                    <a:pt x="160" y="8"/>
                  </a:lnTo>
                  <a:lnTo>
                    <a:pt x="178" y="20"/>
                  </a:lnTo>
                  <a:lnTo>
                    <a:pt x="194" y="39"/>
                  </a:lnTo>
                  <a:lnTo>
                    <a:pt x="207" y="60"/>
                  </a:lnTo>
                  <a:lnTo>
                    <a:pt x="215" y="85"/>
                  </a:lnTo>
                  <a:lnTo>
                    <a:pt x="220" y="113"/>
                  </a:lnTo>
                  <a:lnTo>
                    <a:pt x="220" y="143"/>
                  </a:lnTo>
                  <a:lnTo>
                    <a:pt x="217" y="174"/>
                  </a:lnTo>
                  <a:lnTo>
                    <a:pt x="208" y="204"/>
                  </a:lnTo>
                  <a:lnTo>
                    <a:pt x="197" y="231"/>
                  </a:lnTo>
                  <a:lnTo>
                    <a:pt x="181" y="254"/>
                  </a:lnTo>
                  <a:lnTo>
                    <a:pt x="164" y="275"/>
                  </a:lnTo>
                  <a:lnTo>
                    <a:pt x="144" y="289"/>
                  </a:lnTo>
                  <a:lnTo>
                    <a:pt x="124" y="299"/>
                  </a:lnTo>
                  <a:lnTo>
                    <a:pt x="102" y="304"/>
                  </a:lnTo>
                  <a:lnTo>
                    <a:pt x="82" y="304"/>
                  </a:lnTo>
                  <a:lnTo>
                    <a:pt x="60" y="297"/>
                  </a:lnTo>
                  <a:lnTo>
                    <a:pt x="42" y="284"/>
                  </a:lnTo>
                  <a:lnTo>
                    <a:pt x="26" y="266"/>
                  </a:lnTo>
                  <a:lnTo>
                    <a:pt x="15" y="245"/>
                  </a:lnTo>
                  <a:lnTo>
                    <a:pt x="5" y="219"/>
                  </a:lnTo>
                  <a:lnTo>
                    <a:pt x="0" y="192"/>
                  </a:lnTo>
                  <a:lnTo>
                    <a:pt x="0" y="161"/>
                  </a:lnTo>
                  <a:lnTo>
                    <a:pt x="5" y="131"/>
                  </a:lnTo>
                  <a:lnTo>
                    <a:pt x="13" y="100"/>
                  </a:lnTo>
                  <a:lnTo>
                    <a:pt x="25" y="73"/>
                  </a:lnTo>
                  <a:lnTo>
                    <a:pt x="39" y="50"/>
                  </a:lnTo>
                  <a:lnTo>
                    <a:pt x="57" y="31"/>
                  </a:lnTo>
                  <a:lnTo>
                    <a:pt x="75" y="15"/>
                  </a:lnTo>
                  <a:lnTo>
                    <a:pt x="97" y="5"/>
                  </a:lnTo>
                  <a:lnTo>
                    <a:pt x="118" y="0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5" name="Freeform 46">
              <a:extLst>
                <a:ext uri="{FF2B5EF4-FFF2-40B4-BE49-F238E27FC236}">
                  <a16:creationId xmlns:a16="http://schemas.microsoft.com/office/drawing/2014/main" id="{EA6A6480-9D31-0E4D-B08C-36F9A6FFF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1361"/>
              <a:ext cx="25" cy="28"/>
            </a:xfrm>
            <a:custGeom>
              <a:avLst/>
              <a:gdLst>
                <a:gd name="T0" fmla="*/ 0 w 157"/>
                <a:gd name="T1" fmla="*/ 0 h 218"/>
                <a:gd name="T2" fmla="*/ 0 w 157"/>
                <a:gd name="T3" fmla="*/ 0 h 218"/>
                <a:gd name="T4" fmla="*/ 0 w 157"/>
                <a:gd name="T5" fmla="*/ 0 h 218"/>
                <a:gd name="T6" fmla="*/ 0 w 157"/>
                <a:gd name="T7" fmla="*/ 0 h 218"/>
                <a:gd name="T8" fmla="*/ 0 w 157"/>
                <a:gd name="T9" fmla="*/ 0 h 218"/>
                <a:gd name="T10" fmla="*/ 0 w 157"/>
                <a:gd name="T11" fmla="*/ 0 h 218"/>
                <a:gd name="T12" fmla="*/ 0 w 157"/>
                <a:gd name="T13" fmla="*/ 0 h 218"/>
                <a:gd name="T14" fmla="*/ 0 w 157"/>
                <a:gd name="T15" fmla="*/ 0 h 218"/>
                <a:gd name="T16" fmla="*/ 0 w 157"/>
                <a:gd name="T17" fmla="*/ 0 h 218"/>
                <a:gd name="T18" fmla="*/ 0 w 157"/>
                <a:gd name="T19" fmla="*/ 0 h 218"/>
                <a:gd name="T20" fmla="*/ 0 w 157"/>
                <a:gd name="T21" fmla="*/ 0 h 218"/>
                <a:gd name="T22" fmla="*/ 0 w 157"/>
                <a:gd name="T23" fmla="*/ 0 h 218"/>
                <a:gd name="T24" fmla="*/ 0 w 157"/>
                <a:gd name="T25" fmla="*/ 0 h 218"/>
                <a:gd name="T26" fmla="*/ 0 w 157"/>
                <a:gd name="T27" fmla="*/ 0 h 218"/>
                <a:gd name="T28" fmla="*/ 0 w 157"/>
                <a:gd name="T29" fmla="*/ 0 h 218"/>
                <a:gd name="T30" fmla="*/ 0 w 157"/>
                <a:gd name="T31" fmla="*/ 0 h 218"/>
                <a:gd name="T32" fmla="*/ 0 w 157"/>
                <a:gd name="T33" fmla="*/ 0 h 218"/>
                <a:gd name="T34" fmla="*/ 0 w 157"/>
                <a:gd name="T35" fmla="*/ 0 h 218"/>
                <a:gd name="T36" fmla="*/ 0 w 157"/>
                <a:gd name="T37" fmla="*/ 0 h 218"/>
                <a:gd name="T38" fmla="*/ 0 w 157"/>
                <a:gd name="T39" fmla="*/ 0 h 218"/>
                <a:gd name="T40" fmla="*/ 0 w 157"/>
                <a:gd name="T41" fmla="*/ 0 h 218"/>
                <a:gd name="T42" fmla="*/ 0 w 157"/>
                <a:gd name="T43" fmla="*/ 0 h 218"/>
                <a:gd name="T44" fmla="*/ 0 w 157"/>
                <a:gd name="T45" fmla="*/ 0 h 218"/>
                <a:gd name="T46" fmla="*/ 0 w 157"/>
                <a:gd name="T47" fmla="*/ 0 h 218"/>
                <a:gd name="T48" fmla="*/ 0 w 157"/>
                <a:gd name="T49" fmla="*/ 0 h 218"/>
                <a:gd name="T50" fmla="*/ 0 w 157"/>
                <a:gd name="T51" fmla="*/ 0 h 218"/>
                <a:gd name="T52" fmla="*/ 0 w 157"/>
                <a:gd name="T53" fmla="*/ 0 h 218"/>
                <a:gd name="T54" fmla="*/ 0 w 157"/>
                <a:gd name="T55" fmla="*/ 0 h 218"/>
                <a:gd name="T56" fmla="*/ 0 w 157"/>
                <a:gd name="T57" fmla="*/ 0 h 218"/>
                <a:gd name="T58" fmla="*/ 0 w 157"/>
                <a:gd name="T59" fmla="*/ 0 h 218"/>
                <a:gd name="T60" fmla="*/ 0 w 157"/>
                <a:gd name="T61" fmla="*/ 0 h 218"/>
                <a:gd name="T62" fmla="*/ 0 w 157"/>
                <a:gd name="T63" fmla="*/ 0 h 218"/>
                <a:gd name="T64" fmla="*/ 0 w 157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7"/>
                <a:gd name="T100" fmla="*/ 0 h 218"/>
                <a:gd name="T101" fmla="*/ 157 w 157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7" h="218">
                  <a:moveTo>
                    <a:pt x="102" y="1"/>
                  </a:moveTo>
                  <a:lnTo>
                    <a:pt x="115" y="5"/>
                  </a:lnTo>
                  <a:lnTo>
                    <a:pt x="128" y="14"/>
                  </a:lnTo>
                  <a:lnTo>
                    <a:pt x="138" y="27"/>
                  </a:lnTo>
                  <a:lnTo>
                    <a:pt x="147" y="44"/>
                  </a:lnTo>
                  <a:lnTo>
                    <a:pt x="153" y="60"/>
                  </a:lnTo>
                  <a:lnTo>
                    <a:pt x="157" y="81"/>
                  </a:lnTo>
                  <a:lnTo>
                    <a:pt x="157" y="102"/>
                  </a:lnTo>
                  <a:lnTo>
                    <a:pt x="155" y="125"/>
                  </a:lnTo>
                  <a:lnTo>
                    <a:pt x="147" y="146"/>
                  </a:lnTo>
                  <a:lnTo>
                    <a:pt x="140" y="165"/>
                  </a:lnTo>
                  <a:lnTo>
                    <a:pt x="129" y="180"/>
                  </a:lnTo>
                  <a:lnTo>
                    <a:pt x="118" y="196"/>
                  </a:lnTo>
                  <a:lnTo>
                    <a:pt x="104" y="206"/>
                  </a:lnTo>
                  <a:lnTo>
                    <a:pt x="89" y="214"/>
                  </a:lnTo>
                  <a:lnTo>
                    <a:pt x="74" y="218"/>
                  </a:lnTo>
                  <a:lnTo>
                    <a:pt x="58" y="218"/>
                  </a:lnTo>
                  <a:lnTo>
                    <a:pt x="42" y="211"/>
                  </a:lnTo>
                  <a:lnTo>
                    <a:pt x="29" y="202"/>
                  </a:lnTo>
                  <a:lnTo>
                    <a:pt x="17" y="189"/>
                  </a:lnTo>
                  <a:lnTo>
                    <a:pt x="11" y="175"/>
                  </a:lnTo>
                  <a:lnTo>
                    <a:pt x="3" y="156"/>
                  </a:lnTo>
                  <a:lnTo>
                    <a:pt x="0" y="138"/>
                  </a:lnTo>
                  <a:lnTo>
                    <a:pt x="0" y="116"/>
                  </a:lnTo>
                  <a:lnTo>
                    <a:pt x="4" y="95"/>
                  </a:lnTo>
                  <a:lnTo>
                    <a:pt x="8" y="72"/>
                  </a:lnTo>
                  <a:lnTo>
                    <a:pt x="17" y="53"/>
                  </a:lnTo>
                  <a:lnTo>
                    <a:pt x="27" y="35"/>
                  </a:lnTo>
                  <a:lnTo>
                    <a:pt x="42" y="22"/>
                  </a:lnTo>
                  <a:lnTo>
                    <a:pt x="55" y="10"/>
                  </a:lnTo>
                  <a:lnTo>
                    <a:pt x="70" y="4"/>
                  </a:lnTo>
                  <a:lnTo>
                    <a:pt x="86" y="0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6" name="Freeform 47">
              <a:extLst>
                <a:ext uri="{FF2B5EF4-FFF2-40B4-BE49-F238E27FC236}">
                  <a16:creationId xmlns:a16="http://schemas.microsoft.com/office/drawing/2014/main" id="{DD9E640D-452F-8248-8902-D41B7460B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365"/>
              <a:ext cx="17" cy="22"/>
            </a:xfrm>
            <a:custGeom>
              <a:avLst/>
              <a:gdLst>
                <a:gd name="T0" fmla="*/ 0 w 111"/>
                <a:gd name="T1" fmla="*/ 0 h 167"/>
                <a:gd name="T2" fmla="*/ 0 w 111"/>
                <a:gd name="T3" fmla="*/ 0 h 167"/>
                <a:gd name="T4" fmla="*/ 0 w 111"/>
                <a:gd name="T5" fmla="*/ 0 h 167"/>
                <a:gd name="T6" fmla="*/ 0 w 111"/>
                <a:gd name="T7" fmla="*/ 0 h 167"/>
                <a:gd name="T8" fmla="*/ 0 w 111"/>
                <a:gd name="T9" fmla="*/ 0 h 167"/>
                <a:gd name="T10" fmla="*/ 0 w 111"/>
                <a:gd name="T11" fmla="*/ 0 h 167"/>
                <a:gd name="T12" fmla="*/ 0 w 111"/>
                <a:gd name="T13" fmla="*/ 0 h 167"/>
                <a:gd name="T14" fmla="*/ 0 w 111"/>
                <a:gd name="T15" fmla="*/ 0 h 167"/>
                <a:gd name="T16" fmla="*/ 0 w 111"/>
                <a:gd name="T17" fmla="*/ 0 h 167"/>
                <a:gd name="T18" fmla="*/ 0 w 111"/>
                <a:gd name="T19" fmla="*/ 0 h 167"/>
                <a:gd name="T20" fmla="*/ 0 w 111"/>
                <a:gd name="T21" fmla="*/ 0 h 167"/>
                <a:gd name="T22" fmla="*/ 0 w 111"/>
                <a:gd name="T23" fmla="*/ 0 h 167"/>
                <a:gd name="T24" fmla="*/ 0 w 111"/>
                <a:gd name="T25" fmla="*/ 0 h 167"/>
                <a:gd name="T26" fmla="*/ 0 w 111"/>
                <a:gd name="T27" fmla="*/ 0 h 167"/>
                <a:gd name="T28" fmla="*/ 0 w 111"/>
                <a:gd name="T29" fmla="*/ 0 h 167"/>
                <a:gd name="T30" fmla="*/ 0 w 111"/>
                <a:gd name="T31" fmla="*/ 0 h 167"/>
                <a:gd name="T32" fmla="*/ 0 w 111"/>
                <a:gd name="T33" fmla="*/ 0 h 167"/>
                <a:gd name="T34" fmla="*/ 0 w 111"/>
                <a:gd name="T35" fmla="*/ 0 h 167"/>
                <a:gd name="T36" fmla="*/ 0 w 111"/>
                <a:gd name="T37" fmla="*/ 0 h 167"/>
                <a:gd name="T38" fmla="*/ 0 w 111"/>
                <a:gd name="T39" fmla="*/ 0 h 167"/>
                <a:gd name="T40" fmla="*/ 0 w 111"/>
                <a:gd name="T41" fmla="*/ 0 h 167"/>
                <a:gd name="T42" fmla="*/ 0 w 111"/>
                <a:gd name="T43" fmla="*/ 0 h 167"/>
                <a:gd name="T44" fmla="*/ 0 w 111"/>
                <a:gd name="T45" fmla="*/ 0 h 167"/>
                <a:gd name="T46" fmla="*/ 0 w 111"/>
                <a:gd name="T47" fmla="*/ 0 h 167"/>
                <a:gd name="T48" fmla="*/ 0 w 111"/>
                <a:gd name="T49" fmla="*/ 0 h 167"/>
                <a:gd name="T50" fmla="*/ 0 w 111"/>
                <a:gd name="T51" fmla="*/ 0 h 167"/>
                <a:gd name="T52" fmla="*/ 0 w 111"/>
                <a:gd name="T53" fmla="*/ 0 h 167"/>
                <a:gd name="T54" fmla="*/ 0 w 111"/>
                <a:gd name="T55" fmla="*/ 0 h 167"/>
                <a:gd name="T56" fmla="*/ 0 w 111"/>
                <a:gd name="T57" fmla="*/ 0 h 167"/>
                <a:gd name="T58" fmla="*/ 0 w 111"/>
                <a:gd name="T59" fmla="*/ 0 h 167"/>
                <a:gd name="T60" fmla="*/ 0 w 111"/>
                <a:gd name="T61" fmla="*/ 0 h 167"/>
                <a:gd name="T62" fmla="*/ 0 w 111"/>
                <a:gd name="T63" fmla="*/ 0 h 167"/>
                <a:gd name="T64" fmla="*/ 0 w 111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"/>
                <a:gd name="T100" fmla="*/ 0 h 167"/>
                <a:gd name="T101" fmla="*/ 111 w 111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" h="167">
                  <a:moveTo>
                    <a:pt x="73" y="1"/>
                  </a:moveTo>
                  <a:lnTo>
                    <a:pt x="82" y="4"/>
                  </a:lnTo>
                  <a:lnTo>
                    <a:pt x="91" y="10"/>
                  </a:lnTo>
                  <a:lnTo>
                    <a:pt x="98" y="19"/>
                  </a:lnTo>
                  <a:lnTo>
                    <a:pt x="105" y="32"/>
                  </a:lnTo>
                  <a:lnTo>
                    <a:pt x="109" y="45"/>
                  </a:lnTo>
                  <a:lnTo>
                    <a:pt x="111" y="60"/>
                  </a:lnTo>
                  <a:lnTo>
                    <a:pt x="111" y="77"/>
                  </a:lnTo>
                  <a:lnTo>
                    <a:pt x="110" y="95"/>
                  </a:lnTo>
                  <a:lnTo>
                    <a:pt x="105" y="109"/>
                  </a:lnTo>
                  <a:lnTo>
                    <a:pt x="98" y="125"/>
                  </a:lnTo>
                  <a:lnTo>
                    <a:pt x="89" y="138"/>
                  </a:lnTo>
                  <a:lnTo>
                    <a:pt x="82" y="151"/>
                  </a:lnTo>
                  <a:lnTo>
                    <a:pt x="71" y="158"/>
                  </a:lnTo>
                  <a:lnTo>
                    <a:pt x="61" y="165"/>
                  </a:lnTo>
                  <a:lnTo>
                    <a:pt x="51" y="167"/>
                  </a:lnTo>
                  <a:lnTo>
                    <a:pt x="40" y="167"/>
                  </a:lnTo>
                  <a:lnTo>
                    <a:pt x="29" y="164"/>
                  </a:lnTo>
                  <a:lnTo>
                    <a:pt x="21" y="156"/>
                  </a:lnTo>
                  <a:lnTo>
                    <a:pt x="13" y="146"/>
                  </a:lnTo>
                  <a:lnTo>
                    <a:pt x="8" y="135"/>
                  </a:lnTo>
                  <a:lnTo>
                    <a:pt x="3" y="121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3" y="73"/>
                  </a:lnTo>
                  <a:lnTo>
                    <a:pt x="7" y="55"/>
                  </a:lnTo>
                  <a:lnTo>
                    <a:pt x="13" y="41"/>
                  </a:lnTo>
                  <a:lnTo>
                    <a:pt x="21" y="28"/>
                  </a:lnTo>
                  <a:lnTo>
                    <a:pt x="30" y="18"/>
                  </a:lnTo>
                  <a:lnTo>
                    <a:pt x="39" y="9"/>
                  </a:lnTo>
                  <a:lnTo>
                    <a:pt x="51" y="4"/>
                  </a:lnTo>
                  <a:lnTo>
                    <a:pt x="61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7" name="Freeform 48">
              <a:extLst>
                <a:ext uri="{FF2B5EF4-FFF2-40B4-BE49-F238E27FC236}">
                  <a16:creationId xmlns:a16="http://schemas.microsoft.com/office/drawing/2014/main" id="{A8EF0747-681C-204F-AF38-615B0D151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1406"/>
              <a:ext cx="28" cy="32"/>
            </a:xfrm>
            <a:custGeom>
              <a:avLst/>
              <a:gdLst>
                <a:gd name="T0" fmla="*/ 0 w 178"/>
                <a:gd name="T1" fmla="*/ 0 h 248"/>
                <a:gd name="T2" fmla="*/ 0 w 178"/>
                <a:gd name="T3" fmla="*/ 0 h 248"/>
                <a:gd name="T4" fmla="*/ 0 w 178"/>
                <a:gd name="T5" fmla="*/ 0 h 248"/>
                <a:gd name="T6" fmla="*/ 0 w 178"/>
                <a:gd name="T7" fmla="*/ 0 h 248"/>
                <a:gd name="T8" fmla="*/ 0 w 178"/>
                <a:gd name="T9" fmla="*/ 0 h 248"/>
                <a:gd name="T10" fmla="*/ 0 w 178"/>
                <a:gd name="T11" fmla="*/ 0 h 248"/>
                <a:gd name="T12" fmla="*/ 0 w 178"/>
                <a:gd name="T13" fmla="*/ 0 h 248"/>
                <a:gd name="T14" fmla="*/ 0 w 178"/>
                <a:gd name="T15" fmla="*/ 0 h 248"/>
                <a:gd name="T16" fmla="*/ 0 w 178"/>
                <a:gd name="T17" fmla="*/ 0 h 248"/>
                <a:gd name="T18" fmla="*/ 0 w 178"/>
                <a:gd name="T19" fmla="*/ 0 h 248"/>
                <a:gd name="T20" fmla="*/ 0 w 178"/>
                <a:gd name="T21" fmla="*/ 0 h 248"/>
                <a:gd name="T22" fmla="*/ 0 w 178"/>
                <a:gd name="T23" fmla="*/ 0 h 248"/>
                <a:gd name="T24" fmla="*/ 0 w 178"/>
                <a:gd name="T25" fmla="*/ 0 h 248"/>
                <a:gd name="T26" fmla="*/ 0 w 178"/>
                <a:gd name="T27" fmla="*/ 0 h 248"/>
                <a:gd name="T28" fmla="*/ 0 w 178"/>
                <a:gd name="T29" fmla="*/ 0 h 248"/>
                <a:gd name="T30" fmla="*/ 0 w 178"/>
                <a:gd name="T31" fmla="*/ 0 h 248"/>
                <a:gd name="T32" fmla="*/ 0 w 178"/>
                <a:gd name="T33" fmla="*/ 0 h 248"/>
                <a:gd name="T34" fmla="*/ 0 w 178"/>
                <a:gd name="T35" fmla="*/ 0 h 248"/>
                <a:gd name="T36" fmla="*/ 0 w 178"/>
                <a:gd name="T37" fmla="*/ 0 h 248"/>
                <a:gd name="T38" fmla="*/ 0 w 178"/>
                <a:gd name="T39" fmla="*/ 0 h 248"/>
                <a:gd name="T40" fmla="*/ 0 w 178"/>
                <a:gd name="T41" fmla="*/ 0 h 248"/>
                <a:gd name="T42" fmla="*/ 0 w 178"/>
                <a:gd name="T43" fmla="*/ 0 h 248"/>
                <a:gd name="T44" fmla="*/ 0 w 178"/>
                <a:gd name="T45" fmla="*/ 0 h 248"/>
                <a:gd name="T46" fmla="*/ 0 w 178"/>
                <a:gd name="T47" fmla="*/ 0 h 248"/>
                <a:gd name="T48" fmla="*/ 0 w 178"/>
                <a:gd name="T49" fmla="*/ 0 h 248"/>
                <a:gd name="T50" fmla="*/ 0 w 178"/>
                <a:gd name="T51" fmla="*/ 0 h 248"/>
                <a:gd name="T52" fmla="*/ 0 w 178"/>
                <a:gd name="T53" fmla="*/ 0 h 248"/>
                <a:gd name="T54" fmla="*/ 0 w 178"/>
                <a:gd name="T55" fmla="*/ 0 h 248"/>
                <a:gd name="T56" fmla="*/ 0 w 178"/>
                <a:gd name="T57" fmla="*/ 0 h 248"/>
                <a:gd name="T58" fmla="*/ 0 w 178"/>
                <a:gd name="T59" fmla="*/ 0 h 248"/>
                <a:gd name="T60" fmla="*/ 0 w 178"/>
                <a:gd name="T61" fmla="*/ 0 h 248"/>
                <a:gd name="T62" fmla="*/ 0 w 178"/>
                <a:gd name="T63" fmla="*/ 0 h 248"/>
                <a:gd name="T64" fmla="*/ 0 w 178"/>
                <a:gd name="T65" fmla="*/ 0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248"/>
                <a:gd name="T101" fmla="*/ 178 w 178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248">
                  <a:moveTo>
                    <a:pt x="112" y="3"/>
                  </a:moveTo>
                  <a:lnTo>
                    <a:pt x="127" y="7"/>
                  </a:lnTo>
                  <a:lnTo>
                    <a:pt x="143" y="18"/>
                  </a:lnTo>
                  <a:lnTo>
                    <a:pt x="155" y="32"/>
                  </a:lnTo>
                  <a:lnTo>
                    <a:pt x="166" y="50"/>
                  </a:lnTo>
                  <a:lnTo>
                    <a:pt x="173" y="68"/>
                  </a:lnTo>
                  <a:lnTo>
                    <a:pt x="176" y="92"/>
                  </a:lnTo>
                  <a:lnTo>
                    <a:pt x="178" y="116"/>
                  </a:lnTo>
                  <a:lnTo>
                    <a:pt x="175" y="142"/>
                  </a:lnTo>
                  <a:lnTo>
                    <a:pt x="167" y="165"/>
                  </a:lnTo>
                  <a:lnTo>
                    <a:pt x="157" y="187"/>
                  </a:lnTo>
                  <a:lnTo>
                    <a:pt x="145" y="207"/>
                  </a:lnTo>
                  <a:lnTo>
                    <a:pt x="131" y="223"/>
                  </a:lnTo>
                  <a:lnTo>
                    <a:pt x="114" y="235"/>
                  </a:lnTo>
                  <a:lnTo>
                    <a:pt x="99" y="244"/>
                  </a:lnTo>
                  <a:lnTo>
                    <a:pt x="81" y="248"/>
                  </a:lnTo>
                  <a:lnTo>
                    <a:pt x="64" y="248"/>
                  </a:lnTo>
                  <a:lnTo>
                    <a:pt x="46" y="241"/>
                  </a:lnTo>
                  <a:lnTo>
                    <a:pt x="32" y="231"/>
                  </a:lnTo>
                  <a:lnTo>
                    <a:pt x="19" y="216"/>
                  </a:lnTo>
                  <a:lnTo>
                    <a:pt x="10" y="199"/>
                  </a:lnTo>
                  <a:lnTo>
                    <a:pt x="2" y="178"/>
                  </a:lnTo>
                  <a:lnTo>
                    <a:pt x="0" y="156"/>
                  </a:lnTo>
                  <a:lnTo>
                    <a:pt x="0" y="132"/>
                  </a:lnTo>
                  <a:lnTo>
                    <a:pt x="3" y="109"/>
                  </a:lnTo>
                  <a:lnTo>
                    <a:pt x="9" y="83"/>
                  </a:lnTo>
                  <a:lnTo>
                    <a:pt x="19" y="61"/>
                  </a:lnTo>
                  <a:lnTo>
                    <a:pt x="29" y="41"/>
                  </a:lnTo>
                  <a:lnTo>
                    <a:pt x="45" y="26"/>
                  </a:lnTo>
                  <a:lnTo>
                    <a:pt x="59" y="13"/>
                  </a:lnTo>
                  <a:lnTo>
                    <a:pt x="76" y="4"/>
                  </a:lnTo>
                  <a:lnTo>
                    <a:pt x="94" y="0"/>
                  </a:lnTo>
                  <a:lnTo>
                    <a:pt x="11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8" name="Freeform 49">
              <a:extLst>
                <a:ext uri="{FF2B5EF4-FFF2-40B4-BE49-F238E27FC236}">
                  <a16:creationId xmlns:a16="http://schemas.microsoft.com/office/drawing/2014/main" id="{C538CCA8-3A91-2D44-8D08-42D3BB1FC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1410"/>
              <a:ext cx="20" cy="23"/>
            </a:xfrm>
            <a:custGeom>
              <a:avLst/>
              <a:gdLst>
                <a:gd name="T0" fmla="*/ 0 w 127"/>
                <a:gd name="T1" fmla="*/ 0 h 177"/>
                <a:gd name="T2" fmla="*/ 0 w 127"/>
                <a:gd name="T3" fmla="*/ 0 h 177"/>
                <a:gd name="T4" fmla="*/ 0 w 127"/>
                <a:gd name="T5" fmla="*/ 0 h 177"/>
                <a:gd name="T6" fmla="*/ 0 w 127"/>
                <a:gd name="T7" fmla="*/ 0 h 177"/>
                <a:gd name="T8" fmla="*/ 0 w 127"/>
                <a:gd name="T9" fmla="*/ 0 h 177"/>
                <a:gd name="T10" fmla="*/ 0 w 127"/>
                <a:gd name="T11" fmla="*/ 0 h 177"/>
                <a:gd name="T12" fmla="*/ 0 w 127"/>
                <a:gd name="T13" fmla="*/ 0 h 177"/>
                <a:gd name="T14" fmla="*/ 0 w 127"/>
                <a:gd name="T15" fmla="*/ 0 h 177"/>
                <a:gd name="T16" fmla="*/ 0 w 127"/>
                <a:gd name="T17" fmla="*/ 0 h 177"/>
                <a:gd name="T18" fmla="*/ 0 w 127"/>
                <a:gd name="T19" fmla="*/ 0 h 177"/>
                <a:gd name="T20" fmla="*/ 0 w 127"/>
                <a:gd name="T21" fmla="*/ 0 h 177"/>
                <a:gd name="T22" fmla="*/ 0 w 127"/>
                <a:gd name="T23" fmla="*/ 0 h 177"/>
                <a:gd name="T24" fmla="*/ 0 w 127"/>
                <a:gd name="T25" fmla="*/ 0 h 177"/>
                <a:gd name="T26" fmla="*/ 0 w 127"/>
                <a:gd name="T27" fmla="*/ 0 h 177"/>
                <a:gd name="T28" fmla="*/ 0 w 127"/>
                <a:gd name="T29" fmla="*/ 0 h 177"/>
                <a:gd name="T30" fmla="*/ 0 w 127"/>
                <a:gd name="T31" fmla="*/ 0 h 177"/>
                <a:gd name="T32" fmla="*/ 0 w 127"/>
                <a:gd name="T33" fmla="*/ 0 h 177"/>
                <a:gd name="T34" fmla="*/ 0 w 127"/>
                <a:gd name="T35" fmla="*/ 0 h 177"/>
                <a:gd name="T36" fmla="*/ 0 w 127"/>
                <a:gd name="T37" fmla="*/ 0 h 177"/>
                <a:gd name="T38" fmla="*/ 0 w 127"/>
                <a:gd name="T39" fmla="*/ 0 h 177"/>
                <a:gd name="T40" fmla="*/ 0 w 127"/>
                <a:gd name="T41" fmla="*/ 0 h 177"/>
                <a:gd name="T42" fmla="*/ 0 w 127"/>
                <a:gd name="T43" fmla="*/ 0 h 177"/>
                <a:gd name="T44" fmla="*/ 0 w 127"/>
                <a:gd name="T45" fmla="*/ 0 h 177"/>
                <a:gd name="T46" fmla="*/ 0 w 127"/>
                <a:gd name="T47" fmla="*/ 0 h 177"/>
                <a:gd name="T48" fmla="*/ 0 w 127"/>
                <a:gd name="T49" fmla="*/ 0 h 177"/>
                <a:gd name="T50" fmla="*/ 0 w 127"/>
                <a:gd name="T51" fmla="*/ 0 h 177"/>
                <a:gd name="T52" fmla="*/ 0 w 127"/>
                <a:gd name="T53" fmla="*/ 0 h 177"/>
                <a:gd name="T54" fmla="*/ 0 w 127"/>
                <a:gd name="T55" fmla="*/ 0 h 177"/>
                <a:gd name="T56" fmla="*/ 0 w 127"/>
                <a:gd name="T57" fmla="*/ 0 h 177"/>
                <a:gd name="T58" fmla="*/ 0 w 127"/>
                <a:gd name="T59" fmla="*/ 0 h 177"/>
                <a:gd name="T60" fmla="*/ 0 w 127"/>
                <a:gd name="T61" fmla="*/ 0 h 177"/>
                <a:gd name="T62" fmla="*/ 0 w 127"/>
                <a:gd name="T63" fmla="*/ 0 h 177"/>
                <a:gd name="T64" fmla="*/ 0 w 12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177"/>
                <a:gd name="T101" fmla="*/ 127 w 12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177">
                  <a:moveTo>
                    <a:pt x="83" y="2"/>
                  </a:moveTo>
                  <a:lnTo>
                    <a:pt x="93" y="5"/>
                  </a:lnTo>
                  <a:lnTo>
                    <a:pt x="103" y="13"/>
                  </a:lnTo>
                  <a:lnTo>
                    <a:pt x="111" y="22"/>
                  </a:lnTo>
                  <a:lnTo>
                    <a:pt x="120" y="35"/>
                  </a:lnTo>
                  <a:lnTo>
                    <a:pt x="124" y="49"/>
                  </a:lnTo>
                  <a:lnTo>
                    <a:pt x="127" y="65"/>
                  </a:lnTo>
                  <a:lnTo>
                    <a:pt x="127" y="82"/>
                  </a:lnTo>
                  <a:lnTo>
                    <a:pt x="127" y="101"/>
                  </a:lnTo>
                  <a:lnTo>
                    <a:pt x="120" y="116"/>
                  </a:lnTo>
                  <a:lnTo>
                    <a:pt x="114" y="133"/>
                  </a:lnTo>
                  <a:lnTo>
                    <a:pt x="105" y="146"/>
                  </a:lnTo>
                  <a:lnTo>
                    <a:pt x="96" y="159"/>
                  </a:lnTo>
                  <a:lnTo>
                    <a:pt x="84" y="167"/>
                  </a:lnTo>
                  <a:lnTo>
                    <a:pt x="72" y="174"/>
                  </a:lnTo>
                  <a:lnTo>
                    <a:pt x="60" y="177"/>
                  </a:lnTo>
                  <a:lnTo>
                    <a:pt x="48" y="177"/>
                  </a:lnTo>
                  <a:lnTo>
                    <a:pt x="35" y="172"/>
                  </a:lnTo>
                  <a:lnTo>
                    <a:pt x="23" y="164"/>
                  </a:lnTo>
                  <a:lnTo>
                    <a:pt x="14" y="154"/>
                  </a:lnTo>
                  <a:lnTo>
                    <a:pt x="8" y="142"/>
                  </a:lnTo>
                  <a:lnTo>
                    <a:pt x="3" y="127"/>
                  </a:lnTo>
                  <a:lnTo>
                    <a:pt x="0" y="111"/>
                  </a:lnTo>
                  <a:lnTo>
                    <a:pt x="0" y="93"/>
                  </a:lnTo>
                  <a:lnTo>
                    <a:pt x="4" y="76"/>
                  </a:lnTo>
                  <a:lnTo>
                    <a:pt x="7" y="57"/>
                  </a:lnTo>
                  <a:lnTo>
                    <a:pt x="14" y="43"/>
                  </a:lnTo>
                  <a:lnTo>
                    <a:pt x="22" y="29"/>
                  </a:lnTo>
                  <a:lnTo>
                    <a:pt x="34" y="18"/>
                  </a:lnTo>
                  <a:lnTo>
                    <a:pt x="44" y="8"/>
                  </a:lnTo>
                  <a:lnTo>
                    <a:pt x="57" y="3"/>
                  </a:lnTo>
                  <a:lnTo>
                    <a:pt x="69" y="0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9" name="Freeform 50">
              <a:extLst>
                <a:ext uri="{FF2B5EF4-FFF2-40B4-BE49-F238E27FC236}">
                  <a16:creationId xmlns:a16="http://schemas.microsoft.com/office/drawing/2014/main" id="{6CDEA1A3-07ED-4147-9167-A6680A078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413"/>
              <a:ext cx="14" cy="18"/>
            </a:xfrm>
            <a:custGeom>
              <a:avLst/>
              <a:gdLst>
                <a:gd name="T0" fmla="*/ 0 w 88"/>
                <a:gd name="T1" fmla="*/ 0 h 137"/>
                <a:gd name="T2" fmla="*/ 0 w 88"/>
                <a:gd name="T3" fmla="*/ 0 h 137"/>
                <a:gd name="T4" fmla="*/ 0 w 88"/>
                <a:gd name="T5" fmla="*/ 0 h 137"/>
                <a:gd name="T6" fmla="*/ 0 w 88"/>
                <a:gd name="T7" fmla="*/ 0 h 137"/>
                <a:gd name="T8" fmla="*/ 0 w 88"/>
                <a:gd name="T9" fmla="*/ 0 h 137"/>
                <a:gd name="T10" fmla="*/ 0 w 88"/>
                <a:gd name="T11" fmla="*/ 0 h 137"/>
                <a:gd name="T12" fmla="*/ 0 w 88"/>
                <a:gd name="T13" fmla="*/ 0 h 137"/>
                <a:gd name="T14" fmla="*/ 0 w 88"/>
                <a:gd name="T15" fmla="*/ 0 h 137"/>
                <a:gd name="T16" fmla="*/ 0 w 88"/>
                <a:gd name="T17" fmla="*/ 0 h 137"/>
                <a:gd name="T18" fmla="*/ 0 w 88"/>
                <a:gd name="T19" fmla="*/ 0 h 137"/>
                <a:gd name="T20" fmla="*/ 0 w 88"/>
                <a:gd name="T21" fmla="*/ 0 h 137"/>
                <a:gd name="T22" fmla="*/ 0 w 88"/>
                <a:gd name="T23" fmla="*/ 0 h 137"/>
                <a:gd name="T24" fmla="*/ 0 w 88"/>
                <a:gd name="T25" fmla="*/ 0 h 137"/>
                <a:gd name="T26" fmla="*/ 0 w 88"/>
                <a:gd name="T27" fmla="*/ 0 h 137"/>
                <a:gd name="T28" fmla="*/ 0 w 88"/>
                <a:gd name="T29" fmla="*/ 0 h 137"/>
                <a:gd name="T30" fmla="*/ 0 w 88"/>
                <a:gd name="T31" fmla="*/ 0 h 137"/>
                <a:gd name="T32" fmla="*/ 0 w 88"/>
                <a:gd name="T33" fmla="*/ 0 h 137"/>
                <a:gd name="T34" fmla="*/ 0 w 88"/>
                <a:gd name="T35" fmla="*/ 0 h 137"/>
                <a:gd name="T36" fmla="*/ 0 w 88"/>
                <a:gd name="T37" fmla="*/ 0 h 137"/>
                <a:gd name="T38" fmla="*/ 0 w 88"/>
                <a:gd name="T39" fmla="*/ 0 h 137"/>
                <a:gd name="T40" fmla="*/ 0 w 88"/>
                <a:gd name="T41" fmla="*/ 0 h 137"/>
                <a:gd name="T42" fmla="*/ 0 w 88"/>
                <a:gd name="T43" fmla="*/ 0 h 137"/>
                <a:gd name="T44" fmla="*/ 0 w 88"/>
                <a:gd name="T45" fmla="*/ 0 h 137"/>
                <a:gd name="T46" fmla="*/ 0 w 88"/>
                <a:gd name="T47" fmla="*/ 0 h 137"/>
                <a:gd name="T48" fmla="*/ 0 w 88"/>
                <a:gd name="T49" fmla="*/ 0 h 137"/>
                <a:gd name="T50" fmla="*/ 0 w 88"/>
                <a:gd name="T51" fmla="*/ 0 h 137"/>
                <a:gd name="T52" fmla="*/ 0 w 88"/>
                <a:gd name="T53" fmla="*/ 0 h 137"/>
                <a:gd name="T54" fmla="*/ 0 w 88"/>
                <a:gd name="T55" fmla="*/ 0 h 137"/>
                <a:gd name="T56" fmla="*/ 0 w 88"/>
                <a:gd name="T57" fmla="*/ 0 h 137"/>
                <a:gd name="T58" fmla="*/ 0 w 88"/>
                <a:gd name="T59" fmla="*/ 0 h 137"/>
                <a:gd name="T60" fmla="*/ 0 w 88"/>
                <a:gd name="T61" fmla="*/ 0 h 137"/>
                <a:gd name="T62" fmla="*/ 0 w 88"/>
                <a:gd name="T63" fmla="*/ 0 h 137"/>
                <a:gd name="T64" fmla="*/ 0 w 88"/>
                <a:gd name="T65" fmla="*/ 0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137"/>
                <a:gd name="T101" fmla="*/ 88 w 88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137">
                  <a:moveTo>
                    <a:pt x="58" y="1"/>
                  </a:moveTo>
                  <a:lnTo>
                    <a:pt x="65" y="4"/>
                  </a:lnTo>
                  <a:lnTo>
                    <a:pt x="73" y="9"/>
                  </a:lnTo>
                  <a:lnTo>
                    <a:pt x="79" y="17"/>
                  </a:lnTo>
                  <a:lnTo>
                    <a:pt x="84" y="27"/>
                  </a:lnTo>
                  <a:lnTo>
                    <a:pt x="87" y="37"/>
                  </a:lnTo>
                  <a:lnTo>
                    <a:pt x="88" y="50"/>
                  </a:lnTo>
                  <a:lnTo>
                    <a:pt x="88" y="63"/>
                  </a:lnTo>
                  <a:lnTo>
                    <a:pt x="88" y="77"/>
                  </a:lnTo>
                  <a:lnTo>
                    <a:pt x="83" y="89"/>
                  </a:lnTo>
                  <a:lnTo>
                    <a:pt x="79" y="102"/>
                  </a:lnTo>
                  <a:lnTo>
                    <a:pt x="73" y="112"/>
                  </a:lnTo>
                  <a:lnTo>
                    <a:pt x="66" y="122"/>
                  </a:lnTo>
                  <a:lnTo>
                    <a:pt x="57" y="129"/>
                  </a:lnTo>
                  <a:lnTo>
                    <a:pt x="49" y="134"/>
                  </a:lnTo>
                  <a:lnTo>
                    <a:pt x="40" y="137"/>
                  </a:lnTo>
                  <a:lnTo>
                    <a:pt x="33" y="137"/>
                  </a:lnTo>
                  <a:lnTo>
                    <a:pt x="22" y="133"/>
                  </a:lnTo>
                  <a:lnTo>
                    <a:pt x="16" y="128"/>
                  </a:lnTo>
                  <a:lnTo>
                    <a:pt x="9" y="119"/>
                  </a:lnTo>
                  <a:lnTo>
                    <a:pt x="5" y="111"/>
                  </a:lnTo>
                  <a:lnTo>
                    <a:pt x="2" y="99"/>
                  </a:lnTo>
                  <a:lnTo>
                    <a:pt x="0" y="88"/>
                  </a:lnTo>
                  <a:lnTo>
                    <a:pt x="0" y="75"/>
                  </a:lnTo>
                  <a:lnTo>
                    <a:pt x="3" y="62"/>
                  </a:lnTo>
                  <a:lnTo>
                    <a:pt x="5" y="46"/>
                  </a:lnTo>
                  <a:lnTo>
                    <a:pt x="9" y="35"/>
                  </a:lnTo>
                  <a:lnTo>
                    <a:pt x="16" y="23"/>
                  </a:lnTo>
                  <a:lnTo>
                    <a:pt x="24" y="15"/>
                  </a:lnTo>
                  <a:lnTo>
                    <a:pt x="31" y="6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0" name="Freeform 51">
              <a:extLst>
                <a:ext uri="{FF2B5EF4-FFF2-40B4-BE49-F238E27FC236}">
                  <a16:creationId xmlns:a16="http://schemas.microsoft.com/office/drawing/2014/main" id="{95BF8DD7-7A40-7443-8212-4F4F6FE58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372"/>
              <a:ext cx="108" cy="165"/>
            </a:xfrm>
            <a:custGeom>
              <a:avLst/>
              <a:gdLst>
                <a:gd name="T0" fmla="*/ 0 w 686"/>
                <a:gd name="T1" fmla="*/ 0 h 1261"/>
                <a:gd name="T2" fmla="*/ 0 w 686"/>
                <a:gd name="T3" fmla="*/ 0 h 1261"/>
                <a:gd name="T4" fmla="*/ 0 w 686"/>
                <a:gd name="T5" fmla="*/ 0 h 1261"/>
                <a:gd name="T6" fmla="*/ 0 w 686"/>
                <a:gd name="T7" fmla="*/ 0 h 1261"/>
                <a:gd name="T8" fmla="*/ 0 w 686"/>
                <a:gd name="T9" fmla="*/ 0 h 1261"/>
                <a:gd name="T10" fmla="*/ 0 w 686"/>
                <a:gd name="T11" fmla="*/ 0 h 1261"/>
                <a:gd name="T12" fmla="*/ 0 w 686"/>
                <a:gd name="T13" fmla="*/ 0 h 1261"/>
                <a:gd name="T14" fmla="*/ 0 w 686"/>
                <a:gd name="T15" fmla="*/ 0 h 1261"/>
                <a:gd name="T16" fmla="*/ 0 w 686"/>
                <a:gd name="T17" fmla="*/ 0 h 1261"/>
                <a:gd name="T18" fmla="*/ 0 w 686"/>
                <a:gd name="T19" fmla="*/ 0 h 1261"/>
                <a:gd name="T20" fmla="*/ 0 w 686"/>
                <a:gd name="T21" fmla="*/ 0 h 1261"/>
                <a:gd name="T22" fmla="*/ 0 w 686"/>
                <a:gd name="T23" fmla="*/ 0 h 1261"/>
                <a:gd name="T24" fmla="*/ 0 w 686"/>
                <a:gd name="T25" fmla="*/ 0 h 1261"/>
                <a:gd name="T26" fmla="*/ 0 w 686"/>
                <a:gd name="T27" fmla="*/ 0 h 1261"/>
                <a:gd name="T28" fmla="*/ 0 w 686"/>
                <a:gd name="T29" fmla="*/ 0 h 1261"/>
                <a:gd name="T30" fmla="*/ 0 w 686"/>
                <a:gd name="T31" fmla="*/ 0 h 12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6"/>
                <a:gd name="T49" fmla="*/ 0 h 1261"/>
                <a:gd name="T50" fmla="*/ 686 w 686"/>
                <a:gd name="T51" fmla="*/ 1261 h 12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6" h="1261">
                  <a:moveTo>
                    <a:pt x="686" y="245"/>
                  </a:moveTo>
                  <a:lnTo>
                    <a:pt x="0" y="0"/>
                  </a:lnTo>
                  <a:lnTo>
                    <a:pt x="532" y="307"/>
                  </a:lnTo>
                  <a:lnTo>
                    <a:pt x="52" y="195"/>
                  </a:lnTo>
                  <a:lnTo>
                    <a:pt x="491" y="452"/>
                  </a:lnTo>
                  <a:lnTo>
                    <a:pt x="82" y="359"/>
                  </a:lnTo>
                  <a:lnTo>
                    <a:pt x="482" y="626"/>
                  </a:lnTo>
                  <a:lnTo>
                    <a:pt x="122" y="533"/>
                  </a:lnTo>
                  <a:lnTo>
                    <a:pt x="451" y="780"/>
                  </a:lnTo>
                  <a:lnTo>
                    <a:pt x="133" y="687"/>
                  </a:lnTo>
                  <a:lnTo>
                    <a:pt x="451" y="922"/>
                  </a:lnTo>
                  <a:lnTo>
                    <a:pt x="175" y="852"/>
                  </a:lnTo>
                  <a:lnTo>
                    <a:pt x="420" y="1015"/>
                  </a:lnTo>
                  <a:lnTo>
                    <a:pt x="206" y="994"/>
                  </a:lnTo>
                  <a:lnTo>
                    <a:pt x="677" y="1261"/>
                  </a:lnTo>
                  <a:lnTo>
                    <a:pt x="686" y="245"/>
                  </a:lnTo>
                  <a:close/>
                </a:path>
              </a:pathLst>
            </a:custGeom>
            <a:solidFill>
              <a:srgbClr val="9E8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1" name="Freeform 52">
              <a:extLst>
                <a:ext uri="{FF2B5EF4-FFF2-40B4-BE49-F238E27FC236}">
                  <a16:creationId xmlns:a16="http://schemas.microsoft.com/office/drawing/2014/main" id="{B8108586-E3B8-2F44-96F2-248A7142A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1318"/>
              <a:ext cx="213" cy="58"/>
            </a:xfrm>
            <a:custGeom>
              <a:avLst/>
              <a:gdLst>
                <a:gd name="T0" fmla="*/ 0 w 1342"/>
                <a:gd name="T1" fmla="*/ 0 h 451"/>
                <a:gd name="T2" fmla="*/ 1 w 1342"/>
                <a:gd name="T3" fmla="*/ 0 h 451"/>
                <a:gd name="T4" fmla="*/ 0 w 1342"/>
                <a:gd name="T5" fmla="*/ 0 h 451"/>
                <a:gd name="T6" fmla="*/ 1 w 1342"/>
                <a:gd name="T7" fmla="*/ 0 h 451"/>
                <a:gd name="T8" fmla="*/ 0 w 1342"/>
                <a:gd name="T9" fmla="*/ 0 h 451"/>
                <a:gd name="T10" fmla="*/ 1 w 1342"/>
                <a:gd name="T11" fmla="*/ 0 h 451"/>
                <a:gd name="T12" fmla="*/ 0 w 1342"/>
                <a:gd name="T13" fmla="*/ 0 h 451"/>
                <a:gd name="T14" fmla="*/ 1 w 1342"/>
                <a:gd name="T15" fmla="*/ 0 h 451"/>
                <a:gd name="T16" fmla="*/ 0 w 1342"/>
                <a:gd name="T17" fmla="*/ 0 h 451"/>
                <a:gd name="T18" fmla="*/ 0 w 1342"/>
                <a:gd name="T19" fmla="*/ 0 h 4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2"/>
                <a:gd name="T31" fmla="*/ 0 h 451"/>
                <a:gd name="T32" fmla="*/ 1342 w 1342"/>
                <a:gd name="T33" fmla="*/ 451 h 4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2" h="451">
                  <a:moveTo>
                    <a:pt x="0" y="257"/>
                  </a:moveTo>
                  <a:lnTo>
                    <a:pt x="1137" y="0"/>
                  </a:lnTo>
                  <a:lnTo>
                    <a:pt x="379" y="236"/>
                  </a:lnTo>
                  <a:lnTo>
                    <a:pt x="1168" y="71"/>
                  </a:lnTo>
                  <a:lnTo>
                    <a:pt x="513" y="286"/>
                  </a:lnTo>
                  <a:lnTo>
                    <a:pt x="1261" y="103"/>
                  </a:lnTo>
                  <a:lnTo>
                    <a:pt x="645" y="348"/>
                  </a:lnTo>
                  <a:lnTo>
                    <a:pt x="1342" y="184"/>
                  </a:lnTo>
                  <a:lnTo>
                    <a:pt x="604" y="451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8FF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2" name="Freeform 53">
              <a:extLst>
                <a:ext uri="{FF2B5EF4-FFF2-40B4-BE49-F238E27FC236}">
                  <a16:creationId xmlns:a16="http://schemas.microsoft.com/office/drawing/2014/main" id="{23681947-96C5-044D-BC8D-4B97C99CE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324"/>
              <a:ext cx="230" cy="220"/>
            </a:xfrm>
            <a:custGeom>
              <a:avLst/>
              <a:gdLst>
                <a:gd name="T0" fmla="*/ 0 w 1455"/>
                <a:gd name="T1" fmla="*/ 1 h 1685"/>
                <a:gd name="T2" fmla="*/ 0 w 1455"/>
                <a:gd name="T3" fmla="*/ 0 h 1685"/>
                <a:gd name="T4" fmla="*/ 1 w 1455"/>
                <a:gd name="T5" fmla="*/ 0 h 1685"/>
                <a:gd name="T6" fmla="*/ 1 w 1455"/>
                <a:gd name="T7" fmla="*/ 0 h 1685"/>
                <a:gd name="T8" fmla="*/ 0 w 1455"/>
                <a:gd name="T9" fmla="*/ 1 h 1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5"/>
                <a:gd name="T16" fmla="*/ 0 h 1685"/>
                <a:gd name="T17" fmla="*/ 1455 w 1455"/>
                <a:gd name="T18" fmla="*/ 1685 h 1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5" h="1685">
                  <a:moveTo>
                    <a:pt x="0" y="1685"/>
                  </a:moveTo>
                  <a:lnTo>
                    <a:pt x="60" y="549"/>
                  </a:lnTo>
                  <a:lnTo>
                    <a:pt x="1455" y="0"/>
                  </a:lnTo>
                  <a:lnTo>
                    <a:pt x="1356" y="917"/>
                  </a:lnTo>
                  <a:lnTo>
                    <a:pt x="0" y="168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5590" name="Picture 54" descr="chztfzup[1]">
            <a:extLst>
              <a:ext uri="{FF2B5EF4-FFF2-40B4-BE49-F238E27FC236}">
                <a16:creationId xmlns:a16="http://schemas.microsoft.com/office/drawing/2014/main" id="{3B468067-24FE-AF46-9FDF-4F343166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724025"/>
            <a:ext cx="590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1" name="Line 55">
            <a:extLst>
              <a:ext uri="{FF2B5EF4-FFF2-40B4-BE49-F238E27FC236}">
                <a16:creationId xmlns:a16="http://schemas.microsoft.com/office/drawing/2014/main" id="{3E9607BB-E885-B34F-9E0E-1F31D8D06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813" y="2198688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68" name="Cloud">
            <a:extLst>
              <a:ext uri="{FF2B5EF4-FFF2-40B4-BE49-F238E27FC236}">
                <a16:creationId xmlns:a16="http://schemas.microsoft.com/office/drawing/2014/main" id="{3ADCF4C8-9CF4-C545-8C2A-89D1BCB31D0B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910138" y="1809750"/>
            <a:ext cx="1263650" cy="846138"/>
          </a:xfrm>
          <a:custGeom>
            <a:avLst/>
            <a:gdLst>
              <a:gd name="T0" fmla="*/ 13416277 w 21600"/>
              <a:gd name="T1" fmla="*/ 649211328 h 21600"/>
              <a:gd name="T2" fmla="*/ 2147483646 w 21600"/>
              <a:gd name="T3" fmla="*/ 1297040083 h 21600"/>
              <a:gd name="T4" fmla="*/ 2147483646 w 21600"/>
              <a:gd name="T5" fmla="*/ 649211328 h 21600"/>
              <a:gd name="T6" fmla="*/ 2147483646 w 21600"/>
              <a:gd name="T7" fmla="*/ 742389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593" name="Text Box 57">
            <a:extLst>
              <a:ext uri="{FF2B5EF4-FFF2-40B4-BE49-F238E27FC236}">
                <a16:creationId xmlns:a16="http://schemas.microsoft.com/office/drawing/2014/main" id="{A768483C-A2E5-3240-96EC-D862A587B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1679575"/>
            <a:ext cx="169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AP: access point</a:t>
            </a:r>
          </a:p>
        </p:txBody>
      </p:sp>
      <p:sp>
        <p:nvSpPr>
          <p:cNvPr id="195594" name="Text Box 58">
            <a:extLst>
              <a:ext uri="{FF2B5EF4-FFF2-40B4-BE49-F238E27FC236}">
                <a16:creationId xmlns:a16="http://schemas.microsoft.com/office/drawing/2014/main" id="{4F4409E0-7B01-704F-80CD-20D789DB3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038" y="1735138"/>
            <a:ext cx="14716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AS: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Authentication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 server</a:t>
            </a:r>
          </a:p>
        </p:txBody>
      </p:sp>
      <p:sp>
        <p:nvSpPr>
          <p:cNvPr id="195595" name="Text Box 59">
            <a:extLst>
              <a:ext uri="{FF2B5EF4-FFF2-40B4-BE49-F238E27FC236}">
                <a16:creationId xmlns:a16="http://schemas.microsoft.com/office/drawing/2014/main" id="{FF5D79FD-D2F5-B048-AE82-19C2F95B4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1901825"/>
            <a:ext cx="895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wired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network</a:t>
            </a:r>
          </a:p>
        </p:txBody>
      </p:sp>
      <p:sp>
        <p:nvSpPr>
          <p:cNvPr id="195596" name="Text Box 60">
            <a:extLst>
              <a:ext uri="{FF2B5EF4-FFF2-40B4-BE49-F238E27FC236}">
                <a16:creationId xmlns:a16="http://schemas.microsoft.com/office/drawing/2014/main" id="{D38D4AAB-1AB0-664F-AE4F-2C0F4B07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1689100"/>
            <a:ext cx="1314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STA: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client station</a:t>
            </a:r>
          </a:p>
        </p:txBody>
      </p:sp>
      <p:grpSp>
        <p:nvGrpSpPr>
          <p:cNvPr id="195597" name="Group 61">
            <a:extLst>
              <a:ext uri="{FF2B5EF4-FFF2-40B4-BE49-F238E27FC236}">
                <a16:creationId xmlns:a16="http://schemas.microsoft.com/office/drawing/2014/main" id="{8AC68CDB-071A-4647-B258-373DBE4234FA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2767013"/>
            <a:ext cx="1946275" cy="581025"/>
            <a:chOff x="1322" y="1409"/>
            <a:chExt cx="1226" cy="366"/>
          </a:xfrm>
        </p:grpSpPr>
        <p:sp>
          <p:nvSpPr>
            <p:cNvPr id="195622" name="Oval 62">
              <a:extLst>
                <a:ext uri="{FF2B5EF4-FFF2-40B4-BE49-F238E27FC236}">
                  <a16:creationId xmlns:a16="http://schemas.microsoft.com/office/drawing/2014/main" id="{4550ED3C-89EC-A248-A0B3-E4DC0C31B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" y="1440"/>
              <a:ext cx="168" cy="1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623" name="Text Box 63">
              <a:extLst>
                <a:ext uri="{FF2B5EF4-FFF2-40B4-BE49-F238E27FC236}">
                  <a16:creationId xmlns:a16="http://schemas.microsoft.com/office/drawing/2014/main" id="{8BC0813C-47AA-9444-BEFB-AE2776459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2" y="1409"/>
              <a:ext cx="122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1   Discovery of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security capabilities</a:t>
              </a:r>
            </a:p>
          </p:txBody>
        </p:sp>
      </p:grpSp>
      <p:sp>
        <p:nvSpPr>
          <p:cNvPr id="195598" name="Line 64">
            <a:extLst>
              <a:ext uri="{FF2B5EF4-FFF2-40B4-BE49-F238E27FC236}">
                <a16:creationId xmlns:a16="http://schemas.microsoft.com/office/drawing/2014/main" id="{88DCC45F-432E-514C-8B12-8376D74EB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0" y="2735263"/>
            <a:ext cx="264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99" name="Line 65">
            <a:extLst>
              <a:ext uri="{FF2B5EF4-FFF2-40B4-BE49-F238E27FC236}">
                <a16:creationId xmlns:a16="http://schemas.microsoft.com/office/drawing/2014/main" id="{1E59D32D-6D6B-7845-BC74-F7181CC52C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2238" y="3794125"/>
            <a:ext cx="2554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00" name="Line 66">
            <a:extLst>
              <a:ext uri="{FF2B5EF4-FFF2-40B4-BE49-F238E27FC236}">
                <a16:creationId xmlns:a16="http://schemas.microsoft.com/office/drawing/2014/main" id="{A66D509D-52EB-E349-B17B-8B00864AE5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3888" y="3800475"/>
            <a:ext cx="2554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01" name="Freeform 67">
            <a:extLst>
              <a:ext uri="{FF2B5EF4-FFF2-40B4-BE49-F238E27FC236}">
                <a16:creationId xmlns:a16="http://schemas.microsoft.com/office/drawing/2014/main" id="{B9B0CD6D-4FD0-D64A-9439-4DACEB6DFDEA}"/>
              </a:ext>
            </a:extLst>
          </p:cNvPr>
          <p:cNvSpPr>
            <a:spLocks/>
          </p:cNvSpPr>
          <p:nvPr/>
        </p:nvSpPr>
        <p:spPr bwMode="auto">
          <a:xfrm>
            <a:off x="3889375" y="3548063"/>
            <a:ext cx="609600" cy="260350"/>
          </a:xfrm>
          <a:custGeom>
            <a:avLst/>
            <a:gdLst>
              <a:gd name="T0" fmla="*/ 2147483646 w 384"/>
              <a:gd name="T1" fmla="*/ 2147483646 h 164"/>
              <a:gd name="T2" fmla="*/ 2147483646 w 384"/>
              <a:gd name="T3" fmla="*/ 2147483646 h 164"/>
              <a:gd name="T4" fmla="*/ 2147483646 w 384"/>
              <a:gd name="T5" fmla="*/ 2147483646 h 164"/>
              <a:gd name="T6" fmla="*/ 0 60000 65536"/>
              <a:gd name="T7" fmla="*/ 0 60000 65536"/>
              <a:gd name="T8" fmla="*/ 0 60000 65536"/>
              <a:gd name="T9" fmla="*/ 0 w 384"/>
              <a:gd name="T10" fmla="*/ 0 h 164"/>
              <a:gd name="T11" fmla="*/ 384 w 384"/>
              <a:gd name="T12" fmla="*/ 164 h 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64">
                <a:moveTo>
                  <a:pt x="18" y="164"/>
                </a:moveTo>
                <a:cubicBezTo>
                  <a:pt x="47" y="138"/>
                  <a:pt x="0" y="0"/>
                  <a:pt x="192" y="9"/>
                </a:cubicBezTo>
                <a:cubicBezTo>
                  <a:pt x="384" y="18"/>
                  <a:pt x="308" y="132"/>
                  <a:pt x="338" y="164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602" name="Group 68">
            <a:extLst>
              <a:ext uri="{FF2B5EF4-FFF2-40B4-BE49-F238E27FC236}">
                <a16:creationId xmlns:a16="http://schemas.microsoft.com/office/drawing/2014/main" id="{F2BB5CBE-C999-B848-966B-0080CCE40523}"/>
              </a:ext>
            </a:extLst>
          </p:cNvPr>
          <p:cNvGrpSpPr>
            <a:grpSpLocks/>
          </p:cNvGrpSpPr>
          <p:nvPr/>
        </p:nvGrpSpPr>
        <p:grpSpPr bwMode="auto">
          <a:xfrm>
            <a:off x="6180138" y="4762500"/>
            <a:ext cx="296862" cy="336550"/>
            <a:chOff x="1864" y="3225"/>
            <a:chExt cx="187" cy="212"/>
          </a:xfrm>
        </p:grpSpPr>
        <p:sp>
          <p:nvSpPr>
            <p:cNvPr id="195620" name="Oval 69">
              <a:extLst>
                <a:ext uri="{FF2B5EF4-FFF2-40B4-BE49-F238E27FC236}">
                  <a16:creationId xmlns:a16="http://schemas.microsoft.com/office/drawing/2014/main" id="{41A37D7C-6F95-C040-83B6-32C5514C4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3256"/>
              <a:ext cx="168" cy="1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621" name="Text Box 70">
              <a:extLst>
                <a:ext uri="{FF2B5EF4-FFF2-40B4-BE49-F238E27FC236}">
                  <a16:creationId xmlns:a16="http://schemas.microsoft.com/office/drawing/2014/main" id="{69120187-EB1E-8A4F-9FB1-DABA5500D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4" y="322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95603" name="Text Box 71">
            <a:extLst>
              <a:ext uri="{FF2B5EF4-FFF2-40B4-BE49-F238E27FC236}">
                <a16:creationId xmlns:a16="http://schemas.microsoft.com/office/drawing/2014/main" id="{9E400520-B700-1347-B115-4B3ED47E0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63" y="3811588"/>
            <a:ext cx="5311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STA and AS mutually authenticate, together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generate Master Key (MK). AP servers as “pass through”</a:t>
            </a:r>
          </a:p>
        </p:txBody>
      </p:sp>
      <p:grpSp>
        <p:nvGrpSpPr>
          <p:cNvPr id="195604" name="Group 72">
            <a:extLst>
              <a:ext uri="{FF2B5EF4-FFF2-40B4-BE49-F238E27FC236}">
                <a16:creationId xmlns:a16="http://schemas.microsoft.com/office/drawing/2014/main" id="{B5AF5181-3EA6-6344-B4C8-5D3FEFEA4CF4}"/>
              </a:ext>
            </a:extLst>
          </p:cNvPr>
          <p:cNvGrpSpPr>
            <a:grpSpLocks/>
          </p:cNvGrpSpPr>
          <p:nvPr/>
        </p:nvGrpSpPr>
        <p:grpSpPr bwMode="auto">
          <a:xfrm>
            <a:off x="2106613" y="3797300"/>
            <a:ext cx="296862" cy="336550"/>
            <a:chOff x="1864" y="3225"/>
            <a:chExt cx="187" cy="212"/>
          </a:xfrm>
        </p:grpSpPr>
        <p:sp>
          <p:nvSpPr>
            <p:cNvPr id="195618" name="Oval 73">
              <a:extLst>
                <a:ext uri="{FF2B5EF4-FFF2-40B4-BE49-F238E27FC236}">
                  <a16:creationId xmlns:a16="http://schemas.microsoft.com/office/drawing/2014/main" id="{C53D2509-7331-FB44-9301-2AAC268B2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3256"/>
              <a:ext cx="168" cy="1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619" name="Text Box 74">
              <a:extLst>
                <a:ext uri="{FF2B5EF4-FFF2-40B4-BE49-F238E27FC236}">
                  <a16:creationId xmlns:a16="http://schemas.microsoft.com/office/drawing/2014/main" id="{8DF119ED-20A0-ED45-BD93-BE4E264E4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4" y="322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95605" name="Group 75">
            <a:extLst>
              <a:ext uri="{FF2B5EF4-FFF2-40B4-BE49-F238E27FC236}">
                <a16:creationId xmlns:a16="http://schemas.microsoft.com/office/drawing/2014/main" id="{457961D8-2D01-5149-BA75-DF846F668C06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4668838"/>
            <a:ext cx="296863" cy="336550"/>
            <a:chOff x="1864" y="3225"/>
            <a:chExt cx="187" cy="212"/>
          </a:xfrm>
        </p:grpSpPr>
        <p:sp>
          <p:nvSpPr>
            <p:cNvPr id="195616" name="Oval 76">
              <a:extLst>
                <a:ext uri="{FF2B5EF4-FFF2-40B4-BE49-F238E27FC236}">
                  <a16:creationId xmlns:a16="http://schemas.microsoft.com/office/drawing/2014/main" id="{5F8D394C-317F-3E47-90BF-FC98927F4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3256"/>
              <a:ext cx="168" cy="1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617" name="Text Box 77">
              <a:extLst>
                <a:ext uri="{FF2B5EF4-FFF2-40B4-BE49-F238E27FC236}">
                  <a16:creationId xmlns:a16="http://schemas.microsoft.com/office/drawing/2014/main" id="{5210E1EA-DA79-8B49-AC91-E791CE843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4" y="322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95606" name="Text Box 78">
            <a:extLst>
              <a:ext uri="{FF2B5EF4-FFF2-40B4-BE49-F238E27FC236}">
                <a16:creationId xmlns:a16="http://schemas.microsoft.com/office/drawing/2014/main" id="{B7E22194-790F-9446-9E26-2BDF039D2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660900"/>
            <a:ext cx="1685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STA derives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Pairwise Master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Key (PMK)</a:t>
            </a:r>
          </a:p>
        </p:txBody>
      </p:sp>
      <p:sp>
        <p:nvSpPr>
          <p:cNvPr id="195607" name="Line 79">
            <a:extLst>
              <a:ext uri="{FF2B5EF4-FFF2-40B4-BE49-F238E27FC236}">
                <a16:creationId xmlns:a16="http://schemas.microsoft.com/office/drawing/2014/main" id="{6A1AAE72-759B-3A4F-856F-5E5970654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0700" y="4775200"/>
            <a:ext cx="264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08" name="Text Box 80">
            <a:extLst>
              <a:ext uri="{FF2B5EF4-FFF2-40B4-BE49-F238E27FC236}">
                <a16:creationId xmlns:a16="http://schemas.microsoft.com/office/drawing/2014/main" id="{07E215C2-81BA-0F4D-A60B-A10123BD8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4786313"/>
            <a:ext cx="12906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AS derives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same PMK,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sends to AP</a:t>
            </a:r>
          </a:p>
        </p:txBody>
      </p:sp>
      <p:sp>
        <p:nvSpPr>
          <p:cNvPr id="195609" name="Line 81">
            <a:extLst>
              <a:ext uri="{FF2B5EF4-FFF2-40B4-BE49-F238E27FC236}">
                <a16:creationId xmlns:a16="http://schemas.microsoft.com/office/drawing/2014/main" id="{E9A87B7C-A251-BB4F-8433-1B55FE1DF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7325" y="5761038"/>
            <a:ext cx="264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610" name="Group 82">
            <a:extLst>
              <a:ext uri="{FF2B5EF4-FFF2-40B4-BE49-F238E27FC236}">
                <a16:creationId xmlns:a16="http://schemas.microsoft.com/office/drawing/2014/main" id="{117BC8FA-3AF4-9A40-A2B0-8B521FAFF540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5807075"/>
            <a:ext cx="3629025" cy="825500"/>
            <a:chOff x="1312" y="3627"/>
            <a:chExt cx="2286" cy="520"/>
          </a:xfrm>
        </p:grpSpPr>
        <p:grpSp>
          <p:nvGrpSpPr>
            <p:cNvPr id="195612" name="Group 83">
              <a:extLst>
                <a:ext uri="{FF2B5EF4-FFF2-40B4-BE49-F238E27FC236}">
                  <a16:creationId xmlns:a16="http://schemas.microsoft.com/office/drawing/2014/main" id="{B1227A64-5068-F840-90DD-21DE0C848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9" y="3632"/>
              <a:ext cx="187" cy="212"/>
              <a:chOff x="1864" y="3225"/>
              <a:chExt cx="187" cy="212"/>
            </a:xfrm>
          </p:grpSpPr>
          <p:sp>
            <p:nvSpPr>
              <p:cNvPr id="195614" name="Oval 84">
                <a:extLst>
                  <a:ext uri="{FF2B5EF4-FFF2-40B4-BE49-F238E27FC236}">
                    <a16:creationId xmlns:a16="http://schemas.microsoft.com/office/drawing/2014/main" id="{7CA11383-DF51-7B4A-A5DB-3CD5A3C58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615" name="Text Box 85">
                <a:extLst>
                  <a:ext uri="{FF2B5EF4-FFF2-40B4-BE49-F238E27FC236}">
                    <a16:creationId xmlns:a16="http://schemas.microsoft.com/office/drawing/2014/main" id="{0E2A6364-C8CC-314D-BCF6-ACD4666985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95613" name="Text Box 86">
              <a:extLst>
                <a:ext uri="{FF2B5EF4-FFF2-40B4-BE49-F238E27FC236}">
                  <a16:creationId xmlns:a16="http://schemas.microsoft.com/office/drawing/2014/main" id="{820E1510-AA5C-B443-993E-50F327404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" y="3627"/>
              <a:ext cx="228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STA, AP use PMK to derive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Temporal Key (TK) used for message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encryption, integrity </a:t>
              </a:r>
            </a:p>
          </p:txBody>
        </p:sp>
      </p:grpSp>
      <p:sp>
        <p:nvSpPr>
          <p:cNvPr id="195611" name="Rectangle 88">
            <a:extLst>
              <a:ext uri="{FF2B5EF4-FFF2-40B4-BE49-F238E27FC236}">
                <a16:creationId xmlns:a16="http://schemas.microsoft.com/office/drawing/2014/main" id="{D377D400-8394-0F42-B8A9-1EEE368C5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  <a:noFill/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 802.11i: four phases of operation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Footer Placeholder 4">
            <a:extLst>
              <a:ext uri="{FF2B5EF4-FFF2-40B4-BE49-F238E27FC236}">
                <a16:creationId xmlns:a16="http://schemas.microsoft.com/office/drawing/2014/main" id="{55328F11-903E-2845-82D8-AA17E526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197634" name="Slide Number Placeholder 5">
            <a:extLst>
              <a:ext uri="{FF2B5EF4-FFF2-40B4-BE49-F238E27FC236}">
                <a16:creationId xmlns:a16="http://schemas.microsoft.com/office/drawing/2014/main" id="{35D3170D-6413-F24C-B8CA-4FF8D2EC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206700D9-3B97-604E-AA2B-AF6BC46B8CD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97635" name="Group 2">
            <a:extLst>
              <a:ext uri="{FF2B5EF4-FFF2-40B4-BE49-F238E27FC236}">
                <a16:creationId xmlns:a16="http://schemas.microsoft.com/office/drawing/2014/main" id="{F15B86B4-B923-A043-8DF7-6BDF7FA5B216}"/>
              </a:ext>
            </a:extLst>
          </p:cNvPr>
          <p:cNvGrpSpPr>
            <a:grpSpLocks/>
          </p:cNvGrpSpPr>
          <p:nvPr/>
        </p:nvGrpSpPr>
        <p:grpSpPr bwMode="auto">
          <a:xfrm>
            <a:off x="4638675" y="5727700"/>
            <a:ext cx="2828925" cy="668338"/>
            <a:chOff x="567" y="1481"/>
            <a:chExt cx="1810" cy="421"/>
          </a:xfrm>
        </p:grpSpPr>
        <p:sp>
          <p:nvSpPr>
            <p:cNvPr id="197705" name="Rectangle 3">
              <a:extLst>
                <a:ext uri="{FF2B5EF4-FFF2-40B4-BE49-F238E27FC236}">
                  <a16:creationId xmlns:a16="http://schemas.microsoft.com/office/drawing/2014/main" id="{0BD663C3-5BAA-FD45-A134-6D743EACB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7706" name="Line 4">
              <a:extLst>
                <a:ext uri="{FF2B5EF4-FFF2-40B4-BE49-F238E27FC236}">
                  <a16:creationId xmlns:a16="http://schemas.microsoft.com/office/drawing/2014/main" id="{F08ED88B-8D42-4C4C-805B-636831D3B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636" name="Group 5">
            <a:extLst>
              <a:ext uri="{FF2B5EF4-FFF2-40B4-BE49-F238E27FC236}">
                <a16:creationId xmlns:a16="http://schemas.microsoft.com/office/drawing/2014/main" id="{63EE3E05-D692-EE46-8C9A-6C0BBF664D6B}"/>
              </a:ext>
            </a:extLst>
          </p:cNvPr>
          <p:cNvGrpSpPr>
            <a:grpSpLocks/>
          </p:cNvGrpSpPr>
          <p:nvPr/>
        </p:nvGrpSpPr>
        <p:grpSpPr bwMode="auto">
          <a:xfrm>
            <a:off x="1509713" y="5734050"/>
            <a:ext cx="2873375" cy="668338"/>
            <a:chOff x="567" y="1481"/>
            <a:chExt cx="1810" cy="421"/>
          </a:xfrm>
        </p:grpSpPr>
        <p:sp>
          <p:nvSpPr>
            <p:cNvPr id="197703" name="Rectangle 6">
              <a:extLst>
                <a:ext uri="{FF2B5EF4-FFF2-40B4-BE49-F238E27FC236}">
                  <a16:creationId xmlns:a16="http://schemas.microsoft.com/office/drawing/2014/main" id="{7DF01160-741A-7D47-9D42-DAC9F2441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7704" name="Line 7">
              <a:extLst>
                <a:ext uri="{FF2B5EF4-FFF2-40B4-BE49-F238E27FC236}">
                  <a16:creationId xmlns:a16="http://schemas.microsoft.com/office/drawing/2014/main" id="{2DB42EF9-C2E9-EA42-B29F-631012904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637" name="Group 8">
            <a:extLst>
              <a:ext uri="{FF2B5EF4-FFF2-40B4-BE49-F238E27FC236}">
                <a16:creationId xmlns:a16="http://schemas.microsoft.com/office/drawing/2014/main" id="{92280653-1023-1143-8DAA-2DCC5A786281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3937000"/>
            <a:ext cx="822325" cy="727075"/>
            <a:chOff x="2870" y="1518"/>
            <a:chExt cx="292" cy="320"/>
          </a:xfrm>
        </p:grpSpPr>
        <p:graphicFrame>
          <p:nvGraphicFramePr>
            <p:cNvPr id="197701" name="Object 2">
              <a:extLst>
                <a:ext uri="{FF2B5EF4-FFF2-40B4-BE49-F238E27FC236}">
                  <a16:creationId xmlns:a16="http://schemas.microsoft.com/office/drawing/2014/main" id="{FAEEBFC0-3CE5-594A-8711-BC43D3B6A9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709" r:id="rId4" imgW="7740650" imgH="7867650" progId="">
                    <p:embed/>
                  </p:oleObj>
                </mc:Choice>
                <mc:Fallback>
                  <p:oleObj r:id="rId4" imgW="7740650" imgH="786765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7702" name="Object 3">
              <a:extLst>
                <a:ext uri="{FF2B5EF4-FFF2-40B4-BE49-F238E27FC236}">
                  <a16:creationId xmlns:a16="http://schemas.microsoft.com/office/drawing/2014/main" id="{FD29A911-49C6-7148-A83C-2F3F4E662F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710" r:id="rId6" imgW="11817350" imgH="11176000" progId="">
                    <p:embed/>
                  </p:oleObj>
                </mc:Choice>
                <mc:Fallback>
                  <p:oleObj r:id="rId6" imgW="11817350" imgH="1117600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7638" name="Group 11">
            <a:extLst>
              <a:ext uri="{FF2B5EF4-FFF2-40B4-BE49-F238E27FC236}">
                <a16:creationId xmlns:a16="http://schemas.microsoft.com/office/drawing/2014/main" id="{CEA11443-3F25-5E43-9D89-85ADA552507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84625" y="3875088"/>
            <a:ext cx="633413" cy="412750"/>
            <a:chOff x="2700" y="926"/>
            <a:chExt cx="435" cy="406"/>
          </a:xfrm>
        </p:grpSpPr>
        <p:sp>
          <p:nvSpPr>
            <p:cNvPr id="197683" name="Freeform 12">
              <a:extLst>
                <a:ext uri="{FF2B5EF4-FFF2-40B4-BE49-F238E27FC236}">
                  <a16:creationId xmlns:a16="http://schemas.microsoft.com/office/drawing/2014/main" id="{D7B8EF3F-1140-B845-B9C9-4E110BC6C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" y="926"/>
              <a:ext cx="435" cy="374"/>
            </a:xfrm>
            <a:custGeom>
              <a:avLst/>
              <a:gdLst>
                <a:gd name="T0" fmla="*/ 1 w 2742"/>
                <a:gd name="T1" fmla="*/ 0 h 2869"/>
                <a:gd name="T2" fmla="*/ 1 w 2742"/>
                <a:gd name="T3" fmla="*/ 0 h 2869"/>
                <a:gd name="T4" fmla="*/ 2 w 2742"/>
                <a:gd name="T5" fmla="*/ 0 h 2869"/>
                <a:gd name="T6" fmla="*/ 2 w 2742"/>
                <a:gd name="T7" fmla="*/ 0 h 2869"/>
                <a:gd name="T8" fmla="*/ 2 w 2742"/>
                <a:gd name="T9" fmla="*/ 0 h 2869"/>
                <a:gd name="T10" fmla="*/ 2 w 2742"/>
                <a:gd name="T11" fmla="*/ 0 h 2869"/>
                <a:gd name="T12" fmla="*/ 2 w 2742"/>
                <a:gd name="T13" fmla="*/ 0 h 2869"/>
                <a:gd name="T14" fmla="*/ 1 w 2742"/>
                <a:gd name="T15" fmla="*/ 1 h 2869"/>
                <a:gd name="T16" fmla="*/ 1 w 2742"/>
                <a:gd name="T17" fmla="*/ 1 h 2869"/>
                <a:gd name="T18" fmla="*/ 1 w 2742"/>
                <a:gd name="T19" fmla="*/ 1 h 2869"/>
                <a:gd name="T20" fmla="*/ 0 w 2742"/>
                <a:gd name="T21" fmla="*/ 1 h 2869"/>
                <a:gd name="T22" fmla="*/ 0 w 2742"/>
                <a:gd name="T23" fmla="*/ 1 h 2869"/>
                <a:gd name="T24" fmla="*/ 0 w 2742"/>
                <a:gd name="T25" fmla="*/ 1 h 2869"/>
                <a:gd name="T26" fmla="*/ 0 w 2742"/>
                <a:gd name="T27" fmla="*/ 1 h 2869"/>
                <a:gd name="T28" fmla="*/ 0 w 2742"/>
                <a:gd name="T29" fmla="*/ 0 h 2869"/>
                <a:gd name="T30" fmla="*/ 0 w 2742"/>
                <a:gd name="T31" fmla="*/ 0 h 2869"/>
                <a:gd name="T32" fmla="*/ 0 w 2742"/>
                <a:gd name="T33" fmla="*/ 0 h 2869"/>
                <a:gd name="T34" fmla="*/ 1 w 2742"/>
                <a:gd name="T35" fmla="*/ 0 h 2869"/>
                <a:gd name="T36" fmla="*/ 1 w 2742"/>
                <a:gd name="T37" fmla="*/ 0 h 2869"/>
                <a:gd name="T38" fmla="*/ 1 w 2742"/>
                <a:gd name="T39" fmla="*/ 0 h 2869"/>
                <a:gd name="T40" fmla="*/ 1 w 2742"/>
                <a:gd name="T41" fmla="*/ 0 h 2869"/>
                <a:gd name="T42" fmla="*/ 1 w 2742"/>
                <a:gd name="T43" fmla="*/ 0 h 2869"/>
                <a:gd name="T44" fmla="*/ 1 w 2742"/>
                <a:gd name="T45" fmla="*/ 0 h 2869"/>
                <a:gd name="T46" fmla="*/ 1 w 2742"/>
                <a:gd name="T47" fmla="*/ 0 h 2869"/>
                <a:gd name="T48" fmla="*/ 1 w 2742"/>
                <a:gd name="T49" fmla="*/ 0 h 2869"/>
                <a:gd name="T50" fmla="*/ 0 w 2742"/>
                <a:gd name="T51" fmla="*/ 0 h 2869"/>
                <a:gd name="T52" fmla="*/ 0 w 2742"/>
                <a:gd name="T53" fmla="*/ 0 h 2869"/>
                <a:gd name="T54" fmla="*/ 0 w 2742"/>
                <a:gd name="T55" fmla="*/ 0 h 2869"/>
                <a:gd name="T56" fmla="*/ 0 w 2742"/>
                <a:gd name="T57" fmla="*/ 0 h 2869"/>
                <a:gd name="T58" fmla="*/ 0 w 2742"/>
                <a:gd name="T59" fmla="*/ 1 h 2869"/>
                <a:gd name="T60" fmla="*/ 0 w 2742"/>
                <a:gd name="T61" fmla="*/ 1 h 2869"/>
                <a:gd name="T62" fmla="*/ 0 w 2742"/>
                <a:gd name="T63" fmla="*/ 1 h 2869"/>
                <a:gd name="T64" fmla="*/ 1 w 2742"/>
                <a:gd name="T65" fmla="*/ 1 h 2869"/>
                <a:gd name="T66" fmla="*/ 1 w 2742"/>
                <a:gd name="T67" fmla="*/ 1 h 2869"/>
                <a:gd name="T68" fmla="*/ 1 w 2742"/>
                <a:gd name="T69" fmla="*/ 1 h 2869"/>
                <a:gd name="T70" fmla="*/ 1 w 2742"/>
                <a:gd name="T71" fmla="*/ 1 h 2869"/>
                <a:gd name="T72" fmla="*/ 2 w 2742"/>
                <a:gd name="T73" fmla="*/ 0 h 2869"/>
                <a:gd name="T74" fmla="*/ 2 w 2742"/>
                <a:gd name="T75" fmla="*/ 0 h 2869"/>
                <a:gd name="T76" fmla="*/ 2 w 2742"/>
                <a:gd name="T77" fmla="*/ 0 h 2869"/>
                <a:gd name="T78" fmla="*/ 2 w 2742"/>
                <a:gd name="T79" fmla="*/ 0 h 2869"/>
                <a:gd name="T80" fmla="*/ 2 w 2742"/>
                <a:gd name="T81" fmla="*/ 0 h 2869"/>
                <a:gd name="T82" fmla="*/ 1 w 2742"/>
                <a:gd name="T83" fmla="*/ 0 h 2869"/>
                <a:gd name="T84" fmla="*/ 1 w 2742"/>
                <a:gd name="T85" fmla="*/ 0 h 2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42"/>
                <a:gd name="T130" fmla="*/ 0 h 2869"/>
                <a:gd name="T131" fmla="*/ 2742 w 2742"/>
                <a:gd name="T132" fmla="*/ 2869 h 2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42" h="2869">
                  <a:moveTo>
                    <a:pt x="1945" y="0"/>
                  </a:moveTo>
                  <a:lnTo>
                    <a:pt x="2028" y="3"/>
                  </a:lnTo>
                  <a:lnTo>
                    <a:pt x="2110" y="13"/>
                  </a:lnTo>
                  <a:lnTo>
                    <a:pt x="2187" y="30"/>
                  </a:lnTo>
                  <a:lnTo>
                    <a:pt x="2261" y="54"/>
                  </a:lnTo>
                  <a:lnTo>
                    <a:pt x="2328" y="83"/>
                  </a:lnTo>
                  <a:lnTo>
                    <a:pt x="2393" y="119"/>
                  </a:lnTo>
                  <a:lnTo>
                    <a:pt x="2451" y="160"/>
                  </a:lnTo>
                  <a:lnTo>
                    <a:pt x="2506" y="208"/>
                  </a:lnTo>
                  <a:lnTo>
                    <a:pt x="2560" y="266"/>
                  </a:lnTo>
                  <a:lnTo>
                    <a:pt x="2611" y="331"/>
                  </a:lnTo>
                  <a:lnTo>
                    <a:pt x="2653" y="402"/>
                  </a:lnTo>
                  <a:lnTo>
                    <a:pt x="2689" y="482"/>
                  </a:lnTo>
                  <a:lnTo>
                    <a:pt x="2715" y="570"/>
                  </a:lnTo>
                  <a:lnTo>
                    <a:pt x="2735" y="670"/>
                  </a:lnTo>
                  <a:lnTo>
                    <a:pt x="2742" y="781"/>
                  </a:lnTo>
                  <a:lnTo>
                    <a:pt x="2742" y="907"/>
                  </a:lnTo>
                  <a:lnTo>
                    <a:pt x="2726" y="1042"/>
                  </a:lnTo>
                  <a:lnTo>
                    <a:pt x="2695" y="1188"/>
                  </a:lnTo>
                  <a:lnTo>
                    <a:pt x="2648" y="1339"/>
                  </a:lnTo>
                  <a:lnTo>
                    <a:pt x="2587" y="1496"/>
                  </a:lnTo>
                  <a:lnTo>
                    <a:pt x="2510" y="1653"/>
                  </a:lnTo>
                  <a:lnTo>
                    <a:pt x="2420" y="1810"/>
                  </a:lnTo>
                  <a:lnTo>
                    <a:pt x="2315" y="1963"/>
                  </a:lnTo>
                  <a:lnTo>
                    <a:pt x="2200" y="2111"/>
                  </a:lnTo>
                  <a:lnTo>
                    <a:pt x="2045" y="2274"/>
                  </a:lnTo>
                  <a:lnTo>
                    <a:pt x="1879" y="2423"/>
                  </a:lnTo>
                  <a:lnTo>
                    <a:pt x="1703" y="2554"/>
                  </a:lnTo>
                  <a:lnTo>
                    <a:pt x="1521" y="2666"/>
                  </a:lnTo>
                  <a:lnTo>
                    <a:pt x="1333" y="2755"/>
                  </a:lnTo>
                  <a:lnTo>
                    <a:pt x="1142" y="2821"/>
                  </a:lnTo>
                  <a:lnTo>
                    <a:pt x="949" y="2858"/>
                  </a:lnTo>
                  <a:lnTo>
                    <a:pt x="761" y="2869"/>
                  </a:lnTo>
                  <a:lnTo>
                    <a:pt x="583" y="2846"/>
                  </a:lnTo>
                  <a:lnTo>
                    <a:pt x="430" y="2796"/>
                  </a:lnTo>
                  <a:lnTo>
                    <a:pt x="300" y="2720"/>
                  </a:lnTo>
                  <a:lnTo>
                    <a:pt x="194" y="2623"/>
                  </a:lnTo>
                  <a:lnTo>
                    <a:pt x="110" y="2505"/>
                  </a:lnTo>
                  <a:lnTo>
                    <a:pt x="51" y="2368"/>
                  </a:lnTo>
                  <a:lnTo>
                    <a:pt x="13" y="2216"/>
                  </a:lnTo>
                  <a:lnTo>
                    <a:pt x="0" y="2052"/>
                  </a:lnTo>
                  <a:lnTo>
                    <a:pt x="6" y="1906"/>
                  </a:lnTo>
                  <a:lnTo>
                    <a:pt x="30" y="1756"/>
                  </a:lnTo>
                  <a:lnTo>
                    <a:pt x="68" y="1602"/>
                  </a:lnTo>
                  <a:lnTo>
                    <a:pt x="122" y="1450"/>
                  </a:lnTo>
                  <a:lnTo>
                    <a:pt x="186" y="1298"/>
                  </a:lnTo>
                  <a:lnTo>
                    <a:pt x="264" y="1152"/>
                  </a:lnTo>
                  <a:lnTo>
                    <a:pt x="349" y="1011"/>
                  </a:lnTo>
                  <a:lnTo>
                    <a:pt x="442" y="881"/>
                  </a:lnTo>
                  <a:lnTo>
                    <a:pt x="537" y="761"/>
                  </a:lnTo>
                  <a:lnTo>
                    <a:pt x="633" y="653"/>
                  </a:lnTo>
                  <a:lnTo>
                    <a:pt x="730" y="557"/>
                  </a:lnTo>
                  <a:lnTo>
                    <a:pt x="827" y="471"/>
                  </a:lnTo>
                  <a:lnTo>
                    <a:pt x="922" y="393"/>
                  </a:lnTo>
                  <a:lnTo>
                    <a:pt x="1020" y="324"/>
                  </a:lnTo>
                  <a:lnTo>
                    <a:pt x="1118" y="261"/>
                  </a:lnTo>
                  <a:lnTo>
                    <a:pt x="1219" y="206"/>
                  </a:lnTo>
                  <a:lnTo>
                    <a:pt x="1308" y="158"/>
                  </a:lnTo>
                  <a:lnTo>
                    <a:pt x="1400" y="118"/>
                  </a:lnTo>
                  <a:lnTo>
                    <a:pt x="1491" y="82"/>
                  </a:lnTo>
                  <a:lnTo>
                    <a:pt x="1584" y="53"/>
                  </a:lnTo>
                  <a:lnTo>
                    <a:pt x="1675" y="29"/>
                  </a:lnTo>
                  <a:lnTo>
                    <a:pt x="1766" y="13"/>
                  </a:lnTo>
                  <a:lnTo>
                    <a:pt x="1855" y="3"/>
                  </a:lnTo>
                  <a:lnTo>
                    <a:pt x="1945" y="0"/>
                  </a:lnTo>
                  <a:close/>
                  <a:moveTo>
                    <a:pt x="1928" y="39"/>
                  </a:moveTo>
                  <a:lnTo>
                    <a:pt x="1843" y="42"/>
                  </a:lnTo>
                  <a:lnTo>
                    <a:pt x="1757" y="52"/>
                  </a:lnTo>
                  <a:lnTo>
                    <a:pt x="1671" y="67"/>
                  </a:lnTo>
                  <a:lnTo>
                    <a:pt x="1584" y="91"/>
                  </a:lnTo>
                  <a:lnTo>
                    <a:pt x="1497" y="119"/>
                  </a:lnTo>
                  <a:lnTo>
                    <a:pt x="1409" y="154"/>
                  </a:lnTo>
                  <a:lnTo>
                    <a:pt x="1321" y="193"/>
                  </a:lnTo>
                  <a:lnTo>
                    <a:pt x="1236" y="239"/>
                  </a:lnTo>
                  <a:lnTo>
                    <a:pt x="1140" y="293"/>
                  </a:lnTo>
                  <a:lnTo>
                    <a:pt x="1047" y="353"/>
                  </a:lnTo>
                  <a:lnTo>
                    <a:pt x="954" y="420"/>
                  </a:lnTo>
                  <a:lnTo>
                    <a:pt x="865" y="495"/>
                  </a:lnTo>
                  <a:lnTo>
                    <a:pt x="774" y="576"/>
                  </a:lnTo>
                  <a:lnTo>
                    <a:pt x="685" y="668"/>
                  </a:lnTo>
                  <a:lnTo>
                    <a:pt x="597" y="768"/>
                  </a:lnTo>
                  <a:lnTo>
                    <a:pt x="509" y="882"/>
                  </a:lnTo>
                  <a:lnTo>
                    <a:pt x="424" y="1005"/>
                  </a:lnTo>
                  <a:lnTo>
                    <a:pt x="348" y="1135"/>
                  </a:lnTo>
                  <a:lnTo>
                    <a:pt x="279" y="1271"/>
                  </a:lnTo>
                  <a:lnTo>
                    <a:pt x="224" y="1411"/>
                  </a:lnTo>
                  <a:lnTo>
                    <a:pt x="177" y="1551"/>
                  </a:lnTo>
                  <a:lnTo>
                    <a:pt x="145" y="1691"/>
                  </a:lnTo>
                  <a:lnTo>
                    <a:pt x="127" y="1827"/>
                  </a:lnTo>
                  <a:lnTo>
                    <a:pt x="126" y="1960"/>
                  </a:lnTo>
                  <a:lnTo>
                    <a:pt x="141" y="2106"/>
                  </a:lnTo>
                  <a:lnTo>
                    <a:pt x="179" y="2241"/>
                  </a:lnTo>
                  <a:lnTo>
                    <a:pt x="237" y="2361"/>
                  </a:lnTo>
                  <a:lnTo>
                    <a:pt x="315" y="2467"/>
                  </a:lnTo>
                  <a:lnTo>
                    <a:pt x="414" y="2554"/>
                  </a:lnTo>
                  <a:lnTo>
                    <a:pt x="535" y="2620"/>
                  </a:lnTo>
                  <a:lnTo>
                    <a:pt x="674" y="2664"/>
                  </a:lnTo>
                  <a:lnTo>
                    <a:pt x="836" y="2684"/>
                  </a:lnTo>
                  <a:lnTo>
                    <a:pt x="1007" y="2675"/>
                  </a:lnTo>
                  <a:lnTo>
                    <a:pt x="1182" y="2642"/>
                  </a:lnTo>
                  <a:lnTo>
                    <a:pt x="1355" y="2583"/>
                  </a:lnTo>
                  <a:lnTo>
                    <a:pt x="1526" y="2505"/>
                  </a:lnTo>
                  <a:lnTo>
                    <a:pt x="1692" y="2405"/>
                  </a:lnTo>
                  <a:lnTo>
                    <a:pt x="1853" y="2289"/>
                  </a:lnTo>
                  <a:lnTo>
                    <a:pt x="2005" y="2156"/>
                  </a:lnTo>
                  <a:lnTo>
                    <a:pt x="2149" y="2012"/>
                  </a:lnTo>
                  <a:lnTo>
                    <a:pt x="2257" y="1877"/>
                  </a:lnTo>
                  <a:lnTo>
                    <a:pt x="2355" y="1738"/>
                  </a:lnTo>
                  <a:lnTo>
                    <a:pt x="2440" y="1595"/>
                  </a:lnTo>
                  <a:lnTo>
                    <a:pt x="2514" y="1451"/>
                  </a:lnTo>
                  <a:lnTo>
                    <a:pt x="2573" y="1307"/>
                  </a:lnTo>
                  <a:lnTo>
                    <a:pt x="2620" y="1167"/>
                  </a:lnTo>
                  <a:lnTo>
                    <a:pt x="2652" y="1033"/>
                  </a:lnTo>
                  <a:lnTo>
                    <a:pt x="2670" y="907"/>
                  </a:lnTo>
                  <a:lnTo>
                    <a:pt x="2673" y="789"/>
                  </a:lnTo>
                  <a:lnTo>
                    <a:pt x="2666" y="684"/>
                  </a:lnTo>
                  <a:lnTo>
                    <a:pt x="2651" y="589"/>
                  </a:lnTo>
                  <a:lnTo>
                    <a:pt x="2627" y="505"/>
                  </a:lnTo>
                  <a:lnTo>
                    <a:pt x="2595" y="428"/>
                  </a:lnTo>
                  <a:lnTo>
                    <a:pt x="2558" y="360"/>
                  </a:lnTo>
                  <a:lnTo>
                    <a:pt x="2511" y="298"/>
                  </a:lnTo>
                  <a:lnTo>
                    <a:pt x="2462" y="244"/>
                  </a:lnTo>
                  <a:lnTo>
                    <a:pt x="2409" y="196"/>
                  </a:lnTo>
                  <a:lnTo>
                    <a:pt x="2354" y="156"/>
                  </a:lnTo>
                  <a:lnTo>
                    <a:pt x="2293" y="122"/>
                  </a:lnTo>
                  <a:lnTo>
                    <a:pt x="2229" y="93"/>
                  </a:lnTo>
                  <a:lnTo>
                    <a:pt x="2159" y="69"/>
                  </a:lnTo>
                  <a:lnTo>
                    <a:pt x="2085" y="52"/>
                  </a:lnTo>
                  <a:lnTo>
                    <a:pt x="2008" y="42"/>
                  </a:lnTo>
                  <a:lnTo>
                    <a:pt x="1928" y="39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4" name="Freeform 13">
              <a:extLst>
                <a:ext uri="{FF2B5EF4-FFF2-40B4-BE49-F238E27FC236}">
                  <a16:creationId xmlns:a16="http://schemas.microsoft.com/office/drawing/2014/main" id="{2095FDEC-0FBA-434A-BCE3-84A53C429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8" y="931"/>
              <a:ext cx="378" cy="325"/>
            </a:xfrm>
            <a:custGeom>
              <a:avLst/>
              <a:gdLst>
                <a:gd name="T0" fmla="*/ 1 w 2384"/>
                <a:gd name="T1" fmla="*/ 0 h 2490"/>
                <a:gd name="T2" fmla="*/ 1 w 2384"/>
                <a:gd name="T3" fmla="*/ 0 h 2490"/>
                <a:gd name="T4" fmla="*/ 1 w 2384"/>
                <a:gd name="T5" fmla="*/ 0 h 2490"/>
                <a:gd name="T6" fmla="*/ 1 w 2384"/>
                <a:gd name="T7" fmla="*/ 0 h 2490"/>
                <a:gd name="T8" fmla="*/ 2 w 2384"/>
                <a:gd name="T9" fmla="*/ 0 h 2490"/>
                <a:gd name="T10" fmla="*/ 2 w 2384"/>
                <a:gd name="T11" fmla="*/ 0 h 2490"/>
                <a:gd name="T12" fmla="*/ 1 w 2384"/>
                <a:gd name="T13" fmla="*/ 0 h 2490"/>
                <a:gd name="T14" fmla="*/ 1 w 2384"/>
                <a:gd name="T15" fmla="*/ 1 h 2490"/>
                <a:gd name="T16" fmla="*/ 1 w 2384"/>
                <a:gd name="T17" fmla="*/ 1 h 2490"/>
                <a:gd name="T18" fmla="*/ 1 w 2384"/>
                <a:gd name="T19" fmla="*/ 1 h 2490"/>
                <a:gd name="T20" fmla="*/ 0 w 2384"/>
                <a:gd name="T21" fmla="*/ 1 h 2490"/>
                <a:gd name="T22" fmla="*/ 0 w 2384"/>
                <a:gd name="T23" fmla="*/ 1 h 2490"/>
                <a:gd name="T24" fmla="*/ 0 w 2384"/>
                <a:gd name="T25" fmla="*/ 1 h 2490"/>
                <a:gd name="T26" fmla="*/ 0 w 2384"/>
                <a:gd name="T27" fmla="*/ 1 h 2490"/>
                <a:gd name="T28" fmla="*/ 0 w 2384"/>
                <a:gd name="T29" fmla="*/ 0 h 2490"/>
                <a:gd name="T30" fmla="*/ 0 w 2384"/>
                <a:gd name="T31" fmla="*/ 0 h 2490"/>
                <a:gd name="T32" fmla="*/ 0 w 2384"/>
                <a:gd name="T33" fmla="*/ 0 h 2490"/>
                <a:gd name="T34" fmla="*/ 0 w 2384"/>
                <a:gd name="T35" fmla="*/ 0 h 2490"/>
                <a:gd name="T36" fmla="*/ 1 w 2384"/>
                <a:gd name="T37" fmla="*/ 0 h 2490"/>
                <a:gd name="T38" fmla="*/ 1 w 2384"/>
                <a:gd name="T39" fmla="*/ 0 h 2490"/>
                <a:gd name="T40" fmla="*/ 1 w 2384"/>
                <a:gd name="T41" fmla="*/ 0 h 2490"/>
                <a:gd name="T42" fmla="*/ 1 w 2384"/>
                <a:gd name="T43" fmla="*/ 0 h 2490"/>
                <a:gd name="T44" fmla="*/ 1 w 2384"/>
                <a:gd name="T45" fmla="*/ 0 h 2490"/>
                <a:gd name="T46" fmla="*/ 1 w 2384"/>
                <a:gd name="T47" fmla="*/ 0 h 2490"/>
                <a:gd name="T48" fmla="*/ 1 w 2384"/>
                <a:gd name="T49" fmla="*/ 0 h 2490"/>
                <a:gd name="T50" fmla="*/ 0 w 2384"/>
                <a:gd name="T51" fmla="*/ 0 h 2490"/>
                <a:gd name="T52" fmla="*/ 0 w 2384"/>
                <a:gd name="T53" fmla="*/ 0 h 2490"/>
                <a:gd name="T54" fmla="*/ 0 w 2384"/>
                <a:gd name="T55" fmla="*/ 0 h 2490"/>
                <a:gd name="T56" fmla="*/ 0 w 2384"/>
                <a:gd name="T57" fmla="*/ 0 h 2490"/>
                <a:gd name="T58" fmla="*/ 0 w 2384"/>
                <a:gd name="T59" fmla="*/ 1 h 2490"/>
                <a:gd name="T60" fmla="*/ 0 w 2384"/>
                <a:gd name="T61" fmla="*/ 1 h 2490"/>
                <a:gd name="T62" fmla="*/ 0 w 2384"/>
                <a:gd name="T63" fmla="*/ 1 h 2490"/>
                <a:gd name="T64" fmla="*/ 0 w 2384"/>
                <a:gd name="T65" fmla="*/ 1 h 2490"/>
                <a:gd name="T66" fmla="*/ 1 w 2384"/>
                <a:gd name="T67" fmla="*/ 1 h 2490"/>
                <a:gd name="T68" fmla="*/ 1 w 2384"/>
                <a:gd name="T69" fmla="*/ 1 h 2490"/>
                <a:gd name="T70" fmla="*/ 1 w 2384"/>
                <a:gd name="T71" fmla="*/ 0 h 2490"/>
                <a:gd name="T72" fmla="*/ 1 w 2384"/>
                <a:gd name="T73" fmla="*/ 0 h 2490"/>
                <a:gd name="T74" fmla="*/ 1 w 2384"/>
                <a:gd name="T75" fmla="*/ 0 h 2490"/>
                <a:gd name="T76" fmla="*/ 1 w 2384"/>
                <a:gd name="T77" fmla="*/ 0 h 2490"/>
                <a:gd name="T78" fmla="*/ 1 w 2384"/>
                <a:gd name="T79" fmla="*/ 0 h 2490"/>
                <a:gd name="T80" fmla="*/ 1 w 2384"/>
                <a:gd name="T81" fmla="*/ 0 h 2490"/>
                <a:gd name="T82" fmla="*/ 1 w 2384"/>
                <a:gd name="T83" fmla="*/ 0 h 2490"/>
                <a:gd name="T84" fmla="*/ 1 w 2384"/>
                <a:gd name="T85" fmla="*/ 0 h 24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84"/>
                <a:gd name="T130" fmla="*/ 0 h 2490"/>
                <a:gd name="T131" fmla="*/ 2384 w 2384"/>
                <a:gd name="T132" fmla="*/ 2490 h 24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84" h="2490">
                  <a:moveTo>
                    <a:pt x="1689" y="0"/>
                  </a:moveTo>
                  <a:lnTo>
                    <a:pt x="1762" y="3"/>
                  </a:lnTo>
                  <a:lnTo>
                    <a:pt x="1833" y="12"/>
                  </a:lnTo>
                  <a:lnTo>
                    <a:pt x="1900" y="26"/>
                  </a:lnTo>
                  <a:lnTo>
                    <a:pt x="1966" y="48"/>
                  </a:lnTo>
                  <a:lnTo>
                    <a:pt x="2025" y="74"/>
                  </a:lnTo>
                  <a:lnTo>
                    <a:pt x="2081" y="105"/>
                  </a:lnTo>
                  <a:lnTo>
                    <a:pt x="2133" y="142"/>
                  </a:lnTo>
                  <a:lnTo>
                    <a:pt x="2182" y="185"/>
                  </a:lnTo>
                  <a:lnTo>
                    <a:pt x="2228" y="235"/>
                  </a:lnTo>
                  <a:lnTo>
                    <a:pt x="2271" y="291"/>
                  </a:lnTo>
                  <a:lnTo>
                    <a:pt x="2308" y="353"/>
                  </a:lnTo>
                  <a:lnTo>
                    <a:pt x="2339" y="422"/>
                  </a:lnTo>
                  <a:lnTo>
                    <a:pt x="2362" y="500"/>
                  </a:lnTo>
                  <a:lnTo>
                    <a:pt x="2378" y="586"/>
                  </a:lnTo>
                  <a:lnTo>
                    <a:pt x="2384" y="683"/>
                  </a:lnTo>
                  <a:lnTo>
                    <a:pt x="2384" y="793"/>
                  </a:lnTo>
                  <a:lnTo>
                    <a:pt x="2369" y="910"/>
                  </a:lnTo>
                  <a:lnTo>
                    <a:pt x="2342" y="1037"/>
                  </a:lnTo>
                  <a:lnTo>
                    <a:pt x="2299" y="1168"/>
                  </a:lnTo>
                  <a:lnTo>
                    <a:pt x="2246" y="1304"/>
                  </a:lnTo>
                  <a:lnTo>
                    <a:pt x="2179" y="1440"/>
                  </a:lnTo>
                  <a:lnTo>
                    <a:pt x="2102" y="1575"/>
                  </a:lnTo>
                  <a:lnTo>
                    <a:pt x="2011" y="1707"/>
                  </a:lnTo>
                  <a:lnTo>
                    <a:pt x="1911" y="1835"/>
                  </a:lnTo>
                  <a:lnTo>
                    <a:pt x="1775" y="1975"/>
                  </a:lnTo>
                  <a:lnTo>
                    <a:pt x="1632" y="2104"/>
                  </a:lnTo>
                  <a:lnTo>
                    <a:pt x="1478" y="2218"/>
                  </a:lnTo>
                  <a:lnTo>
                    <a:pt x="1321" y="2315"/>
                  </a:lnTo>
                  <a:lnTo>
                    <a:pt x="1157" y="2392"/>
                  </a:lnTo>
                  <a:lnTo>
                    <a:pt x="991" y="2449"/>
                  </a:lnTo>
                  <a:lnTo>
                    <a:pt x="826" y="2481"/>
                  </a:lnTo>
                  <a:lnTo>
                    <a:pt x="662" y="2490"/>
                  </a:lnTo>
                  <a:lnTo>
                    <a:pt x="507" y="2471"/>
                  </a:lnTo>
                  <a:lnTo>
                    <a:pt x="376" y="2428"/>
                  </a:lnTo>
                  <a:lnTo>
                    <a:pt x="263" y="2363"/>
                  </a:lnTo>
                  <a:lnTo>
                    <a:pt x="170" y="2279"/>
                  </a:lnTo>
                  <a:lnTo>
                    <a:pt x="97" y="2175"/>
                  </a:lnTo>
                  <a:lnTo>
                    <a:pt x="45" y="2058"/>
                  </a:lnTo>
                  <a:lnTo>
                    <a:pt x="12" y="1926"/>
                  </a:lnTo>
                  <a:lnTo>
                    <a:pt x="0" y="1784"/>
                  </a:lnTo>
                  <a:lnTo>
                    <a:pt x="4" y="1658"/>
                  </a:lnTo>
                  <a:lnTo>
                    <a:pt x="24" y="1529"/>
                  </a:lnTo>
                  <a:lnTo>
                    <a:pt x="58" y="1397"/>
                  </a:lnTo>
                  <a:lnTo>
                    <a:pt x="103" y="1265"/>
                  </a:lnTo>
                  <a:lnTo>
                    <a:pt x="159" y="1134"/>
                  </a:lnTo>
                  <a:lnTo>
                    <a:pt x="225" y="1006"/>
                  </a:lnTo>
                  <a:lnTo>
                    <a:pt x="297" y="884"/>
                  </a:lnTo>
                  <a:lnTo>
                    <a:pt x="378" y="771"/>
                  </a:lnTo>
                  <a:lnTo>
                    <a:pt x="460" y="665"/>
                  </a:lnTo>
                  <a:lnTo>
                    <a:pt x="543" y="572"/>
                  </a:lnTo>
                  <a:lnTo>
                    <a:pt x="626" y="487"/>
                  </a:lnTo>
                  <a:lnTo>
                    <a:pt x="711" y="413"/>
                  </a:lnTo>
                  <a:lnTo>
                    <a:pt x="795" y="345"/>
                  </a:lnTo>
                  <a:lnTo>
                    <a:pt x="880" y="284"/>
                  </a:lnTo>
                  <a:lnTo>
                    <a:pt x="966" y="230"/>
                  </a:lnTo>
                  <a:lnTo>
                    <a:pt x="1055" y="181"/>
                  </a:lnTo>
                  <a:lnTo>
                    <a:pt x="1132" y="138"/>
                  </a:lnTo>
                  <a:lnTo>
                    <a:pt x="1213" y="103"/>
                  </a:lnTo>
                  <a:lnTo>
                    <a:pt x="1293" y="71"/>
                  </a:lnTo>
                  <a:lnTo>
                    <a:pt x="1375" y="47"/>
                  </a:lnTo>
                  <a:lnTo>
                    <a:pt x="1454" y="26"/>
                  </a:lnTo>
                  <a:lnTo>
                    <a:pt x="1534" y="12"/>
                  </a:lnTo>
                  <a:lnTo>
                    <a:pt x="1611" y="3"/>
                  </a:lnTo>
                  <a:lnTo>
                    <a:pt x="1689" y="0"/>
                  </a:lnTo>
                  <a:close/>
                  <a:moveTo>
                    <a:pt x="1676" y="35"/>
                  </a:moveTo>
                  <a:lnTo>
                    <a:pt x="1601" y="38"/>
                  </a:lnTo>
                  <a:lnTo>
                    <a:pt x="1526" y="45"/>
                  </a:lnTo>
                  <a:lnTo>
                    <a:pt x="1450" y="60"/>
                  </a:lnTo>
                  <a:lnTo>
                    <a:pt x="1374" y="80"/>
                  </a:lnTo>
                  <a:lnTo>
                    <a:pt x="1296" y="105"/>
                  </a:lnTo>
                  <a:lnTo>
                    <a:pt x="1220" y="136"/>
                  </a:lnTo>
                  <a:lnTo>
                    <a:pt x="1142" y="171"/>
                  </a:lnTo>
                  <a:lnTo>
                    <a:pt x="1069" y="211"/>
                  </a:lnTo>
                  <a:lnTo>
                    <a:pt x="985" y="257"/>
                  </a:lnTo>
                  <a:lnTo>
                    <a:pt x="905" y="310"/>
                  </a:lnTo>
                  <a:lnTo>
                    <a:pt x="824" y="367"/>
                  </a:lnTo>
                  <a:lnTo>
                    <a:pt x="746" y="433"/>
                  </a:lnTo>
                  <a:lnTo>
                    <a:pt x="667" y="504"/>
                  </a:lnTo>
                  <a:lnTo>
                    <a:pt x="590" y="585"/>
                  </a:lnTo>
                  <a:lnTo>
                    <a:pt x="512" y="673"/>
                  </a:lnTo>
                  <a:lnTo>
                    <a:pt x="438" y="772"/>
                  </a:lnTo>
                  <a:lnTo>
                    <a:pt x="363" y="878"/>
                  </a:lnTo>
                  <a:lnTo>
                    <a:pt x="297" y="992"/>
                  </a:lnTo>
                  <a:lnTo>
                    <a:pt x="239" y="1109"/>
                  </a:lnTo>
                  <a:lnTo>
                    <a:pt x="191" y="1230"/>
                  </a:lnTo>
                  <a:lnTo>
                    <a:pt x="151" y="1350"/>
                  </a:lnTo>
                  <a:lnTo>
                    <a:pt x="124" y="1472"/>
                  </a:lnTo>
                  <a:lnTo>
                    <a:pt x="108" y="1591"/>
                  </a:lnTo>
                  <a:lnTo>
                    <a:pt x="108" y="1706"/>
                  </a:lnTo>
                  <a:lnTo>
                    <a:pt x="123" y="1832"/>
                  </a:lnTo>
                  <a:lnTo>
                    <a:pt x="155" y="1948"/>
                  </a:lnTo>
                  <a:lnTo>
                    <a:pt x="205" y="2053"/>
                  </a:lnTo>
                  <a:lnTo>
                    <a:pt x="275" y="2144"/>
                  </a:lnTo>
                  <a:lnTo>
                    <a:pt x="360" y="2218"/>
                  </a:lnTo>
                  <a:lnTo>
                    <a:pt x="465" y="2276"/>
                  </a:lnTo>
                  <a:lnTo>
                    <a:pt x="586" y="2314"/>
                  </a:lnTo>
                  <a:lnTo>
                    <a:pt x="727" y="2330"/>
                  </a:lnTo>
                  <a:lnTo>
                    <a:pt x="875" y="2323"/>
                  </a:lnTo>
                  <a:lnTo>
                    <a:pt x="1026" y="2294"/>
                  </a:lnTo>
                  <a:lnTo>
                    <a:pt x="1176" y="2245"/>
                  </a:lnTo>
                  <a:lnTo>
                    <a:pt x="1324" y="2177"/>
                  </a:lnTo>
                  <a:lnTo>
                    <a:pt x="1469" y="2090"/>
                  </a:lnTo>
                  <a:lnTo>
                    <a:pt x="1608" y="1990"/>
                  </a:lnTo>
                  <a:lnTo>
                    <a:pt x="1740" y="1875"/>
                  </a:lnTo>
                  <a:lnTo>
                    <a:pt x="1865" y="1749"/>
                  </a:lnTo>
                  <a:lnTo>
                    <a:pt x="1960" y="1633"/>
                  </a:lnTo>
                  <a:lnTo>
                    <a:pt x="2046" y="1513"/>
                  </a:lnTo>
                  <a:lnTo>
                    <a:pt x="2120" y="1389"/>
                  </a:lnTo>
                  <a:lnTo>
                    <a:pt x="2184" y="1265"/>
                  </a:lnTo>
                  <a:lnTo>
                    <a:pt x="2236" y="1140"/>
                  </a:lnTo>
                  <a:lnTo>
                    <a:pt x="2276" y="1019"/>
                  </a:lnTo>
                  <a:lnTo>
                    <a:pt x="2303" y="901"/>
                  </a:lnTo>
                  <a:lnTo>
                    <a:pt x="2320" y="792"/>
                  </a:lnTo>
                  <a:lnTo>
                    <a:pt x="2322" y="690"/>
                  </a:lnTo>
                  <a:lnTo>
                    <a:pt x="2318" y="598"/>
                  </a:lnTo>
                  <a:lnTo>
                    <a:pt x="2304" y="515"/>
                  </a:lnTo>
                  <a:lnTo>
                    <a:pt x="2285" y="442"/>
                  </a:lnTo>
                  <a:lnTo>
                    <a:pt x="2257" y="375"/>
                  </a:lnTo>
                  <a:lnTo>
                    <a:pt x="2223" y="315"/>
                  </a:lnTo>
                  <a:lnTo>
                    <a:pt x="2183" y="261"/>
                  </a:lnTo>
                  <a:lnTo>
                    <a:pt x="2140" y="213"/>
                  </a:lnTo>
                  <a:lnTo>
                    <a:pt x="2095" y="173"/>
                  </a:lnTo>
                  <a:lnTo>
                    <a:pt x="2047" y="138"/>
                  </a:lnTo>
                  <a:lnTo>
                    <a:pt x="1994" y="107"/>
                  </a:lnTo>
                  <a:lnTo>
                    <a:pt x="1938" y="83"/>
                  </a:lnTo>
                  <a:lnTo>
                    <a:pt x="1877" y="61"/>
                  </a:lnTo>
                  <a:lnTo>
                    <a:pt x="1812" y="47"/>
                  </a:lnTo>
                  <a:lnTo>
                    <a:pt x="1745" y="38"/>
                  </a:lnTo>
                  <a:lnTo>
                    <a:pt x="1676" y="35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5" name="Freeform 14">
              <a:extLst>
                <a:ext uri="{FF2B5EF4-FFF2-40B4-BE49-F238E27FC236}">
                  <a16:creationId xmlns:a16="http://schemas.microsoft.com/office/drawing/2014/main" id="{73503E24-4838-6F48-BF7E-75F12BCA50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6" y="937"/>
              <a:ext cx="321" cy="275"/>
            </a:xfrm>
            <a:custGeom>
              <a:avLst/>
              <a:gdLst>
                <a:gd name="T0" fmla="*/ 1 w 2027"/>
                <a:gd name="T1" fmla="*/ 0 h 2112"/>
                <a:gd name="T2" fmla="*/ 1 w 2027"/>
                <a:gd name="T3" fmla="*/ 0 h 2112"/>
                <a:gd name="T4" fmla="*/ 1 w 2027"/>
                <a:gd name="T5" fmla="*/ 0 h 2112"/>
                <a:gd name="T6" fmla="*/ 1 w 2027"/>
                <a:gd name="T7" fmla="*/ 0 h 2112"/>
                <a:gd name="T8" fmla="*/ 1 w 2027"/>
                <a:gd name="T9" fmla="*/ 0 h 2112"/>
                <a:gd name="T10" fmla="*/ 1 w 2027"/>
                <a:gd name="T11" fmla="*/ 0 h 2112"/>
                <a:gd name="T12" fmla="*/ 1 w 2027"/>
                <a:gd name="T13" fmla="*/ 0 h 2112"/>
                <a:gd name="T14" fmla="*/ 1 w 2027"/>
                <a:gd name="T15" fmla="*/ 0 h 2112"/>
                <a:gd name="T16" fmla="*/ 1 w 2027"/>
                <a:gd name="T17" fmla="*/ 1 h 2112"/>
                <a:gd name="T18" fmla="*/ 1 w 2027"/>
                <a:gd name="T19" fmla="*/ 1 h 2112"/>
                <a:gd name="T20" fmla="*/ 0 w 2027"/>
                <a:gd name="T21" fmla="*/ 1 h 2112"/>
                <a:gd name="T22" fmla="*/ 0 w 2027"/>
                <a:gd name="T23" fmla="*/ 1 h 2112"/>
                <a:gd name="T24" fmla="*/ 0 w 2027"/>
                <a:gd name="T25" fmla="*/ 1 h 2112"/>
                <a:gd name="T26" fmla="*/ 0 w 2027"/>
                <a:gd name="T27" fmla="*/ 0 h 2112"/>
                <a:gd name="T28" fmla="*/ 0 w 2027"/>
                <a:gd name="T29" fmla="*/ 0 h 2112"/>
                <a:gd name="T30" fmla="*/ 0 w 2027"/>
                <a:gd name="T31" fmla="*/ 0 h 2112"/>
                <a:gd name="T32" fmla="*/ 0 w 2027"/>
                <a:gd name="T33" fmla="*/ 0 h 2112"/>
                <a:gd name="T34" fmla="*/ 0 w 2027"/>
                <a:gd name="T35" fmla="*/ 0 h 2112"/>
                <a:gd name="T36" fmla="*/ 0 w 2027"/>
                <a:gd name="T37" fmla="*/ 0 h 2112"/>
                <a:gd name="T38" fmla="*/ 1 w 2027"/>
                <a:gd name="T39" fmla="*/ 0 h 2112"/>
                <a:gd name="T40" fmla="*/ 1 w 2027"/>
                <a:gd name="T41" fmla="*/ 0 h 2112"/>
                <a:gd name="T42" fmla="*/ 1 w 2027"/>
                <a:gd name="T43" fmla="*/ 0 h 2112"/>
                <a:gd name="T44" fmla="*/ 1 w 2027"/>
                <a:gd name="T45" fmla="*/ 0 h 2112"/>
                <a:gd name="T46" fmla="*/ 1 w 2027"/>
                <a:gd name="T47" fmla="*/ 0 h 2112"/>
                <a:gd name="T48" fmla="*/ 0 w 2027"/>
                <a:gd name="T49" fmla="*/ 0 h 2112"/>
                <a:gd name="T50" fmla="*/ 0 w 2027"/>
                <a:gd name="T51" fmla="*/ 0 h 2112"/>
                <a:gd name="T52" fmla="*/ 0 w 2027"/>
                <a:gd name="T53" fmla="*/ 0 h 2112"/>
                <a:gd name="T54" fmla="*/ 0 w 2027"/>
                <a:gd name="T55" fmla="*/ 0 h 2112"/>
                <a:gd name="T56" fmla="*/ 0 w 2027"/>
                <a:gd name="T57" fmla="*/ 0 h 2112"/>
                <a:gd name="T58" fmla="*/ 0 w 2027"/>
                <a:gd name="T59" fmla="*/ 0 h 2112"/>
                <a:gd name="T60" fmla="*/ 0 w 2027"/>
                <a:gd name="T61" fmla="*/ 1 h 2112"/>
                <a:gd name="T62" fmla="*/ 0 w 2027"/>
                <a:gd name="T63" fmla="*/ 1 h 2112"/>
                <a:gd name="T64" fmla="*/ 0 w 2027"/>
                <a:gd name="T65" fmla="*/ 1 h 2112"/>
                <a:gd name="T66" fmla="*/ 1 w 2027"/>
                <a:gd name="T67" fmla="*/ 1 h 2112"/>
                <a:gd name="T68" fmla="*/ 1 w 2027"/>
                <a:gd name="T69" fmla="*/ 1 h 2112"/>
                <a:gd name="T70" fmla="*/ 1 w 2027"/>
                <a:gd name="T71" fmla="*/ 0 h 2112"/>
                <a:gd name="T72" fmla="*/ 1 w 2027"/>
                <a:gd name="T73" fmla="*/ 0 h 2112"/>
                <a:gd name="T74" fmla="*/ 1 w 2027"/>
                <a:gd name="T75" fmla="*/ 0 h 2112"/>
                <a:gd name="T76" fmla="*/ 1 w 2027"/>
                <a:gd name="T77" fmla="*/ 0 h 2112"/>
                <a:gd name="T78" fmla="*/ 1 w 2027"/>
                <a:gd name="T79" fmla="*/ 0 h 2112"/>
                <a:gd name="T80" fmla="*/ 1 w 2027"/>
                <a:gd name="T81" fmla="*/ 0 h 2112"/>
                <a:gd name="T82" fmla="*/ 1 w 2027"/>
                <a:gd name="T83" fmla="*/ 0 h 2112"/>
                <a:gd name="T84" fmla="*/ 1 w 2027"/>
                <a:gd name="T85" fmla="*/ 0 h 21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7"/>
                <a:gd name="T130" fmla="*/ 0 h 2112"/>
                <a:gd name="T131" fmla="*/ 2027 w 2027"/>
                <a:gd name="T132" fmla="*/ 2112 h 21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7" h="2112">
                  <a:moveTo>
                    <a:pt x="1435" y="0"/>
                  </a:moveTo>
                  <a:lnTo>
                    <a:pt x="1497" y="1"/>
                  </a:lnTo>
                  <a:lnTo>
                    <a:pt x="1559" y="10"/>
                  </a:lnTo>
                  <a:lnTo>
                    <a:pt x="1617" y="22"/>
                  </a:lnTo>
                  <a:lnTo>
                    <a:pt x="1672" y="41"/>
                  </a:lnTo>
                  <a:lnTo>
                    <a:pt x="1723" y="63"/>
                  </a:lnTo>
                  <a:lnTo>
                    <a:pt x="1772" y="90"/>
                  </a:lnTo>
                  <a:lnTo>
                    <a:pt x="1816" y="123"/>
                  </a:lnTo>
                  <a:lnTo>
                    <a:pt x="1857" y="159"/>
                  </a:lnTo>
                  <a:lnTo>
                    <a:pt x="1897" y="201"/>
                  </a:lnTo>
                  <a:lnTo>
                    <a:pt x="1933" y="249"/>
                  </a:lnTo>
                  <a:lnTo>
                    <a:pt x="1963" y="302"/>
                  </a:lnTo>
                  <a:lnTo>
                    <a:pt x="1990" y="363"/>
                  </a:lnTo>
                  <a:lnTo>
                    <a:pt x="2009" y="429"/>
                  </a:lnTo>
                  <a:lnTo>
                    <a:pt x="2022" y="504"/>
                  </a:lnTo>
                  <a:lnTo>
                    <a:pt x="2027" y="586"/>
                  </a:lnTo>
                  <a:lnTo>
                    <a:pt x="2026" y="679"/>
                  </a:lnTo>
                  <a:lnTo>
                    <a:pt x="2013" y="778"/>
                  </a:lnTo>
                  <a:lnTo>
                    <a:pt x="1989" y="886"/>
                  </a:lnTo>
                  <a:lnTo>
                    <a:pt x="1954" y="997"/>
                  </a:lnTo>
                  <a:lnTo>
                    <a:pt x="1908" y="1112"/>
                  </a:lnTo>
                  <a:lnTo>
                    <a:pt x="1850" y="1226"/>
                  </a:lnTo>
                  <a:lnTo>
                    <a:pt x="1783" y="1341"/>
                  </a:lnTo>
                  <a:lnTo>
                    <a:pt x="1706" y="1452"/>
                  </a:lnTo>
                  <a:lnTo>
                    <a:pt x="1621" y="1561"/>
                  </a:lnTo>
                  <a:lnTo>
                    <a:pt x="1506" y="1680"/>
                  </a:lnTo>
                  <a:lnTo>
                    <a:pt x="1384" y="1788"/>
                  </a:lnTo>
                  <a:lnTo>
                    <a:pt x="1254" y="1882"/>
                  </a:lnTo>
                  <a:lnTo>
                    <a:pt x="1121" y="1965"/>
                  </a:lnTo>
                  <a:lnTo>
                    <a:pt x="982" y="2029"/>
                  </a:lnTo>
                  <a:lnTo>
                    <a:pt x="842" y="2077"/>
                  </a:lnTo>
                  <a:lnTo>
                    <a:pt x="701" y="2104"/>
                  </a:lnTo>
                  <a:lnTo>
                    <a:pt x="563" y="2112"/>
                  </a:lnTo>
                  <a:lnTo>
                    <a:pt x="433" y="2095"/>
                  </a:lnTo>
                  <a:lnTo>
                    <a:pt x="321" y="2060"/>
                  </a:lnTo>
                  <a:lnTo>
                    <a:pt x="224" y="2005"/>
                  </a:lnTo>
                  <a:lnTo>
                    <a:pt x="146" y="1935"/>
                  </a:lnTo>
                  <a:lnTo>
                    <a:pt x="83" y="1847"/>
                  </a:lnTo>
                  <a:lnTo>
                    <a:pt x="39" y="1749"/>
                  </a:lnTo>
                  <a:lnTo>
                    <a:pt x="11" y="1637"/>
                  </a:lnTo>
                  <a:lnTo>
                    <a:pt x="0" y="1518"/>
                  </a:lnTo>
                  <a:lnTo>
                    <a:pt x="3" y="1411"/>
                  </a:lnTo>
                  <a:lnTo>
                    <a:pt x="19" y="1303"/>
                  </a:lnTo>
                  <a:lnTo>
                    <a:pt x="46" y="1190"/>
                  </a:lnTo>
                  <a:lnTo>
                    <a:pt x="84" y="1079"/>
                  </a:lnTo>
                  <a:lnTo>
                    <a:pt x="130" y="967"/>
                  </a:lnTo>
                  <a:lnTo>
                    <a:pt x="185" y="860"/>
                  </a:lnTo>
                  <a:lnTo>
                    <a:pt x="246" y="757"/>
                  </a:lnTo>
                  <a:lnTo>
                    <a:pt x="315" y="661"/>
                  </a:lnTo>
                  <a:lnTo>
                    <a:pt x="385" y="571"/>
                  </a:lnTo>
                  <a:lnTo>
                    <a:pt x="455" y="491"/>
                  </a:lnTo>
                  <a:lnTo>
                    <a:pt x="526" y="418"/>
                  </a:lnTo>
                  <a:lnTo>
                    <a:pt x="597" y="355"/>
                  </a:lnTo>
                  <a:lnTo>
                    <a:pt x="668" y="296"/>
                  </a:lnTo>
                  <a:lnTo>
                    <a:pt x="740" y="245"/>
                  </a:lnTo>
                  <a:lnTo>
                    <a:pt x="814" y="198"/>
                  </a:lnTo>
                  <a:lnTo>
                    <a:pt x="889" y="156"/>
                  </a:lnTo>
                  <a:lnTo>
                    <a:pt x="956" y="120"/>
                  </a:lnTo>
                  <a:lnTo>
                    <a:pt x="1025" y="89"/>
                  </a:lnTo>
                  <a:lnTo>
                    <a:pt x="1094" y="62"/>
                  </a:lnTo>
                  <a:lnTo>
                    <a:pt x="1164" y="41"/>
                  </a:lnTo>
                  <a:lnTo>
                    <a:pt x="1232" y="22"/>
                  </a:lnTo>
                  <a:lnTo>
                    <a:pt x="1300" y="10"/>
                  </a:lnTo>
                  <a:lnTo>
                    <a:pt x="1368" y="1"/>
                  </a:lnTo>
                  <a:lnTo>
                    <a:pt x="1435" y="0"/>
                  </a:lnTo>
                  <a:close/>
                  <a:moveTo>
                    <a:pt x="1422" y="32"/>
                  </a:moveTo>
                  <a:lnTo>
                    <a:pt x="1357" y="34"/>
                  </a:lnTo>
                  <a:lnTo>
                    <a:pt x="1294" y="41"/>
                  </a:lnTo>
                  <a:lnTo>
                    <a:pt x="1228" y="53"/>
                  </a:lnTo>
                  <a:lnTo>
                    <a:pt x="1164" y="70"/>
                  </a:lnTo>
                  <a:lnTo>
                    <a:pt x="1098" y="90"/>
                  </a:lnTo>
                  <a:lnTo>
                    <a:pt x="1032" y="118"/>
                  </a:lnTo>
                  <a:lnTo>
                    <a:pt x="966" y="147"/>
                  </a:lnTo>
                  <a:lnTo>
                    <a:pt x="903" y="182"/>
                  </a:lnTo>
                  <a:lnTo>
                    <a:pt x="832" y="222"/>
                  </a:lnTo>
                  <a:lnTo>
                    <a:pt x="762" y="267"/>
                  </a:lnTo>
                  <a:lnTo>
                    <a:pt x="694" y="316"/>
                  </a:lnTo>
                  <a:lnTo>
                    <a:pt x="627" y="372"/>
                  </a:lnTo>
                  <a:lnTo>
                    <a:pt x="559" y="433"/>
                  </a:lnTo>
                  <a:lnTo>
                    <a:pt x="494" y="501"/>
                  </a:lnTo>
                  <a:lnTo>
                    <a:pt x="428" y="576"/>
                  </a:lnTo>
                  <a:lnTo>
                    <a:pt x="365" y="661"/>
                  </a:lnTo>
                  <a:lnTo>
                    <a:pt x="303" y="750"/>
                  </a:lnTo>
                  <a:lnTo>
                    <a:pt x="247" y="847"/>
                  </a:lnTo>
                  <a:lnTo>
                    <a:pt x="198" y="946"/>
                  </a:lnTo>
                  <a:lnTo>
                    <a:pt x="158" y="1050"/>
                  </a:lnTo>
                  <a:lnTo>
                    <a:pt x="124" y="1152"/>
                  </a:lnTo>
                  <a:lnTo>
                    <a:pt x="102" y="1255"/>
                  </a:lnTo>
                  <a:lnTo>
                    <a:pt x="91" y="1356"/>
                  </a:lnTo>
                  <a:lnTo>
                    <a:pt x="91" y="1452"/>
                  </a:lnTo>
                  <a:lnTo>
                    <a:pt x="104" y="1558"/>
                  </a:lnTo>
                  <a:lnTo>
                    <a:pt x="132" y="1658"/>
                  </a:lnTo>
                  <a:lnTo>
                    <a:pt x="175" y="1745"/>
                  </a:lnTo>
                  <a:lnTo>
                    <a:pt x="234" y="1822"/>
                  </a:lnTo>
                  <a:lnTo>
                    <a:pt x="308" y="1884"/>
                  </a:lnTo>
                  <a:lnTo>
                    <a:pt x="397" y="1931"/>
                  </a:lnTo>
                  <a:lnTo>
                    <a:pt x="500" y="1962"/>
                  </a:lnTo>
                  <a:lnTo>
                    <a:pt x="619" y="1978"/>
                  </a:lnTo>
                  <a:lnTo>
                    <a:pt x="744" y="1971"/>
                  </a:lnTo>
                  <a:lnTo>
                    <a:pt x="872" y="1947"/>
                  </a:lnTo>
                  <a:lnTo>
                    <a:pt x="998" y="1904"/>
                  </a:lnTo>
                  <a:lnTo>
                    <a:pt x="1125" y="1847"/>
                  </a:lnTo>
                  <a:lnTo>
                    <a:pt x="1246" y="1774"/>
                  </a:lnTo>
                  <a:lnTo>
                    <a:pt x="1365" y="1690"/>
                  </a:lnTo>
                  <a:lnTo>
                    <a:pt x="1477" y="1593"/>
                  </a:lnTo>
                  <a:lnTo>
                    <a:pt x="1582" y="1489"/>
                  </a:lnTo>
                  <a:lnTo>
                    <a:pt x="1662" y="1390"/>
                  </a:lnTo>
                  <a:lnTo>
                    <a:pt x="1736" y="1288"/>
                  </a:lnTo>
                  <a:lnTo>
                    <a:pt x="1799" y="1184"/>
                  </a:lnTo>
                  <a:lnTo>
                    <a:pt x="1854" y="1079"/>
                  </a:lnTo>
                  <a:lnTo>
                    <a:pt x="1898" y="973"/>
                  </a:lnTo>
                  <a:lnTo>
                    <a:pt x="1934" y="871"/>
                  </a:lnTo>
                  <a:lnTo>
                    <a:pt x="1958" y="771"/>
                  </a:lnTo>
                  <a:lnTo>
                    <a:pt x="1973" y="679"/>
                  </a:lnTo>
                  <a:lnTo>
                    <a:pt x="1976" y="591"/>
                  </a:lnTo>
                  <a:lnTo>
                    <a:pt x="1972" y="514"/>
                  </a:lnTo>
                  <a:lnTo>
                    <a:pt x="1961" y="443"/>
                  </a:lnTo>
                  <a:lnTo>
                    <a:pt x="1945" y="381"/>
                  </a:lnTo>
                  <a:lnTo>
                    <a:pt x="1920" y="323"/>
                  </a:lnTo>
                  <a:lnTo>
                    <a:pt x="1893" y="272"/>
                  </a:lnTo>
                  <a:lnTo>
                    <a:pt x="1859" y="226"/>
                  </a:lnTo>
                  <a:lnTo>
                    <a:pt x="1822" y="185"/>
                  </a:lnTo>
                  <a:lnTo>
                    <a:pt x="1783" y="150"/>
                  </a:lnTo>
                  <a:lnTo>
                    <a:pt x="1742" y="119"/>
                  </a:lnTo>
                  <a:lnTo>
                    <a:pt x="1695" y="93"/>
                  </a:lnTo>
                  <a:lnTo>
                    <a:pt x="1648" y="71"/>
                  </a:lnTo>
                  <a:lnTo>
                    <a:pt x="1595" y="53"/>
                  </a:lnTo>
                  <a:lnTo>
                    <a:pt x="1541" y="41"/>
                  </a:lnTo>
                  <a:lnTo>
                    <a:pt x="1481" y="34"/>
                  </a:lnTo>
                  <a:lnTo>
                    <a:pt x="1422" y="32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6" name="Freeform 15">
              <a:extLst>
                <a:ext uri="{FF2B5EF4-FFF2-40B4-BE49-F238E27FC236}">
                  <a16:creationId xmlns:a16="http://schemas.microsoft.com/office/drawing/2014/main" id="{E285E64A-E6C3-4846-B960-DE1A15124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3" y="943"/>
              <a:ext cx="265" cy="226"/>
            </a:xfrm>
            <a:custGeom>
              <a:avLst/>
              <a:gdLst>
                <a:gd name="T0" fmla="*/ 1 w 1670"/>
                <a:gd name="T1" fmla="*/ 0 h 1734"/>
                <a:gd name="T2" fmla="*/ 1 w 1670"/>
                <a:gd name="T3" fmla="*/ 0 h 1734"/>
                <a:gd name="T4" fmla="*/ 1 w 1670"/>
                <a:gd name="T5" fmla="*/ 0 h 1734"/>
                <a:gd name="T6" fmla="*/ 1 w 1670"/>
                <a:gd name="T7" fmla="*/ 0 h 1734"/>
                <a:gd name="T8" fmla="*/ 1 w 1670"/>
                <a:gd name="T9" fmla="*/ 0 h 1734"/>
                <a:gd name="T10" fmla="*/ 1 w 1670"/>
                <a:gd name="T11" fmla="*/ 0 h 1734"/>
                <a:gd name="T12" fmla="*/ 1 w 1670"/>
                <a:gd name="T13" fmla="*/ 0 h 1734"/>
                <a:gd name="T14" fmla="*/ 1 w 1670"/>
                <a:gd name="T15" fmla="*/ 0 h 1734"/>
                <a:gd name="T16" fmla="*/ 1 w 1670"/>
                <a:gd name="T17" fmla="*/ 0 h 1734"/>
                <a:gd name="T18" fmla="*/ 0 w 1670"/>
                <a:gd name="T19" fmla="*/ 1 h 1734"/>
                <a:gd name="T20" fmla="*/ 0 w 1670"/>
                <a:gd name="T21" fmla="*/ 1 h 1734"/>
                <a:gd name="T22" fmla="*/ 0 w 1670"/>
                <a:gd name="T23" fmla="*/ 1 h 1734"/>
                <a:gd name="T24" fmla="*/ 0 w 1670"/>
                <a:gd name="T25" fmla="*/ 0 h 1734"/>
                <a:gd name="T26" fmla="*/ 0 w 1670"/>
                <a:gd name="T27" fmla="*/ 0 h 1734"/>
                <a:gd name="T28" fmla="*/ 0 w 1670"/>
                <a:gd name="T29" fmla="*/ 0 h 1734"/>
                <a:gd name="T30" fmla="*/ 0 w 1670"/>
                <a:gd name="T31" fmla="*/ 0 h 1734"/>
                <a:gd name="T32" fmla="*/ 0 w 1670"/>
                <a:gd name="T33" fmla="*/ 0 h 1734"/>
                <a:gd name="T34" fmla="*/ 0 w 1670"/>
                <a:gd name="T35" fmla="*/ 0 h 1734"/>
                <a:gd name="T36" fmla="*/ 0 w 1670"/>
                <a:gd name="T37" fmla="*/ 0 h 1734"/>
                <a:gd name="T38" fmla="*/ 1 w 1670"/>
                <a:gd name="T39" fmla="*/ 0 h 1734"/>
                <a:gd name="T40" fmla="*/ 1 w 1670"/>
                <a:gd name="T41" fmla="*/ 0 h 1734"/>
                <a:gd name="T42" fmla="*/ 1 w 1670"/>
                <a:gd name="T43" fmla="*/ 0 h 1734"/>
                <a:gd name="T44" fmla="*/ 1 w 1670"/>
                <a:gd name="T45" fmla="*/ 0 h 1734"/>
                <a:gd name="T46" fmla="*/ 0 w 1670"/>
                <a:gd name="T47" fmla="*/ 0 h 1734"/>
                <a:gd name="T48" fmla="*/ 0 w 1670"/>
                <a:gd name="T49" fmla="*/ 0 h 1734"/>
                <a:gd name="T50" fmla="*/ 0 w 1670"/>
                <a:gd name="T51" fmla="*/ 0 h 1734"/>
                <a:gd name="T52" fmla="*/ 0 w 1670"/>
                <a:gd name="T53" fmla="*/ 0 h 1734"/>
                <a:gd name="T54" fmla="*/ 0 w 1670"/>
                <a:gd name="T55" fmla="*/ 0 h 1734"/>
                <a:gd name="T56" fmla="*/ 0 w 1670"/>
                <a:gd name="T57" fmla="*/ 0 h 1734"/>
                <a:gd name="T58" fmla="*/ 0 w 1670"/>
                <a:gd name="T59" fmla="*/ 0 h 1734"/>
                <a:gd name="T60" fmla="*/ 0 w 1670"/>
                <a:gd name="T61" fmla="*/ 0 h 1734"/>
                <a:gd name="T62" fmla="*/ 0 w 1670"/>
                <a:gd name="T63" fmla="*/ 1 h 1734"/>
                <a:gd name="T64" fmla="*/ 0 w 1670"/>
                <a:gd name="T65" fmla="*/ 1 h 1734"/>
                <a:gd name="T66" fmla="*/ 1 w 1670"/>
                <a:gd name="T67" fmla="*/ 0 h 1734"/>
                <a:gd name="T68" fmla="*/ 1 w 1670"/>
                <a:gd name="T69" fmla="*/ 0 h 1734"/>
                <a:gd name="T70" fmla="*/ 1 w 1670"/>
                <a:gd name="T71" fmla="*/ 0 h 1734"/>
                <a:gd name="T72" fmla="*/ 1 w 1670"/>
                <a:gd name="T73" fmla="*/ 0 h 1734"/>
                <a:gd name="T74" fmla="*/ 1 w 1670"/>
                <a:gd name="T75" fmla="*/ 0 h 1734"/>
                <a:gd name="T76" fmla="*/ 1 w 1670"/>
                <a:gd name="T77" fmla="*/ 0 h 1734"/>
                <a:gd name="T78" fmla="*/ 1 w 1670"/>
                <a:gd name="T79" fmla="*/ 0 h 1734"/>
                <a:gd name="T80" fmla="*/ 1 w 1670"/>
                <a:gd name="T81" fmla="*/ 0 h 1734"/>
                <a:gd name="T82" fmla="*/ 1 w 1670"/>
                <a:gd name="T83" fmla="*/ 0 h 1734"/>
                <a:gd name="T84" fmla="*/ 1 w 1670"/>
                <a:gd name="T85" fmla="*/ 0 h 1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70"/>
                <a:gd name="T130" fmla="*/ 0 h 1734"/>
                <a:gd name="T131" fmla="*/ 1670 w 1670"/>
                <a:gd name="T132" fmla="*/ 1734 h 17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70" h="1734">
                  <a:moveTo>
                    <a:pt x="1181" y="0"/>
                  </a:moveTo>
                  <a:lnTo>
                    <a:pt x="1234" y="2"/>
                  </a:lnTo>
                  <a:lnTo>
                    <a:pt x="1284" y="8"/>
                  </a:lnTo>
                  <a:lnTo>
                    <a:pt x="1332" y="20"/>
                  </a:lnTo>
                  <a:lnTo>
                    <a:pt x="1378" y="35"/>
                  </a:lnTo>
                  <a:lnTo>
                    <a:pt x="1421" y="53"/>
                  </a:lnTo>
                  <a:lnTo>
                    <a:pt x="1461" y="75"/>
                  </a:lnTo>
                  <a:lnTo>
                    <a:pt x="1497" y="101"/>
                  </a:lnTo>
                  <a:lnTo>
                    <a:pt x="1532" y="132"/>
                  </a:lnTo>
                  <a:lnTo>
                    <a:pt x="1564" y="168"/>
                  </a:lnTo>
                  <a:lnTo>
                    <a:pt x="1594" y="208"/>
                  </a:lnTo>
                  <a:lnTo>
                    <a:pt x="1620" y="253"/>
                  </a:lnTo>
                  <a:lnTo>
                    <a:pt x="1642" y="304"/>
                  </a:lnTo>
                  <a:lnTo>
                    <a:pt x="1656" y="358"/>
                  </a:lnTo>
                  <a:lnTo>
                    <a:pt x="1666" y="420"/>
                  </a:lnTo>
                  <a:lnTo>
                    <a:pt x="1670" y="487"/>
                  </a:lnTo>
                  <a:lnTo>
                    <a:pt x="1669" y="564"/>
                  </a:lnTo>
                  <a:lnTo>
                    <a:pt x="1657" y="646"/>
                  </a:lnTo>
                  <a:lnTo>
                    <a:pt x="1637" y="733"/>
                  </a:lnTo>
                  <a:lnTo>
                    <a:pt x="1607" y="824"/>
                  </a:lnTo>
                  <a:lnTo>
                    <a:pt x="1570" y="919"/>
                  </a:lnTo>
                  <a:lnTo>
                    <a:pt x="1520" y="1012"/>
                  </a:lnTo>
                  <a:lnTo>
                    <a:pt x="1466" y="1107"/>
                  </a:lnTo>
                  <a:lnTo>
                    <a:pt x="1402" y="1198"/>
                  </a:lnTo>
                  <a:lnTo>
                    <a:pt x="1332" y="1286"/>
                  </a:lnTo>
                  <a:lnTo>
                    <a:pt x="1238" y="1382"/>
                  </a:lnTo>
                  <a:lnTo>
                    <a:pt x="1137" y="1469"/>
                  </a:lnTo>
                  <a:lnTo>
                    <a:pt x="1031" y="1547"/>
                  </a:lnTo>
                  <a:lnTo>
                    <a:pt x="921" y="1614"/>
                  </a:lnTo>
                  <a:lnTo>
                    <a:pt x="808" y="1666"/>
                  </a:lnTo>
                  <a:lnTo>
                    <a:pt x="694" y="1704"/>
                  </a:lnTo>
                  <a:lnTo>
                    <a:pt x="579" y="1726"/>
                  </a:lnTo>
                  <a:lnTo>
                    <a:pt x="466" y="1734"/>
                  </a:lnTo>
                  <a:lnTo>
                    <a:pt x="359" y="1720"/>
                  </a:lnTo>
                  <a:lnTo>
                    <a:pt x="266" y="1690"/>
                  </a:lnTo>
                  <a:lnTo>
                    <a:pt x="187" y="1646"/>
                  </a:lnTo>
                  <a:lnTo>
                    <a:pt x="122" y="1589"/>
                  </a:lnTo>
                  <a:lnTo>
                    <a:pt x="71" y="1518"/>
                  </a:lnTo>
                  <a:lnTo>
                    <a:pt x="33" y="1437"/>
                  </a:lnTo>
                  <a:lnTo>
                    <a:pt x="9" y="1348"/>
                  </a:lnTo>
                  <a:lnTo>
                    <a:pt x="0" y="1251"/>
                  </a:lnTo>
                  <a:lnTo>
                    <a:pt x="1" y="1163"/>
                  </a:lnTo>
                  <a:lnTo>
                    <a:pt x="13" y="1074"/>
                  </a:lnTo>
                  <a:lnTo>
                    <a:pt x="35" y="983"/>
                  </a:lnTo>
                  <a:lnTo>
                    <a:pt x="66" y="892"/>
                  </a:lnTo>
                  <a:lnTo>
                    <a:pt x="102" y="801"/>
                  </a:lnTo>
                  <a:lnTo>
                    <a:pt x="147" y="713"/>
                  </a:lnTo>
                  <a:lnTo>
                    <a:pt x="196" y="628"/>
                  </a:lnTo>
                  <a:lnTo>
                    <a:pt x="251" y="549"/>
                  </a:lnTo>
                  <a:lnTo>
                    <a:pt x="308" y="474"/>
                  </a:lnTo>
                  <a:lnTo>
                    <a:pt x="366" y="408"/>
                  </a:lnTo>
                  <a:lnTo>
                    <a:pt x="424" y="349"/>
                  </a:lnTo>
                  <a:lnTo>
                    <a:pt x="484" y="296"/>
                  </a:lnTo>
                  <a:lnTo>
                    <a:pt x="542" y="247"/>
                  </a:lnTo>
                  <a:lnTo>
                    <a:pt x="603" y="204"/>
                  </a:lnTo>
                  <a:lnTo>
                    <a:pt x="663" y="165"/>
                  </a:lnTo>
                  <a:lnTo>
                    <a:pt x="725" y="131"/>
                  </a:lnTo>
                  <a:lnTo>
                    <a:pt x="781" y="100"/>
                  </a:lnTo>
                  <a:lnTo>
                    <a:pt x="839" y="74"/>
                  </a:lnTo>
                  <a:lnTo>
                    <a:pt x="896" y="52"/>
                  </a:lnTo>
                  <a:lnTo>
                    <a:pt x="954" y="34"/>
                  </a:lnTo>
                  <a:lnTo>
                    <a:pt x="1011" y="18"/>
                  </a:lnTo>
                  <a:lnTo>
                    <a:pt x="1069" y="8"/>
                  </a:lnTo>
                  <a:lnTo>
                    <a:pt x="1124" y="2"/>
                  </a:lnTo>
                  <a:lnTo>
                    <a:pt x="1181" y="0"/>
                  </a:lnTo>
                  <a:close/>
                  <a:moveTo>
                    <a:pt x="1169" y="26"/>
                  </a:moveTo>
                  <a:lnTo>
                    <a:pt x="1115" y="27"/>
                  </a:lnTo>
                  <a:lnTo>
                    <a:pt x="1062" y="34"/>
                  </a:lnTo>
                  <a:lnTo>
                    <a:pt x="1008" y="44"/>
                  </a:lnTo>
                  <a:lnTo>
                    <a:pt x="955" y="58"/>
                  </a:lnTo>
                  <a:lnTo>
                    <a:pt x="900" y="75"/>
                  </a:lnTo>
                  <a:lnTo>
                    <a:pt x="844" y="97"/>
                  </a:lnTo>
                  <a:lnTo>
                    <a:pt x="790" y="122"/>
                  </a:lnTo>
                  <a:lnTo>
                    <a:pt x="737" y="151"/>
                  </a:lnTo>
                  <a:lnTo>
                    <a:pt x="677" y="185"/>
                  </a:lnTo>
                  <a:lnTo>
                    <a:pt x="621" y="224"/>
                  </a:lnTo>
                  <a:lnTo>
                    <a:pt x="563" y="265"/>
                  </a:lnTo>
                  <a:lnTo>
                    <a:pt x="508" y="311"/>
                  </a:lnTo>
                  <a:lnTo>
                    <a:pt x="453" y="362"/>
                  </a:lnTo>
                  <a:lnTo>
                    <a:pt x="399" y="418"/>
                  </a:lnTo>
                  <a:lnTo>
                    <a:pt x="346" y="479"/>
                  </a:lnTo>
                  <a:lnTo>
                    <a:pt x="294" y="549"/>
                  </a:lnTo>
                  <a:lnTo>
                    <a:pt x="244" y="622"/>
                  </a:lnTo>
                  <a:lnTo>
                    <a:pt x="199" y="703"/>
                  </a:lnTo>
                  <a:lnTo>
                    <a:pt x="159" y="784"/>
                  </a:lnTo>
                  <a:lnTo>
                    <a:pt x="128" y="869"/>
                  </a:lnTo>
                  <a:lnTo>
                    <a:pt x="100" y="953"/>
                  </a:lnTo>
                  <a:lnTo>
                    <a:pt x="84" y="1037"/>
                  </a:lnTo>
                  <a:lnTo>
                    <a:pt x="73" y="1117"/>
                  </a:lnTo>
                  <a:lnTo>
                    <a:pt x="75" y="1197"/>
                  </a:lnTo>
                  <a:lnTo>
                    <a:pt x="86" y="1283"/>
                  </a:lnTo>
                  <a:lnTo>
                    <a:pt x="109" y="1363"/>
                  </a:lnTo>
                  <a:lnTo>
                    <a:pt x="146" y="1434"/>
                  </a:lnTo>
                  <a:lnTo>
                    <a:pt x="195" y="1498"/>
                  </a:lnTo>
                  <a:lnTo>
                    <a:pt x="255" y="1548"/>
                  </a:lnTo>
                  <a:lnTo>
                    <a:pt x="328" y="1587"/>
                  </a:lnTo>
                  <a:lnTo>
                    <a:pt x="413" y="1613"/>
                  </a:lnTo>
                  <a:lnTo>
                    <a:pt x="511" y="1624"/>
                  </a:lnTo>
                  <a:lnTo>
                    <a:pt x="614" y="1618"/>
                  </a:lnTo>
                  <a:lnTo>
                    <a:pt x="717" y="1598"/>
                  </a:lnTo>
                  <a:lnTo>
                    <a:pt x="821" y="1564"/>
                  </a:lnTo>
                  <a:lnTo>
                    <a:pt x="925" y="1518"/>
                  </a:lnTo>
                  <a:lnTo>
                    <a:pt x="1026" y="1459"/>
                  </a:lnTo>
                  <a:lnTo>
                    <a:pt x="1123" y="1389"/>
                  </a:lnTo>
                  <a:lnTo>
                    <a:pt x="1215" y="1311"/>
                  </a:lnTo>
                  <a:lnTo>
                    <a:pt x="1301" y="1225"/>
                  </a:lnTo>
                  <a:lnTo>
                    <a:pt x="1367" y="1145"/>
                  </a:lnTo>
                  <a:lnTo>
                    <a:pt x="1426" y="1063"/>
                  </a:lnTo>
                  <a:lnTo>
                    <a:pt x="1479" y="977"/>
                  </a:lnTo>
                  <a:lnTo>
                    <a:pt x="1526" y="892"/>
                  </a:lnTo>
                  <a:lnTo>
                    <a:pt x="1562" y="806"/>
                  </a:lnTo>
                  <a:lnTo>
                    <a:pt x="1591" y="722"/>
                  </a:lnTo>
                  <a:lnTo>
                    <a:pt x="1612" y="641"/>
                  </a:lnTo>
                  <a:lnTo>
                    <a:pt x="1625" y="564"/>
                  </a:lnTo>
                  <a:lnTo>
                    <a:pt x="1628" y="492"/>
                  </a:lnTo>
                  <a:lnTo>
                    <a:pt x="1625" y="428"/>
                  </a:lnTo>
                  <a:lnTo>
                    <a:pt x="1616" y="368"/>
                  </a:lnTo>
                  <a:lnTo>
                    <a:pt x="1603" y="318"/>
                  </a:lnTo>
                  <a:lnTo>
                    <a:pt x="1584" y="270"/>
                  </a:lnTo>
                  <a:lnTo>
                    <a:pt x="1560" y="227"/>
                  </a:lnTo>
                  <a:lnTo>
                    <a:pt x="1533" y="189"/>
                  </a:lnTo>
                  <a:lnTo>
                    <a:pt x="1504" y="154"/>
                  </a:lnTo>
                  <a:lnTo>
                    <a:pt x="1471" y="124"/>
                  </a:lnTo>
                  <a:lnTo>
                    <a:pt x="1437" y="98"/>
                  </a:lnTo>
                  <a:lnTo>
                    <a:pt x="1398" y="76"/>
                  </a:lnTo>
                  <a:lnTo>
                    <a:pt x="1358" y="58"/>
                  </a:lnTo>
                  <a:lnTo>
                    <a:pt x="1314" y="44"/>
                  </a:lnTo>
                  <a:lnTo>
                    <a:pt x="1269" y="34"/>
                  </a:lnTo>
                  <a:lnTo>
                    <a:pt x="1220" y="27"/>
                  </a:lnTo>
                  <a:lnTo>
                    <a:pt x="1169" y="26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7" name="Freeform 16">
              <a:extLst>
                <a:ext uri="{FF2B5EF4-FFF2-40B4-BE49-F238E27FC236}">
                  <a16:creationId xmlns:a16="http://schemas.microsoft.com/office/drawing/2014/main" id="{3952324A-C59B-2C4B-A228-397566C3F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949"/>
              <a:ext cx="208" cy="176"/>
            </a:xfrm>
            <a:custGeom>
              <a:avLst/>
              <a:gdLst>
                <a:gd name="T0" fmla="*/ 1 w 1314"/>
                <a:gd name="T1" fmla="*/ 0 h 1353"/>
                <a:gd name="T2" fmla="*/ 1 w 1314"/>
                <a:gd name="T3" fmla="*/ 0 h 1353"/>
                <a:gd name="T4" fmla="*/ 1 w 1314"/>
                <a:gd name="T5" fmla="*/ 0 h 1353"/>
                <a:gd name="T6" fmla="*/ 1 w 1314"/>
                <a:gd name="T7" fmla="*/ 0 h 1353"/>
                <a:gd name="T8" fmla="*/ 1 w 1314"/>
                <a:gd name="T9" fmla="*/ 0 h 1353"/>
                <a:gd name="T10" fmla="*/ 1 w 1314"/>
                <a:gd name="T11" fmla="*/ 0 h 1353"/>
                <a:gd name="T12" fmla="*/ 1 w 1314"/>
                <a:gd name="T13" fmla="*/ 0 h 1353"/>
                <a:gd name="T14" fmla="*/ 1 w 1314"/>
                <a:gd name="T15" fmla="*/ 0 h 1353"/>
                <a:gd name="T16" fmla="*/ 0 w 1314"/>
                <a:gd name="T17" fmla="*/ 0 h 1353"/>
                <a:gd name="T18" fmla="*/ 0 w 1314"/>
                <a:gd name="T19" fmla="*/ 0 h 1353"/>
                <a:gd name="T20" fmla="*/ 0 w 1314"/>
                <a:gd name="T21" fmla="*/ 0 h 1353"/>
                <a:gd name="T22" fmla="*/ 0 w 1314"/>
                <a:gd name="T23" fmla="*/ 0 h 1353"/>
                <a:gd name="T24" fmla="*/ 0 w 1314"/>
                <a:gd name="T25" fmla="*/ 0 h 1353"/>
                <a:gd name="T26" fmla="*/ 0 w 1314"/>
                <a:gd name="T27" fmla="*/ 0 h 1353"/>
                <a:gd name="T28" fmla="*/ 0 w 1314"/>
                <a:gd name="T29" fmla="*/ 0 h 1353"/>
                <a:gd name="T30" fmla="*/ 0 w 1314"/>
                <a:gd name="T31" fmla="*/ 0 h 1353"/>
                <a:gd name="T32" fmla="*/ 0 w 1314"/>
                <a:gd name="T33" fmla="*/ 0 h 1353"/>
                <a:gd name="T34" fmla="*/ 0 w 1314"/>
                <a:gd name="T35" fmla="*/ 0 h 1353"/>
                <a:gd name="T36" fmla="*/ 0 w 1314"/>
                <a:gd name="T37" fmla="*/ 0 h 1353"/>
                <a:gd name="T38" fmla="*/ 0 w 1314"/>
                <a:gd name="T39" fmla="*/ 0 h 1353"/>
                <a:gd name="T40" fmla="*/ 0 w 1314"/>
                <a:gd name="T41" fmla="*/ 0 h 1353"/>
                <a:gd name="T42" fmla="*/ 1 w 1314"/>
                <a:gd name="T43" fmla="*/ 0 h 1353"/>
                <a:gd name="T44" fmla="*/ 0 w 1314"/>
                <a:gd name="T45" fmla="*/ 0 h 1353"/>
                <a:gd name="T46" fmla="*/ 0 w 1314"/>
                <a:gd name="T47" fmla="*/ 0 h 1353"/>
                <a:gd name="T48" fmla="*/ 0 w 1314"/>
                <a:gd name="T49" fmla="*/ 0 h 1353"/>
                <a:gd name="T50" fmla="*/ 0 w 1314"/>
                <a:gd name="T51" fmla="*/ 0 h 1353"/>
                <a:gd name="T52" fmla="*/ 0 w 1314"/>
                <a:gd name="T53" fmla="*/ 0 h 1353"/>
                <a:gd name="T54" fmla="*/ 0 w 1314"/>
                <a:gd name="T55" fmla="*/ 0 h 1353"/>
                <a:gd name="T56" fmla="*/ 0 w 1314"/>
                <a:gd name="T57" fmla="*/ 0 h 1353"/>
                <a:gd name="T58" fmla="*/ 0 w 1314"/>
                <a:gd name="T59" fmla="*/ 0 h 1353"/>
                <a:gd name="T60" fmla="*/ 0 w 1314"/>
                <a:gd name="T61" fmla="*/ 0 h 1353"/>
                <a:gd name="T62" fmla="*/ 0 w 1314"/>
                <a:gd name="T63" fmla="*/ 0 h 1353"/>
                <a:gd name="T64" fmla="*/ 0 w 1314"/>
                <a:gd name="T65" fmla="*/ 0 h 1353"/>
                <a:gd name="T66" fmla="*/ 0 w 1314"/>
                <a:gd name="T67" fmla="*/ 0 h 1353"/>
                <a:gd name="T68" fmla="*/ 1 w 1314"/>
                <a:gd name="T69" fmla="*/ 0 h 1353"/>
                <a:gd name="T70" fmla="*/ 1 w 1314"/>
                <a:gd name="T71" fmla="*/ 0 h 1353"/>
                <a:gd name="T72" fmla="*/ 1 w 1314"/>
                <a:gd name="T73" fmla="*/ 0 h 1353"/>
                <a:gd name="T74" fmla="*/ 1 w 1314"/>
                <a:gd name="T75" fmla="*/ 0 h 1353"/>
                <a:gd name="T76" fmla="*/ 1 w 1314"/>
                <a:gd name="T77" fmla="*/ 0 h 1353"/>
                <a:gd name="T78" fmla="*/ 1 w 1314"/>
                <a:gd name="T79" fmla="*/ 0 h 1353"/>
                <a:gd name="T80" fmla="*/ 1 w 1314"/>
                <a:gd name="T81" fmla="*/ 0 h 1353"/>
                <a:gd name="T82" fmla="*/ 1 w 1314"/>
                <a:gd name="T83" fmla="*/ 0 h 1353"/>
                <a:gd name="T84" fmla="*/ 1 w 1314"/>
                <a:gd name="T85" fmla="*/ 0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4"/>
                <a:gd name="T130" fmla="*/ 0 h 1353"/>
                <a:gd name="T131" fmla="*/ 1314 w 1314"/>
                <a:gd name="T132" fmla="*/ 1353 h 13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4" h="1353">
                  <a:moveTo>
                    <a:pt x="926" y="0"/>
                  </a:moveTo>
                  <a:lnTo>
                    <a:pt x="967" y="2"/>
                  </a:lnTo>
                  <a:lnTo>
                    <a:pt x="1010" y="7"/>
                  </a:lnTo>
                  <a:lnTo>
                    <a:pt x="1047" y="15"/>
                  </a:lnTo>
                  <a:lnTo>
                    <a:pt x="1086" y="28"/>
                  </a:lnTo>
                  <a:lnTo>
                    <a:pt x="1120" y="42"/>
                  </a:lnTo>
                  <a:lnTo>
                    <a:pt x="1150" y="61"/>
                  </a:lnTo>
                  <a:lnTo>
                    <a:pt x="1180" y="82"/>
                  </a:lnTo>
                  <a:lnTo>
                    <a:pt x="1207" y="106"/>
                  </a:lnTo>
                  <a:lnTo>
                    <a:pt x="1232" y="135"/>
                  </a:lnTo>
                  <a:lnTo>
                    <a:pt x="1255" y="167"/>
                  </a:lnTo>
                  <a:lnTo>
                    <a:pt x="1276" y="202"/>
                  </a:lnTo>
                  <a:lnTo>
                    <a:pt x="1292" y="242"/>
                  </a:lnTo>
                  <a:lnTo>
                    <a:pt x="1304" y="284"/>
                  </a:lnTo>
                  <a:lnTo>
                    <a:pt x="1312" y="333"/>
                  </a:lnTo>
                  <a:lnTo>
                    <a:pt x="1314" y="388"/>
                  </a:lnTo>
                  <a:lnTo>
                    <a:pt x="1313" y="448"/>
                  </a:lnTo>
                  <a:lnTo>
                    <a:pt x="1303" y="513"/>
                  </a:lnTo>
                  <a:lnTo>
                    <a:pt x="1286" y="581"/>
                  </a:lnTo>
                  <a:lnTo>
                    <a:pt x="1262" y="652"/>
                  </a:lnTo>
                  <a:lnTo>
                    <a:pt x="1231" y="726"/>
                  </a:lnTo>
                  <a:lnTo>
                    <a:pt x="1192" y="798"/>
                  </a:lnTo>
                  <a:lnTo>
                    <a:pt x="1148" y="872"/>
                  </a:lnTo>
                  <a:lnTo>
                    <a:pt x="1098" y="942"/>
                  </a:lnTo>
                  <a:lnTo>
                    <a:pt x="1042" y="1010"/>
                  </a:lnTo>
                  <a:lnTo>
                    <a:pt x="968" y="1084"/>
                  </a:lnTo>
                  <a:lnTo>
                    <a:pt x="891" y="1152"/>
                  </a:lnTo>
                  <a:lnTo>
                    <a:pt x="808" y="1211"/>
                  </a:lnTo>
                  <a:lnTo>
                    <a:pt x="723" y="1263"/>
                  </a:lnTo>
                  <a:lnTo>
                    <a:pt x="634" y="1302"/>
                  </a:lnTo>
                  <a:lnTo>
                    <a:pt x="545" y="1331"/>
                  </a:lnTo>
                  <a:lnTo>
                    <a:pt x="456" y="1348"/>
                  </a:lnTo>
                  <a:lnTo>
                    <a:pt x="368" y="1353"/>
                  </a:lnTo>
                  <a:lnTo>
                    <a:pt x="284" y="1343"/>
                  </a:lnTo>
                  <a:lnTo>
                    <a:pt x="212" y="1321"/>
                  </a:lnTo>
                  <a:lnTo>
                    <a:pt x="150" y="1286"/>
                  </a:lnTo>
                  <a:lnTo>
                    <a:pt x="100" y="1244"/>
                  </a:lnTo>
                  <a:lnTo>
                    <a:pt x="58" y="1189"/>
                  </a:lnTo>
                  <a:lnTo>
                    <a:pt x="29" y="1127"/>
                  </a:lnTo>
                  <a:lnTo>
                    <a:pt x="9" y="1059"/>
                  </a:lnTo>
                  <a:lnTo>
                    <a:pt x="2" y="985"/>
                  </a:lnTo>
                  <a:lnTo>
                    <a:pt x="0" y="917"/>
                  </a:lnTo>
                  <a:lnTo>
                    <a:pt x="8" y="847"/>
                  </a:lnTo>
                  <a:lnTo>
                    <a:pt x="23" y="776"/>
                  </a:lnTo>
                  <a:lnTo>
                    <a:pt x="47" y="705"/>
                  </a:lnTo>
                  <a:lnTo>
                    <a:pt x="74" y="634"/>
                  </a:lnTo>
                  <a:lnTo>
                    <a:pt x="107" y="566"/>
                  </a:lnTo>
                  <a:lnTo>
                    <a:pt x="146" y="500"/>
                  </a:lnTo>
                  <a:lnTo>
                    <a:pt x="189" y="438"/>
                  </a:lnTo>
                  <a:lnTo>
                    <a:pt x="233" y="379"/>
                  </a:lnTo>
                  <a:lnTo>
                    <a:pt x="278" y="327"/>
                  </a:lnTo>
                  <a:lnTo>
                    <a:pt x="323" y="279"/>
                  </a:lnTo>
                  <a:lnTo>
                    <a:pt x="369" y="237"/>
                  </a:lnTo>
                  <a:lnTo>
                    <a:pt x="416" y="198"/>
                  </a:lnTo>
                  <a:lnTo>
                    <a:pt x="462" y="164"/>
                  </a:lnTo>
                  <a:lnTo>
                    <a:pt x="510" y="132"/>
                  </a:lnTo>
                  <a:lnTo>
                    <a:pt x="561" y="105"/>
                  </a:lnTo>
                  <a:lnTo>
                    <a:pt x="604" y="80"/>
                  </a:lnTo>
                  <a:lnTo>
                    <a:pt x="651" y="60"/>
                  </a:lnTo>
                  <a:lnTo>
                    <a:pt x="697" y="42"/>
                  </a:lnTo>
                  <a:lnTo>
                    <a:pt x="744" y="28"/>
                  </a:lnTo>
                  <a:lnTo>
                    <a:pt x="789" y="15"/>
                  </a:lnTo>
                  <a:lnTo>
                    <a:pt x="835" y="7"/>
                  </a:lnTo>
                  <a:lnTo>
                    <a:pt x="881" y="2"/>
                  </a:lnTo>
                  <a:lnTo>
                    <a:pt x="926" y="0"/>
                  </a:lnTo>
                  <a:close/>
                  <a:moveTo>
                    <a:pt x="918" y="21"/>
                  </a:moveTo>
                  <a:lnTo>
                    <a:pt x="874" y="22"/>
                  </a:lnTo>
                  <a:lnTo>
                    <a:pt x="832" y="28"/>
                  </a:lnTo>
                  <a:lnTo>
                    <a:pt x="788" y="35"/>
                  </a:lnTo>
                  <a:lnTo>
                    <a:pt x="744" y="47"/>
                  </a:lnTo>
                  <a:lnTo>
                    <a:pt x="700" y="60"/>
                  </a:lnTo>
                  <a:lnTo>
                    <a:pt x="656" y="78"/>
                  </a:lnTo>
                  <a:lnTo>
                    <a:pt x="613" y="97"/>
                  </a:lnTo>
                  <a:lnTo>
                    <a:pt x="571" y="122"/>
                  </a:lnTo>
                  <a:lnTo>
                    <a:pt x="524" y="148"/>
                  </a:lnTo>
                  <a:lnTo>
                    <a:pt x="478" y="179"/>
                  </a:lnTo>
                  <a:lnTo>
                    <a:pt x="433" y="211"/>
                  </a:lnTo>
                  <a:lnTo>
                    <a:pt x="390" y="248"/>
                  </a:lnTo>
                  <a:lnTo>
                    <a:pt x="346" y="288"/>
                  </a:lnTo>
                  <a:lnTo>
                    <a:pt x="305" y="333"/>
                  </a:lnTo>
                  <a:lnTo>
                    <a:pt x="262" y="383"/>
                  </a:lnTo>
                  <a:lnTo>
                    <a:pt x="224" y="438"/>
                  </a:lnTo>
                  <a:lnTo>
                    <a:pt x="184" y="496"/>
                  </a:lnTo>
                  <a:lnTo>
                    <a:pt x="149" y="558"/>
                  </a:lnTo>
                  <a:lnTo>
                    <a:pt x="119" y="621"/>
                  </a:lnTo>
                  <a:lnTo>
                    <a:pt x="94" y="687"/>
                  </a:lnTo>
                  <a:lnTo>
                    <a:pt x="75" y="752"/>
                  </a:lnTo>
                  <a:lnTo>
                    <a:pt x="62" y="816"/>
                  </a:lnTo>
                  <a:lnTo>
                    <a:pt x="56" y="880"/>
                  </a:lnTo>
                  <a:lnTo>
                    <a:pt x="58" y="942"/>
                  </a:lnTo>
                  <a:lnTo>
                    <a:pt x="67" y="1007"/>
                  </a:lnTo>
                  <a:lnTo>
                    <a:pt x="88" y="1069"/>
                  </a:lnTo>
                  <a:lnTo>
                    <a:pt x="116" y="1124"/>
                  </a:lnTo>
                  <a:lnTo>
                    <a:pt x="155" y="1173"/>
                  </a:lnTo>
                  <a:lnTo>
                    <a:pt x="202" y="1210"/>
                  </a:lnTo>
                  <a:lnTo>
                    <a:pt x="258" y="1241"/>
                  </a:lnTo>
                  <a:lnTo>
                    <a:pt x="324" y="1260"/>
                  </a:lnTo>
                  <a:lnTo>
                    <a:pt x="402" y="1271"/>
                  </a:lnTo>
                  <a:lnTo>
                    <a:pt x="482" y="1266"/>
                  </a:lnTo>
                  <a:lnTo>
                    <a:pt x="563" y="1251"/>
                  </a:lnTo>
                  <a:lnTo>
                    <a:pt x="644" y="1224"/>
                  </a:lnTo>
                  <a:lnTo>
                    <a:pt x="726" y="1189"/>
                  </a:lnTo>
                  <a:lnTo>
                    <a:pt x="803" y="1143"/>
                  </a:lnTo>
                  <a:lnTo>
                    <a:pt x="879" y="1090"/>
                  </a:lnTo>
                  <a:lnTo>
                    <a:pt x="950" y="1029"/>
                  </a:lnTo>
                  <a:lnTo>
                    <a:pt x="1019" y="965"/>
                  </a:lnTo>
                  <a:lnTo>
                    <a:pt x="1070" y="903"/>
                  </a:lnTo>
                  <a:lnTo>
                    <a:pt x="1118" y="838"/>
                  </a:lnTo>
                  <a:lnTo>
                    <a:pt x="1160" y="771"/>
                  </a:lnTo>
                  <a:lnTo>
                    <a:pt x="1196" y="704"/>
                  </a:lnTo>
                  <a:lnTo>
                    <a:pt x="1225" y="637"/>
                  </a:lnTo>
                  <a:lnTo>
                    <a:pt x="1249" y="571"/>
                  </a:lnTo>
                  <a:lnTo>
                    <a:pt x="1265" y="508"/>
                  </a:lnTo>
                  <a:lnTo>
                    <a:pt x="1277" y="448"/>
                  </a:lnTo>
                  <a:lnTo>
                    <a:pt x="1280" y="392"/>
                  </a:lnTo>
                  <a:lnTo>
                    <a:pt x="1278" y="341"/>
                  </a:lnTo>
                  <a:lnTo>
                    <a:pt x="1272" y="296"/>
                  </a:lnTo>
                  <a:lnTo>
                    <a:pt x="1262" y="255"/>
                  </a:lnTo>
                  <a:lnTo>
                    <a:pt x="1246" y="216"/>
                  </a:lnTo>
                  <a:lnTo>
                    <a:pt x="1228" y="182"/>
                  </a:lnTo>
                  <a:lnTo>
                    <a:pt x="1207" y="151"/>
                  </a:lnTo>
                  <a:lnTo>
                    <a:pt x="1184" y="124"/>
                  </a:lnTo>
                  <a:lnTo>
                    <a:pt x="1158" y="100"/>
                  </a:lnTo>
                  <a:lnTo>
                    <a:pt x="1131" y="79"/>
                  </a:lnTo>
                  <a:lnTo>
                    <a:pt x="1100" y="61"/>
                  </a:lnTo>
                  <a:lnTo>
                    <a:pt x="1069" y="47"/>
                  </a:lnTo>
                  <a:lnTo>
                    <a:pt x="1033" y="35"/>
                  </a:lnTo>
                  <a:lnTo>
                    <a:pt x="997" y="28"/>
                  </a:lnTo>
                  <a:lnTo>
                    <a:pt x="958" y="22"/>
                  </a:lnTo>
                  <a:lnTo>
                    <a:pt x="918" y="21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8" name="Freeform 17">
              <a:extLst>
                <a:ext uri="{FF2B5EF4-FFF2-40B4-BE49-F238E27FC236}">
                  <a16:creationId xmlns:a16="http://schemas.microsoft.com/office/drawing/2014/main" id="{36373100-C10E-CF45-9881-FA2D1F2E97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8" y="955"/>
              <a:ext cx="152" cy="127"/>
            </a:xfrm>
            <a:custGeom>
              <a:avLst/>
              <a:gdLst>
                <a:gd name="T0" fmla="*/ 0 w 956"/>
                <a:gd name="T1" fmla="*/ 0 h 974"/>
                <a:gd name="T2" fmla="*/ 0 w 956"/>
                <a:gd name="T3" fmla="*/ 0 h 974"/>
                <a:gd name="T4" fmla="*/ 0 w 956"/>
                <a:gd name="T5" fmla="*/ 0 h 974"/>
                <a:gd name="T6" fmla="*/ 1 w 956"/>
                <a:gd name="T7" fmla="*/ 0 h 974"/>
                <a:gd name="T8" fmla="*/ 1 w 956"/>
                <a:gd name="T9" fmla="*/ 0 h 974"/>
                <a:gd name="T10" fmla="*/ 1 w 956"/>
                <a:gd name="T11" fmla="*/ 0 h 974"/>
                <a:gd name="T12" fmla="*/ 1 w 956"/>
                <a:gd name="T13" fmla="*/ 0 h 974"/>
                <a:gd name="T14" fmla="*/ 0 w 956"/>
                <a:gd name="T15" fmla="*/ 0 h 974"/>
                <a:gd name="T16" fmla="*/ 0 w 956"/>
                <a:gd name="T17" fmla="*/ 0 h 974"/>
                <a:gd name="T18" fmla="*/ 0 w 956"/>
                <a:gd name="T19" fmla="*/ 0 h 974"/>
                <a:gd name="T20" fmla="*/ 0 w 956"/>
                <a:gd name="T21" fmla="*/ 0 h 974"/>
                <a:gd name="T22" fmla="*/ 0 w 956"/>
                <a:gd name="T23" fmla="*/ 0 h 974"/>
                <a:gd name="T24" fmla="*/ 0 w 956"/>
                <a:gd name="T25" fmla="*/ 0 h 974"/>
                <a:gd name="T26" fmla="*/ 0 w 956"/>
                <a:gd name="T27" fmla="*/ 0 h 974"/>
                <a:gd name="T28" fmla="*/ 0 w 956"/>
                <a:gd name="T29" fmla="*/ 0 h 974"/>
                <a:gd name="T30" fmla="*/ 0 w 956"/>
                <a:gd name="T31" fmla="*/ 0 h 974"/>
                <a:gd name="T32" fmla="*/ 0 w 956"/>
                <a:gd name="T33" fmla="*/ 0 h 974"/>
                <a:gd name="T34" fmla="*/ 0 w 956"/>
                <a:gd name="T35" fmla="*/ 0 h 974"/>
                <a:gd name="T36" fmla="*/ 0 w 956"/>
                <a:gd name="T37" fmla="*/ 0 h 974"/>
                <a:gd name="T38" fmla="*/ 0 w 956"/>
                <a:gd name="T39" fmla="*/ 0 h 974"/>
                <a:gd name="T40" fmla="*/ 0 w 956"/>
                <a:gd name="T41" fmla="*/ 0 h 974"/>
                <a:gd name="T42" fmla="*/ 0 w 956"/>
                <a:gd name="T43" fmla="*/ 0 h 974"/>
                <a:gd name="T44" fmla="*/ 0 w 956"/>
                <a:gd name="T45" fmla="*/ 0 h 974"/>
                <a:gd name="T46" fmla="*/ 0 w 956"/>
                <a:gd name="T47" fmla="*/ 0 h 974"/>
                <a:gd name="T48" fmla="*/ 0 w 956"/>
                <a:gd name="T49" fmla="*/ 0 h 974"/>
                <a:gd name="T50" fmla="*/ 0 w 956"/>
                <a:gd name="T51" fmla="*/ 0 h 974"/>
                <a:gd name="T52" fmla="*/ 0 w 956"/>
                <a:gd name="T53" fmla="*/ 0 h 974"/>
                <a:gd name="T54" fmla="*/ 0 w 956"/>
                <a:gd name="T55" fmla="*/ 0 h 974"/>
                <a:gd name="T56" fmla="*/ 0 w 956"/>
                <a:gd name="T57" fmla="*/ 0 h 974"/>
                <a:gd name="T58" fmla="*/ 0 w 956"/>
                <a:gd name="T59" fmla="*/ 0 h 974"/>
                <a:gd name="T60" fmla="*/ 0 w 956"/>
                <a:gd name="T61" fmla="*/ 0 h 974"/>
                <a:gd name="T62" fmla="*/ 0 w 956"/>
                <a:gd name="T63" fmla="*/ 0 h 974"/>
                <a:gd name="T64" fmla="*/ 0 w 956"/>
                <a:gd name="T65" fmla="*/ 0 h 974"/>
                <a:gd name="T66" fmla="*/ 0 w 956"/>
                <a:gd name="T67" fmla="*/ 0 h 974"/>
                <a:gd name="T68" fmla="*/ 0 w 956"/>
                <a:gd name="T69" fmla="*/ 0 h 974"/>
                <a:gd name="T70" fmla="*/ 0 w 956"/>
                <a:gd name="T71" fmla="*/ 0 h 974"/>
                <a:gd name="T72" fmla="*/ 0 w 956"/>
                <a:gd name="T73" fmla="*/ 0 h 974"/>
                <a:gd name="T74" fmla="*/ 1 w 956"/>
                <a:gd name="T75" fmla="*/ 0 h 974"/>
                <a:gd name="T76" fmla="*/ 1 w 956"/>
                <a:gd name="T77" fmla="*/ 0 h 974"/>
                <a:gd name="T78" fmla="*/ 1 w 956"/>
                <a:gd name="T79" fmla="*/ 0 h 974"/>
                <a:gd name="T80" fmla="*/ 0 w 956"/>
                <a:gd name="T81" fmla="*/ 0 h 974"/>
                <a:gd name="T82" fmla="*/ 0 w 956"/>
                <a:gd name="T83" fmla="*/ 0 h 974"/>
                <a:gd name="T84" fmla="*/ 0 w 956"/>
                <a:gd name="T85" fmla="*/ 0 h 9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6"/>
                <a:gd name="T130" fmla="*/ 0 h 974"/>
                <a:gd name="T131" fmla="*/ 956 w 956"/>
                <a:gd name="T132" fmla="*/ 974 h 9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6" h="974">
                  <a:moveTo>
                    <a:pt x="672" y="0"/>
                  </a:moveTo>
                  <a:lnTo>
                    <a:pt x="703" y="0"/>
                  </a:lnTo>
                  <a:lnTo>
                    <a:pt x="734" y="3"/>
                  </a:lnTo>
                  <a:lnTo>
                    <a:pt x="764" y="10"/>
                  </a:lnTo>
                  <a:lnTo>
                    <a:pt x="792" y="20"/>
                  </a:lnTo>
                  <a:lnTo>
                    <a:pt x="817" y="31"/>
                  </a:lnTo>
                  <a:lnTo>
                    <a:pt x="841" y="45"/>
                  </a:lnTo>
                  <a:lnTo>
                    <a:pt x="863" y="60"/>
                  </a:lnTo>
                  <a:lnTo>
                    <a:pt x="884" y="80"/>
                  </a:lnTo>
                  <a:lnTo>
                    <a:pt x="902" y="100"/>
                  </a:lnTo>
                  <a:lnTo>
                    <a:pt x="917" y="125"/>
                  </a:lnTo>
                  <a:lnTo>
                    <a:pt x="932" y="151"/>
                  </a:lnTo>
                  <a:lnTo>
                    <a:pt x="943" y="180"/>
                  </a:lnTo>
                  <a:lnTo>
                    <a:pt x="951" y="213"/>
                  </a:lnTo>
                  <a:lnTo>
                    <a:pt x="956" y="249"/>
                  </a:lnTo>
                  <a:lnTo>
                    <a:pt x="956" y="289"/>
                  </a:lnTo>
                  <a:lnTo>
                    <a:pt x="955" y="333"/>
                  </a:lnTo>
                  <a:lnTo>
                    <a:pt x="946" y="378"/>
                  </a:lnTo>
                  <a:lnTo>
                    <a:pt x="933" y="428"/>
                  </a:lnTo>
                  <a:lnTo>
                    <a:pt x="913" y="479"/>
                  </a:lnTo>
                  <a:lnTo>
                    <a:pt x="892" y="531"/>
                  </a:lnTo>
                  <a:lnTo>
                    <a:pt x="862" y="583"/>
                  </a:lnTo>
                  <a:lnTo>
                    <a:pt x="830" y="635"/>
                  </a:lnTo>
                  <a:lnTo>
                    <a:pt x="793" y="684"/>
                  </a:lnTo>
                  <a:lnTo>
                    <a:pt x="753" y="733"/>
                  </a:lnTo>
                  <a:lnTo>
                    <a:pt x="700" y="784"/>
                  </a:lnTo>
                  <a:lnTo>
                    <a:pt x="644" y="832"/>
                  </a:lnTo>
                  <a:lnTo>
                    <a:pt x="584" y="874"/>
                  </a:lnTo>
                  <a:lnTo>
                    <a:pt x="524" y="910"/>
                  </a:lnTo>
                  <a:lnTo>
                    <a:pt x="460" y="937"/>
                  </a:lnTo>
                  <a:lnTo>
                    <a:pt x="396" y="959"/>
                  </a:lnTo>
                  <a:lnTo>
                    <a:pt x="331" y="970"/>
                  </a:lnTo>
                  <a:lnTo>
                    <a:pt x="269" y="974"/>
                  </a:lnTo>
                  <a:lnTo>
                    <a:pt x="209" y="967"/>
                  </a:lnTo>
                  <a:lnTo>
                    <a:pt x="157" y="951"/>
                  </a:lnTo>
                  <a:lnTo>
                    <a:pt x="112" y="928"/>
                  </a:lnTo>
                  <a:lnTo>
                    <a:pt x="76" y="897"/>
                  </a:lnTo>
                  <a:lnTo>
                    <a:pt x="45" y="858"/>
                  </a:lnTo>
                  <a:lnTo>
                    <a:pt x="23" y="815"/>
                  </a:lnTo>
                  <a:lnTo>
                    <a:pt x="7" y="768"/>
                  </a:lnTo>
                  <a:lnTo>
                    <a:pt x="1" y="716"/>
                  </a:lnTo>
                  <a:lnTo>
                    <a:pt x="0" y="667"/>
                  </a:lnTo>
                  <a:lnTo>
                    <a:pt x="3" y="619"/>
                  </a:lnTo>
                  <a:lnTo>
                    <a:pt x="12" y="569"/>
                  </a:lnTo>
                  <a:lnTo>
                    <a:pt x="28" y="519"/>
                  </a:lnTo>
                  <a:lnTo>
                    <a:pt x="46" y="468"/>
                  </a:lnTo>
                  <a:lnTo>
                    <a:pt x="69" y="418"/>
                  </a:lnTo>
                  <a:lnTo>
                    <a:pt x="95" y="370"/>
                  </a:lnTo>
                  <a:lnTo>
                    <a:pt x="126" y="325"/>
                  </a:lnTo>
                  <a:lnTo>
                    <a:pt x="157" y="282"/>
                  </a:lnTo>
                  <a:lnTo>
                    <a:pt x="189" y="244"/>
                  </a:lnTo>
                  <a:lnTo>
                    <a:pt x="222" y="209"/>
                  </a:lnTo>
                  <a:lnTo>
                    <a:pt x="256" y="178"/>
                  </a:lnTo>
                  <a:lnTo>
                    <a:pt x="290" y="148"/>
                  </a:lnTo>
                  <a:lnTo>
                    <a:pt x="325" y="122"/>
                  </a:lnTo>
                  <a:lnTo>
                    <a:pt x="360" y="99"/>
                  </a:lnTo>
                  <a:lnTo>
                    <a:pt x="397" y="78"/>
                  </a:lnTo>
                  <a:lnTo>
                    <a:pt x="431" y="59"/>
                  </a:lnTo>
                  <a:lnTo>
                    <a:pt x="466" y="43"/>
                  </a:lnTo>
                  <a:lnTo>
                    <a:pt x="499" y="29"/>
                  </a:lnTo>
                  <a:lnTo>
                    <a:pt x="534" y="19"/>
                  </a:lnTo>
                  <a:lnTo>
                    <a:pt x="568" y="10"/>
                  </a:lnTo>
                  <a:lnTo>
                    <a:pt x="602" y="3"/>
                  </a:lnTo>
                  <a:lnTo>
                    <a:pt x="637" y="0"/>
                  </a:lnTo>
                  <a:lnTo>
                    <a:pt x="672" y="0"/>
                  </a:lnTo>
                  <a:close/>
                  <a:moveTo>
                    <a:pt x="666" y="14"/>
                  </a:moveTo>
                  <a:lnTo>
                    <a:pt x="632" y="14"/>
                  </a:lnTo>
                  <a:lnTo>
                    <a:pt x="600" y="18"/>
                  </a:lnTo>
                  <a:lnTo>
                    <a:pt x="568" y="24"/>
                  </a:lnTo>
                  <a:lnTo>
                    <a:pt x="535" y="34"/>
                  </a:lnTo>
                  <a:lnTo>
                    <a:pt x="502" y="45"/>
                  </a:lnTo>
                  <a:lnTo>
                    <a:pt x="469" y="58"/>
                  </a:lnTo>
                  <a:lnTo>
                    <a:pt x="436" y="72"/>
                  </a:lnTo>
                  <a:lnTo>
                    <a:pt x="405" y="90"/>
                  </a:lnTo>
                  <a:lnTo>
                    <a:pt x="370" y="109"/>
                  </a:lnTo>
                  <a:lnTo>
                    <a:pt x="336" y="134"/>
                  </a:lnTo>
                  <a:lnTo>
                    <a:pt x="303" y="157"/>
                  </a:lnTo>
                  <a:lnTo>
                    <a:pt x="272" y="185"/>
                  </a:lnTo>
                  <a:lnTo>
                    <a:pt x="240" y="215"/>
                  </a:lnTo>
                  <a:lnTo>
                    <a:pt x="209" y="249"/>
                  </a:lnTo>
                  <a:lnTo>
                    <a:pt x="178" y="285"/>
                  </a:lnTo>
                  <a:lnTo>
                    <a:pt x="151" y="325"/>
                  </a:lnTo>
                  <a:lnTo>
                    <a:pt x="122" y="366"/>
                  </a:lnTo>
                  <a:lnTo>
                    <a:pt x="98" y="410"/>
                  </a:lnTo>
                  <a:lnTo>
                    <a:pt x="77" y="457"/>
                  </a:lnTo>
                  <a:lnTo>
                    <a:pt x="61" y="504"/>
                  </a:lnTo>
                  <a:lnTo>
                    <a:pt x="49" y="550"/>
                  </a:lnTo>
                  <a:lnTo>
                    <a:pt x="41" y="596"/>
                  </a:lnTo>
                  <a:lnTo>
                    <a:pt x="38" y="641"/>
                  </a:lnTo>
                  <a:lnTo>
                    <a:pt x="42" y="685"/>
                  </a:lnTo>
                  <a:lnTo>
                    <a:pt x="50" y="732"/>
                  </a:lnTo>
                  <a:lnTo>
                    <a:pt x="65" y="775"/>
                  </a:lnTo>
                  <a:lnTo>
                    <a:pt x="86" y="813"/>
                  </a:lnTo>
                  <a:lnTo>
                    <a:pt x="116" y="848"/>
                  </a:lnTo>
                  <a:lnTo>
                    <a:pt x="149" y="874"/>
                  </a:lnTo>
                  <a:lnTo>
                    <a:pt x="191" y="896"/>
                  </a:lnTo>
                  <a:lnTo>
                    <a:pt x="238" y="910"/>
                  </a:lnTo>
                  <a:lnTo>
                    <a:pt x="294" y="916"/>
                  </a:lnTo>
                  <a:lnTo>
                    <a:pt x="351" y="912"/>
                  </a:lnTo>
                  <a:lnTo>
                    <a:pt x="409" y="902"/>
                  </a:lnTo>
                  <a:lnTo>
                    <a:pt x="467" y="884"/>
                  </a:lnTo>
                  <a:lnTo>
                    <a:pt x="525" y="859"/>
                  </a:lnTo>
                  <a:lnTo>
                    <a:pt x="580" y="827"/>
                  </a:lnTo>
                  <a:lnTo>
                    <a:pt x="635" y="790"/>
                  </a:lnTo>
                  <a:lnTo>
                    <a:pt x="686" y="747"/>
                  </a:lnTo>
                  <a:lnTo>
                    <a:pt x="735" y="702"/>
                  </a:lnTo>
                  <a:lnTo>
                    <a:pt x="774" y="657"/>
                  </a:lnTo>
                  <a:lnTo>
                    <a:pt x="809" y="612"/>
                  </a:lnTo>
                  <a:lnTo>
                    <a:pt x="840" y="564"/>
                  </a:lnTo>
                  <a:lnTo>
                    <a:pt x="867" y="517"/>
                  </a:lnTo>
                  <a:lnTo>
                    <a:pt x="889" y="468"/>
                  </a:lnTo>
                  <a:lnTo>
                    <a:pt x="907" y="422"/>
                  </a:lnTo>
                  <a:lnTo>
                    <a:pt x="920" y="375"/>
                  </a:lnTo>
                  <a:lnTo>
                    <a:pt x="929" y="333"/>
                  </a:lnTo>
                  <a:lnTo>
                    <a:pt x="932" y="291"/>
                  </a:lnTo>
                  <a:lnTo>
                    <a:pt x="930" y="254"/>
                  </a:lnTo>
                  <a:lnTo>
                    <a:pt x="926" y="220"/>
                  </a:lnTo>
                  <a:lnTo>
                    <a:pt x="920" y="191"/>
                  </a:lnTo>
                  <a:lnTo>
                    <a:pt x="910" y="162"/>
                  </a:lnTo>
                  <a:lnTo>
                    <a:pt x="898" y="136"/>
                  </a:lnTo>
                  <a:lnTo>
                    <a:pt x="883" y="113"/>
                  </a:lnTo>
                  <a:lnTo>
                    <a:pt x="866" y="94"/>
                  </a:lnTo>
                  <a:lnTo>
                    <a:pt x="846" y="74"/>
                  </a:lnTo>
                  <a:lnTo>
                    <a:pt x="826" y="59"/>
                  </a:lnTo>
                  <a:lnTo>
                    <a:pt x="802" y="45"/>
                  </a:lnTo>
                  <a:lnTo>
                    <a:pt x="779" y="34"/>
                  </a:lnTo>
                  <a:lnTo>
                    <a:pt x="752" y="24"/>
                  </a:lnTo>
                  <a:lnTo>
                    <a:pt x="725" y="18"/>
                  </a:lnTo>
                  <a:lnTo>
                    <a:pt x="695" y="14"/>
                  </a:lnTo>
                  <a:lnTo>
                    <a:pt x="666" y="14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9" name="Freeform 18">
              <a:extLst>
                <a:ext uri="{FF2B5EF4-FFF2-40B4-BE49-F238E27FC236}">
                  <a16:creationId xmlns:a16="http://schemas.microsoft.com/office/drawing/2014/main" id="{A35C8A74-55DC-5644-B8CB-0643C9D0D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5" y="960"/>
              <a:ext cx="96" cy="78"/>
            </a:xfrm>
            <a:custGeom>
              <a:avLst/>
              <a:gdLst>
                <a:gd name="T0" fmla="*/ 0 w 603"/>
                <a:gd name="T1" fmla="*/ 0 h 596"/>
                <a:gd name="T2" fmla="*/ 0 w 603"/>
                <a:gd name="T3" fmla="*/ 0 h 596"/>
                <a:gd name="T4" fmla="*/ 0 w 603"/>
                <a:gd name="T5" fmla="*/ 0 h 596"/>
                <a:gd name="T6" fmla="*/ 0 w 603"/>
                <a:gd name="T7" fmla="*/ 0 h 596"/>
                <a:gd name="T8" fmla="*/ 0 w 603"/>
                <a:gd name="T9" fmla="*/ 0 h 596"/>
                <a:gd name="T10" fmla="*/ 0 w 603"/>
                <a:gd name="T11" fmla="*/ 0 h 596"/>
                <a:gd name="T12" fmla="*/ 0 w 603"/>
                <a:gd name="T13" fmla="*/ 0 h 596"/>
                <a:gd name="T14" fmla="*/ 0 w 603"/>
                <a:gd name="T15" fmla="*/ 0 h 596"/>
                <a:gd name="T16" fmla="*/ 0 w 603"/>
                <a:gd name="T17" fmla="*/ 0 h 596"/>
                <a:gd name="T18" fmla="*/ 0 w 603"/>
                <a:gd name="T19" fmla="*/ 0 h 596"/>
                <a:gd name="T20" fmla="*/ 0 w 603"/>
                <a:gd name="T21" fmla="*/ 0 h 596"/>
                <a:gd name="T22" fmla="*/ 0 w 603"/>
                <a:gd name="T23" fmla="*/ 0 h 596"/>
                <a:gd name="T24" fmla="*/ 0 w 603"/>
                <a:gd name="T25" fmla="*/ 0 h 596"/>
                <a:gd name="T26" fmla="*/ 0 w 603"/>
                <a:gd name="T27" fmla="*/ 0 h 596"/>
                <a:gd name="T28" fmla="*/ 0 w 603"/>
                <a:gd name="T29" fmla="*/ 0 h 596"/>
                <a:gd name="T30" fmla="*/ 0 w 603"/>
                <a:gd name="T31" fmla="*/ 0 h 596"/>
                <a:gd name="T32" fmla="*/ 0 w 603"/>
                <a:gd name="T33" fmla="*/ 0 h 596"/>
                <a:gd name="T34" fmla="*/ 0 w 603"/>
                <a:gd name="T35" fmla="*/ 0 h 596"/>
                <a:gd name="T36" fmla="*/ 0 w 603"/>
                <a:gd name="T37" fmla="*/ 0 h 596"/>
                <a:gd name="T38" fmla="*/ 0 w 603"/>
                <a:gd name="T39" fmla="*/ 0 h 596"/>
                <a:gd name="T40" fmla="*/ 0 w 603"/>
                <a:gd name="T41" fmla="*/ 0 h 596"/>
                <a:gd name="T42" fmla="*/ 0 w 603"/>
                <a:gd name="T43" fmla="*/ 0 h 596"/>
                <a:gd name="T44" fmla="*/ 0 w 603"/>
                <a:gd name="T45" fmla="*/ 0 h 596"/>
                <a:gd name="T46" fmla="*/ 0 w 603"/>
                <a:gd name="T47" fmla="*/ 0 h 596"/>
                <a:gd name="T48" fmla="*/ 0 w 603"/>
                <a:gd name="T49" fmla="*/ 0 h 596"/>
                <a:gd name="T50" fmla="*/ 0 w 603"/>
                <a:gd name="T51" fmla="*/ 0 h 596"/>
                <a:gd name="T52" fmla="*/ 0 w 603"/>
                <a:gd name="T53" fmla="*/ 0 h 596"/>
                <a:gd name="T54" fmla="*/ 0 w 603"/>
                <a:gd name="T55" fmla="*/ 0 h 596"/>
                <a:gd name="T56" fmla="*/ 0 w 603"/>
                <a:gd name="T57" fmla="*/ 0 h 596"/>
                <a:gd name="T58" fmla="*/ 0 w 603"/>
                <a:gd name="T59" fmla="*/ 0 h 596"/>
                <a:gd name="T60" fmla="*/ 0 w 603"/>
                <a:gd name="T61" fmla="*/ 0 h 596"/>
                <a:gd name="T62" fmla="*/ 0 w 603"/>
                <a:gd name="T63" fmla="*/ 0 h 596"/>
                <a:gd name="T64" fmla="*/ 0 w 603"/>
                <a:gd name="T65" fmla="*/ 0 h 596"/>
                <a:gd name="T66" fmla="*/ 0 w 603"/>
                <a:gd name="T67" fmla="*/ 0 h 596"/>
                <a:gd name="T68" fmla="*/ 0 w 603"/>
                <a:gd name="T69" fmla="*/ 0 h 596"/>
                <a:gd name="T70" fmla="*/ 0 w 603"/>
                <a:gd name="T71" fmla="*/ 0 h 596"/>
                <a:gd name="T72" fmla="*/ 0 w 603"/>
                <a:gd name="T73" fmla="*/ 0 h 596"/>
                <a:gd name="T74" fmla="*/ 0 w 603"/>
                <a:gd name="T75" fmla="*/ 0 h 596"/>
                <a:gd name="T76" fmla="*/ 0 w 603"/>
                <a:gd name="T77" fmla="*/ 0 h 596"/>
                <a:gd name="T78" fmla="*/ 0 w 603"/>
                <a:gd name="T79" fmla="*/ 0 h 596"/>
                <a:gd name="T80" fmla="*/ 0 w 603"/>
                <a:gd name="T81" fmla="*/ 0 h 596"/>
                <a:gd name="T82" fmla="*/ 0 w 603"/>
                <a:gd name="T83" fmla="*/ 0 h 596"/>
                <a:gd name="T84" fmla="*/ 0 w 603"/>
                <a:gd name="T85" fmla="*/ 0 h 5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3"/>
                <a:gd name="T130" fmla="*/ 0 h 596"/>
                <a:gd name="T131" fmla="*/ 603 w 603"/>
                <a:gd name="T132" fmla="*/ 596 h 5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3" h="596">
                  <a:moveTo>
                    <a:pt x="421" y="0"/>
                  </a:moveTo>
                  <a:lnTo>
                    <a:pt x="442" y="0"/>
                  </a:lnTo>
                  <a:lnTo>
                    <a:pt x="463" y="3"/>
                  </a:lnTo>
                  <a:lnTo>
                    <a:pt x="482" y="7"/>
                  </a:lnTo>
                  <a:lnTo>
                    <a:pt x="501" y="15"/>
                  </a:lnTo>
                  <a:lnTo>
                    <a:pt x="517" y="21"/>
                  </a:lnTo>
                  <a:lnTo>
                    <a:pt x="534" y="31"/>
                  </a:lnTo>
                  <a:lnTo>
                    <a:pt x="548" y="42"/>
                  </a:lnTo>
                  <a:lnTo>
                    <a:pt x="561" y="56"/>
                  </a:lnTo>
                  <a:lnTo>
                    <a:pt x="571" y="69"/>
                  </a:lnTo>
                  <a:lnTo>
                    <a:pt x="583" y="86"/>
                  </a:lnTo>
                  <a:lnTo>
                    <a:pt x="590" y="102"/>
                  </a:lnTo>
                  <a:lnTo>
                    <a:pt x="598" y="123"/>
                  </a:lnTo>
                  <a:lnTo>
                    <a:pt x="601" y="142"/>
                  </a:lnTo>
                  <a:lnTo>
                    <a:pt x="603" y="167"/>
                  </a:lnTo>
                  <a:lnTo>
                    <a:pt x="602" y="192"/>
                  </a:lnTo>
                  <a:lnTo>
                    <a:pt x="601" y="220"/>
                  </a:lnTo>
                  <a:lnTo>
                    <a:pt x="593" y="247"/>
                  </a:lnTo>
                  <a:lnTo>
                    <a:pt x="584" y="278"/>
                  </a:lnTo>
                  <a:lnTo>
                    <a:pt x="571" y="309"/>
                  </a:lnTo>
                  <a:lnTo>
                    <a:pt x="556" y="340"/>
                  </a:lnTo>
                  <a:lnTo>
                    <a:pt x="536" y="371"/>
                  </a:lnTo>
                  <a:lnTo>
                    <a:pt x="516" y="402"/>
                  </a:lnTo>
                  <a:lnTo>
                    <a:pt x="491" y="432"/>
                  </a:lnTo>
                  <a:lnTo>
                    <a:pt x="466" y="460"/>
                  </a:lnTo>
                  <a:lnTo>
                    <a:pt x="433" y="488"/>
                  </a:lnTo>
                  <a:lnTo>
                    <a:pt x="399" y="516"/>
                  </a:lnTo>
                  <a:lnTo>
                    <a:pt x="363" y="540"/>
                  </a:lnTo>
                  <a:lnTo>
                    <a:pt x="327" y="561"/>
                  </a:lnTo>
                  <a:lnTo>
                    <a:pt x="288" y="576"/>
                  </a:lnTo>
                  <a:lnTo>
                    <a:pt x="251" y="588"/>
                  </a:lnTo>
                  <a:lnTo>
                    <a:pt x="212" y="593"/>
                  </a:lnTo>
                  <a:lnTo>
                    <a:pt x="175" y="596"/>
                  </a:lnTo>
                  <a:lnTo>
                    <a:pt x="139" y="590"/>
                  </a:lnTo>
                  <a:lnTo>
                    <a:pt x="106" y="583"/>
                  </a:lnTo>
                  <a:lnTo>
                    <a:pt x="79" y="570"/>
                  </a:lnTo>
                  <a:lnTo>
                    <a:pt x="56" y="553"/>
                  </a:lnTo>
                  <a:lnTo>
                    <a:pt x="37" y="531"/>
                  </a:lnTo>
                  <a:lnTo>
                    <a:pt x="21" y="508"/>
                  </a:lnTo>
                  <a:lnTo>
                    <a:pt x="9" y="479"/>
                  </a:lnTo>
                  <a:lnTo>
                    <a:pt x="4" y="451"/>
                  </a:lnTo>
                  <a:lnTo>
                    <a:pt x="0" y="423"/>
                  </a:lnTo>
                  <a:lnTo>
                    <a:pt x="0" y="393"/>
                  </a:lnTo>
                  <a:lnTo>
                    <a:pt x="4" y="362"/>
                  </a:lnTo>
                  <a:lnTo>
                    <a:pt x="12" y="332"/>
                  </a:lnTo>
                  <a:lnTo>
                    <a:pt x="21" y="301"/>
                  </a:lnTo>
                  <a:lnTo>
                    <a:pt x="34" y="272"/>
                  </a:lnTo>
                  <a:lnTo>
                    <a:pt x="48" y="242"/>
                  </a:lnTo>
                  <a:lnTo>
                    <a:pt x="66" y="215"/>
                  </a:lnTo>
                  <a:lnTo>
                    <a:pt x="84" y="186"/>
                  </a:lnTo>
                  <a:lnTo>
                    <a:pt x="104" y="163"/>
                  </a:lnTo>
                  <a:lnTo>
                    <a:pt x="123" y="140"/>
                  </a:lnTo>
                  <a:lnTo>
                    <a:pt x="145" y="121"/>
                  </a:lnTo>
                  <a:lnTo>
                    <a:pt x="166" y="100"/>
                  </a:lnTo>
                  <a:lnTo>
                    <a:pt x="189" y="83"/>
                  </a:lnTo>
                  <a:lnTo>
                    <a:pt x="212" y="68"/>
                  </a:lnTo>
                  <a:lnTo>
                    <a:pt x="235" y="55"/>
                  </a:lnTo>
                  <a:lnTo>
                    <a:pt x="257" y="42"/>
                  </a:lnTo>
                  <a:lnTo>
                    <a:pt x="281" y="30"/>
                  </a:lnTo>
                  <a:lnTo>
                    <a:pt x="304" y="21"/>
                  </a:lnTo>
                  <a:lnTo>
                    <a:pt x="328" y="13"/>
                  </a:lnTo>
                  <a:lnTo>
                    <a:pt x="352" y="7"/>
                  </a:lnTo>
                  <a:lnTo>
                    <a:pt x="375" y="3"/>
                  </a:lnTo>
                  <a:lnTo>
                    <a:pt x="398" y="0"/>
                  </a:lnTo>
                  <a:lnTo>
                    <a:pt x="421" y="0"/>
                  </a:lnTo>
                  <a:close/>
                  <a:moveTo>
                    <a:pt x="416" y="11"/>
                  </a:moveTo>
                  <a:lnTo>
                    <a:pt x="394" y="11"/>
                  </a:lnTo>
                  <a:lnTo>
                    <a:pt x="372" y="13"/>
                  </a:lnTo>
                  <a:lnTo>
                    <a:pt x="350" y="17"/>
                  </a:lnTo>
                  <a:lnTo>
                    <a:pt x="328" y="25"/>
                  </a:lnTo>
                  <a:lnTo>
                    <a:pt x="305" y="31"/>
                  </a:lnTo>
                  <a:lnTo>
                    <a:pt x="283" y="41"/>
                  </a:lnTo>
                  <a:lnTo>
                    <a:pt x="261" y="51"/>
                  </a:lnTo>
                  <a:lnTo>
                    <a:pt x="241" y="64"/>
                  </a:lnTo>
                  <a:lnTo>
                    <a:pt x="217" y="75"/>
                  </a:lnTo>
                  <a:lnTo>
                    <a:pt x="197" y="91"/>
                  </a:lnTo>
                  <a:lnTo>
                    <a:pt x="175" y="106"/>
                  </a:lnTo>
                  <a:lnTo>
                    <a:pt x="155" y="126"/>
                  </a:lnTo>
                  <a:lnTo>
                    <a:pt x="136" y="144"/>
                  </a:lnTo>
                  <a:lnTo>
                    <a:pt x="117" y="166"/>
                  </a:lnTo>
                  <a:lnTo>
                    <a:pt x="99" y="189"/>
                  </a:lnTo>
                  <a:lnTo>
                    <a:pt x="83" y="215"/>
                  </a:lnTo>
                  <a:lnTo>
                    <a:pt x="66" y="241"/>
                  </a:lnTo>
                  <a:lnTo>
                    <a:pt x="52" y="268"/>
                  </a:lnTo>
                  <a:lnTo>
                    <a:pt x="40" y="296"/>
                  </a:lnTo>
                  <a:lnTo>
                    <a:pt x="34" y="325"/>
                  </a:lnTo>
                  <a:lnTo>
                    <a:pt x="28" y="352"/>
                  </a:lnTo>
                  <a:lnTo>
                    <a:pt x="25" y="380"/>
                  </a:lnTo>
                  <a:lnTo>
                    <a:pt x="25" y="406"/>
                  </a:lnTo>
                  <a:lnTo>
                    <a:pt x="29" y="433"/>
                  </a:lnTo>
                  <a:lnTo>
                    <a:pt x="34" y="459"/>
                  </a:lnTo>
                  <a:lnTo>
                    <a:pt x="44" y="485"/>
                  </a:lnTo>
                  <a:lnTo>
                    <a:pt x="59" y="507"/>
                  </a:lnTo>
                  <a:lnTo>
                    <a:pt x="78" y="526"/>
                  </a:lnTo>
                  <a:lnTo>
                    <a:pt x="99" y="541"/>
                  </a:lnTo>
                  <a:lnTo>
                    <a:pt x="124" y="553"/>
                  </a:lnTo>
                  <a:lnTo>
                    <a:pt x="154" y="561"/>
                  </a:lnTo>
                  <a:lnTo>
                    <a:pt x="188" y="565"/>
                  </a:lnTo>
                  <a:lnTo>
                    <a:pt x="222" y="562"/>
                  </a:lnTo>
                  <a:lnTo>
                    <a:pt x="257" y="556"/>
                  </a:lnTo>
                  <a:lnTo>
                    <a:pt x="292" y="545"/>
                  </a:lnTo>
                  <a:lnTo>
                    <a:pt x="327" y="531"/>
                  </a:lnTo>
                  <a:lnTo>
                    <a:pt x="361" y="512"/>
                  </a:lnTo>
                  <a:lnTo>
                    <a:pt x="394" y="491"/>
                  </a:lnTo>
                  <a:lnTo>
                    <a:pt x="425" y="467"/>
                  </a:lnTo>
                  <a:lnTo>
                    <a:pt x="456" y="441"/>
                  </a:lnTo>
                  <a:lnTo>
                    <a:pt x="479" y="415"/>
                  </a:lnTo>
                  <a:lnTo>
                    <a:pt x="501" y="388"/>
                  </a:lnTo>
                  <a:lnTo>
                    <a:pt x="521" y="359"/>
                  </a:lnTo>
                  <a:lnTo>
                    <a:pt x="540" y="332"/>
                  </a:lnTo>
                  <a:lnTo>
                    <a:pt x="554" y="303"/>
                  </a:lnTo>
                  <a:lnTo>
                    <a:pt x="567" y="274"/>
                  </a:lnTo>
                  <a:lnTo>
                    <a:pt x="576" y="246"/>
                  </a:lnTo>
                  <a:lnTo>
                    <a:pt x="584" y="220"/>
                  </a:lnTo>
                  <a:lnTo>
                    <a:pt x="587" y="194"/>
                  </a:lnTo>
                  <a:lnTo>
                    <a:pt x="588" y="171"/>
                  </a:lnTo>
                  <a:lnTo>
                    <a:pt x="585" y="149"/>
                  </a:lnTo>
                  <a:lnTo>
                    <a:pt x="583" y="130"/>
                  </a:lnTo>
                  <a:lnTo>
                    <a:pt x="576" y="110"/>
                  </a:lnTo>
                  <a:lnTo>
                    <a:pt x="568" y="93"/>
                  </a:lnTo>
                  <a:lnTo>
                    <a:pt x="559" y="78"/>
                  </a:lnTo>
                  <a:lnTo>
                    <a:pt x="549" y="65"/>
                  </a:lnTo>
                  <a:lnTo>
                    <a:pt x="536" y="52"/>
                  </a:lnTo>
                  <a:lnTo>
                    <a:pt x="523" y="42"/>
                  </a:lnTo>
                  <a:lnTo>
                    <a:pt x="508" y="31"/>
                  </a:lnTo>
                  <a:lnTo>
                    <a:pt x="492" y="25"/>
                  </a:lnTo>
                  <a:lnTo>
                    <a:pt x="474" y="17"/>
                  </a:lnTo>
                  <a:lnTo>
                    <a:pt x="456" y="13"/>
                  </a:lnTo>
                  <a:lnTo>
                    <a:pt x="435" y="11"/>
                  </a:lnTo>
                  <a:lnTo>
                    <a:pt x="416" y="11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0" name="Freeform 19">
              <a:extLst>
                <a:ext uri="{FF2B5EF4-FFF2-40B4-BE49-F238E27FC236}">
                  <a16:creationId xmlns:a16="http://schemas.microsoft.com/office/drawing/2014/main" id="{073038FF-457A-DB48-8003-7F5AD91D8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2" y="966"/>
              <a:ext cx="41" cy="28"/>
            </a:xfrm>
            <a:custGeom>
              <a:avLst/>
              <a:gdLst>
                <a:gd name="T0" fmla="*/ 0 w 256"/>
                <a:gd name="T1" fmla="*/ 0 h 219"/>
                <a:gd name="T2" fmla="*/ 0 w 256"/>
                <a:gd name="T3" fmla="*/ 0 h 219"/>
                <a:gd name="T4" fmla="*/ 0 w 256"/>
                <a:gd name="T5" fmla="*/ 0 h 219"/>
                <a:gd name="T6" fmla="*/ 0 w 256"/>
                <a:gd name="T7" fmla="*/ 0 h 219"/>
                <a:gd name="T8" fmla="*/ 0 w 256"/>
                <a:gd name="T9" fmla="*/ 0 h 219"/>
                <a:gd name="T10" fmla="*/ 0 w 256"/>
                <a:gd name="T11" fmla="*/ 0 h 219"/>
                <a:gd name="T12" fmla="*/ 0 w 256"/>
                <a:gd name="T13" fmla="*/ 0 h 219"/>
                <a:gd name="T14" fmla="*/ 0 w 256"/>
                <a:gd name="T15" fmla="*/ 0 h 219"/>
                <a:gd name="T16" fmla="*/ 0 w 256"/>
                <a:gd name="T17" fmla="*/ 0 h 219"/>
                <a:gd name="T18" fmla="*/ 0 w 256"/>
                <a:gd name="T19" fmla="*/ 0 h 219"/>
                <a:gd name="T20" fmla="*/ 0 w 256"/>
                <a:gd name="T21" fmla="*/ 0 h 219"/>
                <a:gd name="T22" fmla="*/ 0 w 256"/>
                <a:gd name="T23" fmla="*/ 0 h 219"/>
                <a:gd name="T24" fmla="*/ 0 w 256"/>
                <a:gd name="T25" fmla="*/ 0 h 219"/>
                <a:gd name="T26" fmla="*/ 0 w 256"/>
                <a:gd name="T27" fmla="*/ 0 h 219"/>
                <a:gd name="T28" fmla="*/ 0 w 256"/>
                <a:gd name="T29" fmla="*/ 0 h 219"/>
                <a:gd name="T30" fmla="*/ 0 w 256"/>
                <a:gd name="T31" fmla="*/ 0 h 219"/>
                <a:gd name="T32" fmla="*/ 0 w 256"/>
                <a:gd name="T33" fmla="*/ 0 h 219"/>
                <a:gd name="T34" fmla="*/ 0 w 256"/>
                <a:gd name="T35" fmla="*/ 0 h 219"/>
                <a:gd name="T36" fmla="*/ 0 w 256"/>
                <a:gd name="T37" fmla="*/ 0 h 219"/>
                <a:gd name="T38" fmla="*/ 0 w 256"/>
                <a:gd name="T39" fmla="*/ 0 h 219"/>
                <a:gd name="T40" fmla="*/ 0 w 256"/>
                <a:gd name="T41" fmla="*/ 0 h 219"/>
                <a:gd name="T42" fmla="*/ 0 w 256"/>
                <a:gd name="T43" fmla="*/ 0 h 219"/>
                <a:gd name="T44" fmla="*/ 0 w 256"/>
                <a:gd name="T45" fmla="*/ 0 h 219"/>
                <a:gd name="T46" fmla="*/ 0 w 256"/>
                <a:gd name="T47" fmla="*/ 0 h 219"/>
                <a:gd name="T48" fmla="*/ 0 w 256"/>
                <a:gd name="T49" fmla="*/ 0 h 219"/>
                <a:gd name="T50" fmla="*/ 0 w 256"/>
                <a:gd name="T51" fmla="*/ 0 h 219"/>
                <a:gd name="T52" fmla="*/ 0 w 256"/>
                <a:gd name="T53" fmla="*/ 0 h 219"/>
                <a:gd name="T54" fmla="*/ 0 w 256"/>
                <a:gd name="T55" fmla="*/ 0 h 219"/>
                <a:gd name="T56" fmla="*/ 0 w 256"/>
                <a:gd name="T57" fmla="*/ 0 h 219"/>
                <a:gd name="T58" fmla="*/ 0 w 256"/>
                <a:gd name="T59" fmla="*/ 0 h 219"/>
                <a:gd name="T60" fmla="*/ 0 w 256"/>
                <a:gd name="T61" fmla="*/ 0 h 219"/>
                <a:gd name="T62" fmla="*/ 0 w 256"/>
                <a:gd name="T63" fmla="*/ 0 h 219"/>
                <a:gd name="T64" fmla="*/ 0 w 256"/>
                <a:gd name="T65" fmla="*/ 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9"/>
                <a:gd name="T101" fmla="*/ 256 w 256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9">
                  <a:moveTo>
                    <a:pt x="173" y="0"/>
                  </a:moveTo>
                  <a:lnTo>
                    <a:pt x="194" y="2"/>
                  </a:lnTo>
                  <a:lnTo>
                    <a:pt x="213" y="7"/>
                  </a:lnTo>
                  <a:lnTo>
                    <a:pt x="230" y="16"/>
                  </a:lnTo>
                  <a:lnTo>
                    <a:pt x="243" y="30"/>
                  </a:lnTo>
                  <a:lnTo>
                    <a:pt x="251" y="44"/>
                  </a:lnTo>
                  <a:lnTo>
                    <a:pt x="256" y="64"/>
                  </a:lnTo>
                  <a:lnTo>
                    <a:pt x="255" y="83"/>
                  </a:lnTo>
                  <a:lnTo>
                    <a:pt x="249" y="106"/>
                  </a:lnTo>
                  <a:lnTo>
                    <a:pt x="238" y="127"/>
                  </a:lnTo>
                  <a:lnTo>
                    <a:pt x="222" y="149"/>
                  </a:lnTo>
                  <a:lnTo>
                    <a:pt x="204" y="167"/>
                  </a:lnTo>
                  <a:lnTo>
                    <a:pt x="184" y="185"/>
                  </a:lnTo>
                  <a:lnTo>
                    <a:pt x="159" y="198"/>
                  </a:lnTo>
                  <a:lnTo>
                    <a:pt x="134" y="210"/>
                  </a:lnTo>
                  <a:lnTo>
                    <a:pt x="109" y="216"/>
                  </a:lnTo>
                  <a:lnTo>
                    <a:pt x="83" y="219"/>
                  </a:lnTo>
                  <a:lnTo>
                    <a:pt x="58" y="215"/>
                  </a:lnTo>
                  <a:lnTo>
                    <a:pt x="39" y="208"/>
                  </a:lnTo>
                  <a:lnTo>
                    <a:pt x="22" y="197"/>
                  </a:lnTo>
                  <a:lnTo>
                    <a:pt x="11" y="184"/>
                  </a:lnTo>
                  <a:lnTo>
                    <a:pt x="3" y="166"/>
                  </a:lnTo>
                  <a:lnTo>
                    <a:pt x="0" y="148"/>
                  </a:lnTo>
                  <a:lnTo>
                    <a:pt x="2" y="127"/>
                  </a:lnTo>
                  <a:lnTo>
                    <a:pt x="11" y="106"/>
                  </a:lnTo>
                  <a:lnTo>
                    <a:pt x="22" y="83"/>
                  </a:lnTo>
                  <a:lnTo>
                    <a:pt x="38" y="62"/>
                  </a:lnTo>
                  <a:lnTo>
                    <a:pt x="56" y="44"/>
                  </a:lnTo>
                  <a:lnTo>
                    <a:pt x="78" y="30"/>
                  </a:lnTo>
                  <a:lnTo>
                    <a:pt x="100" y="16"/>
                  </a:lnTo>
                  <a:lnTo>
                    <a:pt x="124" y="7"/>
                  </a:lnTo>
                  <a:lnTo>
                    <a:pt x="147" y="2"/>
                  </a:lnTo>
                  <a:lnTo>
                    <a:pt x="173" y="0"/>
                  </a:lnTo>
                  <a:close/>
                  <a:moveTo>
                    <a:pt x="172" y="8"/>
                  </a:moveTo>
                  <a:lnTo>
                    <a:pt x="147" y="8"/>
                  </a:lnTo>
                  <a:lnTo>
                    <a:pt x="124" y="13"/>
                  </a:lnTo>
                  <a:lnTo>
                    <a:pt x="102" y="21"/>
                  </a:lnTo>
                  <a:lnTo>
                    <a:pt x="82" y="34"/>
                  </a:lnTo>
                  <a:lnTo>
                    <a:pt x="61" y="48"/>
                  </a:lnTo>
                  <a:lnTo>
                    <a:pt x="44" y="65"/>
                  </a:lnTo>
                  <a:lnTo>
                    <a:pt x="29" y="84"/>
                  </a:lnTo>
                  <a:lnTo>
                    <a:pt x="18" y="106"/>
                  </a:lnTo>
                  <a:lnTo>
                    <a:pt x="11" y="126"/>
                  </a:lnTo>
                  <a:lnTo>
                    <a:pt x="8" y="145"/>
                  </a:lnTo>
                  <a:lnTo>
                    <a:pt x="11" y="163"/>
                  </a:lnTo>
                  <a:lnTo>
                    <a:pt x="18" y="180"/>
                  </a:lnTo>
                  <a:lnTo>
                    <a:pt x="29" y="191"/>
                  </a:lnTo>
                  <a:lnTo>
                    <a:pt x="44" y="203"/>
                  </a:lnTo>
                  <a:lnTo>
                    <a:pt x="63" y="210"/>
                  </a:lnTo>
                  <a:lnTo>
                    <a:pt x="87" y="212"/>
                  </a:lnTo>
                  <a:lnTo>
                    <a:pt x="110" y="210"/>
                  </a:lnTo>
                  <a:lnTo>
                    <a:pt x="133" y="203"/>
                  </a:lnTo>
                  <a:lnTo>
                    <a:pt x="156" y="191"/>
                  </a:lnTo>
                  <a:lnTo>
                    <a:pt x="180" y="180"/>
                  </a:lnTo>
                  <a:lnTo>
                    <a:pt x="199" y="163"/>
                  </a:lnTo>
                  <a:lnTo>
                    <a:pt x="218" y="146"/>
                  </a:lnTo>
                  <a:lnTo>
                    <a:pt x="233" y="126"/>
                  </a:lnTo>
                  <a:lnTo>
                    <a:pt x="243" y="106"/>
                  </a:lnTo>
                  <a:lnTo>
                    <a:pt x="247" y="84"/>
                  </a:lnTo>
                  <a:lnTo>
                    <a:pt x="248" y="66"/>
                  </a:lnTo>
                  <a:lnTo>
                    <a:pt x="244" y="49"/>
                  </a:lnTo>
                  <a:lnTo>
                    <a:pt x="236" y="35"/>
                  </a:lnTo>
                  <a:lnTo>
                    <a:pt x="225" y="22"/>
                  </a:lnTo>
                  <a:lnTo>
                    <a:pt x="209" y="15"/>
                  </a:lnTo>
                  <a:lnTo>
                    <a:pt x="191" y="9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1" name="Freeform 20">
              <a:extLst>
                <a:ext uri="{FF2B5EF4-FFF2-40B4-BE49-F238E27FC236}">
                  <a16:creationId xmlns:a16="http://schemas.microsoft.com/office/drawing/2014/main" id="{AD2E5FC6-445B-8B47-8FF1-2BF0B8013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" y="926"/>
              <a:ext cx="435" cy="374"/>
            </a:xfrm>
            <a:custGeom>
              <a:avLst/>
              <a:gdLst>
                <a:gd name="T0" fmla="*/ 1 w 2742"/>
                <a:gd name="T1" fmla="*/ 0 h 2869"/>
                <a:gd name="T2" fmla="*/ 1 w 2742"/>
                <a:gd name="T3" fmla="*/ 0 h 2869"/>
                <a:gd name="T4" fmla="*/ 2 w 2742"/>
                <a:gd name="T5" fmla="*/ 0 h 2869"/>
                <a:gd name="T6" fmla="*/ 2 w 2742"/>
                <a:gd name="T7" fmla="*/ 0 h 2869"/>
                <a:gd name="T8" fmla="*/ 2 w 2742"/>
                <a:gd name="T9" fmla="*/ 0 h 2869"/>
                <a:gd name="T10" fmla="*/ 2 w 2742"/>
                <a:gd name="T11" fmla="*/ 0 h 2869"/>
                <a:gd name="T12" fmla="*/ 2 w 2742"/>
                <a:gd name="T13" fmla="*/ 0 h 2869"/>
                <a:gd name="T14" fmla="*/ 1 w 2742"/>
                <a:gd name="T15" fmla="*/ 1 h 2869"/>
                <a:gd name="T16" fmla="*/ 1 w 2742"/>
                <a:gd name="T17" fmla="*/ 1 h 2869"/>
                <a:gd name="T18" fmla="*/ 1 w 2742"/>
                <a:gd name="T19" fmla="*/ 1 h 2869"/>
                <a:gd name="T20" fmla="*/ 0 w 2742"/>
                <a:gd name="T21" fmla="*/ 1 h 2869"/>
                <a:gd name="T22" fmla="*/ 0 w 2742"/>
                <a:gd name="T23" fmla="*/ 1 h 2869"/>
                <a:gd name="T24" fmla="*/ 0 w 2742"/>
                <a:gd name="T25" fmla="*/ 1 h 2869"/>
                <a:gd name="T26" fmla="*/ 0 w 2742"/>
                <a:gd name="T27" fmla="*/ 1 h 2869"/>
                <a:gd name="T28" fmla="*/ 0 w 2742"/>
                <a:gd name="T29" fmla="*/ 0 h 2869"/>
                <a:gd name="T30" fmla="*/ 0 w 2742"/>
                <a:gd name="T31" fmla="*/ 0 h 2869"/>
                <a:gd name="T32" fmla="*/ 0 w 2742"/>
                <a:gd name="T33" fmla="*/ 0 h 2869"/>
                <a:gd name="T34" fmla="*/ 1 w 2742"/>
                <a:gd name="T35" fmla="*/ 0 h 2869"/>
                <a:gd name="T36" fmla="*/ 1 w 2742"/>
                <a:gd name="T37" fmla="*/ 0 h 2869"/>
                <a:gd name="T38" fmla="*/ 1 w 2742"/>
                <a:gd name="T39" fmla="*/ 0 h 2869"/>
                <a:gd name="T40" fmla="*/ 1 w 2742"/>
                <a:gd name="T41" fmla="*/ 0 h 2869"/>
                <a:gd name="T42" fmla="*/ 1 w 2742"/>
                <a:gd name="T43" fmla="*/ 0 h 2869"/>
                <a:gd name="T44" fmla="*/ 1 w 2742"/>
                <a:gd name="T45" fmla="*/ 0 h 2869"/>
                <a:gd name="T46" fmla="*/ 1 w 2742"/>
                <a:gd name="T47" fmla="*/ 0 h 2869"/>
                <a:gd name="T48" fmla="*/ 1 w 2742"/>
                <a:gd name="T49" fmla="*/ 0 h 2869"/>
                <a:gd name="T50" fmla="*/ 0 w 2742"/>
                <a:gd name="T51" fmla="*/ 0 h 2869"/>
                <a:gd name="T52" fmla="*/ 0 w 2742"/>
                <a:gd name="T53" fmla="*/ 0 h 2869"/>
                <a:gd name="T54" fmla="*/ 0 w 2742"/>
                <a:gd name="T55" fmla="*/ 0 h 2869"/>
                <a:gd name="T56" fmla="*/ 0 w 2742"/>
                <a:gd name="T57" fmla="*/ 0 h 2869"/>
                <a:gd name="T58" fmla="*/ 0 w 2742"/>
                <a:gd name="T59" fmla="*/ 1 h 2869"/>
                <a:gd name="T60" fmla="*/ 0 w 2742"/>
                <a:gd name="T61" fmla="*/ 1 h 2869"/>
                <a:gd name="T62" fmla="*/ 0 w 2742"/>
                <a:gd name="T63" fmla="*/ 1 h 2869"/>
                <a:gd name="T64" fmla="*/ 1 w 2742"/>
                <a:gd name="T65" fmla="*/ 1 h 2869"/>
                <a:gd name="T66" fmla="*/ 1 w 2742"/>
                <a:gd name="T67" fmla="*/ 1 h 2869"/>
                <a:gd name="T68" fmla="*/ 1 w 2742"/>
                <a:gd name="T69" fmla="*/ 1 h 2869"/>
                <a:gd name="T70" fmla="*/ 1 w 2742"/>
                <a:gd name="T71" fmla="*/ 1 h 2869"/>
                <a:gd name="T72" fmla="*/ 2 w 2742"/>
                <a:gd name="T73" fmla="*/ 0 h 2869"/>
                <a:gd name="T74" fmla="*/ 2 w 2742"/>
                <a:gd name="T75" fmla="*/ 0 h 2869"/>
                <a:gd name="T76" fmla="*/ 2 w 2742"/>
                <a:gd name="T77" fmla="*/ 0 h 2869"/>
                <a:gd name="T78" fmla="*/ 2 w 2742"/>
                <a:gd name="T79" fmla="*/ 0 h 2869"/>
                <a:gd name="T80" fmla="*/ 2 w 2742"/>
                <a:gd name="T81" fmla="*/ 0 h 2869"/>
                <a:gd name="T82" fmla="*/ 1 w 2742"/>
                <a:gd name="T83" fmla="*/ 0 h 2869"/>
                <a:gd name="T84" fmla="*/ 1 w 2742"/>
                <a:gd name="T85" fmla="*/ 0 h 28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42"/>
                <a:gd name="T130" fmla="*/ 0 h 2869"/>
                <a:gd name="T131" fmla="*/ 2742 w 2742"/>
                <a:gd name="T132" fmla="*/ 2869 h 28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42" h="2869">
                  <a:moveTo>
                    <a:pt x="1945" y="0"/>
                  </a:moveTo>
                  <a:lnTo>
                    <a:pt x="2028" y="3"/>
                  </a:lnTo>
                  <a:lnTo>
                    <a:pt x="2110" y="13"/>
                  </a:lnTo>
                  <a:lnTo>
                    <a:pt x="2187" y="30"/>
                  </a:lnTo>
                  <a:lnTo>
                    <a:pt x="2261" y="54"/>
                  </a:lnTo>
                  <a:lnTo>
                    <a:pt x="2328" y="83"/>
                  </a:lnTo>
                  <a:lnTo>
                    <a:pt x="2393" y="119"/>
                  </a:lnTo>
                  <a:lnTo>
                    <a:pt x="2451" y="160"/>
                  </a:lnTo>
                  <a:lnTo>
                    <a:pt x="2506" y="208"/>
                  </a:lnTo>
                  <a:lnTo>
                    <a:pt x="2560" y="266"/>
                  </a:lnTo>
                  <a:lnTo>
                    <a:pt x="2611" y="331"/>
                  </a:lnTo>
                  <a:lnTo>
                    <a:pt x="2653" y="402"/>
                  </a:lnTo>
                  <a:lnTo>
                    <a:pt x="2689" y="482"/>
                  </a:lnTo>
                  <a:lnTo>
                    <a:pt x="2715" y="570"/>
                  </a:lnTo>
                  <a:lnTo>
                    <a:pt x="2735" y="670"/>
                  </a:lnTo>
                  <a:lnTo>
                    <a:pt x="2742" y="781"/>
                  </a:lnTo>
                  <a:lnTo>
                    <a:pt x="2742" y="907"/>
                  </a:lnTo>
                  <a:lnTo>
                    <a:pt x="2726" y="1042"/>
                  </a:lnTo>
                  <a:lnTo>
                    <a:pt x="2695" y="1188"/>
                  </a:lnTo>
                  <a:lnTo>
                    <a:pt x="2648" y="1339"/>
                  </a:lnTo>
                  <a:lnTo>
                    <a:pt x="2587" y="1496"/>
                  </a:lnTo>
                  <a:lnTo>
                    <a:pt x="2510" y="1653"/>
                  </a:lnTo>
                  <a:lnTo>
                    <a:pt x="2420" y="1810"/>
                  </a:lnTo>
                  <a:lnTo>
                    <a:pt x="2315" y="1963"/>
                  </a:lnTo>
                  <a:lnTo>
                    <a:pt x="2200" y="2111"/>
                  </a:lnTo>
                  <a:lnTo>
                    <a:pt x="2045" y="2274"/>
                  </a:lnTo>
                  <a:lnTo>
                    <a:pt x="1879" y="2423"/>
                  </a:lnTo>
                  <a:lnTo>
                    <a:pt x="1703" y="2554"/>
                  </a:lnTo>
                  <a:lnTo>
                    <a:pt x="1521" y="2666"/>
                  </a:lnTo>
                  <a:lnTo>
                    <a:pt x="1333" y="2755"/>
                  </a:lnTo>
                  <a:lnTo>
                    <a:pt x="1142" y="2821"/>
                  </a:lnTo>
                  <a:lnTo>
                    <a:pt x="949" y="2858"/>
                  </a:lnTo>
                  <a:lnTo>
                    <a:pt x="761" y="2869"/>
                  </a:lnTo>
                  <a:lnTo>
                    <a:pt x="583" y="2846"/>
                  </a:lnTo>
                  <a:lnTo>
                    <a:pt x="430" y="2796"/>
                  </a:lnTo>
                  <a:lnTo>
                    <a:pt x="300" y="2720"/>
                  </a:lnTo>
                  <a:lnTo>
                    <a:pt x="194" y="2623"/>
                  </a:lnTo>
                  <a:lnTo>
                    <a:pt x="110" y="2505"/>
                  </a:lnTo>
                  <a:lnTo>
                    <a:pt x="51" y="2368"/>
                  </a:lnTo>
                  <a:lnTo>
                    <a:pt x="13" y="2216"/>
                  </a:lnTo>
                  <a:lnTo>
                    <a:pt x="0" y="2052"/>
                  </a:lnTo>
                  <a:lnTo>
                    <a:pt x="6" y="1906"/>
                  </a:lnTo>
                  <a:lnTo>
                    <a:pt x="30" y="1756"/>
                  </a:lnTo>
                  <a:lnTo>
                    <a:pt x="68" y="1602"/>
                  </a:lnTo>
                  <a:lnTo>
                    <a:pt x="122" y="1450"/>
                  </a:lnTo>
                  <a:lnTo>
                    <a:pt x="186" y="1298"/>
                  </a:lnTo>
                  <a:lnTo>
                    <a:pt x="264" y="1152"/>
                  </a:lnTo>
                  <a:lnTo>
                    <a:pt x="349" y="1011"/>
                  </a:lnTo>
                  <a:lnTo>
                    <a:pt x="442" y="881"/>
                  </a:lnTo>
                  <a:lnTo>
                    <a:pt x="537" y="761"/>
                  </a:lnTo>
                  <a:lnTo>
                    <a:pt x="633" y="653"/>
                  </a:lnTo>
                  <a:lnTo>
                    <a:pt x="730" y="557"/>
                  </a:lnTo>
                  <a:lnTo>
                    <a:pt x="827" y="471"/>
                  </a:lnTo>
                  <a:lnTo>
                    <a:pt x="922" y="393"/>
                  </a:lnTo>
                  <a:lnTo>
                    <a:pt x="1020" y="324"/>
                  </a:lnTo>
                  <a:lnTo>
                    <a:pt x="1118" y="261"/>
                  </a:lnTo>
                  <a:lnTo>
                    <a:pt x="1219" y="206"/>
                  </a:lnTo>
                  <a:lnTo>
                    <a:pt x="1308" y="158"/>
                  </a:lnTo>
                  <a:lnTo>
                    <a:pt x="1400" y="118"/>
                  </a:lnTo>
                  <a:lnTo>
                    <a:pt x="1491" y="82"/>
                  </a:lnTo>
                  <a:lnTo>
                    <a:pt x="1584" y="53"/>
                  </a:lnTo>
                  <a:lnTo>
                    <a:pt x="1675" y="29"/>
                  </a:lnTo>
                  <a:lnTo>
                    <a:pt x="1766" y="13"/>
                  </a:lnTo>
                  <a:lnTo>
                    <a:pt x="1855" y="3"/>
                  </a:lnTo>
                  <a:lnTo>
                    <a:pt x="1945" y="0"/>
                  </a:lnTo>
                  <a:close/>
                  <a:moveTo>
                    <a:pt x="1928" y="39"/>
                  </a:moveTo>
                  <a:lnTo>
                    <a:pt x="1843" y="42"/>
                  </a:lnTo>
                  <a:lnTo>
                    <a:pt x="1757" y="52"/>
                  </a:lnTo>
                  <a:lnTo>
                    <a:pt x="1671" y="67"/>
                  </a:lnTo>
                  <a:lnTo>
                    <a:pt x="1584" y="91"/>
                  </a:lnTo>
                  <a:lnTo>
                    <a:pt x="1497" y="119"/>
                  </a:lnTo>
                  <a:lnTo>
                    <a:pt x="1409" y="154"/>
                  </a:lnTo>
                  <a:lnTo>
                    <a:pt x="1321" y="193"/>
                  </a:lnTo>
                  <a:lnTo>
                    <a:pt x="1236" y="239"/>
                  </a:lnTo>
                  <a:lnTo>
                    <a:pt x="1140" y="293"/>
                  </a:lnTo>
                  <a:lnTo>
                    <a:pt x="1047" y="353"/>
                  </a:lnTo>
                  <a:lnTo>
                    <a:pt x="954" y="420"/>
                  </a:lnTo>
                  <a:lnTo>
                    <a:pt x="865" y="495"/>
                  </a:lnTo>
                  <a:lnTo>
                    <a:pt x="774" y="576"/>
                  </a:lnTo>
                  <a:lnTo>
                    <a:pt x="685" y="668"/>
                  </a:lnTo>
                  <a:lnTo>
                    <a:pt x="597" y="768"/>
                  </a:lnTo>
                  <a:lnTo>
                    <a:pt x="509" y="882"/>
                  </a:lnTo>
                  <a:lnTo>
                    <a:pt x="424" y="1005"/>
                  </a:lnTo>
                  <a:lnTo>
                    <a:pt x="348" y="1135"/>
                  </a:lnTo>
                  <a:lnTo>
                    <a:pt x="279" y="1271"/>
                  </a:lnTo>
                  <a:lnTo>
                    <a:pt x="224" y="1411"/>
                  </a:lnTo>
                  <a:lnTo>
                    <a:pt x="177" y="1551"/>
                  </a:lnTo>
                  <a:lnTo>
                    <a:pt x="145" y="1691"/>
                  </a:lnTo>
                  <a:lnTo>
                    <a:pt x="127" y="1827"/>
                  </a:lnTo>
                  <a:lnTo>
                    <a:pt x="126" y="1960"/>
                  </a:lnTo>
                  <a:lnTo>
                    <a:pt x="141" y="2106"/>
                  </a:lnTo>
                  <a:lnTo>
                    <a:pt x="179" y="2241"/>
                  </a:lnTo>
                  <a:lnTo>
                    <a:pt x="237" y="2361"/>
                  </a:lnTo>
                  <a:lnTo>
                    <a:pt x="315" y="2467"/>
                  </a:lnTo>
                  <a:lnTo>
                    <a:pt x="414" y="2554"/>
                  </a:lnTo>
                  <a:lnTo>
                    <a:pt x="535" y="2620"/>
                  </a:lnTo>
                  <a:lnTo>
                    <a:pt x="674" y="2664"/>
                  </a:lnTo>
                  <a:lnTo>
                    <a:pt x="836" y="2684"/>
                  </a:lnTo>
                  <a:lnTo>
                    <a:pt x="1007" y="2675"/>
                  </a:lnTo>
                  <a:lnTo>
                    <a:pt x="1182" y="2642"/>
                  </a:lnTo>
                  <a:lnTo>
                    <a:pt x="1355" y="2583"/>
                  </a:lnTo>
                  <a:lnTo>
                    <a:pt x="1526" y="2505"/>
                  </a:lnTo>
                  <a:lnTo>
                    <a:pt x="1692" y="2405"/>
                  </a:lnTo>
                  <a:lnTo>
                    <a:pt x="1853" y="2289"/>
                  </a:lnTo>
                  <a:lnTo>
                    <a:pt x="2005" y="2156"/>
                  </a:lnTo>
                  <a:lnTo>
                    <a:pt x="2149" y="2012"/>
                  </a:lnTo>
                  <a:lnTo>
                    <a:pt x="2257" y="1877"/>
                  </a:lnTo>
                  <a:lnTo>
                    <a:pt x="2355" y="1738"/>
                  </a:lnTo>
                  <a:lnTo>
                    <a:pt x="2440" y="1595"/>
                  </a:lnTo>
                  <a:lnTo>
                    <a:pt x="2514" y="1451"/>
                  </a:lnTo>
                  <a:lnTo>
                    <a:pt x="2573" y="1307"/>
                  </a:lnTo>
                  <a:lnTo>
                    <a:pt x="2620" y="1167"/>
                  </a:lnTo>
                  <a:lnTo>
                    <a:pt x="2652" y="1033"/>
                  </a:lnTo>
                  <a:lnTo>
                    <a:pt x="2670" y="907"/>
                  </a:lnTo>
                  <a:lnTo>
                    <a:pt x="2673" y="789"/>
                  </a:lnTo>
                  <a:lnTo>
                    <a:pt x="2666" y="684"/>
                  </a:lnTo>
                  <a:lnTo>
                    <a:pt x="2651" y="589"/>
                  </a:lnTo>
                  <a:lnTo>
                    <a:pt x="2627" y="505"/>
                  </a:lnTo>
                  <a:lnTo>
                    <a:pt x="2595" y="428"/>
                  </a:lnTo>
                  <a:lnTo>
                    <a:pt x="2558" y="360"/>
                  </a:lnTo>
                  <a:lnTo>
                    <a:pt x="2511" y="298"/>
                  </a:lnTo>
                  <a:lnTo>
                    <a:pt x="2462" y="244"/>
                  </a:lnTo>
                  <a:lnTo>
                    <a:pt x="2409" y="196"/>
                  </a:lnTo>
                  <a:lnTo>
                    <a:pt x="2354" y="156"/>
                  </a:lnTo>
                  <a:lnTo>
                    <a:pt x="2293" y="122"/>
                  </a:lnTo>
                  <a:lnTo>
                    <a:pt x="2229" y="93"/>
                  </a:lnTo>
                  <a:lnTo>
                    <a:pt x="2159" y="69"/>
                  </a:lnTo>
                  <a:lnTo>
                    <a:pt x="2085" y="52"/>
                  </a:lnTo>
                  <a:lnTo>
                    <a:pt x="2008" y="42"/>
                  </a:lnTo>
                  <a:lnTo>
                    <a:pt x="1928" y="39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2" name="Freeform 21">
              <a:extLst>
                <a:ext uri="{FF2B5EF4-FFF2-40B4-BE49-F238E27FC236}">
                  <a16:creationId xmlns:a16="http://schemas.microsoft.com/office/drawing/2014/main" id="{D81F92C9-5D16-9041-B1B9-518347AF0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2" y="966"/>
              <a:ext cx="41" cy="28"/>
            </a:xfrm>
            <a:custGeom>
              <a:avLst/>
              <a:gdLst>
                <a:gd name="T0" fmla="*/ 0 w 256"/>
                <a:gd name="T1" fmla="*/ 0 h 219"/>
                <a:gd name="T2" fmla="*/ 0 w 256"/>
                <a:gd name="T3" fmla="*/ 0 h 219"/>
                <a:gd name="T4" fmla="*/ 0 w 256"/>
                <a:gd name="T5" fmla="*/ 0 h 219"/>
                <a:gd name="T6" fmla="*/ 0 w 256"/>
                <a:gd name="T7" fmla="*/ 0 h 219"/>
                <a:gd name="T8" fmla="*/ 0 w 256"/>
                <a:gd name="T9" fmla="*/ 0 h 219"/>
                <a:gd name="T10" fmla="*/ 0 w 256"/>
                <a:gd name="T11" fmla="*/ 0 h 219"/>
                <a:gd name="T12" fmla="*/ 0 w 256"/>
                <a:gd name="T13" fmla="*/ 0 h 219"/>
                <a:gd name="T14" fmla="*/ 0 w 256"/>
                <a:gd name="T15" fmla="*/ 0 h 219"/>
                <a:gd name="T16" fmla="*/ 0 w 256"/>
                <a:gd name="T17" fmla="*/ 0 h 219"/>
                <a:gd name="T18" fmla="*/ 0 w 256"/>
                <a:gd name="T19" fmla="*/ 0 h 219"/>
                <a:gd name="T20" fmla="*/ 0 w 256"/>
                <a:gd name="T21" fmla="*/ 0 h 219"/>
                <a:gd name="T22" fmla="*/ 0 w 256"/>
                <a:gd name="T23" fmla="*/ 0 h 219"/>
                <a:gd name="T24" fmla="*/ 0 w 256"/>
                <a:gd name="T25" fmla="*/ 0 h 219"/>
                <a:gd name="T26" fmla="*/ 0 w 256"/>
                <a:gd name="T27" fmla="*/ 0 h 219"/>
                <a:gd name="T28" fmla="*/ 0 w 256"/>
                <a:gd name="T29" fmla="*/ 0 h 219"/>
                <a:gd name="T30" fmla="*/ 0 w 256"/>
                <a:gd name="T31" fmla="*/ 0 h 219"/>
                <a:gd name="T32" fmla="*/ 0 w 256"/>
                <a:gd name="T33" fmla="*/ 0 h 219"/>
                <a:gd name="T34" fmla="*/ 0 w 256"/>
                <a:gd name="T35" fmla="*/ 0 h 219"/>
                <a:gd name="T36" fmla="*/ 0 w 256"/>
                <a:gd name="T37" fmla="*/ 0 h 219"/>
                <a:gd name="T38" fmla="*/ 0 w 256"/>
                <a:gd name="T39" fmla="*/ 0 h 219"/>
                <a:gd name="T40" fmla="*/ 0 w 256"/>
                <a:gd name="T41" fmla="*/ 0 h 219"/>
                <a:gd name="T42" fmla="*/ 0 w 256"/>
                <a:gd name="T43" fmla="*/ 0 h 219"/>
                <a:gd name="T44" fmla="*/ 0 w 256"/>
                <a:gd name="T45" fmla="*/ 0 h 219"/>
                <a:gd name="T46" fmla="*/ 0 w 256"/>
                <a:gd name="T47" fmla="*/ 0 h 219"/>
                <a:gd name="T48" fmla="*/ 0 w 256"/>
                <a:gd name="T49" fmla="*/ 0 h 219"/>
                <a:gd name="T50" fmla="*/ 0 w 256"/>
                <a:gd name="T51" fmla="*/ 0 h 219"/>
                <a:gd name="T52" fmla="*/ 0 w 256"/>
                <a:gd name="T53" fmla="*/ 0 h 219"/>
                <a:gd name="T54" fmla="*/ 0 w 256"/>
                <a:gd name="T55" fmla="*/ 0 h 219"/>
                <a:gd name="T56" fmla="*/ 0 w 256"/>
                <a:gd name="T57" fmla="*/ 0 h 219"/>
                <a:gd name="T58" fmla="*/ 0 w 256"/>
                <a:gd name="T59" fmla="*/ 0 h 219"/>
                <a:gd name="T60" fmla="*/ 0 w 256"/>
                <a:gd name="T61" fmla="*/ 0 h 219"/>
                <a:gd name="T62" fmla="*/ 0 w 256"/>
                <a:gd name="T63" fmla="*/ 0 h 219"/>
                <a:gd name="T64" fmla="*/ 0 w 256"/>
                <a:gd name="T65" fmla="*/ 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9"/>
                <a:gd name="T101" fmla="*/ 256 w 256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9">
                  <a:moveTo>
                    <a:pt x="173" y="0"/>
                  </a:moveTo>
                  <a:lnTo>
                    <a:pt x="194" y="2"/>
                  </a:lnTo>
                  <a:lnTo>
                    <a:pt x="213" y="7"/>
                  </a:lnTo>
                  <a:lnTo>
                    <a:pt x="230" y="16"/>
                  </a:lnTo>
                  <a:lnTo>
                    <a:pt x="243" y="30"/>
                  </a:lnTo>
                  <a:lnTo>
                    <a:pt x="251" y="44"/>
                  </a:lnTo>
                  <a:lnTo>
                    <a:pt x="256" y="64"/>
                  </a:lnTo>
                  <a:lnTo>
                    <a:pt x="255" y="83"/>
                  </a:lnTo>
                  <a:lnTo>
                    <a:pt x="249" y="106"/>
                  </a:lnTo>
                  <a:lnTo>
                    <a:pt x="238" y="127"/>
                  </a:lnTo>
                  <a:lnTo>
                    <a:pt x="222" y="149"/>
                  </a:lnTo>
                  <a:lnTo>
                    <a:pt x="204" y="167"/>
                  </a:lnTo>
                  <a:lnTo>
                    <a:pt x="184" y="185"/>
                  </a:lnTo>
                  <a:lnTo>
                    <a:pt x="159" y="198"/>
                  </a:lnTo>
                  <a:lnTo>
                    <a:pt x="134" y="210"/>
                  </a:lnTo>
                  <a:lnTo>
                    <a:pt x="109" y="216"/>
                  </a:lnTo>
                  <a:lnTo>
                    <a:pt x="83" y="219"/>
                  </a:lnTo>
                  <a:lnTo>
                    <a:pt x="58" y="215"/>
                  </a:lnTo>
                  <a:lnTo>
                    <a:pt x="39" y="208"/>
                  </a:lnTo>
                  <a:lnTo>
                    <a:pt x="22" y="197"/>
                  </a:lnTo>
                  <a:lnTo>
                    <a:pt x="11" y="184"/>
                  </a:lnTo>
                  <a:lnTo>
                    <a:pt x="3" y="166"/>
                  </a:lnTo>
                  <a:lnTo>
                    <a:pt x="0" y="148"/>
                  </a:lnTo>
                  <a:lnTo>
                    <a:pt x="2" y="127"/>
                  </a:lnTo>
                  <a:lnTo>
                    <a:pt x="11" y="106"/>
                  </a:lnTo>
                  <a:lnTo>
                    <a:pt x="22" y="83"/>
                  </a:lnTo>
                  <a:lnTo>
                    <a:pt x="38" y="62"/>
                  </a:lnTo>
                  <a:lnTo>
                    <a:pt x="56" y="44"/>
                  </a:lnTo>
                  <a:lnTo>
                    <a:pt x="78" y="30"/>
                  </a:lnTo>
                  <a:lnTo>
                    <a:pt x="100" y="16"/>
                  </a:lnTo>
                  <a:lnTo>
                    <a:pt x="124" y="7"/>
                  </a:lnTo>
                  <a:lnTo>
                    <a:pt x="147" y="2"/>
                  </a:lnTo>
                  <a:lnTo>
                    <a:pt x="173" y="0"/>
                  </a:lnTo>
                  <a:close/>
                  <a:moveTo>
                    <a:pt x="172" y="8"/>
                  </a:moveTo>
                  <a:lnTo>
                    <a:pt x="147" y="8"/>
                  </a:lnTo>
                  <a:lnTo>
                    <a:pt x="124" y="13"/>
                  </a:lnTo>
                  <a:lnTo>
                    <a:pt x="102" y="21"/>
                  </a:lnTo>
                  <a:lnTo>
                    <a:pt x="82" y="34"/>
                  </a:lnTo>
                  <a:lnTo>
                    <a:pt x="61" y="48"/>
                  </a:lnTo>
                  <a:lnTo>
                    <a:pt x="44" y="65"/>
                  </a:lnTo>
                  <a:lnTo>
                    <a:pt x="29" y="84"/>
                  </a:lnTo>
                  <a:lnTo>
                    <a:pt x="18" y="106"/>
                  </a:lnTo>
                  <a:lnTo>
                    <a:pt x="11" y="126"/>
                  </a:lnTo>
                  <a:lnTo>
                    <a:pt x="8" y="145"/>
                  </a:lnTo>
                  <a:lnTo>
                    <a:pt x="11" y="163"/>
                  </a:lnTo>
                  <a:lnTo>
                    <a:pt x="18" y="180"/>
                  </a:lnTo>
                  <a:lnTo>
                    <a:pt x="29" y="191"/>
                  </a:lnTo>
                  <a:lnTo>
                    <a:pt x="44" y="203"/>
                  </a:lnTo>
                  <a:lnTo>
                    <a:pt x="63" y="210"/>
                  </a:lnTo>
                  <a:lnTo>
                    <a:pt x="87" y="212"/>
                  </a:lnTo>
                  <a:lnTo>
                    <a:pt x="110" y="210"/>
                  </a:lnTo>
                  <a:lnTo>
                    <a:pt x="133" y="203"/>
                  </a:lnTo>
                  <a:lnTo>
                    <a:pt x="156" y="191"/>
                  </a:lnTo>
                  <a:lnTo>
                    <a:pt x="180" y="180"/>
                  </a:lnTo>
                  <a:lnTo>
                    <a:pt x="199" y="163"/>
                  </a:lnTo>
                  <a:lnTo>
                    <a:pt x="218" y="146"/>
                  </a:lnTo>
                  <a:lnTo>
                    <a:pt x="233" y="126"/>
                  </a:lnTo>
                  <a:lnTo>
                    <a:pt x="243" y="106"/>
                  </a:lnTo>
                  <a:lnTo>
                    <a:pt x="247" y="84"/>
                  </a:lnTo>
                  <a:lnTo>
                    <a:pt x="248" y="66"/>
                  </a:lnTo>
                  <a:lnTo>
                    <a:pt x="244" y="49"/>
                  </a:lnTo>
                  <a:lnTo>
                    <a:pt x="236" y="35"/>
                  </a:lnTo>
                  <a:lnTo>
                    <a:pt x="225" y="22"/>
                  </a:lnTo>
                  <a:lnTo>
                    <a:pt x="209" y="15"/>
                  </a:lnTo>
                  <a:lnTo>
                    <a:pt x="191" y="9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3" name="Freeform 22">
              <a:extLst>
                <a:ext uri="{FF2B5EF4-FFF2-40B4-BE49-F238E27FC236}">
                  <a16:creationId xmlns:a16="http://schemas.microsoft.com/office/drawing/2014/main" id="{44F479A5-0129-2744-A72B-1DA6FD15C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233"/>
              <a:ext cx="64" cy="99"/>
            </a:xfrm>
            <a:custGeom>
              <a:avLst/>
              <a:gdLst>
                <a:gd name="T0" fmla="*/ 0 w 404"/>
                <a:gd name="T1" fmla="*/ 0 h 759"/>
                <a:gd name="T2" fmla="*/ 0 w 404"/>
                <a:gd name="T3" fmla="*/ 0 h 759"/>
                <a:gd name="T4" fmla="*/ 0 w 404"/>
                <a:gd name="T5" fmla="*/ 0 h 759"/>
                <a:gd name="T6" fmla="*/ 0 w 404"/>
                <a:gd name="T7" fmla="*/ 0 h 759"/>
                <a:gd name="T8" fmla="*/ 0 w 404"/>
                <a:gd name="T9" fmla="*/ 0 h 7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759"/>
                <a:gd name="T17" fmla="*/ 404 w 404"/>
                <a:gd name="T18" fmla="*/ 759 h 7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759">
                  <a:moveTo>
                    <a:pt x="235" y="0"/>
                  </a:moveTo>
                  <a:lnTo>
                    <a:pt x="404" y="57"/>
                  </a:lnTo>
                  <a:lnTo>
                    <a:pt x="170" y="759"/>
                  </a:lnTo>
                  <a:lnTo>
                    <a:pt x="0" y="70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4" name="Freeform 23">
              <a:extLst>
                <a:ext uri="{FF2B5EF4-FFF2-40B4-BE49-F238E27FC236}">
                  <a16:creationId xmlns:a16="http://schemas.microsoft.com/office/drawing/2014/main" id="{A4FAE783-C520-7641-BFE3-084F2503B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238"/>
              <a:ext cx="49" cy="88"/>
            </a:xfrm>
            <a:custGeom>
              <a:avLst/>
              <a:gdLst>
                <a:gd name="T0" fmla="*/ 0 w 310"/>
                <a:gd name="T1" fmla="*/ 0 h 677"/>
                <a:gd name="T2" fmla="*/ 0 w 310"/>
                <a:gd name="T3" fmla="*/ 0 h 677"/>
                <a:gd name="T4" fmla="*/ 0 w 310"/>
                <a:gd name="T5" fmla="*/ 0 h 677"/>
                <a:gd name="T6" fmla="*/ 0 w 310"/>
                <a:gd name="T7" fmla="*/ 0 h 677"/>
                <a:gd name="T8" fmla="*/ 0 w 310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677"/>
                <a:gd name="T17" fmla="*/ 310 w 310"/>
                <a:gd name="T18" fmla="*/ 677 h 6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677">
                  <a:moveTo>
                    <a:pt x="215" y="0"/>
                  </a:moveTo>
                  <a:lnTo>
                    <a:pt x="310" y="31"/>
                  </a:lnTo>
                  <a:lnTo>
                    <a:pt x="95" y="677"/>
                  </a:lnTo>
                  <a:lnTo>
                    <a:pt x="0" y="64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5" name="Freeform 24">
              <a:extLst>
                <a:ext uri="{FF2B5EF4-FFF2-40B4-BE49-F238E27FC236}">
                  <a16:creationId xmlns:a16="http://schemas.microsoft.com/office/drawing/2014/main" id="{37743AD7-E2E1-EE4D-8B92-C07A6F74B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1145"/>
              <a:ext cx="58" cy="98"/>
            </a:xfrm>
            <a:custGeom>
              <a:avLst/>
              <a:gdLst>
                <a:gd name="T0" fmla="*/ 0 w 366"/>
                <a:gd name="T1" fmla="*/ 0 h 747"/>
                <a:gd name="T2" fmla="*/ 0 w 366"/>
                <a:gd name="T3" fmla="*/ 0 h 747"/>
                <a:gd name="T4" fmla="*/ 0 w 366"/>
                <a:gd name="T5" fmla="*/ 0 h 747"/>
                <a:gd name="T6" fmla="*/ 0 w 366"/>
                <a:gd name="T7" fmla="*/ 0 h 747"/>
                <a:gd name="T8" fmla="*/ 0 w 366"/>
                <a:gd name="T9" fmla="*/ 0 h 7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747"/>
                <a:gd name="T17" fmla="*/ 366 w 366"/>
                <a:gd name="T18" fmla="*/ 747 h 7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747">
                  <a:moveTo>
                    <a:pt x="232" y="0"/>
                  </a:moveTo>
                  <a:lnTo>
                    <a:pt x="366" y="43"/>
                  </a:lnTo>
                  <a:lnTo>
                    <a:pt x="131" y="747"/>
                  </a:lnTo>
                  <a:lnTo>
                    <a:pt x="0" y="70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6" name="Freeform 25">
              <a:extLst>
                <a:ext uri="{FF2B5EF4-FFF2-40B4-BE49-F238E27FC236}">
                  <a16:creationId xmlns:a16="http://schemas.microsoft.com/office/drawing/2014/main" id="{D1D91789-4A6B-2F45-80EE-03665F7F2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1151"/>
              <a:ext cx="46" cy="87"/>
            </a:xfrm>
            <a:custGeom>
              <a:avLst/>
              <a:gdLst>
                <a:gd name="T0" fmla="*/ 0 w 288"/>
                <a:gd name="T1" fmla="*/ 0 h 670"/>
                <a:gd name="T2" fmla="*/ 0 w 288"/>
                <a:gd name="T3" fmla="*/ 0 h 670"/>
                <a:gd name="T4" fmla="*/ 0 w 288"/>
                <a:gd name="T5" fmla="*/ 0 h 670"/>
                <a:gd name="T6" fmla="*/ 0 w 288"/>
                <a:gd name="T7" fmla="*/ 0 h 670"/>
                <a:gd name="T8" fmla="*/ 0 w 288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670"/>
                <a:gd name="T17" fmla="*/ 288 w 288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670">
                  <a:moveTo>
                    <a:pt x="215" y="0"/>
                  </a:moveTo>
                  <a:lnTo>
                    <a:pt x="288" y="25"/>
                  </a:lnTo>
                  <a:lnTo>
                    <a:pt x="74" y="670"/>
                  </a:lnTo>
                  <a:lnTo>
                    <a:pt x="0" y="64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7" name="Freeform 26">
              <a:extLst>
                <a:ext uri="{FF2B5EF4-FFF2-40B4-BE49-F238E27FC236}">
                  <a16:creationId xmlns:a16="http://schemas.microsoft.com/office/drawing/2014/main" id="{A36011C6-4A94-BF41-8FE2-883C55718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1058"/>
              <a:ext cx="52" cy="95"/>
            </a:xfrm>
            <a:custGeom>
              <a:avLst/>
              <a:gdLst>
                <a:gd name="T0" fmla="*/ 0 w 328"/>
                <a:gd name="T1" fmla="*/ 0 h 733"/>
                <a:gd name="T2" fmla="*/ 0 w 328"/>
                <a:gd name="T3" fmla="*/ 0 h 733"/>
                <a:gd name="T4" fmla="*/ 0 w 328"/>
                <a:gd name="T5" fmla="*/ 0 h 733"/>
                <a:gd name="T6" fmla="*/ 0 w 328"/>
                <a:gd name="T7" fmla="*/ 0 h 733"/>
                <a:gd name="T8" fmla="*/ 0 w 328"/>
                <a:gd name="T9" fmla="*/ 0 h 7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733"/>
                <a:gd name="T17" fmla="*/ 328 w 328"/>
                <a:gd name="T18" fmla="*/ 733 h 7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733">
                  <a:moveTo>
                    <a:pt x="232" y="0"/>
                  </a:moveTo>
                  <a:lnTo>
                    <a:pt x="328" y="31"/>
                  </a:lnTo>
                  <a:lnTo>
                    <a:pt x="94" y="733"/>
                  </a:lnTo>
                  <a:lnTo>
                    <a:pt x="0" y="70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8" name="Freeform 27">
              <a:extLst>
                <a:ext uri="{FF2B5EF4-FFF2-40B4-BE49-F238E27FC236}">
                  <a16:creationId xmlns:a16="http://schemas.microsoft.com/office/drawing/2014/main" id="{BE1E7CC9-FE3D-CC45-80D0-A7497188E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063"/>
              <a:ext cx="42" cy="86"/>
            </a:xfrm>
            <a:custGeom>
              <a:avLst/>
              <a:gdLst>
                <a:gd name="T0" fmla="*/ 0 w 267"/>
                <a:gd name="T1" fmla="*/ 0 h 663"/>
                <a:gd name="T2" fmla="*/ 0 w 267"/>
                <a:gd name="T3" fmla="*/ 0 h 663"/>
                <a:gd name="T4" fmla="*/ 0 w 267"/>
                <a:gd name="T5" fmla="*/ 0 h 663"/>
                <a:gd name="T6" fmla="*/ 0 w 267"/>
                <a:gd name="T7" fmla="*/ 0 h 663"/>
                <a:gd name="T8" fmla="*/ 0 w 267"/>
                <a:gd name="T9" fmla="*/ 0 h 6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63"/>
                <a:gd name="T17" fmla="*/ 267 w 267"/>
                <a:gd name="T18" fmla="*/ 663 h 6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63">
                  <a:moveTo>
                    <a:pt x="215" y="0"/>
                  </a:moveTo>
                  <a:lnTo>
                    <a:pt x="267" y="18"/>
                  </a:lnTo>
                  <a:lnTo>
                    <a:pt x="53" y="663"/>
                  </a:lnTo>
                  <a:lnTo>
                    <a:pt x="0" y="64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9" name="Freeform 28">
              <a:extLst>
                <a:ext uri="{FF2B5EF4-FFF2-40B4-BE49-F238E27FC236}">
                  <a16:creationId xmlns:a16="http://schemas.microsoft.com/office/drawing/2014/main" id="{20007790-D5BA-AD40-9E55-4D6F4F08C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970"/>
              <a:ext cx="46" cy="94"/>
            </a:xfrm>
            <a:custGeom>
              <a:avLst/>
              <a:gdLst>
                <a:gd name="T0" fmla="*/ 0 w 289"/>
                <a:gd name="T1" fmla="*/ 0 h 722"/>
                <a:gd name="T2" fmla="*/ 0 w 289"/>
                <a:gd name="T3" fmla="*/ 0 h 722"/>
                <a:gd name="T4" fmla="*/ 0 w 289"/>
                <a:gd name="T5" fmla="*/ 0 h 722"/>
                <a:gd name="T6" fmla="*/ 0 w 289"/>
                <a:gd name="T7" fmla="*/ 0 h 722"/>
                <a:gd name="T8" fmla="*/ 0 w 289"/>
                <a:gd name="T9" fmla="*/ 0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722"/>
                <a:gd name="T17" fmla="*/ 289 w 289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722">
                  <a:moveTo>
                    <a:pt x="233" y="0"/>
                  </a:moveTo>
                  <a:lnTo>
                    <a:pt x="289" y="18"/>
                  </a:lnTo>
                  <a:lnTo>
                    <a:pt x="56" y="722"/>
                  </a:lnTo>
                  <a:lnTo>
                    <a:pt x="0" y="70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00" name="Freeform 29">
              <a:extLst>
                <a:ext uri="{FF2B5EF4-FFF2-40B4-BE49-F238E27FC236}">
                  <a16:creationId xmlns:a16="http://schemas.microsoft.com/office/drawing/2014/main" id="{8886EE82-1819-2F45-939B-5FC985492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974"/>
              <a:ext cx="39" cy="86"/>
            </a:xfrm>
            <a:custGeom>
              <a:avLst/>
              <a:gdLst>
                <a:gd name="T0" fmla="*/ 0 w 247"/>
                <a:gd name="T1" fmla="*/ 0 h 655"/>
                <a:gd name="T2" fmla="*/ 0 w 247"/>
                <a:gd name="T3" fmla="*/ 0 h 655"/>
                <a:gd name="T4" fmla="*/ 0 w 247"/>
                <a:gd name="T5" fmla="*/ 0 h 655"/>
                <a:gd name="T6" fmla="*/ 0 w 247"/>
                <a:gd name="T7" fmla="*/ 0 h 655"/>
                <a:gd name="T8" fmla="*/ 0 w 247"/>
                <a:gd name="T9" fmla="*/ 0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655"/>
                <a:gd name="T17" fmla="*/ 247 w 247"/>
                <a:gd name="T18" fmla="*/ 655 h 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655">
                  <a:moveTo>
                    <a:pt x="214" y="0"/>
                  </a:moveTo>
                  <a:lnTo>
                    <a:pt x="247" y="10"/>
                  </a:lnTo>
                  <a:lnTo>
                    <a:pt x="31" y="655"/>
                  </a:lnTo>
                  <a:lnTo>
                    <a:pt x="0" y="64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639" name="Group 30">
            <a:extLst>
              <a:ext uri="{FF2B5EF4-FFF2-40B4-BE49-F238E27FC236}">
                <a16:creationId xmlns:a16="http://schemas.microsoft.com/office/drawing/2014/main" id="{FE719FAE-651B-A744-9D37-20B191CB11BF}"/>
              </a:ext>
            </a:extLst>
          </p:cNvPr>
          <p:cNvGrpSpPr>
            <a:grpSpLocks/>
          </p:cNvGrpSpPr>
          <p:nvPr/>
        </p:nvGrpSpPr>
        <p:grpSpPr bwMode="auto">
          <a:xfrm>
            <a:off x="4225925" y="3446463"/>
            <a:ext cx="1336675" cy="1066800"/>
            <a:chOff x="2560" y="899"/>
            <a:chExt cx="842" cy="672"/>
          </a:xfrm>
        </p:grpSpPr>
        <p:sp>
          <p:nvSpPr>
            <p:cNvPr id="197654" name="AutoShape 31">
              <a:extLst>
                <a:ext uri="{FF2B5EF4-FFF2-40B4-BE49-F238E27FC236}">
                  <a16:creationId xmlns:a16="http://schemas.microsoft.com/office/drawing/2014/main" id="{FA71691E-15AF-7B4F-9C7F-512488A10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80" y="899"/>
              <a:ext cx="622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5" name="Freeform 32">
              <a:extLst>
                <a:ext uri="{FF2B5EF4-FFF2-40B4-BE49-F238E27FC236}">
                  <a16:creationId xmlns:a16="http://schemas.microsoft.com/office/drawing/2014/main" id="{386C66B4-A7B1-6740-AB39-382D018F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1288"/>
              <a:ext cx="424" cy="283"/>
            </a:xfrm>
            <a:custGeom>
              <a:avLst/>
              <a:gdLst>
                <a:gd name="T0" fmla="*/ 0 w 2669"/>
                <a:gd name="T1" fmla="*/ 0 h 2174"/>
                <a:gd name="T2" fmla="*/ 0 w 2669"/>
                <a:gd name="T3" fmla="*/ 1 h 2174"/>
                <a:gd name="T4" fmla="*/ 1 w 2669"/>
                <a:gd name="T5" fmla="*/ 1 h 2174"/>
                <a:gd name="T6" fmla="*/ 2 w 2669"/>
                <a:gd name="T7" fmla="*/ 0 h 2174"/>
                <a:gd name="T8" fmla="*/ 2 w 2669"/>
                <a:gd name="T9" fmla="*/ 0 h 2174"/>
                <a:gd name="T10" fmla="*/ 1 w 2669"/>
                <a:gd name="T11" fmla="*/ 0 h 2174"/>
                <a:gd name="T12" fmla="*/ 0 w 2669"/>
                <a:gd name="T13" fmla="*/ 0 h 2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69"/>
                <a:gd name="T22" fmla="*/ 0 h 2174"/>
                <a:gd name="T23" fmla="*/ 2669 w 2669"/>
                <a:gd name="T24" fmla="*/ 2174 h 2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69" h="2174">
                  <a:moveTo>
                    <a:pt x="0" y="398"/>
                  </a:moveTo>
                  <a:lnTo>
                    <a:pt x="188" y="1723"/>
                  </a:lnTo>
                  <a:lnTo>
                    <a:pt x="1005" y="2174"/>
                  </a:lnTo>
                  <a:lnTo>
                    <a:pt x="2559" y="1269"/>
                  </a:lnTo>
                  <a:lnTo>
                    <a:pt x="2669" y="167"/>
                  </a:lnTo>
                  <a:lnTo>
                    <a:pt x="1897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6" name="Freeform 33">
              <a:extLst>
                <a:ext uri="{FF2B5EF4-FFF2-40B4-BE49-F238E27FC236}">
                  <a16:creationId xmlns:a16="http://schemas.microsoft.com/office/drawing/2014/main" id="{C3666EC3-00EB-824D-BFA8-2D93C1DF2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1297"/>
              <a:ext cx="396" cy="265"/>
            </a:xfrm>
            <a:custGeom>
              <a:avLst/>
              <a:gdLst>
                <a:gd name="T0" fmla="*/ 0 w 2494"/>
                <a:gd name="T1" fmla="*/ 0 h 2032"/>
                <a:gd name="T2" fmla="*/ 0 w 2494"/>
                <a:gd name="T3" fmla="*/ 1 h 2032"/>
                <a:gd name="T4" fmla="*/ 1 w 2494"/>
                <a:gd name="T5" fmla="*/ 1 h 2032"/>
                <a:gd name="T6" fmla="*/ 2 w 2494"/>
                <a:gd name="T7" fmla="*/ 0 h 2032"/>
                <a:gd name="T8" fmla="*/ 2 w 2494"/>
                <a:gd name="T9" fmla="*/ 0 h 2032"/>
                <a:gd name="T10" fmla="*/ 1 w 2494"/>
                <a:gd name="T11" fmla="*/ 0 h 2032"/>
                <a:gd name="T12" fmla="*/ 0 w 2494"/>
                <a:gd name="T13" fmla="*/ 0 h 20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94"/>
                <a:gd name="T22" fmla="*/ 0 h 2032"/>
                <a:gd name="T23" fmla="*/ 2494 w 2494"/>
                <a:gd name="T24" fmla="*/ 2032 h 20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94" h="2032">
                  <a:moveTo>
                    <a:pt x="0" y="372"/>
                  </a:moveTo>
                  <a:lnTo>
                    <a:pt x="176" y="1610"/>
                  </a:lnTo>
                  <a:lnTo>
                    <a:pt x="937" y="2032"/>
                  </a:lnTo>
                  <a:lnTo>
                    <a:pt x="2392" y="1187"/>
                  </a:lnTo>
                  <a:lnTo>
                    <a:pt x="2494" y="157"/>
                  </a:lnTo>
                  <a:lnTo>
                    <a:pt x="1773" y="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7" name="Freeform 34">
              <a:extLst>
                <a:ext uri="{FF2B5EF4-FFF2-40B4-BE49-F238E27FC236}">
                  <a16:creationId xmlns:a16="http://schemas.microsoft.com/office/drawing/2014/main" id="{E209B9A7-D03C-A244-8C47-5B87E92C0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355"/>
              <a:ext cx="138" cy="195"/>
            </a:xfrm>
            <a:custGeom>
              <a:avLst/>
              <a:gdLst>
                <a:gd name="T0" fmla="*/ 1 w 866"/>
                <a:gd name="T1" fmla="*/ 0 h 1496"/>
                <a:gd name="T2" fmla="*/ 0 w 866"/>
                <a:gd name="T3" fmla="*/ 0 h 1496"/>
                <a:gd name="T4" fmla="*/ 0 w 866"/>
                <a:gd name="T5" fmla="*/ 0 h 1496"/>
                <a:gd name="T6" fmla="*/ 0 w 866"/>
                <a:gd name="T7" fmla="*/ 0 h 1496"/>
                <a:gd name="T8" fmla="*/ 1 w 866"/>
                <a:gd name="T9" fmla="*/ 0 h 1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"/>
                <a:gd name="T16" fmla="*/ 0 h 1496"/>
                <a:gd name="T17" fmla="*/ 866 w 866"/>
                <a:gd name="T18" fmla="*/ 1496 h 1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" h="1496">
                  <a:moveTo>
                    <a:pt x="866" y="329"/>
                  </a:moveTo>
                  <a:lnTo>
                    <a:pt x="828" y="1496"/>
                  </a:lnTo>
                  <a:lnTo>
                    <a:pt x="180" y="1108"/>
                  </a:lnTo>
                  <a:lnTo>
                    <a:pt x="0" y="0"/>
                  </a:lnTo>
                  <a:lnTo>
                    <a:pt x="866" y="329"/>
                  </a:lnTo>
                  <a:close/>
                </a:path>
              </a:pathLst>
            </a:custGeom>
            <a:solidFill>
              <a:srgbClr val="87615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8" name="Freeform 35">
              <a:extLst>
                <a:ext uri="{FF2B5EF4-FFF2-40B4-BE49-F238E27FC236}">
                  <a16:creationId xmlns:a16="http://schemas.microsoft.com/office/drawing/2014/main" id="{1A93922D-2E58-BE4D-8684-8F6739D5E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305"/>
              <a:ext cx="353" cy="78"/>
            </a:xfrm>
            <a:custGeom>
              <a:avLst/>
              <a:gdLst>
                <a:gd name="T0" fmla="*/ 0 w 2224"/>
                <a:gd name="T1" fmla="*/ 0 h 598"/>
                <a:gd name="T2" fmla="*/ 0 w 2224"/>
                <a:gd name="T3" fmla="*/ 0 h 598"/>
                <a:gd name="T4" fmla="*/ 1 w 2224"/>
                <a:gd name="T5" fmla="*/ 0 h 598"/>
                <a:gd name="T6" fmla="*/ 1 w 2224"/>
                <a:gd name="T7" fmla="*/ 0 h 598"/>
                <a:gd name="T8" fmla="*/ 0 w 2224"/>
                <a:gd name="T9" fmla="*/ 0 h 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4"/>
                <a:gd name="T16" fmla="*/ 0 h 598"/>
                <a:gd name="T17" fmla="*/ 2224 w 2224"/>
                <a:gd name="T18" fmla="*/ 598 h 5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4" h="598">
                  <a:moveTo>
                    <a:pt x="838" y="598"/>
                  </a:moveTo>
                  <a:lnTo>
                    <a:pt x="0" y="349"/>
                  </a:lnTo>
                  <a:lnTo>
                    <a:pt x="1606" y="0"/>
                  </a:lnTo>
                  <a:lnTo>
                    <a:pt x="2224" y="138"/>
                  </a:lnTo>
                  <a:lnTo>
                    <a:pt x="838" y="598"/>
                  </a:lnTo>
                  <a:close/>
                </a:path>
              </a:pathLst>
            </a:custGeom>
            <a:solidFill>
              <a:srgbClr val="B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9" name="Freeform 36">
              <a:extLst>
                <a:ext uri="{FF2B5EF4-FFF2-40B4-BE49-F238E27FC236}">
                  <a16:creationId xmlns:a16="http://schemas.microsoft.com/office/drawing/2014/main" id="{2F37602F-3635-BC41-ADCE-FA094CEA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398"/>
              <a:ext cx="52" cy="17"/>
            </a:xfrm>
            <a:custGeom>
              <a:avLst/>
              <a:gdLst>
                <a:gd name="T0" fmla="*/ 0 w 331"/>
                <a:gd name="T1" fmla="*/ 0 h 135"/>
                <a:gd name="T2" fmla="*/ 0 w 331"/>
                <a:gd name="T3" fmla="*/ 0 h 135"/>
                <a:gd name="T4" fmla="*/ 0 w 331"/>
                <a:gd name="T5" fmla="*/ 0 h 135"/>
                <a:gd name="T6" fmla="*/ 0 w 331"/>
                <a:gd name="T7" fmla="*/ 0 h 135"/>
                <a:gd name="T8" fmla="*/ 0 w 331"/>
                <a:gd name="T9" fmla="*/ 0 h 135"/>
                <a:gd name="T10" fmla="*/ 0 w 331"/>
                <a:gd name="T11" fmla="*/ 0 h 135"/>
                <a:gd name="T12" fmla="*/ 0 w 331"/>
                <a:gd name="T13" fmla="*/ 0 h 135"/>
                <a:gd name="T14" fmla="*/ 0 w 331"/>
                <a:gd name="T15" fmla="*/ 0 h 135"/>
                <a:gd name="T16" fmla="*/ 0 w 331"/>
                <a:gd name="T17" fmla="*/ 0 h 135"/>
                <a:gd name="T18" fmla="*/ 0 w 331"/>
                <a:gd name="T19" fmla="*/ 0 h 135"/>
                <a:gd name="T20" fmla="*/ 0 w 331"/>
                <a:gd name="T21" fmla="*/ 0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1"/>
                <a:gd name="T34" fmla="*/ 0 h 135"/>
                <a:gd name="T35" fmla="*/ 331 w 331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1" h="135">
                  <a:moveTo>
                    <a:pt x="44" y="0"/>
                  </a:moveTo>
                  <a:lnTo>
                    <a:pt x="306" y="96"/>
                  </a:lnTo>
                  <a:lnTo>
                    <a:pt x="311" y="105"/>
                  </a:lnTo>
                  <a:lnTo>
                    <a:pt x="318" y="114"/>
                  </a:lnTo>
                  <a:lnTo>
                    <a:pt x="324" y="123"/>
                  </a:lnTo>
                  <a:lnTo>
                    <a:pt x="331" y="135"/>
                  </a:lnTo>
                  <a:lnTo>
                    <a:pt x="0" y="15"/>
                  </a:lnTo>
                  <a:lnTo>
                    <a:pt x="11" y="9"/>
                  </a:lnTo>
                  <a:lnTo>
                    <a:pt x="22" y="6"/>
                  </a:lnTo>
                  <a:lnTo>
                    <a:pt x="33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0" name="Freeform 37">
              <a:extLst>
                <a:ext uri="{FF2B5EF4-FFF2-40B4-BE49-F238E27FC236}">
                  <a16:creationId xmlns:a16="http://schemas.microsoft.com/office/drawing/2014/main" id="{C2B545EE-E7C5-DA4D-B60F-320469440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1406"/>
              <a:ext cx="75" cy="26"/>
            </a:xfrm>
            <a:custGeom>
              <a:avLst/>
              <a:gdLst>
                <a:gd name="T0" fmla="*/ 0 w 479"/>
                <a:gd name="T1" fmla="*/ 0 h 197"/>
                <a:gd name="T2" fmla="*/ 0 w 479"/>
                <a:gd name="T3" fmla="*/ 0 h 197"/>
                <a:gd name="T4" fmla="*/ 0 w 479"/>
                <a:gd name="T5" fmla="*/ 0 h 197"/>
                <a:gd name="T6" fmla="*/ 0 w 479"/>
                <a:gd name="T7" fmla="*/ 0 h 197"/>
                <a:gd name="T8" fmla="*/ 0 w 479"/>
                <a:gd name="T9" fmla="*/ 0 h 197"/>
                <a:gd name="T10" fmla="*/ 0 w 479"/>
                <a:gd name="T11" fmla="*/ 0 h 197"/>
                <a:gd name="T12" fmla="*/ 0 w 479"/>
                <a:gd name="T13" fmla="*/ 0 h 197"/>
                <a:gd name="T14" fmla="*/ 0 w 479"/>
                <a:gd name="T15" fmla="*/ 0 h 197"/>
                <a:gd name="T16" fmla="*/ 0 w 479"/>
                <a:gd name="T17" fmla="*/ 0 h 197"/>
                <a:gd name="T18" fmla="*/ 0 w 479"/>
                <a:gd name="T19" fmla="*/ 0 h 197"/>
                <a:gd name="T20" fmla="*/ 0 w 479"/>
                <a:gd name="T21" fmla="*/ 0 h 197"/>
                <a:gd name="T22" fmla="*/ 0 w 479"/>
                <a:gd name="T23" fmla="*/ 0 h 197"/>
                <a:gd name="T24" fmla="*/ 0 w 479"/>
                <a:gd name="T25" fmla="*/ 0 h 197"/>
                <a:gd name="T26" fmla="*/ 0 w 479"/>
                <a:gd name="T27" fmla="*/ 0 h 197"/>
                <a:gd name="T28" fmla="*/ 0 w 479"/>
                <a:gd name="T29" fmla="*/ 0 h 197"/>
                <a:gd name="T30" fmla="*/ 0 w 479"/>
                <a:gd name="T31" fmla="*/ 0 h 197"/>
                <a:gd name="T32" fmla="*/ 0 w 479"/>
                <a:gd name="T33" fmla="*/ 0 h 197"/>
                <a:gd name="T34" fmla="*/ 0 w 479"/>
                <a:gd name="T35" fmla="*/ 0 h 197"/>
                <a:gd name="T36" fmla="*/ 0 w 479"/>
                <a:gd name="T37" fmla="*/ 0 h 197"/>
                <a:gd name="T38" fmla="*/ 0 w 479"/>
                <a:gd name="T39" fmla="*/ 0 h 197"/>
                <a:gd name="T40" fmla="*/ 0 w 479"/>
                <a:gd name="T41" fmla="*/ 0 h 197"/>
                <a:gd name="T42" fmla="*/ 0 w 479"/>
                <a:gd name="T43" fmla="*/ 0 h 197"/>
                <a:gd name="T44" fmla="*/ 0 w 479"/>
                <a:gd name="T45" fmla="*/ 0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9"/>
                <a:gd name="T70" fmla="*/ 0 h 197"/>
                <a:gd name="T71" fmla="*/ 479 w 479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9" h="197">
                  <a:moveTo>
                    <a:pt x="24" y="0"/>
                  </a:moveTo>
                  <a:lnTo>
                    <a:pt x="80" y="19"/>
                  </a:lnTo>
                  <a:lnTo>
                    <a:pt x="136" y="40"/>
                  </a:lnTo>
                  <a:lnTo>
                    <a:pt x="192" y="60"/>
                  </a:lnTo>
                  <a:lnTo>
                    <a:pt x="249" y="81"/>
                  </a:lnTo>
                  <a:lnTo>
                    <a:pt x="304" y="102"/>
                  </a:lnTo>
                  <a:lnTo>
                    <a:pt x="361" y="122"/>
                  </a:lnTo>
                  <a:lnTo>
                    <a:pt x="417" y="143"/>
                  </a:lnTo>
                  <a:lnTo>
                    <a:pt x="473" y="164"/>
                  </a:lnTo>
                  <a:lnTo>
                    <a:pt x="473" y="171"/>
                  </a:lnTo>
                  <a:lnTo>
                    <a:pt x="476" y="180"/>
                  </a:lnTo>
                  <a:lnTo>
                    <a:pt x="476" y="188"/>
                  </a:lnTo>
                  <a:lnTo>
                    <a:pt x="479" y="197"/>
                  </a:lnTo>
                  <a:lnTo>
                    <a:pt x="418" y="174"/>
                  </a:lnTo>
                  <a:lnTo>
                    <a:pt x="359" y="152"/>
                  </a:lnTo>
                  <a:lnTo>
                    <a:pt x="298" y="130"/>
                  </a:lnTo>
                  <a:lnTo>
                    <a:pt x="238" y="108"/>
                  </a:lnTo>
                  <a:lnTo>
                    <a:pt x="178" y="86"/>
                  </a:lnTo>
                  <a:lnTo>
                    <a:pt x="118" y="64"/>
                  </a:lnTo>
                  <a:lnTo>
                    <a:pt x="58" y="42"/>
                  </a:lnTo>
                  <a:lnTo>
                    <a:pt x="0" y="22"/>
                  </a:lnTo>
                  <a:lnTo>
                    <a:pt x="11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1" name="Freeform 38">
              <a:extLst>
                <a:ext uri="{FF2B5EF4-FFF2-40B4-BE49-F238E27FC236}">
                  <a16:creationId xmlns:a16="http://schemas.microsoft.com/office/drawing/2014/main" id="{61FF752F-22E9-DC4B-9289-C4F159E3D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1416"/>
              <a:ext cx="88" cy="30"/>
            </a:xfrm>
            <a:custGeom>
              <a:avLst/>
              <a:gdLst>
                <a:gd name="T0" fmla="*/ 0 w 551"/>
                <a:gd name="T1" fmla="*/ 0 h 225"/>
                <a:gd name="T2" fmla="*/ 0 w 551"/>
                <a:gd name="T3" fmla="*/ 0 h 225"/>
                <a:gd name="T4" fmla="*/ 0 w 551"/>
                <a:gd name="T5" fmla="*/ 0 h 225"/>
                <a:gd name="T6" fmla="*/ 0 w 551"/>
                <a:gd name="T7" fmla="*/ 0 h 225"/>
                <a:gd name="T8" fmla="*/ 0 w 551"/>
                <a:gd name="T9" fmla="*/ 0 h 225"/>
                <a:gd name="T10" fmla="*/ 0 w 551"/>
                <a:gd name="T11" fmla="*/ 0 h 225"/>
                <a:gd name="T12" fmla="*/ 0 w 551"/>
                <a:gd name="T13" fmla="*/ 0 h 225"/>
                <a:gd name="T14" fmla="*/ 0 w 551"/>
                <a:gd name="T15" fmla="*/ 0 h 225"/>
                <a:gd name="T16" fmla="*/ 0 w 551"/>
                <a:gd name="T17" fmla="*/ 0 h 225"/>
                <a:gd name="T18" fmla="*/ 0 w 551"/>
                <a:gd name="T19" fmla="*/ 0 h 225"/>
                <a:gd name="T20" fmla="*/ 0 w 551"/>
                <a:gd name="T21" fmla="*/ 0 h 225"/>
                <a:gd name="T22" fmla="*/ 0 w 551"/>
                <a:gd name="T23" fmla="*/ 0 h 225"/>
                <a:gd name="T24" fmla="*/ 0 w 551"/>
                <a:gd name="T25" fmla="*/ 0 h 225"/>
                <a:gd name="T26" fmla="*/ 0 w 551"/>
                <a:gd name="T27" fmla="*/ 0 h 225"/>
                <a:gd name="T28" fmla="*/ 0 w 551"/>
                <a:gd name="T29" fmla="*/ 0 h 225"/>
                <a:gd name="T30" fmla="*/ 0 w 551"/>
                <a:gd name="T31" fmla="*/ 0 h 225"/>
                <a:gd name="T32" fmla="*/ 0 w 551"/>
                <a:gd name="T33" fmla="*/ 0 h 225"/>
                <a:gd name="T34" fmla="*/ 0 w 551"/>
                <a:gd name="T35" fmla="*/ 0 h 225"/>
                <a:gd name="T36" fmla="*/ 0 w 551"/>
                <a:gd name="T37" fmla="*/ 0 h 225"/>
                <a:gd name="T38" fmla="*/ 0 w 551"/>
                <a:gd name="T39" fmla="*/ 0 h 225"/>
                <a:gd name="T40" fmla="*/ 0 w 551"/>
                <a:gd name="T41" fmla="*/ 0 h 225"/>
                <a:gd name="T42" fmla="*/ 0 w 551"/>
                <a:gd name="T43" fmla="*/ 0 h 225"/>
                <a:gd name="T44" fmla="*/ 0 w 551"/>
                <a:gd name="T45" fmla="*/ 0 h 2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1"/>
                <a:gd name="T70" fmla="*/ 0 h 225"/>
                <a:gd name="T71" fmla="*/ 551 w 551"/>
                <a:gd name="T72" fmla="*/ 225 h 2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1" h="225">
                  <a:moveTo>
                    <a:pt x="16" y="0"/>
                  </a:moveTo>
                  <a:lnTo>
                    <a:pt x="82" y="24"/>
                  </a:lnTo>
                  <a:lnTo>
                    <a:pt x="149" y="48"/>
                  </a:lnTo>
                  <a:lnTo>
                    <a:pt x="217" y="73"/>
                  </a:lnTo>
                  <a:lnTo>
                    <a:pt x="284" y="98"/>
                  </a:lnTo>
                  <a:lnTo>
                    <a:pt x="349" y="122"/>
                  </a:lnTo>
                  <a:lnTo>
                    <a:pt x="417" y="146"/>
                  </a:lnTo>
                  <a:lnTo>
                    <a:pt x="484" y="171"/>
                  </a:lnTo>
                  <a:lnTo>
                    <a:pt x="551" y="196"/>
                  </a:lnTo>
                  <a:lnTo>
                    <a:pt x="550" y="203"/>
                  </a:lnTo>
                  <a:lnTo>
                    <a:pt x="548" y="211"/>
                  </a:lnTo>
                  <a:lnTo>
                    <a:pt x="548" y="217"/>
                  </a:lnTo>
                  <a:lnTo>
                    <a:pt x="548" y="225"/>
                  </a:lnTo>
                  <a:lnTo>
                    <a:pt x="479" y="199"/>
                  </a:lnTo>
                  <a:lnTo>
                    <a:pt x="410" y="175"/>
                  </a:lnTo>
                  <a:lnTo>
                    <a:pt x="342" y="149"/>
                  </a:lnTo>
                  <a:lnTo>
                    <a:pt x="273" y="124"/>
                  </a:lnTo>
                  <a:lnTo>
                    <a:pt x="204" y="98"/>
                  </a:lnTo>
                  <a:lnTo>
                    <a:pt x="135" y="74"/>
                  </a:lnTo>
                  <a:lnTo>
                    <a:pt x="67" y="49"/>
                  </a:lnTo>
                  <a:lnTo>
                    <a:pt x="0" y="25"/>
                  </a:lnTo>
                  <a:lnTo>
                    <a:pt x="7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2" name="Freeform 39">
              <a:extLst>
                <a:ext uri="{FF2B5EF4-FFF2-40B4-BE49-F238E27FC236}">
                  <a16:creationId xmlns:a16="http://schemas.microsoft.com/office/drawing/2014/main" id="{F3E8DA4E-3507-F445-8E19-4E96757FF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1429"/>
              <a:ext cx="91" cy="30"/>
            </a:xfrm>
            <a:custGeom>
              <a:avLst/>
              <a:gdLst>
                <a:gd name="T0" fmla="*/ 0 w 576"/>
                <a:gd name="T1" fmla="*/ 0 h 234"/>
                <a:gd name="T2" fmla="*/ 0 w 576"/>
                <a:gd name="T3" fmla="*/ 0 h 234"/>
                <a:gd name="T4" fmla="*/ 0 w 576"/>
                <a:gd name="T5" fmla="*/ 0 h 234"/>
                <a:gd name="T6" fmla="*/ 0 w 576"/>
                <a:gd name="T7" fmla="*/ 0 h 234"/>
                <a:gd name="T8" fmla="*/ 0 w 576"/>
                <a:gd name="T9" fmla="*/ 0 h 234"/>
                <a:gd name="T10" fmla="*/ 0 w 576"/>
                <a:gd name="T11" fmla="*/ 0 h 234"/>
                <a:gd name="T12" fmla="*/ 0 w 576"/>
                <a:gd name="T13" fmla="*/ 0 h 234"/>
                <a:gd name="T14" fmla="*/ 0 w 576"/>
                <a:gd name="T15" fmla="*/ 0 h 234"/>
                <a:gd name="T16" fmla="*/ 0 w 576"/>
                <a:gd name="T17" fmla="*/ 0 h 234"/>
                <a:gd name="T18" fmla="*/ 0 w 576"/>
                <a:gd name="T19" fmla="*/ 0 h 234"/>
                <a:gd name="T20" fmla="*/ 0 w 576"/>
                <a:gd name="T21" fmla="*/ 0 h 234"/>
                <a:gd name="T22" fmla="*/ 0 w 576"/>
                <a:gd name="T23" fmla="*/ 0 h 234"/>
                <a:gd name="T24" fmla="*/ 0 w 576"/>
                <a:gd name="T25" fmla="*/ 0 h 234"/>
                <a:gd name="T26" fmla="*/ 0 w 576"/>
                <a:gd name="T27" fmla="*/ 0 h 234"/>
                <a:gd name="T28" fmla="*/ 0 w 576"/>
                <a:gd name="T29" fmla="*/ 0 h 234"/>
                <a:gd name="T30" fmla="*/ 0 w 576"/>
                <a:gd name="T31" fmla="*/ 0 h 234"/>
                <a:gd name="T32" fmla="*/ 0 w 576"/>
                <a:gd name="T33" fmla="*/ 0 h 234"/>
                <a:gd name="T34" fmla="*/ 0 w 576"/>
                <a:gd name="T35" fmla="*/ 0 h 234"/>
                <a:gd name="T36" fmla="*/ 0 w 576"/>
                <a:gd name="T37" fmla="*/ 0 h 234"/>
                <a:gd name="T38" fmla="*/ 0 w 576"/>
                <a:gd name="T39" fmla="*/ 0 h 234"/>
                <a:gd name="T40" fmla="*/ 0 w 576"/>
                <a:gd name="T41" fmla="*/ 0 h 234"/>
                <a:gd name="T42" fmla="*/ 0 w 576"/>
                <a:gd name="T43" fmla="*/ 0 h 234"/>
                <a:gd name="T44" fmla="*/ 0 w 576"/>
                <a:gd name="T45" fmla="*/ 0 h 234"/>
                <a:gd name="T46" fmla="*/ 0 w 576"/>
                <a:gd name="T47" fmla="*/ 0 h 234"/>
                <a:gd name="T48" fmla="*/ 0 w 576"/>
                <a:gd name="T49" fmla="*/ 0 h 2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6"/>
                <a:gd name="T76" fmla="*/ 0 h 234"/>
                <a:gd name="T77" fmla="*/ 576 w 576"/>
                <a:gd name="T78" fmla="*/ 234 h 2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6" h="234">
                  <a:moveTo>
                    <a:pt x="11" y="0"/>
                  </a:moveTo>
                  <a:lnTo>
                    <a:pt x="81" y="25"/>
                  </a:lnTo>
                  <a:lnTo>
                    <a:pt x="152" y="52"/>
                  </a:lnTo>
                  <a:lnTo>
                    <a:pt x="223" y="76"/>
                  </a:lnTo>
                  <a:lnTo>
                    <a:pt x="294" y="103"/>
                  </a:lnTo>
                  <a:lnTo>
                    <a:pt x="363" y="128"/>
                  </a:lnTo>
                  <a:lnTo>
                    <a:pt x="434" y="154"/>
                  </a:lnTo>
                  <a:lnTo>
                    <a:pt x="505" y="180"/>
                  </a:lnTo>
                  <a:lnTo>
                    <a:pt x="576" y="207"/>
                  </a:lnTo>
                  <a:lnTo>
                    <a:pt x="572" y="215"/>
                  </a:lnTo>
                  <a:lnTo>
                    <a:pt x="571" y="224"/>
                  </a:lnTo>
                  <a:lnTo>
                    <a:pt x="568" y="229"/>
                  </a:lnTo>
                  <a:lnTo>
                    <a:pt x="567" y="234"/>
                  </a:lnTo>
                  <a:lnTo>
                    <a:pt x="495" y="207"/>
                  </a:lnTo>
                  <a:lnTo>
                    <a:pt x="424" y="181"/>
                  </a:lnTo>
                  <a:lnTo>
                    <a:pt x="353" y="155"/>
                  </a:lnTo>
                  <a:lnTo>
                    <a:pt x="283" y="129"/>
                  </a:lnTo>
                  <a:lnTo>
                    <a:pt x="212" y="103"/>
                  </a:lnTo>
                  <a:lnTo>
                    <a:pt x="141" y="78"/>
                  </a:lnTo>
                  <a:lnTo>
                    <a:pt x="70" y="52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7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3" name="Freeform 40">
              <a:extLst>
                <a:ext uri="{FF2B5EF4-FFF2-40B4-BE49-F238E27FC236}">
                  <a16:creationId xmlns:a16="http://schemas.microsoft.com/office/drawing/2014/main" id="{2187C455-06C3-564B-8FD5-E8B756F6B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442"/>
              <a:ext cx="88" cy="29"/>
            </a:xfrm>
            <a:custGeom>
              <a:avLst/>
              <a:gdLst>
                <a:gd name="T0" fmla="*/ 0 w 555"/>
                <a:gd name="T1" fmla="*/ 0 h 226"/>
                <a:gd name="T2" fmla="*/ 0 w 555"/>
                <a:gd name="T3" fmla="*/ 0 h 226"/>
                <a:gd name="T4" fmla="*/ 0 w 555"/>
                <a:gd name="T5" fmla="*/ 0 h 226"/>
                <a:gd name="T6" fmla="*/ 0 w 555"/>
                <a:gd name="T7" fmla="*/ 0 h 226"/>
                <a:gd name="T8" fmla="*/ 0 w 555"/>
                <a:gd name="T9" fmla="*/ 0 h 226"/>
                <a:gd name="T10" fmla="*/ 0 w 555"/>
                <a:gd name="T11" fmla="*/ 0 h 226"/>
                <a:gd name="T12" fmla="*/ 0 w 555"/>
                <a:gd name="T13" fmla="*/ 0 h 226"/>
                <a:gd name="T14" fmla="*/ 0 w 555"/>
                <a:gd name="T15" fmla="*/ 0 h 226"/>
                <a:gd name="T16" fmla="*/ 0 w 555"/>
                <a:gd name="T17" fmla="*/ 0 h 226"/>
                <a:gd name="T18" fmla="*/ 0 w 555"/>
                <a:gd name="T19" fmla="*/ 0 h 226"/>
                <a:gd name="T20" fmla="*/ 0 w 555"/>
                <a:gd name="T21" fmla="*/ 0 h 226"/>
                <a:gd name="T22" fmla="*/ 0 w 555"/>
                <a:gd name="T23" fmla="*/ 0 h 226"/>
                <a:gd name="T24" fmla="*/ 0 w 555"/>
                <a:gd name="T25" fmla="*/ 0 h 226"/>
                <a:gd name="T26" fmla="*/ 0 w 555"/>
                <a:gd name="T27" fmla="*/ 0 h 226"/>
                <a:gd name="T28" fmla="*/ 0 w 555"/>
                <a:gd name="T29" fmla="*/ 0 h 226"/>
                <a:gd name="T30" fmla="*/ 0 w 555"/>
                <a:gd name="T31" fmla="*/ 0 h 226"/>
                <a:gd name="T32" fmla="*/ 0 w 555"/>
                <a:gd name="T33" fmla="*/ 0 h 226"/>
                <a:gd name="T34" fmla="*/ 0 w 555"/>
                <a:gd name="T35" fmla="*/ 0 h 226"/>
                <a:gd name="T36" fmla="*/ 0 w 555"/>
                <a:gd name="T37" fmla="*/ 0 h 226"/>
                <a:gd name="T38" fmla="*/ 0 w 555"/>
                <a:gd name="T39" fmla="*/ 0 h 226"/>
                <a:gd name="T40" fmla="*/ 0 w 555"/>
                <a:gd name="T41" fmla="*/ 0 h 226"/>
                <a:gd name="T42" fmla="*/ 0 w 555"/>
                <a:gd name="T43" fmla="*/ 0 h 226"/>
                <a:gd name="T44" fmla="*/ 0 w 555"/>
                <a:gd name="T45" fmla="*/ 0 h 2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5"/>
                <a:gd name="T70" fmla="*/ 0 h 226"/>
                <a:gd name="T71" fmla="*/ 555 w 555"/>
                <a:gd name="T72" fmla="*/ 226 h 2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5" h="226">
                  <a:moveTo>
                    <a:pt x="5" y="0"/>
                  </a:moveTo>
                  <a:lnTo>
                    <a:pt x="72" y="24"/>
                  </a:lnTo>
                  <a:lnTo>
                    <a:pt x="140" y="50"/>
                  </a:lnTo>
                  <a:lnTo>
                    <a:pt x="209" y="75"/>
                  </a:lnTo>
                  <a:lnTo>
                    <a:pt x="278" y="101"/>
                  </a:lnTo>
                  <a:lnTo>
                    <a:pt x="347" y="125"/>
                  </a:lnTo>
                  <a:lnTo>
                    <a:pt x="415" y="151"/>
                  </a:lnTo>
                  <a:lnTo>
                    <a:pt x="485" y="175"/>
                  </a:lnTo>
                  <a:lnTo>
                    <a:pt x="555" y="201"/>
                  </a:lnTo>
                  <a:lnTo>
                    <a:pt x="546" y="213"/>
                  </a:lnTo>
                  <a:lnTo>
                    <a:pt x="538" y="226"/>
                  </a:lnTo>
                  <a:lnTo>
                    <a:pt x="469" y="200"/>
                  </a:lnTo>
                  <a:lnTo>
                    <a:pt x="402" y="175"/>
                  </a:lnTo>
                  <a:lnTo>
                    <a:pt x="335" y="151"/>
                  </a:lnTo>
                  <a:lnTo>
                    <a:pt x="268" y="126"/>
                  </a:lnTo>
                  <a:lnTo>
                    <a:pt x="201" y="102"/>
                  </a:lnTo>
                  <a:lnTo>
                    <a:pt x="134" y="77"/>
                  </a:lnTo>
                  <a:lnTo>
                    <a:pt x="67" y="5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4" name="Freeform 41">
              <a:extLst>
                <a:ext uri="{FF2B5EF4-FFF2-40B4-BE49-F238E27FC236}">
                  <a16:creationId xmlns:a16="http://schemas.microsoft.com/office/drawing/2014/main" id="{7B31EC30-4371-1544-B836-0A30A7322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456"/>
              <a:ext cx="77" cy="26"/>
            </a:xfrm>
            <a:custGeom>
              <a:avLst/>
              <a:gdLst>
                <a:gd name="T0" fmla="*/ 0 w 486"/>
                <a:gd name="T1" fmla="*/ 0 h 200"/>
                <a:gd name="T2" fmla="*/ 0 w 486"/>
                <a:gd name="T3" fmla="*/ 0 h 200"/>
                <a:gd name="T4" fmla="*/ 0 w 486"/>
                <a:gd name="T5" fmla="*/ 0 h 200"/>
                <a:gd name="T6" fmla="*/ 0 w 486"/>
                <a:gd name="T7" fmla="*/ 0 h 200"/>
                <a:gd name="T8" fmla="*/ 0 w 486"/>
                <a:gd name="T9" fmla="*/ 0 h 200"/>
                <a:gd name="T10" fmla="*/ 0 w 486"/>
                <a:gd name="T11" fmla="*/ 0 h 200"/>
                <a:gd name="T12" fmla="*/ 0 w 486"/>
                <a:gd name="T13" fmla="*/ 0 h 200"/>
                <a:gd name="T14" fmla="*/ 0 w 486"/>
                <a:gd name="T15" fmla="*/ 0 h 200"/>
                <a:gd name="T16" fmla="*/ 0 w 486"/>
                <a:gd name="T17" fmla="*/ 0 h 200"/>
                <a:gd name="T18" fmla="*/ 0 w 486"/>
                <a:gd name="T19" fmla="*/ 0 h 200"/>
                <a:gd name="T20" fmla="*/ 0 w 486"/>
                <a:gd name="T21" fmla="*/ 0 h 200"/>
                <a:gd name="T22" fmla="*/ 0 w 486"/>
                <a:gd name="T23" fmla="*/ 0 h 200"/>
                <a:gd name="T24" fmla="*/ 0 w 486"/>
                <a:gd name="T25" fmla="*/ 0 h 200"/>
                <a:gd name="T26" fmla="*/ 0 w 486"/>
                <a:gd name="T27" fmla="*/ 0 h 200"/>
                <a:gd name="T28" fmla="*/ 0 w 486"/>
                <a:gd name="T29" fmla="*/ 0 h 200"/>
                <a:gd name="T30" fmla="*/ 0 w 486"/>
                <a:gd name="T31" fmla="*/ 0 h 200"/>
                <a:gd name="T32" fmla="*/ 0 w 486"/>
                <a:gd name="T33" fmla="*/ 0 h 200"/>
                <a:gd name="T34" fmla="*/ 0 w 486"/>
                <a:gd name="T35" fmla="*/ 0 h 200"/>
                <a:gd name="T36" fmla="*/ 0 w 486"/>
                <a:gd name="T37" fmla="*/ 0 h 200"/>
                <a:gd name="T38" fmla="*/ 0 w 486"/>
                <a:gd name="T39" fmla="*/ 0 h 200"/>
                <a:gd name="T40" fmla="*/ 0 w 486"/>
                <a:gd name="T41" fmla="*/ 0 h 200"/>
                <a:gd name="T42" fmla="*/ 0 w 486"/>
                <a:gd name="T43" fmla="*/ 0 h 200"/>
                <a:gd name="T44" fmla="*/ 0 w 486"/>
                <a:gd name="T45" fmla="*/ 0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6"/>
                <a:gd name="T70" fmla="*/ 0 h 200"/>
                <a:gd name="T71" fmla="*/ 486 w 486"/>
                <a:gd name="T72" fmla="*/ 200 h 2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6" h="200">
                  <a:moveTo>
                    <a:pt x="0" y="0"/>
                  </a:moveTo>
                  <a:lnTo>
                    <a:pt x="59" y="22"/>
                  </a:lnTo>
                  <a:lnTo>
                    <a:pt x="121" y="44"/>
                  </a:lnTo>
                  <a:lnTo>
                    <a:pt x="180" y="65"/>
                  </a:lnTo>
                  <a:lnTo>
                    <a:pt x="242" y="89"/>
                  </a:lnTo>
                  <a:lnTo>
                    <a:pt x="303" y="111"/>
                  </a:lnTo>
                  <a:lnTo>
                    <a:pt x="364" y="133"/>
                  </a:lnTo>
                  <a:lnTo>
                    <a:pt x="424" y="156"/>
                  </a:lnTo>
                  <a:lnTo>
                    <a:pt x="486" y="179"/>
                  </a:lnTo>
                  <a:lnTo>
                    <a:pt x="473" y="189"/>
                  </a:lnTo>
                  <a:lnTo>
                    <a:pt x="462" y="200"/>
                  </a:lnTo>
                  <a:lnTo>
                    <a:pt x="404" y="178"/>
                  </a:lnTo>
                  <a:lnTo>
                    <a:pt x="347" y="157"/>
                  </a:lnTo>
                  <a:lnTo>
                    <a:pt x="290" y="135"/>
                  </a:lnTo>
                  <a:lnTo>
                    <a:pt x="233" y="115"/>
                  </a:lnTo>
                  <a:lnTo>
                    <a:pt x="175" y="94"/>
                  </a:lnTo>
                  <a:lnTo>
                    <a:pt x="118" y="73"/>
                  </a:lnTo>
                  <a:lnTo>
                    <a:pt x="61" y="53"/>
                  </a:lnTo>
                  <a:lnTo>
                    <a:pt x="5" y="33"/>
                  </a:lnTo>
                  <a:lnTo>
                    <a:pt x="3" y="24"/>
                  </a:lnTo>
                  <a:lnTo>
                    <a:pt x="2" y="16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5" name="Freeform 42">
              <a:extLst>
                <a:ext uri="{FF2B5EF4-FFF2-40B4-BE49-F238E27FC236}">
                  <a16:creationId xmlns:a16="http://schemas.microsoft.com/office/drawing/2014/main" id="{E5AB5B46-DA3E-564B-B706-164ABCADD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1472"/>
              <a:ext cx="55" cy="19"/>
            </a:xfrm>
            <a:custGeom>
              <a:avLst/>
              <a:gdLst>
                <a:gd name="T0" fmla="*/ 0 w 345"/>
                <a:gd name="T1" fmla="*/ 0 h 141"/>
                <a:gd name="T2" fmla="*/ 0 w 345"/>
                <a:gd name="T3" fmla="*/ 0 h 141"/>
                <a:gd name="T4" fmla="*/ 0 w 345"/>
                <a:gd name="T5" fmla="*/ 0 h 141"/>
                <a:gd name="T6" fmla="*/ 0 w 345"/>
                <a:gd name="T7" fmla="*/ 0 h 141"/>
                <a:gd name="T8" fmla="*/ 0 w 345"/>
                <a:gd name="T9" fmla="*/ 0 h 141"/>
                <a:gd name="T10" fmla="*/ 0 w 345"/>
                <a:gd name="T11" fmla="*/ 0 h 141"/>
                <a:gd name="T12" fmla="*/ 0 w 345"/>
                <a:gd name="T13" fmla="*/ 0 h 141"/>
                <a:gd name="T14" fmla="*/ 0 w 345"/>
                <a:gd name="T15" fmla="*/ 0 h 141"/>
                <a:gd name="T16" fmla="*/ 0 w 345"/>
                <a:gd name="T17" fmla="*/ 0 h 141"/>
                <a:gd name="T18" fmla="*/ 0 w 345"/>
                <a:gd name="T19" fmla="*/ 0 h 141"/>
                <a:gd name="T20" fmla="*/ 0 w 345"/>
                <a:gd name="T21" fmla="*/ 0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5"/>
                <a:gd name="T34" fmla="*/ 0 h 141"/>
                <a:gd name="T35" fmla="*/ 345 w 345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5" h="141">
                  <a:moveTo>
                    <a:pt x="0" y="0"/>
                  </a:moveTo>
                  <a:lnTo>
                    <a:pt x="345" y="125"/>
                  </a:lnTo>
                  <a:lnTo>
                    <a:pt x="333" y="129"/>
                  </a:lnTo>
                  <a:lnTo>
                    <a:pt x="324" y="133"/>
                  </a:lnTo>
                  <a:lnTo>
                    <a:pt x="313" y="137"/>
                  </a:lnTo>
                  <a:lnTo>
                    <a:pt x="304" y="141"/>
                  </a:lnTo>
                  <a:lnTo>
                    <a:pt x="24" y="37"/>
                  </a:lnTo>
                  <a:lnTo>
                    <a:pt x="16" y="27"/>
                  </a:lnTo>
                  <a:lnTo>
                    <a:pt x="11" y="18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6" name="Freeform 43">
              <a:extLst>
                <a:ext uri="{FF2B5EF4-FFF2-40B4-BE49-F238E27FC236}">
                  <a16:creationId xmlns:a16="http://schemas.microsoft.com/office/drawing/2014/main" id="{9F68DD7D-7D22-9D4F-8E77-B7902FEBC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1421"/>
              <a:ext cx="31" cy="66"/>
            </a:xfrm>
            <a:custGeom>
              <a:avLst/>
              <a:gdLst>
                <a:gd name="T0" fmla="*/ 0 w 195"/>
                <a:gd name="T1" fmla="*/ 0 h 502"/>
                <a:gd name="T2" fmla="*/ 0 w 195"/>
                <a:gd name="T3" fmla="*/ 0 h 502"/>
                <a:gd name="T4" fmla="*/ 0 w 195"/>
                <a:gd name="T5" fmla="*/ 0 h 502"/>
                <a:gd name="T6" fmla="*/ 0 w 195"/>
                <a:gd name="T7" fmla="*/ 0 h 502"/>
                <a:gd name="T8" fmla="*/ 0 w 195"/>
                <a:gd name="T9" fmla="*/ 0 h 502"/>
                <a:gd name="T10" fmla="*/ 0 w 195"/>
                <a:gd name="T11" fmla="*/ 0 h 502"/>
                <a:gd name="T12" fmla="*/ 0 w 195"/>
                <a:gd name="T13" fmla="*/ 0 h 502"/>
                <a:gd name="T14" fmla="*/ 0 w 195"/>
                <a:gd name="T15" fmla="*/ 0 h 502"/>
                <a:gd name="T16" fmla="*/ 0 w 195"/>
                <a:gd name="T17" fmla="*/ 0 h 502"/>
                <a:gd name="T18" fmla="*/ 0 w 195"/>
                <a:gd name="T19" fmla="*/ 0 h 502"/>
                <a:gd name="T20" fmla="*/ 0 w 195"/>
                <a:gd name="T21" fmla="*/ 0 h 5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502"/>
                <a:gd name="T35" fmla="*/ 195 w 195"/>
                <a:gd name="T36" fmla="*/ 502 h 5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502">
                  <a:moveTo>
                    <a:pt x="195" y="36"/>
                  </a:moveTo>
                  <a:lnTo>
                    <a:pt x="32" y="480"/>
                  </a:lnTo>
                  <a:lnTo>
                    <a:pt x="23" y="486"/>
                  </a:lnTo>
                  <a:lnTo>
                    <a:pt x="15" y="491"/>
                  </a:lnTo>
                  <a:lnTo>
                    <a:pt x="8" y="496"/>
                  </a:lnTo>
                  <a:lnTo>
                    <a:pt x="0" y="502"/>
                  </a:lnTo>
                  <a:lnTo>
                    <a:pt x="183" y="0"/>
                  </a:lnTo>
                  <a:lnTo>
                    <a:pt x="186" y="8"/>
                  </a:lnTo>
                  <a:lnTo>
                    <a:pt x="190" y="17"/>
                  </a:lnTo>
                  <a:lnTo>
                    <a:pt x="192" y="26"/>
                  </a:lnTo>
                  <a:lnTo>
                    <a:pt x="195" y="36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7" name="Freeform 44">
              <a:extLst>
                <a:ext uri="{FF2B5EF4-FFF2-40B4-BE49-F238E27FC236}">
                  <a16:creationId xmlns:a16="http://schemas.microsoft.com/office/drawing/2014/main" id="{42C310D2-9D37-704B-AE12-D9E15D222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1409"/>
              <a:ext cx="39" cy="83"/>
            </a:xfrm>
            <a:custGeom>
              <a:avLst/>
              <a:gdLst>
                <a:gd name="T0" fmla="*/ 0 w 249"/>
                <a:gd name="T1" fmla="*/ 0 h 637"/>
                <a:gd name="T2" fmla="*/ 0 w 249"/>
                <a:gd name="T3" fmla="*/ 0 h 637"/>
                <a:gd name="T4" fmla="*/ 0 w 249"/>
                <a:gd name="T5" fmla="*/ 0 h 637"/>
                <a:gd name="T6" fmla="*/ 0 w 249"/>
                <a:gd name="T7" fmla="*/ 0 h 637"/>
                <a:gd name="T8" fmla="*/ 0 w 249"/>
                <a:gd name="T9" fmla="*/ 0 h 637"/>
                <a:gd name="T10" fmla="*/ 0 w 249"/>
                <a:gd name="T11" fmla="*/ 0 h 637"/>
                <a:gd name="T12" fmla="*/ 0 w 249"/>
                <a:gd name="T13" fmla="*/ 0 h 637"/>
                <a:gd name="T14" fmla="*/ 0 w 249"/>
                <a:gd name="T15" fmla="*/ 0 h 637"/>
                <a:gd name="T16" fmla="*/ 0 w 249"/>
                <a:gd name="T17" fmla="*/ 0 h 637"/>
                <a:gd name="T18" fmla="*/ 0 w 249"/>
                <a:gd name="T19" fmla="*/ 0 h 637"/>
                <a:gd name="T20" fmla="*/ 0 w 249"/>
                <a:gd name="T21" fmla="*/ 0 h 637"/>
                <a:gd name="T22" fmla="*/ 0 w 249"/>
                <a:gd name="T23" fmla="*/ 0 h 637"/>
                <a:gd name="T24" fmla="*/ 0 w 249"/>
                <a:gd name="T25" fmla="*/ 0 h 637"/>
                <a:gd name="T26" fmla="*/ 0 w 249"/>
                <a:gd name="T27" fmla="*/ 0 h 637"/>
                <a:gd name="T28" fmla="*/ 0 w 249"/>
                <a:gd name="T29" fmla="*/ 0 h 637"/>
                <a:gd name="T30" fmla="*/ 0 w 249"/>
                <a:gd name="T31" fmla="*/ 0 h 637"/>
                <a:gd name="T32" fmla="*/ 0 w 249"/>
                <a:gd name="T33" fmla="*/ 0 h 637"/>
                <a:gd name="T34" fmla="*/ 0 w 249"/>
                <a:gd name="T35" fmla="*/ 0 h 637"/>
                <a:gd name="T36" fmla="*/ 0 w 249"/>
                <a:gd name="T37" fmla="*/ 0 h 637"/>
                <a:gd name="T38" fmla="*/ 0 w 249"/>
                <a:gd name="T39" fmla="*/ 0 h 637"/>
                <a:gd name="T40" fmla="*/ 0 w 249"/>
                <a:gd name="T41" fmla="*/ 0 h 637"/>
                <a:gd name="T42" fmla="*/ 0 w 249"/>
                <a:gd name="T43" fmla="*/ 0 h 637"/>
                <a:gd name="T44" fmla="*/ 0 w 249"/>
                <a:gd name="T45" fmla="*/ 0 h 6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9"/>
                <a:gd name="T70" fmla="*/ 0 h 637"/>
                <a:gd name="T71" fmla="*/ 249 w 249"/>
                <a:gd name="T72" fmla="*/ 637 h 6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9" h="637">
                  <a:moveTo>
                    <a:pt x="249" y="22"/>
                  </a:moveTo>
                  <a:lnTo>
                    <a:pt x="220" y="97"/>
                  </a:lnTo>
                  <a:lnTo>
                    <a:pt x="192" y="173"/>
                  </a:lnTo>
                  <a:lnTo>
                    <a:pt x="164" y="249"/>
                  </a:lnTo>
                  <a:lnTo>
                    <a:pt x="136" y="326"/>
                  </a:lnTo>
                  <a:lnTo>
                    <a:pt x="108" y="402"/>
                  </a:lnTo>
                  <a:lnTo>
                    <a:pt x="81" y="478"/>
                  </a:lnTo>
                  <a:lnTo>
                    <a:pt x="53" y="554"/>
                  </a:lnTo>
                  <a:lnTo>
                    <a:pt x="25" y="632"/>
                  </a:lnTo>
                  <a:lnTo>
                    <a:pt x="19" y="633"/>
                  </a:lnTo>
                  <a:lnTo>
                    <a:pt x="13" y="634"/>
                  </a:lnTo>
                  <a:lnTo>
                    <a:pt x="5" y="635"/>
                  </a:lnTo>
                  <a:lnTo>
                    <a:pt x="0" y="637"/>
                  </a:lnTo>
                  <a:lnTo>
                    <a:pt x="28" y="557"/>
                  </a:lnTo>
                  <a:lnTo>
                    <a:pt x="58" y="477"/>
                  </a:lnTo>
                  <a:lnTo>
                    <a:pt x="86" y="397"/>
                  </a:lnTo>
                  <a:lnTo>
                    <a:pt x="116" y="318"/>
                  </a:lnTo>
                  <a:lnTo>
                    <a:pt x="144" y="238"/>
                  </a:lnTo>
                  <a:lnTo>
                    <a:pt x="174" y="159"/>
                  </a:lnTo>
                  <a:lnTo>
                    <a:pt x="202" y="79"/>
                  </a:lnTo>
                  <a:lnTo>
                    <a:pt x="232" y="0"/>
                  </a:lnTo>
                  <a:lnTo>
                    <a:pt x="240" y="9"/>
                  </a:lnTo>
                  <a:lnTo>
                    <a:pt x="249" y="22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8" name="Freeform 45">
              <a:extLst>
                <a:ext uri="{FF2B5EF4-FFF2-40B4-BE49-F238E27FC236}">
                  <a16:creationId xmlns:a16="http://schemas.microsoft.com/office/drawing/2014/main" id="{4FCD58C8-B060-9341-B483-BEBC3EBBB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401"/>
              <a:ext cx="44" cy="91"/>
            </a:xfrm>
            <a:custGeom>
              <a:avLst/>
              <a:gdLst>
                <a:gd name="T0" fmla="*/ 0 w 274"/>
                <a:gd name="T1" fmla="*/ 0 h 699"/>
                <a:gd name="T2" fmla="*/ 0 w 274"/>
                <a:gd name="T3" fmla="*/ 0 h 699"/>
                <a:gd name="T4" fmla="*/ 0 w 274"/>
                <a:gd name="T5" fmla="*/ 0 h 699"/>
                <a:gd name="T6" fmla="*/ 0 w 274"/>
                <a:gd name="T7" fmla="*/ 0 h 699"/>
                <a:gd name="T8" fmla="*/ 0 w 274"/>
                <a:gd name="T9" fmla="*/ 0 h 699"/>
                <a:gd name="T10" fmla="*/ 0 w 274"/>
                <a:gd name="T11" fmla="*/ 0 h 699"/>
                <a:gd name="T12" fmla="*/ 0 w 274"/>
                <a:gd name="T13" fmla="*/ 0 h 699"/>
                <a:gd name="T14" fmla="*/ 0 w 274"/>
                <a:gd name="T15" fmla="*/ 0 h 699"/>
                <a:gd name="T16" fmla="*/ 0 w 274"/>
                <a:gd name="T17" fmla="*/ 0 h 699"/>
                <a:gd name="T18" fmla="*/ 0 w 274"/>
                <a:gd name="T19" fmla="*/ 0 h 699"/>
                <a:gd name="T20" fmla="*/ 0 w 274"/>
                <a:gd name="T21" fmla="*/ 0 h 699"/>
                <a:gd name="T22" fmla="*/ 0 w 274"/>
                <a:gd name="T23" fmla="*/ 0 h 699"/>
                <a:gd name="T24" fmla="*/ 0 w 274"/>
                <a:gd name="T25" fmla="*/ 0 h 699"/>
                <a:gd name="T26" fmla="*/ 0 w 274"/>
                <a:gd name="T27" fmla="*/ 0 h 699"/>
                <a:gd name="T28" fmla="*/ 0 w 274"/>
                <a:gd name="T29" fmla="*/ 0 h 699"/>
                <a:gd name="T30" fmla="*/ 0 w 274"/>
                <a:gd name="T31" fmla="*/ 0 h 699"/>
                <a:gd name="T32" fmla="*/ 0 w 274"/>
                <a:gd name="T33" fmla="*/ 0 h 699"/>
                <a:gd name="T34" fmla="*/ 0 w 274"/>
                <a:gd name="T35" fmla="*/ 0 h 699"/>
                <a:gd name="T36" fmla="*/ 0 w 274"/>
                <a:gd name="T37" fmla="*/ 0 h 699"/>
                <a:gd name="T38" fmla="*/ 0 w 274"/>
                <a:gd name="T39" fmla="*/ 0 h 699"/>
                <a:gd name="T40" fmla="*/ 0 w 274"/>
                <a:gd name="T41" fmla="*/ 0 h 6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4"/>
                <a:gd name="T64" fmla="*/ 0 h 699"/>
                <a:gd name="T65" fmla="*/ 274 w 274"/>
                <a:gd name="T66" fmla="*/ 699 h 6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4" h="699">
                  <a:moveTo>
                    <a:pt x="274" y="13"/>
                  </a:moveTo>
                  <a:lnTo>
                    <a:pt x="242" y="98"/>
                  </a:lnTo>
                  <a:lnTo>
                    <a:pt x="211" y="184"/>
                  </a:lnTo>
                  <a:lnTo>
                    <a:pt x="180" y="269"/>
                  </a:lnTo>
                  <a:lnTo>
                    <a:pt x="149" y="355"/>
                  </a:lnTo>
                  <a:lnTo>
                    <a:pt x="116" y="440"/>
                  </a:lnTo>
                  <a:lnTo>
                    <a:pt x="85" y="526"/>
                  </a:lnTo>
                  <a:lnTo>
                    <a:pt x="54" y="612"/>
                  </a:lnTo>
                  <a:lnTo>
                    <a:pt x="24" y="699"/>
                  </a:lnTo>
                  <a:lnTo>
                    <a:pt x="12" y="696"/>
                  </a:lnTo>
                  <a:lnTo>
                    <a:pt x="0" y="695"/>
                  </a:lnTo>
                  <a:lnTo>
                    <a:pt x="31" y="607"/>
                  </a:lnTo>
                  <a:lnTo>
                    <a:pt x="64" y="520"/>
                  </a:lnTo>
                  <a:lnTo>
                    <a:pt x="95" y="434"/>
                  </a:lnTo>
                  <a:lnTo>
                    <a:pt x="127" y="347"/>
                  </a:lnTo>
                  <a:lnTo>
                    <a:pt x="158" y="260"/>
                  </a:lnTo>
                  <a:lnTo>
                    <a:pt x="190" y="173"/>
                  </a:lnTo>
                  <a:lnTo>
                    <a:pt x="222" y="87"/>
                  </a:lnTo>
                  <a:lnTo>
                    <a:pt x="256" y="0"/>
                  </a:lnTo>
                  <a:lnTo>
                    <a:pt x="265" y="5"/>
                  </a:lnTo>
                  <a:lnTo>
                    <a:pt x="274" y="1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9" name="Freeform 46">
              <a:extLst>
                <a:ext uri="{FF2B5EF4-FFF2-40B4-BE49-F238E27FC236}">
                  <a16:creationId xmlns:a16="http://schemas.microsoft.com/office/drawing/2014/main" id="{3B7E9E72-A251-3243-B928-7E14860EE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1397"/>
              <a:ext cx="44" cy="92"/>
            </a:xfrm>
            <a:custGeom>
              <a:avLst/>
              <a:gdLst>
                <a:gd name="T0" fmla="*/ 0 w 276"/>
                <a:gd name="T1" fmla="*/ 0 h 707"/>
                <a:gd name="T2" fmla="*/ 0 w 276"/>
                <a:gd name="T3" fmla="*/ 0 h 707"/>
                <a:gd name="T4" fmla="*/ 0 w 276"/>
                <a:gd name="T5" fmla="*/ 0 h 707"/>
                <a:gd name="T6" fmla="*/ 0 w 276"/>
                <a:gd name="T7" fmla="*/ 0 h 707"/>
                <a:gd name="T8" fmla="*/ 0 w 276"/>
                <a:gd name="T9" fmla="*/ 0 h 707"/>
                <a:gd name="T10" fmla="*/ 0 w 276"/>
                <a:gd name="T11" fmla="*/ 0 h 707"/>
                <a:gd name="T12" fmla="*/ 0 w 276"/>
                <a:gd name="T13" fmla="*/ 0 h 707"/>
                <a:gd name="T14" fmla="*/ 0 w 276"/>
                <a:gd name="T15" fmla="*/ 0 h 707"/>
                <a:gd name="T16" fmla="*/ 0 w 276"/>
                <a:gd name="T17" fmla="*/ 0 h 707"/>
                <a:gd name="T18" fmla="*/ 0 w 276"/>
                <a:gd name="T19" fmla="*/ 0 h 707"/>
                <a:gd name="T20" fmla="*/ 0 w 276"/>
                <a:gd name="T21" fmla="*/ 0 h 707"/>
                <a:gd name="T22" fmla="*/ 0 w 276"/>
                <a:gd name="T23" fmla="*/ 0 h 707"/>
                <a:gd name="T24" fmla="*/ 0 w 276"/>
                <a:gd name="T25" fmla="*/ 0 h 707"/>
                <a:gd name="T26" fmla="*/ 0 w 276"/>
                <a:gd name="T27" fmla="*/ 0 h 707"/>
                <a:gd name="T28" fmla="*/ 0 w 276"/>
                <a:gd name="T29" fmla="*/ 0 h 707"/>
                <a:gd name="T30" fmla="*/ 0 w 276"/>
                <a:gd name="T31" fmla="*/ 0 h 707"/>
                <a:gd name="T32" fmla="*/ 0 w 276"/>
                <a:gd name="T33" fmla="*/ 0 h 707"/>
                <a:gd name="T34" fmla="*/ 0 w 276"/>
                <a:gd name="T35" fmla="*/ 0 h 707"/>
                <a:gd name="T36" fmla="*/ 0 w 276"/>
                <a:gd name="T37" fmla="*/ 0 h 707"/>
                <a:gd name="T38" fmla="*/ 0 w 276"/>
                <a:gd name="T39" fmla="*/ 0 h 707"/>
                <a:gd name="T40" fmla="*/ 0 w 276"/>
                <a:gd name="T41" fmla="*/ 0 h 7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6"/>
                <a:gd name="T64" fmla="*/ 0 h 707"/>
                <a:gd name="T65" fmla="*/ 276 w 276"/>
                <a:gd name="T66" fmla="*/ 707 h 7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6" h="707">
                  <a:moveTo>
                    <a:pt x="276" y="5"/>
                  </a:moveTo>
                  <a:lnTo>
                    <a:pt x="242" y="91"/>
                  </a:lnTo>
                  <a:lnTo>
                    <a:pt x="211" y="179"/>
                  </a:lnTo>
                  <a:lnTo>
                    <a:pt x="178" y="267"/>
                  </a:lnTo>
                  <a:lnTo>
                    <a:pt x="147" y="355"/>
                  </a:lnTo>
                  <a:lnTo>
                    <a:pt x="114" y="442"/>
                  </a:lnTo>
                  <a:lnTo>
                    <a:pt x="82" y="530"/>
                  </a:lnTo>
                  <a:lnTo>
                    <a:pt x="51" y="618"/>
                  </a:lnTo>
                  <a:lnTo>
                    <a:pt x="20" y="707"/>
                  </a:lnTo>
                  <a:lnTo>
                    <a:pt x="10" y="701"/>
                  </a:lnTo>
                  <a:lnTo>
                    <a:pt x="0" y="695"/>
                  </a:lnTo>
                  <a:lnTo>
                    <a:pt x="31" y="608"/>
                  </a:lnTo>
                  <a:lnTo>
                    <a:pt x="63" y="521"/>
                  </a:lnTo>
                  <a:lnTo>
                    <a:pt x="94" y="433"/>
                  </a:lnTo>
                  <a:lnTo>
                    <a:pt x="126" y="347"/>
                  </a:lnTo>
                  <a:lnTo>
                    <a:pt x="157" y="259"/>
                  </a:lnTo>
                  <a:lnTo>
                    <a:pt x="189" y="173"/>
                  </a:lnTo>
                  <a:lnTo>
                    <a:pt x="220" y="86"/>
                  </a:lnTo>
                  <a:lnTo>
                    <a:pt x="253" y="0"/>
                  </a:lnTo>
                  <a:lnTo>
                    <a:pt x="264" y="2"/>
                  </a:lnTo>
                  <a:lnTo>
                    <a:pt x="276" y="5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70" name="Freeform 47">
              <a:extLst>
                <a:ext uri="{FF2B5EF4-FFF2-40B4-BE49-F238E27FC236}">
                  <a16:creationId xmlns:a16="http://schemas.microsoft.com/office/drawing/2014/main" id="{2F580CC4-4185-ED4B-B998-3699D3869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1397"/>
              <a:ext cx="41" cy="86"/>
            </a:xfrm>
            <a:custGeom>
              <a:avLst/>
              <a:gdLst>
                <a:gd name="T0" fmla="*/ 0 w 258"/>
                <a:gd name="T1" fmla="*/ 0 h 658"/>
                <a:gd name="T2" fmla="*/ 0 w 258"/>
                <a:gd name="T3" fmla="*/ 0 h 658"/>
                <a:gd name="T4" fmla="*/ 0 w 258"/>
                <a:gd name="T5" fmla="*/ 0 h 658"/>
                <a:gd name="T6" fmla="*/ 0 w 258"/>
                <a:gd name="T7" fmla="*/ 0 h 658"/>
                <a:gd name="T8" fmla="*/ 0 w 258"/>
                <a:gd name="T9" fmla="*/ 0 h 658"/>
                <a:gd name="T10" fmla="*/ 0 w 258"/>
                <a:gd name="T11" fmla="*/ 0 h 658"/>
                <a:gd name="T12" fmla="*/ 0 w 258"/>
                <a:gd name="T13" fmla="*/ 0 h 658"/>
                <a:gd name="T14" fmla="*/ 0 w 258"/>
                <a:gd name="T15" fmla="*/ 0 h 658"/>
                <a:gd name="T16" fmla="*/ 0 w 258"/>
                <a:gd name="T17" fmla="*/ 0 h 658"/>
                <a:gd name="T18" fmla="*/ 0 w 258"/>
                <a:gd name="T19" fmla="*/ 0 h 658"/>
                <a:gd name="T20" fmla="*/ 0 w 258"/>
                <a:gd name="T21" fmla="*/ 0 h 658"/>
                <a:gd name="T22" fmla="*/ 0 w 258"/>
                <a:gd name="T23" fmla="*/ 0 h 658"/>
                <a:gd name="T24" fmla="*/ 0 w 258"/>
                <a:gd name="T25" fmla="*/ 0 h 658"/>
                <a:gd name="T26" fmla="*/ 0 w 258"/>
                <a:gd name="T27" fmla="*/ 0 h 658"/>
                <a:gd name="T28" fmla="*/ 0 w 258"/>
                <a:gd name="T29" fmla="*/ 0 h 658"/>
                <a:gd name="T30" fmla="*/ 0 w 258"/>
                <a:gd name="T31" fmla="*/ 0 h 658"/>
                <a:gd name="T32" fmla="*/ 0 w 258"/>
                <a:gd name="T33" fmla="*/ 0 h 658"/>
                <a:gd name="T34" fmla="*/ 0 w 258"/>
                <a:gd name="T35" fmla="*/ 0 h 658"/>
                <a:gd name="T36" fmla="*/ 0 w 258"/>
                <a:gd name="T37" fmla="*/ 0 h 658"/>
                <a:gd name="T38" fmla="*/ 0 w 258"/>
                <a:gd name="T39" fmla="*/ 0 h 658"/>
                <a:gd name="T40" fmla="*/ 0 w 258"/>
                <a:gd name="T41" fmla="*/ 0 h 6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8"/>
                <a:gd name="T64" fmla="*/ 0 h 658"/>
                <a:gd name="T65" fmla="*/ 258 w 258"/>
                <a:gd name="T66" fmla="*/ 658 h 6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8" h="658">
                  <a:moveTo>
                    <a:pt x="258" y="0"/>
                  </a:moveTo>
                  <a:lnTo>
                    <a:pt x="227" y="81"/>
                  </a:lnTo>
                  <a:lnTo>
                    <a:pt x="198" y="164"/>
                  </a:lnTo>
                  <a:lnTo>
                    <a:pt x="167" y="247"/>
                  </a:lnTo>
                  <a:lnTo>
                    <a:pt x="137" y="329"/>
                  </a:lnTo>
                  <a:lnTo>
                    <a:pt x="106" y="410"/>
                  </a:lnTo>
                  <a:lnTo>
                    <a:pt x="76" y="493"/>
                  </a:lnTo>
                  <a:lnTo>
                    <a:pt x="47" y="576"/>
                  </a:lnTo>
                  <a:lnTo>
                    <a:pt x="17" y="658"/>
                  </a:lnTo>
                  <a:lnTo>
                    <a:pt x="8" y="649"/>
                  </a:lnTo>
                  <a:lnTo>
                    <a:pt x="0" y="640"/>
                  </a:lnTo>
                  <a:lnTo>
                    <a:pt x="29" y="559"/>
                  </a:lnTo>
                  <a:lnTo>
                    <a:pt x="58" y="480"/>
                  </a:lnTo>
                  <a:lnTo>
                    <a:pt x="87" y="400"/>
                  </a:lnTo>
                  <a:lnTo>
                    <a:pt x="116" y="321"/>
                  </a:lnTo>
                  <a:lnTo>
                    <a:pt x="145" y="241"/>
                  </a:lnTo>
                  <a:lnTo>
                    <a:pt x="174" y="163"/>
                  </a:lnTo>
                  <a:lnTo>
                    <a:pt x="203" y="83"/>
                  </a:lnTo>
                  <a:lnTo>
                    <a:pt x="232" y="4"/>
                  </a:lnTo>
                  <a:lnTo>
                    <a:pt x="244" y="1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71" name="Freeform 48">
              <a:extLst>
                <a:ext uri="{FF2B5EF4-FFF2-40B4-BE49-F238E27FC236}">
                  <a16:creationId xmlns:a16="http://schemas.microsoft.com/office/drawing/2014/main" id="{D39E6591-1BB2-744C-BEA9-B4AB5F241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400"/>
              <a:ext cx="34" cy="72"/>
            </a:xfrm>
            <a:custGeom>
              <a:avLst/>
              <a:gdLst>
                <a:gd name="T0" fmla="*/ 0 w 213"/>
                <a:gd name="T1" fmla="*/ 0 h 547"/>
                <a:gd name="T2" fmla="*/ 0 w 213"/>
                <a:gd name="T3" fmla="*/ 0 h 547"/>
                <a:gd name="T4" fmla="*/ 0 w 213"/>
                <a:gd name="T5" fmla="*/ 0 h 547"/>
                <a:gd name="T6" fmla="*/ 0 w 213"/>
                <a:gd name="T7" fmla="*/ 0 h 547"/>
                <a:gd name="T8" fmla="*/ 0 w 213"/>
                <a:gd name="T9" fmla="*/ 0 h 547"/>
                <a:gd name="T10" fmla="*/ 0 w 213"/>
                <a:gd name="T11" fmla="*/ 0 h 547"/>
                <a:gd name="T12" fmla="*/ 0 w 213"/>
                <a:gd name="T13" fmla="*/ 0 h 547"/>
                <a:gd name="T14" fmla="*/ 0 w 213"/>
                <a:gd name="T15" fmla="*/ 0 h 547"/>
                <a:gd name="T16" fmla="*/ 0 w 213"/>
                <a:gd name="T17" fmla="*/ 0 h 547"/>
                <a:gd name="T18" fmla="*/ 0 w 213"/>
                <a:gd name="T19" fmla="*/ 0 h 547"/>
                <a:gd name="T20" fmla="*/ 0 w 213"/>
                <a:gd name="T21" fmla="*/ 0 h 547"/>
                <a:gd name="T22" fmla="*/ 0 w 213"/>
                <a:gd name="T23" fmla="*/ 0 h 547"/>
                <a:gd name="T24" fmla="*/ 0 w 213"/>
                <a:gd name="T25" fmla="*/ 0 h 547"/>
                <a:gd name="T26" fmla="*/ 0 w 213"/>
                <a:gd name="T27" fmla="*/ 0 h 547"/>
                <a:gd name="T28" fmla="*/ 0 w 213"/>
                <a:gd name="T29" fmla="*/ 0 h 547"/>
                <a:gd name="T30" fmla="*/ 0 w 213"/>
                <a:gd name="T31" fmla="*/ 0 h 547"/>
                <a:gd name="T32" fmla="*/ 0 w 213"/>
                <a:gd name="T33" fmla="*/ 0 h 547"/>
                <a:gd name="T34" fmla="*/ 0 w 213"/>
                <a:gd name="T35" fmla="*/ 0 h 547"/>
                <a:gd name="T36" fmla="*/ 0 w 213"/>
                <a:gd name="T37" fmla="*/ 0 h 547"/>
                <a:gd name="T38" fmla="*/ 0 w 213"/>
                <a:gd name="T39" fmla="*/ 0 h 547"/>
                <a:gd name="T40" fmla="*/ 0 w 213"/>
                <a:gd name="T41" fmla="*/ 0 h 547"/>
                <a:gd name="T42" fmla="*/ 0 w 213"/>
                <a:gd name="T43" fmla="*/ 0 h 547"/>
                <a:gd name="T44" fmla="*/ 0 w 213"/>
                <a:gd name="T45" fmla="*/ 0 h 547"/>
                <a:gd name="T46" fmla="*/ 0 w 213"/>
                <a:gd name="T47" fmla="*/ 0 h 547"/>
                <a:gd name="T48" fmla="*/ 0 w 213"/>
                <a:gd name="T49" fmla="*/ 0 h 5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3"/>
                <a:gd name="T76" fmla="*/ 0 h 547"/>
                <a:gd name="T77" fmla="*/ 213 w 213"/>
                <a:gd name="T78" fmla="*/ 547 h 5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3" h="547">
                  <a:moveTo>
                    <a:pt x="213" y="0"/>
                  </a:moveTo>
                  <a:lnTo>
                    <a:pt x="187" y="67"/>
                  </a:lnTo>
                  <a:lnTo>
                    <a:pt x="163" y="136"/>
                  </a:lnTo>
                  <a:lnTo>
                    <a:pt x="137" y="204"/>
                  </a:lnTo>
                  <a:lnTo>
                    <a:pt x="112" y="274"/>
                  </a:lnTo>
                  <a:lnTo>
                    <a:pt x="86" y="341"/>
                  </a:lnTo>
                  <a:lnTo>
                    <a:pt x="62" y="409"/>
                  </a:lnTo>
                  <a:lnTo>
                    <a:pt x="36" y="478"/>
                  </a:lnTo>
                  <a:lnTo>
                    <a:pt x="13" y="547"/>
                  </a:lnTo>
                  <a:lnTo>
                    <a:pt x="9" y="538"/>
                  </a:lnTo>
                  <a:lnTo>
                    <a:pt x="5" y="531"/>
                  </a:lnTo>
                  <a:lnTo>
                    <a:pt x="1" y="523"/>
                  </a:lnTo>
                  <a:lnTo>
                    <a:pt x="0" y="516"/>
                  </a:lnTo>
                  <a:lnTo>
                    <a:pt x="22" y="453"/>
                  </a:lnTo>
                  <a:lnTo>
                    <a:pt x="45" y="390"/>
                  </a:lnTo>
                  <a:lnTo>
                    <a:pt x="67" y="327"/>
                  </a:lnTo>
                  <a:lnTo>
                    <a:pt x="90" y="265"/>
                  </a:lnTo>
                  <a:lnTo>
                    <a:pt x="113" y="203"/>
                  </a:lnTo>
                  <a:lnTo>
                    <a:pt x="137" y="141"/>
                  </a:lnTo>
                  <a:lnTo>
                    <a:pt x="160" y="79"/>
                  </a:lnTo>
                  <a:lnTo>
                    <a:pt x="183" y="17"/>
                  </a:lnTo>
                  <a:lnTo>
                    <a:pt x="190" y="10"/>
                  </a:lnTo>
                  <a:lnTo>
                    <a:pt x="196" y="6"/>
                  </a:lnTo>
                  <a:lnTo>
                    <a:pt x="204" y="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72" name="Freeform 49">
              <a:extLst>
                <a:ext uri="{FF2B5EF4-FFF2-40B4-BE49-F238E27FC236}">
                  <a16:creationId xmlns:a16="http://schemas.microsoft.com/office/drawing/2014/main" id="{B4A46FC0-678A-8B41-B14E-68F28A491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413"/>
              <a:ext cx="17" cy="38"/>
            </a:xfrm>
            <a:custGeom>
              <a:avLst/>
              <a:gdLst>
                <a:gd name="T0" fmla="*/ 0 w 110"/>
                <a:gd name="T1" fmla="*/ 0 h 296"/>
                <a:gd name="T2" fmla="*/ 0 w 110"/>
                <a:gd name="T3" fmla="*/ 0 h 296"/>
                <a:gd name="T4" fmla="*/ 0 w 110"/>
                <a:gd name="T5" fmla="*/ 0 h 296"/>
                <a:gd name="T6" fmla="*/ 0 w 110"/>
                <a:gd name="T7" fmla="*/ 0 h 296"/>
                <a:gd name="T8" fmla="*/ 0 w 110"/>
                <a:gd name="T9" fmla="*/ 0 h 296"/>
                <a:gd name="T10" fmla="*/ 0 w 110"/>
                <a:gd name="T11" fmla="*/ 0 h 296"/>
                <a:gd name="T12" fmla="*/ 0 w 110"/>
                <a:gd name="T13" fmla="*/ 0 h 296"/>
                <a:gd name="T14" fmla="*/ 0 w 110"/>
                <a:gd name="T15" fmla="*/ 0 h 296"/>
                <a:gd name="T16" fmla="*/ 0 w 110"/>
                <a:gd name="T17" fmla="*/ 0 h 296"/>
                <a:gd name="T18" fmla="*/ 0 w 110"/>
                <a:gd name="T19" fmla="*/ 0 h 296"/>
                <a:gd name="T20" fmla="*/ 0 w 110"/>
                <a:gd name="T21" fmla="*/ 0 h 296"/>
                <a:gd name="T22" fmla="*/ 0 w 110"/>
                <a:gd name="T23" fmla="*/ 0 h 296"/>
                <a:gd name="T24" fmla="*/ 0 w 110"/>
                <a:gd name="T25" fmla="*/ 0 h 296"/>
                <a:gd name="T26" fmla="*/ 0 w 110"/>
                <a:gd name="T27" fmla="*/ 0 h 296"/>
                <a:gd name="T28" fmla="*/ 0 w 110"/>
                <a:gd name="T29" fmla="*/ 0 h 296"/>
                <a:gd name="T30" fmla="*/ 0 w 110"/>
                <a:gd name="T31" fmla="*/ 0 h 296"/>
                <a:gd name="T32" fmla="*/ 0 w 110"/>
                <a:gd name="T33" fmla="*/ 0 h 296"/>
                <a:gd name="T34" fmla="*/ 0 w 110"/>
                <a:gd name="T35" fmla="*/ 0 h 296"/>
                <a:gd name="T36" fmla="*/ 0 w 110"/>
                <a:gd name="T37" fmla="*/ 0 h 2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296"/>
                <a:gd name="T59" fmla="*/ 110 w 110"/>
                <a:gd name="T60" fmla="*/ 296 h 2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296">
                  <a:moveTo>
                    <a:pt x="110" y="0"/>
                  </a:moveTo>
                  <a:lnTo>
                    <a:pt x="0" y="296"/>
                  </a:lnTo>
                  <a:lnTo>
                    <a:pt x="0" y="285"/>
                  </a:lnTo>
                  <a:lnTo>
                    <a:pt x="0" y="275"/>
                  </a:lnTo>
                  <a:lnTo>
                    <a:pt x="0" y="263"/>
                  </a:lnTo>
                  <a:lnTo>
                    <a:pt x="1" y="253"/>
                  </a:lnTo>
                  <a:lnTo>
                    <a:pt x="1" y="241"/>
                  </a:lnTo>
                  <a:lnTo>
                    <a:pt x="4" y="229"/>
                  </a:lnTo>
                  <a:lnTo>
                    <a:pt x="5" y="218"/>
                  </a:lnTo>
                  <a:lnTo>
                    <a:pt x="9" y="207"/>
                  </a:lnTo>
                  <a:lnTo>
                    <a:pt x="59" y="73"/>
                  </a:lnTo>
                  <a:lnTo>
                    <a:pt x="63" y="62"/>
                  </a:lnTo>
                  <a:lnTo>
                    <a:pt x="70" y="53"/>
                  </a:lnTo>
                  <a:lnTo>
                    <a:pt x="75" y="42"/>
                  </a:lnTo>
                  <a:lnTo>
                    <a:pt x="83" y="34"/>
                  </a:lnTo>
                  <a:lnTo>
                    <a:pt x="88" y="24"/>
                  </a:lnTo>
                  <a:lnTo>
                    <a:pt x="94" y="15"/>
                  </a:lnTo>
                  <a:lnTo>
                    <a:pt x="102" y="7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73" name="Freeform 50">
              <a:extLst>
                <a:ext uri="{FF2B5EF4-FFF2-40B4-BE49-F238E27FC236}">
                  <a16:creationId xmlns:a16="http://schemas.microsoft.com/office/drawing/2014/main" id="{8774D19D-9F24-4E43-B506-721315AE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397"/>
              <a:ext cx="99" cy="95"/>
            </a:xfrm>
            <a:custGeom>
              <a:avLst/>
              <a:gdLst>
                <a:gd name="T0" fmla="*/ 0 w 621"/>
                <a:gd name="T1" fmla="*/ 0 h 729"/>
                <a:gd name="T2" fmla="*/ 0 w 621"/>
                <a:gd name="T3" fmla="*/ 0 h 729"/>
                <a:gd name="T4" fmla="*/ 0 w 621"/>
                <a:gd name="T5" fmla="*/ 0 h 729"/>
                <a:gd name="T6" fmla="*/ 0 w 621"/>
                <a:gd name="T7" fmla="*/ 0 h 729"/>
                <a:gd name="T8" fmla="*/ 0 w 621"/>
                <a:gd name="T9" fmla="*/ 0 h 729"/>
                <a:gd name="T10" fmla="*/ 0 w 621"/>
                <a:gd name="T11" fmla="*/ 0 h 729"/>
                <a:gd name="T12" fmla="*/ 0 w 621"/>
                <a:gd name="T13" fmla="*/ 0 h 729"/>
                <a:gd name="T14" fmla="*/ 0 w 621"/>
                <a:gd name="T15" fmla="*/ 0 h 729"/>
                <a:gd name="T16" fmla="*/ 0 w 621"/>
                <a:gd name="T17" fmla="*/ 0 h 729"/>
                <a:gd name="T18" fmla="*/ 0 w 621"/>
                <a:gd name="T19" fmla="*/ 0 h 729"/>
                <a:gd name="T20" fmla="*/ 0 w 621"/>
                <a:gd name="T21" fmla="*/ 0 h 729"/>
                <a:gd name="T22" fmla="*/ 0 w 621"/>
                <a:gd name="T23" fmla="*/ 0 h 729"/>
                <a:gd name="T24" fmla="*/ 0 w 621"/>
                <a:gd name="T25" fmla="*/ 0 h 729"/>
                <a:gd name="T26" fmla="*/ 0 w 621"/>
                <a:gd name="T27" fmla="*/ 0 h 729"/>
                <a:gd name="T28" fmla="*/ 0 w 621"/>
                <a:gd name="T29" fmla="*/ 0 h 729"/>
                <a:gd name="T30" fmla="*/ 0 w 621"/>
                <a:gd name="T31" fmla="*/ 0 h 729"/>
                <a:gd name="T32" fmla="*/ 0 w 621"/>
                <a:gd name="T33" fmla="*/ 0 h 729"/>
                <a:gd name="T34" fmla="*/ 0 w 621"/>
                <a:gd name="T35" fmla="*/ 0 h 729"/>
                <a:gd name="T36" fmla="*/ 0 w 621"/>
                <a:gd name="T37" fmla="*/ 0 h 729"/>
                <a:gd name="T38" fmla="*/ 0 w 621"/>
                <a:gd name="T39" fmla="*/ 0 h 729"/>
                <a:gd name="T40" fmla="*/ 0 w 621"/>
                <a:gd name="T41" fmla="*/ 0 h 729"/>
                <a:gd name="T42" fmla="*/ 0 w 621"/>
                <a:gd name="T43" fmla="*/ 0 h 729"/>
                <a:gd name="T44" fmla="*/ 0 w 621"/>
                <a:gd name="T45" fmla="*/ 0 h 729"/>
                <a:gd name="T46" fmla="*/ 0 w 621"/>
                <a:gd name="T47" fmla="*/ 0 h 729"/>
                <a:gd name="T48" fmla="*/ 0 w 621"/>
                <a:gd name="T49" fmla="*/ 0 h 729"/>
                <a:gd name="T50" fmla="*/ 0 w 621"/>
                <a:gd name="T51" fmla="*/ 0 h 729"/>
                <a:gd name="T52" fmla="*/ 0 w 621"/>
                <a:gd name="T53" fmla="*/ 0 h 729"/>
                <a:gd name="T54" fmla="*/ 0 w 621"/>
                <a:gd name="T55" fmla="*/ 0 h 729"/>
                <a:gd name="T56" fmla="*/ 0 w 621"/>
                <a:gd name="T57" fmla="*/ 0 h 729"/>
                <a:gd name="T58" fmla="*/ 0 w 621"/>
                <a:gd name="T59" fmla="*/ 0 h 729"/>
                <a:gd name="T60" fmla="*/ 0 w 621"/>
                <a:gd name="T61" fmla="*/ 0 h 729"/>
                <a:gd name="T62" fmla="*/ 0 w 621"/>
                <a:gd name="T63" fmla="*/ 0 h 729"/>
                <a:gd name="T64" fmla="*/ 0 w 621"/>
                <a:gd name="T65" fmla="*/ 0 h 7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1"/>
                <a:gd name="T100" fmla="*/ 0 h 729"/>
                <a:gd name="T101" fmla="*/ 621 w 621"/>
                <a:gd name="T102" fmla="*/ 729 h 7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1" h="729">
                  <a:moveTo>
                    <a:pt x="440" y="15"/>
                  </a:moveTo>
                  <a:lnTo>
                    <a:pt x="493" y="41"/>
                  </a:lnTo>
                  <a:lnTo>
                    <a:pt x="538" y="81"/>
                  </a:lnTo>
                  <a:lnTo>
                    <a:pt x="574" y="130"/>
                  </a:lnTo>
                  <a:lnTo>
                    <a:pt x="602" y="190"/>
                  </a:lnTo>
                  <a:lnTo>
                    <a:pt x="617" y="254"/>
                  </a:lnTo>
                  <a:lnTo>
                    <a:pt x="621" y="323"/>
                  </a:lnTo>
                  <a:lnTo>
                    <a:pt x="613" y="395"/>
                  </a:lnTo>
                  <a:lnTo>
                    <a:pt x="595" y="469"/>
                  </a:lnTo>
                  <a:lnTo>
                    <a:pt x="561" y="536"/>
                  </a:lnTo>
                  <a:lnTo>
                    <a:pt x="521" y="596"/>
                  </a:lnTo>
                  <a:lnTo>
                    <a:pt x="472" y="645"/>
                  </a:lnTo>
                  <a:lnTo>
                    <a:pt x="419" y="685"/>
                  </a:lnTo>
                  <a:lnTo>
                    <a:pt x="361" y="713"/>
                  </a:lnTo>
                  <a:lnTo>
                    <a:pt x="302" y="728"/>
                  </a:lnTo>
                  <a:lnTo>
                    <a:pt x="241" y="729"/>
                  </a:lnTo>
                  <a:lnTo>
                    <a:pt x="183" y="716"/>
                  </a:lnTo>
                  <a:lnTo>
                    <a:pt x="128" y="687"/>
                  </a:lnTo>
                  <a:lnTo>
                    <a:pt x="83" y="647"/>
                  </a:lnTo>
                  <a:lnTo>
                    <a:pt x="46" y="596"/>
                  </a:lnTo>
                  <a:lnTo>
                    <a:pt x="21" y="540"/>
                  </a:lnTo>
                  <a:lnTo>
                    <a:pt x="4" y="474"/>
                  </a:lnTo>
                  <a:lnTo>
                    <a:pt x="0" y="405"/>
                  </a:lnTo>
                  <a:lnTo>
                    <a:pt x="8" y="333"/>
                  </a:lnTo>
                  <a:lnTo>
                    <a:pt x="28" y="262"/>
                  </a:lnTo>
                  <a:lnTo>
                    <a:pt x="58" y="192"/>
                  </a:lnTo>
                  <a:lnTo>
                    <a:pt x="99" y="133"/>
                  </a:lnTo>
                  <a:lnTo>
                    <a:pt x="147" y="83"/>
                  </a:lnTo>
                  <a:lnTo>
                    <a:pt x="201" y="44"/>
                  </a:lnTo>
                  <a:lnTo>
                    <a:pt x="258" y="15"/>
                  </a:lnTo>
                  <a:lnTo>
                    <a:pt x="319" y="1"/>
                  </a:lnTo>
                  <a:lnTo>
                    <a:pt x="379" y="0"/>
                  </a:lnTo>
                  <a:lnTo>
                    <a:pt x="440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74" name="Freeform 51">
              <a:extLst>
                <a:ext uri="{FF2B5EF4-FFF2-40B4-BE49-F238E27FC236}">
                  <a16:creationId xmlns:a16="http://schemas.microsoft.com/office/drawing/2014/main" id="{62B18874-5A32-EC47-862C-BE33D0965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1355"/>
              <a:ext cx="35" cy="40"/>
            </a:xfrm>
            <a:custGeom>
              <a:avLst/>
              <a:gdLst>
                <a:gd name="T0" fmla="*/ 0 w 220"/>
                <a:gd name="T1" fmla="*/ 0 h 304"/>
                <a:gd name="T2" fmla="*/ 0 w 220"/>
                <a:gd name="T3" fmla="*/ 0 h 304"/>
                <a:gd name="T4" fmla="*/ 0 w 220"/>
                <a:gd name="T5" fmla="*/ 0 h 304"/>
                <a:gd name="T6" fmla="*/ 0 w 220"/>
                <a:gd name="T7" fmla="*/ 0 h 304"/>
                <a:gd name="T8" fmla="*/ 0 w 220"/>
                <a:gd name="T9" fmla="*/ 0 h 304"/>
                <a:gd name="T10" fmla="*/ 0 w 220"/>
                <a:gd name="T11" fmla="*/ 0 h 304"/>
                <a:gd name="T12" fmla="*/ 0 w 220"/>
                <a:gd name="T13" fmla="*/ 0 h 304"/>
                <a:gd name="T14" fmla="*/ 0 w 220"/>
                <a:gd name="T15" fmla="*/ 0 h 304"/>
                <a:gd name="T16" fmla="*/ 0 w 220"/>
                <a:gd name="T17" fmla="*/ 0 h 304"/>
                <a:gd name="T18" fmla="*/ 0 w 220"/>
                <a:gd name="T19" fmla="*/ 0 h 304"/>
                <a:gd name="T20" fmla="*/ 0 w 220"/>
                <a:gd name="T21" fmla="*/ 0 h 304"/>
                <a:gd name="T22" fmla="*/ 0 w 220"/>
                <a:gd name="T23" fmla="*/ 0 h 304"/>
                <a:gd name="T24" fmla="*/ 0 w 220"/>
                <a:gd name="T25" fmla="*/ 0 h 304"/>
                <a:gd name="T26" fmla="*/ 0 w 220"/>
                <a:gd name="T27" fmla="*/ 0 h 304"/>
                <a:gd name="T28" fmla="*/ 0 w 220"/>
                <a:gd name="T29" fmla="*/ 0 h 304"/>
                <a:gd name="T30" fmla="*/ 0 w 220"/>
                <a:gd name="T31" fmla="*/ 0 h 304"/>
                <a:gd name="T32" fmla="*/ 0 w 220"/>
                <a:gd name="T33" fmla="*/ 0 h 304"/>
                <a:gd name="T34" fmla="*/ 0 w 220"/>
                <a:gd name="T35" fmla="*/ 0 h 304"/>
                <a:gd name="T36" fmla="*/ 0 w 220"/>
                <a:gd name="T37" fmla="*/ 0 h 304"/>
                <a:gd name="T38" fmla="*/ 0 w 220"/>
                <a:gd name="T39" fmla="*/ 0 h 304"/>
                <a:gd name="T40" fmla="*/ 0 w 220"/>
                <a:gd name="T41" fmla="*/ 0 h 304"/>
                <a:gd name="T42" fmla="*/ 0 w 220"/>
                <a:gd name="T43" fmla="*/ 0 h 304"/>
                <a:gd name="T44" fmla="*/ 0 w 220"/>
                <a:gd name="T45" fmla="*/ 0 h 304"/>
                <a:gd name="T46" fmla="*/ 0 w 220"/>
                <a:gd name="T47" fmla="*/ 0 h 304"/>
                <a:gd name="T48" fmla="*/ 0 w 220"/>
                <a:gd name="T49" fmla="*/ 0 h 304"/>
                <a:gd name="T50" fmla="*/ 0 w 220"/>
                <a:gd name="T51" fmla="*/ 0 h 304"/>
                <a:gd name="T52" fmla="*/ 0 w 220"/>
                <a:gd name="T53" fmla="*/ 0 h 304"/>
                <a:gd name="T54" fmla="*/ 0 w 220"/>
                <a:gd name="T55" fmla="*/ 0 h 304"/>
                <a:gd name="T56" fmla="*/ 0 w 220"/>
                <a:gd name="T57" fmla="*/ 0 h 304"/>
                <a:gd name="T58" fmla="*/ 0 w 220"/>
                <a:gd name="T59" fmla="*/ 0 h 304"/>
                <a:gd name="T60" fmla="*/ 0 w 220"/>
                <a:gd name="T61" fmla="*/ 0 h 304"/>
                <a:gd name="T62" fmla="*/ 0 w 220"/>
                <a:gd name="T63" fmla="*/ 0 h 304"/>
                <a:gd name="T64" fmla="*/ 0 w 220"/>
                <a:gd name="T65" fmla="*/ 0 h 3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304"/>
                <a:gd name="T101" fmla="*/ 220 w 220"/>
                <a:gd name="T102" fmla="*/ 304 h 3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304">
                  <a:moveTo>
                    <a:pt x="141" y="1"/>
                  </a:moveTo>
                  <a:lnTo>
                    <a:pt x="160" y="8"/>
                  </a:lnTo>
                  <a:lnTo>
                    <a:pt x="178" y="20"/>
                  </a:lnTo>
                  <a:lnTo>
                    <a:pt x="194" y="39"/>
                  </a:lnTo>
                  <a:lnTo>
                    <a:pt x="207" y="60"/>
                  </a:lnTo>
                  <a:lnTo>
                    <a:pt x="215" y="85"/>
                  </a:lnTo>
                  <a:lnTo>
                    <a:pt x="220" y="113"/>
                  </a:lnTo>
                  <a:lnTo>
                    <a:pt x="220" y="143"/>
                  </a:lnTo>
                  <a:lnTo>
                    <a:pt x="217" y="174"/>
                  </a:lnTo>
                  <a:lnTo>
                    <a:pt x="208" y="204"/>
                  </a:lnTo>
                  <a:lnTo>
                    <a:pt x="197" y="231"/>
                  </a:lnTo>
                  <a:lnTo>
                    <a:pt x="181" y="254"/>
                  </a:lnTo>
                  <a:lnTo>
                    <a:pt x="164" y="275"/>
                  </a:lnTo>
                  <a:lnTo>
                    <a:pt x="144" y="289"/>
                  </a:lnTo>
                  <a:lnTo>
                    <a:pt x="124" y="299"/>
                  </a:lnTo>
                  <a:lnTo>
                    <a:pt x="102" y="304"/>
                  </a:lnTo>
                  <a:lnTo>
                    <a:pt x="82" y="304"/>
                  </a:lnTo>
                  <a:lnTo>
                    <a:pt x="60" y="297"/>
                  </a:lnTo>
                  <a:lnTo>
                    <a:pt x="42" y="284"/>
                  </a:lnTo>
                  <a:lnTo>
                    <a:pt x="26" y="266"/>
                  </a:lnTo>
                  <a:lnTo>
                    <a:pt x="15" y="245"/>
                  </a:lnTo>
                  <a:lnTo>
                    <a:pt x="5" y="219"/>
                  </a:lnTo>
                  <a:lnTo>
                    <a:pt x="0" y="192"/>
                  </a:lnTo>
                  <a:lnTo>
                    <a:pt x="0" y="161"/>
                  </a:lnTo>
                  <a:lnTo>
                    <a:pt x="5" y="131"/>
                  </a:lnTo>
                  <a:lnTo>
                    <a:pt x="13" y="100"/>
                  </a:lnTo>
                  <a:lnTo>
                    <a:pt x="25" y="73"/>
                  </a:lnTo>
                  <a:lnTo>
                    <a:pt x="39" y="50"/>
                  </a:lnTo>
                  <a:lnTo>
                    <a:pt x="57" y="31"/>
                  </a:lnTo>
                  <a:lnTo>
                    <a:pt x="75" y="15"/>
                  </a:lnTo>
                  <a:lnTo>
                    <a:pt x="97" y="5"/>
                  </a:lnTo>
                  <a:lnTo>
                    <a:pt x="118" y="0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5" name="Freeform 52">
              <a:extLst>
                <a:ext uri="{FF2B5EF4-FFF2-40B4-BE49-F238E27FC236}">
                  <a16:creationId xmlns:a16="http://schemas.microsoft.com/office/drawing/2014/main" id="{F8E3C728-23C8-774D-8692-89235719A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1361"/>
              <a:ext cx="25" cy="28"/>
            </a:xfrm>
            <a:custGeom>
              <a:avLst/>
              <a:gdLst>
                <a:gd name="T0" fmla="*/ 0 w 157"/>
                <a:gd name="T1" fmla="*/ 0 h 218"/>
                <a:gd name="T2" fmla="*/ 0 w 157"/>
                <a:gd name="T3" fmla="*/ 0 h 218"/>
                <a:gd name="T4" fmla="*/ 0 w 157"/>
                <a:gd name="T5" fmla="*/ 0 h 218"/>
                <a:gd name="T6" fmla="*/ 0 w 157"/>
                <a:gd name="T7" fmla="*/ 0 h 218"/>
                <a:gd name="T8" fmla="*/ 0 w 157"/>
                <a:gd name="T9" fmla="*/ 0 h 218"/>
                <a:gd name="T10" fmla="*/ 0 w 157"/>
                <a:gd name="T11" fmla="*/ 0 h 218"/>
                <a:gd name="T12" fmla="*/ 0 w 157"/>
                <a:gd name="T13" fmla="*/ 0 h 218"/>
                <a:gd name="T14" fmla="*/ 0 w 157"/>
                <a:gd name="T15" fmla="*/ 0 h 218"/>
                <a:gd name="T16" fmla="*/ 0 w 157"/>
                <a:gd name="T17" fmla="*/ 0 h 218"/>
                <a:gd name="T18" fmla="*/ 0 w 157"/>
                <a:gd name="T19" fmla="*/ 0 h 218"/>
                <a:gd name="T20" fmla="*/ 0 w 157"/>
                <a:gd name="T21" fmla="*/ 0 h 218"/>
                <a:gd name="T22" fmla="*/ 0 w 157"/>
                <a:gd name="T23" fmla="*/ 0 h 218"/>
                <a:gd name="T24" fmla="*/ 0 w 157"/>
                <a:gd name="T25" fmla="*/ 0 h 218"/>
                <a:gd name="T26" fmla="*/ 0 w 157"/>
                <a:gd name="T27" fmla="*/ 0 h 218"/>
                <a:gd name="T28" fmla="*/ 0 w 157"/>
                <a:gd name="T29" fmla="*/ 0 h 218"/>
                <a:gd name="T30" fmla="*/ 0 w 157"/>
                <a:gd name="T31" fmla="*/ 0 h 218"/>
                <a:gd name="T32" fmla="*/ 0 w 157"/>
                <a:gd name="T33" fmla="*/ 0 h 218"/>
                <a:gd name="T34" fmla="*/ 0 w 157"/>
                <a:gd name="T35" fmla="*/ 0 h 218"/>
                <a:gd name="T36" fmla="*/ 0 w 157"/>
                <a:gd name="T37" fmla="*/ 0 h 218"/>
                <a:gd name="T38" fmla="*/ 0 w 157"/>
                <a:gd name="T39" fmla="*/ 0 h 218"/>
                <a:gd name="T40" fmla="*/ 0 w 157"/>
                <a:gd name="T41" fmla="*/ 0 h 218"/>
                <a:gd name="T42" fmla="*/ 0 w 157"/>
                <a:gd name="T43" fmla="*/ 0 h 218"/>
                <a:gd name="T44" fmla="*/ 0 w 157"/>
                <a:gd name="T45" fmla="*/ 0 h 218"/>
                <a:gd name="T46" fmla="*/ 0 w 157"/>
                <a:gd name="T47" fmla="*/ 0 h 218"/>
                <a:gd name="T48" fmla="*/ 0 w 157"/>
                <a:gd name="T49" fmla="*/ 0 h 218"/>
                <a:gd name="T50" fmla="*/ 0 w 157"/>
                <a:gd name="T51" fmla="*/ 0 h 218"/>
                <a:gd name="T52" fmla="*/ 0 w 157"/>
                <a:gd name="T53" fmla="*/ 0 h 218"/>
                <a:gd name="T54" fmla="*/ 0 w 157"/>
                <a:gd name="T55" fmla="*/ 0 h 218"/>
                <a:gd name="T56" fmla="*/ 0 w 157"/>
                <a:gd name="T57" fmla="*/ 0 h 218"/>
                <a:gd name="T58" fmla="*/ 0 w 157"/>
                <a:gd name="T59" fmla="*/ 0 h 218"/>
                <a:gd name="T60" fmla="*/ 0 w 157"/>
                <a:gd name="T61" fmla="*/ 0 h 218"/>
                <a:gd name="T62" fmla="*/ 0 w 157"/>
                <a:gd name="T63" fmla="*/ 0 h 218"/>
                <a:gd name="T64" fmla="*/ 0 w 157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7"/>
                <a:gd name="T100" fmla="*/ 0 h 218"/>
                <a:gd name="T101" fmla="*/ 157 w 157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7" h="218">
                  <a:moveTo>
                    <a:pt x="102" y="1"/>
                  </a:moveTo>
                  <a:lnTo>
                    <a:pt x="115" y="5"/>
                  </a:lnTo>
                  <a:lnTo>
                    <a:pt x="128" y="14"/>
                  </a:lnTo>
                  <a:lnTo>
                    <a:pt x="138" y="27"/>
                  </a:lnTo>
                  <a:lnTo>
                    <a:pt x="147" y="44"/>
                  </a:lnTo>
                  <a:lnTo>
                    <a:pt x="153" y="60"/>
                  </a:lnTo>
                  <a:lnTo>
                    <a:pt x="157" y="81"/>
                  </a:lnTo>
                  <a:lnTo>
                    <a:pt x="157" y="102"/>
                  </a:lnTo>
                  <a:lnTo>
                    <a:pt x="155" y="125"/>
                  </a:lnTo>
                  <a:lnTo>
                    <a:pt x="147" y="146"/>
                  </a:lnTo>
                  <a:lnTo>
                    <a:pt x="140" y="165"/>
                  </a:lnTo>
                  <a:lnTo>
                    <a:pt x="129" y="180"/>
                  </a:lnTo>
                  <a:lnTo>
                    <a:pt x="118" y="196"/>
                  </a:lnTo>
                  <a:lnTo>
                    <a:pt x="104" y="206"/>
                  </a:lnTo>
                  <a:lnTo>
                    <a:pt x="89" y="214"/>
                  </a:lnTo>
                  <a:lnTo>
                    <a:pt x="74" y="218"/>
                  </a:lnTo>
                  <a:lnTo>
                    <a:pt x="58" y="218"/>
                  </a:lnTo>
                  <a:lnTo>
                    <a:pt x="42" y="211"/>
                  </a:lnTo>
                  <a:lnTo>
                    <a:pt x="29" y="202"/>
                  </a:lnTo>
                  <a:lnTo>
                    <a:pt x="17" y="189"/>
                  </a:lnTo>
                  <a:lnTo>
                    <a:pt x="11" y="175"/>
                  </a:lnTo>
                  <a:lnTo>
                    <a:pt x="3" y="156"/>
                  </a:lnTo>
                  <a:lnTo>
                    <a:pt x="0" y="138"/>
                  </a:lnTo>
                  <a:lnTo>
                    <a:pt x="0" y="116"/>
                  </a:lnTo>
                  <a:lnTo>
                    <a:pt x="4" y="95"/>
                  </a:lnTo>
                  <a:lnTo>
                    <a:pt x="8" y="72"/>
                  </a:lnTo>
                  <a:lnTo>
                    <a:pt x="17" y="53"/>
                  </a:lnTo>
                  <a:lnTo>
                    <a:pt x="27" y="35"/>
                  </a:lnTo>
                  <a:lnTo>
                    <a:pt x="42" y="22"/>
                  </a:lnTo>
                  <a:lnTo>
                    <a:pt x="55" y="10"/>
                  </a:lnTo>
                  <a:lnTo>
                    <a:pt x="70" y="4"/>
                  </a:lnTo>
                  <a:lnTo>
                    <a:pt x="86" y="0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6" name="Freeform 53">
              <a:extLst>
                <a:ext uri="{FF2B5EF4-FFF2-40B4-BE49-F238E27FC236}">
                  <a16:creationId xmlns:a16="http://schemas.microsoft.com/office/drawing/2014/main" id="{2E7DC718-D64C-1C44-98BD-C457DFAF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365"/>
              <a:ext cx="17" cy="22"/>
            </a:xfrm>
            <a:custGeom>
              <a:avLst/>
              <a:gdLst>
                <a:gd name="T0" fmla="*/ 0 w 111"/>
                <a:gd name="T1" fmla="*/ 0 h 167"/>
                <a:gd name="T2" fmla="*/ 0 w 111"/>
                <a:gd name="T3" fmla="*/ 0 h 167"/>
                <a:gd name="T4" fmla="*/ 0 w 111"/>
                <a:gd name="T5" fmla="*/ 0 h 167"/>
                <a:gd name="T6" fmla="*/ 0 w 111"/>
                <a:gd name="T7" fmla="*/ 0 h 167"/>
                <a:gd name="T8" fmla="*/ 0 w 111"/>
                <a:gd name="T9" fmla="*/ 0 h 167"/>
                <a:gd name="T10" fmla="*/ 0 w 111"/>
                <a:gd name="T11" fmla="*/ 0 h 167"/>
                <a:gd name="T12" fmla="*/ 0 w 111"/>
                <a:gd name="T13" fmla="*/ 0 h 167"/>
                <a:gd name="T14" fmla="*/ 0 w 111"/>
                <a:gd name="T15" fmla="*/ 0 h 167"/>
                <a:gd name="T16" fmla="*/ 0 w 111"/>
                <a:gd name="T17" fmla="*/ 0 h 167"/>
                <a:gd name="T18" fmla="*/ 0 w 111"/>
                <a:gd name="T19" fmla="*/ 0 h 167"/>
                <a:gd name="T20" fmla="*/ 0 w 111"/>
                <a:gd name="T21" fmla="*/ 0 h 167"/>
                <a:gd name="T22" fmla="*/ 0 w 111"/>
                <a:gd name="T23" fmla="*/ 0 h 167"/>
                <a:gd name="T24" fmla="*/ 0 w 111"/>
                <a:gd name="T25" fmla="*/ 0 h 167"/>
                <a:gd name="T26" fmla="*/ 0 w 111"/>
                <a:gd name="T27" fmla="*/ 0 h 167"/>
                <a:gd name="T28" fmla="*/ 0 w 111"/>
                <a:gd name="T29" fmla="*/ 0 h 167"/>
                <a:gd name="T30" fmla="*/ 0 w 111"/>
                <a:gd name="T31" fmla="*/ 0 h 167"/>
                <a:gd name="T32" fmla="*/ 0 w 111"/>
                <a:gd name="T33" fmla="*/ 0 h 167"/>
                <a:gd name="T34" fmla="*/ 0 w 111"/>
                <a:gd name="T35" fmla="*/ 0 h 167"/>
                <a:gd name="T36" fmla="*/ 0 w 111"/>
                <a:gd name="T37" fmla="*/ 0 h 167"/>
                <a:gd name="T38" fmla="*/ 0 w 111"/>
                <a:gd name="T39" fmla="*/ 0 h 167"/>
                <a:gd name="T40" fmla="*/ 0 w 111"/>
                <a:gd name="T41" fmla="*/ 0 h 167"/>
                <a:gd name="T42" fmla="*/ 0 w 111"/>
                <a:gd name="T43" fmla="*/ 0 h 167"/>
                <a:gd name="T44" fmla="*/ 0 w 111"/>
                <a:gd name="T45" fmla="*/ 0 h 167"/>
                <a:gd name="T46" fmla="*/ 0 w 111"/>
                <a:gd name="T47" fmla="*/ 0 h 167"/>
                <a:gd name="T48" fmla="*/ 0 w 111"/>
                <a:gd name="T49" fmla="*/ 0 h 167"/>
                <a:gd name="T50" fmla="*/ 0 w 111"/>
                <a:gd name="T51" fmla="*/ 0 h 167"/>
                <a:gd name="T52" fmla="*/ 0 w 111"/>
                <a:gd name="T53" fmla="*/ 0 h 167"/>
                <a:gd name="T54" fmla="*/ 0 w 111"/>
                <a:gd name="T55" fmla="*/ 0 h 167"/>
                <a:gd name="T56" fmla="*/ 0 w 111"/>
                <a:gd name="T57" fmla="*/ 0 h 167"/>
                <a:gd name="T58" fmla="*/ 0 w 111"/>
                <a:gd name="T59" fmla="*/ 0 h 167"/>
                <a:gd name="T60" fmla="*/ 0 w 111"/>
                <a:gd name="T61" fmla="*/ 0 h 167"/>
                <a:gd name="T62" fmla="*/ 0 w 111"/>
                <a:gd name="T63" fmla="*/ 0 h 167"/>
                <a:gd name="T64" fmla="*/ 0 w 111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"/>
                <a:gd name="T100" fmla="*/ 0 h 167"/>
                <a:gd name="T101" fmla="*/ 111 w 111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" h="167">
                  <a:moveTo>
                    <a:pt x="73" y="1"/>
                  </a:moveTo>
                  <a:lnTo>
                    <a:pt x="82" y="4"/>
                  </a:lnTo>
                  <a:lnTo>
                    <a:pt x="91" y="10"/>
                  </a:lnTo>
                  <a:lnTo>
                    <a:pt x="98" y="19"/>
                  </a:lnTo>
                  <a:lnTo>
                    <a:pt x="105" y="32"/>
                  </a:lnTo>
                  <a:lnTo>
                    <a:pt x="109" y="45"/>
                  </a:lnTo>
                  <a:lnTo>
                    <a:pt x="111" y="60"/>
                  </a:lnTo>
                  <a:lnTo>
                    <a:pt x="111" y="77"/>
                  </a:lnTo>
                  <a:lnTo>
                    <a:pt x="110" y="95"/>
                  </a:lnTo>
                  <a:lnTo>
                    <a:pt x="105" y="109"/>
                  </a:lnTo>
                  <a:lnTo>
                    <a:pt x="98" y="125"/>
                  </a:lnTo>
                  <a:lnTo>
                    <a:pt x="89" y="138"/>
                  </a:lnTo>
                  <a:lnTo>
                    <a:pt x="82" y="151"/>
                  </a:lnTo>
                  <a:lnTo>
                    <a:pt x="71" y="158"/>
                  </a:lnTo>
                  <a:lnTo>
                    <a:pt x="61" y="165"/>
                  </a:lnTo>
                  <a:lnTo>
                    <a:pt x="51" y="167"/>
                  </a:lnTo>
                  <a:lnTo>
                    <a:pt x="40" y="167"/>
                  </a:lnTo>
                  <a:lnTo>
                    <a:pt x="29" y="164"/>
                  </a:lnTo>
                  <a:lnTo>
                    <a:pt x="21" y="156"/>
                  </a:lnTo>
                  <a:lnTo>
                    <a:pt x="13" y="146"/>
                  </a:lnTo>
                  <a:lnTo>
                    <a:pt x="8" y="135"/>
                  </a:lnTo>
                  <a:lnTo>
                    <a:pt x="3" y="121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3" y="73"/>
                  </a:lnTo>
                  <a:lnTo>
                    <a:pt x="7" y="55"/>
                  </a:lnTo>
                  <a:lnTo>
                    <a:pt x="13" y="41"/>
                  </a:lnTo>
                  <a:lnTo>
                    <a:pt x="21" y="28"/>
                  </a:lnTo>
                  <a:lnTo>
                    <a:pt x="30" y="18"/>
                  </a:lnTo>
                  <a:lnTo>
                    <a:pt x="39" y="9"/>
                  </a:lnTo>
                  <a:lnTo>
                    <a:pt x="51" y="4"/>
                  </a:lnTo>
                  <a:lnTo>
                    <a:pt x="61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77" name="Freeform 54">
              <a:extLst>
                <a:ext uri="{FF2B5EF4-FFF2-40B4-BE49-F238E27FC236}">
                  <a16:creationId xmlns:a16="http://schemas.microsoft.com/office/drawing/2014/main" id="{65226101-B2BE-0346-AD75-4B560B6E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1406"/>
              <a:ext cx="28" cy="32"/>
            </a:xfrm>
            <a:custGeom>
              <a:avLst/>
              <a:gdLst>
                <a:gd name="T0" fmla="*/ 0 w 178"/>
                <a:gd name="T1" fmla="*/ 0 h 248"/>
                <a:gd name="T2" fmla="*/ 0 w 178"/>
                <a:gd name="T3" fmla="*/ 0 h 248"/>
                <a:gd name="T4" fmla="*/ 0 w 178"/>
                <a:gd name="T5" fmla="*/ 0 h 248"/>
                <a:gd name="T6" fmla="*/ 0 w 178"/>
                <a:gd name="T7" fmla="*/ 0 h 248"/>
                <a:gd name="T8" fmla="*/ 0 w 178"/>
                <a:gd name="T9" fmla="*/ 0 h 248"/>
                <a:gd name="T10" fmla="*/ 0 w 178"/>
                <a:gd name="T11" fmla="*/ 0 h 248"/>
                <a:gd name="T12" fmla="*/ 0 w 178"/>
                <a:gd name="T13" fmla="*/ 0 h 248"/>
                <a:gd name="T14" fmla="*/ 0 w 178"/>
                <a:gd name="T15" fmla="*/ 0 h 248"/>
                <a:gd name="T16" fmla="*/ 0 w 178"/>
                <a:gd name="T17" fmla="*/ 0 h 248"/>
                <a:gd name="T18" fmla="*/ 0 w 178"/>
                <a:gd name="T19" fmla="*/ 0 h 248"/>
                <a:gd name="T20" fmla="*/ 0 w 178"/>
                <a:gd name="T21" fmla="*/ 0 h 248"/>
                <a:gd name="T22" fmla="*/ 0 w 178"/>
                <a:gd name="T23" fmla="*/ 0 h 248"/>
                <a:gd name="T24" fmla="*/ 0 w 178"/>
                <a:gd name="T25" fmla="*/ 0 h 248"/>
                <a:gd name="T26" fmla="*/ 0 w 178"/>
                <a:gd name="T27" fmla="*/ 0 h 248"/>
                <a:gd name="T28" fmla="*/ 0 w 178"/>
                <a:gd name="T29" fmla="*/ 0 h 248"/>
                <a:gd name="T30" fmla="*/ 0 w 178"/>
                <a:gd name="T31" fmla="*/ 0 h 248"/>
                <a:gd name="T32" fmla="*/ 0 w 178"/>
                <a:gd name="T33" fmla="*/ 0 h 248"/>
                <a:gd name="T34" fmla="*/ 0 w 178"/>
                <a:gd name="T35" fmla="*/ 0 h 248"/>
                <a:gd name="T36" fmla="*/ 0 w 178"/>
                <a:gd name="T37" fmla="*/ 0 h 248"/>
                <a:gd name="T38" fmla="*/ 0 w 178"/>
                <a:gd name="T39" fmla="*/ 0 h 248"/>
                <a:gd name="T40" fmla="*/ 0 w 178"/>
                <a:gd name="T41" fmla="*/ 0 h 248"/>
                <a:gd name="T42" fmla="*/ 0 w 178"/>
                <a:gd name="T43" fmla="*/ 0 h 248"/>
                <a:gd name="T44" fmla="*/ 0 w 178"/>
                <a:gd name="T45" fmla="*/ 0 h 248"/>
                <a:gd name="T46" fmla="*/ 0 w 178"/>
                <a:gd name="T47" fmla="*/ 0 h 248"/>
                <a:gd name="T48" fmla="*/ 0 w 178"/>
                <a:gd name="T49" fmla="*/ 0 h 248"/>
                <a:gd name="T50" fmla="*/ 0 w 178"/>
                <a:gd name="T51" fmla="*/ 0 h 248"/>
                <a:gd name="T52" fmla="*/ 0 w 178"/>
                <a:gd name="T53" fmla="*/ 0 h 248"/>
                <a:gd name="T54" fmla="*/ 0 w 178"/>
                <a:gd name="T55" fmla="*/ 0 h 248"/>
                <a:gd name="T56" fmla="*/ 0 w 178"/>
                <a:gd name="T57" fmla="*/ 0 h 248"/>
                <a:gd name="T58" fmla="*/ 0 w 178"/>
                <a:gd name="T59" fmla="*/ 0 h 248"/>
                <a:gd name="T60" fmla="*/ 0 w 178"/>
                <a:gd name="T61" fmla="*/ 0 h 248"/>
                <a:gd name="T62" fmla="*/ 0 w 178"/>
                <a:gd name="T63" fmla="*/ 0 h 248"/>
                <a:gd name="T64" fmla="*/ 0 w 178"/>
                <a:gd name="T65" fmla="*/ 0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248"/>
                <a:gd name="T101" fmla="*/ 178 w 178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248">
                  <a:moveTo>
                    <a:pt x="112" y="3"/>
                  </a:moveTo>
                  <a:lnTo>
                    <a:pt x="127" y="7"/>
                  </a:lnTo>
                  <a:lnTo>
                    <a:pt x="143" y="18"/>
                  </a:lnTo>
                  <a:lnTo>
                    <a:pt x="155" y="32"/>
                  </a:lnTo>
                  <a:lnTo>
                    <a:pt x="166" y="50"/>
                  </a:lnTo>
                  <a:lnTo>
                    <a:pt x="173" y="68"/>
                  </a:lnTo>
                  <a:lnTo>
                    <a:pt x="176" y="92"/>
                  </a:lnTo>
                  <a:lnTo>
                    <a:pt x="178" y="116"/>
                  </a:lnTo>
                  <a:lnTo>
                    <a:pt x="175" y="142"/>
                  </a:lnTo>
                  <a:lnTo>
                    <a:pt x="167" y="165"/>
                  </a:lnTo>
                  <a:lnTo>
                    <a:pt x="157" y="187"/>
                  </a:lnTo>
                  <a:lnTo>
                    <a:pt x="145" y="207"/>
                  </a:lnTo>
                  <a:lnTo>
                    <a:pt x="131" y="223"/>
                  </a:lnTo>
                  <a:lnTo>
                    <a:pt x="114" y="235"/>
                  </a:lnTo>
                  <a:lnTo>
                    <a:pt x="99" y="244"/>
                  </a:lnTo>
                  <a:lnTo>
                    <a:pt x="81" y="248"/>
                  </a:lnTo>
                  <a:lnTo>
                    <a:pt x="64" y="248"/>
                  </a:lnTo>
                  <a:lnTo>
                    <a:pt x="46" y="241"/>
                  </a:lnTo>
                  <a:lnTo>
                    <a:pt x="32" y="231"/>
                  </a:lnTo>
                  <a:lnTo>
                    <a:pt x="19" y="216"/>
                  </a:lnTo>
                  <a:lnTo>
                    <a:pt x="10" y="199"/>
                  </a:lnTo>
                  <a:lnTo>
                    <a:pt x="2" y="178"/>
                  </a:lnTo>
                  <a:lnTo>
                    <a:pt x="0" y="156"/>
                  </a:lnTo>
                  <a:lnTo>
                    <a:pt x="0" y="132"/>
                  </a:lnTo>
                  <a:lnTo>
                    <a:pt x="3" y="109"/>
                  </a:lnTo>
                  <a:lnTo>
                    <a:pt x="9" y="83"/>
                  </a:lnTo>
                  <a:lnTo>
                    <a:pt x="19" y="61"/>
                  </a:lnTo>
                  <a:lnTo>
                    <a:pt x="29" y="41"/>
                  </a:lnTo>
                  <a:lnTo>
                    <a:pt x="45" y="26"/>
                  </a:lnTo>
                  <a:lnTo>
                    <a:pt x="59" y="13"/>
                  </a:lnTo>
                  <a:lnTo>
                    <a:pt x="76" y="4"/>
                  </a:lnTo>
                  <a:lnTo>
                    <a:pt x="94" y="0"/>
                  </a:lnTo>
                  <a:lnTo>
                    <a:pt x="11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8" name="Freeform 55">
              <a:extLst>
                <a:ext uri="{FF2B5EF4-FFF2-40B4-BE49-F238E27FC236}">
                  <a16:creationId xmlns:a16="http://schemas.microsoft.com/office/drawing/2014/main" id="{F784C6A6-08CB-0548-BAC1-188416B62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1410"/>
              <a:ext cx="20" cy="23"/>
            </a:xfrm>
            <a:custGeom>
              <a:avLst/>
              <a:gdLst>
                <a:gd name="T0" fmla="*/ 0 w 127"/>
                <a:gd name="T1" fmla="*/ 0 h 177"/>
                <a:gd name="T2" fmla="*/ 0 w 127"/>
                <a:gd name="T3" fmla="*/ 0 h 177"/>
                <a:gd name="T4" fmla="*/ 0 w 127"/>
                <a:gd name="T5" fmla="*/ 0 h 177"/>
                <a:gd name="T6" fmla="*/ 0 w 127"/>
                <a:gd name="T7" fmla="*/ 0 h 177"/>
                <a:gd name="T8" fmla="*/ 0 w 127"/>
                <a:gd name="T9" fmla="*/ 0 h 177"/>
                <a:gd name="T10" fmla="*/ 0 w 127"/>
                <a:gd name="T11" fmla="*/ 0 h 177"/>
                <a:gd name="T12" fmla="*/ 0 w 127"/>
                <a:gd name="T13" fmla="*/ 0 h 177"/>
                <a:gd name="T14" fmla="*/ 0 w 127"/>
                <a:gd name="T15" fmla="*/ 0 h 177"/>
                <a:gd name="T16" fmla="*/ 0 w 127"/>
                <a:gd name="T17" fmla="*/ 0 h 177"/>
                <a:gd name="T18" fmla="*/ 0 w 127"/>
                <a:gd name="T19" fmla="*/ 0 h 177"/>
                <a:gd name="T20" fmla="*/ 0 w 127"/>
                <a:gd name="T21" fmla="*/ 0 h 177"/>
                <a:gd name="T22" fmla="*/ 0 w 127"/>
                <a:gd name="T23" fmla="*/ 0 h 177"/>
                <a:gd name="T24" fmla="*/ 0 w 127"/>
                <a:gd name="T25" fmla="*/ 0 h 177"/>
                <a:gd name="T26" fmla="*/ 0 w 127"/>
                <a:gd name="T27" fmla="*/ 0 h 177"/>
                <a:gd name="T28" fmla="*/ 0 w 127"/>
                <a:gd name="T29" fmla="*/ 0 h 177"/>
                <a:gd name="T30" fmla="*/ 0 w 127"/>
                <a:gd name="T31" fmla="*/ 0 h 177"/>
                <a:gd name="T32" fmla="*/ 0 w 127"/>
                <a:gd name="T33" fmla="*/ 0 h 177"/>
                <a:gd name="T34" fmla="*/ 0 w 127"/>
                <a:gd name="T35" fmla="*/ 0 h 177"/>
                <a:gd name="T36" fmla="*/ 0 w 127"/>
                <a:gd name="T37" fmla="*/ 0 h 177"/>
                <a:gd name="T38" fmla="*/ 0 w 127"/>
                <a:gd name="T39" fmla="*/ 0 h 177"/>
                <a:gd name="T40" fmla="*/ 0 w 127"/>
                <a:gd name="T41" fmla="*/ 0 h 177"/>
                <a:gd name="T42" fmla="*/ 0 w 127"/>
                <a:gd name="T43" fmla="*/ 0 h 177"/>
                <a:gd name="T44" fmla="*/ 0 w 127"/>
                <a:gd name="T45" fmla="*/ 0 h 177"/>
                <a:gd name="T46" fmla="*/ 0 w 127"/>
                <a:gd name="T47" fmla="*/ 0 h 177"/>
                <a:gd name="T48" fmla="*/ 0 w 127"/>
                <a:gd name="T49" fmla="*/ 0 h 177"/>
                <a:gd name="T50" fmla="*/ 0 w 127"/>
                <a:gd name="T51" fmla="*/ 0 h 177"/>
                <a:gd name="T52" fmla="*/ 0 w 127"/>
                <a:gd name="T53" fmla="*/ 0 h 177"/>
                <a:gd name="T54" fmla="*/ 0 w 127"/>
                <a:gd name="T55" fmla="*/ 0 h 177"/>
                <a:gd name="T56" fmla="*/ 0 w 127"/>
                <a:gd name="T57" fmla="*/ 0 h 177"/>
                <a:gd name="T58" fmla="*/ 0 w 127"/>
                <a:gd name="T59" fmla="*/ 0 h 177"/>
                <a:gd name="T60" fmla="*/ 0 w 127"/>
                <a:gd name="T61" fmla="*/ 0 h 177"/>
                <a:gd name="T62" fmla="*/ 0 w 127"/>
                <a:gd name="T63" fmla="*/ 0 h 177"/>
                <a:gd name="T64" fmla="*/ 0 w 12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177"/>
                <a:gd name="T101" fmla="*/ 127 w 12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177">
                  <a:moveTo>
                    <a:pt x="83" y="2"/>
                  </a:moveTo>
                  <a:lnTo>
                    <a:pt x="93" y="5"/>
                  </a:lnTo>
                  <a:lnTo>
                    <a:pt x="103" y="13"/>
                  </a:lnTo>
                  <a:lnTo>
                    <a:pt x="111" y="22"/>
                  </a:lnTo>
                  <a:lnTo>
                    <a:pt x="120" y="35"/>
                  </a:lnTo>
                  <a:lnTo>
                    <a:pt x="124" y="49"/>
                  </a:lnTo>
                  <a:lnTo>
                    <a:pt x="127" y="65"/>
                  </a:lnTo>
                  <a:lnTo>
                    <a:pt x="127" y="82"/>
                  </a:lnTo>
                  <a:lnTo>
                    <a:pt x="127" y="101"/>
                  </a:lnTo>
                  <a:lnTo>
                    <a:pt x="120" y="116"/>
                  </a:lnTo>
                  <a:lnTo>
                    <a:pt x="114" y="133"/>
                  </a:lnTo>
                  <a:lnTo>
                    <a:pt x="105" y="146"/>
                  </a:lnTo>
                  <a:lnTo>
                    <a:pt x="96" y="159"/>
                  </a:lnTo>
                  <a:lnTo>
                    <a:pt x="84" y="167"/>
                  </a:lnTo>
                  <a:lnTo>
                    <a:pt x="72" y="174"/>
                  </a:lnTo>
                  <a:lnTo>
                    <a:pt x="60" y="177"/>
                  </a:lnTo>
                  <a:lnTo>
                    <a:pt x="48" y="177"/>
                  </a:lnTo>
                  <a:lnTo>
                    <a:pt x="35" y="172"/>
                  </a:lnTo>
                  <a:lnTo>
                    <a:pt x="23" y="164"/>
                  </a:lnTo>
                  <a:lnTo>
                    <a:pt x="14" y="154"/>
                  </a:lnTo>
                  <a:lnTo>
                    <a:pt x="8" y="142"/>
                  </a:lnTo>
                  <a:lnTo>
                    <a:pt x="3" y="127"/>
                  </a:lnTo>
                  <a:lnTo>
                    <a:pt x="0" y="111"/>
                  </a:lnTo>
                  <a:lnTo>
                    <a:pt x="0" y="93"/>
                  </a:lnTo>
                  <a:lnTo>
                    <a:pt x="4" y="76"/>
                  </a:lnTo>
                  <a:lnTo>
                    <a:pt x="7" y="57"/>
                  </a:lnTo>
                  <a:lnTo>
                    <a:pt x="14" y="43"/>
                  </a:lnTo>
                  <a:lnTo>
                    <a:pt x="22" y="29"/>
                  </a:lnTo>
                  <a:lnTo>
                    <a:pt x="34" y="18"/>
                  </a:lnTo>
                  <a:lnTo>
                    <a:pt x="44" y="8"/>
                  </a:lnTo>
                  <a:lnTo>
                    <a:pt x="57" y="3"/>
                  </a:lnTo>
                  <a:lnTo>
                    <a:pt x="69" y="0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9" name="Freeform 56">
              <a:extLst>
                <a:ext uri="{FF2B5EF4-FFF2-40B4-BE49-F238E27FC236}">
                  <a16:creationId xmlns:a16="http://schemas.microsoft.com/office/drawing/2014/main" id="{1E552B6A-6EB8-BE45-B625-31972150C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413"/>
              <a:ext cx="14" cy="18"/>
            </a:xfrm>
            <a:custGeom>
              <a:avLst/>
              <a:gdLst>
                <a:gd name="T0" fmla="*/ 0 w 88"/>
                <a:gd name="T1" fmla="*/ 0 h 137"/>
                <a:gd name="T2" fmla="*/ 0 w 88"/>
                <a:gd name="T3" fmla="*/ 0 h 137"/>
                <a:gd name="T4" fmla="*/ 0 w 88"/>
                <a:gd name="T5" fmla="*/ 0 h 137"/>
                <a:gd name="T6" fmla="*/ 0 w 88"/>
                <a:gd name="T7" fmla="*/ 0 h 137"/>
                <a:gd name="T8" fmla="*/ 0 w 88"/>
                <a:gd name="T9" fmla="*/ 0 h 137"/>
                <a:gd name="T10" fmla="*/ 0 w 88"/>
                <a:gd name="T11" fmla="*/ 0 h 137"/>
                <a:gd name="T12" fmla="*/ 0 w 88"/>
                <a:gd name="T13" fmla="*/ 0 h 137"/>
                <a:gd name="T14" fmla="*/ 0 w 88"/>
                <a:gd name="T15" fmla="*/ 0 h 137"/>
                <a:gd name="T16" fmla="*/ 0 w 88"/>
                <a:gd name="T17" fmla="*/ 0 h 137"/>
                <a:gd name="T18" fmla="*/ 0 w 88"/>
                <a:gd name="T19" fmla="*/ 0 h 137"/>
                <a:gd name="T20" fmla="*/ 0 w 88"/>
                <a:gd name="T21" fmla="*/ 0 h 137"/>
                <a:gd name="T22" fmla="*/ 0 w 88"/>
                <a:gd name="T23" fmla="*/ 0 h 137"/>
                <a:gd name="T24" fmla="*/ 0 w 88"/>
                <a:gd name="T25" fmla="*/ 0 h 137"/>
                <a:gd name="T26" fmla="*/ 0 w 88"/>
                <a:gd name="T27" fmla="*/ 0 h 137"/>
                <a:gd name="T28" fmla="*/ 0 w 88"/>
                <a:gd name="T29" fmla="*/ 0 h 137"/>
                <a:gd name="T30" fmla="*/ 0 w 88"/>
                <a:gd name="T31" fmla="*/ 0 h 137"/>
                <a:gd name="T32" fmla="*/ 0 w 88"/>
                <a:gd name="T33" fmla="*/ 0 h 137"/>
                <a:gd name="T34" fmla="*/ 0 w 88"/>
                <a:gd name="T35" fmla="*/ 0 h 137"/>
                <a:gd name="T36" fmla="*/ 0 w 88"/>
                <a:gd name="T37" fmla="*/ 0 h 137"/>
                <a:gd name="T38" fmla="*/ 0 w 88"/>
                <a:gd name="T39" fmla="*/ 0 h 137"/>
                <a:gd name="T40" fmla="*/ 0 w 88"/>
                <a:gd name="T41" fmla="*/ 0 h 137"/>
                <a:gd name="T42" fmla="*/ 0 w 88"/>
                <a:gd name="T43" fmla="*/ 0 h 137"/>
                <a:gd name="T44" fmla="*/ 0 w 88"/>
                <a:gd name="T45" fmla="*/ 0 h 137"/>
                <a:gd name="T46" fmla="*/ 0 w 88"/>
                <a:gd name="T47" fmla="*/ 0 h 137"/>
                <a:gd name="T48" fmla="*/ 0 w 88"/>
                <a:gd name="T49" fmla="*/ 0 h 137"/>
                <a:gd name="T50" fmla="*/ 0 w 88"/>
                <a:gd name="T51" fmla="*/ 0 h 137"/>
                <a:gd name="T52" fmla="*/ 0 w 88"/>
                <a:gd name="T53" fmla="*/ 0 h 137"/>
                <a:gd name="T54" fmla="*/ 0 w 88"/>
                <a:gd name="T55" fmla="*/ 0 h 137"/>
                <a:gd name="T56" fmla="*/ 0 w 88"/>
                <a:gd name="T57" fmla="*/ 0 h 137"/>
                <a:gd name="T58" fmla="*/ 0 w 88"/>
                <a:gd name="T59" fmla="*/ 0 h 137"/>
                <a:gd name="T60" fmla="*/ 0 w 88"/>
                <a:gd name="T61" fmla="*/ 0 h 137"/>
                <a:gd name="T62" fmla="*/ 0 w 88"/>
                <a:gd name="T63" fmla="*/ 0 h 137"/>
                <a:gd name="T64" fmla="*/ 0 w 88"/>
                <a:gd name="T65" fmla="*/ 0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137"/>
                <a:gd name="T101" fmla="*/ 88 w 88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137">
                  <a:moveTo>
                    <a:pt x="58" y="1"/>
                  </a:moveTo>
                  <a:lnTo>
                    <a:pt x="65" y="4"/>
                  </a:lnTo>
                  <a:lnTo>
                    <a:pt x="73" y="9"/>
                  </a:lnTo>
                  <a:lnTo>
                    <a:pt x="79" y="17"/>
                  </a:lnTo>
                  <a:lnTo>
                    <a:pt x="84" y="27"/>
                  </a:lnTo>
                  <a:lnTo>
                    <a:pt x="87" y="37"/>
                  </a:lnTo>
                  <a:lnTo>
                    <a:pt x="88" y="50"/>
                  </a:lnTo>
                  <a:lnTo>
                    <a:pt x="88" y="63"/>
                  </a:lnTo>
                  <a:lnTo>
                    <a:pt x="88" y="77"/>
                  </a:lnTo>
                  <a:lnTo>
                    <a:pt x="83" y="89"/>
                  </a:lnTo>
                  <a:lnTo>
                    <a:pt x="79" y="102"/>
                  </a:lnTo>
                  <a:lnTo>
                    <a:pt x="73" y="112"/>
                  </a:lnTo>
                  <a:lnTo>
                    <a:pt x="66" y="122"/>
                  </a:lnTo>
                  <a:lnTo>
                    <a:pt x="57" y="129"/>
                  </a:lnTo>
                  <a:lnTo>
                    <a:pt x="49" y="134"/>
                  </a:lnTo>
                  <a:lnTo>
                    <a:pt x="40" y="137"/>
                  </a:lnTo>
                  <a:lnTo>
                    <a:pt x="33" y="137"/>
                  </a:lnTo>
                  <a:lnTo>
                    <a:pt x="22" y="133"/>
                  </a:lnTo>
                  <a:lnTo>
                    <a:pt x="16" y="128"/>
                  </a:lnTo>
                  <a:lnTo>
                    <a:pt x="9" y="119"/>
                  </a:lnTo>
                  <a:lnTo>
                    <a:pt x="5" y="111"/>
                  </a:lnTo>
                  <a:lnTo>
                    <a:pt x="2" y="99"/>
                  </a:lnTo>
                  <a:lnTo>
                    <a:pt x="0" y="88"/>
                  </a:lnTo>
                  <a:lnTo>
                    <a:pt x="0" y="75"/>
                  </a:lnTo>
                  <a:lnTo>
                    <a:pt x="3" y="62"/>
                  </a:lnTo>
                  <a:lnTo>
                    <a:pt x="5" y="46"/>
                  </a:lnTo>
                  <a:lnTo>
                    <a:pt x="9" y="35"/>
                  </a:lnTo>
                  <a:lnTo>
                    <a:pt x="16" y="23"/>
                  </a:lnTo>
                  <a:lnTo>
                    <a:pt x="24" y="15"/>
                  </a:lnTo>
                  <a:lnTo>
                    <a:pt x="31" y="6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0" name="Freeform 57">
              <a:extLst>
                <a:ext uri="{FF2B5EF4-FFF2-40B4-BE49-F238E27FC236}">
                  <a16:creationId xmlns:a16="http://schemas.microsoft.com/office/drawing/2014/main" id="{FC667B66-C755-7248-9D11-A6C6CB784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372"/>
              <a:ext cx="108" cy="165"/>
            </a:xfrm>
            <a:custGeom>
              <a:avLst/>
              <a:gdLst>
                <a:gd name="T0" fmla="*/ 0 w 686"/>
                <a:gd name="T1" fmla="*/ 0 h 1261"/>
                <a:gd name="T2" fmla="*/ 0 w 686"/>
                <a:gd name="T3" fmla="*/ 0 h 1261"/>
                <a:gd name="T4" fmla="*/ 0 w 686"/>
                <a:gd name="T5" fmla="*/ 0 h 1261"/>
                <a:gd name="T6" fmla="*/ 0 w 686"/>
                <a:gd name="T7" fmla="*/ 0 h 1261"/>
                <a:gd name="T8" fmla="*/ 0 w 686"/>
                <a:gd name="T9" fmla="*/ 0 h 1261"/>
                <a:gd name="T10" fmla="*/ 0 w 686"/>
                <a:gd name="T11" fmla="*/ 0 h 1261"/>
                <a:gd name="T12" fmla="*/ 0 w 686"/>
                <a:gd name="T13" fmla="*/ 0 h 1261"/>
                <a:gd name="T14" fmla="*/ 0 w 686"/>
                <a:gd name="T15" fmla="*/ 0 h 1261"/>
                <a:gd name="T16" fmla="*/ 0 w 686"/>
                <a:gd name="T17" fmla="*/ 0 h 1261"/>
                <a:gd name="T18" fmla="*/ 0 w 686"/>
                <a:gd name="T19" fmla="*/ 0 h 1261"/>
                <a:gd name="T20" fmla="*/ 0 w 686"/>
                <a:gd name="T21" fmla="*/ 0 h 1261"/>
                <a:gd name="T22" fmla="*/ 0 w 686"/>
                <a:gd name="T23" fmla="*/ 0 h 1261"/>
                <a:gd name="T24" fmla="*/ 0 w 686"/>
                <a:gd name="T25" fmla="*/ 0 h 1261"/>
                <a:gd name="T26" fmla="*/ 0 w 686"/>
                <a:gd name="T27" fmla="*/ 0 h 1261"/>
                <a:gd name="T28" fmla="*/ 0 w 686"/>
                <a:gd name="T29" fmla="*/ 0 h 1261"/>
                <a:gd name="T30" fmla="*/ 0 w 686"/>
                <a:gd name="T31" fmla="*/ 0 h 12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6"/>
                <a:gd name="T49" fmla="*/ 0 h 1261"/>
                <a:gd name="T50" fmla="*/ 686 w 686"/>
                <a:gd name="T51" fmla="*/ 1261 h 12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6" h="1261">
                  <a:moveTo>
                    <a:pt x="686" y="245"/>
                  </a:moveTo>
                  <a:lnTo>
                    <a:pt x="0" y="0"/>
                  </a:lnTo>
                  <a:lnTo>
                    <a:pt x="532" y="307"/>
                  </a:lnTo>
                  <a:lnTo>
                    <a:pt x="52" y="195"/>
                  </a:lnTo>
                  <a:lnTo>
                    <a:pt x="491" y="452"/>
                  </a:lnTo>
                  <a:lnTo>
                    <a:pt x="82" y="359"/>
                  </a:lnTo>
                  <a:lnTo>
                    <a:pt x="482" y="626"/>
                  </a:lnTo>
                  <a:lnTo>
                    <a:pt x="122" y="533"/>
                  </a:lnTo>
                  <a:lnTo>
                    <a:pt x="451" y="780"/>
                  </a:lnTo>
                  <a:lnTo>
                    <a:pt x="133" y="687"/>
                  </a:lnTo>
                  <a:lnTo>
                    <a:pt x="451" y="922"/>
                  </a:lnTo>
                  <a:lnTo>
                    <a:pt x="175" y="852"/>
                  </a:lnTo>
                  <a:lnTo>
                    <a:pt x="420" y="1015"/>
                  </a:lnTo>
                  <a:lnTo>
                    <a:pt x="206" y="994"/>
                  </a:lnTo>
                  <a:lnTo>
                    <a:pt x="677" y="1261"/>
                  </a:lnTo>
                  <a:lnTo>
                    <a:pt x="686" y="245"/>
                  </a:lnTo>
                  <a:close/>
                </a:path>
              </a:pathLst>
            </a:custGeom>
            <a:solidFill>
              <a:srgbClr val="9E8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1" name="Freeform 58">
              <a:extLst>
                <a:ext uri="{FF2B5EF4-FFF2-40B4-BE49-F238E27FC236}">
                  <a16:creationId xmlns:a16="http://schemas.microsoft.com/office/drawing/2014/main" id="{CC9A3178-B4D0-E544-9CF9-473EF607D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1318"/>
              <a:ext cx="213" cy="58"/>
            </a:xfrm>
            <a:custGeom>
              <a:avLst/>
              <a:gdLst>
                <a:gd name="T0" fmla="*/ 0 w 1342"/>
                <a:gd name="T1" fmla="*/ 0 h 451"/>
                <a:gd name="T2" fmla="*/ 1 w 1342"/>
                <a:gd name="T3" fmla="*/ 0 h 451"/>
                <a:gd name="T4" fmla="*/ 0 w 1342"/>
                <a:gd name="T5" fmla="*/ 0 h 451"/>
                <a:gd name="T6" fmla="*/ 1 w 1342"/>
                <a:gd name="T7" fmla="*/ 0 h 451"/>
                <a:gd name="T8" fmla="*/ 0 w 1342"/>
                <a:gd name="T9" fmla="*/ 0 h 451"/>
                <a:gd name="T10" fmla="*/ 1 w 1342"/>
                <a:gd name="T11" fmla="*/ 0 h 451"/>
                <a:gd name="T12" fmla="*/ 0 w 1342"/>
                <a:gd name="T13" fmla="*/ 0 h 451"/>
                <a:gd name="T14" fmla="*/ 1 w 1342"/>
                <a:gd name="T15" fmla="*/ 0 h 451"/>
                <a:gd name="T16" fmla="*/ 0 w 1342"/>
                <a:gd name="T17" fmla="*/ 0 h 451"/>
                <a:gd name="T18" fmla="*/ 0 w 1342"/>
                <a:gd name="T19" fmla="*/ 0 h 4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2"/>
                <a:gd name="T31" fmla="*/ 0 h 451"/>
                <a:gd name="T32" fmla="*/ 1342 w 1342"/>
                <a:gd name="T33" fmla="*/ 451 h 4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2" h="451">
                  <a:moveTo>
                    <a:pt x="0" y="257"/>
                  </a:moveTo>
                  <a:lnTo>
                    <a:pt x="1137" y="0"/>
                  </a:lnTo>
                  <a:lnTo>
                    <a:pt x="379" y="236"/>
                  </a:lnTo>
                  <a:lnTo>
                    <a:pt x="1168" y="71"/>
                  </a:lnTo>
                  <a:lnTo>
                    <a:pt x="513" y="286"/>
                  </a:lnTo>
                  <a:lnTo>
                    <a:pt x="1261" y="103"/>
                  </a:lnTo>
                  <a:lnTo>
                    <a:pt x="645" y="348"/>
                  </a:lnTo>
                  <a:lnTo>
                    <a:pt x="1342" y="184"/>
                  </a:lnTo>
                  <a:lnTo>
                    <a:pt x="604" y="451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8FF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2" name="Freeform 59">
              <a:extLst>
                <a:ext uri="{FF2B5EF4-FFF2-40B4-BE49-F238E27FC236}">
                  <a16:creationId xmlns:a16="http://schemas.microsoft.com/office/drawing/2014/main" id="{5F9D5096-CB4D-1946-BC9D-1B0E83EBA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324"/>
              <a:ext cx="230" cy="220"/>
            </a:xfrm>
            <a:custGeom>
              <a:avLst/>
              <a:gdLst>
                <a:gd name="T0" fmla="*/ 0 w 1455"/>
                <a:gd name="T1" fmla="*/ 1 h 1685"/>
                <a:gd name="T2" fmla="*/ 0 w 1455"/>
                <a:gd name="T3" fmla="*/ 0 h 1685"/>
                <a:gd name="T4" fmla="*/ 1 w 1455"/>
                <a:gd name="T5" fmla="*/ 0 h 1685"/>
                <a:gd name="T6" fmla="*/ 1 w 1455"/>
                <a:gd name="T7" fmla="*/ 0 h 1685"/>
                <a:gd name="T8" fmla="*/ 0 w 1455"/>
                <a:gd name="T9" fmla="*/ 1 h 1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5"/>
                <a:gd name="T16" fmla="*/ 0 h 1685"/>
                <a:gd name="T17" fmla="*/ 1455 w 1455"/>
                <a:gd name="T18" fmla="*/ 1685 h 1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5" h="1685">
                  <a:moveTo>
                    <a:pt x="0" y="1685"/>
                  </a:moveTo>
                  <a:lnTo>
                    <a:pt x="60" y="549"/>
                  </a:lnTo>
                  <a:lnTo>
                    <a:pt x="1455" y="0"/>
                  </a:lnTo>
                  <a:lnTo>
                    <a:pt x="1356" y="917"/>
                  </a:lnTo>
                  <a:lnTo>
                    <a:pt x="0" y="168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7640" name="Picture 60" descr="chztfzup[1]">
            <a:extLst>
              <a:ext uri="{FF2B5EF4-FFF2-40B4-BE49-F238E27FC236}">
                <a16:creationId xmlns:a16="http://schemas.microsoft.com/office/drawing/2014/main" id="{7A97DD0C-AA33-A044-836F-30F005F4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903663"/>
            <a:ext cx="5905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1" name="Line 61">
            <a:extLst>
              <a:ext uri="{FF2B5EF4-FFF2-40B4-BE49-F238E27FC236}">
                <a16:creationId xmlns:a16="http://schemas.microsoft.com/office/drawing/2014/main" id="{E6B3E2CB-C1C5-F944-BF7D-E1CDC1E8E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5688" y="4408488"/>
            <a:ext cx="233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98" name="Cloud">
            <a:extLst>
              <a:ext uri="{FF2B5EF4-FFF2-40B4-BE49-F238E27FC236}">
                <a16:creationId xmlns:a16="http://schemas.microsoft.com/office/drawing/2014/main" id="{B99B65F3-8FB5-E649-8D0D-146A58EBA6AD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5307013" y="4019550"/>
            <a:ext cx="1263650" cy="846138"/>
          </a:xfrm>
          <a:custGeom>
            <a:avLst/>
            <a:gdLst>
              <a:gd name="T0" fmla="*/ 13416277 w 21600"/>
              <a:gd name="T1" fmla="*/ 649211328 h 21600"/>
              <a:gd name="T2" fmla="*/ 2147483646 w 21600"/>
              <a:gd name="T3" fmla="*/ 1297040083 h 21600"/>
              <a:gd name="T4" fmla="*/ 2147483646 w 21600"/>
              <a:gd name="T5" fmla="*/ 649211328 h 21600"/>
              <a:gd name="T6" fmla="*/ 2147483646 w 21600"/>
              <a:gd name="T7" fmla="*/ 742389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643" name="Text Box 65">
            <a:extLst>
              <a:ext uri="{FF2B5EF4-FFF2-40B4-BE49-F238E27FC236}">
                <a16:creationId xmlns:a16="http://schemas.microsoft.com/office/drawing/2014/main" id="{DFEE68EF-9B99-E94C-8D40-01E932FF6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4111625"/>
            <a:ext cx="895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wired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network</a:t>
            </a:r>
          </a:p>
        </p:txBody>
      </p:sp>
      <p:sp>
        <p:nvSpPr>
          <p:cNvPr id="197644" name="Rectangle 68">
            <a:extLst>
              <a:ext uri="{FF2B5EF4-FFF2-40B4-BE49-F238E27FC236}">
                <a16:creationId xmlns:a16="http://schemas.microsoft.com/office/drawing/2014/main" id="{1F71FCA4-6D0E-484E-A4CE-5350F84F9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67300"/>
            <a:ext cx="5937250" cy="666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7645" name="Text Box 69">
            <a:extLst>
              <a:ext uri="{FF2B5EF4-FFF2-40B4-BE49-F238E27FC236}">
                <a16:creationId xmlns:a16="http://schemas.microsoft.com/office/drawing/2014/main" id="{259F4F16-346D-DE4E-AC15-FEEF81E28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507365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EAP TLS</a:t>
            </a:r>
          </a:p>
        </p:txBody>
      </p:sp>
      <p:sp>
        <p:nvSpPr>
          <p:cNvPr id="197646" name="Line 70">
            <a:extLst>
              <a:ext uri="{FF2B5EF4-FFF2-40B4-BE49-F238E27FC236}">
                <a16:creationId xmlns:a16="http://schemas.microsoft.com/office/drawing/2014/main" id="{BC4D100F-1582-834B-BFBB-02EA22423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8288" y="5400675"/>
            <a:ext cx="592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7" name="Text Box 71">
            <a:extLst>
              <a:ext uri="{FF2B5EF4-FFF2-40B4-BE49-F238E27FC236}">
                <a16:creationId xmlns:a16="http://schemas.microsoft.com/office/drawing/2014/main" id="{2EB869B7-21BF-B644-B341-F038DFE59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53832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EAP </a:t>
            </a:r>
          </a:p>
        </p:txBody>
      </p:sp>
      <p:sp>
        <p:nvSpPr>
          <p:cNvPr id="197648" name="Text Box 72">
            <a:extLst>
              <a:ext uri="{FF2B5EF4-FFF2-40B4-BE49-F238E27FC236}">
                <a16:creationId xmlns:a16="http://schemas.microsoft.com/office/drawing/2014/main" id="{CCC1AF77-25A8-D24D-9CC4-9875FB5C5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5737225"/>
            <a:ext cx="2649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EAP over LAN (EAPoL) </a:t>
            </a:r>
          </a:p>
        </p:txBody>
      </p:sp>
      <p:sp>
        <p:nvSpPr>
          <p:cNvPr id="197649" name="Text Box 73">
            <a:extLst>
              <a:ext uri="{FF2B5EF4-FFF2-40B4-BE49-F238E27FC236}">
                <a16:creationId xmlns:a16="http://schemas.microsoft.com/office/drawing/2014/main" id="{9EE58061-94CD-6841-B6E1-37412ED2D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6067425"/>
            <a:ext cx="1531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IEEE 802.11 </a:t>
            </a:r>
          </a:p>
        </p:txBody>
      </p:sp>
      <p:sp>
        <p:nvSpPr>
          <p:cNvPr id="197650" name="Text Box 74">
            <a:extLst>
              <a:ext uri="{FF2B5EF4-FFF2-40B4-BE49-F238E27FC236}">
                <a16:creationId xmlns:a16="http://schemas.microsoft.com/office/drawing/2014/main" id="{84179071-6D0E-7B4F-A02C-017E69F86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463" y="572452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RADIUS</a:t>
            </a:r>
          </a:p>
        </p:txBody>
      </p:sp>
      <p:sp>
        <p:nvSpPr>
          <p:cNvPr id="197651" name="Text Box 75">
            <a:extLst>
              <a:ext uri="{FF2B5EF4-FFF2-40B4-BE49-F238E27FC236}">
                <a16:creationId xmlns:a16="http://schemas.microsoft.com/office/drawing/2014/main" id="{0E44193C-AB3D-1F4C-BC68-73CD158B4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838" y="60785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UDP/IP</a:t>
            </a:r>
          </a:p>
        </p:txBody>
      </p:sp>
      <p:sp>
        <p:nvSpPr>
          <p:cNvPr id="197652" name="Rectangle 76">
            <a:extLst>
              <a:ext uri="{FF2B5EF4-FFF2-40B4-BE49-F238E27FC236}">
                <a16:creationId xmlns:a16="http://schemas.microsoft.com/office/drawing/2014/main" id="{73D9D335-971B-CE41-B939-DC588F013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8337550" cy="1143000"/>
          </a:xfrm>
          <a:noFill/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EAP: </a:t>
            </a:r>
            <a:r>
              <a:rPr lang="en-US" altLang="en-US" sz="3200">
                <a:ea typeface="ＭＳ Ｐゴシック" panose="020B0600070205080204" pitchFamily="34" charset="-128"/>
              </a:rPr>
              <a:t>extensible authentication protocol</a:t>
            </a:r>
          </a:p>
        </p:txBody>
      </p:sp>
      <p:sp>
        <p:nvSpPr>
          <p:cNvPr id="197653" name="Rectangle 77">
            <a:extLst>
              <a:ext uri="{FF2B5EF4-FFF2-40B4-BE49-F238E27FC236}">
                <a16:creationId xmlns:a16="http://schemas.microsoft.com/office/drawing/2014/main" id="{E14D43EC-A7A9-C542-AB42-D02EC84B1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3563" y="1295400"/>
            <a:ext cx="8259762" cy="464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EAP: end-end client (mobile) to authentication server protocol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EAP sent over separate “links”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mobile-to-AP (EAP over LAN)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AP to authentication server (RADIUS over UDP)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4">
            <a:extLst>
              <a:ext uri="{FF2B5EF4-FFF2-40B4-BE49-F238E27FC236}">
                <a16:creationId xmlns:a16="http://schemas.microsoft.com/office/drawing/2014/main" id="{DA0713EF-4088-6C4B-8FB1-ED5D4B96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8: Network Security</a:t>
            </a:r>
          </a:p>
        </p:txBody>
      </p:sp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F01AF5A9-CC4D-D04D-AE1A-8DDBAD83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8-</a:t>
            </a:r>
            <a:fld id="{3C19959E-C9F5-F249-A589-F3ECC358FB1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AC10440-951C-5244-AAAB-3EBEA9319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Symmetric key cryptography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A945A8B-A44B-8C4E-A4AF-005B747B1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symmetric key</a:t>
            </a:r>
            <a:r>
              <a:rPr lang="en-US" altLang="en-US" sz="2400">
                <a:ea typeface="ＭＳ Ｐゴシック" panose="020B0600070205080204" pitchFamily="34" charset="-128"/>
              </a:rPr>
              <a:t> crypto: Bob and Alice share know same (symmetric) key: K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e.g., key is knowing substitution pattern in mono alphabetic substitution cipher</a:t>
            </a:r>
          </a:p>
          <a:p>
            <a:pPr>
              <a:lnSpc>
                <a:spcPct val="90000"/>
              </a:lnSpc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sz="2400">
                <a:ea typeface="ＭＳ Ｐゴシック" panose="020B0600070205080204" pitchFamily="34" charset="-128"/>
              </a:rPr>
              <a:t> how do Bob and Alice agree on key value?</a:t>
            </a:r>
            <a:endParaRPr lang="en-US" altLang="en-US" sz="2400" i="1">
              <a:ea typeface="ＭＳ Ｐゴシック" panose="020B0600070205080204" pitchFamily="34" charset="-128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A5E0D011-EF0C-174A-B23D-83DB6A589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2632075"/>
            <a:ext cx="12525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plaintext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4BD2460E-A114-D246-BA88-0DDC20D4E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8" y="2613025"/>
            <a:ext cx="1457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ciphertext</a:t>
            </a:r>
          </a:p>
        </p:txBody>
      </p:sp>
      <p:grpSp>
        <p:nvGrpSpPr>
          <p:cNvPr id="37895" name="Group 32">
            <a:extLst>
              <a:ext uri="{FF2B5EF4-FFF2-40B4-BE49-F238E27FC236}">
                <a16:creationId xmlns:a16="http://schemas.microsoft.com/office/drawing/2014/main" id="{9B1552F3-6E87-F342-899D-0FB0203BE4E3}"/>
              </a:ext>
            </a:extLst>
          </p:cNvPr>
          <p:cNvGrpSpPr>
            <a:grpSpLocks/>
          </p:cNvGrpSpPr>
          <p:nvPr/>
        </p:nvGrpSpPr>
        <p:grpSpPr bwMode="auto">
          <a:xfrm>
            <a:off x="2174875" y="1716088"/>
            <a:ext cx="773113" cy="579437"/>
            <a:chOff x="1388" y="1036"/>
            <a:chExt cx="487" cy="365"/>
          </a:xfrm>
        </p:grpSpPr>
        <p:sp>
          <p:nvSpPr>
            <p:cNvPr id="37922" name="Text Box 8">
              <a:extLst>
                <a:ext uri="{FF2B5EF4-FFF2-40B4-BE49-F238E27FC236}">
                  <a16:creationId xmlns:a16="http://schemas.microsoft.com/office/drawing/2014/main" id="{8B35DC72-39C1-CE45-82F4-9EA6E2CA8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" y="1036"/>
              <a:ext cx="23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K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23" name="Text Box 9">
              <a:extLst>
                <a:ext uri="{FF2B5EF4-FFF2-40B4-BE49-F238E27FC236}">
                  <a16:creationId xmlns:a16="http://schemas.microsoft.com/office/drawing/2014/main" id="{AC742E70-87CD-D140-A25B-F959CCA56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1151"/>
              <a:ext cx="4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A-B</a:t>
              </a:r>
              <a:endPara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7896" name="Picture 10" descr="Alice">
            <a:extLst>
              <a:ext uri="{FF2B5EF4-FFF2-40B4-BE49-F238E27FC236}">
                <a16:creationId xmlns:a16="http://schemas.microsoft.com/office/drawing/2014/main" id="{45966B4E-B3DF-494F-893B-74CDAA76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12">
            <a:extLst>
              <a:ext uri="{FF2B5EF4-FFF2-40B4-BE49-F238E27FC236}">
                <a16:creationId xmlns:a16="http://schemas.microsoft.com/office/drawing/2014/main" id="{DA826260-6B9A-EF4D-AFD8-DE11403A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898" name="Text Box 13">
            <a:extLst>
              <a:ext uri="{FF2B5EF4-FFF2-40B4-BE49-F238E27FC236}">
                <a16:creationId xmlns:a16="http://schemas.microsoft.com/office/drawing/2014/main" id="{EA59FC5C-1109-2847-97C9-D149AC6C2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582863"/>
            <a:ext cx="1433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encryption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37899" name="Rectangle 14">
            <a:extLst>
              <a:ext uri="{FF2B5EF4-FFF2-40B4-BE49-F238E27FC236}">
                <a16:creationId xmlns:a16="http://schemas.microsoft.com/office/drawing/2014/main" id="{0458F5BC-F39E-624B-9975-11CFD0862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900" name="Text Box 15">
            <a:extLst>
              <a:ext uri="{FF2B5EF4-FFF2-40B4-BE49-F238E27FC236}">
                <a16:creationId xmlns:a16="http://schemas.microsoft.com/office/drawing/2014/main" id="{40B4AB37-292E-6C4D-8781-500615A06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2595563"/>
            <a:ext cx="1525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decryption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37901" name="Line 16">
            <a:extLst>
              <a:ext uri="{FF2B5EF4-FFF2-40B4-BE49-F238E27FC236}">
                <a16:creationId xmlns:a16="http://schemas.microsoft.com/office/drawing/2014/main" id="{309B78B7-8185-224E-A03E-367268368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9">
            <a:extLst>
              <a:ext uri="{FF2B5EF4-FFF2-40B4-BE49-F238E27FC236}">
                <a16:creationId xmlns:a16="http://schemas.microsoft.com/office/drawing/2014/main" id="{15FBAA30-6EEB-B14A-9483-4F35AE375D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903" name="Picture 23" descr="Bob">
            <a:extLst>
              <a:ext uri="{FF2B5EF4-FFF2-40B4-BE49-F238E27FC236}">
                <a16:creationId xmlns:a16="http://schemas.microsoft.com/office/drawing/2014/main" id="{5D007BFF-EC74-6545-9B59-769F5121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4" name="Line 27">
            <a:extLst>
              <a:ext uri="{FF2B5EF4-FFF2-40B4-BE49-F238E27FC236}">
                <a16:creationId xmlns:a16="http://schemas.microsoft.com/office/drawing/2014/main" id="{F303A430-A981-334F-850D-ADDEBA0F0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28">
            <a:extLst>
              <a:ext uri="{FF2B5EF4-FFF2-40B4-BE49-F238E27FC236}">
                <a16:creationId xmlns:a16="http://schemas.microsoft.com/office/drawing/2014/main" id="{B6EEADDA-2B72-8B42-83AE-9888C497C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8438" y="3008313"/>
            <a:ext cx="67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906" name="Picture 29" descr="BS00768_[1]">
            <a:extLst>
              <a:ext uri="{FF2B5EF4-FFF2-40B4-BE49-F238E27FC236}">
                <a16:creationId xmlns:a16="http://schemas.microsoft.com/office/drawing/2014/main" id="{1B754251-7DE5-CD49-AE3D-EC1EBE9D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11425" y="163988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7" name="Text Box 31">
            <a:extLst>
              <a:ext uri="{FF2B5EF4-FFF2-40B4-BE49-F238E27FC236}">
                <a16:creationId xmlns:a16="http://schemas.microsoft.com/office/drawing/2014/main" id="{4822951D-AAFA-B047-BA38-48FDBA501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4579938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A-B</a:t>
            </a:r>
          </a:p>
        </p:txBody>
      </p:sp>
      <p:grpSp>
        <p:nvGrpSpPr>
          <p:cNvPr id="37908" name="Group 33">
            <a:extLst>
              <a:ext uri="{FF2B5EF4-FFF2-40B4-BE49-F238E27FC236}">
                <a16:creationId xmlns:a16="http://schemas.microsoft.com/office/drawing/2014/main" id="{C060E27A-13D0-804A-ABC3-0A0E4F1419DE}"/>
              </a:ext>
            </a:extLst>
          </p:cNvPr>
          <p:cNvGrpSpPr>
            <a:grpSpLocks/>
          </p:cNvGrpSpPr>
          <p:nvPr/>
        </p:nvGrpSpPr>
        <p:grpSpPr bwMode="auto">
          <a:xfrm>
            <a:off x="5360988" y="1665288"/>
            <a:ext cx="773112" cy="579437"/>
            <a:chOff x="1388" y="1036"/>
            <a:chExt cx="487" cy="365"/>
          </a:xfrm>
        </p:grpSpPr>
        <p:sp>
          <p:nvSpPr>
            <p:cNvPr id="37920" name="Text Box 34">
              <a:extLst>
                <a:ext uri="{FF2B5EF4-FFF2-40B4-BE49-F238E27FC236}">
                  <a16:creationId xmlns:a16="http://schemas.microsoft.com/office/drawing/2014/main" id="{DCE4CBFA-1244-E046-8EBD-4452AE52A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" y="1036"/>
              <a:ext cx="23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K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21" name="Text Box 35">
              <a:extLst>
                <a:ext uri="{FF2B5EF4-FFF2-40B4-BE49-F238E27FC236}">
                  <a16:creationId xmlns:a16="http://schemas.microsoft.com/office/drawing/2014/main" id="{8EB8A664-5E37-5F49-B094-D236FC6E1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1151"/>
              <a:ext cx="4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A-B</a:t>
              </a:r>
              <a:endPara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7909" name="Line 36">
            <a:extLst>
              <a:ext uri="{FF2B5EF4-FFF2-40B4-BE49-F238E27FC236}">
                <a16:creationId xmlns:a16="http://schemas.microsoft.com/office/drawing/2014/main" id="{D0DE3D7B-E9C8-6046-A99F-BE265A3959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9425" y="2143125"/>
            <a:ext cx="1588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910" name="Picture 37" descr="BS00768_[1]">
            <a:extLst>
              <a:ext uri="{FF2B5EF4-FFF2-40B4-BE49-F238E27FC236}">
                <a16:creationId xmlns:a16="http://schemas.microsoft.com/office/drawing/2014/main" id="{FFEA85FF-F699-364F-9CB9-CD2902983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97538" y="15890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1" name="Text Box 38">
            <a:extLst>
              <a:ext uri="{FF2B5EF4-FFF2-40B4-BE49-F238E27FC236}">
                <a16:creationId xmlns:a16="http://schemas.microsoft.com/office/drawing/2014/main" id="{7C733EA5-AB1E-804A-BC22-FBF2AE0F3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2643188"/>
            <a:ext cx="1516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plaintext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message, m</a:t>
            </a:r>
          </a:p>
        </p:txBody>
      </p:sp>
      <p:sp>
        <p:nvSpPr>
          <p:cNvPr id="37912" name="Text Box 40">
            <a:extLst>
              <a:ext uri="{FF2B5EF4-FFF2-40B4-BE49-F238E27FC236}">
                <a16:creationId xmlns:a16="http://schemas.microsoft.com/office/drawing/2014/main" id="{A63F1AFC-820F-5749-A476-E50464782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3149600"/>
            <a:ext cx="1025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K    (m)</a:t>
            </a:r>
          </a:p>
        </p:txBody>
      </p:sp>
      <p:sp>
        <p:nvSpPr>
          <p:cNvPr id="37913" name="Text Box 41">
            <a:extLst>
              <a:ext uri="{FF2B5EF4-FFF2-40B4-BE49-F238E27FC236}">
                <a16:creationId xmlns:a16="http://schemas.microsoft.com/office/drawing/2014/main" id="{8D777EA1-C667-A744-9BC3-672B5DECE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8" y="3341688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A-B</a:t>
            </a:r>
          </a:p>
        </p:txBody>
      </p:sp>
      <p:grpSp>
        <p:nvGrpSpPr>
          <p:cNvPr id="37914" name="Group 49">
            <a:extLst>
              <a:ext uri="{FF2B5EF4-FFF2-40B4-BE49-F238E27FC236}">
                <a16:creationId xmlns:a16="http://schemas.microsoft.com/office/drawing/2014/main" id="{79D67E45-8B48-C145-B765-9562525D1DC1}"/>
              </a:ext>
            </a:extLst>
          </p:cNvPr>
          <p:cNvGrpSpPr>
            <a:grpSpLocks/>
          </p:cNvGrpSpPr>
          <p:nvPr/>
        </p:nvGrpSpPr>
        <p:grpSpPr bwMode="auto">
          <a:xfrm>
            <a:off x="6675438" y="3116263"/>
            <a:ext cx="2468562" cy="574675"/>
            <a:chOff x="1672" y="2511"/>
            <a:chExt cx="1555" cy="362"/>
          </a:xfrm>
        </p:grpSpPr>
        <p:grpSp>
          <p:nvGrpSpPr>
            <p:cNvPr id="37915" name="Group 48">
              <a:extLst>
                <a:ext uri="{FF2B5EF4-FFF2-40B4-BE49-F238E27FC236}">
                  <a16:creationId xmlns:a16="http://schemas.microsoft.com/office/drawing/2014/main" id="{89A3619B-F6D6-F347-8E1E-AD940E4265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2" y="2528"/>
              <a:ext cx="646" cy="333"/>
              <a:chOff x="3491" y="2427"/>
              <a:chExt cx="646" cy="333"/>
            </a:xfrm>
          </p:grpSpPr>
          <p:sp>
            <p:nvSpPr>
              <p:cNvPr id="37918" name="Text Box 43">
                <a:extLst>
                  <a:ext uri="{FF2B5EF4-FFF2-40B4-BE49-F238E27FC236}">
                    <a16:creationId xmlns:a16="http://schemas.microsoft.com/office/drawing/2014/main" id="{ED76C032-8CD6-564D-99B7-421BDB41D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1" y="2427"/>
                <a:ext cx="6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K    (m)</a:t>
                </a:r>
              </a:p>
            </p:txBody>
          </p:sp>
          <p:sp>
            <p:nvSpPr>
              <p:cNvPr id="37919" name="Text Box 44">
                <a:extLst>
                  <a:ext uri="{FF2B5EF4-FFF2-40B4-BE49-F238E27FC236}">
                    <a16:creationId xmlns:a16="http://schemas.microsoft.com/office/drawing/2014/main" id="{671E90D5-8ACE-D646-B6F2-7A81DA18D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2" y="2548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A-B</a:t>
                </a:r>
              </a:p>
            </p:txBody>
          </p:sp>
        </p:grpSp>
        <p:sp>
          <p:nvSpPr>
            <p:cNvPr id="37916" name="Text Box 45">
              <a:extLst>
                <a:ext uri="{FF2B5EF4-FFF2-40B4-BE49-F238E27FC236}">
                  <a16:creationId xmlns:a16="http://schemas.microsoft.com/office/drawing/2014/main" id="{509158F9-E0DF-D04E-8081-AACC8EABB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2" y="2511"/>
              <a:ext cx="1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m = K     </a:t>
              </a:r>
              <a:r>
                <a:rPr lang="en-US" altLang="en-US" sz="2400">
                  <a:solidFill>
                    <a:srgbClr val="FF0000"/>
                  </a:solidFill>
                </a:rPr>
                <a:t>(</a:t>
              </a:r>
              <a:r>
                <a:rPr lang="en-US" altLang="en-US" sz="2000">
                  <a:solidFill>
                    <a:srgbClr val="FF0000"/>
                  </a:solidFill>
                </a:rPr>
                <a:t>        </a:t>
              </a:r>
              <a:r>
                <a:rPr lang="en-US" altLang="en-US" sz="2400">
                  <a:solidFill>
                    <a:srgbClr val="FF0000"/>
                  </a:solidFill>
                </a:rPr>
                <a:t>    )</a:t>
              </a:r>
              <a:r>
                <a:rPr lang="en-US" altLang="en-US" sz="200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37917" name="Text Box 46">
              <a:extLst>
                <a:ext uri="{FF2B5EF4-FFF2-40B4-BE49-F238E27FC236}">
                  <a16:creationId xmlns:a16="http://schemas.microsoft.com/office/drawing/2014/main" id="{36A93CDD-4314-B448-9CD2-FE6505237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" y="2661"/>
              <a:ext cx="3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</a:rPr>
                <a:t>A-B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48439</TotalTime>
  <Words>5962</Words>
  <Application>Microsoft Macintosh PowerPoint</Application>
  <PresentationFormat>On-screen Show (4:3)</PresentationFormat>
  <Paragraphs>1452</Paragraphs>
  <Slides>87</Slides>
  <Notes>87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87</vt:i4>
      </vt:variant>
    </vt:vector>
  </HeadingPairs>
  <TitlesOfParts>
    <vt:vector size="100" baseType="lpstr">
      <vt:lpstr>Times New Roman</vt:lpstr>
      <vt:lpstr>ＭＳ Ｐゴシック</vt:lpstr>
      <vt:lpstr>Arial</vt:lpstr>
      <vt:lpstr>Comic Sans MS</vt:lpstr>
      <vt:lpstr>ZapfDingbats</vt:lpstr>
      <vt:lpstr>Courier New</vt:lpstr>
      <vt:lpstr>Wingdings</vt:lpstr>
      <vt:lpstr>Arial Unicode MS</vt:lpstr>
      <vt:lpstr>Courier</vt:lpstr>
      <vt:lpstr>Default Design</vt:lpstr>
      <vt:lpstr>Microsoft Clip Gallery</vt:lpstr>
      <vt:lpstr>Microsoft ClipArt Gallery</vt:lpstr>
      <vt:lpstr>Microsoft Word Picture</vt:lpstr>
      <vt:lpstr>Chapter 8 roadmap</vt:lpstr>
      <vt:lpstr>What is network security?</vt:lpstr>
      <vt:lpstr>Friends and enemies: Alice, Bob, Trudy</vt:lpstr>
      <vt:lpstr>Who might Bob, Alice be?</vt:lpstr>
      <vt:lpstr>There are bad guys (and girls) out there!</vt:lpstr>
      <vt:lpstr>Chapter 8 roadmap</vt:lpstr>
      <vt:lpstr>The language of cryptography</vt:lpstr>
      <vt:lpstr>Symmetric key cryptography</vt:lpstr>
      <vt:lpstr>Symmetric key cryptography</vt:lpstr>
      <vt:lpstr>Symmetric key crypto: DES</vt:lpstr>
      <vt:lpstr>Symmetric key  crypto: DES</vt:lpstr>
      <vt:lpstr>AES: Advanced Encryption Standard</vt:lpstr>
      <vt:lpstr>Public Key Cryptography</vt:lpstr>
      <vt:lpstr>Public key cryptography</vt:lpstr>
      <vt:lpstr>Public key encryption algorithms</vt:lpstr>
      <vt:lpstr>RSA: Choosing keys</vt:lpstr>
      <vt:lpstr>RSA: Encryption, decryption</vt:lpstr>
      <vt:lpstr>RSA example:</vt:lpstr>
      <vt:lpstr>RSA: Why is that </vt:lpstr>
      <vt:lpstr>RSA: another important property</vt:lpstr>
      <vt:lpstr>Chapter 8 roadmap</vt:lpstr>
      <vt:lpstr>Authentication</vt:lpstr>
      <vt:lpstr>Authentication</vt:lpstr>
      <vt:lpstr>Authentication: another try</vt:lpstr>
      <vt:lpstr>Authentication: another try</vt:lpstr>
      <vt:lpstr>Authentication: another try</vt:lpstr>
      <vt:lpstr>Authentication: another try</vt:lpstr>
      <vt:lpstr>Authentication: yet another try</vt:lpstr>
      <vt:lpstr>Authentication: another try</vt:lpstr>
      <vt:lpstr>Authentication: yet another try</vt:lpstr>
      <vt:lpstr>Authentication: ap5.0</vt:lpstr>
      <vt:lpstr>ap5.0: security hole</vt:lpstr>
      <vt:lpstr>ap5.0: security hole</vt:lpstr>
      <vt:lpstr>Chapter 8 roadmap</vt:lpstr>
      <vt:lpstr>Digital Signatures </vt:lpstr>
      <vt:lpstr>Digital Signatures </vt:lpstr>
      <vt:lpstr>Digital Signatures (more)</vt:lpstr>
      <vt:lpstr>Message Digests</vt:lpstr>
      <vt:lpstr>Internet checksum: poor crypto hash function</vt:lpstr>
      <vt:lpstr>PowerPoint Presentation</vt:lpstr>
      <vt:lpstr>Hash Function Algorithms</vt:lpstr>
      <vt:lpstr>Chapter 8 roadmap</vt:lpstr>
      <vt:lpstr>Trusted Intermediaries</vt:lpstr>
      <vt:lpstr>Key Distribution Center (KDC)</vt:lpstr>
      <vt:lpstr>Key Distribution Center (KDC)</vt:lpstr>
      <vt:lpstr>Certification Authorities</vt:lpstr>
      <vt:lpstr>Certification Authorities</vt:lpstr>
      <vt:lpstr>A certificate contains:</vt:lpstr>
      <vt:lpstr>Network Security (summary)</vt:lpstr>
      <vt:lpstr>Secure e-mail </vt:lpstr>
      <vt:lpstr>Secure e-mail </vt:lpstr>
      <vt:lpstr>Secure e-mail (continued)</vt:lpstr>
      <vt:lpstr>Secure e-mail (continued)</vt:lpstr>
      <vt:lpstr>Secure sockets layer (SSL)</vt:lpstr>
      <vt:lpstr>SSL (continued)</vt:lpstr>
      <vt:lpstr>PowerPoint Presentation</vt:lpstr>
      <vt:lpstr>PowerPoint Presentation</vt:lpstr>
      <vt:lpstr>End of ECE 156</vt:lpstr>
      <vt:lpstr>Chapter 8 roadmap</vt:lpstr>
      <vt:lpstr>Firewalls</vt:lpstr>
      <vt:lpstr>Firewalls: Why</vt:lpstr>
      <vt:lpstr>Packet Filtering</vt:lpstr>
      <vt:lpstr>Packet Filtering</vt:lpstr>
      <vt:lpstr>Application gateways</vt:lpstr>
      <vt:lpstr>Limitations of firewalls and gateways</vt:lpstr>
      <vt:lpstr>Chapter 8 roadmap</vt:lpstr>
      <vt:lpstr>Internet security threats</vt:lpstr>
      <vt:lpstr>Internet security threats</vt:lpstr>
      <vt:lpstr>Internet security threats</vt:lpstr>
      <vt:lpstr>Internet security threats</vt:lpstr>
      <vt:lpstr>Internet security threats</vt:lpstr>
      <vt:lpstr>Internet security threats</vt:lpstr>
      <vt:lpstr>Internet security threats</vt:lpstr>
      <vt:lpstr>Internet security threats</vt:lpstr>
      <vt:lpstr>Chapter 8 roadmap</vt:lpstr>
      <vt:lpstr>Pretty good privacy (PGP)</vt:lpstr>
      <vt:lpstr>IPsec: Network Layer Security</vt:lpstr>
      <vt:lpstr>Authentication Header (AH) Protocol</vt:lpstr>
      <vt:lpstr>ESP Protocol</vt:lpstr>
      <vt:lpstr>IEEE 802.11 security</vt:lpstr>
      <vt:lpstr>Wired Equivalent Privacy (WEP): </vt:lpstr>
      <vt:lpstr>WEP data encryption</vt:lpstr>
      <vt:lpstr>802.11 WEP encryption</vt:lpstr>
      <vt:lpstr>Breaking 802.11 WEP encryption</vt:lpstr>
      <vt:lpstr> 802.11i: improved security</vt:lpstr>
      <vt:lpstr> 802.11i: four phases of operation</vt:lpstr>
      <vt:lpstr>EAP: extensible authentication protocol</vt:lpstr>
    </vt:vector>
  </TitlesOfParts>
  <Company>University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Don Towsley</dc:creator>
  <cp:lastModifiedBy>Roy Choudhury, Romit</cp:lastModifiedBy>
  <cp:revision>194</cp:revision>
  <dcterms:created xsi:type="dcterms:W3CDTF">2015-11-30T14:55:10Z</dcterms:created>
  <dcterms:modified xsi:type="dcterms:W3CDTF">2021-12-06T21:24:41Z</dcterms:modified>
</cp:coreProperties>
</file>