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34" r:id="rId2"/>
    <p:sldId id="292" r:id="rId3"/>
    <p:sldId id="293" r:id="rId4"/>
    <p:sldId id="294" r:id="rId5"/>
    <p:sldId id="291" r:id="rId6"/>
    <p:sldId id="295" r:id="rId7"/>
    <p:sldId id="296" r:id="rId8"/>
    <p:sldId id="298" r:id="rId9"/>
    <p:sldId id="299" r:id="rId10"/>
    <p:sldId id="300" r:id="rId11"/>
    <p:sldId id="297" r:id="rId12"/>
    <p:sldId id="301" r:id="rId13"/>
    <p:sldId id="302" r:id="rId14"/>
    <p:sldId id="307" r:id="rId15"/>
    <p:sldId id="306" r:id="rId16"/>
    <p:sldId id="308" r:id="rId17"/>
    <p:sldId id="309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0" r:id="rId26"/>
    <p:sldId id="336" r:id="rId27"/>
    <p:sldId id="318" r:id="rId28"/>
    <p:sldId id="321" r:id="rId29"/>
    <p:sldId id="322" r:id="rId30"/>
    <p:sldId id="323" r:id="rId31"/>
    <p:sldId id="335" r:id="rId32"/>
    <p:sldId id="325" r:id="rId33"/>
    <p:sldId id="326" r:id="rId34"/>
    <p:sldId id="327" r:id="rId35"/>
    <p:sldId id="328" r:id="rId36"/>
    <p:sldId id="333" r:id="rId37"/>
    <p:sldId id="339" r:id="rId38"/>
    <p:sldId id="331" r:id="rId39"/>
    <p:sldId id="337" r:id="rId40"/>
    <p:sldId id="338" r:id="rId41"/>
  </p:sldIdLst>
  <p:sldSz cx="12984163" cy="7315200"/>
  <p:notesSz cx="6858000" cy="9144000"/>
  <p:defaultTextStyle>
    <a:defPPr>
      <a:defRPr lang="en-US"/>
    </a:defPPr>
    <a:lvl1pPr marL="0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49463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298925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48389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597852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47315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896777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46240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195704" algn="l" defTabSz="1298925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4660"/>
  </p:normalViewPr>
  <p:slideViewPr>
    <p:cSldViewPr>
      <p:cViewPr varScale="1">
        <p:scale>
          <a:sx n="133" d="100"/>
          <a:sy n="133" d="100"/>
        </p:scale>
        <p:origin x="-104" y="-704"/>
      </p:cViewPr>
      <p:guideLst>
        <p:guide orient="horz" pos="2304"/>
        <p:guide pos="4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F443E-0F79-A241-AF3A-49CA404541F0}" type="datetimeFigureOut">
              <a:rPr lang="en-US" smtClean="0"/>
              <a:t>3/1/16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5763" y="685800"/>
            <a:ext cx="60864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C5403-D6CF-9147-BC21-EBC85D004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4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9463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98925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48389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97852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47315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96777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46240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95704" algn="l" defTabSz="64946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7350" y="685800"/>
            <a:ext cx="6084888" cy="3429000"/>
          </a:xfrm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439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2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880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90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60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7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75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95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11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17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768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79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926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701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2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125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759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65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474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8763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437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838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27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905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5905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097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084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128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728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698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584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2750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385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924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788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798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874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5763" y="685800"/>
            <a:ext cx="60864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41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2503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-backgroun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984163" cy="731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09" y="292953"/>
            <a:ext cx="11902149" cy="1197185"/>
          </a:xfrm>
        </p:spPr>
        <p:txBody>
          <a:bodyPr>
            <a:normAutofit/>
          </a:bodyPr>
          <a:lstStyle>
            <a:lvl1pPr algn="l">
              <a:defRPr sz="4000" b="0" i="0">
                <a:solidFill>
                  <a:schemeClr val="bg1"/>
                </a:solidFill>
                <a:latin typeface="Whitney-BlackSC"/>
                <a:cs typeface="Whitney-BlackSC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140373"/>
            <a:ext cx="7033088" cy="4551680"/>
          </a:xfrm>
        </p:spPr>
        <p:txBody>
          <a:bodyPr>
            <a:normAutofit/>
          </a:bodyPr>
          <a:lstStyle>
            <a:lvl1pPr>
              <a:defRPr sz="2600">
                <a:latin typeface="Times New Roman"/>
                <a:cs typeface="Times New Roman"/>
              </a:defRPr>
            </a:lvl1pPr>
            <a:lvl2pPr marL="1055377" indent="-405914">
              <a:buFont typeface="Arial" pitchFamily="34" charset="0"/>
              <a:buChar char="•"/>
              <a:defRPr sz="2600">
                <a:latin typeface="Times New Roman"/>
                <a:cs typeface="Times New Roman"/>
              </a:defRPr>
            </a:lvl2pPr>
            <a:lvl3pPr>
              <a:defRPr sz="2600">
                <a:latin typeface="Times New Roman"/>
                <a:cs typeface="Times New Roman"/>
              </a:defRPr>
            </a:lvl3pPr>
            <a:lvl4pPr marL="2273121" indent="-324731">
              <a:buFont typeface="Arial" pitchFamily="34" charset="0"/>
              <a:buChar char="•"/>
              <a:defRPr sz="2600">
                <a:latin typeface="Times New Roman"/>
                <a:cs typeface="Times New Roman"/>
              </a:defRPr>
            </a:lvl4pPr>
            <a:lvl5pPr marL="2922583" indent="-324731">
              <a:buFont typeface="Arial" pitchFamily="34" charset="0"/>
              <a:buChar char="•"/>
              <a:defRPr sz="2600">
                <a:latin typeface="Times New Roman"/>
                <a:cs typeface="Times New Roman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19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814" y="2272455"/>
            <a:ext cx="11036539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7625" y="4145280"/>
            <a:ext cx="9088914" cy="1869440"/>
          </a:xfrm>
        </p:spPr>
        <p:txBody>
          <a:bodyPr/>
          <a:lstStyle>
            <a:lvl1pPr marL="0" indent="0" algn="ctr">
              <a:buNone/>
              <a:defRPr/>
            </a:lvl1pPr>
            <a:lvl2pPr marL="649544" indent="0" algn="ctr">
              <a:buNone/>
              <a:defRPr/>
            </a:lvl2pPr>
            <a:lvl3pPr marL="1299088" indent="0" algn="ctr">
              <a:buNone/>
              <a:defRPr/>
            </a:lvl3pPr>
            <a:lvl4pPr marL="1948632" indent="0" algn="ctr">
              <a:buNone/>
              <a:defRPr/>
            </a:lvl4pPr>
            <a:lvl5pPr marL="2598176" indent="0" algn="ctr">
              <a:buNone/>
              <a:defRPr/>
            </a:lvl5pPr>
            <a:lvl6pPr marL="3247720" indent="0" algn="ctr">
              <a:buNone/>
              <a:defRPr/>
            </a:lvl6pPr>
            <a:lvl7pPr marL="3897264" indent="0" algn="ctr">
              <a:buNone/>
              <a:defRPr/>
            </a:lvl7pPr>
            <a:lvl8pPr marL="4546808" indent="0" algn="ctr">
              <a:buNone/>
              <a:defRPr/>
            </a:lvl8pPr>
            <a:lvl9pPr marL="5196352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1BEBC-633C-FF42-B9F8-085A82D64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887201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9210" y="292948"/>
            <a:ext cx="11685747" cy="1219200"/>
          </a:xfrm>
          <a:prstGeom prst="rect">
            <a:avLst/>
          </a:prstGeom>
        </p:spPr>
        <p:txBody>
          <a:bodyPr vert="horz" lIns="129892" tIns="64947" rIns="129892" bIns="64947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210" y="1706882"/>
            <a:ext cx="11685747" cy="4827694"/>
          </a:xfrm>
          <a:prstGeom prst="rect">
            <a:avLst/>
          </a:prstGeom>
        </p:spPr>
        <p:txBody>
          <a:bodyPr vert="horz" lIns="129892" tIns="64947" rIns="129892" bIns="64947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9208" y="6780110"/>
            <a:ext cx="3029638" cy="389467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8812E-561E-438A-81D3-22B6B9FAEA9A}" type="datetimeFigureOut">
              <a:rPr lang="en-US" smtClean="0"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6256" y="6780110"/>
            <a:ext cx="4111652" cy="389467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317" y="6780110"/>
            <a:ext cx="3029638" cy="389467"/>
          </a:xfrm>
          <a:prstGeom prst="rect">
            <a:avLst/>
          </a:prstGeom>
        </p:spPr>
        <p:txBody>
          <a:bodyPr vert="horz" lIns="129892" tIns="64947" rIns="129892" bIns="64947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88952-07DD-45F2-92DF-2D7C6E70F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2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1298925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097" indent="-487097" algn="l" defTabSz="1298925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Arial"/>
          <a:ea typeface="+mn-ea"/>
          <a:cs typeface="+mn-cs"/>
        </a:defRPr>
      </a:lvl1pPr>
      <a:lvl2pPr marL="1055377" indent="-405914" algn="l" defTabSz="1298925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Arial"/>
          <a:ea typeface="+mn-ea"/>
          <a:cs typeface="+mn-cs"/>
        </a:defRPr>
      </a:lvl2pPr>
      <a:lvl3pPr marL="1623658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Arial"/>
          <a:ea typeface="+mn-ea"/>
          <a:cs typeface="+mn-cs"/>
        </a:defRPr>
      </a:lvl3pPr>
      <a:lvl4pPr marL="2273121" indent="-324731" algn="l" defTabSz="129892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/>
          <a:ea typeface="+mn-ea"/>
          <a:cs typeface="+mn-cs"/>
        </a:defRPr>
      </a:lvl4pPr>
      <a:lvl5pPr marL="2922583" indent="-324731" algn="l" defTabSz="1298925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Arial"/>
          <a:ea typeface="+mn-ea"/>
          <a:cs typeface="+mn-cs"/>
        </a:defRPr>
      </a:lvl5pPr>
      <a:lvl6pPr marL="3572046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1509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0974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0435" indent="-324731" algn="l" defTabSz="1298925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9463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925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48389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597852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47315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96777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46240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95704" algn="l" defTabSz="129892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/>
          <p:cNvSpPr>
            <a:spLocks noChangeArrowheads="1"/>
          </p:cNvSpPr>
          <p:nvPr/>
        </p:nvSpPr>
        <p:spPr bwMode="auto">
          <a:xfrm>
            <a:off x="865612" y="2465493"/>
            <a:ext cx="11036539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6969" tIns="63484" rIns="126969" bIns="63484" anchor="ctr"/>
          <a:lstStyle/>
          <a:p>
            <a:pPr algn="ctr"/>
            <a:r>
              <a:rPr lang="en-US" sz="6100" dirty="0">
                <a:solidFill>
                  <a:schemeClr val="tx2"/>
                </a:solidFill>
              </a:rPr>
              <a:t>CS 425 / ECE 428 </a:t>
            </a:r>
          </a:p>
          <a:p>
            <a:pPr algn="ctr"/>
            <a:r>
              <a:rPr lang="en-US" sz="6100" dirty="0">
                <a:solidFill>
                  <a:schemeClr val="tx2"/>
                </a:solidFill>
              </a:rPr>
              <a:t>Distributed Systems</a:t>
            </a:r>
          </a:p>
          <a:p>
            <a:pPr algn="ctr"/>
            <a:r>
              <a:rPr lang="en-US" sz="6100" dirty="0">
                <a:solidFill>
                  <a:schemeClr val="tx2"/>
                </a:solidFill>
              </a:rPr>
              <a:t>Fall </a:t>
            </a:r>
            <a:r>
              <a:rPr lang="en-US" sz="6100" dirty="0" smtClean="0">
                <a:solidFill>
                  <a:schemeClr val="tx2"/>
                </a:solidFill>
              </a:rPr>
              <a:t>2015</a:t>
            </a:r>
            <a:endParaRPr lang="en-US" sz="6100" dirty="0">
              <a:solidFill>
                <a:schemeClr val="tx2"/>
              </a:solidFill>
            </a:endParaRP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947625" y="4822613"/>
            <a:ext cx="9088914" cy="186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6969" tIns="63484" rIns="126969" bIns="63484"/>
          <a:lstStyle/>
          <a:p>
            <a:pPr algn="ctr">
              <a:spcBef>
                <a:spcPct val="20000"/>
              </a:spcBef>
            </a:pPr>
            <a:r>
              <a:rPr lang="en-US" sz="3900" dirty="0"/>
              <a:t>Indranil Gupta (Indy</a:t>
            </a:r>
            <a:r>
              <a:rPr lang="en-US" sz="3900" dirty="0" smtClean="0"/>
              <a:t>)</a:t>
            </a:r>
          </a:p>
          <a:p>
            <a:pPr algn="ctr">
              <a:spcBef>
                <a:spcPct val="20000"/>
              </a:spcBef>
            </a:pPr>
            <a:r>
              <a:rPr lang="en-US" sz="4000" dirty="0" smtClean="0"/>
              <a:t>Oct 1, 2015</a:t>
            </a:r>
            <a:endParaRPr lang="en-US" sz="3900" dirty="0"/>
          </a:p>
          <a:p>
            <a:pPr algn="ctr">
              <a:spcBef>
                <a:spcPct val="20000"/>
              </a:spcBef>
            </a:pPr>
            <a:r>
              <a:rPr lang="en-US" sz="3900" i="1" dirty="0"/>
              <a:t>Lecture </a:t>
            </a:r>
            <a:r>
              <a:rPr lang="en-US" sz="3900" i="1" dirty="0" smtClean="0"/>
              <a:t>12: Mutual Exclusion</a:t>
            </a:r>
            <a:endParaRPr lang="en-US" sz="3900" i="1" dirty="0">
              <a:solidFill>
                <a:srgbClr val="17375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59281" y="6705600"/>
            <a:ext cx="2082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All slides © IG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7506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Elect a central master (or leader)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endParaRPr lang="en-US" dirty="0" smtClean="0">
              <a:ea typeface="ＭＳ Ｐゴシック" charset="0"/>
            </a:endParaRP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Master keeps 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A </a:t>
            </a:r>
            <a:r>
              <a:rPr lang="en-US" b="1" dirty="0" smtClean="0">
                <a:ea typeface="ＭＳ Ｐゴシック" charset="0"/>
              </a:rPr>
              <a:t>queue </a:t>
            </a:r>
            <a:r>
              <a:rPr lang="en-US" dirty="0" smtClean="0">
                <a:ea typeface="ＭＳ Ｐゴシック" charset="0"/>
              </a:rPr>
              <a:t>of waiting requests from processes who wish to access the CS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A special </a:t>
            </a:r>
            <a:r>
              <a:rPr lang="en-US" b="1" dirty="0" smtClean="0">
                <a:ea typeface="ＭＳ Ｐゴシック" charset="0"/>
              </a:rPr>
              <a:t>token </a:t>
            </a:r>
            <a:r>
              <a:rPr lang="en-US" dirty="0" smtClean="0">
                <a:ea typeface="ＭＳ Ｐゴシック" charset="0"/>
              </a:rPr>
              <a:t>which allows its holder to access CS</a:t>
            </a: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Actions of any process in group: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>
                <a:solidFill>
                  <a:srgbClr val="008000"/>
                </a:solidFill>
                <a:ea typeface="ＭＳ Ｐゴシック" charset="0"/>
              </a:rPr>
              <a:t>e</a:t>
            </a:r>
            <a:r>
              <a:rPr lang="en-US" dirty="0" smtClean="0">
                <a:solidFill>
                  <a:srgbClr val="008000"/>
                </a:solidFill>
                <a:ea typeface="ＭＳ Ｐゴシック" charset="0"/>
              </a:rPr>
              <a:t>nter()</a:t>
            </a:r>
          </a:p>
          <a:p>
            <a:pPr lvl="2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Send a request to master</a:t>
            </a:r>
          </a:p>
          <a:p>
            <a:pPr lvl="2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Wait for token from master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>
                <a:solidFill>
                  <a:srgbClr val="008000"/>
                </a:solidFill>
                <a:ea typeface="ＭＳ Ｐゴシック" charset="0"/>
              </a:rPr>
              <a:t>e</a:t>
            </a:r>
            <a:r>
              <a:rPr lang="en-US" dirty="0" smtClean="0">
                <a:solidFill>
                  <a:srgbClr val="008000"/>
                </a:solidFill>
                <a:ea typeface="ＭＳ Ｐゴシック" charset="0"/>
              </a:rPr>
              <a:t>xit()</a:t>
            </a:r>
          </a:p>
          <a:p>
            <a:pPr lvl="2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Send back token to master</a:t>
            </a: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endParaRPr lang="en-US" dirty="0">
              <a:ea typeface="ＭＳ Ｐゴシック" charset="0"/>
            </a:endParaRPr>
          </a:p>
          <a:p>
            <a:pPr>
              <a:lnSpc>
                <a:spcPct val="110000"/>
              </a:lnSpc>
            </a:pP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62601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545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Master Actions: 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On receiving a request from process P</a:t>
            </a:r>
            <a:r>
              <a:rPr lang="en-US" i="1" dirty="0" smtClean="0">
                <a:ea typeface="ＭＳ Ｐゴシック" charset="0"/>
              </a:rPr>
              <a:t>i</a:t>
            </a:r>
          </a:p>
          <a:p>
            <a:pPr marL="1298927" lvl="2" indent="0">
              <a:lnSpc>
                <a:spcPct val="110000"/>
              </a:lnSpc>
              <a:buClr>
                <a:schemeClr val="hlink"/>
              </a:buClr>
              <a:buSzPct val="120000"/>
              <a:buNone/>
            </a:pPr>
            <a:r>
              <a:rPr lang="en-US" b="1" dirty="0" smtClean="0">
                <a:ea typeface="ＭＳ Ｐゴシック" charset="0"/>
              </a:rPr>
              <a:t>if</a:t>
            </a:r>
            <a:r>
              <a:rPr lang="en-US" dirty="0" smtClean="0">
                <a:ea typeface="ＭＳ Ｐゴシック" charset="0"/>
              </a:rPr>
              <a:t> (master has token) </a:t>
            </a:r>
          </a:p>
          <a:p>
            <a:pPr marL="1948390" lvl="3" indent="0">
              <a:lnSpc>
                <a:spcPct val="110000"/>
              </a:lnSpc>
              <a:buClr>
                <a:schemeClr val="hlink"/>
              </a:buClr>
              <a:buSzPct val="120000"/>
              <a:buNone/>
            </a:pPr>
            <a:r>
              <a:rPr lang="en-US" dirty="0">
                <a:ea typeface="ＭＳ Ｐゴシック" charset="0"/>
              </a:rPr>
              <a:t>S</a:t>
            </a:r>
            <a:r>
              <a:rPr lang="en-US" dirty="0" smtClean="0">
                <a:ea typeface="ＭＳ Ｐゴシック" charset="0"/>
              </a:rPr>
              <a:t>end token to P</a:t>
            </a:r>
            <a:r>
              <a:rPr lang="en-US" i="1" dirty="0" smtClean="0">
                <a:ea typeface="ＭＳ Ｐゴシック" charset="0"/>
              </a:rPr>
              <a:t>i</a:t>
            </a:r>
          </a:p>
          <a:p>
            <a:pPr marL="1298927" lvl="2" indent="0">
              <a:lnSpc>
                <a:spcPct val="110000"/>
              </a:lnSpc>
              <a:buClr>
                <a:schemeClr val="hlink"/>
              </a:buClr>
              <a:buSzPct val="120000"/>
              <a:buNone/>
            </a:pPr>
            <a:r>
              <a:rPr lang="en-US" b="1" dirty="0">
                <a:ea typeface="ＭＳ Ｐゴシック" charset="0"/>
              </a:rPr>
              <a:t>e</a:t>
            </a:r>
            <a:r>
              <a:rPr lang="en-US" b="1" dirty="0" smtClean="0">
                <a:ea typeface="ＭＳ Ｐゴシック" charset="0"/>
              </a:rPr>
              <a:t>lse</a:t>
            </a:r>
          </a:p>
          <a:p>
            <a:pPr marL="1948390" lvl="3" indent="0">
              <a:lnSpc>
                <a:spcPct val="110000"/>
              </a:lnSpc>
              <a:buClr>
                <a:schemeClr val="hlink"/>
              </a:buClr>
              <a:buSzPct val="120000"/>
              <a:buNone/>
            </a:pPr>
            <a:r>
              <a:rPr lang="en-US" dirty="0" smtClean="0">
                <a:ea typeface="ＭＳ Ｐゴシック" charset="0"/>
              </a:rPr>
              <a:t>Add P</a:t>
            </a:r>
            <a:r>
              <a:rPr lang="en-US" i="1" dirty="0" smtClean="0">
                <a:ea typeface="ＭＳ Ｐゴシック" charset="0"/>
              </a:rPr>
              <a:t>i </a:t>
            </a:r>
            <a:r>
              <a:rPr lang="en-US" dirty="0" smtClean="0">
                <a:ea typeface="ＭＳ Ｐゴシック" charset="0"/>
              </a:rPr>
              <a:t>to queue</a:t>
            </a:r>
          </a:p>
          <a:p>
            <a:pPr lvl="1">
              <a:lnSpc>
                <a:spcPct val="110000"/>
              </a:lnSpc>
              <a:buClr>
                <a:schemeClr val="hlink"/>
              </a:buClr>
              <a:buSzPct val="120000"/>
            </a:pPr>
            <a:r>
              <a:rPr lang="en-US" dirty="0" smtClean="0">
                <a:ea typeface="ＭＳ Ｐゴシック" charset="0"/>
              </a:rPr>
              <a:t>On receiving a token from process P</a:t>
            </a:r>
            <a:r>
              <a:rPr lang="en-US" i="1" dirty="0" smtClean="0">
                <a:ea typeface="ＭＳ Ｐゴシック" charset="0"/>
              </a:rPr>
              <a:t>i</a:t>
            </a:r>
          </a:p>
          <a:p>
            <a:pPr marL="1298927" lvl="2" indent="0">
              <a:lnSpc>
                <a:spcPct val="110000"/>
              </a:lnSpc>
              <a:buClr>
                <a:schemeClr val="hlink"/>
              </a:buClr>
              <a:buSzPct val="120000"/>
              <a:buNone/>
            </a:pPr>
            <a:r>
              <a:rPr lang="en-US" b="1" dirty="0" smtClean="0">
                <a:ea typeface="ＭＳ Ｐゴシック" charset="0"/>
              </a:rPr>
              <a:t>if</a:t>
            </a:r>
            <a:r>
              <a:rPr lang="en-US" dirty="0" smtClean="0">
                <a:ea typeface="ＭＳ Ｐゴシック" charset="0"/>
              </a:rPr>
              <a:t> (queue is not empty)</a:t>
            </a:r>
          </a:p>
          <a:p>
            <a:pPr marL="1948390" lvl="3" indent="0">
              <a:lnSpc>
                <a:spcPct val="110000"/>
              </a:lnSpc>
              <a:buClr>
                <a:schemeClr val="hlink"/>
              </a:buClr>
              <a:buSzPct val="120000"/>
              <a:buNone/>
            </a:pPr>
            <a:r>
              <a:rPr lang="en-US" dirty="0" err="1" smtClean="0">
                <a:ea typeface="ＭＳ Ｐゴシック" charset="0"/>
              </a:rPr>
              <a:t>Dequeue</a:t>
            </a:r>
            <a:r>
              <a:rPr lang="en-US" dirty="0" smtClean="0">
                <a:ea typeface="ＭＳ Ｐゴシック" charset="0"/>
              </a:rPr>
              <a:t> head of queue (say </a:t>
            </a:r>
            <a:r>
              <a:rPr lang="en-US" dirty="0" err="1" smtClean="0">
                <a:ea typeface="ＭＳ Ｐゴシック" charset="0"/>
              </a:rPr>
              <a:t>P</a:t>
            </a:r>
            <a:r>
              <a:rPr lang="en-US" i="1" dirty="0" err="1" smtClean="0">
                <a:ea typeface="ＭＳ Ｐゴシック" charset="0"/>
              </a:rPr>
              <a:t>j</a:t>
            </a:r>
            <a:r>
              <a:rPr lang="en-US" dirty="0" smtClean="0">
                <a:ea typeface="ＭＳ Ｐゴシック" charset="0"/>
              </a:rPr>
              <a:t>), send that process the token</a:t>
            </a:r>
          </a:p>
          <a:p>
            <a:pPr marL="1298927" lvl="2" indent="0">
              <a:lnSpc>
                <a:spcPct val="110000"/>
              </a:lnSpc>
              <a:buClr>
                <a:schemeClr val="hlink"/>
              </a:buClr>
              <a:buSzPct val="120000"/>
              <a:buNone/>
            </a:pPr>
            <a:r>
              <a:rPr lang="en-US" b="1" dirty="0" smtClean="0">
                <a:ea typeface="ＭＳ Ｐゴシック" charset="0"/>
              </a:rPr>
              <a:t>else</a:t>
            </a:r>
          </a:p>
          <a:p>
            <a:pPr marL="1948390" lvl="3" indent="0">
              <a:lnSpc>
                <a:spcPct val="110000"/>
              </a:lnSpc>
              <a:buClr>
                <a:schemeClr val="hlink"/>
              </a:buClr>
              <a:buSzPct val="120000"/>
              <a:buNone/>
            </a:pPr>
            <a:r>
              <a:rPr lang="en-US" dirty="0" smtClean="0">
                <a:ea typeface="ＭＳ Ｐゴシック" charset="0"/>
              </a:rPr>
              <a:t>Retain token</a:t>
            </a:r>
          </a:p>
          <a:p>
            <a:pPr>
              <a:lnSpc>
                <a:spcPct val="110000"/>
              </a:lnSpc>
              <a:buClr>
                <a:schemeClr val="hlink"/>
              </a:buClr>
              <a:buSzPct val="120000"/>
            </a:pPr>
            <a:endParaRPr lang="en-US" dirty="0">
              <a:ea typeface="ＭＳ Ｐゴシック" charset="0"/>
            </a:endParaRPr>
          </a:p>
          <a:p>
            <a:pPr>
              <a:lnSpc>
                <a:spcPct val="110000"/>
              </a:lnSpc>
            </a:pP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087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Central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hlink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Safety – at most one process in CS</a:t>
            </a:r>
          </a:p>
          <a:p>
            <a:pPr lvl="1">
              <a:buClr>
                <a:schemeClr val="hlink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Exactly one token</a:t>
            </a:r>
            <a:endParaRPr lang="en-US" sz="2400" dirty="0">
              <a:ea typeface="ＭＳ Ｐゴシック" charset="0"/>
            </a:endParaRPr>
          </a:p>
          <a:p>
            <a:pPr>
              <a:buClr>
                <a:schemeClr val="hlink"/>
              </a:buClr>
              <a:buSzPct val="120000"/>
            </a:pPr>
            <a:r>
              <a:rPr lang="en-US" sz="2400" dirty="0" err="1" smtClean="0">
                <a:ea typeface="ＭＳ Ｐゴシック" charset="0"/>
              </a:rPr>
              <a:t>Liveness</a:t>
            </a:r>
            <a:r>
              <a:rPr lang="en-US" sz="2400" dirty="0" smtClean="0">
                <a:ea typeface="ＭＳ Ｐゴシック" charset="0"/>
              </a:rPr>
              <a:t> – every request for CS granted eventually</a:t>
            </a:r>
          </a:p>
          <a:p>
            <a:pPr lvl="1">
              <a:buClr>
                <a:schemeClr val="hlink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With </a:t>
            </a:r>
            <a:r>
              <a:rPr lang="en-US" sz="2400" i="1" dirty="0" smtClean="0">
                <a:ea typeface="ＭＳ Ｐゴシック" charset="0"/>
              </a:rPr>
              <a:t>N </a:t>
            </a:r>
            <a:r>
              <a:rPr lang="en-US" sz="2400" dirty="0" smtClean="0">
                <a:ea typeface="ＭＳ Ｐゴシック" charset="0"/>
              </a:rPr>
              <a:t>processes in system, queue has at most </a:t>
            </a:r>
            <a:r>
              <a:rPr lang="en-US" sz="2400" i="1" dirty="0" smtClean="0">
                <a:ea typeface="ＭＳ Ｐゴシック" charset="0"/>
              </a:rPr>
              <a:t>N </a:t>
            </a:r>
            <a:r>
              <a:rPr lang="en-US" sz="2400" dirty="0" smtClean="0">
                <a:ea typeface="ＭＳ Ｐゴシック" charset="0"/>
              </a:rPr>
              <a:t>processes</a:t>
            </a:r>
          </a:p>
          <a:p>
            <a:pPr lvl="1">
              <a:buClr>
                <a:schemeClr val="hlink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If each process exits CS eventually and no failures, </a:t>
            </a:r>
            <a:r>
              <a:rPr lang="en-US" sz="2400" dirty="0" err="1" smtClean="0">
                <a:ea typeface="ＭＳ Ｐゴシック" charset="0"/>
              </a:rPr>
              <a:t>liveness</a:t>
            </a:r>
            <a:r>
              <a:rPr lang="en-US" sz="2400" dirty="0" smtClean="0">
                <a:ea typeface="ＭＳ Ｐゴシック" charset="0"/>
              </a:rPr>
              <a:t> guaranteed</a:t>
            </a:r>
            <a:endParaRPr lang="en-US" sz="2400" dirty="0">
              <a:ea typeface="ＭＳ Ｐゴシック" charset="0"/>
            </a:endParaRPr>
          </a:p>
          <a:p>
            <a:pPr>
              <a:buClr>
                <a:srgbClr val="037C03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FIFO Ordering is guaranteed, in order of requests received at master</a:t>
            </a:r>
          </a:p>
          <a:p>
            <a:pPr>
              <a:buClr>
                <a:srgbClr val="037C03"/>
              </a:buClr>
              <a:buSzPct val="120000"/>
            </a:pPr>
            <a:endParaRPr lang="en-US" sz="2400" dirty="0">
              <a:ea typeface="ＭＳ Ｐゴシック" charset="0"/>
            </a:endParaRPr>
          </a:p>
          <a:p>
            <a:pPr marL="0" indent="0">
              <a:buClr>
                <a:srgbClr val="037C03"/>
              </a:buClr>
              <a:buSzPct val="120000"/>
              <a:buNone/>
            </a:pPr>
            <a:endParaRPr lang="en-US" sz="3600" dirty="0">
              <a:ea typeface="ＭＳ Ｐゴシック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290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Analyzing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200" dirty="0" smtClean="0">
                <a:ea typeface="ＭＳ Ｐゴシック" charset="0"/>
              </a:rPr>
              <a:t>Efficient mutual exclusion algorithms use fewer messages, and make processes wait for shorter durations to access resources. Three metrics:</a:t>
            </a:r>
          </a:p>
          <a:p>
            <a:pPr>
              <a:lnSpc>
                <a:spcPct val="120000"/>
              </a:lnSpc>
            </a:pPr>
            <a:r>
              <a:rPr lang="en-US" sz="3200" b="1" i="1" dirty="0" smtClean="0">
                <a:solidFill>
                  <a:srgbClr val="037C03"/>
                </a:solidFill>
                <a:ea typeface="ＭＳ Ｐゴシック" charset="0"/>
              </a:rPr>
              <a:t>Bandwidth</a:t>
            </a:r>
            <a:r>
              <a:rPr lang="en-US" sz="3200" dirty="0">
                <a:ea typeface="ＭＳ Ｐゴシック" charset="0"/>
              </a:rPr>
              <a:t>: the total number of messages sent in each </a:t>
            </a:r>
            <a:r>
              <a:rPr lang="en-US" sz="3200" i="1" dirty="0" smtClean="0">
                <a:ea typeface="ＭＳ Ｐゴシック" charset="0"/>
              </a:rPr>
              <a:t>enter</a:t>
            </a:r>
            <a:r>
              <a:rPr lang="en-US" sz="3200" dirty="0" smtClean="0">
                <a:ea typeface="ＭＳ Ｐゴシック" charset="0"/>
              </a:rPr>
              <a:t> </a:t>
            </a:r>
            <a:r>
              <a:rPr lang="en-US" sz="3200" dirty="0">
                <a:ea typeface="ＭＳ Ｐゴシック" charset="0"/>
              </a:rPr>
              <a:t>and </a:t>
            </a:r>
            <a:r>
              <a:rPr lang="en-US" sz="3200" i="1" dirty="0">
                <a:ea typeface="ＭＳ Ｐゴシック" charset="0"/>
              </a:rPr>
              <a:t>exit </a:t>
            </a:r>
            <a:r>
              <a:rPr lang="en-US" sz="3200" dirty="0">
                <a:ea typeface="ＭＳ Ｐゴシック" charset="0"/>
              </a:rPr>
              <a:t>operation.</a:t>
            </a:r>
          </a:p>
          <a:p>
            <a:pPr>
              <a:lnSpc>
                <a:spcPct val="120000"/>
              </a:lnSpc>
            </a:pPr>
            <a:r>
              <a:rPr lang="en-US" sz="3200" b="1" i="1" dirty="0">
                <a:solidFill>
                  <a:srgbClr val="037C03"/>
                </a:solidFill>
                <a:ea typeface="ＭＳ Ｐゴシック" charset="0"/>
              </a:rPr>
              <a:t>Client delay</a:t>
            </a:r>
            <a:r>
              <a:rPr lang="en-US" sz="3200" dirty="0">
                <a:ea typeface="ＭＳ Ｐゴシック" charset="0"/>
              </a:rPr>
              <a:t>: the delay incurred by a process at each </a:t>
            </a:r>
            <a:r>
              <a:rPr lang="en-US" sz="3200" dirty="0" smtClean="0">
                <a:ea typeface="ＭＳ Ｐゴシック" charset="0"/>
              </a:rPr>
              <a:t>enter </a:t>
            </a:r>
            <a:r>
              <a:rPr lang="en-US" sz="3200" dirty="0">
                <a:ea typeface="ＭＳ Ｐゴシック" charset="0"/>
              </a:rPr>
              <a:t>and exit operation (when </a:t>
            </a:r>
            <a:r>
              <a:rPr lang="en-US" sz="3200" i="1" dirty="0">
                <a:ea typeface="ＭＳ Ｐゴシック" charset="0"/>
              </a:rPr>
              <a:t>no </a:t>
            </a:r>
            <a:r>
              <a:rPr lang="en-US" sz="3200" dirty="0">
                <a:ea typeface="ＭＳ Ｐゴシック" charset="0"/>
              </a:rPr>
              <a:t>other process is in, or waiting)</a:t>
            </a:r>
          </a:p>
          <a:p>
            <a:pPr>
              <a:lnSpc>
                <a:spcPct val="120000"/>
              </a:lnSpc>
              <a:buFontTx/>
              <a:buNone/>
            </a:pPr>
            <a:r>
              <a:rPr lang="en-US" sz="3200" dirty="0">
                <a:ea typeface="ＭＳ Ｐゴシック" charset="0"/>
              </a:rPr>
              <a:t>		(We will prefer mostly the </a:t>
            </a:r>
            <a:r>
              <a:rPr lang="en-US" sz="3200" dirty="0" smtClean="0">
                <a:ea typeface="ＭＳ Ｐゴシック" charset="0"/>
              </a:rPr>
              <a:t>enter </a:t>
            </a:r>
            <a:r>
              <a:rPr lang="en-US" sz="3200" dirty="0">
                <a:ea typeface="ＭＳ Ｐゴシック" charset="0"/>
              </a:rPr>
              <a:t>operation.)</a:t>
            </a:r>
          </a:p>
          <a:p>
            <a:pPr>
              <a:lnSpc>
                <a:spcPct val="120000"/>
              </a:lnSpc>
            </a:pPr>
            <a:r>
              <a:rPr lang="en-US" sz="3200" b="1" i="1" dirty="0">
                <a:solidFill>
                  <a:srgbClr val="037C03"/>
                </a:solidFill>
                <a:ea typeface="ＭＳ Ｐゴシック" charset="0"/>
              </a:rPr>
              <a:t>Synchronization delay</a:t>
            </a:r>
            <a:r>
              <a:rPr lang="en-US" sz="3200" dirty="0">
                <a:ea typeface="ＭＳ Ｐゴシック" charset="0"/>
              </a:rPr>
              <a:t>: the time interval between one process exiting the critical section and the next process entering it (when there is </a:t>
            </a:r>
            <a:r>
              <a:rPr lang="en-US" sz="3200" i="1" dirty="0">
                <a:ea typeface="ＭＳ Ｐゴシック" charset="0"/>
              </a:rPr>
              <a:t>only one </a:t>
            </a:r>
            <a:r>
              <a:rPr lang="en-US" sz="3200" dirty="0">
                <a:ea typeface="ＭＳ Ｐゴシック" charset="0"/>
              </a:rPr>
              <a:t>process waiting)</a:t>
            </a:r>
          </a:p>
          <a:p>
            <a:pPr>
              <a:lnSpc>
                <a:spcPct val="120000"/>
              </a:lnSpc>
            </a:pPr>
            <a:endParaRPr lang="en-US" sz="3200" dirty="0">
              <a:ea typeface="ＭＳ Ｐゴシック" charset="0"/>
            </a:endParaRPr>
          </a:p>
          <a:p>
            <a:pPr>
              <a:lnSpc>
                <a:spcPct val="120000"/>
              </a:lnSpc>
            </a:pPr>
            <a:endParaRPr lang="en-US" sz="3200" dirty="0">
              <a:ea typeface="ＭＳ Ｐゴシック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45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Central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b="1" i="1" dirty="0" smtClean="0">
                <a:solidFill>
                  <a:srgbClr val="037C03"/>
                </a:solidFill>
                <a:ea typeface="ＭＳ Ｐゴシック" charset="0"/>
              </a:rPr>
              <a:t>Bandwidth</a:t>
            </a:r>
            <a:r>
              <a:rPr lang="en-US" sz="2000" dirty="0">
                <a:ea typeface="ＭＳ Ｐゴシック" charset="0"/>
              </a:rPr>
              <a:t>: the total number of messages sent in each </a:t>
            </a:r>
            <a:r>
              <a:rPr lang="en-US" sz="2000" i="1" dirty="0" smtClean="0">
                <a:ea typeface="ＭＳ Ｐゴシック" charset="0"/>
              </a:rPr>
              <a:t>enter </a:t>
            </a:r>
            <a:r>
              <a:rPr lang="en-US" sz="2000" dirty="0" smtClean="0">
                <a:ea typeface="ＭＳ Ｐゴシック" charset="0"/>
              </a:rPr>
              <a:t>and </a:t>
            </a:r>
            <a:r>
              <a:rPr lang="en-US" sz="2000" i="1" dirty="0">
                <a:ea typeface="ＭＳ Ｐゴシック" charset="0"/>
              </a:rPr>
              <a:t>exit </a:t>
            </a:r>
            <a:r>
              <a:rPr lang="en-US" sz="2000" dirty="0">
                <a:ea typeface="ＭＳ Ｐゴシック" charset="0"/>
              </a:rPr>
              <a:t>operation</a:t>
            </a:r>
            <a:r>
              <a:rPr lang="en-US" sz="2000" dirty="0" smtClean="0">
                <a:ea typeface="ＭＳ Ｐゴシック" charset="0"/>
              </a:rPr>
              <a:t>.</a:t>
            </a:r>
          </a:p>
          <a:p>
            <a:pPr lvl="1">
              <a:buClr>
                <a:srgbClr val="037C03"/>
              </a:buClr>
              <a:buSzPct val="120000"/>
            </a:pPr>
            <a:r>
              <a:rPr lang="en-US" sz="2000" dirty="0">
                <a:ea typeface="ＭＳ Ｐゴシック" charset="0"/>
              </a:rPr>
              <a:t>2 messages for enter </a:t>
            </a:r>
          </a:p>
          <a:p>
            <a:pPr lvl="1">
              <a:buClr>
                <a:srgbClr val="037C03"/>
              </a:buClr>
              <a:buSzPct val="120000"/>
            </a:pPr>
            <a:r>
              <a:rPr lang="en-US" sz="2000" dirty="0">
                <a:ea typeface="ＭＳ Ｐゴシック" charset="0"/>
              </a:rPr>
              <a:t>1 message for </a:t>
            </a:r>
            <a:r>
              <a:rPr lang="en-US" sz="2000" dirty="0" smtClean="0">
                <a:ea typeface="ＭＳ Ｐゴシック" charset="0"/>
              </a:rPr>
              <a:t>exit</a:t>
            </a:r>
            <a:endParaRPr lang="en-US" sz="2000" dirty="0">
              <a:ea typeface="ＭＳ Ｐゴシック" charset="0"/>
            </a:endParaRPr>
          </a:p>
          <a:p>
            <a:pPr>
              <a:lnSpc>
                <a:spcPct val="120000"/>
              </a:lnSpc>
            </a:pPr>
            <a:r>
              <a:rPr lang="en-US" sz="2000" b="1" i="1" dirty="0">
                <a:solidFill>
                  <a:srgbClr val="037C03"/>
                </a:solidFill>
                <a:ea typeface="ＭＳ Ｐゴシック" charset="0"/>
              </a:rPr>
              <a:t>Client delay</a:t>
            </a:r>
            <a:r>
              <a:rPr lang="en-US" sz="2000" dirty="0">
                <a:ea typeface="ＭＳ Ｐゴシック" charset="0"/>
              </a:rPr>
              <a:t>: the delay incurred by a process at each enter and exit operation (when </a:t>
            </a:r>
            <a:r>
              <a:rPr lang="en-US" sz="2000" i="1" dirty="0">
                <a:ea typeface="ＭＳ Ｐゴシック" charset="0"/>
              </a:rPr>
              <a:t>no </a:t>
            </a:r>
            <a:r>
              <a:rPr lang="en-US" sz="2000" dirty="0">
                <a:ea typeface="ＭＳ Ｐゴシック" charset="0"/>
              </a:rPr>
              <a:t>other process is in, or waiting</a:t>
            </a:r>
            <a:r>
              <a:rPr lang="en-US" sz="2000" dirty="0" smtClean="0">
                <a:ea typeface="ＭＳ Ｐゴシック" charset="0"/>
              </a:rPr>
              <a:t>)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ea typeface="ＭＳ Ｐゴシック" charset="0"/>
              </a:rPr>
              <a:t>2 message latencies </a:t>
            </a:r>
            <a:r>
              <a:rPr lang="en-US" sz="2000" dirty="0" smtClean="0">
                <a:ea typeface="ＭＳ Ｐゴシック" charset="0"/>
              </a:rPr>
              <a:t>(request + </a:t>
            </a:r>
            <a:r>
              <a:rPr lang="en-US" sz="2000" dirty="0">
                <a:ea typeface="ＭＳ Ｐゴシック" charset="0"/>
              </a:rPr>
              <a:t>grant) </a:t>
            </a:r>
          </a:p>
          <a:p>
            <a:pPr>
              <a:lnSpc>
                <a:spcPct val="120000"/>
              </a:lnSpc>
            </a:pPr>
            <a:r>
              <a:rPr lang="en-US" sz="2000" b="1" i="1" dirty="0" smtClean="0">
                <a:solidFill>
                  <a:srgbClr val="037C03"/>
                </a:solidFill>
                <a:ea typeface="ＭＳ Ｐゴシック" charset="0"/>
              </a:rPr>
              <a:t>Synchronization </a:t>
            </a:r>
            <a:r>
              <a:rPr lang="en-US" sz="2000" b="1" i="1" dirty="0">
                <a:solidFill>
                  <a:srgbClr val="037C03"/>
                </a:solidFill>
                <a:ea typeface="ＭＳ Ｐゴシック" charset="0"/>
              </a:rPr>
              <a:t>delay</a:t>
            </a:r>
            <a:r>
              <a:rPr lang="en-US" sz="2000" dirty="0">
                <a:ea typeface="ＭＳ Ｐゴシック" charset="0"/>
              </a:rPr>
              <a:t>: the time interval between one process exiting the critical section and the next process entering it (when there is </a:t>
            </a:r>
            <a:r>
              <a:rPr lang="en-US" sz="2000" i="1" dirty="0">
                <a:ea typeface="ＭＳ Ｐゴシック" charset="0"/>
              </a:rPr>
              <a:t>only one </a:t>
            </a:r>
            <a:r>
              <a:rPr lang="en-US" sz="2000" dirty="0">
                <a:ea typeface="ＭＳ Ｐゴシック" charset="0"/>
              </a:rPr>
              <a:t>process waiting</a:t>
            </a:r>
            <a:r>
              <a:rPr lang="en-US" sz="2000" dirty="0" smtClean="0">
                <a:ea typeface="ＭＳ Ｐゴシック" charset="0"/>
              </a:rPr>
              <a:t>)</a:t>
            </a:r>
          </a:p>
          <a:p>
            <a:pPr lvl="1">
              <a:lnSpc>
                <a:spcPct val="120000"/>
              </a:lnSpc>
            </a:pPr>
            <a:r>
              <a:rPr lang="en-US" sz="2000" dirty="0">
                <a:ea typeface="ＭＳ Ｐゴシック" charset="0"/>
              </a:rPr>
              <a:t>2 message latencies </a:t>
            </a:r>
            <a:r>
              <a:rPr lang="en-US" sz="2000" dirty="0" smtClean="0">
                <a:ea typeface="ＭＳ Ｐゴシック" charset="0"/>
              </a:rPr>
              <a:t>(release + grant) </a:t>
            </a:r>
            <a:endParaRPr lang="en-US" sz="2000" dirty="0">
              <a:ea typeface="ＭＳ Ｐゴシック" charset="0"/>
            </a:endParaRPr>
          </a:p>
          <a:p>
            <a:pPr marL="81183" indent="0">
              <a:lnSpc>
                <a:spcPct val="120000"/>
              </a:lnSpc>
              <a:buNone/>
            </a:pPr>
            <a:endParaRPr lang="en-US" sz="3200" dirty="0">
              <a:ea typeface="ＭＳ Ｐゴシック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049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ea typeface="ＭＳ Ｐゴシック" charset="0"/>
              </a:rPr>
              <a:t>The </a:t>
            </a:r>
            <a:r>
              <a:rPr lang="en-US" sz="2800" dirty="0" smtClean="0">
                <a:ea typeface="ＭＳ Ｐゴシック" charset="0"/>
              </a:rPr>
              <a:t>master is the performance </a:t>
            </a:r>
            <a:r>
              <a:rPr lang="en-US" sz="2800" dirty="0">
                <a:ea typeface="ＭＳ Ｐゴシック" charset="0"/>
              </a:rPr>
              <a:t>bottleneck and </a:t>
            </a:r>
            <a:r>
              <a:rPr lang="en-US" sz="2800" dirty="0" err="1">
                <a:ea typeface="ＭＳ Ｐゴシック" charset="0"/>
              </a:rPr>
              <a:t>SPoF</a:t>
            </a:r>
            <a:r>
              <a:rPr lang="en-US" sz="2800" dirty="0">
                <a:ea typeface="ＭＳ Ｐゴシック" charset="0"/>
              </a:rPr>
              <a:t> (single point of failure)</a:t>
            </a:r>
            <a:endParaRPr lang="en-US" sz="4000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987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Ring-based Mutual Exclusion</a:t>
            </a:r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2" y="2205066"/>
            <a:ext cx="9347081" cy="4881535"/>
            <a:chOff x="0" y="2205065"/>
            <a:chExt cx="9347081" cy="4881535"/>
          </a:xfrm>
        </p:grpSpPr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0" y="2205065"/>
              <a:ext cx="9347081" cy="4881535"/>
              <a:chOff x="0" y="1828800"/>
              <a:chExt cx="9346362" cy="4881237"/>
            </a:xfrm>
          </p:grpSpPr>
          <p:sp>
            <p:nvSpPr>
              <p:cNvPr id="5" name="TextBox 1"/>
              <p:cNvSpPr txBox="1">
                <a:spLocks noChangeArrowheads="1"/>
              </p:cNvSpPr>
              <p:nvPr/>
            </p:nvSpPr>
            <p:spPr bwMode="auto">
              <a:xfrm>
                <a:off x="6400800" y="1976736"/>
                <a:ext cx="2945562" cy="830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dirty="0" smtClean="0"/>
                  <a:t>Currently holds token,</a:t>
                </a:r>
              </a:p>
              <a:p>
                <a:pPr eaLnBrk="1" hangingPunct="1"/>
                <a:r>
                  <a:rPr lang="en-US" dirty="0"/>
                  <a:t> </a:t>
                </a:r>
                <a:r>
                  <a:rPr lang="en-US" dirty="0" smtClean="0"/>
                  <a:t>  can access CS</a:t>
                </a:r>
                <a:endParaRPr lang="en-US" dirty="0"/>
              </a:p>
            </p:txBody>
          </p:sp>
          <p:sp>
            <p:nvSpPr>
              <p:cNvPr id="6" name="TextBox 24"/>
              <p:cNvSpPr txBox="1">
                <a:spLocks noChangeArrowheads="1"/>
              </p:cNvSpPr>
              <p:nvPr/>
            </p:nvSpPr>
            <p:spPr bwMode="auto">
              <a:xfrm>
                <a:off x="7010400" y="2895600"/>
                <a:ext cx="184652" cy="461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endParaRPr lang="en-US" dirty="0">
                  <a:solidFill>
                    <a:srgbClr val="FF6600"/>
                  </a:solidFill>
                </a:endParaRPr>
              </a:p>
            </p:txBody>
          </p:sp>
          <p:sp>
            <p:nvSpPr>
              <p:cNvPr id="7" name="TextBox 25"/>
              <p:cNvSpPr txBox="1">
                <a:spLocks noChangeArrowheads="1"/>
              </p:cNvSpPr>
              <p:nvPr/>
            </p:nvSpPr>
            <p:spPr bwMode="auto">
              <a:xfrm>
                <a:off x="0" y="6248400"/>
                <a:ext cx="1034879" cy="461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dirty="0" smtClean="0">
                    <a:solidFill>
                      <a:srgbClr val="0000FF"/>
                    </a:solidFill>
                  </a:rPr>
                  <a:t>Token: 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1981200" y="1828800"/>
                <a:ext cx="5176754" cy="4521200"/>
                <a:chOff x="1981200" y="1828800"/>
                <a:chExt cx="5176754" cy="4521200"/>
              </a:xfrm>
            </p:grpSpPr>
            <p:sp>
              <p:nvSpPr>
                <p:cNvPr id="9" name="Oval 3"/>
                <p:cNvSpPr>
                  <a:spLocks noChangeArrowheads="1"/>
                </p:cNvSpPr>
                <p:nvPr/>
              </p:nvSpPr>
              <p:spPr bwMode="auto">
                <a:xfrm>
                  <a:off x="2897188" y="2528888"/>
                  <a:ext cx="3427412" cy="3427412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2590800" y="5424488"/>
                  <a:ext cx="749216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N80</a:t>
                  </a:r>
                </a:p>
              </p:txBody>
            </p:sp>
            <p:sp>
              <p:nvSpPr>
                <p:cNvPr id="1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408738" y="4038600"/>
                  <a:ext cx="749216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N32</a:t>
                  </a:r>
                </a:p>
              </p:txBody>
            </p:sp>
            <p:sp>
              <p:nvSpPr>
                <p:cNvPr id="1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5816600" y="5400675"/>
                  <a:ext cx="578059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N5</a:t>
                  </a:r>
                </a:p>
              </p:txBody>
            </p:sp>
            <p:sp>
              <p:nvSpPr>
                <p:cNvPr id="13" name="Line 10"/>
                <p:cNvSpPr>
                  <a:spLocks noChangeShapeType="1"/>
                </p:cNvSpPr>
                <p:nvPr/>
              </p:nvSpPr>
              <p:spPr bwMode="auto">
                <a:xfrm>
                  <a:off x="5791200" y="2895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6172200" y="4191000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" name="Line 12"/>
                <p:cNvSpPr>
                  <a:spLocks noChangeShapeType="1"/>
                </p:cNvSpPr>
                <p:nvPr/>
              </p:nvSpPr>
              <p:spPr bwMode="auto">
                <a:xfrm>
                  <a:off x="5943600" y="5181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Line 13"/>
                <p:cNvSpPr>
                  <a:spLocks noChangeShapeType="1"/>
                </p:cNvSpPr>
                <p:nvPr/>
              </p:nvSpPr>
              <p:spPr bwMode="auto">
                <a:xfrm>
                  <a:off x="3276600" y="5181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" name="Line 14"/>
                <p:cNvSpPr>
                  <a:spLocks noChangeShapeType="1"/>
                </p:cNvSpPr>
                <p:nvPr/>
              </p:nvSpPr>
              <p:spPr bwMode="auto">
                <a:xfrm>
                  <a:off x="3505200" y="2895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2819400" y="4114800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Freeform 16"/>
                <p:cNvSpPr>
                  <a:spLocks/>
                </p:cNvSpPr>
                <p:nvPr/>
              </p:nvSpPr>
              <p:spPr bwMode="auto">
                <a:xfrm>
                  <a:off x="2209800" y="4114800"/>
                  <a:ext cx="304800" cy="1219200"/>
                </a:xfrm>
                <a:custGeom>
                  <a:avLst/>
                  <a:gdLst>
                    <a:gd name="T0" fmla="*/ 2147483647 w 312"/>
                    <a:gd name="T1" fmla="*/ 2147483647 h 1200"/>
                    <a:gd name="T2" fmla="*/ 2147483647 w 312"/>
                    <a:gd name="T3" fmla="*/ 2147483647 h 1200"/>
                    <a:gd name="T4" fmla="*/ 2147483647 w 312"/>
                    <a:gd name="T5" fmla="*/ 0 h 1200"/>
                    <a:gd name="T6" fmla="*/ 0 60000 65536"/>
                    <a:gd name="T7" fmla="*/ 0 60000 65536"/>
                    <a:gd name="T8" fmla="*/ 0 60000 65536"/>
                    <a:gd name="T9" fmla="*/ 0 w 312"/>
                    <a:gd name="T10" fmla="*/ 0 h 1200"/>
                    <a:gd name="T11" fmla="*/ 312 w 312"/>
                    <a:gd name="T12" fmla="*/ 1200 h 12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12" h="1200">
                      <a:moveTo>
                        <a:pt x="312" y="1200"/>
                      </a:moveTo>
                      <a:cubicBezTo>
                        <a:pt x="180" y="1012"/>
                        <a:pt x="48" y="824"/>
                        <a:pt x="24" y="624"/>
                      </a:cubicBezTo>
                      <a:cubicBezTo>
                        <a:pt x="0" y="424"/>
                        <a:pt x="84" y="212"/>
                        <a:pt x="168" y="0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Freeform 17"/>
                <p:cNvSpPr>
                  <a:spLocks/>
                </p:cNvSpPr>
                <p:nvPr/>
              </p:nvSpPr>
              <p:spPr bwMode="auto">
                <a:xfrm>
                  <a:off x="6553200" y="2971800"/>
                  <a:ext cx="457200" cy="492413"/>
                </a:xfrm>
                <a:custGeom>
                  <a:avLst/>
                  <a:gdLst>
                    <a:gd name="T0" fmla="*/ 0 w 432"/>
                    <a:gd name="T1" fmla="*/ 0 h 768"/>
                    <a:gd name="T2" fmla="*/ 2147483647 w 432"/>
                    <a:gd name="T3" fmla="*/ 2147483647 h 768"/>
                    <a:gd name="T4" fmla="*/ 2147483647 w 432"/>
                    <a:gd name="T5" fmla="*/ 2147483647 h 768"/>
                    <a:gd name="T6" fmla="*/ 0 60000 65536"/>
                    <a:gd name="T7" fmla="*/ 0 60000 65536"/>
                    <a:gd name="T8" fmla="*/ 0 60000 65536"/>
                    <a:gd name="T9" fmla="*/ 0 w 432"/>
                    <a:gd name="T10" fmla="*/ 0 h 768"/>
                    <a:gd name="T11" fmla="*/ 432 w 432"/>
                    <a:gd name="T12" fmla="*/ 768 h 7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2" h="768">
                      <a:moveTo>
                        <a:pt x="0" y="0"/>
                      </a:moveTo>
                      <a:cubicBezTo>
                        <a:pt x="108" y="104"/>
                        <a:pt x="216" y="208"/>
                        <a:pt x="288" y="336"/>
                      </a:cubicBezTo>
                      <a:cubicBezTo>
                        <a:pt x="360" y="464"/>
                        <a:pt x="396" y="616"/>
                        <a:pt x="432" y="768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8"/>
                <p:cNvSpPr>
                  <a:spLocks/>
                </p:cNvSpPr>
                <p:nvPr/>
              </p:nvSpPr>
              <p:spPr bwMode="auto">
                <a:xfrm>
                  <a:off x="2819400" y="1828800"/>
                  <a:ext cx="3352800" cy="609600"/>
                </a:xfrm>
                <a:custGeom>
                  <a:avLst/>
                  <a:gdLst>
                    <a:gd name="T0" fmla="*/ 0 w 2112"/>
                    <a:gd name="T1" fmla="*/ 2147483647 h 384"/>
                    <a:gd name="T2" fmla="*/ 2147483647 w 2112"/>
                    <a:gd name="T3" fmla="*/ 0 h 384"/>
                    <a:gd name="T4" fmla="*/ 2147483647 w 2112"/>
                    <a:gd name="T5" fmla="*/ 2147483647 h 384"/>
                    <a:gd name="T6" fmla="*/ 0 60000 65536"/>
                    <a:gd name="T7" fmla="*/ 0 60000 65536"/>
                    <a:gd name="T8" fmla="*/ 0 60000 65536"/>
                    <a:gd name="T9" fmla="*/ 0 w 2112"/>
                    <a:gd name="T10" fmla="*/ 0 h 384"/>
                    <a:gd name="T11" fmla="*/ 2112 w 2112"/>
                    <a:gd name="T12" fmla="*/ 384 h 38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12" h="384">
                      <a:moveTo>
                        <a:pt x="0" y="384"/>
                      </a:moveTo>
                      <a:cubicBezTo>
                        <a:pt x="328" y="192"/>
                        <a:pt x="656" y="0"/>
                        <a:pt x="1008" y="0"/>
                      </a:cubicBezTo>
                      <a:cubicBezTo>
                        <a:pt x="1360" y="0"/>
                        <a:pt x="1736" y="192"/>
                        <a:pt x="2112" y="384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590800" y="2971800"/>
                  <a:ext cx="152400" cy="6096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0"/>
                <p:cNvSpPr>
                  <a:spLocks/>
                </p:cNvSpPr>
                <p:nvPr/>
              </p:nvSpPr>
              <p:spPr bwMode="auto">
                <a:xfrm>
                  <a:off x="6324600" y="4572000"/>
                  <a:ext cx="457200" cy="492413"/>
                </a:xfrm>
                <a:custGeom>
                  <a:avLst/>
                  <a:gdLst>
                    <a:gd name="T0" fmla="*/ 2147483647 w 624"/>
                    <a:gd name="T1" fmla="*/ 0 h 1056"/>
                    <a:gd name="T2" fmla="*/ 2147483647 w 624"/>
                    <a:gd name="T3" fmla="*/ 2147483647 h 1056"/>
                    <a:gd name="T4" fmla="*/ 0 w 624"/>
                    <a:gd name="T5" fmla="*/ 2147483647 h 1056"/>
                    <a:gd name="T6" fmla="*/ 0 60000 65536"/>
                    <a:gd name="T7" fmla="*/ 0 60000 65536"/>
                    <a:gd name="T8" fmla="*/ 0 60000 65536"/>
                    <a:gd name="T9" fmla="*/ 0 w 624"/>
                    <a:gd name="T10" fmla="*/ 0 h 1056"/>
                    <a:gd name="T11" fmla="*/ 624 w 624"/>
                    <a:gd name="T12" fmla="*/ 1056 h 105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24" h="1056">
                      <a:moveTo>
                        <a:pt x="624" y="0"/>
                      </a:moveTo>
                      <a:cubicBezTo>
                        <a:pt x="580" y="200"/>
                        <a:pt x="536" y="400"/>
                        <a:pt x="432" y="576"/>
                      </a:cubicBezTo>
                      <a:cubicBezTo>
                        <a:pt x="328" y="752"/>
                        <a:pt x="164" y="904"/>
                        <a:pt x="0" y="1056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 21"/>
                <p:cNvSpPr>
                  <a:spLocks/>
                </p:cNvSpPr>
                <p:nvPr/>
              </p:nvSpPr>
              <p:spPr bwMode="auto">
                <a:xfrm>
                  <a:off x="3505200" y="5867400"/>
                  <a:ext cx="2286000" cy="482600"/>
                </a:xfrm>
                <a:custGeom>
                  <a:avLst/>
                  <a:gdLst>
                    <a:gd name="T0" fmla="*/ 2147483647 w 1440"/>
                    <a:gd name="T1" fmla="*/ 0 h 304"/>
                    <a:gd name="T2" fmla="*/ 2147483647 w 1440"/>
                    <a:gd name="T3" fmla="*/ 2147483647 h 304"/>
                    <a:gd name="T4" fmla="*/ 0 w 1440"/>
                    <a:gd name="T5" fmla="*/ 2147483647 h 304"/>
                    <a:gd name="T6" fmla="*/ 0 60000 65536"/>
                    <a:gd name="T7" fmla="*/ 0 60000 65536"/>
                    <a:gd name="T8" fmla="*/ 0 60000 65536"/>
                    <a:gd name="T9" fmla="*/ 0 w 1440"/>
                    <a:gd name="T10" fmla="*/ 0 h 304"/>
                    <a:gd name="T11" fmla="*/ 1440 w 1440"/>
                    <a:gd name="T12" fmla="*/ 304 h 30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40" h="304">
                      <a:moveTo>
                        <a:pt x="1440" y="0"/>
                      </a:moveTo>
                      <a:cubicBezTo>
                        <a:pt x="1224" y="136"/>
                        <a:pt x="1008" y="272"/>
                        <a:pt x="768" y="288"/>
                      </a:cubicBezTo>
                      <a:cubicBezTo>
                        <a:pt x="528" y="304"/>
                        <a:pt x="264" y="200"/>
                        <a:pt x="0" y="96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362200" y="2451100"/>
                  <a:ext cx="749216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N12</a:t>
                  </a:r>
                </a:p>
              </p:txBody>
            </p:sp>
            <p:sp>
              <p:nvSpPr>
                <p:cNvPr id="2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981200" y="3581401"/>
                  <a:ext cx="578059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N6</a:t>
                  </a:r>
                </a:p>
              </p:txBody>
            </p:sp>
            <p:sp>
              <p:nvSpPr>
                <p:cNvPr id="27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5943600" y="2438400"/>
                  <a:ext cx="578059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N3</a:t>
                  </a:r>
                </a:p>
              </p:txBody>
            </p:sp>
          </p:grpSp>
        </p:grpSp>
        <p:sp>
          <p:nvSpPr>
            <p:cNvPr id="28" name="Oval 27"/>
            <p:cNvSpPr/>
            <p:nvPr/>
          </p:nvSpPr>
          <p:spPr>
            <a:xfrm>
              <a:off x="1018381" y="6807200"/>
              <a:ext cx="152400" cy="1524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6415881" y="2819400"/>
              <a:ext cx="152400" cy="1524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30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Ring-based Mutual Exclusion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2205066"/>
            <a:ext cx="9945052" cy="4881535"/>
            <a:chOff x="0" y="2205065"/>
            <a:chExt cx="9945052" cy="4881535"/>
          </a:xfrm>
        </p:grpSpPr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0" y="2205065"/>
              <a:ext cx="9945052" cy="4881535"/>
              <a:chOff x="0" y="1828800"/>
              <a:chExt cx="9944286" cy="4881237"/>
            </a:xfrm>
          </p:grpSpPr>
          <p:sp>
            <p:nvSpPr>
              <p:cNvPr id="5" name="TextBox 1"/>
              <p:cNvSpPr txBox="1">
                <a:spLocks noChangeArrowheads="1"/>
              </p:cNvSpPr>
              <p:nvPr/>
            </p:nvSpPr>
            <p:spPr bwMode="auto">
              <a:xfrm>
                <a:off x="6400800" y="1976736"/>
                <a:ext cx="3543486" cy="461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dirty="0" smtClean="0"/>
                  <a:t>Cannot access CS anymore</a:t>
                </a:r>
                <a:endParaRPr lang="en-US" dirty="0"/>
              </a:p>
            </p:txBody>
          </p:sp>
          <p:sp>
            <p:nvSpPr>
              <p:cNvPr id="6" name="TextBox 24"/>
              <p:cNvSpPr txBox="1">
                <a:spLocks noChangeArrowheads="1"/>
              </p:cNvSpPr>
              <p:nvPr/>
            </p:nvSpPr>
            <p:spPr bwMode="auto">
              <a:xfrm>
                <a:off x="7010400" y="2895600"/>
                <a:ext cx="2303909" cy="461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dirty="0" smtClean="0">
                    <a:solidFill>
                      <a:srgbClr val="FF6600"/>
                    </a:solidFill>
                  </a:rPr>
                  <a:t>Here’s the token!</a:t>
                </a:r>
                <a:endParaRPr lang="en-US" dirty="0">
                  <a:solidFill>
                    <a:srgbClr val="FF6600"/>
                  </a:solidFill>
                </a:endParaRPr>
              </a:p>
            </p:txBody>
          </p:sp>
          <p:sp>
            <p:nvSpPr>
              <p:cNvPr id="7" name="TextBox 25"/>
              <p:cNvSpPr txBox="1">
                <a:spLocks noChangeArrowheads="1"/>
              </p:cNvSpPr>
              <p:nvPr/>
            </p:nvSpPr>
            <p:spPr bwMode="auto">
              <a:xfrm>
                <a:off x="0" y="6248400"/>
                <a:ext cx="1034879" cy="461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dirty="0" smtClean="0">
                    <a:solidFill>
                      <a:srgbClr val="0000FF"/>
                    </a:solidFill>
                  </a:rPr>
                  <a:t>Token: 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1981200" y="1828800"/>
                <a:ext cx="5176754" cy="4521200"/>
                <a:chOff x="1981200" y="1828800"/>
                <a:chExt cx="5176754" cy="4521200"/>
              </a:xfrm>
            </p:grpSpPr>
            <p:sp>
              <p:nvSpPr>
                <p:cNvPr id="9" name="Oval 3"/>
                <p:cNvSpPr>
                  <a:spLocks noChangeArrowheads="1"/>
                </p:cNvSpPr>
                <p:nvPr/>
              </p:nvSpPr>
              <p:spPr bwMode="auto">
                <a:xfrm>
                  <a:off x="2897188" y="2528888"/>
                  <a:ext cx="3427412" cy="3427412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2590800" y="5424488"/>
                  <a:ext cx="749216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N80</a:t>
                  </a:r>
                </a:p>
              </p:txBody>
            </p:sp>
            <p:sp>
              <p:nvSpPr>
                <p:cNvPr id="1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408738" y="4038600"/>
                  <a:ext cx="749216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N32</a:t>
                  </a:r>
                </a:p>
              </p:txBody>
            </p:sp>
            <p:sp>
              <p:nvSpPr>
                <p:cNvPr id="1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5816600" y="5400675"/>
                  <a:ext cx="578058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N5</a:t>
                  </a:r>
                </a:p>
              </p:txBody>
            </p:sp>
            <p:sp>
              <p:nvSpPr>
                <p:cNvPr id="13" name="Line 10"/>
                <p:cNvSpPr>
                  <a:spLocks noChangeShapeType="1"/>
                </p:cNvSpPr>
                <p:nvPr/>
              </p:nvSpPr>
              <p:spPr bwMode="auto">
                <a:xfrm>
                  <a:off x="5791200" y="2895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6172200" y="4191000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" name="Line 12"/>
                <p:cNvSpPr>
                  <a:spLocks noChangeShapeType="1"/>
                </p:cNvSpPr>
                <p:nvPr/>
              </p:nvSpPr>
              <p:spPr bwMode="auto">
                <a:xfrm>
                  <a:off x="5943600" y="5181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Line 13"/>
                <p:cNvSpPr>
                  <a:spLocks noChangeShapeType="1"/>
                </p:cNvSpPr>
                <p:nvPr/>
              </p:nvSpPr>
              <p:spPr bwMode="auto">
                <a:xfrm>
                  <a:off x="3276600" y="5181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" name="Line 14"/>
                <p:cNvSpPr>
                  <a:spLocks noChangeShapeType="1"/>
                </p:cNvSpPr>
                <p:nvPr/>
              </p:nvSpPr>
              <p:spPr bwMode="auto">
                <a:xfrm>
                  <a:off x="3505200" y="2895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2819400" y="4114800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Freeform 16"/>
                <p:cNvSpPr>
                  <a:spLocks/>
                </p:cNvSpPr>
                <p:nvPr/>
              </p:nvSpPr>
              <p:spPr bwMode="auto">
                <a:xfrm>
                  <a:off x="2209800" y="4114800"/>
                  <a:ext cx="304800" cy="1219200"/>
                </a:xfrm>
                <a:custGeom>
                  <a:avLst/>
                  <a:gdLst>
                    <a:gd name="T0" fmla="*/ 2147483647 w 312"/>
                    <a:gd name="T1" fmla="*/ 2147483647 h 1200"/>
                    <a:gd name="T2" fmla="*/ 2147483647 w 312"/>
                    <a:gd name="T3" fmla="*/ 2147483647 h 1200"/>
                    <a:gd name="T4" fmla="*/ 2147483647 w 312"/>
                    <a:gd name="T5" fmla="*/ 0 h 1200"/>
                    <a:gd name="T6" fmla="*/ 0 60000 65536"/>
                    <a:gd name="T7" fmla="*/ 0 60000 65536"/>
                    <a:gd name="T8" fmla="*/ 0 60000 65536"/>
                    <a:gd name="T9" fmla="*/ 0 w 312"/>
                    <a:gd name="T10" fmla="*/ 0 h 1200"/>
                    <a:gd name="T11" fmla="*/ 312 w 312"/>
                    <a:gd name="T12" fmla="*/ 1200 h 12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12" h="1200">
                      <a:moveTo>
                        <a:pt x="312" y="1200"/>
                      </a:moveTo>
                      <a:cubicBezTo>
                        <a:pt x="180" y="1012"/>
                        <a:pt x="48" y="824"/>
                        <a:pt x="24" y="624"/>
                      </a:cubicBezTo>
                      <a:cubicBezTo>
                        <a:pt x="0" y="424"/>
                        <a:pt x="84" y="212"/>
                        <a:pt x="168" y="0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Freeform 17"/>
                <p:cNvSpPr>
                  <a:spLocks/>
                </p:cNvSpPr>
                <p:nvPr/>
              </p:nvSpPr>
              <p:spPr bwMode="auto">
                <a:xfrm>
                  <a:off x="6553200" y="2971800"/>
                  <a:ext cx="457200" cy="492413"/>
                </a:xfrm>
                <a:custGeom>
                  <a:avLst/>
                  <a:gdLst>
                    <a:gd name="T0" fmla="*/ 0 w 432"/>
                    <a:gd name="T1" fmla="*/ 0 h 768"/>
                    <a:gd name="T2" fmla="*/ 2147483647 w 432"/>
                    <a:gd name="T3" fmla="*/ 2147483647 h 768"/>
                    <a:gd name="T4" fmla="*/ 2147483647 w 432"/>
                    <a:gd name="T5" fmla="*/ 2147483647 h 768"/>
                    <a:gd name="T6" fmla="*/ 0 60000 65536"/>
                    <a:gd name="T7" fmla="*/ 0 60000 65536"/>
                    <a:gd name="T8" fmla="*/ 0 60000 65536"/>
                    <a:gd name="T9" fmla="*/ 0 w 432"/>
                    <a:gd name="T10" fmla="*/ 0 h 768"/>
                    <a:gd name="T11" fmla="*/ 432 w 432"/>
                    <a:gd name="T12" fmla="*/ 768 h 7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2" h="768">
                      <a:moveTo>
                        <a:pt x="0" y="0"/>
                      </a:moveTo>
                      <a:cubicBezTo>
                        <a:pt x="108" y="104"/>
                        <a:pt x="216" y="208"/>
                        <a:pt x="288" y="336"/>
                      </a:cubicBezTo>
                      <a:cubicBezTo>
                        <a:pt x="360" y="464"/>
                        <a:pt x="396" y="616"/>
                        <a:pt x="432" y="768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8"/>
                <p:cNvSpPr>
                  <a:spLocks/>
                </p:cNvSpPr>
                <p:nvPr/>
              </p:nvSpPr>
              <p:spPr bwMode="auto">
                <a:xfrm>
                  <a:off x="2819400" y="1828800"/>
                  <a:ext cx="3352800" cy="609600"/>
                </a:xfrm>
                <a:custGeom>
                  <a:avLst/>
                  <a:gdLst>
                    <a:gd name="T0" fmla="*/ 0 w 2112"/>
                    <a:gd name="T1" fmla="*/ 2147483647 h 384"/>
                    <a:gd name="T2" fmla="*/ 2147483647 w 2112"/>
                    <a:gd name="T3" fmla="*/ 0 h 384"/>
                    <a:gd name="T4" fmla="*/ 2147483647 w 2112"/>
                    <a:gd name="T5" fmla="*/ 2147483647 h 384"/>
                    <a:gd name="T6" fmla="*/ 0 60000 65536"/>
                    <a:gd name="T7" fmla="*/ 0 60000 65536"/>
                    <a:gd name="T8" fmla="*/ 0 60000 65536"/>
                    <a:gd name="T9" fmla="*/ 0 w 2112"/>
                    <a:gd name="T10" fmla="*/ 0 h 384"/>
                    <a:gd name="T11" fmla="*/ 2112 w 2112"/>
                    <a:gd name="T12" fmla="*/ 384 h 38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12" h="384">
                      <a:moveTo>
                        <a:pt x="0" y="384"/>
                      </a:moveTo>
                      <a:cubicBezTo>
                        <a:pt x="328" y="192"/>
                        <a:pt x="656" y="0"/>
                        <a:pt x="1008" y="0"/>
                      </a:cubicBezTo>
                      <a:cubicBezTo>
                        <a:pt x="1360" y="0"/>
                        <a:pt x="1736" y="192"/>
                        <a:pt x="2112" y="384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590800" y="2971800"/>
                  <a:ext cx="152400" cy="6096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0"/>
                <p:cNvSpPr>
                  <a:spLocks/>
                </p:cNvSpPr>
                <p:nvPr/>
              </p:nvSpPr>
              <p:spPr bwMode="auto">
                <a:xfrm>
                  <a:off x="6324600" y="4572000"/>
                  <a:ext cx="457200" cy="492413"/>
                </a:xfrm>
                <a:custGeom>
                  <a:avLst/>
                  <a:gdLst>
                    <a:gd name="T0" fmla="*/ 2147483647 w 624"/>
                    <a:gd name="T1" fmla="*/ 0 h 1056"/>
                    <a:gd name="T2" fmla="*/ 2147483647 w 624"/>
                    <a:gd name="T3" fmla="*/ 2147483647 h 1056"/>
                    <a:gd name="T4" fmla="*/ 0 w 624"/>
                    <a:gd name="T5" fmla="*/ 2147483647 h 1056"/>
                    <a:gd name="T6" fmla="*/ 0 60000 65536"/>
                    <a:gd name="T7" fmla="*/ 0 60000 65536"/>
                    <a:gd name="T8" fmla="*/ 0 60000 65536"/>
                    <a:gd name="T9" fmla="*/ 0 w 624"/>
                    <a:gd name="T10" fmla="*/ 0 h 1056"/>
                    <a:gd name="T11" fmla="*/ 624 w 624"/>
                    <a:gd name="T12" fmla="*/ 1056 h 105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24" h="1056">
                      <a:moveTo>
                        <a:pt x="624" y="0"/>
                      </a:moveTo>
                      <a:cubicBezTo>
                        <a:pt x="580" y="200"/>
                        <a:pt x="536" y="400"/>
                        <a:pt x="432" y="576"/>
                      </a:cubicBezTo>
                      <a:cubicBezTo>
                        <a:pt x="328" y="752"/>
                        <a:pt x="164" y="904"/>
                        <a:pt x="0" y="1056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 21"/>
                <p:cNvSpPr>
                  <a:spLocks/>
                </p:cNvSpPr>
                <p:nvPr/>
              </p:nvSpPr>
              <p:spPr bwMode="auto">
                <a:xfrm>
                  <a:off x="3505200" y="5867400"/>
                  <a:ext cx="2286000" cy="482600"/>
                </a:xfrm>
                <a:custGeom>
                  <a:avLst/>
                  <a:gdLst>
                    <a:gd name="T0" fmla="*/ 2147483647 w 1440"/>
                    <a:gd name="T1" fmla="*/ 0 h 304"/>
                    <a:gd name="T2" fmla="*/ 2147483647 w 1440"/>
                    <a:gd name="T3" fmla="*/ 2147483647 h 304"/>
                    <a:gd name="T4" fmla="*/ 0 w 1440"/>
                    <a:gd name="T5" fmla="*/ 2147483647 h 304"/>
                    <a:gd name="T6" fmla="*/ 0 60000 65536"/>
                    <a:gd name="T7" fmla="*/ 0 60000 65536"/>
                    <a:gd name="T8" fmla="*/ 0 60000 65536"/>
                    <a:gd name="T9" fmla="*/ 0 w 1440"/>
                    <a:gd name="T10" fmla="*/ 0 h 304"/>
                    <a:gd name="T11" fmla="*/ 1440 w 1440"/>
                    <a:gd name="T12" fmla="*/ 304 h 30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40" h="304">
                      <a:moveTo>
                        <a:pt x="1440" y="0"/>
                      </a:moveTo>
                      <a:cubicBezTo>
                        <a:pt x="1224" y="136"/>
                        <a:pt x="1008" y="272"/>
                        <a:pt x="768" y="288"/>
                      </a:cubicBezTo>
                      <a:cubicBezTo>
                        <a:pt x="528" y="304"/>
                        <a:pt x="264" y="200"/>
                        <a:pt x="0" y="96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362200" y="2451100"/>
                  <a:ext cx="749216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N12</a:t>
                  </a:r>
                </a:p>
              </p:txBody>
            </p:sp>
            <p:sp>
              <p:nvSpPr>
                <p:cNvPr id="2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981200" y="3581401"/>
                  <a:ext cx="578058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N6</a:t>
                  </a:r>
                </a:p>
              </p:txBody>
            </p:sp>
            <p:sp>
              <p:nvSpPr>
                <p:cNvPr id="27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5943600" y="2438400"/>
                  <a:ext cx="578058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N3</a:t>
                  </a:r>
                </a:p>
              </p:txBody>
            </p:sp>
          </p:grpSp>
        </p:grpSp>
        <p:sp>
          <p:nvSpPr>
            <p:cNvPr id="29" name="Oval 28"/>
            <p:cNvSpPr/>
            <p:nvPr/>
          </p:nvSpPr>
          <p:spPr>
            <a:xfrm>
              <a:off x="6873081" y="3505200"/>
              <a:ext cx="152400" cy="1524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018381" y="6807200"/>
              <a:ext cx="152400" cy="1524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433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Ring-based Mutual Exclusion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" y="2205066"/>
            <a:ext cx="9997281" cy="4881535"/>
            <a:chOff x="0" y="2205065"/>
            <a:chExt cx="9997281" cy="4881535"/>
          </a:xfrm>
        </p:grpSpPr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0" y="2205065"/>
              <a:ext cx="7158505" cy="4881535"/>
              <a:chOff x="0" y="1828800"/>
              <a:chExt cx="7157954" cy="4881237"/>
            </a:xfrm>
          </p:grpSpPr>
          <p:sp>
            <p:nvSpPr>
              <p:cNvPr id="7" name="TextBox 25"/>
              <p:cNvSpPr txBox="1">
                <a:spLocks noChangeArrowheads="1"/>
              </p:cNvSpPr>
              <p:nvPr/>
            </p:nvSpPr>
            <p:spPr bwMode="auto">
              <a:xfrm>
                <a:off x="0" y="6248400"/>
                <a:ext cx="1034879" cy="461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dirty="0" smtClean="0">
                    <a:solidFill>
                      <a:srgbClr val="0000FF"/>
                    </a:solidFill>
                  </a:rPr>
                  <a:t>Token: 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8" name="Group 26"/>
              <p:cNvGrpSpPr>
                <a:grpSpLocks/>
              </p:cNvGrpSpPr>
              <p:nvPr/>
            </p:nvGrpSpPr>
            <p:grpSpPr bwMode="auto">
              <a:xfrm>
                <a:off x="1981200" y="1828800"/>
                <a:ext cx="5176754" cy="4521200"/>
                <a:chOff x="1981200" y="1828800"/>
                <a:chExt cx="5176754" cy="4521200"/>
              </a:xfrm>
            </p:grpSpPr>
            <p:sp>
              <p:nvSpPr>
                <p:cNvPr id="9" name="Oval 3"/>
                <p:cNvSpPr>
                  <a:spLocks noChangeArrowheads="1"/>
                </p:cNvSpPr>
                <p:nvPr/>
              </p:nvSpPr>
              <p:spPr bwMode="auto">
                <a:xfrm>
                  <a:off x="2897188" y="2528888"/>
                  <a:ext cx="3427412" cy="3427412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2590800" y="5424488"/>
                  <a:ext cx="749216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N80</a:t>
                  </a:r>
                </a:p>
              </p:txBody>
            </p:sp>
            <p:sp>
              <p:nvSpPr>
                <p:cNvPr id="1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6408738" y="4038600"/>
                  <a:ext cx="749216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N32</a:t>
                  </a:r>
                </a:p>
              </p:txBody>
            </p:sp>
            <p:sp>
              <p:nvSpPr>
                <p:cNvPr id="1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5816600" y="5400675"/>
                  <a:ext cx="578059" cy="461637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N5</a:t>
                  </a:r>
                </a:p>
              </p:txBody>
            </p:sp>
            <p:sp>
              <p:nvSpPr>
                <p:cNvPr id="13" name="Line 10"/>
                <p:cNvSpPr>
                  <a:spLocks noChangeShapeType="1"/>
                </p:cNvSpPr>
                <p:nvPr/>
              </p:nvSpPr>
              <p:spPr bwMode="auto">
                <a:xfrm>
                  <a:off x="5791200" y="2895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" name="Line 11"/>
                <p:cNvSpPr>
                  <a:spLocks noChangeShapeType="1"/>
                </p:cNvSpPr>
                <p:nvPr/>
              </p:nvSpPr>
              <p:spPr bwMode="auto">
                <a:xfrm flipH="1">
                  <a:off x="6172200" y="4191000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" name="Line 12"/>
                <p:cNvSpPr>
                  <a:spLocks noChangeShapeType="1"/>
                </p:cNvSpPr>
                <p:nvPr/>
              </p:nvSpPr>
              <p:spPr bwMode="auto">
                <a:xfrm>
                  <a:off x="5943600" y="5181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6" name="Line 13"/>
                <p:cNvSpPr>
                  <a:spLocks noChangeShapeType="1"/>
                </p:cNvSpPr>
                <p:nvPr/>
              </p:nvSpPr>
              <p:spPr bwMode="auto">
                <a:xfrm>
                  <a:off x="3276600" y="5181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" name="Line 14"/>
                <p:cNvSpPr>
                  <a:spLocks noChangeShapeType="1"/>
                </p:cNvSpPr>
                <p:nvPr/>
              </p:nvSpPr>
              <p:spPr bwMode="auto">
                <a:xfrm>
                  <a:off x="3505200" y="2895600"/>
                  <a:ext cx="0" cy="22860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2819400" y="4114800"/>
                  <a:ext cx="22860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" name="Freeform 16"/>
                <p:cNvSpPr>
                  <a:spLocks/>
                </p:cNvSpPr>
                <p:nvPr/>
              </p:nvSpPr>
              <p:spPr bwMode="auto">
                <a:xfrm>
                  <a:off x="2209800" y="4114800"/>
                  <a:ext cx="304800" cy="1219200"/>
                </a:xfrm>
                <a:custGeom>
                  <a:avLst/>
                  <a:gdLst>
                    <a:gd name="T0" fmla="*/ 2147483647 w 312"/>
                    <a:gd name="T1" fmla="*/ 2147483647 h 1200"/>
                    <a:gd name="T2" fmla="*/ 2147483647 w 312"/>
                    <a:gd name="T3" fmla="*/ 2147483647 h 1200"/>
                    <a:gd name="T4" fmla="*/ 2147483647 w 312"/>
                    <a:gd name="T5" fmla="*/ 0 h 1200"/>
                    <a:gd name="T6" fmla="*/ 0 60000 65536"/>
                    <a:gd name="T7" fmla="*/ 0 60000 65536"/>
                    <a:gd name="T8" fmla="*/ 0 60000 65536"/>
                    <a:gd name="T9" fmla="*/ 0 w 312"/>
                    <a:gd name="T10" fmla="*/ 0 h 1200"/>
                    <a:gd name="T11" fmla="*/ 312 w 312"/>
                    <a:gd name="T12" fmla="*/ 1200 h 12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12" h="1200">
                      <a:moveTo>
                        <a:pt x="312" y="1200"/>
                      </a:moveTo>
                      <a:cubicBezTo>
                        <a:pt x="180" y="1012"/>
                        <a:pt x="48" y="824"/>
                        <a:pt x="24" y="624"/>
                      </a:cubicBezTo>
                      <a:cubicBezTo>
                        <a:pt x="0" y="424"/>
                        <a:pt x="84" y="212"/>
                        <a:pt x="168" y="0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0" name="Freeform 17"/>
                <p:cNvSpPr>
                  <a:spLocks/>
                </p:cNvSpPr>
                <p:nvPr/>
              </p:nvSpPr>
              <p:spPr bwMode="auto">
                <a:xfrm>
                  <a:off x="6553200" y="2971800"/>
                  <a:ext cx="457200" cy="492413"/>
                </a:xfrm>
                <a:custGeom>
                  <a:avLst/>
                  <a:gdLst>
                    <a:gd name="T0" fmla="*/ 0 w 432"/>
                    <a:gd name="T1" fmla="*/ 0 h 768"/>
                    <a:gd name="T2" fmla="*/ 2147483647 w 432"/>
                    <a:gd name="T3" fmla="*/ 2147483647 h 768"/>
                    <a:gd name="T4" fmla="*/ 2147483647 w 432"/>
                    <a:gd name="T5" fmla="*/ 2147483647 h 768"/>
                    <a:gd name="T6" fmla="*/ 0 60000 65536"/>
                    <a:gd name="T7" fmla="*/ 0 60000 65536"/>
                    <a:gd name="T8" fmla="*/ 0 60000 65536"/>
                    <a:gd name="T9" fmla="*/ 0 w 432"/>
                    <a:gd name="T10" fmla="*/ 0 h 768"/>
                    <a:gd name="T11" fmla="*/ 432 w 432"/>
                    <a:gd name="T12" fmla="*/ 768 h 76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2" h="768">
                      <a:moveTo>
                        <a:pt x="0" y="0"/>
                      </a:moveTo>
                      <a:cubicBezTo>
                        <a:pt x="108" y="104"/>
                        <a:pt x="216" y="208"/>
                        <a:pt x="288" y="336"/>
                      </a:cubicBezTo>
                      <a:cubicBezTo>
                        <a:pt x="360" y="464"/>
                        <a:pt x="396" y="616"/>
                        <a:pt x="432" y="768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8"/>
                <p:cNvSpPr>
                  <a:spLocks/>
                </p:cNvSpPr>
                <p:nvPr/>
              </p:nvSpPr>
              <p:spPr bwMode="auto">
                <a:xfrm>
                  <a:off x="2819400" y="1828800"/>
                  <a:ext cx="3352800" cy="609600"/>
                </a:xfrm>
                <a:custGeom>
                  <a:avLst/>
                  <a:gdLst>
                    <a:gd name="T0" fmla="*/ 0 w 2112"/>
                    <a:gd name="T1" fmla="*/ 2147483647 h 384"/>
                    <a:gd name="T2" fmla="*/ 2147483647 w 2112"/>
                    <a:gd name="T3" fmla="*/ 0 h 384"/>
                    <a:gd name="T4" fmla="*/ 2147483647 w 2112"/>
                    <a:gd name="T5" fmla="*/ 2147483647 h 384"/>
                    <a:gd name="T6" fmla="*/ 0 60000 65536"/>
                    <a:gd name="T7" fmla="*/ 0 60000 65536"/>
                    <a:gd name="T8" fmla="*/ 0 60000 65536"/>
                    <a:gd name="T9" fmla="*/ 0 w 2112"/>
                    <a:gd name="T10" fmla="*/ 0 h 384"/>
                    <a:gd name="T11" fmla="*/ 2112 w 2112"/>
                    <a:gd name="T12" fmla="*/ 384 h 38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12" h="384">
                      <a:moveTo>
                        <a:pt x="0" y="384"/>
                      </a:moveTo>
                      <a:cubicBezTo>
                        <a:pt x="328" y="192"/>
                        <a:pt x="656" y="0"/>
                        <a:pt x="1008" y="0"/>
                      </a:cubicBezTo>
                      <a:cubicBezTo>
                        <a:pt x="1360" y="0"/>
                        <a:pt x="1736" y="192"/>
                        <a:pt x="2112" y="384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590800" y="2971800"/>
                  <a:ext cx="152400" cy="6096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 20"/>
                <p:cNvSpPr>
                  <a:spLocks/>
                </p:cNvSpPr>
                <p:nvPr/>
              </p:nvSpPr>
              <p:spPr bwMode="auto">
                <a:xfrm>
                  <a:off x="6324600" y="4572000"/>
                  <a:ext cx="457200" cy="492413"/>
                </a:xfrm>
                <a:custGeom>
                  <a:avLst/>
                  <a:gdLst>
                    <a:gd name="T0" fmla="*/ 2147483647 w 624"/>
                    <a:gd name="T1" fmla="*/ 0 h 1056"/>
                    <a:gd name="T2" fmla="*/ 2147483647 w 624"/>
                    <a:gd name="T3" fmla="*/ 2147483647 h 1056"/>
                    <a:gd name="T4" fmla="*/ 0 w 624"/>
                    <a:gd name="T5" fmla="*/ 2147483647 h 1056"/>
                    <a:gd name="T6" fmla="*/ 0 60000 65536"/>
                    <a:gd name="T7" fmla="*/ 0 60000 65536"/>
                    <a:gd name="T8" fmla="*/ 0 60000 65536"/>
                    <a:gd name="T9" fmla="*/ 0 w 624"/>
                    <a:gd name="T10" fmla="*/ 0 h 1056"/>
                    <a:gd name="T11" fmla="*/ 624 w 624"/>
                    <a:gd name="T12" fmla="*/ 1056 h 105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24" h="1056">
                      <a:moveTo>
                        <a:pt x="624" y="0"/>
                      </a:moveTo>
                      <a:cubicBezTo>
                        <a:pt x="580" y="200"/>
                        <a:pt x="536" y="400"/>
                        <a:pt x="432" y="576"/>
                      </a:cubicBezTo>
                      <a:cubicBezTo>
                        <a:pt x="328" y="752"/>
                        <a:pt x="164" y="904"/>
                        <a:pt x="0" y="1056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 21"/>
                <p:cNvSpPr>
                  <a:spLocks/>
                </p:cNvSpPr>
                <p:nvPr/>
              </p:nvSpPr>
              <p:spPr bwMode="auto">
                <a:xfrm>
                  <a:off x="3505200" y="5867400"/>
                  <a:ext cx="2286000" cy="482600"/>
                </a:xfrm>
                <a:custGeom>
                  <a:avLst/>
                  <a:gdLst>
                    <a:gd name="T0" fmla="*/ 2147483647 w 1440"/>
                    <a:gd name="T1" fmla="*/ 0 h 304"/>
                    <a:gd name="T2" fmla="*/ 2147483647 w 1440"/>
                    <a:gd name="T3" fmla="*/ 2147483647 h 304"/>
                    <a:gd name="T4" fmla="*/ 0 w 1440"/>
                    <a:gd name="T5" fmla="*/ 2147483647 h 304"/>
                    <a:gd name="T6" fmla="*/ 0 60000 65536"/>
                    <a:gd name="T7" fmla="*/ 0 60000 65536"/>
                    <a:gd name="T8" fmla="*/ 0 60000 65536"/>
                    <a:gd name="T9" fmla="*/ 0 w 1440"/>
                    <a:gd name="T10" fmla="*/ 0 h 304"/>
                    <a:gd name="T11" fmla="*/ 1440 w 1440"/>
                    <a:gd name="T12" fmla="*/ 304 h 30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440" h="304">
                      <a:moveTo>
                        <a:pt x="1440" y="0"/>
                      </a:moveTo>
                      <a:cubicBezTo>
                        <a:pt x="1224" y="136"/>
                        <a:pt x="1008" y="272"/>
                        <a:pt x="768" y="288"/>
                      </a:cubicBezTo>
                      <a:cubicBezTo>
                        <a:pt x="528" y="304"/>
                        <a:pt x="264" y="200"/>
                        <a:pt x="0" y="96"/>
                      </a:cubicBezTo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2362200" y="2451100"/>
                  <a:ext cx="749216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N12</a:t>
                  </a:r>
                </a:p>
              </p:txBody>
            </p:sp>
            <p:sp>
              <p:nvSpPr>
                <p:cNvPr id="2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981200" y="3581401"/>
                  <a:ext cx="578059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N6</a:t>
                  </a:r>
                </a:p>
              </p:txBody>
            </p:sp>
            <p:sp>
              <p:nvSpPr>
                <p:cNvPr id="27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5943600" y="2438400"/>
                  <a:ext cx="578059" cy="461637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>
                      <a:solidFill>
                        <a:schemeClr val="accent2"/>
                      </a:solidFill>
                      <a:latin typeface="Helvetica" charset="0"/>
                    </a:rPr>
                    <a:t>N3</a:t>
                  </a:r>
                </a:p>
              </p:txBody>
            </p:sp>
          </p:grpSp>
        </p:grpSp>
        <p:sp>
          <p:nvSpPr>
            <p:cNvPr id="29" name="Oval 28"/>
            <p:cNvSpPr/>
            <p:nvPr/>
          </p:nvSpPr>
          <p:spPr>
            <a:xfrm>
              <a:off x="7025481" y="4419600"/>
              <a:ext cx="152400" cy="1524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1018381" y="6807200"/>
              <a:ext cx="152400" cy="1524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1"/>
            <p:cNvSpPr txBox="1">
              <a:spLocks noChangeArrowheads="1"/>
            </p:cNvSpPr>
            <p:nvPr/>
          </p:nvSpPr>
          <p:spPr bwMode="auto">
            <a:xfrm>
              <a:off x="7051492" y="3962400"/>
              <a:ext cx="294578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 smtClean="0"/>
                <a:t>Currently holds token,</a:t>
              </a:r>
            </a:p>
            <a:p>
              <a:pPr eaLnBrk="1" hangingPunct="1"/>
              <a:r>
                <a:rPr lang="en-US" dirty="0"/>
                <a:t> </a:t>
              </a:r>
              <a:r>
                <a:rPr lang="en-US" dirty="0" smtClean="0"/>
                <a:t>  can access CS</a:t>
              </a:r>
              <a:endParaRPr lang="en-US" dirty="0"/>
            </a:p>
          </p:txBody>
        </p:sp>
      </p:grpSp>
      <p:sp>
        <p:nvSpPr>
          <p:cNvPr id="31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498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Ring-based Mutual Exclusion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N </a:t>
            </a:r>
            <a:r>
              <a:rPr lang="en-US" dirty="0" smtClean="0"/>
              <a:t>Processes organized in a virtual ring</a:t>
            </a:r>
          </a:p>
          <a:p>
            <a:r>
              <a:rPr lang="en-US" dirty="0" smtClean="0"/>
              <a:t>Each process can send message to its successor in ring</a:t>
            </a:r>
          </a:p>
          <a:p>
            <a:r>
              <a:rPr lang="en-US" dirty="0" smtClean="0"/>
              <a:t>Exactly 1 token</a:t>
            </a:r>
          </a:p>
          <a:p>
            <a:r>
              <a:rPr lang="en-US" dirty="0" smtClean="0"/>
              <a:t>enter()</a:t>
            </a:r>
          </a:p>
          <a:p>
            <a:pPr lvl="1"/>
            <a:r>
              <a:rPr lang="en-US" dirty="0" smtClean="0"/>
              <a:t>Wait until you get token</a:t>
            </a:r>
          </a:p>
          <a:p>
            <a:r>
              <a:rPr lang="en-US" dirty="0"/>
              <a:t>e</a:t>
            </a:r>
            <a:r>
              <a:rPr lang="en-US" dirty="0" smtClean="0"/>
              <a:t>xit() // already have token</a:t>
            </a:r>
          </a:p>
          <a:p>
            <a:pPr lvl="1"/>
            <a:r>
              <a:rPr lang="en-US" dirty="0" smtClean="0"/>
              <a:t>Pass on token to ring successor</a:t>
            </a:r>
          </a:p>
          <a:p>
            <a:r>
              <a:rPr lang="en-US" dirty="0" smtClean="0"/>
              <a:t>If receive token, and not currently in enter(), just pass on token to ring successor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067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Ring-based Mutual Exclusion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Safety</a:t>
            </a:r>
          </a:p>
          <a:p>
            <a:pPr lvl="1"/>
            <a:r>
              <a:rPr lang="en-US" dirty="0" smtClean="0"/>
              <a:t>Exactly one token</a:t>
            </a:r>
          </a:p>
          <a:p>
            <a:r>
              <a:rPr lang="en-US" dirty="0" err="1" smtClean="0"/>
              <a:t>Liveness</a:t>
            </a:r>
            <a:endParaRPr lang="en-US" dirty="0" smtClean="0"/>
          </a:p>
          <a:p>
            <a:pPr lvl="1"/>
            <a:r>
              <a:rPr lang="en-US" dirty="0" smtClean="0"/>
              <a:t>Token eventually loops around ring and reaches requesting process (no failures)</a:t>
            </a:r>
          </a:p>
          <a:p>
            <a:pPr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dirty="0" smtClean="0"/>
              <a:t>Bandwidth</a:t>
            </a:r>
            <a:endParaRPr lang="en-US" sz="2400" dirty="0"/>
          </a:p>
          <a:p>
            <a:pPr lvl="1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dirty="0"/>
              <a:t>P</a:t>
            </a:r>
            <a:r>
              <a:rPr lang="en-US" sz="2400" dirty="0" smtClean="0"/>
              <a:t>er enter(), 1 message by requesting process but up to </a:t>
            </a:r>
            <a:r>
              <a:rPr lang="en-US" sz="2400" i="1" dirty="0" smtClean="0"/>
              <a:t>N </a:t>
            </a:r>
            <a:r>
              <a:rPr lang="en-US" sz="2400" dirty="0" smtClean="0"/>
              <a:t>messages throughout system</a:t>
            </a:r>
          </a:p>
          <a:p>
            <a:pPr lvl="1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dirty="0" smtClean="0"/>
              <a:t>1 </a:t>
            </a:r>
            <a:r>
              <a:rPr lang="en-US" sz="2400" dirty="0"/>
              <a:t>message </a:t>
            </a:r>
            <a:r>
              <a:rPr lang="en-US" sz="2400" dirty="0" smtClean="0"/>
              <a:t>sent per exit()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667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Ring-Based Mutual Exclusion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dirty="0" smtClean="0"/>
              <a:t>Client </a:t>
            </a:r>
            <a:r>
              <a:rPr lang="en-US" sz="2400" dirty="0"/>
              <a:t>delay: 0 to </a:t>
            </a:r>
            <a:r>
              <a:rPr lang="en-US" sz="2400" i="1" dirty="0"/>
              <a:t>N</a:t>
            </a:r>
            <a:r>
              <a:rPr lang="en-US" sz="2400" dirty="0"/>
              <a:t> message </a:t>
            </a:r>
            <a:r>
              <a:rPr lang="en-US" sz="2400" dirty="0" smtClean="0"/>
              <a:t>transmissions after entering enter()</a:t>
            </a:r>
          </a:p>
          <a:p>
            <a:pPr lvl="1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dirty="0" smtClean="0"/>
              <a:t>Best case: already have token</a:t>
            </a:r>
          </a:p>
          <a:p>
            <a:pPr lvl="1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dirty="0" smtClean="0"/>
              <a:t>Worst case: just sent token to neighbor</a:t>
            </a:r>
            <a:endParaRPr lang="en-US" sz="2400" dirty="0"/>
          </a:p>
          <a:p>
            <a:pPr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dirty="0"/>
              <a:t>Synchronization delay between one </a:t>
            </a:r>
            <a:r>
              <a:rPr lang="en-US" sz="2400" dirty="0" smtClean="0"/>
              <a:t>process’</a:t>
            </a:r>
            <a:r>
              <a:rPr lang="en-US" altLang="ja-JP" sz="2400" dirty="0" smtClean="0"/>
              <a:t> exit() </a:t>
            </a:r>
            <a:r>
              <a:rPr lang="en-US" altLang="ja-JP" sz="2400" dirty="0"/>
              <a:t>from the CS and the next </a:t>
            </a:r>
            <a:r>
              <a:rPr lang="en-US" altLang="ja-JP" sz="2400" dirty="0" smtClean="0"/>
              <a:t>process’ enter(): </a:t>
            </a:r>
          </a:p>
          <a:p>
            <a:pPr lvl="1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altLang="ja-JP" sz="2400" dirty="0"/>
              <a:t>B</a:t>
            </a:r>
            <a:r>
              <a:rPr lang="en-US" altLang="ja-JP" sz="2400" dirty="0" smtClean="0"/>
              <a:t>etween </a:t>
            </a:r>
            <a:r>
              <a:rPr lang="en-US" altLang="ja-JP" sz="2400" dirty="0"/>
              <a:t>1 and </a:t>
            </a:r>
            <a:r>
              <a:rPr lang="en-US" altLang="ja-JP" sz="2400" dirty="0" smtClean="0"/>
              <a:t>(</a:t>
            </a:r>
            <a:r>
              <a:rPr lang="en-US" altLang="ja-JP" sz="2400" i="1" dirty="0" smtClean="0"/>
              <a:t>N</a:t>
            </a:r>
            <a:r>
              <a:rPr lang="en-US" altLang="ja-JP" sz="2400" i="1" dirty="0"/>
              <a:t>-</a:t>
            </a:r>
            <a:r>
              <a:rPr lang="en-US" altLang="ja-JP" sz="2400" i="1" dirty="0" smtClean="0"/>
              <a:t>1</a:t>
            </a:r>
            <a:r>
              <a:rPr lang="en-US" altLang="ja-JP" sz="2400" dirty="0" smtClean="0"/>
              <a:t>) </a:t>
            </a:r>
            <a:r>
              <a:rPr lang="en-US" altLang="ja-JP" sz="2400" dirty="0"/>
              <a:t>message transmissions</a:t>
            </a:r>
            <a:r>
              <a:rPr lang="en-US" altLang="ja-JP" sz="2400" dirty="0" smtClean="0"/>
              <a:t>.</a:t>
            </a:r>
          </a:p>
          <a:p>
            <a:pPr lvl="1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u="sng" dirty="0" smtClean="0"/>
              <a:t>Best case</a:t>
            </a:r>
            <a:r>
              <a:rPr lang="en-US" sz="2400" dirty="0" smtClean="0"/>
              <a:t>: process in enter() is successor of process in exit()</a:t>
            </a:r>
          </a:p>
          <a:p>
            <a:pPr lvl="1">
              <a:spcBef>
                <a:spcPct val="30000"/>
              </a:spcBef>
              <a:buClr>
                <a:schemeClr val="hlink"/>
              </a:buClr>
              <a:buSzPct val="120000"/>
            </a:pPr>
            <a:r>
              <a:rPr lang="en-US" sz="2400" u="sng" dirty="0" smtClean="0"/>
              <a:t>Worst case</a:t>
            </a:r>
            <a:r>
              <a:rPr lang="en-US" sz="2400" dirty="0" smtClean="0"/>
              <a:t>: process in enter()</a:t>
            </a:r>
            <a:r>
              <a:rPr lang="en-US" sz="2400" dirty="0"/>
              <a:t> </a:t>
            </a:r>
            <a:r>
              <a:rPr lang="en-US" sz="2400" dirty="0" smtClean="0"/>
              <a:t>is predecessor of process in exit()</a:t>
            </a:r>
            <a:endParaRPr lang="en-US" sz="2400" dirty="0"/>
          </a:p>
          <a:p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52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Ricart-Agrawala’s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Classical algorithm from 1981</a:t>
            </a:r>
          </a:p>
          <a:p>
            <a:endParaRPr lang="en-US" dirty="0"/>
          </a:p>
          <a:p>
            <a:r>
              <a:rPr lang="en-US" dirty="0" smtClean="0"/>
              <a:t>No </a:t>
            </a:r>
            <a:r>
              <a:rPr lang="en-US" dirty="0" smtClean="0"/>
              <a:t>token</a:t>
            </a:r>
            <a:endParaRPr lang="en-US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651500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51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Idea: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enter() at process P</a:t>
            </a:r>
            <a:r>
              <a:rPr lang="en-US" sz="2400" i="1" dirty="0" smtClean="0">
                <a:ea typeface="ＭＳ Ｐゴシック" charset="0"/>
              </a:rPr>
              <a:t>i</a:t>
            </a:r>
            <a:endParaRPr lang="en-US" sz="2400" dirty="0" smtClean="0"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u="sng" dirty="0" smtClean="0">
                <a:solidFill>
                  <a:srgbClr val="FF6600"/>
                </a:solidFill>
                <a:ea typeface="ＭＳ Ｐゴシック" charset="0"/>
              </a:rPr>
              <a:t>multicast</a:t>
            </a:r>
            <a:r>
              <a:rPr lang="en-US" sz="2400" dirty="0" smtClean="0">
                <a:solidFill>
                  <a:srgbClr val="FF6600"/>
                </a:solidFill>
                <a:ea typeface="ＭＳ Ｐゴシック" charset="0"/>
              </a:rPr>
              <a:t> </a:t>
            </a:r>
            <a:r>
              <a:rPr lang="en-US" sz="2400" dirty="0">
                <a:ea typeface="ＭＳ Ｐゴシック" charset="0"/>
              </a:rPr>
              <a:t>a </a:t>
            </a:r>
            <a:r>
              <a:rPr lang="en-US" sz="2400" dirty="0" smtClean="0">
                <a:ea typeface="ＭＳ Ｐゴシック" charset="0"/>
              </a:rPr>
              <a:t>request to all processes</a:t>
            </a:r>
          </a:p>
          <a:p>
            <a:pPr lvl="2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Request: &lt;T, P</a:t>
            </a:r>
            <a:r>
              <a:rPr lang="en-US" sz="2400" i="1" dirty="0" smtClean="0">
                <a:ea typeface="ＭＳ Ｐゴシック" charset="0"/>
              </a:rPr>
              <a:t>i</a:t>
            </a:r>
            <a:r>
              <a:rPr lang="en-US" sz="2400" dirty="0" smtClean="0">
                <a:ea typeface="ＭＳ Ｐゴシック" charset="0"/>
              </a:rPr>
              <a:t>&gt;, where T = current </a:t>
            </a:r>
            <a:r>
              <a:rPr lang="en-US" sz="2400" dirty="0" err="1" smtClean="0">
                <a:ea typeface="ＭＳ Ｐゴシック" charset="0"/>
              </a:rPr>
              <a:t>Lamport</a:t>
            </a:r>
            <a:r>
              <a:rPr lang="en-US" sz="2400" dirty="0" smtClean="0">
                <a:ea typeface="ＭＳ Ｐゴシック" charset="0"/>
              </a:rPr>
              <a:t> timestamp at P</a:t>
            </a:r>
            <a:r>
              <a:rPr lang="en-US" sz="2400" i="1" dirty="0" smtClean="0">
                <a:ea typeface="ＭＳ Ｐゴシック" charset="0"/>
              </a:rPr>
              <a:t>i</a:t>
            </a:r>
            <a:endParaRPr lang="en-US" sz="2400" dirty="0" smtClean="0"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solidFill>
                  <a:srgbClr val="000000"/>
                </a:solidFill>
                <a:ea typeface="ＭＳ Ｐゴシック" charset="0"/>
              </a:rPr>
              <a:t>Wait until </a:t>
            </a:r>
            <a:r>
              <a:rPr lang="en-US" sz="2400" i="1" dirty="0" smtClean="0">
                <a:solidFill>
                  <a:schemeClr val="hlink"/>
                </a:solidFill>
                <a:ea typeface="ＭＳ Ｐゴシック" charset="0"/>
              </a:rPr>
              <a:t>all </a:t>
            </a:r>
            <a:r>
              <a:rPr lang="en-US" sz="2400" dirty="0">
                <a:ea typeface="ＭＳ Ｐゴシック" charset="0"/>
              </a:rPr>
              <a:t>other processes have </a:t>
            </a:r>
            <a:r>
              <a:rPr lang="en-US" sz="2400" dirty="0" smtClean="0">
                <a:ea typeface="ＭＳ Ｐゴシック" charset="0"/>
              </a:rPr>
              <a:t>responded positively to request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Requests are granted in order of causality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&lt;T</a:t>
            </a:r>
            <a:r>
              <a:rPr lang="en-US" sz="2400" dirty="0">
                <a:ea typeface="ＭＳ Ｐゴシック" charset="0"/>
              </a:rPr>
              <a:t>, P</a:t>
            </a:r>
            <a:r>
              <a:rPr lang="en-US" sz="2400" i="1" dirty="0">
                <a:ea typeface="ＭＳ Ｐゴシック" charset="0"/>
              </a:rPr>
              <a:t>i</a:t>
            </a:r>
            <a:r>
              <a:rPr lang="en-US" sz="2400" dirty="0" smtClean="0">
                <a:ea typeface="ＭＳ Ｐゴシック" charset="0"/>
              </a:rPr>
              <a:t>&gt; is used lexicographically: P</a:t>
            </a:r>
            <a:r>
              <a:rPr lang="en-US" sz="2400" i="1" dirty="0" smtClean="0">
                <a:ea typeface="ＭＳ Ｐゴシック" charset="0"/>
              </a:rPr>
              <a:t>i </a:t>
            </a:r>
            <a:r>
              <a:rPr lang="en-US" sz="2400" dirty="0" smtClean="0">
                <a:ea typeface="ＭＳ Ｐゴシック" charset="0"/>
              </a:rPr>
              <a:t>in </a:t>
            </a:r>
            <a:r>
              <a:rPr lang="en-US" sz="2400" dirty="0" smtClean="0">
                <a:ea typeface="ＭＳ Ｐゴシック" charset="0"/>
              </a:rPr>
              <a:t>request</a:t>
            </a:r>
            <a:br>
              <a:rPr lang="en-US" sz="2400" dirty="0" smtClean="0">
                <a:ea typeface="ＭＳ Ｐゴシック" charset="0"/>
              </a:rPr>
            </a:br>
            <a:r>
              <a:rPr lang="en-US" sz="2400" dirty="0" smtClean="0">
                <a:ea typeface="ＭＳ Ｐゴシック" charset="0"/>
              </a:rPr>
              <a:t>&lt;</a:t>
            </a:r>
            <a:r>
              <a:rPr lang="en-US" sz="2400" dirty="0">
                <a:ea typeface="ＭＳ Ｐゴシック" charset="0"/>
              </a:rPr>
              <a:t>T, P</a:t>
            </a:r>
            <a:r>
              <a:rPr lang="en-US" sz="2400" i="1" dirty="0">
                <a:ea typeface="ＭＳ Ｐゴシック" charset="0"/>
              </a:rPr>
              <a:t>i</a:t>
            </a:r>
            <a:r>
              <a:rPr lang="en-US" sz="2400" dirty="0" smtClean="0">
                <a:ea typeface="ＭＳ Ｐゴシック" charset="0"/>
              </a:rPr>
              <a:t>&gt; is used to break ties (since </a:t>
            </a:r>
            <a:r>
              <a:rPr lang="en-US" sz="2400" dirty="0" err="1" smtClean="0">
                <a:ea typeface="ＭＳ Ｐゴシック" charset="0"/>
              </a:rPr>
              <a:t>Lamport</a:t>
            </a:r>
            <a:r>
              <a:rPr lang="en-US" sz="2400" dirty="0" smtClean="0">
                <a:ea typeface="ＭＳ Ｐゴシック" charset="0"/>
              </a:rPr>
              <a:t> timestamps are not unique for concurrent events)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120000"/>
            </a:pPr>
            <a:endParaRPr lang="en-US" sz="2400" dirty="0">
              <a:ea typeface="ＭＳ Ｐゴシック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0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Messages in RA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1828800"/>
            <a:ext cx="7033088" cy="54864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enter</a:t>
            </a:r>
            <a:r>
              <a:rPr lang="en-US" sz="2400" dirty="0">
                <a:ea typeface="ＭＳ Ｐゴシック" charset="0"/>
              </a:rPr>
              <a:t>() at process P</a:t>
            </a:r>
            <a:r>
              <a:rPr lang="en-US" sz="2400" i="1" dirty="0">
                <a:ea typeface="ＭＳ Ｐゴシック" charset="0"/>
              </a:rPr>
              <a:t>i</a:t>
            </a:r>
            <a:endParaRPr lang="en-US" sz="2400" dirty="0"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1800" dirty="0" smtClean="0">
                <a:ea typeface="ＭＳ Ｐゴシック" charset="0"/>
              </a:rPr>
              <a:t> </a:t>
            </a:r>
            <a:r>
              <a:rPr lang="en-US" sz="1800" dirty="0">
                <a:ea typeface="ＭＳ Ｐゴシック" charset="0"/>
              </a:rPr>
              <a:t>set state to </a:t>
            </a:r>
            <a:r>
              <a:rPr lang="en-US" sz="1800" u="sng" dirty="0">
                <a:solidFill>
                  <a:schemeClr val="accent2">
                    <a:lumMod val="75000"/>
                  </a:schemeClr>
                </a:solidFill>
                <a:ea typeface="ＭＳ Ｐゴシック" charset="0"/>
              </a:rPr>
              <a:t>W</a:t>
            </a:r>
            <a:r>
              <a:rPr lang="en-US" sz="1800" u="sng" dirty="0" smtClean="0">
                <a:solidFill>
                  <a:schemeClr val="accent2">
                    <a:lumMod val="75000"/>
                  </a:schemeClr>
                </a:solidFill>
                <a:ea typeface="ＭＳ Ｐゴシック" charset="0"/>
              </a:rPr>
              <a:t>anted</a:t>
            </a:r>
            <a:endParaRPr lang="en-US" sz="1800" dirty="0">
              <a:solidFill>
                <a:schemeClr val="accent2">
                  <a:lumMod val="75000"/>
                </a:schemeClr>
              </a:solidFill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1800" dirty="0">
                <a:ea typeface="ＭＳ Ｐゴシック" charset="0"/>
              </a:rPr>
              <a:t> multicast </a:t>
            </a:r>
            <a:r>
              <a:rPr lang="ja-JP" altLang="en-US" sz="1800" dirty="0" smtClean="0">
                <a:solidFill>
                  <a:schemeClr val="hlink"/>
                </a:solidFill>
                <a:ea typeface="ＭＳ Ｐゴシック" charset="0"/>
              </a:rPr>
              <a:t>“</a:t>
            </a:r>
            <a:r>
              <a:rPr lang="en-US" altLang="ja-JP" sz="1800" dirty="0" smtClean="0">
                <a:solidFill>
                  <a:schemeClr val="hlink"/>
                </a:solidFill>
                <a:ea typeface="ＭＳ Ｐゴシック" charset="0"/>
              </a:rPr>
              <a:t>Request</a:t>
            </a:r>
            <a:r>
              <a:rPr lang="ja-JP" altLang="en-US" sz="1800" dirty="0">
                <a:solidFill>
                  <a:schemeClr val="hlink"/>
                </a:solidFill>
                <a:ea typeface="ＭＳ Ｐゴシック" charset="0"/>
              </a:rPr>
              <a:t>”</a:t>
            </a:r>
            <a:r>
              <a:rPr lang="en-US" altLang="ja-JP" sz="1800" dirty="0">
                <a:ea typeface="ＭＳ Ｐゴシック" charset="0"/>
              </a:rPr>
              <a:t> </a:t>
            </a:r>
            <a:r>
              <a:rPr lang="en-US" sz="1800" dirty="0">
                <a:ea typeface="ＭＳ Ｐゴシック" charset="0"/>
              </a:rPr>
              <a:t>&lt;</a:t>
            </a:r>
            <a:r>
              <a:rPr lang="en-US" sz="1800" dirty="0" smtClean="0">
                <a:ea typeface="ＭＳ Ｐゴシック" charset="0"/>
              </a:rPr>
              <a:t>T</a:t>
            </a:r>
            <a:r>
              <a:rPr lang="en-US" altLang="ja-JP" sz="1800" i="1" dirty="0">
                <a:ea typeface="ＭＳ Ｐゴシック" charset="0"/>
              </a:rPr>
              <a:t>i</a:t>
            </a:r>
            <a:r>
              <a:rPr lang="en-US" sz="1800" dirty="0" smtClean="0">
                <a:ea typeface="ＭＳ Ｐゴシック" charset="0"/>
              </a:rPr>
              <a:t>, </a:t>
            </a:r>
            <a:r>
              <a:rPr lang="en-US" sz="1800" dirty="0">
                <a:ea typeface="ＭＳ Ｐゴシック" charset="0"/>
              </a:rPr>
              <a:t>P</a:t>
            </a:r>
            <a:r>
              <a:rPr lang="en-US" sz="1800" i="1" dirty="0">
                <a:ea typeface="ＭＳ Ｐゴシック" charset="0"/>
              </a:rPr>
              <a:t>i</a:t>
            </a:r>
            <a:r>
              <a:rPr lang="en-US" sz="1800" dirty="0" smtClean="0">
                <a:ea typeface="ＭＳ Ｐゴシック" charset="0"/>
              </a:rPr>
              <a:t>&gt; </a:t>
            </a:r>
            <a:r>
              <a:rPr lang="en-US" altLang="ja-JP" sz="1800" dirty="0" smtClean="0">
                <a:ea typeface="ＭＳ Ｐゴシック" charset="0"/>
              </a:rPr>
              <a:t>to </a:t>
            </a:r>
            <a:r>
              <a:rPr lang="en-US" altLang="ja-JP" sz="1800" dirty="0">
                <a:ea typeface="ＭＳ Ｐゴシック" charset="0"/>
              </a:rPr>
              <a:t>all </a:t>
            </a:r>
            <a:r>
              <a:rPr lang="en-US" altLang="ja-JP" sz="1800" dirty="0" smtClean="0">
                <a:ea typeface="ＭＳ Ｐゴシック" charset="0"/>
              </a:rPr>
              <a:t>processes, where T</a:t>
            </a:r>
            <a:r>
              <a:rPr lang="en-US" altLang="ja-JP" sz="1800" i="1" dirty="0" smtClean="0">
                <a:ea typeface="ＭＳ Ｐゴシック" charset="0"/>
              </a:rPr>
              <a:t>i</a:t>
            </a:r>
            <a:r>
              <a:rPr lang="en-US" altLang="ja-JP" sz="1800" dirty="0" smtClean="0">
                <a:ea typeface="ＭＳ Ｐゴシック" charset="0"/>
              </a:rPr>
              <a:t> = current </a:t>
            </a:r>
            <a:r>
              <a:rPr lang="en-US" altLang="ja-JP" sz="1800" dirty="0" err="1" smtClean="0">
                <a:ea typeface="ＭＳ Ｐゴシック" charset="0"/>
              </a:rPr>
              <a:t>Lamport</a:t>
            </a:r>
            <a:r>
              <a:rPr lang="en-US" altLang="ja-JP" sz="1800" dirty="0" smtClean="0">
                <a:ea typeface="ＭＳ Ｐゴシック" charset="0"/>
              </a:rPr>
              <a:t> timestamp at P</a:t>
            </a:r>
            <a:r>
              <a:rPr lang="en-US" altLang="ja-JP" sz="1800" i="1" dirty="0" smtClean="0">
                <a:ea typeface="ＭＳ Ｐゴシック" charset="0"/>
              </a:rPr>
              <a:t>i</a:t>
            </a:r>
            <a:endParaRPr lang="en-US" altLang="ja-JP" sz="1800" dirty="0"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1800" dirty="0">
                <a:solidFill>
                  <a:schemeClr val="hlink"/>
                </a:solidFill>
                <a:ea typeface="ＭＳ Ｐゴシック" charset="0"/>
              </a:rPr>
              <a:t> </a:t>
            </a:r>
            <a:r>
              <a:rPr lang="en-US" sz="1800" dirty="0">
                <a:ea typeface="ＭＳ Ｐゴシック" charset="0"/>
              </a:rPr>
              <a:t>wait until </a:t>
            </a:r>
            <a:r>
              <a:rPr lang="en-US" sz="1800" b="1" i="1" u="sng" dirty="0">
                <a:solidFill>
                  <a:srgbClr val="008000"/>
                </a:solidFill>
                <a:ea typeface="ＭＳ Ｐゴシック" charset="0"/>
              </a:rPr>
              <a:t>all</a:t>
            </a:r>
            <a:r>
              <a:rPr lang="en-US" sz="1800" dirty="0">
                <a:ea typeface="ＭＳ Ｐゴシック" charset="0"/>
              </a:rPr>
              <a:t> processes send back </a:t>
            </a:r>
            <a:r>
              <a:rPr lang="ja-JP" altLang="en-US" sz="1800" dirty="0" smtClean="0">
                <a:solidFill>
                  <a:schemeClr val="hlink"/>
                </a:solidFill>
                <a:ea typeface="ＭＳ Ｐゴシック" charset="0"/>
              </a:rPr>
              <a:t>“</a:t>
            </a:r>
            <a:r>
              <a:rPr lang="en-US" altLang="ja-JP" sz="1800" dirty="0">
                <a:solidFill>
                  <a:schemeClr val="hlink"/>
                </a:solidFill>
                <a:ea typeface="ＭＳ Ｐゴシック" charset="0"/>
              </a:rPr>
              <a:t>R</a:t>
            </a:r>
            <a:r>
              <a:rPr lang="en-US" altLang="ja-JP" sz="1800" dirty="0" smtClean="0">
                <a:solidFill>
                  <a:schemeClr val="hlink"/>
                </a:solidFill>
                <a:ea typeface="ＭＳ Ｐゴシック" charset="0"/>
              </a:rPr>
              <a:t>eply</a:t>
            </a:r>
            <a:r>
              <a:rPr lang="ja-JP" altLang="en-US" sz="1800" dirty="0">
                <a:solidFill>
                  <a:schemeClr val="hlink"/>
                </a:solidFill>
                <a:ea typeface="ＭＳ Ｐゴシック" charset="0"/>
              </a:rPr>
              <a:t>”</a:t>
            </a:r>
            <a:endParaRPr lang="en-US" altLang="ja-JP" sz="1800" dirty="0"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1800" dirty="0">
                <a:ea typeface="ＭＳ Ｐゴシック" charset="0"/>
              </a:rPr>
              <a:t> change state to </a:t>
            </a:r>
            <a:r>
              <a:rPr lang="en-US" sz="1800" u="sng" dirty="0">
                <a:solidFill>
                  <a:srgbClr val="953735"/>
                </a:solidFill>
                <a:ea typeface="ＭＳ Ｐゴシック" charset="0"/>
              </a:rPr>
              <a:t>H</a:t>
            </a:r>
            <a:r>
              <a:rPr lang="en-US" sz="1800" u="sng" dirty="0" smtClean="0">
                <a:solidFill>
                  <a:srgbClr val="953735"/>
                </a:solidFill>
                <a:ea typeface="ＭＳ Ｐゴシック" charset="0"/>
              </a:rPr>
              <a:t>eld</a:t>
            </a:r>
            <a:r>
              <a:rPr lang="en-US" sz="1800" dirty="0" smtClean="0">
                <a:solidFill>
                  <a:srgbClr val="953735"/>
                </a:solidFill>
                <a:ea typeface="ＭＳ Ｐゴシック" charset="0"/>
              </a:rPr>
              <a:t> </a:t>
            </a:r>
            <a:r>
              <a:rPr lang="en-US" sz="1800" dirty="0">
                <a:ea typeface="ＭＳ Ｐゴシック" charset="0"/>
              </a:rPr>
              <a:t>and enter the </a:t>
            </a:r>
            <a:r>
              <a:rPr lang="en-US" sz="1800" dirty="0" smtClean="0">
                <a:ea typeface="ＭＳ Ｐゴシック" charset="0"/>
              </a:rPr>
              <a:t>CS</a:t>
            </a:r>
            <a:endParaRPr lang="en-US" sz="1800" u="sng" dirty="0" smtClean="0">
              <a:solidFill>
                <a:schemeClr val="hlink"/>
              </a:solidFill>
              <a:ea typeface="ＭＳ Ｐゴシック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solidFill>
                  <a:srgbClr val="000000"/>
                </a:solidFill>
                <a:ea typeface="ＭＳ Ｐゴシック" charset="0"/>
              </a:rPr>
              <a:t>On </a:t>
            </a:r>
            <a:r>
              <a:rPr lang="en-US" sz="2400" dirty="0">
                <a:solidFill>
                  <a:srgbClr val="000000"/>
                </a:solidFill>
                <a:ea typeface="ＭＳ Ｐゴシック" charset="0"/>
              </a:rPr>
              <a:t>receipt of a </a:t>
            </a:r>
            <a:r>
              <a:rPr lang="en-US" sz="2400" dirty="0" smtClean="0">
                <a:solidFill>
                  <a:schemeClr val="hlink"/>
                </a:solidFill>
                <a:ea typeface="ＭＳ Ｐゴシック" charset="0"/>
              </a:rPr>
              <a:t>Request </a:t>
            </a:r>
            <a:r>
              <a:rPr lang="en-US" sz="2400" dirty="0">
                <a:solidFill>
                  <a:schemeClr val="hlink"/>
                </a:solidFill>
                <a:ea typeface="ＭＳ Ｐゴシック" charset="0"/>
              </a:rPr>
              <a:t>&lt;</a:t>
            </a:r>
            <a:r>
              <a:rPr lang="en-US" sz="2400" dirty="0" err="1" smtClean="0">
                <a:solidFill>
                  <a:schemeClr val="hlink"/>
                </a:solidFill>
                <a:ea typeface="ＭＳ Ｐゴシック" charset="0"/>
              </a:rPr>
              <a:t>T</a:t>
            </a:r>
            <a:r>
              <a:rPr lang="en-US" sz="2400" i="1" dirty="0" err="1">
                <a:solidFill>
                  <a:schemeClr val="hlink"/>
                </a:solidFill>
                <a:ea typeface="ＭＳ Ｐゴシック" charset="0"/>
              </a:rPr>
              <a:t>j</a:t>
            </a:r>
            <a:r>
              <a:rPr lang="en-US" sz="2400" i="1" dirty="0" smtClean="0">
                <a:solidFill>
                  <a:schemeClr val="hlink"/>
                </a:solidFill>
                <a:ea typeface="ＭＳ Ｐゴシック" charset="0"/>
              </a:rPr>
              <a:t>, </a:t>
            </a:r>
            <a:r>
              <a:rPr lang="en-US" sz="2400" dirty="0" err="1" smtClean="0">
                <a:solidFill>
                  <a:schemeClr val="hlink"/>
                </a:solidFill>
                <a:ea typeface="ＭＳ Ｐゴシック" charset="0"/>
              </a:rPr>
              <a:t>P</a:t>
            </a:r>
            <a:r>
              <a:rPr lang="en-US" sz="2400" i="1" dirty="0" err="1">
                <a:solidFill>
                  <a:schemeClr val="hlink"/>
                </a:solidFill>
                <a:ea typeface="ＭＳ Ｐゴシック" charset="0"/>
              </a:rPr>
              <a:t>j</a:t>
            </a:r>
            <a:r>
              <a:rPr lang="en-US" sz="2400" dirty="0" smtClean="0">
                <a:solidFill>
                  <a:schemeClr val="hlink"/>
                </a:solidFill>
                <a:ea typeface="ＭＳ Ｐゴシック" charset="0"/>
              </a:rPr>
              <a:t>&gt; at P</a:t>
            </a:r>
            <a:r>
              <a:rPr lang="en-US" sz="2400" i="1" dirty="0">
                <a:solidFill>
                  <a:schemeClr val="hlink"/>
                </a:solidFill>
                <a:ea typeface="ＭＳ Ｐゴシック" charset="0"/>
              </a:rPr>
              <a:t>i</a:t>
            </a:r>
            <a:r>
              <a:rPr lang="en-US" sz="2400" i="1" dirty="0" smtClean="0">
                <a:solidFill>
                  <a:schemeClr val="hlink"/>
                </a:solidFill>
                <a:ea typeface="ＭＳ Ｐゴシック" charset="0"/>
              </a:rPr>
              <a:t> </a:t>
            </a:r>
            <a:r>
              <a:rPr lang="en-US" sz="2400" dirty="0" smtClean="0">
                <a:solidFill>
                  <a:schemeClr val="hlink"/>
                </a:solidFill>
                <a:ea typeface="ＭＳ Ｐゴシック" charset="0"/>
              </a:rPr>
              <a:t>(</a:t>
            </a:r>
            <a:r>
              <a:rPr lang="en-US" sz="2400" i="1" dirty="0" err="1" smtClean="0">
                <a:solidFill>
                  <a:schemeClr val="hlink"/>
                </a:solidFill>
                <a:ea typeface="ＭＳ Ｐゴシック" charset="0"/>
              </a:rPr>
              <a:t>i</a:t>
            </a:r>
            <a:r>
              <a:rPr lang="en-US" sz="2400" i="1" dirty="0" smtClean="0">
                <a:solidFill>
                  <a:schemeClr val="hlink"/>
                </a:solidFill>
                <a:ea typeface="ＭＳ Ｐゴシック" charset="0"/>
              </a:rPr>
              <a:t> ≠ j</a:t>
            </a:r>
            <a:r>
              <a:rPr lang="en-US" sz="2400" dirty="0" smtClean="0">
                <a:solidFill>
                  <a:schemeClr val="hlink"/>
                </a:solidFill>
                <a:ea typeface="ＭＳ Ｐゴシック" charset="0"/>
              </a:rPr>
              <a:t>)</a:t>
            </a:r>
            <a:r>
              <a:rPr lang="en-US" sz="2400" i="1" dirty="0" smtClean="0">
                <a:solidFill>
                  <a:schemeClr val="hlink"/>
                </a:solidFill>
                <a:ea typeface="ＭＳ Ｐゴシック" charset="0"/>
              </a:rPr>
              <a:t>:</a:t>
            </a:r>
            <a:endParaRPr lang="en-US" sz="2800" i="1" dirty="0" smtClean="0">
              <a:solidFill>
                <a:schemeClr val="hlink"/>
              </a:solidFill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1800" b="1" dirty="0" smtClean="0">
                <a:solidFill>
                  <a:srgbClr val="000000"/>
                </a:solidFill>
                <a:ea typeface="ＭＳ Ｐゴシック" charset="0"/>
              </a:rPr>
              <a:t>if</a:t>
            </a:r>
            <a:r>
              <a:rPr lang="en-US" sz="1800" dirty="0" smtClean="0">
                <a:solidFill>
                  <a:srgbClr val="000000"/>
                </a:solidFill>
                <a:ea typeface="ＭＳ Ｐゴシック" charset="0"/>
              </a:rPr>
              <a:t> </a:t>
            </a:r>
            <a:r>
              <a:rPr lang="en-US" sz="1800" dirty="0">
                <a:ea typeface="ＭＳ Ｐゴシック" charset="0"/>
              </a:rPr>
              <a:t>(state = </a:t>
            </a:r>
            <a:r>
              <a:rPr lang="en-US" sz="1800" u="sng" dirty="0">
                <a:solidFill>
                  <a:srgbClr val="953735"/>
                </a:solidFill>
                <a:ea typeface="ＭＳ Ｐゴシック" charset="0"/>
              </a:rPr>
              <a:t>H</a:t>
            </a:r>
            <a:r>
              <a:rPr lang="en-US" sz="1800" u="sng" dirty="0" smtClean="0">
                <a:solidFill>
                  <a:srgbClr val="953735"/>
                </a:solidFill>
                <a:ea typeface="ＭＳ Ｐゴシック" charset="0"/>
              </a:rPr>
              <a:t>eld</a:t>
            </a:r>
            <a:r>
              <a:rPr lang="en-US" sz="1800" dirty="0">
                <a:ea typeface="ＭＳ Ｐゴシック" charset="0"/>
              </a:rPr>
              <a:t>) or (state = </a:t>
            </a:r>
            <a:r>
              <a:rPr lang="en-US" sz="1800" u="sng" dirty="0">
                <a:solidFill>
                  <a:srgbClr val="953735"/>
                </a:solidFill>
                <a:ea typeface="ＭＳ Ｐゴシック" charset="0"/>
              </a:rPr>
              <a:t>W</a:t>
            </a:r>
            <a:r>
              <a:rPr lang="en-US" sz="1800" u="sng" dirty="0" smtClean="0">
                <a:solidFill>
                  <a:srgbClr val="953735"/>
                </a:solidFill>
                <a:ea typeface="ＭＳ Ｐゴシック" charset="0"/>
              </a:rPr>
              <a:t>anted</a:t>
            </a:r>
            <a:r>
              <a:rPr lang="en-US" sz="1800" dirty="0" smtClean="0">
                <a:solidFill>
                  <a:srgbClr val="953735"/>
                </a:solidFill>
                <a:ea typeface="ＭＳ Ｐゴシック" charset="0"/>
              </a:rPr>
              <a:t> </a:t>
            </a:r>
            <a:r>
              <a:rPr lang="en-US" sz="1800" dirty="0">
                <a:ea typeface="ＭＳ Ｐゴシック" charset="0"/>
              </a:rPr>
              <a:t>&amp; (</a:t>
            </a:r>
            <a:r>
              <a:rPr lang="en-US" sz="1800" dirty="0" smtClean="0">
                <a:ea typeface="ＭＳ Ｐゴシック" charset="0"/>
              </a:rPr>
              <a:t>T</a:t>
            </a:r>
            <a:r>
              <a:rPr lang="en-US" sz="1800" i="1" dirty="0">
                <a:ea typeface="ＭＳ Ｐゴシック" charset="0"/>
              </a:rPr>
              <a:t>i</a:t>
            </a:r>
            <a:r>
              <a:rPr lang="en-US" sz="1800" dirty="0" smtClean="0">
                <a:ea typeface="ＭＳ Ｐゴシック" charset="0"/>
              </a:rPr>
              <a:t>, </a:t>
            </a:r>
            <a:r>
              <a:rPr lang="en-US" sz="1800" i="1" dirty="0">
                <a:ea typeface="ＭＳ Ｐゴシック" charset="0"/>
              </a:rPr>
              <a:t>i</a:t>
            </a:r>
            <a:r>
              <a:rPr lang="en-US" sz="1800" dirty="0" smtClean="0">
                <a:ea typeface="ＭＳ Ｐゴシック" charset="0"/>
              </a:rPr>
              <a:t>) &lt; (</a:t>
            </a:r>
            <a:r>
              <a:rPr lang="en-US" sz="1800" dirty="0" err="1" smtClean="0">
                <a:ea typeface="ＭＳ Ｐゴシック" charset="0"/>
              </a:rPr>
              <a:t>T</a:t>
            </a:r>
            <a:r>
              <a:rPr lang="en-US" sz="1800" i="1" dirty="0" err="1">
                <a:ea typeface="ＭＳ Ｐゴシック" charset="0"/>
              </a:rPr>
              <a:t>j</a:t>
            </a:r>
            <a:r>
              <a:rPr lang="en-US" sz="1800" dirty="0" smtClean="0">
                <a:ea typeface="ＭＳ Ｐゴシック" charset="0"/>
              </a:rPr>
              <a:t>, </a:t>
            </a:r>
            <a:r>
              <a:rPr lang="en-US" sz="1800" i="1" dirty="0">
                <a:ea typeface="ＭＳ Ｐゴシック" charset="0"/>
              </a:rPr>
              <a:t>j</a:t>
            </a:r>
            <a:r>
              <a:rPr lang="en-US" sz="1800" dirty="0" smtClean="0">
                <a:ea typeface="ＭＳ Ｐゴシック" charset="0"/>
              </a:rPr>
              <a:t>)) </a:t>
            </a:r>
          </a:p>
          <a:p>
            <a:pPr marL="649463" lvl="1" indent="0">
              <a:lnSpc>
                <a:spcPct val="110000"/>
              </a:lnSpc>
              <a:buClr>
                <a:schemeClr val="tx1"/>
              </a:buClr>
              <a:buSzPct val="120000"/>
              <a:buNone/>
            </a:pPr>
            <a:r>
              <a:rPr lang="en-US" sz="1800" dirty="0">
                <a:ea typeface="ＭＳ Ｐゴシック" charset="0"/>
              </a:rPr>
              <a:t>	</a:t>
            </a:r>
            <a:r>
              <a:rPr lang="en-US" sz="1800" dirty="0" smtClean="0">
                <a:ea typeface="ＭＳ Ｐゴシック" charset="0"/>
              </a:rPr>
              <a:t>	/</a:t>
            </a:r>
            <a:r>
              <a:rPr lang="en-US" sz="1800" dirty="0">
                <a:ea typeface="ＭＳ Ｐゴシック" charset="0"/>
              </a:rPr>
              <a:t>/ lexicographic </a:t>
            </a:r>
            <a:r>
              <a:rPr lang="en-US" sz="1800" dirty="0" smtClean="0">
                <a:ea typeface="ＭＳ Ｐゴシック" charset="0"/>
              </a:rPr>
              <a:t>ordering in (</a:t>
            </a:r>
            <a:r>
              <a:rPr lang="en-US" sz="1800" dirty="0" err="1" smtClean="0">
                <a:ea typeface="ＭＳ Ｐゴシック" charset="0"/>
              </a:rPr>
              <a:t>T</a:t>
            </a:r>
            <a:r>
              <a:rPr lang="en-US" sz="1800" i="1" dirty="0" err="1">
                <a:ea typeface="ＭＳ Ｐゴシック" charset="0"/>
              </a:rPr>
              <a:t>j</a:t>
            </a:r>
            <a:r>
              <a:rPr lang="en-US" sz="1800" dirty="0" smtClean="0">
                <a:ea typeface="ＭＳ Ｐゴシック" charset="0"/>
              </a:rPr>
              <a:t>, </a:t>
            </a:r>
            <a:r>
              <a:rPr lang="en-US" sz="1800" dirty="0" err="1" smtClean="0">
                <a:ea typeface="ＭＳ Ｐゴシック" charset="0"/>
              </a:rPr>
              <a:t>P</a:t>
            </a:r>
            <a:r>
              <a:rPr lang="en-US" sz="1800" i="1" dirty="0" err="1">
                <a:ea typeface="ＭＳ Ｐゴシック" charset="0"/>
              </a:rPr>
              <a:t>j</a:t>
            </a:r>
            <a:r>
              <a:rPr lang="en-US" sz="1800" dirty="0" smtClean="0">
                <a:ea typeface="ＭＳ Ｐゴシック" charset="0"/>
              </a:rPr>
              <a:t>)</a:t>
            </a:r>
            <a:endParaRPr lang="en-US" sz="1800" dirty="0"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bg2"/>
              </a:buClr>
              <a:buSzPct val="120000"/>
              <a:buFont typeface="Wingdings" charset="0"/>
              <a:buNone/>
            </a:pPr>
            <a:r>
              <a:rPr lang="en-US" sz="1800" dirty="0">
                <a:solidFill>
                  <a:srgbClr val="000000"/>
                </a:solidFill>
                <a:ea typeface="ＭＳ Ｐゴシック" charset="0"/>
              </a:rPr>
              <a:t>     		</a:t>
            </a:r>
            <a:r>
              <a:rPr lang="en-US" sz="1800" dirty="0" smtClean="0">
                <a:ea typeface="ＭＳ Ｐゴシック" charset="0"/>
              </a:rPr>
              <a:t>add request to local queue (of waiting requests)</a:t>
            </a:r>
            <a:endParaRPr lang="en-US" sz="1800" dirty="0">
              <a:ea typeface="ＭＳ Ｐゴシック" charset="0"/>
            </a:endParaRPr>
          </a:p>
          <a:p>
            <a:pPr marL="649463" lvl="1" indent="0">
              <a:lnSpc>
                <a:spcPct val="110000"/>
              </a:lnSpc>
              <a:buClr>
                <a:schemeClr val="tx1"/>
              </a:buClr>
              <a:buSzPct val="120000"/>
              <a:buNone/>
            </a:pPr>
            <a:r>
              <a:rPr lang="en-US" sz="1800" dirty="0" smtClean="0">
                <a:solidFill>
                  <a:srgbClr val="000000"/>
                </a:solidFill>
                <a:ea typeface="ＭＳ Ｐゴシック" charset="0"/>
              </a:rPr>
              <a:t>        </a:t>
            </a:r>
            <a:r>
              <a:rPr lang="en-US" sz="1800" b="1" dirty="0" smtClean="0">
                <a:solidFill>
                  <a:srgbClr val="000000"/>
                </a:solidFill>
                <a:ea typeface="ＭＳ Ｐゴシック" charset="0"/>
              </a:rPr>
              <a:t>else </a:t>
            </a:r>
            <a:r>
              <a:rPr lang="en-US" sz="1800" dirty="0" smtClean="0">
                <a:solidFill>
                  <a:srgbClr val="000000"/>
                </a:solidFill>
                <a:ea typeface="ＭＳ Ｐゴシック" charset="0"/>
              </a:rPr>
              <a:t>send</a:t>
            </a:r>
            <a:r>
              <a:rPr lang="en-US" sz="1800" dirty="0" smtClean="0">
                <a:ea typeface="ＭＳ Ｐゴシック" charset="0"/>
              </a:rPr>
              <a:t> </a:t>
            </a:r>
            <a:r>
              <a:rPr lang="ja-JP" altLang="en-US" sz="1800" dirty="0" smtClean="0">
                <a:solidFill>
                  <a:schemeClr val="hlink"/>
                </a:solidFill>
                <a:ea typeface="ＭＳ Ｐゴシック" charset="0"/>
              </a:rPr>
              <a:t>“</a:t>
            </a:r>
            <a:r>
              <a:rPr lang="en-US" altLang="ja-JP" sz="1800" dirty="0" smtClean="0">
                <a:solidFill>
                  <a:schemeClr val="hlink"/>
                </a:solidFill>
                <a:ea typeface="ＭＳ Ｐゴシック" charset="0"/>
              </a:rPr>
              <a:t>Reply</a:t>
            </a:r>
            <a:r>
              <a:rPr lang="ja-JP" altLang="en-US" sz="1800" dirty="0">
                <a:solidFill>
                  <a:schemeClr val="hlink"/>
                </a:solidFill>
                <a:ea typeface="ＭＳ Ｐゴシック" charset="0"/>
              </a:rPr>
              <a:t>”</a:t>
            </a:r>
            <a:r>
              <a:rPr lang="en-US" altLang="ja-JP" sz="1800" dirty="0">
                <a:ea typeface="ＭＳ Ｐゴシック" charset="0"/>
              </a:rPr>
              <a:t> to </a:t>
            </a:r>
            <a:r>
              <a:rPr lang="en-US" altLang="ja-JP" sz="1800" dirty="0" err="1" smtClean="0">
                <a:ea typeface="ＭＳ Ｐゴシック" charset="0"/>
              </a:rPr>
              <a:t>P</a:t>
            </a:r>
            <a:r>
              <a:rPr lang="en-US" altLang="ja-JP" sz="1800" i="1" dirty="0" err="1">
                <a:ea typeface="ＭＳ Ｐゴシック" charset="0"/>
              </a:rPr>
              <a:t>j</a:t>
            </a:r>
            <a:endParaRPr lang="en-US" sz="1800" u="sng" dirty="0" smtClean="0">
              <a:solidFill>
                <a:schemeClr val="hlink"/>
              </a:solidFill>
              <a:ea typeface="ＭＳ Ｐゴシック" charset="0"/>
            </a:endParaRPr>
          </a:p>
          <a:p>
            <a:pPr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solidFill>
                  <a:srgbClr val="000000"/>
                </a:solidFill>
                <a:ea typeface="ＭＳ Ｐゴシック" charset="0"/>
              </a:rPr>
              <a:t>exit() at process P</a:t>
            </a:r>
            <a:r>
              <a:rPr lang="en-US" sz="2400" i="1" dirty="0" smtClean="0">
                <a:solidFill>
                  <a:srgbClr val="000000"/>
                </a:solidFill>
                <a:ea typeface="ＭＳ Ｐゴシック" charset="0"/>
              </a:rPr>
              <a:t>i</a:t>
            </a:r>
            <a:endParaRPr lang="en-US" sz="2800" dirty="0" smtClean="0">
              <a:solidFill>
                <a:srgbClr val="000000"/>
              </a:solidFill>
              <a:ea typeface="ＭＳ Ｐゴシック" charset="0"/>
            </a:endParaRPr>
          </a:p>
          <a:p>
            <a:pPr lvl="1">
              <a:lnSpc>
                <a:spcPct val="11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 </a:t>
            </a:r>
            <a:r>
              <a:rPr lang="en-US" sz="1800" dirty="0">
                <a:ea typeface="ＭＳ Ｐゴシック" charset="0"/>
              </a:rPr>
              <a:t>change state to </a:t>
            </a:r>
            <a:r>
              <a:rPr lang="en-US" sz="1800" u="sng" dirty="0">
                <a:solidFill>
                  <a:srgbClr val="953735"/>
                </a:solidFill>
                <a:ea typeface="ＭＳ Ｐゴシック" charset="0"/>
              </a:rPr>
              <a:t>R</a:t>
            </a:r>
            <a:r>
              <a:rPr lang="en-US" sz="1800" u="sng" dirty="0" smtClean="0">
                <a:solidFill>
                  <a:srgbClr val="953735"/>
                </a:solidFill>
                <a:ea typeface="ＭＳ Ｐゴシック" charset="0"/>
              </a:rPr>
              <a:t>eleased</a:t>
            </a:r>
            <a:r>
              <a:rPr lang="en-US" sz="1800" dirty="0" smtClean="0">
                <a:solidFill>
                  <a:srgbClr val="953735"/>
                </a:solidFill>
                <a:ea typeface="ＭＳ Ｐゴシック" charset="0"/>
              </a:rPr>
              <a:t> </a:t>
            </a:r>
            <a:r>
              <a:rPr lang="en-US" sz="1800" dirty="0">
                <a:ea typeface="ＭＳ Ｐゴシック" charset="0"/>
              </a:rPr>
              <a:t>and </a:t>
            </a:r>
            <a:r>
              <a:rPr lang="ja-JP" altLang="en-US" sz="1800" dirty="0" smtClean="0">
                <a:solidFill>
                  <a:schemeClr val="hlink"/>
                </a:solidFill>
                <a:ea typeface="ＭＳ Ｐゴシック" charset="0"/>
              </a:rPr>
              <a:t>“</a:t>
            </a:r>
            <a:r>
              <a:rPr lang="en-US" altLang="ja-JP" sz="1800" dirty="0" smtClean="0">
                <a:solidFill>
                  <a:schemeClr val="hlink"/>
                </a:solidFill>
                <a:ea typeface="ＭＳ Ｐゴシック" charset="0"/>
              </a:rPr>
              <a:t>Reply</a:t>
            </a:r>
            <a:r>
              <a:rPr lang="ja-JP" altLang="en-US" sz="1800" dirty="0">
                <a:solidFill>
                  <a:schemeClr val="hlink"/>
                </a:solidFill>
                <a:ea typeface="ＭＳ Ｐゴシック" charset="0"/>
              </a:rPr>
              <a:t>”</a:t>
            </a:r>
            <a:r>
              <a:rPr lang="en-US" altLang="ja-JP" sz="1800" dirty="0">
                <a:ea typeface="ＭＳ Ｐゴシック" charset="0"/>
              </a:rPr>
              <a:t> to </a:t>
            </a:r>
            <a:r>
              <a:rPr lang="en-US" altLang="ja-JP" sz="1800" i="1" u="sng" dirty="0">
                <a:solidFill>
                  <a:srgbClr val="008000"/>
                </a:solidFill>
                <a:ea typeface="ＭＳ Ｐゴシック" charset="0"/>
              </a:rPr>
              <a:t>all</a:t>
            </a:r>
            <a:r>
              <a:rPr lang="en-US" altLang="ja-JP" sz="1800" dirty="0">
                <a:ea typeface="ＭＳ Ｐゴシック" charset="0"/>
              </a:rPr>
              <a:t> queued requests.</a:t>
            </a:r>
            <a:endParaRPr lang="en-US" sz="2800" dirty="0">
              <a:ea typeface="ＭＳ Ｐゴシック" charset="0"/>
            </a:endParaRPr>
          </a:p>
          <a:p>
            <a:pPr>
              <a:lnSpc>
                <a:spcPct val="110000"/>
              </a:lnSpc>
            </a:pPr>
            <a:endParaRPr lang="en-US" sz="2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079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1081883" y="2209801"/>
            <a:ext cx="7282999" cy="4043065"/>
            <a:chOff x="1081881" y="2209800"/>
            <a:chExt cx="7282999" cy="4043065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24881" y="55626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806281" y="39624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272881" y="57912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2224881" y="2286001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1081881" y="3733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5425281" y="2209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cxnSp>
          <p:nvCxnSpPr>
            <p:cNvPr id="14" name="Straight Connector 13"/>
            <p:cNvCxnSpPr>
              <a:stCxn id="6" idx="1"/>
            </p:cNvCxnSpPr>
            <p:nvPr/>
          </p:nvCxnSpPr>
          <p:spPr bwMode="auto">
            <a:xfrm flipH="1" flipV="1">
              <a:off x="2910681" y="2743202"/>
              <a:ext cx="2895600" cy="1450031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6" idx="1"/>
            </p:cNvCxnSpPr>
            <p:nvPr/>
          </p:nvCxnSpPr>
          <p:spPr bwMode="auto">
            <a:xfrm flipH="1" flipV="1">
              <a:off x="5501481" y="2667001"/>
              <a:ext cx="304800" cy="1526232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6" idx="1"/>
              <a:endCxn id="9" idx="3"/>
            </p:cNvCxnSpPr>
            <p:nvPr/>
          </p:nvCxnSpPr>
          <p:spPr bwMode="auto">
            <a:xfrm flipH="1" flipV="1">
              <a:off x="1659984" y="3964633"/>
              <a:ext cx="4146297" cy="2286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6" idx="1"/>
              <a:endCxn id="7" idx="0"/>
            </p:cNvCxnSpPr>
            <p:nvPr/>
          </p:nvCxnSpPr>
          <p:spPr bwMode="auto">
            <a:xfrm flipH="1">
              <a:off x="5561933" y="4193233"/>
              <a:ext cx="244348" cy="159796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6" idx="1"/>
              <a:endCxn id="5" idx="0"/>
            </p:cNvCxnSpPr>
            <p:nvPr/>
          </p:nvCxnSpPr>
          <p:spPr bwMode="auto">
            <a:xfrm flipH="1">
              <a:off x="2599518" y="4193233"/>
              <a:ext cx="3206763" cy="136936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4"/>
            <p:cNvSpPr txBox="1">
              <a:spLocks noChangeArrowheads="1"/>
            </p:cNvSpPr>
            <p:nvPr/>
          </p:nvSpPr>
          <p:spPr bwMode="auto">
            <a:xfrm>
              <a:off x="5653881" y="3124200"/>
              <a:ext cx="2710999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&lt;T, P</a:t>
              </a:r>
              <a:r>
                <a:rPr lang="en-US" i="1" dirty="0" smtClean="0">
                  <a:latin typeface="Times New Roman"/>
                  <a:cs typeface="Times New Roman"/>
                </a:rPr>
                <a:t>i</a:t>
              </a:r>
              <a:r>
                <a:rPr lang="en-US" dirty="0" smtClean="0">
                  <a:latin typeface="Times New Roman"/>
                  <a:cs typeface="Times New Roman"/>
                </a:rPr>
                <a:t>&gt; = &lt;102, 32&gt;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</p:grp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32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1081881" y="2209801"/>
            <a:ext cx="7874372" cy="4043065"/>
            <a:chOff x="1081881" y="2209800"/>
            <a:chExt cx="7874372" cy="4043065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24881" y="55626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806281" y="39624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272881" y="57912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2224881" y="2286001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1081881" y="3733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5425281" y="2209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cxnSp>
          <p:nvCxnSpPr>
            <p:cNvPr id="14" name="Straight Connector 13"/>
            <p:cNvCxnSpPr>
              <a:stCxn id="8" idx="2"/>
            </p:cNvCxnSpPr>
            <p:nvPr/>
          </p:nvCxnSpPr>
          <p:spPr bwMode="auto">
            <a:xfrm>
              <a:off x="2599518" y="2747666"/>
              <a:ext cx="3206763" cy="1214733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0" idx="2"/>
            </p:cNvCxnSpPr>
            <p:nvPr/>
          </p:nvCxnSpPr>
          <p:spPr bwMode="auto">
            <a:xfrm>
              <a:off x="5714333" y="2671465"/>
              <a:ext cx="244348" cy="1290936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9" idx="3"/>
              <a:endCxn id="6" idx="1"/>
            </p:cNvCxnSpPr>
            <p:nvPr/>
          </p:nvCxnSpPr>
          <p:spPr bwMode="auto">
            <a:xfrm>
              <a:off x="1659984" y="3964633"/>
              <a:ext cx="4146297" cy="2286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auto">
            <a:xfrm flipV="1">
              <a:off x="5806281" y="4419600"/>
              <a:ext cx="152400" cy="13716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 bwMode="auto">
            <a:xfrm flipV="1">
              <a:off x="2986881" y="4343400"/>
              <a:ext cx="2819400" cy="1371601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 Box 4"/>
            <p:cNvSpPr txBox="1">
              <a:spLocks noChangeArrowheads="1"/>
            </p:cNvSpPr>
            <p:nvPr/>
          </p:nvSpPr>
          <p:spPr bwMode="auto">
            <a:xfrm>
              <a:off x="5882481" y="3124200"/>
              <a:ext cx="21592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>
                  <a:solidFill>
                    <a:srgbClr val="008000"/>
                  </a:solidFill>
                  <a:latin typeface="Times New Roman"/>
                  <a:cs typeface="Times New Roman"/>
                </a:rPr>
                <a:t>R</a:t>
              </a:r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eply</a:t>
              </a:r>
              <a:r>
                <a:rPr lang="en-US" dirty="0" smtClean="0">
                  <a:latin typeface="Times New Roman"/>
                  <a:cs typeface="Times New Roman"/>
                </a:rPr>
                <a:t> messages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6339681" y="4419600"/>
              <a:ext cx="26165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N32 state: </a:t>
              </a:r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Held</a:t>
              </a:r>
              <a:r>
                <a:rPr lang="en-US" dirty="0" smtClean="0">
                  <a:latin typeface="Times New Roman"/>
                  <a:cs typeface="Times New Roman"/>
                </a:rPr>
                <a:t>.</a:t>
              </a:r>
            </a:p>
            <a:p>
              <a:r>
                <a:rPr lang="en-US" dirty="0">
                  <a:latin typeface="Times New Roman"/>
                  <a:cs typeface="Times New Roman"/>
                </a:rPr>
                <a:t>C</a:t>
              </a:r>
              <a:r>
                <a:rPr lang="en-US" dirty="0" smtClean="0">
                  <a:latin typeface="Times New Roman"/>
                  <a:cs typeface="Times New Roman"/>
                </a:rPr>
                <a:t>an now access CS</a:t>
              </a:r>
              <a:endParaRPr lang="en-US" dirty="0">
                <a:latin typeface="Times New Roman"/>
                <a:cs typeface="Times New Roman"/>
              </a:endParaRPr>
            </a:p>
          </p:txBody>
        </p:sp>
      </p:grp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56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777081" y="2133602"/>
            <a:ext cx="8179172" cy="4717196"/>
            <a:chOff x="777081" y="2133600"/>
            <a:chExt cx="8179172" cy="4717197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24881" y="55626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806281" y="39624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272881" y="57912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2224881" y="22860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1081881" y="3733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5425281" y="2209799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cxnSp>
          <p:nvCxnSpPr>
            <p:cNvPr id="14" name="Straight Connector 13"/>
            <p:cNvCxnSpPr>
              <a:stCxn id="8" idx="2"/>
            </p:cNvCxnSpPr>
            <p:nvPr/>
          </p:nvCxnSpPr>
          <p:spPr bwMode="auto">
            <a:xfrm>
              <a:off x="2599518" y="2747665"/>
              <a:ext cx="2444763" cy="98613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8" idx="2"/>
            </p:cNvCxnSpPr>
            <p:nvPr/>
          </p:nvCxnSpPr>
          <p:spPr bwMode="auto">
            <a:xfrm flipV="1">
              <a:off x="2599518" y="2438401"/>
              <a:ext cx="2063763" cy="309264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8" idx="2"/>
            </p:cNvCxnSpPr>
            <p:nvPr/>
          </p:nvCxnSpPr>
          <p:spPr bwMode="auto">
            <a:xfrm flipH="1">
              <a:off x="1691482" y="2747665"/>
              <a:ext cx="908036" cy="68133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8" idx="2"/>
            </p:cNvCxnSpPr>
            <p:nvPr/>
          </p:nvCxnSpPr>
          <p:spPr bwMode="auto">
            <a:xfrm>
              <a:off x="2599518" y="2747665"/>
              <a:ext cx="1758963" cy="1976735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8" idx="2"/>
            </p:cNvCxnSpPr>
            <p:nvPr/>
          </p:nvCxnSpPr>
          <p:spPr bwMode="auto">
            <a:xfrm>
              <a:off x="2599518" y="2747665"/>
              <a:ext cx="6363" cy="190053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6339681" y="4419600"/>
              <a:ext cx="26165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N32 state: </a:t>
              </a:r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Held</a:t>
              </a:r>
              <a:r>
                <a:rPr lang="en-US" dirty="0" smtClean="0">
                  <a:latin typeface="Times New Roman"/>
                  <a:cs typeface="Times New Roman"/>
                </a:rPr>
                <a:t>.</a:t>
              </a:r>
            </a:p>
            <a:p>
              <a:r>
                <a:rPr lang="en-US" dirty="0">
                  <a:latin typeface="Times New Roman"/>
                  <a:cs typeface="Times New Roman"/>
                </a:rPr>
                <a:t>C</a:t>
              </a:r>
              <a:r>
                <a:rPr lang="en-US" dirty="0" smtClean="0">
                  <a:latin typeface="Times New Roman"/>
                  <a:cs typeface="Times New Roman"/>
                </a:rPr>
                <a:t>an now access CS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777081" y="2133600"/>
              <a:ext cx="14539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N12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929481" y="6019800"/>
              <a:ext cx="14539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N80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flipV="1">
              <a:off x="2986881" y="4953000"/>
              <a:ext cx="2133600" cy="9144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 bwMode="auto">
            <a:xfrm flipH="1" flipV="1">
              <a:off x="1920081" y="4572000"/>
              <a:ext cx="1066800" cy="12954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 bwMode="auto">
            <a:xfrm flipH="1" flipV="1">
              <a:off x="2986881" y="4724400"/>
              <a:ext cx="1" cy="11430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 bwMode="auto">
            <a:xfrm>
              <a:off x="2986881" y="5867400"/>
              <a:ext cx="1600200" cy="2286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 bwMode="auto">
            <a:xfrm flipV="1">
              <a:off x="2986881" y="4876800"/>
              <a:ext cx="685800" cy="9906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4"/>
            <p:cNvSpPr txBox="1">
              <a:spLocks noChangeArrowheads="1"/>
            </p:cNvSpPr>
            <p:nvPr/>
          </p:nvSpPr>
          <p:spPr bwMode="auto">
            <a:xfrm>
              <a:off x="2900860" y="2521803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&lt;115, 12&gt;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43" name="Text Box 4"/>
            <p:cNvSpPr txBox="1">
              <a:spLocks noChangeArrowheads="1"/>
            </p:cNvSpPr>
            <p:nvPr/>
          </p:nvSpPr>
          <p:spPr bwMode="auto">
            <a:xfrm>
              <a:off x="2977060" y="5181600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&lt;110, 80&gt;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</p:grp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823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grpSp>
        <p:nvGrpSpPr>
          <p:cNvPr id="43" name="Group 42"/>
          <p:cNvGrpSpPr/>
          <p:nvPr/>
        </p:nvGrpSpPr>
        <p:grpSpPr>
          <a:xfrm>
            <a:off x="777081" y="2133602"/>
            <a:ext cx="8179172" cy="4717196"/>
            <a:chOff x="777081" y="2133600"/>
            <a:chExt cx="8179172" cy="4717197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24881" y="55626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806281" y="39624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272881" y="57912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2224881" y="22860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1081881" y="3733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5425281" y="2209799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cxnSp>
          <p:nvCxnSpPr>
            <p:cNvPr id="14" name="Straight Connector 13"/>
            <p:cNvCxnSpPr>
              <a:stCxn id="8" idx="2"/>
            </p:cNvCxnSpPr>
            <p:nvPr/>
          </p:nvCxnSpPr>
          <p:spPr bwMode="auto">
            <a:xfrm>
              <a:off x="2599518" y="2747665"/>
              <a:ext cx="2444763" cy="98613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0" idx="1"/>
              <a:endCxn id="8" idx="3"/>
            </p:cNvCxnSpPr>
            <p:nvPr/>
          </p:nvCxnSpPr>
          <p:spPr bwMode="auto">
            <a:xfrm flipH="1">
              <a:off x="2974155" y="2440632"/>
              <a:ext cx="2451126" cy="76201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1380319" y="2743200"/>
              <a:ext cx="996962" cy="9906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endCxn id="8" idx="2"/>
            </p:cNvCxnSpPr>
            <p:nvPr/>
          </p:nvCxnSpPr>
          <p:spPr bwMode="auto">
            <a:xfrm flipH="1" flipV="1">
              <a:off x="2599518" y="2747665"/>
              <a:ext cx="2673364" cy="3043537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8" idx="2"/>
            </p:cNvCxnSpPr>
            <p:nvPr/>
          </p:nvCxnSpPr>
          <p:spPr bwMode="auto">
            <a:xfrm>
              <a:off x="2599518" y="2747665"/>
              <a:ext cx="6363" cy="190053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6339681" y="4419600"/>
              <a:ext cx="26165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N32 state: </a:t>
              </a:r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Held</a:t>
              </a:r>
              <a:r>
                <a:rPr lang="en-US" dirty="0" smtClean="0">
                  <a:latin typeface="Times New Roman"/>
                  <a:cs typeface="Times New Roman"/>
                </a:rPr>
                <a:t>.</a:t>
              </a:r>
            </a:p>
            <a:p>
              <a:r>
                <a:rPr lang="en-US" dirty="0">
                  <a:latin typeface="Times New Roman"/>
                  <a:cs typeface="Times New Roman"/>
                </a:rPr>
                <a:t>C</a:t>
              </a:r>
              <a:r>
                <a:rPr lang="en-US" dirty="0" smtClean="0">
                  <a:latin typeface="Times New Roman"/>
                  <a:cs typeface="Times New Roman"/>
                </a:rPr>
                <a:t>an now access CS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777081" y="2133600"/>
              <a:ext cx="14539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N12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929481" y="6019800"/>
              <a:ext cx="14539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N80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flipV="1">
              <a:off x="2986881" y="4953000"/>
              <a:ext cx="2133600" cy="9144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9" idx="2"/>
            </p:cNvCxnSpPr>
            <p:nvPr/>
          </p:nvCxnSpPr>
          <p:spPr bwMode="auto">
            <a:xfrm>
              <a:off x="1370933" y="4195465"/>
              <a:ext cx="1082548" cy="1290935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 bwMode="auto">
            <a:xfrm flipH="1" flipV="1">
              <a:off x="2986881" y="4724400"/>
              <a:ext cx="1" cy="11430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7" idx="1"/>
            </p:cNvCxnSpPr>
            <p:nvPr/>
          </p:nvCxnSpPr>
          <p:spPr bwMode="auto">
            <a:xfrm flipH="1" flipV="1">
              <a:off x="2986881" y="5943600"/>
              <a:ext cx="2286000" cy="78433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5" idx="0"/>
            </p:cNvCxnSpPr>
            <p:nvPr/>
          </p:nvCxnSpPr>
          <p:spPr bwMode="auto">
            <a:xfrm flipH="1">
              <a:off x="2599518" y="2590800"/>
              <a:ext cx="2825764" cy="29718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5120481" y="2895600"/>
              <a:ext cx="21592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>
                  <a:solidFill>
                    <a:srgbClr val="008000"/>
                  </a:solidFill>
                  <a:latin typeface="Times New Roman"/>
                  <a:cs typeface="Times New Roman"/>
                </a:rPr>
                <a:t>R</a:t>
              </a:r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eply</a:t>
              </a:r>
              <a:r>
                <a:rPr lang="en-US" dirty="0" smtClean="0">
                  <a:latin typeface="Times New Roman"/>
                  <a:cs typeface="Times New Roman"/>
                </a:rPr>
                <a:t> messages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41" name="Text Box 4"/>
            <p:cNvSpPr txBox="1">
              <a:spLocks noChangeArrowheads="1"/>
            </p:cNvSpPr>
            <p:nvPr/>
          </p:nvSpPr>
          <p:spPr bwMode="auto">
            <a:xfrm>
              <a:off x="2900860" y="2521803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&lt;115, 12&gt;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42" name="Text Box 4"/>
            <p:cNvSpPr txBox="1">
              <a:spLocks noChangeArrowheads="1"/>
            </p:cNvSpPr>
            <p:nvPr/>
          </p:nvSpPr>
          <p:spPr bwMode="auto">
            <a:xfrm>
              <a:off x="2977060" y="5181600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&lt;110, 80&gt;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</p:grpSp>
      <p:sp>
        <p:nvSpPr>
          <p:cNvPr id="28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808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777083" y="2133602"/>
            <a:ext cx="8440311" cy="4717196"/>
            <a:chOff x="777081" y="2133600"/>
            <a:chExt cx="8440311" cy="4717197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24881" y="55626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806281" y="39624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272881" y="57912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2224881" y="22860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1081881" y="3733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5425281" y="2209799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cxnSp>
          <p:nvCxnSpPr>
            <p:cNvPr id="14" name="Straight Connector 13"/>
            <p:cNvCxnSpPr>
              <a:stCxn id="8" idx="2"/>
            </p:cNvCxnSpPr>
            <p:nvPr/>
          </p:nvCxnSpPr>
          <p:spPr bwMode="auto">
            <a:xfrm>
              <a:off x="2599518" y="2747665"/>
              <a:ext cx="3206763" cy="129093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0" idx="1"/>
              <a:endCxn id="8" idx="3"/>
            </p:cNvCxnSpPr>
            <p:nvPr/>
          </p:nvCxnSpPr>
          <p:spPr bwMode="auto">
            <a:xfrm flipH="1">
              <a:off x="2974155" y="2440632"/>
              <a:ext cx="2451126" cy="76201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1380319" y="2743200"/>
              <a:ext cx="996962" cy="9906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endCxn id="8" idx="2"/>
            </p:cNvCxnSpPr>
            <p:nvPr/>
          </p:nvCxnSpPr>
          <p:spPr bwMode="auto">
            <a:xfrm flipH="1" flipV="1">
              <a:off x="2599518" y="2747665"/>
              <a:ext cx="2673364" cy="3043537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8" idx="2"/>
            </p:cNvCxnSpPr>
            <p:nvPr/>
          </p:nvCxnSpPr>
          <p:spPr bwMode="auto">
            <a:xfrm>
              <a:off x="2599518" y="2747665"/>
              <a:ext cx="6363" cy="190053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6339681" y="4419600"/>
              <a:ext cx="287771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N32 state: </a:t>
              </a:r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Held</a:t>
              </a:r>
              <a:r>
                <a:rPr lang="en-US" dirty="0" smtClean="0">
                  <a:latin typeface="Times New Roman"/>
                  <a:cs typeface="Times New Roman"/>
                </a:rPr>
                <a:t>.</a:t>
              </a:r>
            </a:p>
            <a:p>
              <a:r>
                <a:rPr lang="en-US" dirty="0">
                  <a:latin typeface="Times New Roman"/>
                  <a:cs typeface="Times New Roman"/>
                </a:rPr>
                <a:t>C</a:t>
              </a:r>
              <a:r>
                <a:rPr lang="en-US" dirty="0" smtClean="0">
                  <a:latin typeface="Times New Roman"/>
                  <a:cs typeface="Times New Roman"/>
                </a:rPr>
                <a:t>an now access CS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Queue requests: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&lt;115, 12&gt;, &lt;110, 80&gt;</a:t>
              </a:r>
            </a:p>
            <a:p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777081" y="2133600"/>
              <a:ext cx="14539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N12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929481" y="6019800"/>
              <a:ext cx="14539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N80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 flipV="1">
              <a:off x="2986881" y="4343400"/>
              <a:ext cx="2819400" cy="15240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9" idx="2"/>
            </p:cNvCxnSpPr>
            <p:nvPr/>
          </p:nvCxnSpPr>
          <p:spPr bwMode="auto">
            <a:xfrm>
              <a:off x="1370933" y="4195465"/>
              <a:ext cx="1082548" cy="1290935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 bwMode="auto">
            <a:xfrm flipH="1" flipV="1">
              <a:off x="2986881" y="4724400"/>
              <a:ext cx="1" cy="11430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7" idx="1"/>
            </p:cNvCxnSpPr>
            <p:nvPr/>
          </p:nvCxnSpPr>
          <p:spPr bwMode="auto">
            <a:xfrm flipH="1" flipV="1">
              <a:off x="2986881" y="5943600"/>
              <a:ext cx="2286000" cy="78433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5" idx="0"/>
            </p:cNvCxnSpPr>
            <p:nvPr/>
          </p:nvCxnSpPr>
          <p:spPr bwMode="auto">
            <a:xfrm flipH="1">
              <a:off x="2599518" y="2590800"/>
              <a:ext cx="2825764" cy="29718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5120481" y="2895600"/>
              <a:ext cx="21592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>
                  <a:solidFill>
                    <a:srgbClr val="008000"/>
                  </a:solidFill>
                  <a:latin typeface="Times New Roman"/>
                  <a:cs typeface="Times New Roman"/>
                </a:rPr>
                <a:t>R</a:t>
              </a:r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eply</a:t>
              </a:r>
              <a:r>
                <a:rPr lang="en-US" dirty="0" smtClean="0">
                  <a:latin typeface="Times New Roman"/>
                  <a:cs typeface="Times New Roman"/>
                </a:rPr>
                <a:t> messages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900860" y="2521803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&lt;115, 12&gt;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8" name="Text Box 4"/>
            <p:cNvSpPr txBox="1">
              <a:spLocks noChangeArrowheads="1"/>
            </p:cNvSpPr>
            <p:nvPr/>
          </p:nvSpPr>
          <p:spPr bwMode="auto">
            <a:xfrm>
              <a:off x="2977060" y="5181600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&lt;110, 80&gt;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</p:grp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331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777083" y="2133600"/>
            <a:ext cx="8440311" cy="5455861"/>
            <a:chOff x="777081" y="2133600"/>
            <a:chExt cx="8440311" cy="5455860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24881" y="55626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806281" y="39624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272881" y="57912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2224881" y="22860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1081881" y="3733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5425281" y="2209801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cxnSp>
          <p:nvCxnSpPr>
            <p:cNvPr id="17" name="Straight Connector 16"/>
            <p:cNvCxnSpPr>
              <a:stCxn id="10" idx="1"/>
              <a:endCxn id="8" idx="3"/>
            </p:cNvCxnSpPr>
            <p:nvPr/>
          </p:nvCxnSpPr>
          <p:spPr bwMode="auto">
            <a:xfrm flipH="1">
              <a:off x="2974155" y="2440634"/>
              <a:ext cx="2451126" cy="76199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1380319" y="2743200"/>
              <a:ext cx="996962" cy="9906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endCxn id="8" idx="2"/>
            </p:cNvCxnSpPr>
            <p:nvPr/>
          </p:nvCxnSpPr>
          <p:spPr bwMode="auto">
            <a:xfrm flipH="1" flipV="1">
              <a:off x="2599518" y="2747665"/>
              <a:ext cx="2673364" cy="3043537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8" idx="2"/>
              <a:endCxn id="5" idx="0"/>
            </p:cNvCxnSpPr>
            <p:nvPr/>
          </p:nvCxnSpPr>
          <p:spPr bwMode="auto">
            <a:xfrm>
              <a:off x="2599518" y="2747665"/>
              <a:ext cx="0" cy="2814935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6339681" y="4419600"/>
              <a:ext cx="287771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N32 state: </a:t>
              </a:r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Held</a:t>
              </a:r>
              <a:r>
                <a:rPr lang="en-US" dirty="0" smtClean="0">
                  <a:latin typeface="Times New Roman"/>
                  <a:cs typeface="Times New Roman"/>
                </a:rPr>
                <a:t>.</a:t>
              </a:r>
            </a:p>
            <a:p>
              <a:r>
                <a:rPr lang="en-US" dirty="0">
                  <a:latin typeface="Times New Roman"/>
                  <a:cs typeface="Times New Roman"/>
                </a:rPr>
                <a:t>C</a:t>
              </a:r>
              <a:r>
                <a:rPr lang="en-US" dirty="0" smtClean="0">
                  <a:latin typeface="Times New Roman"/>
                  <a:cs typeface="Times New Roman"/>
                </a:rPr>
                <a:t>an now access CS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Queue requests: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&lt;115, 12&gt;, &lt;110, 80&gt;</a:t>
              </a:r>
            </a:p>
            <a:p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777081" y="2133600"/>
              <a:ext cx="1453994" cy="1200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N12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</a:p>
            <a:p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929481" y="6019800"/>
              <a:ext cx="716280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N80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</a:p>
            <a:p>
              <a:r>
                <a:rPr lang="en-US" dirty="0">
                  <a:latin typeface="Times New Roman"/>
                  <a:cs typeface="Times New Roman"/>
                </a:rPr>
                <a:t>Queue requests</a:t>
              </a:r>
              <a:r>
                <a:rPr lang="en-US" dirty="0" smtClean="0">
                  <a:latin typeface="Times New Roman"/>
                  <a:cs typeface="Times New Roman"/>
                </a:rPr>
                <a:t>: &lt;115, 12&gt; (since &gt; (110, 80)) </a:t>
              </a:r>
              <a:endParaRPr lang="en-US" dirty="0">
                <a:latin typeface="Times New Roman"/>
                <a:cs typeface="Times New Roman"/>
              </a:endParaRPr>
            </a:p>
            <a:p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" name="Straight Connector 30"/>
            <p:cNvCxnSpPr>
              <a:stCxn id="9" idx="2"/>
            </p:cNvCxnSpPr>
            <p:nvPr/>
          </p:nvCxnSpPr>
          <p:spPr bwMode="auto">
            <a:xfrm>
              <a:off x="1370933" y="4195465"/>
              <a:ext cx="1082548" cy="1290935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7" idx="1"/>
            </p:cNvCxnSpPr>
            <p:nvPr/>
          </p:nvCxnSpPr>
          <p:spPr bwMode="auto">
            <a:xfrm flipH="1" flipV="1">
              <a:off x="2986881" y="5943600"/>
              <a:ext cx="2286000" cy="78433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5" idx="0"/>
            </p:cNvCxnSpPr>
            <p:nvPr/>
          </p:nvCxnSpPr>
          <p:spPr bwMode="auto">
            <a:xfrm flipH="1">
              <a:off x="2599518" y="2590800"/>
              <a:ext cx="2825764" cy="29718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5120481" y="2895600"/>
              <a:ext cx="21592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>
                  <a:solidFill>
                    <a:srgbClr val="008000"/>
                  </a:solidFill>
                  <a:latin typeface="Times New Roman"/>
                  <a:cs typeface="Times New Roman"/>
                </a:rPr>
                <a:t>R</a:t>
              </a:r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eply</a:t>
              </a:r>
              <a:r>
                <a:rPr lang="en-US" dirty="0" smtClean="0">
                  <a:latin typeface="Times New Roman"/>
                  <a:cs typeface="Times New Roman"/>
                </a:rPr>
                <a:t> messages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900860" y="2521803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&lt;115, 12&gt;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8" name="Text Box 4"/>
            <p:cNvSpPr txBox="1">
              <a:spLocks noChangeArrowheads="1"/>
            </p:cNvSpPr>
            <p:nvPr/>
          </p:nvSpPr>
          <p:spPr bwMode="auto">
            <a:xfrm>
              <a:off x="2977060" y="5181600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&lt;110, 80&gt;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H="1" flipV="1">
              <a:off x="2986881" y="4724400"/>
              <a:ext cx="1" cy="11430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25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777083" y="2133600"/>
            <a:ext cx="8440311" cy="5455861"/>
            <a:chOff x="777081" y="2133600"/>
            <a:chExt cx="8440311" cy="5455860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24881" y="55626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806281" y="39624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272881" y="57912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2224881" y="22860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1081881" y="3733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5425281" y="2209801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cxnSp>
          <p:nvCxnSpPr>
            <p:cNvPr id="17" name="Straight Connector 16"/>
            <p:cNvCxnSpPr>
              <a:stCxn id="10" idx="1"/>
              <a:endCxn id="8" idx="3"/>
            </p:cNvCxnSpPr>
            <p:nvPr/>
          </p:nvCxnSpPr>
          <p:spPr bwMode="auto">
            <a:xfrm flipH="1">
              <a:off x="2974155" y="2440634"/>
              <a:ext cx="2451126" cy="76199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1380319" y="2743200"/>
              <a:ext cx="996962" cy="9906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endCxn id="8" idx="2"/>
            </p:cNvCxnSpPr>
            <p:nvPr/>
          </p:nvCxnSpPr>
          <p:spPr bwMode="auto">
            <a:xfrm flipH="1" flipV="1">
              <a:off x="2599518" y="2747665"/>
              <a:ext cx="2673364" cy="3043537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6339681" y="4419600"/>
              <a:ext cx="2877711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N32 state: </a:t>
              </a:r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Held</a:t>
              </a:r>
              <a:r>
                <a:rPr lang="en-US" dirty="0" smtClean="0">
                  <a:latin typeface="Times New Roman"/>
                  <a:cs typeface="Times New Roman"/>
                </a:rPr>
                <a:t>.</a:t>
              </a:r>
            </a:p>
            <a:p>
              <a:r>
                <a:rPr lang="en-US" dirty="0">
                  <a:latin typeface="Times New Roman"/>
                  <a:cs typeface="Times New Roman"/>
                </a:rPr>
                <a:t>C</a:t>
              </a:r>
              <a:r>
                <a:rPr lang="en-US" dirty="0" smtClean="0">
                  <a:latin typeface="Times New Roman"/>
                  <a:cs typeface="Times New Roman"/>
                </a:rPr>
                <a:t>an now access CS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Queue requests: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&lt;115, 12&gt;, &lt;110, 80&gt;</a:t>
              </a:r>
            </a:p>
            <a:p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777081" y="2133600"/>
              <a:ext cx="1453994" cy="1200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N12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</a:p>
            <a:p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929481" y="6019800"/>
              <a:ext cx="449580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N80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</a:p>
            <a:p>
              <a:r>
                <a:rPr lang="en-US" dirty="0">
                  <a:latin typeface="Times New Roman"/>
                  <a:cs typeface="Times New Roman"/>
                </a:rPr>
                <a:t>Queue requests</a:t>
              </a:r>
              <a:r>
                <a:rPr lang="en-US" dirty="0" smtClean="0">
                  <a:latin typeface="Times New Roman"/>
                  <a:cs typeface="Times New Roman"/>
                </a:rPr>
                <a:t>: &lt;115, 12&gt;</a:t>
              </a:r>
              <a:endParaRPr lang="en-US" dirty="0">
                <a:latin typeface="Times New Roman"/>
                <a:cs typeface="Times New Roman"/>
              </a:endParaRPr>
            </a:p>
            <a:p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" name="Straight Connector 30"/>
            <p:cNvCxnSpPr>
              <a:stCxn id="9" idx="2"/>
            </p:cNvCxnSpPr>
            <p:nvPr/>
          </p:nvCxnSpPr>
          <p:spPr bwMode="auto">
            <a:xfrm>
              <a:off x="1370933" y="4195465"/>
              <a:ext cx="1082548" cy="1290935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7" idx="1"/>
            </p:cNvCxnSpPr>
            <p:nvPr/>
          </p:nvCxnSpPr>
          <p:spPr bwMode="auto">
            <a:xfrm flipH="1" flipV="1">
              <a:off x="2986881" y="5943600"/>
              <a:ext cx="2286000" cy="78433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5" idx="0"/>
            </p:cNvCxnSpPr>
            <p:nvPr/>
          </p:nvCxnSpPr>
          <p:spPr bwMode="auto">
            <a:xfrm flipH="1">
              <a:off x="2599518" y="2590800"/>
              <a:ext cx="2825764" cy="29718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1996281" y="3352800"/>
              <a:ext cx="21592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>
                  <a:solidFill>
                    <a:srgbClr val="008000"/>
                  </a:solidFill>
                  <a:latin typeface="Times New Roman"/>
                  <a:cs typeface="Times New Roman"/>
                </a:rPr>
                <a:t>R</a:t>
              </a:r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eply</a:t>
              </a:r>
              <a:r>
                <a:rPr lang="en-US" dirty="0" smtClean="0">
                  <a:latin typeface="Times New Roman"/>
                  <a:cs typeface="Times New Roman"/>
                </a:rPr>
                <a:t> messages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900860" y="2521803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&lt;115, 12&gt;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8" name="Text Box 4"/>
            <p:cNvSpPr txBox="1">
              <a:spLocks noChangeArrowheads="1"/>
            </p:cNvSpPr>
            <p:nvPr/>
          </p:nvSpPr>
          <p:spPr bwMode="auto">
            <a:xfrm>
              <a:off x="2977060" y="5181600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&lt;110, 80&gt;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 bwMode="auto">
            <a:xfrm flipH="1" flipV="1">
              <a:off x="2986881" y="2743200"/>
              <a:ext cx="2" cy="312420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 bwMode="auto">
            <a:xfrm>
              <a:off x="2453481" y="2743200"/>
              <a:ext cx="0" cy="28194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8730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/>
              <a:t>Ricart-Agrawala</a:t>
            </a:r>
            <a:r>
              <a:rPr lang="en-US" dirty="0" smtClean="0"/>
              <a:t> Algorithm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67483" y="2133600"/>
            <a:ext cx="9049911" cy="5455861"/>
            <a:chOff x="167481" y="2133600"/>
            <a:chExt cx="9049911" cy="5455860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224881" y="55626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N80</a:t>
              </a: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5806281" y="3962400"/>
              <a:ext cx="749274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N32</a:t>
              </a: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5272881" y="5791200"/>
              <a:ext cx="578103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N5</a:t>
              </a:r>
            </a:p>
          </p:txBody>
        </p:sp>
        <p:sp>
          <p:nvSpPr>
            <p:cNvPr id="8" name="Text Box 22"/>
            <p:cNvSpPr txBox="1">
              <a:spLocks noChangeArrowheads="1"/>
            </p:cNvSpPr>
            <p:nvPr/>
          </p:nvSpPr>
          <p:spPr bwMode="auto">
            <a:xfrm>
              <a:off x="2224881" y="2286000"/>
              <a:ext cx="749274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N12</a:t>
              </a:r>
            </a:p>
          </p:txBody>
        </p:sp>
        <p:sp>
          <p:nvSpPr>
            <p:cNvPr id="9" name="Text Box 23"/>
            <p:cNvSpPr txBox="1">
              <a:spLocks noChangeArrowheads="1"/>
            </p:cNvSpPr>
            <p:nvPr/>
          </p:nvSpPr>
          <p:spPr bwMode="auto">
            <a:xfrm>
              <a:off x="1081881" y="3733800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N6</a:t>
              </a:r>
            </a:p>
          </p:txBody>
        </p:sp>
        <p:sp>
          <p:nvSpPr>
            <p:cNvPr id="10" name="Text Box 24"/>
            <p:cNvSpPr txBox="1">
              <a:spLocks noChangeArrowheads="1"/>
            </p:cNvSpPr>
            <p:nvPr/>
          </p:nvSpPr>
          <p:spPr bwMode="auto">
            <a:xfrm>
              <a:off x="5425281" y="2209801"/>
              <a:ext cx="578103" cy="46166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solidFill>
                    <a:schemeClr val="accent2"/>
                  </a:solidFill>
                  <a:latin typeface="Helvetica" charset="0"/>
                </a:rPr>
                <a:t>N3</a:t>
              </a:r>
            </a:p>
          </p:txBody>
        </p:sp>
        <p:cxnSp>
          <p:nvCxnSpPr>
            <p:cNvPr id="17" name="Straight Connector 16"/>
            <p:cNvCxnSpPr>
              <a:stCxn id="10" idx="1"/>
              <a:endCxn id="8" idx="3"/>
            </p:cNvCxnSpPr>
            <p:nvPr/>
          </p:nvCxnSpPr>
          <p:spPr bwMode="auto">
            <a:xfrm flipH="1">
              <a:off x="2974155" y="2440634"/>
              <a:ext cx="2451126" cy="76199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auto">
            <a:xfrm flipV="1">
              <a:off x="1380319" y="2743200"/>
              <a:ext cx="996962" cy="9906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endCxn id="8" idx="2"/>
            </p:cNvCxnSpPr>
            <p:nvPr/>
          </p:nvCxnSpPr>
          <p:spPr bwMode="auto">
            <a:xfrm flipH="1" flipV="1">
              <a:off x="2599518" y="2747665"/>
              <a:ext cx="2673364" cy="3043537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 Box 4"/>
            <p:cNvSpPr txBox="1">
              <a:spLocks noChangeArrowheads="1"/>
            </p:cNvSpPr>
            <p:nvPr/>
          </p:nvSpPr>
          <p:spPr bwMode="auto">
            <a:xfrm>
              <a:off x="6339681" y="4419600"/>
              <a:ext cx="2877711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N32 state: </a:t>
              </a:r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Released</a:t>
              </a:r>
              <a:r>
                <a:rPr lang="en-US" dirty="0" smtClean="0">
                  <a:latin typeface="Times New Roman"/>
                  <a:cs typeface="Times New Roman"/>
                </a:rPr>
                <a:t>.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Multicast Reply to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&lt;115, 12&gt;, &lt;110, 80&gt;</a:t>
              </a:r>
            </a:p>
            <a:p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167481" y="2133600"/>
              <a:ext cx="3841274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N12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Wanted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(waiting for 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N80’s </a:t>
              </a:r>
            </a:p>
            <a:p>
              <a:r>
                <a:rPr lang="en-US" dirty="0" smtClean="0">
                  <a:latin typeface="Times New Roman"/>
                  <a:cs typeface="Times New Roman"/>
                </a:rPr>
                <a:t>reply)</a:t>
              </a:r>
              <a:endParaRPr lang="en-US" dirty="0" smtClean="0">
                <a:solidFill>
                  <a:srgbClr val="0000FF"/>
                </a:solidFill>
                <a:latin typeface="Times New Roman"/>
                <a:cs typeface="Times New Roman"/>
              </a:endParaRPr>
            </a:p>
            <a:p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929481" y="6019800"/>
              <a:ext cx="449580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 smtClean="0">
                  <a:latin typeface="Times New Roman"/>
                  <a:cs typeface="Times New Roman"/>
                </a:rPr>
                <a:t>N80 state:</a:t>
              </a:r>
            </a:p>
            <a:p>
              <a:r>
                <a:rPr lang="en-US" dirty="0" smtClean="0">
                  <a:solidFill>
                    <a:srgbClr val="0000FF"/>
                  </a:solidFill>
                  <a:latin typeface="Times New Roman"/>
                  <a:cs typeface="Times New Roman"/>
                </a:rPr>
                <a:t>Held. </a:t>
              </a:r>
              <a:r>
                <a:rPr lang="en-US" dirty="0" smtClean="0">
                  <a:latin typeface="Times New Roman"/>
                  <a:cs typeface="Times New Roman"/>
                </a:rPr>
                <a:t>Can now access CS.</a:t>
              </a:r>
              <a:endParaRPr lang="en-US" dirty="0" smtClean="0">
                <a:solidFill>
                  <a:srgbClr val="0000FF"/>
                </a:solidFill>
                <a:latin typeface="Times New Roman"/>
                <a:cs typeface="Times New Roman"/>
              </a:endParaRPr>
            </a:p>
            <a:p>
              <a:r>
                <a:rPr lang="en-US" dirty="0">
                  <a:latin typeface="Times New Roman"/>
                  <a:cs typeface="Times New Roman"/>
                </a:rPr>
                <a:t>Queue requests</a:t>
              </a:r>
              <a:r>
                <a:rPr lang="en-US" dirty="0" smtClean="0">
                  <a:latin typeface="Times New Roman"/>
                  <a:cs typeface="Times New Roman"/>
                </a:rPr>
                <a:t>: &lt;115, 12&gt;</a:t>
              </a:r>
              <a:endParaRPr lang="en-US" dirty="0">
                <a:latin typeface="Times New Roman"/>
                <a:cs typeface="Times New Roman"/>
              </a:endParaRPr>
            </a:p>
            <a:p>
              <a:endParaRPr lang="en-US" dirty="0">
                <a:solidFill>
                  <a:srgbClr val="0000FF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1" name="Straight Connector 30"/>
            <p:cNvCxnSpPr>
              <a:stCxn id="9" idx="2"/>
            </p:cNvCxnSpPr>
            <p:nvPr/>
          </p:nvCxnSpPr>
          <p:spPr bwMode="auto">
            <a:xfrm>
              <a:off x="1370933" y="4195465"/>
              <a:ext cx="1082548" cy="1290935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7" idx="1"/>
            </p:cNvCxnSpPr>
            <p:nvPr/>
          </p:nvCxnSpPr>
          <p:spPr bwMode="auto">
            <a:xfrm flipH="1" flipV="1">
              <a:off x="2986881" y="5943600"/>
              <a:ext cx="2286000" cy="78433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5" idx="0"/>
            </p:cNvCxnSpPr>
            <p:nvPr/>
          </p:nvCxnSpPr>
          <p:spPr bwMode="auto">
            <a:xfrm flipH="1">
              <a:off x="2599518" y="2590800"/>
              <a:ext cx="2825764" cy="29718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 Box 4"/>
            <p:cNvSpPr txBox="1">
              <a:spLocks noChangeArrowheads="1"/>
            </p:cNvSpPr>
            <p:nvPr/>
          </p:nvSpPr>
          <p:spPr bwMode="auto">
            <a:xfrm>
              <a:off x="1996281" y="3352800"/>
              <a:ext cx="21592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dirty="0">
                  <a:solidFill>
                    <a:srgbClr val="008000"/>
                  </a:solidFill>
                  <a:latin typeface="Times New Roman"/>
                  <a:cs typeface="Times New Roman"/>
                </a:rPr>
                <a:t>R</a:t>
              </a:r>
              <a:r>
                <a:rPr lang="en-US" dirty="0" smtClean="0">
                  <a:solidFill>
                    <a:srgbClr val="008000"/>
                  </a:solidFill>
                  <a:latin typeface="Times New Roman"/>
                  <a:cs typeface="Times New Roman"/>
                </a:rPr>
                <a:t>eply</a:t>
              </a:r>
              <a:r>
                <a:rPr lang="en-US" dirty="0" smtClean="0">
                  <a:latin typeface="Times New Roman"/>
                  <a:cs typeface="Times New Roman"/>
                </a:rPr>
                <a:t> messages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5" name="Text Box 4"/>
            <p:cNvSpPr txBox="1">
              <a:spLocks noChangeArrowheads="1"/>
            </p:cNvSpPr>
            <p:nvPr/>
          </p:nvSpPr>
          <p:spPr bwMode="auto">
            <a:xfrm>
              <a:off x="2900860" y="2521803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&lt;115, 12&gt;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sp>
          <p:nvSpPr>
            <p:cNvPr id="28" name="Text Box 4"/>
            <p:cNvSpPr txBox="1">
              <a:spLocks noChangeArrowheads="1"/>
            </p:cNvSpPr>
            <p:nvPr/>
          </p:nvSpPr>
          <p:spPr bwMode="auto">
            <a:xfrm>
              <a:off x="2977060" y="5181600"/>
              <a:ext cx="22958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Request message</a:t>
              </a:r>
            </a:p>
            <a:p>
              <a:pPr algn="ctr"/>
              <a:r>
                <a:rPr lang="en-US" dirty="0" smtClean="0">
                  <a:latin typeface="Times New Roman"/>
                  <a:cs typeface="Times New Roman"/>
                </a:rPr>
                <a:t>&lt;110, 80&gt;</a:t>
              </a:r>
              <a:endParaRPr lang="en-US" dirty="0">
                <a:latin typeface="Times New Roman"/>
                <a:cs typeface="Times New Roman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 bwMode="auto">
            <a:xfrm>
              <a:off x="2453481" y="2743200"/>
              <a:ext cx="0" cy="2819400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6" idx="1"/>
            </p:cNvCxnSpPr>
            <p:nvPr/>
          </p:nvCxnSpPr>
          <p:spPr bwMode="auto">
            <a:xfrm flipH="1">
              <a:off x="2910681" y="4193233"/>
              <a:ext cx="2895600" cy="1369368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6" idx="1"/>
            </p:cNvCxnSpPr>
            <p:nvPr/>
          </p:nvCxnSpPr>
          <p:spPr bwMode="auto">
            <a:xfrm flipH="1" flipV="1">
              <a:off x="2910681" y="2743202"/>
              <a:ext cx="2895600" cy="1450031"/>
            </a:xfrm>
            <a:prstGeom prst="line">
              <a:avLst/>
            </a:prstGeom>
            <a:ln>
              <a:solidFill>
                <a:srgbClr val="008000"/>
              </a:solidFill>
              <a:prstDash val="solid"/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047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</a:t>
            </a:r>
            <a:r>
              <a:rPr lang="en-US" dirty="0" err="1" smtClean="0"/>
              <a:t>Ricart-Agrawala’s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Safety</a:t>
            </a:r>
          </a:p>
          <a:p>
            <a:pPr lvl="1"/>
            <a:r>
              <a:rPr lang="en-US" dirty="0"/>
              <a:t>Two processes P</a:t>
            </a:r>
            <a:r>
              <a:rPr lang="en-US" i="1" dirty="0"/>
              <a:t>i</a:t>
            </a:r>
            <a:r>
              <a:rPr lang="en-US" dirty="0"/>
              <a:t>  and </a:t>
            </a:r>
            <a:r>
              <a:rPr lang="en-US" dirty="0" err="1"/>
              <a:t>P</a:t>
            </a:r>
            <a:r>
              <a:rPr lang="en-US" i="1" dirty="0" err="1"/>
              <a:t>j</a:t>
            </a:r>
            <a:r>
              <a:rPr lang="en-US" dirty="0"/>
              <a:t> cannot both have access to CS</a:t>
            </a:r>
          </a:p>
          <a:p>
            <a:pPr lvl="2"/>
            <a:r>
              <a:rPr lang="en-US" sz="2200" dirty="0"/>
              <a:t>If they did, then both would have sent Reply to each other </a:t>
            </a:r>
          </a:p>
          <a:p>
            <a:pPr lvl="2"/>
            <a:r>
              <a:rPr lang="en-US" sz="2200" dirty="0"/>
              <a:t>Thus, </a:t>
            </a:r>
            <a:r>
              <a:rPr lang="en-US" sz="2200" dirty="0">
                <a:ea typeface="ＭＳ Ｐゴシック" charset="0"/>
              </a:rPr>
              <a:t>(T</a:t>
            </a:r>
            <a:r>
              <a:rPr lang="en-US" sz="2200" i="1" dirty="0">
                <a:ea typeface="ＭＳ Ｐゴシック" charset="0"/>
              </a:rPr>
              <a:t>i</a:t>
            </a:r>
            <a:r>
              <a:rPr lang="en-US" sz="2200" dirty="0">
                <a:ea typeface="ＭＳ Ｐゴシック" charset="0"/>
              </a:rPr>
              <a:t>, </a:t>
            </a:r>
            <a:r>
              <a:rPr lang="en-US" sz="2200" i="1" dirty="0" err="1">
                <a:ea typeface="ＭＳ Ｐゴシック" charset="0"/>
              </a:rPr>
              <a:t>i</a:t>
            </a:r>
            <a:r>
              <a:rPr lang="en-US" sz="2200" dirty="0">
                <a:ea typeface="ＭＳ Ｐゴシック" charset="0"/>
              </a:rPr>
              <a:t>) &lt; (</a:t>
            </a:r>
            <a:r>
              <a:rPr lang="en-US" sz="2200" dirty="0" err="1">
                <a:ea typeface="ＭＳ Ｐゴシック" charset="0"/>
              </a:rPr>
              <a:t>T</a:t>
            </a:r>
            <a:r>
              <a:rPr lang="en-US" sz="2200" i="1" dirty="0" err="1">
                <a:ea typeface="ＭＳ Ｐゴシック" charset="0"/>
              </a:rPr>
              <a:t>j</a:t>
            </a:r>
            <a:r>
              <a:rPr lang="en-US" sz="2200" dirty="0">
                <a:ea typeface="ＭＳ Ｐゴシック" charset="0"/>
              </a:rPr>
              <a:t>, </a:t>
            </a:r>
            <a:r>
              <a:rPr lang="en-US" sz="2200" i="1" dirty="0">
                <a:ea typeface="ＭＳ Ｐゴシック" charset="0"/>
              </a:rPr>
              <a:t>j</a:t>
            </a:r>
            <a:r>
              <a:rPr lang="en-US" sz="2200" dirty="0">
                <a:ea typeface="ＭＳ Ｐゴシック" charset="0"/>
              </a:rPr>
              <a:t>) and (</a:t>
            </a:r>
            <a:r>
              <a:rPr lang="en-US" sz="2200" dirty="0" err="1">
                <a:ea typeface="ＭＳ Ｐゴシック" charset="0"/>
              </a:rPr>
              <a:t>T</a:t>
            </a:r>
            <a:r>
              <a:rPr lang="en-US" sz="2200" i="1" dirty="0" err="1">
                <a:ea typeface="ＭＳ Ｐゴシック" charset="0"/>
              </a:rPr>
              <a:t>j</a:t>
            </a:r>
            <a:r>
              <a:rPr lang="en-US" sz="2200" dirty="0">
                <a:ea typeface="ＭＳ Ｐゴシック" charset="0"/>
              </a:rPr>
              <a:t>, </a:t>
            </a:r>
            <a:r>
              <a:rPr lang="en-US" sz="2200" i="1" dirty="0">
                <a:ea typeface="ＭＳ Ｐゴシック" charset="0"/>
              </a:rPr>
              <a:t>j</a:t>
            </a:r>
            <a:r>
              <a:rPr lang="en-US" sz="2200" dirty="0">
                <a:ea typeface="ＭＳ Ｐゴシック" charset="0"/>
              </a:rPr>
              <a:t>) &lt; (T</a:t>
            </a:r>
            <a:r>
              <a:rPr lang="en-US" sz="2200" i="1" dirty="0">
                <a:ea typeface="ＭＳ Ｐゴシック" charset="0"/>
              </a:rPr>
              <a:t>i</a:t>
            </a:r>
            <a:r>
              <a:rPr lang="en-US" sz="2200" dirty="0">
                <a:ea typeface="ＭＳ Ｐゴシック" charset="0"/>
              </a:rPr>
              <a:t>, </a:t>
            </a:r>
            <a:r>
              <a:rPr lang="en-US" sz="2200" i="1" dirty="0" err="1">
                <a:ea typeface="ＭＳ Ｐゴシック" charset="0"/>
              </a:rPr>
              <a:t>i</a:t>
            </a:r>
            <a:r>
              <a:rPr lang="en-US" sz="2200" dirty="0">
                <a:ea typeface="ＭＳ Ｐゴシック" charset="0"/>
              </a:rPr>
              <a:t>), which are together not possible</a:t>
            </a:r>
          </a:p>
          <a:p>
            <a:pPr lvl="2"/>
            <a:r>
              <a:rPr lang="en-US" sz="2200" dirty="0">
                <a:ea typeface="ＭＳ Ｐゴシック" charset="0"/>
              </a:rPr>
              <a:t>What if (T</a:t>
            </a:r>
            <a:r>
              <a:rPr lang="en-US" sz="2200" i="1" dirty="0">
                <a:ea typeface="ＭＳ Ｐゴシック" charset="0"/>
              </a:rPr>
              <a:t>i</a:t>
            </a:r>
            <a:r>
              <a:rPr lang="en-US" sz="2200" dirty="0">
                <a:ea typeface="ＭＳ Ｐゴシック" charset="0"/>
              </a:rPr>
              <a:t>, </a:t>
            </a:r>
            <a:r>
              <a:rPr lang="en-US" sz="2200" i="1" dirty="0" err="1">
                <a:ea typeface="ＭＳ Ｐゴシック" charset="0"/>
              </a:rPr>
              <a:t>i</a:t>
            </a:r>
            <a:r>
              <a:rPr lang="en-US" sz="2200" dirty="0">
                <a:ea typeface="ＭＳ Ｐゴシック" charset="0"/>
              </a:rPr>
              <a:t>) &lt; (</a:t>
            </a:r>
            <a:r>
              <a:rPr lang="en-US" sz="2200" dirty="0" err="1">
                <a:ea typeface="ＭＳ Ｐゴシック" charset="0"/>
              </a:rPr>
              <a:t>T</a:t>
            </a:r>
            <a:r>
              <a:rPr lang="en-US" sz="2200" i="1" dirty="0" err="1">
                <a:ea typeface="ＭＳ Ｐゴシック" charset="0"/>
              </a:rPr>
              <a:t>j</a:t>
            </a:r>
            <a:r>
              <a:rPr lang="en-US" sz="2200" dirty="0">
                <a:ea typeface="ＭＳ Ｐゴシック" charset="0"/>
              </a:rPr>
              <a:t>, </a:t>
            </a:r>
            <a:r>
              <a:rPr lang="en-US" sz="2200" i="1" dirty="0">
                <a:ea typeface="ＭＳ Ｐゴシック" charset="0"/>
              </a:rPr>
              <a:t>j</a:t>
            </a:r>
            <a:r>
              <a:rPr lang="en-US" sz="2200" dirty="0">
                <a:ea typeface="ＭＳ Ｐゴシック" charset="0"/>
              </a:rPr>
              <a:t>) and </a:t>
            </a:r>
            <a:r>
              <a:rPr lang="en-US" sz="2200" dirty="0"/>
              <a:t>P</a:t>
            </a:r>
            <a:r>
              <a:rPr lang="en-US" sz="2200" i="1" dirty="0"/>
              <a:t>i </a:t>
            </a:r>
            <a:r>
              <a:rPr lang="en-US" sz="2200" dirty="0"/>
              <a:t>replied to </a:t>
            </a:r>
            <a:r>
              <a:rPr lang="en-US" sz="2200" dirty="0" err="1"/>
              <a:t>P</a:t>
            </a:r>
            <a:r>
              <a:rPr lang="en-US" sz="2200" i="1" dirty="0" err="1"/>
              <a:t>j</a:t>
            </a:r>
            <a:r>
              <a:rPr lang="en-US" sz="2200" dirty="0" err="1"/>
              <a:t>’s</a:t>
            </a:r>
            <a:r>
              <a:rPr lang="en-US" sz="2200" dirty="0"/>
              <a:t> request before it created its own request? </a:t>
            </a:r>
          </a:p>
          <a:p>
            <a:pPr lvl="3"/>
            <a:r>
              <a:rPr lang="en-US" sz="2200" dirty="0"/>
              <a:t>Then it seems like both P</a:t>
            </a:r>
            <a:r>
              <a:rPr lang="en-US" sz="2200" i="1" dirty="0"/>
              <a:t>i</a:t>
            </a:r>
            <a:r>
              <a:rPr lang="en-US" sz="2200" dirty="0"/>
              <a:t> and </a:t>
            </a:r>
            <a:r>
              <a:rPr lang="en-US" sz="2200" dirty="0" err="1"/>
              <a:t>P</a:t>
            </a:r>
            <a:r>
              <a:rPr lang="en-US" sz="2200" i="1" dirty="0" err="1"/>
              <a:t>j</a:t>
            </a:r>
            <a:r>
              <a:rPr lang="en-US" sz="2200" dirty="0"/>
              <a:t> would approve each others’ requests</a:t>
            </a:r>
          </a:p>
          <a:p>
            <a:pPr lvl="3"/>
            <a:r>
              <a:rPr lang="en-US" sz="2200" dirty="0"/>
              <a:t>But then, causality and </a:t>
            </a:r>
            <a:r>
              <a:rPr lang="en-US" sz="2200" dirty="0" err="1"/>
              <a:t>Lamport</a:t>
            </a:r>
            <a:r>
              <a:rPr lang="en-US" sz="2200" dirty="0"/>
              <a:t> timestamps at P</a:t>
            </a:r>
            <a:r>
              <a:rPr lang="en-US" sz="2200" i="1" dirty="0"/>
              <a:t>i</a:t>
            </a:r>
            <a:r>
              <a:rPr lang="en-US" sz="2200" dirty="0"/>
              <a:t> implies that </a:t>
            </a:r>
            <a:r>
              <a:rPr lang="en-US" sz="2200" dirty="0">
                <a:ea typeface="ＭＳ Ｐゴシック" charset="0"/>
              </a:rPr>
              <a:t>T</a:t>
            </a:r>
            <a:r>
              <a:rPr lang="en-US" sz="2200" i="1" dirty="0">
                <a:ea typeface="ＭＳ Ｐゴシック" charset="0"/>
              </a:rPr>
              <a:t>i </a:t>
            </a:r>
            <a:r>
              <a:rPr lang="en-US" sz="2200" dirty="0">
                <a:ea typeface="ＭＳ Ｐゴシック" charset="0"/>
              </a:rPr>
              <a:t>&gt; </a:t>
            </a:r>
            <a:r>
              <a:rPr lang="en-US" sz="2200" dirty="0" err="1">
                <a:ea typeface="ＭＳ Ｐゴシック" charset="0"/>
              </a:rPr>
              <a:t>T</a:t>
            </a:r>
            <a:r>
              <a:rPr lang="en-US" sz="2200" i="1" dirty="0" err="1">
                <a:ea typeface="ＭＳ Ｐゴシック" charset="0"/>
              </a:rPr>
              <a:t>j</a:t>
            </a:r>
            <a:r>
              <a:rPr lang="en-US" sz="2200" i="1" dirty="0">
                <a:ea typeface="ＭＳ Ｐゴシック" charset="0"/>
              </a:rPr>
              <a:t> </a:t>
            </a:r>
            <a:r>
              <a:rPr lang="en-US" sz="2200" dirty="0">
                <a:ea typeface="ＭＳ Ｐゴシック" charset="0"/>
              </a:rPr>
              <a:t>, which is a contradiction</a:t>
            </a:r>
          </a:p>
          <a:p>
            <a:pPr lvl="3"/>
            <a:r>
              <a:rPr lang="en-US" sz="2200" dirty="0">
                <a:ea typeface="ＭＳ Ｐゴシック" charset="0"/>
              </a:rPr>
              <a:t>So this situation cannot </a:t>
            </a:r>
            <a:r>
              <a:rPr lang="en-US" sz="2200" dirty="0" smtClean="0">
                <a:ea typeface="ＭＳ Ｐゴシック" charset="0"/>
              </a:rPr>
              <a:t>arise</a:t>
            </a:r>
            <a:endParaRPr lang="en-US" sz="2200" dirty="0">
              <a:ea typeface="ＭＳ Ｐゴシック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967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Analysis: </a:t>
            </a:r>
            <a:r>
              <a:rPr lang="en-US" dirty="0" err="1" smtClean="0"/>
              <a:t>Ricart-Agrawala’s</a:t>
            </a:r>
            <a:r>
              <a:rPr lang="en-US" smtClean="0"/>
              <a:t> Algorithm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ea typeface="ＭＳ Ｐゴシック" charset="0"/>
              </a:rPr>
              <a:t>Liveness</a:t>
            </a:r>
            <a:endParaRPr lang="en-US" dirty="0" smtClean="0">
              <a:ea typeface="ＭＳ Ｐゴシック" charset="0"/>
            </a:endParaRPr>
          </a:p>
          <a:p>
            <a:pPr lvl="1"/>
            <a:r>
              <a:rPr lang="en-US" dirty="0" smtClean="0">
                <a:ea typeface="ＭＳ Ｐゴシック" charset="0"/>
              </a:rPr>
              <a:t>Worst-case: wait for all other (</a:t>
            </a:r>
            <a:r>
              <a:rPr lang="en-US" i="1" dirty="0" smtClean="0">
                <a:ea typeface="ＭＳ Ｐゴシック" charset="0"/>
              </a:rPr>
              <a:t>N-1</a:t>
            </a:r>
            <a:r>
              <a:rPr lang="en-US" dirty="0" smtClean="0">
                <a:ea typeface="ＭＳ Ｐゴシック" charset="0"/>
              </a:rPr>
              <a:t>) processes to send Reply</a:t>
            </a:r>
          </a:p>
          <a:p>
            <a:r>
              <a:rPr lang="en-US" dirty="0" smtClean="0">
                <a:ea typeface="ＭＳ Ｐゴシック" charset="0"/>
              </a:rPr>
              <a:t>Ordering</a:t>
            </a:r>
          </a:p>
          <a:p>
            <a:pPr lvl="1"/>
            <a:r>
              <a:rPr lang="en-US" dirty="0" smtClean="0">
                <a:ea typeface="ＭＳ Ｐゴシック" charset="0"/>
              </a:rPr>
              <a:t>Requests with lower </a:t>
            </a:r>
            <a:r>
              <a:rPr lang="en-US" dirty="0" err="1" smtClean="0">
                <a:ea typeface="ＭＳ Ｐゴシック" charset="0"/>
              </a:rPr>
              <a:t>Lamport</a:t>
            </a:r>
            <a:r>
              <a:rPr lang="en-US" dirty="0" smtClean="0">
                <a:ea typeface="ＭＳ Ｐゴシック" charset="0"/>
              </a:rPr>
              <a:t> timestamps are granted earlier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84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Performance: </a:t>
            </a:r>
            <a:r>
              <a:rPr lang="en-US" dirty="0" err="1"/>
              <a:t>Ricart-Agrawala’s</a:t>
            </a:r>
            <a:r>
              <a:rPr lang="en-US" dirty="0"/>
              <a:t> Algorithm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SzPct val="120000"/>
            </a:pPr>
            <a:r>
              <a:rPr lang="en-US" dirty="0">
                <a:ea typeface="ＭＳ Ｐゴシック" charset="0"/>
              </a:rPr>
              <a:t>Bandwidth: </a:t>
            </a:r>
            <a:r>
              <a:rPr lang="en-US" dirty="0" smtClean="0">
                <a:ea typeface="ＭＳ Ｐゴシック" charset="0"/>
              </a:rPr>
              <a:t>2*(</a:t>
            </a:r>
            <a:r>
              <a:rPr lang="en-US" i="1" dirty="0">
                <a:ea typeface="ＭＳ Ｐゴシック" charset="0"/>
              </a:rPr>
              <a:t>N-1</a:t>
            </a:r>
            <a:r>
              <a:rPr lang="en-US" dirty="0">
                <a:ea typeface="ＭＳ Ｐゴシック" charset="0"/>
              </a:rPr>
              <a:t>) messages per </a:t>
            </a:r>
            <a:r>
              <a:rPr lang="en-US" dirty="0" smtClean="0">
                <a:ea typeface="ＭＳ Ｐゴシック" charset="0"/>
              </a:rPr>
              <a:t>enter() operation</a:t>
            </a:r>
            <a:endParaRPr lang="en-US" dirty="0">
              <a:ea typeface="ＭＳ Ｐゴシック" charset="0"/>
            </a:endParaRPr>
          </a:p>
          <a:p>
            <a:pPr lvl="1">
              <a:buClr>
                <a:schemeClr val="tx1"/>
              </a:buClr>
              <a:buSzPct val="120000"/>
            </a:pPr>
            <a:r>
              <a:rPr lang="en-US" sz="2000" i="1" dirty="0">
                <a:ea typeface="ＭＳ Ｐゴシック" charset="0"/>
              </a:rPr>
              <a:t>N-1</a:t>
            </a:r>
            <a:r>
              <a:rPr lang="en-US" sz="2000" dirty="0">
                <a:ea typeface="ＭＳ Ｐゴシック" charset="0"/>
              </a:rPr>
              <a:t> unicasts for the multicast request + </a:t>
            </a:r>
            <a:r>
              <a:rPr lang="en-US" sz="2000" i="1" dirty="0">
                <a:ea typeface="ＭＳ Ｐゴシック" charset="0"/>
              </a:rPr>
              <a:t>N-1</a:t>
            </a:r>
            <a:r>
              <a:rPr lang="en-US" sz="2000" dirty="0">
                <a:ea typeface="ＭＳ Ｐゴシック" charset="0"/>
              </a:rPr>
              <a:t> replies</a:t>
            </a:r>
          </a:p>
          <a:p>
            <a:pPr lvl="1">
              <a:buClr>
                <a:schemeClr val="tx1"/>
              </a:buClr>
              <a:buSzPct val="120000"/>
            </a:pPr>
            <a:r>
              <a:rPr lang="en-US" sz="2000" i="1" dirty="0">
                <a:ea typeface="ＭＳ Ｐゴシック" charset="0"/>
              </a:rPr>
              <a:t>N</a:t>
            </a:r>
            <a:r>
              <a:rPr lang="en-US" sz="2000" dirty="0">
                <a:ea typeface="ＭＳ Ｐゴシック" charset="0"/>
              </a:rPr>
              <a:t> messages if the underlying network supports </a:t>
            </a:r>
            <a:r>
              <a:rPr lang="en-US" sz="2000" dirty="0" smtClean="0">
                <a:ea typeface="ＭＳ Ｐゴシック" charset="0"/>
              </a:rPr>
              <a:t>multicast (1 multicast + </a:t>
            </a:r>
            <a:r>
              <a:rPr lang="en-US" sz="2000" i="1" dirty="0" smtClean="0">
                <a:ea typeface="ＭＳ Ｐゴシック" charset="0"/>
              </a:rPr>
              <a:t>N-1</a:t>
            </a:r>
            <a:r>
              <a:rPr lang="en-US" sz="2000" dirty="0" smtClean="0">
                <a:ea typeface="ＭＳ Ｐゴシック" charset="0"/>
              </a:rPr>
              <a:t> unicast replies)</a:t>
            </a:r>
            <a:endParaRPr lang="en-US" sz="2000" dirty="0">
              <a:ea typeface="ＭＳ Ｐゴシック" charset="0"/>
            </a:endParaRPr>
          </a:p>
          <a:p>
            <a:pPr lvl="1">
              <a:buClr>
                <a:schemeClr val="tx1"/>
              </a:buClr>
              <a:buSzPct val="120000"/>
            </a:pPr>
            <a:r>
              <a:rPr lang="en-US" sz="2000" i="1" dirty="0">
                <a:ea typeface="ＭＳ Ｐゴシック" charset="0"/>
              </a:rPr>
              <a:t>N-1</a:t>
            </a:r>
            <a:r>
              <a:rPr lang="en-US" sz="2000" dirty="0">
                <a:ea typeface="ＭＳ Ｐゴシック" charset="0"/>
              </a:rPr>
              <a:t> unicast messages per exit operation </a:t>
            </a:r>
          </a:p>
          <a:p>
            <a:pPr lvl="2">
              <a:buClr>
                <a:schemeClr val="tx1"/>
              </a:buClr>
              <a:buSzPct val="120000"/>
            </a:pPr>
            <a:r>
              <a:rPr lang="en-US" sz="2000" dirty="0">
                <a:ea typeface="ＭＳ Ｐゴシック" charset="0"/>
              </a:rPr>
              <a:t>1 multicast if the underlying network supports multicast</a:t>
            </a:r>
          </a:p>
          <a:p>
            <a:pPr>
              <a:buClr>
                <a:schemeClr val="tx1"/>
              </a:buClr>
              <a:buSzPct val="120000"/>
            </a:pPr>
            <a:r>
              <a:rPr lang="en-US" dirty="0">
                <a:ea typeface="ＭＳ Ｐゴシック" charset="0"/>
              </a:rPr>
              <a:t>Client delay: one round-trip time</a:t>
            </a:r>
          </a:p>
          <a:p>
            <a:pPr>
              <a:buClr>
                <a:schemeClr val="tx1"/>
              </a:buClr>
              <a:buSzPct val="120000"/>
            </a:pPr>
            <a:r>
              <a:rPr lang="en-US" dirty="0">
                <a:ea typeface="ＭＳ Ｐゴシック" charset="0"/>
              </a:rPr>
              <a:t>Synchronization delay: one message transmission time</a:t>
            </a:r>
          </a:p>
          <a:p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641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Maekawa’s</a:t>
            </a:r>
            <a:r>
              <a:rPr lang="en-US" dirty="0" smtClean="0"/>
              <a:t> Algorithm: Key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ea typeface="ＭＳ Ｐゴシック" charset="0"/>
              </a:rPr>
              <a:t>Ricart-Agrawala</a:t>
            </a:r>
            <a:r>
              <a:rPr lang="en-US" sz="2400" dirty="0" smtClean="0">
                <a:ea typeface="ＭＳ Ｐゴシック" charset="0"/>
              </a:rPr>
              <a:t> requires replies from </a:t>
            </a:r>
            <a:r>
              <a:rPr lang="en-US" sz="2400" i="1" dirty="0" smtClean="0">
                <a:ea typeface="ＭＳ Ｐゴシック" charset="0"/>
              </a:rPr>
              <a:t>all</a:t>
            </a:r>
            <a:r>
              <a:rPr lang="en-US" sz="2400" dirty="0" smtClean="0">
                <a:ea typeface="ＭＳ Ｐゴシック" charset="0"/>
              </a:rPr>
              <a:t> processes in group</a:t>
            </a:r>
          </a:p>
          <a:p>
            <a:r>
              <a:rPr lang="en-US" sz="2400" dirty="0" smtClean="0">
                <a:ea typeface="ＭＳ Ｐゴシック" charset="0"/>
              </a:rPr>
              <a:t>Instead, get replies from only </a:t>
            </a:r>
            <a:r>
              <a:rPr lang="en-US" sz="2400" i="1" dirty="0" smtClean="0">
                <a:ea typeface="ＭＳ Ｐゴシック" charset="0"/>
              </a:rPr>
              <a:t>some </a:t>
            </a:r>
            <a:r>
              <a:rPr lang="en-US" sz="2400" dirty="0" smtClean="0">
                <a:ea typeface="ＭＳ Ｐゴシック" charset="0"/>
              </a:rPr>
              <a:t>processes in group</a:t>
            </a:r>
          </a:p>
          <a:p>
            <a:r>
              <a:rPr lang="en-US" sz="2400" dirty="0" smtClean="0">
                <a:ea typeface="ＭＳ Ｐゴシック" charset="0"/>
              </a:rPr>
              <a:t>But ensure that only process one is given access to CS (Critical Section) at a time</a:t>
            </a:r>
            <a:endParaRPr lang="en-US" sz="2400" dirty="0">
              <a:ea typeface="ＭＳ Ｐゴシック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151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Maekawa’s</a:t>
            </a:r>
            <a:r>
              <a:rPr lang="en-US" dirty="0" smtClean="0"/>
              <a:t> Voting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9" y="1849120"/>
            <a:ext cx="8052673" cy="455168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Each </a:t>
            </a:r>
            <a:r>
              <a:rPr lang="en-US" sz="2400" dirty="0">
                <a:ea typeface="ＭＳ Ｐゴシック" charset="0"/>
              </a:rPr>
              <a:t>process </a:t>
            </a:r>
            <a:r>
              <a:rPr lang="en-US" sz="2400" dirty="0" smtClean="0">
                <a:ea typeface="ＭＳ Ｐゴシック" charset="0"/>
              </a:rPr>
              <a:t>P</a:t>
            </a:r>
            <a:r>
              <a:rPr lang="en-US" sz="2400" i="1" dirty="0" smtClean="0">
                <a:ea typeface="ＭＳ Ｐゴシック" charset="0"/>
              </a:rPr>
              <a:t>i </a:t>
            </a:r>
            <a:r>
              <a:rPr lang="en-US" sz="2400" dirty="0" smtClean="0">
                <a:ea typeface="ＭＳ Ｐゴシック" charset="0"/>
              </a:rPr>
              <a:t>is </a:t>
            </a:r>
            <a:r>
              <a:rPr lang="en-US" sz="2400" dirty="0">
                <a:ea typeface="ＭＳ Ｐゴシック" charset="0"/>
              </a:rPr>
              <a:t>associated with a </a:t>
            </a:r>
            <a:r>
              <a:rPr lang="en-US" sz="2400" i="1" u="sng" dirty="0">
                <a:ea typeface="ＭＳ Ｐゴシック" charset="0"/>
              </a:rPr>
              <a:t>voting set</a:t>
            </a:r>
            <a:r>
              <a:rPr lang="en-US" sz="2400" dirty="0">
                <a:ea typeface="ＭＳ Ｐゴシック" charset="0"/>
              </a:rPr>
              <a:t> </a:t>
            </a:r>
            <a:r>
              <a:rPr lang="en-US" sz="2400" dirty="0" smtClean="0">
                <a:ea typeface="ＭＳ Ｐゴシック" charset="0"/>
              </a:rPr>
              <a:t>V</a:t>
            </a:r>
            <a:r>
              <a:rPr lang="en-US" sz="2400" i="1" dirty="0" smtClean="0">
                <a:ea typeface="ＭＳ Ｐゴシック" charset="0"/>
              </a:rPr>
              <a:t>i </a:t>
            </a:r>
            <a:r>
              <a:rPr lang="en-US" sz="2400" dirty="0" smtClean="0">
                <a:ea typeface="ＭＳ Ｐゴシック" charset="0"/>
              </a:rPr>
              <a:t>(</a:t>
            </a:r>
            <a:r>
              <a:rPr lang="en-US" sz="2400" dirty="0">
                <a:ea typeface="ＭＳ Ｐゴシック" charset="0"/>
              </a:rPr>
              <a:t>of processes)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Each </a:t>
            </a:r>
            <a:r>
              <a:rPr lang="en-US" sz="2400" dirty="0">
                <a:ea typeface="ＭＳ Ｐゴシック" charset="0"/>
              </a:rPr>
              <a:t>process belongs to its own voting set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2400" i="1" dirty="0" smtClean="0">
                <a:ea typeface="ＭＳ Ｐゴシック" charset="0"/>
              </a:rPr>
              <a:t>The </a:t>
            </a:r>
            <a:r>
              <a:rPr lang="en-US" sz="2400" i="1" dirty="0">
                <a:ea typeface="ＭＳ Ｐゴシック" charset="0"/>
              </a:rPr>
              <a:t>intersection of any two voting sets </a:t>
            </a:r>
            <a:r>
              <a:rPr lang="en-US" sz="2400" i="1" dirty="0" smtClean="0">
                <a:ea typeface="ＭＳ Ｐゴシック" charset="0"/>
              </a:rPr>
              <a:t>must be </a:t>
            </a:r>
            <a:r>
              <a:rPr lang="en-US" sz="2400" i="1" dirty="0">
                <a:ea typeface="ＭＳ Ｐゴシック" charset="0"/>
              </a:rPr>
              <a:t>non-</a:t>
            </a:r>
            <a:r>
              <a:rPr lang="en-US" sz="2400" i="1" dirty="0" smtClean="0">
                <a:ea typeface="ＭＳ Ｐゴシック" charset="0"/>
              </a:rPr>
              <a:t>empty</a:t>
            </a:r>
          </a:p>
          <a:p>
            <a:pPr lvl="1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2400" i="1" dirty="0" smtClean="0">
                <a:ea typeface="ＭＳ Ｐゴシック" charset="0"/>
              </a:rPr>
              <a:t>Same concept as </a:t>
            </a:r>
            <a:r>
              <a:rPr lang="en-US" sz="2400" i="1" dirty="0" smtClean="0">
                <a:solidFill>
                  <a:srgbClr val="FF6600"/>
                </a:solidFill>
                <a:ea typeface="ＭＳ Ｐゴシック" charset="0"/>
              </a:rPr>
              <a:t>Quorums</a:t>
            </a:r>
            <a:r>
              <a:rPr lang="en-US" sz="2400" i="1" dirty="0" smtClean="0">
                <a:ea typeface="ＭＳ Ｐゴシック" charset="0"/>
              </a:rPr>
              <a:t>!</a:t>
            </a:r>
            <a:endParaRPr lang="en-US" sz="2400" i="1" dirty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Each </a:t>
            </a:r>
            <a:r>
              <a:rPr lang="en-US" sz="2400" dirty="0">
                <a:ea typeface="ＭＳ Ｐゴシック" charset="0"/>
              </a:rPr>
              <a:t>voting set is of size </a:t>
            </a:r>
            <a:r>
              <a:rPr lang="en-US" sz="2400" i="1" dirty="0">
                <a:ea typeface="ＭＳ Ｐゴシック" charset="0"/>
              </a:rPr>
              <a:t>K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2400" dirty="0" smtClean="0">
                <a:ea typeface="ＭＳ Ｐゴシック" charset="0"/>
              </a:rPr>
              <a:t>Each </a:t>
            </a:r>
            <a:r>
              <a:rPr lang="en-US" sz="2400" dirty="0">
                <a:ea typeface="ＭＳ Ｐゴシック" charset="0"/>
              </a:rPr>
              <a:t>process belongs to </a:t>
            </a:r>
            <a:r>
              <a:rPr lang="en-US" sz="2400" i="1" dirty="0">
                <a:ea typeface="ＭＳ Ｐゴシック" charset="0"/>
              </a:rPr>
              <a:t>M</a:t>
            </a:r>
            <a:r>
              <a:rPr lang="en-US" sz="2400" dirty="0">
                <a:ea typeface="ＭＳ Ｐゴシック" charset="0"/>
              </a:rPr>
              <a:t> other voting sets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2400" dirty="0" err="1">
                <a:ea typeface="ＭＳ Ｐゴシック" charset="0"/>
              </a:rPr>
              <a:t>Maekawa</a:t>
            </a:r>
            <a:r>
              <a:rPr lang="en-US" sz="2400" dirty="0">
                <a:ea typeface="ＭＳ Ｐゴシック" charset="0"/>
              </a:rPr>
              <a:t> showed that </a:t>
            </a:r>
            <a:r>
              <a:rPr lang="en-US" sz="2400" i="1" dirty="0">
                <a:ea typeface="ＭＳ Ｐゴシック" charset="0"/>
              </a:rPr>
              <a:t>K=M=</a:t>
            </a:r>
            <a:r>
              <a:rPr lang="en-US" sz="2400" dirty="0">
                <a:ea typeface="ＭＳ Ｐゴシック" charset="0"/>
                <a:sym typeface="Symbol" charset="0"/>
              </a:rPr>
              <a:t></a:t>
            </a:r>
            <a:r>
              <a:rPr lang="en-US" sz="2400" i="1" dirty="0">
                <a:ea typeface="ＭＳ Ｐゴシック" charset="0"/>
                <a:sym typeface="Symbol" charset="0"/>
              </a:rPr>
              <a:t>N</a:t>
            </a:r>
            <a:r>
              <a:rPr lang="en-US" sz="2400" dirty="0">
                <a:ea typeface="ＭＳ Ｐゴシック" charset="0"/>
                <a:sym typeface="Symbol" charset="0"/>
              </a:rPr>
              <a:t> works best</a:t>
            </a:r>
            <a:endParaRPr lang="en-US" sz="2400" dirty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2400" dirty="0">
                <a:ea typeface="ＭＳ Ｐゴシック" charset="0"/>
              </a:rPr>
              <a:t>   </a:t>
            </a:r>
            <a:r>
              <a:rPr lang="en-US" sz="2000" dirty="0">
                <a:solidFill>
                  <a:schemeClr val="hlink"/>
                </a:solidFill>
                <a:ea typeface="ＭＳ Ｐゴシック" charset="0"/>
              </a:rPr>
              <a:t>One way of doing this is to put N processes in a </a:t>
            </a:r>
            <a:r>
              <a:rPr lang="en-US" sz="2000" dirty="0">
                <a:solidFill>
                  <a:schemeClr val="hlink"/>
                </a:solidFill>
                <a:ea typeface="ＭＳ Ｐゴシック" charset="0"/>
                <a:sym typeface="Symbol" charset="0"/>
              </a:rPr>
              <a:t></a:t>
            </a:r>
            <a:r>
              <a:rPr lang="en-US" sz="2000" i="1" dirty="0">
                <a:solidFill>
                  <a:schemeClr val="hlink"/>
                </a:solidFill>
                <a:ea typeface="ＭＳ Ｐゴシック" charset="0"/>
                <a:sym typeface="Symbol" charset="0"/>
              </a:rPr>
              <a:t>N</a:t>
            </a:r>
            <a:r>
              <a:rPr lang="en-US" sz="2000" dirty="0">
                <a:solidFill>
                  <a:schemeClr val="hlink"/>
                </a:solidFill>
                <a:ea typeface="ＭＳ Ｐゴシック" charset="0"/>
                <a:sym typeface="Symbol" charset="0"/>
              </a:rPr>
              <a:t> by </a:t>
            </a:r>
            <a:r>
              <a:rPr lang="en-US" sz="2000" i="1" dirty="0">
                <a:solidFill>
                  <a:schemeClr val="hlink"/>
                </a:solidFill>
                <a:ea typeface="ＭＳ Ｐゴシック" charset="0"/>
                <a:sym typeface="Symbol" charset="0"/>
              </a:rPr>
              <a:t>N</a:t>
            </a:r>
            <a:r>
              <a:rPr lang="en-US" sz="2000" dirty="0">
                <a:solidFill>
                  <a:schemeClr val="hlink"/>
                </a:solidFill>
                <a:ea typeface="ＭＳ Ｐゴシック" charset="0"/>
                <a:sym typeface="Symbol" charset="0"/>
              </a:rPr>
              <a:t>  matrix and for each </a:t>
            </a:r>
            <a:r>
              <a:rPr lang="en-US" sz="2000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P</a:t>
            </a:r>
            <a:r>
              <a:rPr lang="en-US" sz="2000" i="1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i</a:t>
            </a:r>
            <a:r>
              <a:rPr lang="en-US" sz="2000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, its voting set V</a:t>
            </a:r>
            <a:r>
              <a:rPr lang="en-US" sz="2000" i="1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i </a:t>
            </a:r>
            <a:r>
              <a:rPr lang="en-US" sz="2000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= </a:t>
            </a:r>
            <a:r>
              <a:rPr lang="en-US" sz="2000" dirty="0">
                <a:solidFill>
                  <a:schemeClr val="hlink"/>
                </a:solidFill>
                <a:ea typeface="ＭＳ Ｐゴシック" charset="0"/>
                <a:sym typeface="Symbol" charset="0"/>
              </a:rPr>
              <a:t>row containing </a:t>
            </a:r>
            <a:r>
              <a:rPr lang="en-US" sz="2000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P</a:t>
            </a:r>
            <a:r>
              <a:rPr lang="en-US" sz="2000" i="1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i </a:t>
            </a:r>
            <a:r>
              <a:rPr lang="en-US" sz="2000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+ </a:t>
            </a:r>
            <a:r>
              <a:rPr lang="en-US" sz="2000" dirty="0">
                <a:solidFill>
                  <a:schemeClr val="hlink"/>
                </a:solidFill>
                <a:ea typeface="ＭＳ Ｐゴシック" charset="0"/>
                <a:sym typeface="Symbol" charset="0"/>
              </a:rPr>
              <a:t>column containing </a:t>
            </a:r>
            <a:r>
              <a:rPr lang="en-US" sz="2000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P</a:t>
            </a:r>
            <a:r>
              <a:rPr lang="en-US" sz="2000" i="1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i. </a:t>
            </a:r>
            <a:r>
              <a:rPr lang="en-US" sz="2000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Size </a:t>
            </a:r>
            <a:r>
              <a:rPr lang="en-US" sz="2000" dirty="0">
                <a:solidFill>
                  <a:schemeClr val="hlink"/>
                </a:solidFill>
                <a:ea typeface="ＭＳ Ｐゴシック" charset="0"/>
                <a:sym typeface="Symbol" charset="0"/>
              </a:rPr>
              <a:t>of voting set = 2*</a:t>
            </a:r>
            <a:r>
              <a:rPr lang="en-US" sz="2000" i="1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N</a:t>
            </a:r>
            <a:r>
              <a:rPr lang="en-US" sz="2000" dirty="0" smtClean="0">
                <a:solidFill>
                  <a:schemeClr val="hlink"/>
                </a:solidFill>
                <a:ea typeface="ＭＳ Ｐゴシック" charset="0"/>
                <a:sym typeface="Symbol" charset="0"/>
              </a:rPr>
              <a:t>-1</a:t>
            </a:r>
            <a:endParaRPr lang="en-US" sz="2000" dirty="0">
              <a:solidFill>
                <a:schemeClr val="hlink"/>
              </a:solidFill>
              <a:ea typeface="ＭＳ Ｐゴシック" charset="0"/>
              <a:sym typeface="Symbol" charset="0"/>
            </a:endParaRPr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64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Voting Sets with N=4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658815" y="2438402"/>
            <a:ext cx="7418387" cy="3832027"/>
            <a:chOff x="658813" y="2438400"/>
            <a:chExt cx="7418387" cy="3832027"/>
          </a:xfrm>
        </p:grpSpPr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658813" y="2895600"/>
              <a:ext cx="5384252" cy="3374827"/>
              <a:chOff x="658813" y="1676400"/>
              <a:chExt cx="5384252" cy="3374827"/>
            </a:xfrm>
          </p:grpSpPr>
          <p:sp>
            <p:nvSpPr>
              <p:cNvPr id="5" name="Oval 11"/>
              <p:cNvSpPr>
                <a:spLocks noChangeArrowheads="1"/>
              </p:cNvSpPr>
              <p:nvPr/>
            </p:nvSpPr>
            <p:spPr bwMode="auto">
              <a:xfrm>
                <a:off x="3579813" y="2667000"/>
                <a:ext cx="2362200" cy="2209800"/>
              </a:xfrm>
              <a:prstGeom prst="ellipse">
                <a:avLst/>
              </a:prstGeom>
              <a:solidFill>
                <a:schemeClr val="bg1">
                  <a:alpha val="0"/>
                </a:schemeClr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Oval 3"/>
              <p:cNvSpPr>
                <a:spLocks noChangeArrowheads="1"/>
              </p:cNvSpPr>
              <p:nvPr/>
            </p:nvSpPr>
            <p:spPr bwMode="auto">
              <a:xfrm>
                <a:off x="2290763" y="1703388"/>
                <a:ext cx="2362200" cy="2209800"/>
              </a:xfrm>
              <a:prstGeom prst="ellipse">
                <a:avLst/>
              </a:prstGeom>
              <a:solidFill>
                <a:schemeClr val="bg1">
                  <a:alpha val="0"/>
                </a:schemeClr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</p:spPr>
            <p:txBody>
              <a:bodyPr/>
              <a:lstStyle/>
              <a:p>
                <a:endParaRPr lang="en-US" b="1">
                  <a:solidFill>
                    <a:srgbClr val="0070C0"/>
                  </a:solidFill>
                </a:endParaRPr>
              </a:p>
            </p:txBody>
          </p:sp>
          <p:sp>
            <p:nvSpPr>
              <p:cNvPr id="7" name="Oval 4"/>
              <p:cNvSpPr>
                <a:spLocks noChangeArrowheads="1"/>
              </p:cNvSpPr>
              <p:nvPr/>
            </p:nvSpPr>
            <p:spPr bwMode="auto">
              <a:xfrm>
                <a:off x="3581400" y="1676400"/>
                <a:ext cx="2362200" cy="2209800"/>
              </a:xfrm>
              <a:prstGeom prst="ellipse">
                <a:avLst/>
              </a:prstGeom>
              <a:solidFill>
                <a:schemeClr val="bg1">
                  <a:alpha val="0"/>
                </a:schemeClr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Oval 5"/>
              <p:cNvSpPr>
                <a:spLocks noChangeArrowheads="1"/>
              </p:cNvSpPr>
              <p:nvPr/>
            </p:nvSpPr>
            <p:spPr bwMode="auto">
              <a:xfrm>
                <a:off x="2306638" y="2690813"/>
                <a:ext cx="2362200" cy="2209800"/>
              </a:xfrm>
              <a:prstGeom prst="ellipse">
                <a:avLst/>
              </a:prstGeom>
              <a:solidFill>
                <a:schemeClr val="bg1">
                  <a:alpha val="0"/>
                </a:schemeClr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6"/>
              <p:cNvSpPr txBox="1">
                <a:spLocks noChangeArrowheads="1"/>
              </p:cNvSpPr>
              <p:nvPr/>
            </p:nvSpPr>
            <p:spPr bwMode="auto">
              <a:xfrm>
                <a:off x="3541713" y="2781300"/>
                <a:ext cx="4241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1600" b="1">
                    <a:solidFill>
                      <a:srgbClr val="0070C0"/>
                    </a:solidFill>
                  </a:rPr>
                  <a:t>p1</a:t>
                </a:r>
              </a:p>
            </p:txBody>
          </p:sp>
          <p:sp>
            <p:nvSpPr>
              <p:cNvPr id="10" name="TextBox 7"/>
              <p:cNvSpPr txBox="1">
                <a:spLocks noChangeArrowheads="1"/>
              </p:cNvSpPr>
              <p:nvPr/>
            </p:nvSpPr>
            <p:spPr bwMode="auto">
              <a:xfrm>
                <a:off x="4229100" y="2762250"/>
                <a:ext cx="4241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1600" b="1">
                    <a:solidFill>
                      <a:srgbClr val="0070C0"/>
                    </a:solidFill>
                  </a:rPr>
                  <a:t>p2</a:t>
                </a:r>
              </a:p>
            </p:txBody>
          </p:sp>
          <p:sp>
            <p:nvSpPr>
              <p:cNvPr id="11" name="TextBox 8"/>
              <p:cNvSpPr txBox="1">
                <a:spLocks noChangeArrowheads="1"/>
              </p:cNvSpPr>
              <p:nvPr/>
            </p:nvSpPr>
            <p:spPr bwMode="auto">
              <a:xfrm>
                <a:off x="3535363" y="3487738"/>
                <a:ext cx="4241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1600" b="1">
                    <a:solidFill>
                      <a:srgbClr val="0070C0"/>
                    </a:solidFill>
                  </a:rPr>
                  <a:t>p3</a:t>
                </a:r>
              </a:p>
            </p:txBody>
          </p:sp>
          <p:sp>
            <p:nvSpPr>
              <p:cNvPr id="12" name="TextBox 10"/>
              <p:cNvSpPr txBox="1">
                <a:spLocks noChangeArrowheads="1"/>
              </p:cNvSpPr>
              <p:nvPr/>
            </p:nvSpPr>
            <p:spPr bwMode="auto">
              <a:xfrm>
                <a:off x="4211638" y="3487738"/>
                <a:ext cx="424115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sz="1600" b="1">
                    <a:solidFill>
                      <a:srgbClr val="0070C0"/>
                    </a:solidFill>
                  </a:rPr>
                  <a:t>p4</a:t>
                </a:r>
              </a:p>
            </p:txBody>
          </p:sp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>
                <a:off x="658813" y="1819275"/>
                <a:ext cx="177331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dirty="0" smtClean="0"/>
                  <a:t>P</a:t>
                </a:r>
                <a:r>
                  <a:rPr lang="en-US" i="1" dirty="0" smtClean="0"/>
                  <a:t>1</a:t>
                </a:r>
                <a:r>
                  <a:rPr lang="en-US" dirty="0"/>
                  <a:t>’s voting set = </a:t>
                </a:r>
                <a:r>
                  <a:rPr lang="en-US" dirty="0" smtClean="0"/>
                  <a:t>V</a:t>
                </a:r>
                <a:r>
                  <a:rPr lang="en-US" i="1" dirty="0" smtClean="0"/>
                  <a:t>1</a:t>
                </a:r>
                <a:endParaRPr lang="en-US" dirty="0"/>
              </a:p>
            </p:txBody>
          </p:sp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>
                <a:off x="5494338" y="1676400"/>
                <a:ext cx="43422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dirty="0" smtClean="0"/>
                  <a:t>V</a:t>
                </a:r>
                <a:r>
                  <a:rPr lang="en-US" i="1" dirty="0" smtClean="0"/>
                  <a:t>2</a:t>
                </a:r>
                <a:endParaRPr lang="en-US" i="1" dirty="0"/>
              </a:p>
            </p:txBody>
          </p:sp>
          <p:sp>
            <p:nvSpPr>
              <p:cNvPr id="15" name="TextBox 14"/>
              <p:cNvSpPr txBox="1">
                <a:spLocks noChangeArrowheads="1"/>
              </p:cNvSpPr>
              <p:nvPr/>
            </p:nvSpPr>
            <p:spPr bwMode="auto">
              <a:xfrm>
                <a:off x="1989138" y="4743450"/>
                <a:ext cx="41549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dirty="0" smtClean="0"/>
                  <a:t>V</a:t>
                </a:r>
                <a:r>
                  <a:rPr lang="en-US" i="1" dirty="0" smtClean="0"/>
                  <a:t>3</a:t>
                </a:r>
                <a:endParaRPr lang="en-US" dirty="0"/>
              </a:p>
            </p:txBody>
          </p:sp>
          <p:sp>
            <p:nvSpPr>
              <p:cNvPr id="16" name="TextBox 15"/>
              <p:cNvSpPr txBox="1">
                <a:spLocks noChangeArrowheads="1"/>
              </p:cNvSpPr>
              <p:nvPr/>
            </p:nvSpPr>
            <p:spPr bwMode="auto">
              <a:xfrm>
                <a:off x="5638800" y="4724400"/>
                <a:ext cx="40426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r>
                  <a:rPr lang="en-US" dirty="0" smtClean="0"/>
                  <a:t>V</a:t>
                </a:r>
                <a:r>
                  <a:rPr lang="en-US" i="1" dirty="0" smtClean="0"/>
                  <a:t>4</a:t>
                </a:r>
                <a:endParaRPr lang="en-US" dirty="0"/>
              </a:p>
            </p:txBody>
          </p:sp>
        </p:grp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7162800" y="2590800"/>
              <a:ext cx="70346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b="1">
                  <a:solidFill>
                    <a:srgbClr val="0070C0"/>
                  </a:solidFill>
                </a:rPr>
                <a:t>p1  p2</a:t>
              </a:r>
            </a:p>
            <a:p>
              <a:r>
                <a:rPr lang="en-US" b="1">
                  <a:solidFill>
                    <a:srgbClr val="0070C0"/>
                  </a:solidFill>
                </a:rPr>
                <a:t>p3  p4</a:t>
              </a:r>
            </a:p>
          </p:txBody>
        </p:sp>
        <p:cxnSp>
          <p:nvCxnSpPr>
            <p:cNvPr id="18" name="Straight Connector 18"/>
            <p:cNvCxnSpPr>
              <a:cxnSpLocks noChangeShapeType="1"/>
            </p:cNvCxnSpPr>
            <p:nvPr/>
          </p:nvCxnSpPr>
          <p:spPr bwMode="auto">
            <a:xfrm>
              <a:off x="7513638" y="2438400"/>
              <a:ext cx="0" cy="914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Connector 19"/>
            <p:cNvCxnSpPr>
              <a:cxnSpLocks noChangeShapeType="1"/>
            </p:cNvCxnSpPr>
            <p:nvPr/>
          </p:nvCxnSpPr>
          <p:spPr bwMode="auto">
            <a:xfrm flipH="1">
              <a:off x="7010400" y="2830513"/>
              <a:ext cx="1066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195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306320"/>
            <a:ext cx="7033088" cy="4551680"/>
          </a:xfrm>
        </p:spPr>
        <p:txBody>
          <a:bodyPr>
            <a:noAutofit/>
          </a:bodyPr>
          <a:lstStyle/>
          <a:p>
            <a:r>
              <a:rPr lang="en-US" sz="2200" dirty="0"/>
              <a:t>s</a:t>
            </a:r>
            <a:r>
              <a:rPr lang="en-US" sz="2200" dirty="0" smtClean="0"/>
              <a:t>tate = </a:t>
            </a:r>
            <a:r>
              <a:rPr lang="en-US" sz="2200" u="sng" dirty="0" smtClean="0">
                <a:solidFill>
                  <a:srgbClr val="953735"/>
                </a:solidFill>
              </a:rPr>
              <a:t>Released</a:t>
            </a:r>
            <a:r>
              <a:rPr lang="en-US" sz="2200" dirty="0" smtClean="0"/>
              <a:t>, voted = false</a:t>
            </a:r>
          </a:p>
          <a:p>
            <a:r>
              <a:rPr lang="en-US" sz="2200" dirty="0" smtClean="0"/>
              <a:t>enter() at process P</a:t>
            </a:r>
            <a:r>
              <a:rPr lang="en-US" sz="2200" i="1" dirty="0" smtClean="0"/>
              <a:t>i</a:t>
            </a:r>
            <a:r>
              <a:rPr lang="en-US" sz="2200" dirty="0" smtClean="0"/>
              <a:t>:</a:t>
            </a:r>
          </a:p>
          <a:p>
            <a:pPr lvl="1"/>
            <a:r>
              <a:rPr lang="en-US" sz="2200" dirty="0"/>
              <a:t>s</a:t>
            </a:r>
            <a:r>
              <a:rPr lang="en-US" sz="2200" dirty="0" smtClean="0"/>
              <a:t>tate = </a:t>
            </a:r>
            <a:r>
              <a:rPr lang="en-US" sz="2200" u="sng" dirty="0" smtClean="0">
                <a:solidFill>
                  <a:srgbClr val="953735"/>
                </a:solidFill>
              </a:rPr>
              <a:t>Wanted</a:t>
            </a:r>
          </a:p>
          <a:p>
            <a:pPr lvl="1"/>
            <a:r>
              <a:rPr lang="en-US" sz="2200" dirty="0" smtClean="0"/>
              <a:t>Multicast </a:t>
            </a:r>
            <a:r>
              <a:rPr lang="en-US" sz="2200" dirty="0" smtClean="0">
                <a:solidFill>
                  <a:srgbClr val="0000FF"/>
                </a:solidFill>
              </a:rPr>
              <a:t>Request</a:t>
            </a:r>
            <a:r>
              <a:rPr lang="en-US" sz="2200" dirty="0" smtClean="0"/>
              <a:t> message to all processes in V</a:t>
            </a:r>
            <a:r>
              <a:rPr lang="en-US" sz="2200" i="1" dirty="0" smtClean="0"/>
              <a:t>i</a:t>
            </a:r>
          </a:p>
          <a:p>
            <a:pPr lvl="1"/>
            <a:r>
              <a:rPr lang="en-US" sz="2200" dirty="0" smtClean="0"/>
              <a:t>Wait for </a:t>
            </a:r>
            <a:r>
              <a:rPr lang="en-US" sz="2200" dirty="0" smtClean="0">
                <a:solidFill>
                  <a:srgbClr val="0000FF"/>
                </a:solidFill>
              </a:rPr>
              <a:t>Reply (vote)</a:t>
            </a:r>
            <a:r>
              <a:rPr lang="en-US" sz="2200" dirty="0" smtClean="0"/>
              <a:t> messages from all processes in V</a:t>
            </a:r>
            <a:r>
              <a:rPr lang="en-US" sz="2200" i="1" dirty="0" smtClean="0"/>
              <a:t>i </a:t>
            </a:r>
            <a:r>
              <a:rPr lang="en-US" sz="2200" dirty="0" smtClean="0"/>
              <a:t>(</a:t>
            </a:r>
            <a:r>
              <a:rPr lang="en-US" sz="2200" smtClean="0"/>
              <a:t>including vote from </a:t>
            </a:r>
            <a:r>
              <a:rPr lang="en-US" sz="2200" dirty="0" smtClean="0"/>
              <a:t>self)</a:t>
            </a:r>
          </a:p>
          <a:p>
            <a:pPr lvl="1"/>
            <a:r>
              <a:rPr lang="en-US" sz="2200" dirty="0"/>
              <a:t>s</a:t>
            </a:r>
            <a:r>
              <a:rPr lang="en-US" sz="2200" dirty="0" smtClean="0"/>
              <a:t>tate = </a:t>
            </a:r>
            <a:r>
              <a:rPr lang="en-US" sz="2200" u="sng" dirty="0" smtClean="0">
                <a:solidFill>
                  <a:srgbClr val="953735"/>
                </a:solidFill>
              </a:rPr>
              <a:t>Held</a:t>
            </a:r>
          </a:p>
          <a:p>
            <a:r>
              <a:rPr lang="en-US" sz="2200" dirty="0"/>
              <a:t>exit() at process P</a:t>
            </a:r>
            <a:r>
              <a:rPr lang="en-US" sz="2200" i="1" dirty="0"/>
              <a:t>i</a:t>
            </a:r>
            <a:r>
              <a:rPr lang="en-US" sz="2200" dirty="0"/>
              <a:t>:</a:t>
            </a:r>
          </a:p>
          <a:p>
            <a:pPr lvl="1"/>
            <a:r>
              <a:rPr lang="en-US" sz="2200" dirty="0"/>
              <a:t>s</a:t>
            </a:r>
            <a:r>
              <a:rPr lang="en-US" sz="2200" dirty="0" smtClean="0"/>
              <a:t>tate = </a:t>
            </a:r>
            <a:r>
              <a:rPr lang="en-US" sz="2200" u="sng" dirty="0" smtClean="0">
                <a:solidFill>
                  <a:srgbClr val="953735"/>
                </a:solidFill>
              </a:rPr>
              <a:t>Released</a:t>
            </a:r>
          </a:p>
          <a:p>
            <a:pPr lvl="1"/>
            <a:r>
              <a:rPr lang="en-US" sz="2200" dirty="0" smtClean="0"/>
              <a:t>Multicast </a:t>
            </a:r>
            <a:r>
              <a:rPr lang="en-US" sz="2200" dirty="0" smtClean="0">
                <a:solidFill>
                  <a:srgbClr val="0000FF"/>
                </a:solidFill>
              </a:rPr>
              <a:t>Release </a:t>
            </a:r>
            <a:r>
              <a:rPr lang="en-US" sz="2200" dirty="0" smtClean="0"/>
              <a:t>to all processes in V</a:t>
            </a:r>
            <a:r>
              <a:rPr lang="en-US" sz="2200" i="1" dirty="0" smtClean="0"/>
              <a:t>i</a:t>
            </a:r>
            <a:endParaRPr lang="en-US" sz="22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751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When P</a:t>
            </a:r>
            <a:r>
              <a:rPr lang="en-US" i="1" dirty="0" smtClean="0"/>
              <a:t>i </a:t>
            </a:r>
            <a:r>
              <a:rPr lang="en-US" dirty="0" smtClean="0"/>
              <a:t>receives a Request from </a:t>
            </a:r>
            <a:r>
              <a:rPr lang="en-US" dirty="0" err="1" smtClean="0"/>
              <a:t>P</a:t>
            </a:r>
            <a:r>
              <a:rPr lang="en-US" i="1" dirty="0" err="1" smtClean="0"/>
              <a:t>j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b="1" dirty="0"/>
              <a:t>i</a:t>
            </a:r>
            <a:r>
              <a:rPr lang="en-US" b="1" dirty="0" smtClean="0"/>
              <a:t>f </a:t>
            </a:r>
            <a:r>
              <a:rPr lang="en-US" dirty="0" smtClean="0"/>
              <a:t>(state == </a:t>
            </a:r>
            <a:r>
              <a:rPr lang="en-US" u="sng" dirty="0" smtClean="0">
                <a:solidFill>
                  <a:srgbClr val="953735"/>
                </a:solidFill>
              </a:rPr>
              <a:t>Held</a:t>
            </a:r>
            <a:r>
              <a:rPr lang="en-US" dirty="0" smtClean="0">
                <a:solidFill>
                  <a:srgbClr val="953735"/>
                </a:solidFill>
              </a:rPr>
              <a:t> </a:t>
            </a:r>
            <a:r>
              <a:rPr lang="en-US" dirty="0" smtClean="0"/>
              <a:t>OR voted = true)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queue Request</a:t>
            </a:r>
          </a:p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lse</a:t>
            </a:r>
          </a:p>
          <a:p>
            <a:pPr marL="0" indent="0">
              <a:buNone/>
            </a:pPr>
            <a:r>
              <a:rPr lang="en-US" dirty="0" smtClean="0"/>
              <a:t>	send </a:t>
            </a:r>
            <a:r>
              <a:rPr lang="en-US" dirty="0" smtClean="0">
                <a:solidFill>
                  <a:srgbClr val="0000FF"/>
                </a:solidFill>
              </a:rPr>
              <a:t>Reply</a:t>
            </a:r>
            <a:r>
              <a:rPr lang="en-US" dirty="0" smtClean="0"/>
              <a:t> to </a:t>
            </a:r>
            <a:r>
              <a:rPr lang="en-US" dirty="0" err="1" smtClean="0"/>
              <a:t>P</a:t>
            </a:r>
            <a:r>
              <a:rPr lang="en-US" i="1" dirty="0" err="1" smtClean="0"/>
              <a:t>j</a:t>
            </a:r>
            <a:r>
              <a:rPr lang="en-US" i="1" dirty="0" smtClean="0"/>
              <a:t> </a:t>
            </a:r>
            <a:r>
              <a:rPr lang="en-US" dirty="0" smtClean="0"/>
              <a:t>and set voted = true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When P</a:t>
            </a:r>
            <a:r>
              <a:rPr lang="en-US" i="1" dirty="0" smtClean="0"/>
              <a:t>i</a:t>
            </a:r>
            <a:r>
              <a:rPr lang="en-US" dirty="0" smtClean="0"/>
              <a:t> receives a Release from </a:t>
            </a:r>
            <a:r>
              <a:rPr lang="en-US" dirty="0" err="1" smtClean="0"/>
              <a:t>P</a:t>
            </a:r>
            <a:r>
              <a:rPr lang="en-US" i="1" dirty="0" err="1" smtClean="0"/>
              <a:t>j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b="1" dirty="0"/>
              <a:t>i</a:t>
            </a:r>
            <a:r>
              <a:rPr lang="en-US" b="1" dirty="0" smtClean="0"/>
              <a:t>f</a:t>
            </a:r>
            <a:r>
              <a:rPr lang="en-US" dirty="0" smtClean="0"/>
              <a:t> (queue empty)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voted = false</a:t>
            </a:r>
          </a:p>
          <a:p>
            <a:pPr marL="0" indent="0">
              <a:buNone/>
            </a:pPr>
            <a:r>
              <a:rPr lang="en-US" dirty="0"/>
              <a:t>e</a:t>
            </a:r>
            <a:r>
              <a:rPr lang="en-US" dirty="0" smtClean="0"/>
              <a:t>lse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dequeue</a:t>
            </a:r>
            <a:r>
              <a:rPr lang="en-US" dirty="0" smtClean="0"/>
              <a:t> head of queue, say </a:t>
            </a:r>
            <a:r>
              <a:rPr lang="en-US" dirty="0" err="1" smtClean="0"/>
              <a:t>P</a:t>
            </a:r>
            <a:r>
              <a:rPr lang="en-US" i="1" dirty="0" err="1" smtClean="0"/>
              <a:t>k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dirty="0" smtClean="0"/>
              <a:t>Send </a:t>
            </a:r>
            <a:r>
              <a:rPr lang="en-US" dirty="0" smtClean="0">
                <a:solidFill>
                  <a:srgbClr val="0000FF"/>
                </a:solidFill>
              </a:rPr>
              <a:t>Reply </a:t>
            </a:r>
            <a:r>
              <a:rPr lang="en-US" i="1" dirty="0" smtClean="0"/>
              <a:t>only</a:t>
            </a:r>
            <a:r>
              <a:rPr lang="en-US" dirty="0" smtClean="0"/>
              <a:t> to </a:t>
            </a:r>
            <a:r>
              <a:rPr lang="en-US" dirty="0" err="1" smtClean="0"/>
              <a:t>P</a:t>
            </a:r>
            <a:r>
              <a:rPr lang="en-US" i="1" dirty="0" err="1" smtClean="0"/>
              <a:t>k</a:t>
            </a:r>
            <a:endParaRPr lang="en-US" i="1" dirty="0" smtClean="0"/>
          </a:p>
          <a:p>
            <a:pPr marL="0" indent="0">
              <a:buNone/>
            </a:pPr>
            <a:r>
              <a:rPr lang="en-US" dirty="0" smtClean="0"/>
              <a:t>	voted = true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989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 process P</a:t>
            </a:r>
            <a:r>
              <a:rPr lang="en-US" i="1" dirty="0" smtClean="0"/>
              <a:t>i </a:t>
            </a:r>
            <a:r>
              <a:rPr lang="en-US" dirty="0" smtClean="0"/>
              <a:t>receives replies from all its voting set V</a:t>
            </a:r>
            <a:r>
              <a:rPr lang="en-US" i="1" dirty="0" smtClean="0"/>
              <a:t>i </a:t>
            </a:r>
            <a:r>
              <a:rPr lang="en-US" dirty="0" smtClean="0"/>
              <a:t>members, no other process </a:t>
            </a:r>
            <a:r>
              <a:rPr lang="en-US" dirty="0" err="1" smtClean="0"/>
              <a:t>P</a:t>
            </a:r>
            <a:r>
              <a:rPr lang="en-US" i="1" dirty="0" err="1" smtClean="0"/>
              <a:t>j</a:t>
            </a:r>
            <a:r>
              <a:rPr lang="en-US" dirty="0" smtClean="0"/>
              <a:t> could have received replies from all its voting set members </a:t>
            </a:r>
            <a:r>
              <a:rPr lang="en-US" dirty="0" err="1" smtClean="0"/>
              <a:t>V</a:t>
            </a:r>
            <a:r>
              <a:rPr lang="en-US" i="1" dirty="0" err="1" smtClean="0"/>
              <a:t>j</a:t>
            </a:r>
            <a:endParaRPr lang="en-US" i="1" dirty="0" smtClean="0"/>
          </a:p>
          <a:p>
            <a:pPr lvl="1"/>
            <a:r>
              <a:rPr lang="en-US" dirty="0" smtClean="0"/>
              <a:t>V</a:t>
            </a:r>
            <a:r>
              <a:rPr lang="en-US" i="1" dirty="0" smtClean="0"/>
              <a:t>i </a:t>
            </a:r>
            <a:r>
              <a:rPr lang="en-US" dirty="0" smtClean="0"/>
              <a:t>and </a:t>
            </a:r>
            <a:r>
              <a:rPr lang="en-US" dirty="0" err="1" smtClean="0"/>
              <a:t>V</a:t>
            </a:r>
            <a:r>
              <a:rPr lang="en-US" i="1" dirty="0" err="1" smtClean="0"/>
              <a:t>j</a:t>
            </a:r>
            <a:r>
              <a:rPr lang="en-US" i="1" dirty="0" smtClean="0"/>
              <a:t> </a:t>
            </a:r>
            <a:r>
              <a:rPr lang="en-US" dirty="0" smtClean="0"/>
              <a:t>intersect in at least one process say </a:t>
            </a:r>
            <a:r>
              <a:rPr lang="en-US" dirty="0" err="1" smtClean="0"/>
              <a:t>P</a:t>
            </a:r>
            <a:r>
              <a:rPr lang="en-US" i="1" dirty="0" err="1" smtClean="0"/>
              <a:t>k</a:t>
            </a:r>
            <a:endParaRPr lang="en-US" dirty="0" smtClean="0"/>
          </a:p>
          <a:p>
            <a:pPr lvl="1"/>
            <a:r>
              <a:rPr lang="en-US" dirty="0" smtClean="0"/>
              <a:t>But </a:t>
            </a:r>
            <a:r>
              <a:rPr lang="en-US" dirty="0" err="1" smtClean="0"/>
              <a:t>P</a:t>
            </a:r>
            <a:r>
              <a:rPr lang="en-US" i="1" dirty="0" err="1" smtClean="0"/>
              <a:t>k</a:t>
            </a:r>
            <a:r>
              <a:rPr lang="en-US" i="1" dirty="0" smtClean="0"/>
              <a:t> </a:t>
            </a:r>
            <a:r>
              <a:rPr lang="en-US" dirty="0" smtClean="0"/>
              <a:t>sends only one Reply (vote) at a time, so it could not have voted for both P</a:t>
            </a:r>
            <a:r>
              <a:rPr lang="en-US" i="1" dirty="0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P</a:t>
            </a:r>
            <a:r>
              <a:rPr lang="en-US" i="1" dirty="0" err="1" smtClean="0"/>
              <a:t>j</a:t>
            </a:r>
            <a:endParaRPr lang="en-US" i="1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657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A process needs to wait for at most (</a:t>
            </a:r>
            <a:r>
              <a:rPr lang="en-US" i="1" dirty="0" smtClean="0"/>
              <a:t>N-1</a:t>
            </a:r>
            <a:r>
              <a:rPr lang="en-US" dirty="0" smtClean="0"/>
              <a:t>) other processes to finish CS</a:t>
            </a:r>
          </a:p>
          <a:p>
            <a:r>
              <a:rPr lang="en-US" dirty="0" smtClean="0"/>
              <a:t>But does not guarantee </a:t>
            </a:r>
            <a:r>
              <a:rPr lang="en-US" dirty="0" err="1" smtClean="0"/>
              <a:t>liveness</a:t>
            </a:r>
            <a:endParaRPr lang="en-US" dirty="0" smtClean="0"/>
          </a:p>
          <a:p>
            <a:r>
              <a:rPr lang="en-US" dirty="0" smtClean="0"/>
              <a:t>Since can have a </a:t>
            </a:r>
            <a:r>
              <a:rPr lang="en-US" i="1" dirty="0" smtClean="0"/>
              <a:t>deadlock</a:t>
            </a:r>
          </a:p>
          <a:p>
            <a:r>
              <a:rPr lang="en-US" dirty="0" smtClean="0"/>
              <a:t>Example: all 4 processes need access</a:t>
            </a:r>
          </a:p>
          <a:p>
            <a:pPr lvl="1"/>
            <a:r>
              <a:rPr lang="en-US" dirty="0" smtClean="0"/>
              <a:t>P1 is waiting for P3</a:t>
            </a:r>
          </a:p>
          <a:p>
            <a:pPr lvl="1"/>
            <a:r>
              <a:rPr lang="en-US" dirty="0" smtClean="0"/>
              <a:t>P3 is waiting for P4</a:t>
            </a:r>
          </a:p>
          <a:p>
            <a:pPr lvl="1"/>
            <a:r>
              <a:rPr lang="en-US" dirty="0" smtClean="0"/>
              <a:t>P4 is waiting for P2</a:t>
            </a:r>
          </a:p>
          <a:p>
            <a:pPr lvl="1"/>
            <a:r>
              <a:rPr lang="en-US" dirty="0" smtClean="0"/>
              <a:t>P2 is waiting for P1</a:t>
            </a:r>
          </a:p>
          <a:p>
            <a:pPr lvl="1"/>
            <a:r>
              <a:rPr lang="en-US" dirty="0" smtClean="0"/>
              <a:t>No progress in the system!</a:t>
            </a:r>
          </a:p>
          <a:p>
            <a:r>
              <a:rPr lang="en-US" dirty="0" smtClean="0"/>
              <a:t>There are deadlock-free versions</a:t>
            </a:r>
            <a:endParaRPr lang="en-US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6899029" y="1882974"/>
            <a:ext cx="5384252" cy="3374827"/>
            <a:chOff x="658813" y="1676400"/>
            <a:chExt cx="5384252" cy="3374827"/>
          </a:xfrm>
        </p:grpSpPr>
        <p:sp>
          <p:nvSpPr>
            <p:cNvPr id="5" name="Oval 11"/>
            <p:cNvSpPr>
              <a:spLocks noChangeArrowheads="1"/>
            </p:cNvSpPr>
            <p:nvPr/>
          </p:nvSpPr>
          <p:spPr bwMode="auto">
            <a:xfrm>
              <a:off x="3579813" y="2667000"/>
              <a:ext cx="2362200" cy="22098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000000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2290763" y="1703388"/>
              <a:ext cx="2362200" cy="22098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000000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endParaRPr lang="en-US" b="1">
                <a:solidFill>
                  <a:srgbClr val="0070C0"/>
                </a:solidFill>
              </a:endParaRPr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3581400" y="1676400"/>
              <a:ext cx="2362200" cy="22098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000000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2306638" y="2690813"/>
              <a:ext cx="2362200" cy="2209800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12700">
              <a:solidFill>
                <a:srgbClr val="000000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6"/>
            <p:cNvSpPr txBox="1">
              <a:spLocks noChangeArrowheads="1"/>
            </p:cNvSpPr>
            <p:nvPr/>
          </p:nvSpPr>
          <p:spPr bwMode="auto">
            <a:xfrm>
              <a:off x="3541713" y="2781300"/>
              <a:ext cx="4241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70C0"/>
                  </a:solidFill>
                </a:rPr>
                <a:t>p1</a:t>
              </a:r>
            </a:p>
          </p:txBody>
        </p:sp>
        <p:sp>
          <p:nvSpPr>
            <p:cNvPr id="10" name="TextBox 7"/>
            <p:cNvSpPr txBox="1">
              <a:spLocks noChangeArrowheads="1"/>
            </p:cNvSpPr>
            <p:nvPr/>
          </p:nvSpPr>
          <p:spPr bwMode="auto">
            <a:xfrm>
              <a:off x="4229100" y="2762250"/>
              <a:ext cx="4241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70C0"/>
                  </a:solidFill>
                </a:rPr>
                <a:t>p2</a:t>
              </a:r>
            </a:p>
          </p:txBody>
        </p:sp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>
              <a:off x="3535363" y="3487738"/>
              <a:ext cx="4241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70C0"/>
                  </a:solidFill>
                </a:rPr>
                <a:t>p3</a:t>
              </a:r>
            </a:p>
          </p:txBody>
        </p:sp>
        <p:sp>
          <p:nvSpPr>
            <p:cNvPr id="12" name="TextBox 10"/>
            <p:cNvSpPr txBox="1">
              <a:spLocks noChangeArrowheads="1"/>
            </p:cNvSpPr>
            <p:nvPr/>
          </p:nvSpPr>
          <p:spPr bwMode="auto">
            <a:xfrm>
              <a:off x="4211638" y="3487738"/>
              <a:ext cx="42411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70C0"/>
                  </a:solidFill>
                </a:rPr>
                <a:t>p4</a:t>
              </a:r>
            </a:p>
          </p:txBody>
        </p:sp>
        <p:sp>
          <p:nvSpPr>
            <p:cNvPr id="13" name="TextBox 12"/>
            <p:cNvSpPr txBox="1">
              <a:spLocks noChangeArrowheads="1"/>
            </p:cNvSpPr>
            <p:nvPr/>
          </p:nvSpPr>
          <p:spPr bwMode="auto">
            <a:xfrm>
              <a:off x="658813" y="1819275"/>
              <a:ext cx="17733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dirty="0" smtClean="0"/>
                <a:t>P</a:t>
              </a:r>
              <a:r>
                <a:rPr lang="en-US" i="1" dirty="0" smtClean="0"/>
                <a:t>1</a:t>
              </a:r>
              <a:r>
                <a:rPr lang="en-US" dirty="0"/>
                <a:t>’s voting set = </a:t>
              </a:r>
              <a:r>
                <a:rPr lang="en-US" dirty="0" smtClean="0"/>
                <a:t>V</a:t>
              </a:r>
              <a:r>
                <a:rPr lang="en-US" i="1" dirty="0" smtClean="0"/>
                <a:t>1</a:t>
              </a:r>
              <a:endParaRPr lang="en-US" dirty="0"/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5494338" y="1676400"/>
              <a:ext cx="43422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dirty="0" smtClean="0"/>
                <a:t>V</a:t>
              </a:r>
              <a:r>
                <a:rPr lang="en-US" i="1" dirty="0" smtClean="0"/>
                <a:t>2</a:t>
              </a:r>
              <a:endParaRPr lang="en-US" i="1" dirty="0"/>
            </a:p>
          </p:txBody>
        </p:sp>
        <p:sp>
          <p:nvSpPr>
            <p:cNvPr id="15" name="TextBox 14"/>
            <p:cNvSpPr txBox="1">
              <a:spLocks noChangeArrowheads="1"/>
            </p:cNvSpPr>
            <p:nvPr/>
          </p:nvSpPr>
          <p:spPr bwMode="auto">
            <a:xfrm>
              <a:off x="1989138" y="4743450"/>
              <a:ext cx="41549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dirty="0" smtClean="0"/>
                <a:t>V</a:t>
              </a:r>
              <a:r>
                <a:rPr lang="en-US" i="1" dirty="0" smtClean="0"/>
                <a:t>3</a:t>
              </a:r>
              <a:endParaRPr lang="en-US" dirty="0"/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5638800" y="4724400"/>
              <a:ext cx="4042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dirty="0" smtClean="0"/>
                <a:t>V</a:t>
              </a:r>
              <a:r>
                <a:rPr lang="en-US" i="1" dirty="0" smtClean="0"/>
                <a:t>4</a:t>
              </a:r>
              <a:endParaRPr lang="en-US" dirty="0"/>
            </a:p>
          </p:txBody>
        </p:sp>
      </p:grp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615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ea typeface="ＭＳ Ｐゴシック" charset="0"/>
                <a:sym typeface="Symbol" charset="0"/>
              </a:rPr>
              <a:t>Bandwidth</a:t>
            </a:r>
          </a:p>
          <a:p>
            <a:pPr lvl="1"/>
            <a:r>
              <a:rPr lang="en-US" dirty="0" smtClean="0">
                <a:ea typeface="ＭＳ Ｐゴシック" charset="0"/>
                <a:sym typeface="Symbol" charset="0"/>
              </a:rPr>
              <a:t>2</a:t>
            </a:r>
            <a:r>
              <a:rPr lang="en-US" dirty="0">
                <a:ea typeface="ＭＳ Ｐゴシック" charset="0"/>
                <a:sym typeface="Symbol" charset="0"/>
              </a:rPr>
              <a:t></a:t>
            </a:r>
            <a:r>
              <a:rPr lang="en-US" i="1" dirty="0">
                <a:ea typeface="ＭＳ Ｐゴシック" charset="0"/>
                <a:sym typeface="Symbol" charset="0"/>
              </a:rPr>
              <a:t>N</a:t>
            </a:r>
            <a:r>
              <a:rPr lang="en-US" dirty="0">
                <a:ea typeface="ＭＳ Ｐゴシック" charset="0"/>
                <a:sym typeface="Symbol" charset="0"/>
              </a:rPr>
              <a:t> messages per </a:t>
            </a:r>
            <a:r>
              <a:rPr lang="en-US" dirty="0" smtClean="0">
                <a:ea typeface="ＭＳ Ｐゴシック" charset="0"/>
                <a:sym typeface="Symbol" charset="0"/>
              </a:rPr>
              <a:t>enter() </a:t>
            </a:r>
          </a:p>
          <a:p>
            <a:pPr lvl="1"/>
            <a:r>
              <a:rPr lang="en-US" dirty="0" smtClean="0">
                <a:ea typeface="ＭＳ Ｐゴシック" charset="0"/>
                <a:sym typeface="Symbol" charset="0"/>
              </a:rPr>
              <a:t></a:t>
            </a:r>
            <a:r>
              <a:rPr lang="en-US" i="1" dirty="0">
                <a:ea typeface="ＭＳ Ｐゴシック" charset="0"/>
                <a:sym typeface="Symbol" charset="0"/>
              </a:rPr>
              <a:t>N</a:t>
            </a:r>
            <a:r>
              <a:rPr lang="en-US" dirty="0">
                <a:ea typeface="ＭＳ Ｐゴシック" charset="0"/>
                <a:sym typeface="Symbol" charset="0"/>
              </a:rPr>
              <a:t> messages per </a:t>
            </a:r>
            <a:r>
              <a:rPr lang="en-US" dirty="0" smtClean="0">
                <a:ea typeface="ＭＳ Ｐゴシック" charset="0"/>
                <a:sym typeface="Symbol" charset="0"/>
              </a:rPr>
              <a:t>exit()</a:t>
            </a:r>
            <a:endParaRPr lang="en-US" dirty="0">
              <a:ea typeface="ＭＳ Ｐゴシック" charset="0"/>
              <a:sym typeface="Symbol" charset="0"/>
            </a:endParaRPr>
          </a:p>
          <a:p>
            <a:pPr lvl="1"/>
            <a:r>
              <a:rPr lang="en-US" dirty="0">
                <a:ea typeface="ＭＳ Ｐゴシック" charset="0"/>
                <a:sym typeface="Symbol" charset="0"/>
              </a:rPr>
              <a:t>Better than </a:t>
            </a:r>
            <a:r>
              <a:rPr lang="en-US" dirty="0" err="1">
                <a:ea typeface="ＭＳ Ｐゴシック" charset="0"/>
                <a:sym typeface="Symbol" charset="0"/>
              </a:rPr>
              <a:t>Ricart</a:t>
            </a:r>
            <a:r>
              <a:rPr lang="en-US" dirty="0">
                <a:ea typeface="ＭＳ Ｐゴシック" charset="0"/>
                <a:sym typeface="Symbol" charset="0"/>
              </a:rPr>
              <a:t> and </a:t>
            </a:r>
            <a:r>
              <a:rPr lang="en-US" dirty="0" err="1">
                <a:ea typeface="ＭＳ Ｐゴシック" charset="0"/>
                <a:sym typeface="Symbol" charset="0"/>
              </a:rPr>
              <a:t>Agrawala</a:t>
            </a:r>
            <a:r>
              <a:rPr lang="ja-JP" altLang="en-US" dirty="0">
                <a:ea typeface="ＭＳ Ｐゴシック" charset="0"/>
                <a:sym typeface="Symbol" charset="0"/>
              </a:rPr>
              <a:t>’</a:t>
            </a:r>
            <a:r>
              <a:rPr lang="en-US" altLang="ja-JP" dirty="0">
                <a:ea typeface="ＭＳ Ｐゴシック" charset="0"/>
                <a:sym typeface="Symbol" charset="0"/>
              </a:rPr>
              <a:t>s (</a:t>
            </a:r>
            <a:r>
              <a:rPr lang="en-US" altLang="ja-JP" dirty="0" smtClean="0">
                <a:ea typeface="ＭＳ Ｐゴシック" charset="0"/>
                <a:sym typeface="Symbol" charset="0"/>
              </a:rPr>
              <a:t>2*(</a:t>
            </a:r>
            <a:r>
              <a:rPr lang="en-US" altLang="ja-JP" i="1" dirty="0">
                <a:ea typeface="ＭＳ Ｐゴシック" charset="0"/>
                <a:sym typeface="Symbol" charset="0"/>
              </a:rPr>
              <a:t>N-1</a:t>
            </a:r>
            <a:r>
              <a:rPr lang="en-US" altLang="ja-JP" dirty="0">
                <a:ea typeface="ＭＳ Ｐゴシック" charset="0"/>
                <a:sym typeface="Symbol" charset="0"/>
              </a:rPr>
              <a:t>) and </a:t>
            </a:r>
            <a:r>
              <a:rPr lang="en-US" altLang="ja-JP" i="1" dirty="0">
                <a:ea typeface="ＭＳ Ｐゴシック" charset="0"/>
                <a:sym typeface="Symbol" charset="0"/>
              </a:rPr>
              <a:t>N-1</a:t>
            </a:r>
            <a:r>
              <a:rPr lang="en-US" altLang="ja-JP" dirty="0">
                <a:ea typeface="ＭＳ Ｐゴシック" charset="0"/>
                <a:sym typeface="Symbol" charset="0"/>
              </a:rPr>
              <a:t> messages</a:t>
            </a:r>
            <a:r>
              <a:rPr lang="en-US" altLang="ja-JP" dirty="0" smtClean="0">
                <a:ea typeface="ＭＳ Ｐゴシック" charset="0"/>
                <a:sym typeface="Symbol" charset="0"/>
              </a:rPr>
              <a:t>)</a:t>
            </a:r>
          </a:p>
          <a:p>
            <a:pPr lvl="1"/>
            <a:r>
              <a:rPr lang="en-US" dirty="0">
                <a:ea typeface="ＭＳ Ｐゴシック" charset="0"/>
                <a:sym typeface="Symbol" charset="0"/>
              </a:rPr>
              <a:t></a:t>
            </a:r>
            <a:r>
              <a:rPr lang="en-US" i="1" dirty="0" smtClean="0">
                <a:ea typeface="ＭＳ Ｐゴシック" charset="0"/>
                <a:sym typeface="Symbol" charset="0"/>
              </a:rPr>
              <a:t>N </a:t>
            </a:r>
            <a:r>
              <a:rPr lang="en-US" dirty="0" smtClean="0">
                <a:ea typeface="ＭＳ Ｐゴシック" charset="0"/>
                <a:sym typeface="Symbol" charset="0"/>
              </a:rPr>
              <a:t>quite small. </a:t>
            </a:r>
            <a:r>
              <a:rPr lang="en-US" i="1" dirty="0" smtClean="0">
                <a:ea typeface="ＭＳ Ｐゴシック" charset="0"/>
                <a:sym typeface="Symbol" charset="0"/>
              </a:rPr>
              <a:t>N</a:t>
            </a:r>
            <a:r>
              <a:rPr lang="en-US" dirty="0" smtClean="0">
                <a:ea typeface="ＭＳ Ｐゴシック" charset="0"/>
                <a:sym typeface="Symbol" charset="0"/>
              </a:rPr>
              <a:t> ~ 1 million =&gt; </a:t>
            </a:r>
            <a:r>
              <a:rPr lang="en-US" i="1" dirty="0" smtClean="0">
                <a:ea typeface="ＭＳ Ｐゴシック" charset="0"/>
                <a:sym typeface="Symbol" charset="0"/>
              </a:rPr>
              <a:t>N = </a:t>
            </a:r>
            <a:r>
              <a:rPr lang="en-US" dirty="0" smtClean="0">
                <a:ea typeface="ＭＳ Ｐゴシック" charset="0"/>
                <a:sym typeface="Symbol" charset="0"/>
              </a:rPr>
              <a:t>1K</a:t>
            </a:r>
            <a:endParaRPr lang="en-US" altLang="ja-JP" dirty="0">
              <a:ea typeface="ＭＳ Ｐゴシック" charset="0"/>
              <a:sym typeface="Symbol" charset="0"/>
            </a:endParaRPr>
          </a:p>
          <a:p>
            <a:r>
              <a:rPr lang="en-US" dirty="0">
                <a:ea typeface="ＭＳ Ｐゴシック" charset="0"/>
                <a:sym typeface="Symbol" charset="0"/>
              </a:rPr>
              <a:t>Client delay: One round trip time</a:t>
            </a:r>
          </a:p>
          <a:p>
            <a:r>
              <a:rPr lang="en-US" dirty="0">
                <a:ea typeface="ＭＳ Ｐゴシック" charset="0"/>
                <a:sym typeface="Symbol" charset="0"/>
              </a:rPr>
              <a:t>Synchronization delay: 2 message transmission times</a:t>
            </a:r>
          </a:p>
          <a:p>
            <a:endParaRPr lang="en-US" dirty="0">
              <a:ea typeface="ＭＳ Ｐゴシック" charset="0"/>
              <a:sym typeface="Symbol" charset="0"/>
            </a:endParaRPr>
          </a:p>
          <a:p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2255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>
                <a:ea typeface="ＭＳ Ｐゴシック" charset="0"/>
                <a:sym typeface="Symbol" charset="0"/>
              </a:rPr>
              <a:t></a:t>
            </a:r>
            <a:r>
              <a:rPr lang="en-US" i="1" dirty="0">
                <a:ea typeface="ＭＳ Ｐゴシック" charset="0"/>
                <a:sym typeface="Symbol" charset="0"/>
              </a:rPr>
              <a:t>N</a:t>
            </a:r>
            <a:r>
              <a:rPr lang="en-US" dirty="0">
                <a:ea typeface="ＭＳ Ｐゴシック" charset="0"/>
                <a:sym typeface="Symbol" charset="0"/>
              </a:rPr>
              <a:t> </a:t>
            </a:r>
            <a:r>
              <a:rPr lang="en-US" dirty="0" smtClean="0">
                <a:ea typeface="ＭＳ Ｐゴシック" charset="0"/>
                <a:sym typeface="Symbol" charset="0"/>
              </a:rPr>
              <a:t>?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1696720"/>
            <a:ext cx="7033088" cy="455168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dirty="0">
                <a:ea typeface="ＭＳ Ｐゴシック" charset="0"/>
              </a:rPr>
              <a:t>Each voting set is of size </a:t>
            </a:r>
            <a:r>
              <a:rPr lang="en-US" sz="1800" i="1" dirty="0">
                <a:ea typeface="ＭＳ Ｐゴシック" charset="0"/>
              </a:rPr>
              <a:t>K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dirty="0" smtClean="0">
                <a:ea typeface="ＭＳ Ｐゴシック" charset="0"/>
              </a:rPr>
              <a:t>Each </a:t>
            </a:r>
            <a:r>
              <a:rPr lang="en-US" sz="1800" dirty="0">
                <a:ea typeface="ＭＳ Ｐゴシック" charset="0"/>
              </a:rPr>
              <a:t>process belongs to </a:t>
            </a:r>
            <a:r>
              <a:rPr lang="en-US" sz="1800" i="1" dirty="0">
                <a:ea typeface="ＭＳ Ｐゴシック" charset="0"/>
              </a:rPr>
              <a:t>M</a:t>
            </a:r>
            <a:r>
              <a:rPr lang="en-US" sz="1800" dirty="0">
                <a:ea typeface="ＭＳ Ｐゴシック" charset="0"/>
              </a:rPr>
              <a:t> other voting </a:t>
            </a:r>
            <a:r>
              <a:rPr lang="en-US" sz="1800" dirty="0" smtClean="0">
                <a:ea typeface="ＭＳ Ｐゴシック" charset="0"/>
              </a:rPr>
              <a:t>sets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dirty="0" smtClean="0">
                <a:ea typeface="ＭＳ Ｐゴシック" charset="0"/>
              </a:rPr>
              <a:t>Total number of voting set members (processes may be repeated) = </a:t>
            </a:r>
            <a:r>
              <a:rPr lang="en-US" sz="1800" i="1" dirty="0" smtClean="0">
                <a:ea typeface="ＭＳ Ｐゴシック" charset="0"/>
              </a:rPr>
              <a:t>K*N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dirty="0" smtClean="0">
                <a:ea typeface="ＭＳ Ｐゴシック" charset="0"/>
              </a:rPr>
              <a:t>But since each process is in </a:t>
            </a:r>
            <a:r>
              <a:rPr lang="en-US" sz="1800" i="1" dirty="0" smtClean="0">
                <a:ea typeface="ＭＳ Ｐゴシック" charset="0"/>
              </a:rPr>
              <a:t>M</a:t>
            </a:r>
            <a:r>
              <a:rPr lang="en-US" sz="1800" dirty="0" smtClean="0">
                <a:ea typeface="ＭＳ Ｐゴシック" charset="0"/>
              </a:rPr>
              <a:t> voting sets</a:t>
            </a:r>
          </a:p>
          <a:p>
            <a:pPr lvl="1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i="1" dirty="0" smtClean="0">
                <a:ea typeface="ＭＳ Ｐゴシック" charset="0"/>
              </a:rPr>
              <a:t>K*N/M = N</a:t>
            </a:r>
            <a:r>
              <a:rPr lang="en-US" sz="1800" dirty="0" smtClean="0">
                <a:ea typeface="ＭＳ Ｐゴシック" charset="0"/>
              </a:rPr>
              <a:t> =&gt; </a:t>
            </a:r>
            <a:r>
              <a:rPr lang="en-US" sz="1800" i="1" dirty="0" smtClean="0">
                <a:ea typeface="ＭＳ Ｐゴシック" charset="0"/>
              </a:rPr>
              <a:t>K = M   </a:t>
            </a:r>
            <a:r>
              <a:rPr lang="en-US" sz="1800" dirty="0" smtClean="0">
                <a:ea typeface="ＭＳ Ｐゴシック" charset="0"/>
              </a:rPr>
              <a:t>(1)</a:t>
            </a: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dirty="0" smtClean="0">
                <a:ea typeface="ＭＳ Ｐゴシック" charset="0"/>
              </a:rPr>
              <a:t>Consider a process P</a:t>
            </a:r>
            <a:r>
              <a:rPr lang="en-US" sz="1800" i="1" dirty="0" smtClean="0">
                <a:ea typeface="ＭＳ Ｐゴシック" charset="0"/>
              </a:rPr>
              <a:t>i</a:t>
            </a:r>
            <a:endParaRPr lang="en-US" sz="1800" dirty="0" smtClean="0">
              <a:ea typeface="ＭＳ Ｐゴシック" charset="0"/>
            </a:endParaRPr>
          </a:p>
          <a:p>
            <a:pPr lvl="1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dirty="0">
                <a:ea typeface="ＭＳ Ｐゴシック" charset="0"/>
              </a:rPr>
              <a:t>T</a:t>
            </a:r>
            <a:r>
              <a:rPr lang="en-US" sz="1800" dirty="0" smtClean="0">
                <a:ea typeface="ＭＳ Ｐゴシック" charset="0"/>
              </a:rPr>
              <a:t>otal number of voting sets = members present in P</a:t>
            </a:r>
            <a:r>
              <a:rPr lang="en-US" sz="1800" i="1" dirty="0" smtClean="0">
                <a:ea typeface="ＭＳ Ｐゴシック" charset="0"/>
              </a:rPr>
              <a:t>i</a:t>
            </a:r>
            <a:r>
              <a:rPr lang="en-US" sz="1800" dirty="0" smtClean="0">
                <a:ea typeface="ＭＳ Ｐゴシック" charset="0"/>
              </a:rPr>
              <a:t>’s voting set and all their voting sets = </a:t>
            </a:r>
            <a:r>
              <a:rPr lang="en-US" sz="1800" i="1" dirty="0" smtClean="0">
                <a:ea typeface="ＭＳ Ｐゴシック" charset="0"/>
              </a:rPr>
              <a:t>(M-1)*K + 1</a:t>
            </a:r>
          </a:p>
          <a:p>
            <a:pPr lvl="1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dirty="0" smtClean="0">
                <a:ea typeface="ＭＳ Ｐゴシック" charset="0"/>
              </a:rPr>
              <a:t>All processes in group must </a:t>
            </a:r>
            <a:r>
              <a:rPr lang="en-US" sz="1800" smtClean="0">
                <a:ea typeface="ＭＳ Ｐゴシック" charset="0"/>
              </a:rPr>
              <a:t>be in above</a:t>
            </a:r>
            <a:endParaRPr lang="en-US" sz="1800" dirty="0" smtClean="0">
              <a:ea typeface="ＭＳ Ｐゴシック" charset="0"/>
            </a:endParaRPr>
          </a:p>
          <a:p>
            <a:pPr lvl="1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dirty="0" smtClean="0">
                <a:ea typeface="ＭＳ Ｐゴシック" charset="0"/>
              </a:rPr>
              <a:t>To minimize the overhead at each process (</a:t>
            </a:r>
            <a:r>
              <a:rPr lang="en-US" sz="1800" i="1" dirty="0" smtClean="0">
                <a:ea typeface="ＭＳ Ｐゴシック" charset="0"/>
              </a:rPr>
              <a:t>K</a:t>
            </a:r>
            <a:r>
              <a:rPr lang="en-US" sz="1800" dirty="0" smtClean="0">
                <a:ea typeface="ＭＳ Ｐゴシック" charset="0"/>
              </a:rPr>
              <a:t>), need each of the above members to be unique, i.e.,</a:t>
            </a:r>
          </a:p>
          <a:p>
            <a:pPr lvl="2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i="1" dirty="0" smtClean="0">
                <a:ea typeface="ＭＳ Ｐゴシック" charset="0"/>
              </a:rPr>
              <a:t>N =</a:t>
            </a:r>
            <a:r>
              <a:rPr lang="en-US" sz="1800" dirty="0" smtClean="0">
                <a:ea typeface="ＭＳ Ｐゴシック" charset="0"/>
              </a:rPr>
              <a:t> </a:t>
            </a:r>
            <a:r>
              <a:rPr lang="en-US" sz="1800" i="1" dirty="0">
                <a:ea typeface="ＭＳ Ｐゴシック" charset="0"/>
              </a:rPr>
              <a:t>(M-1)*K + </a:t>
            </a:r>
            <a:r>
              <a:rPr lang="en-US" sz="1800" i="1" dirty="0" smtClean="0">
                <a:ea typeface="ＭＳ Ｐゴシック" charset="0"/>
              </a:rPr>
              <a:t>1</a:t>
            </a:r>
          </a:p>
          <a:p>
            <a:pPr lvl="2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i="1" dirty="0">
                <a:ea typeface="ＭＳ Ｐゴシック" charset="0"/>
              </a:rPr>
              <a:t>N =</a:t>
            </a:r>
            <a:r>
              <a:rPr lang="en-US" sz="1800" dirty="0">
                <a:ea typeface="ＭＳ Ｐゴシック" charset="0"/>
              </a:rPr>
              <a:t> </a:t>
            </a:r>
            <a:r>
              <a:rPr lang="en-US" sz="1800" i="1" dirty="0" smtClean="0">
                <a:ea typeface="ＭＳ Ｐゴシック" charset="0"/>
              </a:rPr>
              <a:t>(K-</a:t>
            </a:r>
            <a:r>
              <a:rPr lang="en-US" sz="1800" i="1" dirty="0">
                <a:ea typeface="ＭＳ Ｐゴシック" charset="0"/>
              </a:rPr>
              <a:t>1)*K + </a:t>
            </a:r>
            <a:r>
              <a:rPr lang="en-US" sz="1800" i="1" dirty="0" smtClean="0">
                <a:ea typeface="ＭＳ Ｐゴシック" charset="0"/>
              </a:rPr>
              <a:t>1  </a:t>
            </a:r>
            <a:r>
              <a:rPr lang="en-US" sz="1800" dirty="0" smtClean="0">
                <a:ea typeface="ＭＳ Ｐゴシック" charset="0"/>
              </a:rPr>
              <a:t>(due to (1))</a:t>
            </a:r>
          </a:p>
          <a:p>
            <a:pPr lvl="2">
              <a:lnSpc>
                <a:spcPct val="120000"/>
              </a:lnSpc>
              <a:buClr>
                <a:schemeClr val="tx1"/>
              </a:buClr>
              <a:buSzPct val="120000"/>
            </a:pPr>
            <a:r>
              <a:rPr lang="en-US" sz="1800" i="1" dirty="0" smtClean="0">
                <a:ea typeface="ＭＳ Ｐゴシック" charset="0"/>
              </a:rPr>
              <a:t>K ~ </a:t>
            </a:r>
            <a:r>
              <a:rPr lang="en-US" sz="1800" dirty="0">
                <a:ea typeface="ＭＳ Ｐゴシック" charset="0"/>
                <a:sym typeface="Symbol" charset="0"/>
              </a:rPr>
              <a:t></a:t>
            </a:r>
            <a:r>
              <a:rPr lang="en-US" sz="1800" i="1" dirty="0">
                <a:ea typeface="ＭＳ Ｐゴシック" charset="0"/>
                <a:sym typeface="Symbol" charset="0"/>
              </a:rPr>
              <a:t>N</a:t>
            </a:r>
            <a:r>
              <a:rPr lang="en-US" sz="1800" dirty="0">
                <a:ea typeface="ＭＳ Ｐゴシック" charset="0"/>
                <a:sym typeface="Symbol" charset="0"/>
              </a:rPr>
              <a:t> </a:t>
            </a:r>
            <a:endParaRPr lang="en-US" sz="1800" i="1" dirty="0">
              <a:ea typeface="ＭＳ Ｐゴシック" charset="0"/>
            </a:endParaRPr>
          </a:p>
          <a:p>
            <a:pPr lvl="2">
              <a:lnSpc>
                <a:spcPct val="120000"/>
              </a:lnSpc>
              <a:buClr>
                <a:schemeClr val="tx1"/>
              </a:buClr>
              <a:buSzPct val="120000"/>
            </a:pPr>
            <a:endParaRPr lang="en-US" sz="1800" i="1" dirty="0">
              <a:ea typeface="ＭＳ Ｐゴシック" charset="0"/>
            </a:endParaRPr>
          </a:p>
          <a:p>
            <a:pPr lvl="2">
              <a:lnSpc>
                <a:spcPct val="120000"/>
              </a:lnSpc>
              <a:buClr>
                <a:schemeClr val="tx1"/>
              </a:buClr>
              <a:buSzPct val="120000"/>
            </a:pPr>
            <a:endParaRPr lang="en-US" sz="1800" dirty="0" smtClean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endParaRPr lang="en-US" sz="1800" dirty="0" smtClean="0">
              <a:ea typeface="ＭＳ Ｐゴシック" charset="0"/>
            </a:endParaRPr>
          </a:p>
          <a:p>
            <a:pPr>
              <a:lnSpc>
                <a:spcPct val="120000"/>
              </a:lnSpc>
              <a:buClr>
                <a:schemeClr val="tx1"/>
              </a:buClr>
              <a:buSzPct val="120000"/>
            </a:pPr>
            <a:endParaRPr lang="en-US" sz="1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44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Slides for additional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99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Mutual exclusion important problem in cloud computing systems</a:t>
            </a:r>
          </a:p>
          <a:p>
            <a:r>
              <a:rPr lang="en-US" dirty="0" smtClean="0"/>
              <a:t>Classical algorithms</a:t>
            </a:r>
          </a:p>
          <a:p>
            <a:pPr lvl="1"/>
            <a:r>
              <a:rPr lang="en-US" dirty="0" smtClean="0"/>
              <a:t>Central</a:t>
            </a:r>
          </a:p>
          <a:p>
            <a:pPr lvl="1"/>
            <a:r>
              <a:rPr lang="en-US" dirty="0" smtClean="0"/>
              <a:t>Ring-based</a:t>
            </a:r>
          </a:p>
          <a:p>
            <a:pPr lvl="1"/>
            <a:r>
              <a:rPr lang="en-US" dirty="0" err="1" smtClean="0"/>
              <a:t>Ricart-Agrawala</a:t>
            </a:r>
            <a:endParaRPr lang="en-US" dirty="0"/>
          </a:p>
          <a:p>
            <a:pPr lvl="1"/>
            <a:r>
              <a:rPr lang="en-US" dirty="0" err="1" smtClean="0"/>
              <a:t>Maekawa</a:t>
            </a:r>
            <a:endParaRPr lang="en-US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599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Chubby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Google’s system for locking</a:t>
            </a:r>
          </a:p>
          <a:p>
            <a:r>
              <a:rPr lang="en-US" dirty="0" smtClean="0"/>
              <a:t>Used underneath Google’s systems like </a:t>
            </a:r>
            <a:r>
              <a:rPr lang="en-US" dirty="0" err="1" smtClean="0"/>
              <a:t>BigTable</a:t>
            </a:r>
            <a:r>
              <a:rPr lang="en-US" dirty="0" smtClean="0"/>
              <a:t>, Megastore, etc.</a:t>
            </a:r>
          </a:p>
          <a:p>
            <a:r>
              <a:rPr lang="en-US" dirty="0" smtClean="0"/>
              <a:t>Not open-sourced but published</a:t>
            </a:r>
          </a:p>
          <a:p>
            <a:r>
              <a:rPr lang="en-US" dirty="0" smtClean="0"/>
              <a:t>Chubby provides </a:t>
            </a:r>
            <a:r>
              <a:rPr lang="en-US" i="1" dirty="0" smtClean="0"/>
              <a:t>Advisory </a:t>
            </a:r>
            <a:r>
              <a:rPr lang="en-US" dirty="0" smtClean="0"/>
              <a:t>locks only</a:t>
            </a:r>
          </a:p>
          <a:p>
            <a:pPr lvl="1"/>
            <a:r>
              <a:rPr lang="en-US" dirty="0" smtClean="0"/>
              <a:t>Doesn’t guarantee mutual exclusion unless every client checks lock before accessing resource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57202" y="5943600"/>
            <a:ext cx="87018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i="1" dirty="0">
                <a:latin typeface="Times New Roman"/>
                <a:cs typeface="Times New Roman"/>
              </a:rPr>
              <a:t>Reference: http://</a:t>
            </a:r>
            <a:r>
              <a:rPr lang="en-US" sz="2400" i="1" dirty="0" err="1">
                <a:latin typeface="Times New Roman"/>
                <a:cs typeface="Times New Roman"/>
              </a:rPr>
              <a:t>research.google.com</a:t>
            </a:r>
            <a:r>
              <a:rPr lang="en-US" sz="2400" i="1" dirty="0">
                <a:latin typeface="Times New Roman"/>
                <a:cs typeface="Times New Roman"/>
              </a:rPr>
              <a:t>/archive/</a:t>
            </a:r>
            <a:r>
              <a:rPr lang="en-US" sz="2400" i="1" dirty="0" err="1">
                <a:latin typeface="Times New Roman"/>
                <a:cs typeface="Times New Roman"/>
              </a:rPr>
              <a:t>chubby.html</a:t>
            </a:r>
            <a:endParaRPr lang="en-US" sz="2400" i="1" dirty="0">
              <a:latin typeface="Times New Roman"/>
              <a:cs typeface="Times New Roman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349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Chubby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Can use not only for locking but also writing small configuration files</a:t>
            </a:r>
          </a:p>
          <a:p>
            <a:r>
              <a:rPr lang="en-US" dirty="0"/>
              <a:t>Relies on </a:t>
            </a:r>
            <a:r>
              <a:rPr lang="en-US" dirty="0" err="1" smtClean="0"/>
              <a:t>Paxos</a:t>
            </a:r>
            <a:r>
              <a:rPr lang="en-US" dirty="0" smtClean="0"/>
              <a:t>-like (consensus) protocol</a:t>
            </a:r>
          </a:p>
          <a:p>
            <a:r>
              <a:rPr lang="en-US" dirty="0"/>
              <a:t>Group of servers with one elected as Master </a:t>
            </a:r>
            <a:endParaRPr lang="en-US" dirty="0" smtClean="0"/>
          </a:p>
          <a:p>
            <a:pPr lvl="1"/>
            <a:r>
              <a:rPr lang="en-US" dirty="0" smtClean="0"/>
              <a:t>All servers replicate same information</a:t>
            </a:r>
          </a:p>
          <a:p>
            <a:r>
              <a:rPr lang="en-US" dirty="0" smtClean="0"/>
              <a:t>Clients send read requests to Master, which serves it locally</a:t>
            </a:r>
          </a:p>
          <a:p>
            <a:r>
              <a:rPr lang="en-US" dirty="0" smtClean="0"/>
              <a:t>Clients send write requests to Master, which sends it to all servers, gets majority (quorum) among servers, and then responds to client</a:t>
            </a:r>
          </a:p>
          <a:p>
            <a:r>
              <a:rPr lang="en-US" dirty="0" smtClean="0"/>
              <a:t>On master failure, run election protocol</a:t>
            </a:r>
          </a:p>
          <a:p>
            <a:r>
              <a:rPr lang="en-US" dirty="0" smtClean="0"/>
              <a:t>On replica failure, just replace it and have it catch up</a:t>
            </a:r>
            <a:endParaRPr lang="en-US" dirty="0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711283" y="2057400"/>
            <a:ext cx="2873121" cy="4495801"/>
            <a:chOff x="5715000" y="1981200"/>
            <a:chExt cx="2872422" cy="4495800"/>
          </a:xfrm>
        </p:grpSpPr>
        <p:sp>
          <p:nvSpPr>
            <p:cNvPr id="5" name="Rectangle 4"/>
            <p:cNvSpPr/>
            <p:nvPr/>
          </p:nvSpPr>
          <p:spPr>
            <a:xfrm>
              <a:off x="5715000" y="1981200"/>
              <a:ext cx="1675992" cy="44958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5943600" y="2438400"/>
              <a:ext cx="1261577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A</a:t>
              </a:r>
            </a:p>
          </p:txBody>
        </p:sp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5943600" y="3276600"/>
              <a:ext cx="126984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B</a:t>
              </a:r>
            </a:p>
          </p:txBody>
        </p:sp>
        <p:sp>
          <p:nvSpPr>
            <p:cNvPr id="8" name="TextBox 9"/>
            <p:cNvSpPr txBox="1">
              <a:spLocks noChangeArrowheads="1"/>
            </p:cNvSpPr>
            <p:nvPr/>
          </p:nvSpPr>
          <p:spPr bwMode="auto">
            <a:xfrm>
              <a:off x="5943600" y="4114800"/>
              <a:ext cx="1269840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C</a:t>
              </a:r>
            </a:p>
          </p:txBody>
        </p:sp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5943600" y="4953000"/>
              <a:ext cx="1286818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D</a:t>
              </a: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5943600" y="5791200"/>
              <a:ext cx="1252562" cy="46166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Server E</a:t>
              </a:r>
            </a:p>
          </p:txBody>
        </p:sp>
        <p:sp>
          <p:nvSpPr>
            <p:cNvPr id="11" name="TextBox 12"/>
            <p:cNvSpPr txBox="1">
              <a:spLocks noChangeArrowheads="1"/>
            </p:cNvSpPr>
            <p:nvPr/>
          </p:nvSpPr>
          <p:spPr bwMode="auto">
            <a:xfrm>
              <a:off x="7543800" y="4953000"/>
              <a:ext cx="104362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/>
                <a:t>Master</a:t>
              </a:r>
            </a:p>
          </p:txBody>
        </p:sp>
        <p:cxnSp>
          <p:nvCxnSpPr>
            <p:cNvPr id="12" name="Straight Connector 11"/>
            <p:cNvCxnSpPr>
              <a:stCxn id="11" idx="1"/>
              <a:endCxn id="9" idx="3"/>
            </p:cNvCxnSpPr>
            <p:nvPr/>
          </p:nvCxnSpPr>
          <p:spPr>
            <a:xfrm flipH="1">
              <a:off x="7230418" y="5183833"/>
              <a:ext cx="313382" cy="0"/>
            </a:xfrm>
            <a:prstGeom prst="line">
              <a:avLst/>
            </a:prstGeom>
            <a:ln>
              <a:solidFill>
                <a:srgbClr val="0000FF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11155363" y="5575299"/>
            <a:ext cx="1828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802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PP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8">
      <a:majorFont>
        <a:latin typeface="Akzidenz-Grotesk Extended BQ"/>
        <a:ea typeface=""/>
        <a:cs typeface=""/>
      </a:majorFont>
      <a:minorFont>
        <a:latin typeface="Akzidenz-Grotesk BQ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</TotalTime>
  <Words>2353</Words>
  <Application>Microsoft Macintosh PowerPoint</Application>
  <PresentationFormat>Custom</PresentationFormat>
  <Paragraphs>457</Paragraphs>
  <Slides>40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HPP-template</vt:lpstr>
      <vt:lpstr>PowerPoint Presentation</vt:lpstr>
      <vt:lpstr>Central Solution</vt:lpstr>
      <vt:lpstr>Central Solution</vt:lpstr>
      <vt:lpstr>Analysis of Central Algorithm</vt:lpstr>
      <vt:lpstr>Analyzing Performance</vt:lpstr>
      <vt:lpstr>Analysis of Central Algorithm</vt:lpstr>
      <vt:lpstr>But…</vt:lpstr>
      <vt:lpstr>Ring-based Mutual Exclusion</vt:lpstr>
      <vt:lpstr>Ring-based Mutual Exclusion</vt:lpstr>
      <vt:lpstr>Ring-based Mutual Exclusion</vt:lpstr>
      <vt:lpstr>Ring-based Mutual Exclusion</vt:lpstr>
      <vt:lpstr>Analysis of Ring-based Mutual Exclusion</vt:lpstr>
      <vt:lpstr>Analysis of Ring-Based Mutual Exclusion (2)</vt:lpstr>
      <vt:lpstr>Ricart-Agrawala’s Algorithm</vt:lpstr>
      <vt:lpstr>Key Idea: Ricart-Agrawala Algorithm</vt:lpstr>
      <vt:lpstr>Messages in RA Algorithm</vt:lpstr>
      <vt:lpstr>Example: Ricart-Agrawala Algorithm</vt:lpstr>
      <vt:lpstr>Example: Ricart-Agrawala Algorithm</vt:lpstr>
      <vt:lpstr>Example: Ricart-Agrawala Algorithm</vt:lpstr>
      <vt:lpstr>Example: Ricart-Agrawala Algorithm</vt:lpstr>
      <vt:lpstr>Example: Ricart-Agrawala Algorithm</vt:lpstr>
      <vt:lpstr>Example: Ricart-Agrawala Algorithm</vt:lpstr>
      <vt:lpstr>Example: Ricart-Agrawala Algorithm</vt:lpstr>
      <vt:lpstr>Example: Ricart-Agrawala Algorithm</vt:lpstr>
      <vt:lpstr>Analysis: Ricart-Agrawala’s Algorithm</vt:lpstr>
      <vt:lpstr>Analysis: Ricart-Agrawala’s Algorithm (2)</vt:lpstr>
      <vt:lpstr>Performance: Ricart-Agrawala’s Algorithm </vt:lpstr>
      <vt:lpstr>Maekawa’s Algorithm: Key Idea</vt:lpstr>
      <vt:lpstr>Maekawa’s Voting Sets</vt:lpstr>
      <vt:lpstr>Example: Voting Sets with N=4</vt:lpstr>
      <vt:lpstr>Actions</vt:lpstr>
      <vt:lpstr>Actions (2)</vt:lpstr>
      <vt:lpstr>Safety</vt:lpstr>
      <vt:lpstr>Liveness</vt:lpstr>
      <vt:lpstr>Performance</vt:lpstr>
      <vt:lpstr>Why N ? </vt:lpstr>
      <vt:lpstr>Slides for additional information</vt:lpstr>
      <vt:lpstr>Summary</vt:lpstr>
      <vt:lpstr>Chubby</vt:lpstr>
      <vt:lpstr>Chubby (2)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Calianno, Vincent Luke</dc:creator>
  <cp:lastModifiedBy>Nitin Vaidya</cp:lastModifiedBy>
  <cp:revision>357</cp:revision>
  <dcterms:created xsi:type="dcterms:W3CDTF">2012-12-19T21:49:48Z</dcterms:created>
  <dcterms:modified xsi:type="dcterms:W3CDTF">2016-03-01T14:56:41Z</dcterms:modified>
</cp:coreProperties>
</file>