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embeddings/oleObject3.bin" ContentType="application/vnd.openxmlformats-officedocument.oleObject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4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embeddings/oleObject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39" r:id="rId2"/>
    <p:sldId id="261" r:id="rId3"/>
    <p:sldId id="333" r:id="rId4"/>
    <p:sldId id="267" r:id="rId5"/>
    <p:sldId id="271" r:id="rId6"/>
    <p:sldId id="273" r:id="rId7"/>
    <p:sldId id="291" r:id="rId8"/>
    <p:sldId id="292" r:id="rId9"/>
    <p:sldId id="293" r:id="rId10"/>
    <p:sldId id="338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40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</p:sldIdLst>
  <p:sldSz cx="12984163" cy="6858000"/>
  <p:notesSz cx="6858000" cy="9144000"/>
  <p:defaultTextStyle>
    <a:defPPr>
      <a:defRPr lang="en-US"/>
    </a:defPPr>
    <a:lvl1pPr marL="0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4914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9827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04741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9655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74568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09482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44395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79309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6" autoAdjust="0"/>
  </p:normalViewPr>
  <p:slideViewPr>
    <p:cSldViewPr>
      <p:cViewPr varScale="1">
        <p:scale>
          <a:sx n="78" d="100"/>
          <a:sy n="78" d="100"/>
        </p:scale>
        <p:origin x="-176" y="-112"/>
      </p:cViewPr>
      <p:guideLst>
        <p:guide orient="horz" pos="2160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443E-0F79-A241-AF3A-49CA404541F0}" type="datetimeFigureOut">
              <a:rPr lang="en-US" smtClean="0"/>
              <a:t>3/25/16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4150" y="685800"/>
            <a:ext cx="6489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5403-D6CF-9147-BC21-EBC85D004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4914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69827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04741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39655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74568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09482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44395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079309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4150" y="685800"/>
            <a:ext cx="6491288" cy="3429000"/>
          </a:xfrm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6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76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82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30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5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72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50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668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58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79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9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67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653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60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70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9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2482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66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538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1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528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986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042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71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59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98416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08" y="274640"/>
            <a:ext cx="11902149" cy="1122361"/>
          </a:xfrm>
        </p:spPr>
        <p:txBody>
          <a:bodyPr>
            <a:normAutofit/>
          </a:bodyPr>
          <a:lstStyle>
            <a:lvl1pPr algn="l">
              <a:defRPr sz="3900" b="0" i="0">
                <a:solidFill>
                  <a:schemeClr val="bg1"/>
                </a:solidFill>
                <a:latin typeface="Whitney-BlackSC"/>
                <a:cs typeface="Whitney-BlackS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7033088" cy="4267200"/>
          </a:xfrm>
        </p:spPr>
        <p:txBody>
          <a:bodyPr>
            <a:normAutofit/>
          </a:bodyPr>
          <a:lstStyle>
            <a:lvl1pPr>
              <a:defRPr sz="2500">
                <a:latin typeface="Times New Roman"/>
                <a:cs typeface="Times New Roman"/>
              </a:defRPr>
            </a:lvl1pPr>
            <a:lvl2pPr marL="1031735" indent="-396821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2pPr>
            <a:lvl3pPr>
              <a:defRPr sz="2500">
                <a:latin typeface="Times New Roman"/>
                <a:cs typeface="Times New Roman"/>
              </a:defRPr>
            </a:lvl3pPr>
            <a:lvl4pPr marL="2222198" indent="-317457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4pPr>
            <a:lvl5pPr marL="2857111" indent="-317457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1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83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812" y="2130426"/>
            <a:ext cx="1103653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625" y="3886200"/>
            <a:ext cx="908891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4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9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4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9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4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9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79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6590A-EE2E-4445-B31E-1D199C07F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2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208" y="274639"/>
            <a:ext cx="11685747" cy="1143000"/>
          </a:xfrm>
          <a:prstGeom prst="rect">
            <a:avLst/>
          </a:prstGeom>
        </p:spPr>
        <p:txBody>
          <a:bodyPr vert="horz" lIns="126983" tIns="63491" rIns="126983" bIns="6349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08" y="1600201"/>
            <a:ext cx="11685747" cy="4525963"/>
          </a:xfrm>
          <a:prstGeom prst="rect">
            <a:avLst/>
          </a:prstGeom>
        </p:spPr>
        <p:txBody>
          <a:bodyPr vert="horz" lIns="126983" tIns="63491" rIns="126983" bIns="6349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208" y="6356351"/>
            <a:ext cx="3029638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8812E-561E-438A-81D3-22B6B9FAEA9A}" type="datetimeFigureOut">
              <a:rPr lang="en-US" smtClean="0"/>
              <a:t>3/25/16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6256" y="6356351"/>
            <a:ext cx="4111652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317" y="6356351"/>
            <a:ext cx="3029638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52-07DD-45F2-92DF-2D7C6E70F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2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txStyles>
    <p:titleStyle>
      <a:lvl1pPr algn="ctr" defTabSz="1269827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185" indent="-476185" algn="l" defTabSz="1269827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31735" indent="-396821" algn="l" defTabSz="1269827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284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22198" indent="-317457" algn="l" defTabSz="126982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7111" indent="-317457" algn="l" defTabSz="1269827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2025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6939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1852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6766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914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827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741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9655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4568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482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4395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9309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5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10.w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11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865611" y="2311400"/>
            <a:ext cx="1103653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 anchor="ctr"/>
          <a:lstStyle/>
          <a:p>
            <a:pPr algn="ctr"/>
            <a:r>
              <a:rPr lang="en-US" sz="61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Fall </a:t>
            </a:r>
            <a:r>
              <a:rPr lang="en-US" sz="6100" dirty="0" smtClean="0">
                <a:solidFill>
                  <a:schemeClr val="tx2"/>
                </a:solidFill>
              </a:rPr>
              <a:t>2015</a:t>
            </a:r>
            <a:endParaRPr lang="en-US" sz="6100" dirty="0">
              <a:solidFill>
                <a:schemeClr val="tx2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947625" y="4521200"/>
            <a:ext cx="908891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/>
          <a:lstStyle/>
          <a:p>
            <a:pPr algn="ctr">
              <a:spcBef>
                <a:spcPct val="20000"/>
              </a:spcBef>
            </a:pPr>
            <a:r>
              <a:rPr lang="en-US" sz="3900" dirty="0"/>
              <a:t>Indranil Gupta (</a:t>
            </a:r>
            <a:r>
              <a:rPr lang="en-US" sz="3900" dirty="0" smtClean="0"/>
              <a:t>Indy)</a:t>
            </a:r>
          </a:p>
          <a:p>
            <a:pPr algn="ctr">
              <a:spcBef>
                <a:spcPct val="20000"/>
              </a:spcBef>
            </a:pPr>
            <a:r>
              <a:rPr lang="en-US" sz="3900" i="1" dirty="0" smtClean="0"/>
              <a:t>Peer-to-peer Systems</a:t>
            </a:r>
            <a:endParaRPr lang="en-US" sz="3900" i="1" dirty="0">
              <a:solidFill>
                <a:srgbClr val="17375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06881" y="6396335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All slides © 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5787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 Structure</a:t>
            </a:r>
          </a:p>
        </p:txBody>
      </p:sp>
      <p:grpSp>
        <p:nvGrpSpPr>
          <p:cNvPr id="166" name="Group 7"/>
          <p:cNvGrpSpPr>
            <a:grpSpLocks/>
          </p:cNvGrpSpPr>
          <p:nvPr/>
        </p:nvGrpSpPr>
        <p:grpSpPr bwMode="auto">
          <a:xfrm>
            <a:off x="2933541" y="3556001"/>
            <a:ext cx="373380" cy="461434"/>
            <a:chOff x="2256" y="1864"/>
            <a:chExt cx="336" cy="436"/>
          </a:xfrm>
        </p:grpSpPr>
        <p:sp>
          <p:nvSpPr>
            <p:cNvPr id="167" name="Oval 4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Text Box 5"/>
            <p:cNvSpPr txBox="1">
              <a:spLocks noChangeArrowheads="1"/>
            </p:cNvSpPr>
            <p:nvPr/>
          </p:nvSpPr>
          <p:spPr bwMode="auto">
            <a:xfrm>
              <a:off x="2258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169" name="Group 8"/>
          <p:cNvGrpSpPr>
            <a:grpSpLocks/>
          </p:cNvGrpSpPr>
          <p:nvPr/>
        </p:nvGrpSpPr>
        <p:grpSpPr bwMode="auto">
          <a:xfrm>
            <a:off x="3200239" y="4013201"/>
            <a:ext cx="396716" cy="461434"/>
            <a:chOff x="2256" y="1864"/>
            <a:chExt cx="357" cy="436"/>
          </a:xfrm>
        </p:grpSpPr>
        <p:sp>
          <p:nvSpPr>
            <p:cNvPr id="170" name="Oval 9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Text Box 10"/>
            <p:cNvSpPr txBox="1">
              <a:spLocks noChangeArrowheads="1"/>
            </p:cNvSpPr>
            <p:nvPr/>
          </p:nvSpPr>
          <p:spPr bwMode="auto">
            <a:xfrm>
              <a:off x="2293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172" name="Group 11"/>
          <p:cNvGrpSpPr>
            <a:grpSpLocks/>
          </p:cNvGrpSpPr>
          <p:nvPr/>
        </p:nvGrpSpPr>
        <p:grpSpPr bwMode="auto">
          <a:xfrm>
            <a:off x="3520281" y="3556001"/>
            <a:ext cx="373380" cy="461434"/>
            <a:chOff x="2256" y="1864"/>
            <a:chExt cx="336" cy="436"/>
          </a:xfrm>
        </p:grpSpPr>
        <p:sp>
          <p:nvSpPr>
            <p:cNvPr id="173" name="Oval 12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Text Box 13"/>
            <p:cNvSpPr txBox="1">
              <a:spLocks noChangeArrowheads="1"/>
            </p:cNvSpPr>
            <p:nvPr/>
          </p:nvSpPr>
          <p:spPr bwMode="auto">
            <a:xfrm>
              <a:off x="2256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175" name="Group 17"/>
          <p:cNvGrpSpPr>
            <a:grpSpLocks/>
          </p:cNvGrpSpPr>
          <p:nvPr/>
        </p:nvGrpSpPr>
        <p:grpSpPr bwMode="auto">
          <a:xfrm>
            <a:off x="2880202" y="5765801"/>
            <a:ext cx="381159" cy="461434"/>
            <a:chOff x="1584" y="3096"/>
            <a:chExt cx="343" cy="436"/>
          </a:xfrm>
        </p:grpSpPr>
        <p:sp>
          <p:nvSpPr>
            <p:cNvPr id="176" name="Oval 15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Text Box 16"/>
            <p:cNvSpPr txBox="1">
              <a:spLocks noChangeArrowheads="1"/>
            </p:cNvSpPr>
            <p:nvPr/>
          </p:nvSpPr>
          <p:spPr bwMode="auto">
            <a:xfrm>
              <a:off x="1611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178" name="Group 18"/>
          <p:cNvGrpSpPr>
            <a:grpSpLocks/>
          </p:cNvGrpSpPr>
          <p:nvPr/>
        </p:nvGrpSpPr>
        <p:grpSpPr bwMode="auto">
          <a:xfrm>
            <a:off x="1440020" y="4699001"/>
            <a:ext cx="374491" cy="461434"/>
            <a:chOff x="1584" y="3048"/>
            <a:chExt cx="337" cy="436"/>
          </a:xfrm>
        </p:grpSpPr>
        <p:sp>
          <p:nvSpPr>
            <p:cNvPr id="179" name="Oval 19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Text Box 20"/>
            <p:cNvSpPr txBox="1">
              <a:spLocks noChangeArrowheads="1"/>
            </p:cNvSpPr>
            <p:nvPr/>
          </p:nvSpPr>
          <p:spPr bwMode="auto">
            <a:xfrm>
              <a:off x="1605" y="3048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184" name="Group 24"/>
          <p:cNvGrpSpPr>
            <a:grpSpLocks/>
          </p:cNvGrpSpPr>
          <p:nvPr/>
        </p:nvGrpSpPr>
        <p:grpSpPr bwMode="auto">
          <a:xfrm>
            <a:off x="2133441" y="5461001"/>
            <a:ext cx="373380" cy="461434"/>
            <a:chOff x="1584" y="3088"/>
            <a:chExt cx="336" cy="436"/>
          </a:xfrm>
        </p:grpSpPr>
        <p:sp>
          <p:nvSpPr>
            <p:cNvPr id="185" name="Oval 25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Text Box 26"/>
            <p:cNvSpPr txBox="1">
              <a:spLocks noChangeArrowheads="1"/>
            </p:cNvSpPr>
            <p:nvPr/>
          </p:nvSpPr>
          <p:spPr bwMode="auto">
            <a:xfrm>
              <a:off x="1598" y="3088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187" name="Group 27"/>
          <p:cNvGrpSpPr>
            <a:grpSpLocks/>
          </p:cNvGrpSpPr>
          <p:nvPr/>
        </p:nvGrpSpPr>
        <p:grpSpPr bwMode="auto">
          <a:xfrm>
            <a:off x="3733641" y="5765794"/>
            <a:ext cx="373380" cy="461433"/>
            <a:chOff x="1584" y="3096"/>
            <a:chExt cx="336" cy="436"/>
          </a:xfrm>
        </p:grpSpPr>
        <p:sp>
          <p:nvSpPr>
            <p:cNvPr id="188" name="Oval 28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Text Box 29"/>
            <p:cNvSpPr txBox="1">
              <a:spLocks noChangeArrowheads="1"/>
            </p:cNvSpPr>
            <p:nvPr/>
          </p:nvSpPr>
          <p:spPr bwMode="auto">
            <a:xfrm>
              <a:off x="1598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349081" y="4699000"/>
            <a:ext cx="381000" cy="461434"/>
            <a:chOff x="5349081" y="4724400"/>
            <a:chExt cx="381000" cy="461434"/>
          </a:xfrm>
        </p:grpSpPr>
        <p:sp>
          <p:nvSpPr>
            <p:cNvPr id="191" name="Oval 31"/>
            <p:cNvSpPr>
              <a:spLocks noChangeArrowheads="1"/>
            </p:cNvSpPr>
            <p:nvPr/>
          </p:nvSpPr>
          <p:spPr bwMode="auto">
            <a:xfrm>
              <a:off x="5349081" y="4804833"/>
              <a:ext cx="373380" cy="304800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Text Box 32"/>
            <p:cNvSpPr txBox="1">
              <a:spLocks noChangeArrowheads="1"/>
            </p:cNvSpPr>
            <p:nvPr/>
          </p:nvSpPr>
          <p:spPr bwMode="auto">
            <a:xfrm>
              <a:off x="5378926" y="4724400"/>
              <a:ext cx="351155" cy="461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193" name="Line 33"/>
          <p:cNvSpPr>
            <a:spLocks noChangeShapeType="1"/>
          </p:cNvSpPr>
          <p:nvPr/>
        </p:nvSpPr>
        <p:spPr bwMode="auto">
          <a:xfrm>
            <a:off x="3200241" y="3962400"/>
            <a:ext cx="10668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4" name="Line 34"/>
          <p:cNvSpPr>
            <a:spLocks noChangeShapeType="1"/>
          </p:cNvSpPr>
          <p:nvPr/>
        </p:nvSpPr>
        <p:spPr bwMode="auto">
          <a:xfrm flipH="1">
            <a:off x="3466941" y="3928533"/>
            <a:ext cx="16002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5" name="Line 35"/>
          <p:cNvSpPr>
            <a:spLocks noChangeShapeType="1"/>
          </p:cNvSpPr>
          <p:nvPr/>
        </p:nvSpPr>
        <p:spPr bwMode="auto">
          <a:xfrm flipH="1">
            <a:off x="3306921" y="3860800"/>
            <a:ext cx="21336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6" name="Line 36"/>
          <p:cNvSpPr>
            <a:spLocks noChangeShapeType="1"/>
          </p:cNvSpPr>
          <p:nvPr/>
        </p:nvSpPr>
        <p:spPr bwMode="auto">
          <a:xfrm flipH="1">
            <a:off x="1760061" y="3962400"/>
            <a:ext cx="1280160" cy="965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7" name="Line 37"/>
          <p:cNvSpPr>
            <a:spLocks noChangeShapeType="1"/>
          </p:cNvSpPr>
          <p:nvPr/>
        </p:nvSpPr>
        <p:spPr bwMode="auto">
          <a:xfrm flipH="1">
            <a:off x="2453481" y="4419600"/>
            <a:ext cx="853440" cy="1168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8" name="Line 38"/>
          <p:cNvSpPr>
            <a:spLocks noChangeShapeType="1"/>
          </p:cNvSpPr>
          <p:nvPr/>
        </p:nvSpPr>
        <p:spPr bwMode="auto">
          <a:xfrm>
            <a:off x="3840321" y="3911600"/>
            <a:ext cx="1546860" cy="965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9" name="Line 39"/>
          <p:cNvSpPr>
            <a:spLocks noChangeShapeType="1"/>
          </p:cNvSpPr>
          <p:nvPr/>
        </p:nvSpPr>
        <p:spPr bwMode="auto">
          <a:xfrm>
            <a:off x="3786981" y="3962400"/>
            <a:ext cx="1066800" cy="162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0" name="Line 40"/>
          <p:cNvSpPr>
            <a:spLocks noChangeShapeType="1"/>
          </p:cNvSpPr>
          <p:nvPr/>
        </p:nvSpPr>
        <p:spPr bwMode="auto">
          <a:xfrm>
            <a:off x="3733641" y="3962400"/>
            <a:ext cx="160020" cy="1879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1" name="Line 41"/>
          <p:cNvSpPr>
            <a:spLocks noChangeShapeType="1"/>
          </p:cNvSpPr>
          <p:nvPr/>
        </p:nvSpPr>
        <p:spPr bwMode="auto">
          <a:xfrm flipH="1">
            <a:off x="3146901" y="4419600"/>
            <a:ext cx="266700" cy="142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2" name="Oval 42"/>
          <p:cNvSpPr>
            <a:spLocks noChangeArrowheads="1"/>
          </p:cNvSpPr>
          <p:nvPr/>
        </p:nvSpPr>
        <p:spPr bwMode="auto">
          <a:xfrm>
            <a:off x="2826861" y="3454400"/>
            <a:ext cx="1226820" cy="1066800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2700" tIns="31350" rIns="62700" bIns="3135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3" name="Text Box 44"/>
          <p:cNvSpPr txBox="1">
            <a:spLocks noChangeArrowheads="1"/>
          </p:cNvSpPr>
          <p:nvPr/>
        </p:nvSpPr>
        <p:spPr bwMode="auto">
          <a:xfrm>
            <a:off x="91281" y="3962400"/>
            <a:ext cx="2118155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Client machines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(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Peers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4" name="Text Box 45"/>
          <p:cNvSpPr txBox="1">
            <a:spLocks noChangeArrowheads="1"/>
          </p:cNvSpPr>
          <p:nvPr/>
        </p:nvSpPr>
        <p:spPr bwMode="auto">
          <a:xfrm>
            <a:off x="548481" y="3124200"/>
            <a:ext cx="1866900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napster.com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 Servers</a:t>
            </a:r>
          </a:p>
        </p:txBody>
      </p:sp>
      <p:sp>
        <p:nvSpPr>
          <p:cNvPr id="205" name="Text Box 46"/>
          <p:cNvSpPr txBox="1">
            <a:spLocks noChangeArrowheads="1"/>
          </p:cNvSpPr>
          <p:nvPr/>
        </p:nvSpPr>
        <p:spPr bwMode="auto">
          <a:xfrm>
            <a:off x="1855629" y="2948517"/>
            <a:ext cx="126625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" name="Text Box 47"/>
          <p:cNvSpPr txBox="1">
            <a:spLocks noChangeArrowheads="1"/>
          </p:cNvSpPr>
          <p:nvPr/>
        </p:nvSpPr>
        <p:spPr bwMode="auto">
          <a:xfrm>
            <a:off x="5120481" y="5638800"/>
            <a:ext cx="2114098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Store their own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files</a:t>
            </a:r>
          </a:p>
        </p:txBody>
      </p:sp>
      <p:sp>
        <p:nvSpPr>
          <p:cNvPr id="207" name="Text Box 48"/>
          <p:cNvSpPr txBox="1">
            <a:spLocks noChangeArrowheads="1"/>
          </p:cNvSpPr>
          <p:nvPr/>
        </p:nvSpPr>
        <p:spPr bwMode="auto">
          <a:xfrm>
            <a:off x="1005681" y="2286000"/>
            <a:ext cx="3752767" cy="1171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Store a directory, i.e.,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filenames with peer pointers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8" name="Line 49"/>
          <p:cNvSpPr>
            <a:spLocks noChangeShapeType="1"/>
          </p:cNvSpPr>
          <p:nvPr/>
        </p:nvSpPr>
        <p:spPr bwMode="auto">
          <a:xfrm flipV="1">
            <a:off x="3840321" y="3352800"/>
            <a:ext cx="800100" cy="406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9" name="Line 50"/>
          <p:cNvSpPr>
            <a:spLocks noChangeShapeType="1"/>
          </p:cNvSpPr>
          <p:nvPr/>
        </p:nvSpPr>
        <p:spPr bwMode="auto">
          <a:xfrm>
            <a:off x="5653881" y="4978400"/>
            <a:ext cx="320040" cy="660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0" name="Rectangle 51"/>
          <p:cNvSpPr>
            <a:spLocks noChangeArrowheads="1"/>
          </p:cNvSpPr>
          <p:nvPr/>
        </p:nvSpPr>
        <p:spPr bwMode="auto">
          <a:xfrm>
            <a:off x="4891881" y="1828800"/>
            <a:ext cx="2080260" cy="1320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2700" tIns="31350" rIns="62700" bIns="3135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1" name="Text Box 52"/>
          <p:cNvSpPr txBox="1">
            <a:spLocks noChangeArrowheads="1"/>
          </p:cNvSpPr>
          <p:nvPr/>
        </p:nvSpPr>
        <p:spPr bwMode="auto">
          <a:xfrm>
            <a:off x="4921884" y="1778000"/>
            <a:ext cx="2056127" cy="34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Filename  Info about</a:t>
            </a:r>
          </a:p>
        </p:txBody>
      </p:sp>
      <p:sp>
        <p:nvSpPr>
          <p:cNvPr id="212" name="Line 53"/>
          <p:cNvSpPr>
            <a:spLocks noChangeShapeType="1"/>
          </p:cNvSpPr>
          <p:nvPr/>
        </p:nvSpPr>
        <p:spPr bwMode="auto">
          <a:xfrm>
            <a:off x="5882004" y="1828800"/>
            <a:ext cx="0" cy="1320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3" name="Line 54"/>
          <p:cNvSpPr>
            <a:spLocks noChangeShapeType="1"/>
          </p:cNvSpPr>
          <p:nvPr/>
        </p:nvSpPr>
        <p:spPr bwMode="auto">
          <a:xfrm>
            <a:off x="4891881" y="2133600"/>
            <a:ext cx="208026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4" name="Line 55"/>
          <p:cNvSpPr>
            <a:spLocks noChangeShapeType="1"/>
          </p:cNvSpPr>
          <p:nvPr/>
        </p:nvSpPr>
        <p:spPr bwMode="auto">
          <a:xfrm>
            <a:off x="4891881" y="2387600"/>
            <a:ext cx="208026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5" name="Line 56"/>
          <p:cNvSpPr>
            <a:spLocks noChangeShapeType="1"/>
          </p:cNvSpPr>
          <p:nvPr/>
        </p:nvSpPr>
        <p:spPr bwMode="auto">
          <a:xfrm>
            <a:off x="4901882" y="2844800"/>
            <a:ext cx="208026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6" name="Text Box 57"/>
          <p:cNvSpPr txBox="1">
            <a:spLocks noChangeArrowheads="1"/>
          </p:cNvSpPr>
          <p:nvPr/>
        </p:nvSpPr>
        <p:spPr bwMode="auto">
          <a:xfrm>
            <a:off x="4852987" y="2336800"/>
            <a:ext cx="2182394" cy="57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PennyLane.mp3   Beatles, @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	  128.84.92.23:1006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                                  …..</a:t>
            </a:r>
          </a:p>
        </p:txBody>
      </p:sp>
      <p:grpSp>
        <p:nvGrpSpPr>
          <p:cNvPr id="55" name="Group 27"/>
          <p:cNvGrpSpPr>
            <a:grpSpLocks/>
          </p:cNvGrpSpPr>
          <p:nvPr/>
        </p:nvGrpSpPr>
        <p:grpSpPr bwMode="auto">
          <a:xfrm>
            <a:off x="4739481" y="5486400"/>
            <a:ext cx="373380" cy="461433"/>
            <a:chOff x="1584" y="3096"/>
            <a:chExt cx="336" cy="436"/>
          </a:xfrm>
        </p:grpSpPr>
        <p:sp>
          <p:nvSpPr>
            <p:cNvPr id="56" name="Oval 28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598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8288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Napster </a:t>
            </a:r>
            <a:r>
              <a:rPr lang="en-US" dirty="0" smtClean="0"/>
              <a:t>Search</a:t>
            </a:r>
            <a:endParaRPr lang="en-US" dirty="0"/>
          </a:p>
        </p:txBody>
      </p:sp>
      <p:sp>
        <p:nvSpPr>
          <p:cNvPr id="42" name="Text Box 44"/>
          <p:cNvSpPr txBox="1">
            <a:spLocks noChangeArrowheads="1"/>
          </p:cNvSpPr>
          <p:nvPr/>
        </p:nvSpPr>
        <p:spPr bwMode="auto">
          <a:xfrm>
            <a:off x="91281" y="3657600"/>
            <a:ext cx="2118155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Client machines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(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Peers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Text Box 45"/>
          <p:cNvSpPr txBox="1">
            <a:spLocks noChangeArrowheads="1"/>
          </p:cNvSpPr>
          <p:nvPr/>
        </p:nvSpPr>
        <p:spPr bwMode="auto">
          <a:xfrm>
            <a:off x="548481" y="2819400"/>
            <a:ext cx="1866900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napster.com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 Servers</a:t>
            </a:r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1855629" y="2643717"/>
            <a:ext cx="126625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Text Box 47"/>
          <p:cNvSpPr txBox="1">
            <a:spLocks noChangeArrowheads="1"/>
          </p:cNvSpPr>
          <p:nvPr/>
        </p:nvSpPr>
        <p:spPr bwMode="auto">
          <a:xfrm>
            <a:off x="5806281" y="5715000"/>
            <a:ext cx="1293581" cy="49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Store their own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files</a:t>
            </a:r>
          </a:p>
        </p:txBody>
      </p:sp>
      <p:sp>
        <p:nvSpPr>
          <p:cNvPr id="46" name="Text Box 48"/>
          <p:cNvSpPr txBox="1">
            <a:spLocks noChangeArrowheads="1"/>
          </p:cNvSpPr>
          <p:nvPr/>
        </p:nvSpPr>
        <p:spPr bwMode="auto">
          <a:xfrm>
            <a:off x="4815681" y="2514600"/>
            <a:ext cx="1966058" cy="61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sz="1800" i="1" dirty="0"/>
              <a:t>Store peer pointers </a:t>
            </a:r>
          </a:p>
          <a:p>
            <a:pPr algn="ctr" eaLnBrk="1" hangingPunct="1"/>
            <a:r>
              <a:rPr lang="en-US" sz="1800" i="1" dirty="0"/>
              <a:t>for all files</a:t>
            </a:r>
          </a:p>
        </p:txBody>
      </p:sp>
      <p:sp>
        <p:nvSpPr>
          <p:cNvPr id="158" name="Text Box 51"/>
          <p:cNvSpPr txBox="1">
            <a:spLocks noChangeArrowheads="1"/>
          </p:cNvSpPr>
          <p:nvPr/>
        </p:nvSpPr>
        <p:spPr bwMode="auto">
          <a:xfrm>
            <a:off x="1920081" y="1981200"/>
            <a:ext cx="5248106" cy="34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6600"/>
                </a:solidFill>
              </a:rPr>
              <a:t>2. All servers search their lists (</a:t>
            </a:r>
            <a:r>
              <a:rPr lang="en-US" sz="1800" u="sng" dirty="0">
                <a:solidFill>
                  <a:srgbClr val="FF6600"/>
                </a:solidFill>
              </a:rPr>
              <a:t>ternary tree</a:t>
            </a:r>
            <a:r>
              <a:rPr lang="en-US" sz="1800" dirty="0">
                <a:solidFill>
                  <a:srgbClr val="FF6600"/>
                </a:solidFill>
              </a:rPr>
              <a:t> </a:t>
            </a:r>
            <a:r>
              <a:rPr lang="en-US" sz="1800" dirty="0" smtClean="0">
                <a:solidFill>
                  <a:srgbClr val="FF6600"/>
                </a:solidFill>
              </a:rPr>
              <a:t>algorithm)</a:t>
            </a:r>
            <a:endParaRPr lang="en-US" sz="1800" dirty="0">
              <a:solidFill>
                <a:srgbClr val="FF6600"/>
              </a:solidFill>
            </a:endParaRPr>
          </a:p>
        </p:txBody>
      </p:sp>
      <p:sp>
        <p:nvSpPr>
          <p:cNvPr id="159" name="Text Box 56"/>
          <p:cNvSpPr txBox="1">
            <a:spLocks noChangeArrowheads="1"/>
          </p:cNvSpPr>
          <p:nvPr/>
        </p:nvSpPr>
        <p:spPr bwMode="auto">
          <a:xfrm>
            <a:off x="1843881" y="6019800"/>
            <a:ext cx="3486519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FF6600"/>
                </a:solidFill>
              </a:rPr>
              <a:t>5. download from best host</a:t>
            </a:r>
          </a:p>
        </p:txBody>
      </p:sp>
      <p:sp>
        <p:nvSpPr>
          <p:cNvPr id="160" name="Text Box 54"/>
          <p:cNvSpPr txBox="1">
            <a:spLocks noChangeArrowheads="1"/>
          </p:cNvSpPr>
          <p:nvPr/>
        </p:nvSpPr>
        <p:spPr bwMode="auto">
          <a:xfrm>
            <a:off x="5882481" y="4648200"/>
            <a:ext cx="2357404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6600"/>
                </a:solidFill>
              </a:rPr>
              <a:t>4. ping candidates</a:t>
            </a:r>
          </a:p>
        </p:txBody>
      </p:sp>
      <p:sp>
        <p:nvSpPr>
          <p:cNvPr id="161" name="Text Box 49"/>
          <p:cNvSpPr txBox="1">
            <a:spLocks noChangeArrowheads="1"/>
          </p:cNvSpPr>
          <p:nvPr/>
        </p:nvSpPr>
        <p:spPr bwMode="auto">
          <a:xfrm>
            <a:off x="3139281" y="4572000"/>
            <a:ext cx="1614111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6600"/>
                </a:solidFill>
              </a:rPr>
              <a:t>3. Response</a:t>
            </a:r>
          </a:p>
        </p:txBody>
      </p:sp>
      <p:sp>
        <p:nvSpPr>
          <p:cNvPr id="162" name="Text Box 50"/>
          <p:cNvSpPr txBox="1">
            <a:spLocks noChangeArrowheads="1"/>
          </p:cNvSpPr>
          <p:nvPr/>
        </p:nvSpPr>
        <p:spPr bwMode="auto">
          <a:xfrm>
            <a:off x="4510881" y="3657600"/>
            <a:ext cx="1203843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6600"/>
                </a:solidFill>
              </a:rPr>
              <a:t>1. Query</a:t>
            </a:r>
          </a:p>
        </p:txBody>
      </p:sp>
      <p:grpSp>
        <p:nvGrpSpPr>
          <p:cNvPr id="52" name="Group 7"/>
          <p:cNvGrpSpPr>
            <a:grpSpLocks/>
          </p:cNvGrpSpPr>
          <p:nvPr/>
        </p:nvGrpSpPr>
        <p:grpSpPr bwMode="auto">
          <a:xfrm>
            <a:off x="2933541" y="3479801"/>
            <a:ext cx="373380" cy="461434"/>
            <a:chOff x="2256" y="1864"/>
            <a:chExt cx="336" cy="436"/>
          </a:xfrm>
        </p:grpSpPr>
        <p:sp>
          <p:nvSpPr>
            <p:cNvPr id="53" name="Oval 4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Text Box 5"/>
            <p:cNvSpPr txBox="1">
              <a:spLocks noChangeArrowheads="1"/>
            </p:cNvSpPr>
            <p:nvPr/>
          </p:nvSpPr>
          <p:spPr bwMode="auto">
            <a:xfrm>
              <a:off x="2258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55" name="Group 8"/>
          <p:cNvGrpSpPr>
            <a:grpSpLocks/>
          </p:cNvGrpSpPr>
          <p:nvPr/>
        </p:nvGrpSpPr>
        <p:grpSpPr bwMode="auto">
          <a:xfrm>
            <a:off x="3200239" y="3937001"/>
            <a:ext cx="396716" cy="461434"/>
            <a:chOff x="2256" y="1864"/>
            <a:chExt cx="357" cy="436"/>
          </a:xfrm>
        </p:grpSpPr>
        <p:sp>
          <p:nvSpPr>
            <p:cNvPr id="56" name="Oval 9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10"/>
            <p:cNvSpPr txBox="1">
              <a:spLocks noChangeArrowheads="1"/>
            </p:cNvSpPr>
            <p:nvPr/>
          </p:nvSpPr>
          <p:spPr bwMode="auto">
            <a:xfrm>
              <a:off x="2293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58" name="Group 11"/>
          <p:cNvGrpSpPr>
            <a:grpSpLocks/>
          </p:cNvGrpSpPr>
          <p:nvPr/>
        </p:nvGrpSpPr>
        <p:grpSpPr bwMode="auto">
          <a:xfrm>
            <a:off x="3520281" y="3479801"/>
            <a:ext cx="373380" cy="461434"/>
            <a:chOff x="2256" y="1864"/>
            <a:chExt cx="336" cy="436"/>
          </a:xfrm>
        </p:grpSpPr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2256" y="1968"/>
              <a:ext cx="336" cy="28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Text Box 13"/>
            <p:cNvSpPr txBox="1">
              <a:spLocks noChangeArrowheads="1"/>
            </p:cNvSpPr>
            <p:nvPr/>
          </p:nvSpPr>
          <p:spPr bwMode="auto">
            <a:xfrm>
              <a:off x="2256" y="1864"/>
              <a:ext cx="320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S</a:t>
              </a:r>
            </a:p>
          </p:txBody>
        </p:sp>
      </p:grpSp>
      <p:grpSp>
        <p:nvGrpSpPr>
          <p:cNvPr id="61" name="Group 17"/>
          <p:cNvGrpSpPr>
            <a:grpSpLocks/>
          </p:cNvGrpSpPr>
          <p:nvPr/>
        </p:nvGrpSpPr>
        <p:grpSpPr bwMode="auto">
          <a:xfrm>
            <a:off x="2880202" y="5689601"/>
            <a:ext cx="381159" cy="461434"/>
            <a:chOff x="1584" y="3096"/>
            <a:chExt cx="343" cy="436"/>
          </a:xfrm>
        </p:grpSpPr>
        <p:sp>
          <p:nvSpPr>
            <p:cNvPr id="62" name="Oval 15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Text Box 16"/>
            <p:cNvSpPr txBox="1">
              <a:spLocks noChangeArrowheads="1"/>
            </p:cNvSpPr>
            <p:nvPr/>
          </p:nvSpPr>
          <p:spPr bwMode="auto">
            <a:xfrm>
              <a:off x="1611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4" name="Group 18"/>
          <p:cNvGrpSpPr>
            <a:grpSpLocks/>
          </p:cNvGrpSpPr>
          <p:nvPr/>
        </p:nvGrpSpPr>
        <p:grpSpPr bwMode="auto">
          <a:xfrm>
            <a:off x="1440020" y="4622801"/>
            <a:ext cx="374491" cy="461434"/>
            <a:chOff x="1584" y="3048"/>
            <a:chExt cx="337" cy="436"/>
          </a:xfrm>
        </p:grpSpPr>
        <p:sp>
          <p:nvSpPr>
            <p:cNvPr id="65" name="Oval 19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Text Box 20"/>
            <p:cNvSpPr txBox="1">
              <a:spLocks noChangeArrowheads="1"/>
            </p:cNvSpPr>
            <p:nvPr/>
          </p:nvSpPr>
          <p:spPr bwMode="auto">
            <a:xfrm>
              <a:off x="1605" y="3048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7" name="Group 24"/>
          <p:cNvGrpSpPr>
            <a:grpSpLocks/>
          </p:cNvGrpSpPr>
          <p:nvPr/>
        </p:nvGrpSpPr>
        <p:grpSpPr bwMode="auto">
          <a:xfrm>
            <a:off x="2133441" y="5384801"/>
            <a:ext cx="373380" cy="461434"/>
            <a:chOff x="1584" y="3088"/>
            <a:chExt cx="336" cy="436"/>
          </a:xfrm>
        </p:grpSpPr>
        <p:sp>
          <p:nvSpPr>
            <p:cNvPr id="68" name="Oval 25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Text Box 26"/>
            <p:cNvSpPr txBox="1">
              <a:spLocks noChangeArrowheads="1"/>
            </p:cNvSpPr>
            <p:nvPr/>
          </p:nvSpPr>
          <p:spPr bwMode="auto">
            <a:xfrm>
              <a:off x="1598" y="3088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70" name="Group 27"/>
          <p:cNvGrpSpPr>
            <a:grpSpLocks/>
          </p:cNvGrpSpPr>
          <p:nvPr/>
        </p:nvGrpSpPr>
        <p:grpSpPr bwMode="auto">
          <a:xfrm>
            <a:off x="3733641" y="5689594"/>
            <a:ext cx="373380" cy="461433"/>
            <a:chOff x="1584" y="3096"/>
            <a:chExt cx="336" cy="436"/>
          </a:xfrm>
        </p:grpSpPr>
        <p:sp>
          <p:nvSpPr>
            <p:cNvPr id="71" name="Oval 28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Text Box 29"/>
            <p:cNvSpPr txBox="1">
              <a:spLocks noChangeArrowheads="1"/>
            </p:cNvSpPr>
            <p:nvPr/>
          </p:nvSpPr>
          <p:spPr bwMode="auto">
            <a:xfrm>
              <a:off x="1598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349081" y="4622800"/>
            <a:ext cx="381000" cy="461434"/>
            <a:chOff x="5349081" y="4724400"/>
            <a:chExt cx="381000" cy="461434"/>
          </a:xfrm>
        </p:grpSpPr>
        <p:sp>
          <p:nvSpPr>
            <p:cNvPr id="74" name="Oval 31"/>
            <p:cNvSpPr>
              <a:spLocks noChangeArrowheads="1"/>
            </p:cNvSpPr>
            <p:nvPr/>
          </p:nvSpPr>
          <p:spPr bwMode="auto">
            <a:xfrm>
              <a:off x="5349081" y="4804833"/>
              <a:ext cx="373380" cy="304800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Text Box 32"/>
            <p:cNvSpPr txBox="1">
              <a:spLocks noChangeArrowheads="1"/>
            </p:cNvSpPr>
            <p:nvPr/>
          </p:nvSpPr>
          <p:spPr bwMode="auto">
            <a:xfrm>
              <a:off x="5378926" y="4724400"/>
              <a:ext cx="351155" cy="461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76" name="Line 33"/>
          <p:cNvSpPr>
            <a:spLocks noChangeShapeType="1"/>
          </p:cNvSpPr>
          <p:nvPr/>
        </p:nvSpPr>
        <p:spPr bwMode="auto">
          <a:xfrm>
            <a:off x="3200241" y="3886200"/>
            <a:ext cx="10668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Line 34"/>
          <p:cNvSpPr>
            <a:spLocks noChangeShapeType="1"/>
          </p:cNvSpPr>
          <p:nvPr/>
        </p:nvSpPr>
        <p:spPr bwMode="auto">
          <a:xfrm flipH="1">
            <a:off x="3466941" y="3852333"/>
            <a:ext cx="16002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Line 35"/>
          <p:cNvSpPr>
            <a:spLocks noChangeShapeType="1"/>
          </p:cNvSpPr>
          <p:nvPr/>
        </p:nvSpPr>
        <p:spPr bwMode="auto">
          <a:xfrm flipH="1">
            <a:off x="3306921" y="3784600"/>
            <a:ext cx="21336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Line 36"/>
          <p:cNvSpPr>
            <a:spLocks noChangeShapeType="1"/>
          </p:cNvSpPr>
          <p:nvPr/>
        </p:nvSpPr>
        <p:spPr bwMode="auto">
          <a:xfrm flipH="1">
            <a:off x="1760061" y="3886200"/>
            <a:ext cx="1280160" cy="965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Line 37"/>
          <p:cNvSpPr>
            <a:spLocks noChangeShapeType="1"/>
          </p:cNvSpPr>
          <p:nvPr/>
        </p:nvSpPr>
        <p:spPr bwMode="auto">
          <a:xfrm flipH="1">
            <a:off x="2453481" y="4343400"/>
            <a:ext cx="853440" cy="1168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Line 38"/>
          <p:cNvSpPr>
            <a:spLocks noChangeShapeType="1"/>
          </p:cNvSpPr>
          <p:nvPr/>
        </p:nvSpPr>
        <p:spPr bwMode="auto">
          <a:xfrm>
            <a:off x="3840321" y="3835400"/>
            <a:ext cx="1546860" cy="965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Line 39"/>
          <p:cNvSpPr>
            <a:spLocks noChangeShapeType="1"/>
          </p:cNvSpPr>
          <p:nvPr/>
        </p:nvSpPr>
        <p:spPr bwMode="auto">
          <a:xfrm>
            <a:off x="3786981" y="3886200"/>
            <a:ext cx="1066800" cy="1625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Line 40"/>
          <p:cNvSpPr>
            <a:spLocks noChangeShapeType="1"/>
          </p:cNvSpPr>
          <p:nvPr/>
        </p:nvSpPr>
        <p:spPr bwMode="auto">
          <a:xfrm>
            <a:off x="3733641" y="3886200"/>
            <a:ext cx="160020" cy="1879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Line 41"/>
          <p:cNvSpPr>
            <a:spLocks noChangeShapeType="1"/>
          </p:cNvSpPr>
          <p:nvPr/>
        </p:nvSpPr>
        <p:spPr bwMode="auto">
          <a:xfrm flipH="1">
            <a:off x="3146901" y="4343400"/>
            <a:ext cx="266700" cy="142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Oval 42"/>
          <p:cNvSpPr>
            <a:spLocks noChangeArrowheads="1"/>
          </p:cNvSpPr>
          <p:nvPr/>
        </p:nvSpPr>
        <p:spPr bwMode="auto">
          <a:xfrm>
            <a:off x="2826861" y="3378200"/>
            <a:ext cx="1226820" cy="1066800"/>
          </a:xfrm>
          <a:prstGeom prst="ellipse">
            <a:avLst/>
          </a:prstGeom>
          <a:noFill/>
          <a:ln w="28575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2700" tIns="31350" rIns="62700" bIns="3135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Line 49"/>
          <p:cNvSpPr>
            <a:spLocks noChangeShapeType="1"/>
          </p:cNvSpPr>
          <p:nvPr/>
        </p:nvSpPr>
        <p:spPr bwMode="auto">
          <a:xfrm flipV="1">
            <a:off x="3840321" y="3276600"/>
            <a:ext cx="800100" cy="406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7" name="Line 50"/>
          <p:cNvSpPr>
            <a:spLocks noChangeShapeType="1"/>
          </p:cNvSpPr>
          <p:nvPr/>
        </p:nvSpPr>
        <p:spPr bwMode="auto">
          <a:xfrm>
            <a:off x="5653881" y="4902200"/>
            <a:ext cx="320040" cy="660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88" name="Group 27"/>
          <p:cNvGrpSpPr>
            <a:grpSpLocks/>
          </p:cNvGrpSpPr>
          <p:nvPr/>
        </p:nvGrpSpPr>
        <p:grpSpPr bwMode="auto">
          <a:xfrm>
            <a:off x="4739481" y="5410200"/>
            <a:ext cx="373380" cy="461433"/>
            <a:chOff x="1584" y="3096"/>
            <a:chExt cx="336" cy="436"/>
          </a:xfrm>
        </p:grpSpPr>
        <p:sp>
          <p:nvSpPr>
            <p:cNvPr id="89" name="Oval 28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Text Box 29"/>
            <p:cNvSpPr txBox="1">
              <a:spLocks noChangeArrowheads="1"/>
            </p:cNvSpPr>
            <p:nvPr/>
          </p:nvSpPr>
          <p:spPr bwMode="auto">
            <a:xfrm>
              <a:off x="1598" y="3096"/>
              <a:ext cx="316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>
          <a:xfrm flipH="1" flipV="1">
            <a:off x="4282281" y="3886200"/>
            <a:ext cx="609600" cy="3810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358481" y="4267200"/>
            <a:ext cx="609600" cy="3810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707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Gnutella</a:t>
            </a:r>
          </a:p>
        </p:txBody>
      </p:sp>
      <p:grpSp>
        <p:nvGrpSpPr>
          <p:cNvPr id="48" name="Group 12"/>
          <p:cNvGrpSpPr>
            <a:grpSpLocks/>
          </p:cNvGrpSpPr>
          <p:nvPr/>
        </p:nvGrpSpPr>
        <p:grpSpPr bwMode="auto">
          <a:xfrm>
            <a:off x="4027012" y="5105401"/>
            <a:ext cx="378699" cy="461434"/>
            <a:chOff x="1584" y="3112"/>
            <a:chExt cx="367" cy="436"/>
          </a:xfrm>
        </p:grpSpPr>
        <p:sp>
          <p:nvSpPr>
            <p:cNvPr id="49" name="Oval 13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Text Box 14"/>
            <p:cNvSpPr txBox="1">
              <a:spLocks noChangeArrowheads="1"/>
            </p:cNvSpPr>
            <p:nvPr/>
          </p:nvSpPr>
          <p:spPr bwMode="auto">
            <a:xfrm>
              <a:off x="1610" y="3112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1" name="Group 15"/>
          <p:cNvGrpSpPr>
            <a:grpSpLocks/>
          </p:cNvGrpSpPr>
          <p:nvPr/>
        </p:nvGrpSpPr>
        <p:grpSpPr bwMode="auto">
          <a:xfrm>
            <a:off x="1386445" y="3200401"/>
            <a:ext cx="362189" cy="461434"/>
            <a:chOff x="1569" y="3088"/>
            <a:chExt cx="351" cy="436"/>
          </a:xfrm>
        </p:grpSpPr>
        <p:sp>
          <p:nvSpPr>
            <p:cNvPr id="52" name="Oval 16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Text Box 17"/>
            <p:cNvSpPr txBox="1">
              <a:spLocks noChangeArrowheads="1"/>
            </p:cNvSpPr>
            <p:nvPr/>
          </p:nvSpPr>
          <p:spPr bwMode="auto">
            <a:xfrm>
              <a:off x="1569" y="3088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4" name="Group 18"/>
          <p:cNvGrpSpPr>
            <a:grpSpLocks/>
          </p:cNvGrpSpPr>
          <p:nvPr/>
        </p:nvGrpSpPr>
        <p:grpSpPr bwMode="auto">
          <a:xfrm>
            <a:off x="5314792" y="4572001"/>
            <a:ext cx="385922" cy="461434"/>
            <a:chOff x="1584" y="3088"/>
            <a:chExt cx="374" cy="436"/>
          </a:xfrm>
        </p:grpSpPr>
        <p:sp>
          <p:nvSpPr>
            <p:cNvPr id="55" name="Oval 19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Text Box 20"/>
            <p:cNvSpPr txBox="1">
              <a:spLocks noChangeArrowheads="1"/>
            </p:cNvSpPr>
            <p:nvPr/>
          </p:nvSpPr>
          <p:spPr bwMode="auto">
            <a:xfrm>
              <a:off x="1617" y="3088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7" name="Group 21"/>
          <p:cNvGrpSpPr>
            <a:grpSpLocks/>
          </p:cNvGrpSpPr>
          <p:nvPr/>
        </p:nvGrpSpPr>
        <p:grpSpPr bwMode="auto">
          <a:xfrm>
            <a:off x="1946748" y="5105401"/>
            <a:ext cx="353933" cy="461434"/>
            <a:chOff x="1584" y="3112"/>
            <a:chExt cx="343" cy="436"/>
          </a:xfrm>
        </p:grpSpPr>
        <p:sp>
          <p:nvSpPr>
            <p:cNvPr id="58" name="Oval 22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Text Box 23"/>
            <p:cNvSpPr txBox="1">
              <a:spLocks noChangeArrowheads="1"/>
            </p:cNvSpPr>
            <p:nvPr/>
          </p:nvSpPr>
          <p:spPr bwMode="auto">
            <a:xfrm>
              <a:off x="1586" y="3112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0" name="Group 24"/>
          <p:cNvGrpSpPr>
            <a:grpSpLocks/>
          </p:cNvGrpSpPr>
          <p:nvPr/>
        </p:nvGrpSpPr>
        <p:grpSpPr bwMode="auto">
          <a:xfrm>
            <a:off x="3085939" y="3352801"/>
            <a:ext cx="405527" cy="461434"/>
            <a:chOff x="1584" y="3088"/>
            <a:chExt cx="393" cy="436"/>
          </a:xfrm>
        </p:grpSpPr>
        <p:sp>
          <p:nvSpPr>
            <p:cNvPr id="61" name="Oval 25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Text Box 26"/>
            <p:cNvSpPr txBox="1">
              <a:spLocks noChangeArrowheads="1"/>
            </p:cNvSpPr>
            <p:nvPr/>
          </p:nvSpPr>
          <p:spPr bwMode="auto">
            <a:xfrm>
              <a:off x="1636" y="3088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64" name="Oval 28"/>
          <p:cNvSpPr>
            <a:spLocks noChangeArrowheads="1"/>
          </p:cNvSpPr>
          <p:nvPr/>
        </p:nvSpPr>
        <p:spPr bwMode="auto">
          <a:xfrm>
            <a:off x="5067141" y="3183468"/>
            <a:ext cx="346711" cy="304800"/>
          </a:xfrm>
          <a:prstGeom prst="ellipse">
            <a:avLst/>
          </a:prstGeom>
          <a:solidFill>
            <a:srgbClr val="00CC99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Text Box 29"/>
          <p:cNvSpPr txBox="1">
            <a:spLocks noChangeArrowheads="1"/>
          </p:cNvSpPr>
          <p:nvPr/>
        </p:nvSpPr>
        <p:spPr bwMode="auto">
          <a:xfrm>
            <a:off x="5044281" y="3124200"/>
            <a:ext cx="351870" cy="46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</a:t>
            </a:r>
          </a:p>
        </p:txBody>
      </p:sp>
      <p:sp>
        <p:nvSpPr>
          <p:cNvPr id="66" name="Line 33"/>
          <p:cNvSpPr>
            <a:spLocks noChangeShapeType="1"/>
          </p:cNvSpPr>
          <p:nvPr/>
        </p:nvSpPr>
        <p:spPr bwMode="auto">
          <a:xfrm flipH="1" flipV="1">
            <a:off x="1699101" y="3429000"/>
            <a:ext cx="138684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Line 34"/>
          <p:cNvSpPr>
            <a:spLocks noChangeShapeType="1"/>
          </p:cNvSpPr>
          <p:nvPr/>
        </p:nvSpPr>
        <p:spPr bwMode="auto">
          <a:xfrm>
            <a:off x="1600041" y="3581400"/>
            <a:ext cx="495300" cy="157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Line 35"/>
          <p:cNvSpPr>
            <a:spLocks noChangeShapeType="1"/>
          </p:cNvSpPr>
          <p:nvPr/>
        </p:nvSpPr>
        <p:spPr bwMode="auto">
          <a:xfrm>
            <a:off x="3432651" y="3632200"/>
            <a:ext cx="1931670" cy="1066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36"/>
          <p:cNvSpPr>
            <a:spLocks noChangeShapeType="1"/>
          </p:cNvSpPr>
          <p:nvPr/>
        </p:nvSpPr>
        <p:spPr bwMode="auto">
          <a:xfrm>
            <a:off x="1748631" y="3530600"/>
            <a:ext cx="2327910" cy="172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Line 37"/>
          <p:cNvSpPr>
            <a:spLocks noChangeShapeType="1"/>
          </p:cNvSpPr>
          <p:nvPr/>
        </p:nvSpPr>
        <p:spPr bwMode="auto">
          <a:xfrm>
            <a:off x="3383121" y="3733800"/>
            <a:ext cx="742950" cy="147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Text Box 41"/>
          <p:cNvSpPr txBox="1">
            <a:spLocks noChangeArrowheads="1"/>
          </p:cNvSpPr>
          <p:nvPr/>
        </p:nvSpPr>
        <p:spPr bwMode="auto">
          <a:xfrm>
            <a:off x="758031" y="2921000"/>
            <a:ext cx="2340121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Servents (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Peers</a:t>
            </a:r>
            <a:r>
              <a: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r>
              <a:rPr kumimoji="0" lang="en-US" altLang="ja-JP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)</a:t>
            </a: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" name="Text Box 43"/>
          <p:cNvSpPr txBox="1">
            <a:spLocks noChangeArrowheads="1"/>
          </p:cNvSpPr>
          <p:nvPr/>
        </p:nvSpPr>
        <p:spPr bwMode="auto">
          <a:xfrm>
            <a:off x="1787843" y="2643717"/>
            <a:ext cx="126625" cy="4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" name="Line 44"/>
          <p:cNvSpPr>
            <a:spLocks noChangeShapeType="1"/>
          </p:cNvSpPr>
          <p:nvPr/>
        </p:nvSpPr>
        <p:spPr bwMode="auto">
          <a:xfrm flipV="1">
            <a:off x="2293461" y="5308600"/>
            <a:ext cx="1733550" cy="50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Line 45"/>
          <p:cNvSpPr>
            <a:spLocks noChangeShapeType="1"/>
          </p:cNvSpPr>
          <p:nvPr/>
        </p:nvSpPr>
        <p:spPr bwMode="auto">
          <a:xfrm flipH="1">
            <a:off x="4225131" y="3479800"/>
            <a:ext cx="941070" cy="1828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5" name="Group 46"/>
          <p:cNvGrpSpPr>
            <a:grpSpLocks/>
          </p:cNvGrpSpPr>
          <p:nvPr/>
        </p:nvGrpSpPr>
        <p:grpSpPr bwMode="auto">
          <a:xfrm>
            <a:off x="5265261" y="5410201"/>
            <a:ext cx="359093" cy="461434"/>
            <a:chOff x="1584" y="3120"/>
            <a:chExt cx="348" cy="436"/>
          </a:xfrm>
        </p:grpSpPr>
        <p:sp>
          <p:nvSpPr>
            <p:cNvPr id="76" name="Oval 47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Text Box 48"/>
            <p:cNvSpPr txBox="1">
              <a:spLocks noChangeArrowheads="1"/>
            </p:cNvSpPr>
            <p:nvPr/>
          </p:nvSpPr>
          <p:spPr bwMode="auto">
            <a:xfrm>
              <a:off x="1591" y="3120"/>
              <a:ext cx="341" cy="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78" name="Line 49"/>
          <p:cNvSpPr>
            <a:spLocks noChangeShapeType="1"/>
          </p:cNvSpPr>
          <p:nvPr/>
        </p:nvSpPr>
        <p:spPr bwMode="auto">
          <a:xfrm flipH="1" flipV="1">
            <a:off x="4373721" y="5359400"/>
            <a:ext cx="891540" cy="20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Line 50"/>
          <p:cNvSpPr>
            <a:spLocks noChangeShapeType="1"/>
          </p:cNvSpPr>
          <p:nvPr/>
        </p:nvSpPr>
        <p:spPr bwMode="auto">
          <a:xfrm flipV="1">
            <a:off x="5463381" y="4953000"/>
            <a:ext cx="49530" cy="508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Text Box 51"/>
          <p:cNvSpPr txBox="1">
            <a:spLocks noChangeArrowheads="1"/>
          </p:cNvSpPr>
          <p:nvPr/>
        </p:nvSpPr>
        <p:spPr bwMode="auto">
          <a:xfrm>
            <a:off x="548481" y="5943600"/>
            <a:ext cx="6123308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Connected in an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overlay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graph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	(== each link is an implicit Internet path)</a:t>
            </a:r>
          </a:p>
        </p:txBody>
      </p:sp>
      <p:sp>
        <p:nvSpPr>
          <p:cNvPr id="81" name="Line 52"/>
          <p:cNvSpPr>
            <a:spLocks noChangeShapeType="1"/>
          </p:cNvSpPr>
          <p:nvPr/>
        </p:nvSpPr>
        <p:spPr bwMode="auto">
          <a:xfrm flipH="1" flipV="1">
            <a:off x="1699101" y="4140200"/>
            <a:ext cx="148590" cy="1625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Line 53"/>
          <p:cNvSpPr>
            <a:spLocks noChangeShapeType="1"/>
          </p:cNvSpPr>
          <p:nvPr/>
        </p:nvSpPr>
        <p:spPr bwMode="auto">
          <a:xfrm flipV="1">
            <a:off x="1847691" y="5410200"/>
            <a:ext cx="1535430" cy="355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Line 54"/>
          <p:cNvSpPr>
            <a:spLocks noChangeShapeType="1"/>
          </p:cNvSpPr>
          <p:nvPr/>
        </p:nvSpPr>
        <p:spPr bwMode="auto">
          <a:xfrm flipV="1">
            <a:off x="5314791" y="2667000"/>
            <a:ext cx="99060" cy="711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Text Box 55"/>
          <p:cNvSpPr txBox="1">
            <a:spLocks noChangeArrowheads="1"/>
          </p:cNvSpPr>
          <p:nvPr/>
        </p:nvSpPr>
        <p:spPr bwMode="auto">
          <a:xfrm>
            <a:off x="4739481" y="1905000"/>
            <a:ext cx="2114098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Store their own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files</a:t>
            </a:r>
          </a:p>
        </p:txBody>
      </p:sp>
      <p:sp>
        <p:nvSpPr>
          <p:cNvPr id="85" name="Line 56"/>
          <p:cNvSpPr>
            <a:spLocks noChangeShapeType="1"/>
          </p:cNvSpPr>
          <p:nvPr/>
        </p:nvSpPr>
        <p:spPr bwMode="auto">
          <a:xfrm>
            <a:off x="5314791" y="3378200"/>
            <a:ext cx="247650" cy="558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2700" tIns="31350" rIns="62700" bIns="3135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Text Box 57"/>
          <p:cNvSpPr txBox="1">
            <a:spLocks noChangeArrowheads="1"/>
          </p:cNvSpPr>
          <p:nvPr/>
        </p:nvSpPr>
        <p:spPr bwMode="auto">
          <a:xfrm>
            <a:off x="5196681" y="3810000"/>
            <a:ext cx="2062876" cy="801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2700" tIns="31350" rIns="62700" bIns="313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Also store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“</a:t>
            </a:r>
            <a:r>
              <a:rPr kumimoji="0" lang="en-US" altLang="ja-JP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peer pointers</a:t>
            </a:r>
            <a:r>
              <a:rPr kumimoji="0" lang="ja-JP" alt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”</a:t>
            </a:r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31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Gnutella Search</a:t>
            </a:r>
          </a:p>
        </p:txBody>
      </p:sp>
      <p:grpSp>
        <p:nvGrpSpPr>
          <p:cNvPr id="50" name="Group 3"/>
          <p:cNvGrpSpPr>
            <a:grpSpLocks/>
          </p:cNvGrpSpPr>
          <p:nvPr/>
        </p:nvGrpSpPr>
        <p:grpSpPr bwMode="auto">
          <a:xfrm>
            <a:off x="5334003" y="5029205"/>
            <a:ext cx="533401" cy="469901"/>
            <a:chOff x="1584" y="3160"/>
            <a:chExt cx="336" cy="296"/>
          </a:xfrm>
        </p:grpSpPr>
        <p:sp>
          <p:nvSpPr>
            <p:cNvPr id="51" name="Oval 4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Text Box 5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3" name="Group 6"/>
          <p:cNvGrpSpPr>
            <a:grpSpLocks/>
          </p:cNvGrpSpPr>
          <p:nvPr/>
        </p:nvGrpSpPr>
        <p:grpSpPr bwMode="auto">
          <a:xfrm>
            <a:off x="1295404" y="2209805"/>
            <a:ext cx="533401" cy="469901"/>
            <a:chOff x="1584" y="3160"/>
            <a:chExt cx="336" cy="296"/>
          </a:xfrm>
        </p:grpSpPr>
        <p:sp>
          <p:nvSpPr>
            <p:cNvPr id="54" name="Oval 7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Text Box 8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6" name="Group 9"/>
          <p:cNvGrpSpPr>
            <a:grpSpLocks/>
          </p:cNvGrpSpPr>
          <p:nvPr/>
        </p:nvGrpSpPr>
        <p:grpSpPr bwMode="auto">
          <a:xfrm>
            <a:off x="7315204" y="4267205"/>
            <a:ext cx="533401" cy="469901"/>
            <a:chOff x="1584" y="3160"/>
            <a:chExt cx="336" cy="296"/>
          </a:xfrm>
        </p:grpSpPr>
        <p:sp>
          <p:nvSpPr>
            <p:cNvPr id="57" name="Oval 10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Text Box 11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9" name="Group 12"/>
          <p:cNvGrpSpPr>
            <a:grpSpLocks/>
          </p:cNvGrpSpPr>
          <p:nvPr/>
        </p:nvGrpSpPr>
        <p:grpSpPr bwMode="auto">
          <a:xfrm>
            <a:off x="2133603" y="5029205"/>
            <a:ext cx="533401" cy="469901"/>
            <a:chOff x="1584" y="3160"/>
            <a:chExt cx="336" cy="296"/>
          </a:xfrm>
        </p:grpSpPr>
        <p:sp>
          <p:nvSpPr>
            <p:cNvPr id="60" name="Oval 13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Text Box 14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2" name="Group 15"/>
          <p:cNvGrpSpPr>
            <a:grpSpLocks/>
          </p:cNvGrpSpPr>
          <p:nvPr/>
        </p:nvGrpSpPr>
        <p:grpSpPr bwMode="auto">
          <a:xfrm>
            <a:off x="3886204" y="2438405"/>
            <a:ext cx="533401" cy="469901"/>
            <a:chOff x="1584" y="3160"/>
            <a:chExt cx="336" cy="296"/>
          </a:xfrm>
        </p:grpSpPr>
        <p:sp>
          <p:nvSpPr>
            <p:cNvPr id="63" name="Oval 16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Text Box 17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5" name="Group 18"/>
          <p:cNvGrpSpPr>
            <a:grpSpLocks/>
          </p:cNvGrpSpPr>
          <p:nvPr/>
        </p:nvGrpSpPr>
        <p:grpSpPr bwMode="auto">
          <a:xfrm>
            <a:off x="6934204" y="2057405"/>
            <a:ext cx="533401" cy="469901"/>
            <a:chOff x="1584" y="3160"/>
            <a:chExt cx="336" cy="296"/>
          </a:xfrm>
        </p:grpSpPr>
        <p:sp>
          <p:nvSpPr>
            <p:cNvPr id="66" name="Oval 19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Text Box 20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68" name="Line 21"/>
          <p:cNvSpPr>
            <a:spLocks noChangeShapeType="1"/>
          </p:cNvSpPr>
          <p:nvPr/>
        </p:nvSpPr>
        <p:spPr bwMode="auto">
          <a:xfrm flipH="1" flipV="1">
            <a:off x="1752600" y="2438400"/>
            <a:ext cx="21336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22"/>
          <p:cNvSpPr>
            <a:spLocks noChangeShapeType="1"/>
          </p:cNvSpPr>
          <p:nvPr/>
        </p:nvSpPr>
        <p:spPr bwMode="auto">
          <a:xfrm>
            <a:off x="1600200" y="2667000"/>
            <a:ext cx="7620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Line 23"/>
          <p:cNvSpPr>
            <a:spLocks noChangeShapeType="1"/>
          </p:cNvSpPr>
          <p:nvPr/>
        </p:nvSpPr>
        <p:spPr bwMode="auto">
          <a:xfrm>
            <a:off x="4419600" y="2743200"/>
            <a:ext cx="29718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Line 24"/>
          <p:cNvSpPr>
            <a:spLocks noChangeShapeType="1"/>
          </p:cNvSpPr>
          <p:nvPr/>
        </p:nvSpPr>
        <p:spPr bwMode="auto">
          <a:xfrm>
            <a:off x="1828800" y="2590800"/>
            <a:ext cx="3581400" cy="2590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Line 25"/>
          <p:cNvSpPr>
            <a:spLocks noChangeShapeType="1"/>
          </p:cNvSpPr>
          <p:nvPr/>
        </p:nvSpPr>
        <p:spPr bwMode="auto">
          <a:xfrm>
            <a:off x="4343400" y="2895600"/>
            <a:ext cx="1143000" cy="220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Text Box 27"/>
          <p:cNvSpPr txBox="1">
            <a:spLocks noChangeArrowheads="1"/>
          </p:cNvSpPr>
          <p:nvPr/>
        </p:nvSpPr>
        <p:spPr bwMode="auto">
          <a:xfrm>
            <a:off x="1889128" y="1260476"/>
            <a:ext cx="184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Line 28"/>
          <p:cNvSpPr>
            <a:spLocks noChangeShapeType="1"/>
          </p:cNvSpPr>
          <p:nvPr/>
        </p:nvSpPr>
        <p:spPr bwMode="auto">
          <a:xfrm flipV="1">
            <a:off x="2667000" y="5257800"/>
            <a:ext cx="2667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Line 29"/>
          <p:cNvSpPr>
            <a:spLocks noChangeShapeType="1"/>
          </p:cNvSpPr>
          <p:nvPr/>
        </p:nvSpPr>
        <p:spPr bwMode="auto">
          <a:xfrm flipH="1">
            <a:off x="5638800" y="2514600"/>
            <a:ext cx="1447800" cy="274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6" name="Group 30"/>
          <p:cNvGrpSpPr>
            <a:grpSpLocks/>
          </p:cNvGrpSpPr>
          <p:nvPr/>
        </p:nvGrpSpPr>
        <p:grpSpPr bwMode="auto">
          <a:xfrm>
            <a:off x="7239004" y="5486405"/>
            <a:ext cx="533401" cy="469901"/>
            <a:chOff x="1584" y="3160"/>
            <a:chExt cx="336" cy="296"/>
          </a:xfrm>
        </p:grpSpPr>
        <p:sp>
          <p:nvSpPr>
            <p:cNvPr id="77" name="Oval 31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Text Box 32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79" name="Line 33"/>
          <p:cNvSpPr>
            <a:spLocks noChangeShapeType="1"/>
          </p:cNvSpPr>
          <p:nvPr/>
        </p:nvSpPr>
        <p:spPr bwMode="auto">
          <a:xfrm flipH="1" flipV="1">
            <a:off x="5867400" y="5334000"/>
            <a:ext cx="13716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Line 34"/>
          <p:cNvSpPr>
            <a:spLocks noChangeShapeType="1"/>
          </p:cNvSpPr>
          <p:nvPr/>
        </p:nvSpPr>
        <p:spPr bwMode="auto">
          <a:xfrm flipV="1">
            <a:off x="7543800" y="4724400"/>
            <a:ext cx="7620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Line 38"/>
          <p:cNvSpPr>
            <a:spLocks noChangeShapeType="1"/>
          </p:cNvSpPr>
          <p:nvPr/>
        </p:nvSpPr>
        <p:spPr bwMode="auto">
          <a:xfrm>
            <a:off x="2819400" y="5486400"/>
            <a:ext cx="16764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2" name="Line 39"/>
          <p:cNvSpPr>
            <a:spLocks noChangeShapeType="1"/>
          </p:cNvSpPr>
          <p:nvPr/>
        </p:nvSpPr>
        <p:spPr bwMode="auto">
          <a:xfrm flipH="1" flipV="1">
            <a:off x="3886200" y="4495800"/>
            <a:ext cx="990600" cy="6858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3" name="Line 40"/>
          <p:cNvSpPr>
            <a:spLocks noChangeShapeType="1"/>
          </p:cNvSpPr>
          <p:nvPr/>
        </p:nvSpPr>
        <p:spPr bwMode="auto">
          <a:xfrm flipH="1" flipV="1">
            <a:off x="4572000" y="3581400"/>
            <a:ext cx="685800" cy="12954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4" name="Line 41"/>
          <p:cNvSpPr>
            <a:spLocks noChangeShapeType="1"/>
          </p:cNvSpPr>
          <p:nvPr/>
        </p:nvSpPr>
        <p:spPr bwMode="auto">
          <a:xfrm flipV="1">
            <a:off x="5638800" y="3810000"/>
            <a:ext cx="533400" cy="10668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Line 42"/>
          <p:cNvSpPr>
            <a:spLocks noChangeShapeType="1"/>
          </p:cNvSpPr>
          <p:nvPr/>
        </p:nvSpPr>
        <p:spPr bwMode="auto">
          <a:xfrm flipH="1" flipV="1">
            <a:off x="1676400" y="3581400"/>
            <a:ext cx="457200" cy="13716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6" name="Line 43"/>
          <p:cNvSpPr>
            <a:spLocks noChangeShapeType="1"/>
          </p:cNvSpPr>
          <p:nvPr/>
        </p:nvSpPr>
        <p:spPr bwMode="auto">
          <a:xfrm>
            <a:off x="2057400" y="2286000"/>
            <a:ext cx="1143000" cy="1524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Text Box 45"/>
          <p:cNvSpPr txBox="1">
            <a:spLocks noChangeArrowheads="1"/>
          </p:cNvSpPr>
          <p:nvPr/>
        </p:nvSpPr>
        <p:spPr bwMode="auto">
          <a:xfrm>
            <a:off x="2433641" y="5719763"/>
            <a:ext cx="349235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Who has PennyLane.mp3?</a:t>
            </a:r>
          </a:p>
        </p:txBody>
      </p:sp>
      <p:sp>
        <p:nvSpPr>
          <p:cNvPr id="89" name="AutoShape 46"/>
          <p:cNvSpPr>
            <a:spLocks noChangeArrowheads="1"/>
          </p:cNvSpPr>
          <p:nvPr/>
        </p:nvSpPr>
        <p:spPr bwMode="auto">
          <a:xfrm>
            <a:off x="2209800" y="5486400"/>
            <a:ext cx="3886200" cy="1143000"/>
          </a:xfrm>
          <a:prstGeom prst="cloudCallout">
            <a:avLst>
              <a:gd name="adj1" fmla="val -62734"/>
              <a:gd name="adj2" fmla="val -4043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Text Box 47"/>
          <p:cNvSpPr txBox="1">
            <a:spLocks noChangeArrowheads="1"/>
          </p:cNvSpPr>
          <p:nvPr/>
        </p:nvSpPr>
        <p:spPr bwMode="auto">
          <a:xfrm>
            <a:off x="1310481" y="1752600"/>
            <a:ext cx="5288617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Query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’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 flooded out, </a:t>
            </a:r>
            <a:r>
              <a:rPr kumimoji="0" lang="en-US" altLang="ja-JP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ttl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-restricted, forwarded only once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Line 48"/>
          <p:cNvSpPr>
            <a:spLocks noChangeShapeType="1"/>
          </p:cNvSpPr>
          <p:nvPr/>
        </p:nvSpPr>
        <p:spPr bwMode="auto">
          <a:xfrm>
            <a:off x="6019800" y="5181600"/>
            <a:ext cx="990600" cy="2286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2" name="Text Box 49"/>
          <p:cNvSpPr txBox="1">
            <a:spLocks noChangeArrowheads="1"/>
          </p:cNvSpPr>
          <p:nvPr/>
        </p:nvSpPr>
        <p:spPr bwMode="auto">
          <a:xfrm>
            <a:off x="2514602" y="4572000"/>
            <a:ext cx="107612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TTL=2</a:t>
            </a:r>
          </a:p>
        </p:txBody>
      </p:sp>
      <p:pic>
        <p:nvPicPr>
          <p:cNvPr id="17410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77" y="4876800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3156" y="5486405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93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Gnutella Search</a:t>
            </a:r>
          </a:p>
        </p:txBody>
      </p:sp>
      <p:grpSp>
        <p:nvGrpSpPr>
          <p:cNvPr id="45" name="Group 3"/>
          <p:cNvGrpSpPr>
            <a:grpSpLocks/>
          </p:cNvGrpSpPr>
          <p:nvPr/>
        </p:nvGrpSpPr>
        <p:grpSpPr bwMode="auto">
          <a:xfrm>
            <a:off x="5334002" y="5029205"/>
            <a:ext cx="533401" cy="469901"/>
            <a:chOff x="1584" y="3160"/>
            <a:chExt cx="336" cy="296"/>
          </a:xfrm>
        </p:grpSpPr>
        <p:sp>
          <p:nvSpPr>
            <p:cNvPr id="46" name="Oval 4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48" name="Group 6"/>
          <p:cNvGrpSpPr>
            <a:grpSpLocks/>
          </p:cNvGrpSpPr>
          <p:nvPr/>
        </p:nvGrpSpPr>
        <p:grpSpPr bwMode="auto">
          <a:xfrm>
            <a:off x="1295404" y="2209805"/>
            <a:ext cx="533401" cy="469901"/>
            <a:chOff x="1584" y="3160"/>
            <a:chExt cx="336" cy="296"/>
          </a:xfrm>
        </p:grpSpPr>
        <p:sp>
          <p:nvSpPr>
            <p:cNvPr id="49" name="Oval 7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Text Box 8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1" name="Group 9"/>
          <p:cNvGrpSpPr>
            <a:grpSpLocks/>
          </p:cNvGrpSpPr>
          <p:nvPr/>
        </p:nvGrpSpPr>
        <p:grpSpPr bwMode="auto">
          <a:xfrm>
            <a:off x="7315204" y="4267205"/>
            <a:ext cx="533401" cy="469901"/>
            <a:chOff x="1584" y="3160"/>
            <a:chExt cx="336" cy="296"/>
          </a:xfrm>
        </p:grpSpPr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Text Box 11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4" name="Group 12"/>
          <p:cNvGrpSpPr>
            <a:grpSpLocks/>
          </p:cNvGrpSpPr>
          <p:nvPr/>
        </p:nvGrpSpPr>
        <p:grpSpPr bwMode="auto">
          <a:xfrm>
            <a:off x="2133602" y="5029205"/>
            <a:ext cx="533401" cy="469901"/>
            <a:chOff x="1584" y="3160"/>
            <a:chExt cx="336" cy="296"/>
          </a:xfrm>
        </p:grpSpPr>
        <p:sp>
          <p:nvSpPr>
            <p:cNvPr id="55" name="Oval 13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Text Box 14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57" name="Group 15"/>
          <p:cNvGrpSpPr>
            <a:grpSpLocks/>
          </p:cNvGrpSpPr>
          <p:nvPr/>
        </p:nvGrpSpPr>
        <p:grpSpPr bwMode="auto">
          <a:xfrm>
            <a:off x="3886204" y="2438405"/>
            <a:ext cx="533401" cy="469901"/>
            <a:chOff x="1584" y="3160"/>
            <a:chExt cx="336" cy="296"/>
          </a:xfrm>
        </p:grpSpPr>
        <p:sp>
          <p:nvSpPr>
            <p:cNvPr id="58" name="Oval 16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Text Box 17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grpSp>
        <p:nvGrpSpPr>
          <p:cNvPr id="60" name="Group 18"/>
          <p:cNvGrpSpPr>
            <a:grpSpLocks/>
          </p:cNvGrpSpPr>
          <p:nvPr/>
        </p:nvGrpSpPr>
        <p:grpSpPr bwMode="auto">
          <a:xfrm>
            <a:off x="6934204" y="2057405"/>
            <a:ext cx="533401" cy="469901"/>
            <a:chOff x="1584" y="3160"/>
            <a:chExt cx="336" cy="296"/>
          </a:xfrm>
        </p:grpSpPr>
        <p:sp>
          <p:nvSpPr>
            <p:cNvPr id="61" name="Oval 19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Text Box 20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63" name="Line 21"/>
          <p:cNvSpPr>
            <a:spLocks noChangeShapeType="1"/>
          </p:cNvSpPr>
          <p:nvPr/>
        </p:nvSpPr>
        <p:spPr bwMode="auto">
          <a:xfrm flipH="1" flipV="1">
            <a:off x="1752600" y="2438400"/>
            <a:ext cx="21336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Line 22"/>
          <p:cNvSpPr>
            <a:spLocks noChangeShapeType="1"/>
          </p:cNvSpPr>
          <p:nvPr/>
        </p:nvSpPr>
        <p:spPr bwMode="auto">
          <a:xfrm>
            <a:off x="1600200" y="2667000"/>
            <a:ext cx="762000" cy="2362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Line 23"/>
          <p:cNvSpPr>
            <a:spLocks noChangeShapeType="1"/>
          </p:cNvSpPr>
          <p:nvPr/>
        </p:nvSpPr>
        <p:spPr bwMode="auto">
          <a:xfrm>
            <a:off x="4419600" y="2743200"/>
            <a:ext cx="2971800" cy="1600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Line 24"/>
          <p:cNvSpPr>
            <a:spLocks noChangeShapeType="1"/>
          </p:cNvSpPr>
          <p:nvPr/>
        </p:nvSpPr>
        <p:spPr bwMode="auto">
          <a:xfrm>
            <a:off x="1828800" y="2590800"/>
            <a:ext cx="3581400" cy="2590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Line 25"/>
          <p:cNvSpPr>
            <a:spLocks noChangeShapeType="1"/>
          </p:cNvSpPr>
          <p:nvPr/>
        </p:nvSpPr>
        <p:spPr bwMode="auto">
          <a:xfrm>
            <a:off x="4343400" y="2895600"/>
            <a:ext cx="1143000" cy="220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Line 27"/>
          <p:cNvSpPr>
            <a:spLocks noChangeShapeType="1"/>
          </p:cNvSpPr>
          <p:nvPr/>
        </p:nvSpPr>
        <p:spPr bwMode="auto">
          <a:xfrm flipV="1">
            <a:off x="2667000" y="5257800"/>
            <a:ext cx="2667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28"/>
          <p:cNvSpPr>
            <a:spLocks noChangeShapeType="1"/>
          </p:cNvSpPr>
          <p:nvPr/>
        </p:nvSpPr>
        <p:spPr bwMode="auto">
          <a:xfrm flipH="1">
            <a:off x="5638800" y="2514600"/>
            <a:ext cx="1447800" cy="2743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70" name="Group 29"/>
          <p:cNvGrpSpPr>
            <a:grpSpLocks/>
          </p:cNvGrpSpPr>
          <p:nvPr/>
        </p:nvGrpSpPr>
        <p:grpSpPr bwMode="auto">
          <a:xfrm>
            <a:off x="7239004" y="5486405"/>
            <a:ext cx="533401" cy="469901"/>
            <a:chOff x="1584" y="3160"/>
            <a:chExt cx="336" cy="296"/>
          </a:xfrm>
        </p:grpSpPr>
        <p:sp>
          <p:nvSpPr>
            <p:cNvPr id="71" name="Oval 30"/>
            <p:cNvSpPr>
              <a:spLocks noChangeArrowheads="1"/>
            </p:cNvSpPr>
            <p:nvPr/>
          </p:nvSpPr>
          <p:spPr bwMode="auto">
            <a:xfrm>
              <a:off x="1584" y="3168"/>
              <a:ext cx="336" cy="288"/>
            </a:xfrm>
            <a:prstGeom prst="ellipse">
              <a:avLst/>
            </a:prstGeom>
            <a:solidFill>
              <a:srgbClr val="00CC9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Text Box 31"/>
            <p:cNvSpPr txBox="1">
              <a:spLocks noChangeArrowheads="1"/>
            </p:cNvSpPr>
            <p:nvPr/>
          </p:nvSpPr>
          <p:spPr bwMode="auto">
            <a:xfrm>
              <a:off x="1656" y="3160"/>
              <a:ext cx="2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charset="0"/>
                  <a:ea typeface="ＭＳ Ｐゴシック" charset="0"/>
                  <a:cs typeface="ＭＳ Ｐゴシック" charset="0"/>
                </a:rPr>
                <a:t>P</a:t>
              </a:r>
            </a:p>
          </p:txBody>
        </p:sp>
      </p:grpSp>
      <p:sp>
        <p:nvSpPr>
          <p:cNvPr id="73" name="Line 32"/>
          <p:cNvSpPr>
            <a:spLocks noChangeShapeType="1"/>
          </p:cNvSpPr>
          <p:nvPr/>
        </p:nvSpPr>
        <p:spPr bwMode="auto">
          <a:xfrm flipH="1" flipV="1">
            <a:off x="5867400" y="5334000"/>
            <a:ext cx="13716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Line 33"/>
          <p:cNvSpPr>
            <a:spLocks noChangeShapeType="1"/>
          </p:cNvSpPr>
          <p:nvPr/>
        </p:nvSpPr>
        <p:spPr bwMode="auto">
          <a:xfrm flipV="1">
            <a:off x="7543800" y="4724400"/>
            <a:ext cx="7620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Line 34"/>
          <p:cNvSpPr>
            <a:spLocks noChangeShapeType="1"/>
          </p:cNvSpPr>
          <p:nvPr/>
        </p:nvSpPr>
        <p:spPr bwMode="auto">
          <a:xfrm>
            <a:off x="2819400" y="5486400"/>
            <a:ext cx="16764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Line 37"/>
          <p:cNvSpPr>
            <a:spLocks noChangeShapeType="1"/>
          </p:cNvSpPr>
          <p:nvPr/>
        </p:nvSpPr>
        <p:spPr bwMode="auto">
          <a:xfrm flipV="1">
            <a:off x="5638800" y="3810000"/>
            <a:ext cx="533400" cy="10668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Line 38"/>
          <p:cNvSpPr>
            <a:spLocks noChangeShapeType="1"/>
          </p:cNvSpPr>
          <p:nvPr/>
        </p:nvSpPr>
        <p:spPr bwMode="auto">
          <a:xfrm flipH="1" flipV="1">
            <a:off x="1676400" y="3581400"/>
            <a:ext cx="457200" cy="13716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Text Box 41"/>
          <p:cNvSpPr txBox="1">
            <a:spLocks noChangeArrowheads="1"/>
          </p:cNvSpPr>
          <p:nvPr/>
        </p:nvSpPr>
        <p:spPr bwMode="auto">
          <a:xfrm>
            <a:off x="2433642" y="5719764"/>
            <a:ext cx="349235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Who has PennyLane.mp3?</a:t>
            </a:r>
          </a:p>
        </p:txBody>
      </p:sp>
      <p:sp>
        <p:nvSpPr>
          <p:cNvPr id="80" name="Text Box 43"/>
          <p:cNvSpPr txBox="1">
            <a:spLocks noChangeArrowheads="1"/>
          </p:cNvSpPr>
          <p:nvPr/>
        </p:nvSpPr>
        <p:spPr bwMode="auto">
          <a:xfrm>
            <a:off x="1539081" y="1752600"/>
            <a:ext cx="5019313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Successful results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QueryHit</a:t>
            </a:r>
            <a:r>
              <a:rPr kumimoji="0" lang="ja-JP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’</a:t>
            </a:r>
            <a:r>
              <a:rPr kumimoji="0" lang="en-US" altLang="ja-JP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 routed on </a:t>
            </a:r>
            <a:r>
              <a:rPr kumimoji="0" lang="en-US" altLang="ja-JP" sz="18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reverse path</a:t>
            </a:r>
            <a:endParaRPr kumimoji="0" lang="en-US" sz="1800" b="0" i="0" u="sng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AutoShape 45"/>
          <p:cNvSpPr>
            <a:spLocks noChangeArrowheads="1"/>
          </p:cNvSpPr>
          <p:nvPr/>
        </p:nvSpPr>
        <p:spPr bwMode="auto">
          <a:xfrm>
            <a:off x="2209800" y="5486400"/>
            <a:ext cx="3886200" cy="1143000"/>
          </a:xfrm>
          <a:prstGeom prst="cloudCallout">
            <a:avLst>
              <a:gd name="adj1" fmla="val -63178"/>
              <a:gd name="adj2" fmla="val -4345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0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77" y="4876800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3156" y="5486405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77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Developers: I. 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Stoica</a:t>
            </a:r>
            <a:r>
              <a:rPr lang="en-US" sz="2000" dirty="0">
                <a:latin typeface="Times New Roman" charset="0"/>
                <a:ea typeface="ＭＳ Ｐゴシック" charset="0"/>
              </a:rPr>
              <a:t>, D. 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Karger</a:t>
            </a:r>
            <a:r>
              <a:rPr lang="en-US" sz="2000" dirty="0">
                <a:latin typeface="Times New Roman" charset="0"/>
                <a:ea typeface="ＭＳ Ｐゴシック" charset="0"/>
              </a:rPr>
              <a:t>, F. 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Kaashoek</a:t>
            </a:r>
            <a:r>
              <a:rPr lang="en-US" sz="2000" dirty="0">
                <a:latin typeface="Times New Roman" charset="0"/>
                <a:ea typeface="ＭＳ Ｐゴシック" charset="0"/>
              </a:rPr>
              <a:t>, H. 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Balakrishnan</a:t>
            </a:r>
            <a:r>
              <a:rPr lang="en-US" sz="2000" dirty="0">
                <a:latin typeface="Times New Roman" charset="0"/>
                <a:ea typeface="ＭＳ Ｐゴシック" charset="0"/>
              </a:rPr>
              <a:t>, R. Morris, Berkeley and MIT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Intelligent choice of neighbors to reduce latency and message cost of routing (lookups/inserts)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Uses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Consistent Hashing </a:t>
            </a:r>
            <a:r>
              <a:rPr lang="en-US" sz="2000" dirty="0">
                <a:latin typeface="Times New Roman" charset="0"/>
                <a:ea typeface="ＭＳ Ｐゴシック" charset="0"/>
              </a:rPr>
              <a:t>on node</a:t>
            </a:r>
            <a:r>
              <a:rPr lang="ja-JP" altLang="en-US" sz="2000" dirty="0">
                <a:latin typeface="Times New Roman" charset="0"/>
                <a:ea typeface="ＭＳ Ｐゴシック" charset="0"/>
              </a:rPr>
              <a:t>’</a:t>
            </a:r>
            <a:r>
              <a:rPr lang="en-US" altLang="ja-JP" sz="2000" dirty="0">
                <a:latin typeface="Times New Roman" charset="0"/>
                <a:ea typeface="ＭＳ Ｐゴシック" charset="0"/>
              </a:rPr>
              <a:t>s (peer</a:t>
            </a:r>
            <a:r>
              <a:rPr lang="ja-JP" altLang="en-US" sz="2000" dirty="0">
                <a:latin typeface="Times New Roman" charset="0"/>
                <a:ea typeface="ＭＳ Ｐゴシック" charset="0"/>
              </a:rPr>
              <a:t>’</a:t>
            </a:r>
            <a:r>
              <a:rPr lang="en-US" altLang="ja-JP" sz="2000" dirty="0">
                <a:latin typeface="Times New Roman" charset="0"/>
                <a:ea typeface="ＭＳ Ｐゴシック" charset="0"/>
              </a:rPr>
              <a:t>s) address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SHA-1</a:t>
            </a:r>
            <a:r>
              <a:rPr lang="en-US" sz="1800" dirty="0">
                <a:latin typeface="Times New Roman" charset="0"/>
                <a:ea typeface="ＭＳ Ｐゴシック" charset="0"/>
              </a:rPr>
              <a:t>(</a:t>
            </a:r>
            <a:r>
              <a:rPr lang="en-US" sz="1800" dirty="0" err="1">
                <a:latin typeface="Times New Roman" charset="0"/>
                <a:ea typeface="ＭＳ Ｐゴシック" charset="0"/>
              </a:rPr>
              <a:t>ip_address,port</a:t>
            </a:r>
            <a:r>
              <a:rPr lang="en-US" sz="1800" dirty="0">
                <a:latin typeface="Times New Roman" charset="0"/>
                <a:ea typeface="ＭＳ Ｐゴシック" charset="0"/>
              </a:rPr>
              <a:t>) </a:t>
            </a:r>
            <a:r>
              <a:rPr lang="en-US" sz="1800" dirty="0">
                <a:latin typeface="Times New Roman" charset="0"/>
                <a:ea typeface="ＭＳ Ｐゴシック" charset="0"/>
                <a:sym typeface="Wingdings" charset="0"/>
              </a:rPr>
              <a:t>160 bit string 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Truncated to </a:t>
            </a:r>
            <a:r>
              <a:rPr lang="en-US" sz="1800" i="1" dirty="0">
                <a:latin typeface="Times New Roman" charset="0"/>
                <a:ea typeface="ＭＳ Ｐゴシック" charset="0"/>
              </a:rPr>
              <a:t>m </a:t>
            </a:r>
            <a:r>
              <a:rPr lang="en-US" sz="1800" dirty="0">
                <a:latin typeface="Times New Roman" charset="0"/>
                <a:ea typeface="ＭＳ Ｐゴシック" charset="0"/>
              </a:rPr>
              <a:t>bits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Called peer </a:t>
            </a:r>
            <a:r>
              <a:rPr lang="en-US" sz="1800" i="1" dirty="0">
                <a:latin typeface="Times New Roman" charset="0"/>
                <a:ea typeface="ＭＳ Ｐゴシック" charset="0"/>
              </a:rPr>
              <a:t>id </a:t>
            </a:r>
            <a:r>
              <a:rPr lang="en-US" sz="1800" dirty="0">
                <a:latin typeface="Times New Roman" charset="0"/>
                <a:ea typeface="ＭＳ Ｐゴシック" charset="0"/>
              </a:rPr>
              <a:t>(number between 0 and            </a:t>
            </a:r>
            <a:r>
              <a:rPr lang="en-US" sz="1800" dirty="0" smtClean="0">
                <a:latin typeface="Times New Roman" charset="0"/>
                <a:ea typeface="ＭＳ Ｐゴシック" charset="0"/>
              </a:rPr>
              <a:t>   )</a:t>
            </a:r>
            <a:endParaRPr lang="en-US" sz="1800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Not unique but id conflicts very unlikely</a:t>
            </a:r>
            <a:endParaRPr lang="en-US" sz="1800" i="1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Can then map peers to one of       logical points on a circle</a:t>
            </a:r>
          </a:p>
          <a:p>
            <a:pPr>
              <a:lnSpc>
                <a:spcPct val="120000"/>
              </a:lnSpc>
            </a:pPr>
            <a:endParaRPr lang="en-US" sz="1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282105"/>
              </p:ext>
            </p:extLst>
          </p:nvPr>
        </p:nvGraphicFramePr>
        <p:xfrm>
          <a:off x="5377656" y="4826717"/>
          <a:ext cx="733425" cy="3548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6" name="Equation" r:id="rId4" imgW="393529" imgH="190417" progId="Equation.3">
                  <p:embed/>
                </p:oleObj>
              </mc:Choice>
              <mc:Fallback>
                <p:oleObj name="Equation" r:id="rId4" imgW="393529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7656" y="4826717"/>
                        <a:ext cx="733425" cy="3548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974694"/>
              </p:ext>
            </p:extLst>
          </p:nvPr>
        </p:nvGraphicFramePr>
        <p:xfrm>
          <a:off x="4472644" y="5529113"/>
          <a:ext cx="442119" cy="41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47" name="Equation" r:id="rId6" imgW="203112" imgH="190417" progId="Equation.3">
                  <p:embed/>
                </p:oleObj>
              </mc:Choice>
              <mc:Fallback>
                <p:oleObj name="Equation" r:id="rId6" imgW="203112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2644" y="5529113"/>
                        <a:ext cx="442119" cy="41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448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of peers</a:t>
            </a:r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42" name="Text Box 6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>
            <a:off x="4616451" y="247173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45" name="Text Box 9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49" name="Line 13"/>
          <p:cNvSpPr>
            <a:spLocks noChangeShapeType="1"/>
          </p:cNvSpPr>
          <p:nvPr/>
        </p:nvSpPr>
        <p:spPr bwMode="auto">
          <a:xfrm>
            <a:off x="5791200" y="2895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0" name="Line 14"/>
          <p:cNvSpPr>
            <a:spLocks noChangeShapeType="1"/>
          </p:cNvSpPr>
          <p:nvPr/>
        </p:nvSpPr>
        <p:spPr bwMode="auto">
          <a:xfrm flipH="1">
            <a:off x="61722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1" name="Line 15"/>
          <p:cNvSpPr>
            <a:spLocks noChangeShapeType="1"/>
          </p:cNvSpPr>
          <p:nvPr/>
        </p:nvSpPr>
        <p:spPr bwMode="auto">
          <a:xfrm>
            <a:off x="5943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2" name="Line 16"/>
          <p:cNvSpPr>
            <a:spLocks noChangeShapeType="1"/>
          </p:cNvSpPr>
          <p:nvPr/>
        </p:nvSpPr>
        <p:spPr bwMode="auto">
          <a:xfrm>
            <a:off x="3276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3" name="Line 17"/>
          <p:cNvSpPr>
            <a:spLocks noChangeShapeType="1"/>
          </p:cNvSpPr>
          <p:nvPr/>
        </p:nvSpPr>
        <p:spPr bwMode="auto">
          <a:xfrm>
            <a:off x="3505200" y="2895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4" name="Line 18"/>
          <p:cNvSpPr>
            <a:spLocks noChangeShapeType="1"/>
          </p:cNvSpPr>
          <p:nvPr/>
        </p:nvSpPr>
        <p:spPr bwMode="auto">
          <a:xfrm flipH="1">
            <a:off x="2819400" y="4114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669926" y="2479676"/>
            <a:ext cx="1133533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6 nodes</a:t>
            </a:r>
          </a:p>
        </p:txBody>
      </p:sp>
    </p:spTree>
    <p:extLst>
      <p:ext uri="{BB962C8B-B14F-4D97-AF65-F5344CB8AC3E}">
        <p14:creationId xmlns:p14="http://schemas.microsoft.com/office/powerpoint/2010/main" val="13869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pointers (1): successors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4616451" y="247173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791200" y="2895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61722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5943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276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3505200" y="2895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2819400" y="4114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2209800" y="4114800"/>
            <a:ext cx="304800" cy="1219200"/>
          </a:xfrm>
          <a:custGeom>
            <a:avLst/>
            <a:gdLst>
              <a:gd name="T0" fmla="*/ 2147483647 w 312"/>
              <a:gd name="T1" fmla="*/ 2147483647 h 1200"/>
              <a:gd name="T2" fmla="*/ 2147483647 w 312"/>
              <a:gd name="T3" fmla="*/ 2147483647 h 1200"/>
              <a:gd name="T4" fmla="*/ 2147483647 w 312"/>
              <a:gd name="T5" fmla="*/ 0 h 1200"/>
              <a:gd name="T6" fmla="*/ 0 60000 65536"/>
              <a:gd name="T7" fmla="*/ 0 60000 65536"/>
              <a:gd name="T8" fmla="*/ 0 60000 65536"/>
              <a:gd name="T9" fmla="*/ 0 w 312"/>
              <a:gd name="T10" fmla="*/ 0 h 1200"/>
              <a:gd name="T11" fmla="*/ 312 w 312"/>
              <a:gd name="T12" fmla="*/ 1200 h 1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12" h="1200">
                <a:moveTo>
                  <a:pt x="312" y="1200"/>
                </a:moveTo>
                <a:cubicBezTo>
                  <a:pt x="180" y="1012"/>
                  <a:pt x="48" y="824"/>
                  <a:pt x="24" y="624"/>
                </a:cubicBezTo>
                <a:cubicBezTo>
                  <a:pt x="0" y="424"/>
                  <a:pt x="84" y="212"/>
                  <a:pt x="168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>
            <a:off x="6553200" y="2971800"/>
            <a:ext cx="457200" cy="446273"/>
          </a:xfrm>
          <a:custGeom>
            <a:avLst/>
            <a:gdLst>
              <a:gd name="T0" fmla="*/ 0 w 432"/>
              <a:gd name="T1" fmla="*/ 0 h 768"/>
              <a:gd name="T2" fmla="*/ 2147483647 w 432"/>
              <a:gd name="T3" fmla="*/ 2147483647 h 768"/>
              <a:gd name="T4" fmla="*/ 2147483647 w 432"/>
              <a:gd name="T5" fmla="*/ 2147483647 h 768"/>
              <a:gd name="T6" fmla="*/ 0 60000 65536"/>
              <a:gd name="T7" fmla="*/ 0 60000 65536"/>
              <a:gd name="T8" fmla="*/ 0 60000 65536"/>
              <a:gd name="T9" fmla="*/ 0 w 432"/>
              <a:gd name="T10" fmla="*/ 0 h 768"/>
              <a:gd name="T11" fmla="*/ 432 w 432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768">
                <a:moveTo>
                  <a:pt x="0" y="0"/>
                </a:moveTo>
                <a:cubicBezTo>
                  <a:pt x="108" y="104"/>
                  <a:pt x="216" y="208"/>
                  <a:pt x="288" y="336"/>
                </a:cubicBezTo>
                <a:cubicBezTo>
                  <a:pt x="360" y="464"/>
                  <a:pt x="396" y="616"/>
                  <a:pt x="432" y="76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>
            <a:spAutoFit/>
          </a:bodyPr>
          <a:lstStyle/>
          <a:p>
            <a:endParaRPr lang="en-US"/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2819400" y="1828800"/>
            <a:ext cx="3352800" cy="609600"/>
          </a:xfrm>
          <a:custGeom>
            <a:avLst/>
            <a:gdLst>
              <a:gd name="T0" fmla="*/ 0 w 2112"/>
              <a:gd name="T1" fmla="*/ 2147483647 h 384"/>
              <a:gd name="T2" fmla="*/ 2147483647 w 2112"/>
              <a:gd name="T3" fmla="*/ 0 h 384"/>
              <a:gd name="T4" fmla="*/ 2147483647 w 2112"/>
              <a:gd name="T5" fmla="*/ 2147483647 h 384"/>
              <a:gd name="T6" fmla="*/ 0 60000 65536"/>
              <a:gd name="T7" fmla="*/ 0 60000 65536"/>
              <a:gd name="T8" fmla="*/ 0 60000 65536"/>
              <a:gd name="T9" fmla="*/ 0 w 2112"/>
              <a:gd name="T10" fmla="*/ 0 h 384"/>
              <a:gd name="T11" fmla="*/ 2112 w 2112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12" h="384">
                <a:moveTo>
                  <a:pt x="0" y="384"/>
                </a:moveTo>
                <a:cubicBezTo>
                  <a:pt x="328" y="192"/>
                  <a:pt x="656" y="0"/>
                  <a:pt x="1008" y="0"/>
                </a:cubicBezTo>
                <a:cubicBezTo>
                  <a:pt x="1360" y="0"/>
                  <a:pt x="1736" y="192"/>
                  <a:pt x="2112" y="384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V="1">
            <a:off x="2590800" y="2971800"/>
            <a:ext cx="1524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6324600" y="4572000"/>
            <a:ext cx="457200" cy="446273"/>
          </a:xfrm>
          <a:custGeom>
            <a:avLst/>
            <a:gdLst>
              <a:gd name="T0" fmla="*/ 2147483647 w 624"/>
              <a:gd name="T1" fmla="*/ 0 h 1056"/>
              <a:gd name="T2" fmla="*/ 2147483647 w 624"/>
              <a:gd name="T3" fmla="*/ 2147483647 h 1056"/>
              <a:gd name="T4" fmla="*/ 0 w 624"/>
              <a:gd name="T5" fmla="*/ 2147483647 h 1056"/>
              <a:gd name="T6" fmla="*/ 0 60000 65536"/>
              <a:gd name="T7" fmla="*/ 0 60000 65536"/>
              <a:gd name="T8" fmla="*/ 0 60000 65536"/>
              <a:gd name="T9" fmla="*/ 0 w 624"/>
              <a:gd name="T10" fmla="*/ 0 h 1056"/>
              <a:gd name="T11" fmla="*/ 624 w 62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56">
                <a:moveTo>
                  <a:pt x="624" y="0"/>
                </a:moveTo>
                <a:cubicBezTo>
                  <a:pt x="580" y="200"/>
                  <a:pt x="536" y="400"/>
                  <a:pt x="432" y="576"/>
                </a:cubicBezTo>
                <a:cubicBezTo>
                  <a:pt x="328" y="752"/>
                  <a:pt x="164" y="904"/>
                  <a:pt x="0" y="105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>
            <a:spAutoFit/>
          </a:bodyPr>
          <a:lstStyle/>
          <a:p>
            <a:endParaRPr 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505200" y="5867404"/>
            <a:ext cx="2286000" cy="482600"/>
          </a:xfrm>
          <a:custGeom>
            <a:avLst/>
            <a:gdLst>
              <a:gd name="T0" fmla="*/ 2147483647 w 1440"/>
              <a:gd name="T1" fmla="*/ 0 h 304"/>
              <a:gd name="T2" fmla="*/ 2147483647 w 1440"/>
              <a:gd name="T3" fmla="*/ 2147483647 h 304"/>
              <a:gd name="T4" fmla="*/ 0 w 1440"/>
              <a:gd name="T5" fmla="*/ 2147483647 h 304"/>
              <a:gd name="T6" fmla="*/ 0 60000 65536"/>
              <a:gd name="T7" fmla="*/ 0 60000 65536"/>
              <a:gd name="T8" fmla="*/ 0 60000 65536"/>
              <a:gd name="T9" fmla="*/ 0 w 1440"/>
              <a:gd name="T10" fmla="*/ 0 h 304"/>
              <a:gd name="T11" fmla="*/ 1440 w 1440"/>
              <a:gd name="T12" fmla="*/ 304 h 3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04">
                <a:moveTo>
                  <a:pt x="1440" y="0"/>
                </a:moveTo>
                <a:cubicBezTo>
                  <a:pt x="1224" y="136"/>
                  <a:pt x="1008" y="272"/>
                  <a:pt x="768" y="288"/>
                </a:cubicBezTo>
                <a:cubicBezTo>
                  <a:pt x="528" y="304"/>
                  <a:pt x="264" y="200"/>
                  <a:pt x="0" y="9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5257801" y="6172200"/>
            <a:ext cx="3133179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(similarly predecessors)</a:t>
            </a:r>
          </a:p>
        </p:txBody>
      </p:sp>
    </p:spTree>
    <p:extLst>
      <p:ext uri="{BB962C8B-B14F-4D97-AF65-F5344CB8AC3E}">
        <p14:creationId xmlns:p14="http://schemas.microsoft.com/office/powerpoint/2010/main" val="398023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 pointers (2): finger tables</a:t>
            </a:r>
          </a:p>
        </p:txBody>
      </p:sp>
      <p:pic>
        <p:nvPicPr>
          <p:cNvPr id="3" name="Picture 2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1" y="1752600"/>
            <a:ext cx="8485632" cy="459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96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files?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Filenames also mapped using same consistent hash function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SHA-1(filename) </a:t>
            </a:r>
            <a:r>
              <a:rPr lang="en-US" sz="1800" dirty="0">
                <a:latin typeface="Times New Roman" charset="0"/>
                <a:ea typeface="ＭＳ Ｐゴシック" charset="0"/>
                <a:sym typeface="Wingdings" charset="0"/>
              </a:rPr>
              <a:t>160 bit string (</a:t>
            </a:r>
            <a:r>
              <a:rPr lang="en-US" sz="1800" i="1" dirty="0">
                <a:latin typeface="Times New Roman" charset="0"/>
                <a:ea typeface="ＭＳ Ｐゴシック" charset="0"/>
                <a:sym typeface="Wingdings" charset="0"/>
              </a:rPr>
              <a:t>key</a:t>
            </a:r>
            <a:r>
              <a:rPr lang="en-US" sz="1800" dirty="0">
                <a:latin typeface="Times New Roman" charset="0"/>
                <a:ea typeface="ＭＳ Ｐゴシック" charset="0"/>
                <a:sym typeface="Wingdings" charset="0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  <a:sym typeface="Wingdings" charset="0"/>
              </a:rPr>
              <a:t>File is stored at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0"/>
                <a:sym typeface="Wingdings" charset="0"/>
              </a:rPr>
              <a:t>first peer with id greater </a:t>
            </a:r>
            <a:r>
              <a:rPr lang="en-US" sz="1800" dirty="0" smtClean="0">
                <a:solidFill>
                  <a:schemeClr val="accent2"/>
                </a:solidFill>
                <a:latin typeface="Times New Roman" charset="0"/>
                <a:ea typeface="ＭＳ Ｐゴシック" charset="0"/>
                <a:sym typeface="Wingdings" charset="0"/>
              </a:rPr>
              <a:t>than or equal to its </a:t>
            </a:r>
            <a:r>
              <a:rPr lang="en-US" sz="1800" dirty="0">
                <a:solidFill>
                  <a:schemeClr val="accent2"/>
                </a:solidFill>
                <a:latin typeface="Times New Roman" charset="0"/>
                <a:ea typeface="ＭＳ Ｐゴシック" charset="0"/>
                <a:sym typeface="Wingdings" charset="0"/>
              </a:rPr>
              <a:t>key (mod       )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File </a:t>
            </a:r>
            <a:r>
              <a:rPr lang="en-US" sz="1400" i="1" dirty="0" err="1">
                <a:latin typeface="Times New Roman" charset="0"/>
                <a:ea typeface="ＭＳ Ｐゴシック" charset="0"/>
              </a:rPr>
              <a:t>cnn.com</a:t>
            </a:r>
            <a:r>
              <a:rPr lang="en-US" sz="1400" i="1" dirty="0">
                <a:latin typeface="Times New Roman" charset="0"/>
                <a:ea typeface="ＭＳ Ｐゴシック" charset="0"/>
              </a:rPr>
              <a:t>/</a:t>
            </a:r>
            <a:r>
              <a:rPr lang="en-US" sz="1400" i="1" dirty="0" err="1">
                <a:latin typeface="Times New Roman" charset="0"/>
                <a:ea typeface="ＭＳ Ｐゴシック" charset="0"/>
              </a:rPr>
              <a:t>index.html</a:t>
            </a:r>
            <a:r>
              <a:rPr lang="en-US" sz="3200" i="1" dirty="0">
                <a:latin typeface="Times New Roman" charset="0"/>
                <a:ea typeface="ＭＳ Ｐゴシック" charset="0"/>
              </a:rPr>
              <a:t> </a:t>
            </a:r>
            <a:r>
              <a:rPr lang="en-US" sz="2000" dirty="0">
                <a:latin typeface="Times New Roman" charset="0"/>
                <a:ea typeface="ＭＳ Ｐゴシック" charset="0"/>
              </a:rPr>
              <a:t>that maps to key K42 is stored at first peer with id greater than 42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Note that we are considering a different file-sharing application here : </a:t>
            </a:r>
            <a:r>
              <a:rPr lang="en-US" sz="1800" i="1" dirty="0">
                <a:latin typeface="Times New Roman" charset="0"/>
                <a:ea typeface="ＭＳ Ｐゴシック" charset="0"/>
              </a:rPr>
              <a:t>cooperative web caching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The same discussion applies to any other file sharing application, including that of mp3 files</a:t>
            </a:r>
            <a:r>
              <a:rPr lang="en-US" sz="1800" dirty="0" smtClean="0">
                <a:latin typeface="Times New Roman" charset="0"/>
                <a:ea typeface="ＭＳ Ｐゴシック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1800" dirty="0" smtClean="0">
                <a:latin typeface="Times New Roman" charset="0"/>
                <a:ea typeface="ＭＳ Ｐゴシック" charset="0"/>
              </a:rPr>
              <a:t>Consistent Hashing =&gt; with K keys and N peers, each peer stores </a:t>
            </a:r>
            <a:r>
              <a:rPr lang="en-US" sz="1800" i="1" dirty="0" smtClean="0">
                <a:latin typeface="Times New Roman" charset="0"/>
                <a:ea typeface="ＭＳ Ｐゴシック" charset="0"/>
              </a:rPr>
              <a:t>O(K/N) </a:t>
            </a:r>
            <a:r>
              <a:rPr lang="en-US" sz="1800" dirty="0" smtClean="0">
                <a:latin typeface="Times New Roman" charset="0"/>
                <a:ea typeface="ＭＳ Ｐゴシック" charset="0"/>
              </a:rPr>
              <a:t>keys. (i.e., </a:t>
            </a:r>
            <a:r>
              <a:rPr lang="en-US" sz="1800" i="1" dirty="0" smtClean="0">
                <a:latin typeface="Times New Roman" charset="0"/>
                <a:ea typeface="ＭＳ Ｐゴシック" charset="0"/>
              </a:rPr>
              <a:t>&lt; </a:t>
            </a:r>
            <a:r>
              <a:rPr lang="en-US" sz="1800" i="1" dirty="0" err="1" smtClean="0">
                <a:latin typeface="Times New Roman" charset="0"/>
                <a:ea typeface="ＭＳ Ｐゴシック" charset="0"/>
              </a:rPr>
              <a:t>c.K</a:t>
            </a:r>
            <a:r>
              <a:rPr lang="en-US" sz="1800" i="1" dirty="0" smtClean="0">
                <a:latin typeface="Times New Roman" charset="0"/>
                <a:ea typeface="ＭＳ Ｐゴシック" charset="0"/>
              </a:rPr>
              <a:t>/N</a:t>
            </a:r>
            <a:r>
              <a:rPr lang="en-US" sz="1800" dirty="0" smtClean="0">
                <a:latin typeface="Times New Roman" charset="0"/>
                <a:ea typeface="ＭＳ Ｐゴシック" charset="0"/>
              </a:rPr>
              <a:t>, for some constant </a:t>
            </a:r>
            <a:r>
              <a:rPr lang="en-US" sz="1800" i="1" dirty="0" smtClean="0">
                <a:latin typeface="Times New Roman" charset="0"/>
                <a:ea typeface="ＭＳ Ｐゴシック" charset="0"/>
              </a:rPr>
              <a:t>c</a:t>
            </a:r>
            <a:r>
              <a:rPr lang="en-US" sz="1800" dirty="0" smtClean="0">
                <a:latin typeface="Times New Roman" charset="0"/>
                <a:ea typeface="ＭＳ Ｐゴシック" charset="0"/>
              </a:rPr>
              <a:t>)</a:t>
            </a:r>
            <a:endParaRPr lang="en-US" sz="1800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sz="1400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210676"/>
              </p:ext>
            </p:extLst>
          </p:nvPr>
        </p:nvGraphicFramePr>
        <p:xfrm>
          <a:off x="2770981" y="3200400"/>
          <a:ext cx="368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2" name="Equation" r:id="rId4" imgW="177800" imgH="165100" progId="Equation.3">
                  <p:embed/>
                </p:oleObj>
              </mc:Choice>
              <mc:Fallback>
                <p:oleObj name="Equation" r:id="rId4" imgW="1778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981" y="3200400"/>
                        <a:ext cx="3683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5850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Files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2529681" y="2514600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23290" y="5410199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095547" y="2074217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02418" y="1931985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041229" y="4024309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449090" y="5386384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203156" y="5853110"/>
            <a:ext cx="2511014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latin typeface="Helvetica" charset="0"/>
              </a:rPr>
              <a:t>File with key </a:t>
            </a:r>
            <a:r>
              <a:rPr lang="en-US">
                <a:solidFill>
                  <a:srgbClr val="00BE00"/>
                </a:solidFill>
                <a:latin typeface="Helvetica" charset="0"/>
              </a:rPr>
              <a:t>K42 </a:t>
            </a:r>
          </a:p>
          <a:p>
            <a:r>
              <a:rPr lang="en-US">
                <a:latin typeface="Helvetica" charset="0"/>
              </a:rPr>
              <a:t>stored here</a:t>
            </a: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6185690" y="5395909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994690" y="2436810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613690" y="3567109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576090" y="2424109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</p:spTree>
    <p:extLst>
      <p:ext uri="{BB962C8B-B14F-4D97-AF65-F5344CB8AC3E}">
        <p14:creationId xmlns:p14="http://schemas.microsoft.com/office/powerpoint/2010/main" val="1435118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644481" y="5943600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553200" y="5410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-15719" y="4114801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0" y="3962400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pic>
        <p:nvPicPr>
          <p:cNvPr id="20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37" y="5144365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40916" y="5753970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560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919939" y="2650183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613548" y="5545782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85805" y="2209800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18829" y="2864492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/>
              <a:t>Say </a:t>
            </a:r>
            <a:r>
              <a:rPr lang="en-US" i="1" dirty="0"/>
              <a:t>m=7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431487" y="4159892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839348" y="5521967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5981429" y="6064892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6575948" y="5531492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22748" y="4159892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691481" y="1752600"/>
            <a:ext cx="5943600" cy="5847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dirty="0"/>
              <a:t>At node </a:t>
            </a:r>
            <a:r>
              <a:rPr lang="en-US" sz="1600" i="1" dirty="0"/>
              <a:t>n</a:t>
            </a:r>
            <a:r>
              <a:rPr lang="en-US" sz="1600" dirty="0"/>
              <a:t>, send query for key </a:t>
            </a:r>
            <a:r>
              <a:rPr lang="en-US" sz="1600" i="1" dirty="0"/>
              <a:t>k</a:t>
            </a:r>
            <a:r>
              <a:rPr lang="en-US" sz="1600" dirty="0"/>
              <a:t> to largest successor/finger entry </a:t>
            </a:r>
            <a:r>
              <a:rPr lang="en-US" sz="1600" i="1" dirty="0"/>
              <a:t>&lt;= k</a:t>
            </a:r>
          </a:p>
          <a:p>
            <a:pPr eaLnBrk="1" hangingPunct="1"/>
            <a:r>
              <a:rPr lang="en-US" sz="1600" dirty="0"/>
              <a:t>	if none exist, send query to </a:t>
            </a:r>
            <a:r>
              <a:rPr lang="en-US" sz="1600" i="1" dirty="0"/>
              <a:t>successor(n) 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2384948" y="2572393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2003948" y="3702692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5966348" y="2559692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5441" y="4236093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2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45" y="5307594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0124" y="5917199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133015" y="1981200"/>
            <a:ext cx="445506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At or to the anti-clockwise of </a:t>
            </a:r>
            <a:r>
              <a:rPr lang="en-US" i="1" dirty="0" smtClean="0">
                <a:solidFill>
                  <a:srgbClr val="FF0000"/>
                </a:solidFill>
              </a:rPr>
              <a:t>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(it wraps around the ring)</a:t>
            </a:r>
          </a:p>
        </p:txBody>
      </p:sp>
      <p:sp>
        <p:nvSpPr>
          <p:cNvPr id="25" name="Oval 24"/>
          <p:cNvSpPr/>
          <p:nvPr/>
        </p:nvSpPr>
        <p:spPr>
          <a:xfrm>
            <a:off x="6990015" y="1600200"/>
            <a:ext cx="60960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 flipH="1" flipV="1">
            <a:off x="7599614" y="2133600"/>
            <a:ext cx="5334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4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935563" y="2596422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629172" y="5492021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510881" y="2209800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96081" y="2743200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/>
              <a:t>Say </a:t>
            </a:r>
            <a:r>
              <a:rPr lang="en-US" i="1" dirty="0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47111" y="4106131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54972" y="5468206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730081" y="6027007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591572" y="5477731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38372" y="4106131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615281" y="1752600"/>
            <a:ext cx="5957237" cy="5847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dirty="0"/>
              <a:t>At node </a:t>
            </a:r>
            <a:r>
              <a:rPr lang="en-US" sz="1600" i="1" dirty="0"/>
              <a:t>n</a:t>
            </a:r>
            <a:r>
              <a:rPr lang="en-US" sz="1600" dirty="0"/>
              <a:t>, send query for key </a:t>
            </a:r>
            <a:r>
              <a:rPr lang="en-US" sz="1600" i="1" dirty="0"/>
              <a:t>k</a:t>
            </a:r>
            <a:r>
              <a:rPr lang="en-US" sz="1600" dirty="0"/>
              <a:t> to largest successor/finger entry </a:t>
            </a:r>
            <a:r>
              <a:rPr lang="en-US" sz="1600" i="1" dirty="0"/>
              <a:t>&lt;= k</a:t>
            </a:r>
          </a:p>
          <a:p>
            <a:pPr eaLnBrk="1" hangingPunct="1"/>
            <a:r>
              <a:rPr lang="en-US" sz="1600" dirty="0"/>
              <a:t>	if none exist, send query to </a:t>
            </a:r>
            <a:r>
              <a:rPr lang="en-US" sz="1600" i="1" dirty="0"/>
              <a:t>successor(n)</a:t>
            </a:r>
            <a:r>
              <a:rPr lang="en-US" sz="1600" dirty="0"/>
              <a:t> 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3391172" y="3115531"/>
            <a:ext cx="24384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727972" y="3191731"/>
            <a:ext cx="635000" cy="1143000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5715273" y="4334731"/>
            <a:ext cx="647700" cy="1066800"/>
          </a:xfrm>
          <a:custGeom>
            <a:avLst/>
            <a:gdLst>
              <a:gd name="T0" fmla="*/ 2147483647 w 456"/>
              <a:gd name="T1" fmla="*/ 2147483647 h 584"/>
              <a:gd name="T2" fmla="*/ 2147483647 w 456"/>
              <a:gd name="T3" fmla="*/ 2147483647 h 584"/>
              <a:gd name="T4" fmla="*/ 2147483647 w 456"/>
              <a:gd name="T5" fmla="*/ 2147483647 h 584"/>
              <a:gd name="T6" fmla="*/ 2147483647 w 456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456"/>
              <a:gd name="T13" fmla="*/ 0 h 584"/>
              <a:gd name="T14" fmla="*/ 456 w 456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6" h="584">
                <a:moveTo>
                  <a:pt x="456" y="8"/>
                </a:moveTo>
                <a:cubicBezTo>
                  <a:pt x="372" y="4"/>
                  <a:pt x="288" y="0"/>
                  <a:pt x="216" y="56"/>
                </a:cubicBezTo>
                <a:cubicBezTo>
                  <a:pt x="144" y="112"/>
                  <a:pt x="48" y="256"/>
                  <a:pt x="24" y="344"/>
                </a:cubicBezTo>
                <a:cubicBezTo>
                  <a:pt x="0" y="432"/>
                  <a:pt x="36" y="508"/>
                  <a:pt x="72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6210575" y="3115531"/>
            <a:ext cx="2440457" cy="646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All </a:t>
            </a:r>
            <a:r>
              <a:rPr lang="ja-JP" altLang="en-US" sz="1800" dirty="0"/>
              <a:t>“</a:t>
            </a:r>
            <a:r>
              <a:rPr lang="en-US" altLang="ja-JP" sz="1800" dirty="0"/>
              <a:t>arrows</a:t>
            </a:r>
            <a:r>
              <a:rPr lang="ja-JP" altLang="en-US" sz="1800" dirty="0"/>
              <a:t>”</a:t>
            </a:r>
            <a:r>
              <a:rPr lang="en-US" altLang="ja-JP" sz="1800" dirty="0"/>
              <a:t> are </a:t>
            </a:r>
            <a:r>
              <a:rPr lang="en-US" altLang="ja-JP" sz="1800" dirty="0" smtClean="0"/>
              <a:t>RPCs</a:t>
            </a:r>
          </a:p>
          <a:p>
            <a:pPr eaLnBrk="1" hangingPunct="1"/>
            <a:r>
              <a:rPr lang="en-US" sz="1800" dirty="0" smtClean="0"/>
              <a:t>(remote procedure calls)</a:t>
            </a:r>
            <a:endParaRPr lang="en-US" sz="1800" dirty="0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2400572" y="2518632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019572" y="3648931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5981972" y="2505931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21065" y="4182332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5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4" y="5345909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92293" y="5955514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286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1" y="2006600"/>
            <a:ext cx="7033088" cy="46990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en-US" sz="3900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Search takes </a:t>
            </a:r>
            <a:r>
              <a:rPr lang="en-US" sz="3900" i="1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O(log(N))</a:t>
            </a:r>
            <a:r>
              <a:rPr lang="en-US" sz="3900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 time</a:t>
            </a:r>
            <a:endParaRPr lang="en-US" sz="3900" i="1" dirty="0">
              <a:solidFill>
                <a:srgbClr val="FF0000"/>
              </a:solidFill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300" b="1" dirty="0">
                <a:latin typeface="Times New Roman" charset="0"/>
                <a:ea typeface="ＭＳ Ｐゴシック" charset="0"/>
              </a:rPr>
              <a:t>Proof  </a:t>
            </a:r>
          </a:p>
          <a:p>
            <a:pPr lvl="1">
              <a:lnSpc>
                <a:spcPct val="120000"/>
              </a:lnSpc>
            </a:pPr>
            <a:r>
              <a:rPr lang="en-US" sz="3300" dirty="0">
                <a:latin typeface="Times New Roman" charset="0"/>
                <a:ea typeface="ＭＳ Ｐゴシック" charset="0"/>
              </a:rPr>
              <a:t>(intuition): </a:t>
            </a:r>
            <a:r>
              <a:rPr lang="en-US" sz="3300" i="1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at each step, distance between query and peer-with-file reduces by a factor of at least </a:t>
            </a:r>
            <a:r>
              <a:rPr lang="en-US" sz="3300" i="1" dirty="0" smtClean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2</a:t>
            </a:r>
            <a:endParaRPr lang="en-US" sz="3300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300" dirty="0">
                <a:latin typeface="Times New Roman" charset="0"/>
                <a:ea typeface="ＭＳ Ｐゴシック" charset="0"/>
              </a:rPr>
              <a:t>	</a:t>
            </a:r>
            <a:endParaRPr lang="en-US" sz="3300" i="1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</a:pPr>
            <a:r>
              <a:rPr lang="en-US" sz="3300" dirty="0">
                <a:latin typeface="Times New Roman" charset="0"/>
                <a:ea typeface="ＭＳ Ｐゴシック" charset="0"/>
              </a:rPr>
              <a:t>(intuition): after </a:t>
            </a:r>
            <a:r>
              <a:rPr lang="en-US" sz="3300" i="1" dirty="0">
                <a:latin typeface="Times New Roman" charset="0"/>
                <a:ea typeface="ＭＳ Ｐゴシック" charset="0"/>
              </a:rPr>
              <a:t>log(N) </a:t>
            </a:r>
            <a:r>
              <a:rPr lang="en-US" sz="3300" dirty="0" err="1">
                <a:latin typeface="Times New Roman" charset="0"/>
                <a:ea typeface="ＭＳ Ｐゴシック" charset="0"/>
              </a:rPr>
              <a:t>forwardings</a:t>
            </a:r>
            <a:r>
              <a:rPr lang="en-US" sz="3300" dirty="0">
                <a:latin typeface="Times New Roman" charset="0"/>
                <a:ea typeface="ＭＳ Ｐゴシック" charset="0"/>
              </a:rPr>
              <a:t>, distance to key is at 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most</a:t>
            </a:r>
          </a:p>
          <a:p>
            <a:pPr lvl="1">
              <a:lnSpc>
                <a:spcPct val="120000"/>
              </a:lnSpc>
            </a:pPr>
            <a:r>
              <a:rPr lang="en-US" sz="3300" dirty="0" smtClean="0">
                <a:latin typeface="Times New Roman" charset="0"/>
                <a:ea typeface="ＭＳ Ｐゴシック" charset="0"/>
              </a:rPr>
              <a:t>Number of node identifiers in a range of </a:t>
            </a:r>
          </a:p>
          <a:p>
            <a:pPr lvl="1">
              <a:lnSpc>
                <a:spcPct val="120000"/>
              </a:lnSpc>
              <a:buNone/>
            </a:pPr>
            <a:r>
              <a:rPr lang="en-US" sz="3300" dirty="0">
                <a:latin typeface="Times New Roman" charset="0"/>
                <a:ea typeface="ＭＳ Ｐゴシック" charset="0"/>
              </a:rPr>
              <a:t>	is </a:t>
            </a:r>
            <a:r>
              <a:rPr lang="en-US" sz="3300" i="1" dirty="0">
                <a:latin typeface="Times New Roman" charset="0"/>
                <a:ea typeface="ＭＳ Ｐゴシック" charset="0"/>
              </a:rPr>
              <a:t>O(log(N))</a:t>
            </a:r>
            <a:r>
              <a:rPr lang="en-US" sz="3300" dirty="0">
                <a:latin typeface="Times New Roman" charset="0"/>
                <a:ea typeface="ＭＳ Ｐゴシック" charset="0"/>
              </a:rPr>
              <a:t> with high probability (why? SHA-1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! </a:t>
            </a:r>
            <a:r>
              <a:rPr lang="en-US" sz="3300" dirty="0">
                <a:latin typeface="Times New Roman" charset="0"/>
                <a:ea typeface="ＭＳ Ｐゴシック" charset="0"/>
              </a:rPr>
              <a:t>a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nd “Balls and Bins”)</a:t>
            </a:r>
            <a:endParaRPr lang="en-US" sz="3300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sz="3300" dirty="0">
                <a:latin typeface="Times New Roman" charset="0"/>
                <a:ea typeface="ＭＳ Ｐゴシック" charset="0"/>
              </a:rPr>
              <a:t>	So using </a:t>
            </a:r>
            <a:r>
              <a:rPr lang="en-US" sz="3300" i="1" dirty="0">
                <a:latin typeface="Times New Roman" charset="0"/>
                <a:ea typeface="ＭＳ Ｐゴシック" charset="0"/>
              </a:rPr>
              <a:t>successor</a:t>
            </a:r>
            <a:r>
              <a:rPr lang="en-US" sz="3300" dirty="0">
                <a:latin typeface="Times New Roman" charset="0"/>
                <a:ea typeface="ＭＳ Ｐゴシック" charset="0"/>
              </a:rPr>
              <a:t>s in that range will be 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ok</a:t>
            </a:r>
            <a:r>
              <a:rPr lang="en-US" sz="3300" i="1" dirty="0" smtClean="0">
                <a:latin typeface="Times New Roman" charset="0"/>
                <a:ea typeface="ＭＳ Ｐゴシック" charset="0"/>
              </a:rPr>
              <a:t>, 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using another </a:t>
            </a:r>
            <a:r>
              <a:rPr lang="en-US" sz="3300" i="1" dirty="0" smtClean="0">
                <a:latin typeface="Times New Roman" charset="0"/>
                <a:ea typeface="ＭＳ Ｐゴシック" charset="0"/>
              </a:rPr>
              <a:t>O(log(N)) 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hops</a:t>
            </a:r>
            <a:endParaRPr lang="en-US" sz="3300" i="1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5791200" y="1789113"/>
            <a:ext cx="1522413" cy="150971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530975" y="1752600"/>
            <a:ext cx="708025" cy="708025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rot="20695049">
            <a:off x="6751638" y="1751013"/>
            <a:ext cx="101600" cy="1457325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7620000" y="2460625"/>
            <a:ext cx="1309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Next hop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781800" y="3222625"/>
            <a:ext cx="692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Key</a:t>
            </a:r>
          </a:p>
        </p:txBody>
      </p:sp>
      <p:sp>
        <p:nvSpPr>
          <p:cNvPr id="10" name="AutoShape 13"/>
          <p:cNvSpPr>
            <a:spLocks/>
          </p:cNvSpPr>
          <p:nvPr/>
        </p:nvSpPr>
        <p:spPr bwMode="auto">
          <a:xfrm>
            <a:off x="7391400" y="2536825"/>
            <a:ext cx="152400" cy="609600"/>
          </a:xfrm>
          <a:prstGeom prst="rightBrace">
            <a:avLst>
              <a:gd name="adj1" fmla="val 33333"/>
              <a:gd name="adj2" fmla="val 3923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858794" y="1523999"/>
            <a:ext cx="776287" cy="45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Here</a:t>
            </a:r>
          </a:p>
        </p:txBody>
      </p:sp>
      <p:graphicFrame>
        <p:nvGraphicFramePr>
          <p:cNvPr id="1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321745"/>
              </p:ext>
            </p:extLst>
          </p:nvPr>
        </p:nvGraphicFramePr>
        <p:xfrm>
          <a:off x="2310606" y="4191000"/>
          <a:ext cx="26574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8" name="Equation" r:id="rId4" imgW="1181100" imgH="203200" progId="Equation.3">
                  <p:embed/>
                </p:oleObj>
              </mc:Choice>
              <mc:Fallback>
                <p:oleObj name="Equation" r:id="rId4" imgW="1181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0606" y="4191000"/>
                        <a:ext cx="26574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7899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900" i="1" dirty="0">
                <a:latin typeface="Times New Roman" charset="0"/>
                <a:ea typeface="ＭＳ Ｐゴシック" charset="0"/>
              </a:rPr>
              <a:t>O(log(N)) </a:t>
            </a:r>
            <a:r>
              <a:rPr lang="en-US" sz="3900" dirty="0">
                <a:latin typeface="Times New Roman" charset="0"/>
                <a:ea typeface="ＭＳ Ｐゴシック" charset="0"/>
              </a:rPr>
              <a:t>search time holds for file insertions too (in general for </a:t>
            </a:r>
            <a:r>
              <a:rPr lang="en-US" sz="3900" i="1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routing</a:t>
            </a:r>
            <a:r>
              <a:rPr lang="en-US" sz="3900" i="1" dirty="0">
                <a:latin typeface="Times New Roman" charset="0"/>
                <a:ea typeface="ＭＳ Ｐゴシック" charset="0"/>
              </a:rPr>
              <a:t> to any key</a:t>
            </a:r>
            <a:r>
              <a:rPr lang="en-US" sz="3900" dirty="0">
                <a:latin typeface="Times New Roman" charset="0"/>
                <a:ea typeface="ＭＳ Ｐゴシック" charset="0"/>
              </a:rPr>
              <a:t>)</a:t>
            </a:r>
          </a:p>
          <a:p>
            <a:pPr lvl="1"/>
            <a:r>
              <a:rPr lang="ja-JP" altLang="en-US" sz="3300" dirty="0">
                <a:latin typeface="Times New Roman" charset="0"/>
                <a:ea typeface="ＭＳ Ｐゴシック" charset="0"/>
              </a:rPr>
              <a:t>“</a:t>
            </a:r>
            <a:r>
              <a:rPr lang="en-US" altLang="ja-JP" sz="3300" dirty="0">
                <a:latin typeface="Times New Roman" charset="0"/>
                <a:ea typeface="ＭＳ Ｐゴシック" charset="0"/>
              </a:rPr>
              <a:t>Routing</a:t>
            </a:r>
            <a:r>
              <a:rPr lang="ja-JP" altLang="en-US" sz="3300" dirty="0">
                <a:latin typeface="Times New Roman" charset="0"/>
                <a:ea typeface="ＭＳ Ｐゴシック" charset="0"/>
              </a:rPr>
              <a:t>”</a:t>
            </a:r>
            <a:r>
              <a:rPr lang="en-US" altLang="ja-JP" sz="3300" dirty="0">
                <a:latin typeface="Times New Roman" charset="0"/>
                <a:ea typeface="ＭＳ Ｐゴシック" charset="0"/>
              </a:rPr>
              <a:t> can thus be used as a </a:t>
            </a:r>
            <a:r>
              <a:rPr lang="en-US" altLang="ja-JP" sz="3300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building block</a:t>
            </a:r>
            <a:r>
              <a:rPr lang="en-US" altLang="ja-JP" sz="3300" dirty="0">
                <a:latin typeface="Times New Roman" charset="0"/>
                <a:ea typeface="ＭＳ Ｐゴシック" charset="0"/>
              </a:rPr>
              <a:t> for</a:t>
            </a:r>
          </a:p>
          <a:p>
            <a:pPr lvl="2"/>
            <a:r>
              <a:rPr lang="en-US" sz="2800" dirty="0">
                <a:latin typeface="Times New Roman" charset="0"/>
                <a:ea typeface="ＭＳ Ｐゴシック" charset="0"/>
              </a:rPr>
              <a:t>All operations: insert, lookup, delete</a:t>
            </a:r>
          </a:p>
          <a:p>
            <a:r>
              <a:rPr lang="en-US" sz="3900" i="1" dirty="0">
                <a:latin typeface="Times New Roman" charset="0"/>
                <a:ea typeface="ＭＳ Ｐゴシック" charset="0"/>
              </a:rPr>
              <a:t>O(log(N)) </a:t>
            </a:r>
            <a:r>
              <a:rPr lang="en-US" sz="3900" dirty="0">
                <a:latin typeface="Times New Roman" charset="0"/>
                <a:ea typeface="ＭＳ Ｐゴシック" charset="0"/>
              </a:rPr>
              <a:t>time true only if finger and successor entries correct</a:t>
            </a:r>
          </a:p>
          <a:p>
            <a:r>
              <a:rPr lang="en-US" sz="3900" dirty="0">
                <a:latin typeface="Times New Roman" charset="0"/>
                <a:ea typeface="ＭＳ Ｐゴシック" charset="0"/>
              </a:rPr>
              <a:t>When might these entries be wrong?</a:t>
            </a:r>
          </a:p>
          <a:p>
            <a:pPr lvl="1"/>
            <a:r>
              <a:rPr lang="en-US" sz="3300" dirty="0">
                <a:latin typeface="Times New Roman" charset="0"/>
                <a:ea typeface="ＭＳ Ｐゴシック" charset="0"/>
              </a:rPr>
              <a:t>When you have failures</a:t>
            </a:r>
          </a:p>
          <a:p>
            <a:pPr lvl="1"/>
            <a:endParaRPr lang="en-US" sz="3300" i="1" dirty="0">
              <a:latin typeface="Times New Roman" charset="0"/>
              <a:ea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5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0681" y="3962400"/>
            <a:ext cx="603014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Rest of the slides are for optional 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5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under peer failures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4891881" y="6027007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6553200" y="5410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6" name="AutoShape 12"/>
          <p:cNvSpPr>
            <a:spLocks noChangeArrowheads="1"/>
          </p:cNvSpPr>
          <p:nvPr/>
        </p:nvSpPr>
        <p:spPr bwMode="auto">
          <a:xfrm>
            <a:off x="0" y="4038600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7" name="Line 13"/>
          <p:cNvSpPr>
            <a:spLocks noChangeShapeType="1"/>
          </p:cNvSpPr>
          <p:nvPr/>
        </p:nvSpPr>
        <p:spPr bwMode="auto">
          <a:xfrm flipV="1">
            <a:off x="3352800" y="3048000"/>
            <a:ext cx="24384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5689600" y="3124200"/>
            <a:ext cx="635000" cy="1143000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5676901" y="4267200"/>
            <a:ext cx="647700" cy="1066800"/>
          </a:xfrm>
          <a:custGeom>
            <a:avLst/>
            <a:gdLst>
              <a:gd name="T0" fmla="*/ 2147483647 w 456"/>
              <a:gd name="T1" fmla="*/ 2147483647 h 584"/>
              <a:gd name="T2" fmla="*/ 2147483647 w 456"/>
              <a:gd name="T3" fmla="*/ 2147483647 h 584"/>
              <a:gd name="T4" fmla="*/ 2147483647 w 456"/>
              <a:gd name="T5" fmla="*/ 2147483647 h 584"/>
              <a:gd name="T6" fmla="*/ 2147483647 w 456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456"/>
              <a:gd name="T13" fmla="*/ 0 h 584"/>
              <a:gd name="T14" fmla="*/ 456 w 456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6" h="584">
                <a:moveTo>
                  <a:pt x="456" y="8"/>
                </a:moveTo>
                <a:cubicBezTo>
                  <a:pt x="372" y="4"/>
                  <a:pt x="288" y="0"/>
                  <a:pt x="216" y="56"/>
                </a:cubicBezTo>
                <a:cubicBezTo>
                  <a:pt x="144" y="112"/>
                  <a:pt x="48" y="256"/>
                  <a:pt x="24" y="344"/>
                </a:cubicBezTo>
                <a:cubicBezTo>
                  <a:pt x="0" y="432"/>
                  <a:pt x="36" y="508"/>
                  <a:pt x="72" y="584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400803" y="3657600"/>
            <a:ext cx="800209" cy="110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6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5591178" y="3567112"/>
            <a:ext cx="40692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X</a:t>
            </a:r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5641978" y="4384676"/>
            <a:ext cx="40692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X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5501481" y="1752600"/>
            <a:ext cx="2595322" cy="646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sz="1800" dirty="0"/>
              <a:t>Lookup fails </a:t>
            </a:r>
          </a:p>
          <a:p>
            <a:pPr algn="ctr" eaLnBrk="1" hangingPunct="1"/>
            <a:r>
              <a:rPr lang="en-US" sz="1800" dirty="0"/>
              <a:t>(N16 does not know N45)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-17307" y="4114801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8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77" y="5206050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2756" y="5815655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8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under peer failures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196681" y="6001607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553200" y="5410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0" y="4038600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3352800" y="3048000"/>
            <a:ext cx="24384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5791200" y="3124200"/>
            <a:ext cx="76200" cy="2286000"/>
          </a:xfrm>
          <a:custGeom>
            <a:avLst/>
            <a:gdLst>
              <a:gd name="T0" fmla="*/ 2147483647 w 456"/>
              <a:gd name="T1" fmla="*/ 2147483647 h 584"/>
              <a:gd name="T2" fmla="*/ 2147483647 w 456"/>
              <a:gd name="T3" fmla="*/ 2147483647 h 584"/>
              <a:gd name="T4" fmla="*/ 2147483647 w 456"/>
              <a:gd name="T5" fmla="*/ 2147483647 h 584"/>
              <a:gd name="T6" fmla="*/ 2147483647 w 456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456"/>
              <a:gd name="T13" fmla="*/ 0 h 584"/>
              <a:gd name="T14" fmla="*/ 456 w 456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6" h="584">
                <a:moveTo>
                  <a:pt x="456" y="8"/>
                </a:moveTo>
                <a:cubicBezTo>
                  <a:pt x="372" y="4"/>
                  <a:pt x="288" y="0"/>
                  <a:pt x="216" y="56"/>
                </a:cubicBezTo>
                <a:cubicBezTo>
                  <a:pt x="144" y="112"/>
                  <a:pt x="48" y="256"/>
                  <a:pt x="24" y="344"/>
                </a:cubicBezTo>
                <a:cubicBezTo>
                  <a:pt x="0" y="432"/>
                  <a:pt x="36" y="508"/>
                  <a:pt x="72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6400803" y="3657600"/>
            <a:ext cx="800209" cy="110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6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3520281" y="1828800"/>
            <a:ext cx="5120481" cy="646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One solution: maintain </a:t>
            </a:r>
            <a:r>
              <a:rPr lang="en-US" sz="1800" i="1" dirty="0"/>
              <a:t>r</a:t>
            </a:r>
            <a:r>
              <a:rPr lang="en-US" sz="1800" dirty="0"/>
              <a:t> multiple </a:t>
            </a:r>
            <a:r>
              <a:rPr lang="en-US" sz="1800" i="1" dirty="0"/>
              <a:t>successor</a:t>
            </a:r>
            <a:r>
              <a:rPr lang="en-US" sz="1800" dirty="0"/>
              <a:t> entries</a:t>
            </a:r>
          </a:p>
          <a:p>
            <a:pPr eaLnBrk="1" hangingPunct="1"/>
            <a:r>
              <a:rPr lang="en-US" sz="1800" dirty="0"/>
              <a:t>	In case of failure, use successor entries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-17307" y="4114801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4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37" y="5144365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40916" y="5753970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1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under peer failures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5800" y="1981200"/>
            <a:ext cx="8229600" cy="4114800"/>
          </a:xfrm>
          <a:prstGeom prst="rect">
            <a:avLst/>
          </a:prstGeom>
        </p:spPr>
        <p:txBody>
          <a:bodyPr vert="horz" lIns="126983" tIns="63491" rIns="126983" bIns="63491" rtlCol="0">
            <a:normAutofit/>
          </a:bodyPr>
          <a:lstStyle>
            <a:lvl1pPr marL="476185" indent="-476185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1031735" indent="-396821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2pPr>
            <a:lvl3pPr marL="1587284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3pPr>
            <a:lvl4pPr marL="2222198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4pPr>
            <a:lvl5pPr marL="2857111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5pPr>
            <a:lvl6pPr marL="3492025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26939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61852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96766" indent="-317457" algn="l" defTabSz="126982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>
                <a:latin typeface="Times New Roman" charset="0"/>
                <a:ea typeface="ＭＳ Ｐゴシック" charset="0"/>
              </a:rPr>
              <a:t>Choosing </a:t>
            </a:r>
            <a:r>
              <a:rPr lang="en-US" i="1" smtClean="0">
                <a:latin typeface="Times New Roman" charset="0"/>
                <a:ea typeface="ＭＳ Ｐゴシック" charset="0"/>
              </a:rPr>
              <a:t>r=2log(N)</a:t>
            </a:r>
            <a:r>
              <a:rPr lang="en-US" smtClean="0">
                <a:latin typeface="Times New Roman" charset="0"/>
                <a:ea typeface="ＭＳ Ｐゴシック" charset="0"/>
              </a:rPr>
              <a:t> suffices to maintain </a:t>
            </a:r>
            <a:r>
              <a:rPr lang="en-US" i="1" smtClean="0">
                <a:latin typeface="Times New Roman" charset="0"/>
                <a:ea typeface="ＭＳ Ｐゴシック" charset="0"/>
              </a:rPr>
              <a:t>lookup correctness</a:t>
            </a:r>
            <a:r>
              <a:rPr lang="en-US" smtClean="0">
                <a:latin typeface="Times New Roman" charset="0"/>
                <a:ea typeface="ＭＳ Ｐゴシック" charset="0"/>
              </a:rPr>
              <a:t> w.h.p.(i.e., ring connected)</a:t>
            </a:r>
          </a:p>
          <a:p>
            <a:pPr lvl="1"/>
            <a:r>
              <a:rPr lang="en-US" smtClean="0">
                <a:latin typeface="Times New Roman" charset="0"/>
                <a:ea typeface="ＭＳ Ｐゴシック" charset="0"/>
              </a:rPr>
              <a:t>Say 50% of nodes fail</a:t>
            </a:r>
          </a:p>
          <a:p>
            <a:pPr lvl="1"/>
            <a:r>
              <a:rPr lang="en-US" smtClean="0">
                <a:latin typeface="Times New Roman" charset="0"/>
                <a:ea typeface="ＭＳ Ｐゴシック" charset="0"/>
              </a:rPr>
              <a:t>Pr(at given node, at least one successor alive)=</a:t>
            </a:r>
          </a:p>
          <a:p>
            <a:pPr lvl="1"/>
            <a:endParaRPr lang="en-US" smtClean="0">
              <a:latin typeface="Times New Roman" charset="0"/>
              <a:ea typeface="ＭＳ Ｐゴシック" charset="0"/>
            </a:endParaRPr>
          </a:p>
          <a:p>
            <a:pPr lvl="1"/>
            <a:endParaRPr lang="en-US" smtClean="0">
              <a:latin typeface="Times New Roman" charset="0"/>
              <a:ea typeface="ＭＳ Ｐゴシック" charset="0"/>
            </a:endParaRPr>
          </a:p>
          <a:p>
            <a:pPr lvl="1"/>
            <a:r>
              <a:rPr lang="en-US" smtClean="0">
                <a:latin typeface="Times New Roman" charset="0"/>
                <a:ea typeface="ＭＳ Ｐゴシック" charset="0"/>
              </a:rPr>
              <a:t>Pr(above is true at all alive nodes)=</a:t>
            </a:r>
            <a:endParaRPr lang="en-US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5218475"/>
              </p:ext>
            </p:extLst>
          </p:nvPr>
        </p:nvGraphicFramePr>
        <p:xfrm>
          <a:off x="5410200" y="3962400"/>
          <a:ext cx="24384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6" name="Equation" r:id="rId4" imgW="1256755" imgH="393529" progId="Equation.3">
                  <p:embed/>
                </p:oleObj>
              </mc:Choice>
              <mc:Fallback>
                <p:oleObj name="Equation" r:id="rId4" imgW="125675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962400"/>
                        <a:ext cx="2438400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382616"/>
              </p:ext>
            </p:extLst>
          </p:nvPr>
        </p:nvGraphicFramePr>
        <p:xfrm>
          <a:off x="5222875" y="5486400"/>
          <a:ext cx="2660650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17" name="Equation" r:id="rId6" imgW="1371600" imgH="419100" progId="Equation.3">
                  <p:embed/>
                </p:oleObj>
              </mc:Choice>
              <mc:Fallback>
                <p:oleObj name="Equation" r:id="rId6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2875" y="5486400"/>
                        <a:ext cx="2660650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839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under peer failures (2)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968081" y="5943600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553200" y="5410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0" y="4038600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3352800" y="3048000"/>
            <a:ext cx="24384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5689600" y="3124200"/>
            <a:ext cx="635000" cy="1143000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676901" y="4267200"/>
            <a:ext cx="647700" cy="1066800"/>
          </a:xfrm>
          <a:custGeom>
            <a:avLst/>
            <a:gdLst>
              <a:gd name="T0" fmla="*/ 2147483647 w 456"/>
              <a:gd name="T1" fmla="*/ 2147483647 h 584"/>
              <a:gd name="T2" fmla="*/ 2147483647 w 456"/>
              <a:gd name="T3" fmla="*/ 2147483647 h 584"/>
              <a:gd name="T4" fmla="*/ 2147483647 w 456"/>
              <a:gd name="T5" fmla="*/ 2147483647 h 584"/>
              <a:gd name="T6" fmla="*/ 2147483647 w 456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456"/>
              <a:gd name="T13" fmla="*/ 0 h 584"/>
              <a:gd name="T14" fmla="*/ 456 w 456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6" h="584">
                <a:moveTo>
                  <a:pt x="456" y="8"/>
                </a:moveTo>
                <a:cubicBezTo>
                  <a:pt x="372" y="4"/>
                  <a:pt x="288" y="0"/>
                  <a:pt x="216" y="56"/>
                </a:cubicBezTo>
                <a:cubicBezTo>
                  <a:pt x="144" y="112"/>
                  <a:pt x="48" y="256"/>
                  <a:pt x="24" y="344"/>
                </a:cubicBezTo>
                <a:cubicBezTo>
                  <a:pt x="0" y="432"/>
                  <a:pt x="36" y="508"/>
                  <a:pt x="72" y="584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791203" y="5029200"/>
            <a:ext cx="800209" cy="110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6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5641978" y="4384676"/>
            <a:ext cx="40692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X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6873081" y="1981200"/>
            <a:ext cx="1859844" cy="8309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Lookup fails </a:t>
            </a:r>
          </a:p>
          <a:p>
            <a:pPr algn="ctr" eaLnBrk="1" hangingPunct="1"/>
            <a:r>
              <a:rPr lang="en-US" dirty="0"/>
              <a:t>(N45 is dead)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-17307" y="4114801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6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37" y="5144365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40916" y="5753970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020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under peer failures (2)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897191" y="25288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90800" y="54244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463057" y="2088508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69928" y="1946276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408739" y="403860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816600" y="540067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5958681" y="5943600"/>
            <a:ext cx="2939166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>
                <a:latin typeface="Helvetica" charset="0"/>
              </a:rPr>
              <a:t>File </a:t>
            </a:r>
            <a:r>
              <a:rPr lang="en-US" sz="1500" dirty="0" err="1"/>
              <a:t>cnn.com</a:t>
            </a:r>
            <a:r>
              <a:rPr lang="en-US" sz="1500" dirty="0"/>
              <a:t>/</a:t>
            </a:r>
            <a:r>
              <a:rPr lang="en-US" sz="1500" dirty="0" err="1"/>
              <a:t>index.html</a:t>
            </a:r>
            <a:r>
              <a:rPr lang="en-US" dirty="0">
                <a:latin typeface="Helvetica" charset="0"/>
              </a:rPr>
              <a:t> with </a:t>
            </a:r>
          </a:p>
          <a:p>
            <a:r>
              <a:rPr lang="en-US" dirty="0">
                <a:latin typeface="Helvetica" charset="0"/>
              </a:rPr>
              <a:t>key </a:t>
            </a:r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stored here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553200" y="5410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0" y="4038600"/>
            <a:ext cx="2819400" cy="1143000"/>
          </a:xfrm>
          <a:prstGeom prst="cloudCallout">
            <a:avLst>
              <a:gd name="adj1" fmla="val 38005"/>
              <a:gd name="adj2" fmla="val 6861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pPr algn="ctr"/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V="1">
            <a:off x="3352800" y="3048000"/>
            <a:ext cx="24384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791203" y="5029200"/>
            <a:ext cx="800209" cy="1107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6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224881" y="1828800"/>
            <a:ext cx="6553200" cy="33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sz="1600" dirty="0"/>
              <a:t>One solution: replicate file/key at </a:t>
            </a:r>
            <a:r>
              <a:rPr lang="en-US" sz="1600" i="1" dirty="0"/>
              <a:t>r</a:t>
            </a:r>
            <a:r>
              <a:rPr lang="en-US" sz="1600" dirty="0"/>
              <a:t> successors and predecessors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2362200" y="2451101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1981200" y="3581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5943600" y="24384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5689600" y="3124200"/>
            <a:ext cx="635000" cy="1143000"/>
          </a:xfrm>
          <a:custGeom>
            <a:avLst/>
            <a:gdLst>
              <a:gd name="T0" fmla="*/ 2147483647 w 448"/>
              <a:gd name="T1" fmla="*/ 0 h 720"/>
              <a:gd name="T2" fmla="*/ 2147483647 w 448"/>
              <a:gd name="T3" fmla="*/ 2147483647 h 720"/>
              <a:gd name="T4" fmla="*/ 2147483647 w 448"/>
              <a:gd name="T5" fmla="*/ 2147483647 h 720"/>
              <a:gd name="T6" fmla="*/ 2147483647 w 448"/>
              <a:gd name="T7" fmla="*/ 2147483647 h 720"/>
              <a:gd name="T8" fmla="*/ 0 60000 65536"/>
              <a:gd name="T9" fmla="*/ 0 60000 65536"/>
              <a:gd name="T10" fmla="*/ 0 60000 65536"/>
              <a:gd name="T11" fmla="*/ 0 60000 65536"/>
              <a:gd name="T12" fmla="*/ 0 w 448"/>
              <a:gd name="T13" fmla="*/ 0 h 720"/>
              <a:gd name="T14" fmla="*/ 448 w 448"/>
              <a:gd name="T15" fmla="*/ 720 h 7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8" h="720">
                <a:moveTo>
                  <a:pt x="64" y="0"/>
                </a:moveTo>
                <a:cubicBezTo>
                  <a:pt x="32" y="72"/>
                  <a:pt x="0" y="144"/>
                  <a:pt x="16" y="240"/>
                </a:cubicBezTo>
                <a:cubicBezTo>
                  <a:pt x="32" y="336"/>
                  <a:pt x="88" y="496"/>
                  <a:pt x="160" y="576"/>
                </a:cubicBezTo>
                <a:cubicBezTo>
                  <a:pt x="232" y="656"/>
                  <a:pt x="400" y="696"/>
                  <a:pt x="448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6415881" y="4800600"/>
            <a:ext cx="215229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 dirty="0">
                <a:latin typeface="Helvetica" charset="0"/>
              </a:rPr>
              <a:t>replicated</a:t>
            </a: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7162800" y="4343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3886202" y="6248400"/>
            <a:ext cx="215229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BE00"/>
                </a:solidFill>
                <a:latin typeface="Helvetica" charset="0"/>
              </a:rPr>
              <a:t>K42 </a:t>
            </a:r>
            <a:r>
              <a:rPr lang="en-US">
                <a:latin typeface="Helvetica" charset="0"/>
              </a:rPr>
              <a:t>replicated</a:t>
            </a:r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3352800" y="5943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-17307" y="4114801"/>
            <a:ext cx="3022290" cy="8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/>
              <a:t>Who has </a:t>
            </a:r>
            <a:r>
              <a:rPr lang="en-US" sz="1500"/>
              <a:t>cnn.com/index.html</a:t>
            </a:r>
            <a:r>
              <a:rPr lang="en-US"/>
              <a:t>?</a:t>
            </a:r>
          </a:p>
          <a:p>
            <a:pPr algn="ctr" eaLnBrk="1" hangingPunct="1"/>
            <a:r>
              <a:rPr lang="en-US"/>
              <a:t>(hashes to K42)</a:t>
            </a:r>
          </a:p>
        </p:txBody>
      </p:sp>
      <p:pic>
        <p:nvPicPr>
          <p:cNvPr id="28" name="Picture 2" descr="Y:\Graphics_Main\CSRA\CSRA-V-2013-8\development\PublicDomain_Clipart\sign-post-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37" y="5144365"/>
            <a:ext cx="1375823" cy="136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Y:\Graphics_Main\CSRA\CSRA-V-2013-8\development\PublicDomain_Clipart\thinking-man-silhouette-h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40916" y="5753970"/>
            <a:ext cx="397896" cy="107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525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deal with dynamic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charset="0"/>
              <a:buChar char="ü"/>
            </a:pPr>
            <a:r>
              <a:rPr lang="en-US" sz="1800" dirty="0">
                <a:latin typeface="Times New Roman" charset="0"/>
                <a:ea typeface="ＭＳ Ｐゴシック" charset="0"/>
              </a:rPr>
              <a:t>Peers fail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New peers join</a:t>
            </a:r>
          </a:p>
          <a:p>
            <a:pPr>
              <a:lnSpc>
                <a:spcPct val="120000"/>
              </a:lnSpc>
            </a:pPr>
            <a:r>
              <a:rPr lang="en-US" sz="1800" dirty="0">
                <a:latin typeface="Times New Roman" charset="0"/>
                <a:ea typeface="ＭＳ Ｐゴシック" charset="0"/>
              </a:rPr>
              <a:t>Peers leave</a:t>
            </a:r>
          </a:p>
          <a:p>
            <a:pPr lvl="1">
              <a:lnSpc>
                <a:spcPct val="120000"/>
              </a:lnSpc>
            </a:pPr>
            <a:r>
              <a:rPr lang="en-US" sz="1400" dirty="0">
                <a:latin typeface="Times New Roman" charset="0"/>
                <a:ea typeface="ＭＳ Ｐゴシック" charset="0"/>
              </a:rPr>
              <a:t>P2P systems have a high rate of </a:t>
            </a:r>
            <a:r>
              <a:rPr lang="en-US" sz="1400" i="1" dirty="0">
                <a:solidFill>
                  <a:srgbClr val="FF0000"/>
                </a:solidFill>
                <a:latin typeface="Times New Roman" charset="0"/>
                <a:ea typeface="ＭＳ Ｐゴシック" charset="0"/>
              </a:rPr>
              <a:t>churn </a:t>
            </a:r>
            <a:r>
              <a:rPr lang="en-US" sz="1400" dirty="0">
                <a:latin typeface="Times New Roman" charset="0"/>
                <a:ea typeface="ＭＳ Ｐゴシック" charset="0"/>
              </a:rPr>
              <a:t>(node join, leave and failure)</a:t>
            </a:r>
          </a:p>
          <a:p>
            <a:pPr lvl="2">
              <a:lnSpc>
                <a:spcPct val="120000"/>
              </a:lnSpc>
            </a:pPr>
            <a:r>
              <a:rPr lang="en-US" sz="1400" dirty="0">
                <a:latin typeface="Times New Roman" charset="0"/>
                <a:ea typeface="ＭＳ Ｐゴシック" charset="0"/>
              </a:rPr>
              <a:t>25% per hour in </a:t>
            </a:r>
            <a:r>
              <a:rPr lang="en-US" sz="1400" dirty="0" err="1">
                <a:latin typeface="Times New Roman" charset="0"/>
                <a:ea typeface="ＭＳ Ｐゴシック" charset="0"/>
              </a:rPr>
              <a:t>Overnet</a:t>
            </a:r>
            <a:r>
              <a:rPr lang="en-US" sz="1400" dirty="0">
                <a:latin typeface="Times New Roman" charset="0"/>
                <a:ea typeface="ＭＳ Ｐゴシック" charset="0"/>
              </a:rPr>
              <a:t> (</a:t>
            </a:r>
            <a:r>
              <a:rPr lang="en-US" sz="1400" dirty="0" err="1">
                <a:latin typeface="Times New Roman" charset="0"/>
                <a:ea typeface="ＭＳ Ｐゴシック" charset="0"/>
              </a:rPr>
              <a:t>eDonkey</a:t>
            </a:r>
            <a:r>
              <a:rPr lang="en-US" sz="1400" dirty="0">
                <a:latin typeface="Times New Roman" charset="0"/>
                <a:ea typeface="ＭＳ Ｐゴシック" charset="0"/>
              </a:rPr>
              <a:t>)</a:t>
            </a:r>
          </a:p>
          <a:p>
            <a:pPr lvl="2">
              <a:lnSpc>
                <a:spcPct val="120000"/>
              </a:lnSpc>
            </a:pPr>
            <a:r>
              <a:rPr lang="en-US" sz="1400" dirty="0">
                <a:latin typeface="Times New Roman" charset="0"/>
                <a:ea typeface="ＭＳ Ｐゴシック" charset="0"/>
              </a:rPr>
              <a:t>100% per hour in Gnutella</a:t>
            </a:r>
          </a:p>
          <a:p>
            <a:pPr lvl="2">
              <a:lnSpc>
                <a:spcPct val="120000"/>
              </a:lnSpc>
            </a:pPr>
            <a:r>
              <a:rPr lang="en-US" sz="1400" dirty="0">
                <a:latin typeface="Times New Roman" charset="0"/>
                <a:ea typeface="ＭＳ Ｐゴシック" charset="0"/>
              </a:rPr>
              <a:t>Lower in managed </a:t>
            </a:r>
            <a:r>
              <a:rPr lang="en-US" sz="1400" dirty="0" smtClean="0">
                <a:latin typeface="Times New Roman" charset="0"/>
                <a:ea typeface="ＭＳ Ｐゴシック" charset="0"/>
              </a:rPr>
              <a:t>clusters</a:t>
            </a:r>
          </a:p>
          <a:p>
            <a:pPr lvl="2">
              <a:lnSpc>
                <a:spcPct val="120000"/>
              </a:lnSpc>
            </a:pPr>
            <a:r>
              <a:rPr lang="en-US" sz="1400" dirty="0" smtClean="0">
                <a:latin typeface="Times New Roman" charset="0"/>
                <a:ea typeface="ＭＳ Ｐゴシック" charset="0"/>
              </a:rPr>
              <a:t>Common </a:t>
            </a:r>
            <a:r>
              <a:rPr lang="en-US" sz="1400" dirty="0">
                <a:latin typeface="Times New Roman" charset="0"/>
                <a:ea typeface="ＭＳ Ｐゴシック" charset="0"/>
              </a:rPr>
              <a:t>feature in all distributed systems, including wide-area (e.g., </a:t>
            </a:r>
            <a:r>
              <a:rPr lang="en-US" sz="1400" dirty="0" err="1">
                <a:latin typeface="Times New Roman" charset="0"/>
                <a:ea typeface="ＭＳ Ｐゴシック" charset="0"/>
              </a:rPr>
              <a:t>PlanetLab</a:t>
            </a:r>
            <a:r>
              <a:rPr lang="en-US" sz="1400" dirty="0">
                <a:latin typeface="Times New Roman" charset="0"/>
                <a:ea typeface="ＭＳ Ｐゴシック" charset="0"/>
              </a:rPr>
              <a:t>), clusters (e.g., </a:t>
            </a:r>
            <a:r>
              <a:rPr lang="en-US" sz="1400" dirty="0" err="1">
                <a:latin typeface="Times New Roman" charset="0"/>
                <a:ea typeface="ＭＳ Ｐゴシック" charset="0"/>
              </a:rPr>
              <a:t>Emulab</a:t>
            </a:r>
            <a:r>
              <a:rPr lang="en-US" sz="1400" dirty="0">
                <a:latin typeface="Times New Roman" charset="0"/>
                <a:ea typeface="ＭＳ Ｐゴシック" charset="0"/>
              </a:rPr>
              <a:t>), clouds (e.g., </a:t>
            </a:r>
            <a:r>
              <a:rPr lang="en-US" sz="1400" dirty="0" smtClean="0">
                <a:latin typeface="Times New Roman" charset="0"/>
                <a:ea typeface="ＭＳ Ｐゴシック" charset="0"/>
              </a:rPr>
              <a:t>AWS)</a:t>
            </a:r>
            <a:r>
              <a:rPr lang="en-US" sz="1400" dirty="0">
                <a:latin typeface="Times New Roman" charset="0"/>
                <a:ea typeface="ＭＳ Ｐゴシック" charset="0"/>
              </a:rPr>
              <a:t>, etc.</a:t>
            </a:r>
          </a:p>
          <a:p>
            <a:pPr>
              <a:lnSpc>
                <a:spcPct val="120000"/>
              </a:lnSpc>
              <a:buNone/>
            </a:pPr>
            <a:endParaRPr lang="en-US" sz="1800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n-US" sz="1800" dirty="0">
                <a:latin typeface="Times New Roman" charset="0"/>
                <a:ea typeface="ＭＳ Ｐゴシック" charset="0"/>
              </a:rPr>
              <a:t>So, all the time, need to:</a:t>
            </a:r>
          </a:p>
          <a:p>
            <a:pPr>
              <a:lnSpc>
                <a:spcPct val="120000"/>
              </a:lnSpc>
              <a:buNone/>
            </a:pPr>
            <a:r>
              <a:rPr lang="en-US" sz="1800" dirty="0">
                <a:latin typeface="Times New Roman" charset="0"/>
                <a:ea typeface="ＭＳ Ｐゴシック" charset="0"/>
                <a:sym typeface="Wingdings" charset="0"/>
              </a:rPr>
              <a:t> </a:t>
            </a:r>
            <a:r>
              <a:rPr lang="en-US" sz="1800" dirty="0">
                <a:latin typeface="Times New Roman" charset="0"/>
                <a:ea typeface="ＭＳ Ｐゴシック" charset="0"/>
              </a:rPr>
              <a:t>Need to update </a:t>
            </a:r>
            <a:r>
              <a:rPr lang="en-US" sz="1800" i="1" dirty="0">
                <a:latin typeface="Times New Roman" charset="0"/>
                <a:ea typeface="ＭＳ Ｐゴシック" charset="0"/>
              </a:rPr>
              <a:t>successor</a:t>
            </a:r>
            <a:r>
              <a:rPr lang="en-US" sz="1800" dirty="0">
                <a:latin typeface="Times New Roman" charset="0"/>
                <a:ea typeface="ＭＳ Ｐゴシック" charset="0"/>
              </a:rPr>
              <a:t>s and </a:t>
            </a:r>
            <a:r>
              <a:rPr lang="en-US" sz="1800" i="1" dirty="0">
                <a:latin typeface="Times New Roman" charset="0"/>
                <a:ea typeface="ＭＳ Ｐゴシック" charset="0"/>
              </a:rPr>
              <a:t>finger</a:t>
            </a:r>
            <a:r>
              <a:rPr lang="en-US" sz="1800" dirty="0">
                <a:latin typeface="Times New Roman" charset="0"/>
                <a:ea typeface="ＭＳ Ｐゴシック" charset="0"/>
              </a:rPr>
              <a:t>s, and copy keys</a:t>
            </a:r>
          </a:p>
          <a:p>
            <a:pPr>
              <a:lnSpc>
                <a:spcPct val="120000"/>
              </a:lnSpc>
              <a:buNone/>
            </a:pPr>
            <a:endParaRPr lang="en-US" sz="1800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4075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peers joining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2683672" y="3278191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377281" y="617379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249538" y="2837810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56409" y="2695575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195220" y="4787901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603081" y="6149976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148681" y="3200400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767681" y="43307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730081" y="3187700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6644481" y="5626101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rgbClr val="FF0000"/>
                </a:solidFill>
                <a:latin typeface="Helvetica" charset="0"/>
              </a:rPr>
              <a:t>N40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843881" y="1752600"/>
            <a:ext cx="5584634" cy="1200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Introducer directs N40 to N45 (and N32)</a:t>
            </a:r>
          </a:p>
          <a:p>
            <a:pPr eaLnBrk="1" hangingPunct="1"/>
            <a:r>
              <a:rPr lang="en-US" sz="1800" dirty="0"/>
              <a:t>N32 updates successor to N40</a:t>
            </a:r>
          </a:p>
          <a:p>
            <a:pPr eaLnBrk="1" hangingPunct="1"/>
            <a:r>
              <a:rPr lang="en-US" sz="1800" dirty="0"/>
              <a:t>N40 initializes successor to N45, and </a:t>
            </a:r>
            <a:r>
              <a:rPr lang="en-US" sz="1800" dirty="0" err="1"/>
              <a:t>inits</a:t>
            </a:r>
            <a:r>
              <a:rPr lang="en-US" sz="1800" dirty="0"/>
              <a:t> fingers from it</a:t>
            </a:r>
          </a:p>
          <a:p>
            <a:pPr eaLnBrk="1" hangingPunct="1"/>
            <a:r>
              <a:rPr lang="en-US" sz="1800" i="1" dirty="0"/>
              <a:t>N40 periodically talks to neighbors to update finger table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568281" y="3352800"/>
            <a:ext cx="1312469" cy="107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sz="1600" b="1" i="1" dirty="0"/>
              <a:t>Stabilization </a:t>
            </a:r>
          </a:p>
          <a:p>
            <a:pPr eaLnBrk="1" hangingPunct="1"/>
            <a:r>
              <a:rPr lang="en-US" sz="1600" b="1" i="1" dirty="0"/>
              <a:t>Protocol</a:t>
            </a:r>
          </a:p>
          <a:p>
            <a:pPr eaLnBrk="1" hangingPunct="1"/>
            <a:r>
              <a:rPr lang="en-US" sz="1600" b="1" i="1" dirty="0"/>
              <a:t>(followed by</a:t>
            </a:r>
          </a:p>
          <a:p>
            <a:pPr eaLnBrk="1" hangingPunct="1"/>
            <a:r>
              <a:rPr lang="en-US" sz="1600" b="1" i="1" dirty="0"/>
              <a:t>all nodes)</a:t>
            </a: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6796881" y="2895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5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peers joining (2)</a:t>
            </a: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>
            <a:off x="2758281" y="3200400"/>
            <a:ext cx="3427411" cy="342741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 anchor="ctr"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451890" y="6095999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N80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324147" y="2760019"/>
            <a:ext cx="338544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/>
              <a:t>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531018" y="2617784"/>
            <a:ext cx="138565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/>
              <a:t>Say </a:t>
            </a:r>
            <a:r>
              <a:rPr lang="en-US" i="1"/>
              <a:t>m=7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269829" y="471011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N32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677690" y="6072185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N45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223290" y="3122609"/>
            <a:ext cx="897742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N112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1842290" y="4252909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N96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804690" y="3109909"/>
            <a:ext cx="749264" cy="4616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Helvetica" charset="0"/>
              </a:rPr>
              <a:t>N16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6719090" y="5548310"/>
            <a:ext cx="749264" cy="46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>
                <a:solidFill>
                  <a:srgbClr val="FF0000"/>
                </a:solidFill>
                <a:latin typeface="Helvetica" charset="0"/>
              </a:rPr>
              <a:t>N40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1539081" y="1905000"/>
            <a:ext cx="6249167" cy="8309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N40 may need to copy some files/keys from N45</a:t>
            </a:r>
          </a:p>
          <a:p>
            <a:pPr algn="ctr" eaLnBrk="1" hangingPunct="1"/>
            <a:r>
              <a:rPr lang="en-US" dirty="0"/>
              <a:t>(files with </a:t>
            </a:r>
            <a:r>
              <a:rPr lang="en-US" dirty="0" err="1"/>
              <a:t>fileid</a:t>
            </a:r>
            <a:r>
              <a:rPr lang="en-US" dirty="0"/>
              <a:t> between 32 and 40)</a:t>
            </a: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6855618" y="6288085"/>
            <a:ext cx="1321686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33CC33"/>
                </a:solidFill>
              </a:rPr>
              <a:t>K34,K38</a:t>
            </a: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6414290" y="6018209"/>
            <a:ext cx="558800" cy="533400"/>
          </a:xfrm>
          <a:custGeom>
            <a:avLst/>
            <a:gdLst>
              <a:gd name="T0" fmla="*/ 0 w 352"/>
              <a:gd name="T1" fmla="*/ 2147483647 h 336"/>
              <a:gd name="T2" fmla="*/ 2147483647 w 352"/>
              <a:gd name="T3" fmla="*/ 2147483647 h 336"/>
              <a:gd name="T4" fmla="*/ 2147483647 w 352"/>
              <a:gd name="T5" fmla="*/ 2147483647 h 336"/>
              <a:gd name="T6" fmla="*/ 2147483647 w 352"/>
              <a:gd name="T7" fmla="*/ 0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352"/>
              <a:gd name="T13" fmla="*/ 0 h 336"/>
              <a:gd name="T14" fmla="*/ 352 w 352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2" h="336">
                <a:moveTo>
                  <a:pt x="0" y="336"/>
                </a:moveTo>
                <a:cubicBezTo>
                  <a:pt x="92" y="328"/>
                  <a:pt x="184" y="320"/>
                  <a:pt x="240" y="288"/>
                </a:cubicBezTo>
                <a:cubicBezTo>
                  <a:pt x="296" y="256"/>
                  <a:pt x="320" y="192"/>
                  <a:pt x="336" y="144"/>
                </a:cubicBezTo>
                <a:cubicBezTo>
                  <a:pt x="352" y="96"/>
                  <a:pt x="344" y="48"/>
                  <a:pt x="336" y="0"/>
                </a:cubicBezTo>
              </a:path>
            </a:pathLst>
          </a:custGeom>
          <a:noFill/>
          <a:ln w="9525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92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peers joining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900" dirty="0">
                <a:latin typeface="Times New Roman" charset="0"/>
                <a:ea typeface="ＭＳ Ｐゴシック" charset="0"/>
              </a:rPr>
              <a:t>A new peer affects </a:t>
            </a:r>
            <a:r>
              <a:rPr lang="en-US" sz="3900" i="1" dirty="0">
                <a:latin typeface="Times New Roman" charset="0"/>
                <a:ea typeface="ＭＳ Ｐゴシック" charset="0"/>
              </a:rPr>
              <a:t>O(log(N)) </a:t>
            </a:r>
            <a:r>
              <a:rPr lang="en-US" sz="3900" dirty="0">
                <a:latin typeface="Times New Roman" charset="0"/>
                <a:ea typeface="ＭＳ Ｐゴシック" charset="0"/>
              </a:rPr>
              <a:t>other finger entries in the system, on average [Why?]</a:t>
            </a:r>
          </a:p>
          <a:p>
            <a:pPr>
              <a:lnSpc>
                <a:spcPct val="110000"/>
              </a:lnSpc>
            </a:pPr>
            <a:r>
              <a:rPr lang="en-US" sz="3900" dirty="0">
                <a:latin typeface="Times New Roman" charset="0"/>
                <a:ea typeface="ＭＳ Ｐゴシック" charset="0"/>
              </a:rPr>
              <a:t>Number of messages per peer join= </a:t>
            </a:r>
            <a:r>
              <a:rPr lang="en-US" sz="3900" i="1" dirty="0">
                <a:latin typeface="Times New Roman" charset="0"/>
                <a:ea typeface="ＭＳ Ｐゴシック" charset="0"/>
              </a:rPr>
              <a:t>O(log(N)*log(N)) </a:t>
            </a:r>
          </a:p>
          <a:p>
            <a:pPr>
              <a:lnSpc>
                <a:spcPct val="110000"/>
              </a:lnSpc>
            </a:pPr>
            <a:endParaRPr lang="en-US" sz="3900" i="1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10000"/>
              </a:lnSpc>
            </a:pPr>
            <a:r>
              <a:rPr lang="en-US" sz="3900" dirty="0">
                <a:latin typeface="Times New Roman" charset="0"/>
                <a:ea typeface="ＭＳ Ｐゴシック" charset="0"/>
              </a:rPr>
              <a:t>Similar set of operations for dealing with peers leaving</a:t>
            </a:r>
          </a:p>
          <a:p>
            <a:pPr lvl="1">
              <a:lnSpc>
                <a:spcPct val="110000"/>
              </a:lnSpc>
            </a:pPr>
            <a:r>
              <a:rPr lang="en-US" sz="3300" dirty="0">
                <a:latin typeface="Times New Roman" charset="0"/>
                <a:ea typeface="ＭＳ Ｐゴシック" charset="0"/>
              </a:rPr>
              <a:t>For dealing with failures, also need </a:t>
            </a:r>
            <a:r>
              <a:rPr lang="en-US" sz="3300" i="1" dirty="0">
                <a:latin typeface="Times New Roman" charset="0"/>
                <a:ea typeface="ＭＳ Ｐゴシック" charset="0"/>
              </a:rPr>
              <a:t>failure detectors</a:t>
            </a:r>
            <a:r>
              <a:rPr lang="en-US" sz="3300" dirty="0">
                <a:latin typeface="Times New Roman" charset="0"/>
                <a:ea typeface="ＭＳ Ｐゴシック" charset="0"/>
              </a:rPr>
              <a:t> </a:t>
            </a:r>
            <a:r>
              <a:rPr lang="en-US" sz="3300" dirty="0" smtClean="0">
                <a:latin typeface="Times New Roman" charset="0"/>
                <a:ea typeface="ＭＳ Ｐゴシック" charset="0"/>
              </a:rPr>
              <a:t>(you’ve seen them!</a:t>
            </a:r>
            <a:r>
              <a:rPr lang="en-US" altLang="ja-JP" sz="3300" dirty="0" smtClean="0">
                <a:latin typeface="Times New Roman" charset="0"/>
                <a:ea typeface="ＭＳ Ｐゴシック" charset="0"/>
              </a:rPr>
              <a:t>)</a:t>
            </a:r>
            <a:endParaRPr lang="en-US" altLang="ja-JP" sz="3300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sz="3900" i="1" dirty="0">
              <a:latin typeface="Times New Roman" charset="0"/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7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Stabilization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Times New Roman" charset="0"/>
                <a:ea typeface="ＭＳ Ｐゴシック" charset="0"/>
              </a:rPr>
              <a:t>Concurrent peer joins, leaves, failures might cause </a:t>
            </a:r>
            <a:r>
              <a:rPr lang="en-US" sz="2400" dirty="0" err="1">
                <a:latin typeface="Times New Roman" charset="0"/>
                <a:ea typeface="ＭＳ Ｐゴシック" charset="0"/>
              </a:rPr>
              <a:t>loopiness</a:t>
            </a:r>
            <a:r>
              <a:rPr lang="en-US" sz="2400" dirty="0">
                <a:latin typeface="Times New Roman" charset="0"/>
                <a:ea typeface="ＭＳ Ｐゴシック" charset="0"/>
              </a:rPr>
              <a:t> of pointers, and failure of lookups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Chord peers periodically run a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stabilization </a:t>
            </a:r>
            <a:r>
              <a:rPr lang="en-US" sz="2000" dirty="0">
                <a:latin typeface="Times New Roman" charset="0"/>
                <a:ea typeface="ＭＳ Ｐゴシック" charset="0"/>
              </a:rPr>
              <a:t>algorithm that checks and updates pointers and keys 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Ensures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non-</a:t>
            </a:r>
            <a:r>
              <a:rPr lang="en-US" sz="2000" i="1" dirty="0" err="1">
                <a:latin typeface="Times New Roman" charset="0"/>
                <a:ea typeface="ＭＳ Ｐゴシック" charset="0"/>
              </a:rPr>
              <a:t>loopiness</a:t>
            </a:r>
            <a:r>
              <a:rPr lang="en-US" sz="2000" dirty="0">
                <a:latin typeface="Times New Roman" charset="0"/>
                <a:ea typeface="ＭＳ Ｐゴシック" charset="0"/>
              </a:rPr>
              <a:t> of fingers, eventual success of lookups and </a:t>
            </a:r>
            <a:r>
              <a:rPr lang="en-US" sz="2000" i="1" dirty="0">
                <a:latin typeface="Times New Roman" charset="0"/>
                <a:ea typeface="ＭＳ Ｐゴシック" charset="0"/>
              </a:rPr>
              <a:t>O(log(N)) </a:t>
            </a:r>
            <a:r>
              <a:rPr lang="en-US" sz="2000" dirty="0">
                <a:latin typeface="Times New Roman" charset="0"/>
                <a:ea typeface="ＭＳ Ｐゴシック" charset="0"/>
              </a:rPr>
              <a:t>lookups 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w.h.p</a:t>
            </a:r>
            <a:r>
              <a:rPr lang="en-US" sz="2000" dirty="0">
                <a:latin typeface="Times New Roman" charset="0"/>
                <a:ea typeface="ＭＳ Ｐゴシック" charset="0"/>
              </a:rPr>
              <a:t>.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Each stabilization round at a peer involves a constant number of messages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Strong stability takes              stabilization </a:t>
            </a:r>
            <a:r>
              <a:rPr lang="en-US" sz="2000" dirty="0" smtClean="0">
                <a:latin typeface="Times New Roman" charset="0"/>
                <a:ea typeface="ＭＳ Ｐゴシック" charset="0"/>
              </a:rPr>
              <a:t>rounds</a:t>
            </a:r>
            <a:endParaRPr lang="en-US" sz="2000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Times New Roman" charset="0"/>
                <a:ea typeface="ＭＳ Ｐゴシック" charset="0"/>
              </a:rPr>
              <a:t>For more see [</a:t>
            </a:r>
            <a:r>
              <a:rPr lang="en-US" sz="2000" dirty="0" err="1">
                <a:latin typeface="Times New Roman" charset="0"/>
                <a:ea typeface="ＭＳ Ｐゴシック" charset="0"/>
              </a:rPr>
              <a:t>TechReport</a:t>
            </a:r>
            <a:r>
              <a:rPr lang="en-US" sz="2000" dirty="0">
                <a:latin typeface="Times New Roman" charset="0"/>
                <a:ea typeface="ＭＳ Ｐゴシック" charset="0"/>
              </a:rPr>
              <a:t> on Chord webpage]</a:t>
            </a:r>
          </a:p>
          <a:p>
            <a:pPr lvl="1">
              <a:lnSpc>
                <a:spcPct val="110000"/>
              </a:lnSpc>
            </a:pPr>
            <a:endParaRPr lang="en-US" sz="2000" dirty="0">
              <a:latin typeface="Times New Roman" charset="0"/>
              <a:ea typeface="ＭＳ Ｐゴシック" charset="0"/>
            </a:endParaRPr>
          </a:p>
          <a:p>
            <a:pPr lvl="1">
              <a:lnSpc>
                <a:spcPct val="110000"/>
              </a:lnSpc>
            </a:pPr>
            <a:endParaRPr lang="en-US" sz="2000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281012"/>
              </p:ext>
            </p:extLst>
          </p:nvPr>
        </p:nvGraphicFramePr>
        <p:xfrm>
          <a:off x="3912826" y="5093855"/>
          <a:ext cx="914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7" name="Equation" r:id="rId4" imgW="457200" imgH="228600" progId="Equation.3">
                  <p:embed/>
                </p:oleObj>
              </mc:Choice>
              <mc:Fallback>
                <p:oleObj name="Equation" r:id="rId4" imgW="457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2826" y="5093855"/>
                        <a:ext cx="914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5053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PP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8">
      <a:majorFont>
        <a:latin typeface="Akzidenz-Grotesk Extended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</TotalTime>
  <Words>1406</Words>
  <Application>Microsoft Macintosh PowerPoint</Application>
  <PresentationFormat>Custom</PresentationFormat>
  <Paragraphs>358</Paragraphs>
  <Slides>28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HPP-template</vt:lpstr>
      <vt:lpstr>Equation</vt:lpstr>
      <vt:lpstr>PowerPoint Presentation</vt:lpstr>
      <vt:lpstr>Napster Structure</vt:lpstr>
      <vt:lpstr>Napster Search</vt:lpstr>
      <vt:lpstr>Gnutella</vt:lpstr>
      <vt:lpstr>Gnutella Search</vt:lpstr>
      <vt:lpstr>Gnutella Search</vt:lpstr>
      <vt:lpstr>Chord</vt:lpstr>
      <vt:lpstr>Ring of peers</vt:lpstr>
      <vt:lpstr>Peer pointers (1): successors</vt:lpstr>
      <vt:lpstr>Peer pointers (2): finger tables</vt:lpstr>
      <vt:lpstr>What about the files?</vt:lpstr>
      <vt:lpstr>Mapping Files</vt:lpstr>
      <vt:lpstr>Search</vt:lpstr>
      <vt:lpstr>Search</vt:lpstr>
      <vt:lpstr>Search</vt:lpstr>
      <vt:lpstr>Analysis</vt:lpstr>
      <vt:lpstr>Analysis (contd.)</vt:lpstr>
      <vt:lpstr>PowerPoint Presentation</vt:lpstr>
      <vt:lpstr>Search under peer failures</vt:lpstr>
      <vt:lpstr>Search under peer failures</vt:lpstr>
      <vt:lpstr>Search under peer failures</vt:lpstr>
      <vt:lpstr>Search under peer failures (2)</vt:lpstr>
      <vt:lpstr>Search under peer failures (2)</vt:lpstr>
      <vt:lpstr>Need to deal with dynamic changes</vt:lpstr>
      <vt:lpstr>New peers joining</vt:lpstr>
      <vt:lpstr>New peers joining (2)</vt:lpstr>
      <vt:lpstr>New peers joining (3)</vt:lpstr>
      <vt:lpstr>Stabilization Protocol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Calianno, Vincent Luke</dc:creator>
  <cp:lastModifiedBy>Nitin Vaidya</cp:lastModifiedBy>
  <cp:revision>131</cp:revision>
  <dcterms:created xsi:type="dcterms:W3CDTF">2012-12-19T21:49:48Z</dcterms:created>
  <dcterms:modified xsi:type="dcterms:W3CDTF">2016-03-26T03:10:19Z</dcterms:modified>
</cp:coreProperties>
</file>