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98" r:id="rId1"/>
  </p:sldMasterIdLst>
  <p:notesMasterIdLst>
    <p:notesMasterId r:id="rId18"/>
  </p:notesMasterIdLst>
  <p:handoutMasterIdLst>
    <p:handoutMasterId r:id="rId19"/>
  </p:handoutMasterIdLst>
  <p:sldIdLst>
    <p:sldId id="308" r:id="rId2"/>
    <p:sldId id="393" r:id="rId3"/>
    <p:sldId id="394" r:id="rId4"/>
    <p:sldId id="371" r:id="rId5"/>
    <p:sldId id="372" r:id="rId6"/>
    <p:sldId id="373" r:id="rId7"/>
    <p:sldId id="374" r:id="rId8"/>
    <p:sldId id="376" r:id="rId9"/>
    <p:sldId id="377" r:id="rId10"/>
    <p:sldId id="379" r:id="rId11"/>
    <p:sldId id="387" r:id="rId12"/>
    <p:sldId id="392" r:id="rId13"/>
    <p:sldId id="388" r:id="rId14"/>
    <p:sldId id="389" r:id="rId15"/>
    <p:sldId id="390" r:id="rId16"/>
    <p:sldId id="391" r:id="rId17"/>
  </p:sldIdLst>
  <p:sldSz cx="9144000" cy="5143500" type="screen16x9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FF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0"/>
    <p:restoredTop sz="82993"/>
  </p:normalViewPr>
  <p:slideViewPr>
    <p:cSldViewPr>
      <p:cViewPr varScale="1">
        <p:scale>
          <a:sx n="86" d="100"/>
          <a:sy n="86" d="100"/>
        </p:scale>
        <p:origin x="1282" y="6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702" y="-66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BBDC20B8-BA63-C846-9A1B-A2D59ACEF7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31431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720725"/>
            <a:ext cx="64008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4E272E83-5DF8-2246-97CB-F4994E6A17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2215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ＭＳ Ｐゴシック" pitchFamily="-111" charset="-128"/>
        <a:cs typeface="ＭＳ Ｐゴシック" pitchFamily="-111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ＭＳ Ｐゴシック" pitchFamily="-11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ＭＳ Ｐゴシック" pitchFamily="-11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ＭＳ Ｐゴシック" pitchFamily="-11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ＭＳ Ｐゴシック" pitchFamily="-11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2388" cy="3600450"/>
          </a:xfrm>
          <a:ln/>
        </p:spPr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>
            <a:extLst>
              <a:ext uri="{FF2B5EF4-FFF2-40B4-BE49-F238E27FC236}">
                <a16:creationId xmlns:a16="http://schemas.microsoft.com/office/drawing/2014/main" id="{27EB37B1-CE7C-5842-B2BB-21B559F3C6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2" name="Notes Placeholder 2">
            <a:extLst>
              <a:ext uri="{FF2B5EF4-FFF2-40B4-BE49-F238E27FC236}">
                <a16:creationId xmlns:a16="http://schemas.microsoft.com/office/drawing/2014/main" id="{1C8E6491-B34F-174E-A89C-2396ABC6D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38E35970-1E80-F245-BC3D-E9A2177F8E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A61E324-39BC-2842-8228-4DF75742929D}" type="slidenum">
              <a:rPr lang="en-US" altLang="en-US" sz="1300" smtClean="0"/>
              <a:pPr>
                <a:spcBef>
                  <a:spcPct val="0"/>
                </a:spcBef>
              </a:pPr>
              <a:t>2</a:t>
            </a:fld>
            <a:endParaRPr lang="en-US" altLang="en-US" sz="1300"/>
          </a:p>
        </p:txBody>
      </p:sp>
    </p:spTree>
    <p:extLst>
      <p:ext uri="{BB962C8B-B14F-4D97-AF65-F5344CB8AC3E}">
        <p14:creationId xmlns:p14="http://schemas.microsoft.com/office/powerpoint/2010/main" val="34411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>
            <a:extLst>
              <a:ext uri="{FF2B5EF4-FFF2-40B4-BE49-F238E27FC236}">
                <a16:creationId xmlns:a16="http://schemas.microsoft.com/office/drawing/2014/main" id="{D319DF13-1F26-1942-A692-68A53EB63B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0" name="Notes Placeholder 2">
            <a:extLst>
              <a:ext uri="{FF2B5EF4-FFF2-40B4-BE49-F238E27FC236}">
                <a16:creationId xmlns:a16="http://schemas.microsoft.com/office/drawing/2014/main" id="{FB6796D2-8315-374F-BD08-48CBCCA8F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7891" name="Slide Number Placeholder 3">
            <a:extLst>
              <a:ext uri="{FF2B5EF4-FFF2-40B4-BE49-F238E27FC236}">
                <a16:creationId xmlns:a16="http://schemas.microsoft.com/office/drawing/2014/main" id="{10F51D9B-A6D5-FD4E-84DD-1BA6E7CE14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F7DA26C-D399-264E-AF2B-6C5881EBBFAB}" type="slidenum">
              <a:rPr lang="en-US" altLang="en-US" sz="1300" smtClean="0"/>
              <a:pPr>
                <a:spcBef>
                  <a:spcPct val="0"/>
                </a:spcBef>
              </a:pPr>
              <a:t>3</a:t>
            </a:fld>
            <a:endParaRPr lang="en-US" altLang="en-US" sz="1300"/>
          </a:p>
        </p:txBody>
      </p:sp>
    </p:spTree>
    <p:extLst>
      <p:ext uri="{BB962C8B-B14F-4D97-AF65-F5344CB8AC3E}">
        <p14:creationId xmlns:p14="http://schemas.microsoft.com/office/powerpoint/2010/main" val="2898119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6541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0131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220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CECF8-010E-F041-9C75-EBE094CC61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941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DB187-8913-AA4A-BA80-CCFD9EC725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777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686AC-447E-DE4F-9F67-9B9F500213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294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93A2F-3F8B-5248-B873-3EE9ADF3F9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067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EBC1D-FBD0-7540-8D6B-FCDFA15237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010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30569-775A-254F-9BB9-F4C628DA3E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610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2350E-F680-3F4D-8B60-6C2B58BEF3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844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EDB6-CF0F-904F-8F01-5A09591D2E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886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9CC11-11C8-A94E-A103-B53D69BEA8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4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BBF27-A127-7D4A-B594-33DE91C207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233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77ED8-D3B3-4B40-B074-4FA3E99135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127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950E59E-0600-B843-B8CB-CEC039F937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4" r:id="rId1"/>
    <p:sldLayoutId id="2147484315" r:id="rId2"/>
    <p:sldLayoutId id="2147484316" r:id="rId3"/>
    <p:sldLayoutId id="2147484317" r:id="rId4"/>
    <p:sldLayoutId id="2147484318" r:id="rId5"/>
    <p:sldLayoutId id="2147484319" r:id="rId6"/>
    <p:sldLayoutId id="2147484320" r:id="rId7"/>
    <p:sldLayoutId id="2147484321" r:id="rId8"/>
    <p:sldLayoutId id="2147484322" r:id="rId9"/>
    <p:sldLayoutId id="2147484323" r:id="rId10"/>
    <p:sldLayoutId id="2147484324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Times New Roman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Times New Roman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imes New Roman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Times New Roman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Times New Roman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Times New Roman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toolkit.globus.org/toolki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1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2"/>
          <p:cNvSpPr>
            <a:spLocks noChangeArrowheads="1"/>
          </p:cNvSpPr>
          <p:nvPr/>
        </p:nvSpPr>
        <p:spPr bwMode="auto">
          <a:xfrm>
            <a:off x="609600" y="173355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pPr algn="ctr"/>
            <a:r>
              <a:rPr lang="en-US" sz="4400" dirty="0">
                <a:solidFill>
                  <a:schemeClr val="tx2"/>
                </a:solidFill>
              </a:rPr>
              <a:t>CS 425 / ECE 428 </a:t>
            </a:r>
          </a:p>
          <a:p>
            <a:pPr algn="ctr"/>
            <a:r>
              <a:rPr lang="en-US" sz="4400" dirty="0">
                <a:solidFill>
                  <a:schemeClr val="tx2"/>
                </a:solidFill>
              </a:rPr>
              <a:t>Distributed Systems</a:t>
            </a:r>
          </a:p>
          <a:p>
            <a:pPr algn="ctr"/>
            <a:r>
              <a:rPr lang="en-US" sz="4400" dirty="0">
                <a:solidFill>
                  <a:schemeClr val="tx2"/>
                </a:solidFill>
              </a:rPr>
              <a:t>Fall 2026</a:t>
            </a:r>
          </a:p>
        </p:txBody>
      </p:sp>
      <p:sp>
        <p:nvSpPr>
          <p:cNvPr id="17410" name="Rectangle 3"/>
          <p:cNvSpPr>
            <a:spLocks noChangeArrowheads="1"/>
          </p:cNvSpPr>
          <p:nvPr/>
        </p:nvSpPr>
        <p:spPr bwMode="auto">
          <a:xfrm>
            <a:off x="1371600" y="3181350"/>
            <a:ext cx="64008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/>
          <a:p>
            <a:pPr algn="ctr">
              <a:spcBef>
                <a:spcPct val="20000"/>
              </a:spcBef>
            </a:pPr>
            <a:r>
              <a:rPr lang="en-US" sz="2800" dirty="0"/>
              <a:t>Aishwarya Ganesan </a:t>
            </a:r>
          </a:p>
          <a:p>
            <a:pPr algn="ctr">
              <a:spcBef>
                <a:spcPct val="20000"/>
              </a:spcBef>
            </a:pPr>
            <a:r>
              <a:rPr lang="en-US" sz="2800" dirty="0"/>
              <a:t>w/ Ram Kesavan</a:t>
            </a:r>
          </a:p>
          <a:p>
            <a:pPr algn="ctr">
              <a:spcBef>
                <a:spcPct val="20000"/>
              </a:spcBef>
            </a:pPr>
            <a:r>
              <a:rPr lang="en-US" sz="2800" dirty="0"/>
              <a:t>Ack: Indranil Gupta (Indy)</a:t>
            </a:r>
            <a:endParaRPr lang="en-US" sz="2800" i="1" dirty="0"/>
          </a:p>
          <a:p>
            <a:pPr algn="ctr">
              <a:spcBef>
                <a:spcPct val="20000"/>
              </a:spcBef>
            </a:pPr>
            <a:r>
              <a:rPr lang="en-US" sz="2800" i="1" dirty="0"/>
              <a:t>Lecture: Grids</a:t>
            </a:r>
            <a:endParaRPr lang="en-US" sz="2800" i="1" dirty="0">
              <a:solidFill>
                <a:srgbClr val="17375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010400" y="4513489"/>
            <a:ext cx="20826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All slides © IG</a:t>
            </a: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Whitney-BlackSC"/>
                <a:cs typeface="Whitney-BlackSC"/>
              </a:rPr>
              <a:t>Intra-site Protocol</a:t>
            </a:r>
            <a:endParaRPr lang="en-US" dirty="0"/>
          </a:p>
        </p:txBody>
      </p:sp>
      <p:sp>
        <p:nvSpPr>
          <p:cNvPr id="5" name="Oval 2"/>
          <p:cNvSpPr>
            <a:spLocks noChangeArrowheads="1"/>
          </p:cNvSpPr>
          <p:nvPr/>
        </p:nvSpPr>
        <p:spPr bwMode="auto">
          <a:xfrm>
            <a:off x="3422711" y="2561034"/>
            <a:ext cx="300514" cy="2571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4" tIns="25742" rIns="51484" bIns="25742" anchor="ctr"/>
          <a:lstStyle/>
          <a:p>
            <a:endParaRPr lang="en-US"/>
          </a:p>
        </p:txBody>
      </p:sp>
      <p:sp>
        <p:nvSpPr>
          <p:cNvPr id="6" name="Oval 3"/>
          <p:cNvSpPr>
            <a:spLocks noChangeArrowheads="1"/>
          </p:cNvSpPr>
          <p:nvPr/>
        </p:nvSpPr>
        <p:spPr bwMode="auto">
          <a:xfrm>
            <a:off x="3799249" y="2089547"/>
            <a:ext cx="300514" cy="2571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4" tIns="25742" rIns="51484" bIns="25742" anchor="ctr"/>
          <a:lstStyle/>
          <a:p>
            <a:endParaRPr lang="en-US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714282" y="2455664"/>
            <a:ext cx="762357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Job 0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056833" y="1918097"/>
            <a:ext cx="762357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Job 3</a:t>
            </a: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191" y="2132409"/>
            <a:ext cx="252217" cy="686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922896" y="1875234"/>
            <a:ext cx="2404115" cy="1371600"/>
          </a:xfrm>
          <a:prstGeom prst="ellips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51484" tIns="25742" rIns="51484" bIns="25742" anchor="ctr"/>
          <a:lstStyle/>
          <a:p>
            <a:endParaRPr lang="en-US"/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768914" y="1789509"/>
            <a:ext cx="1390984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Wisconsin</a:t>
            </a:r>
          </a:p>
        </p:txBody>
      </p:sp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191" y="2132409"/>
            <a:ext cx="252217" cy="686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550" y="2046684"/>
            <a:ext cx="774540" cy="84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411" y="2132409"/>
            <a:ext cx="774540" cy="84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272" y="2218134"/>
            <a:ext cx="774540" cy="84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133" y="2303859"/>
            <a:ext cx="774540" cy="84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Line 14"/>
          <p:cNvSpPr>
            <a:spLocks noChangeShapeType="1"/>
          </p:cNvSpPr>
          <p:nvPr/>
        </p:nvSpPr>
        <p:spPr bwMode="auto">
          <a:xfrm flipH="1">
            <a:off x="2124954" y="2518172"/>
            <a:ext cx="472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1484" tIns="25742" rIns="51484" bIns="25742"/>
          <a:lstStyle/>
          <a:p>
            <a:endParaRPr lang="en-US"/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1083886" y="1553766"/>
            <a:ext cx="1754626" cy="282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500" b="1" i="1" dirty="0" err="1">
                <a:solidFill>
                  <a:srgbClr val="FF3300"/>
                </a:solidFill>
                <a:latin typeface="Times New Roman"/>
              </a:rPr>
              <a:t>HTCondor</a:t>
            </a:r>
            <a:r>
              <a:rPr lang="en-US" sz="1500" b="1" i="1" dirty="0">
                <a:solidFill>
                  <a:srgbClr val="FF3300"/>
                </a:solidFill>
                <a:latin typeface="Times New Roman"/>
              </a:rPr>
              <a:t> Protocol</a:t>
            </a:r>
          </a:p>
        </p:txBody>
      </p:sp>
      <p:sp>
        <p:nvSpPr>
          <p:cNvPr id="19" name="Freeform 16"/>
          <p:cNvSpPr>
            <a:spLocks/>
          </p:cNvSpPr>
          <p:nvPr/>
        </p:nvSpPr>
        <p:spPr bwMode="auto">
          <a:xfrm>
            <a:off x="2082023" y="2218134"/>
            <a:ext cx="1717225" cy="100013"/>
          </a:xfrm>
          <a:custGeom>
            <a:avLst/>
            <a:gdLst>
              <a:gd name="T0" fmla="*/ 2147483647 w 1920"/>
              <a:gd name="T1" fmla="*/ 2147483647 h 112"/>
              <a:gd name="T2" fmla="*/ 2147483647 w 1920"/>
              <a:gd name="T3" fmla="*/ 2147483647 h 112"/>
              <a:gd name="T4" fmla="*/ 2147483647 w 1920"/>
              <a:gd name="T5" fmla="*/ 2147483647 h 112"/>
              <a:gd name="T6" fmla="*/ 0 w 1920"/>
              <a:gd name="T7" fmla="*/ 2147483647 h 112"/>
              <a:gd name="T8" fmla="*/ 0 60000 65536"/>
              <a:gd name="T9" fmla="*/ 0 60000 65536"/>
              <a:gd name="T10" fmla="*/ 0 60000 65536"/>
              <a:gd name="T11" fmla="*/ 0 60000 65536"/>
              <a:gd name="T12" fmla="*/ 0 w 1920"/>
              <a:gd name="T13" fmla="*/ 0 h 112"/>
              <a:gd name="T14" fmla="*/ 1920 w 1920"/>
              <a:gd name="T15" fmla="*/ 112 h 1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20" h="112">
                <a:moveTo>
                  <a:pt x="1920" y="64"/>
                </a:moveTo>
                <a:cubicBezTo>
                  <a:pt x="1784" y="44"/>
                  <a:pt x="1648" y="24"/>
                  <a:pt x="1392" y="16"/>
                </a:cubicBezTo>
                <a:cubicBezTo>
                  <a:pt x="1136" y="8"/>
                  <a:pt x="616" y="0"/>
                  <a:pt x="384" y="16"/>
                </a:cubicBezTo>
                <a:cubicBezTo>
                  <a:pt x="152" y="32"/>
                  <a:pt x="76" y="72"/>
                  <a:pt x="0" y="112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51484" tIns="25742" rIns="51484" bIns="25742"/>
          <a:lstStyle/>
          <a:p>
            <a:endParaRPr lang="en-US"/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1824440" y="2518172"/>
            <a:ext cx="1717225" cy="100013"/>
          </a:xfrm>
          <a:custGeom>
            <a:avLst/>
            <a:gdLst>
              <a:gd name="T0" fmla="*/ 2147483647 w 1920"/>
              <a:gd name="T1" fmla="*/ 2147483647 h 112"/>
              <a:gd name="T2" fmla="*/ 2147483647 w 1920"/>
              <a:gd name="T3" fmla="*/ 2147483647 h 112"/>
              <a:gd name="T4" fmla="*/ 2147483647 w 1920"/>
              <a:gd name="T5" fmla="*/ 2147483647 h 112"/>
              <a:gd name="T6" fmla="*/ 0 w 1920"/>
              <a:gd name="T7" fmla="*/ 2147483647 h 112"/>
              <a:gd name="T8" fmla="*/ 0 60000 65536"/>
              <a:gd name="T9" fmla="*/ 0 60000 65536"/>
              <a:gd name="T10" fmla="*/ 0 60000 65536"/>
              <a:gd name="T11" fmla="*/ 0 60000 65536"/>
              <a:gd name="T12" fmla="*/ 0 w 1920"/>
              <a:gd name="T13" fmla="*/ 0 h 112"/>
              <a:gd name="T14" fmla="*/ 1920 w 1920"/>
              <a:gd name="T15" fmla="*/ 112 h 1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20" h="112">
                <a:moveTo>
                  <a:pt x="1920" y="64"/>
                </a:moveTo>
                <a:cubicBezTo>
                  <a:pt x="1784" y="44"/>
                  <a:pt x="1648" y="24"/>
                  <a:pt x="1392" y="16"/>
                </a:cubicBezTo>
                <a:cubicBezTo>
                  <a:pt x="1136" y="8"/>
                  <a:pt x="616" y="0"/>
                  <a:pt x="384" y="16"/>
                </a:cubicBezTo>
                <a:cubicBezTo>
                  <a:pt x="152" y="32"/>
                  <a:pt x="76" y="72"/>
                  <a:pt x="0" y="112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51484" tIns="25742" rIns="51484" bIns="25742"/>
          <a:lstStyle/>
          <a:p>
            <a:endParaRPr lang="en-US"/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1472051" y="3612951"/>
            <a:ext cx="4805832" cy="115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b="1" i="1" dirty="0">
                <a:solidFill>
                  <a:srgbClr val="FF3300"/>
                </a:solidFill>
                <a:latin typeface="Times New Roman"/>
              </a:rPr>
              <a:t>Internal Allocation &amp; Scheduling</a:t>
            </a:r>
          </a:p>
          <a:p>
            <a:pPr eaLnBrk="1" hangingPunct="1"/>
            <a:r>
              <a:rPr lang="en-US" b="1" i="1" dirty="0">
                <a:solidFill>
                  <a:srgbClr val="FF3300"/>
                </a:solidFill>
                <a:latin typeface="Times New Roman"/>
              </a:rPr>
              <a:t>Monitoring</a:t>
            </a:r>
          </a:p>
          <a:p>
            <a:pPr eaLnBrk="1" hangingPunct="1"/>
            <a:r>
              <a:rPr lang="en-US" b="1" i="1" dirty="0">
                <a:solidFill>
                  <a:srgbClr val="FF3300"/>
                </a:solidFill>
                <a:latin typeface="Times New Roman"/>
              </a:rPr>
              <a:t>Distribution and Publishing of Files</a:t>
            </a:r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 flipH="1">
            <a:off x="1996162" y="2132409"/>
            <a:ext cx="257584" cy="14573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1484" tIns="25742" rIns="51484" bIns="25742"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93A2F-3F8B-5248-B873-3EE9ADF3F9F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29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Whitney-BlackSC"/>
                <a:cs typeface="Whitney-BlackSC"/>
              </a:rPr>
              <a:t>Condor (now </a:t>
            </a:r>
            <a:r>
              <a:rPr lang="en-US" dirty="0" err="1">
                <a:latin typeface="Whitney-BlackSC"/>
                <a:cs typeface="Whitney-BlackSC"/>
              </a:rPr>
              <a:t>HTCondor</a:t>
            </a:r>
            <a:r>
              <a:rPr lang="en-US" dirty="0">
                <a:latin typeface="Whitney-BlackSC"/>
                <a:cs typeface="Whitney-BlackSC"/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cs typeface="Times New Roman"/>
              </a:rPr>
              <a:t>High-throughput computing system from U. Wisconsin Madison</a:t>
            </a:r>
          </a:p>
          <a:p>
            <a:r>
              <a:rPr lang="en-US" sz="2000" dirty="0">
                <a:cs typeface="Times New Roman"/>
              </a:rPr>
              <a:t>Belongs to a class of “Cycle-scavenging” systems </a:t>
            </a:r>
          </a:p>
          <a:p>
            <a:pPr lvl="1"/>
            <a:r>
              <a:rPr lang="en-US" sz="1600" dirty="0" err="1">
                <a:cs typeface="Times New Roman"/>
              </a:rPr>
              <a:t>SETI@Home</a:t>
            </a:r>
            <a:r>
              <a:rPr lang="en-US" sz="1600" dirty="0">
                <a:cs typeface="Times New Roman"/>
              </a:rPr>
              <a:t> and </a:t>
            </a:r>
            <a:r>
              <a:rPr lang="en-US" sz="1600" dirty="0" err="1">
                <a:cs typeface="Times New Roman"/>
              </a:rPr>
              <a:t>Folding@Home</a:t>
            </a:r>
            <a:r>
              <a:rPr lang="en-US" sz="1600" dirty="0">
                <a:cs typeface="Times New Roman"/>
              </a:rPr>
              <a:t> are other systems in this category</a:t>
            </a:r>
          </a:p>
          <a:p>
            <a:pPr marL="0" indent="0">
              <a:buNone/>
            </a:pPr>
            <a:r>
              <a:rPr lang="en-US" sz="2000" dirty="0">
                <a:cs typeface="Times New Roman"/>
              </a:rPr>
              <a:t>Such systems </a:t>
            </a:r>
          </a:p>
          <a:p>
            <a:r>
              <a:rPr lang="en-US" sz="2000" dirty="0">
                <a:cs typeface="Times New Roman"/>
              </a:rPr>
              <a:t>Run on a lot of workstations</a:t>
            </a:r>
          </a:p>
          <a:p>
            <a:r>
              <a:rPr lang="en-US" sz="2000" dirty="0">
                <a:cs typeface="Times New Roman"/>
              </a:rPr>
              <a:t>When workstation is free, ask site’s central server (or Globus) for tasks</a:t>
            </a:r>
          </a:p>
          <a:p>
            <a:r>
              <a:rPr lang="en-US" sz="2000" dirty="0">
                <a:cs typeface="Times New Roman"/>
              </a:rPr>
              <a:t>If user hits a keystroke or mouse click, stop task</a:t>
            </a:r>
          </a:p>
          <a:p>
            <a:pPr lvl="1"/>
            <a:r>
              <a:rPr lang="en-US" sz="2000" dirty="0">
                <a:cs typeface="Times New Roman"/>
              </a:rPr>
              <a:t>Either kill task or ask server to reschedule task</a:t>
            </a:r>
          </a:p>
          <a:p>
            <a:r>
              <a:rPr lang="en-US" sz="2000" dirty="0">
                <a:cs typeface="Times New Roman"/>
              </a:rPr>
              <a:t>Can also run on dedicated machines</a:t>
            </a:r>
            <a:endParaRPr lang="en-US" sz="4000" dirty="0">
              <a:cs typeface="Times New Roman"/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4781550"/>
            <a:ext cx="2133600" cy="274637"/>
          </a:xfrm>
        </p:spPr>
        <p:txBody>
          <a:bodyPr/>
          <a:lstStyle/>
          <a:p>
            <a:pPr>
              <a:defRPr/>
            </a:pPr>
            <a:fld id="{12D93A2F-3F8B-5248-B873-3EE9ADF3F9F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296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Whitney-BlackSC"/>
                <a:cs typeface="Whitney-BlackSC"/>
              </a:rPr>
              <a:t>Inter-site Protocol</a:t>
            </a:r>
            <a:endParaRPr lang="en-US" dirty="0"/>
          </a:p>
        </p:txBody>
      </p:sp>
      <p:sp>
        <p:nvSpPr>
          <p:cNvPr id="34" name="Oval 2"/>
          <p:cNvSpPr>
            <a:spLocks noChangeArrowheads="1"/>
          </p:cNvSpPr>
          <p:nvPr/>
        </p:nvSpPr>
        <p:spPr bwMode="auto">
          <a:xfrm>
            <a:off x="3143662" y="2089547"/>
            <a:ext cx="300514" cy="257175"/>
          </a:xfrm>
          <a:prstGeom prst="ellipse">
            <a:avLst/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1484" tIns="25742" rIns="51484" bIns="25742" anchor="ctr"/>
          <a:lstStyle/>
          <a:p>
            <a:pPr defTabSz="6435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kern="0">
              <a:solidFill>
                <a:sysClr val="windowText" lastClr="000000"/>
              </a:solidFill>
            </a:endParaRPr>
          </a:p>
        </p:txBody>
      </p:sp>
      <p:sp>
        <p:nvSpPr>
          <p:cNvPr id="35" name="Oval 3"/>
          <p:cNvSpPr>
            <a:spLocks noChangeArrowheads="1"/>
          </p:cNvSpPr>
          <p:nvPr/>
        </p:nvSpPr>
        <p:spPr bwMode="auto">
          <a:xfrm>
            <a:off x="2060558" y="3032522"/>
            <a:ext cx="300514" cy="257175"/>
          </a:xfrm>
          <a:prstGeom prst="ellipse">
            <a:avLst/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1484" tIns="25742" rIns="51484" bIns="25742" anchor="ctr"/>
          <a:lstStyle/>
          <a:p>
            <a:pPr defTabSz="6435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kern="0">
              <a:solidFill>
                <a:sysClr val="windowText" lastClr="000000"/>
              </a:solidFill>
            </a:endParaRPr>
          </a:p>
        </p:txBody>
      </p:sp>
      <p:sp>
        <p:nvSpPr>
          <p:cNvPr id="36" name="Oval 4"/>
          <p:cNvSpPr>
            <a:spLocks noChangeArrowheads="1"/>
          </p:cNvSpPr>
          <p:nvPr/>
        </p:nvSpPr>
        <p:spPr bwMode="auto">
          <a:xfrm>
            <a:off x="4593465" y="3246834"/>
            <a:ext cx="300514" cy="257175"/>
          </a:xfrm>
          <a:prstGeom prst="ellipse">
            <a:avLst/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1484" tIns="25742" rIns="51484" bIns="25742" anchor="ctr"/>
          <a:lstStyle/>
          <a:p>
            <a:pPr defTabSz="6435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kern="0">
              <a:solidFill>
                <a:sysClr val="windowText" lastClr="000000"/>
              </a:solidFill>
            </a:endParaRPr>
          </a:p>
        </p:txBody>
      </p:sp>
      <p:sp>
        <p:nvSpPr>
          <p:cNvPr id="37" name="Oval 5"/>
          <p:cNvSpPr>
            <a:spLocks noChangeArrowheads="1"/>
          </p:cNvSpPr>
          <p:nvPr/>
        </p:nvSpPr>
        <p:spPr bwMode="auto">
          <a:xfrm>
            <a:off x="3520200" y="1618059"/>
            <a:ext cx="300514" cy="257175"/>
          </a:xfrm>
          <a:prstGeom prst="ellipse">
            <a:avLst/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1484" tIns="25742" rIns="51484" bIns="25742" anchor="ctr"/>
          <a:lstStyle/>
          <a:p>
            <a:pPr defTabSz="6435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kern="0">
              <a:solidFill>
                <a:sysClr val="windowText" lastClr="000000"/>
              </a:solidFill>
            </a:endParaRPr>
          </a:p>
        </p:txBody>
      </p:sp>
      <p:sp>
        <p:nvSpPr>
          <p:cNvPr id="38" name="Line 6"/>
          <p:cNvSpPr>
            <a:spLocks noChangeShapeType="1"/>
          </p:cNvSpPr>
          <p:nvPr/>
        </p:nvSpPr>
        <p:spPr bwMode="auto">
          <a:xfrm flipH="1">
            <a:off x="2318142" y="2303859"/>
            <a:ext cx="858613" cy="771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1484" tIns="25742" rIns="51484" bIns="25742"/>
          <a:lstStyle/>
          <a:p>
            <a:pPr defTabSz="6435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kern="0">
              <a:solidFill>
                <a:sysClr val="windowText" lastClr="000000"/>
              </a:solidFill>
            </a:endParaRPr>
          </a:p>
        </p:txBody>
      </p:sp>
      <p:sp>
        <p:nvSpPr>
          <p:cNvPr id="39" name="Line 7"/>
          <p:cNvSpPr>
            <a:spLocks noChangeShapeType="1"/>
          </p:cNvSpPr>
          <p:nvPr/>
        </p:nvSpPr>
        <p:spPr bwMode="auto">
          <a:xfrm>
            <a:off x="3434338" y="2260997"/>
            <a:ext cx="1202058" cy="9858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1484" tIns="25742" rIns="51484" bIns="25742"/>
          <a:lstStyle/>
          <a:p>
            <a:pPr defTabSz="6435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kern="0">
              <a:solidFill>
                <a:sysClr val="windowText" lastClr="000000"/>
              </a:solidFill>
            </a:endParaRPr>
          </a:p>
        </p:txBody>
      </p:sp>
      <p:sp>
        <p:nvSpPr>
          <p:cNvPr id="40" name="Text Box 8"/>
          <p:cNvSpPr txBox="1">
            <a:spLocks noChangeArrowheads="1"/>
          </p:cNvSpPr>
          <p:nvPr/>
        </p:nvSpPr>
        <p:spPr bwMode="auto">
          <a:xfrm>
            <a:off x="3435233" y="1984176"/>
            <a:ext cx="762357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Job 0</a:t>
            </a:r>
          </a:p>
        </p:txBody>
      </p:sp>
      <p:sp>
        <p:nvSpPr>
          <p:cNvPr id="41" name="Text Box 9"/>
          <p:cNvSpPr txBox="1">
            <a:spLocks noChangeArrowheads="1"/>
          </p:cNvSpPr>
          <p:nvPr/>
        </p:nvSpPr>
        <p:spPr bwMode="auto">
          <a:xfrm>
            <a:off x="4851050" y="3118247"/>
            <a:ext cx="762357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Job 2</a:t>
            </a:r>
          </a:p>
        </p:txBody>
      </p:sp>
      <p:sp>
        <p:nvSpPr>
          <p:cNvPr id="42" name="Text Box 10"/>
          <p:cNvSpPr txBox="1">
            <a:spLocks noChangeArrowheads="1"/>
          </p:cNvSpPr>
          <p:nvPr/>
        </p:nvSpPr>
        <p:spPr bwMode="auto">
          <a:xfrm>
            <a:off x="1631253" y="2903934"/>
            <a:ext cx="762357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Job 1</a:t>
            </a:r>
          </a:p>
        </p:txBody>
      </p:sp>
      <p:sp>
        <p:nvSpPr>
          <p:cNvPr id="43" name="Text Box 11"/>
          <p:cNvSpPr txBox="1">
            <a:spLocks noChangeArrowheads="1"/>
          </p:cNvSpPr>
          <p:nvPr/>
        </p:nvSpPr>
        <p:spPr bwMode="auto">
          <a:xfrm>
            <a:off x="3777784" y="1446609"/>
            <a:ext cx="762357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Job 3</a:t>
            </a:r>
          </a:p>
        </p:txBody>
      </p:sp>
      <p:pic>
        <p:nvPicPr>
          <p:cNvPr id="44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142" y="1660922"/>
            <a:ext cx="252217" cy="686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Oval 13"/>
          <p:cNvSpPr>
            <a:spLocks noChangeArrowheads="1"/>
          </p:cNvSpPr>
          <p:nvPr/>
        </p:nvSpPr>
        <p:spPr bwMode="auto">
          <a:xfrm>
            <a:off x="643847" y="1403747"/>
            <a:ext cx="2404115" cy="1371600"/>
          </a:xfrm>
          <a:prstGeom prst="ellips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51484" tIns="25742" rIns="51484" bIns="25742" anchor="ctr"/>
          <a:lstStyle/>
          <a:p>
            <a:pPr defTabSz="6435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kern="0">
              <a:solidFill>
                <a:sysClr val="windowText" lastClr="000000"/>
              </a:solidFill>
            </a:endParaRPr>
          </a:p>
        </p:txBody>
      </p:sp>
      <p:pic>
        <p:nvPicPr>
          <p:cNvPr id="46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142" y="3589734"/>
            <a:ext cx="252217" cy="686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Oval 15"/>
          <p:cNvSpPr>
            <a:spLocks noChangeArrowheads="1"/>
          </p:cNvSpPr>
          <p:nvPr/>
        </p:nvSpPr>
        <p:spPr bwMode="auto">
          <a:xfrm>
            <a:off x="643847" y="3332559"/>
            <a:ext cx="2404115" cy="1628775"/>
          </a:xfrm>
          <a:prstGeom prst="ellips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51484" tIns="25742" rIns="51484" bIns="25742" anchor="ctr"/>
          <a:lstStyle/>
          <a:p>
            <a:pPr defTabSz="6435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kern="0">
              <a:solidFill>
                <a:sysClr val="windowText" lastClr="000000"/>
              </a:solidFill>
            </a:endParaRPr>
          </a:p>
        </p:txBody>
      </p:sp>
      <p:sp>
        <p:nvSpPr>
          <p:cNvPr id="48" name="Line 16"/>
          <p:cNvSpPr>
            <a:spLocks noChangeShapeType="1"/>
          </p:cNvSpPr>
          <p:nvPr/>
        </p:nvSpPr>
        <p:spPr bwMode="auto">
          <a:xfrm>
            <a:off x="2446934" y="2346722"/>
            <a:ext cx="0" cy="12430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1484" tIns="25742" rIns="51484" bIns="25742"/>
          <a:lstStyle/>
          <a:p>
            <a:pPr defTabSz="6435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kern="0">
              <a:solidFill>
                <a:sysClr val="windowText" lastClr="000000"/>
              </a:solidFill>
            </a:endParaRPr>
          </a:p>
        </p:txBody>
      </p:sp>
      <p:sp>
        <p:nvSpPr>
          <p:cNvPr id="49" name="Text Box 17"/>
          <p:cNvSpPr txBox="1">
            <a:spLocks noChangeArrowheads="1"/>
          </p:cNvSpPr>
          <p:nvPr/>
        </p:nvSpPr>
        <p:spPr bwMode="auto">
          <a:xfrm>
            <a:off x="2514600" y="1123950"/>
            <a:ext cx="1390984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Wisconsin</a:t>
            </a:r>
          </a:p>
        </p:txBody>
      </p:sp>
      <p:sp>
        <p:nvSpPr>
          <p:cNvPr id="50" name="Text Box 18"/>
          <p:cNvSpPr txBox="1">
            <a:spLocks noChangeArrowheads="1"/>
          </p:cNvSpPr>
          <p:nvPr/>
        </p:nvSpPr>
        <p:spPr bwMode="auto">
          <a:xfrm>
            <a:off x="729709" y="3075384"/>
            <a:ext cx="662570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MIT</a:t>
            </a:r>
          </a:p>
        </p:txBody>
      </p:sp>
      <p:pic>
        <p:nvPicPr>
          <p:cNvPr id="51" name="Picture 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922" y="3461147"/>
            <a:ext cx="252217" cy="686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Oval 20"/>
          <p:cNvSpPr>
            <a:spLocks noChangeArrowheads="1"/>
          </p:cNvSpPr>
          <p:nvPr/>
        </p:nvSpPr>
        <p:spPr bwMode="auto">
          <a:xfrm>
            <a:off x="3176754" y="3289697"/>
            <a:ext cx="2404115" cy="1628775"/>
          </a:xfrm>
          <a:prstGeom prst="ellips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51484" tIns="25742" rIns="51484" bIns="25742" anchor="ctr"/>
          <a:lstStyle/>
          <a:p>
            <a:pPr defTabSz="6435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kern="0">
              <a:solidFill>
                <a:sysClr val="windowText" lastClr="000000"/>
              </a:solidFill>
            </a:endParaRPr>
          </a:p>
        </p:txBody>
      </p:sp>
      <p:sp>
        <p:nvSpPr>
          <p:cNvPr id="53" name="Line 21"/>
          <p:cNvSpPr>
            <a:spLocks noChangeShapeType="1"/>
          </p:cNvSpPr>
          <p:nvPr/>
        </p:nvSpPr>
        <p:spPr bwMode="auto">
          <a:xfrm>
            <a:off x="2575726" y="2046684"/>
            <a:ext cx="1159127" cy="1414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1484" tIns="25742" rIns="51484" bIns="25742"/>
          <a:lstStyle/>
          <a:p>
            <a:pPr defTabSz="6435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kern="0">
              <a:solidFill>
                <a:sysClr val="windowText" lastClr="000000"/>
              </a:solidFill>
            </a:endParaRPr>
          </a:p>
        </p:txBody>
      </p:sp>
      <p:sp>
        <p:nvSpPr>
          <p:cNvPr id="54" name="Text Box 22"/>
          <p:cNvSpPr txBox="1">
            <a:spLocks noChangeArrowheads="1"/>
          </p:cNvSpPr>
          <p:nvPr/>
        </p:nvSpPr>
        <p:spPr bwMode="auto">
          <a:xfrm>
            <a:off x="3854700" y="2970014"/>
            <a:ext cx="937535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NCSA</a:t>
            </a:r>
          </a:p>
        </p:txBody>
      </p:sp>
      <p:sp>
        <p:nvSpPr>
          <p:cNvPr id="56" name="Line 24"/>
          <p:cNvSpPr>
            <a:spLocks noChangeShapeType="1"/>
          </p:cNvSpPr>
          <p:nvPr/>
        </p:nvSpPr>
        <p:spPr bwMode="auto">
          <a:xfrm flipV="1">
            <a:off x="2189350" y="1746647"/>
            <a:ext cx="1330849" cy="1285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1484" tIns="25742" rIns="51484" bIns="25742"/>
          <a:lstStyle/>
          <a:p>
            <a:pPr defTabSz="6435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kern="0">
              <a:solidFill>
                <a:sysClr val="windowText" lastClr="000000"/>
              </a:solidFill>
            </a:endParaRPr>
          </a:p>
        </p:txBody>
      </p:sp>
      <p:sp>
        <p:nvSpPr>
          <p:cNvPr id="57" name="Line 25"/>
          <p:cNvSpPr>
            <a:spLocks noChangeShapeType="1"/>
          </p:cNvSpPr>
          <p:nvPr/>
        </p:nvSpPr>
        <p:spPr bwMode="auto">
          <a:xfrm flipH="1" flipV="1">
            <a:off x="3820714" y="1789509"/>
            <a:ext cx="944474" cy="14573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1484" tIns="25742" rIns="51484" bIns="25742"/>
          <a:lstStyle/>
          <a:p>
            <a:pPr defTabSz="6435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kern="0">
              <a:solidFill>
                <a:sysClr val="windowText" lastClr="000000"/>
              </a:solidFill>
            </a:endParaRPr>
          </a:p>
        </p:txBody>
      </p:sp>
      <p:sp>
        <p:nvSpPr>
          <p:cNvPr id="58" name="Text Box 26"/>
          <p:cNvSpPr txBox="1">
            <a:spLocks noChangeArrowheads="1"/>
          </p:cNvSpPr>
          <p:nvPr/>
        </p:nvSpPr>
        <p:spPr bwMode="auto">
          <a:xfrm>
            <a:off x="-76944" y="2724150"/>
            <a:ext cx="1912161" cy="390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64355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kern="0" dirty="0">
                <a:solidFill>
                  <a:srgbClr val="333399"/>
                </a:solidFill>
                <a:latin typeface="Times New Roman"/>
              </a:rPr>
              <a:t>Internal structure of different</a:t>
            </a:r>
          </a:p>
          <a:p>
            <a:pPr algn="ctr" defTabSz="64355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kern="0" dirty="0">
                <a:solidFill>
                  <a:srgbClr val="333399"/>
                </a:solidFill>
                <a:latin typeface="Times New Roman"/>
              </a:rPr>
              <a:t>sites invisible to Globus</a:t>
            </a:r>
          </a:p>
        </p:txBody>
      </p:sp>
      <p:sp>
        <p:nvSpPr>
          <p:cNvPr id="59" name="Text Box 27"/>
          <p:cNvSpPr txBox="1">
            <a:spLocks noChangeArrowheads="1"/>
          </p:cNvSpPr>
          <p:nvPr/>
        </p:nvSpPr>
        <p:spPr bwMode="auto">
          <a:xfrm>
            <a:off x="2704518" y="4318397"/>
            <a:ext cx="4528863" cy="790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b="1" i="1" dirty="0">
                <a:solidFill>
                  <a:srgbClr val="FF3300"/>
                </a:solidFill>
                <a:latin typeface="Times New Roman"/>
              </a:rPr>
              <a:t>External Allocation &amp; Scheduling</a:t>
            </a:r>
          </a:p>
          <a:p>
            <a:pPr eaLnBrk="1" hangingPunct="1"/>
            <a:r>
              <a:rPr lang="en-US" b="1" i="1" dirty="0">
                <a:solidFill>
                  <a:srgbClr val="FF3300"/>
                </a:solidFill>
                <a:latin typeface="Times New Roman"/>
              </a:rPr>
              <a:t>Stage in &amp; Stage out of Files</a:t>
            </a:r>
          </a:p>
        </p:txBody>
      </p:sp>
      <p:sp>
        <p:nvSpPr>
          <p:cNvPr id="60" name="Line 28"/>
          <p:cNvSpPr>
            <a:spLocks noChangeShapeType="1"/>
          </p:cNvSpPr>
          <p:nvPr/>
        </p:nvSpPr>
        <p:spPr bwMode="auto">
          <a:xfrm flipH="1">
            <a:off x="3133824" y="3118247"/>
            <a:ext cx="85861" cy="12001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1484" tIns="25742" rIns="51484" bIns="25742"/>
          <a:lstStyle/>
          <a:p>
            <a:pPr defTabSz="6435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kern="0">
              <a:solidFill>
                <a:sysClr val="windowText" lastClr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93A2F-3F8B-5248-B873-3EE9ADF3F9F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31" name="Text Box 39"/>
          <p:cNvSpPr txBox="1">
            <a:spLocks noChangeArrowheads="1"/>
          </p:cNvSpPr>
          <p:nvPr/>
        </p:nvSpPr>
        <p:spPr bwMode="auto">
          <a:xfrm>
            <a:off x="2339607" y="2778026"/>
            <a:ext cx="2236769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i="1" dirty="0">
                <a:solidFill>
                  <a:srgbClr val="FF3300"/>
                </a:solidFill>
                <a:latin typeface="Times New Roman"/>
              </a:rPr>
              <a:t>Globus Protocol</a:t>
            </a:r>
          </a:p>
        </p:txBody>
      </p:sp>
    </p:spTree>
    <p:extLst>
      <p:ext uri="{BB962C8B-B14F-4D97-AF65-F5344CB8AC3E}">
        <p14:creationId xmlns:p14="http://schemas.microsoft.com/office/powerpoint/2010/main" val="3396758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Whitney-BlackSC"/>
                <a:cs typeface="Whitney-BlackSC"/>
              </a:rPr>
              <a:t>Globus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dirty="0">
                <a:cs typeface="Times New Roman"/>
              </a:rPr>
              <a:t>Globus Alliance involves universities, national US research labs, and some companies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cs typeface="Times New Roman"/>
              </a:rPr>
              <a:t>Standardized several things, especially software tools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cs typeface="Times New Roman"/>
              </a:rPr>
              <a:t>Separately, but related: Open Grid Forum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cs typeface="Times New Roman"/>
              </a:rPr>
              <a:t>Globus Alliance has developed the Globus Toolkit</a:t>
            </a:r>
          </a:p>
          <a:p>
            <a:pPr lvl="1">
              <a:lnSpc>
                <a:spcPct val="90000"/>
              </a:lnSpc>
              <a:buNone/>
            </a:pPr>
            <a:endParaRPr lang="en-US" altLang="ja-JP" sz="1300" dirty="0">
              <a:cs typeface="Times New Roman"/>
            </a:endParaRPr>
          </a:p>
          <a:p>
            <a:pPr lvl="1">
              <a:lnSpc>
                <a:spcPct val="90000"/>
              </a:lnSpc>
              <a:buNone/>
            </a:pPr>
            <a:r>
              <a:rPr lang="en-US" altLang="ja-JP" sz="1700" dirty="0">
                <a:cs typeface="Times New Roman"/>
                <a:hlinkClick r:id="rId3"/>
              </a:rPr>
              <a:t>http://toolkit.globus.org/toolkit/</a:t>
            </a:r>
            <a:r>
              <a:rPr lang="en-US" altLang="ja-JP" sz="1700" dirty="0">
                <a:cs typeface="Times New Roman"/>
              </a:rPr>
              <a:t> </a:t>
            </a:r>
          </a:p>
          <a:p>
            <a:pPr lvl="1">
              <a:lnSpc>
                <a:spcPct val="90000"/>
              </a:lnSpc>
              <a:buNone/>
            </a:pPr>
            <a:endParaRPr lang="en-US" altLang="ja-JP" sz="1700" dirty="0">
              <a:cs typeface="Times New Roman"/>
            </a:endParaRPr>
          </a:p>
          <a:p>
            <a:pPr lvl="1">
              <a:lnSpc>
                <a:spcPct val="90000"/>
              </a:lnSpc>
              <a:buNone/>
            </a:pPr>
            <a:endParaRPr lang="en-US" altLang="ja-JP" sz="1700" dirty="0">
              <a:cs typeface="Times New Roman"/>
            </a:endParaRPr>
          </a:p>
          <a:p>
            <a:pPr lvl="1">
              <a:lnSpc>
                <a:spcPct val="90000"/>
              </a:lnSpc>
            </a:pPr>
            <a:endParaRPr lang="en-US" sz="1700" dirty="0">
              <a:cs typeface="Times New Roman"/>
            </a:endParaRPr>
          </a:p>
          <a:p>
            <a:endParaRPr lang="en-US" sz="1300" dirty="0">
              <a:cs typeface="Times New Roman"/>
            </a:endParaRP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</p:spPr>
        <p:txBody>
          <a:bodyPr/>
          <a:lstStyle/>
          <a:p>
            <a:pPr>
              <a:defRPr/>
            </a:pPr>
            <a:fld id="{12D93A2F-3F8B-5248-B873-3EE9ADF3F9F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185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Whitney-BlackSC"/>
                <a:cs typeface="Whitney-BlackSC"/>
              </a:rPr>
              <a:t>Globus Toolkit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47750"/>
            <a:ext cx="7086600" cy="3531394"/>
          </a:xfrm>
        </p:spPr>
        <p:txBody>
          <a:bodyPr>
            <a:noAutofit/>
          </a:bodyPr>
          <a:lstStyle/>
          <a:p>
            <a:endParaRPr lang="en-US" sz="1200" dirty="0">
              <a:cs typeface="Times New Roman"/>
            </a:endParaRPr>
          </a:p>
          <a:p>
            <a:r>
              <a:rPr lang="en-US" sz="2000" dirty="0">
                <a:cs typeface="Times New Roman"/>
              </a:rPr>
              <a:t>Open-source</a:t>
            </a:r>
          </a:p>
          <a:p>
            <a:r>
              <a:rPr lang="en-US" sz="2000" dirty="0">
                <a:cs typeface="Times New Roman"/>
              </a:rPr>
              <a:t>Consists of several components</a:t>
            </a:r>
          </a:p>
          <a:p>
            <a:pPr lvl="1"/>
            <a:r>
              <a:rPr lang="en-US" sz="1600" dirty="0" err="1">
                <a:solidFill>
                  <a:srgbClr val="0000FF"/>
                </a:solidFill>
                <a:cs typeface="Times New Roman"/>
              </a:rPr>
              <a:t>GridFTP</a:t>
            </a:r>
            <a:r>
              <a:rPr lang="en-US" sz="1600" dirty="0">
                <a:cs typeface="Times New Roman"/>
              </a:rPr>
              <a:t>: Wide-area transfer of bulk data</a:t>
            </a:r>
          </a:p>
          <a:p>
            <a:pPr lvl="1"/>
            <a:r>
              <a:rPr lang="en-US" sz="1600" dirty="0">
                <a:solidFill>
                  <a:srgbClr val="0000FF"/>
                </a:solidFill>
                <a:cs typeface="Times New Roman"/>
              </a:rPr>
              <a:t>GRAM5</a:t>
            </a:r>
            <a:r>
              <a:rPr lang="en-US" sz="1600" dirty="0">
                <a:cs typeface="Times New Roman"/>
              </a:rPr>
              <a:t> (Grid Resource Allocation Manager): submit, locate, cancel, and manage jobs</a:t>
            </a:r>
          </a:p>
          <a:p>
            <a:pPr lvl="2"/>
            <a:r>
              <a:rPr lang="en-US" sz="1400" dirty="0">
                <a:cs typeface="Times New Roman"/>
              </a:rPr>
              <a:t>Not a scheduler</a:t>
            </a:r>
          </a:p>
          <a:p>
            <a:pPr lvl="2"/>
            <a:r>
              <a:rPr lang="en-US" sz="1400" dirty="0">
                <a:cs typeface="Times New Roman"/>
              </a:rPr>
              <a:t>Globus communicates with the schedulers in intra-site protocols like </a:t>
            </a:r>
            <a:r>
              <a:rPr lang="en-US" sz="1400" dirty="0" err="1">
                <a:cs typeface="Times New Roman"/>
              </a:rPr>
              <a:t>HTCondor</a:t>
            </a:r>
            <a:r>
              <a:rPr lang="en-US" sz="1400" dirty="0">
                <a:cs typeface="Times New Roman"/>
              </a:rPr>
              <a:t> or Portable Batch System (PBS)</a:t>
            </a:r>
          </a:p>
          <a:p>
            <a:pPr lvl="1"/>
            <a:r>
              <a:rPr lang="en-US" sz="1600" dirty="0">
                <a:solidFill>
                  <a:srgbClr val="0000FF"/>
                </a:solidFill>
                <a:cs typeface="Times New Roman"/>
              </a:rPr>
              <a:t>RLS</a:t>
            </a:r>
            <a:r>
              <a:rPr lang="en-US" sz="1600" dirty="0">
                <a:cs typeface="Times New Roman"/>
              </a:rPr>
              <a:t> (Replica Location Service): Naming service that translates from a file/</a:t>
            </a:r>
            <a:r>
              <a:rPr lang="en-US" sz="1600" dirty="0" err="1">
                <a:cs typeface="Times New Roman"/>
              </a:rPr>
              <a:t>dir</a:t>
            </a:r>
            <a:r>
              <a:rPr lang="en-US" sz="1600" dirty="0">
                <a:cs typeface="Times New Roman"/>
              </a:rPr>
              <a:t> name to a target location (or another file/</a:t>
            </a:r>
            <a:r>
              <a:rPr lang="en-US" sz="1600" dirty="0" err="1">
                <a:cs typeface="Times New Roman"/>
              </a:rPr>
              <a:t>dir</a:t>
            </a:r>
            <a:r>
              <a:rPr lang="en-US" sz="1600" dirty="0">
                <a:cs typeface="Times New Roman"/>
              </a:rPr>
              <a:t> name)</a:t>
            </a:r>
          </a:p>
          <a:p>
            <a:pPr lvl="1"/>
            <a:r>
              <a:rPr lang="en-US" sz="1600" dirty="0">
                <a:cs typeface="Times New Roman"/>
              </a:rPr>
              <a:t>Libraries like </a:t>
            </a:r>
            <a:r>
              <a:rPr lang="en-US" sz="1600" dirty="0">
                <a:solidFill>
                  <a:srgbClr val="0000FF"/>
                </a:solidFill>
                <a:cs typeface="Times New Roman"/>
              </a:rPr>
              <a:t>XIO</a:t>
            </a:r>
            <a:r>
              <a:rPr lang="en-US" sz="1600" dirty="0">
                <a:cs typeface="Times New Roman"/>
              </a:rPr>
              <a:t> to provide a standard API for all Grid IO functionalities</a:t>
            </a:r>
          </a:p>
          <a:p>
            <a:pPr lvl="1"/>
            <a:r>
              <a:rPr lang="en-US" sz="1600" dirty="0">
                <a:cs typeface="Times New Roman"/>
              </a:rPr>
              <a:t>Grid Security Infrastructure (</a:t>
            </a:r>
            <a:r>
              <a:rPr lang="en-US" sz="1600" dirty="0">
                <a:solidFill>
                  <a:srgbClr val="0000FF"/>
                </a:solidFill>
                <a:cs typeface="Times New Roman"/>
              </a:rPr>
              <a:t>GSI</a:t>
            </a:r>
            <a:r>
              <a:rPr lang="en-US" sz="1600" dirty="0">
                <a:cs typeface="Times New Roman"/>
              </a:rPr>
              <a:t>)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</p:spPr>
        <p:txBody>
          <a:bodyPr/>
          <a:lstStyle/>
          <a:p>
            <a:pPr>
              <a:defRPr/>
            </a:pPr>
            <a:fld id="{12D93A2F-3F8B-5248-B873-3EE9ADF3F9F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115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Whitney-BlackSC"/>
                <a:cs typeface="Whitney-BlackSC"/>
              </a:rPr>
              <a:t>Security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>
                <a:cs typeface="Times New Roman"/>
              </a:rPr>
              <a:t>Important in Grids because they are </a:t>
            </a:r>
            <a:r>
              <a:rPr lang="en-US" i="1" dirty="0">
                <a:cs typeface="Times New Roman"/>
              </a:rPr>
              <a:t>federated, </a:t>
            </a:r>
            <a:r>
              <a:rPr lang="en-US" dirty="0">
                <a:cs typeface="Times New Roman"/>
              </a:rPr>
              <a:t>i.e., no single entity controls the entire infrastructure </a:t>
            </a:r>
          </a:p>
          <a:p>
            <a:endParaRPr lang="en-US" dirty="0">
              <a:solidFill>
                <a:schemeClr val="accent2"/>
              </a:solidFill>
              <a:cs typeface="Times New Roman"/>
            </a:endParaRPr>
          </a:p>
          <a:p>
            <a:r>
              <a:rPr lang="en-US" dirty="0">
                <a:solidFill>
                  <a:schemeClr val="accent2"/>
                </a:solidFill>
                <a:cs typeface="Times New Roman"/>
              </a:rPr>
              <a:t>Single sign-on</a:t>
            </a:r>
            <a:r>
              <a:rPr lang="en-US" dirty="0">
                <a:cs typeface="Times New Roman"/>
              </a:rPr>
              <a:t>: collective job set should require once-only user authentication</a:t>
            </a:r>
          </a:p>
          <a:p>
            <a:r>
              <a:rPr lang="en-US" dirty="0">
                <a:solidFill>
                  <a:schemeClr val="accent2"/>
                </a:solidFill>
                <a:cs typeface="Times New Roman"/>
              </a:rPr>
              <a:t>Mapping to local security mechanisms</a:t>
            </a:r>
            <a:r>
              <a:rPr lang="en-US" dirty="0">
                <a:cs typeface="Times New Roman"/>
              </a:rPr>
              <a:t>: some sites use Kerberos, others using Unix</a:t>
            </a:r>
          </a:p>
          <a:p>
            <a:r>
              <a:rPr lang="en-US" dirty="0">
                <a:solidFill>
                  <a:schemeClr val="accent2"/>
                </a:solidFill>
                <a:cs typeface="Times New Roman"/>
              </a:rPr>
              <a:t>Delegation</a:t>
            </a:r>
            <a:r>
              <a:rPr lang="en-US" dirty="0">
                <a:cs typeface="Times New Roman"/>
              </a:rPr>
              <a:t>: credentials to access resources inherited by </a:t>
            </a:r>
            <a:r>
              <a:rPr lang="en-US" dirty="0" err="1">
                <a:cs typeface="Times New Roman"/>
              </a:rPr>
              <a:t>subcomputations</a:t>
            </a:r>
            <a:r>
              <a:rPr lang="en-US" dirty="0">
                <a:cs typeface="Times New Roman"/>
              </a:rPr>
              <a:t>, e.g., job 0 to job 1</a:t>
            </a:r>
          </a:p>
          <a:p>
            <a:r>
              <a:rPr lang="en-US" dirty="0">
                <a:solidFill>
                  <a:schemeClr val="accent2"/>
                </a:solidFill>
                <a:cs typeface="Times New Roman"/>
              </a:rPr>
              <a:t>Community authorization</a:t>
            </a:r>
            <a:r>
              <a:rPr lang="en-US" dirty="0">
                <a:cs typeface="Times New Roman"/>
              </a:rPr>
              <a:t>: e.g., third-party authentication</a:t>
            </a:r>
          </a:p>
          <a:p>
            <a:endParaRPr lang="en-US" dirty="0">
              <a:cs typeface="Times New Roman"/>
            </a:endParaRPr>
          </a:p>
          <a:p>
            <a:r>
              <a:rPr lang="en-US" dirty="0">
                <a:cs typeface="Times New Roman"/>
              </a:rPr>
              <a:t>These are also important in clouds, but less so because clouds are typically run under a central control</a:t>
            </a:r>
          </a:p>
          <a:p>
            <a:r>
              <a:rPr lang="en-US" dirty="0">
                <a:cs typeface="Times New Roman"/>
              </a:rPr>
              <a:t>In clouds the focus is on failures, scale, on-demand nature</a:t>
            </a:r>
          </a:p>
          <a:p>
            <a:endParaRPr lang="en-US" dirty="0">
              <a:cs typeface="Times New Roman"/>
            </a:endParaRPr>
          </a:p>
          <a:p>
            <a:endParaRPr lang="en-US" dirty="0">
              <a:cs typeface="Times New Roman"/>
            </a:endParaRP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</p:spPr>
        <p:txBody>
          <a:bodyPr/>
          <a:lstStyle/>
          <a:p>
            <a:pPr>
              <a:defRPr/>
            </a:pPr>
            <a:fld id="{12D93A2F-3F8B-5248-B873-3EE9ADF3F9F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732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Whitney-BlackSC"/>
                <a:cs typeface="Whitney-BlackSC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cs typeface="Times New Roman"/>
              </a:rPr>
              <a:t>Grid computing focuses on computation-intensive computing (HPC)</a:t>
            </a:r>
          </a:p>
          <a:p>
            <a:r>
              <a:rPr lang="en-US" sz="2400" dirty="0">
                <a:cs typeface="Times New Roman"/>
              </a:rPr>
              <a:t>Though often federated, architecture and key concepts have a lot in common with that of clouds</a:t>
            </a:r>
          </a:p>
          <a:p>
            <a:r>
              <a:rPr lang="en-US" sz="2400" dirty="0">
                <a:cs typeface="Times New Roman"/>
              </a:rPr>
              <a:t>Are Grids/HPC converging towards clouds? </a:t>
            </a:r>
          </a:p>
          <a:p>
            <a:pPr lvl="1"/>
            <a:r>
              <a:rPr lang="en-US" sz="2000" dirty="0">
                <a:cs typeface="Times New Roman"/>
              </a:rPr>
              <a:t>E.g., Compare </a:t>
            </a:r>
            <a:r>
              <a:rPr lang="en-US" sz="2000" dirty="0" err="1">
                <a:cs typeface="Times New Roman"/>
              </a:rPr>
              <a:t>OpenStack</a:t>
            </a:r>
            <a:r>
              <a:rPr lang="en-US" sz="2000" dirty="0">
                <a:cs typeface="Times New Roman"/>
              </a:rPr>
              <a:t> and Globus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</p:spPr>
        <p:txBody>
          <a:bodyPr/>
          <a:lstStyle/>
          <a:p>
            <a:pPr>
              <a:defRPr/>
            </a:pPr>
            <a:fld id="{12D93A2F-3F8B-5248-B873-3EE9ADF3F9F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2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>
            <a:extLst>
              <a:ext uri="{FF2B5EF4-FFF2-40B4-BE49-F238E27FC236}">
                <a16:creationId xmlns:a16="http://schemas.microsoft.com/office/drawing/2014/main" id="{5C15FD1B-D901-D449-848A-AE4AC0DE8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>
                <a:latin typeface="Whitney-BlackSC" pitchFamily="1" charset="0"/>
                <a:ea typeface="ＭＳ Ｐゴシック" panose="020B0600070205080204" pitchFamily="34" charset="-128"/>
              </a:rPr>
              <a:t>“</a:t>
            </a:r>
            <a:r>
              <a:rPr lang="en-US" altLang="ja-JP">
                <a:latin typeface="Whitney-BlackSC" pitchFamily="1" charset="0"/>
                <a:ea typeface="ＭＳ Ｐゴシック" panose="020B0600070205080204" pitchFamily="34" charset="-128"/>
              </a:rPr>
              <a:t>A Cloudy History of Time</a:t>
            </a:r>
            <a:r>
              <a:rPr lang="ja-JP" altLang="en-US">
                <a:latin typeface="Whitney-BlackSC" pitchFamily="1" charset="0"/>
                <a:ea typeface="ＭＳ Ｐゴシック" panose="020B0600070205080204" pitchFamily="34" charset="-128"/>
              </a:rPr>
              <a:t>”</a:t>
            </a:r>
            <a:endParaRPr lang="en-US" altLang="en-US">
              <a:latin typeface="Whitney-BlackSC" pitchFamily="1" charset="0"/>
              <a:ea typeface="ＭＳ Ｐゴシック" panose="020B0600070205080204" pitchFamily="34" charset="-128"/>
            </a:endParaRPr>
          </a:p>
        </p:txBody>
      </p:sp>
      <p:sp>
        <p:nvSpPr>
          <p:cNvPr id="34818" name="Line 6">
            <a:extLst>
              <a:ext uri="{FF2B5EF4-FFF2-40B4-BE49-F238E27FC236}">
                <a16:creationId xmlns:a16="http://schemas.microsoft.com/office/drawing/2014/main" id="{7C6801FE-BB65-0341-94A6-7E77C7C63672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1876425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19" name="Line 7">
            <a:extLst>
              <a:ext uri="{FF2B5EF4-FFF2-40B4-BE49-F238E27FC236}">
                <a16:creationId xmlns:a16="http://schemas.microsoft.com/office/drawing/2014/main" id="{1D190287-296B-7943-AA0D-BD7E34E6D502}"/>
              </a:ext>
            </a:extLst>
          </p:cNvPr>
          <p:cNvSpPr>
            <a:spLocks noChangeShapeType="1"/>
          </p:cNvSpPr>
          <p:nvPr/>
        </p:nvSpPr>
        <p:spPr bwMode="auto">
          <a:xfrm>
            <a:off x="1371600" y="2124075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0" name="Line 8">
            <a:extLst>
              <a:ext uri="{FF2B5EF4-FFF2-40B4-BE49-F238E27FC236}">
                <a16:creationId xmlns:a16="http://schemas.microsoft.com/office/drawing/2014/main" id="{E65439AD-D325-1E44-8D2E-81E2918D1397}"/>
              </a:ext>
            </a:extLst>
          </p:cNvPr>
          <p:cNvSpPr>
            <a:spLocks noChangeShapeType="1"/>
          </p:cNvSpPr>
          <p:nvPr/>
        </p:nvSpPr>
        <p:spPr bwMode="auto">
          <a:xfrm>
            <a:off x="2386013" y="2428875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1" name="Line 9">
            <a:extLst>
              <a:ext uri="{FF2B5EF4-FFF2-40B4-BE49-F238E27FC236}">
                <a16:creationId xmlns:a16="http://schemas.microsoft.com/office/drawing/2014/main" id="{2B20DC49-747F-C545-8307-9ABE16B132C2}"/>
              </a:ext>
            </a:extLst>
          </p:cNvPr>
          <p:cNvSpPr>
            <a:spLocks noChangeShapeType="1"/>
          </p:cNvSpPr>
          <p:nvPr/>
        </p:nvSpPr>
        <p:spPr bwMode="auto">
          <a:xfrm>
            <a:off x="3467100" y="2725738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2" name="Line 10">
            <a:extLst>
              <a:ext uri="{FF2B5EF4-FFF2-40B4-BE49-F238E27FC236}">
                <a16:creationId xmlns:a16="http://schemas.microsoft.com/office/drawing/2014/main" id="{BE177060-CFD9-FF4A-82E7-81096E9A2ACF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8350" y="3078163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3" name="Line 11">
            <a:extLst>
              <a:ext uri="{FF2B5EF4-FFF2-40B4-BE49-F238E27FC236}">
                <a16:creationId xmlns:a16="http://schemas.microsoft.com/office/drawing/2014/main" id="{B1520183-90BA-D546-A32A-FE9618B36B26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0" y="3382963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4" name="Line 12">
            <a:extLst>
              <a:ext uri="{FF2B5EF4-FFF2-40B4-BE49-F238E27FC236}">
                <a16:creationId xmlns:a16="http://schemas.microsoft.com/office/drawing/2014/main" id="{0241E5D2-459E-EF4A-83B6-3EC9607C0320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3694113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5" name="Text Box 13">
            <a:extLst>
              <a:ext uri="{FF2B5EF4-FFF2-40B4-BE49-F238E27FC236}">
                <a16:creationId xmlns:a16="http://schemas.microsoft.com/office/drawing/2014/main" id="{0336AF7F-3730-8048-A174-5702491E98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63" y="2105025"/>
            <a:ext cx="5492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1940</a:t>
            </a:r>
          </a:p>
        </p:txBody>
      </p:sp>
      <p:sp>
        <p:nvSpPr>
          <p:cNvPr id="34826" name="Text Box 14">
            <a:extLst>
              <a:ext uri="{FF2B5EF4-FFF2-40B4-BE49-F238E27FC236}">
                <a16:creationId xmlns:a16="http://schemas.microsoft.com/office/drawing/2014/main" id="{78BB8A99-6FFC-904B-A5E4-5EE8F2D0E0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0138" y="2370138"/>
            <a:ext cx="542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1950</a:t>
            </a:r>
          </a:p>
        </p:txBody>
      </p:sp>
      <p:sp>
        <p:nvSpPr>
          <p:cNvPr id="34827" name="Text Box 15">
            <a:extLst>
              <a:ext uri="{FF2B5EF4-FFF2-40B4-BE49-F238E27FC236}">
                <a16:creationId xmlns:a16="http://schemas.microsoft.com/office/drawing/2014/main" id="{830734DF-64B7-A348-A962-EEA1C68BA7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2684463"/>
            <a:ext cx="547688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1960</a:t>
            </a:r>
          </a:p>
        </p:txBody>
      </p:sp>
      <p:sp>
        <p:nvSpPr>
          <p:cNvPr id="34828" name="Text Box 16">
            <a:extLst>
              <a:ext uri="{FF2B5EF4-FFF2-40B4-BE49-F238E27FC236}">
                <a16:creationId xmlns:a16="http://schemas.microsoft.com/office/drawing/2014/main" id="{FA39832F-57D2-7446-8055-9DF3CF5D1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7225" y="2989263"/>
            <a:ext cx="539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1970</a:t>
            </a:r>
          </a:p>
        </p:txBody>
      </p:sp>
      <p:sp>
        <p:nvSpPr>
          <p:cNvPr id="34829" name="Text Box 17">
            <a:extLst>
              <a:ext uri="{FF2B5EF4-FFF2-40B4-BE49-F238E27FC236}">
                <a16:creationId xmlns:a16="http://schemas.microsoft.com/office/drawing/2014/main" id="{C0D9D62B-01C9-1F4B-B32D-63D72CACA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5300" y="3309938"/>
            <a:ext cx="546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1980</a:t>
            </a:r>
          </a:p>
        </p:txBody>
      </p:sp>
      <p:sp>
        <p:nvSpPr>
          <p:cNvPr id="34830" name="Text Box 18">
            <a:extLst>
              <a:ext uri="{FF2B5EF4-FFF2-40B4-BE49-F238E27FC236}">
                <a16:creationId xmlns:a16="http://schemas.microsoft.com/office/drawing/2014/main" id="{DECE3E1E-9222-9046-A08D-6B2FF3EDA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5750" y="3654425"/>
            <a:ext cx="54610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1990</a:t>
            </a:r>
          </a:p>
        </p:txBody>
      </p:sp>
      <p:sp>
        <p:nvSpPr>
          <p:cNvPr id="34831" name="Text Box 19">
            <a:extLst>
              <a:ext uri="{FF2B5EF4-FFF2-40B4-BE49-F238E27FC236}">
                <a16:creationId xmlns:a16="http://schemas.microsoft.com/office/drawing/2014/main" id="{4DAB744B-5BD9-9046-807F-514640B6A3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5088" y="3951288"/>
            <a:ext cx="542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2000</a:t>
            </a:r>
          </a:p>
        </p:txBody>
      </p:sp>
      <p:sp>
        <p:nvSpPr>
          <p:cNvPr id="34832" name="AutoShape 20">
            <a:extLst>
              <a:ext uri="{FF2B5EF4-FFF2-40B4-BE49-F238E27FC236}">
                <a16:creationId xmlns:a16="http://schemas.microsoft.com/office/drawing/2014/main" id="{81531CF2-7AD7-8C46-90F6-26A30909F0E9}"/>
              </a:ext>
            </a:extLst>
          </p:cNvPr>
          <p:cNvSpPr>
            <a:spLocks/>
          </p:cNvSpPr>
          <p:nvPr/>
        </p:nvSpPr>
        <p:spPr bwMode="auto">
          <a:xfrm rot="-4402542">
            <a:off x="3427413" y="1238250"/>
            <a:ext cx="255588" cy="2268537"/>
          </a:xfrm>
          <a:prstGeom prst="rightBrace">
            <a:avLst>
              <a:gd name="adj1" fmla="val 4746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4833" name="Text Box 22">
            <a:extLst>
              <a:ext uri="{FF2B5EF4-FFF2-40B4-BE49-F238E27FC236}">
                <a16:creationId xmlns:a16="http://schemas.microsoft.com/office/drawing/2014/main" id="{3D0BA389-F584-2143-9087-E1DF8C9D4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3763" y="1736725"/>
            <a:ext cx="24590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Timesharing Companies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&amp; Data Processing Industry </a:t>
            </a:r>
          </a:p>
        </p:txBody>
      </p:sp>
      <p:sp>
        <p:nvSpPr>
          <p:cNvPr id="34834" name="Line 23">
            <a:extLst>
              <a:ext uri="{FF2B5EF4-FFF2-40B4-BE49-F238E27FC236}">
                <a16:creationId xmlns:a16="http://schemas.microsoft.com/office/drawing/2014/main" id="{7A79857C-EBB3-454D-ACE6-03AC7D2019A9}"/>
              </a:ext>
            </a:extLst>
          </p:cNvPr>
          <p:cNvSpPr>
            <a:spLocks noChangeShapeType="1"/>
          </p:cNvSpPr>
          <p:nvPr/>
        </p:nvSpPr>
        <p:spPr bwMode="auto">
          <a:xfrm>
            <a:off x="7772400" y="3998913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5" name="AutoShape 25">
            <a:extLst>
              <a:ext uri="{FF2B5EF4-FFF2-40B4-BE49-F238E27FC236}">
                <a16:creationId xmlns:a16="http://schemas.microsoft.com/office/drawing/2014/main" id="{C9721C55-3727-DF4A-BC2B-9C549E3DB452}"/>
              </a:ext>
            </a:extLst>
          </p:cNvPr>
          <p:cNvSpPr>
            <a:spLocks/>
          </p:cNvSpPr>
          <p:nvPr/>
        </p:nvSpPr>
        <p:spPr bwMode="auto">
          <a:xfrm rot="-4390847">
            <a:off x="6032501" y="1571625"/>
            <a:ext cx="273050" cy="3165475"/>
          </a:xfrm>
          <a:prstGeom prst="rightBrace">
            <a:avLst>
              <a:gd name="adj1" fmla="val 6397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4836" name="Text Box 26">
            <a:extLst>
              <a:ext uri="{FF2B5EF4-FFF2-40B4-BE49-F238E27FC236}">
                <a16:creationId xmlns:a16="http://schemas.microsoft.com/office/drawing/2014/main" id="{852B8FF0-4CB5-4D43-8617-FBD0AA549E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4088" y="2768600"/>
            <a:ext cx="6397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Grids</a:t>
            </a:r>
          </a:p>
        </p:txBody>
      </p:sp>
      <p:sp>
        <p:nvSpPr>
          <p:cNvPr id="34837" name="AutoShape 27">
            <a:extLst>
              <a:ext uri="{FF2B5EF4-FFF2-40B4-BE49-F238E27FC236}">
                <a16:creationId xmlns:a16="http://schemas.microsoft.com/office/drawing/2014/main" id="{CC35F834-F0D8-084E-BF8A-CE226114ED29}"/>
              </a:ext>
            </a:extLst>
          </p:cNvPr>
          <p:cNvSpPr>
            <a:spLocks/>
          </p:cNvSpPr>
          <p:nvPr/>
        </p:nvSpPr>
        <p:spPr bwMode="auto">
          <a:xfrm rot="-4489965">
            <a:off x="7828756" y="2142332"/>
            <a:ext cx="376237" cy="1562100"/>
          </a:xfrm>
          <a:prstGeom prst="rightBrace">
            <a:avLst>
              <a:gd name="adj1" fmla="val 333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4838" name="Text Box 28">
            <a:extLst>
              <a:ext uri="{FF2B5EF4-FFF2-40B4-BE49-F238E27FC236}">
                <a16:creationId xmlns:a16="http://schemas.microsoft.com/office/drawing/2014/main" id="{C2E6EDE9-847F-C64B-8BA7-16E9CBBE0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3100" y="4270375"/>
            <a:ext cx="1936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Peer to peer systems</a:t>
            </a:r>
          </a:p>
        </p:txBody>
      </p:sp>
      <p:sp>
        <p:nvSpPr>
          <p:cNvPr id="34839" name="AutoShape 29">
            <a:extLst>
              <a:ext uri="{FF2B5EF4-FFF2-40B4-BE49-F238E27FC236}">
                <a16:creationId xmlns:a16="http://schemas.microsoft.com/office/drawing/2014/main" id="{D7DECD1D-60B6-8E49-896F-9C97791F2A72}"/>
              </a:ext>
            </a:extLst>
          </p:cNvPr>
          <p:cNvSpPr>
            <a:spLocks/>
          </p:cNvSpPr>
          <p:nvPr/>
        </p:nvSpPr>
        <p:spPr bwMode="auto">
          <a:xfrm rot="-4431581">
            <a:off x="6312694" y="1072357"/>
            <a:ext cx="339725" cy="3513137"/>
          </a:xfrm>
          <a:prstGeom prst="rightBrace">
            <a:avLst>
              <a:gd name="adj1" fmla="val 6788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4840" name="Text Box 30">
            <a:extLst>
              <a:ext uri="{FF2B5EF4-FFF2-40B4-BE49-F238E27FC236}">
                <a16:creationId xmlns:a16="http://schemas.microsoft.com/office/drawing/2014/main" id="{F855C2D0-D6B2-474E-9090-FF08242F1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5225" y="2371725"/>
            <a:ext cx="8572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Clusters</a:t>
            </a:r>
          </a:p>
        </p:txBody>
      </p:sp>
      <p:sp>
        <p:nvSpPr>
          <p:cNvPr id="34841" name="AutoShape 31">
            <a:extLst>
              <a:ext uri="{FF2B5EF4-FFF2-40B4-BE49-F238E27FC236}">
                <a16:creationId xmlns:a16="http://schemas.microsoft.com/office/drawing/2014/main" id="{25384CB1-C584-9048-9159-C682B9F0D8C3}"/>
              </a:ext>
            </a:extLst>
          </p:cNvPr>
          <p:cNvSpPr>
            <a:spLocks/>
          </p:cNvSpPr>
          <p:nvPr/>
        </p:nvSpPr>
        <p:spPr bwMode="auto">
          <a:xfrm rot="-4408661">
            <a:off x="1569243" y="1015207"/>
            <a:ext cx="246063" cy="1600200"/>
          </a:xfrm>
          <a:prstGeom prst="rightBrace">
            <a:avLst>
              <a:gd name="adj1" fmla="val 3022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4842" name="Text Box 33">
            <a:extLst>
              <a:ext uri="{FF2B5EF4-FFF2-40B4-BE49-F238E27FC236}">
                <a16:creationId xmlns:a16="http://schemas.microsoft.com/office/drawing/2014/main" id="{E5FB9A25-904A-6F45-B6E6-D9931BD520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850" y="1408113"/>
            <a:ext cx="19272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The first datacenters!</a:t>
            </a:r>
          </a:p>
        </p:txBody>
      </p:sp>
      <p:sp>
        <p:nvSpPr>
          <p:cNvPr id="34843" name="AutoShape 35">
            <a:extLst>
              <a:ext uri="{FF2B5EF4-FFF2-40B4-BE49-F238E27FC236}">
                <a16:creationId xmlns:a16="http://schemas.microsoft.com/office/drawing/2014/main" id="{F9571693-7320-8E48-964A-5FE68326D8F2}"/>
              </a:ext>
            </a:extLst>
          </p:cNvPr>
          <p:cNvSpPr>
            <a:spLocks/>
          </p:cNvSpPr>
          <p:nvPr/>
        </p:nvSpPr>
        <p:spPr bwMode="auto">
          <a:xfrm rot="6358101">
            <a:off x="5768975" y="2765425"/>
            <a:ext cx="611188" cy="3436938"/>
          </a:xfrm>
          <a:prstGeom prst="rightBrace">
            <a:avLst>
              <a:gd name="adj1" fmla="val 43946"/>
              <a:gd name="adj2" fmla="val 49852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4844" name="Text Box 36">
            <a:extLst>
              <a:ext uri="{FF2B5EF4-FFF2-40B4-BE49-F238E27FC236}">
                <a16:creationId xmlns:a16="http://schemas.microsoft.com/office/drawing/2014/main" id="{C683A658-9DF6-1441-8CAF-956021436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4738" y="3617913"/>
            <a:ext cx="12715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PCs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200"/>
              <a:t>(not distributed!)</a:t>
            </a:r>
          </a:p>
        </p:txBody>
      </p:sp>
      <p:sp>
        <p:nvSpPr>
          <p:cNvPr id="34845" name="AutoShape 37">
            <a:extLst>
              <a:ext uri="{FF2B5EF4-FFF2-40B4-BE49-F238E27FC236}">
                <a16:creationId xmlns:a16="http://schemas.microsoft.com/office/drawing/2014/main" id="{8CECB97D-E581-4C4F-BDED-1E0C19E34AFC}"/>
              </a:ext>
            </a:extLst>
          </p:cNvPr>
          <p:cNvSpPr>
            <a:spLocks/>
          </p:cNvSpPr>
          <p:nvPr/>
        </p:nvSpPr>
        <p:spPr bwMode="auto">
          <a:xfrm rot="6240889">
            <a:off x="6602413" y="3459163"/>
            <a:ext cx="303212" cy="1547812"/>
          </a:xfrm>
          <a:prstGeom prst="rightBrace">
            <a:avLst>
              <a:gd name="adj1" fmla="val 21884"/>
              <a:gd name="adj2" fmla="val 4938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4846" name="Line 38">
            <a:extLst>
              <a:ext uri="{FF2B5EF4-FFF2-40B4-BE49-F238E27FC236}">
                <a16:creationId xmlns:a16="http://schemas.microsoft.com/office/drawing/2014/main" id="{9C77456E-8967-5749-8A23-1A6C1DC4D8C8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3613" y="3914775"/>
            <a:ext cx="1220787" cy="180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47" name="Text Box 40">
            <a:extLst>
              <a:ext uri="{FF2B5EF4-FFF2-40B4-BE49-F238E27FC236}">
                <a16:creationId xmlns:a16="http://schemas.microsoft.com/office/drawing/2014/main" id="{0FFEA72A-9FFD-2F4A-8C7B-AFE65EC81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8450" y="1781175"/>
            <a:ext cx="20875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Clouds and datacenters</a:t>
            </a:r>
          </a:p>
        </p:txBody>
      </p:sp>
      <p:sp>
        <p:nvSpPr>
          <p:cNvPr id="34848" name="Line 41">
            <a:extLst>
              <a:ext uri="{FF2B5EF4-FFF2-40B4-BE49-F238E27FC236}">
                <a16:creationId xmlns:a16="http://schemas.microsoft.com/office/drawing/2014/main" id="{BB2113DA-856E-1C44-8DDE-FBB030E717B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24563" y="3806825"/>
            <a:ext cx="220662" cy="522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49" name="AutoShape 34">
            <a:extLst>
              <a:ext uri="{FF2B5EF4-FFF2-40B4-BE49-F238E27FC236}">
                <a16:creationId xmlns:a16="http://schemas.microsoft.com/office/drawing/2014/main" id="{1176FEA4-427D-F943-92FA-95CA4ECFCF49}"/>
              </a:ext>
            </a:extLst>
          </p:cNvPr>
          <p:cNvSpPr>
            <a:spLocks noChangeArrowheads="1"/>
          </p:cNvSpPr>
          <p:nvPr/>
        </p:nvSpPr>
        <p:spPr bwMode="auto">
          <a:xfrm rot="6463806">
            <a:off x="7965281" y="3828257"/>
            <a:ext cx="631825" cy="54768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4850" name="Text Box 24">
            <a:extLst>
              <a:ext uri="{FF2B5EF4-FFF2-40B4-BE49-F238E27FC236}">
                <a16:creationId xmlns:a16="http://schemas.microsoft.com/office/drawing/2014/main" id="{4AF63AD5-5668-4F40-9DF6-F3000FC9D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9350" y="4259263"/>
            <a:ext cx="546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2012</a:t>
            </a:r>
          </a:p>
        </p:txBody>
      </p:sp>
      <p:pic>
        <p:nvPicPr>
          <p:cNvPr id="34851" name="Picture 5">
            <a:extLst>
              <a:ext uri="{FF2B5EF4-FFF2-40B4-BE49-F238E27FC236}">
                <a16:creationId xmlns:a16="http://schemas.microsoft.com/office/drawing/2014/main" id="{F0D570D6-230B-DA40-AB19-8AB2F8447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8" t="20122" r="9898" b="20122"/>
          <a:stretch>
            <a:fillRect/>
          </a:stretch>
        </p:blipFill>
        <p:spPr bwMode="auto">
          <a:xfrm rot="-9819858">
            <a:off x="200025" y="2738438"/>
            <a:ext cx="8066088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52" name="Line 38">
            <a:extLst>
              <a:ext uri="{FF2B5EF4-FFF2-40B4-BE49-F238E27FC236}">
                <a16:creationId xmlns:a16="http://schemas.microsoft.com/office/drawing/2014/main" id="{A49CB6EE-C083-3F45-92D9-1B63DAD8B2C8}"/>
              </a:ext>
            </a:extLst>
          </p:cNvPr>
          <p:cNvSpPr>
            <a:spLocks noChangeShapeType="1"/>
          </p:cNvSpPr>
          <p:nvPr/>
        </p:nvSpPr>
        <p:spPr bwMode="auto">
          <a:xfrm>
            <a:off x="7689850" y="2105025"/>
            <a:ext cx="387350" cy="606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53" name="Slide Number Placeholder 1">
            <a:extLst>
              <a:ext uri="{FF2B5EF4-FFF2-40B4-BE49-F238E27FC236}">
                <a16:creationId xmlns:a16="http://schemas.microsoft.com/office/drawing/2014/main" id="{72A1FF4E-B822-934F-9F00-2F3681B74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D1DA27E-86A4-A24B-BA6B-6AEB13E7F20E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469638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7" descr="p42fig4">
            <a:extLst>
              <a:ext uri="{FF2B5EF4-FFF2-40B4-BE49-F238E27FC236}">
                <a16:creationId xmlns:a16="http://schemas.microsoft.com/office/drawing/2014/main" id="{65987526-1CAD-004D-A68B-D2C22F190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25" y="3535363"/>
            <a:ext cx="11938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6" name="Title 1">
            <a:extLst>
              <a:ext uri="{FF2B5EF4-FFF2-40B4-BE49-F238E27FC236}">
                <a16:creationId xmlns:a16="http://schemas.microsoft.com/office/drawing/2014/main" id="{BE2E375A-8157-A74A-990F-D5BDE22BB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>
                <a:latin typeface="Whitney-BlackSC" pitchFamily="1" charset="0"/>
                <a:ea typeface="ＭＳ Ｐゴシック" panose="020B0600070205080204" pitchFamily="34" charset="-128"/>
              </a:rPr>
              <a:t>“</a:t>
            </a:r>
            <a:r>
              <a:rPr lang="en-US" altLang="ja-JP">
                <a:latin typeface="Whitney-BlackSC" pitchFamily="1" charset="0"/>
                <a:ea typeface="ＭＳ Ｐゴシック" panose="020B0600070205080204" pitchFamily="34" charset="-128"/>
              </a:rPr>
              <a:t>A Cloudy History of Time</a:t>
            </a:r>
            <a:r>
              <a:rPr lang="ja-JP" altLang="en-US">
                <a:latin typeface="Whitney-BlackSC" pitchFamily="1" charset="0"/>
                <a:ea typeface="ＭＳ Ｐゴシック" panose="020B0600070205080204" pitchFamily="34" charset="-128"/>
              </a:rPr>
              <a:t>”</a:t>
            </a:r>
            <a:endParaRPr lang="en-US" altLang="en-US">
              <a:latin typeface="Whitney-BlackSC" pitchFamily="1" charset="0"/>
              <a:ea typeface="ＭＳ Ｐゴシック" panose="020B0600070205080204" pitchFamily="34" charset="-128"/>
            </a:endParaRPr>
          </a:p>
        </p:txBody>
      </p:sp>
      <p:sp>
        <p:nvSpPr>
          <p:cNvPr id="36867" name="Line 6">
            <a:extLst>
              <a:ext uri="{FF2B5EF4-FFF2-40B4-BE49-F238E27FC236}">
                <a16:creationId xmlns:a16="http://schemas.microsoft.com/office/drawing/2014/main" id="{21FBBF74-122C-A84B-A3A4-27A4B8E49009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1876425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8" name="Line 7">
            <a:extLst>
              <a:ext uri="{FF2B5EF4-FFF2-40B4-BE49-F238E27FC236}">
                <a16:creationId xmlns:a16="http://schemas.microsoft.com/office/drawing/2014/main" id="{877F4D0E-A95A-A147-8CB9-7FDD0BEF5705}"/>
              </a:ext>
            </a:extLst>
          </p:cNvPr>
          <p:cNvSpPr>
            <a:spLocks noChangeShapeType="1"/>
          </p:cNvSpPr>
          <p:nvPr/>
        </p:nvSpPr>
        <p:spPr bwMode="auto">
          <a:xfrm>
            <a:off x="1371600" y="2124075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9" name="Line 8">
            <a:extLst>
              <a:ext uri="{FF2B5EF4-FFF2-40B4-BE49-F238E27FC236}">
                <a16:creationId xmlns:a16="http://schemas.microsoft.com/office/drawing/2014/main" id="{34DCA893-5DA4-1C46-A7AD-9014AB67B029}"/>
              </a:ext>
            </a:extLst>
          </p:cNvPr>
          <p:cNvSpPr>
            <a:spLocks noChangeShapeType="1"/>
          </p:cNvSpPr>
          <p:nvPr/>
        </p:nvSpPr>
        <p:spPr bwMode="auto">
          <a:xfrm>
            <a:off x="2386013" y="2428875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0" name="Line 9">
            <a:extLst>
              <a:ext uri="{FF2B5EF4-FFF2-40B4-BE49-F238E27FC236}">
                <a16:creationId xmlns:a16="http://schemas.microsoft.com/office/drawing/2014/main" id="{81C46BB7-B9FA-584D-A9E8-7DA50AB5E4C4}"/>
              </a:ext>
            </a:extLst>
          </p:cNvPr>
          <p:cNvSpPr>
            <a:spLocks noChangeShapeType="1"/>
          </p:cNvSpPr>
          <p:nvPr/>
        </p:nvSpPr>
        <p:spPr bwMode="auto">
          <a:xfrm>
            <a:off x="3467100" y="2725738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1" name="Line 10">
            <a:extLst>
              <a:ext uri="{FF2B5EF4-FFF2-40B4-BE49-F238E27FC236}">
                <a16:creationId xmlns:a16="http://schemas.microsoft.com/office/drawing/2014/main" id="{575A251E-854A-9444-A6A2-4C357D51FF1C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8350" y="3078163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2" name="Line 11">
            <a:extLst>
              <a:ext uri="{FF2B5EF4-FFF2-40B4-BE49-F238E27FC236}">
                <a16:creationId xmlns:a16="http://schemas.microsoft.com/office/drawing/2014/main" id="{329FF05D-0317-7E47-A3ED-39593A89857C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0" y="3382963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3" name="Line 12">
            <a:extLst>
              <a:ext uri="{FF2B5EF4-FFF2-40B4-BE49-F238E27FC236}">
                <a16:creationId xmlns:a16="http://schemas.microsoft.com/office/drawing/2014/main" id="{3AAE7A89-44F8-E54A-A769-29D0260C736A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3694113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4" name="Text Box 13">
            <a:extLst>
              <a:ext uri="{FF2B5EF4-FFF2-40B4-BE49-F238E27FC236}">
                <a16:creationId xmlns:a16="http://schemas.microsoft.com/office/drawing/2014/main" id="{B5A8CA3B-1961-8C4E-B1C4-F54C121DC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63" y="2105025"/>
            <a:ext cx="5492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1940</a:t>
            </a:r>
          </a:p>
        </p:txBody>
      </p:sp>
      <p:sp>
        <p:nvSpPr>
          <p:cNvPr id="36875" name="Text Box 14">
            <a:extLst>
              <a:ext uri="{FF2B5EF4-FFF2-40B4-BE49-F238E27FC236}">
                <a16:creationId xmlns:a16="http://schemas.microsoft.com/office/drawing/2014/main" id="{6C5F3B7A-E172-2D4C-9CF2-1CFB4A185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0138" y="2370138"/>
            <a:ext cx="542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1950</a:t>
            </a:r>
          </a:p>
        </p:txBody>
      </p:sp>
      <p:sp>
        <p:nvSpPr>
          <p:cNvPr id="36876" name="Text Box 15">
            <a:extLst>
              <a:ext uri="{FF2B5EF4-FFF2-40B4-BE49-F238E27FC236}">
                <a16:creationId xmlns:a16="http://schemas.microsoft.com/office/drawing/2014/main" id="{3DBC379F-41D0-D14C-8870-3E5FB67C1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2684463"/>
            <a:ext cx="547688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1960</a:t>
            </a:r>
          </a:p>
        </p:txBody>
      </p:sp>
      <p:sp>
        <p:nvSpPr>
          <p:cNvPr id="36877" name="Text Box 16">
            <a:extLst>
              <a:ext uri="{FF2B5EF4-FFF2-40B4-BE49-F238E27FC236}">
                <a16:creationId xmlns:a16="http://schemas.microsoft.com/office/drawing/2014/main" id="{2A671178-38CB-DE4D-BC2B-B7736C1A2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7225" y="2989263"/>
            <a:ext cx="539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1970</a:t>
            </a:r>
          </a:p>
        </p:txBody>
      </p:sp>
      <p:sp>
        <p:nvSpPr>
          <p:cNvPr id="36878" name="Text Box 17">
            <a:extLst>
              <a:ext uri="{FF2B5EF4-FFF2-40B4-BE49-F238E27FC236}">
                <a16:creationId xmlns:a16="http://schemas.microsoft.com/office/drawing/2014/main" id="{266BDAB1-25C5-8A45-9DAC-C42233D525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5300" y="3309938"/>
            <a:ext cx="546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1980</a:t>
            </a:r>
          </a:p>
        </p:txBody>
      </p:sp>
      <p:sp>
        <p:nvSpPr>
          <p:cNvPr id="36879" name="Text Box 18">
            <a:extLst>
              <a:ext uri="{FF2B5EF4-FFF2-40B4-BE49-F238E27FC236}">
                <a16:creationId xmlns:a16="http://schemas.microsoft.com/office/drawing/2014/main" id="{FE97A8BD-D431-ED40-A2E3-755A924A98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5750" y="3654425"/>
            <a:ext cx="54610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1990</a:t>
            </a:r>
          </a:p>
        </p:txBody>
      </p:sp>
      <p:sp>
        <p:nvSpPr>
          <p:cNvPr id="36880" name="Text Box 19">
            <a:extLst>
              <a:ext uri="{FF2B5EF4-FFF2-40B4-BE49-F238E27FC236}">
                <a16:creationId xmlns:a16="http://schemas.microsoft.com/office/drawing/2014/main" id="{FAF4E9D4-8E95-CA41-A13C-DB62070C1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5088" y="3951288"/>
            <a:ext cx="542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2000</a:t>
            </a:r>
          </a:p>
        </p:txBody>
      </p:sp>
      <p:sp>
        <p:nvSpPr>
          <p:cNvPr id="36881" name="Line 23">
            <a:extLst>
              <a:ext uri="{FF2B5EF4-FFF2-40B4-BE49-F238E27FC236}">
                <a16:creationId xmlns:a16="http://schemas.microsoft.com/office/drawing/2014/main" id="{F7403241-0EFB-8742-877A-FCAD7C8DC724}"/>
              </a:ext>
            </a:extLst>
          </p:cNvPr>
          <p:cNvSpPr>
            <a:spLocks noChangeShapeType="1"/>
          </p:cNvSpPr>
          <p:nvPr/>
        </p:nvSpPr>
        <p:spPr bwMode="auto">
          <a:xfrm>
            <a:off x="7772400" y="3998913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2" name="AutoShape 34">
            <a:extLst>
              <a:ext uri="{FF2B5EF4-FFF2-40B4-BE49-F238E27FC236}">
                <a16:creationId xmlns:a16="http://schemas.microsoft.com/office/drawing/2014/main" id="{215F505B-C498-2547-ABD2-26DB8F055869}"/>
              </a:ext>
            </a:extLst>
          </p:cNvPr>
          <p:cNvSpPr>
            <a:spLocks noChangeArrowheads="1"/>
          </p:cNvSpPr>
          <p:nvPr/>
        </p:nvSpPr>
        <p:spPr bwMode="auto">
          <a:xfrm rot="6463806">
            <a:off x="7965281" y="3828257"/>
            <a:ext cx="631825" cy="54768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6883" name="Text Box 24">
            <a:extLst>
              <a:ext uri="{FF2B5EF4-FFF2-40B4-BE49-F238E27FC236}">
                <a16:creationId xmlns:a16="http://schemas.microsoft.com/office/drawing/2014/main" id="{F348939D-CF16-B344-BCA7-7E3BDEF1F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9350" y="4259263"/>
            <a:ext cx="546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2012</a:t>
            </a:r>
          </a:p>
        </p:txBody>
      </p:sp>
      <p:pic>
        <p:nvPicPr>
          <p:cNvPr id="36884" name="Picture 5">
            <a:extLst>
              <a:ext uri="{FF2B5EF4-FFF2-40B4-BE49-F238E27FC236}">
                <a16:creationId xmlns:a16="http://schemas.microsoft.com/office/drawing/2014/main" id="{5224640D-EBCD-C54D-95EE-0F68F4F1C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8" t="20122" r="9898" b="20122"/>
          <a:stretch>
            <a:fillRect/>
          </a:stretch>
        </p:blipFill>
        <p:spPr bwMode="auto">
          <a:xfrm rot="-9819858">
            <a:off x="200025" y="2738438"/>
            <a:ext cx="8066088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85" name="Text Box 40">
            <a:extLst>
              <a:ext uri="{FF2B5EF4-FFF2-40B4-BE49-F238E27FC236}">
                <a16:creationId xmlns:a16="http://schemas.microsoft.com/office/drawing/2014/main" id="{BB5AA7E7-EDB3-CB4A-A8A0-FF2B125250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7838" y="4200525"/>
            <a:ext cx="9017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rgbClr val="FF3300"/>
                </a:solidFill>
              </a:rPr>
              <a:t>Clouds</a:t>
            </a:r>
          </a:p>
        </p:txBody>
      </p:sp>
      <p:sp>
        <p:nvSpPr>
          <p:cNvPr id="42" name="Cloud">
            <a:extLst>
              <a:ext uri="{FF2B5EF4-FFF2-40B4-BE49-F238E27FC236}">
                <a16:creationId xmlns:a16="http://schemas.microsoft.com/office/drawing/2014/main" id="{D15DFC68-8E43-E649-A9C4-6EB8B393A4A5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7945438" y="3951288"/>
            <a:ext cx="1128712" cy="75565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-1" y="8613"/>
                  <a:pt x="-1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4" y="13940"/>
                  <a:pt x="474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299"/>
                  <a:pt x="6247" y="20299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6"/>
                  <a:pt x="11036" y="21596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6"/>
                  <a:pt x="15802" y="18946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-1"/>
                  <a:pt x="16758" y="-1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-1"/>
                  <a:pt x="13174" y="-1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49"/>
                  <a:pt x="9358" y="649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1"/>
                  <a:pt x="5288" y="1971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09"/>
                  <a:pt x="2172" y="13109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noFill/>
          <a:ln w="28575">
            <a:solidFill>
              <a:srgbClr val="FF33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6887" name="Text Box 23">
            <a:extLst>
              <a:ext uri="{FF2B5EF4-FFF2-40B4-BE49-F238E27FC236}">
                <a16:creationId xmlns:a16="http://schemas.microsoft.com/office/drawing/2014/main" id="{3F2B30E5-06D2-E841-89F5-08A0B1304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5475" y="4230688"/>
            <a:ext cx="35306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9900"/>
                </a:solidFill>
              </a:rPr>
              <a:t>Grids (1980s-2000s):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z="1400">
                <a:solidFill>
                  <a:srgbClr val="FF9900"/>
                </a:solidFill>
              </a:rPr>
              <a:t>GriPhyN (1970s-80s)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z="1400">
                <a:solidFill>
                  <a:srgbClr val="FF9900"/>
                </a:solidFill>
              </a:rPr>
              <a:t>Open Science Grid and Lambda Rail (2000s)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z="1400">
                <a:solidFill>
                  <a:srgbClr val="FF9900"/>
                </a:solidFill>
              </a:rPr>
              <a:t>Globus &amp; other standards (1990s-2000s)</a:t>
            </a:r>
          </a:p>
        </p:txBody>
      </p:sp>
      <p:sp>
        <p:nvSpPr>
          <p:cNvPr id="36888" name="Oval 38">
            <a:extLst>
              <a:ext uri="{FF2B5EF4-FFF2-40B4-BE49-F238E27FC236}">
                <a16:creationId xmlns:a16="http://schemas.microsoft.com/office/drawing/2014/main" id="{F1B74411-71BD-6844-8545-C245958F510A}"/>
              </a:ext>
            </a:extLst>
          </p:cNvPr>
          <p:cNvSpPr>
            <a:spLocks noChangeArrowheads="1"/>
          </p:cNvSpPr>
          <p:nvPr/>
        </p:nvSpPr>
        <p:spPr bwMode="auto">
          <a:xfrm rot="-4273654">
            <a:off x="3683000" y="2551113"/>
            <a:ext cx="1889125" cy="2552700"/>
          </a:xfrm>
          <a:prstGeom prst="ellipse">
            <a:avLst/>
          </a:prstGeom>
          <a:noFill/>
          <a:ln w="19050">
            <a:solidFill>
              <a:srgbClr val="FF99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36889" name="Picture 24">
            <a:extLst>
              <a:ext uri="{FF2B5EF4-FFF2-40B4-BE49-F238E27FC236}">
                <a16:creationId xmlns:a16="http://schemas.microsoft.com/office/drawing/2014/main" id="{D00049AC-20A4-E645-B489-04C17093A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37"/>
          <a:stretch>
            <a:fillRect/>
          </a:stretch>
        </p:blipFill>
        <p:spPr bwMode="auto">
          <a:xfrm>
            <a:off x="3330575" y="3305175"/>
            <a:ext cx="9747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90" name="Picture 21">
            <a:extLst>
              <a:ext uri="{FF2B5EF4-FFF2-40B4-BE49-F238E27FC236}">
                <a16:creationId xmlns:a16="http://schemas.microsoft.com/office/drawing/2014/main" id="{79AF636A-5109-FA4F-81B0-869935C1B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75" y="1862138"/>
            <a:ext cx="11080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91" name="Text Box 22">
            <a:extLst>
              <a:ext uri="{FF2B5EF4-FFF2-40B4-BE49-F238E27FC236}">
                <a16:creationId xmlns:a16="http://schemas.microsoft.com/office/drawing/2014/main" id="{D3392C41-C096-434D-AAA5-45F96973C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" y="3902075"/>
            <a:ext cx="4129088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66"/>
                </a:solidFill>
              </a:rPr>
              <a:t>Timesharing Industry (1975):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z="1400">
                <a:solidFill>
                  <a:srgbClr val="000066"/>
                </a:solidFill>
              </a:rPr>
              <a:t>Market Share: Honeywell 34%, IBM 15%,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z="1400">
                <a:solidFill>
                  <a:srgbClr val="000066"/>
                </a:solidFill>
              </a:rPr>
              <a:t>Xerox 10%, CDC 10%, DEC 10%, UNIVAC 10%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z="1400">
                <a:solidFill>
                  <a:srgbClr val="000066"/>
                </a:solidFill>
              </a:rPr>
              <a:t>Honeywell 6000 &amp; 635, IBM 370/168,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66"/>
                </a:solidFill>
              </a:rPr>
              <a:t>   Xerox 940 &amp; Sigma 9, DEC PDP-10, UNIVAC 1108</a:t>
            </a:r>
          </a:p>
        </p:txBody>
      </p:sp>
      <p:sp>
        <p:nvSpPr>
          <p:cNvPr id="36892" name="Text Box 28">
            <a:extLst>
              <a:ext uri="{FF2B5EF4-FFF2-40B4-BE49-F238E27FC236}">
                <a16:creationId xmlns:a16="http://schemas.microsoft.com/office/drawing/2014/main" id="{354C7F15-BE07-CA45-9F1A-B446119DE4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" y="3459163"/>
            <a:ext cx="2840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66"/>
                </a:solidFill>
              </a:rPr>
              <a:t>Data Processing Industry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66"/>
                </a:solidFill>
              </a:rPr>
              <a:t> - 1968: $70 M. 1978: $3.15 Billion</a:t>
            </a:r>
          </a:p>
        </p:txBody>
      </p:sp>
      <p:sp>
        <p:nvSpPr>
          <p:cNvPr id="36893" name="Oval 32">
            <a:extLst>
              <a:ext uri="{FF2B5EF4-FFF2-40B4-BE49-F238E27FC236}">
                <a16:creationId xmlns:a16="http://schemas.microsoft.com/office/drawing/2014/main" id="{687987C4-944F-4E4F-AB86-548E254C1929}"/>
              </a:ext>
            </a:extLst>
          </p:cNvPr>
          <p:cNvSpPr>
            <a:spLocks noChangeArrowheads="1"/>
          </p:cNvSpPr>
          <p:nvPr/>
        </p:nvSpPr>
        <p:spPr bwMode="auto">
          <a:xfrm rot="-3934159">
            <a:off x="1246187" y="1663701"/>
            <a:ext cx="2936875" cy="1936750"/>
          </a:xfrm>
          <a:prstGeom prst="ellipse">
            <a:avLst/>
          </a:prstGeom>
          <a:noFill/>
          <a:ln w="19050">
            <a:solidFill>
              <a:srgbClr val="0000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36894" name="Picture 34">
            <a:extLst>
              <a:ext uri="{FF2B5EF4-FFF2-40B4-BE49-F238E27FC236}">
                <a16:creationId xmlns:a16="http://schemas.microsoft.com/office/drawing/2014/main" id="{4E267693-F6FD-9B4B-9C64-273F73F93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" t="11325" r="6038" b="10938"/>
          <a:stretch>
            <a:fillRect/>
          </a:stretch>
        </p:blipFill>
        <p:spPr bwMode="auto">
          <a:xfrm>
            <a:off x="2614613" y="2354263"/>
            <a:ext cx="106680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95" name="Text Box 25">
            <a:extLst>
              <a:ext uri="{FF2B5EF4-FFF2-40B4-BE49-F238E27FC236}">
                <a16:creationId xmlns:a16="http://schemas.microsoft.com/office/drawing/2014/main" id="{C44D7AF3-E591-B748-922F-EB9348778A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6975" y="1314450"/>
            <a:ext cx="3911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660066"/>
                </a:solidFill>
              </a:rPr>
              <a:t>First large datacenters: ENIAC, ORDVAC, ILLIAC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660066"/>
                </a:solidFill>
              </a:rPr>
              <a:t>Many used vacuum tubes and mechanical relays</a:t>
            </a:r>
          </a:p>
        </p:txBody>
      </p:sp>
      <p:sp>
        <p:nvSpPr>
          <p:cNvPr id="36896" name="Oval 30">
            <a:extLst>
              <a:ext uri="{FF2B5EF4-FFF2-40B4-BE49-F238E27FC236}">
                <a16:creationId xmlns:a16="http://schemas.microsoft.com/office/drawing/2014/main" id="{B450A2C7-A6A7-9949-80FC-EFEBE9994C15}"/>
              </a:ext>
            </a:extLst>
          </p:cNvPr>
          <p:cNvSpPr>
            <a:spLocks noChangeArrowheads="1"/>
          </p:cNvSpPr>
          <p:nvPr/>
        </p:nvSpPr>
        <p:spPr bwMode="auto">
          <a:xfrm rot="-4143486">
            <a:off x="-39687" y="1339850"/>
            <a:ext cx="2589212" cy="1722438"/>
          </a:xfrm>
          <a:prstGeom prst="ellipse">
            <a:avLst/>
          </a:prstGeom>
          <a:noFill/>
          <a:ln w="19050">
            <a:solidFill>
              <a:srgbClr val="6600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36897" name="Picture 14">
            <a:extLst>
              <a:ext uri="{FF2B5EF4-FFF2-40B4-BE49-F238E27FC236}">
                <a16:creationId xmlns:a16="http://schemas.microsoft.com/office/drawing/2014/main" id="{496B4D46-CF73-A249-B2FC-082CC6530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2384425"/>
            <a:ext cx="119062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98" name="Picture 13">
            <a:extLst>
              <a:ext uri="{FF2B5EF4-FFF2-40B4-BE49-F238E27FC236}">
                <a16:creationId xmlns:a16="http://schemas.microsoft.com/office/drawing/2014/main" id="{EF9D690E-AB34-CC47-994A-D6825356B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6" r="5486" b="3577"/>
          <a:stretch>
            <a:fillRect/>
          </a:stretch>
        </p:blipFill>
        <p:spPr bwMode="auto">
          <a:xfrm>
            <a:off x="846138" y="1217613"/>
            <a:ext cx="10541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99" name="Picture 20">
            <a:extLst>
              <a:ext uri="{FF2B5EF4-FFF2-40B4-BE49-F238E27FC236}">
                <a16:creationId xmlns:a16="http://schemas.microsoft.com/office/drawing/2014/main" id="{A9D336AB-0602-094C-88F2-E8EFF5A53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20" b="27402"/>
          <a:stretch>
            <a:fillRect/>
          </a:stretch>
        </p:blipFill>
        <p:spPr bwMode="auto">
          <a:xfrm>
            <a:off x="2627313" y="2690813"/>
            <a:ext cx="1038225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900" name="Line 29">
            <a:extLst>
              <a:ext uri="{FF2B5EF4-FFF2-40B4-BE49-F238E27FC236}">
                <a16:creationId xmlns:a16="http://schemas.microsoft.com/office/drawing/2014/main" id="{25AEBCD5-731B-9942-AA35-CD67F5F9C5A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900238" y="1501775"/>
            <a:ext cx="1900237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6901" name="Picture 18">
            <a:extLst>
              <a:ext uri="{FF2B5EF4-FFF2-40B4-BE49-F238E27FC236}">
                <a16:creationId xmlns:a16="http://schemas.microsoft.com/office/drawing/2014/main" id="{A4A93983-DED0-9141-B378-095B7DFA0C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25" y="1962150"/>
            <a:ext cx="147955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902" name="Text Box 31">
            <a:extLst>
              <a:ext uri="{FF2B5EF4-FFF2-40B4-BE49-F238E27FC236}">
                <a16:creationId xmlns:a16="http://schemas.microsoft.com/office/drawing/2014/main" id="{7AB54316-0852-8443-AFE6-16EF422F1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0675" y="1784350"/>
            <a:ext cx="2208213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6600"/>
                </a:solidFill>
              </a:rPr>
              <a:t>Berkeley NOW Project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6600"/>
                </a:solidFill>
              </a:rPr>
              <a:t>Supercomputers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6600"/>
                </a:solidFill>
              </a:rPr>
              <a:t>Server Farms (e.g., Oceano)</a:t>
            </a:r>
          </a:p>
        </p:txBody>
      </p:sp>
      <p:sp>
        <p:nvSpPr>
          <p:cNvPr id="36903" name="Oval 35">
            <a:extLst>
              <a:ext uri="{FF2B5EF4-FFF2-40B4-BE49-F238E27FC236}">
                <a16:creationId xmlns:a16="http://schemas.microsoft.com/office/drawing/2014/main" id="{6E7ECF36-2C9C-FD4E-9F70-676275E1F6A6}"/>
              </a:ext>
            </a:extLst>
          </p:cNvPr>
          <p:cNvSpPr>
            <a:spLocks noChangeArrowheads="1"/>
          </p:cNvSpPr>
          <p:nvPr/>
        </p:nvSpPr>
        <p:spPr bwMode="auto">
          <a:xfrm rot="-607758">
            <a:off x="3957638" y="1666875"/>
            <a:ext cx="2790825" cy="1828800"/>
          </a:xfrm>
          <a:prstGeom prst="ellipse">
            <a:avLst/>
          </a:prstGeom>
          <a:noFill/>
          <a:ln w="19050">
            <a:solidFill>
              <a:srgbClr val="00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36904" name="Picture 7">
            <a:extLst>
              <a:ext uri="{FF2B5EF4-FFF2-40B4-BE49-F238E27FC236}">
                <a16:creationId xmlns:a16="http://schemas.microsoft.com/office/drawing/2014/main" id="{5C45E4CF-EE6E-DE40-B800-2AF93351C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100" y="2782888"/>
            <a:ext cx="13049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905" name="Picture 4">
            <a:extLst>
              <a:ext uri="{FF2B5EF4-FFF2-40B4-BE49-F238E27FC236}">
                <a16:creationId xmlns:a16="http://schemas.microsoft.com/office/drawing/2014/main" id="{A65A6C70-48E8-FB4A-9E91-C5927128E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475" y="4227513"/>
            <a:ext cx="1190625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906" name="Picture 5">
            <a:extLst>
              <a:ext uri="{FF2B5EF4-FFF2-40B4-BE49-F238E27FC236}">
                <a16:creationId xmlns:a16="http://schemas.microsoft.com/office/drawing/2014/main" id="{ECFAE107-2B0D-A94D-8DA5-5745F30A4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3132138"/>
            <a:ext cx="665162" cy="63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907" name="Picture 6">
            <a:extLst>
              <a:ext uri="{FF2B5EF4-FFF2-40B4-BE49-F238E27FC236}">
                <a16:creationId xmlns:a16="http://schemas.microsoft.com/office/drawing/2014/main" id="{E1002E16-4414-CE42-82A0-FF8CEAD7E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34" b="28995"/>
          <a:stretch>
            <a:fillRect/>
          </a:stretch>
        </p:blipFill>
        <p:spPr bwMode="auto">
          <a:xfrm>
            <a:off x="6927850" y="3811588"/>
            <a:ext cx="8763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908" name="Picture 26">
            <a:extLst>
              <a:ext uri="{FF2B5EF4-FFF2-40B4-BE49-F238E27FC236}">
                <a16:creationId xmlns:a16="http://schemas.microsoft.com/office/drawing/2014/main" id="{EDAB8A15-E9D6-2346-9146-54F969830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38" b="28494"/>
          <a:stretch>
            <a:fillRect/>
          </a:stretch>
        </p:blipFill>
        <p:spPr bwMode="auto">
          <a:xfrm>
            <a:off x="7040563" y="3395663"/>
            <a:ext cx="1057275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909" name="Text Box 27">
            <a:extLst>
              <a:ext uri="{FF2B5EF4-FFF2-40B4-BE49-F238E27FC236}">
                <a16:creationId xmlns:a16="http://schemas.microsoft.com/office/drawing/2014/main" id="{9FFCE3A5-1874-E641-AD52-5EB6AF4096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8188" y="2617788"/>
            <a:ext cx="1928812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6600"/>
                </a:solidFill>
              </a:rPr>
              <a:t>P2P Systems (90s-00s)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z="1400">
                <a:solidFill>
                  <a:srgbClr val="FF6600"/>
                </a:solidFill>
              </a:rPr>
              <a:t>Many Millions of users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z="1400">
                <a:solidFill>
                  <a:srgbClr val="FF6600"/>
                </a:solidFill>
              </a:rPr>
              <a:t>Many GB per day</a:t>
            </a:r>
          </a:p>
        </p:txBody>
      </p:sp>
      <p:sp>
        <p:nvSpPr>
          <p:cNvPr id="36910" name="Oval 42">
            <a:extLst>
              <a:ext uri="{FF2B5EF4-FFF2-40B4-BE49-F238E27FC236}">
                <a16:creationId xmlns:a16="http://schemas.microsoft.com/office/drawing/2014/main" id="{D056250C-4889-874A-A527-EDB2234D2065}"/>
              </a:ext>
            </a:extLst>
          </p:cNvPr>
          <p:cNvSpPr>
            <a:spLocks noChangeArrowheads="1"/>
          </p:cNvSpPr>
          <p:nvPr/>
        </p:nvSpPr>
        <p:spPr bwMode="auto">
          <a:xfrm rot="-2357248">
            <a:off x="5543550" y="2914650"/>
            <a:ext cx="2914650" cy="1865313"/>
          </a:xfrm>
          <a:prstGeom prst="ellipse">
            <a:avLst/>
          </a:prstGeom>
          <a:noFill/>
          <a:ln w="19050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6911" name="Slide Number Placeholder 1">
            <a:extLst>
              <a:ext uri="{FF2B5EF4-FFF2-40B4-BE49-F238E27FC236}">
                <a16:creationId xmlns:a16="http://schemas.microsoft.com/office/drawing/2014/main" id="{C715303F-B526-AA43-B393-28BADA745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2E8D849-BDD4-F049-83FF-B23BE02D029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978369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latin typeface="Whitney-BlackSC"/>
                <a:cs typeface="Whitney-BlackSC"/>
              </a:rPr>
              <a:t>Example: Rapid Atmospheric Modeling System, </a:t>
            </a:r>
            <a:r>
              <a:rPr lang="en-US" sz="2800" dirty="0" err="1">
                <a:latin typeface="Whitney-BlackSC"/>
                <a:cs typeface="Whitney-BlackSC"/>
              </a:rPr>
              <a:t>ColoState</a:t>
            </a:r>
            <a:r>
              <a:rPr lang="en-US" sz="2800" dirty="0">
                <a:latin typeface="Whitney-BlackSC"/>
                <a:cs typeface="Whitney-BlackSC"/>
              </a:rPr>
              <a:t> U</a:t>
            </a:r>
          </a:p>
        </p:txBody>
      </p:sp>
      <p:sp>
        <p:nvSpPr>
          <p:cNvPr id="55" name="Content Placeholder 5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>
                <a:cs typeface="Times New Roman"/>
              </a:rPr>
              <a:t>Hurricane Georges, 17 days in Sept 1998</a:t>
            </a:r>
          </a:p>
          <a:p>
            <a:pPr lvl="1"/>
            <a:r>
              <a:rPr lang="ja-JP" altLang="en-US" dirty="0">
                <a:cs typeface="Times New Roman"/>
              </a:rPr>
              <a:t>“</a:t>
            </a:r>
            <a:r>
              <a:rPr lang="en-US" altLang="ja-JP" dirty="0">
                <a:cs typeface="Times New Roman"/>
              </a:rPr>
              <a:t>RAMS modeled the </a:t>
            </a:r>
            <a:r>
              <a:rPr lang="en-US" altLang="ja-JP" dirty="0" err="1">
                <a:cs typeface="Times New Roman"/>
              </a:rPr>
              <a:t>mesoscale</a:t>
            </a:r>
            <a:r>
              <a:rPr lang="en-US" altLang="ja-JP" dirty="0">
                <a:cs typeface="Times New Roman"/>
              </a:rPr>
              <a:t> convective complex that dropped so much rain, in good agreement with recorded data</a:t>
            </a:r>
            <a:r>
              <a:rPr lang="ja-JP" altLang="en-US" dirty="0">
                <a:cs typeface="Times New Roman"/>
              </a:rPr>
              <a:t>”</a:t>
            </a:r>
            <a:endParaRPr lang="en-US" altLang="ja-JP" dirty="0">
              <a:cs typeface="Times New Roman"/>
            </a:endParaRPr>
          </a:p>
          <a:p>
            <a:pPr lvl="1"/>
            <a:r>
              <a:rPr lang="en-US" dirty="0">
                <a:cs typeface="Times New Roman"/>
              </a:rPr>
              <a:t>Used 5 km spacing instead of the usual 10 km</a:t>
            </a:r>
          </a:p>
          <a:p>
            <a:pPr lvl="1"/>
            <a:r>
              <a:rPr lang="en-US" dirty="0">
                <a:cs typeface="Times New Roman"/>
              </a:rPr>
              <a:t>Ran on 256+ processors</a:t>
            </a:r>
          </a:p>
          <a:p>
            <a:r>
              <a:rPr lang="en-US" dirty="0">
                <a:cs typeface="Times New Roman"/>
              </a:rPr>
              <a:t>Computation-</a:t>
            </a:r>
            <a:r>
              <a:rPr lang="en-US" dirty="0" err="1">
                <a:cs typeface="Times New Roman"/>
              </a:rPr>
              <a:t>intenstive</a:t>
            </a:r>
            <a:r>
              <a:rPr lang="en-US" dirty="0">
                <a:cs typeface="Times New Roman"/>
              </a:rPr>
              <a:t> computing (or HPC = high performance computing)</a:t>
            </a:r>
          </a:p>
          <a:p>
            <a:r>
              <a:rPr lang="en-US" i="1" dirty="0">
                <a:solidFill>
                  <a:srgbClr val="FF0000"/>
                </a:solidFill>
                <a:cs typeface="Times New Roman"/>
              </a:rPr>
              <a:t>Can one run such a program without access to a supercomputer?</a:t>
            </a:r>
          </a:p>
          <a:p>
            <a:endParaRPr lang="en-US" dirty="0">
              <a:cs typeface="Times New Roman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93A2F-3F8B-5248-B873-3EE9ADF3F9F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28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Whitney-BlackSC"/>
                <a:cs typeface="Whitney-BlackSC"/>
              </a:rPr>
              <a:t>Distributed Computing Resources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805" y="1641724"/>
            <a:ext cx="968175" cy="1050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132" y="1748880"/>
            <a:ext cx="968175" cy="1050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459" y="1856036"/>
            <a:ext cx="968175" cy="1050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785" y="1963192"/>
            <a:ext cx="968175" cy="1050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6"/>
          <p:cNvSpPr>
            <a:spLocks noChangeArrowheads="1"/>
          </p:cNvSpPr>
          <p:nvPr/>
        </p:nvSpPr>
        <p:spPr bwMode="auto">
          <a:xfrm>
            <a:off x="1459529" y="1427411"/>
            <a:ext cx="3005144" cy="1714500"/>
          </a:xfrm>
          <a:prstGeom prst="ellips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64355" tIns="32178" rIns="64355" bIns="32178" anchor="ctr"/>
          <a:lstStyle/>
          <a:p>
            <a:endParaRPr lang="en-US"/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78" y="3249067"/>
            <a:ext cx="968175" cy="1050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8"/>
          <p:cNvSpPr>
            <a:spLocks noChangeArrowheads="1"/>
          </p:cNvSpPr>
          <p:nvPr/>
        </p:nvSpPr>
        <p:spPr bwMode="auto">
          <a:xfrm>
            <a:off x="237161" y="3034755"/>
            <a:ext cx="3005144" cy="2035969"/>
          </a:xfrm>
          <a:prstGeom prst="ellips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64355" tIns="32178" rIns="64355" bIns="32178" anchor="ctr"/>
          <a:lstStyle/>
          <a:p>
            <a:endParaRPr lang="en-US"/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767050" y="1320255"/>
            <a:ext cx="1416978" cy="43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  <a:cs typeface="Times New Roman"/>
              </a:rPr>
              <a:t>Wisconsin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344488" y="2713287"/>
            <a:ext cx="688563" cy="43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  <a:cs typeface="Times New Roman"/>
              </a:rPr>
              <a:t>MIT</a:t>
            </a:r>
          </a:p>
        </p:txBody>
      </p:sp>
      <p:sp>
        <p:nvSpPr>
          <p:cNvPr id="16" name="Oval 12"/>
          <p:cNvSpPr>
            <a:spLocks noChangeArrowheads="1"/>
          </p:cNvSpPr>
          <p:nvPr/>
        </p:nvSpPr>
        <p:spPr bwMode="auto">
          <a:xfrm>
            <a:off x="3403294" y="2981177"/>
            <a:ext cx="3005144" cy="2035969"/>
          </a:xfrm>
          <a:prstGeom prst="ellips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64355" tIns="32178" rIns="64355" bIns="32178" anchor="ctr"/>
          <a:lstStyle/>
          <a:p>
            <a:endParaRPr lang="en-US"/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4250727" y="2581573"/>
            <a:ext cx="963528" cy="43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  <a:cs typeface="Times New Roman"/>
              </a:rPr>
              <a:t>NCSA</a:t>
            </a:r>
          </a:p>
        </p:txBody>
      </p:sp>
      <p:pic>
        <p:nvPicPr>
          <p:cNvPr id="1026" name="Picture 2" descr="Y:\Graphics_Main\CSRA\CSRA-V-2013-8\development\PublicDomain_Clipart\1206564349675294349ericlemerdy_Servers.svg.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797" y="3244381"/>
            <a:ext cx="818786" cy="1344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Y:\Graphics_Main\CSRA\CSRA-V-2013-8\development\PublicDomain_Clipart\1206564349675294349ericlemerdy_Servers.svg.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124" y="3351537"/>
            <a:ext cx="818786" cy="1344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Y:\Graphics_Main\CSRA\CSRA-V-2013-8\development\PublicDomain_Clipart\1206564349675294349ericlemerdy_Servers.svg.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451" y="3458693"/>
            <a:ext cx="818786" cy="1344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Y:\Graphics_Main\CSRA\CSRA-V-2013-8\development\PublicDomain_Clipart\1206564349675294349ericlemerdy_Servers.svg.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269" y="3458693"/>
            <a:ext cx="818786" cy="1344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93A2F-3F8B-5248-B873-3EE9ADF3F9F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646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Whitney-BlackSC"/>
                <a:cs typeface="Whitney-BlackSC"/>
              </a:rPr>
              <a:t>An Application Coded by a Physicist</a:t>
            </a:r>
          </a:p>
        </p:txBody>
      </p:sp>
      <p:sp>
        <p:nvSpPr>
          <p:cNvPr id="6" name="Oval 3"/>
          <p:cNvSpPr>
            <a:spLocks noChangeArrowheads="1"/>
          </p:cNvSpPr>
          <p:nvPr/>
        </p:nvSpPr>
        <p:spPr bwMode="auto">
          <a:xfrm>
            <a:off x="2693785" y="1553766"/>
            <a:ext cx="375643" cy="321469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4355" tIns="32178" rIns="64355" bIns="32178" anchor="ctr"/>
          <a:lstStyle/>
          <a:p>
            <a:endParaRPr lang="en-US"/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654580" y="3161109"/>
            <a:ext cx="375643" cy="321469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4355" tIns="32178" rIns="64355" bIns="32178" anchor="ctr"/>
          <a:lstStyle/>
          <a:p>
            <a:endParaRPr lang="en-US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4464673" y="3214687"/>
            <a:ext cx="375643" cy="321469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4355" tIns="32178" rIns="64355" bIns="32178" anchor="ctr"/>
          <a:lstStyle/>
          <a:p>
            <a:endParaRPr lang="en-US"/>
          </a:p>
        </p:txBody>
      </p:sp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2801111" y="4661297"/>
            <a:ext cx="375643" cy="321469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4355" tIns="32178" rIns="64355" bIns="32178" anchor="ctr"/>
          <a:lstStyle/>
          <a:p>
            <a:endParaRPr 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H="1">
            <a:off x="976560" y="1821656"/>
            <a:ext cx="1717225" cy="139303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3069428" y="1821656"/>
            <a:ext cx="1448909" cy="139303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>
            <a:off x="976560" y="3482578"/>
            <a:ext cx="1824552" cy="12322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>
            <a:off x="3176754" y="3536156"/>
            <a:ext cx="1341582" cy="117871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3048849" y="1290066"/>
            <a:ext cx="788350" cy="43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Job 0</a:t>
            </a: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5410200" y="2800350"/>
            <a:ext cx="788350" cy="43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Job 2</a:t>
            </a: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386264" y="2571750"/>
            <a:ext cx="788350" cy="43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Job 1</a:t>
            </a: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3606060" y="4714875"/>
            <a:ext cx="788350" cy="43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Job 3</a:t>
            </a: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4732990" y="1393032"/>
            <a:ext cx="1500622" cy="465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latin typeface="Times New Roman"/>
              </a:rPr>
              <a:t>Output files of Job 0</a:t>
            </a:r>
          </a:p>
          <a:p>
            <a:pPr eaLnBrk="1" hangingPunct="1"/>
            <a:r>
              <a:rPr lang="en-US" sz="1300" dirty="0">
                <a:latin typeface="Times New Roman"/>
              </a:rPr>
              <a:t>Input to Job 2</a:t>
            </a: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4303683" y="4690806"/>
            <a:ext cx="1500622" cy="465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latin typeface="Times New Roman"/>
              </a:rPr>
              <a:t>Output files of Job 2</a:t>
            </a:r>
          </a:p>
          <a:p>
            <a:pPr eaLnBrk="1" hangingPunct="1"/>
            <a:r>
              <a:rPr lang="en-US" sz="1300" dirty="0">
                <a:latin typeface="Times New Roman"/>
              </a:rPr>
              <a:t>Input to Job 3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auto">
          <a:xfrm>
            <a:off x="1676400" y="2952750"/>
            <a:ext cx="2168987" cy="8036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 charset="0"/>
              </a:rPr>
              <a:t>Jobs 1 and 2 can </a:t>
            </a:r>
          </a:p>
          <a:p>
            <a:pPr eaLnBrk="1" hangingPunct="1"/>
            <a:r>
              <a:rPr lang="en-US" dirty="0">
                <a:latin typeface="Times New Roman" charset="0"/>
              </a:rPr>
              <a:t>be concurrent</a:t>
            </a:r>
          </a:p>
        </p:txBody>
      </p:sp>
      <p:pic>
        <p:nvPicPr>
          <p:cNvPr id="2050" name="Picture 2" descr="Y:\Graphics_Main\CSRA\CSRA-V-2013-8\development\PublicDomain_Clipart\office-notes-line-drawing-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949" y="1735239"/>
            <a:ext cx="1109748" cy="113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Y:\Graphics_Main\CSRA\CSRA-V-2013-8\development\PublicDomain_Clipart\office-notes-line-drawing-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880" y="1654547"/>
            <a:ext cx="1109748" cy="113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Y:\Graphics_Main\CSRA\CSRA-V-2013-8\development\PublicDomain_Clipart\office-notes-line-drawing-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884" y="3564653"/>
            <a:ext cx="1109748" cy="113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Y:\Graphics_Main\CSRA\CSRA-V-2013-8\development\PublicDomain_Clipart\office-notes-line-drawing-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564" y="3794001"/>
            <a:ext cx="1109748" cy="113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93A2F-3F8B-5248-B873-3EE9ADF3F9F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930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Whitney-BlackSC"/>
                <a:cs typeface="Whitney-BlackSC"/>
              </a:rPr>
              <a:t>An Application Coded by a Physicist</a:t>
            </a:r>
          </a:p>
        </p:txBody>
      </p:sp>
      <p:sp>
        <p:nvSpPr>
          <p:cNvPr id="6" name="Oval 3"/>
          <p:cNvSpPr>
            <a:spLocks noChangeArrowheads="1"/>
          </p:cNvSpPr>
          <p:nvPr/>
        </p:nvSpPr>
        <p:spPr bwMode="auto">
          <a:xfrm>
            <a:off x="4314863" y="3239244"/>
            <a:ext cx="375643" cy="321469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4355" tIns="32178" rIns="64355" bIns="32178" anchor="ctr"/>
          <a:lstStyle/>
          <a:p>
            <a:endParaRPr lang="en-US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2919618" y="1846213"/>
            <a:ext cx="1448909" cy="139303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H="1">
            <a:off x="3026944" y="3560713"/>
            <a:ext cx="1341582" cy="117871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958822" y="3024932"/>
            <a:ext cx="788350" cy="43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Job 2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4357347" y="1339454"/>
            <a:ext cx="1500622" cy="465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latin typeface="Times New Roman"/>
              </a:rPr>
              <a:t>Output files of Job 0</a:t>
            </a:r>
          </a:p>
          <a:p>
            <a:pPr eaLnBrk="1" hangingPunct="1"/>
            <a:r>
              <a:rPr lang="en-US" sz="1300" dirty="0">
                <a:latin typeface="Times New Roman"/>
              </a:rPr>
              <a:t>Input to Job 2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4250020" y="4689049"/>
            <a:ext cx="1500622" cy="465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latin typeface="Times New Roman"/>
              </a:rPr>
              <a:t>Output files of Job 2</a:t>
            </a:r>
          </a:p>
          <a:p>
            <a:pPr eaLnBrk="1" hangingPunct="1"/>
            <a:r>
              <a:rPr lang="en-US" sz="1300" dirty="0">
                <a:latin typeface="Times New Roman"/>
              </a:rPr>
              <a:t>Input to Job 3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182790" y="2435572"/>
            <a:ext cx="2764477" cy="2834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solidFill>
                  <a:schemeClr val="accent2"/>
                </a:solidFill>
                <a:latin typeface="Times New Roman"/>
              </a:rPr>
              <a:t>May take several hours/days</a:t>
            </a:r>
          </a:p>
          <a:p>
            <a:pPr eaLnBrk="1" hangingPunct="1"/>
            <a:r>
              <a:rPr lang="en-US" sz="1800" dirty="0">
                <a:solidFill>
                  <a:schemeClr val="accent2"/>
                </a:solidFill>
                <a:latin typeface="Times New Roman"/>
              </a:rPr>
              <a:t>4 stages of a job</a:t>
            </a:r>
          </a:p>
          <a:p>
            <a:pPr lvl="1" eaLnBrk="1" hangingPunct="1"/>
            <a:r>
              <a:rPr lang="en-US" sz="1800" dirty="0" err="1">
                <a:solidFill>
                  <a:schemeClr val="accent2"/>
                </a:solidFill>
                <a:latin typeface="Times New Roman"/>
              </a:rPr>
              <a:t>Init</a:t>
            </a:r>
            <a:endParaRPr lang="en-US" sz="1800" dirty="0">
              <a:solidFill>
                <a:schemeClr val="accent2"/>
              </a:solidFill>
              <a:latin typeface="Times New Roman"/>
            </a:endParaRPr>
          </a:p>
          <a:p>
            <a:pPr lvl="1" eaLnBrk="1" hangingPunct="1"/>
            <a:r>
              <a:rPr lang="en-US" sz="1800" dirty="0">
                <a:solidFill>
                  <a:schemeClr val="accent2"/>
                </a:solidFill>
                <a:latin typeface="Times New Roman"/>
              </a:rPr>
              <a:t>Stage in</a:t>
            </a:r>
          </a:p>
          <a:p>
            <a:pPr lvl="1" eaLnBrk="1" hangingPunct="1"/>
            <a:r>
              <a:rPr lang="en-US" sz="1800" dirty="0">
                <a:solidFill>
                  <a:schemeClr val="accent2"/>
                </a:solidFill>
                <a:latin typeface="Times New Roman"/>
              </a:rPr>
              <a:t>Execute</a:t>
            </a:r>
          </a:p>
          <a:p>
            <a:pPr lvl="1" eaLnBrk="1" hangingPunct="1"/>
            <a:r>
              <a:rPr lang="en-US" sz="1800" dirty="0">
                <a:solidFill>
                  <a:schemeClr val="accent2"/>
                </a:solidFill>
                <a:latin typeface="Times New Roman"/>
              </a:rPr>
              <a:t>Stage out</a:t>
            </a:r>
          </a:p>
          <a:p>
            <a:pPr lvl="1" eaLnBrk="1" hangingPunct="1"/>
            <a:r>
              <a:rPr lang="en-US" sz="1800" dirty="0">
                <a:solidFill>
                  <a:schemeClr val="accent2"/>
                </a:solidFill>
                <a:latin typeface="Times New Roman"/>
              </a:rPr>
              <a:t>Publish</a:t>
            </a:r>
          </a:p>
          <a:p>
            <a:pPr eaLnBrk="1" hangingPunct="1"/>
            <a:r>
              <a:rPr lang="en-US" sz="1800" dirty="0">
                <a:solidFill>
                  <a:schemeClr val="accent2"/>
                </a:solidFill>
                <a:latin typeface="Times New Roman"/>
              </a:rPr>
              <a:t>Computation Intensive, </a:t>
            </a:r>
          </a:p>
          <a:p>
            <a:pPr eaLnBrk="1" hangingPunct="1"/>
            <a:r>
              <a:rPr lang="en-US" sz="1800" dirty="0">
                <a:solidFill>
                  <a:schemeClr val="accent2"/>
                </a:solidFill>
                <a:latin typeface="Times New Roman"/>
              </a:rPr>
              <a:t>      so Massively Parallel</a:t>
            </a:r>
          </a:p>
          <a:p>
            <a:pPr lvl="1" eaLnBrk="1" hangingPunct="1">
              <a:buFontTx/>
              <a:buChar char="•"/>
            </a:pPr>
            <a:endParaRPr lang="en-US" sz="1800" dirty="0">
              <a:solidFill>
                <a:schemeClr val="accent2"/>
              </a:solidFill>
              <a:latin typeface="Times New Roman"/>
            </a:endParaRP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869233" y="1553766"/>
            <a:ext cx="1677115" cy="43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3300"/>
                </a:solidFill>
                <a:latin typeface="Times New Roman"/>
              </a:rPr>
              <a:t>Several GBs</a:t>
            </a:r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H="1" flipV="1">
            <a:off x="2061005" y="1792635"/>
            <a:ext cx="1448909" cy="321469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 flipH="1" flipV="1">
            <a:off x="2061005" y="1792635"/>
            <a:ext cx="1931878" cy="21431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 flipH="1" flipV="1">
            <a:off x="1846352" y="3399979"/>
            <a:ext cx="2414848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pic>
        <p:nvPicPr>
          <p:cNvPr id="19" name="Picture 2" descr="Y:\Graphics_Main\CSRA\CSRA-V-2013-8\development\PublicDomain_Clipart\office-notes-line-drawing-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914" y="1716069"/>
            <a:ext cx="1109748" cy="113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Y:\Graphics_Main\CSRA\CSRA-V-2013-8\development\PublicDomain_Clipart\office-notes-line-drawing-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432" y="3600897"/>
            <a:ext cx="1109748" cy="113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93A2F-3F8B-5248-B873-3EE9ADF3F9F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464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Whitney-BlackSC"/>
                <a:cs typeface="Whitney-BlackSC"/>
              </a:rPr>
              <a:t>Scheduling Problem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84" y="1510903"/>
            <a:ext cx="774540" cy="84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946" y="1596628"/>
            <a:ext cx="774540" cy="84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807" y="1682353"/>
            <a:ext cx="774540" cy="84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668" y="1768078"/>
            <a:ext cx="774540" cy="84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6"/>
          <p:cNvSpPr>
            <a:spLocks noChangeArrowheads="1"/>
          </p:cNvSpPr>
          <p:nvPr/>
        </p:nvSpPr>
        <p:spPr bwMode="auto">
          <a:xfrm>
            <a:off x="386264" y="1339453"/>
            <a:ext cx="2404115" cy="1371600"/>
          </a:xfrm>
          <a:prstGeom prst="ellips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51484" tIns="25742" rIns="51484" bIns="25742" anchor="ctr"/>
          <a:lstStyle/>
          <a:p>
            <a:endParaRPr lang="en-US"/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17" y="3439715"/>
            <a:ext cx="774540" cy="84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8"/>
          <p:cNvSpPr>
            <a:spLocks noChangeArrowheads="1"/>
          </p:cNvSpPr>
          <p:nvPr/>
        </p:nvSpPr>
        <p:spPr bwMode="auto">
          <a:xfrm>
            <a:off x="386264" y="3268266"/>
            <a:ext cx="2404115" cy="1628775"/>
          </a:xfrm>
          <a:prstGeom prst="ellips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51484" tIns="25742" rIns="51484" bIns="25742" anchor="ctr"/>
          <a:lstStyle/>
          <a:p>
            <a:endParaRPr lang="en-US"/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472125" y="3011090"/>
            <a:ext cx="662570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MIT</a:t>
            </a:r>
          </a:p>
        </p:txBody>
      </p:sp>
      <p:sp>
        <p:nvSpPr>
          <p:cNvPr id="16" name="Oval 12"/>
          <p:cNvSpPr>
            <a:spLocks noChangeArrowheads="1"/>
          </p:cNvSpPr>
          <p:nvPr/>
        </p:nvSpPr>
        <p:spPr bwMode="auto">
          <a:xfrm>
            <a:off x="2919171" y="3225403"/>
            <a:ext cx="2404115" cy="1628775"/>
          </a:xfrm>
          <a:prstGeom prst="ellips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51484" tIns="25742" rIns="51484" bIns="25742" anchor="ctr"/>
          <a:lstStyle/>
          <a:p>
            <a:endParaRPr lang="en-US"/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3597117" y="2905720"/>
            <a:ext cx="937535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NCSA</a:t>
            </a:r>
          </a:p>
        </p:txBody>
      </p:sp>
      <p:sp>
        <p:nvSpPr>
          <p:cNvPr id="18" name="Oval 14"/>
          <p:cNvSpPr>
            <a:spLocks noChangeArrowheads="1"/>
          </p:cNvSpPr>
          <p:nvPr/>
        </p:nvSpPr>
        <p:spPr bwMode="auto">
          <a:xfrm>
            <a:off x="4079192" y="1359098"/>
            <a:ext cx="300514" cy="2571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4" tIns="25742" rIns="51484" bIns="25742" anchor="ctr"/>
          <a:lstStyle/>
          <a:p>
            <a:endParaRPr lang="en-US"/>
          </a:p>
        </p:txBody>
      </p:sp>
      <p:sp>
        <p:nvSpPr>
          <p:cNvPr id="19" name="Oval 15"/>
          <p:cNvSpPr>
            <a:spLocks noChangeArrowheads="1"/>
          </p:cNvSpPr>
          <p:nvPr/>
        </p:nvSpPr>
        <p:spPr bwMode="auto">
          <a:xfrm>
            <a:off x="3606955" y="1916311"/>
            <a:ext cx="300514" cy="2571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4" tIns="25742" rIns="51484" bIns="25742" anchor="ctr"/>
          <a:lstStyle/>
          <a:p>
            <a:endParaRPr lang="en-US"/>
          </a:p>
        </p:txBody>
      </p:sp>
      <p:sp>
        <p:nvSpPr>
          <p:cNvPr id="20" name="Oval 16"/>
          <p:cNvSpPr>
            <a:spLocks noChangeArrowheads="1"/>
          </p:cNvSpPr>
          <p:nvPr/>
        </p:nvSpPr>
        <p:spPr bwMode="auto">
          <a:xfrm>
            <a:off x="4551429" y="1916311"/>
            <a:ext cx="300514" cy="2571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4" tIns="25742" rIns="51484" bIns="25742" anchor="ctr"/>
          <a:lstStyle/>
          <a:p>
            <a:endParaRPr lang="en-US"/>
          </a:p>
        </p:txBody>
      </p:sp>
      <p:sp>
        <p:nvSpPr>
          <p:cNvPr id="21" name="Oval 17"/>
          <p:cNvSpPr>
            <a:spLocks noChangeArrowheads="1"/>
          </p:cNvSpPr>
          <p:nvPr/>
        </p:nvSpPr>
        <p:spPr bwMode="auto">
          <a:xfrm>
            <a:off x="4122123" y="2473523"/>
            <a:ext cx="300514" cy="2571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4" tIns="25742" rIns="51484" bIns="25742" anchor="ctr"/>
          <a:lstStyle/>
          <a:p>
            <a:endParaRPr lang="en-US"/>
          </a:p>
        </p:txBody>
      </p:sp>
      <p:sp>
        <p:nvSpPr>
          <p:cNvPr id="22" name="Line 18"/>
          <p:cNvSpPr>
            <a:spLocks noChangeShapeType="1"/>
          </p:cNvSpPr>
          <p:nvPr/>
        </p:nvSpPr>
        <p:spPr bwMode="auto">
          <a:xfrm flipH="1">
            <a:off x="3821608" y="1573411"/>
            <a:ext cx="300514" cy="342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1484" tIns="25742" rIns="51484" bIns="25742"/>
          <a:lstStyle/>
          <a:p>
            <a:endParaRPr lang="en-US"/>
          </a:p>
        </p:txBody>
      </p:sp>
      <p:sp>
        <p:nvSpPr>
          <p:cNvPr id="23" name="Line 19"/>
          <p:cNvSpPr>
            <a:spLocks noChangeShapeType="1"/>
          </p:cNvSpPr>
          <p:nvPr/>
        </p:nvSpPr>
        <p:spPr bwMode="auto">
          <a:xfrm>
            <a:off x="4336776" y="1573411"/>
            <a:ext cx="300514" cy="342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1484" tIns="25742" rIns="51484" bIns="25742"/>
          <a:lstStyle/>
          <a:p>
            <a:endParaRPr lang="en-US"/>
          </a:p>
        </p:txBody>
      </p:sp>
      <p:sp>
        <p:nvSpPr>
          <p:cNvPr id="24" name="Line 20"/>
          <p:cNvSpPr>
            <a:spLocks noChangeShapeType="1"/>
          </p:cNvSpPr>
          <p:nvPr/>
        </p:nvSpPr>
        <p:spPr bwMode="auto">
          <a:xfrm>
            <a:off x="3821608" y="2173486"/>
            <a:ext cx="343445" cy="342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1484" tIns="25742" rIns="51484" bIns="25742"/>
          <a:lstStyle/>
          <a:p>
            <a:endParaRPr lang="en-US"/>
          </a:p>
        </p:txBody>
      </p:sp>
      <p:sp>
        <p:nvSpPr>
          <p:cNvPr id="25" name="Line 21"/>
          <p:cNvSpPr>
            <a:spLocks noChangeShapeType="1"/>
          </p:cNvSpPr>
          <p:nvPr/>
        </p:nvSpPr>
        <p:spPr bwMode="auto">
          <a:xfrm flipH="1">
            <a:off x="4379706" y="2173486"/>
            <a:ext cx="300514" cy="342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1484" tIns="25742" rIns="51484" bIns="25742"/>
          <a:lstStyle/>
          <a:p>
            <a:endParaRPr lang="en-US"/>
          </a:p>
        </p:txBody>
      </p:sp>
      <p:sp>
        <p:nvSpPr>
          <p:cNvPr id="26" name="Text Box 22"/>
          <p:cNvSpPr txBox="1">
            <a:spLocks noChangeArrowheads="1"/>
          </p:cNvSpPr>
          <p:nvPr/>
        </p:nvSpPr>
        <p:spPr bwMode="auto">
          <a:xfrm>
            <a:off x="4370763" y="1253728"/>
            <a:ext cx="762357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Job 0</a:t>
            </a:r>
          </a:p>
        </p:txBody>
      </p:sp>
      <p:sp>
        <p:nvSpPr>
          <p:cNvPr id="27" name="Text Box 23"/>
          <p:cNvSpPr txBox="1">
            <a:spLocks noChangeArrowheads="1"/>
          </p:cNvSpPr>
          <p:nvPr/>
        </p:nvSpPr>
        <p:spPr bwMode="auto">
          <a:xfrm>
            <a:off x="4851943" y="1701998"/>
            <a:ext cx="762357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Job 2</a:t>
            </a:r>
          </a:p>
        </p:txBody>
      </p:sp>
      <p:sp>
        <p:nvSpPr>
          <p:cNvPr id="28" name="Text Box 24"/>
          <p:cNvSpPr txBox="1">
            <a:spLocks noChangeArrowheads="1"/>
          </p:cNvSpPr>
          <p:nvPr/>
        </p:nvSpPr>
        <p:spPr bwMode="auto">
          <a:xfrm>
            <a:off x="3220579" y="1701998"/>
            <a:ext cx="762357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Job 1</a:t>
            </a:r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4508498" y="2473523"/>
            <a:ext cx="762357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Job 3</a:t>
            </a:r>
          </a:p>
        </p:txBody>
      </p:sp>
      <p:sp>
        <p:nvSpPr>
          <p:cNvPr id="30" name="WordArt 26"/>
          <p:cNvSpPr>
            <a:spLocks noChangeArrowheads="1" noChangeShapeType="1" noTextEdit="1"/>
          </p:cNvSpPr>
          <p:nvPr/>
        </p:nvSpPr>
        <p:spPr bwMode="auto">
          <a:xfrm>
            <a:off x="1244876" y="2539603"/>
            <a:ext cx="2430947" cy="1476970"/>
          </a:xfrm>
          <a:prstGeom prst="rect">
            <a:avLst/>
          </a:prstGeom>
        </p:spPr>
        <p:txBody>
          <a:bodyPr wrap="none" lIns="51484" tIns="25742" rIns="51484" bIns="25742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74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20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  <a:ea typeface="Impact"/>
                <a:cs typeface="Impact"/>
              </a:rPr>
              <a:t>Allocation?      Scheduling?</a:t>
            </a:r>
          </a:p>
          <a:p>
            <a:pPr algn="ctr"/>
            <a:endParaRPr lang="en-US" sz="2000" b="1" kern="1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Impact"/>
              <a:ea typeface="Impact"/>
              <a:cs typeface="Impact"/>
            </a:endParaRPr>
          </a:p>
        </p:txBody>
      </p:sp>
      <p:pic>
        <p:nvPicPr>
          <p:cNvPr id="34" name="Picture 2" descr="Y:\Graphics_Main\CSRA\CSRA-V-2013-8\development\PublicDomain_Clipart\1206564349675294349ericlemerdy_Servers.svg.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957" y="3491061"/>
            <a:ext cx="595358" cy="97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Y:\Graphics_Main\CSRA\CSRA-V-2013-8\development\PublicDomain_Clipart\1206564349675294349ericlemerdy_Servers.svg.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284" y="3598217"/>
            <a:ext cx="595358" cy="97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Y:\Graphics_Main\CSRA\CSRA-V-2013-8\development\PublicDomain_Clipart\1206564349675294349ericlemerdy_Servers.svg.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611" y="3705373"/>
            <a:ext cx="595358" cy="97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Y:\Graphics_Main\CSRA\CSRA-V-2013-8\development\PublicDomain_Clipart\1206564349675294349ericlemerdy_Servers.svg.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202" y="3598217"/>
            <a:ext cx="595358" cy="97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2514600" y="1123950"/>
            <a:ext cx="1390984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Wisconsin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93A2F-3F8B-5248-B873-3EE9ADF3F9F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15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2" descr="Y:\Graphics_Main\CSRA\CSRA-V-2013-8\development\PublicDomain_Clipart\1206564349675294349ericlemerdy_Servers.svg.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505" y="3578717"/>
            <a:ext cx="595358" cy="97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Y:\Graphics_Main\CSRA\CSRA-V-2013-8\development\PublicDomain_Clipart\1206564349675294349ericlemerdy_Servers.svg.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832" y="3685873"/>
            <a:ext cx="595358" cy="97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Y:\Graphics_Main\CSRA\CSRA-V-2013-8\development\PublicDomain_Clipart\1206564349675294349ericlemerdy_Servers.svg.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158" y="3793030"/>
            <a:ext cx="595358" cy="97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Whitney-BlackSC"/>
                <a:cs typeface="Whitney-BlackSC"/>
              </a:rPr>
              <a:t>2-level Scheduling Infrastructure</a:t>
            </a:r>
            <a:endParaRPr lang="en-US" dirty="0"/>
          </a:p>
        </p:txBody>
      </p:sp>
      <p:sp>
        <p:nvSpPr>
          <p:cNvPr id="83" name="Slide Number Placeholder 4"/>
          <p:cNvSpPr txBox="1">
            <a:spLocks/>
          </p:cNvSpPr>
          <p:nvPr/>
        </p:nvSpPr>
        <p:spPr>
          <a:xfrm>
            <a:off x="3970971" y="4705052"/>
            <a:ext cx="1202058" cy="26789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355" tIns="32178" rIns="64355" bIns="32178"/>
          <a:lstStyle>
            <a:defPPr>
              <a:defRPr lang="en-US"/>
            </a:defPPr>
            <a:lvl1pPr marL="0" algn="l" defTabSz="1299088" rtl="0" eaLnBrk="1" latinLnBrk="0" hangingPunct="1">
              <a:defRPr sz="19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594360" indent="-228600" algn="l" defTabSz="1299088" rtl="0" eaLnBrk="1" latinLnBrk="0" hangingPunct="1">
              <a:defRPr sz="19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indent="-182880" algn="l" defTabSz="1299088" rtl="0" eaLnBrk="1" latinLnBrk="0" hangingPunct="1">
              <a:defRPr sz="19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280160" indent="-182880" algn="l" defTabSz="1299088" rtl="0" eaLnBrk="1" latinLnBrk="0" hangingPunct="1">
              <a:defRPr sz="19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645920" indent="-182880" algn="l" defTabSz="1299088" rtl="0" eaLnBrk="1" latinLnBrk="0" hangingPunct="1">
              <a:defRPr sz="19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011680" indent="-182880" algn="l" defTabSz="1299088" rtl="0" eaLnBrk="0" fontAlgn="base" latinLnBrk="0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377440" indent="-182880" algn="l" defTabSz="1299088" rtl="0" eaLnBrk="0" fontAlgn="base" latinLnBrk="0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2743200" indent="-182880" algn="l" defTabSz="1299088" rtl="0" eaLnBrk="0" fontAlgn="base" latinLnBrk="0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108960" indent="-182880" algn="l" defTabSz="1299088" rtl="0" eaLnBrk="0" fontAlgn="base" latinLnBrk="0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fld id="{188F2462-E8A5-C04C-9BF9-8855F268B5C4}" type="slidenum">
              <a:rPr lang="en-US" sz="800"/>
              <a:pPr/>
              <a:t>9</a:t>
            </a:fld>
            <a:endParaRPr lang="en-US" sz="800"/>
          </a:p>
        </p:txBody>
      </p:sp>
      <p:sp>
        <p:nvSpPr>
          <p:cNvPr id="84" name="Oval 2"/>
          <p:cNvSpPr>
            <a:spLocks noChangeArrowheads="1"/>
          </p:cNvSpPr>
          <p:nvPr/>
        </p:nvSpPr>
        <p:spPr bwMode="auto">
          <a:xfrm>
            <a:off x="4143588" y="1383209"/>
            <a:ext cx="300514" cy="2571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4" tIns="25742" rIns="51484" bIns="25742" anchor="ctr"/>
          <a:lstStyle/>
          <a:p>
            <a:endParaRPr lang="en-US"/>
          </a:p>
        </p:txBody>
      </p:sp>
      <p:sp>
        <p:nvSpPr>
          <p:cNvPr id="85" name="Oval 3"/>
          <p:cNvSpPr>
            <a:spLocks noChangeArrowheads="1"/>
          </p:cNvSpPr>
          <p:nvPr/>
        </p:nvSpPr>
        <p:spPr bwMode="auto">
          <a:xfrm>
            <a:off x="3671351" y="1940421"/>
            <a:ext cx="300514" cy="2571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4" tIns="25742" rIns="51484" bIns="25742" anchor="ctr"/>
          <a:lstStyle/>
          <a:p>
            <a:endParaRPr lang="en-US"/>
          </a:p>
        </p:txBody>
      </p:sp>
      <p:sp>
        <p:nvSpPr>
          <p:cNvPr id="86" name="Oval 4"/>
          <p:cNvSpPr>
            <a:spLocks noChangeArrowheads="1"/>
          </p:cNvSpPr>
          <p:nvPr/>
        </p:nvSpPr>
        <p:spPr bwMode="auto">
          <a:xfrm>
            <a:off x="4615825" y="1940421"/>
            <a:ext cx="300514" cy="2571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4" tIns="25742" rIns="51484" bIns="25742" anchor="ctr"/>
          <a:lstStyle/>
          <a:p>
            <a:endParaRPr lang="en-US"/>
          </a:p>
        </p:txBody>
      </p:sp>
      <p:sp>
        <p:nvSpPr>
          <p:cNvPr id="87" name="Oval 5"/>
          <p:cNvSpPr>
            <a:spLocks noChangeArrowheads="1"/>
          </p:cNvSpPr>
          <p:nvPr/>
        </p:nvSpPr>
        <p:spPr bwMode="auto">
          <a:xfrm>
            <a:off x="4186519" y="2497634"/>
            <a:ext cx="300514" cy="2571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4" tIns="25742" rIns="51484" bIns="25742" anchor="ctr"/>
          <a:lstStyle/>
          <a:p>
            <a:endParaRPr lang="en-US"/>
          </a:p>
        </p:txBody>
      </p:sp>
      <p:sp>
        <p:nvSpPr>
          <p:cNvPr id="88" name="Line 6"/>
          <p:cNvSpPr>
            <a:spLocks noChangeShapeType="1"/>
          </p:cNvSpPr>
          <p:nvPr/>
        </p:nvSpPr>
        <p:spPr bwMode="auto">
          <a:xfrm flipH="1">
            <a:off x="3886004" y="1597521"/>
            <a:ext cx="300514" cy="342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1484" tIns="25742" rIns="51484" bIns="25742"/>
          <a:lstStyle/>
          <a:p>
            <a:endParaRPr lang="en-US"/>
          </a:p>
        </p:txBody>
      </p:sp>
      <p:sp>
        <p:nvSpPr>
          <p:cNvPr id="89" name="Line 7"/>
          <p:cNvSpPr>
            <a:spLocks noChangeShapeType="1"/>
          </p:cNvSpPr>
          <p:nvPr/>
        </p:nvSpPr>
        <p:spPr bwMode="auto">
          <a:xfrm>
            <a:off x="4401172" y="1597521"/>
            <a:ext cx="300514" cy="342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1484" tIns="25742" rIns="51484" bIns="25742"/>
          <a:lstStyle/>
          <a:p>
            <a:endParaRPr lang="en-US"/>
          </a:p>
        </p:txBody>
      </p:sp>
      <p:sp>
        <p:nvSpPr>
          <p:cNvPr id="90" name="Line 8"/>
          <p:cNvSpPr>
            <a:spLocks noChangeShapeType="1"/>
          </p:cNvSpPr>
          <p:nvPr/>
        </p:nvSpPr>
        <p:spPr bwMode="auto">
          <a:xfrm>
            <a:off x="3886004" y="2197596"/>
            <a:ext cx="343445" cy="342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1484" tIns="25742" rIns="51484" bIns="25742"/>
          <a:lstStyle/>
          <a:p>
            <a:endParaRPr lang="en-US"/>
          </a:p>
        </p:txBody>
      </p:sp>
      <p:sp>
        <p:nvSpPr>
          <p:cNvPr id="91" name="Line 9"/>
          <p:cNvSpPr>
            <a:spLocks noChangeShapeType="1"/>
          </p:cNvSpPr>
          <p:nvPr/>
        </p:nvSpPr>
        <p:spPr bwMode="auto">
          <a:xfrm flipH="1">
            <a:off x="4444102" y="2197596"/>
            <a:ext cx="300514" cy="342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1484" tIns="25742" rIns="51484" bIns="25742"/>
          <a:lstStyle/>
          <a:p>
            <a:endParaRPr lang="en-US"/>
          </a:p>
        </p:txBody>
      </p:sp>
      <p:sp>
        <p:nvSpPr>
          <p:cNvPr id="92" name="Text Box 10"/>
          <p:cNvSpPr txBox="1">
            <a:spLocks noChangeArrowheads="1"/>
          </p:cNvSpPr>
          <p:nvPr/>
        </p:nvSpPr>
        <p:spPr bwMode="auto">
          <a:xfrm>
            <a:off x="4435159" y="1277838"/>
            <a:ext cx="762357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Job 0</a:t>
            </a:r>
          </a:p>
        </p:txBody>
      </p:sp>
      <p:sp>
        <p:nvSpPr>
          <p:cNvPr id="93" name="Text Box 11"/>
          <p:cNvSpPr txBox="1">
            <a:spLocks noChangeArrowheads="1"/>
          </p:cNvSpPr>
          <p:nvPr/>
        </p:nvSpPr>
        <p:spPr bwMode="auto">
          <a:xfrm>
            <a:off x="4916339" y="1726108"/>
            <a:ext cx="762357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Job 2</a:t>
            </a:r>
          </a:p>
        </p:txBody>
      </p:sp>
      <p:sp>
        <p:nvSpPr>
          <p:cNvPr id="94" name="Text Box 12"/>
          <p:cNvSpPr txBox="1">
            <a:spLocks noChangeArrowheads="1"/>
          </p:cNvSpPr>
          <p:nvPr/>
        </p:nvSpPr>
        <p:spPr bwMode="auto">
          <a:xfrm>
            <a:off x="3284975" y="1726108"/>
            <a:ext cx="762357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Job 1</a:t>
            </a:r>
          </a:p>
        </p:txBody>
      </p:sp>
      <p:sp>
        <p:nvSpPr>
          <p:cNvPr id="95" name="Text Box 13"/>
          <p:cNvSpPr txBox="1">
            <a:spLocks noChangeArrowheads="1"/>
          </p:cNvSpPr>
          <p:nvPr/>
        </p:nvSpPr>
        <p:spPr bwMode="auto">
          <a:xfrm>
            <a:off x="4572894" y="2497633"/>
            <a:ext cx="762357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Job 3</a:t>
            </a:r>
          </a:p>
        </p:txBody>
      </p:sp>
      <p:pic>
        <p:nvPicPr>
          <p:cNvPr id="96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954" y="1620738"/>
            <a:ext cx="252217" cy="686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" name="Picture 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13" y="1535013"/>
            <a:ext cx="774540" cy="84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74" y="1620738"/>
            <a:ext cx="774540" cy="84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35" y="1706463"/>
            <a:ext cx="774540" cy="84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" name="Picture 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96" y="1792188"/>
            <a:ext cx="774540" cy="84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" name="Line 19"/>
          <p:cNvSpPr>
            <a:spLocks noChangeShapeType="1"/>
          </p:cNvSpPr>
          <p:nvPr/>
        </p:nvSpPr>
        <p:spPr bwMode="auto">
          <a:xfrm flipH="1">
            <a:off x="1652717" y="2006501"/>
            <a:ext cx="472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1484" tIns="25742" rIns="51484" bIns="25742"/>
          <a:lstStyle/>
          <a:p>
            <a:endParaRPr lang="en-US"/>
          </a:p>
        </p:txBody>
      </p:sp>
      <p:sp>
        <p:nvSpPr>
          <p:cNvPr id="102" name="Oval 20"/>
          <p:cNvSpPr>
            <a:spLocks noChangeArrowheads="1"/>
          </p:cNvSpPr>
          <p:nvPr/>
        </p:nvSpPr>
        <p:spPr bwMode="auto">
          <a:xfrm>
            <a:off x="450660" y="1363563"/>
            <a:ext cx="2404115" cy="1371600"/>
          </a:xfrm>
          <a:prstGeom prst="ellips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51484" tIns="25742" rIns="51484" bIns="25742" anchor="ctr"/>
          <a:lstStyle/>
          <a:p>
            <a:endParaRPr lang="en-US"/>
          </a:p>
        </p:txBody>
      </p:sp>
      <p:pic>
        <p:nvPicPr>
          <p:cNvPr id="103" name="Picture 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954" y="3549551"/>
            <a:ext cx="252217" cy="686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" name="Picture 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13" y="3463826"/>
            <a:ext cx="774540" cy="84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" name="Line 23"/>
          <p:cNvSpPr>
            <a:spLocks noChangeShapeType="1"/>
          </p:cNvSpPr>
          <p:nvPr/>
        </p:nvSpPr>
        <p:spPr bwMode="auto">
          <a:xfrm flipH="1">
            <a:off x="1910301" y="3849588"/>
            <a:ext cx="214653" cy="300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1484" tIns="25742" rIns="51484" bIns="25742"/>
          <a:lstStyle/>
          <a:p>
            <a:endParaRPr lang="en-US"/>
          </a:p>
        </p:txBody>
      </p:sp>
      <p:sp>
        <p:nvSpPr>
          <p:cNvPr id="106" name="Oval 24"/>
          <p:cNvSpPr>
            <a:spLocks noChangeArrowheads="1"/>
          </p:cNvSpPr>
          <p:nvPr/>
        </p:nvSpPr>
        <p:spPr bwMode="auto">
          <a:xfrm>
            <a:off x="450660" y="3292376"/>
            <a:ext cx="2404115" cy="1628775"/>
          </a:xfrm>
          <a:prstGeom prst="ellips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51484" tIns="25742" rIns="51484" bIns="25742" anchor="ctr"/>
          <a:lstStyle/>
          <a:p>
            <a:endParaRPr lang="en-US"/>
          </a:p>
        </p:txBody>
      </p:sp>
      <p:sp>
        <p:nvSpPr>
          <p:cNvPr id="107" name="Line 25"/>
          <p:cNvSpPr>
            <a:spLocks noChangeShapeType="1"/>
          </p:cNvSpPr>
          <p:nvPr/>
        </p:nvSpPr>
        <p:spPr bwMode="auto">
          <a:xfrm>
            <a:off x="2253746" y="2306538"/>
            <a:ext cx="0" cy="12430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1484" tIns="25742" rIns="51484" bIns="25742"/>
          <a:lstStyle/>
          <a:p>
            <a:endParaRPr lang="en-US"/>
          </a:p>
        </p:txBody>
      </p:sp>
      <p:sp>
        <p:nvSpPr>
          <p:cNvPr id="109" name="Line 27"/>
          <p:cNvSpPr>
            <a:spLocks noChangeShapeType="1"/>
          </p:cNvSpPr>
          <p:nvPr/>
        </p:nvSpPr>
        <p:spPr bwMode="auto">
          <a:xfrm flipH="1" flipV="1">
            <a:off x="1352203" y="3635276"/>
            <a:ext cx="772751" cy="2143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1484" tIns="25742" rIns="51484" bIns="25742"/>
          <a:lstStyle/>
          <a:p>
            <a:endParaRPr lang="en-US"/>
          </a:p>
        </p:txBody>
      </p:sp>
      <p:sp>
        <p:nvSpPr>
          <p:cNvPr id="111" name="Text Box 29"/>
          <p:cNvSpPr txBox="1">
            <a:spLocks noChangeArrowheads="1"/>
          </p:cNvSpPr>
          <p:nvPr/>
        </p:nvSpPr>
        <p:spPr bwMode="auto">
          <a:xfrm>
            <a:off x="536521" y="3035201"/>
            <a:ext cx="662570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MIT</a:t>
            </a:r>
          </a:p>
        </p:txBody>
      </p:sp>
      <p:pic>
        <p:nvPicPr>
          <p:cNvPr id="112" name="Picture 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734" y="3420963"/>
            <a:ext cx="252217" cy="686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" name="Line 32"/>
          <p:cNvSpPr>
            <a:spLocks noChangeShapeType="1"/>
          </p:cNvSpPr>
          <p:nvPr/>
        </p:nvSpPr>
        <p:spPr bwMode="auto">
          <a:xfrm flipH="1" flipV="1">
            <a:off x="3713387" y="3549551"/>
            <a:ext cx="580458" cy="19288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1484" tIns="25742" rIns="51484" bIns="25742"/>
          <a:lstStyle/>
          <a:p>
            <a:endParaRPr lang="en-US"/>
          </a:p>
        </p:txBody>
      </p:sp>
      <p:sp>
        <p:nvSpPr>
          <p:cNvPr id="115" name="Oval 33"/>
          <p:cNvSpPr>
            <a:spLocks noChangeArrowheads="1"/>
          </p:cNvSpPr>
          <p:nvPr/>
        </p:nvSpPr>
        <p:spPr bwMode="auto">
          <a:xfrm>
            <a:off x="2983567" y="3249513"/>
            <a:ext cx="2404115" cy="1628775"/>
          </a:xfrm>
          <a:prstGeom prst="ellips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51484" tIns="25742" rIns="51484" bIns="25742" anchor="ctr"/>
          <a:lstStyle/>
          <a:p>
            <a:endParaRPr lang="en-US"/>
          </a:p>
        </p:txBody>
      </p:sp>
      <p:sp>
        <p:nvSpPr>
          <p:cNvPr id="116" name="Text Box 34"/>
          <p:cNvSpPr txBox="1">
            <a:spLocks noChangeArrowheads="1"/>
          </p:cNvSpPr>
          <p:nvPr/>
        </p:nvSpPr>
        <p:spPr bwMode="auto">
          <a:xfrm>
            <a:off x="1433197" y="1393031"/>
            <a:ext cx="2681603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i="1" dirty="0" err="1">
                <a:solidFill>
                  <a:srgbClr val="FF3300"/>
                </a:solidFill>
                <a:latin typeface="Times New Roman"/>
              </a:rPr>
              <a:t>HTCondor</a:t>
            </a:r>
            <a:r>
              <a:rPr lang="en-US" i="1" dirty="0">
                <a:solidFill>
                  <a:srgbClr val="FF3300"/>
                </a:solidFill>
                <a:latin typeface="Times New Roman"/>
              </a:rPr>
              <a:t> Protocol</a:t>
            </a:r>
          </a:p>
        </p:txBody>
      </p:sp>
      <p:sp>
        <p:nvSpPr>
          <p:cNvPr id="117" name="Line 35"/>
          <p:cNvSpPr>
            <a:spLocks noChangeShapeType="1"/>
          </p:cNvSpPr>
          <p:nvPr/>
        </p:nvSpPr>
        <p:spPr bwMode="auto">
          <a:xfrm>
            <a:off x="2382538" y="2006501"/>
            <a:ext cx="1159127" cy="141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51484" tIns="25742" rIns="51484" bIns="25742"/>
          <a:lstStyle/>
          <a:p>
            <a:endParaRPr lang="en-US"/>
          </a:p>
        </p:txBody>
      </p:sp>
      <p:sp>
        <p:nvSpPr>
          <p:cNvPr id="118" name="Text Box 36"/>
          <p:cNvSpPr txBox="1">
            <a:spLocks noChangeArrowheads="1"/>
          </p:cNvSpPr>
          <p:nvPr/>
        </p:nvSpPr>
        <p:spPr bwMode="auto">
          <a:xfrm>
            <a:off x="3661513" y="2929830"/>
            <a:ext cx="937535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NCSA</a:t>
            </a:r>
          </a:p>
        </p:txBody>
      </p:sp>
      <p:sp>
        <p:nvSpPr>
          <p:cNvPr id="121" name="Text Box 39"/>
          <p:cNvSpPr txBox="1">
            <a:spLocks noChangeArrowheads="1"/>
          </p:cNvSpPr>
          <p:nvPr/>
        </p:nvSpPr>
        <p:spPr bwMode="auto">
          <a:xfrm>
            <a:off x="2339607" y="2778026"/>
            <a:ext cx="2236769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i="1" dirty="0">
                <a:solidFill>
                  <a:srgbClr val="FF3300"/>
                </a:solidFill>
                <a:latin typeface="Times New Roman"/>
              </a:rPr>
              <a:t>Globus Protocol</a:t>
            </a:r>
          </a:p>
        </p:txBody>
      </p:sp>
      <p:pic>
        <p:nvPicPr>
          <p:cNvPr id="45" name="Picture 2" descr="Y:\Graphics_Main\CSRA\CSRA-V-2013-8\development\PublicDomain_Clipart\1206564349675294349ericlemerdy_Servers.svg.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185" y="3861643"/>
            <a:ext cx="595358" cy="97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 Box 17"/>
          <p:cNvSpPr txBox="1">
            <a:spLocks noChangeArrowheads="1"/>
          </p:cNvSpPr>
          <p:nvPr/>
        </p:nvSpPr>
        <p:spPr bwMode="auto">
          <a:xfrm>
            <a:off x="2514600" y="1123950"/>
            <a:ext cx="1390984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Times New Roman"/>
              </a:rPr>
              <a:t>Wisconsin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93A2F-3F8B-5248-B873-3EE9ADF3F9F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47" name="Text Box 34"/>
          <p:cNvSpPr txBox="1">
            <a:spLocks noChangeArrowheads="1"/>
          </p:cNvSpPr>
          <p:nvPr/>
        </p:nvSpPr>
        <p:spPr bwMode="auto">
          <a:xfrm>
            <a:off x="762000" y="4629150"/>
            <a:ext cx="3912107" cy="42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4" tIns="25742" rIns="51484" bIns="2574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i="1" dirty="0">
                <a:solidFill>
                  <a:srgbClr val="FF3300"/>
                </a:solidFill>
                <a:latin typeface="Times New Roman"/>
              </a:rPr>
              <a:t>Some other intra-site protocol</a:t>
            </a:r>
          </a:p>
        </p:txBody>
      </p:sp>
    </p:spTree>
    <p:extLst>
      <p:ext uri="{BB962C8B-B14F-4D97-AF65-F5344CB8AC3E}">
        <p14:creationId xmlns:p14="http://schemas.microsoft.com/office/powerpoint/2010/main" val="2713410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5188</TotalTime>
  <Words>872</Words>
  <Application>Microsoft Office PowerPoint</Application>
  <PresentationFormat>On-screen Show (16:9)</PresentationFormat>
  <Paragraphs>200</Paragraphs>
  <Slides>16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Impact</vt:lpstr>
      <vt:lpstr>Times New Roman</vt:lpstr>
      <vt:lpstr>Whitney-BlackSC</vt:lpstr>
      <vt:lpstr>Office Theme</vt:lpstr>
      <vt:lpstr>PowerPoint Presentation</vt:lpstr>
      <vt:lpstr>“A Cloudy History of Time”</vt:lpstr>
      <vt:lpstr>“A Cloudy History of Time”</vt:lpstr>
      <vt:lpstr>Example: Rapid Atmospheric Modeling System, ColoState U</vt:lpstr>
      <vt:lpstr>Distributed Computing Resources</vt:lpstr>
      <vt:lpstr>An Application Coded by a Physicist</vt:lpstr>
      <vt:lpstr>An Application Coded by a Physicist</vt:lpstr>
      <vt:lpstr>Scheduling Problem</vt:lpstr>
      <vt:lpstr>2-level Scheduling Infrastructure</vt:lpstr>
      <vt:lpstr>Intra-site Protocol</vt:lpstr>
      <vt:lpstr>Condor (now HTCondor)</vt:lpstr>
      <vt:lpstr>Inter-site Protocol</vt:lpstr>
      <vt:lpstr>Globus</vt:lpstr>
      <vt:lpstr>Globus Toolkit</vt:lpstr>
      <vt:lpstr>Security Issues</vt:lpstr>
      <vt:lpstr>Summary</vt:lpstr>
    </vt:vector>
  </TitlesOfParts>
  <Company>CUCS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Indranil</dc:creator>
  <cp:lastModifiedBy>Aishwarya Ganesan</cp:lastModifiedBy>
  <cp:revision>1304</cp:revision>
  <dcterms:created xsi:type="dcterms:W3CDTF">2011-01-15T17:00:17Z</dcterms:created>
  <dcterms:modified xsi:type="dcterms:W3CDTF">2026-09-07T15:46:12Z</dcterms:modified>
</cp:coreProperties>
</file>