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298" r:id="rId1"/>
  </p:sldMasterIdLst>
  <p:notesMasterIdLst>
    <p:notesMasterId r:id="rId65"/>
  </p:notesMasterIdLst>
  <p:handoutMasterIdLst>
    <p:handoutMasterId r:id="rId66"/>
  </p:handoutMasterIdLst>
  <p:sldIdLst>
    <p:sldId id="308" r:id="rId2"/>
    <p:sldId id="396" r:id="rId3"/>
    <p:sldId id="313" r:id="rId4"/>
    <p:sldId id="315" r:id="rId5"/>
    <p:sldId id="316" r:id="rId6"/>
    <p:sldId id="321" r:id="rId7"/>
    <p:sldId id="318" r:id="rId8"/>
    <p:sldId id="319" r:id="rId9"/>
    <p:sldId id="320" r:id="rId10"/>
    <p:sldId id="325" r:id="rId11"/>
    <p:sldId id="326" r:id="rId12"/>
    <p:sldId id="327" r:id="rId13"/>
    <p:sldId id="328" r:id="rId14"/>
    <p:sldId id="336" r:id="rId15"/>
    <p:sldId id="337" r:id="rId16"/>
    <p:sldId id="331" r:id="rId17"/>
    <p:sldId id="332" r:id="rId18"/>
    <p:sldId id="413" r:id="rId19"/>
    <p:sldId id="414" r:id="rId20"/>
    <p:sldId id="399" r:id="rId21"/>
    <p:sldId id="401" r:id="rId22"/>
    <p:sldId id="333" r:id="rId23"/>
    <p:sldId id="415" r:id="rId24"/>
    <p:sldId id="403" r:id="rId25"/>
    <p:sldId id="334" r:id="rId26"/>
    <p:sldId id="335" r:id="rId27"/>
    <p:sldId id="339" r:id="rId28"/>
    <p:sldId id="340" r:id="rId29"/>
    <p:sldId id="341" r:id="rId30"/>
    <p:sldId id="342" r:id="rId31"/>
    <p:sldId id="406" r:id="rId32"/>
    <p:sldId id="344" r:id="rId33"/>
    <p:sldId id="416" r:id="rId34"/>
    <p:sldId id="417" r:id="rId35"/>
    <p:sldId id="418" r:id="rId36"/>
    <p:sldId id="419" r:id="rId37"/>
    <p:sldId id="346" r:id="rId38"/>
    <p:sldId id="420" r:id="rId39"/>
    <p:sldId id="345" r:id="rId40"/>
    <p:sldId id="347" r:id="rId41"/>
    <p:sldId id="354" r:id="rId42"/>
    <p:sldId id="349" r:id="rId43"/>
    <p:sldId id="350" r:id="rId44"/>
    <p:sldId id="351" r:id="rId45"/>
    <p:sldId id="352" r:id="rId46"/>
    <p:sldId id="353" r:id="rId47"/>
    <p:sldId id="355" r:id="rId48"/>
    <p:sldId id="359" r:id="rId49"/>
    <p:sldId id="358" r:id="rId50"/>
    <p:sldId id="357" r:id="rId51"/>
    <p:sldId id="360" r:id="rId52"/>
    <p:sldId id="356" r:id="rId53"/>
    <p:sldId id="361" r:id="rId54"/>
    <p:sldId id="369" r:id="rId55"/>
    <p:sldId id="362" r:id="rId56"/>
    <p:sldId id="363" r:id="rId57"/>
    <p:sldId id="364" r:id="rId58"/>
    <p:sldId id="365" r:id="rId59"/>
    <p:sldId id="366" r:id="rId60"/>
    <p:sldId id="367" r:id="rId61"/>
    <p:sldId id="386" r:id="rId62"/>
    <p:sldId id="368" r:id="rId63"/>
    <p:sldId id="405" r:id="rId64"/>
  </p:sldIdLst>
  <p:sldSz cx="9144000" cy="5143500" type="screen16x9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00FF00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80"/>
    <p:restoredTop sz="95039" autoAdjust="0"/>
  </p:normalViewPr>
  <p:slideViewPr>
    <p:cSldViewPr>
      <p:cViewPr varScale="1">
        <p:scale>
          <a:sx n="213" d="100"/>
          <a:sy n="213" d="100"/>
        </p:scale>
        <p:origin x="304" y="12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702" y="-66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pitchFamily="-111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pitchFamily="-111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47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pitchFamily="-111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47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pPr>
              <a:defRPr/>
            </a:pPr>
            <a:fld id="{BBDC20B8-BA63-C846-9A1B-A2D59ACEF7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31431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pitchFamily="-111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pitchFamily="-111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57200" y="720725"/>
            <a:ext cx="64008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4725" y="4560888"/>
            <a:ext cx="5365750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pitchFamily="-111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pPr>
              <a:defRPr/>
            </a:pPr>
            <a:fld id="{4E272E83-5DF8-2246-97CB-F4994E6A17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22159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11" charset="0"/>
        <a:ea typeface="ＭＳ Ｐゴシック" pitchFamily="-111" charset="-128"/>
        <a:cs typeface="ＭＳ Ｐゴシック" pitchFamily="-111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11" charset="0"/>
        <a:ea typeface="ＭＳ Ｐゴシック" pitchFamily="-111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11" charset="0"/>
        <a:ea typeface="ＭＳ Ｐゴシック" pitchFamily="-111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11" charset="0"/>
        <a:ea typeface="ＭＳ Ｐゴシック" pitchFamily="-111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11" charset="0"/>
        <a:ea typeface="ＭＳ Ｐゴシック" pitchFamily="-111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20725"/>
            <a:ext cx="6402388" cy="3600450"/>
          </a:xfrm>
          <a:ln/>
        </p:spPr>
      </p:sp>
      <p:sp>
        <p:nvSpPr>
          <p:cNvPr id="1843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/>
              <a:t>How did the little process know it had failed the exam? Because the teacher gave it a time out.</a:t>
            </a:r>
            <a:endParaRPr lang="en-US" sz="1200" dirty="0"/>
          </a:p>
          <a:p>
            <a:pPr eaLnBrk="1" hangingPunct="1"/>
            <a:endParaRPr lang="en-GB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 eaLnBrk="1" hangingPunct="1">
              <a:buNone/>
            </a:pPr>
            <a:endParaRPr lang="en-GB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E272E83-5DF8-2246-97CB-F4994E6A177D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14456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10E3E3-2C7C-A593-DDA5-13EE3C4644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2">
            <a:extLst>
              <a:ext uri="{FF2B5EF4-FFF2-40B4-BE49-F238E27FC236}">
                <a16:creationId xmlns:a16="http://schemas.microsoft.com/office/drawing/2014/main" id="{C8892D1F-92C5-80FC-23BD-A326C939780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6" name="Rectangle 3">
            <a:extLst>
              <a:ext uri="{FF2B5EF4-FFF2-40B4-BE49-F238E27FC236}">
                <a16:creationId xmlns:a16="http://schemas.microsoft.com/office/drawing/2014/main" id="{3F31B040-EBC0-0FDD-B51C-DE25FCFF620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 eaLnBrk="1" hangingPunct="1">
              <a:buNone/>
            </a:pPr>
            <a:endParaRPr lang="en-US" dirty="0">
              <a:latin typeface="Times New Roman" charset="0"/>
              <a:ea typeface="ＭＳ Ｐゴシック" charset="0"/>
              <a:cs typeface="ＭＳ Ｐゴシック" charset="0"/>
            </a:endParaRPr>
          </a:p>
          <a:p>
            <a:pPr marL="0" indent="0" eaLnBrk="1" hangingPunct="1">
              <a:buNone/>
            </a:pPr>
            <a:endParaRPr lang="en-US" dirty="0">
              <a:latin typeface="Times New Roman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US" dirty="0">
                <a:latin typeface="Times New Roman" charset="0"/>
                <a:ea typeface="ＭＳ Ｐゴシック" charset="0"/>
                <a:cs typeface="ＭＳ Ｐゴシック" charset="0"/>
              </a:rPr>
              <a:t>Yeah, any </a:t>
            </a:r>
            <a:r>
              <a:rPr lang="en-US" dirty="0" err="1">
                <a:latin typeface="Times New Roman" charset="0"/>
                <a:ea typeface="ＭＳ Ｐゴシック" charset="0"/>
                <a:cs typeface="ＭＳ Ｐゴシック" charset="0"/>
              </a:rPr>
              <a:t>heartbeatprotocol</a:t>
            </a:r>
            <a:r>
              <a:rPr lang="en-US" dirty="0">
                <a:latin typeface="Times New Roman" charset="0"/>
                <a:ea typeface="ＭＳ Ｐゴシック" charset="0"/>
                <a:cs typeface="ＭＳ Ｐゴシック" charset="0"/>
              </a:rPr>
              <a:t> will never be accurate in an asynchronous </a:t>
            </a:r>
            <a:r>
              <a:rPr lang="en-US" dirty="0" err="1">
                <a:latin typeface="Times New Roman" charset="0"/>
                <a:ea typeface="ＭＳ Ｐゴシック" charset="0"/>
                <a:cs typeface="ＭＳ Ｐゴシック" charset="0"/>
              </a:rPr>
              <a:t>network,no</a:t>
            </a:r>
            <a:r>
              <a:rPr lang="en-US" dirty="0">
                <a:latin typeface="Times New Roman" charset="0"/>
                <a:ea typeface="ＭＳ Ｐゴシック" charset="0"/>
                <a:cs typeface="ＭＳ Ｐゴシック" charset="0"/>
              </a:rPr>
              <a:t> matter whether you have central or any </a:t>
            </a:r>
            <a:r>
              <a:rPr lang="en-US" dirty="0" err="1">
                <a:latin typeface="Times New Roman" charset="0"/>
                <a:ea typeface="ＭＳ Ｐゴシック" charset="0"/>
                <a:cs typeface="ＭＳ Ｐゴシック" charset="0"/>
              </a:rPr>
              <a:t>ofthe</a:t>
            </a:r>
            <a:r>
              <a:rPr lang="en-US" dirty="0">
                <a:latin typeface="Times New Roman" charset="0"/>
                <a:ea typeface="ＭＳ Ｐゴシック" charset="0"/>
                <a:cs typeface="ＭＳ Ｐゴシック" charset="0"/>
              </a:rPr>
              <a:t> variants we study, because these </a:t>
            </a:r>
            <a:r>
              <a:rPr lang="en-US" dirty="0" err="1">
                <a:latin typeface="Times New Roman" charset="0"/>
                <a:ea typeface="ＭＳ Ｐゴシック" charset="0"/>
                <a:cs typeface="ＭＳ Ｐゴシック" charset="0"/>
              </a:rPr>
              <a:t>heartbeatmessages</a:t>
            </a:r>
            <a:r>
              <a:rPr lang="en-US" dirty="0">
                <a:latin typeface="Times New Roman" charset="0"/>
                <a:ea typeface="ＭＳ Ｐゴシック" charset="0"/>
                <a:cs typeface="ＭＳ Ｐゴシック" charset="0"/>
              </a:rPr>
              <a:t> can get dropped. PI's heartbeats </a:t>
            </a:r>
            <a:r>
              <a:rPr lang="en-US" dirty="0" err="1">
                <a:latin typeface="Times New Roman" charset="0"/>
                <a:ea typeface="ＭＳ Ｐゴシック" charset="0"/>
                <a:cs typeface="ＭＳ Ｐゴシック" charset="0"/>
              </a:rPr>
              <a:t>toPJ</a:t>
            </a:r>
            <a:r>
              <a:rPr lang="en-US" dirty="0">
                <a:latin typeface="Times New Roman" charset="0"/>
                <a:ea typeface="ＭＳ Ｐゴシック" charset="0"/>
                <a:cs typeface="ＭＳ Ｐゴシック" charset="0"/>
              </a:rPr>
              <a:t> can all be dropped by the network, </a:t>
            </a:r>
            <a:r>
              <a:rPr lang="en-US" dirty="0" err="1">
                <a:latin typeface="Times New Roman" charset="0"/>
                <a:ea typeface="ＭＳ Ｐゴシック" charset="0"/>
                <a:cs typeface="ＭＳ Ｐゴシック" charset="0"/>
              </a:rPr>
              <a:t>eventhough</a:t>
            </a:r>
            <a:r>
              <a:rPr lang="en-US" dirty="0">
                <a:latin typeface="Times New Roman" charset="0"/>
                <a:ea typeface="ＭＳ Ｐゴシック" charset="0"/>
                <a:cs typeface="ＭＳ Ｐゴシック" charset="0"/>
              </a:rPr>
              <a:t> PI is alive. And from the </a:t>
            </a:r>
            <a:r>
              <a:rPr lang="en-US" dirty="0" err="1">
                <a:latin typeface="Times New Roman" charset="0"/>
                <a:ea typeface="ＭＳ Ｐゴシック" charset="0"/>
                <a:cs typeface="ＭＳ Ｐゴシック" charset="0"/>
              </a:rPr>
              <a:t>viewpointof</a:t>
            </a:r>
            <a:r>
              <a:rPr lang="en-US" dirty="0">
                <a:latin typeface="Times New Roman" charset="0"/>
                <a:ea typeface="ＭＳ Ｐゴシック" charset="0"/>
                <a:cs typeface="ＭＳ Ｐゴシック" charset="0"/>
              </a:rPr>
              <a:t> PJ, it cannot distinguish whether PI </a:t>
            </a:r>
            <a:r>
              <a:rPr lang="en-US" dirty="0" err="1">
                <a:latin typeface="Times New Roman" charset="0"/>
                <a:ea typeface="ＭＳ Ｐゴシック" charset="0"/>
                <a:cs typeface="ＭＳ Ｐゴシック" charset="0"/>
              </a:rPr>
              <a:t>hasactually</a:t>
            </a:r>
            <a:r>
              <a:rPr lang="en-US" dirty="0">
                <a:latin typeface="Times New Roman" charset="0"/>
                <a:ea typeface="ＭＳ Ｐゴシック" charset="0"/>
                <a:cs typeface="ＭＳ Ｐゴシック" charset="0"/>
              </a:rPr>
              <a:t> failed or whether PI's </a:t>
            </a:r>
            <a:r>
              <a:rPr lang="en-US" dirty="0" err="1">
                <a:latin typeface="Times New Roman" charset="0"/>
                <a:ea typeface="ＭＳ Ｐゴシック" charset="0"/>
                <a:cs typeface="ＭＳ Ｐゴシック" charset="0"/>
              </a:rPr>
              <a:t>heartbeatsare</a:t>
            </a:r>
            <a:r>
              <a:rPr lang="en-US" dirty="0">
                <a:latin typeface="Times New Roman" charset="0"/>
                <a:ea typeface="ＭＳ Ｐゴシック" charset="0"/>
                <a:cs typeface="ＭＳ Ｐゴシック" charset="0"/>
              </a:rPr>
              <a:t> getting dropped. And between those </a:t>
            </a:r>
            <a:r>
              <a:rPr lang="en-US" dirty="0" err="1">
                <a:latin typeface="Times New Roman" charset="0"/>
                <a:ea typeface="ＭＳ Ｐゴシック" charset="0"/>
                <a:cs typeface="ＭＳ Ｐゴシック" charset="0"/>
              </a:rPr>
              <a:t>twochoices</a:t>
            </a:r>
            <a:r>
              <a:rPr lang="en-US" dirty="0">
                <a:latin typeface="Times New Roman" charset="0"/>
                <a:ea typeface="ＭＳ Ｐゴシック" charset="0"/>
                <a:cs typeface="ＭＳ Ｐゴシック" charset="0"/>
              </a:rPr>
              <a:t>, in order to guarantee completeness, PJ </a:t>
            </a:r>
            <a:r>
              <a:rPr lang="en-US" dirty="0" err="1">
                <a:latin typeface="Times New Roman" charset="0"/>
                <a:ea typeface="ＭＳ Ｐゴシック" charset="0"/>
                <a:cs typeface="ＭＳ Ｐゴシック" charset="0"/>
              </a:rPr>
              <a:t>mustmark</a:t>
            </a:r>
            <a:r>
              <a:rPr lang="en-US" dirty="0">
                <a:latin typeface="Times New Roman" charset="0"/>
                <a:ea typeface="ＭＳ Ｐゴシック" charset="0"/>
                <a:cs typeface="ＭＳ Ｐゴシック" charset="0"/>
              </a:rPr>
              <a:t> PI as having failed. And </a:t>
            </a:r>
            <a:r>
              <a:rPr lang="en-US" dirty="0" err="1">
                <a:latin typeface="Times New Roman" charset="0"/>
                <a:ea typeface="ＭＳ Ｐゴシック" charset="0"/>
                <a:cs typeface="ＭＳ Ｐゴシック" charset="0"/>
              </a:rPr>
              <a:t>therefore,you</a:t>
            </a:r>
            <a:r>
              <a:rPr lang="en-US" dirty="0">
                <a:latin typeface="Times New Roman" charset="0"/>
                <a:ea typeface="ＭＳ Ｐゴシック" charset="0"/>
                <a:cs typeface="ＭＳ Ｐゴシック" charset="0"/>
              </a:rPr>
              <a:t> will have false positives in </a:t>
            </a:r>
            <a:r>
              <a:rPr lang="en-US" dirty="0" err="1">
                <a:latin typeface="Times New Roman" charset="0"/>
                <a:ea typeface="ＭＳ Ｐゴシック" charset="0"/>
                <a:cs typeface="ＭＳ Ｐゴシック" charset="0"/>
              </a:rPr>
              <a:t>anyheart</a:t>
            </a:r>
            <a:r>
              <a:rPr lang="en-US" dirty="0">
                <a:latin typeface="Times New Roman" charset="0"/>
                <a:ea typeface="ＭＳ Ｐゴシック" charset="0"/>
                <a:cs typeface="ＭＳ Ｐゴシック" charset="0"/>
              </a:rPr>
              <a:t> beating protocol. This is a very common trick question in </a:t>
            </a:r>
            <a:r>
              <a:rPr lang="en-US" dirty="0" err="1">
                <a:latin typeface="Times New Roman" charset="0"/>
                <a:ea typeface="ＭＳ Ｐゴシック" charset="0"/>
                <a:cs typeface="ＭＳ Ｐゴシック" charset="0"/>
              </a:rPr>
              <a:t>ourexams</a:t>
            </a:r>
            <a:r>
              <a:rPr lang="en-US" dirty="0">
                <a:latin typeface="Times New Roman" charset="0"/>
                <a:ea typeface="ＭＳ Ｐゴシック" charset="0"/>
                <a:cs typeface="ＭＳ Ｐゴシック" charset="0"/>
              </a:rPr>
              <a:t>, by the way.</a:t>
            </a:r>
            <a:endParaRPr lang="en-GB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017589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/>
              <a:t>Why are neighbors on a ring deep in love? … Because one’s heart beats for the other.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How does a newly-married couple detect failures? Ring </a:t>
            </a:r>
            <a:r>
              <a:rPr lang="en-US" sz="1200" dirty="0" err="1"/>
              <a:t>heartbeating</a:t>
            </a:r>
            <a:r>
              <a:rPr lang="en-US" sz="1200" dirty="0"/>
              <a:t>.</a:t>
            </a:r>
          </a:p>
          <a:p>
            <a:endParaRPr lang="en-US" dirty="0"/>
          </a:p>
          <a:p>
            <a:pPr marL="228600" indent="-228600">
              <a:buAutoNum type="alphaUcPeriod"/>
            </a:pPr>
            <a:endParaRPr lang="en-US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2F310A-A436-49D6-AB35-756B66F855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2">
            <a:extLst>
              <a:ext uri="{FF2B5EF4-FFF2-40B4-BE49-F238E27FC236}">
                <a16:creationId xmlns:a16="http://schemas.microsoft.com/office/drawing/2014/main" id="{01309E2D-C398-90BE-A8DE-42BE90D65B0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4" name="Rectangle 3">
            <a:extLst>
              <a:ext uri="{FF2B5EF4-FFF2-40B4-BE49-F238E27FC236}">
                <a16:creationId xmlns:a16="http://schemas.microsoft.com/office/drawing/2014/main" id="{438495C9-6ADC-ADAE-0CF4-925EF3E5332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/>
              <a:t>Why are neighbors on a ring deep in love? … Because one’s heart beats for the other.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How does a newly-married couple detect failures? Ring </a:t>
            </a:r>
            <a:r>
              <a:rPr lang="en-US" sz="1200" dirty="0" err="1"/>
              <a:t>heartbeating</a:t>
            </a:r>
            <a:r>
              <a:rPr lang="en-US" sz="1200" dirty="0"/>
              <a:t>.</a:t>
            </a:r>
          </a:p>
          <a:p>
            <a:endParaRPr lang="en-US" dirty="0"/>
          </a:p>
          <a:p>
            <a:r>
              <a:rPr lang="en-US" dirty="0"/>
              <a:t>For ring </a:t>
            </a:r>
            <a:r>
              <a:rPr lang="en-US" dirty="0" err="1"/>
              <a:t>heartbeating</a:t>
            </a:r>
            <a:r>
              <a:rPr lang="en-US" dirty="0"/>
              <a:t>, assuming at most one process fails, which of the following best describes the failure detector?</a:t>
            </a:r>
          </a:p>
          <a:p>
            <a:pPr marL="228600" indent="-228600">
              <a:buAutoNum type="alphaUcPeriod"/>
            </a:pPr>
            <a:r>
              <a:rPr lang="en-US" dirty="0"/>
              <a:t>Accurate and complete</a:t>
            </a:r>
            <a:br>
              <a:rPr lang="en-US" dirty="0"/>
            </a:br>
            <a:r>
              <a:rPr lang="en-US" dirty="0"/>
              <a:t>B. Not accurate, but complete</a:t>
            </a:r>
            <a:br>
              <a:rPr lang="en-US" dirty="0"/>
            </a:br>
            <a:r>
              <a:rPr lang="en-US" dirty="0"/>
              <a:t>C. Accurate, but not complete</a:t>
            </a:r>
            <a:br>
              <a:rPr lang="en-US" dirty="0"/>
            </a:br>
            <a:r>
              <a:rPr lang="en-US" dirty="0"/>
              <a:t>D. Neither accurate nor complete</a:t>
            </a:r>
          </a:p>
          <a:p>
            <a:pPr marL="228600" indent="-228600">
              <a:buAutoNum type="alphaUcPeriod"/>
            </a:pPr>
            <a:endParaRPr lang="en-US" dirty="0"/>
          </a:p>
          <a:p>
            <a:r>
              <a:rPr lang="en-US" dirty="0"/>
              <a:t>For ring </a:t>
            </a:r>
            <a:r>
              <a:rPr lang="en-US" dirty="0" err="1"/>
              <a:t>heartbeating</a:t>
            </a:r>
            <a:r>
              <a:rPr lang="en-US" dirty="0"/>
              <a:t>, which of the following best describes the failure detector?</a:t>
            </a:r>
          </a:p>
          <a:p>
            <a:r>
              <a:rPr lang="en-US" dirty="0"/>
              <a:t>A. Accurate and complete</a:t>
            </a:r>
            <a:br>
              <a:rPr lang="en-US" dirty="0"/>
            </a:br>
            <a:r>
              <a:rPr lang="en-US" dirty="0"/>
              <a:t>B. Not accurate, but complete</a:t>
            </a:r>
            <a:br>
              <a:rPr lang="en-US" dirty="0"/>
            </a:br>
            <a:r>
              <a:rPr lang="en-US" dirty="0"/>
              <a:t>C. Accurate, but not complete</a:t>
            </a:r>
            <a:br>
              <a:rPr lang="en-US" dirty="0"/>
            </a:br>
            <a:r>
              <a:rPr lang="en-US" dirty="0"/>
              <a:t>D. Neither accurate nor complete</a:t>
            </a:r>
          </a:p>
          <a:p>
            <a:pPr marL="228600" indent="-228600">
              <a:buAutoNum type="alphaU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40691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dirty="0">
                <a:latin typeface="Times New Roman" charset="0"/>
                <a:ea typeface="ＭＳ Ｐゴシック" charset="0"/>
                <a:cs typeface="ＭＳ Ｐゴシック" charset="0"/>
              </a:rPr>
              <a:t>N^2 messages in the network</a:t>
            </a:r>
          </a:p>
          <a:p>
            <a:pPr eaLnBrk="1" hangingPunct="1"/>
            <a:endParaRPr lang="en-GB" dirty="0">
              <a:latin typeface="Times New Roman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GB" dirty="0">
                <a:latin typeface="Times New Roman" charset="0"/>
                <a:ea typeface="ＭＳ Ｐゴシック" charset="0"/>
                <a:cs typeface="ＭＳ Ｐゴシック" charset="0"/>
              </a:rPr>
              <a:t>1 drop will result in failed detection</a:t>
            </a:r>
          </a:p>
          <a:p>
            <a:pPr eaLnBrk="1" hangingPunct="1"/>
            <a:r>
              <a:rPr lang="en-GB" dirty="0">
                <a:latin typeface="Times New Roman" charset="0"/>
                <a:ea typeface="ＭＳ Ｐゴシック" charset="0"/>
                <a:cs typeface="ＭＳ Ｐゴシック" charset="0"/>
              </a:rPr>
              <a:t>Vs.</a:t>
            </a:r>
          </a:p>
          <a:p>
            <a:pPr eaLnBrk="1" hangingPunct="1"/>
            <a:r>
              <a:rPr lang="en-GB" dirty="0">
                <a:latin typeface="Times New Roman" charset="0"/>
                <a:ea typeface="ＭＳ Ｐゴシック" charset="0"/>
                <a:cs typeface="ＭＳ Ｐゴシック" charset="0"/>
              </a:rPr>
              <a:t>N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8788" y="720725"/>
            <a:ext cx="6400800" cy="3600450"/>
          </a:xfrm>
          <a:ln/>
        </p:spPr>
      </p:sp>
      <p:sp>
        <p:nvSpPr>
          <p:cNvPr id="6144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dirty="0">
                <a:latin typeface="Times New Roman" charset="0"/>
                <a:ea typeface="ＭＳ Ｐゴシック" charset="0"/>
                <a:cs typeface="ＭＳ Ｐゴシック" charset="0"/>
              </a:rPr>
              <a:t>Latest heartbeat counter node 1 has heard from node 3. </a:t>
            </a:r>
          </a:p>
          <a:p>
            <a:pPr eaLnBrk="1" hangingPunct="1"/>
            <a:r>
              <a:rPr lang="en-US" dirty="0">
                <a:latin typeface="Times New Roman" charset="0"/>
                <a:ea typeface="ＭＳ Ｐゴシック" charset="0"/>
                <a:cs typeface="ＭＳ Ｐゴシック" charset="0"/>
              </a:rPr>
              <a:t>Node 3 is the only one that can increment the heartbeat counter. Other nodes just gossip it. </a:t>
            </a:r>
          </a:p>
          <a:p>
            <a:pPr eaLnBrk="1" hangingPunct="1"/>
            <a:endParaRPr lang="en-US" dirty="0">
              <a:latin typeface="Times New Roman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US" dirty="0">
                <a:latin typeface="Times New Roman" charset="0"/>
                <a:ea typeface="ＭＳ Ｐゴシック" charset="0"/>
                <a:cs typeface="ＭＳ Ｐゴシック" charset="0"/>
              </a:rPr>
              <a:t>Local time when entry was last updated</a:t>
            </a: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8788" y="720725"/>
            <a:ext cx="6400800" cy="3600450"/>
          </a:xfrm>
          <a:ln/>
        </p:spPr>
      </p:sp>
      <p:sp>
        <p:nvSpPr>
          <p:cNvPr id="6349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8788" y="720725"/>
            <a:ext cx="6400800" cy="3600450"/>
          </a:xfrm>
          <a:ln/>
        </p:spPr>
      </p:sp>
      <p:sp>
        <p:nvSpPr>
          <p:cNvPr id="6553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8788" y="720725"/>
            <a:ext cx="6400800" cy="3600450"/>
          </a:xfrm>
          <a:ln/>
        </p:spPr>
      </p:sp>
      <p:sp>
        <p:nvSpPr>
          <p:cNvPr id="6963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548A5B-F250-2E40-CAC0-CA93ADAE98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2">
            <a:extLst>
              <a:ext uri="{FF2B5EF4-FFF2-40B4-BE49-F238E27FC236}">
                <a16:creationId xmlns:a16="http://schemas.microsoft.com/office/drawing/2014/main" id="{7E0F6062-978C-D815-98D2-3134E184137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8788" y="720725"/>
            <a:ext cx="6400800" cy="3600450"/>
          </a:xfrm>
          <a:ln/>
        </p:spPr>
      </p:sp>
      <p:sp>
        <p:nvSpPr>
          <p:cNvPr id="69634" name="Rectangle 3">
            <a:extLst>
              <a:ext uri="{FF2B5EF4-FFF2-40B4-BE49-F238E27FC236}">
                <a16:creationId xmlns:a16="http://schemas.microsoft.com/office/drawing/2014/main" id="{7287751C-C8B8-A1DB-B59B-BDF09D18885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132385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477C2E-063F-13DA-2BD0-F14CCD7052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>
            <a:extLst>
              <a:ext uri="{FF2B5EF4-FFF2-40B4-BE49-F238E27FC236}">
                <a16:creationId xmlns:a16="http://schemas.microsoft.com/office/drawing/2014/main" id="{83795589-623B-0247-E6A1-499398ED631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20725"/>
            <a:ext cx="6402388" cy="3600450"/>
          </a:xfrm>
          <a:ln/>
        </p:spPr>
      </p:sp>
      <p:sp>
        <p:nvSpPr>
          <p:cNvPr id="18434" name="Rectangle 3">
            <a:extLst>
              <a:ext uri="{FF2B5EF4-FFF2-40B4-BE49-F238E27FC236}">
                <a16:creationId xmlns:a16="http://schemas.microsoft.com/office/drawing/2014/main" id="{BF0BBFD5-9C50-7D50-2021-BA407B42E43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734499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dirty="0">
                <a:latin typeface="Times New Roman" charset="0"/>
                <a:ea typeface="ＭＳ Ｐゴシック" charset="0"/>
                <a:cs typeface="ＭＳ Ｐゴシック" charset="0"/>
              </a:rPr>
              <a:t>Target detection time what is the probability of detecting a non-faulty node as faulty.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dirty="0" err="1">
                <a:latin typeface="Times New Roman" charset="0"/>
                <a:ea typeface="ＭＳ Ｐゴシック" charset="0"/>
                <a:cs typeface="ＭＳ Ｐゴシック" charset="0"/>
              </a:rPr>
              <a:t>Pml^r</a:t>
            </a:r>
            <a:r>
              <a:rPr lang="en-GB" dirty="0">
                <a:latin typeface="Times New Roman" charset="0"/>
                <a:ea typeface="ＭＳ Ｐゴシック" charset="0"/>
                <a:cs typeface="ＭＳ Ｐゴシック" charset="0"/>
              </a:rPr>
              <a:t> &lt; PM(T) =&gt; r &gt; log(PM(T))/log(</a:t>
            </a:r>
            <a:r>
              <a:rPr lang="en-GB" dirty="0" err="1">
                <a:latin typeface="Times New Roman" charset="0"/>
                <a:ea typeface="ＭＳ Ｐゴシック" charset="0"/>
                <a:cs typeface="ＭＳ Ｐゴシック" charset="0"/>
              </a:rPr>
              <a:t>pml</a:t>
            </a:r>
            <a:r>
              <a:rPr lang="en-GB" dirty="0">
                <a:latin typeface="Times New Roman" charset="0"/>
                <a:ea typeface="ＭＳ Ｐゴシック" charset="0"/>
                <a:cs typeface="ＭＳ Ｐゴシック" charset="0"/>
              </a:rPr>
              <a:t>) (since PM(T) and </a:t>
            </a:r>
            <a:r>
              <a:rPr lang="en-GB" dirty="0" err="1">
                <a:latin typeface="Times New Roman" charset="0"/>
                <a:ea typeface="ＭＳ Ｐゴシック" charset="0"/>
                <a:cs typeface="ＭＳ Ｐゴシック" charset="0"/>
              </a:rPr>
              <a:t>pml</a:t>
            </a:r>
            <a:r>
              <a:rPr lang="en-GB" dirty="0">
                <a:latin typeface="Times New Roman" charset="0"/>
                <a:ea typeface="ＭＳ Ｐゴシック" charset="0"/>
                <a:cs typeface="ＭＳ Ｐゴシック" charset="0"/>
              </a:rPr>
              <a:t> are each &lt; 1.</a:t>
            </a: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9" tIns="48330" rIns="96659" bIns="48330"/>
          <a:lstStyle/>
          <a:p>
            <a:pPr eaLnBrk="1" hangingPunct="1"/>
            <a:endParaRPr lang="en-US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dirty="0">
                <a:latin typeface="Times New Roman" charset="0"/>
                <a:ea typeface="ＭＳ Ｐゴシック" charset="0"/>
                <a:cs typeface="ＭＳ Ｐゴシック" charset="0"/>
              </a:rPr>
              <a:t>This detection time is based on only direct pings. Indirect pings will reduce detection time even further!</a:t>
            </a:r>
          </a:p>
          <a:p>
            <a:pPr eaLnBrk="1" hangingPunct="1"/>
            <a:endParaRPr lang="en-GB" dirty="0">
              <a:latin typeface="Times New Roman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GB" dirty="0">
                <a:latin typeface="Times New Roman" charset="0"/>
                <a:ea typeface="ＭＳ Ｐゴシック" charset="0"/>
                <a:cs typeface="ＭＳ Ｐゴシック" charset="0"/>
              </a:rPr>
              <a:t>Reiterate that it converges. Also it is *independent* of N.</a:t>
            </a:r>
          </a:p>
          <a:p>
            <a:pPr eaLnBrk="1" hangingPunct="1"/>
            <a:endParaRPr lang="en-GB" dirty="0">
              <a:latin typeface="Times New Roman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GB" dirty="0" err="1">
                <a:latin typeface="Times New Roman" charset="0"/>
                <a:ea typeface="ＭＳ Ｐゴシック" charset="0"/>
                <a:cs typeface="ＭＳ Ｐゴシック" charset="0"/>
              </a:rPr>
              <a:t>Pr</a:t>
            </a:r>
            <a:r>
              <a:rPr lang="en-GB" dirty="0">
                <a:latin typeface="Times New Roman" charset="0"/>
                <a:ea typeface="ＭＳ Ｐゴシック" charset="0"/>
                <a:cs typeface="ＭＳ Ｐゴシック" charset="0"/>
              </a:rPr>
              <a:t>[pinging]; =&gt; expected detection time, </a:t>
            </a:r>
            <a:r>
              <a:rPr lang="en-GB" dirty="0" err="1">
                <a:latin typeface="Times New Roman" charset="0"/>
                <a:ea typeface="ＭＳ Ｐゴシック" charset="0"/>
                <a:cs typeface="ＭＳ Ｐゴシック" charset="0"/>
              </a:rPr>
              <a:t>whp</a:t>
            </a:r>
            <a:r>
              <a:rPr lang="en-GB" dirty="0">
                <a:latin typeface="Times New Roman" charset="0"/>
                <a:ea typeface="ＭＳ Ｐゴシック" charset="0"/>
                <a:cs typeface="ＭＳ Ｐゴシック" charset="0"/>
              </a:rPr>
              <a:t> detection time, </a:t>
            </a:r>
            <a:r>
              <a:rPr lang="en-GB" dirty="0" err="1">
                <a:latin typeface="Times New Roman" charset="0"/>
                <a:ea typeface="ＭＳ Ｐゴシック" charset="0"/>
                <a:cs typeface="ＭＳ Ｐゴシック" charset="0"/>
              </a:rPr>
              <a:t>wc</a:t>
            </a:r>
            <a:r>
              <a:rPr lang="en-GB" dirty="0">
                <a:latin typeface="Times New Roman" charset="0"/>
                <a:ea typeface="ＭＳ Ｐゴシック" charset="0"/>
                <a:cs typeface="ＭＳ Ｐゴシック" charset="0"/>
              </a:rPr>
              <a:t> detection time. (</a:t>
            </a:r>
            <a:r>
              <a:rPr lang="en-GB" dirty="0" err="1">
                <a:latin typeface="Times New Roman" charset="0"/>
                <a:ea typeface="ＭＳ Ｐゴシック" charset="0"/>
                <a:cs typeface="ＭＳ Ｐゴシック" charset="0"/>
              </a:rPr>
              <a:t>ind</a:t>
            </a:r>
            <a:r>
              <a:rPr lang="en-GB" dirty="0">
                <a:latin typeface="Times New Roman" charset="0"/>
                <a:ea typeface="ＭＳ Ｐゴシック" charset="0"/>
                <a:cs typeface="ＭＳ Ｐゴシック" charset="0"/>
              </a:rPr>
              <a:t> of n)</a:t>
            </a:r>
          </a:p>
          <a:p>
            <a:pPr eaLnBrk="1" hangingPunct="1"/>
            <a:r>
              <a:rPr lang="en-GB" dirty="0">
                <a:latin typeface="Times New Roman" charset="0"/>
                <a:ea typeface="ＭＳ Ｐゴシック" charset="0"/>
                <a:cs typeface="ＭＳ Ｐゴシック" charset="0"/>
              </a:rPr>
              <a:t>PM(T) can be </a:t>
            </a:r>
            <a:r>
              <a:rPr lang="en-GB" dirty="0" err="1">
                <a:latin typeface="Times New Roman" charset="0"/>
                <a:ea typeface="ＭＳ Ｐゴシック" charset="0"/>
                <a:cs typeface="ＭＳ Ｐゴシック" charset="0"/>
              </a:rPr>
              <a:t>calc’ed</a:t>
            </a:r>
            <a:r>
              <a:rPr lang="en-GB" dirty="0">
                <a:latin typeface="Times New Roman" charset="0"/>
                <a:ea typeface="ＭＳ Ｐゴシック" charset="0"/>
                <a:cs typeface="ＭＳ Ｐゴシック" charset="0"/>
              </a:rPr>
              <a:t> as a function of T, </a:t>
            </a:r>
            <a:r>
              <a:rPr lang="en-GB" dirty="0" err="1">
                <a:latin typeface="Times New Roman" charset="0"/>
                <a:ea typeface="ＭＳ Ｐゴシック" charset="0"/>
                <a:cs typeface="ＭＳ Ｐゴシック" charset="0"/>
              </a:rPr>
              <a:t>pml</a:t>
            </a:r>
            <a:r>
              <a:rPr lang="en-GB" dirty="0">
                <a:latin typeface="Times New Roman" charset="0"/>
                <a:ea typeface="ＭＳ Ｐゴシック" charset="0"/>
                <a:cs typeface="ＭＳ Ｐゴシック" charset="0"/>
              </a:rPr>
              <a:t>, pf (</a:t>
            </a:r>
            <a:r>
              <a:rPr lang="en-GB" dirty="0" err="1">
                <a:latin typeface="Times New Roman" charset="0"/>
                <a:ea typeface="ＭＳ Ｐゴシック" charset="0"/>
                <a:cs typeface="ＭＳ Ｐゴシック" charset="0"/>
              </a:rPr>
              <a:t>ind</a:t>
            </a:r>
            <a:r>
              <a:rPr lang="en-GB" dirty="0">
                <a:latin typeface="Times New Roman" charset="0"/>
                <a:ea typeface="ＭＳ Ｐゴシック" charset="0"/>
                <a:cs typeface="ＭＳ Ｐゴシック" charset="0"/>
              </a:rPr>
              <a:t> of n)</a:t>
            </a:r>
          </a:p>
          <a:p>
            <a:pPr eaLnBrk="1" hangingPunct="1"/>
            <a:r>
              <a:rPr lang="en-GB" dirty="0">
                <a:latin typeface="Times New Roman" charset="0"/>
                <a:ea typeface="ＭＳ Ｐゴシック" charset="0"/>
                <a:cs typeface="ＭＳ Ｐゴシック" charset="0"/>
              </a:rPr>
              <a:t>Trends on </a:t>
            </a:r>
            <a:r>
              <a:rPr lang="en-GB" dirty="0" err="1">
                <a:latin typeface="Times New Roman" charset="0"/>
                <a:ea typeface="ＭＳ Ｐゴシック" charset="0"/>
                <a:cs typeface="ＭＳ Ｐゴシック" charset="0"/>
              </a:rPr>
              <a:t>wc</a:t>
            </a:r>
            <a:r>
              <a:rPr lang="en-GB" dirty="0">
                <a:latin typeface="Times New Roman" charset="0"/>
                <a:ea typeface="ＭＳ Ｐゴシック" charset="0"/>
                <a:cs typeface="ＭＳ Ｐゴシック" charset="0"/>
              </a:rPr>
              <a:t> L/L* and E[L]/L*</a:t>
            </a: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dirty="0" err="1">
                <a:latin typeface="Times New Roman" charset="0"/>
                <a:ea typeface="ＭＳ Ｐゴシック" charset="0"/>
                <a:cs typeface="ＭＳ Ｐゴシック" charset="0"/>
              </a:rPr>
              <a:t>Pr</a:t>
            </a:r>
            <a:r>
              <a:rPr lang="en-GB" dirty="0">
                <a:latin typeface="Times New Roman" charset="0"/>
                <a:ea typeface="ＭＳ Ｐゴシック" charset="0"/>
                <a:cs typeface="ＭＳ Ｐゴシック" charset="0"/>
              </a:rPr>
              <a:t>[pinging]; =&gt; expected detection time, </a:t>
            </a:r>
            <a:r>
              <a:rPr lang="en-GB" dirty="0" err="1">
                <a:latin typeface="Times New Roman" charset="0"/>
                <a:ea typeface="ＭＳ Ｐゴシック" charset="0"/>
                <a:cs typeface="ＭＳ Ｐゴシック" charset="0"/>
              </a:rPr>
              <a:t>whp</a:t>
            </a:r>
            <a:r>
              <a:rPr lang="en-GB" dirty="0">
                <a:latin typeface="Times New Roman" charset="0"/>
                <a:ea typeface="ＭＳ Ｐゴシック" charset="0"/>
                <a:cs typeface="ＭＳ Ｐゴシック" charset="0"/>
              </a:rPr>
              <a:t> detection time, </a:t>
            </a:r>
            <a:r>
              <a:rPr lang="en-GB" dirty="0" err="1">
                <a:latin typeface="Times New Roman" charset="0"/>
                <a:ea typeface="ＭＳ Ｐゴシック" charset="0"/>
                <a:cs typeface="ＭＳ Ｐゴシック" charset="0"/>
              </a:rPr>
              <a:t>wc</a:t>
            </a:r>
            <a:r>
              <a:rPr lang="en-GB" dirty="0">
                <a:latin typeface="Times New Roman" charset="0"/>
                <a:ea typeface="ＭＳ Ｐゴシック" charset="0"/>
                <a:cs typeface="ＭＳ Ｐゴシック" charset="0"/>
              </a:rPr>
              <a:t> detection time. (</a:t>
            </a:r>
            <a:r>
              <a:rPr lang="en-GB" dirty="0" err="1">
                <a:latin typeface="Times New Roman" charset="0"/>
                <a:ea typeface="ＭＳ Ｐゴシック" charset="0"/>
                <a:cs typeface="ＭＳ Ｐゴシック" charset="0"/>
              </a:rPr>
              <a:t>ind</a:t>
            </a:r>
            <a:r>
              <a:rPr lang="en-GB" dirty="0">
                <a:latin typeface="Times New Roman" charset="0"/>
                <a:ea typeface="ＭＳ Ｐゴシック" charset="0"/>
                <a:cs typeface="ＭＳ Ｐゴシック" charset="0"/>
              </a:rPr>
              <a:t> of n)</a:t>
            </a:r>
          </a:p>
          <a:p>
            <a:pPr eaLnBrk="1" hangingPunct="1"/>
            <a:endParaRPr lang="en-GB" dirty="0">
              <a:latin typeface="Times New Roman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GB" dirty="0">
                <a:latin typeface="Times New Roman" charset="0"/>
                <a:ea typeface="ＭＳ Ｐゴシック" charset="0"/>
                <a:cs typeface="ＭＳ Ｐゴシック" charset="0"/>
              </a:rPr>
              <a:t>PM(T) can be </a:t>
            </a:r>
            <a:r>
              <a:rPr lang="en-GB" dirty="0" err="1">
                <a:latin typeface="Times New Roman" charset="0"/>
                <a:ea typeface="ＭＳ Ｐゴシック" charset="0"/>
                <a:cs typeface="ＭＳ Ｐゴシック" charset="0"/>
              </a:rPr>
              <a:t>calc’ed</a:t>
            </a:r>
            <a:r>
              <a:rPr lang="en-GB" dirty="0">
                <a:latin typeface="Times New Roman" charset="0"/>
                <a:ea typeface="ＭＳ Ｐゴシック" charset="0"/>
                <a:cs typeface="ＭＳ Ｐゴシック" charset="0"/>
              </a:rPr>
              <a:t> as a function of T, </a:t>
            </a:r>
            <a:r>
              <a:rPr lang="en-GB" dirty="0" err="1">
                <a:latin typeface="Times New Roman" charset="0"/>
                <a:ea typeface="ＭＳ Ｐゴシック" charset="0"/>
                <a:cs typeface="ＭＳ Ｐゴシック" charset="0"/>
              </a:rPr>
              <a:t>pml</a:t>
            </a:r>
            <a:r>
              <a:rPr lang="en-GB" dirty="0">
                <a:latin typeface="Times New Roman" charset="0"/>
                <a:ea typeface="ＭＳ Ｐゴシック" charset="0"/>
                <a:cs typeface="ＭＳ Ｐゴシック" charset="0"/>
              </a:rPr>
              <a:t>, pf (</a:t>
            </a:r>
            <a:r>
              <a:rPr lang="en-GB" dirty="0" err="1">
                <a:latin typeface="Times New Roman" charset="0"/>
                <a:ea typeface="ＭＳ Ｐゴシック" charset="0"/>
                <a:cs typeface="ＭＳ Ｐゴシック" charset="0"/>
              </a:rPr>
              <a:t>ind</a:t>
            </a:r>
            <a:r>
              <a:rPr lang="en-GB" dirty="0">
                <a:latin typeface="Times New Roman" charset="0"/>
                <a:ea typeface="ＭＳ Ｐゴシック" charset="0"/>
                <a:cs typeface="ＭＳ Ｐゴシック" charset="0"/>
              </a:rPr>
              <a:t> of n)</a:t>
            </a:r>
          </a:p>
          <a:p>
            <a:pPr eaLnBrk="1" hangingPunct="1"/>
            <a:r>
              <a:rPr lang="en-GB" dirty="0">
                <a:latin typeface="Times New Roman" charset="0"/>
                <a:ea typeface="ＭＳ Ｐゴシック" charset="0"/>
                <a:cs typeface="ＭＳ Ｐゴシック" charset="0"/>
              </a:rPr>
              <a:t>Trends on </a:t>
            </a:r>
            <a:r>
              <a:rPr lang="en-GB" dirty="0" err="1">
                <a:latin typeface="Times New Roman" charset="0"/>
                <a:ea typeface="ＭＳ Ｐゴシック" charset="0"/>
                <a:cs typeface="ＭＳ Ｐゴシック" charset="0"/>
              </a:rPr>
              <a:t>wc</a:t>
            </a:r>
            <a:r>
              <a:rPr lang="en-GB" dirty="0">
                <a:latin typeface="Times New Roman" charset="0"/>
                <a:ea typeface="ＭＳ Ｐゴシック" charset="0"/>
                <a:cs typeface="ＭＳ Ｐゴシック" charset="0"/>
              </a:rPr>
              <a:t> L/L* and E[L]/L*</a:t>
            </a: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8788" y="720725"/>
            <a:ext cx="6400800" cy="3600450"/>
          </a:xfrm>
          <a:ln/>
        </p:spPr>
      </p:sp>
      <p:sp>
        <p:nvSpPr>
          <p:cNvPr id="2867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335" tIns="47668" rIns="95335" bIns="47668"/>
          <a:lstStyle/>
          <a:p>
            <a:pPr eaLnBrk="1" hangingPunct="1"/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	- say </a:t>
            </a:r>
            <a:r>
              <a:rPr lang="ja-JP" altLang="en-US">
                <a:latin typeface="Times New Roman" charset="0"/>
                <a:ea typeface="ＭＳ Ｐゴシック" charset="0"/>
                <a:cs typeface="ＭＳ Ｐゴシック" charset="0"/>
              </a:rPr>
              <a:t>“</a:t>
            </a:r>
            <a:r>
              <a:rPr lang="en-US" altLang="ja-JP">
                <a:latin typeface="Times New Roman" charset="0"/>
                <a:ea typeface="ＭＳ Ｐゴシック" charset="0"/>
                <a:cs typeface="ＭＳ Ｐゴシック" charset="0"/>
              </a:rPr>
              <a:t>non-byzantine</a:t>
            </a:r>
            <a:r>
              <a:rPr lang="ja-JP" altLang="en-US">
                <a:latin typeface="Times New Roman" charset="0"/>
                <a:ea typeface="ＭＳ Ｐゴシック" charset="0"/>
                <a:cs typeface="ＭＳ Ｐゴシック" charset="0"/>
              </a:rPr>
              <a:t>”</a:t>
            </a:r>
            <a:endParaRPr lang="en-US" altLang="ja-JP">
              <a:latin typeface="Times New Roman" charset="0"/>
              <a:ea typeface="ＭＳ Ｐゴシック" charset="0"/>
              <a:cs typeface="ＭＳ Ｐゴシック" charset="0"/>
            </a:endParaRPr>
          </a:p>
          <a:p>
            <a:pPr eaLnBrk="1" hangingPunct="1"/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ANIMATE!</a:t>
            </a: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8788" y="720725"/>
            <a:ext cx="6400800" cy="3600450"/>
          </a:xfrm>
          <a:ln/>
        </p:spPr>
      </p:sp>
      <p:sp>
        <p:nvSpPr>
          <p:cNvPr id="10137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335" tIns="47668" rIns="95335" bIns="47668"/>
          <a:lstStyle/>
          <a:p>
            <a:pPr eaLnBrk="1" hangingPunct="1"/>
            <a:endParaRPr lang="en-US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9" tIns="48330" rIns="96659" bIns="48330"/>
          <a:lstStyle/>
          <a:p>
            <a:pPr eaLnBrk="1" hangingPunct="1"/>
            <a:endParaRPr lang="en-US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FontTx/>
              <a:buChar char="-"/>
            </a:pPr>
            <a:endParaRPr lang="en-US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6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1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dirty="0">
                <a:latin typeface="Times New Roman" charset="0"/>
                <a:ea typeface="ＭＳ Ｐゴシック" charset="0"/>
                <a:cs typeface="ＭＳ Ｐゴシック" charset="0"/>
              </a:rPr>
              <a:t>For pi:</a:t>
            </a:r>
          </a:p>
          <a:p>
            <a:pPr eaLnBrk="1" hangingPunct="1"/>
            <a:r>
              <a:rPr lang="en-US" dirty="0">
                <a:latin typeface="Times New Roman" charset="0"/>
                <a:ea typeface="ＭＳ Ｐゴシック" charset="0"/>
                <a:cs typeface="ＭＳ Ｐゴシック" charset="0"/>
              </a:rPr>
              <a:t>If it thinks </a:t>
            </a:r>
            <a:r>
              <a:rPr lang="en-US" dirty="0" err="1">
                <a:latin typeface="Times New Roman" charset="0"/>
                <a:ea typeface="ＭＳ Ｐゴシック" charset="0"/>
                <a:cs typeface="ＭＳ Ｐゴシック" charset="0"/>
              </a:rPr>
              <a:t>pj</a:t>
            </a:r>
            <a:r>
              <a:rPr lang="en-US" dirty="0">
                <a:latin typeface="Times New Roman" charset="0"/>
                <a:ea typeface="ＭＳ Ｐゴシック" charset="0"/>
                <a:cs typeface="ＭＳ Ｐゴシック" charset="0"/>
              </a:rPr>
              <a:t> is in suspected state (pi’s ping of </a:t>
            </a:r>
            <a:r>
              <a:rPr lang="en-US" dirty="0" err="1">
                <a:latin typeface="Times New Roman" charset="0"/>
                <a:ea typeface="ＭＳ Ｐゴシック" charset="0"/>
                <a:cs typeface="ＭＳ Ｐゴシック" charset="0"/>
              </a:rPr>
              <a:t>pj</a:t>
            </a:r>
            <a:r>
              <a:rPr lang="en-US" dirty="0">
                <a:latin typeface="Times New Roman" charset="0"/>
                <a:ea typeface="ＭＳ Ｐゴシック" charset="0"/>
                <a:cs typeface="ＭＳ Ｐゴシック" charset="0"/>
              </a:rPr>
              <a:t> failed in the past or it received a Suspect(</a:t>
            </a:r>
            <a:r>
              <a:rPr lang="en-US" dirty="0" err="1">
                <a:latin typeface="Times New Roman" charset="0"/>
                <a:ea typeface="ＭＳ Ｐゴシック" charset="0"/>
                <a:cs typeface="ＭＳ Ｐゴシック" charset="0"/>
              </a:rPr>
              <a:t>pj</a:t>
            </a:r>
            <a:r>
              <a:rPr lang="en-US" dirty="0">
                <a:latin typeface="Times New Roman" charset="0"/>
                <a:ea typeface="ＭＳ Ｐゴシック" charset="0"/>
                <a:cs typeface="ＭＳ Ｐゴシック" charset="0"/>
              </a:rPr>
              <a:t>) message), continues selecting ping targets as normal BUT if pi happens to pick </a:t>
            </a:r>
            <a:r>
              <a:rPr lang="en-US" dirty="0" err="1">
                <a:latin typeface="Times New Roman" charset="0"/>
                <a:ea typeface="ＭＳ Ｐゴシック" charset="0"/>
                <a:cs typeface="ＭＳ Ｐゴシック" charset="0"/>
              </a:rPr>
              <a:t>pj</a:t>
            </a:r>
            <a:r>
              <a:rPr lang="en-US" dirty="0">
                <a:latin typeface="Times New Roman" charset="0"/>
                <a:ea typeface="ＭＳ Ｐゴシック" charset="0"/>
                <a:cs typeface="ＭＳ Ｐゴシック" charset="0"/>
              </a:rPr>
              <a:t> as target and gets a response, then pi starts sending Alive (</a:t>
            </a:r>
            <a:r>
              <a:rPr lang="en-US" dirty="0" err="1">
                <a:latin typeface="Times New Roman" charset="0"/>
                <a:ea typeface="ＭＳ Ｐゴシック" charset="0"/>
                <a:cs typeface="ＭＳ Ｐゴシック" charset="0"/>
              </a:rPr>
              <a:t>pj</a:t>
            </a:r>
            <a:r>
              <a:rPr lang="en-US" dirty="0">
                <a:latin typeface="Times New Roman" charset="0"/>
                <a:ea typeface="ＭＳ Ｐゴシック" charset="0"/>
                <a:cs typeface="ＭＳ Ｐゴシック" charset="0"/>
              </a:rPr>
              <a:t>, message with a new incarnation number for </a:t>
            </a:r>
            <a:r>
              <a:rPr lang="en-US" dirty="0" err="1">
                <a:latin typeface="Times New Roman" charset="0"/>
                <a:ea typeface="ＭＳ Ｐゴシック" charset="0"/>
                <a:cs typeface="ＭＳ Ｐゴシック" charset="0"/>
              </a:rPr>
              <a:t>pj</a:t>
            </a:r>
            <a:r>
              <a:rPr lang="en-US" dirty="0">
                <a:latin typeface="Times New Roman" charset="0"/>
                <a:ea typeface="ＭＳ Ｐゴシック" charset="0"/>
                <a:cs typeface="ＭＳ Ｐゴシック" charset="0"/>
              </a:rPr>
              <a:t>).</a:t>
            </a:r>
          </a:p>
          <a:p>
            <a:pPr eaLnBrk="1" hangingPunct="1"/>
            <a:r>
              <a:rPr lang="en-US" dirty="0">
                <a:latin typeface="Times New Roman" charset="0"/>
                <a:ea typeface="ＭＳ Ｐゴシック" charset="0"/>
                <a:cs typeface="ＭＳ Ｐゴシック" charset="0"/>
              </a:rPr>
              <a:t>Incarnation number can only come from </a:t>
            </a:r>
            <a:r>
              <a:rPr lang="en-US" dirty="0" err="1">
                <a:latin typeface="Times New Roman" charset="0"/>
                <a:ea typeface="ＭＳ Ｐゴシック" charset="0"/>
                <a:cs typeface="ＭＳ Ｐゴシック" charset="0"/>
              </a:rPr>
              <a:t>pj</a:t>
            </a:r>
            <a:r>
              <a:rPr lang="en-US" dirty="0">
                <a:latin typeface="Times New Roman" charset="0"/>
                <a:ea typeface="ＭＳ Ｐゴシック" charset="0"/>
                <a:cs typeface="ＭＳ Ｐゴシック" charset="0"/>
              </a:rPr>
              <a:t> (when </a:t>
            </a:r>
            <a:r>
              <a:rPr lang="en-US" dirty="0" err="1">
                <a:latin typeface="Times New Roman" charset="0"/>
                <a:ea typeface="ＭＳ Ｐゴシック" charset="0"/>
                <a:cs typeface="ＭＳ Ｐゴシック" charset="0"/>
              </a:rPr>
              <a:t>pj</a:t>
            </a:r>
            <a:r>
              <a:rPr lang="en-US" dirty="0">
                <a:latin typeface="Times New Roman" charset="0"/>
                <a:ea typeface="ＭＳ Ｐゴシック" charset="0"/>
                <a:cs typeface="ＭＳ Ｐゴシック" charset="0"/>
              </a:rPr>
              <a:t> gets a ping from pi with a Suspect(</a:t>
            </a:r>
            <a:r>
              <a:rPr lang="en-US" dirty="0" err="1">
                <a:latin typeface="Times New Roman" charset="0"/>
                <a:ea typeface="ＭＳ Ｐゴシック" charset="0"/>
                <a:cs typeface="ＭＳ Ｐゴシック" charset="0"/>
              </a:rPr>
              <a:t>pj</a:t>
            </a:r>
            <a:r>
              <a:rPr lang="en-US" dirty="0">
                <a:latin typeface="Times New Roman" charset="0"/>
                <a:ea typeface="ＭＳ Ｐゴシック" charset="0"/>
                <a:cs typeface="ＭＳ Ｐゴシック" charset="0"/>
              </a:rPr>
              <a:t>) piggybacked, </a:t>
            </a:r>
            <a:r>
              <a:rPr lang="en-US" dirty="0" err="1">
                <a:latin typeface="Times New Roman" charset="0"/>
                <a:ea typeface="ＭＳ Ｐゴシック" charset="0"/>
                <a:cs typeface="ＭＳ Ｐゴシック" charset="0"/>
              </a:rPr>
              <a:t>pj</a:t>
            </a:r>
            <a:r>
              <a:rPr lang="en-US" dirty="0">
                <a:latin typeface="Times New Roman" charset="0"/>
                <a:ea typeface="ＭＳ Ｐゴシック" charset="0"/>
                <a:cs typeface="ＭＳ Ｐゴシック" charset="0"/>
              </a:rPr>
              <a:t> responds with a new incarnation number for itself).</a:t>
            </a:r>
          </a:p>
          <a:p>
            <a:pPr eaLnBrk="1" hangingPunct="1"/>
            <a:endParaRPr lang="en-US" dirty="0">
              <a:latin typeface="Times New Roman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US" dirty="0">
                <a:latin typeface="Times New Roman" charset="0"/>
                <a:ea typeface="ＭＳ Ｐゴシック" charset="0"/>
                <a:cs typeface="ＭＳ Ｐゴシック" charset="0"/>
              </a:rPr>
              <a:t>For pi:</a:t>
            </a:r>
          </a:p>
          <a:p>
            <a:pPr eaLnBrk="1" hangingPunct="1"/>
            <a:r>
              <a:rPr lang="en-US" dirty="0">
                <a:latin typeface="Times New Roman" charset="0"/>
                <a:ea typeface="ＭＳ Ｐゴシック" charset="0"/>
                <a:cs typeface="ＭＳ Ｐゴシック" charset="0"/>
              </a:rPr>
              <a:t>If it thinks </a:t>
            </a:r>
            <a:r>
              <a:rPr lang="en-US" dirty="0" err="1">
                <a:latin typeface="Times New Roman" charset="0"/>
                <a:ea typeface="ＭＳ Ｐゴシック" charset="0"/>
                <a:cs typeface="ＭＳ Ｐゴシック" charset="0"/>
              </a:rPr>
              <a:t>pj</a:t>
            </a:r>
            <a:r>
              <a:rPr lang="en-US" dirty="0">
                <a:latin typeface="Times New Roman" charset="0"/>
                <a:ea typeface="ＭＳ Ｐゴシック" charset="0"/>
                <a:cs typeface="ＭＳ Ｐゴシック" charset="0"/>
              </a:rPr>
              <a:t> is in suspected state and this suspicion times out before pi receives any Alive(</a:t>
            </a:r>
            <a:r>
              <a:rPr lang="en-US" dirty="0" err="1">
                <a:latin typeface="Times New Roman" charset="0"/>
                <a:ea typeface="ＭＳ Ｐゴシック" charset="0"/>
                <a:cs typeface="ＭＳ Ｐゴシック" charset="0"/>
              </a:rPr>
              <a:t>pj</a:t>
            </a:r>
            <a:r>
              <a:rPr lang="en-US" dirty="0">
                <a:latin typeface="Times New Roman" charset="0"/>
                <a:ea typeface="ＭＳ Ｐゴシック" charset="0"/>
                <a:cs typeface="ＭＳ Ｐゴシック" charset="0"/>
              </a:rPr>
              <a:t>, higher incarnation number) message then pi starts disseminating Failed (</a:t>
            </a:r>
            <a:r>
              <a:rPr lang="en-US" dirty="0" err="1">
                <a:latin typeface="Times New Roman" charset="0"/>
                <a:ea typeface="ＭＳ Ｐゴシック" charset="0"/>
                <a:cs typeface="ＭＳ Ｐゴシック" charset="0"/>
              </a:rPr>
              <a:t>pj</a:t>
            </a:r>
            <a:r>
              <a:rPr lang="en-US" dirty="0">
                <a:latin typeface="Times New Roman" charset="0"/>
                <a:ea typeface="ＭＳ Ｐゴシック" charset="0"/>
                <a:cs typeface="ＭＳ Ｐゴシック" charset="0"/>
              </a:rPr>
              <a:t>) messages.</a:t>
            </a:r>
          </a:p>
          <a:p>
            <a:pPr eaLnBrk="1" hangingPunct="1"/>
            <a:r>
              <a:rPr lang="en-US" dirty="0">
                <a:latin typeface="Times New Roman" charset="0"/>
                <a:ea typeface="ＭＳ Ｐゴシック" charset="0"/>
                <a:cs typeface="ＭＳ Ｐゴシック" charset="0"/>
              </a:rPr>
              <a:t>Failed (</a:t>
            </a:r>
            <a:r>
              <a:rPr lang="en-US" dirty="0" err="1">
                <a:latin typeface="Times New Roman" charset="0"/>
                <a:ea typeface="ＭＳ Ｐゴシック" charset="0"/>
                <a:cs typeface="ＭＳ Ｐゴシック" charset="0"/>
              </a:rPr>
              <a:t>pj</a:t>
            </a:r>
            <a:r>
              <a:rPr lang="en-US" dirty="0">
                <a:latin typeface="Times New Roman" charset="0"/>
                <a:ea typeface="ＭＳ Ｐゴシック" charset="0"/>
                <a:cs typeface="ＭＳ Ｐゴシック" charset="0"/>
              </a:rPr>
              <a:t>) messages override all earlier Alive and Suspected messages regardless of their incarnation numbers. (So once any alive node times out on a suspicion for </a:t>
            </a:r>
            <a:r>
              <a:rPr lang="en-US" dirty="0" err="1">
                <a:latin typeface="Times New Roman" charset="0"/>
                <a:ea typeface="ＭＳ Ｐゴシック" charset="0"/>
                <a:cs typeface="ＭＳ Ｐゴシック" charset="0"/>
              </a:rPr>
              <a:t>pj</a:t>
            </a:r>
            <a:r>
              <a:rPr lang="en-US" dirty="0">
                <a:latin typeface="Times New Roman" charset="0"/>
                <a:ea typeface="ＭＳ Ｐゴシック" charset="0"/>
                <a:cs typeface="ＭＳ Ｐゴシック" charset="0"/>
              </a:rPr>
              <a:t>, then </a:t>
            </a:r>
            <a:r>
              <a:rPr lang="en-US" dirty="0" err="1">
                <a:latin typeface="Times New Roman" charset="0"/>
                <a:ea typeface="ＭＳ Ｐゴシック" charset="0"/>
                <a:cs typeface="ＭＳ Ｐゴシック" charset="0"/>
              </a:rPr>
              <a:t>pj</a:t>
            </a:r>
            <a:r>
              <a:rPr lang="en-US" dirty="0">
                <a:latin typeface="Times New Roman" charset="0"/>
                <a:ea typeface="ＭＳ Ｐゴシック" charset="0"/>
                <a:cs typeface="ＭＳ Ｐゴシック" charset="0"/>
              </a:rPr>
              <a:t> will eventually be forced to leave.)</a:t>
            </a: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8788" y="720725"/>
            <a:ext cx="6400800" cy="3600450"/>
          </a:xfrm>
          <a:ln/>
        </p:spPr>
      </p:sp>
      <p:sp>
        <p:nvSpPr>
          <p:cNvPr id="3072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335" tIns="47668" rIns="95335" bIns="47668"/>
          <a:lstStyle/>
          <a:p>
            <a:pPr eaLnBrk="1" hangingPunct="1"/>
            <a:r>
              <a:rPr lang="en-US" dirty="0">
                <a:latin typeface="Times New Roman" charset="0"/>
                <a:ea typeface="ＭＳ Ｐゴシック" charset="0"/>
                <a:cs typeface="ＭＳ Ｐゴシック" charset="0"/>
              </a:rPr>
              <a:t>	- say </a:t>
            </a:r>
            <a:r>
              <a:rPr lang="ja-JP" altLang="en-US" dirty="0">
                <a:latin typeface="Times New Roman" charset="0"/>
                <a:ea typeface="ＭＳ Ｐゴシック" charset="0"/>
                <a:cs typeface="ＭＳ Ｐゴシック" charset="0"/>
              </a:rPr>
              <a:t>“</a:t>
            </a:r>
            <a:r>
              <a:rPr lang="en-US" altLang="ja-JP" dirty="0">
                <a:latin typeface="Times New Roman" charset="0"/>
                <a:ea typeface="ＭＳ Ｐゴシック" charset="0"/>
                <a:cs typeface="ＭＳ Ｐゴシック" charset="0"/>
              </a:rPr>
              <a:t>non-byzantine</a:t>
            </a:r>
            <a:r>
              <a:rPr lang="ja-JP" altLang="en-US" dirty="0">
                <a:latin typeface="Times New Roman" charset="0"/>
                <a:ea typeface="ＭＳ Ｐゴシック" charset="0"/>
                <a:cs typeface="ＭＳ Ｐゴシック" charset="0"/>
              </a:rPr>
              <a:t>”</a:t>
            </a:r>
            <a:endParaRPr lang="en-US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E272E83-5DF8-2246-97CB-F4994E6A177D}" type="slidenum">
              <a:rPr lang="en-US" smtClean="0"/>
              <a:pPr>
                <a:defRPr/>
              </a:pPr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9116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8788" y="720725"/>
            <a:ext cx="6400800" cy="3600450"/>
          </a:xfrm>
          <a:ln/>
        </p:spPr>
      </p:sp>
      <p:sp>
        <p:nvSpPr>
          <p:cNvPr id="3277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335" tIns="47668" rIns="95335" bIns="47668"/>
          <a:lstStyle/>
          <a:p>
            <a:pPr eaLnBrk="1" hangingPunct="1"/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	- say </a:t>
            </a:r>
            <a:r>
              <a:rPr lang="ja-JP" altLang="en-US">
                <a:latin typeface="Times New Roman" charset="0"/>
                <a:ea typeface="ＭＳ Ｐゴシック" charset="0"/>
                <a:cs typeface="ＭＳ Ｐゴシック" charset="0"/>
              </a:rPr>
              <a:t>“</a:t>
            </a:r>
            <a:r>
              <a:rPr lang="en-US" altLang="ja-JP">
                <a:latin typeface="Times New Roman" charset="0"/>
                <a:ea typeface="ＭＳ Ｐゴシック" charset="0"/>
                <a:cs typeface="ＭＳ Ｐゴシック" charset="0"/>
              </a:rPr>
              <a:t>non-byzantine</a:t>
            </a:r>
            <a:r>
              <a:rPr lang="ja-JP" altLang="en-US">
                <a:latin typeface="Times New Roman" charset="0"/>
                <a:ea typeface="ＭＳ Ｐゴシック" charset="0"/>
                <a:cs typeface="ＭＳ Ｐゴシック" charset="0"/>
              </a:rPr>
              <a:t>”</a:t>
            </a:r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8788" y="720725"/>
            <a:ext cx="6400800" cy="3600450"/>
          </a:xfrm>
          <a:ln/>
        </p:spPr>
      </p:sp>
      <p:sp>
        <p:nvSpPr>
          <p:cNvPr id="3481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335" tIns="47668" rIns="95335" bIns="47668"/>
          <a:lstStyle/>
          <a:p>
            <a:pPr eaLnBrk="1" hangingPunct="1"/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- animate f-d and then dissemination?</a:t>
            </a:r>
          </a:p>
          <a:p>
            <a:pPr eaLnBrk="1" hangingPunct="1"/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  <a:p>
            <a:pPr eaLnBrk="1" hangingPunct="1"/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	- say </a:t>
            </a:r>
            <a:r>
              <a:rPr lang="ja-JP" altLang="en-US">
                <a:latin typeface="Times New Roman" charset="0"/>
                <a:ea typeface="ＭＳ Ｐゴシック" charset="0"/>
                <a:cs typeface="ＭＳ Ｐゴシック" charset="0"/>
              </a:rPr>
              <a:t>“</a:t>
            </a:r>
            <a:r>
              <a:rPr lang="en-US" altLang="ja-JP">
                <a:latin typeface="Times New Roman" charset="0"/>
                <a:ea typeface="ＭＳ Ｐゴシック" charset="0"/>
                <a:cs typeface="ＭＳ Ｐゴシック" charset="0"/>
              </a:rPr>
              <a:t>non-byzantine</a:t>
            </a:r>
            <a:r>
              <a:rPr lang="ja-JP" altLang="en-US">
                <a:latin typeface="Times New Roman" charset="0"/>
                <a:ea typeface="ＭＳ Ｐゴシック" charset="0"/>
                <a:cs typeface="ＭＳ Ｐゴシック" charset="0"/>
              </a:rPr>
              <a:t>”</a:t>
            </a:r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4CECF8-010E-F041-9C75-EBE094CC61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9416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DB187-8913-AA4A-BA80-CCFD9EC725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7778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C686AC-447E-DE4F-9F67-9B9F500213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12945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A2725F-FEA6-A345-B991-E0B6B10124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4192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200150"/>
            <a:ext cx="4038600" cy="163949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2953942"/>
            <a:ext cx="4038600" cy="16406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ABC4BC-8F9F-C34F-8C8D-F96A7F381A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1876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D93A2F-3F8B-5248-B873-3EE9ADF3F9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067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EEBC1D-FBD0-7540-8D6B-FCDFA15237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010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D30569-775A-254F-9BB9-F4C628DA3E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610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62350E-F680-3F4D-8B60-6C2B58BEF3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8443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CEDB6-CF0F-904F-8F01-5A09591D2E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886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E9CC11-11C8-A94E-A103-B53D69BEA8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940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7BBF27-A127-7D4A-B594-33DE91C207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2338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677ED8-D3B3-4B40-B074-4FA3E99135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1278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950E59E-0600-B843-B8CB-CEC039F937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14" r:id="rId1"/>
    <p:sldLayoutId id="2147484315" r:id="rId2"/>
    <p:sldLayoutId id="2147484316" r:id="rId3"/>
    <p:sldLayoutId id="2147484317" r:id="rId4"/>
    <p:sldLayoutId id="2147484318" r:id="rId5"/>
    <p:sldLayoutId id="2147484319" r:id="rId6"/>
    <p:sldLayoutId id="2147484320" r:id="rId7"/>
    <p:sldLayoutId id="2147484321" r:id="rId8"/>
    <p:sldLayoutId id="2147484322" r:id="rId9"/>
    <p:sldLayoutId id="2147484323" r:id="rId10"/>
    <p:sldLayoutId id="2147484324" r:id="rId11"/>
    <p:sldLayoutId id="2147484325" r:id="rId12"/>
    <p:sldLayoutId id="2147484326" r:id="rId13"/>
  </p:sldLayoutIdLs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Times New Roman"/>
          <a:ea typeface="ＭＳ Ｐゴシック" charset="0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charset="0"/>
          <a:ea typeface="ＭＳ Ｐゴシック" charset="0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charset="0"/>
          <a:ea typeface="ＭＳ Ｐゴシック" charset="0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charset="0"/>
          <a:ea typeface="ＭＳ Ｐゴシック" charset="0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charset="0"/>
          <a:ea typeface="ＭＳ Ｐゴシック" charset="0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Times New Roman"/>
          <a:ea typeface="ＭＳ Ｐゴシック" charset="0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Times New Roman"/>
          <a:ea typeface="ＭＳ Ｐゴシック" charset="0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Times New Roman"/>
          <a:ea typeface="ＭＳ Ｐゴシック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Times New Roman"/>
          <a:ea typeface="ＭＳ Ｐゴシック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Times New Roman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forms.gle/ho8cDAYCvX8jCnAYA" TargetMode="External"/><Relationship Id="rId2" Type="http://schemas.openxmlformats.org/officeDocument/2006/relationships/hyperlink" Target="https://docs.google.com/spreadsheets/d/1hlB0kObJAzpSE-GmZ8GnUaKYDqYhNLEe/edit?usp=sharing&amp;ouid=106901673263571941240&amp;rtpof=true&amp;sd=true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gradescope.com/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wm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9.wmf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11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emf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7" Type="http://schemas.openxmlformats.org/officeDocument/2006/relationships/image" Target="../media/image15.emf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9.bin"/><Relationship Id="rId5" Type="http://schemas.openxmlformats.org/officeDocument/2006/relationships/oleObject" Target="../embeddings/oleObject8.bin"/><Relationship Id="rId4" Type="http://schemas.openxmlformats.org/officeDocument/2006/relationships/image" Target="../media/image14.wmf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2"/>
          <p:cNvSpPr>
            <a:spLocks noChangeArrowheads="1"/>
          </p:cNvSpPr>
          <p:nvPr/>
        </p:nvSpPr>
        <p:spPr bwMode="auto">
          <a:xfrm>
            <a:off x="609600" y="112395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 anchor="ctr"/>
          <a:lstStyle/>
          <a:p>
            <a:pPr algn="ctr"/>
            <a:r>
              <a:rPr lang="en-US" sz="4400" dirty="0">
                <a:solidFill>
                  <a:schemeClr val="tx2"/>
                </a:solidFill>
              </a:rPr>
              <a:t>CS 425 / ECE 428 </a:t>
            </a:r>
          </a:p>
          <a:p>
            <a:pPr algn="ctr"/>
            <a:r>
              <a:rPr lang="en-US" sz="4400" dirty="0">
                <a:solidFill>
                  <a:schemeClr val="tx2"/>
                </a:solidFill>
              </a:rPr>
              <a:t>Distributed Systems</a:t>
            </a:r>
          </a:p>
          <a:p>
            <a:pPr algn="ctr"/>
            <a:r>
              <a:rPr lang="en-US" sz="4400" dirty="0">
                <a:solidFill>
                  <a:schemeClr val="tx2"/>
                </a:solidFill>
              </a:rPr>
              <a:t>Fall 2026</a:t>
            </a:r>
          </a:p>
        </p:txBody>
      </p:sp>
      <p:sp>
        <p:nvSpPr>
          <p:cNvPr id="17410" name="Rectangle 3"/>
          <p:cNvSpPr>
            <a:spLocks noChangeArrowheads="1"/>
          </p:cNvSpPr>
          <p:nvPr/>
        </p:nvSpPr>
        <p:spPr bwMode="auto">
          <a:xfrm>
            <a:off x="-76201" y="2571750"/>
            <a:ext cx="9169221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/>
          <a:lstStyle/>
          <a:p>
            <a:pPr algn="ctr">
              <a:spcBef>
                <a:spcPct val="20000"/>
              </a:spcBef>
            </a:pPr>
            <a:r>
              <a:rPr lang="en-US" sz="2800" dirty="0"/>
              <a:t>Aishwarya Ganesan </a:t>
            </a:r>
          </a:p>
          <a:p>
            <a:pPr algn="ctr">
              <a:spcBef>
                <a:spcPct val="20000"/>
              </a:spcBef>
            </a:pPr>
            <a:r>
              <a:rPr lang="en-US" sz="2800" dirty="0"/>
              <a:t>w/ Ram Kesavan</a:t>
            </a:r>
          </a:p>
          <a:p>
            <a:pPr algn="ctr">
              <a:spcBef>
                <a:spcPct val="20000"/>
              </a:spcBef>
            </a:pPr>
            <a:r>
              <a:rPr lang="en-US" sz="2800" dirty="0"/>
              <a:t>Ack: Indranil Gupta (Indy)</a:t>
            </a:r>
          </a:p>
          <a:p>
            <a:pPr algn="ctr">
              <a:spcBef>
                <a:spcPct val="20000"/>
              </a:spcBef>
            </a:pPr>
            <a:r>
              <a:rPr lang="en-US" sz="2800" i="1" dirty="0"/>
              <a:t>Lecture 5-6: Failure Detection and Membership</a:t>
            </a:r>
            <a:endParaRPr lang="en-US" sz="2800" i="1" dirty="0">
              <a:solidFill>
                <a:srgbClr val="17375E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162800" y="4681835"/>
            <a:ext cx="20826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All slides © IG</a:t>
            </a:r>
          </a:p>
        </p:txBody>
      </p:sp>
    </p:spTree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59373606-4A57-6946-93C8-7FC9CF9586F8}" type="slidenum">
              <a:rPr lang="en-US" sz="1400"/>
              <a:pPr eaLnBrk="1" hangingPunct="1"/>
              <a:t>10</a:t>
            </a:fld>
            <a:endParaRPr lang="en-US" sz="1400"/>
          </a:p>
        </p:txBody>
      </p:sp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imes New Roman" charset="0"/>
              </a:rPr>
              <a:t>I. </a:t>
            </a:r>
            <a:r>
              <a:rPr lang="en-US" i="1">
                <a:latin typeface="Times New Roman" charset="0"/>
              </a:rPr>
              <a:t>pj</a:t>
            </a:r>
            <a:r>
              <a:rPr lang="en-US">
                <a:latin typeface="Times New Roman" charset="0"/>
              </a:rPr>
              <a:t> crashes 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imes New Roman" charset="0"/>
              </a:rPr>
              <a:t>Nothing we can do about it! </a:t>
            </a:r>
          </a:p>
          <a:p>
            <a:pPr eaLnBrk="1" hangingPunct="1"/>
            <a:r>
              <a:rPr lang="en-US">
                <a:latin typeface="Times New Roman" charset="0"/>
              </a:rPr>
              <a:t>A frequent occurrence</a:t>
            </a:r>
          </a:p>
          <a:p>
            <a:pPr eaLnBrk="1" hangingPunct="1"/>
            <a:r>
              <a:rPr lang="en-US">
                <a:latin typeface="Times New Roman" charset="0"/>
              </a:rPr>
              <a:t>Common case rather than exception</a:t>
            </a:r>
          </a:p>
          <a:p>
            <a:pPr eaLnBrk="1" hangingPunct="1"/>
            <a:r>
              <a:rPr lang="en-US">
                <a:latin typeface="Times New Roman" charset="0"/>
              </a:rPr>
              <a:t>Frequency goes up linearly with size of datacenter</a:t>
            </a:r>
          </a:p>
          <a:p>
            <a:pPr eaLnBrk="1" hangingPunct="1"/>
            <a:endParaRPr lang="en-US">
              <a:latin typeface="Times New Roman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8AEFA593-EE3F-5945-8432-F7FCDCB39BF3}" type="slidenum">
              <a:rPr lang="en-US" sz="1400"/>
              <a:pPr eaLnBrk="1" hangingPunct="1"/>
              <a:t>11</a:t>
            </a:fld>
            <a:endParaRPr lang="en-US" sz="1400"/>
          </a:p>
        </p:txBody>
      </p:sp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4000" dirty="0">
                <a:latin typeface="Whitney-BlackSC" charset="0"/>
                <a:cs typeface="Whitney-BlackSC" charset="0"/>
              </a:rPr>
              <a:t>II. Distributed Failure Detectors: Desirable Properties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276350"/>
            <a:ext cx="8229600" cy="2914650"/>
          </a:xfrm>
        </p:spPr>
        <p:txBody>
          <a:bodyPr/>
          <a:lstStyle/>
          <a:p>
            <a:pPr eaLnBrk="1" hangingPunct="1"/>
            <a:r>
              <a:rPr lang="en-GB" dirty="0">
                <a:solidFill>
                  <a:srgbClr val="FF3300"/>
                </a:solidFill>
                <a:latin typeface="Times New Roman" charset="0"/>
              </a:rPr>
              <a:t>Completeness</a:t>
            </a:r>
            <a:r>
              <a:rPr lang="en-GB" dirty="0">
                <a:latin typeface="Times New Roman" charset="0"/>
              </a:rPr>
              <a:t> = each failure is detected</a:t>
            </a:r>
          </a:p>
          <a:p>
            <a:pPr eaLnBrk="1" hangingPunct="1"/>
            <a:r>
              <a:rPr lang="en-GB" dirty="0">
                <a:solidFill>
                  <a:srgbClr val="33CC33"/>
                </a:solidFill>
                <a:latin typeface="Times New Roman" charset="0"/>
              </a:rPr>
              <a:t>Accuracy</a:t>
            </a:r>
            <a:r>
              <a:rPr lang="en-GB" dirty="0">
                <a:latin typeface="Times New Roman" charset="0"/>
              </a:rPr>
              <a:t> = there is no mistaken detection</a:t>
            </a:r>
          </a:p>
          <a:p>
            <a:pPr eaLnBrk="1" hangingPunct="1"/>
            <a:r>
              <a:rPr lang="en-GB" dirty="0">
                <a:latin typeface="Times New Roman" charset="0"/>
              </a:rPr>
              <a:t>Speed</a:t>
            </a:r>
          </a:p>
          <a:p>
            <a:pPr lvl="1" eaLnBrk="1" hangingPunct="1"/>
            <a:r>
              <a:rPr lang="en-GB" dirty="0">
                <a:latin typeface="Times New Roman" charset="0"/>
              </a:rPr>
              <a:t>Time to first detection of a failure</a:t>
            </a:r>
          </a:p>
          <a:p>
            <a:pPr eaLnBrk="1" hangingPunct="1"/>
            <a:r>
              <a:rPr lang="en-GB" dirty="0">
                <a:latin typeface="Times New Roman" charset="0"/>
              </a:rPr>
              <a:t>Scale</a:t>
            </a:r>
          </a:p>
          <a:p>
            <a:pPr lvl="1" eaLnBrk="1" hangingPunct="1"/>
            <a:r>
              <a:rPr lang="en-GB" dirty="0">
                <a:latin typeface="Times New Roman" charset="0"/>
              </a:rPr>
              <a:t>Equal Load on each member</a:t>
            </a:r>
          </a:p>
          <a:p>
            <a:pPr lvl="1" eaLnBrk="1" hangingPunct="1"/>
            <a:r>
              <a:rPr lang="en-GB" dirty="0">
                <a:latin typeface="Times New Roman" charset="0"/>
              </a:rPr>
              <a:t>Network Message Load</a:t>
            </a:r>
          </a:p>
          <a:p>
            <a:pPr lvl="1" eaLnBrk="1" hangingPunct="1"/>
            <a:endParaRPr lang="en-GB" dirty="0">
              <a:latin typeface="Times New Roman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5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B978F84A-63B3-FB47-A9D4-37D4B5300F7D}" type="slidenum">
              <a:rPr lang="en-US" sz="1400"/>
              <a:pPr eaLnBrk="1" hangingPunct="1"/>
              <a:t>12</a:t>
            </a:fld>
            <a:endParaRPr lang="en-US" sz="1400"/>
          </a:p>
        </p:txBody>
      </p:sp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4000" dirty="0">
                <a:latin typeface="Whitney-BlackSC" charset="0"/>
                <a:cs typeface="Whitney-BlackSC" charset="0"/>
              </a:rPr>
              <a:t>Distributed Failure Detectors: Properties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492250"/>
            <a:ext cx="8229600" cy="2914650"/>
          </a:xfrm>
        </p:spPr>
        <p:txBody>
          <a:bodyPr/>
          <a:lstStyle/>
          <a:p>
            <a:pPr eaLnBrk="1" hangingPunct="1"/>
            <a:r>
              <a:rPr lang="en-GB" sz="2800" dirty="0">
                <a:latin typeface="Times New Roman" charset="0"/>
              </a:rPr>
              <a:t>Completeness</a:t>
            </a:r>
          </a:p>
          <a:p>
            <a:pPr eaLnBrk="1" hangingPunct="1"/>
            <a:r>
              <a:rPr lang="en-GB" sz="2800" dirty="0">
                <a:latin typeface="Times New Roman" charset="0"/>
              </a:rPr>
              <a:t>Accuracy</a:t>
            </a:r>
          </a:p>
          <a:p>
            <a:pPr marL="457200" lvl="1" indent="0" eaLnBrk="1" hangingPunct="1">
              <a:buNone/>
            </a:pPr>
            <a:endParaRPr lang="en-GB" sz="2400" dirty="0">
              <a:latin typeface="Times New Roman" charset="0"/>
            </a:endParaRPr>
          </a:p>
        </p:txBody>
      </p:sp>
      <p:grpSp>
        <p:nvGrpSpPr>
          <p:cNvPr id="40964" name="Group 4"/>
          <p:cNvGrpSpPr>
            <a:grpSpLocks/>
          </p:cNvGrpSpPr>
          <p:nvPr/>
        </p:nvGrpSpPr>
        <p:grpSpPr bwMode="auto">
          <a:xfrm>
            <a:off x="0" y="1371600"/>
            <a:ext cx="8464558" cy="1199943"/>
            <a:chOff x="0" y="1162"/>
            <a:chExt cx="5332" cy="1008"/>
          </a:xfrm>
        </p:grpSpPr>
        <p:sp>
          <p:nvSpPr>
            <p:cNvPr id="40965" name="Oval 5"/>
            <p:cNvSpPr>
              <a:spLocks noChangeArrowheads="1"/>
            </p:cNvSpPr>
            <p:nvPr/>
          </p:nvSpPr>
          <p:spPr bwMode="auto">
            <a:xfrm>
              <a:off x="0" y="1338"/>
              <a:ext cx="2335" cy="817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966" name="Text Box 6"/>
            <p:cNvSpPr txBox="1">
              <a:spLocks noChangeArrowheads="1"/>
            </p:cNvSpPr>
            <p:nvPr/>
          </p:nvSpPr>
          <p:spPr bwMode="auto">
            <a:xfrm>
              <a:off x="3288" y="1162"/>
              <a:ext cx="2044" cy="1008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GB" dirty="0"/>
                <a:t>Impossible together in </a:t>
              </a:r>
            </a:p>
            <a:p>
              <a:pPr eaLnBrk="1" hangingPunct="1"/>
              <a:r>
                <a:rPr lang="en-GB" dirty="0" err="1"/>
                <a:t>lossy</a:t>
              </a:r>
              <a:r>
                <a:rPr lang="en-GB" dirty="0"/>
                <a:t> networks [Chandra</a:t>
              </a:r>
            </a:p>
            <a:p>
              <a:pPr eaLnBrk="1" hangingPunct="1"/>
              <a:r>
                <a:rPr lang="en-GB" dirty="0"/>
                <a:t>and </a:t>
              </a:r>
              <a:r>
                <a:rPr lang="en-GB" dirty="0" err="1"/>
                <a:t>Toueg</a:t>
              </a:r>
              <a:r>
                <a:rPr lang="en-GB" dirty="0"/>
                <a:t>]</a:t>
              </a:r>
            </a:p>
          </p:txBody>
        </p:sp>
        <p:sp>
          <p:nvSpPr>
            <p:cNvPr id="40967" name="Line 7"/>
            <p:cNvSpPr>
              <a:spLocks noChangeShapeType="1"/>
            </p:cNvSpPr>
            <p:nvPr/>
          </p:nvSpPr>
          <p:spPr bwMode="auto">
            <a:xfrm flipV="1">
              <a:off x="2336" y="1434"/>
              <a:ext cx="907" cy="18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E0159D07-D2C2-9716-7A25-01711FE15F5A}"/>
              </a:ext>
            </a:extLst>
          </p:cNvPr>
          <p:cNvSpPr txBox="1"/>
          <p:nvPr/>
        </p:nvSpPr>
        <p:spPr>
          <a:xfrm>
            <a:off x="429924" y="2772407"/>
            <a:ext cx="311655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What is a 100% complete </a:t>
            </a:r>
          </a:p>
          <a:p>
            <a:r>
              <a:rPr lang="en-US" sz="2000" dirty="0"/>
              <a:t>failure detector? </a:t>
            </a:r>
            <a:r>
              <a:rPr lang="en-US" sz="2000" i="1" dirty="0"/>
              <a:t>Hint</a:t>
            </a:r>
            <a:r>
              <a:rPr lang="en-US" sz="2000" dirty="0"/>
              <a:t>: trivial</a:t>
            </a:r>
          </a:p>
        </p:txBody>
      </p:sp>
      <p:sp>
        <p:nvSpPr>
          <p:cNvPr id="4" name="Text Box 6">
            <a:extLst>
              <a:ext uri="{FF2B5EF4-FFF2-40B4-BE49-F238E27FC236}">
                <a16:creationId xmlns:a16="http://schemas.microsoft.com/office/drawing/2014/main" id="{9F142D3A-8CA9-5D93-8631-00AD54EEDC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77943" y="3102908"/>
            <a:ext cx="3390672" cy="1938992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GB" dirty="0"/>
              <a:t>If possible, then can </a:t>
            </a:r>
          </a:p>
          <a:p>
            <a:pPr eaLnBrk="1" hangingPunct="1"/>
            <a:r>
              <a:rPr lang="en-GB" dirty="0"/>
              <a:t>solve consensus! (but </a:t>
            </a:r>
          </a:p>
          <a:p>
            <a:pPr eaLnBrk="1" hangingPunct="1"/>
            <a:r>
              <a:rPr lang="en-GB" dirty="0"/>
              <a:t>consensus is known to be </a:t>
            </a:r>
          </a:p>
          <a:p>
            <a:pPr eaLnBrk="1" hangingPunct="1"/>
            <a:r>
              <a:rPr lang="en-GB" dirty="0"/>
              <a:t>unsolvable in </a:t>
            </a:r>
          </a:p>
          <a:p>
            <a:pPr eaLnBrk="1" hangingPunct="1"/>
            <a:r>
              <a:rPr lang="en-GB" dirty="0"/>
              <a:t>asynchronous systems)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1DBC928-01A8-B5DF-1544-0E5A94CBE205}"/>
              </a:ext>
            </a:extLst>
          </p:cNvPr>
          <p:cNvSpPr txBox="1"/>
          <p:nvPr/>
        </p:nvSpPr>
        <p:spPr>
          <a:xfrm>
            <a:off x="429924" y="3554975"/>
            <a:ext cx="279435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What is a 100% accurate </a:t>
            </a:r>
          </a:p>
          <a:p>
            <a:r>
              <a:rPr lang="en-US" sz="2000" dirty="0"/>
              <a:t>failure detector?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CAEC61-8A6F-9423-3178-F45A425CB203}"/>
              </a:ext>
            </a:extLst>
          </p:cNvPr>
          <p:cNvSpPr txBox="1"/>
          <p:nvPr/>
        </p:nvSpPr>
        <p:spPr>
          <a:xfrm>
            <a:off x="370681" y="4337543"/>
            <a:ext cx="304468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Which is more important? </a:t>
            </a:r>
          </a:p>
          <a:p>
            <a:r>
              <a:rPr lang="en-US" sz="2000" dirty="0"/>
              <a:t>Completeness or Accuracy?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20B518F7-FF9E-5C41-8E17-E2A964092ABD}" type="slidenum">
              <a:rPr lang="en-US" sz="1400"/>
              <a:pPr eaLnBrk="1" hangingPunct="1"/>
              <a:t>13</a:t>
            </a:fld>
            <a:endParaRPr lang="en-US" sz="1400"/>
          </a:p>
        </p:txBody>
      </p:sp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4000">
                <a:latin typeface="Whitney-BlackSC" charset="0"/>
                <a:cs typeface="Whitney-BlackSC" charset="0"/>
              </a:rPr>
              <a:t>What Real Failure Detectors Prefer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352550"/>
            <a:ext cx="8229600" cy="2914650"/>
          </a:xfrm>
        </p:spPr>
        <p:txBody>
          <a:bodyPr/>
          <a:lstStyle/>
          <a:p>
            <a:pPr eaLnBrk="1" hangingPunct="1"/>
            <a:r>
              <a:rPr lang="en-GB">
                <a:latin typeface="Times New Roman" charset="0"/>
              </a:rPr>
              <a:t>Completeness</a:t>
            </a:r>
          </a:p>
          <a:p>
            <a:pPr eaLnBrk="1" hangingPunct="1"/>
            <a:r>
              <a:rPr lang="en-GB">
                <a:latin typeface="Times New Roman" charset="0"/>
              </a:rPr>
              <a:t>Accuracy</a:t>
            </a:r>
          </a:p>
          <a:p>
            <a:pPr eaLnBrk="1" hangingPunct="1"/>
            <a:r>
              <a:rPr lang="en-GB">
                <a:latin typeface="Times New Roman" charset="0"/>
              </a:rPr>
              <a:t>Speed</a:t>
            </a:r>
          </a:p>
          <a:p>
            <a:pPr lvl="1" eaLnBrk="1" hangingPunct="1"/>
            <a:r>
              <a:rPr lang="en-GB">
                <a:latin typeface="Times New Roman" charset="0"/>
              </a:rPr>
              <a:t>Time to first detection of a failure</a:t>
            </a:r>
          </a:p>
          <a:p>
            <a:pPr eaLnBrk="1" hangingPunct="1"/>
            <a:r>
              <a:rPr lang="en-GB">
                <a:latin typeface="Times New Roman" charset="0"/>
              </a:rPr>
              <a:t>Scale</a:t>
            </a:r>
          </a:p>
          <a:p>
            <a:pPr lvl="1" eaLnBrk="1" hangingPunct="1"/>
            <a:r>
              <a:rPr lang="en-GB">
                <a:latin typeface="Times New Roman" charset="0"/>
              </a:rPr>
              <a:t>Equal Load on each member</a:t>
            </a:r>
          </a:p>
          <a:p>
            <a:pPr lvl="1" eaLnBrk="1" hangingPunct="1"/>
            <a:r>
              <a:rPr lang="en-GB">
                <a:latin typeface="Times New Roman" charset="0"/>
              </a:rPr>
              <a:t>Network Message Load</a:t>
            </a:r>
          </a:p>
        </p:txBody>
      </p:sp>
      <p:sp>
        <p:nvSpPr>
          <p:cNvPr id="43012" name="Oval 4"/>
          <p:cNvSpPr>
            <a:spLocks noChangeArrowheads="1"/>
          </p:cNvSpPr>
          <p:nvPr/>
        </p:nvSpPr>
        <p:spPr bwMode="auto">
          <a:xfrm>
            <a:off x="250825" y="1406525"/>
            <a:ext cx="3455988" cy="539750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013" name="Text Box 5"/>
          <p:cNvSpPr txBox="1">
            <a:spLocks noChangeArrowheads="1"/>
          </p:cNvSpPr>
          <p:nvPr/>
        </p:nvSpPr>
        <p:spPr bwMode="auto">
          <a:xfrm>
            <a:off x="5219700" y="1352550"/>
            <a:ext cx="1608138" cy="461963"/>
          </a:xfrm>
          <a:prstGeom prst="rect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GB"/>
              <a:t>Guaranteed </a:t>
            </a:r>
          </a:p>
        </p:txBody>
      </p:sp>
      <p:sp>
        <p:nvSpPr>
          <p:cNvPr id="43014" name="Line 6"/>
          <p:cNvSpPr>
            <a:spLocks noChangeShapeType="1"/>
          </p:cNvSpPr>
          <p:nvPr/>
        </p:nvSpPr>
        <p:spPr bwMode="auto">
          <a:xfrm flipV="1">
            <a:off x="3779838" y="1460500"/>
            <a:ext cx="1439862" cy="2174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015" name="Oval 7"/>
          <p:cNvSpPr>
            <a:spLocks noChangeArrowheads="1"/>
          </p:cNvSpPr>
          <p:nvPr/>
        </p:nvSpPr>
        <p:spPr bwMode="auto">
          <a:xfrm>
            <a:off x="250825" y="1946275"/>
            <a:ext cx="3455988" cy="431800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016" name="Line 8"/>
          <p:cNvSpPr>
            <a:spLocks noChangeShapeType="1"/>
          </p:cNvSpPr>
          <p:nvPr/>
        </p:nvSpPr>
        <p:spPr bwMode="auto">
          <a:xfrm flipV="1">
            <a:off x="3708400" y="1946275"/>
            <a:ext cx="1439863" cy="2174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017" name="Text Box 9"/>
          <p:cNvSpPr txBox="1">
            <a:spLocks noChangeArrowheads="1"/>
          </p:cNvSpPr>
          <p:nvPr/>
        </p:nvSpPr>
        <p:spPr bwMode="auto">
          <a:xfrm>
            <a:off x="5292725" y="1838325"/>
            <a:ext cx="2628900" cy="830263"/>
          </a:xfrm>
          <a:prstGeom prst="rect">
            <a:avLst/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GB"/>
              <a:t>Partial/Probabilistic</a:t>
            </a:r>
          </a:p>
          <a:p>
            <a:pPr eaLnBrk="1" hangingPunct="1"/>
            <a:r>
              <a:rPr lang="en-GB"/>
              <a:t>	guarantee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427E18F6-E4F0-6F4C-9566-A80952B2218D}" type="slidenum">
              <a:rPr lang="en-US" sz="1400"/>
              <a:pPr eaLnBrk="1" hangingPunct="1"/>
              <a:t>14</a:t>
            </a:fld>
            <a:endParaRPr lang="en-US" sz="1400"/>
          </a:p>
        </p:txBody>
      </p:sp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4000">
                <a:latin typeface="Whitney-BlackSC" charset="0"/>
                <a:cs typeface="Whitney-BlackSC" charset="0"/>
              </a:rPr>
              <a:t>What Real Failure Detectors Prefer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352550"/>
            <a:ext cx="8229600" cy="2914650"/>
          </a:xfrm>
        </p:spPr>
        <p:txBody>
          <a:bodyPr/>
          <a:lstStyle/>
          <a:p>
            <a:pPr eaLnBrk="1" hangingPunct="1"/>
            <a:r>
              <a:rPr lang="en-GB">
                <a:latin typeface="Times New Roman" charset="0"/>
              </a:rPr>
              <a:t>Completeness</a:t>
            </a:r>
          </a:p>
          <a:p>
            <a:pPr eaLnBrk="1" hangingPunct="1"/>
            <a:r>
              <a:rPr lang="en-GB">
                <a:latin typeface="Times New Roman" charset="0"/>
              </a:rPr>
              <a:t>Accuracy</a:t>
            </a:r>
          </a:p>
          <a:p>
            <a:pPr eaLnBrk="1" hangingPunct="1"/>
            <a:r>
              <a:rPr lang="en-GB">
                <a:latin typeface="Times New Roman" charset="0"/>
              </a:rPr>
              <a:t>Speed</a:t>
            </a:r>
          </a:p>
          <a:p>
            <a:pPr lvl="1" eaLnBrk="1" hangingPunct="1"/>
            <a:r>
              <a:rPr lang="en-GB">
                <a:latin typeface="Times New Roman" charset="0"/>
              </a:rPr>
              <a:t>Time to first detection of a failure</a:t>
            </a:r>
          </a:p>
          <a:p>
            <a:pPr eaLnBrk="1" hangingPunct="1"/>
            <a:r>
              <a:rPr lang="en-GB">
                <a:latin typeface="Times New Roman" charset="0"/>
              </a:rPr>
              <a:t>Scale</a:t>
            </a:r>
          </a:p>
          <a:p>
            <a:pPr lvl="1" eaLnBrk="1" hangingPunct="1"/>
            <a:r>
              <a:rPr lang="en-GB">
                <a:latin typeface="Times New Roman" charset="0"/>
              </a:rPr>
              <a:t>Equal Load on each member</a:t>
            </a:r>
          </a:p>
          <a:p>
            <a:pPr lvl="1" eaLnBrk="1" hangingPunct="1"/>
            <a:r>
              <a:rPr lang="en-GB">
                <a:latin typeface="Times New Roman" charset="0"/>
              </a:rPr>
              <a:t>Network Message Load</a:t>
            </a:r>
          </a:p>
        </p:txBody>
      </p:sp>
      <p:sp>
        <p:nvSpPr>
          <p:cNvPr id="45060" name="Oval 4"/>
          <p:cNvSpPr>
            <a:spLocks noChangeArrowheads="1"/>
          </p:cNvSpPr>
          <p:nvPr/>
        </p:nvSpPr>
        <p:spPr bwMode="auto">
          <a:xfrm>
            <a:off x="250825" y="1406525"/>
            <a:ext cx="3455988" cy="539750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1" name="Text Box 5"/>
          <p:cNvSpPr txBox="1">
            <a:spLocks noChangeArrowheads="1"/>
          </p:cNvSpPr>
          <p:nvPr/>
        </p:nvSpPr>
        <p:spPr bwMode="auto">
          <a:xfrm>
            <a:off x="5219700" y="1352550"/>
            <a:ext cx="1608138" cy="461963"/>
          </a:xfrm>
          <a:prstGeom prst="rect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GB"/>
              <a:t>Guaranteed </a:t>
            </a:r>
          </a:p>
        </p:txBody>
      </p:sp>
      <p:sp>
        <p:nvSpPr>
          <p:cNvPr id="45062" name="Line 6"/>
          <p:cNvSpPr>
            <a:spLocks noChangeShapeType="1"/>
          </p:cNvSpPr>
          <p:nvPr/>
        </p:nvSpPr>
        <p:spPr bwMode="auto">
          <a:xfrm flipV="1">
            <a:off x="3779838" y="1460500"/>
            <a:ext cx="1439862" cy="2174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063" name="Oval 7"/>
          <p:cNvSpPr>
            <a:spLocks noChangeArrowheads="1"/>
          </p:cNvSpPr>
          <p:nvPr/>
        </p:nvSpPr>
        <p:spPr bwMode="auto">
          <a:xfrm>
            <a:off x="250825" y="1946275"/>
            <a:ext cx="3455988" cy="431800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4" name="Line 8"/>
          <p:cNvSpPr>
            <a:spLocks noChangeShapeType="1"/>
          </p:cNvSpPr>
          <p:nvPr/>
        </p:nvSpPr>
        <p:spPr bwMode="auto">
          <a:xfrm flipV="1">
            <a:off x="3708400" y="1946275"/>
            <a:ext cx="1439863" cy="2174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065" name="Text Box 9"/>
          <p:cNvSpPr txBox="1">
            <a:spLocks noChangeArrowheads="1"/>
          </p:cNvSpPr>
          <p:nvPr/>
        </p:nvSpPr>
        <p:spPr bwMode="auto">
          <a:xfrm>
            <a:off x="5292725" y="1838325"/>
            <a:ext cx="2628900" cy="830263"/>
          </a:xfrm>
          <a:prstGeom prst="rect">
            <a:avLst/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GB"/>
              <a:t>Partial/Probabilistic</a:t>
            </a:r>
          </a:p>
          <a:p>
            <a:pPr eaLnBrk="1" hangingPunct="1"/>
            <a:r>
              <a:rPr lang="en-GB"/>
              <a:t>	guarantee</a:t>
            </a:r>
          </a:p>
        </p:txBody>
      </p:sp>
      <p:sp>
        <p:nvSpPr>
          <p:cNvPr id="45066" name="Line 5"/>
          <p:cNvSpPr>
            <a:spLocks noChangeShapeType="1"/>
          </p:cNvSpPr>
          <p:nvPr/>
        </p:nvSpPr>
        <p:spPr bwMode="auto">
          <a:xfrm>
            <a:off x="3886200" y="3486150"/>
            <a:ext cx="1524000" cy="1825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067" name="Text Box 6"/>
          <p:cNvSpPr txBox="1">
            <a:spLocks noChangeArrowheads="1"/>
          </p:cNvSpPr>
          <p:nvPr/>
        </p:nvSpPr>
        <p:spPr bwMode="auto">
          <a:xfrm>
            <a:off x="5410200" y="3562350"/>
            <a:ext cx="3674789" cy="830997"/>
          </a:xfrm>
          <a:prstGeom prst="rect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GB" dirty="0"/>
              <a:t>Time until </a:t>
            </a:r>
            <a:r>
              <a:rPr lang="en-GB" b="1" i="1" dirty="0"/>
              <a:t>some </a:t>
            </a:r>
            <a:r>
              <a:rPr lang="en-GB" b="1" i="1" dirty="0">
                <a:solidFill>
                  <a:schemeClr val="bg1"/>
                </a:solidFill>
              </a:rPr>
              <a:t>non-faulty </a:t>
            </a:r>
          </a:p>
          <a:p>
            <a:pPr eaLnBrk="1" hangingPunct="1"/>
            <a:r>
              <a:rPr lang="en-GB" dirty="0"/>
              <a:t>process detects the failure</a:t>
            </a:r>
            <a:endParaRPr lang="en-GB" b="1" i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71A3622A-A87F-3849-BC91-46C584907795}" type="slidenum">
              <a:rPr lang="en-US" sz="1400"/>
              <a:pPr eaLnBrk="1" hangingPunct="1"/>
              <a:t>15</a:t>
            </a:fld>
            <a:endParaRPr lang="en-US" sz="1400"/>
          </a:p>
        </p:txBody>
      </p:sp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4000">
                <a:latin typeface="Whitney-BlackSC" charset="0"/>
                <a:cs typeface="Whitney-BlackSC" charset="0"/>
              </a:rPr>
              <a:t>What Real Failure Detectors Prefer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352550"/>
            <a:ext cx="8229600" cy="2914650"/>
          </a:xfrm>
        </p:spPr>
        <p:txBody>
          <a:bodyPr/>
          <a:lstStyle/>
          <a:p>
            <a:pPr eaLnBrk="1" hangingPunct="1"/>
            <a:r>
              <a:rPr lang="en-GB" dirty="0">
                <a:latin typeface="Times New Roman" charset="0"/>
              </a:rPr>
              <a:t>Completeness</a:t>
            </a:r>
          </a:p>
          <a:p>
            <a:pPr eaLnBrk="1" hangingPunct="1"/>
            <a:r>
              <a:rPr lang="en-GB" dirty="0">
                <a:latin typeface="Times New Roman" charset="0"/>
              </a:rPr>
              <a:t>Accuracy</a:t>
            </a:r>
          </a:p>
          <a:p>
            <a:pPr eaLnBrk="1" hangingPunct="1"/>
            <a:r>
              <a:rPr lang="en-GB" dirty="0">
                <a:latin typeface="Times New Roman" charset="0"/>
              </a:rPr>
              <a:t>Speed</a:t>
            </a:r>
          </a:p>
          <a:p>
            <a:pPr lvl="1" eaLnBrk="1" hangingPunct="1"/>
            <a:r>
              <a:rPr lang="en-GB" dirty="0">
                <a:latin typeface="Times New Roman" charset="0"/>
              </a:rPr>
              <a:t>Time to first detection of a failure</a:t>
            </a:r>
          </a:p>
          <a:p>
            <a:pPr eaLnBrk="1" hangingPunct="1"/>
            <a:r>
              <a:rPr lang="en-GB" dirty="0">
                <a:latin typeface="Times New Roman" charset="0"/>
              </a:rPr>
              <a:t>Scale</a:t>
            </a:r>
          </a:p>
          <a:p>
            <a:pPr lvl="1" eaLnBrk="1" hangingPunct="1"/>
            <a:r>
              <a:rPr lang="en-GB" dirty="0">
                <a:latin typeface="Times New Roman" charset="0"/>
              </a:rPr>
              <a:t>Equal Load on each member</a:t>
            </a:r>
          </a:p>
          <a:p>
            <a:pPr lvl="1" eaLnBrk="1" hangingPunct="1"/>
            <a:r>
              <a:rPr lang="en-GB" dirty="0">
                <a:latin typeface="Times New Roman" charset="0"/>
              </a:rPr>
              <a:t>Network Message Load</a:t>
            </a:r>
          </a:p>
        </p:txBody>
      </p:sp>
      <p:sp>
        <p:nvSpPr>
          <p:cNvPr id="47108" name="Oval 4"/>
          <p:cNvSpPr>
            <a:spLocks noChangeArrowheads="1"/>
          </p:cNvSpPr>
          <p:nvPr/>
        </p:nvSpPr>
        <p:spPr bwMode="auto">
          <a:xfrm>
            <a:off x="250825" y="1406525"/>
            <a:ext cx="3455988" cy="539750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09" name="Text Box 5"/>
          <p:cNvSpPr txBox="1">
            <a:spLocks noChangeArrowheads="1"/>
          </p:cNvSpPr>
          <p:nvPr/>
        </p:nvSpPr>
        <p:spPr bwMode="auto">
          <a:xfrm>
            <a:off x="5219700" y="1352550"/>
            <a:ext cx="1608138" cy="461963"/>
          </a:xfrm>
          <a:prstGeom prst="rect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GB"/>
              <a:t>Guaranteed </a:t>
            </a:r>
          </a:p>
        </p:txBody>
      </p:sp>
      <p:sp>
        <p:nvSpPr>
          <p:cNvPr id="47110" name="Line 6"/>
          <p:cNvSpPr>
            <a:spLocks noChangeShapeType="1"/>
          </p:cNvSpPr>
          <p:nvPr/>
        </p:nvSpPr>
        <p:spPr bwMode="auto">
          <a:xfrm flipV="1">
            <a:off x="3779838" y="1460500"/>
            <a:ext cx="1439862" cy="2174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7111" name="Oval 7"/>
          <p:cNvSpPr>
            <a:spLocks noChangeArrowheads="1"/>
          </p:cNvSpPr>
          <p:nvPr/>
        </p:nvSpPr>
        <p:spPr bwMode="auto">
          <a:xfrm>
            <a:off x="250825" y="1946275"/>
            <a:ext cx="3455988" cy="431800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12" name="Line 8"/>
          <p:cNvSpPr>
            <a:spLocks noChangeShapeType="1"/>
          </p:cNvSpPr>
          <p:nvPr/>
        </p:nvSpPr>
        <p:spPr bwMode="auto">
          <a:xfrm flipV="1">
            <a:off x="3708400" y="1946275"/>
            <a:ext cx="1439863" cy="2174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7113" name="Text Box 9"/>
          <p:cNvSpPr txBox="1">
            <a:spLocks noChangeArrowheads="1"/>
          </p:cNvSpPr>
          <p:nvPr/>
        </p:nvSpPr>
        <p:spPr bwMode="auto">
          <a:xfrm>
            <a:off x="5292725" y="1838325"/>
            <a:ext cx="2628900" cy="830263"/>
          </a:xfrm>
          <a:prstGeom prst="rect">
            <a:avLst/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GB" dirty="0"/>
              <a:t>Partial/Probabilistic</a:t>
            </a:r>
          </a:p>
          <a:p>
            <a:pPr eaLnBrk="1" hangingPunct="1"/>
            <a:r>
              <a:rPr lang="en-GB" dirty="0"/>
              <a:t>	guarantee</a:t>
            </a:r>
          </a:p>
        </p:txBody>
      </p:sp>
      <p:sp>
        <p:nvSpPr>
          <p:cNvPr id="47114" name="Line 5"/>
          <p:cNvSpPr>
            <a:spLocks noChangeShapeType="1"/>
          </p:cNvSpPr>
          <p:nvPr/>
        </p:nvSpPr>
        <p:spPr bwMode="auto">
          <a:xfrm>
            <a:off x="3886200" y="3486150"/>
            <a:ext cx="1524000" cy="1825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7115" name="Text Box 6"/>
          <p:cNvSpPr txBox="1">
            <a:spLocks noChangeArrowheads="1"/>
          </p:cNvSpPr>
          <p:nvPr/>
        </p:nvSpPr>
        <p:spPr bwMode="auto">
          <a:xfrm>
            <a:off x="5410200" y="3562350"/>
            <a:ext cx="3674789" cy="830997"/>
          </a:xfrm>
          <a:prstGeom prst="rect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GB" dirty="0"/>
              <a:t>Time until </a:t>
            </a:r>
            <a:r>
              <a:rPr lang="en-GB" b="1" i="1" dirty="0"/>
              <a:t>some </a:t>
            </a:r>
            <a:r>
              <a:rPr lang="en-GB" b="1" i="1" dirty="0">
                <a:solidFill>
                  <a:schemeClr val="bg1"/>
                </a:solidFill>
              </a:rPr>
              <a:t>non-faulty</a:t>
            </a:r>
            <a:r>
              <a:rPr lang="en-GB" dirty="0"/>
              <a:t> </a:t>
            </a:r>
          </a:p>
          <a:p>
            <a:pPr eaLnBrk="1" hangingPunct="1"/>
            <a:r>
              <a:rPr lang="en-GB" dirty="0"/>
              <a:t>process detects the failure</a:t>
            </a:r>
            <a:endParaRPr lang="en-GB" b="1" i="1" dirty="0"/>
          </a:p>
        </p:txBody>
      </p:sp>
      <p:sp>
        <p:nvSpPr>
          <p:cNvPr id="13" name="Text Box 14"/>
          <p:cNvSpPr txBox="1">
            <a:spLocks noChangeArrowheads="1"/>
          </p:cNvSpPr>
          <p:nvPr/>
        </p:nvSpPr>
        <p:spPr bwMode="auto">
          <a:xfrm>
            <a:off x="5584825" y="4354513"/>
            <a:ext cx="2873375" cy="83026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GB" dirty="0">
                <a:latin typeface="Times New Roman"/>
              </a:rPr>
              <a:t>No bottlenecks/single </a:t>
            </a:r>
          </a:p>
          <a:p>
            <a:pPr>
              <a:defRPr/>
            </a:pPr>
            <a:r>
              <a:rPr lang="en-GB" dirty="0">
                <a:latin typeface="Times New Roman"/>
              </a:rPr>
              <a:t>failure point</a:t>
            </a:r>
          </a:p>
        </p:txBody>
      </p:sp>
      <p:sp>
        <p:nvSpPr>
          <p:cNvPr id="47117" name="Line 15"/>
          <p:cNvSpPr>
            <a:spLocks noChangeShapeType="1"/>
          </p:cNvSpPr>
          <p:nvPr/>
        </p:nvSpPr>
        <p:spPr bwMode="auto">
          <a:xfrm>
            <a:off x="1905000" y="3943350"/>
            <a:ext cx="3679825" cy="73501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639A1FAA-CD80-EC4C-BFE8-BBC0F36AB0B5}" type="slidenum">
              <a:rPr lang="en-US" sz="1400"/>
              <a:pPr eaLnBrk="1" hangingPunct="1"/>
              <a:t>16</a:t>
            </a:fld>
            <a:endParaRPr lang="en-US" sz="1400"/>
          </a:p>
        </p:txBody>
      </p:sp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Whitney-BlackSC" charset="0"/>
                <a:cs typeface="Whitney-BlackSC" charset="0"/>
              </a:rPr>
              <a:t>Failure Detector Properties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257300"/>
            <a:ext cx="8229600" cy="2914650"/>
          </a:xfrm>
        </p:spPr>
        <p:txBody>
          <a:bodyPr/>
          <a:lstStyle/>
          <a:p>
            <a:pPr eaLnBrk="1" hangingPunct="1"/>
            <a:r>
              <a:rPr lang="en-GB">
                <a:latin typeface="Times New Roman" charset="0"/>
              </a:rPr>
              <a:t>Completeness</a:t>
            </a:r>
          </a:p>
          <a:p>
            <a:pPr eaLnBrk="1" hangingPunct="1"/>
            <a:r>
              <a:rPr lang="en-GB">
                <a:latin typeface="Times New Roman" charset="0"/>
              </a:rPr>
              <a:t>Accuracy</a:t>
            </a:r>
          </a:p>
          <a:p>
            <a:pPr eaLnBrk="1" hangingPunct="1"/>
            <a:r>
              <a:rPr lang="en-GB">
                <a:latin typeface="Times New Roman" charset="0"/>
              </a:rPr>
              <a:t>Speed</a:t>
            </a:r>
          </a:p>
          <a:p>
            <a:pPr lvl="1" eaLnBrk="1" hangingPunct="1"/>
            <a:r>
              <a:rPr lang="en-GB">
                <a:latin typeface="Times New Roman" charset="0"/>
              </a:rPr>
              <a:t>Time to first detection of a failure</a:t>
            </a:r>
          </a:p>
          <a:p>
            <a:pPr eaLnBrk="1" hangingPunct="1"/>
            <a:r>
              <a:rPr lang="en-GB">
                <a:latin typeface="Times New Roman" charset="0"/>
              </a:rPr>
              <a:t>Scale</a:t>
            </a:r>
          </a:p>
          <a:p>
            <a:pPr lvl="1" eaLnBrk="1" hangingPunct="1"/>
            <a:r>
              <a:rPr lang="en-GB">
                <a:latin typeface="Times New Roman" charset="0"/>
              </a:rPr>
              <a:t>Equal Load on each member</a:t>
            </a:r>
          </a:p>
          <a:p>
            <a:pPr lvl="1" eaLnBrk="1" hangingPunct="1"/>
            <a:r>
              <a:rPr lang="en-GB">
                <a:latin typeface="Times New Roman" charset="0"/>
              </a:rPr>
              <a:t>Network Message Load</a:t>
            </a:r>
          </a:p>
          <a:p>
            <a:pPr lvl="1" eaLnBrk="1" hangingPunct="1"/>
            <a:endParaRPr lang="en-GB">
              <a:latin typeface="Times New Roman" charset="0"/>
            </a:endParaRPr>
          </a:p>
        </p:txBody>
      </p:sp>
      <p:sp>
        <p:nvSpPr>
          <p:cNvPr id="49156" name="Text Box 4"/>
          <p:cNvSpPr txBox="1">
            <a:spLocks noChangeArrowheads="1"/>
          </p:cNvSpPr>
          <p:nvPr/>
        </p:nvSpPr>
        <p:spPr bwMode="auto">
          <a:xfrm>
            <a:off x="5818188" y="1219200"/>
            <a:ext cx="2944812" cy="1200150"/>
          </a:xfrm>
          <a:prstGeom prst="rect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GB"/>
              <a:t>In spite of </a:t>
            </a:r>
          </a:p>
          <a:p>
            <a:pPr eaLnBrk="1" hangingPunct="1"/>
            <a:r>
              <a:rPr lang="en-GB"/>
              <a:t>arbitrary simultaneous </a:t>
            </a:r>
          </a:p>
          <a:p>
            <a:pPr eaLnBrk="1" hangingPunct="1"/>
            <a:r>
              <a:rPr lang="en-GB"/>
              <a:t>process failures</a:t>
            </a:r>
          </a:p>
        </p:txBody>
      </p:sp>
      <p:sp>
        <p:nvSpPr>
          <p:cNvPr id="49157" name="AutoShape 5"/>
          <p:cNvSpPr>
            <a:spLocks/>
          </p:cNvSpPr>
          <p:nvPr/>
        </p:nvSpPr>
        <p:spPr bwMode="auto">
          <a:xfrm rot="-3110286">
            <a:off x="6158706" y="-340518"/>
            <a:ext cx="269875" cy="6564312"/>
          </a:xfrm>
          <a:prstGeom prst="rightBrace">
            <a:avLst>
              <a:gd name="adj1" fmla="val 152022"/>
              <a:gd name="adj2" fmla="val 50000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8A8F0B5C-CD03-6A4C-9669-D481093217FC}" type="slidenum">
              <a:rPr lang="en-US" sz="1400"/>
              <a:pPr eaLnBrk="1" hangingPunct="1"/>
              <a:t>17</a:t>
            </a:fld>
            <a:endParaRPr lang="en-US" sz="1400"/>
          </a:p>
        </p:txBody>
      </p:sp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Whitney-BlackSC" charset="0"/>
                <a:cs typeface="Whitney-BlackSC" charset="0"/>
              </a:rPr>
              <a:t>Centralized Heartbeating</a:t>
            </a:r>
          </a:p>
        </p:txBody>
      </p:sp>
      <p:grpSp>
        <p:nvGrpSpPr>
          <p:cNvPr id="51203" name="Group 3"/>
          <p:cNvGrpSpPr>
            <a:grpSpLocks/>
          </p:cNvGrpSpPr>
          <p:nvPr/>
        </p:nvGrpSpPr>
        <p:grpSpPr bwMode="auto">
          <a:xfrm>
            <a:off x="2627313" y="1600200"/>
            <a:ext cx="3960812" cy="1657350"/>
            <a:chOff x="1655" y="1344"/>
            <a:chExt cx="2495" cy="1392"/>
          </a:xfrm>
        </p:grpSpPr>
        <p:sp>
          <p:nvSpPr>
            <p:cNvPr id="51218" name="Oval 4"/>
            <p:cNvSpPr>
              <a:spLocks noChangeArrowheads="1"/>
            </p:cNvSpPr>
            <p:nvPr/>
          </p:nvSpPr>
          <p:spPr bwMode="auto">
            <a:xfrm>
              <a:off x="3787" y="1888"/>
              <a:ext cx="181" cy="16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219" name="Oval 5"/>
            <p:cNvSpPr>
              <a:spLocks noChangeArrowheads="1"/>
            </p:cNvSpPr>
            <p:nvPr/>
          </p:nvSpPr>
          <p:spPr bwMode="auto">
            <a:xfrm>
              <a:off x="1882" y="1797"/>
              <a:ext cx="181" cy="16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220" name="Oval 6"/>
            <p:cNvSpPr>
              <a:spLocks noChangeArrowheads="1"/>
            </p:cNvSpPr>
            <p:nvPr/>
          </p:nvSpPr>
          <p:spPr bwMode="auto">
            <a:xfrm>
              <a:off x="1655" y="2568"/>
              <a:ext cx="181" cy="16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221" name="Oval 7"/>
            <p:cNvSpPr>
              <a:spLocks noChangeArrowheads="1"/>
            </p:cNvSpPr>
            <p:nvPr/>
          </p:nvSpPr>
          <p:spPr bwMode="auto">
            <a:xfrm>
              <a:off x="3969" y="2523"/>
              <a:ext cx="181" cy="16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222" name="Oval 8"/>
            <p:cNvSpPr>
              <a:spLocks noChangeArrowheads="1"/>
            </p:cNvSpPr>
            <p:nvPr/>
          </p:nvSpPr>
          <p:spPr bwMode="auto">
            <a:xfrm>
              <a:off x="2835" y="1344"/>
              <a:ext cx="181" cy="16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1204" name="Oval 9"/>
          <p:cNvSpPr>
            <a:spLocks noChangeArrowheads="1"/>
          </p:cNvSpPr>
          <p:nvPr/>
        </p:nvSpPr>
        <p:spPr bwMode="auto">
          <a:xfrm>
            <a:off x="4427538" y="4300538"/>
            <a:ext cx="287337" cy="2000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1572910-3E7F-DF1C-ADD3-98F72FD8DA88}"/>
              </a:ext>
            </a:extLst>
          </p:cNvPr>
          <p:cNvGrpSpPr/>
          <p:nvPr/>
        </p:nvGrpSpPr>
        <p:grpSpPr>
          <a:xfrm>
            <a:off x="2916238" y="1870075"/>
            <a:ext cx="3407610" cy="2535581"/>
            <a:chOff x="2916238" y="1870075"/>
            <a:chExt cx="3407610" cy="2535581"/>
          </a:xfrm>
        </p:grpSpPr>
        <p:sp>
          <p:nvSpPr>
            <p:cNvPr id="2" name="Line 12">
              <a:extLst>
                <a:ext uri="{FF2B5EF4-FFF2-40B4-BE49-F238E27FC236}">
                  <a16:creationId xmlns:a16="http://schemas.microsoft.com/office/drawing/2014/main" id="{3B4F026B-8297-4529-FCA2-134E56C4306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739524" y="2501900"/>
              <a:ext cx="1345364" cy="177482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lg" len="lg"/>
              <a:tailEnd type="triangle" w="lg" len="lg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Line 12">
              <a:extLst>
                <a:ext uri="{FF2B5EF4-FFF2-40B4-BE49-F238E27FC236}">
                  <a16:creationId xmlns:a16="http://schemas.microsoft.com/office/drawing/2014/main" id="{1B16714B-F415-96F9-5F2F-BAD0E48F66C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753441" y="3169860"/>
              <a:ext cx="1570407" cy="123579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lg" len="lg"/>
              <a:tailEnd type="triangle" w="lg" len="lg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05" name="Line 10"/>
            <p:cNvSpPr>
              <a:spLocks noChangeShapeType="1"/>
            </p:cNvSpPr>
            <p:nvPr/>
          </p:nvSpPr>
          <p:spPr bwMode="auto">
            <a:xfrm>
              <a:off x="2916238" y="3219450"/>
              <a:ext cx="1511300" cy="108108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lg" len="lg"/>
              <a:tailEnd type="triangle" w="lg" len="lg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06" name="Line 11"/>
            <p:cNvSpPr>
              <a:spLocks noChangeShapeType="1"/>
            </p:cNvSpPr>
            <p:nvPr/>
          </p:nvSpPr>
          <p:spPr bwMode="auto">
            <a:xfrm>
              <a:off x="3203575" y="2301875"/>
              <a:ext cx="1296988" cy="189071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lg" len="lg"/>
              <a:tailEnd type="triangle" w="lg" len="lg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07" name="Line 12"/>
            <p:cNvSpPr>
              <a:spLocks noChangeShapeType="1"/>
            </p:cNvSpPr>
            <p:nvPr/>
          </p:nvSpPr>
          <p:spPr bwMode="auto">
            <a:xfrm flipH="1">
              <a:off x="4572000" y="1870075"/>
              <a:ext cx="71438" cy="232251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lg" len="lg"/>
              <a:tailEnd type="triangle" w="lg" len="lg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1208" name="Text Box 13"/>
          <p:cNvSpPr txBox="1">
            <a:spLocks noChangeArrowheads="1"/>
          </p:cNvSpPr>
          <p:nvPr/>
        </p:nvSpPr>
        <p:spPr bwMode="auto">
          <a:xfrm rot="1571036">
            <a:off x="5073650" y="2921000"/>
            <a:ext cx="6477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8575">
                <a:solidFill>
                  <a:srgbClr val="000000"/>
                </a:solidFill>
                <a:miter lim="800000"/>
                <a:headEnd type="none" w="lg" len="lg"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3600"/>
              <a:t>…</a:t>
            </a:r>
          </a:p>
        </p:txBody>
      </p:sp>
      <p:sp>
        <p:nvSpPr>
          <p:cNvPr id="51209" name="Text Box 14"/>
          <p:cNvSpPr txBox="1">
            <a:spLocks noChangeArrowheads="1"/>
          </p:cNvSpPr>
          <p:nvPr/>
        </p:nvSpPr>
        <p:spPr bwMode="auto">
          <a:xfrm>
            <a:off x="4932363" y="3651250"/>
            <a:ext cx="3097212" cy="461963"/>
          </a:xfrm>
          <a:prstGeom prst="rect">
            <a:avLst/>
          </a:prstGeom>
          <a:solidFill>
            <a:srgbClr val="969696"/>
          </a:solidFill>
          <a:ln w="28575">
            <a:solidFill>
              <a:schemeClr val="tx1"/>
            </a:solidFill>
            <a:miter lim="800000"/>
            <a:headEnd type="none" w="lg" len="lg"/>
            <a:tailEnd type="none" w="lg" len="lg"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GB" i="1"/>
              <a:t>pi</a:t>
            </a:r>
            <a:r>
              <a:rPr lang="en-GB"/>
              <a:t>, Heartbeat Seq. </a:t>
            </a:r>
            <a:r>
              <a:rPr lang="en-GB" i="1"/>
              <a:t>l++ </a:t>
            </a:r>
            <a:endParaRPr lang="en-GB"/>
          </a:p>
        </p:txBody>
      </p:sp>
      <p:sp>
        <p:nvSpPr>
          <p:cNvPr id="51210" name="Oval 15"/>
          <p:cNvSpPr>
            <a:spLocks noChangeArrowheads="1"/>
          </p:cNvSpPr>
          <p:nvPr/>
        </p:nvSpPr>
        <p:spPr bwMode="auto">
          <a:xfrm rot="5400000">
            <a:off x="4555332" y="3075781"/>
            <a:ext cx="150812" cy="549275"/>
          </a:xfrm>
          <a:prstGeom prst="ellipse">
            <a:avLst/>
          </a:prstGeom>
          <a:noFill/>
          <a:ln w="28575">
            <a:solidFill>
              <a:schemeClr val="tx1"/>
            </a:solidFill>
            <a:prstDash val="sysDot"/>
            <a:round/>
            <a:headEnd type="none" w="lg" len="lg"/>
            <a:tailEnd type="none" w="lg" len="lg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11" name="Oval 16"/>
          <p:cNvSpPr>
            <a:spLocks noChangeArrowheads="1"/>
          </p:cNvSpPr>
          <p:nvPr/>
        </p:nvSpPr>
        <p:spPr bwMode="auto">
          <a:xfrm>
            <a:off x="4356100" y="4246563"/>
            <a:ext cx="431800" cy="304800"/>
          </a:xfrm>
          <a:prstGeom prst="ellipse">
            <a:avLst/>
          </a:prstGeom>
          <a:noFill/>
          <a:ln w="28575">
            <a:solidFill>
              <a:schemeClr val="tx1"/>
            </a:solidFill>
            <a:prstDash val="dash"/>
            <a:round/>
            <a:headEnd type="none" w="lg" len="lg"/>
            <a:tailEnd type="none" w="lg" len="lg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12" name="Text Box 17"/>
          <p:cNvSpPr txBox="1">
            <a:spLocks noChangeArrowheads="1"/>
          </p:cNvSpPr>
          <p:nvPr/>
        </p:nvSpPr>
        <p:spPr bwMode="auto">
          <a:xfrm>
            <a:off x="3779838" y="1492250"/>
            <a:ext cx="5540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8575">
                <a:solidFill>
                  <a:srgbClr val="000000"/>
                </a:solidFill>
                <a:prstDash val="dash"/>
                <a:miter lim="800000"/>
                <a:headEnd type="none" w="lg" len="lg"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GB" i="1"/>
              <a:t>pi</a:t>
            </a:r>
          </a:p>
        </p:txBody>
      </p:sp>
      <p:sp>
        <p:nvSpPr>
          <p:cNvPr id="51214" name="Text Box 21"/>
          <p:cNvSpPr txBox="1">
            <a:spLocks noChangeArrowheads="1"/>
          </p:cNvSpPr>
          <p:nvPr/>
        </p:nvSpPr>
        <p:spPr bwMode="auto">
          <a:xfrm>
            <a:off x="3708400" y="4137025"/>
            <a:ext cx="5540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8575">
                <a:solidFill>
                  <a:srgbClr val="000000"/>
                </a:solidFill>
                <a:prstDash val="dash"/>
                <a:miter lim="800000"/>
                <a:headEnd type="none" w="lg" len="lg"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GB" i="1"/>
              <a:t>pj</a:t>
            </a:r>
          </a:p>
        </p:txBody>
      </p:sp>
      <p:sp>
        <p:nvSpPr>
          <p:cNvPr id="51215" name="Text Box 22"/>
          <p:cNvSpPr txBox="1">
            <a:spLocks noChangeArrowheads="1"/>
          </p:cNvSpPr>
          <p:nvPr/>
        </p:nvSpPr>
        <p:spPr bwMode="auto">
          <a:xfrm>
            <a:off x="4374084" y="4219575"/>
            <a:ext cx="4769916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lvl="2" eaLnBrk="1" hangingPunct="1">
              <a:buFontTx/>
              <a:buChar char="•"/>
            </a:pPr>
            <a:r>
              <a:rPr lang="en-US" sz="1800" dirty="0"/>
              <a:t> Heartbeats sent </a:t>
            </a:r>
            <a:r>
              <a:rPr lang="en-US" sz="1800" b="1" dirty="0"/>
              <a:t>periodically</a:t>
            </a:r>
          </a:p>
          <a:p>
            <a:pPr eaLnBrk="1" hangingPunct="1">
              <a:buFontTx/>
              <a:buChar char="•"/>
            </a:pPr>
            <a:r>
              <a:rPr lang="en-US" sz="1800" dirty="0"/>
              <a:t>If heartbeat not received from </a:t>
            </a:r>
            <a:r>
              <a:rPr lang="en-US" sz="1800" i="1" dirty="0"/>
              <a:t>pi </a:t>
            </a:r>
            <a:r>
              <a:rPr lang="en-US" sz="1800" dirty="0"/>
              <a:t>within </a:t>
            </a:r>
            <a:r>
              <a:rPr lang="en-US" sz="1800" b="1" dirty="0"/>
              <a:t>timeout</a:t>
            </a:r>
            <a:r>
              <a:rPr lang="en-US" sz="1800" dirty="0"/>
              <a:t>, </a:t>
            </a:r>
          </a:p>
          <a:p>
            <a:pPr eaLnBrk="1" hangingPunct="1"/>
            <a:r>
              <a:rPr lang="en-US" sz="1800" dirty="0"/>
              <a:t>mark </a:t>
            </a:r>
            <a:r>
              <a:rPr lang="en-US" sz="1800" i="1" dirty="0"/>
              <a:t>pi </a:t>
            </a:r>
            <a:r>
              <a:rPr lang="en-US" sz="1800" dirty="0"/>
              <a:t>as failed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9" grpId="0" animBg="1"/>
      <p:bldP spid="51210" grpId="0" animBg="1"/>
      <p:bldP spid="51215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298214-D72D-2A5D-32DE-BE7DA73CAC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5D38D1-01C4-1026-F6ED-6D1FD11048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F531CF-DB5C-FC81-DF0B-108DC19464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D93A2F-3F8B-5248-B873-3EE9ADF3F9FD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26D0925-B1CE-D84B-CED0-2DE9C500E7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142" y="0"/>
            <a:ext cx="8939716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1353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69B007-04C4-4A9E-4275-D8B797E51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CEFABF-FDFE-620A-4437-CD9882DA23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23C366-428A-CA91-A259-7174F24EE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D93A2F-3F8B-5248-B873-3EE9ADF3F9FD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6922DC3-A7D7-DEBA-80D5-0F5912C1DE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44" y="0"/>
            <a:ext cx="901051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0511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Whitney-BlackSC"/>
                <a:cs typeface="Whitney-BlackSC"/>
              </a:rPr>
              <a:t>Announcements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71550"/>
            <a:ext cx="8229600" cy="3394075"/>
          </a:xfrm>
        </p:spPr>
        <p:txBody>
          <a:bodyPr/>
          <a:lstStyle/>
          <a:p>
            <a:r>
              <a:rPr lang="en-US" sz="2400" dirty="0">
                <a:solidFill>
                  <a:srgbClr val="C00000"/>
                </a:solidFill>
              </a:rPr>
              <a:t>MP1:  Due Sunday 9/13, demos Monday 9/14</a:t>
            </a:r>
          </a:p>
          <a:p>
            <a:pPr lvl="1"/>
            <a:r>
              <a:rPr lang="en-US" sz="2000" dirty="0"/>
              <a:t>VMs distributed last week: see Piazza</a:t>
            </a:r>
          </a:p>
          <a:p>
            <a:pPr lvl="1"/>
            <a:r>
              <a:rPr lang="en-US" sz="2000" dirty="0"/>
              <a:t>GitHub course repo: see Piazza</a:t>
            </a:r>
          </a:p>
          <a:p>
            <a:pPr lvl="2"/>
            <a:r>
              <a:rPr lang="en-US" sz="1400" dirty="0"/>
              <a:t>IT does not handle requests on weekends</a:t>
            </a:r>
          </a:p>
          <a:p>
            <a:pPr lvl="1"/>
            <a:r>
              <a:rPr lang="en-US" sz="2000" dirty="0"/>
              <a:t>MP1 Demo, Signup, and Submission instructions release on Piazza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en-US" sz="1400" dirty="0"/>
              <a:t>(Due by Fri Sep 11) [</a:t>
            </a:r>
            <a:r>
              <a:rPr lang="en-US" sz="1400" dirty="0">
                <a:hlinkClick r:id="rId2"/>
              </a:rPr>
              <a:t>MP Demo Signup Sheet</a:t>
            </a:r>
            <a:r>
              <a:rPr lang="en-US" sz="1400" dirty="0"/>
              <a:t>]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en-US" sz="1400" dirty="0"/>
              <a:t>(Due by Sun Sep) [a. </a:t>
            </a:r>
            <a:r>
              <a:rPr lang="en-US" sz="1400" dirty="0">
                <a:hlinkClick r:id="rId3"/>
              </a:rPr>
              <a:t>MP1 Submission Form</a:t>
            </a:r>
            <a:r>
              <a:rPr lang="en-US" sz="1400" dirty="0"/>
              <a:t> &amp; b</a:t>
            </a:r>
            <a:r>
              <a:rPr lang="en-US" sz="1400" u="sng" dirty="0"/>
              <a:t>. push MP code to GitHub</a:t>
            </a:r>
            <a:r>
              <a:rPr lang="en-US" sz="1400" dirty="0"/>
              <a:t>] 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en-US" sz="1400" dirty="0"/>
              <a:t>(Due by Sun Sep 13) [</a:t>
            </a:r>
            <a:r>
              <a:rPr lang="en-US" sz="1400" dirty="0">
                <a:hlinkClick r:id="rId4"/>
              </a:rPr>
              <a:t>MP1 Report Submission on </a:t>
            </a:r>
            <a:r>
              <a:rPr lang="en-US" sz="1400" dirty="0" err="1">
                <a:hlinkClick r:id="rId4"/>
              </a:rPr>
              <a:t>Gradescope</a:t>
            </a:r>
            <a:r>
              <a:rPr lang="en-US" sz="1400" dirty="0"/>
              <a:t>]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en-US" sz="1400" dirty="0"/>
              <a:t>(On Mon Sep 14) Demos</a:t>
            </a:r>
            <a:endParaRPr lang="en-US" sz="1600" dirty="0"/>
          </a:p>
          <a:p>
            <a:r>
              <a:rPr lang="en-US" sz="2400" dirty="0">
                <a:solidFill>
                  <a:srgbClr val="C00000"/>
                </a:solidFill>
              </a:rPr>
              <a:t>HW1: due 9/20</a:t>
            </a:r>
            <a:endParaRPr lang="en-US" sz="2400" dirty="0"/>
          </a:p>
          <a:p>
            <a:r>
              <a:rPr lang="en-US" sz="2400" dirty="0"/>
              <a:t>Check Piazza often! It’s where all the announcements are at!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D93A2F-3F8B-5248-B873-3EE9ADF3F9FD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476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823EF1-C53D-4FCC-6B9B-CD6027CE54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775FCB-259E-F4A3-1401-87F33CF0A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D93A2F-3F8B-5248-B873-3EE9ADF3F9FD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11E6099-CBEC-7CE8-7CB9-4E8AFE4E48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None/>
            </a:pPr>
            <a:r>
              <a:rPr lang="en-US" dirty="0"/>
              <a:t>Which failure-detector property is violated in cases B–D?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27474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EE992A-0D74-F1C4-A34E-C5E76CF175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Slide Number Placeholder 5">
            <a:extLst>
              <a:ext uri="{FF2B5EF4-FFF2-40B4-BE49-F238E27FC236}">
                <a16:creationId xmlns:a16="http://schemas.microsoft.com/office/drawing/2014/main" id="{4FBDD598-7CDF-B421-C6ED-4136CD5B11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8A8F0B5C-CD03-6A4C-9669-D481093217FC}" type="slidenum">
              <a:rPr lang="en-US" sz="1400"/>
              <a:pPr eaLnBrk="1" hangingPunct="1"/>
              <a:t>21</a:t>
            </a:fld>
            <a:endParaRPr lang="en-US" sz="1400"/>
          </a:p>
        </p:txBody>
      </p:sp>
      <p:sp>
        <p:nvSpPr>
          <p:cNvPr id="51202" name="Rectangle 2">
            <a:extLst>
              <a:ext uri="{FF2B5EF4-FFF2-40B4-BE49-F238E27FC236}">
                <a16:creationId xmlns:a16="http://schemas.microsoft.com/office/drawing/2014/main" id="{DAC862A7-7F4A-590B-F93A-AE47503B89D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>
                <a:latin typeface="Whitney-BlackSC" charset="0"/>
                <a:cs typeface="Whitney-BlackSC" charset="0"/>
              </a:rPr>
              <a:t>Centralized </a:t>
            </a:r>
            <a:r>
              <a:rPr lang="en-GB" dirty="0" err="1">
                <a:latin typeface="Whitney-BlackSC" charset="0"/>
                <a:cs typeface="Whitney-BlackSC" charset="0"/>
              </a:rPr>
              <a:t>Heartbeating</a:t>
            </a:r>
            <a:endParaRPr lang="en-GB" dirty="0">
              <a:latin typeface="Whitney-BlackSC" charset="0"/>
              <a:cs typeface="Whitney-BlackSC" charset="0"/>
            </a:endParaRPr>
          </a:p>
        </p:txBody>
      </p:sp>
      <p:grpSp>
        <p:nvGrpSpPr>
          <p:cNvPr id="51203" name="Group 3">
            <a:extLst>
              <a:ext uri="{FF2B5EF4-FFF2-40B4-BE49-F238E27FC236}">
                <a16:creationId xmlns:a16="http://schemas.microsoft.com/office/drawing/2014/main" id="{A229E4CC-0E8A-699E-36EA-0373EEFA0A08}"/>
              </a:ext>
            </a:extLst>
          </p:cNvPr>
          <p:cNvGrpSpPr>
            <a:grpSpLocks/>
          </p:cNvGrpSpPr>
          <p:nvPr/>
        </p:nvGrpSpPr>
        <p:grpSpPr bwMode="auto">
          <a:xfrm>
            <a:off x="2627313" y="1600200"/>
            <a:ext cx="3960812" cy="1657350"/>
            <a:chOff x="1655" y="1344"/>
            <a:chExt cx="2495" cy="1392"/>
          </a:xfrm>
        </p:grpSpPr>
        <p:sp>
          <p:nvSpPr>
            <p:cNvPr id="51218" name="Oval 4">
              <a:extLst>
                <a:ext uri="{FF2B5EF4-FFF2-40B4-BE49-F238E27FC236}">
                  <a16:creationId xmlns:a16="http://schemas.microsoft.com/office/drawing/2014/main" id="{61EC140B-85F7-866B-112E-7FB4D4B1DB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87" y="1888"/>
              <a:ext cx="181" cy="16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219" name="Oval 5">
              <a:extLst>
                <a:ext uri="{FF2B5EF4-FFF2-40B4-BE49-F238E27FC236}">
                  <a16:creationId xmlns:a16="http://schemas.microsoft.com/office/drawing/2014/main" id="{ED0B6D3E-FC31-3E0A-0A97-1AE2E93B88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82" y="1797"/>
              <a:ext cx="181" cy="16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220" name="Oval 6">
              <a:extLst>
                <a:ext uri="{FF2B5EF4-FFF2-40B4-BE49-F238E27FC236}">
                  <a16:creationId xmlns:a16="http://schemas.microsoft.com/office/drawing/2014/main" id="{6BB2F95A-3E6E-A36A-F292-F926ECB4E8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5" y="2568"/>
              <a:ext cx="181" cy="16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221" name="Oval 7">
              <a:extLst>
                <a:ext uri="{FF2B5EF4-FFF2-40B4-BE49-F238E27FC236}">
                  <a16:creationId xmlns:a16="http://schemas.microsoft.com/office/drawing/2014/main" id="{ADE44CF1-9966-D681-BD5F-A5E30768C7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69" y="2523"/>
              <a:ext cx="181" cy="16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222" name="Oval 8">
              <a:extLst>
                <a:ext uri="{FF2B5EF4-FFF2-40B4-BE49-F238E27FC236}">
                  <a16:creationId xmlns:a16="http://schemas.microsoft.com/office/drawing/2014/main" id="{769167BB-3FEB-0BB0-8FD4-61BB5F98F4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35" y="1344"/>
              <a:ext cx="181" cy="16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1204" name="Oval 9">
            <a:extLst>
              <a:ext uri="{FF2B5EF4-FFF2-40B4-BE49-F238E27FC236}">
                <a16:creationId xmlns:a16="http://schemas.microsoft.com/office/drawing/2014/main" id="{F26A1A1E-7A39-F319-0FD8-3791021DD9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7538" y="4300538"/>
            <a:ext cx="287337" cy="2000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F9B2CBF-9E4A-F3E2-875F-5DC38B07C964}"/>
              </a:ext>
            </a:extLst>
          </p:cNvPr>
          <p:cNvGrpSpPr/>
          <p:nvPr/>
        </p:nvGrpSpPr>
        <p:grpSpPr>
          <a:xfrm>
            <a:off x="2916238" y="1870075"/>
            <a:ext cx="3407610" cy="2535581"/>
            <a:chOff x="2916238" y="1870075"/>
            <a:chExt cx="3407610" cy="2535581"/>
          </a:xfrm>
        </p:grpSpPr>
        <p:sp>
          <p:nvSpPr>
            <p:cNvPr id="2" name="Line 12">
              <a:extLst>
                <a:ext uri="{FF2B5EF4-FFF2-40B4-BE49-F238E27FC236}">
                  <a16:creationId xmlns:a16="http://schemas.microsoft.com/office/drawing/2014/main" id="{CD0DFDAE-F304-A798-5FA3-F15AFA40952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739524" y="2501900"/>
              <a:ext cx="1345364" cy="177482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lg" len="lg"/>
              <a:tailEnd type="triangle" w="lg" len="lg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Line 12">
              <a:extLst>
                <a:ext uri="{FF2B5EF4-FFF2-40B4-BE49-F238E27FC236}">
                  <a16:creationId xmlns:a16="http://schemas.microsoft.com/office/drawing/2014/main" id="{13034EFE-566B-761E-5D55-FC82240DE20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753441" y="3169860"/>
              <a:ext cx="1570407" cy="123579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lg" len="lg"/>
              <a:tailEnd type="triangle" w="lg" len="lg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05" name="Line 10">
              <a:extLst>
                <a:ext uri="{FF2B5EF4-FFF2-40B4-BE49-F238E27FC236}">
                  <a16:creationId xmlns:a16="http://schemas.microsoft.com/office/drawing/2014/main" id="{A51BBE42-EEAA-504C-4B02-6F3429F5B31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16238" y="3219450"/>
              <a:ext cx="1511300" cy="108108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lg" len="lg"/>
              <a:tailEnd type="triangle" w="lg" len="lg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06" name="Line 11">
              <a:extLst>
                <a:ext uri="{FF2B5EF4-FFF2-40B4-BE49-F238E27FC236}">
                  <a16:creationId xmlns:a16="http://schemas.microsoft.com/office/drawing/2014/main" id="{3B5D8321-21AF-0CE8-8987-4A90B14C8F0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03575" y="2301875"/>
              <a:ext cx="1296988" cy="189071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lg" len="lg"/>
              <a:tailEnd type="triangle" w="lg" len="lg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07" name="Line 12">
              <a:extLst>
                <a:ext uri="{FF2B5EF4-FFF2-40B4-BE49-F238E27FC236}">
                  <a16:creationId xmlns:a16="http://schemas.microsoft.com/office/drawing/2014/main" id="{EFA020A0-4CB1-44BB-207F-E99F9E59180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572000" y="1870075"/>
              <a:ext cx="71438" cy="232251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lg" len="lg"/>
              <a:tailEnd type="triangle" w="lg" len="lg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1208" name="Text Box 13">
            <a:extLst>
              <a:ext uri="{FF2B5EF4-FFF2-40B4-BE49-F238E27FC236}">
                <a16:creationId xmlns:a16="http://schemas.microsoft.com/office/drawing/2014/main" id="{894ECCC9-474E-3583-7077-283B4404BC1F}"/>
              </a:ext>
            </a:extLst>
          </p:cNvPr>
          <p:cNvSpPr txBox="1">
            <a:spLocks noChangeArrowheads="1"/>
          </p:cNvSpPr>
          <p:nvPr/>
        </p:nvSpPr>
        <p:spPr bwMode="auto">
          <a:xfrm rot="1571036">
            <a:off x="5073650" y="2921000"/>
            <a:ext cx="6477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8575">
                <a:solidFill>
                  <a:srgbClr val="000000"/>
                </a:solidFill>
                <a:miter lim="800000"/>
                <a:headEnd type="none" w="lg" len="lg"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3600"/>
              <a:t>…</a:t>
            </a:r>
          </a:p>
        </p:txBody>
      </p:sp>
      <p:sp>
        <p:nvSpPr>
          <p:cNvPr id="51209" name="Text Box 14">
            <a:extLst>
              <a:ext uri="{FF2B5EF4-FFF2-40B4-BE49-F238E27FC236}">
                <a16:creationId xmlns:a16="http://schemas.microsoft.com/office/drawing/2014/main" id="{56295A1E-1981-3324-A9D6-D9F73A91D9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32363" y="3651250"/>
            <a:ext cx="3097212" cy="461963"/>
          </a:xfrm>
          <a:prstGeom prst="rect">
            <a:avLst/>
          </a:prstGeom>
          <a:solidFill>
            <a:srgbClr val="969696"/>
          </a:solidFill>
          <a:ln w="28575">
            <a:solidFill>
              <a:schemeClr val="tx1"/>
            </a:solidFill>
            <a:miter lim="800000"/>
            <a:headEnd type="none" w="lg" len="lg"/>
            <a:tailEnd type="none" w="lg" len="lg"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GB" i="1"/>
              <a:t>pi</a:t>
            </a:r>
            <a:r>
              <a:rPr lang="en-GB"/>
              <a:t>, Heartbeat Seq. </a:t>
            </a:r>
            <a:r>
              <a:rPr lang="en-GB" i="1"/>
              <a:t>l++ </a:t>
            </a:r>
            <a:endParaRPr lang="en-GB"/>
          </a:p>
        </p:txBody>
      </p:sp>
      <p:sp>
        <p:nvSpPr>
          <p:cNvPr id="51210" name="Oval 15">
            <a:extLst>
              <a:ext uri="{FF2B5EF4-FFF2-40B4-BE49-F238E27FC236}">
                <a16:creationId xmlns:a16="http://schemas.microsoft.com/office/drawing/2014/main" id="{F7CEF7D0-6816-C3F5-0A5C-8D7B770B5EB4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4555332" y="3075781"/>
            <a:ext cx="150812" cy="549275"/>
          </a:xfrm>
          <a:prstGeom prst="ellipse">
            <a:avLst/>
          </a:prstGeom>
          <a:noFill/>
          <a:ln w="28575">
            <a:solidFill>
              <a:schemeClr val="tx1"/>
            </a:solidFill>
            <a:prstDash val="sysDot"/>
            <a:round/>
            <a:headEnd type="none" w="lg" len="lg"/>
            <a:tailEnd type="none" w="lg" len="lg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11" name="Oval 16">
            <a:extLst>
              <a:ext uri="{FF2B5EF4-FFF2-40B4-BE49-F238E27FC236}">
                <a16:creationId xmlns:a16="http://schemas.microsoft.com/office/drawing/2014/main" id="{273333E3-E45A-E18D-E6C6-14C3E5A627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56100" y="4246563"/>
            <a:ext cx="431800" cy="304800"/>
          </a:xfrm>
          <a:prstGeom prst="ellipse">
            <a:avLst/>
          </a:prstGeom>
          <a:noFill/>
          <a:ln w="28575">
            <a:solidFill>
              <a:schemeClr val="tx1"/>
            </a:solidFill>
            <a:prstDash val="dash"/>
            <a:round/>
            <a:headEnd type="none" w="lg" len="lg"/>
            <a:tailEnd type="none" w="lg" len="lg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12" name="Text Box 17">
            <a:extLst>
              <a:ext uri="{FF2B5EF4-FFF2-40B4-BE49-F238E27FC236}">
                <a16:creationId xmlns:a16="http://schemas.microsoft.com/office/drawing/2014/main" id="{00A28AA5-3277-8F09-2DB1-84571E8D75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9838" y="1492250"/>
            <a:ext cx="5540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8575">
                <a:solidFill>
                  <a:srgbClr val="000000"/>
                </a:solidFill>
                <a:prstDash val="dash"/>
                <a:miter lim="800000"/>
                <a:headEnd type="none" w="lg" len="lg"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GB" i="1"/>
              <a:t>pi</a:t>
            </a:r>
          </a:p>
        </p:txBody>
      </p:sp>
      <p:grpSp>
        <p:nvGrpSpPr>
          <p:cNvPr id="3" name="Group 18">
            <a:extLst>
              <a:ext uri="{FF2B5EF4-FFF2-40B4-BE49-F238E27FC236}">
                <a16:creationId xmlns:a16="http://schemas.microsoft.com/office/drawing/2014/main" id="{90EED48E-6CBC-9306-8164-BDF35CAF0D1D}"/>
              </a:ext>
            </a:extLst>
          </p:cNvPr>
          <p:cNvGrpSpPr>
            <a:grpSpLocks/>
          </p:cNvGrpSpPr>
          <p:nvPr/>
        </p:nvGrpSpPr>
        <p:grpSpPr bwMode="auto">
          <a:xfrm>
            <a:off x="5272088" y="1168400"/>
            <a:ext cx="3871912" cy="647700"/>
            <a:chOff x="3220" y="754"/>
            <a:chExt cx="2439" cy="544"/>
          </a:xfrm>
        </p:grpSpPr>
        <p:sp>
          <p:nvSpPr>
            <p:cNvPr id="51216" name="AutoShape 19">
              <a:extLst>
                <a:ext uri="{FF2B5EF4-FFF2-40B4-BE49-F238E27FC236}">
                  <a16:creationId xmlns:a16="http://schemas.microsoft.com/office/drawing/2014/main" id="{7529FB23-2C22-1FB4-D9E7-5AB92D87DF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20" y="754"/>
              <a:ext cx="1747" cy="544"/>
            </a:xfrm>
            <a:prstGeom prst="cloudCallout">
              <a:avLst>
                <a:gd name="adj1" fmla="val 53319"/>
                <a:gd name="adj2" fmla="val 154778"/>
              </a:avLst>
            </a:prstGeom>
            <a:noFill/>
            <a:ln w="28575">
              <a:solidFill>
                <a:schemeClr val="tx1"/>
              </a:solidFill>
              <a:round/>
              <a:headEnd type="none" w="lg" len="lg"/>
              <a:tailEnd type="none" w="lg" len="lg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algn="ctr"/>
              <a:endParaRPr lang="en-GB"/>
            </a:p>
          </p:txBody>
        </p:sp>
        <p:sp>
          <p:nvSpPr>
            <p:cNvPr id="51217" name="Text Box 20">
              <a:extLst>
                <a:ext uri="{FF2B5EF4-FFF2-40B4-BE49-F238E27FC236}">
                  <a16:creationId xmlns:a16="http://schemas.microsoft.com/office/drawing/2014/main" id="{96F4DCE5-1B0D-81DB-9E40-711DB44BD76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92" y="877"/>
              <a:ext cx="2167" cy="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28575">
                  <a:solidFill>
                    <a:srgbClr val="000000"/>
                  </a:solidFill>
                  <a:miter lim="800000"/>
                  <a:headEnd type="none" w="lg" len="lg"/>
                  <a:tailEnd type="none" w="lg" len="lg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GB">
                  <a:sym typeface="Wingdings" charset="0"/>
                </a:rPr>
                <a:t> </a:t>
              </a:r>
              <a:r>
                <a:rPr lang="en-GB"/>
                <a:t>Hotspot</a:t>
              </a:r>
            </a:p>
          </p:txBody>
        </p:sp>
      </p:grpSp>
      <p:sp>
        <p:nvSpPr>
          <p:cNvPr id="51214" name="Text Box 21">
            <a:extLst>
              <a:ext uri="{FF2B5EF4-FFF2-40B4-BE49-F238E27FC236}">
                <a16:creationId xmlns:a16="http://schemas.microsoft.com/office/drawing/2014/main" id="{AC445175-0FBE-3A07-DED4-2CB6A8CFCD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8400" y="4137025"/>
            <a:ext cx="5540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8575">
                <a:solidFill>
                  <a:srgbClr val="000000"/>
                </a:solidFill>
                <a:prstDash val="dash"/>
                <a:miter lim="800000"/>
                <a:headEnd type="none" w="lg" len="lg"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GB" i="1"/>
              <a:t>pj</a:t>
            </a:r>
          </a:p>
        </p:txBody>
      </p:sp>
      <p:sp>
        <p:nvSpPr>
          <p:cNvPr id="51215" name="Text Box 22">
            <a:extLst>
              <a:ext uri="{FF2B5EF4-FFF2-40B4-BE49-F238E27FC236}">
                <a16:creationId xmlns:a16="http://schemas.microsoft.com/office/drawing/2014/main" id="{3AB1ABCE-AE52-6C00-8F2D-1751EE9AF7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74084" y="4219575"/>
            <a:ext cx="4769916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lvl="2" eaLnBrk="1" hangingPunct="1">
              <a:buFontTx/>
              <a:buChar char="•"/>
            </a:pPr>
            <a:r>
              <a:rPr lang="en-US" sz="1800" dirty="0"/>
              <a:t> Heartbeats sent </a:t>
            </a:r>
            <a:r>
              <a:rPr lang="en-US" sz="1800" b="1" dirty="0"/>
              <a:t>periodically</a:t>
            </a:r>
          </a:p>
          <a:p>
            <a:pPr eaLnBrk="1" hangingPunct="1">
              <a:buFontTx/>
              <a:buChar char="•"/>
            </a:pPr>
            <a:r>
              <a:rPr lang="en-US" sz="1800" dirty="0"/>
              <a:t>If heartbeat not received from </a:t>
            </a:r>
            <a:r>
              <a:rPr lang="en-US" sz="1800" i="1" dirty="0"/>
              <a:t>pi </a:t>
            </a:r>
            <a:r>
              <a:rPr lang="en-US" sz="1800" dirty="0"/>
              <a:t>within </a:t>
            </a:r>
            <a:r>
              <a:rPr lang="en-US" sz="1800" b="1" dirty="0"/>
              <a:t>timeout</a:t>
            </a:r>
            <a:r>
              <a:rPr lang="en-US" sz="1800" dirty="0"/>
              <a:t>, </a:t>
            </a:r>
          </a:p>
          <a:p>
            <a:pPr eaLnBrk="1" hangingPunct="1"/>
            <a:r>
              <a:rPr lang="en-US" sz="1800" dirty="0"/>
              <a:t>mark </a:t>
            </a:r>
            <a:r>
              <a:rPr lang="en-US" sz="1800" i="1" dirty="0"/>
              <a:t>pi </a:t>
            </a:r>
            <a:r>
              <a:rPr lang="en-US" sz="1800" dirty="0"/>
              <a:t>as failed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431DBD3-2E8D-2495-8C29-4DA361BC3AC8}"/>
              </a:ext>
            </a:extLst>
          </p:cNvPr>
          <p:cNvSpPr txBox="1"/>
          <p:nvPr/>
        </p:nvSpPr>
        <p:spPr>
          <a:xfrm>
            <a:off x="174344" y="1800225"/>
            <a:ext cx="3019051" cy="2369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en-GB" sz="2000" dirty="0"/>
              <a:t>Cannot tolerate </a:t>
            </a:r>
            <a:r>
              <a:rPr lang="en-GB" sz="2000" dirty="0" err="1"/>
              <a:t>Pj</a:t>
            </a:r>
            <a:r>
              <a:rPr lang="en-GB" sz="2000" dirty="0"/>
              <a:t> failing</a:t>
            </a:r>
          </a:p>
          <a:p>
            <a:pPr eaLnBrk="1" hangingPunct="1"/>
            <a:endParaRPr lang="en-GB" sz="2000" dirty="0"/>
          </a:p>
          <a:p>
            <a:r>
              <a:rPr lang="en-US" sz="1800" dirty="0" err="1"/>
              <a:t>Pj</a:t>
            </a:r>
            <a:r>
              <a:rPr lang="en-US" sz="1800" dirty="0"/>
              <a:t> cannot distinguish whether Pi failed or Pi’s messages are dropped/delayed.</a:t>
            </a:r>
          </a:p>
          <a:p>
            <a:endParaRPr lang="en-US" sz="1800" dirty="0"/>
          </a:p>
          <a:p>
            <a:r>
              <a:rPr lang="en-US" sz="1800" dirty="0"/>
              <a:t>For completeness, </a:t>
            </a:r>
            <a:r>
              <a:rPr lang="en-US" sz="1800" dirty="0" err="1"/>
              <a:t>Pj</a:t>
            </a:r>
            <a:r>
              <a:rPr lang="en-US" sz="1800" dirty="0"/>
              <a:t> marks Pi as having failed </a:t>
            </a:r>
          </a:p>
        </p:txBody>
      </p:sp>
    </p:spTree>
    <p:extLst>
      <p:ext uri="{BB962C8B-B14F-4D97-AF65-F5344CB8AC3E}">
        <p14:creationId xmlns:p14="http://schemas.microsoft.com/office/powerpoint/2010/main" val="1582579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7EDF235E-3685-9B4B-B654-67EE5DCCD93D}" type="slidenum">
              <a:rPr lang="en-US" sz="1400"/>
              <a:pPr eaLnBrk="1" hangingPunct="1"/>
              <a:t>22</a:t>
            </a:fld>
            <a:endParaRPr lang="en-US" sz="1400"/>
          </a:p>
        </p:txBody>
      </p:sp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Whitney-BlackSC" charset="0"/>
                <a:cs typeface="Whitney-BlackSC" charset="0"/>
              </a:rPr>
              <a:t>Ring Heartbeating</a:t>
            </a:r>
          </a:p>
        </p:txBody>
      </p:sp>
      <p:grpSp>
        <p:nvGrpSpPr>
          <p:cNvPr id="53251" name="Group 3"/>
          <p:cNvGrpSpPr>
            <a:grpSpLocks/>
          </p:cNvGrpSpPr>
          <p:nvPr/>
        </p:nvGrpSpPr>
        <p:grpSpPr bwMode="auto">
          <a:xfrm>
            <a:off x="2627313" y="1600200"/>
            <a:ext cx="3960812" cy="1657350"/>
            <a:chOff x="1655" y="1344"/>
            <a:chExt cx="2495" cy="1392"/>
          </a:xfrm>
        </p:grpSpPr>
        <p:sp>
          <p:nvSpPr>
            <p:cNvPr id="53269" name="Oval 4"/>
            <p:cNvSpPr>
              <a:spLocks noChangeArrowheads="1"/>
            </p:cNvSpPr>
            <p:nvPr/>
          </p:nvSpPr>
          <p:spPr bwMode="auto">
            <a:xfrm>
              <a:off x="3787" y="1888"/>
              <a:ext cx="181" cy="16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270" name="Oval 5"/>
            <p:cNvSpPr>
              <a:spLocks noChangeArrowheads="1"/>
            </p:cNvSpPr>
            <p:nvPr/>
          </p:nvSpPr>
          <p:spPr bwMode="auto">
            <a:xfrm>
              <a:off x="1882" y="1797"/>
              <a:ext cx="181" cy="16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271" name="Oval 6"/>
            <p:cNvSpPr>
              <a:spLocks noChangeArrowheads="1"/>
            </p:cNvSpPr>
            <p:nvPr/>
          </p:nvSpPr>
          <p:spPr bwMode="auto">
            <a:xfrm>
              <a:off x="1655" y="2568"/>
              <a:ext cx="181" cy="16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272" name="Oval 7"/>
            <p:cNvSpPr>
              <a:spLocks noChangeArrowheads="1"/>
            </p:cNvSpPr>
            <p:nvPr/>
          </p:nvSpPr>
          <p:spPr bwMode="auto">
            <a:xfrm>
              <a:off x="3969" y="2523"/>
              <a:ext cx="181" cy="16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273" name="Oval 8"/>
            <p:cNvSpPr>
              <a:spLocks noChangeArrowheads="1"/>
            </p:cNvSpPr>
            <p:nvPr/>
          </p:nvSpPr>
          <p:spPr bwMode="auto">
            <a:xfrm>
              <a:off x="2835" y="1344"/>
              <a:ext cx="181" cy="16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3252" name="Line 9"/>
          <p:cNvSpPr>
            <a:spLocks noChangeShapeType="1"/>
          </p:cNvSpPr>
          <p:nvPr/>
        </p:nvSpPr>
        <p:spPr bwMode="auto">
          <a:xfrm flipV="1">
            <a:off x="2770188" y="2355850"/>
            <a:ext cx="287337" cy="7016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lg" len="lg"/>
            <a:tailEnd type="triangle" w="lg" len="lg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3253" name="Line 10"/>
          <p:cNvSpPr>
            <a:spLocks noChangeShapeType="1"/>
          </p:cNvSpPr>
          <p:nvPr/>
        </p:nvSpPr>
        <p:spPr bwMode="auto">
          <a:xfrm flipV="1">
            <a:off x="3276600" y="1762125"/>
            <a:ext cx="1223963" cy="431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lg" len="lg"/>
            <a:tailEnd type="triangle" w="lg" len="lg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3254" name="Line 11"/>
          <p:cNvSpPr>
            <a:spLocks noChangeShapeType="1"/>
          </p:cNvSpPr>
          <p:nvPr/>
        </p:nvSpPr>
        <p:spPr bwMode="auto">
          <a:xfrm>
            <a:off x="4787900" y="1762125"/>
            <a:ext cx="1223963" cy="5397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lg" len="lg"/>
            <a:tailEnd type="triangle" w="lg" len="lg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3255" name="Oval 12"/>
          <p:cNvSpPr>
            <a:spLocks noChangeArrowheads="1"/>
          </p:cNvSpPr>
          <p:nvPr/>
        </p:nvSpPr>
        <p:spPr bwMode="auto">
          <a:xfrm>
            <a:off x="4427538" y="4300538"/>
            <a:ext cx="287337" cy="2000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256" name="Text Box 13"/>
          <p:cNvSpPr txBox="1">
            <a:spLocks noChangeArrowheads="1"/>
          </p:cNvSpPr>
          <p:nvPr/>
        </p:nvSpPr>
        <p:spPr bwMode="auto">
          <a:xfrm>
            <a:off x="323850" y="1600200"/>
            <a:ext cx="3097213" cy="461963"/>
          </a:xfrm>
          <a:prstGeom prst="rect">
            <a:avLst/>
          </a:prstGeom>
          <a:solidFill>
            <a:srgbClr val="969696"/>
          </a:solidFill>
          <a:ln w="28575">
            <a:solidFill>
              <a:schemeClr val="tx1"/>
            </a:solidFill>
            <a:miter lim="800000"/>
            <a:headEnd type="none" w="lg" len="lg"/>
            <a:tailEnd type="none" w="lg" len="lg"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GB" i="1"/>
              <a:t>pi</a:t>
            </a:r>
            <a:r>
              <a:rPr lang="en-GB"/>
              <a:t>, Heartbeat Seq. </a:t>
            </a:r>
            <a:r>
              <a:rPr lang="en-GB" i="1"/>
              <a:t>l++</a:t>
            </a:r>
          </a:p>
        </p:txBody>
      </p:sp>
      <p:sp>
        <p:nvSpPr>
          <p:cNvPr id="53257" name="Oval 14"/>
          <p:cNvSpPr>
            <a:spLocks noChangeArrowheads="1"/>
          </p:cNvSpPr>
          <p:nvPr/>
        </p:nvSpPr>
        <p:spPr bwMode="auto">
          <a:xfrm rot="3732702">
            <a:off x="3693319" y="1902619"/>
            <a:ext cx="355600" cy="179388"/>
          </a:xfrm>
          <a:prstGeom prst="ellipse">
            <a:avLst/>
          </a:prstGeom>
          <a:noFill/>
          <a:ln w="28575">
            <a:solidFill>
              <a:schemeClr val="tx1"/>
            </a:solidFill>
            <a:prstDash val="sysDot"/>
            <a:round/>
            <a:headEnd type="none" w="lg" len="lg"/>
            <a:tailEnd type="none" w="lg" len="lg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8" name="Line 15"/>
          <p:cNvSpPr>
            <a:spLocks noChangeShapeType="1"/>
          </p:cNvSpPr>
          <p:nvPr/>
        </p:nvSpPr>
        <p:spPr bwMode="auto">
          <a:xfrm>
            <a:off x="2771775" y="3275013"/>
            <a:ext cx="71438" cy="431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lg" len="lg"/>
            <a:tailEnd type="triangle" w="lg" len="lg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3259" name="Line 16"/>
          <p:cNvSpPr>
            <a:spLocks noChangeShapeType="1"/>
          </p:cNvSpPr>
          <p:nvPr/>
        </p:nvSpPr>
        <p:spPr bwMode="auto">
          <a:xfrm>
            <a:off x="6227763" y="2463800"/>
            <a:ext cx="215900" cy="5397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lg" len="lg"/>
            <a:tailEnd type="triangle" w="lg" len="lg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3260" name="Line 17"/>
          <p:cNvSpPr>
            <a:spLocks noChangeShapeType="1"/>
          </p:cNvSpPr>
          <p:nvPr/>
        </p:nvSpPr>
        <p:spPr bwMode="auto">
          <a:xfrm flipH="1">
            <a:off x="6372225" y="3219450"/>
            <a:ext cx="71438" cy="431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lg" len="lg"/>
            <a:tailEnd type="triangle" w="lg" len="lg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3262" name="Text Box 21"/>
          <p:cNvSpPr txBox="1">
            <a:spLocks noChangeArrowheads="1"/>
          </p:cNvSpPr>
          <p:nvPr/>
        </p:nvSpPr>
        <p:spPr bwMode="auto">
          <a:xfrm>
            <a:off x="3779838" y="1382713"/>
            <a:ext cx="5540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8575">
                <a:solidFill>
                  <a:srgbClr val="000000"/>
                </a:solidFill>
                <a:prstDash val="dash"/>
                <a:miter lim="800000"/>
                <a:headEnd type="none" w="lg" len="lg"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GB" i="1"/>
              <a:t>pi</a:t>
            </a:r>
          </a:p>
        </p:txBody>
      </p:sp>
      <p:sp>
        <p:nvSpPr>
          <p:cNvPr id="53263" name="Oval 22"/>
          <p:cNvSpPr>
            <a:spLocks noChangeArrowheads="1"/>
          </p:cNvSpPr>
          <p:nvPr/>
        </p:nvSpPr>
        <p:spPr bwMode="auto">
          <a:xfrm>
            <a:off x="2916238" y="2085975"/>
            <a:ext cx="431800" cy="304800"/>
          </a:xfrm>
          <a:prstGeom prst="ellipse">
            <a:avLst/>
          </a:prstGeom>
          <a:noFill/>
          <a:ln w="28575">
            <a:solidFill>
              <a:schemeClr val="tx1"/>
            </a:solidFill>
            <a:prstDash val="dash"/>
            <a:round/>
            <a:headEnd type="none" w="lg" len="lg"/>
            <a:tailEnd type="none" w="lg" len="lg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4" name="Text Box 23"/>
          <p:cNvSpPr txBox="1">
            <a:spLocks noChangeArrowheads="1"/>
          </p:cNvSpPr>
          <p:nvPr/>
        </p:nvSpPr>
        <p:spPr bwMode="auto">
          <a:xfrm rot="6579069">
            <a:off x="6008688" y="3676650"/>
            <a:ext cx="6477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8575">
                <a:solidFill>
                  <a:srgbClr val="000000"/>
                </a:solidFill>
                <a:miter lim="800000"/>
                <a:headEnd type="none" w="lg" len="lg"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3600"/>
              <a:t>…</a:t>
            </a:r>
          </a:p>
        </p:txBody>
      </p:sp>
      <p:sp>
        <p:nvSpPr>
          <p:cNvPr id="53265" name="Text Box 24"/>
          <p:cNvSpPr txBox="1">
            <a:spLocks noChangeArrowheads="1"/>
          </p:cNvSpPr>
          <p:nvPr/>
        </p:nvSpPr>
        <p:spPr bwMode="auto">
          <a:xfrm rot="4351812">
            <a:off x="2768600" y="3676650"/>
            <a:ext cx="6477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8575">
                <a:solidFill>
                  <a:srgbClr val="000000"/>
                </a:solidFill>
                <a:miter lim="800000"/>
                <a:headEnd type="none" w="lg" len="lg"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3600"/>
              <a:t>…</a:t>
            </a:r>
          </a:p>
        </p:txBody>
      </p:sp>
      <p:sp>
        <p:nvSpPr>
          <p:cNvPr id="53266" name="Text Box 25"/>
          <p:cNvSpPr txBox="1">
            <a:spLocks noChangeArrowheads="1"/>
          </p:cNvSpPr>
          <p:nvPr/>
        </p:nvSpPr>
        <p:spPr bwMode="auto">
          <a:xfrm>
            <a:off x="2209800" y="2228850"/>
            <a:ext cx="5540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8575">
                <a:solidFill>
                  <a:srgbClr val="000000"/>
                </a:solidFill>
                <a:prstDash val="dash"/>
                <a:miter lim="800000"/>
                <a:headEnd type="none" w="lg" len="lg"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GB" i="1"/>
              <a:t>pj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BF5F35-5A71-1A04-B8AA-FDE8EFC258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A4455A-9B57-7ED2-409D-4F35347C8A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E66BEA-9BB4-E543-0246-AAD9D6952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D93A2F-3F8B-5248-B873-3EE9ADF3F9FD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F3C99A9-F100-F148-3D2C-29A7CE8E93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17" y="0"/>
            <a:ext cx="8991766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5221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A43048-8F03-CDBE-5D9A-F4134BEC00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Slide Number Placeholder 5">
            <a:extLst>
              <a:ext uri="{FF2B5EF4-FFF2-40B4-BE49-F238E27FC236}">
                <a16:creationId xmlns:a16="http://schemas.microsoft.com/office/drawing/2014/main" id="{AA20FDBC-24D3-0534-C3FF-F8F3246D6D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7EDF235E-3685-9B4B-B654-67EE5DCCD93D}" type="slidenum">
              <a:rPr lang="en-US" sz="1400"/>
              <a:pPr eaLnBrk="1" hangingPunct="1"/>
              <a:t>24</a:t>
            </a:fld>
            <a:endParaRPr lang="en-US" sz="1400"/>
          </a:p>
        </p:txBody>
      </p:sp>
      <p:sp>
        <p:nvSpPr>
          <p:cNvPr id="53250" name="Rectangle 2">
            <a:extLst>
              <a:ext uri="{FF2B5EF4-FFF2-40B4-BE49-F238E27FC236}">
                <a16:creationId xmlns:a16="http://schemas.microsoft.com/office/drawing/2014/main" id="{9B19D598-21A7-63D1-16D0-BE119E97D6A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Whitney-BlackSC" charset="0"/>
                <a:cs typeface="Whitney-BlackSC" charset="0"/>
              </a:rPr>
              <a:t>Ring Heartbeating</a:t>
            </a:r>
          </a:p>
        </p:txBody>
      </p:sp>
      <p:grpSp>
        <p:nvGrpSpPr>
          <p:cNvPr id="53251" name="Group 3">
            <a:extLst>
              <a:ext uri="{FF2B5EF4-FFF2-40B4-BE49-F238E27FC236}">
                <a16:creationId xmlns:a16="http://schemas.microsoft.com/office/drawing/2014/main" id="{3F147E99-FEA5-C1EC-8372-8FA3DF0DB47D}"/>
              </a:ext>
            </a:extLst>
          </p:cNvPr>
          <p:cNvGrpSpPr>
            <a:grpSpLocks/>
          </p:cNvGrpSpPr>
          <p:nvPr/>
        </p:nvGrpSpPr>
        <p:grpSpPr bwMode="auto">
          <a:xfrm>
            <a:off x="2627313" y="1600200"/>
            <a:ext cx="3960812" cy="1657350"/>
            <a:chOff x="1655" y="1344"/>
            <a:chExt cx="2495" cy="1392"/>
          </a:xfrm>
        </p:grpSpPr>
        <p:sp>
          <p:nvSpPr>
            <p:cNvPr id="53269" name="Oval 4">
              <a:extLst>
                <a:ext uri="{FF2B5EF4-FFF2-40B4-BE49-F238E27FC236}">
                  <a16:creationId xmlns:a16="http://schemas.microsoft.com/office/drawing/2014/main" id="{4546633F-8821-185C-EE07-BC7452AF28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87" y="1888"/>
              <a:ext cx="181" cy="16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270" name="Oval 5">
              <a:extLst>
                <a:ext uri="{FF2B5EF4-FFF2-40B4-BE49-F238E27FC236}">
                  <a16:creationId xmlns:a16="http://schemas.microsoft.com/office/drawing/2014/main" id="{892E3EA8-72B0-D7AB-7C8A-C60F690AEA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82" y="1797"/>
              <a:ext cx="181" cy="16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271" name="Oval 6">
              <a:extLst>
                <a:ext uri="{FF2B5EF4-FFF2-40B4-BE49-F238E27FC236}">
                  <a16:creationId xmlns:a16="http://schemas.microsoft.com/office/drawing/2014/main" id="{47BAFF66-D9F9-6590-1A9F-57F8A437EC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5" y="2568"/>
              <a:ext cx="181" cy="16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272" name="Oval 7">
              <a:extLst>
                <a:ext uri="{FF2B5EF4-FFF2-40B4-BE49-F238E27FC236}">
                  <a16:creationId xmlns:a16="http://schemas.microsoft.com/office/drawing/2014/main" id="{A57DDB40-0279-C1FC-C90A-818110E6A6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69" y="2523"/>
              <a:ext cx="181" cy="16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273" name="Oval 8">
              <a:extLst>
                <a:ext uri="{FF2B5EF4-FFF2-40B4-BE49-F238E27FC236}">
                  <a16:creationId xmlns:a16="http://schemas.microsoft.com/office/drawing/2014/main" id="{D81D91CD-5A7A-F123-1696-4A000854E0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35" y="1344"/>
              <a:ext cx="181" cy="16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3252" name="Line 9">
            <a:extLst>
              <a:ext uri="{FF2B5EF4-FFF2-40B4-BE49-F238E27FC236}">
                <a16:creationId xmlns:a16="http://schemas.microsoft.com/office/drawing/2014/main" id="{4B3A7857-D17F-425F-9957-1FB0DFC67E3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770188" y="2355850"/>
            <a:ext cx="287337" cy="7016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lg" len="lg"/>
            <a:tailEnd type="triangle" w="lg" len="lg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3253" name="Line 10">
            <a:extLst>
              <a:ext uri="{FF2B5EF4-FFF2-40B4-BE49-F238E27FC236}">
                <a16:creationId xmlns:a16="http://schemas.microsoft.com/office/drawing/2014/main" id="{E240864C-B197-FC0E-B1B9-4A433096E83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276600" y="1762125"/>
            <a:ext cx="1223963" cy="431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lg" len="lg"/>
            <a:tailEnd type="triangle" w="lg" len="lg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3254" name="Line 11">
            <a:extLst>
              <a:ext uri="{FF2B5EF4-FFF2-40B4-BE49-F238E27FC236}">
                <a16:creationId xmlns:a16="http://schemas.microsoft.com/office/drawing/2014/main" id="{716A3FDF-D1B5-0E95-2B24-F7FB55097186}"/>
              </a:ext>
            </a:extLst>
          </p:cNvPr>
          <p:cNvSpPr>
            <a:spLocks noChangeShapeType="1"/>
          </p:cNvSpPr>
          <p:nvPr/>
        </p:nvSpPr>
        <p:spPr bwMode="auto">
          <a:xfrm>
            <a:off x="4787900" y="1762125"/>
            <a:ext cx="1223963" cy="5397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lg" len="lg"/>
            <a:tailEnd type="triangle" w="lg" len="lg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3255" name="Oval 12">
            <a:extLst>
              <a:ext uri="{FF2B5EF4-FFF2-40B4-BE49-F238E27FC236}">
                <a16:creationId xmlns:a16="http://schemas.microsoft.com/office/drawing/2014/main" id="{C4B0ECF5-C197-33B8-1C5D-6B961747BF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7538" y="4300538"/>
            <a:ext cx="287337" cy="2000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256" name="Text Box 13">
            <a:extLst>
              <a:ext uri="{FF2B5EF4-FFF2-40B4-BE49-F238E27FC236}">
                <a16:creationId xmlns:a16="http://schemas.microsoft.com/office/drawing/2014/main" id="{D20BC876-A889-D714-CA6A-0CB4ED7C33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1600200"/>
            <a:ext cx="3097213" cy="461963"/>
          </a:xfrm>
          <a:prstGeom prst="rect">
            <a:avLst/>
          </a:prstGeom>
          <a:solidFill>
            <a:srgbClr val="969696"/>
          </a:solidFill>
          <a:ln w="28575">
            <a:solidFill>
              <a:schemeClr val="tx1"/>
            </a:solidFill>
            <a:miter lim="800000"/>
            <a:headEnd type="none" w="lg" len="lg"/>
            <a:tailEnd type="none" w="lg" len="lg"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GB" i="1"/>
              <a:t>pi</a:t>
            </a:r>
            <a:r>
              <a:rPr lang="en-GB"/>
              <a:t>, Heartbeat Seq. </a:t>
            </a:r>
            <a:r>
              <a:rPr lang="en-GB" i="1"/>
              <a:t>l++</a:t>
            </a:r>
          </a:p>
        </p:txBody>
      </p:sp>
      <p:sp>
        <p:nvSpPr>
          <p:cNvPr id="53257" name="Oval 14">
            <a:extLst>
              <a:ext uri="{FF2B5EF4-FFF2-40B4-BE49-F238E27FC236}">
                <a16:creationId xmlns:a16="http://schemas.microsoft.com/office/drawing/2014/main" id="{8C674D98-7926-7469-E0D8-B6316CC43A36}"/>
              </a:ext>
            </a:extLst>
          </p:cNvPr>
          <p:cNvSpPr>
            <a:spLocks noChangeArrowheads="1"/>
          </p:cNvSpPr>
          <p:nvPr/>
        </p:nvSpPr>
        <p:spPr bwMode="auto">
          <a:xfrm rot="3732702">
            <a:off x="3693319" y="1902619"/>
            <a:ext cx="355600" cy="179388"/>
          </a:xfrm>
          <a:prstGeom prst="ellipse">
            <a:avLst/>
          </a:prstGeom>
          <a:noFill/>
          <a:ln w="28575">
            <a:solidFill>
              <a:schemeClr val="tx1"/>
            </a:solidFill>
            <a:prstDash val="sysDot"/>
            <a:round/>
            <a:headEnd type="none" w="lg" len="lg"/>
            <a:tailEnd type="none" w="lg" len="lg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8" name="Line 15">
            <a:extLst>
              <a:ext uri="{FF2B5EF4-FFF2-40B4-BE49-F238E27FC236}">
                <a16:creationId xmlns:a16="http://schemas.microsoft.com/office/drawing/2014/main" id="{CEB603F0-2578-19B9-5583-032175653597}"/>
              </a:ext>
            </a:extLst>
          </p:cNvPr>
          <p:cNvSpPr>
            <a:spLocks noChangeShapeType="1"/>
          </p:cNvSpPr>
          <p:nvPr/>
        </p:nvSpPr>
        <p:spPr bwMode="auto">
          <a:xfrm>
            <a:off x="2771775" y="3275013"/>
            <a:ext cx="71438" cy="431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lg" len="lg"/>
            <a:tailEnd type="triangle" w="lg" len="lg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3259" name="Line 16">
            <a:extLst>
              <a:ext uri="{FF2B5EF4-FFF2-40B4-BE49-F238E27FC236}">
                <a16:creationId xmlns:a16="http://schemas.microsoft.com/office/drawing/2014/main" id="{D789B076-FF00-08D4-EE04-8BCDBB2511B3}"/>
              </a:ext>
            </a:extLst>
          </p:cNvPr>
          <p:cNvSpPr>
            <a:spLocks noChangeShapeType="1"/>
          </p:cNvSpPr>
          <p:nvPr/>
        </p:nvSpPr>
        <p:spPr bwMode="auto">
          <a:xfrm>
            <a:off x="6227763" y="2463800"/>
            <a:ext cx="215900" cy="5397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lg" len="lg"/>
            <a:tailEnd type="triangle" w="lg" len="lg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3260" name="Line 17">
            <a:extLst>
              <a:ext uri="{FF2B5EF4-FFF2-40B4-BE49-F238E27FC236}">
                <a16:creationId xmlns:a16="http://schemas.microsoft.com/office/drawing/2014/main" id="{CAC7E12B-F816-2C11-4C22-D87E78AD30E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372225" y="3219450"/>
            <a:ext cx="71438" cy="431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lg" len="lg"/>
            <a:tailEnd type="triangle" w="lg" len="lg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3" name="Group 18">
            <a:extLst>
              <a:ext uri="{FF2B5EF4-FFF2-40B4-BE49-F238E27FC236}">
                <a16:creationId xmlns:a16="http://schemas.microsoft.com/office/drawing/2014/main" id="{250B77D0-41F7-4476-9164-3103737A6D93}"/>
              </a:ext>
            </a:extLst>
          </p:cNvPr>
          <p:cNvGrpSpPr>
            <a:grpSpLocks/>
          </p:cNvGrpSpPr>
          <p:nvPr/>
        </p:nvGrpSpPr>
        <p:grpSpPr bwMode="auto">
          <a:xfrm>
            <a:off x="5111750" y="896938"/>
            <a:ext cx="4032250" cy="1827212"/>
            <a:chOff x="3152" y="935"/>
            <a:chExt cx="2540" cy="1144"/>
          </a:xfrm>
        </p:grpSpPr>
        <p:sp>
          <p:nvSpPr>
            <p:cNvPr id="53267" name="AutoShape 19">
              <a:extLst>
                <a:ext uri="{FF2B5EF4-FFF2-40B4-BE49-F238E27FC236}">
                  <a16:creationId xmlns:a16="http://schemas.microsoft.com/office/drawing/2014/main" id="{F316EB20-FF87-8533-B1D5-5223048691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52" y="935"/>
              <a:ext cx="2540" cy="953"/>
            </a:xfrm>
            <a:prstGeom prst="cloudCallout">
              <a:avLst>
                <a:gd name="adj1" fmla="val 21065"/>
                <a:gd name="adj2" fmla="val 79278"/>
              </a:avLst>
            </a:prstGeom>
            <a:noFill/>
            <a:ln w="28575">
              <a:solidFill>
                <a:schemeClr val="tx1"/>
              </a:solidFill>
              <a:round/>
              <a:headEnd type="none" w="lg" len="lg"/>
              <a:tailEnd type="none" w="lg" len="lg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algn="ctr"/>
              <a:endParaRPr lang="en-GB"/>
            </a:p>
          </p:txBody>
        </p:sp>
        <p:sp>
          <p:nvSpPr>
            <p:cNvPr id="53268" name="Text Box 20">
              <a:extLst>
                <a:ext uri="{FF2B5EF4-FFF2-40B4-BE49-F238E27FC236}">
                  <a16:creationId xmlns:a16="http://schemas.microsoft.com/office/drawing/2014/main" id="{C0DC8999-06F1-7FE9-6032-29375F327EA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24" y="1071"/>
              <a:ext cx="2167" cy="10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28575">
                  <a:solidFill>
                    <a:srgbClr val="000000"/>
                  </a:solidFill>
                  <a:miter lim="800000"/>
                  <a:headEnd type="none" w="lg" len="lg"/>
                  <a:tailEnd type="none" w="lg" len="lg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GB" dirty="0">
                  <a:sym typeface="Wingdings" charset="0"/>
                </a:rPr>
                <a:t> </a:t>
              </a:r>
              <a:r>
                <a:rPr lang="en-GB" dirty="0"/>
                <a:t>Unpredictable on</a:t>
              </a:r>
            </a:p>
            <a:p>
              <a:pPr eaLnBrk="1" hangingPunct="1"/>
              <a:r>
                <a:rPr lang="en-GB" dirty="0"/>
                <a:t>simultaneous multiple 	failures</a:t>
              </a:r>
            </a:p>
          </p:txBody>
        </p:sp>
      </p:grpSp>
      <p:sp>
        <p:nvSpPr>
          <p:cNvPr id="53262" name="Text Box 21">
            <a:extLst>
              <a:ext uri="{FF2B5EF4-FFF2-40B4-BE49-F238E27FC236}">
                <a16:creationId xmlns:a16="http://schemas.microsoft.com/office/drawing/2014/main" id="{397D62AD-7974-E0A3-3D18-0DFC0DC19E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9838" y="1382713"/>
            <a:ext cx="5540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8575">
                <a:solidFill>
                  <a:srgbClr val="000000"/>
                </a:solidFill>
                <a:prstDash val="dash"/>
                <a:miter lim="800000"/>
                <a:headEnd type="none" w="lg" len="lg"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GB" i="1"/>
              <a:t>pi</a:t>
            </a:r>
          </a:p>
        </p:txBody>
      </p:sp>
      <p:sp>
        <p:nvSpPr>
          <p:cNvPr id="53263" name="Oval 22">
            <a:extLst>
              <a:ext uri="{FF2B5EF4-FFF2-40B4-BE49-F238E27FC236}">
                <a16:creationId xmlns:a16="http://schemas.microsoft.com/office/drawing/2014/main" id="{4D709C4D-7D82-4697-8BE4-6C5F368E12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6238" y="2085975"/>
            <a:ext cx="431800" cy="304800"/>
          </a:xfrm>
          <a:prstGeom prst="ellipse">
            <a:avLst/>
          </a:prstGeom>
          <a:noFill/>
          <a:ln w="28575">
            <a:solidFill>
              <a:schemeClr val="tx1"/>
            </a:solidFill>
            <a:prstDash val="dash"/>
            <a:round/>
            <a:headEnd type="none" w="lg" len="lg"/>
            <a:tailEnd type="none" w="lg" len="lg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4" name="Text Box 23">
            <a:extLst>
              <a:ext uri="{FF2B5EF4-FFF2-40B4-BE49-F238E27FC236}">
                <a16:creationId xmlns:a16="http://schemas.microsoft.com/office/drawing/2014/main" id="{E351955F-A326-0462-C084-28E5C15478FC}"/>
              </a:ext>
            </a:extLst>
          </p:cNvPr>
          <p:cNvSpPr txBox="1">
            <a:spLocks noChangeArrowheads="1"/>
          </p:cNvSpPr>
          <p:nvPr/>
        </p:nvSpPr>
        <p:spPr bwMode="auto">
          <a:xfrm rot="6579069">
            <a:off x="6008688" y="3676650"/>
            <a:ext cx="6477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8575">
                <a:solidFill>
                  <a:srgbClr val="000000"/>
                </a:solidFill>
                <a:miter lim="800000"/>
                <a:headEnd type="none" w="lg" len="lg"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3600"/>
              <a:t>…</a:t>
            </a:r>
          </a:p>
        </p:txBody>
      </p:sp>
      <p:sp>
        <p:nvSpPr>
          <p:cNvPr id="53265" name="Text Box 24">
            <a:extLst>
              <a:ext uri="{FF2B5EF4-FFF2-40B4-BE49-F238E27FC236}">
                <a16:creationId xmlns:a16="http://schemas.microsoft.com/office/drawing/2014/main" id="{AB93DE18-15AE-2CB6-3541-CBC9D1814781}"/>
              </a:ext>
            </a:extLst>
          </p:cNvPr>
          <p:cNvSpPr txBox="1">
            <a:spLocks noChangeArrowheads="1"/>
          </p:cNvSpPr>
          <p:nvPr/>
        </p:nvSpPr>
        <p:spPr bwMode="auto">
          <a:xfrm rot="4351812">
            <a:off x="2768600" y="3676650"/>
            <a:ext cx="6477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8575">
                <a:solidFill>
                  <a:srgbClr val="000000"/>
                </a:solidFill>
                <a:miter lim="800000"/>
                <a:headEnd type="none" w="lg" len="lg"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3600"/>
              <a:t>…</a:t>
            </a:r>
          </a:p>
        </p:txBody>
      </p:sp>
      <p:sp>
        <p:nvSpPr>
          <p:cNvPr id="53266" name="Text Box 25">
            <a:extLst>
              <a:ext uri="{FF2B5EF4-FFF2-40B4-BE49-F238E27FC236}">
                <a16:creationId xmlns:a16="http://schemas.microsoft.com/office/drawing/2014/main" id="{6E1BB700-C386-57C8-D5DA-95A33F2081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2228850"/>
            <a:ext cx="5540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8575">
                <a:solidFill>
                  <a:srgbClr val="000000"/>
                </a:solidFill>
                <a:prstDash val="dash"/>
                <a:miter lim="800000"/>
                <a:headEnd type="none" w="lg" len="lg"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GB" i="1"/>
              <a:t>pj</a:t>
            </a:r>
          </a:p>
        </p:txBody>
      </p:sp>
    </p:spTree>
    <p:extLst>
      <p:ext uri="{BB962C8B-B14F-4D97-AF65-F5344CB8AC3E}">
        <p14:creationId xmlns:p14="http://schemas.microsoft.com/office/powerpoint/2010/main" val="2439042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C5FC4702-23DF-6D43-93D1-E6E7F5242D82}" type="slidenum">
              <a:rPr lang="en-US" sz="1400"/>
              <a:pPr eaLnBrk="1" hangingPunct="1"/>
              <a:t>25</a:t>
            </a:fld>
            <a:endParaRPr lang="en-US" sz="1400"/>
          </a:p>
        </p:txBody>
      </p:sp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Whitney-BlackSC" charset="0"/>
                <a:cs typeface="Whitney-BlackSC" charset="0"/>
              </a:rPr>
              <a:t>All-to-All Heartbeating</a:t>
            </a:r>
          </a:p>
        </p:txBody>
      </p:sp>
      <p:grpSp>
        <p:nvGrpSpPr>
          <p:cNvPr id="55299" name="Group 3"/>
          <p:cNvGrpSpPr>
            <a:grpSpLocks/>
          </p:cNvGrpSpPr>
          <p:nvPr/>
        </p:nvGrpSpPr>
        <p:grpSpPr bwMode="auto">
          <a:xfrm>
            <a:off x="2627313" y="1600200"/>
            <a:ext cx="3960812" cy="1657350"/>
            <a:chOff x="1655" y="1344"/>
            <a:chExt cx="2495" cy="1392"/>
          </a:xfrm>
        </p:grpSpPr>
        <p:sp>
          <p:nvSpPr>
            <p:cNvPr id="55313" name="Oval 4"/>
            <p:cNvSpPr>
              <a:spLocks noChangeArrowheads="1"/>
            </p:cNvSpPr>
            <p:nvPr/>
          </p:nvSpPr>
          <p:spPr bwMode="auto">
            <a:xfrm>
              <a:off x="3787" y="1888"/>
              <a:ext cx="181" cy="16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314" name="Oval 5"/>
            <p:cNvSpPr>
              <a:spLocks noChangeArrowheads="1"/>
            </p:cNvSpPr>
            <p:nvPr/>
          </p:nvSpPr>
          <p:spPr bwMode="auto">
            <a:xfrm>
              <a:off x="1882" y="1797"/>
              <a:ext cx="181" cy="16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315" name="Oval 6"/>
            <p:cNvSpPr>
              <a:spLocks noChangeArrowheads="1"/>
            </p:cNvSpPr>
            <p:nvPr/>
          </p:nvSpPr>
          <p:spPr bwMode="auto">
            <a:xfrm>
              <a:off x="1655" y="2568"/>
              <a:ext cx="181" cy="16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316" name="Oval 7"/>
            <p:cNvSpPr>
              <a:spLocks noChangeArrowheads="1"/>
            </p:cNvSpPr>
            <p:nvPr/>
          </p:nvSpPr>
          <p:spPr bwMode="auto">
            <a:xfrm>
              <a:off x="3969" y="2523"/>
              <a:ext cx="181" cy="16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317" name="Oval 8"/>
            <p:cNvSpPr>
              <a:spLocks noChangeArrowheads="1"/>
            </p:cNvSpPr>
            <p:nvPr/>
          </p:nvSpPr>
          <p:spPr bwMode="auto">
            <a:xfrm>
              <a:off x="2835" y="1344"/>
              <a:ext cx="181" cy="16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5300" name="Oval 9"/>
          <p:cNvSpPr>
            <a:spLocks noChangeArrowheads="1"/>
          </p:cNvSpPr>
          <p:nvPr/>
        </p:nvSpPr>
        <p:spPr bwMode="auto">
          <a:xfrm>
            <a:off x="4427538" y="4300538"/>
            <a:ext cx="287337" cy="2000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5301" name="Line 10"/>
          <p:cNvSpPr>
            <a:spLocks noChangeShapeType="1"/>
          </p:cNvSpPr>
          <p:nvPr/>
        </p:nvSpPr>
        <p:spPr bwMode="auto">
          <a:xfrm flipV="1">
            <a:off x="2916238" y="1816100"/>
            <a:ext cx="1655762" cy="13493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lg" len="lg"/>
            <a:tailEnd type="none" w="lg" len="lg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5302" name="Line 11"/>
          <p:cNvSpPr>
            <a:spLocks noChangeShapeType="1"/>
          </p:cNvSpPr>
          <p:nvPr/>
        </p:nvSpPr>
        <p:spPr bwMode="auto">
          <a:xfrm flipH="1">
            <a:off x="3348038" y="1762125"/>
            <a:ext cx="1152525" cy="431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lg" len="lg"/>
            <a:tailEnd type="triangle" w="lg" len="lg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5303" name="Line 12"/>
          <p:cNvSpPr>
            <a:spLocks noChangeShapeType="1"/>
          </p:cNvSpPr>
          <p:nvPr/>
        </p:nvSpPr>
        <p:spPr bwMode="auto">
          <a:xfrm>
            <a:off x="4787900" y="1762125"/>
            <a:ext cx="1223963" cy="6477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lg" len="lg"/>
            <a:tailEnd type="triangle" w="lg" len="lg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5304" name="Oval 13"/>
          <p:cNvSpPr>
            <a:spLocks noChangeArrowheads="1"/>
          </p:cNvSpPr>
          <p:nvPr/>
        </p:nvSpPr>
        <p:spPr bwMode="auto">
          <a:xfrm rot="2308510">
            <a:off x="3635375" y="2301875"/>
            <a:ext cx="473075" cy="134938"/>
          </a:xfrm>
          <a:prstGeom prst="ellipse">
            <a:avLst/>
          </a:prstGeom>
          <a:noFill/>
          <a:ln w="28575">
            <a:solidFill>
              <a:schemeClr val="tx1"/>
            </a:solidFill>
            <a:prstDash val="sysDot"/>
            <a:round/>
            <a:headEnd type="none" w="lg" len="lg"/>
            <a:tailEnd type="none" w="lg" len="lg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305" name="Text Box 14"/>
          <p:cNvSpPr txBox="1">
            <a:spLocks noChangeArrowheads="1"/>
          </p:cNvSpPr>
          <p:nvPr/>
        </p:nvSpPr>
        <p:spPr bwMode="auto">
          <a:xfrm>
            <a:off x="395288" y="1600200"/>
            <a:ext cx="3097212" cy="461963"/>
          </a:xfrm>
          <a:prstGeom prst="rect">
            <a:avLst/>
          </a:prstGeom>
          <a:solidFill>
            <a:srgbClr val="969696"/>
          </a:solidFill>
          <a:ln w="28575">
            <a:solidFill>
              <a:schemeClr val="tx1"/>
            </a:solidFill>
            <a:miter lim="800000"/>
            <a:headEnd type="none" w="lg" len="lg"/>
            <a:tailEnd type="none" w="lg" len="lg"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GB" i="1"/>
              <a:t>pi</a:t>
            </a:r>
            <a:r>
              <a:rPr lang="en-GB"/>
              <a:t>, Heartbeat Seq. </a:t>
            </a:r>
            <a:r>
              <a:rPr lang="en-GB" i="1"/>
              <a:t>l++</a:t>
            </a:r>
          </a:p>
        </p:txBody>
      </p:sp>
      <p:sp>
        <p:nvSpPr>
          <p:cNvPr id="55306" name="Text Box 15"/>
          <p:cNvSpPr txBox="1">
            <a:spLocks noChangeArrowheads="1"/>
          </p:cNvSpPr>
          <p:nvPr/>
        </p:nvSpPr>
        <p:spPr bwMode="auto">
          <a:xfrm>
            <a:off x="4427538" y="2192338"/>
            <a:ext cx="646112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8575">
                <a:solidFill>
                  <a:srgbClr val="000000"/>
                </a:solidFill>
                <a:miter lim="800000"/>
                <a:headEnd type="none" w="lg" len="lg"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3600"/>
              <a:t>…</a:t>
            </a:r>
          </a:p>
        </p:txBody>
      </p:sp>
      <p:grpSp>
        <p:nvGrpSpPr>
          <p:cNvPr id="3" name="Group 16"/>
          <p:cNvGrpSpPr>
            <a:grpSpLocks/>
          </p:cNvGrpSpPr>
          <p:nvPr/>
        </p:nvGrpSpPr>
        <p:grpSpPr bwMode="auto">
          <a:xfrm>
            <a:off x="5080000" y="666750"/>
            <a:ext cx="4292600" cy="2093592"/>
            <a:chOff x="3243" y="754"/>
            <a:chExt cx="2517" cy="932"/>
          </a:xfrm>
        </p:grpSpPr>
        <p:sp>
          <p:nvSpPr>
            <p:cNvPr id="55311" name="AutoShape 17"/>
            <p:cNvSpPr>
              <a:spLocks noChangeArrowheads="1"/>
            </p:cNvSpPr>
            <p:nvPr/>
          </p:nvSpPr>
          <p:spPr bwMode="auto">
            <a:xfrm>
              <a:off x="3243" y="754"/>
              <a:ext cx="2517" cy="771"/>
            </a:xfrm>
            <a:prstGeom prst="cloudCallout">
              <a:avLst>
                <a:gd name="adj1" fmla="val 20796"/>
                <a:gd name="adj2" fmla="val 129116"/>
              </a:avLst>
            </a:prstGeom>
            <a:noFill/>
            <a:ln w="28575">
              <a:solidFill>
                <a:schemeClr val="tx1"/>
              </a:solidFill>
              <a:round/>
              <a:headEnd type="none" w="lg" len="lg"/>
              <a:tailEnd type="none" w="lg" len="lg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algn="ctr"/>
              <a:endParaRPr lang="en-GB"/>
            </a:p>
          </p:txBody>
        </p:sp>
        <p:sp>
          <p:nvSpPr>
            <p:cNvPr id="47121" name="Text Box 18"/>
            <p:cNvSpPr txBox="1">
              <a:spLocks noChangeArrowheads="1"/>
            </p:cNvSpPr>
            <p:nvPr/>
          </p:nvSpPr>
          <p:spPr bwMode="auto">
            <a:xfrm>
              <a:off x="3243" y="987"/>
              <a:ext cx="2416" cy="6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28575">
                  <a:solidFill>
                    <a:srgbClr val="000000"/>
                  </a:solidFill>
                  <a:miter lim="800000"/>
                  <a:headEnd type="none" w="lg" len="lg"/>
                  <a:tailEnd type="none" w="lg" len="lg"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342900" indent="-342900">
                <a:buFont typeface="Wingdings" charset="0"/>
                <a:buChar char="J"/>
                <a:defRPr/>
              </a:pPr>
              <a:r>
                <a:rPr lang="en-GB" dirty="0">
                  <a:latin typeface="Times New Roman"/>
                </a:rPr>
                <a:t>Equal load per member</a:t>
              </a:r>
            </a:p>
            <a:p>
              <a:pPr>
                <a:defRPr/>
              </a:pPr>
              <a:r>
                <a:rPr lang="en-GB" dirty="0">
                  <a:latin typeface="Times New Roman"/>
                  <a:sym typeface="Wingdings"/>
                </a:rPr>
                <a:t> Single </a:t>
              </a:r>
              <a:r>
                <a:rPr lang="en-GB" dirty="0" err="1">
                  <a:latin typeface="Times New Roman"/>
                  <a:sym typeface="Wingdings"/>
                </a:rPr>
                <a:t>hb</a:t>
              </a:r>
              <a:r>
                <a:rPr lang="en-GB" dirty="0">
                  <a:latin typeface="Times New Roman"/>
                  <a:sym typeface="Wingdings"/>
                </a:rPr>
                <a:t> loss  false 		detection</a:t>
              </a:r>
              <a:endParaRPr lang="en-GB" dirty="0">
                <a:latin typeface="Times New Roman"/>
              </a:endParaRPr>
            </a:p>
            <a:p>
              <a:pPr>
                <a:defRPr/>
              </a:pPr>
              <a:endParaRPr lang="en-GB" dirty="0">
                <a:latin typeface="Times New Roman"/>
              </a:endParaRPr>
            </a:p>
          </p:txBody>
        </p:sp>
      </p:grpSp>
      <p:sp>
        <p:nvSpPr>
          <p:cNvPr id="55308" name="Text Box 19"/>
          <p:cNvSpPr txBox="1">
            <a:spLocks noChangeArrowheads="1"/>
          </p:cNvSpPr>
          <p:nvPr/>
        </p:nvSpPr>
        <p:spPr bwMode="auto">
          <a:xfrm>
            <a:off x="3779838" y="1492250"/>
            <a:ext cx="5540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8575">
                <a:solidFill>
                  <a:srgbClr val="000000"/>
                </a:solidFill>
                <a:prstDash val="dash"/>
                <a:miter lim="800000"/>
                <a:headEnd type="none" w="lg" len="lg"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GB" i="1"/>
              <a:t>pi</a:t>
            </a:r>
          </a:p>
        </p:txBody>
      </p:sp>
      <p:sp>
        <p:nvSpPr>
          <p:cNvPr id="55309" name="Text Box 20"/>
          <p:cNvSpPr txBox="1">
            <a:spLocks noChangeArrowheads="1"/>
          </p:cNvSpPr>
          <p:nvPr/>
        </p:nvSpPr>
        <p:spPr bwMode="auto">
          <a:xfrm>
            <a:off x="2051050" y="3165475"/>
            <a:ext cx="5540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8575">
                <a:solidFill>
                  <a:srgbClr val="000000"/>
                </a:solidFill>
                <a:prstDash val="dash"/>
                <a:miter lim="800000"/>
                <a:headEnd type="none" w="lg" len="lg"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GB" i="1"/>
              <a:t>pj</a:t>
            </a:r>
          </a:p>
        </p:txBody>
      </p:sp>
      <p:sp>
        <p:nvSpPr>
          <p:cNvPr id="55310" name="Oval 21"/>
          <p:cNvSpPr>
            <a:spLocks noChangeArrowheads="1"/>
          </p:cNvSpPr>
          <p:nvPr/>
        </p:nvSpPr>
        <p:spPr bwMode="auto">
          <a:xfrm>
            <a:off x="2555875" y="3003550"/>
            <a:ext cx="431800" cy="304800"/>
          </a:xfrm>
          <a:prstGeom prst="ellipse">
            <a:avLst/>
          </a:prstGeom>
          <a:noFill/>
          <a:ln w="28575">
            <a:solidFill>
              <a:schemeClr val="tx1"/>
            </a:solidFill>
            <a:prstDash val="dash"/>
            <a:round/>
            <a:headEnd type="none" w="lg" len="lg"/>
            <a:tailEnd type="none" w="lg" len="lg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71718B4-48DE-BDDA-2D49-4CA7FFCC9AF6}"/>
              </a:ext>
            </a:extLst>
          </p:cNvPr>
          <p:cNvSpPr txBox="1"/>
          <p:nvPr/>
        </p:nvSpPr>
        <p:spPr>
          <a:xfrm>
            <a:off x="304801" y="3730178"/>
            <a:ext cx="45720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en-GB" sz="3200" dirty="0"/>
              <a:t>Accurate?</a:t>
            </a:r>
          </a:p>
          <a:p>
            <a:pPr eaLnBrk="1" hangingPunct="1"/>
            <a:r>
              <a:rPr lang="en-GB" sz="3200" dirty="0"/>
              <a:t>Complete?</a:t>
            </a:r>
            <a:endParaRPr lang="en-GB" sz="3200" dirty="0">
              <a:latin typeface="Times New Roman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Whitney-BlackSC" charset="0"/>
                <a:cs typeface="Whitney-BlackSC" charset="0"/>
              </a:rPr>
              <a:t>Next</a:t>
            </a:r>
          </a:p>
        </p:txBody>
      </p:sp>
      <p:sp>
        <p:nvSpPr>
          <p:cNvPr id="5734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Times New Roman" charset="0"/>
              </a:rPr>
              <a:t>How do we increase the robustness of all-to-all heartbeating?</a:t>
            </a:r>
          </a:p>
        </p:txBody>
      </p:sp>
      <p:sp>
        <p:nvSpPr>
          <p:cNvPr id="57347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D0A0E5BD-9423-5542-9325-08E2CEC22DD2}" type="slidenum">
              <a:rPr lang="en-US" sz="1400"/>
              <a:pPr eaLnBrk="1" hangingPunct="1"/>
              <a:t>26</a:t>
            </a:fld>
            <a:endParaRPr lang="en-US" sz="14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806A2266-B375-8A41-8384-5245FA854431}" type="slidenum">
              <a:rPr lang="en-US" sz="1400"/>
              <a:pPr eaLnBrk="1" hangingPunct="1"/>
              <a:t>27</a:t>
            </a:fld>
            <a:endParaRPr lang="en-US" sz="1400"/>
          </a:p>
        </p:txBody>
      </p:sp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Whitney-BlackSC" charset="0"/>
                <a:cs typeface="Whitney-BlackSC" charset="0"/>
              </a:rPr>
              <a:t>Gossip-style Heartbeating</a:t>
            </a:r>
          </a:p>
        </p:txBody>
      </p:sp>
      <p:grpSp>
        <p:nvGrpSpPr>
          <p:cNvPr id="58371" name="Group 3"/>
          <p:cNvGrpSpPr>
            <a:grpSpLocks/>
          </p:cNvGrpSpPr>
          <p:nvPr/>
        </p:nvGrpSpPr>
        <p:grpSpPr bwMode="auto">
          <a:xfrm>
            <a:off x="2627313" y="1600200"/>
            <a:ext cx="3960812" cy="1657350"/>
            <a:chOff x="1655" y="1344"/>
            <a:chExt cx="2495" cy="1392"/>
          </a:xfrm>
        </p:grpSpPr>
        <p:sp>
          <p:nvSpPr>
            <p:cNvPr id="58384" name="Oval 4"/>
            <p:cNvSpPr>
              <a:spLocks noChangeArrowheads="1"/>
            </p:cNvSpPr>
            <p:nvPr/>
          </p:nvSpPr>
          <p:spPr bwMode="auto">
            <a:xfrm>
              <a:off x="3787" y="1888"/>
              <a:ext cx="181" cy="16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385" name="Oval 5"/>
            <p:cNvSpPr>
              <a:spLocks noChangeArrowheads="1"/>
            </p:cNvSpPr>
            <p:nvPr/>
          </p:nvSpPr>
          <p:spPr bwMode="auto">
            <a:xfrm>
              <a:off x="1882" y="1797"/>
              <a:ext cx="181" cy="16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386" name="Oval 6"/>
            <p:cNvSpPr>
              <a:spLocks noChangeArrowheads="1"/>
            </p:cNvSpPr>
            <p:nvPr/>
          </p:nvSpPr>
          <p:spPr bwMode="auto">
            <a:xfrm>
              <a:off x="1655" y="2568"/>
              <a:ext cx="181" cy="16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387" name="Oval 7"/>
            <p:cNvSpPr>
              <a:spLocks noChangeArrowheads="1"/>
            </p:cNvSpPr>
            <p:nvPr/>
          </p:nvSpPr>
          <p:spPr bwMode="auto">
            <a:xfrm>
              <a:off x="3969" y="2523"/>
              <a:ext cx="181" cy="16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388" name="Oval 8"/>
            <p:cNvSpPr>
              <a:spLocks noChangeArrowheads="1"/>
            </p:cNvSpPr>
            <p:nvPr/>
          </p:nvSpPr>
          <p:spPr bwMode="auto">
            <a:xfrm>
              <a:off x="2835" y="1344"/>
              <a:ext cx="181" cy="16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8372" name="Oval 9"/>
          <p:cNvSpPr>
            <a:spLocks noChangeArrowheads="1"/>
          </p:cNvSpPr>
          <p:nvPr/>
        </p:nvSpPr>
        <p:spPr bwMode="auto">
          <a:xfrm>
            <a:off x="4427538" y="4300538"/>
            <a:ext cx="287337" cy="2000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3" name="Line 10"/>
          <p:cNvSpPr>
            <a:spLocks noChangeShapeType="1"/>
          </p:cNvSpPr>
          <p:nvPr/>
        </p:nvSpPr>
        <p:spPr bwMode="auto">
          <a:xfrm flipV="1">
            <a:off x="2916238" y="1816100"/>
            <a:ext cx="1655762" cy="13493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lg" len="lg"/>
            <a:tailEnd type="none" w="lg" len="lg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8374" name="Line 11"/>
          <p:cNvSpPr>
            <a:spLocks noChangeShapeType="1"/>
          </p:cNvSpPr>
          <p:nvPr/>
        </p:nvSpPr>
        <p:spPr bwMode="auto">
          <a:xfrm flipH="1">
            <a:off x="2916238" y="2409825"/>
            <a:ext cx="3168650" cy="8096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lg" len="lg"/>
            <a:tailEnd type="triangle" w="lg" len="lg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8375" name="Line 12"/>
          <p:cNvSpPr>
            <a:spLocks noChangeShapeType="1"/>
          </p:cNvSpPr>
          <p:nvPr/>
        </p:nvSpPr>
        <p:spPr bwMode="auto">
          <a:xfrm flipH="1" flipV="1">
            <a:off x="3276600" y="2301875"/>
            <a:ext cx="3024188" cy="7556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lg" len="lg"/>
            <a:tailEnd type="triangle" w="lg" len="lg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8376" name="Line 13"/>
          <p:cNvSpPr>
            <a:spLocks noChangeShapeType="1"/>
          </p:cNvSpPr>
          <p:nvPr/>
        </p:nvSpPr>
        <p:spPr bwMode="auto">
          <a:xfrm>
            <a:off x="4643438" y="1816100"/>
            <a:ext cx="1441450" cy="189071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lg" len="lg"/>
            <a:tailEnd type="none" w="lg" len="lg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8377" name="Text Box 14"/>
          <p:cNvSpPr txBox="1">
            <a:spLocks noChangeArrowheads="1"/>
          </p:cNvSpPr>
          <p:nvPr/>
        </p:nvSpPr>
        <p:spPr bwMode="auto">
          <a:xfrm>
            <a:off x="179388" y="1600200"/>
            <a:ext cx="2492375" cy="1200150"/>
          </a:xfrm>
          <a:prstGeom prst="rect">
            <a:avLst/>
          </a:prstGeom>
          <a:solidFill>
            <a:srgbClr val="969696"/>
          </a:solidFill>
          <a:ln w="28575">
            <a:solidFill>
              <a:schemeClr val="tx1"/>
            </a:solidFill>
            <a:miter lim="800000"/>
            <a:headEnd type="none" w="lg" len="lg"/>
            <a:tailEnd type="none" w="lg" len="lg"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GB"/>
              <a:t>Array of </a:t>
            </a:r>
          </a:p>
          <a:p>
            <a:pPr eaLnBrk="1" hangingPunct="1"/>
            <a:r>
              <a:rPr lang="en-GB"/>
              <a:t>Heartbeat Seq. </a:t>
            </a:r>
            <a:r>
              <a:rPr lang="en-GB" i="1"/>
              <a:t>l</a:t>
            </a:r>
          </a:p>
          <a:p>
            <a:pPr eaLnBrk="1" hangingPunct="1"/>
            <a:r>
              <a:rPr lang="en-GB"/>
              <a:t>for member subset</a:t>
            </a:r>
          </a:p>
        </p:txBody>
      </p:sp>
      <p:sp>
        <p:nvSpPr>
          <p:cNvPr id="58378" name="Oval 15"/>
          <p:cNvSpPr>
            <a:spLocks noChangeArrowheads="1"/>
          </p:cNvSpPr>
          <p:nvPr/>
        </p:nvSpPr>
        <p:spPr bwMode="auto">
          <a:xfrm rot="2127742">
            <a:off x="3886200" y="2114550"/>
            <a:ext cx="473075" cy="134938"/>
          </a:xfrm>
          <a:prstGeom prst="ellipse">
            <a:avLst/>
          </a:prstGeom>
          <a:noFill/>
          <a:ln w="28575">
            <a:solidFill>
              <a:schemeClr val="tx1"/>
            </a:solidFill>
            <a:prstDash val="sysDot"/>
            <a:round/>
            <a:headEnd type="none" w="lg" len="lg"/>
            <a:tailEnd type="none" w="lg" len="lg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" name="Group 16"/>
          <p:cNvGrpSpPr>
            <a:grpSpLocks/>
          </p:cNvGrpSpPr>
          <p:nvPr/>
        </p:nvGrpSpPr>
        <p:grpSpPr bwMode="auto">
          <a:xfrm>
            <a:off x="4953000" y="1085850"/>
            <a:ext cx="4191000" cy="917575"/>
            <a:chOff x="3152" y="935"/>
            <a:chExt cx="2540" cy="771"/>
          </a:xfrm>
        </p:grpSpPr>
        <p:sp>
          <p:nvSpPr>
            <p:cNvPr id="58382" name="AutoShape 17"/>
            <p:cNvSpPr>
              <a:spLocks noChangeArrowheads="1"/>
            </p:cNvSpPr>
            <p:nvPr/>
          </p:nvSpPr>
          <p:spPr bwMode="auto">
            <a:xfrm>
              <a:off x="3152" y="935"/>
              <a:ext cx="2540" cy="771"/>
            </a:xfrm>
            <a:prstGeom prst="cloudCallout">
              <a:avLst>
                <a:gd name="adj1" fmla="val 21065"/>
                <a:gd name="adj2" fmla="val 109792"/>
              </a:avLst>
            </a:prstGeom>
            <a:noFill/>
            <a:ln w="28575">
              <a:solidFill>
                <a:schemeClr val="tx1"/>
              </a:solidFill>
              <a:round/>
              <a:headEnd type="none" w="lg" len="lg"/>
              <a:tailEnd type="none" w="lg" len="lg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algn="ctr"/>
              <a:endParaRPr lang="en-GB"/>
            </a:p>
          </p:txBody>
        </p:sp>
        <p:sp>
          <p:nvSpPr>
            <p:cNvPr id="58383" name="Text Box 18"/>
            <p:cNvSpPr txBox="1">
              <a:spLocks noChangeArrowheads="1"/>
            </p:cNvSpPr>
            <p:nvPr/>
          </p:nvSpPr>
          <p:spPr bwMode="auto">
            <a:xfrm>
              <a:off x="3696" y="1071"/>
              <a:ext cx="1713" cy="5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28575">
                  <a:solidFill>
                    <a:srgbClr val="000000"/>
                  </a:solidFill>
                  <a:miter lim="800000"/>
                  <a:headEnd type="none" w="lg" len="lg"/>
                  <a:tailEnd type="none" w="lg" len="lg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GB" sz="2000" dirty="0">
                  <a:sym typeface="Wingdings" charset="0"/>
                </a:rPr>
                <a:t> </a:t>
              </a:r>
              <a:r>
                <a:rPr lang="en-GB" sz="2000" dirty="0"/>
                <a:t>Good accuracy properties; why?</a:t>
              </a:r>
            </a:p>
          </p:txBody>
        </p:sp>
      </p:grpSp>
      <p:sp>
        <p:nvSpPr>
          <p:cNvPr id="58380" name="Text Box 19"/>
          <p:cNvSpPr txBox="1">
            <a:spLocks noChangeArrowheads="1"/>
          </p:cNvSpPr>
          <p:nvPr/>
        </p:nvSpPr>
        <p:spPr bwMode="auto">
          <a:xfrm>
            <a:off x="3779838" y="1492250"/>
            <a:ext cx="5540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8575">
                <a:solidFill>
                  <a:srgbClr val="000000"/>
                </a:solidFill>
                <a:prstDash val="dash"/>
                <a:miter lim="800000"/>
                <a:headEnd type="none" w="lg" len="lg"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GB" i="1"/>
              <a:t>pi</a:t>
            </a:r>
          </a:p>
        </p:txBody>
      </p:sp>
      <p:sp>
        <p:nvSpPr>
          <p:cNvPr id="58381" name="Oval 20"/>
          <p:cNvSpPr>
            <a:spLocks noChangeArrowheads="1"/>
          </p:cNvSpPr>
          <p:nvPr/>
        </p:nvSpPr>
        <p:spPr bwMode="auto">
          <a:xfrm>
            <a:off x="2555875" y="3003550"/>
            <a:ext cx="431800" cy="304800"/>
          </a:xfrm>
          <a:prstGeom prst="ellipse">
            <a:avLst/>
          </a:prstGeom>
          <a:noFill/>
          <a:ln w="28575">
            <a:solidFill>
              <a:schemeClr val="tx1"/>
            </a:solidFill>
            <a:prstDash val="dash"/>
            <a:round/>
            <a:headEnd type="none" w="lg" len="lg"/>
            <a:tailEnd type="none" w="lg" len="lg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64C3C86-73FC-A2A3-6E4C-05348959A9E4}"/>
              </a:ext>
            </a:extLst>
          </p:cNvPr>
          <p:cNvSpPr txBox="1"/>
          <p:nvPr/>
        </p:nvSpPr>
        <p:spPr>
          <a:xfrm>
            <a:off x="399373" y="3725286"/>
            <a:ext cx="399622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Gossip about your heartbeat</a:t>
            </a:r>
          </a:p>
          <a:p>
            <a:r>
              <a:rPr lang="en-US" dirty="0"/>
              <a:t>and other processes’ heartbeats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oup 5">
            <a:extLst>
              <a:ext uri="{FF2B5EF4-FFF2-40B4-BE49-F238E27FC236}">
                <a16:creationId xmlns:a16="http://schemas.microsoft.com/office/drawing/2014/main" id="{CCDEA87C-46F1-5298-CEDD-1610A1DA97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4314759"/>
              </p:ext>
            </p:extLst>
          </p:nvPr>
        </p:nvGraphicFramePr>
        <p:xfrm>
          <a:off x="4762500" y="1120775"/>
          <a:ext cx="1117600" cy="944784"/>
        </p:xfrm>
        <a:graphic>
          <a:graphicData uri="http://schemas.openxmlformats.org/drawingml/2006/table">
            <a:tbl>
              <a:tblPr/>
              <a:tblGrid>
                <a:gridCol w="30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61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1</a:t>
                      </a:r>
                    </a:p>
                  </a:txBody>
                  <a:tcPr marT="34278" marB="3427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10120</a:t>
                      </a:r>
                    </a:p>
                  </a:txBody>
                  <a:tcPr marT="34278" marB="3427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61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2</a:t>
                      </a:r>
                    </a:p>
                  </a:txBody>
                  <a:tcPr marT="34278" marB="3427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10103</a:t>
                      </a:r>
                    </a:p>
                  </a:txBody>
                  <a:tcPr marT="34278" marB="3427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61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3</a:t>
                      </a:r>
                    </a:p>
                  </a:txBody>
                  <a:tcPr marT="34278" marB="3427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10098</a:t>
                      </a:r>
                    </a:p>
                  </a:txBody>
                  <a:tcPr marT="34278" marB="3427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61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4</a:t>
                      </a:r>
                    </a:p>
                  </a:txBody>
                  <a:tcPr marT="34278" marB="3427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10111</a:t>
                      </a:r>
                    </a:p>
                  </a:txBody>
                  <a:tcPr marT="34278" marB="3427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0417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E4B643F4-8896-4046-A9DB-8DF7E1DB0516}" type="slidenum">
              <a:rPr lang="en-US" sz="1400"/>
              <a:pPr eaLnBrk="1" hangingPunct="1"/>
              <a:t>28</a:t>
            </a:fld>
            <a:endParaRPr lang="en-US" sz="1400"/>
          </a:p>
        </p:txBody>
      </p:sp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>
                <a:latin typeface="Whitney-BlackSC" charset="0"/>
                <a:ea typeface="Whitney-BlackSC" charset="0"/>
                <a:cs typeface="Whitney-BlackSC" charset="0"/>
              </a:rPr>
              <a:t>Gossip-Style Failure Detection</a:t>
            </a:r>
          </a:p>
        </p:txBody>
      </p:sp>
      <p:sp>
        <p:nvSpPr>
          <p:cNvPr id="60419" name="Oval 3"/>
          <p:cNvSpPr>
            <a:spLocks noChangeArrowheads="1"/>
          </p:cNvSpPr>
          <p:nvPr/>
        </p:nvSpPr>
        <p:spPr bwMode="auto">
          <a:xfrm>
            <a:off x="4038600" y="2228850"/>
            <a:ext cx="533400" cy="4000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ko-KR">
                <a:ea typeface="굴림" charset="0"/>
                <a:cs typeface="굴림" charset="0"/>
              </a:rPr>
              <a:t>1</a:t>
            </a:r>
          </a:p>
        </p:txBody>
      </p:sp>
      <p:sp>
        <p:nvSpPr>
          <p:cNvPr id="60420" name="Line 4"/>
          <p:cNvSpPr>
            <a:spLocks noChangeShapeType="1"/>
          </p:cNvSpPr>
          <p:nvPr/>
        </p:nvSpPr>
        <p:spPr bwMode="auto">
          <a:xfrm flipH="1" flipV="1">
            <a:off x="3352800" y="1657350"/>
            <a:ext cx="7620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195589" name="Group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4799914"/>
              </p:ext>
            </p:extLst>
          </p:nvPr>
        </p:nvGraphicFramePr>
        <p:xfrm>
          <a:off x="1676400" y="1657350"/>
          <a:ext cx="1676400" cy="944784"/>
        </p:xfrm>
        <a:graphic>
          <a:graphicData uri="http://schemas.openxmlformats.org/drawingml/2006/table">
            <a:tbl>
              <a:tblPr/>
              <a:tblGrid>
                <a:gridCol w="30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8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361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1</a:t>
                      </a:r>
                    </a:p>
                  </a:txBody>
                  <a:tcPr marT="34278" marB="3427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10120</a:t>
                      </a:r>
                    </a:p>
                  </a:txBody>
                  <a:tcPr marT="34278" marB="3427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66</a:t>
                      </a:r>
                    </a:p>
                  </a:txBody>
                  <a:tcPr marT="34278" marB="3427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61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2</a:t>
                      </a:r>
                    </a:p>
                  </a:txBody>
                  <a:tcPr marT="34278" marB="3427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10103</a:t>
                      </a:r>
                    </a:p>
                  </a:txBody>
                  <a:tcPr marT="34278" marB="3427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62</a:t>
                      </a:r>
                    </a:p>
                  </a:txBody>
                  <a:tcPr marT="34278" marB="3427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61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3</a:t>
                      </a:r>
                    </a:p>
                  </a:txBody>
                  <a:tcPr marT="34278" marB="3427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10098</a:t>
                      </a:r>
                    </a:p>
                  </a:txBody>
                  <a:tcPr marT="34278" marB="3427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63</a:t>
                      </a:r>
                    </a:p>
                  </a:txBody>
                  <a:tcPr marT="34278" marB="3427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61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4</a:t>
                      </a:r>
                    </a:p>
                  </a:txBody>
                  <a:tcPr marT="34278" marB="3427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10111</a:t>
                      </a:r>
                    </a:p>
                  </a:txBody>
                  <a:tcPr marT="34278" marB="3427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65</a:t>
                      </a:r>
                    </a:p>
                  </a:txBody>
                  <a:tcPr marT="34278" marB="3427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0443" name="Oval 27"/>
          <p:cNvSpPr>
            <a:spLocks noChangeArrowheads="1"/>
          </p:cNvSpPr>
          <p:nvPr/>
        </p:nvSpPr>
        <p:spPr bwMode="auto">
          <a:xfrm>
            <a:off x="6324600" y="1943100"/>
            <a:ext cx="533400" cy="4000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ko-KR">
                <a:ea typeface="굴림" charset="0"/>
                <a:cs typeface="굴림" charset="0"/>
              </a:rPr>
              <a:t>2</a:t>
            </a:r>
          </a:p>
        </p:txBody>
      </p:sp>
      <p:sp>
        <p:nvSpPr>
          <p:cNvPr id="60444" name="Oval 28"/>
          <p:cNvSpPr>
            <a:spLocks noChangeArrowheads="1"/>
          </p:cNvSpPr>
          <p:nvPr/>
        </p:nvSpPr>
        <p:spPr bwMode="auto">
          <a:xfrm>
            <a:off x="6019800" y="3371850"/>
            <a:ext cx="533400" cy="4000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ko-KR">
                <a:ea typeface="굴림" charset="0"/>
                <a:cs typeface="굴림" charset="0"/>
              </a:rPr>
              <a:t>4</a:t>
            </a:r>
          </a:p>
        </p:txBody>
      </p:sp>
      <p:sp>
        <p:nvSpPr>
          <p:cNvPr id="60445" name="Oval 29"/>
          <p:cNvSpPr>
            <a:spLocks noChangeArrowheads="1"/>
          </p:cNvSpPr>
          <p:nvPr/>
        </p:nvSpPr>
        <p:spPr bwMode="auto">
          <a:xfrm>
            <a:off x="4495800" y="3657600"/>
            <a:ext cx="533400" cy="4000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ko-KR">
                <a:ea typeface="굴림" charset="0"/>
                <a:cs typeface="굴림" charset="0"/>
              </a:rPr>
              <a:t>3</a:t>
            </a:r>
          </a:p>
        </p:txBody>
      </p:sp>
      <p:sp>
        <p:nvSpPr>
          <p:cNvPr id="60446" name="Line 30"/>
          <p:cNvSpPr>
            <a:spLocks noChangeShapeType="1"/>
          </p:cNvSpPr>
          <p:nvPr/>
        </p:nvSpPr>
        <p:spPr bwMode="auto">
          <a:xfrm flipV="1">
            <a:off x="4572000" y="2171700"/>
            <a:ext cx="1752600" cy="1714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0447" name="Line 31"/>
          <p:cNvSpPr>
            <a:spLocks noChangeShapeType="1"/>
          </p:cNvSpPr>
          <p:nvPr/>
        </p:nvSpPr>
        <p:spPr bwMode="auto">
          <a:xfrm>
            <a:off x="4343400" y="2628900"/>
            <a:ext cx="304800" cy="1028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0448" name="Line 32"/>
          <p:cNvSpPr>
            <a:spLocks noChangeShapeType="1"/>
          </p:cNvSpPr>
          <p:nvPr/>
        </p:nvSpPr>
        <p:spPr bwMode="auto">
          <a:xfrm flipV="1">
            <a:off x="5029200" y="3600450"/>
            <a:ext cx="9906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0449" name="Line 33"/>
          <p:cNvSpPr>
            <a:spLocks noChangeShapeType="1"/>
          </p:cNvSpPr>
          <p:nvPr/>
        </p:nvSpPr>
        <p:spPr bwMode="auto">
          <a:xfrm flipV="1">
            <a:off x="6400800" y="2343150"/>
            <a:ext cx="152400" cy="1028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0450" name="Line 34"/>
          <p:cNvSpPr>
            <a:spLocks noChangeShapeType="1"/>
          </p:cNvSpPr>
          <p:nvPr/>
        </p:nvSpPr>
        <p:spPr bwMode="auto">
          <a:xfrm flipV="1">
            <a:off x="4953000" y="2286000"/>
            <a:ext cx="1447800" cy="1371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0451" name="Line 35"/>
          <p:cNvSpPr>
            <a:spLocks noChangeShapeType="1"/>
          </p:cNvSpPr>
          <p:nvPr/>
        </p:nvSpPr>
        <p:spPr bwMode="auto">
          <a:xfrm flipH="1" flipV="1">
            <a:off x="4572000" y="2514600"/>
            <a:ext cx="144780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0452" name="AutoShape 37"/>
          <p:cNvSpPr>
            <a:spLocks noChangeArrowheads="1"/>
          </p:cNvSpPr>
          <p:nvPr/>
        </p:nvSpPr>
        <p:spPr bwMode="auto">
          <a:xfrm rot="-497829">
            <a:off x="4338638" y="2081213"/>
            <a:ext cx="2133600" cy="114300"/>
          </a:xfrm>
          <a:prstGeom prst="rightArrow">
            <a:avLst>
              <a:gd name="adj1" fmla="val 50000"/>
              <a:gd name="adj2" fmla="val 350000"/>
            </a:avLst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53" name="Text Box 38"/>
          <p:cNvSpPr txBox="1">
            <a:spLocks noChangeArrowheads="1"/>
          </p:cNvSpPr>
          <p:nvPr/>
        </p:nvSpPr>
        <p:spPr bwMode="auto">
          <a:xfrm>
            <a:off x="685800" y="3257550"/>
            <a:ext cx="3581400" cy="1923604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1400" b="1" dirty="0">
                <a:ea typeface="굴림" charset="0"/>
                <a:cs typeface="굴림" charset="0"/>
              </a:rPr>
              <a:t>Protocol</a:t>
            </a:r>
            <a:r>
              <a:rPr lang="en-US" altLang="ko-KR" sz="1400" dirty="0">
                <a:ea typeface="굴림" charset="0"/>
                <a:cs typeface="굴림" charset="0"/>
              </a:rPr>
              <a:t>: 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altLang="ko-KR" sz="1400" dirty="0">
                <a:ea typeface="굴림" charset="0"/>
                <a:cs typeface="굴림" charset="0"/>
              </a:rPr>
              <a:t>Nodes periodically gossip their membership list: pick random nodes, send it list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altLang="ko-KR" sz="1400" dirty="0">
                <a:ea typeface="굴림" charset="0"/>
                <a:cs typeface="굴림" charset="0"/>
              </a:rPr>
              <a:t>On receipt, it is </a:t>
            </a:r>
            <a:r>
              <a:rPr lang="en-US" altLang="ko-KR" sz="1400" i="1" dirty="0">
                <a:ea typeface="굴림" charset="0"/>
                <a:cs typeface="굴림" charset="0"/>
              </a:rPr>
              <a:t>merged</a:t>
            </a:r>
            <a:r>
              <a:rPr lang="en-US" altLang="ko-KR" sz="1400" dirty="0">
                <a:ea typeface="굴림" charset="0"/>
                <a:cs typeface="굴림" charset="0"/>
              </a:rPr>
              <a:t> with local membership list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altLang="ko-KR" sz="1400" dirty="0">
                <a:ea typeface="굴림" charset="0"/>
                <a:cs typeface="굴림" charset="0"/>
              </a:rPr>
              <a:t>When an entry times out locally, member is marked as failed</a:t>
            </a:r>
          </a:p>
        </p:txBody>
      </p:sp>
      <p:graphicFrame>
        <p:nvGraphicFramePr>
          <p:cNvPr id="195623" name="Group 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2028090"/>
              </p:ext>
            </p:extLst>
          </p:nvPr>
        </p:nvGraphicFramePr>
        <p:xfrm>
          <a:off x="7010400" y="1143000"/>
          <a:ext cx="1676400" cy="944784"/>
        </p:xfrm>
        <a:graphic>
          <a:graphicData uri="http://schemas.openxmlformats.org/drawingml/2006/table">
            <a:tbl>
              <a:tblPr/>
              <a:tblGrid>
                <a:gridCol w="30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8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361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1</a:t>
                      </a:r>
                    </a:p>
                  </a:txBody>
                  <a:tcPr marT="34278" marB="3427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10118</a:t>
                      </a:r>
                    </a:p>
                  </a:txBody>
                  <a:tcPr marT="34278" marB="3427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64</a:t>
                      </a:r>
                    </a:p>
                  </a:txBody>
                  <a:tcPr marT="34278" marB="3427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61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2</a:t>
                      </a:r>
                    </a:p>
                  </a:txBody>
                  <a:tcPr marT="34278" marB="3427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10110</a:t>
                      </a:r>
                    </a:p>
                  </a:txBody>
                  <a:tcPr marT="34278" marB="3427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64</a:t>
                      </a:r>
                    </a:p>
                  </a:txBody>
                  <a:tcPr marT="34278" marB="3427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61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3</a:t>
                      </a:r>
                    </a:p>
                  </a:txBody>
                  <a:tcPr marT="34278" marB="3427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10090</a:t>
                      </a:r>
                    </a:p>
                  </a:txBody>
                  <a:tcPr marT="34278" marB="3427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58</a:t>
                      </a:r>
                    </a:p>
                  </a:txBody>
                  <a:tcPr marT="34278" marB="3427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61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4</a:t>
                      </a:r>
                    </a:p>
                  </a:txBody>
                  <a:tcPr marT="34278" marB="3427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10111</a:t>
                      </a:r>
                    </a:p>
                  </a:txBody>
                  <a:tcPr marT="34278" marB="3427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65</a:t>
                      </a:r>
                    </a:p>
                  </a:txBody>
                  <a:tcPr marT="34278" marB="3427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0476" name="Line 61"/>
          <p:cNvSpPr>
            <a:spLocks noChangeShapeType="1"/>
          </p:cNvSpPr>
          <p:nvPr/>
        </p:nvSpPr>
        <p:spPr bwMode="auto">
          <a:xfrm flipV="1">
            <a:off x="6705600" y="1143000"/>
            <a:ext cx="304800" cy="8001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195646" name="Group 62"/>
          <p:cNvGraphicFramePr>
            <a:graphicFrameLocks noGrp="1"/>
          </p:cNvGraphicFramePr>
          <p:nvPr/>
        </p:nvGraphicFramePr>
        <p:xfrm>
          <a:off x="7086600" y="2743200"/>
          <a:ext cx="1676400" cy="944784"/>
        </p:xfrm>
        <a:graphic>
          <a:graphicData uri="http://schemas.openxmlformats.org/drawingml/2006/table">
            <a:tbl>
              <a:tblPr/>
              <a:tblGrid>
                <a:gridCol w="30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8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361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1</a:t>
                      </a:r>
                    </a:p>
                  </a:txBody>
                  <a:tcPr marT="34278" marB="3427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10120</a:t>
                      </a:r>
                    </a:p>
                  </a:txBody>
                  <a:tcPr marT="34278" marB="3427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70</a:t>
                      </a:r>
                    </a:p>
                  </a:txBody>
                  <a:tcPr marT="34278" marB="3427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61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2</a:t>
                      </a:r>
                    </a:p>
                  </a:txBody>
                  <a:tcPr marT="34278" marB="3427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10110</a:t>
                      </a:r>
                    </a:p>
                  </a:txBody>
                  <a:tcPr marT="34278" marB="3427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64</a:t>
                      </a:r>
                    </a:p>
                  </a:txBody>
                  <a:tcPr marT="34278" marB="3427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61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3</a:t>
                      </a:r>
                    </a:p>
                  </a:txBody>
                  <a:tcPr marT="34278" marB="3427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10098</a:t>
                      </a:r>
                    </a:p>
                  </a:txBody>
                  <a:tcPr marT="34278" marB="3427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70</a:t>
                      </a:r>
                    </a:p>
                  </a:txBody>
                  <a:tcPr marT="34278" marB="3427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61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4</a:t>
                      </a:r>
                    </a:p>
                  </a:txBody>
                  <a:tcPr marT="34278" marB="3427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10111</a:t>
                      </a:r>
                    </a:p>
                  </a:txBody>
                  <a:tcPr marT="34278" marB="3427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65</a:t>
                      </a:r>
                    </a:p>
                  </a:txBody>
                  <a:tcPr marT="34278" marB="3427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0499" name="AutoShape 84"/>
          <p:cNvSpPr>
            <a:spLocks noChangeArrowheads="1"/>
          </p:cNvSpPr>
          <p:nvPr/>
        </p:nvSpPr>
        <p:spPr bwMode="auto">
          <a:xfrm>
            <a:off x="7543800" y="2228850"/>
            <a:ext cx="685800" cy="3429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en-US"/>
          </a:p>
        </p:txBody>
      </p:sp>
      <p:sp>
        <p:nvSpPr>
          <p:cNvPr id="60500" name="Text Box 85"/>
          <p:cNvSpPr txBox="1">
            <a:spLocks noChangeArrowheads="1"/>
          </p:cNvSpPr>
          <p:nvPr/>
        </p:nvSpPr>
        <p:spPr bwMode="auto">
          <a:xfrm>
            <a:off x="6172200" y="3752797"/>
            <a:ext cx="2743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1600" dirty="0">
                <a:ea typeface="굴림" charset="0"/>
                <a:cs typeface="굴림" charset="0"/>
              </a:rPr>
              <a:t>Current time : 70 at node 2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ko-KR" sz="1600" dirty="0">
                <a:ea typeface="굴림" charset="0"/>
                <a:cs typeface="굴림" charset="0"/>
              </a:rPr>
              <a:t>(asynchronous clocks)</a:t>
            </a:r>
          </a:p>
        </p:txBody>
      </p:sp>
      <p:sp>
        <p:nvSpPr>
          <p:cNvPr id="60501" name="Text Box 86"/>
          <p:cNvSpPr txBox="1">
            <a:spLocks noChangeArrowheads="1"/>
          </p:cNvSpPr>
          <p:nvPr/>
        </p:nvSpPr>
        <p:spPr bwMode="auto">
          <a:xfrm>
            <a:off x="762000" y="2743200"/>
            <a:ext cx="1219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000">
                <a:ea typeface="굴림" charset="0"/>
                <a:cs typeface="굴림" charset="0"/>
              </a:rPr>
              <a:t>Address</a:t>
            </a:r>
          </a:p>
        </p:txBody>
      </p:sp>
      <p:sp>
        <p:nvSpPr>
          <p:cNvPr id="60502" name="Line 87"/>
          <p:cNvSpPr>
            <a:spLocks noChangeShapeType="1"/>
          </p:cNvSpPr>
          <p:nvPr/>
        </p:nvSpPr>
        <p:spPr bwMode="auto">
          <a:xfrm flipV="1">
            <a:off x="1371600" y="2571750"/>
            <a:ext cx="3048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0503" name="Text Box 88"/>
          <p:cNvSpPr txBox="1">
            <a:spLocks noChangeArrowheads="1"/>
          </p:cNvSpPr>
          <p:nvPr/>
        </p:nvSpPr>
        <p:spPr bwMode="auto">
          <a:xfrm>
            <a:off x="1143000" y="2971800"/>
            <a:ext cx="2362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000">
                <a:ea typeface="굴림" charset="0"/>
                <a:cs typeface="굴림" charset="0"/>
              </a:rPr>
              <a:t>Heartbeat Counter</a:t>
            </a:r>
          </a:p>
        </p:txBody>
      </p:sp>
      <p:sp>
        <p:nvSpPr>
          <p:cNvPr id="60504" name="Line 89"/>
          <p:cNvSpPr>
            <a:spLocks noChangeShapeType="1"/>
          </p:cNvSpPr>
          <p:nvPr/>
        </p:nvSpPr>
        <p:spPr bwMode="auto">
          <a:xfrm flipV="1">
            <a:off x="1905000" y="2571750"/>
            <a:ext cx="381000" cy="5143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0505" name="Line 90"/>
          <p:cNvSpPr>
            <a:spLocks noChangeShapeType="1"/>
          </p:cNvSpPr>
          <p:nvPr/>
        </p:nvSpPr>
        <p:spPr bwMode="auto">
          <a:xfrm flipV="1">
            <a:off x="3048000" y="257175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0506" name="Text Box 91"/>
          <p:cNvSpPr txBox="1">
            <a:spLocks noChangeArrowheads="1"/>
          </p:cNvSpPr>
          <p:nvPr/>
        </p:nvSpPr>
        <p:spPr bwMode="auto">
          <a:xfrm>
            <a:off x="2667000" y="2743200"/>
            <a:ext cx="1600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000" dirty="0">
                <a:ea typeface="굴림" charset="0"/>
                <a:cs typeface="굴림" charset="0"/>
              </a:rPr>
              <a:t>Time (local)</a:t>
            </a:r>
          </a:p>
        </p:txBody>
      </p:sp>
      <p:graphicFrame>
        <p:nvGraphicFramePr>
          <p:cNvPr id="5" name="Group 39">
            <a:extLst>
              <a:ext uri="{FF2B5EF4-FFF2-40B4-BE49-F238E27FC236}">
                <a16:creationId xmlns:a16="http://schemas.microsoft.com/office/drawing/2014/main" id="{25C0915E-ABD9-0B52-DC9E-50FB8501BC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3079176"/>
              </p:ext>
            </p:extLst>
          </p:nvPr>
        </p:nvGraphicFramePr>
        <p:xfrm>
          <a:off x="7010400" y="1143000"/>
          <a:ext cx="1676400" cy="944784"/>
        </p:xfrm>
        <a:graphic>
          <a:graphicData uri="http://schemas.openxmlformats.org/drawingml/2006/table">
            <a:tbl>
              <a:tblPr/>
              <a:tblGrid>
                <a:gridCol w="30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8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361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1</a:t>
                      </a:r>
                    </a:p>
                  </a:txBody>
                  <a:tcPr marT="34278" marB="3427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10118</a:t>
                      </a:r>
                    </a:p>
                  </a:txBody>
                  <a:tcPr marT="34278" marB="3427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64</a:t>
                      </a:r>
                    </a:p>
                  </a:txBody>
                  <a:tcPr marT="34278" marB="3427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61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2</a:t>
                      </a:r>
                    </a:p>
                  </a:txBody>
                  <a:tcPr marT="34278" marB="3427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10110</a:t>
                      </a:r>
                    </a:p>
                  </a:txBody>
                  <a:tcPr marT="34278" marB="3427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64</a:t>
                      </a:r>
                    </a:p>
                  </a:txBody>
                  <a:tcPr marT="34278" marB="3427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61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3</a:t>
                      </a:r>
                    </a:p>
                  </a:txBody>
                  <a:tcPr marT="34278" marB="3427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10090</a:t>
                      </a:r>
                    </a:p>
                  </a:txBody>
                  <a:tcPr marT="34278" marB="3427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58</a:t>
                      </a:r>
                    </a:p>
                  </a:txBody>
                  <a:tcPr marT="34278" marB="3427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61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4</a:t>
                      </a:r>
                    </a:p>
                  </a:txBody>
                  <a:tcPr marT="34278" marB="3427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10111</a:t>
                      </a:r>
                    </a:p>
                  </a:txBody>
                  <a:tcPr marT="34278" marB="3427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65</a:t>
                      </a:r>
                    </a:p>
                  </a:txBody>
                  <a:tcPr marT="34278" marB="3427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3" name="Group 5">
            <a:extLst>
              <a:ext uri="{FF2B5EF4-FFF2-40B4-BE49-F238E27FC236}">
                <a16:creationId xmlns:a16="http://schemas.microsoft.com/office/drawing/2014/main" id="{A917AF59-5F99-4870-8203-4360F37D83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9506296"/>
              </p:ext>
            </p:extLst>
          </p:nvPr>
        </p:nvGraphicFramePr>
        <p:xfrm>
          <a:off x="4762500" y="1120775"/>
          <a:ext cx="1117600" cy="944784"/>
        </p:xfrm>
        <a:graphic>
          <a:graphicData uri="http://schemas.openxmlformats.org/drawingml/2006/table">
            <a:tbl>
              <a:tblPr/>
              <a:tblGrid>
                <a:gridCol w="30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61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1</a:t>
                      </a:r>
                    </a:p>
                  </a:txBody>
                  <a:tcPr marT="34278" marB="3427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10120</a:t>
                      </a:r>
                    </a:p>
                  </a:txBody>
                  <a:tcPr marT="34278" marB="3427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61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2</a:t>
                      </a:r>
                    </a:p>
                  </a:txBody>
                  <a:tcPr marT="34278" marB="3427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10103</a:t>
                      </a:r>
                    </a:p>
                  </a:txBody>
                  <a:tcPr marT="34278" marB="3427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61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3</a:t>
                      </a:r>
                    </a:p>
                  </a:txBody>
                  <a:tcPr marT="34278" marB="3427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10098</a:t>
                      </a:r>
                    </a:p>
                  </a:txBody>
                  <a:tcPr marT="34278" marB="3427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61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4</a:t>
                      </a:r>
                    </a:p>
                  </a:txBody>
                  <a:tcPr marT="34278" marB="3427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10111</a:t>
                      </a:r>
                    </a:p>
                  </a:txBody>
                  <a:tcPr marT="34278" marB="3427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8" name="Text Box 85">
            <a:extLst>
              <a:ext uri="{FF2B5EF4-FFF2-40B4-BE49-F238E27FC236}">
                <a16:creationId xmlns:a16="http://schemas.microsoft.com/office/drawing/2014/main" id="{43D7677B-8596-BF29-9BA5-52E289DC42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7903" y="4379389"/>
            <a:ext cx="3019697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1400" dirty="0">
                <a:ea typeface="굴림" charset="0"/>
                <a:cs typeface="굴림" charset="0"/>
              </a:rPr>
              <a:t>Suppose current time is 80 at node 2 and timeout is 12 units, which nodes will 2 mark as fail?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5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52" grpId="0" uiExpand="1" animBg="1"/>
      <p:bldP spid="60453" grpId="0" uiExpand="1" build="p" animBg="1"/>
      <p:bldP spid="60499" grpId="1" uiExpand="1" animBg="1"/>
      <p:bldP spid="60500" grpId="0" uiExpand="1"/>
      <p:bldP spid="60501" grpId="0"/>
      <p:bldP spid="60502" grpId="0" animBg="1"/>
      <p:bldP spid="60503" grpId="0"/>
      <p:bldP spid="60504" grpId="0" animBg="1"/>
      <p:bldP spid="60505" grpId="0" animBg="1"/>
      <p:bldP spid="60506" grpId="0"/>
      <p:bldP spid="8" grpId="0" uiExpand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F3C20093-AEAB-594F-B755-FA5D75F92F3F}" type="slidenum">
              <a:rPr lang="en-US" sz="1400"/>
              <a:pPr eaLnBrk="1" hangingPunct="1"/>
              <a:t>29</a:t>
            </a:fld>
            <a:endParaRPr lang="en-US" sz="1400"/>
          </a:p>
        </p:txBody>
      </p:sp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>
                <a:latin typeface="Whitney-BlackSC" charset="0"/>
                <a:ea typeface="Whitney-BlackSC" charset="0"/>
                <a:cs typeface="Whitney-BlackSC" charset="0"/>
              </a:rPr>
              <a:t>Gossip-Style Failure Detection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ko-KR" dirty="0">
                <a:latin typeface="Times New Roman" charset="0"/>
                <a:ea typeface="굴림" charset="0"/>
                <a:cs typeface="굴림" charset="0"/>
              </a:rPr>
              <a:t>If the heartbeat has not increased for more than </a:t>
            </a:r>
            <a:r>
              <a:rPr lang="en-US" altLang="ko-KR" dirty="0" err="1">
                <a:solidFill>
                  <a:srgbClr val="C00000"/>
                </a:solidFill>
                <a:latin typeface="Times New Roman" charset="0"/>
                <a:ea typeface="굴림" charset="0"/>
                <a:cs typeface="굴림" charset="0"/>
              </a:rPr>
              <a:t>T</a:t>
            </a:r>
            <a:r>
              <a:rPr lang="en-US" altLang="ko-KR" baseline="-25000" dirty="0" err="1">
                <a:solidFill>
                  <a:srgbClr val="C00000"/>
                </a:solidFill>
                <a:latin typeface="Times New Roman" charset="0"/>
                <a:ea typeface="굴림" charset="0"/>
                <a:cs typeface="굴림" charset="0"/>
              </a:rPr>
              <a:t>fail</a:t>
            </a:r>
            <a:r>
              <a:rPr lang="en-US" altLang="ko-KR" dirty="0">
                <a:solidFill>
                  <a:srgbClr val="C00000"/>
                </a:solidFill>
                <a:latin typeface="Times New Roman" charset="0"/>
                <a:ea typeface="굴림" charset="0"/>
                <a:cs typeface="굴림" charset="0"/>
              </a:rPr>
              <a:t> </a:t>
            </a:r>
            <a:r>
              <a:rPr lang="en-US" altLang="ko-KR" dirty="0">
                <a:latin typeface="Times New Roman" charset="0"/>
                <a:ea typeface="굴림" charset="0"/>
                <a:cs typeface="굴림" charset="0"/>
              </a:rPr>
              <a:t>seconds, </a:t>
            </a:r>
            <a:br>
              <a:rPr lang="en-US" altLang="ko-KR" dirty="0">
                <a:latin typeface="Times New Roman" charset="0"/>
                <a:ea typeface="굴림" charset="0"/>
                <a:cs typeface="굴림" charset="0"/>
              </a:rPr>
            </a:br>
            <a:r>
              <a:rPr lang="en-US" altLang="ko-KR" dirty="0">
                <a:latin typeface="Times New Roman" charset="0"/>
                <a:ea typeface="굴림" charset="0"/>
                <a:cs typeface="굴림" charset="0"/>
              </a:rPr>
              <a:t>the member is considered failed</a:t>
            </a:r>
          </a:p>
          <a:p>
            <a:pPr eaLnBrk="1" hangingPunct="1"/>
            <a:r>
              <a:rPr lang="en-US" altLang="ko-KR" dirty="0">
                <a:latin typeface="Times New Roman" charset="0"/>
                <a:ea typeface="굴림" charset="0"/>
                <a:cs typeface="굴림" charset="0"/>
              </a:rPr>
              <a:t>And after a further </a:t>
            </a:r>
            <a:r>
              <a:rPr lang="en-US" altLang="ko-KR" dirty="0" err="1">
                <a:solidFill>
                  <a:srgbClr val="C00000"/>
                </a:solidFill>
                <a:latin typeface="Times New Roman" charset="0"/>
                <a:ea typeface="굴림" charset="0"/>
                <a:cs typeface="굴림" charset="0"/>
              </a:rPr>
              <a:t>T</a:t>
            </a:r>
            <a:r>
              <a:rPr lang="en-US" altLang="ko-KR" baseline="-25000" dirty="0" err="1">
                <a:solidFill>
                  <a:srgbClr val="C00000"/>
                </a:solidFill>
                <a:latin typeface="Times New Roman" charset="0"/>
                <a:ea typeface="굴림" charset="0"/>
                <a:cs typeface="굴림" charset="0"/>
              </a:rPr>
              <a:t>cleanup</a:t>
            </a:r>
            <a:r>
              <a:rPr lang="en-US" altLang="ko-KR" dirty="0">
                <a:solidFill>
                  <a:srgbClr val="C00000"/>
                </a:solidFill>
                <a:latin typeface="Times New Roman" charset="0"/>
                <a:ea typeface="굴림" charset="0"/>
                <a:cs typeface="굴림" charset="0"/>
              </a:rPr>
              <a:t> </a:t>
            </a:r>
            <a:r>
              <a:rPr lang="en-US" altLang="ko-KR" dirty="0">
                <a:latin typeface="Times New Roman" charset="0"/>
                <a:ea typeface="굴림" charset="0"/>
                <a:cs typeface="굴림" charset="0"/>
              </a:rPr>
              <a:t>seconds, it will delete the member from the list</a:t>
            </a:r>
          </a:p>
          <a:p>
            <a:pPr eaLnBrk="1" hangingPunct="1"/>
            <a:r>
              <a:rPr lang="en-US" altLang="ko-KR" dirty="0">
                <a:latin typeface="Times New Roman" charset="0"/>
                <a:ea typeface="굴림" charset="0"/>
                <a:cs typeface="굴림" charset="0"/>
              </a:rPr>
              <a:t>Why an additional timeout? Why not delete right away?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85800" y="914400"/>
            <a:ext cx="7772400" cy="365760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n-US" sz="2000" dirty="0">
                <a:latin typeface="Times New Roman" charset="0"/>
              </a:rPr>
              <a:t>… not the exception, in datacenters.</a:t>
            </a:r>
          </a:p>
          <a:p>
            <a:pPr marL="0" indent="0">
              <a:buFontTx/>
              <a:buNone/>
            </a:pPr>
            <a:endParaRPr lang="en-US" sz="2000" dirty="0">
              <a:latin typeface="Times New Roman" charset="0"/>
            </a:endParaRPr>
          </a:p>
          <a:p>
            <a:pPr marL="0" indent="0">
              <a:buFontTx/>
              <a:buNone/>
            </a:pPr>
            <a:r>
              <a:rPr lang="en-US" sz="2000" dirty="0">
                <a:latin typeface="Times New Roman" charset="0"/>
              </a:rPr>
              <a:t>Say, the rate of failure of one machine (OS/disk/motherboard/network, etc.) is once every 10 years (120 months) on average.</a:t>
            </a:r>
          </a:p>
          <a:p>
            <a:pPr marL="0" indent="0">
              <a:buFontTx/>
              <a:buNone/>
            </a:pPr>
            <a:endParaRPr lang="en-US" sz="2000" dirty="0">
              <a:latin typeface="Times New Roman" charset="0"/>
            </a:endParaRPr>
          </a:p>
          <a:p>
            <a:pPr marL="0" indent="0">
              <a:buFontTx/>
              <a:buNone/>
            </a:pPr>
            <a:r>
              <a:rPr lang="en-US" sz="2000" dirty="0">
                <a:latin typeface="Times New Roman" charset="0"/>
              </a:rPr>
              <a:t>When you have 120 servers in the DC, the </a:t>
            </a:r>
            <a:r>
              <a:rPr lang="en-US" sz="2000" dirty="0">
                <a:solidFill>
                  <a:srgbClr val="038A69"/>
                </a:solidFill>
                <a:latin typeface="Times New Roman" charset="0"/>
              </a:rPr>
              <a:t>mean time to failure (MTTF) </a:t>
            </a:r>
            <a:r>
              <a:rPr lang="en-US" sz="2000" dirty="0">
                <a:latin typeface="Times New Roman" charset="0"/>
              </a:rPr>
              <a:t>of the next machine is 1 month.</a:t>
            </a:r>
          </a:p>
          <a:p>
            <a:pPr marL="0" indent="0">
              <a:buFontTx/>
              <a:buNone/>
            </a:pPr>
            <a:endParaRPr lang="en-US" sz="2000" dirty="0">
              <a:latin typeface="Times New Roman" charset="0"/>
            </a:endParaRPr>
          </a:p>
          <a:p>
            <a:pPr marL="0" indent="0">
              <a:buFontTx/>
              <a:buNone/>
            </a:pPr>
            <a:r>
              <a:rPr lang="en-US" sz="2000" dirty="0">
                <a:latin typeface="Times New Roman" charset="0"/>
              </a:rPr>
              <a:t>When you have 12,000 servers in the DC, the MTTF is about once every 7.2 hours!</a:t>
            </a:r>
          </a:p>
          <a:p>
            <a:pPr marL="0" indent="0">
              <a:buFontTx/>
              <a:buNone/>
            </a:pPr>
            <a:endParaRPr lang="en-US" sz="2000" dirty="0">
              <a:latin typeface="Times New Roman" charset="0"/>
            </a:endParaRPr>
          </a:p>
          <a:p>
            <a:pPr marL="0" indent="0">
              <a:buFontTx/>
              <a:buNone/>
            </a:pPr>
            <a:r>
              <a:rPr lang="en-US" sz="2000" dirty="0">
                <a:latin typeface="Times New Roman" charset="0"/>
              </a:rPr>
              <a:t>Soft crashes and failures are even more frequent!</a:t>
            </a:r>
          </a:p>
        </p:txBody>
      </p:sp>
      <p:sp>
        <p:nvSpPr>
          <p:cNvPr id="21506" name="Rectangle 2"/>
          <p:cNvSpPr txBox="1">
            <a:spLocks noChangeArrowheads="1"/>
          </p:cNvSpPr>
          <p:nvPr/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4400">
                <a:solidFill>
                  <a:srgbClr val="000000"/>
                </a:solidFill>
                <a:latin typeface="Whitney-BlackSC" charset="0"/>
                <a:cs typeface="Whitney-BlackSC" charset="0"/>
              </a:rPr>
              <a:t>Failures are the Norm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4CECF8-010E-F041-9C75-EBE094CC61E3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1E5BE5FE-ABF5-DF4F-A2D8-0C7F30DBA39E}" type="slidenum">
              <a:rPr lang="en-US" sz="1400"/>
              <a:pPr eaLnBrk="1" hangingPunct="1"/>
              <a:t>30</a:t>
            </a:fld>
            <a:endParaRPr lang="en-US" sz="1400"/>
          </a:p>
        </p:txBody>
      </p:sp>
      <p:sp>
        <p:nvSpPr>
          <p:cNvPr id="199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00150"/>
            <a:ext cx="8229600" cy="39433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ko-KR" dirty="0">
                <a:latin typeface="Times New Roman" charset="0"/>
                <a:ea typeface="굴림" charset="0"/>
                <a:cs typeface="굴림" charset="0"/>
              </a:rPr>
              <a:t>What if an entry pointing to a failed node is deleted right after </a:t>
            </a:r>
            <a:r>
              <a:rPr lang="en-US" altLang="ko-KR" dirty="0" err="1">
                <a:latin typeface="Times New Roman" charset="0"/>
                <a:ea typeface="굴림" charset="0"/>
                <a:cs typeface="굴림" charset="0"/>
              </a:rPr>
              <a:t>T</a:t>
            </a:r>
            <a:r>
              <a:rPr lang="en-US" altLang="ko-KR" baseline="-25000" dirty="0" err="1">
                <a:latin typeface="Times New Roman" charset="0"/>
                <a:ea typeface="굴림" charset="0"/>
                <a:cs typeface="굴림" charset="0"/>
              </a:rPr>
              <a:t>fail</a:t>
            </a:r>
            <a:r>
              <a:rPr lang="en-US" altLang="ko-KR" dirty="0">
                <a:latin typeface="Times New Roman" charset="0"/>
                <a:ea typeface="굴림" charset="0"/>
                <a:cs typeface="굴림" charset="0"/>
              </a:rPr>
              <a:t> (=24) seconds?</a:t>
            </a:r>
          </a:p>
          <a:p>
            <a:pPr eaLnBrk="1" hangingPunct="1">
              <a:lnSpc>
                <a:spcPct val="90000"/>
              </a:lnSpc>
            </a:pPr>
            <a:endParaRPr lang="en-US" altLang="ko-KR" dirty="0">
              <a:latin typeface="Times New Roman" charset="0"/>
              <a:ea typeface="굴림" charset="0"/>
              <a:cs typeface="굴림" charset="0"/>
            </a:endParaRPr>
          </a:p>
          <a:p>
            <a:pPr eaLnBrk="1" hangingPunct="1">
              <a:lnSpc>
                <a:spcPct val="90000"/>
              </a:lnSpc>
            </a:pPr>
            <a:endParaRPr lang="en-US" altLang="ko-KR" dirty="0">
              <a:latin typeface="Times New Roman" charset="0"/>
              <a:ea typeface="굴림" charset="0"/>
              <a:cs typeface="굴림" charset="0"/>
            </a:endParaRPr>
          </a:p>
          <a:p>
            <a:pPr eaLnBrk="1" hangingPunct="1">
              <a:lnSpc>
                <a:spcPct val="90000"/>
              </a:lnSpc>
            </a:pPr>
            <a:endParaRPr lang="en-US" altLang="ko-KR" dirty="0">
              <a:latin typeface="Times New Roman" charset="0"/>
              <a:ea typeface="굴림" charset="0"/>
              <a:cs typeface="굴림" charset="0"/>
            </a:endParaRPr>
          </a:p>
          <a:p>
            <a:pPr eaLnBrk="1" hangingPunct="1">
              <a:lnSpc>
                <a:spcPct val="90000"/>
              </a:lnSpc>
            </a:pPr>
            <a:endParaRPr lang="en-US" altLang="ko-KR" dirty="0">
              <a:latin typeface="Times New Roman" charset="0"/>
              <a:ea typeface="굴림" charset="0"/>
              <a:cs typeface="굴림" charset="0"/>
            </a:endParaRPr>
          </a:p>
          <a:p>
            <a:pPr eaLnBrk="1" hangingPunct="1">
              <a:lnSpc>
                <a:spcPct val="90000"/>
              </a:lnSpc>
            </a:pPr>
            <a:endParaRPr lang="en-US" altLang="ko-KR" dirty="0">
              <a:latin typeface="Times New Roman" charset="0"/>
              <a:ea typeface="굴림" charset="0"/>
              <a:cs typeface="굴림" charset="0"/>
            </a:endParaRPr>
          </a:p>
          <a:p>
            <a:pPr eaLnBrk="1" hangingPunct="1">
              <a:lnSpc>
                <a:spcPct val="90000"/>
              </a:lnSpc>
            </a:pPr>
            <a:endParaRPr lang="en-US" altLang="ko-KR" dirty="0">
              <a:latin typeface="Times New Roman" charset="0"/>
              <a:ea typeface="굴림" charset="0"/>
              <a:cs typeface="굴림" charset="0"/>
            </a:endParaRPr>
          </a:p>
          <a:p>
            <a:pPr eaLnBrk="1" hangingPunct="1">
              <a:lnSpc>
                <a:spcPct val="90000"/>
              </a:lnSpc>
            </a:pPr>
            <a:endParaRPr lang="en-US" altLang="ko-KR" dirty="0">
              <a:latin typeface="Times New Roman" charset="0"/>
              <a:ea typeface="굴림" charset="0"/>
              <a:cs typeface="굴림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ko-KR" dirty="0">
                <a:latin typeface="Times New Roman" charset="0"/>
                <a:ea typeface="굴림" charset="0"/>
                <a:cs typeface="굴림" charset="0"/>
              </a:rPr>
              <a:t>Fix: remember for another </a:t>
            </a:r>
            <a:r>
              <a:rPr lang="en-US" altLang="ko-KR" dirty="0" err="1">
                <a:latin typeface="Times New Roman" charset="0"/>
                <a:ea typeface="굴림" charset="0"/>
                <a:cs typeface="굴림" charset="0"/>
              </a:rPr>
              <a:t>T</a:t>
            </a:r>
            <a:r>
              <a:rPr lang="en-US" altLang="ko-KR" baseline="-25000" dirty="0" err="1">
                <a:latin typeface="Times New Roman" charset="0"/>
                <a:ea typeface="굴림" charset="0"/>
                <a:cs typeface="굴림" charset="0"/>
              </a:rPr>
              <a:t>fail</a:t>
            </a:r>
            <a:endParaRPr lang="en-US" altLang="ko-KR" baseline="-25000" dirty="0">
              <a:latin typeface="Times New Roman" charset="0"/>
              <a:ea typeface="굴림" charset="0"/>
              <a:cs typeface="굴림" charset="0"/>
            </a:endParaRPr>
          </a:p>
        </p:txBody>
      </p:sp>
      <p:sp>
        <p:nvSpPr>
          <p:cNvPr id="64516" name="Oval 4"/>
          <p:cNvSpPr>
            <a:spLocks noChangeArrowheads="1"/>
          </p:cNvSpPr>
          <p:nvPr/>
        </p:nvSpPr>
        <p:spPr bwMode="auto">
          <a:xfrm>
            <a:off x="3359150" y="3125788"/>
            <a:ext cx="533400" cy="4000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ko-KR">
                <a:ea typeface="굴림" charset="0"/>
                <a:cs typeface="굴림" charset="0"/>
              </a:rPr>
              <a:t>1</a:t>
            </a:r>
          </a:p>
        </p:txBody>
      </p:sp>
      <p:sp>
        <p:nvSpPr>
          <p:cNvPr id="64517" name="Line 5"/>
          <p:cNvSpPr>
            <a:spLocks noChangeShapeType="1"/>
          </p:cNvSpPr>
          <p:nvPr/>
        </p:nvSpPr>
        <p:spPr bwMode="auto">
          <a:xfrm flipH="1" flipV="1">
            <a:off x="2673350" y="2554288"/>
            <a:ext cx="7620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199686" name="Group 6"/>
          <p:cNvGraphicFramePr>
            <a:graphicFrameLocks noGrp="1"/>
          </p:cNvGraphicFramePr>
          <p:nvPr/>
        </p:nvGraphicFramePr>
        <p:xfrm>
          <a:off x="996950" y="2554288"/>
          <a:ext cx="1676400" cy="946152"/>
        </p:xfrm>
        <a:graphic>
          <a:graphicData uri="http://schemas.openxmlformats.org/drawingml/2006/table">
            <a:tbl>
              <a:tblPr/>
              <a:tblGrid>
                <a:gridCol w="30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8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365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1</a:t>
                      </a:r>
                    </a:p>
                  </a:txBody>
                  <a:tcPr marT="34336" marB="3433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10120</a:t>
                      </a:r>
                    </a:p>
                  </a:txBody>
                  <a:tcPr marT="34336" marB="3433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66</a:t>
                      </a:r>
                    </a:p>
                  </a:txBody>
                  <a:tcPr marT="34336" marB="3433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65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2</a:t>
                      </a:r>
                    </a:p>
                  </a:txBody>
                  <a:tcPr marT="34336" marB="3433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10103</a:t>
                      </a:r>
                    </a:p>
                  </a:txBody>
                  <a:tcPr marT="34336" marB="3433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62</a:t>
                      </a:r>
                    </a:p>
                  </a:txBody>
                  <a:tcPr marT="34336" marB="3433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65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3</a:t>
                      </a:r>
                    </a:p>
                  </a:txBody>
                  <a:tcPr marT="34336" marB="3433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10098</a:t>
                      </a:r>
                    </a:p>
                  </a:txBody>
                  <a:tcPr marT="34336" marB="3433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55</a:t>
                      </a:r>
                    </a:p>
                  </a:txBody>
                  <a:tcPr marT="34336" marB="3433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65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4</a:t>
                      </a:r>
                    </a:p>
                  </a:txBody>
                  <a:tcPr marT="34336" marB="3433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10111</a:t>
                      </a:r>
                    </a:p>
                  </a:txBody>
                  <a:tcPr marT="34336" marB="3433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65</a:t>
                      </a:r>
                    </a:p>
                  </a:txBody>
                  <a:tcPr marT="34336" marB="3433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4540" name="Oval 28"/>
          <p:cNvSpPr>
            <a:spLocks noChangeArrowheads="1"/>
          </p:cNvSpPr>
          <p:nvPr/>
        </p:nvSpPr>
        <p:spPr bwMode="auto">
          <a:xfrm>
            <a:off x="5645150" y="2840038"/>
            <a:ext cx="533400" cy="4000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ko-KR">
                <a:ea typeface="굴림" charset="0"/>
                <a:cs typeface="굴림" charset="0"/>
              </a:rPr>
              <a:t>2</a:t>
            </a:r>
          </a:p>
        </p:txBody>
      </p:sp>
      <p:sp>
        <p:nvSpPr>
          <p:cNvPr id="64541" name="Oval 29"/>
          <p:cNvSpPr>
            <a:spLocks noChangeArrowheads="1"/>
          </p:cNvSpPr>
          <p:nvPr/>
        </p:nvSpPr>
        <p:spPr bwMode="auto">
          <a:xfrm>
            <a:off x="5340350" y="4268788"/>
            <a:ext cx="533400" cy="4000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ko-KR">
                <a:ea typeface="굴림" charset="0"/>
                <a:cs typeface="굴림" charset="0"/>
              </a:rPr>
              <a:t>4</a:t>
            </a:r>
          </a:p>
        </p:txBody>
      </p:sp>
      <p:sp>
        <p:nvSpPr>
          <p:cNvPr id="64542" name="Oval 30"/>
          <p:cNvSpPr>
            <a:spLocks noChangeArrowheads="1"/>
          </p:cNvSpPr>
          <p:nvPr/>
        </p:nvSpPr>
        <p:spPr bwMode="auto">
          <a:xfrm>
            <a:off x="3816350" y="4554538"/>
            <a:ext cx="533400" cy="4000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ko-KR">
                <a:ea typeface="굴림" charset="0"/>
                <a:cs typeface="굴림" charset="0"/>
              </a:rPr>
              <a:t>3</a:t>
            </a:r>
          </a:p>
        </p:txBody>
      </p:sp>
      <p:sp>
        <p:nvSpPr>
          <p:cNvPr id="64543" name="Line 31"/>
          <p:cNvSpPr>
            <a:spLocks noChangeShapeType="1"/>
          </p:cNvSpPr>
          <p:nvPr/>
        </p:nvSpPr>
        <p:spPr bwMode="auto">
          <a:xfrm flipV="1">
            <a:off x="3892550" y="3068638"/>
            <a:ext cx="1752600" cy="1714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44" name="Line 32"/>
          <p:cNvSpPr>
            <a:spLocks noChangeShapeType="1"/>
          </p:cNvSpPr>
          <p:nvPr/>
        </p:nvSpPr>
        <p:spPr bwMode="auto">
          <a:xfrm>
            <a:off x="3663950" y="3525838"/>
            <a:ext cx="304800" cy="1028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45" name="Line 33"/>
          <p:cNvSpPr>
            <a:spLocks noChangeShapeType="1"/>
          </p:cNvSpPr>
          <p:nvPr/>
        </p:nvSpPr>
        <p:spPr bwMode="auto">
          <a:xfrm flipV="1">
            <a:off x="4349750" y="4497388"/>
            <a:ext cx="9906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46" name="Line 34"/>
          <p:cNvSpPr>
            <a:spLocks noChangeShapeType="1"/>
          </p:cNvSpPr>
          <p:nvPr/>
        </p:nvSpPr>
        <p:spPr bwMode="auto">
          <a:xfrm flipV="1">
            <a:off x="5721350" y="3240088"/>
            <a:ext cx="152400" cy="1028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47" name="Line 35"/>
          <p:cNvSpPr>
            <a:spLocks noChangeShapeType="1"/>
          </p:cNvSpPr>
          <p:nvPr/>
        </p:nvSpPr>
        <p:spPr bwMode="auto">
          <a:xfrm flipV="1">
            <a:off x="4273550" y="3182938"/>
            <a:ext cx="1447800" cy="1371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48" name="Line 36"/>
          <p:cNvSpPr>
            <a:spLocks noChangeShapeType="1"/>
          </p:cNvSpPr>
          <p:nvPr/>
        </p:nvSpPr>
        <p:spPr bwMode="auto">
          <a:xfrm flipH="1" flipV="1">
            <a:off x="3892550" y="3411538"/>
            <a:ext cx="144780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49" name="Line 37"/>
          <p:cNvSpPr>
            <a:spLocks noChangeShapeType="1"/>
          </p:cNvSpPr>
          <p:nvPr/>
        </p:nvSpPr>
        <p:spPr bwMode="auto">
          <a:xfrm flipV="1">
            <a:off x="6026150" y="2039938"/>
            <a:ext cx="304800" cy="8001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199718" name="Group 38"/>
          <p:cNvGraphicFramePr>
            <a:graphicFrameLocks noGrp="1"/>
          </p:cNvGraphicFramePr>
          <p:nvPr/>
        </p:nvGraphicFramePr>
        <p:xfrm>
          <a:off x="6326188" y="2065338"/>
          <a:ext cx="1676400" cy="944784"/>
        </p:xfrm>
        <a:graphic>
          <a:graphicData uri="http://schemas.openxmlformats.org/drawingml/2006/table">
            <a:tbl>
              <a:tblPr/>
              <a:tblGrid>
                <a:gridCol w="30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8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361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1</a:t>
                      </a:r>
                    </a:p>
                  </a:txBody>
                  <a:tcPr marT="34278" marB="3427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10120</a:t>
                      </a:r>
                    </a:p>
                  </a:txBody>
                  <a:tcPr marT="34278" marB="3427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66</a:t>
                      </a:r>
                    </a:p>
                  </a:txBody>
                  <a:tcPr marT="34278" marB="3427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61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2</a:t>
                      </a:r>
                    </a:p>
                  </a:txBody>
                  <a:tcPr marT="34278" marB="3427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10110</a:t>
                      </a:r>
                    </a:p>
                  </a:txBody>
                  <a:tcPr marT="34278" marB="3427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64</a:t>
                      </a:r>
                    </a:p>
                  </a:txBody>
                  <a:tcPr marT="34278" marB="3427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61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3</a:t>
                      </a:r>
                    </a:p>
                  </a:txBody>
                  <a:tcPr marT="34278" marB="3427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10098</a:t>
                      </a:r>
                    </a:p>
                  </a:txBody>
                  <a:tcPr marT="34278" marB="3427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50</a:t>
                      </a:r>
                    </a:p>
                  </a:txBody>
                  <a:tcPr marT="34278" marB="3427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61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4</a:t>
                      </a:r>
                    </a:p>
                  </a:txBody>
                  <a:tcPr marT="34278" marB="3427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10111</a:t>
                      </a:r>
                    </a:p>
                  </a:txBody>
                  <a:tcPr marT="34278" marB="3427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65</a:t>
                      </a:r>
                    </a:p>
                  </a:txBody>
                  <a:tcPr marT="34278" marB="3427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99740" name="AutoShape 60"/>
          <p:cNvSpPr>
            <a:spLocks noChangeArrowheads="1"/>
          </p:cNvSpPr>
          <p:nvPr/>
        </p:nvSpPr>
        <p:spPr bwMode="auto">
          <a:xfrm rot="-2069037">
            <a:off x="5259388" y="2351088"/>
            <a:ext cx="533400" cy="28575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en-US"/>
          </a:p>
        </p:txBody>
      </p:sp>
      <p:graphicFrame>
        <p:nvGraphicFramePr>
          <p:cNvPr id="199741" name="Group 61"/>
          <p:cNvGraphicFramePr>
            <a:graphicFrameLocks noGrp="1"/>
          </p:cNvGraphicFramePr>
          <p:nvPr/>
        </p:nvGraphicFramePr>
        <p:xfrm>
          <a:off x="6326188" y="2065338"/>
          <a:ext cx="1676400" cy="708474"/>
        </p:xfrm>
        <a:graphic>
          <a:graphicData uri="http://schemas.openxmlformats.org/drawingml/2006/table">
            <a:tbl>
              <a:tblPr/>
              <a:tblGrid>
                <a:gridCol w="30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8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3600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1</a:t>
                      </a:r>
                    </a:p>
                  </a:txBody>
                  <a:tcPr marT="34259" marB="3425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10120</a:t>
                      </a:r>
                    </a:p>
                  </a:txBody>
                  <a:tcPr marT="34259" marB="3425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66</a:t>
                      </a:r>
                    </a:p>
                  </a:txBody>
                  <a:tcPr marT="34259" marB="3425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600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2</a:t>
                      </a:r>
                    </a:p>
                  </a:txBody>
                  <a:tcPr marT="34259" marB="3425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10110</a:t>
                      </a:r>
                    </a:p>
                  </a:txBody>
                  <a:tcPr marT="34259" marB="3425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64</a:t>
                      </a:r>
                    </a:p>
                  </a:txBody>
                  <a:tcPr marT="34259" marB="3425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600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4</a:t>
                      </a:r>
                    </a:p>
                  </a:txBody>
                  <a:tcPr marT="34259" marB="3425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10111</a:t>
                      </a:r>
                    </a:p>
                  </a:txBody>
                  <a:tcPr marT="34259" marB="3425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65</a:t>
                      </a:r>
                    </a:p>
                  </a:txBody>
                  <a:tcPr marT="34259" marB="3425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99759" name="AutoShape 79"/>
          <p:cNvSpPr>
            <a:spLocks noChangeArrowheads="1"/>
          </p:cNvSpPr>
          <p:nvPr/>
        </p:nvSpPr>
        <p:spPr bwMode="auto">
          <a:xfrm rot="-383845">
            <a:off x="3810000" y="2971800"/>
            <a:ext cx="1752600" cy="171450"/>
          </a:xfrm>
          <a:prstGeom prst="rightArrow">
            <a:avLst>
              <a:gd name="adj1" fmla="val 50000"/>
              <a:gd name="adj2" fmla="val 191667"/>
            </a:avLst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199760" name="Group 80"/>
          <p:cNvGraphicFramePr>
            <a:graphicFrameLocks noGrp="1"/>
          </p:cNvGraphicFramePr>
          <p:nvPr/>
        </p:nvGraphicFramePr>
        <p:xfrm>
          <a:off x="6324600" y="2057400"/>
          <a:ext cx="1676400" cy="944784"/>
        </p:xfrm>
        <a:graphic>
          <a:graphicData uri="http://schemas.openxmlformats.org/drawingml/2006/table">
            <a:tbl>
              <a:tblPr/>
              <a:tblGrid>
                <a:gridCol w="30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8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361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1</a:t>
                      </a:r>
                    </a:p>
                  </a:txBody>
                  <a:tcPr marT="34278" marB="3427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10120</a:t>
                      </a:r>
                    </a:p>
                  </a:txBody>
                  <a:tcPr marT="34278" marB="3427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66</a:t>
                      </a:r>
                    </a:p>
                  </a:txBody>
                  <a:tcPr marT="34278" marB="3427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61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2</a:t>
                      </a:r>
                    </a:p>
                  </a:txBody>
                  <a:tcPr marT="34278" marB="3427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10110</a:t>
                      </a:r>
                    </a:p>
                  </a:txBody>
                  <a:tcPr marT="34278" marB="3427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64</a:t>
                      </a:r>
                    </a:p>
                  </a:txBody>
                  <a:tcPr marT="34278" marB="3427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61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3</a:t>
                      </a:r>
                    </a:p>
                  </a:txBody>
                  <a:tcPr marT="34278" marB="3427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10098</a:t>
                      </a:r>
                    </a:p>
                  </a:txBody>
                  <a:tcPr marT="34278" marB="3427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75</a:t>
                      </a:r>
                    </a:p>
                  </a:txBody>
                  <a:tcPr marT="34278" marB="3427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61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4</a:t>
                      </a:r>
                    </a:p>
                  </a:txBody>
                  <a:tcPr marT="34278" marB="3427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10111</a:t>
                      </a:r>
                    </a:p>
                  </a:txBody>
                  <a:tcPr marT="34278" marB="3427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굴림" pitchFamily="-111" charset="-127"/>
                          <a:cs typeface="굴림" pitchFamily="-111" charset="-127"/>
                        </a:rPr>
                        <a:t>65</a:t>
                      </a:r>
                    </a:p>
                  </a:txBody>
                  <a:tcPr marT="34278" marB="3427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4614" name="Text Box 102"/>
          <p:cNvSpPr txBox="1">
            <a:spLocks noChangeArrowheads="1"/>
          </p:cNvSpPr>
          <p:nvPr/>
        </p:nvSpPr>
        <p:spPr bwMode="auto">
          <a:xfrm>
            <a:off x="6172200" y="3371850"/>
            <a:ext cx="28194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1600">
                <a:ea typeface="굴림" charset="0"/>
                <a:cs typeface="굴림" charset="0"/>
              </a:rPr>
              <a:t>Current time : 75 at node 2</a:t>
            </a:r>
          </a:p>
        </p:txBody>
      </p:sp>
      <p:sp>
        <p:nvSpPr>
          <p:cNvPr id="2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>
                <a:latin typeface="Whitney-BlackSC" charset="0"/>
                <a:ea typeface="Whitney-BlackSC" charset="0"/>
                <a:cs typeface="Whitney-BlackSC" charset="0"/>
              </a:rPr>
              <a:t>Gossip-Style Failure Detection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9740" grpId="0" animBg="1"/>
      <p:bldP spid="199759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FEFA71-031C-0537-33CF-FED0ED728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set </a:t>
            </a:r>
            <a:r>
              <a:rPr lang="en-US" altLang="ko-KR" dirty="0" err="1">
                <a:latin typeface="Times New Roman" charset="0"/>
                <a:ea typeface="굴림" charset="0"/>
                <a:cs typeface="굴림" charset="0"/>
              </a:rPr>
              <a:t>T</a:t>
            </a:r>
            <a:r>
              <a:rPr lang="en-US" altLang="ko-KR" baseline="-25000" dirty="0" err="1">
                <a:latin typeface="Times New Roman" charset="0"/>
                <a:ea typeface="굴림" charset="0"/>
                <a:cs typeface="굴림" charset="0"/>
              </a:rPr>
              <a:t>fail</a:t>
            </a:r>
            <a:r>
              <a:rPr lang="en-US" dirty="0"/>
              <a:t> and </a:t>
            </a:r>
            <a:r>
              <a:rPr lang="en-US" altLang="ko-KR" dirty="0" err="1">
                <a:latin typeface="Times New Roman" charset="0"/>
                <a:ea typeface="굴림" charset="0"/>
                <a:cs typeface="굴림" charset="0"/>
              </a:rPr>
              <a:t>T</a:t>
            </a:r>
            <a:r>
              <a:rPr lang="en-US" altLang="ko-KR" baseline="-25000" dirty="0" err="1">
                <a:latin typeface="Times New Roman" charset="0"/>
                <a:ea typeface="굴림" charset="0"/>
                <a:cs typeface="굴림" charset="0"/>
              </a:rPr>
              <a:t>cleanup</a:t>
            </a:r>
            <a:r>
              <a:rPr lang="en-US" dirty="0"/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0F912C-D7A5-41D6-D3D8-750D59BBCE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DE62A4-F587-2C6D-7702-8F6EA4264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D93A2F-3F8B-5248-B873-3EE9ADF3F9FD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53100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0E6E1129-D525-354A-9B7D-A63B98E4D958}" type="slidenum">
              <a:rPr lang="en-US" sz="1400"/>
              <a:pPr eaLnBrk="1" hangingPunct="1"/>
              <a:t>32</a:t>
            </a:fld>
            <a:endParaRPr lang="en-US" sz="1400"/>
          </a:p>
        </p:txBody>
      </p:sp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>
                <a:latin typeface="Whitney-BlackSC" charset="0"/>
                <a:ea typeface="Whitney-BlackSC" charset="0"/>
                <a:cs typeface="Whitney-BlackSC" charset="0"/>
              </a:rPr>
              <a:t>Analysis/Discussion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ko-KR" sz="2000" dirty="0">
                <a:latin typeface="Times New Roman" charset="0"/>
                <a:ea typeface="굴림" charset="0"/>
                <a:cs typeface="굴림" charset="0"/>
              </a:rPr>
              <a:t>Well-known result: a gossip takes O(log(N)) time to propagate.</a:t>
            </a:r>
          </a:p>
          <a:p>
            <a:pPr eaLnBrk="1" hangingPunct="1"/>
            <a:r>
              <a:rPr lang="en-US" altLang="ko-KR" sz="2000" dirty="0">
                <a:latin typeface="Times New Roman" charset="0"/>
                <a:ea typeface="굴림" charset="0"/>
                <a:cs typeface="굴림" charset="0"/>
              </a:rPr>
              <a:t>So: Given sufficient bandwidth, a single heartbeat takes O(log(N)) time to propagate. </a:t>
            </a:r>
          </a:p>
          <a:p>
            <a:pPr eaLnBrk="1" hangingPunct="1"/>
            <a:r>
              <a:rPr lang="en-US" altLang="ko-KR" sz="2000" dirty="0">
                <a:latin typeface="Times New Roman" charset="0"/>
                <a:ea typeface="굴림" charset="0"/>
                <a:cs typeface="굴림" charset="0"/>
              </a:rPr>
              <a:t>So: N heartbeats take: </a:t>
            </a:r>
          </a:p>
          <a:p>
            <a:pPr lvl="1" eaLnBrk="1" hangingPunct="1"/>
            <a:r>
              <a:rPr lang="en-US" altLang="ko-KR" sz="1800" dirty="0">
                <a:latin typeface="Times New Roman" charset="0"/>
                <a:ea typeface="굴림" charset="0"/>
                <a:cs typeface="굴림" charset="0"/>
              </a:rPr>
              <a:t>O(log(N)) time to propagate, if bandwidth allowed per node is allowed to be O(N)</a:t>
            </a:r>
          </a:p>
          <a:p>
            <a:pPr lvl="1" eaLnBrk="1" hangingPunct="1"/>
            <a:r>
              <a:rPr lang="en-US" altLang="ko-KR" sz="1800" dirty="0">
                <a:latin typeface="Times New Roman" charset="0"/>
                <a:ea typeface="굴림" charset="0"/>
                <a:cs typeface="굴림" charset="0"/>
              </a:rPr>
              <a:t>O(</a:t>
            </a:r>
            <a:r>
              <a:rPr lang="en-US" altLang="ko-KR" sz="1800" dirty="0" err="1">
                <a:latin typeface="Times New Roman" charset="0"/>
                <a:ea typeface="굴림" charset="0"/>
                <a:cs typeface="굴림" charset="0"/>
              </a:rPr>
              <a:t>N.log</a:t>
            </a:r>
            <a:r>
              <a:rPr lang="en-US" altLang="ko-KR" sz="1800" dirty="0">
                <a:latin typeface="Times New Roman" charset="0"/>
                <a:ea typeface="굴림" charset="0"/>
                <a:cs typeface="굴림" charset="0"/>
              </a:rPr>
              <a:t>(N)) time to propagate, if bandwidth allowed per node is only O(1)</a:t>
            </a:r>
          </a:p>
          <a:p>
            <a:pPr lvl="1" eaLnBrk="1" hangingPunct="1"/>
            <a:r>
              <a:rPr lang="en-US" altLang="ko-KR" sz="1800" dirty="0">
                <a:latin typeface="Times New Roman" charset="0"/>
                <a:ea typeface="굴림" charset="0"/>
                <a:cs typeface="굴림" charset="0"/>
              </a:rPr>
              <a:t>What about O(k) bandwidth?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FEB3DD-13B4-1CCA-DE64-FFF2DAF318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8FE2F0-C965-7710-94E9-3425078690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76FFBB-3B30-C43F-53D5-D5B13C563B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D93A2F-3F8B-5248-B873-3EE9ADF3F9FD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6BD6BA4-081B-F674-C216-D1C03F8819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154" y="0"/>
            <a:ext cx="8993692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9396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D907AD-BB13-771D-D8EF-046EE25D0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E74511-0A8A-F3C2-0161-01EAC19C16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13BAD0-155F-1327-77DC-DDB5BC5DE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D93A2F-3F8B-5248-B873-3EE9ADF3F9FD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E66194E-BCE0-1E19-253F-B2BE45B9B7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84" y="0"/>
            <a:ext cx="906523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18992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64EE08-1A98-2CE7-8EA2-79488594DD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Slide Number Placeholder 5">
            <a:extLst>
              <a:ext uri="{FF2B5EF4-FFF2-40B4-BE49-F238E27FC236}">
                <a16:creationId xmlns:a16="http://schemas.microsoft.com/office/drawing/2014/main" id="{9A8BA411-47BC-E6EF-9725-BB70520A7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0E6E1129-D525-354A-9B7D-A63B98E4D958}" type="slidenum">
              <a:rPr lang="en-US" sz="1400"/>
              <a:pPr eaLnBrk="1" hangingPunct="1"/>
              <a:t>35</a:t>
            </a:fld>
            <a:endParaRPr lang="en-US" sz="1400"/>
          </a:p>
        </p:txBody>
      </p:sp>
      <p:sp>
        <p:nvSpPr>
          <p:cNvPr id="68610" name="Rectangle 2">
            <a:extLst>
              <a:ext uri="{FF2B5EF4-FFF2-40B4-BE49-F238E27FC236}">
                <a16:creationId xmlns:a16="http://schemas.microsoft.com/office/drawing/2014/main" id="{C2FAC064-6F33-5BF0-12D1-8D91A0DEA2B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>
                <a:latin typeface="Whitney-BlackSC" charset="0"/>
                <a:ea typeface="Whitney-BlackSC" charset="0"/>
                <a:cs typeface="Whitney-BlackSC" charset="0"/>
              </a:rPr>
              <a:t>Analysis/Discussion</a:t>
            </a:r>
          </a:p>
        </p:txBody>
      </p:sp>
      <p:sp>
        <p:nvSpPr>
          <p:cNvPr id="68611" name="Rectangle 3">
            <a:extLst>
              <a:ext uri="{FF2B5EF4-FFF2-40B4-BE49-F238E27FC236}">
                <a16:creationId xmlns:a16="http://schemas.microsoft.com/office/drawing/2014/main" id="{91446C10-0D63-B7A1-45A3-4DDA95D98F1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ko-KR" sz="2000" dirty="0">
                <a:latin typeface="Times New Roman" charset="0"/>
                <a:ea typeface="굴림" charset="0"/>
                <a:cs typeface="굴림" charset="0"/>
              </a:rPr>
              <a:t>Well-known result: a gossip takes O(log(N)) time to propagate.</a:t>
            </a:r>
          </a:p>
          <a:p>
            <a:pPr eaLnBrk="1" hangingPunct="1"/>
            <a:r>
              <a:rPr lang="en-US" altLang="ko-KR" sz="2000" dirty="0">
                <a:latin typeface="Times New Roman" charset="0"/>
                <a:ea typeface="굴림" charset="0"/>
                <a:cs typeface="굴림" charset="0"/>
              </a:rPr>
              <a:t>So: Given sufficient bandwidth, a single heartbeat takes O(log(N)) time to propagate. </a:t>
            </a:r>
          </a:p>
          <a:p>
            <a:pPr eaLnBrk="1" hangingPunct="1"/>
            <a:r>
              <a:rPr lang="en-US" altLang="ko-KR" sz="2000" dirty="0">
                <a:latin typeface="Times New Roman" charset="0"/>
                <a:ea typeface="굴림" charset="0"/>
                <a:cs typeface="굴림" charset="0"/>
              </a:rPr>
              <a:t>So: N heartbeats take: </a:t>
            </a:r>
          </a:p>
          <a:p>
            <a:pPr lvl="1" eaLnBrk="1" hangingPunct="1"/>
            <a:r>
              <a:rPr lang="en-US" altLang="ko-KR" sz="1800" dirty="0">
                <a:latin typeface="Times New Roman" charset="0"/>
                <a:ea typeface="굴림" charset="0"/>
                <a:cs typeface="굴림" charset="0"/>
              </a:rPr>
              <a:t>O(log(N)) time to propagate, if bandwidth allowed per node is allowed to be O(N)</a:t>
            </a:r>
          </a:p>
          <a:p>
            <a:pPr lvl="1" eaLnBrk="1" hangingPunct="1"/>
            <a:r>
              <a:rPr lang="en-US" altLang="ko-KR" sz="1800" dirty="0">
                <a:latin typeface="Times New Roman" charset="0"/>
                <a:ea typeface="굴림" charset="0"/>
                <a:cs typeface="굴림" charset="0"/>
              </a:rPr>
              <a:t>O(</a:t>
            </a:r>
            <a:r>
              <a:rPr lang="en-US" altLang="ko-KR" sz="1800" dirty="0" err="1">
                <a:latin typeface="Times New Roman" charset="0"/>
                <a:ea typeface="굴림" charset="0"/>
                <a:cs typeface="굴림" charset="0"/>
              </a:rPr>
              <a:t>N.log</a:t>
            </a:r>
            <a:r>
              <a:rPr lang="en-US" altLang="ko-KR" sz="1800" dirty="0">
                <a:latin typeface="Times New Roman" charset="0"/>
                <a:ea typeface="굴림" charset="0"/>
                <a:cs typeface="굴림" charset="0"/>
              </a:rPr>
              <a:t>(N)) time to propagate, if bandwidth allowed per node is only O(1)</a:t>
            </a:r>
          </a:p>
          <a:p>
            <a:pPr lvl="1" eaLnBrk="1" hangingPunct="1"/>
            <a:r>
              <a:rPr lang="en-US" altLang="ko-KR" sz="1800" dirty="0">
                <a:latin typeface="Times New Roman" charset="0"/>
                <a:ea typeface="굴림" charset="0"/>
                <a:cs typeface="굴림" charset="0"/>
              </a:rPr>
              <a:t>What about O(k) bandwidth?</a:t>
            </a:r>
          </a:p>
          <a:p>
            <a:pPr eaLnBrk="1" hangingPunct="1"/>
            <a:r>
              <a:rPr lang="en-US" altLang="ko-KR" sz="2000" dirty="0">
                <a:latin typeface="Times New Roman" charset="0"/>
                <a:ea typeface="굴림" charset="0"/>
                <a:cs typeface="굴림" charset="0"/>
              </a:rPr>
              <a:t>What happens if gossip period </a:t>
            </a:r>
            <a:r>
              <a:rPr lang="en-US" altLang="ko-KR" sz="2000" dirty="0" err="1">
                <a:latin typeface="Times New Roman" charset="0"/>
                <a:ea typeface="굴림" charset="0"/>
                <a:cs typeface="굴림" charset="0"/>
              </a:rPr>
              <a:t>T</a:t>
            </a:r>
            <a:r>
              <a:rPr lang="en-US" altLang="ko-KR" sz="2000" baseline="-25000" dirty="0" err="1">
                <a:latin typeface="Times New Roman" charset="0"/>
                <a:ea typeface="굴림" charset="0"/>
                <a:cs typeface="굴림" charset="0"/>
              </a:rPr>
              <a:t>gossip</a:t>
            </a:r>
            <a:r>
              <a:rPr lang="en-US" altLang="ko-KR" sz="2000" dirty="0">
                <a:latin typeface="Times New Roman" charset="0"/>
                <a:ea typeface="굴림" charset="0"/>
                <a:cs typeface="굴림" charset="0"/>
              </a:rPr>
              <a:t> is decreased? </a:t>
            </a:r>
          </a:p>
          <a:p>
            <a:pPr eaLnBrk="1" hangingPunct="1"/>
            <a:r>
              <a:rPr lang="en-US" altLang="ko-KR" sz="2000" dirty="0">
                <a:latin typeface="Times New Roman" charset="0"/>
                <a:ea typeface="굴림" charset="0"/>
                <a:cs typeface="굴림" charset="0"/>
              </a:rPr>
              <a:t>What happens to </a:t>
            </a:r>
            <a:r>
              <a:rPr lang="en-US" altLang="ko-KR" sz="2000" dirty="0" err="1">
                <a:latin typeface="Times New Roman" charset="0"/>
                <a:ea typeface="굴림" charset="0"/>
                <a:cs typeface="굴림" charset="0"/>
              </a:rPr>
              <a:t>P</a:t>
            </a:r>
            <a:r>
              <a:rPr lang="en-US" altLang="ko-KR" sz="2000" baseline="-25000" dirty="0" err="1">
                <a:latin typeface="Times New Roman" charset="0"/>
                <a:ea typeface="굴림" charset="0"/>
                <a:cs typeface="굴림" charset="0"/>
              </a:rPr>
              <a:t>mistake</a:t>
            </a:r>
            <a:r>
              <a:rPr lang="en-US" altLang="ko-KR" sz="2000" dirty="0">
                <a:latin typeface="Times New Roman" charset="0"/>
                <a:ea typeface="굴림" charset="0"/>
                <a:cs typeface="굴림" charset="0"/>
              </a:rPr>
              <a:t> (false positive rate) as </a:t>
            </a:r>
            <a:r>
              <a:rPr lang="en-US" altLang="ko-KR" sz="2000" dirty="0" err="1">
                <a:latin typeface="Times New Roman" charset="0"/>
                <a:ea typeface="굴림" charset="0"/>
                <a:cs typeface="굴림" charset="0"/>
              </a:rPr>
              <a:t>T</a:t>
            </a:r>
            <a:r>
              <a:rPr lang="en-US" altLang="ko-KR" sz="2000" baseline="-25000" dirty="0" err="1">
                <a:latin typeface="Times New Roman" charset="0"/>
                <a:ea typeface="굴림" charset="0"/>
                <a:cs typeface="굴림" charset="0"/>
              </a:rPr>
              <a:t>fail</a:t>
            </a:r>
            <a:r>
              <a:rPr lang="en-US" sz="2000" dirty="0"/>
              <a:t> and </a:t>
            </a:r>
            <a:r>
              <a:rPr lang="en-US" altLang="ko-KR" sz="2000" dirty="0" err="1">
                <a:latin typeface="Times New Roman" charset="0"/>
                <a:ea typeface="굴림" charset="0"/>
                <a:cs typeface="굴림" charset="0"/>
              </a:rPr>
              <a:t>T</a:t>
            </a:r>
            <a:r>
              <a:rPr lang="en-US" altLang="ko-KR" sz="2000" baseline="-25000" dirty="0" err="1">
                <a:latin typeface="Times New Roman" charset="0"/>
                <a:ea typeface="굴림" charset="0"/>
                <a:cs typeface="굴림" charset="0"/>
              </a:rPr>
              <a:t>cleanup</a:t>
            </a:r>
            <a:r>
              <a:rPr lang="en-US" altLang="ko-KR" sz="2000" baseline="-25000" dirty="0">
                <a:latin typeface="Times New Roman" charset="0"/>
                <a:ea typeface="굴림" charset="0"/>
                <a:cs typeface="굴림" charset="0"/>
              </a:rPr>
              <a:t> </a:t>
            </a:r>
            <a:r>
              <a:rPr lang="en-US" altLang="ko-KR" sz="2000" dirty="0">
                <a:latin typeface="Times New Roman" charset="0"/>
                <a:ea typeface="굴림" charset="0"/>
                <a:cs typeface="굴림" charset="0"/>
              </a:rPr>
              <a:t>is increased? </a:t>
            </a:r>
          </a:p>
          <a:p>
            <a:pPr eaLnBrk="1" hangingPunct="1"/>
            <a:r>
              <a:rPr lang="en-US" altLang="ko-KR" sz="2000" dirty="0">
                <a:solidFill>
                  <a:schemeClr val="accent2"/>
                </a:solidFill>
                <a:latin typeface="Times New Roman" charset="0"/>
                <a:ea typeface="굴림" charset="0"/>
                <a:cs typeface="굴림" charset="0"/>
              </a:rPr>
              <a:t>Tradeoff: False positive rate vs. detection time vs. bandwidth</a:t>
            </a:r>
          </a:p>
        </p:txBody>
      </p:sp>
    </p:spTree>
    <p:extLst>
      <p:ext uri="{BB962C8B-B14F-4D97-AF65-F5344CB8AC3E}">
        <p14:creationId xmlns:p14="http://schemas.microsoft.com/office/powerpoint/2010/main" val="2658105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D6D8A0-61FD-A1DC-61BC-C4CF03CFF5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2">
            <a:extLst>
              <a:ext uri="{FF2B5EF4-FFF2-40B4-BE49-F238E27FC236}">
                <a16:creationId xmlns:a16="http://schemas.microsoft.com/office/drawing/2014/main" id="{1CA69565-A642-539F-3B39-393232891B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112395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 anchor="ctr"/>
          <a:lstStyle/>
          <a:p>
            <a:pPr algn="ctr"/>
            <a:r>
              <a:rPr lang="en-US" sz="4400" dirty="0">
                <a:solidFill>
                  <a:schemeClr val="tx2"/>
                </a:solidFill>
              </a:rPr>
              <a:t>CS 425 / ECE 428 </a:t>
            </a:r>
          </a:p>
          <a:p>
            <a:pPr algn="ctr"/>
            <a:r>
              <a:rPr lang="en-US" sz="4400" dirty="0">
                <a:solidFill>
                  <a:schemeClr val="tx2"/>
                </a:solidFill>
              </a:rPr>
              <a:t>Distributed Systems</a:t>
            </a:r>
          </a:p>
          <a:p>
            <a:pPr algn="ctr"/>
            <a:r>
              <a:rPr lang="en-US" sz="4400" dirty="0">
                <a:solidFill>
                  <a:schemeClr val="tx2"/>
                </a:solidFill>
              </a:rPr>
              <a:t>Fall 2026</a:t>
            </a:r>
          </a:p>
        </p:txBody>
      </p:sp>
      <p:sp>
        <p:nvSpPr>
          <p:cNvPr id="17410" name="Rectangle 3">
            <a:extLst>
              <a:ext uri="{FF2B5EF4-FFF2-40B4-BE49-F238E27FC236}">
                <a16:creationId xmlns:a16="http://schemas.microsoft.com/office/drawing/2014/main" id="{F08B41A4-01B8-07AC-28D8-5029E5850A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-76201" y="2571750"/>
            <a:ext cx="9169221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/>
          <a:lstStyle/>
          <a:p>
            <a:pPr algn="ctr">
              <a:spcBef>
                <a:spcPct val="20000"/>
              </a:spcBef>
            </a:pPr>
            <a:r>
              <a:rPr lang="en-US" sz="2800" dirty="0"/>
              <a:t>Aishwarya Ganesan </a:t>
            </a:r>
          </a:p>
          <a:p>
            <a:pPr algn="ctr">
              <a:spcBef>
                <a:spcPct val="20000"/>
              </a:spcBef>
            </a:pPr>
            <a:r>
              <a:rPr lang="en-US" sz="2800" dirty="0"/>
              <a:t>w/ Ram Kesavan</a:t>
            </a:r>
          </a:p>
          <a:p>
            <a:pPr algn="ctr">
              <a:spcBef>
                <a:spcPct val="20000"/>
              </a:spcBef>
            </a:pPr>
            <a:r>
              <a:rPr lang="en-US" sz="2800" dirty="0"/>
              <a:t>Ack: Indranil Gupta (Indy)</a:t>
            </a:r>
          </a:p>
          <a:p>
            <a:pPr algn="ctr">
              <a:spcBef>
                <a:spcPct val="20000"/>
              </a:spcBef>
            </a:pPr>
            <a:r>
              <a:rPr lang="en-US" sz="2800" i="1" dirty="0"/>
              <a:t>Lecture 5-6: Failure Detection and Membership</a:t>
            </a:r>
            <a:endParaRPr lang="en-US" sz="2800" i="1" dirty="0">
              <a:solidFill>
                <a:srgbClr val="17375E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595F1AA-DD88-D81C-C551-44DED0D708F2}"/>
              </a:ext>
            </a:extLst>
          </p:cNvPr>
          <p:cNvSpPr/>
          <p:nvPr/>
        </p:nvSpPr>
        <p:spPr>
          <a:xfrm>
            <a:off x="7162800" y="4681835"/>
            <a:ext cx="20826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All slides © IG</a:t>
            </a:r>
          </a:p>
        </p:txBody>
      </p:sp>
    </p:spTree>
    <p:extLst>
      <p:ext uri="{BB962C8B-B14F-4D97-AF65-F5344CB8AC3E}">
        <p14:creationId xmlns:p14="http://schemas.microsoft.com/office/powerpoint/2010/main" val="2616926179"/>
      </p:ext>
    </p:extLst>
  </p:cSld>
  <p:clrMapOvr>
    <a:masterClrMapping/>
  </p:clrMapOvr>
  <p:transition spd="slow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FFDC9630-62E9-B44C-824F-3E5EC4570684}" type="slidenum">
              <a:rPr lang="en-US" sz="1400"/>
              <a:pPr eaLnBrk="1" hangingPunct="1"/>
              <a:t>37</a:t>
            </a:fld>
            <a:endParaRPr lang="en-US" sz="1400"/>
          </a:p>
        </p:txBody>
      </p:sp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Whitney-BlackSC" charset="0"/>
                <a:cs typeface="Whitney-BlackSC" charset="0"/>
              </a:rPr>
              <a:t>Failure Detector Properties …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Times New Roman" charset="0"/>
              </a:rPr>
              <a:t>Completeness</a:t>
            </a:r>
          </a:p>
          <a:p>
            <a:pPr eaLnBrk="1" hangingPunct="1"/>
            <a:r>
              <a:rPr lang="en-GB">
                <a:latin typeface="Times New Roman" charset="0"/>
              </a:rPr>
              <a:t>Accuracy</a:t>
            </a:r>
          </a:p>
          <a:p>
            <a:pPr eaLnBrk="1" hangingPunct="1"/>
            <a:r>
              <a:rPr lang="en-GB">
                <a:latin typeface="Times New Roman" charset="0"/>
              </a:rPr>
              <a:t>Speed</a:t>
            </a:r>
          </a:p>
          <a:p>
            <a:pPr lvl="1" eaLnBrk="1" hangingPunct="1"/>
            <a:r>
              <a:rPr lang="en-GB">
                <a:latin typeface="Times New Roman" charset="0"/>
              </a:rPr>
              <a:t>Time to first detection of a failure</a:t>
            </a:r>
          </a:p>
          <a:p>
            <a:pPr eaLnBrk="1" hangingPunct="1"/>
            <a:r>
              <a:rPr lang="en-GB">
                <a:latin typeface="Times New Roman" charset="0"/>
              </a:rPr>
              <a:t>Scale</a:t>
            </a:r>
          </a:p>
          <a:p>
            <a:pPr lvl="1" eaLnBrk="1" hangingPunct="1"/>
            <a:r>
              <a:rPr lang="en-GB">
                <a:latin typeface="Times New Roman" charset="0"/>
              </a:rPr>
              <a:t>Equal Load on each member</a:t>
            </a:r>
          </a:p>
          <a:p>
            <a:pPr lvl="1" eaLnBrk="1" hangingPunct="1"/>
            <a:r>
              <a:rPr lang="en-GB">
                <a:latin typeface="Times New Roman" charset="0"/>
              </a:rPr>
              <a:t>Network Message Load</a:t>
            </a:r>
          </a:p>
          <a:p>
            <a:pPr lvl="1" eaLnBrk="1" hangingPunct="1"/>
            <a:endParaRPr lang="en-GB">
              <a:latin typeface="Times New Roman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F8EF6A-AE78-6D3C-D0B5-FF0D05DA2E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 far (</a:t>
            </a:r>
            <a:r>
              <a:rPr lang="en-US" dirty="0" err="1"/>
              <a:t>heartbeating</a:t>
            </a:r>
            <a:r>
              <a:rPr lang="en-US" dirty="0"/>
              <a:t> protocols)…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11D816-C445-FB88-3E7F-712C4A1040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					</a:t>
            </a:r>
            <a:r>
              <a:rPr lang="en-US"/>
              <a:t>	Accurate</a:t>
            </a:r>
            <a:r>
              <a:rPr lang="en-US" dirty="0"/>
              <a:t>?			Complete?</a:t>
            </a:r>
          </a:p>
          <a:p>
            <a:r>
              <a:rPr lang="en-US" dirty="0"/>
              <a:t>Centralized</a:t>
            </a:r>
          </a:p>
          <a:p>
            <a:r>
              <a:rPr lang="en-US" dirty="0"/>
              <a:t>Ring</a:t>
            </a:r>
          </a:p>
          <a:p>
            <a:r>
              <a:rPr lang="en-US" dirty="0"/>
              <a:t>All-to-all</a:t>
            </a:r>
          </a:p>
          <a:p>
            <a:r>
              <a:rPr lang="en-US" dirty="0"/>
              <a:t>Gossip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32B92A-2745-733B-5302-1A57D3ACE7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D93A2F-3F8B-5248-B873-3EE9ADF3F9FD}" type="slidenum">
              <a:rPr lang="en-US" smtClean="0"/>
              <a:pPr>
                <a:defRPr/>
              </a:pPr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66031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Whitney-BlackSC" charset="0"/>
                <a:cs typeface="Whitney-BlackSC" charset="0"/>
              </a:rPr>
              <a:t>Next</a:t>
            </a:r>
          </a:p>
        </p:txBody>
      </p:sp>
      <p:sp>
        <p:nvSpPr>
          <p:cNvPr id="7065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Times New Roman" charset="0"/>
              </a:rPr>
              <a:t>So, is this the best we can do? What is the best we can do?</a:t>
            </a:r>
          </a:p>
        </p:txBody>
      </p:sp>
      <p:sp>
        <p:nvSpPr>
          <p:cNvPr id="70659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2D6DDFB0-B144-8249-88BA-CB6FFA84C3A9}" type="slidenum">
              <a:rPr lang="en-US" sz="1400"/>
              <a:pPr eaLnBrk="1" hangingPunct="1"/>
              <a:t>39</a:t>
            </a:fld>
            <a:endParaRPr lang="en-US" sz="14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8D8D3B9D-AD42-694A-BD25-156D8E2C25F1}" type="slidenum">
              <a:rPr lang="en-US" sz="1400"/>
              <a:pPr eaLnBrk="1" hangingPunct="1"/>
              <a:t>4</a:t>
            </a:fld>
            <a:endParaRPr lang="en-US" sz="1400"/>
          </a:p>
        </p:txBody>
      </p:sp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Whitney-BlackSC" charset="0"/>
                <a:cs typeface="Whitney-BlackSC" charset="0"/>
              </a:rPr>
              <a:t>Target Settings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0332" y="1141412"/>
            <a:ext cx="8229600" cy="2860675"/>
          </a:xfrm>
        </p:spPr>
        <p:txBody>
          <a:bodyPr/>
          <a:lstStyle/>
          <a:p>
            <a:pPr eaLnBrk="1" hangingPunct="1"/>
            <a:r>
              <a:rPr lang="en-US" dirty="0">
                <a:latin typeface="Times New Roman" charset="0"/>
              </a:rPr>
              <a:t>Process </a:t>
            </a:r>
            <a:r>
              <a:rPr lang="ja-JP" altLang="en-US" dirty="0">
                <a:latin typeface="Times New Roman" charset="0"/>
              </a:rPr>
              <a:t>‘</a:t>
            </a:r>
            <a:r>
              <a:rPr lang="en-US" altLang="ja-JP" dirty="0">
                <a:latin typeface="Times New Roman" charset="0"/>
              </a:rPr>
              <a:t>group</a:t>
            </a:r>
            <a:r>
              <a:rPr lang="ja-JP" altLang="en-US" dirty="0">
                <a:latin typeface="Times New Roman" charset="0"/>
              </a:rPr>
              <a:t>’</a:t>
            </a:r>
            <a:r>
              <a:rPr lang="en-US" altLang="ja-JP" dirty="0">
                <a:latin typeface="Times New Roman" charset="0"/>
              </a:rPr>
              <a:t>-based systems</a:t>
            </a:r>
          </a:p>
          <a:p>
            <a:pPr lvl="1" eaLnBrk="1" hangingPunct="1"/>
            <a:r>
              <a:rPr lang="en-US" dirty="0">
                <a:latin typeface="Times New Roman" charset="0"/>
              </a:rPr>
              <a:t>Clouds/Datacenters </a:t>
            </a:r>
          </a:p>
          <a:p>
            <a:pPr lvl="1" eaLnBrk="1" hangingPunct="1"/>
            <a:r>
              <a:rPr lang="en-US" dirty="0">
                <a:latin typeface="Times New Roman" charset="0"/>
              </a:rPr>
              <a:t>Replicated servers</a:t>
            </a:r>
          </a:p>
          <a:p>
            <a:pPr lvl="1" eaLnBrk="1" hangingPunct="1"/>
            <a:r>
              <a:rPr lang="en-US" dirty="0">
                <a:latin typeface="Times New Roman" charset="0"/>
              </a:rPr>
              <a:t>Distributed databases</a:t>
            </a:r>
          </a:p>
          <a:p>
            <a:pPr lvl="1" eaLnBrk="1" hangingPunct="1"/>
            <a:endParaRPr lang="en-US" dirty="0">
              <a:latin typeface="Times New Roman" charset="0"/>
            </a:endParaRPr>
          </a:p>
          <a:p>
            <a:pPr eaLnBrk="1" hangingPunct="1"/>
            <a:r>
              <a:rPr lang="en-US" dirty="0">
                <a:latin typeface="Times New Roman" charset="0"/>
              </a:rPr>
              <a:t>Fail-stop (crash) process failures</a:t>
            </a:r>
          </a:p>
          <a:p>
            <a:pPr lvl="1" eaLnBrk="1" hangingPunct="1"/>
            <a:r>
              <a:rPr lang="en-US" dirty="0">
                <a:latin typeface="Times New Roman" charset="0"/>
              </a:rPr>
              <a:t>(not fail-recover failures)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D1B466B6-4688-B043-94C0-422103100C78}" type="slidenum">
              <a:rPr lang="en-US" sz="1400"/>
              <a:pPr eaLnBrk="1" hangingPunct="1"/>
              <a:t>40</a:t>
            </a:fld>
            <a:endParaRPr lang="en-US" sz="1400"/>
          </a:p>
        </p:txBody>
      </p:sp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-13607" y="118950"/>
            <a:ext cx="8763000" cy="857250"/>
          </a:xfrm>
        </p:spPr>
        <p:txBody>
          <a:bodyPr/>
          <a:lstStyle/>
          <a:p>
            <a:pPr eaLnBrk="1" hangingPunct="1"/>
            <a:r>
              <a:rPr lang="en-GB" sz="4000" dirty="0">
                <a:latin typeface="Whitney-BlackSC" charset="0"/>
                <a:cs typeface="Whitney-BlackSC" charset="0"/>
              </a:rPr>
              <a:t>…Are application-defined Requirements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23950"/>
            <a:ext cx="8229600" cy="3394075"/>
          </a:xfrm>
        </p:spPr>
        <p:txBody>
          <a:bodyPr/>
          <a:lstStyle/>
          <a:p>
            <a:pPr eaLnBrk="1" hangingPunct="1"/>
            <a:r>
              <a:rPr lang="en-GB">
                <a:latin typeface="Times New Roman" charset="0"/>
              </a:rPr>
              <a:t>Completeness</a:t>
            </a:r>
          </a:p>
          <a:p>
            <a:pPr eaLnBrk="1" hangingPunct="1"/>
            <a:r>
              <a:rPr lang="en-GB">
                <a:latin typeface="Times New Roman" charset="0"/>
              </a:rPr>
              <a:t>Accuracy</a:t>
            </a:r>
          </a:p>
          <a:p>
            <a:pPr eaLnBrk="1" hangingPunct="1"/>
            <a:r>
              <a:rPr lang="en-GB">
                <a:latin typeface="Times New Roman" charset="0"/>
              </a:rPr>
              <a:t>Speed</a:t>
            </a:r>
          </a:p>
          <a:p>
            <a:pPr lvl="1" eaLnBrk="1" hangingPunct="1"/>
            <a:r>
              <a:rPr lang="en-GB">
                <a:latin typeface="Times New Roman" charset="0"/>
              </a:rPr>
              <a:t>Time to first detection of a failure</a:t>
            </a:r>
          </a:p>
          <a:p>
            <a:pPr eaLnBrk="1" hangingPunct="1"/>
            <a:r>
              <a:rPr lang="en-GB">
                <a:latin typeface="Times New Roman" charset="0"/>
              </a:rPr>
              <a:t>Scale</a:t>
            </a:r>
          </a:p>
          <a:p>
            <a:pPr lvl="1" eaLnBrk="1" hangingPunct="1"/>
            <a:r>
              <a:rPr lang="en-GB">
                <a:latin typeface="Times New Roman" charset="0"/>
              </a:rPr>
              <a:t>Equal Load on each member</a:t>
            </a:r>
          </a:p>
          <a:p>
            <a:pPr lvl="1" eaLnBrk="1" hangingPunct="1"/>
            <a:r>
              <a:rPr lang="en-GB">
                <a:latin typeface="Times New Roman" charset="0"/>
              </a:rPr>
              <a:t>Network Message Load</a:t>
            </a:r>
          </a:p>
          <a:p>
            <a:pPr lvl="1" eaLnBrk="1" hangingPunct="1"/>
            <a:endParaRPr lang="en-GB">
              <a:latin typeface="Times New Roman" charset="0"/>
            </a:endParaRPr>
          </a:p>
        </p:txBody>
      </p:sp>
      <p:sp>
        <p:nvSpPr>
          <p:cNvPr id="73732" name="Oval 4"/>
          <p:cNvSpPr>
            <a:spLocks noChangeArrowheads="1"/>
          </p:cNvSpPr>
          <p:nvPr/>
        </p:nvSpPr>
        <p:spPr bwMode="auto">
          <a:xfrm>
            <a:off x="250825" y="1273175"/>
            <a:ext cx="3455988" cy="323850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3733" name="Text Box 5"/>
          <p:cNvSpPr txBox="1">
            <a:spLocks noChangeArrowheads="1"/>
          </p:cNvSpPr>
          <p:nvPr/>
        </p:nvSpPr>
        <p:spPr bwMode="auto">
          <a:xfrm>
            <a:off x="5219700" y="1111250"/>
            <a:ext cx="2381250" cy="461963"/>
          </a:xfrm>
          <a:prstGeom prst="rect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GB"/>
              <a:t>Guarantee always</a:t>
            </a:r>
          </a:p>
        </p:txBody>
      </p:sp>
      <p:sp>
        <p:nvSpPr>
          <p:cNvPr id="73734" name="Line 6"/>
          <p:cNvSpPr>
            <a:spLocks noChangeShapeType="1"/>
          </p:cNvSpPr>
          <p:nvPr/>
        </p:nvSpPr>
        <p:spPr bwMode="auto">
          <a:xfrm flipV="1">
            <a:off x="3708400" y="1273175"/>
            <a:ext cx="1439863" cy="2159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735" name="Oval 7"/>
          <p:cNvSpPr>
            <a:spLocks noChangeArrowheads="1"/>
          </p:cNvSpPr>
          <p:nvPr/>
        </p:nvSpPr>
        <p:spPr bwMode="auto">
          <a:xfrm>
            <a:off x="250825" y="1811338"/>
            <a:ext cx="3455988" cy="379412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3736" name="Line 8"/>
          <p:cNvSpPr>
            <a:spLocks noChangeShapeType="1"/>
          </p:cNvSpPr>
          <p:nvPr/>
        </p:nvSpPr>
        <p:spPr bwMode="auto">
          <a:xfrm flipV="1">
            <a:off x="3708400" y="1704975"/>
            <a:ext cx="1439863" cy="2174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737" name="Text Box 9"/>
          <p:cNvSpPr txBox="1">
            <a:spLocks noChangeArrowheads="1"/>
          </p:cNvSpPr>
          <p:nvPr/>
        </p:nvSpPr>
        <p:spPr bwMode="auto">
          <a:xfrm>
            <a:off x="5219700" y="1597025"/>
            <a:ext cx="2620963" cy="461963"/>
          </a:xfrm>
          <a:prstGeom prst="rect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GB"/>
              <a:t>Probability </a:t>
            </a:r>
            <a:r>
              <a:rPr lang="en-GB" i="1"/>
              <a:t>PM(T)</a:t>
            </a:r>
          </a:p>
        </p:txBody>
      </p:sp>
      <p:sp>
        <p:nvSpPr>
          <p:cNvPr id="73738" name="Oval 10"/>
          <p:cNvSpPr>
            <a:spLocks noChangeArrowheads="1"/>
          </p:cNvSpPr>
          <p:nvPr/>
        </p:nvSpPr>
        <p:spPr bwMode="auto">
          <a:xfrm>
            <a:off x="250825" y="2420938"/>
            <a:ext cx="3455988" cy="379412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3739" name="Line 11"/>
          <p:cNvSpPr>
            <a:spLocks noChangeShapeType="1"/>
          </p:cNvSpPr>
          <p:nvPr/>
        </p:nvSpPr>
        <p:spPr bwMode="auto">
          <a:xfrm flipV="1">
            <a:off x="3708400" y="2136775"/>
            <a:ext cx="1439863" cy="2174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740" name="Text Box 12"/>
          <p:cNvSpPr txBox="1">
            <a:spLocks noChangeArrowheads="1"/>
          </p:cNvSpPr>
          <p:nvPr/>
        </p:nvSpPr>
        <p:spPr bwMode="auto">
          <a:xfrm>
            <a:off x="5219700" y="2028825"/>
            <a:ext cx="1751013" cy="461963"/>
          </a:xfrm>
          <a:prstGeom prst="rect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GB" i="1"/>
              <a:t>T </a:t>
            </a:r>
            <a:r>
              <a:rPr lang="en-GB"/>
              <a:t>time units</a:t>
            </a:r>
            <a:endParaRPr lang="en-GB" i="1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F7B02768-C19F-5F4E-8CBE-D25DF1F2B846}" type="slidenum">
              <a:rPr lang="en-US" sz="1400"/>
              <a:pPr eaLnBrk="1" hangingPunct="1"/>
              <a:t>41</a:t>
            </a:fld>
            <a:endParaRPr lang="en-US" sz="1400"/>
          </a:p>
        </p:txBody>
      </p:sp>
      <p:sp>
        <p:nvSpPr>
          <p:cNvPr id="7577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23950"/>
            <a:ext cx="8229600" cy="3394075"/>
          </a:xfrm>
        </p:spPr>
        <p:txBody>
          <a:bodyPr/>
          <a:lstStyle/>
          <a:p>
            <a:pPr eaLnBrk="1" hangingPunct="1"/>
            <a:r>
              <a:rPr lang="en-GB">
                <a:latin typeface="Times New Roman" charset="0"/>
              </a:rPr>
              <a:t>Completeness</a:t>
            </a:r>
          </a:p>
          <a:p>
            <a:pPr eaLnBrk="1" hangingPunct="1"/>
            <a:r>
              <a:rPr lang="en-GB">
                <a:latin typeface="Times New Roman" charset="0"/>
              </a:rPr>
              <a:t>Accuracy</a:t>
            </a:r>
          </a:p>
          <a:p>
            <a:pPr eaLnBrk="1" hangingPunct="1"/>
            <a:r>
              <a:rPr lang="en-GB">
                <a:latin typeface="Times New Roman" charset="0"/>
              </a:rPr>
              <a:t>Speed</a:t>
            </a:r>
          </a:p>
          <a:p>
            <a:pPr lvl="1" eaLnBrk="1" hangingPunct="1"/>
            <a:r>
              <a:rPr lang="en-GB">
                <a:latin typeface="Times New Roman" charset="0"/>
              </a:rPr>
              <a:t>Time to first detection of a failure</a:t>
            </a:r>
          </a:p>
          <a:p>
            <a:pPr eaLnBrk="1" hangingPunct="1"/>
            <a:r>
              <a:rPr lang="en-GB">
                <a:latin typeface="Times New Roman" charset="0"/>
              </a:rPr>
              <a:t>Scale</a:t>
            </a:r>
          </a:p>
          <a:p>
            <a:pPr lvl="1" eaLnBrk="1" hangingPunct="1"/>
            <a:r>
              <a:rPr lang="en-GB">
                <a:latin typeface="Times New Roman" charset="0"/>
              </a:rPr>
              <a:t>Equal Load on each member</a:t>
            </a:r>
          </a:p>
          <a:p>
            <a:pPr lvl="1" eaLnBrk="1" hangingPunct="1"/>
            <a:r>
              <a:rPr lang="en-GB">
                <a:latin typeface="Times New Roman" charset="0"/>
              </a:rPr>
              <a:t>Network Message Load</a:t>
            </a:r>
          </a:p>
          <a:p>
            <a:pPr lvl="1" eaLnBrk="1" hangingPunct="1"/>
            <a:endParaRPr lang="en-GB">
              <a:latin typeface="Times New Roman" charset="0"/>
            </a:endParaRPr>
          </a:p>
        </p:txBody>
      </p:sp>
      <p:sp>
        <p:nvSpPr>
          <p:cNvPr id="75779" name="Oval 4"/>
          <p:cNvSpPr>
            <a:spLocks noChangeArrowheads="1"/>
          </p:cNvSpPr>
          <p:nvPr/>
        </p:nvSpPr>
        <p:spPr bwMode="auto">
          <a:xfrm>
            <a:off x="250825" y="1273175"/>
            <a:ext cx="3455988" cy="323850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5780" name="Text Box 5"/>
          <p:cNvSpPr txBox="1">
            <a:spLocks noChangeArrowheads="1"/>
          </p:cNvSpPr>
          <p:nvPr/>
        </p:nvSpPr>
        <p:spPr bwMode="auto">
          <a:xfrm>
            <a:off x="5219700" y="1111250"/>
            <a:ext cx="2381250" cy="461963"/>
          </a:xfrm>
          <a:prstGeom prst="rect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GB"/>
              <a:t>Guarantee always</a:t>
            </a:r>
          </a:p>
        </p:txBody>
      </p:sp>
      <p:sp>
        <p:nvSpPr>
          <p:cNvPr id="75781" name="Line 6"/>
          <p:cNvSpPr>
            <a:spLocks noChangeShapeType="1"/>
          </p:cNvSpPr>
          <p:nvPr/>
        </p:nvSpPr>
        <p:spPr bwMode="auto">
          <a:xfrm flipV="1">
            <a:off x="3708400" y="1273175"/>
            <a:ext cx="1439863" cy="2159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5782" name="Oval 7"/>
          <p:cNvSpPr>
            <a:spLocks noChangeArrowheads="1"/>
          </p:cNvSpPr>
          <p:nvPr/>
        </p:nvSpPr>
        <p:spPr bwMode="auto">
          <a:xfrm>
            <a:off x="250825" y="1811338"/>
            <a:ext cx="3455988" cy="379412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5783" name="Line 8"/>
          <p:cNvSpPr>
            <a:spLocks noChangeShapeType="1"/>
          </p:cNvSpPr>
          <p:nvPr/>
        </p:nvSpPr>
        <p:spPr bwMode="auto">
          <a:xfrm flipV="1">
            <a:off x="3708400" y="1704975"/>
            <a:ext cx="1439863" cy="2174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5784" name="Text Box 9"/>
          <p:cNvSpPr txBox="1">
            <a:spLocks noChangeArrowheads="1"/>
          </p:cNvSpPr>
          <p:nvPr/>
        </p:nvSpPr>
        <p:spPr bwMode="auto">
          <a:xfrm>
            <a:off x="5219700" y="1597025"/>
            <a:ext cx="2620963" cy="461963"/>
          </a:xfrm>
          <a:prstGeom prst="rect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GB"/>
              <a:t>Probability </a:t>
            </a:r>
            <a:r>
              <a:rPr lang="en-GB" i="1"/>
              <a:t>PM(T)</a:t>
            </a:r>
          </a:p>
        </p:txBody>
      </p:sp>
      <p:sp>
        <p:nvSpPr>
          <p:cNvPr id="75785" name="Oval 10"/>
          <p:cNvSpPr>
            <a:spLocks noChangeArrowheads="1"/>
          </p:cNvSpPr>
          <p:nvPr/>
        </p:nvSpPr>
        <p:spPr bwMode="auto">
          <a:xfrm>
            <a:off x="250825" y="2420938"/>
            <a:ext cx="3455988" cy="379412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5786" name="Line 11"/>
          <p:cNvSpPr>
            <a:spLocks noChangeShapeType="1"/>
          </p:cNvSpPr>
          <p:nvPr/>
        </p:nvSpPr>
        <p:spPr bwMode="auto">
          <a:xfrm flipV="1">
            <a:off x="3708400" y="2136775"/>
            <a:ext cx="1439863" cy="2174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5787" name="Text Box 12"/>
          <p:cNvSpPr txBox="1">
            <a:spLocks noChangeArrowheads="1"/>
          </p:cNvSpPr>
          <p:nvPr/>
        </p:nvSpPr>
        <p:spPr bwMode="auto">
          <a:xfrm>
            <a:off x="5219700" y="2028825"/>
            <a:ext cx="1751013" cy="461963"/>
          </a:xfrm>
          <a:prstGeom prst="rect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GB" i="1"/>
              <a:t>T </a:t>
            </a:r>
            <a:r>
              <a:rPr lang="en-GB"/>
              <a:t>time units</a:t>
            </a:r>
            <a:endParaRPr lang="en-GB" i="1"/>
          </a:p>
        </p:txBody>
      </p:sp>
      <p:sp>
        <p:nvSpPr>
          <p:cNvPr id="75788" name="Oval 13"/>
          <p:cNvSpPr>
            <a:spLocks noChangeArrowheads="1"/>
          </p:cNvSpPr>
          <p:nvPr/>
        </p:nvSpPr>
        <p:spPr bwMode="auto">
          <a:xfrm>
            <a:off x="717550" y="3935413"/>
            <a:ext cx="5327650" cy="541337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5789" name="Line 14"/>
          <p:cNvSpPr>
            <a:spLocks noChangeShapeType="1"/>
          </p:cNvSpPr>
          <p:nvPr/>
        </p:nvSpPr>
        <p:spPr bwMode="auto">
          <a:xfrm flipV="1">
            <a:off x="6045200" y="3559175"/>
            <a:ext cx="865188" cy="5937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5790" name="Text Box 15"/>
          <p:cNvSpPr txBox="1">
            <a:spLocks noChangeArrowheads="1"/>
          </p:cNvSpPr>
          <p:nvPr/>
        </p:nvSpPr>
        <p:spPr bwMode="auto">
          <a:xfrm>
            <a:off x="3995738" y="3160713"/>
            <a:ext cx="4641850" cy="461962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GB"/>
              <a:t>N*L: Compare this across protocols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A5FC59E4-529D-1069-566D-C06848F2779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13607" y="118950"/>
            <a:ext cx="8763000" cy="857250"/>
          </a:xfrm>
        </p:spPr>
        <p:txBody>
          <a:bodyPr/>
          <a:lstStyle/>
          <a:p>
            <a:pPr eaLnBrk="1" hangingPunct="1"/>
            <a:r>
              <a:rPr lang="en-GB" sz="4000" dirty="0">
                <a:latin typeface="Whitney-BlackSC" charset="0"/>
                <a:cs typeface="Whitney-BlackSC" charset="0"/>
              </a:rPr>
              <a:t>…Are application-defined Requirements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E3B25E9E-7B35-9C40-A57E-2E6CF7BDFD32}" type="slidenum">
              <a:rPr lang="en-US" sz="1400"/>
              <a:pPr eaLnBrk="1" hangingPunct="1"/>
              <a:t>42</a:t>
            </a:fld>
            <a:endParaRPr lang="en-US" sz="1400"/>
          </a:p>
        </p:txBody>
      </p:sp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Whitney-BlackSC" charset="0"/>
                <a:cs typeface="Whitney-BlackSC" charset="0"/>
              </a:rPr>
              <a:t>All-to-All Heartbeating</a:t>
            </a:r>
          </a:p>
        </p:txBody>
      </p:sp>
      <p:grpSp>
        <p:nvGrpSpPr>
          <p:cNvPr id="77827" name="Group 3"/>
          <p:cNvGrpSpPr>
            <a:grpSpLocks/>
          </p:cNvGrpSpPr>
          <p:nvPr/>
        </p:nvGrpSpPr>
        <p:grpSpPr bwMode="auto">
          <a:xfrm>
            <a:off x="2627313" y="1600200"/>
            <a:ext cx="3960812" cy="1657350"/>
            <a:chOff x="1655" y="1344"/>
            <a:chExt cx="2495" cy="1392"/>
          </a:xfrm>
        </p:grpSpPr>
        <p:sp>
          <p:nvSpPr>
            <p:cNvPr id="77838" name="Oval 4"/>
            <p:cNvSpPr>
              <a:spLocks noChangeArrowheads="1"/>
            </p:cNvSpPr>
            <p:nvPr/>
          </p:nvSpPr>
          <p:spPr bwMode="auto">
            <a:xfrm>
              <a:off x="3787" y="1888"/>
              <a:ext cx="181" cy="16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39" name="Oval 5"/>
            <p:cNvSpPr>
              <a:spLocks noChangeArrowheads="1"/>
            </p:cNvSpPr>
            <p:nvPr/>
          </p:nvSpPr>
          <p:spPr bwMode="auto">
            <a:xfrm>
              <a:off x="1882" y="1797"/>
              <a:ext cx="181" cy="16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40" name="Oval 6"/>
            <p:cNvSpPr>
              <a:spLocks noChangeArrowheads="1"/>
            </p:cNvSpPr>
            <p:nvPr/>
          </p:nvSpPr>
          <p:spPr bwMode="auto">
            <a:xfrm>
              <a:off x="1655" y="2568"/>
              <a:ext cx="181" cy="16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41" name="Oval 7"/>
            <p:cNvSpPr>
              <a:spLocks noChangeArrowheads="1"/>
            </p:cNvSpPr>
            <p:nvPr/>
          </p:nvSpPr>
          <p:spPr bwMode="auto">
            <a:xfrm>
              <a:off x="3969" y="2523"/>
              <a:ext cx="181" cy="16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42" name="Oval 8"/>
            <p:cNvSpPr>
              <a:spLocks noChangeArrowheads="1"/>
            </p:cNvSpPr>
            <p:nvPr/>
          </p:nvSpPr>
          <p:spPr bwMode="auto">
            <a:xfrm>
              <a:off x="2835" y="1344"/>
              <a:ext cx="181" cy="16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77828" name="Oval 9"/>
          <p:cNvSpPr>
            <a:spLocks noChangeArrowheads="1"/>
          </p:cNvSpPr>
          <p:nvPr/>
        </p:nvSpPr>
        <p:spPr bwMode="auto">
          <a:xfrm>
            <a:off x="4427538" y="4300538"/>
            <a:ext cx="287337" cy="2000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7829" name="Line 10"/>
          <p:cNvSpPr>
            <a:spLocks noChangeShapeType="1"/>
          </p:cNvSpPr>
          <p:nvPr/>
        </p:nvSpPr>
        <p:spPr bwMode="auto">
          <a:xfrm flipV="1">
            <a:off x="2916238" y="1816100"/>
            <a:ext cx="1655762" cy="13493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lg" len="lg"/>
            <a:tailEnd type="none" w="lg" len="lg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7830" name="Line 11"/>
          <p:cNvSpPr>
            <a:spLocks noChangeShapeType="1"/>
          </p:cNvSpPr>
          <p:nvPr/>
        </p:nvSpPr>
        <p:spPr bwMode="auto">
          <a:xfrm flipH="1">
            <a:off x="3348038" y="1762125"/>
            <a:ext cx="1152525" cy="431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lg" len="lg"/>
            <a:tailEnd type="triangle" w="lg" len="lg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7831" name="Line 12"/>
          <p:cNvSpPr>
            <a:spLocks noChangeShapeType="1"/>
          </p:cNvSpPr>
          <p:nvPr/>
        </p:nvSpPr>
        <p:spPr bwMode="auto">
          <a:xfrm>
            <a:off x="4787900" y="1762125"/>
            <a:ext cx="1223963" cy="6477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lg" len="lg"/>
            <a:tailEnd type="triangle" w="lg" len="lg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7832" name="Oval 13"/>
          <p:cNvSpPr>
            <a:spLocks noChangeArrowheads="1"/>
          </p:cNvSpPr>
          <p:nvPr/>
        </p:nvSpPr>
        <p:spPr bwMode="auto">
          <a:xfrm rot="2308510">
            <a:off x="3635375" y="2301875"/>
            <a:ext cx="473075" cy="134938"/>
          </a:xfrm>
          <a:prstGeom prst="ellipse">
            <a:avLst/>
          </a:prstGeom>
          <a:noFill/>
          <a:ln w="28575">
            <a:solidFill>
              <a:schemeClr val="tx1"/>
            </a:solidFill>
            <a:prstDash val="sysDot"/>
            <a:round/>
            <a:headEnd type="none" w="lg" len="lg"/>
            <a:tailEnd type="none" w="lg" len="lg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7833" name="Text Box 14"/>
          <p:cNvSpPr txBox="1">
            <a:spLocks noChangeArrowheads="1"/>
          </p:cNvSpPr>
          <p:nvPr/>
        </p:nvSpPr>
        <p:spPr bwMode="auto">
          <a:xfrm>
            <a:off x="395288" y="1600200"/>
            <a:ext cx="3097212" cy="461963"/>
          </a:xfrm>
          <a:prstGeom prst="rect">
            <a:avLst/>
          </a:prstGeom>
          <a:solidFill>
            <a:srgbClr val="969696"/>
          </a:solidFill>
          <a:ln w="28575">
            <a:solidFill>
              <a:schemeClr val="tx1"/>
            </a:solidFill>
            <a:miter lim="800000"/>
            <a:headEnd type="none" w="lg" len="lg"/>
            <a:tailEnd type="none" w="lg" len="lg"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GB" i="1"/>
              <a:t>pi</a:t>
            </a:r>
            <a:r>
              <a:rPr lang="en-GB"/>
              <a:t>, Heartbeat Seq. </a:t>
            </a:r>
            <a:r>
              <a:rPr lang="en-GB" i="1"/>
              <a:t>l++</a:t>
            </a:r>
          </a:p>
        </p:txBody>
      </p:sp>
      <p:sp>
        <p:nvSpPr>
          <p:cNvPr id="77834" name="Text Box 15"/>
          <p:cNvSpPr txBox="1">
            <a:spLocks noChangeArrowheads="1"/>
          </p:cNvSpPr>
          <p:nvPr/>
        </p:nvSpPr>
        <p:spPr bwMode="auto">
          <a:xfrm rot="-273221">
            <a:off x="4208463" y="2219325"/>
            <a:ext cx="6477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8575">
                <a:solidFill>
                  <a:srgbClr val="000000"/>
                </a:solidFill>
                <a:miter lim="800000"/>
                <a:headEnd type="none" w="lg" len="lg"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3600"/>
              <a:t>…</a:t>
            </a:r>
          </a:p>
        </p:txBody>
      </p:sp>
      <p:sp>
        <p:nvSpPr>
          <p:cNvPr id="77835" name="Text Box 16"/>
          <p:cNvSpPr txBox="1">
            <a:spLocks noChangeArrowheads="1"/>
          </p:cNvSpPr>
          <p:nvPr/>
        </p:nvSpPr>
        <p:spPr bwMode="auto">
          <a:xfrm>
            <a:off x="3779838" y="1492250"/>
            <a:ext cx="5540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8575">
                <a:solidFill>
                  <a:srgbClr val="000000"/>
                </a:solidFill>
                <a:prstDash val="dash"/>
                <a:miter lim="800000"/>
                <a:headEnd type="none" w="lg" len="lg"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GB" i="1"/>
              <a:t>pi</a:t>
            </a:r>
          </a:p>
        </p:txBody>
      </p:sp>
      <p:sp>
        <p:nvSpPr>
          <p:cNvPr id="154641" name="Text Box 17"/>
          <p:cNvSpPr txBox="1">
            <a:spLocks noChangeArrowheads="1"/>
          </p:cNvSpPr>
          <p:nvPr/>
        </p:nvSpPr>
        <p:spPr bwMode="auto">
          <a:xfrm>
            <a:off x="5867400" y="1492250"/>
            <a:ext cx="1903413" cy="461963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GB"/>
              <a:t>Every </a:t>
            </a:r>
            <a:r>
              <a:rPr lang="en-GB" i="1"/>
              <a:t>T</a:t>
            </a:r>
            <a:r>
              <a:rPr lang="en-GB"/>
              <a:t> units</a:t>
            </a:r>
          </a:p>
        </p:txBody>
      </p:sp>
      <p:sp>
        <p:nvSpPr>
          <p:cNvPr id="154642" name="Text Box 18"/>
          <p:cNvSpPr txBox="1">
            <a:spLocks noChangeArrowheads="1"/>
          </p:cNvSpPr>
          <p:nvPr/>
        </p:nvSpPr>
        <p:spPr bwMode="auto">
          <a:xfrm>
            <a:off x="6804025" y="2032000"/>
            <a:ext cx="1101725" cy="46037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GB"/>
              <a:t>L=N/</a:t>
            </a:r>
            <a:r>
              <a:rPr lang="en-GB" i="1"/>
              <a:t>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500"/>
                                        <p:tgtEl>
                                          <p:spTgt spid="154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2" dur="500"/>
                                        <p:tgtEl>
                                          <p:spTgt spid="154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641" grpId="0" animBg="1"/>
      <p:bldP spid="154642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34A3CE4A-0657-3A42-BB71-01CB780BA974}" type="slidenum">
              <a:rPr lang="en-US" sz="1400"/>
              <a:pPr eaLnBrk="1" hangingPunct="1"/>
              <a:t>43</a:t>
            </a:fld>
            <a:endParaRPr lang="en-US" sz="1400"/>
          </a:p>
        </p:txBody>
      </p:sp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Whitney-BlackSC" charset="0"/>
                <a:cs typeface="Whitney-BlackSC" charset="0"/>
              </a:rPr>
              <a:t>Gossip-style Heartbeating</a:t>
            </a:r>
          </a:p>
        </p:txBody>
      </p:sp>
      <p:grpSp>
        <p:nvGrpSpPr>
          <p:cNvPr id="79875" name="Group 3"/>
          <p:cNvGrpSpPr>
            <a:grpSpLocks/>
          </p:cNvGrpSpPr>
          <p:nvPr/>
        </p:nvGrpSpPr>
        <p:grpSpPr bwMode="auto">
          <a:xfrm>
            <a:off x="2627313" y="1600200"/>
            <a:ext cx="3960812" cy="1657350"/>
            <a:chOff x="1655" y="1344"/>
            <a:chExt cx="2495" cy="1392"/>
          </a:xfrm>
        </p:grpSpPr>
        <p:sp>
          <p:nvSpPr>
            <p:cNvPr id="79887" name="Oval 4"/>
            <p:cNvSpPr>
              <a:spLocks noChangeArrowheads="1"/>
            </p:cNvSpPr>
            <p:nvPr/>
          </p:nvSpPr>
          <p:spPr bwMode="auto">
            <a:xfrm>
              <a:off x="3787" y="1888"/>
              <a:ext cx="181" cy="16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888" name="Oval 5"/>
            <p:cNvSpPr>
              <a:spLocks noChangeArrowheads="1"/>
            </p:cNvSpPr>
            <p:nvPr/>
          </p:nvSpPr>
          <p:spPr bwMode="auto">
            <a:xfrm>
              <a:off x="1882" y="1797"/>
              <a:ext cx="181" cy="16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889" name="Oval 6"/>
            <p:cNvSpPr>
              <a:spLocks noChangeArrowheads="1"/>
            </p:cNvSpPr>
            <p:nvPr/>
          </p:nvSpPr>
          <p:spPr bwMode="auto">
            <a:xfrm>
              <a:off x="1655" y="2568"/>
              <a:ext cx="181" cy="16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890" name="Oval 7"/>
            <p:cNvSpPr>
              <a:spLocks noChangeArrowheads="1"/>
            </p:cNvSpPr>
            <p:nvPr/>
          </p:nvSpPr>
          <p:spPr bwMode="auto">
            <a:xfrm>
              <a:off x="3969" y="2523"/>
              <a:ext cx="181" cy="16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891" name="Oval 8"/>
            <p:cNvSpPr>
              <a:spLocks noChangeArrowheads="1"/>
            </p:cNvSpPr>
            <p:nvPr/>
          </p:nvSpPr>
          <p:spPr bwMode="auto">
            <a:xfrm>
              <a:off x="2835" y="1344"/>
              <a:ext cx="181" cy="16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79876" name="Oval 9"/>
          <p:cNvSpPr>
            <a:spLocks noChangeArrowheads="1"/>
          </p:cNvSpPr>
          <p:nvPr/>
        </p:nvSpPr>
        <p:spPr bwMode="auto">
          <a:xfrm>
            <a:off x="4427538" y="4300538"/>
            <a:ext cx="287337" cy="2000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9877" name="Line 10"/>
          <p:cNvSpPr>
            <a:spLocks noChangeShapeType="1"/>
          </p:cNvSpPr>
          <p:nvPr/>
        </p:nvSpPr>
        <p:spPr bwMode="auto">
          <a:xfrm flipV="1">
            <a:off x="2916238" y="1816100"/>
            <a:ext cx="1655762" cy="13493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lg" len="lg"/>
            <a:tailEnd type="none" w="lg" len="lg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9878" name="Line 11"/>
          <p:cNvSpPr>
            <a:spLocks noChangeShapeType="1"/>
          </p:cNvSpPr>
          <p:nvPr/>
        </p:nvSpPr>
        <p:spPr bwMode="auto">
          <a:xfrm flipH="1">
            <a:off x="2916238" y="2409825"/>
            <a:ext cx="3168650" cy="8096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lg" len="lg"/>
            <a:tailEnd type="triangle" w="lg" len="lg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9879" name="Line 12"/>
          <p:cNvSpPr>
            <a:spLocks noChangeShapeType="1"/>
          </p:cNvSpPr>
          <p:nvPr/>
        </p:nvSpPr>
        <p:spPr bwMode="auto">
          <a:xfrm flipH="1" flipV="1">
            <a:off x="3276600" y="2301875"/>
            <a:ext cx="3024188" cy="7556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lg" len="lg"/>
            <a:tailEnd type="triangle" w="lg" len="lg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9880" name="Line 13"/>
          <p:cNvSpPr>
            <a:spLocks noChangeShapeType="1"/>
          </p:cNvSpPr>
          <p:nvPr/>
        </p:nvSpPr>
        <p:spPr bwMode="auto">
          <a:xfrm>
            <a:off x="4643438" y="1816100"/>
            <a:ext cx="1441450" cy="189071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lg" len="lg"/>
            <a:tailEnd type="none" w="lg" len="lg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9881" name="Text Box 14"/>
          <p:cNvSpPr txBox="1">
            <a:spLocks noChangeArrowheads="1"/>
          </p:cNvSpPr>
          <p:nvPr/>
        </p:nvSpPr>
        <p:spPr bwMode="auto">
          <a:xfrm>
            <a:off x="179388" y="1600200"/>
            <a:ext cx="2492375" cy="1200150"/>
          </a:xfrm>
          <a:prstGeom prst="rect">
            <a:avLst/>
          </a:prstGeom>
          <a:solidFill>
            <a:srgbClr val="969696"/>
          </a:solidFill>
          <a:ln w="28575">
            <a:solidFill>
              <a:schemeClr val="tx1"/>
            </a:solidFill>
            <a:miter lim="800000"/>
            <a:headEnd type="none" w="lg" len="lg"/>
            <a:tailEnd type="none" w="lg" len="lg"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GB"/>
              <a:t>Array of </a:t>
            </a:r>
          </a:p>
          <a:p>
            <a:pPr eaLnBrk="1" hangingPunct="1"/>
            <a:r>
              <a:rPr lang="en-GB"/>
              <a:t>Heartbeat Seq. </a:t>
            </a:r>
            <a:r>
              <a:rPr lang="en-GB" i="1"/>
              <a:t>l</a:t>
            </a:r>
          </a:p>
          <a:p>
            <a:pPr eaLnBrk="1" hangingPunct="1"/>
            <a:r>
              <a:rPr lang="en-GB"/>
              <a:t>for member subset</a:t>
            </a:r>
          </a:p>
        </p:txBody>
      </p:sp>
      <p:sp>
        <p:nvSpPr>
          <p:cNvPr id="79882" name="Text Box 15"/>
          <p:cNvSpPr txBox="1">
            <a:spLocks noChangeArrowheads="1"/>
          </p:cNvSpPr>
          <p:nvPr/>
        </p:nvSpPr>
        <p:spPr bwMode="auto">
          <a:xfrm>
            <a:off x="3779838" y="1492250"/>
            <a:ext cx="5540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8575">
                <a:solidFill>
                  <a:srgbClr val="000000"/>
                </a:solidFill>
                <a:prstDash val="dash"/>
                <a:miter lim="800000"/>
                <a:headEnd type="none" w="lg" len="lg"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GB" i="1"/>
              <a:t>pi</a:t>
            </a:r>
          </a:p>
        </p:txBody>
      </p:sp>
      <p:sp>
        <p:nvSpPr>
          <p:cNvPr id="156688" name="Text Box 16"/>
          <p:cNvSpPr txBox="1">
            <a:spLocks noChangeArrowheads="1"/>
          </p:cNvSpPr>
          <p:nvPr/>
        </p:nvSpPr>
        <p:spPr bwMode="auto">
          <a:xfrm>
            <a:off x="0" y="2800350"/>
            <a:ext cx="2338388" cy="1570038"/>
          </a:xfrm>
          <a:prstGeom prst="rect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GB"/>
              <a:t>Every tg units</a:t>
            </a:r>
          </a:p>
          <a:p>
            <a:pPr eaLnBrk="1" hangingPunct="1"/>
            <a:r>
              <a:rPr lang="en-GB"/>
              <a:t>=gossip period,</a:t>
            </a:r>
          </a:p>
          <a:p>
            <a:pPr eaLnBrk="1" hangingPunct="1"/>
            <a:r>
              <a:rPr lang="en-GB"/>
              <a:t>send O(N) gossip</a:t>
            </a:r>
          </a:p>
          <a:p>
            <a:pPr eaLnBrk="1" hangingPunct="1"/>
            <a:r>
              <a:rPr lang="en-GB"/>
              <a:t>message</a:t>
            </a:r>
          </a:p>
        </p:txBody>
      </p:sp>
      <p:sp>
        <p:nvSpPr>
          <p:cNvPr id="156689" name="Text Box 17"/>
          <p:cNvSpPr txBox="1">
            <a:spLocks noChangeArrowheads="1"/>
          </p:cNvSpPr>
          <p:nvPr/>
        </p:nvSpPr>
        <p:spPr bwMode="auto">
          <a:xfrm>
            <a:off x="6300788" y="1384300"/>
            <a:ext cx="1749425" cy="460375"/>
          </a:xfrm>
          <a:prstGeom prst="rect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GB" i="1"/>
              <a:t>T</a:t>
            </a:r>
            <a:r>
              <a:rPr lang="en-GB"/>
              <a:t>=logN * tg</a:t>
            </a:r>
          </a:p>
        </p:txBody>
      </p:sp>
      <p:sp>
        <p:nvSpPr>
          <p:cNvPr id="156690" name="Text Box 18"/>
          <p:cNvSpPr txBox="1">
            <a:spLocks noChangeArrowheads="1"/>
          </p:cNvSpPr>
          <p:nvPr/>
        </p:nvSpPr>
        <p:spPr bwMode="auto">
          <a:xfrm>
            <a:off x="6300788" y="1870075"/>
            <a:ext cx="2587625" cy="46037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GB"/>
              <a:t>L=N/tg=N*logN/</a:t>
            </a:r>
            <a:r>
              <a:rPr lang="en-GB" i="1"/>
              <a:t>T</a:t>
            </a:r>
          </a:p>
        </p:txBody>
      </p:sp>
      <p:sp>
        <p:nvSpPr>
          <p:cNvPr id="79886" name="Oval 19"/>
          <p:cNvSpPr>
            <a:spLocks noChangeArrowheads="1"/>
          </p:cNvSpPr>
          <p:nvPr/>
        </p:nvSpPr>
        <p:spPr bwMode="auto">
          <a:xfrm rot="2127742">
            <a:off x="3886200" y="2114550"/>
            <a:ext cx="473075" cy="134938"/>
          </a:xfrm>
          <a:prstGeom prst="ellipse">
            <a:avLst/>
          </a:prstGeom>
          <a:noFill/>
          <a:ln w="28575">
            <a:solidFill>
              <a:schemeClr val="tx1"/>
            </a:solidFill>
            <a:prstDash val="sysDot"/>
            <a:round/>
            <a:headEnd type="none" w="lg" len="lg"/>
            <a:tailEnd type="none" w="lg" len="lg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500"/>
                                        <p:tgtEl>
                                          <p:spTgt spid="156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2" dur="500"/>
                                        <p:tgtEl>
                                          <p:spTgt spid="156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7" dur="500"/>
                                        <p:tgtEl>
                                          <p:spTgt spid="156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6688" grpId="0" animBg="1" autoUpdateAnimBg="0"/>
      <p:bldP spid="156689" grpId="0" animBg="1" autoUpdateAnimBg="0"/>
      <p:bldP spid="156690" grpId="0" animBg="1" autoUpdateAnimBg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4" name="Rectangle 7"/>
          <p:cNvSpPr>
            <a:spLocks noChangeArrowheads="1"/>
          </p:cNvSpPr>
          <p:nvPr/>
        </p:nvSpPr>
        <p:spPr bwMode="auto">
          <a:xfrm>
            <a:off x="838200" y="3638550"/>
            <a:ext cx="3168650" cy="990600"/>
          </a:xfrm>
          <a:prstGeom prst="rect">
            <a:avLst/>
          </a:prstGeom>
          <a:solidFill>
            <a:srgbClr val="FFFF00"/>
          </a:solidFill>
          <a:ln w="28575">
            <a:solidFill>
              <a:schemeClr val="tx1"/>
            </a:solidFill>
            <a:miter lim="800000"/>
            <a:headEnd type="none" w="lg" len="lg"/>
            <a:tailEnd type="non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22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485900"/>
            <a:ext cx="8147050" cy="3354388"/>
          </a:xfrm>
        </p:spPr>
        <p:txBody>
          <a:bodyPr/>
          <a:lstStyle/>
          <a:p>
            <a:pPr eaLnBrk="1" hangingPunct="1"/>
            <a:r>
              <a:rPr lang="en-GB" sz="2800" i="1" dirty="0">
                <a:latin typeface="Times New Roman" charset="0"/>
              </a:rPr>
              <a:t>Worst case</a:t>
            </a:r>
            <a:r>
              <a:rPr lang="en-GB" sz="2800" dirty="0">
                <a:latin typeface="Times New Roman" charset="0"/>
              </a:rPr>
              <a:t> load L* </a:t>
            </a:r>
            <a:r>
              <a:rPr lang="en-GB" sz="2800" dirty="0">
                <a:solidFill>
                  <a:srgbClr val="FF0000"/>
                </a:solidFill>
                <a:latin typeface="Times New Roman" charset="0"/>
              </a:rPr>
              <a:t>per member</a:t>
            </a:r>
            <a:r>
              <a:rPr lang="en-GB" sz="2800" dirty="0">
                <a:latin typeface="Times New Roman" charset="0"/>
              </a:rPr>
              <a:t> in the group (messages per second)</a:t>
            </a:r>
          </a:p>
          <a:p>
            <a:pPr lvl="1" eaLnBrk="1" hangingPunct="1"/>
            <a:r>
              <a:rPr lang="en-GB" sz="2400" dirty="0">
                <a:latin typeface="Times New Roman" charset="0"/>
              </a:rPr>
              <a:t>as a function of </a:t>
            </a:r>
            <a:r>
              <a:rPr lang="en-GB" sz="2400" i="1" dirty="0">
                <a:latin typeface="Times New Roman" charset="0"/>
              </a:rPr>
              <a:t>T</a:t>
            </a:r>
            <a:r>
              <a:rPr lang="en-GB" sz="2400" dirty="0">
                <a:latin typeface="Times New Roman" charset="0"/>
              </a:rPr>
              <a:t>, </a:t>
            </a:r>
            <a:r>
              <a:rPr lang="en-GB" sz="2400" i="1" dirty="0">
                <a:latin typeface="Times New Roman" charset="0"/>
              </a:rPr>
              <a:t>PM(T)</a:t>
            </a:r>
            <a:r>
              <a:rPr lang="en-GB" sz="2400" dirty="0">
                <a:latin typeface="Times New Roman" charset="0"/>
              </a:rPr>
              <a:t>, N</a:t>
            </a:r>
          </a:p>
          <a:p>
            <a:pPr lvl="1" eaLnBrk="1" hangingPunct="1"/>
            <a:r>
              <a:rPr lang="en-GB" sz="2400" dirty="0">
                <a:latin typeface="Times New Roman" charset="0"/>
              </a:rPr>
              <a:t>Independent Message Loss probability </a:t>
            </a:r>
            <a:r>
              <a:rPr lang="en-GB" sz="2400" i="1" dirty="0" err="1">
                <a:latin typeface="Times New Roman" charset="0"/>
              </a:rPr>
              <a:t>p</a:t>
            </a:r>
            <a:r>
              <a:rPr lang="en-GB" sz="2400" i="1" baseline="-25000" dirty="0" err="1">
                <a:latin typeface="Times New Roman" charset="0"/>
              </a:rPr>
              <a:t>ml</a:t>
            </a:r>
            <a:endParaRPr lang="en-GB" sz="2400" i="1" baseline="-25000" dirty="0">
              <a:latin typeface="Times New Roman" charset="0"/>
            </a:endParaRPr>
          </a:p>
          <a:p>
            <a:pPr eaLnBrk="1" hangingPunct="1"/>
            <a:endParaRPr lang="en-GB" sz="2800" i="1" dirty="0">
              <a:latin typeface="Times New Roman" charset="0"/>
            </a:endParaRPr>
          </a:p>
          <a:p>
            <a:pPr eaLnBrk="1" hangingPunct="1"/>
            <a:r>
              <a:rPr lang="en-GB" sz="2800" dirty="0">
                <a:latin typeface="Times New Roman" charset="0"/>
              </a:rPr>
              <a:t>                           </a:t>
            </a:r>
            <a:endParaRPr lang="en-GB" sz="2800" i="1" dirty="0">
              <a:solidFill>
                <a:srgbClr val="FF0000"/>
              </a:solidFill>
              <a:latin typeface="Times New Roman" charset="0"/>
            </a:endParaRPr>
          </a:p>
          <a:p>
            <a:pPr eaLnBrk="1" hangingPunct="1"/>
            <a:endParaRPr lang="en-GB" sz="2800" dirty="0">
              <a:latin typeface="Times New Roman" charset="0"/>
            </a:endParaRPr>
          </a:p>
          <a:p>
            <a:pPr eaLnBrk="1" hangingPunct="1"/>
            <a:endParaRPr lang="en-GB" sz="2800" dirty="0">
              <a:latin typeface="Times New Roman" charset="0"/>
            </a:endParaRPr>
          </a:p>
          <a:p>
            <a:pPr lvl="1" eaLnBrk="1" hangingPunct="1">
              <a:buFontTx/>
              <a:buNone/>
            </a:pPr>
            <a:endParaRPr lang="en-GB" sz="2400" i="1" dirty="0">
              <a:latin typeface="Times New Roman" charset="0"/>
            </a:endParaRPr>
          </a:p>
        </p:txBody>
      </p:sp>
      <p:sp>
        <p:nvSpPr>
          <p:cNvPr id="81921" name="Slide Number Placeholder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076A27AF-D2A7-194A-BEF7-40CF519CF4DD}" type="slidenum">
              <a:rPr lang="en-US" sz="1400"/>
              <a:pPr eaLnBrk="1" hangingPunct="1"/>
              <a:t>44</a:t>
            </a:fld>
            <a:endParaRPr lang="en-US" sz="1400"/>
          </a:p>
        </p:txBody>
      </p:sp>
      <p:sp>
        <p:nvSpPr>
          <p:cNvPr id="81923" name="Rectangle 6"/>
          <p:cNvSpPr>
            <a:spLocks noGrp="1" noChangeArrowheads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pPr eaLnBrk="1" hangingPunct="1"/>
            <a:r>
              <a:rPr lang="en-GB" sz="4000">
                <a:latin typeface="Whitney-BlackSC" charset="0"/>
                <a:cs typeface="Whitney-BlackSC" charset="0"/>
              </a:rPr>
              <a:t>What’s the Best/Optimal we can do?</a:t>
            </a:r>
          </a:p>
        </p:txBody>
      </p:sp>
      <p:graphicFrame>
        <p:nvGraphicFramePr>
          <p:cNvPr id="8192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47996908"/>
              </p:ext>
            </p:extLst>
          </p:nvPr>
        </p:nvGraphicFramePr>
        <p:xfrm>
          <a:off x="1143000" y="3790950"/>
          <a:ext cx="2057400" cy="765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307532" imgH="482391" progId="Equation.3">
                  <p:embed/>
                </p:oleObj>
              </mc:Choice>
              <mc:Fallback>
                <p:oleObj name="Equation" r:id="rId3" imgW="1307532" imgH="482391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3790950"/>
                        <a:ext cx="2057400" cy="765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DCCCF070-1A81-AA4A-B5C6-6BCCEB8BFA49}" type="slidenum">
              <a:rPr lang="en-US" sz="1400"/>
              <a:pPr eaLnBrk="1" hangingPunct="1"/>
              <a:t>45</a:t>
            </a:fld>
            <a:endParaRPr lang="en-US" sz="1400"/>
          </a:p>
        </p:txBody>
      </p:sp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71450"/>
            <a:ext cx="7772400" cy="857250"/>
          </a:xfrm>
        </p:spPr>
        <p:txBody>
          <a:bodyPr/>
          <a:lstStyle/>
          <a:p>
            <a:pPr eaLnBrk="1" hangingPunct="1"/>
            <a:r>
              <a:rPr lang="en-US">
                <a:latin typeface="Whitney-BlackSC" charset="0"/>
                <a:cs typeface="Whitney-BlackSC" charset="0"/>
              </a:rPr>
              <a:t>Heartbeating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933450"/>
            <a:ext cx="8686800" cy="24003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dirty="0">
                <a:latin typeface="Times New Roman" charset="0"/>
              </a:rPr>
              <a:t>Optimal L is independent of N (!)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>
                <a:latin typeface="Times New Roman" charset="0"/>
              </a:rPr>
              <a:t>All-to-all and gossip-based: sub-optimal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000" dirty="0">
                <a:latin typeface="Times New Roman" charset="0"/>
              </a:rPr>
              <a:t>L=O(N/T)</a:t>
            </a:r>
          </a:p>
          <a:p>
            <a:pPr lvl="2" eaLnBrk="1" hangingPunct="1">
              <a:lnSpc>
                <a:spcPct val="90000"/>
              </a:lnSpc>
            </a:pPr>
            <a:r>
              <a:rPr lang="en-GB" dirty="0">
                <a:latin typeface="Times New Roman" charset="0"/>
              </a:rPr>
              <a:t>try to achieve simultaneous detection at </a:t>
            </a:r>
            <a:r>
              <a:rPr lang="en-GB" b="1" i="1" dirty="0">
                <a:latin typeface="Times New Roman" charset="0"/>
              </a:rPr>
              <a:t>all</a:t>
            </a:r>
            <a:r>
              <a:rPr lang="en-GB" dirty="0">
                <a:latin typeface="Times New Roman" charset="0"/>
              </a:rPr>
              <a:t> processes</a:t>
            </a:r>
          </a:p>
          <a:p>
            <a:pPr lvl="2" eaLnBrk="1" hangingPunct="1">
              <a:lnSpc>
                <a:spcPct val="90000"/>
              </a:lnSpc>
            </a:pPr>
            <a:r>
              <a:rPr lang="en-GB" dirty="0">
                <a:latin typeface="Times New Roman" charset="0"/>
              </a:rPr>
              <a:t>fail to distinguish </a:t>
            </a:r>
            <a:r>
              <a:rPr lang="en-GB" i="1" dirty="0">
                <a:latin typeface="Times New Roman" charset="0"/>
              </a:rPr>
              <a:t>Failure Detection</a:t>
            </a:r>
            <a:r>
              <a:rPr lang="en-GB" dirty="0">
                <a:latin typeface="Times New Roman" charset="0"/>
              </a:rPr>
              <a:t> and </a:t>
            </a:r>
            <a:r>
              <a:rPr lang="en-GB" i="1" dirty="0">
                <a:latin typeface="Times New Roman" charset="0"/>
              </a:rPr>
              <a:t>Dissemination</a:t>
            </a:r>
            <a:r>
              <a:rPr lang="en-GB" dirty="0">
                <a:latin typeface="Times New Roman" charset="0"/>
              </a:rPr>
              <a:t> components</a:t>
            </a:r>
          </a:p>
          <a:p>
            <a:pPr lvl="2" eaLnBrk="1" hangingPunct="1">
              <a:lnSpc>
                <a:spcPct val="90000"/>
              </a:lnSpc>
              <a:buFontTx/>
              <a:buNone/>
            </a:pPr>
            <a:endParaRPr lang="en-GB" dirty="0">
              <a:latin typeface="Times New Roman" charset="0"/>
            </a:endParaRPr>
          </a:p>
        </p:txBody>
      </p:sp>
      <p:sp>
        <p:nvSpPr>
          <p:cNvPr id="83972" name="Text Box 4"/>
          <p:cNvSpPr txBox="1">
            <a:spLocks noChangeArrowheads="1"/>
          </p:cNvSpPr>
          <p:nvPr/>
        </p:nvSpPr>
        <p:spPr bwMode="auto">
          <a:xfrm>
            <a:off x="838200" y="3333750"/>
            <a:ext cx="7314823" cy="2135969"/>
          </a:xfrm>
          <a:prstGeom prst="rect">
            <a:avLst/>
          </a:prstGeom>
          <a:noFill/>
          <a:ln w="1905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80000"/>
              <a:buFont typeface="Wingdings" charset="0"/>
              <a:buChar char="Ü"/>
            </a:pPr>
            <a:r>
              <a:rPr lang="en-GB" sz="2800" dirty="0">
                <a:latin typeface="Arial Narrow" charset="0"/>
              </a:rPr>
              <a:t>Can we reach this bound?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80000"/>
              <a:buFont typeface="Wingdings" charset="0"/>
              <a:buChar char="Ü"/>
            </a:pPr>
            <a:r>
              <a:rPr lang="en-GB" sz="2800" dirty="0">
                <a:latin typeface="Arial Narrow" charset="0"/>
              </a:rPr>
              <a:t>Key:</a:t>
            </a:r>
          </a:p>
          <a:p>
            <a:pPr lvl="1" eaLnBrk="1" hangingPunct="1">
              <a:lnSpc>
                <a:spcPct val="90000"/>
              </a:lnSpc>
              <a:spcBef>
                <a:spcPct val="20000"/>
              </a:spcBef>
              <a:buSzPct val="130000"/>
              <a:buFontTx/>
              <a:buBlip>
                <a:blip r:embed="rId3"/>
              </a:buBlip>
            </a:pPr>
            <a:r>
              <a:rPr lang="en-GB" dirty="0">
                <a:solidFill>
                  <a:schemeClr val="tx2"/>
                </a:solidFill>
                <a:latin typeface="Arial Narrow" charset="0"/>
              </a:rPr>
              <a:t>Separate the two components</a:t>
            </a:r>
          </a:p>
          <a:p>
            <a:pPr lvl="1" eaLnBrk="1" hangingPunct="1">
              <a:lnSpc>
                <a:spcPct val="90000"/>
              </a:lnSpc>
              <a:spcBef>
                <a:spcPct val="20000"/>
              </a:spcBef>
              <a:buSzPct val="130000"/>
              <a:buFontTx/>
              <a:buBlip>
                <a:blip r:embed="rId3"/>
              </a:buBlip>
            </a:pPr>
            <a:r>
              <a:rPr lang="en-GB" dirty="0">
                <a:solidFill>
                  <a:schemeClr val="tx2"/>
                </a:solidFill>
                <a:latin typeface="Arial Narrow" charset="0"/>
              </a:rPr>
              <a:t>Use a non heartbeat-based Failure Detection Component</a:t>
            </a:r>
            <a:endParaRPr lang="en-US" dirty="0">
              <a:solidFill>
                <a:schemeClr val="tx2"/>
              </a:solidFill>
              <a:latin typeface="Arial Narrow" charset="0"/>
            </a:endParaRPr>
          </a:p>
          <a:p>
            <a:pPr eaLnBrk="1" hangingPunct="1"/>
            <a:endParaRPr lang="en-US" dirty="0"/>
          </a:p>
        </p:txBody>
      </p:sp>
    </p:spTree>
  </p:cSld>
  <p:clrMapOvr>
    <a:masterClrMapping/>
  </p:clrMapOvr>
  <p:transition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Whitney-BlackSC" charset="0"/>
                <a:cs typeface="Whitney-BlackSC" charset="0"/>
              </a:rPr>
              <a:t>Next</a:t>
            </a:r>
          </a:p>
        </p:txBody>
      </p:sp>
      <p:sp>
        <p:nvSpPr>
          <p:cNvPr id="8601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Times New Roman" charset="0"/>
              </a:rPr>
              <a:t>Is there a better failure detector?</a:t>
            </a:r>
          </a:p>
        </p:txBody>
      </p:sp>
      <p:sp>
        <p:nvSpPr>
          <p:cNvPr id="86019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6B8E51F6-CD6D-1946-B5D0-4EA2F21BFAC7}" type="slidenum">
              <a:rPr lang="en-US" sz="1400"/>
              <a:pPr eaLnBrk="1" hangingPunct="1"/>
              <a:t>46</a:t>
            </a:fld>
            <a:endParaRPr lang="en-US" sz="140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2D6A8177-FD0C-8945-A4DB-E0DCC33BB5C2}" type="slidenum">
              <a:rPr lang="en-US" sz="1400"/>
              <a:pPr eaLnBrk="1" hangingPunct="1"/>
              <a:t>47</a:t>
            </a:fld>
            <a:endParaRPr lang="en-US" sz="1400"/>
          </a:p>
        </p:txBody>
      </p:sp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71450"/>
            <a:ext cx="7772400" cy="514350"/>
          </a:xfrm>
        </p:spPr>
        <p:txBody>
          <a:bodyPr/>
          <a:lstStyle/>
          <a:p>
            <a:pPr eaLnBrk="1" hangingPunct="1"/>
            <a:r>
              <a:rPr lang="en-GB" sz="4000">
                <a:latin typeface="Whitney-BlackSC" charset="0"/>
                <a:cs typeface="Whitney-BlackSC" charset="0"/>
              </a:rPr>
              <a:t>SWIM Failure Detector Protocol</a:t>
            </a:r>
            <a:endParaRPr lang="en-US" sz="4000">
              <a:latin typeface="Whitney-BlackSC" charset="0"/>
              <a:cs typeface="Whitney-BlackSC" charset="0"/>
            </a:endParaRPr>
          </a:p>
        </p:txBody>
      </p:sp>
      <p:grpSp>
        <p:nvGrpSpPr>
          <p:cNvPr id="87043" name="Group 3"/>
          <p:cNvGrpSpPr>
            <a:grpSpLocks/>
          </p:cNvGrpSpPr>
          <p:nvPr/>
        </p:nvGrpSpPr>
        <p:grpSpPr bwMode="auto">
          <a:xfrm>
            <a:off x="192088" y="685800"/>
            <a:ext cx="8431212" cy="4171950"/>
            <a:chOff x="121" y="576"/>
            <a:chExt cx="5311" cy="3504"/>
          </a:xfrm>
        </p:grpSpPr>
        <p:sp>
          <p:nvSpPr>
            <p:cNvPr id="87047" name="Text Box 4"/>
            <p:cNvSpPr txBox="1">
              <a:spLocks noChangeArrowheads="1"/>
            </p:cNvSpPr>
            <p:nvPr/>
          </p:nvSpPr>
          <p:spPr bwMode="auto">
            <a:xfrm>
              <a:off x="121" y="2592"/>
              <a:ext cx="1302" cy="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000" tIns="46800" rIns="90000" bIns="4680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/>
                <a:t>Protocol period</a:t>
              </a:r>
            </a:p>
            <a:p>
              <a:pPr eaLnBrk="1" hangingPunct="1"/>
              <a:r>
                <a:rPr lang="en-US"/>
                <a:t>= T</a:t>
              </a:r>
              <a:r>
                <a:rPr lang="ja-JP" altLang="en-US"/>
                <a:t>’</a:t>
              </a:r>
              <a:r>
                <a:rPr lang="en-US" altLang="ja-JP"/>
                <a:t> time units</a:t>
              </a:r>
              <a:endParaRPr lang="en-US"/>
            </a:p>
          </p:txBody>
        </p:sp>
        <p:sp>
          <p:nvSpPr>
            <p:cNvPr id="87048" name="Line 5"/>
            <p:cNvSpPr>
              <a:spLocks noChangeShapeType="1"/>
            </p:cNvSpPr>
            <p:nvPr/>
          </p:nvSpPr>
          <p:spPr bwMode="auto">
            <a:xfrm>
              <a:off x="1513" y="1200"/>
              <a:ext cx="1440" cy="192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prstDash val="dash"/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87049" name="Line 6"/>
            <p:cNvSpPr>
              <a:spLocks noChangeShapeType="1"/>
            </p:cNvSpPr>
            <p:nvPr/>
          </p:nvSpPr>
          <p:spPr bwMode="auto">
            <a:xfrm flipH="1">
              <a:off x="2185" y="1536"/>
              <a:ext cx="768" cy="192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prstDash val="dash"/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87050" name="Text Box 7"/>
            <p:cNvSpPr txBox="1">
              <a:spLocks noChangeArrowheads="1"/>
            </p:cNvSpPr>
            <p:nvPr/>
          </p:nvSpPr>
          <p:spPr bwMode="auto">
            <a:xfrm>
              <a:off x="1897" y="1488"/>
              <a:ext cx="396" cy="6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28575">
                  <a:solidFill>
                    <a:srgbClr val="000000"/>
                  </a:solidFill>
                  <a:miter lim="800000"/>
                  <a:headEnd type="none" w="lg" len="lg"/>
                  <a:tailEnd type="none" w="lg" len="lg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GB" sz="4800">
                  <a:solidFill>
                    <a:srgbClr val="FF0000"/>
                  </a:solidFill>
                </a:rPr>
                <a:t>X</a:t>
              </a:r>
            </a:p>
          </p:txBody>
        </p:sp>
        <p:sp>
          <p:nvSpPr>
            <p:cNvPr id="87051" name="Line 8"/>
            <p:cNvSpPr>
              <a:spLocks noChangeShapeType="1"/>
            </p:cNvSpPr>
            <p:nvPr/>
          </p:nvSpPr>
          <p:spPr bwMode="auto">
            <a:xfrm>
              <a:off x="1513" y="2064"/>
              <a:ext cx="2400" cy="62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prstDash val="dash"/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87052" name="Line 9"/>
            <p:cNvSpPr>
              <a:spLocks noChangeShapeType="1"/>
            </p:cNvSpPr>
            <p:nvPr/>
          </p:nvSpPr>
          <p:spPr bwMode="auto">
            <a:xfrm>
              <a:off x="3913" y="864"/>
              <a:ext cx="0" cy="3216"/>
            </a:xfrm>
            <a:prstGeom prst="line">
              <a:avLst/>
            </a:prstGeom>
            <a:noFill/>
            <a:ln w="28575">
              <a:solidFill>
                <a:srgbClr val="00CC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87053" name="Line 10"/>
            <p:cNvSpPr>
              <a:spLocks noChangeShapeType="1"/>
            </p:cNvSpPr>
            <p:nvPr/>
          </p:nvSpPr>
          <p:spPr bwMode="auto">
            <a:xfrm>
              <a:off x="1513" y="2064"/>
              <a:ext cx="2784" cy="24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prstDash val="dash"/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87054" name="Line 11"/>
            <p:cNvSpPr>
              <a:spLocks noChangeShapeType="1"/>
            </p:cNvSpPr>
            <p:nvPr/>
          </p:nvSpPr>
          <p:spPr bwMode="auto">
            <a:xfrm>
              <a:off x="4777" y="864"/>
              <a:ext cx="0" cy="3168"/>
            </a:xfrm>
            <a:prstGeom prst="line">
              <a:avLst/>
            </a:prstGeom>
            <a:noFill/>
            <a:ln w="28575">
              <a:solidFill>
                <a:srgbClr val="00CC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87055" name="Line 12"/>
            <p:cNvSpPr>
              <a:spLocks noChangeShapeType="1"/>
            </p:cNvSpPr>
            <p:nvPr/>
          </p:nvSpPr>
          <p:spPr bwMode="auto">
            <a:xfrm flipH="1">
              <a:off x="2953" y="2784"/>
              <a:ext cx="912" cy="14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prstDash val="dash"/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87056" name="Line 13"/>
            <p:cNvSpPr>
              <a:spLocks noChangeShapeType="1"/>
            </p:cNvSpPr>
            <p:nvPr/>
          </p:nvSpPr>
          <p:spPr bwMode="auto">
            <a:xfrm>
              <a:off x="2953" y="3072"/>
              <a:ext cx="960" cy="9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prstDash val="dash"/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87057" name="Line 14"/>
            <p:cNvSpPr>
              <a:spLocks noChangeShapeType="1"/>
            </p:cNvSpPr>
            <p:nvPr/>
          </p:nvSpPr>
          <p:spPr bwMode="auto">
            <a:xfrm flipH="1">
              <a:off x="1513" y="3312"/>
              <a:ext cx="2400" cy="33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prstDash val="dash"/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87058" name="Oval 15"/>
            <p:cNvSpPr>
              <a:spLocks noChangeArrowheads="1"/>
            </p:cNvSpPr>
            <p:nvPr/>
          </p:nvSpPr>
          <p:spPr bwMode="auto">
            <a:xfrm>
              <a:off x="3481" y="624"/>
              <a:ext cx="1872" cy="576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90000" tIns="46800" rIns="90000" bIns="46800" anchor="ctr"/>
            <a:lstStyle/>
            <a:p>
              <a:endParaRPr lang="en-US"/>
            </a:p>
          </p:txBody>
        </p:sp>
        <p:sp>
          <p:nvSpPr>
            <p:cNvPr id="87059" name="Text Box 16"/>
            <p:cNvSpPr txBox="1">
              <a:spLocks noChangeArrowheads="1"/>
            </p:cNvSpPr>
            <p:nvPr/>
          </p:nvSpPr>
          <p:spPr bwMode="auto">
            <a:xfrm>
              <a:off x="4537" y="1152"/>
              <a:ext cx="895" cy="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28575">
                  <a:solidFill>
                    <a:srgbClr val="000000"/>
                  </a:solidFill>
                  <a:prstDash val="dash"/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6800" rIns="90000" bIns="4680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/>
                <a:t>K random</a:t>
              </a:r>
            </a:p>
            <a:p>
              <a:pPr eaLnBrk="1" hangingPunct="1"/>
              <a:r>
                <a:rPr lang="en-US"/>
                <a:t>processes</a:t>
              </a:r>
            </a:p>
          </p:txBody>
        </p:sp>
        <p:sp>
          <p:nvSpPr>
            <p:cNvPr id="87060" name="Text Box 17"/>
            <p:cNvSpPr txBox="1">
              <a:spLocks noChangeArrowheads="1"/>
            </p:cNvSpPr>
            <p:nvPr/>
          </p:nvSpPr>
          <p:spPr bwMode="auto">
            <a:xfrm>
              <a:off x="1369" y="576"/>
              <a:ext cx="349" cy="388"/>
            </a:xfrm>
            <a:prstGeom prst="rect">
              <a:avLst/>
            </a:pr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28575">
                  <a:solidFill>
                    <a:srgbClr val="000000"/>
                  </a:solidFill>
                  <a:miter lim="800000"/>
                  <a:headEnd type="none" w="lg" len="lg"/>
                  <a:tailEnd type="none" w="lg" len="lg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GB" i="1">
                  <a:solidFill>
                    <a:srgbClr val="000066"/>
                  </a:solidFill>
                </a:rPr>
                <a:t>pi</a:t>
              </a:r>
            </a:p>
          </p:txBody>
        </p:sp>
        <p:sp>
          <p:nvSpPr>
            <p:cNvPr id="87061" name="Line 18"/>
            <p:cNvSpPr>
              <a:spLocks noChangeShapeType="1"/>
            </p:cNvSpPr>
            <p:nvPr/>
          </p:nvSpPr>
          <p:spPr bwMode="auto">
            <a:xfrm>
              <a:off x="313" y="960"/>
              <a:ext cx="1191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87062" name="Line 19"/>
            <p:cNvSpPr>
              <a:spLocks noChangeShapeType="1"/>
            </p:cNvSpPr>
            <p:nvPr/>
          </p:nvSpPr>
          <p:spPr bwMode="auto">
            <a:xfrm>
              <a:off x="265" y="3888"/>
              <a:ext cx="125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87063" name="Line 20"/>
            <p:cNvSpPr>
              <a:spLocks noChangeShapeType="1"/>
            </p:cNvSpPr>
            <p:nvPr/>
          </p:nvSpPr>
          <p:spPr bwMode="auto">
            <a:xfrm>
              <a:off x="409" y="960"/>
              <a:ext cx="0" cy="144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 type="arrow" w="med" len="med"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87064" name="Line 21"/>
            <p:cNvSpPr>
              <a:spLocks noChangeShapeType="1"/>
            </p:cNvSpPr>
            <p:nvPr/>
          </p:nvSpPr>
          <p:spPr bwMode="auto">
            <a:xfrm>
              <a:off x="409" y="3360"/>
              <a:ext cx="0" cy="52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 type="arrow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87065" name="Text Box 22"/>
            <p:cNvSpPr txBox="1">
              <a:spLocks noChangeArrowheads="1"/>
            </p:cNvSpPr>
            <p:nvPr/>
          </p:nvSpPr>
          <p:spPr bwMode="auto">
            <a:xfrm>
              <a:off x="3913" y="2688"/>
              <a:ext cx="592" cy="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2000" b="1">
                  <a:latin typeface="Courier New" charset="0"/>
                </a:rPr>
                <a:t>ping</a:t>
              </a:r>
            </a:p>
          </p:txBody>
        </p:sp>
        <p:sp>
          <p:nvSpPr>
            <p:cNvPr id="87066" name="Text Box 23"/>
            <p:cNvSpPr txBox="1">
              <a:spLocks noChangeArrowheads="1"/>
            </p:cNvSpPr>
            <p:nvPr/>
          </p:nvSpPr>
          <p:spPr bwMode="auto">
            <a:xfrm>
              <a:off x="2953" y="1440"/>
              <a:ext cx="592" cy="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2000" b="1">
                  <a:latin typeface="Courier New" charset="0"/>
                </a:rPr>
                <a:t>ack</a:t>
              </a:r>
            </a:p>
          </p:txBody>
        </p:sp>
        <p:sp>
          <p:nvSpPr>
            <p:cNvPr id="87067" name="Text Box 24"/>
            <p:cNvSpPr txBox="1">
              <a:spLocks noChangeArrowheads="1"/>
            </p:cNvSpPr>
            <p:nvPr/>
          </p:nvSpPr>
          <p:spPr bwMode="auto">
            <a:xfrm>
              <a:off x="649" y="2016"/>
              <a:ext cx="960" cy="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2000" b="1">
                  <a:latin typeface="Courier New" charset="0"/>
                </a:rPr>
                <a:t>ping-req</a:t>
              </a:r>
            </a:p>
          </p:txBody>
        </p:sp>
        <p:sp>
          <p:nvSpPr>
            <p:cNvPr id="87068" name="Text Box 25"/>
            <p:cNvSpPr txBox="1">
              <a:spLocks noChangeArrowheads="1"/>
            </p:cNvSpPr>
            <p:nvPr/>
          </p:nvSpPr>
          <p:spPr bwMode="auto">
            <a:xfrm>
              <a:off x="2521" y="3024"/>
              <a:ext cx="432" cy="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2000" b="1">
                  <a:latin typeface="Courier New" charset="0"/>
                </a:rPr>
                <a:t>ack</a:t>
              </a:r>
            </a:p>
          </p:txBody>
        </p:sp>
        <p:sp>
          <p:nvSpPr>
            <p:cNvPr id="87069" name="Text Box 26"/>
            <p:cNvSpPr txBox="1">
              <a:spLocks noChangeArrowheads="1"/>
            </p:cNvSpPr>
            <p:nvPr/>
          </p:nvSpPr>
          <p:spPr bwMode="auto">
            <a:xfrm>
              <a:off x="409" y="960"/>
              <a:ext cx="1200" cy="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>
                <a:buFontTx/>
                <a:buChar char="•"/>
              </a:pPr>
              <a:r>
                <a:rPr lang="en-US" sz="2000" b="1">
                  <a:latin typeface="Courier New" charset="0"/>
                </a:rPr>
                <a:t>random </a:t>
              </a:r>
              <a:r>
                <a:rPr lang="en-US" sz="2000" b="1" i="1">
                  <a:latin typeface="Courier New" charset="0"/>
                </a:rPr>
                <a:t>pj</a:t>
              </a:r>
            </a:p>
          </p:txBody>
        </p:sp>
        <p:sp>
          <p:nvSpPr>
            <p:cNvPr id="87070" name="Text Box 27"/>
            <p:cNvSpPr txBox="1">
              <a:spLocks noChangeArrowheads="1"/>
            </p:cNvSpPr>
            <p:nvPr/>
          </p:nvSpPr>
          <p:spPr bwMode="auto">
            <a:xfrm>
              <a:off x="4249" y="2064"/>
              <a:ext cx="396" cy="6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28575">
                  <a:solidFill>
                    <a:srgbClr val="000000"/>
                  </a:solidFill>
                  <a:miter lim="800000"/>
                  <a:headEnd type="none" w="lg" len="lg"/>
                  <a:tailEnd type="none" w="lg" len="lg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GB" sz="4800">
                  <a:solidFill>
                    <a:srgbClr val="FF3300"/>
                  </a:solidFill>
                </a:rPr>
                <a:t>X</a:t>
              </a:r>
            </a:p>
          </p:txBody>
        </p:sp>
        <p:sp>
          <p:nvSpPr>
            <p:cNvPr id="87071" name="Text Box 28"/>
            <p:cNvSpPr txBox="1">
              <a:spLocks noChangeArrowheads="1"/>
            </p:cNvSpPr>
            <p:nvPr/>
          </p:nvSpPr>
          <p:spPr bwMode="auto">
            <a:xfrm>
              <a:off x="3913" y="3216"/>
              <a:ext cx="432" cy="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2000" b="1">
                  <a:latin typeface="Courier New" charset="0"/>
                </a:rPr>
                <a:t>ack</a:t>
              </a:r>
            </a:p>
          </p:txBody>
        </p:sp>
        <p:sp>
          <p:nvSpPr>
            <p:cNvPr id="87072" name="Text Box 29"/>
            <p:cNvSpPr txBox="1">
              <a:spLocks noChangeArrowheads="1"/>
            </p:cNvSpPr>
            <p:nvPr/>
          </p:nvSpPr>
          <p:spPr bwMode="auto">
            <a:xfrm>
              <a:off x="1033" y="1152"/>
              <a:ext cx="504" cy="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2000" b="1">
                  <a:latin typeface="Courier New" charset="0"/>
                </a:rPr>
                <a:t>ping</a:t>
              </a:r>
              <a:endParaRPr lang="en-US"/>
            </a:p>
          </p:txBody>
        </p:sp>
        <p:sp>
          <p:nvSpPr>
            <p:cNvPr id="87073" name="Text Box 30"/>
            <p:cNvSpPr txBox="1">
              <a:spLocks noChangeArrowheads="1"/>
            </p:cNvSpPr>
            <p:nvPr/>
          </p:nvSpPr>
          <p:spPr bwMode="auto">
            <a:xfrm>
              <a:off x="409" y="1824"/>
              <a:ext cx="1056" cy="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>
                <a:buFontTx/>
                <a:buChar char="•"/>
              </a:pPr>
              <a:r>
                <a:rPr lang="en-US" sz="2000" b="1">
                  <a:latin typeface="Courier New" charset="0"/>
                </a:rPr>
                <a:t>random K</a:t>
              </a:r>
            </a:p>
          </p:txBody>
        </p:sp>
      </p:grpSp>
      <p:sp>
        <p:nvSpPr>
          <p:cNvPr id="87044" name="Line 31"/>
          <p:cNvSpPr>
            <a:spLocks noChangeShapeType="1"/>
          </p:cNvSpPr>
          <p:nvPr/>
        </p:nvSpPr>
        <p:spPr bwMode="auto">
          <a:xfrm>
            <a:off x="4724400" y="1028700"/>
            <a:ext cx="0" cy="3829050"/>
          </a:xfrm>
          <a:prstGeom prst="line">
            <a:avLst/>
          </a:prstGeom>
          <a:noFill/>
          <a:ln w="28575">
            <a:solidFill>
              <a:srgbClr val="00CCFF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87045" name="Line 32"/>
          <p:cNvSpPr>
            <a:spLocks noChangeShapeType="1"/>
          </p:cNvSpPr>
          <p:nvPr/>
        </p:nvSpPr>
        <p:spPr bwMode="auto">
          <a:xfrm>
            <a:off x="2362200" y="1028700"/>
            <a:ext cx="0" cy="3829050"/>
          </a:xfrm>
          <a:prstGeom prst="line">
            <a:avLst/>
          </a:prstGeom>
          <a:noFill/>
          <a:ln w="28575">
            <a:solidFill>
              <a:srgbClr val="00CCFF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87046" name="Text Box 33"/>
          <p:cNvSpPr txBox="1">
            <a:spLocks noChangeArrowheads="1"/>
          </p:cNvSpPr>
          <p:nvPr/>
        </p:nvSpPr>
        <p:spPr bwMode="auto">
          <a:xfrm>
            <a:off x="4495800" y="685800"/>
            <a:ext cx="554038" cy="461963"/>
          </a:xfrm>
          <a:prstGeom prst="rect">
            <a:avLst/>
          </a:prstGeom>
          <a:solidFill>
            <a:srgbClr val="00CC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28575">
                <a:solidFill>
                  <a:srgbClr val="000000"/>
                </a:solidFill>
                <a:miter lim="800000"/>
                <a:headEnd type="none" w="lg" len="lg"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GB" i="1">
                <a:solidFill>
                  <a:srgbClr val="000066"/>
                </a:solidFill>
              </a:rPr>
              <a:t>pj</a:t>
            </a:r>
          </a:p>
        </p:txBody>
      </p:sp>
    </p:spTree>
  </p:cSld>
  <p:clrMapOvr>
    <a:masterClrMapping/>
  </p:clrMapOvr>
  <p:transition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3" name="Slide Number Placeholder 7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B6E8AEE5-3515-D040-8E7B-B79F641247A4}" type="slidenum">
              <a:rPr lang="en-US" sz="1400"/>
              <a:pPr eaLnBrk="1" hangingPunct="1"/>
              <a:t>48</a:t>
            </a:fld>
            <a:endParaRPr lang="en-US" sz="1400"/>
          </a:p>
        </p:txBody>
      </p:sp>
      <p:sp>
        <p:nvSpPr>
          <p:cNvPr id="95234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1978025"/>
            <a:ext cx="8291512" cy="2268538"/>
          </a:xfrm>
        </p:spPr>
        <p:txBody>
          <a:bodyPr/>
          <a:lstStyle/>
          <a:p>
            <a:pPr eaLnBrk="1" hangingPunct="1"/>
            <a:r>
              <a:rPr lang="en-GB" sz="2400">
                <a:latin typeface="Times New Roman" charset="0"/>
              </a:rPr>
              <a:t>Prob. of being pinged in T’=</a:t>
            </a:r>
          </a:p>
          <a:p>
            <a:pPr eaLnBrk="1" hangingPunct="1"/>
            <a:endParaRPr lang="en-GB" sz="2400">
              <a:latin typeface="Times New Roman" charset="0"/>
            </a:endParaRPr>
          </a:p>
          <a:p>
            <a:pPr eaLnBrk="1" hangingPunct="1"/>
            <a:r>
              <a:rPr lang="en-GB" sz="2400">
                <a:latin typeface="Times New Roman" charset="0"/>
              </a:rPr>
              <a:t>E[</a:t>
            </a:r>
            <a:r>
              <a:rPr lang="en-GB" sz="2400" i="1">
                <a:latin typeface="Times New Roman" charset="0"/>
              </a:rPr>
              <a:t>T </a:t>
            </a:r>
            <a:r>
              <a:rPr lang="en-GB" sz="2400">
                <a:latin typeface="Times New Roman" charset="0"/>
              </a:rPr>
              <a:t>] = </a:t>
            </a:r>
          </a:p>
          <a:p>
            <a:pPr eaLnBrk="1" hangingPunct="1"/>
            <a:endParaRPr lang="en-GB" sz="2400">
              <a:latin typeface="Times New Roman" charset="0"/>
            </a:endParaRPr>
          </a:p>
          <a:p>
            <a:pPr eaLnBrk="1" hangingPunct="1"/>
            <a:r>
              <a:rPr lang="en-GB" sz="2400">
                <a:latin typeface="Times New Roman" charset="0"/>
              </a:rPr>
              <a:t>Completeness:</a:t>
            </a:r>
            <a:r>
              <a:rPr lang="en-GB" sz="2400" i="1">
                <a:latin typeface="Times New Roman" charset="0"/>
              </a:rPr>
              <a:t> Any </a:t>
            </a:r>
            <a:r>
              <a:rPr lang="en-GB" sz="2400">
                <a:latin typeface="Times New Roman" charset="0"/>
              </a:rPr>
              <a:t>alive member detects failure</a:t>
            </a:r>
          </a:p>
          <a:p>
            <a:pPr lvl="1" eaLnBrk="1" hangingPunct="1"/>
            <a:r>
              <a:rPr lang="en-GB" sz="2000">
                <a:latin typeface="Times New Roman" charset="0"/>
              </a:rPr>
              <a:t>Eventually</a:t>
            </a:r>
          </a:p>
          <a:p>
            <a:pPr lvl="1" eaLnBrk="1" hangingPunct="1"/>
            <a:r>
              <a:rPr lang="en-GB" sz="2000">
                <a:latin typeface="Times New Roman" charset="0"/>
              </a:rPr>
              <a:t>By using a trick: within worst case </a:t>
            </a:r>
            <a:r>
              <a:rPr lang="en-GB" sz="2000" i="1">
                <a:latin typeface="Times New Roman" charset="0"/>
              </a:rPr>
              <a:t>O(N) </a:t>
            </a:r>
            <a:r>
              <a:rPr lang="en-GB" sz="2000">
                <a:latin typeface="Times New Roman" charset="0"/>
              </a:rPr>
              <a:t>protocol periods</a:t>
            </a:r>
          </a:p>
          <a:p>
            <a:pPr lvl="1" eaLnBrk="1" hangingPunct="1"/>
            <a:endParaRPr lang="en-GB" sz="2000">
              <a:latin typeface="Times New Roman" charset="0"/>
            </a:endParaRPr>
          </a:p>
          <a:p>
            <a:pPr eaLnBrk="1" hangingPunct="1"/>
            <a:endParaRPr lang="en-GB" sz="2400" i="1">
              <a:latin typeface="Times New Roman" charset="0"/>
            </a:endParaRPr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pPr eaLnBrk="1" hangingPunct="1"/>
            <a:r>
              <a:rPr lang="en-GB">
                <a:latin typeface="Whitney-BlackSC" charset="0"/>
                <a:cs typeface="Whitney-BlackSC" charset="0"/>
              </a:rPr>
              <a:t>Detection Time</a:t>
            </a:r>
          </a:p>
        </p:txBody>
      </p:sp>
      <p:graphicFrame>
        <p:nvGraphicFramePr>
          <p:cNvPr id="95236" name="Object 2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1828800" y="2647950"/>
          <a:ext cx="1223963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82391" imgH="393529" progId="Equation.3">
                  <p:embed/>
                </p:oleObj>
              </mc:Choice>
              <mc:Fallback>
                <p:oleObj name="Equation" r:id="rId3" imgW="482391" imgH="393529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2647950"/>
                        <a:ext cx="1223963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5237" name="Object 3"/>
          <p:cNvGraphicFramePr>
            <a:graphicFrameLocks noGrp="1" noChangeAspect="1"/>
          </p:cNvGraphicFramePr>
          <p:nvPr>
            <p:ph idx="4294967295"/>
          </p:nvPr>
        </p:nvGraphicFramePr>
        <p:xfrm>
          <a:off x="4800600" y="1733550"/>
          <a:ext cx="2914650" cy="903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333500" imgH="393700" progId="Equation.3">
                  <p:embed/>
                </p:oleObj>
              </mc:Choice>
              <mc:Fallback>
                <p:oleObj name="Equation" r:id="rId5" imgW="1333500" imgH="3937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1733550"/>
                        <a:ext cx="2914650" cy="903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Slide Number Placeholder 7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B996D0D6-6331-6E45-989B-CA4AFE5CAFA3}" type="slidenum">
              <a:rPr lang="en-US" sz="1400"/>
              <a:pPr eaLnBrk="1" hangingPunct="1"/>
              <a:t>49</a:t>
            </a:fld>
            <a:endParaRPr lang="en-US" sz="1400"/>
          </a:p>
        </p:txBody>
      </p:sp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pPr eaLnBrk="1" hangingPunct="1"/>
            <a:r>
              <a:rPr lang="en-GB">
                <a:latin typeface="Whitney-BlackSC" charset="0"/>
                <a:cs typeface="Whitney-BlackSC" charset="0"/>
              </a:rPr>
              <a:t>Accuracy, Load</a:t>
            </a:r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384300"/>
            <a:ext cx="8291513" cy="3016250"/>
          </a:xfrm>
        </p:spPr>
        <p:txBody>
          <a:bodyPr/>
          <a:lstStyle/>
          <a:p>
            <a:pPr eaLnBrk="1" hangingPunct="1"/>
            <a:endParaRPr lang="en-GB" sz="2800">
              <a:latin typeface="Times New Roman" charset="0"/>
            </a:endParaRPr>
          </a:p>
          <a:p>
            <a:pPr eaLnBrk="1" hangingPunct="1"/>
            <a:r>
              <a:rPr lang="en-GB" sz="2800" i="1">
                <a:latin typeface="Times New Roman" charset="0"/>
              </a:rPr>
              <a:t>PM(T) </a:t>
            </a:r>
            <a:r>
              <a:rPr lang="en-GB" sz="2800">
                <a:latin typeface="Times New Roman" charset="0"/>
              </a:rPr>
              <a:t>is exponential in -</a:t>
            </a:r>
            <a:r>
              <a:rPr lang="en-GB" sz="2800" i="1">
                <a:latin typeface="Times New Roman" charset="0"/>
              </a:rPr>
              <a:t>K.</a:t>
            </a:r>
            <a:r>
              <a:rPr lang="en-GB" sz="2800">
                <a:latin typeface="Times New Roman" charset="0"/>
              </a:rPr>
              <a:t> Also depends on </a:t>
            </a:r>
            <a:r>
              <a:rPr lang="en-GB" sz="2800" i="1">
                <a:latin typeface="Times New Roman" charset="0"/>
              </a:rPr>
              <a:t>pml</a:t>
            </a:r>
            <a:r>
              <a:rPr lang="en-GB" sz="2800">
                <a:latin typeface="Times New Roman" charset="0"/>
              </a:rPr>
              <a:t> (and </a:t>
            </a:r>
            <a:r>
              <a:rPr lang="en-GB" sz="2800" i="1">
                <a:latin typeface="Times New Roman" charset="0"/>
              </a:rPr>
              <a:t>pf</a:t>
            </a:r>
            <a:r>
              <a:rPr lang="en-GB" sz="2800">
                <a:latin typeface="Times New Roman" charset="0"/>
              </a:rPr>
              <a:t> )</a:t>
            </a:r>
          </a:p>
          <a:p>
            <a:pPr lvl="1" eaLnBrk="1" hangingPunct="1"/>
            <a:r>
              <a:rPr lang="en-GB" sz="2400">
                <a:latin typeface="Times New Roman" charset="0"/>
              </a:rPr>
              <a:t>See paper</a:t>
            </a:r>
          </a:p>
          <a:p>
            <a:pPr eaLnBrk="1" hangingPunct="1"/>
            <a:endParaRPr lang="en-GB" sz="2800" i="1">
              <a:latin typeface="Times New Roman" charset="0"/>
            </a:endParaRPr>
          </a:p>
          <a:p>
            <a:pPr eaLnBrk="1" hangingPunct="1"/>
            <a:endParaRPr lang="en-GB" sz="2800" i="1">
              <a:latin typeface="Times New Roman" charset="0"/>
            </a:endParaRPr>
          </a:p>
          <a:p>
            <a:pPr eaLnBrk="1" hangingPunct="1"/>
            <a:r>
              <a:rPr lang="en-GB" sz="2800" i="1">
                <a:latin typeface="Times New Roman" charset="0"/>
              </a:rPr>
              <a:t>                                       </a:t>
            </a:r>
            <a:r>
              <a:rPr lang="en-GB" sz="2800">
                <a:latin typeface="Times New Roman" charset="0"/>
              </a:rPr>
              <a:t>for up to 15 % loss rates</a:t>
            </a:r>
            <a:r>
              <a:rPr lang="en-GB" sz="2800" i="1">
                <a:latin typeface="Times New Roman" charset="0"/>
              </a:rPr>
              <a:t> </a:t>
            </a:r>
          </a:p>
          <a:p>
            <a:pPr eaLnBrk="1" hangingPunct="1"/>
            <a:endParaRPr lang="en-GB" sz="2800" i="1">
              <a:latin typeface="Times New Roman" charset="0"/>
            </a:endParaRPr>
          </a:p>
          <a:p>
            <a:pPr eaLnBrk="1" hangingPunct="1"/>
            <a:endParaRPr lang="en-GB" sz="2800">
              <a:latin typeface="Times New Roman" charset="0"/>
            </a:endParaRPr>
          </a:p>
        </p:txBody>
      </p:sp>
      <p:graphicFrame>
        <p:nvGraphicFramePr>
          <p:cNvPr id="93188" name="Object 2"/>
          <p:cNvGraphicFramePr>
            <a:graphicFrameLocks noGrp="1" noChangeAspect="1"/>
          </p:cNvGraphicFramePr>
          <p:nvPr>
            <p:ph sz="quarter" idx="3"/>
            <p:extLst>
              <p:ext uri="{D42A27DB-BD31-4B8C-83A1-F6EECF244321}">
                <p14:modId xmlns:p14="http://schemas.microsoft.com/office/powerpoint/2010/main" val="2807484998"/>
              </p:ext>
            </p:extLst>
          </p:nvPr>
        </p:nvGraphicFramePr>
        <p:xfrm>
          <a:off x="971550" y="3970338"/>
          <a:ext cx="1287463" cy="811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545863" imgH="393529" progId="Equation.3">
                  <p:embed/>
                </p:oleObj>
              </mc:Choice>
              <mc:Fallback>
                <p:oleObj name="Equation" r:id="rId3" imgW="545863" imgH="393529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550" y="3970338"/>
                        <a:ext cx="1287463" cy="811212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3189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86940448"/>
              </p:ext>
            </p:extLst>
          </p:nvPr>
        </p:nvGraphicFramePr>
        <p:xfrm>
          <a:off x="2590800" y="4019550"/>
          <a:ext cx="1377950" cy="695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583947" imgH="393529" progId="Equation.3">
                  <p:embed/>
                </p:oleObj>
              </mc:Choice>
              <mc:Fallback>
                <p:oleObj name="Equation" r:id="rId5" imgW="583947" imgH="393529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4019550"/>
                        <a:ext cx="1377950" cy="695325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2063D2FE-20AC-B043-80B9-A1EB6950EFAA}" type="slidenum">
              <a:rPr lang="en-US" sz="1400"/>
              <a:pPr eaLnBrk="1" hangingPunct="1"/>
              <a:t>5</a:t>
            </a:fld>
            <a:endParaRPr lang="en-US" sz="1400"/>
          </a:p>
        </p:txBody>
      </p:sp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0"/>
            <a:ext cx="7772400" cy="857250"/>
          </a:xfrm>
        </p:spPr>
        <p:txBody>
          <a:bodyPr/>
          <a:lstStyle/>
          <a:p>
            <a:pPr eaLnBrk="1" hangingPunct="1"/>
            <a:r>
              <a:rPr lang="en-GB">
                <a:latin typeface="Whitney-BlackSC" charset="0"/>
                <a:cs typeface="Whitney-BlackSC" charset="0"/>
              </a:rPr>
              <a:t>Group Membership Service</a:t>
            </a:r>
          </a:p>
        </p:txBody>
      </p:sp>
      <p:sp>
        <p:nvSpPr>
          <p:cNvPr id="27651" name="AutoShape 3"/>
          <p:cNvSpPr>
            <a:spLocks noChangeArrowheads="1"/>
          </p:cNvSpPr>
          <p:nvPr/>
        </p:nvSpPr>
        <p:spPr bwMode="auto">
          <a:xfrm>
            <a:off x="5943600" y="2628900"/>
            <a:ext cx="2362200" cy="796925"/>
          </a:xfrm>
          <a:prstGeom prst="cube">
            <a:avLst>
              <a:gd name="adj" fmla="val 25000"/>
            </a:avLst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52" name="AutoShape 4"/>
          <p:cNvSpPr>
            <a:spLocks noChangeArrowheads="1"/>
          </p:cNvSpPr>
          <p:nvPr/>
        </p:nvSpPr>
        <p:spPr bwMode="auto">
          <a:xfrm rot="5397037">
            <a:off x="4362450" y="-2247900"/>
            <a:ext cx="342900" cy="8153400"/>
          </a:xfrm>
          <a:prstGeom prst="moon">
            <a:avLst>
              <a:gd name="adj" fmla="val 50000"/>
            </a:avLst>
          </a:prstGeom>
          <a:solidFill>
            <a:srgbClr val="00CCFF"/>
          </a:solidFill>
          <a:ln w="9525">
            <a:solidFill>
              <a:srgbClr val="00CC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8117" name="Text Box 5" descr="White marble"/>
          <p:cNvSpPr txBox="1">
            <a:spLocks noChangeArrowheads="1"/>
          </p:cNvSpPr>
          <p:nvPr/>
        </p:nvSpPr>
        <p:spPr bwMode="auto">
          <a:xfrm>
            <a:off x="1676399" y="857250"/>
            <a:ext cx="3505195" cy="120015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b="1" dirty="0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</a:rPr>
              <a:t>Application Queries</a:t>
            </a:r>
          </a:p>
          <a:p>
            <a:pPr>
              <a:defRPr/>
            </a:pPr>
            <a:r>
              <a:rPr lang="en-US" b="1" dirty="0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</a:rPr>
              <a:t>     e.g., gossip, database, 	DHT</a:t>
            </a:r>
            <a:r>
              <a:rPr lang="ja-JP" altLang="en-US" b="1" dirty="0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</a:rPr>
              <a:t>’</a:t>
            </a:r>
            <a:r>
              <a:rPr lang="en-US" altLang="ja-JP" b="1" dirty="0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</a:rPr>
              <a:t>s, etc.</a:t>
            </a:r>
            <a:endParaRPr lang="en-US" b="1" dirty="0">
              <a:solidFill>
                <a:srgbClr val="0000FF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imes New Roman" charset="0"/>
            </a:endParaRPr>
          </a:p>
        </p:txBody>
      </p:sp>
      <p:sp>
        <p:nvSpPr>
          <p:cNvPr id="27654" name="Text Box 6"/>
          <p:cNvSpPr txBox="1">
            <a:spLocks noChangeArrowheads="1"/>
          </p:cNvSpPr>
          <p:nvPr/>
        </p:nvSpPr>
        <p:spPr bwMode="auto">
          <a:xfrm>
            <a:off x="6227763" y="2800350"/>
            <a:ext cx="157956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000" b="1">
                <a:solidFill>
                  <a:schemeClr val="bg2"/>
                </a:solidFill>
              </a:rPr>
              <a:t>Membership</a:t>
            </a:r>
          </a:p>
          <a:p>
            <a:pPr algn="ctr" eaLnBrk="1" hangingPunct="1"/>
            <a:r>
              <a:rPr lang="en-US" sz="2000" b="1">
                <a:solidFill>
                  <a:schemeClr val="bg2"/>
                </a:solidFill>
              </a:rPr>
              <a:t>Protocol</a:t>
            </a:r>
          </a:p>
        </p:txBody>
      </p:sp>
      <p:sp>
        <p:nvSpPr>
          <p:cNvPr id="27655" name="AutoShape 7"/>
          <p:cNvSpPr>
            <a:spLocks noChangeArrowheads="1"/>
          </p:cNvSpPr>
          <p:nvPr/>
        </p:nvSpPr>
        <p:spPr bwMode="auto">
          <a:xfrm>
            <a:off x="1600200" y="2514600"/>
            <a:ext cx="1290638" cy="625475"/>
          </a:xfrm>
          <a:prstGeom prst="flowChartMultidocument">
            <a:avLst/>
          </a:prstGeom>
          <a:gradFill rotWithShape="0">
            <a:gsLst>
              <a:gs pos="0">
                <a:srgbClr val="CC3300"/>
              </a:gs>
              <a:gs pos="100000">
                <a:srgbClr val="0000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56" name="Text Box 8"/>
          <p:cNvSpPr txBox="1">
            <a:spLocks noChangeArrowheads="1"/>
          </p:cNvSpPr>
          <p:nvPr/>
        </p:nvSpPr>
        <p:spPr bwMode="auto">
          <a:xfrm>
            <a:off x="1089025" y="3259138"/>
            <a:ext cx="237807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GB" i="1">
                <a:solidFill>
                  <a:srgbClr val="FFFFFF"/>
                </a:solidFill>
              </a:rPr>
              <a:t>Group </a:t>
            </a:r>
          </a:p>
          <a:p>
            <a:pPr algn="ctr" eaLnBrk="1" hangingPunct="1"/>
            <a:r>
              <a:rPr lang="en-GB" i="1">
                <a:solidFill>
                  <a:srgbClr val="FFFFFF"/>
                </a:solidFill>
              </a:rPr>
              <a:t>Membership List</a:t>
            </a:r>
            <a:endParaRPr lang="en-US" i="1">
              <a:solidFill>
                <a:srgbClr val="FFFFFF"/>
              </a:solidFill>
            </a:endParaRPr>
          </a:p>
        </p:txBody>
      </p:sp>
      <p:sp>
        <p:nvSpPr>
          <p:cNvPr id="27657" name="Text Box 9"/>
          <p:cNvSpPr txBox="1">
            <a:spLocks noChangeArrowheads="1"/>
          </p:cNvSpPr>
          <p:nvPr/>
        </p:nvSpPr>
        <p:spPr bwMode="auto">
          <a:xfrm>
            <a:off x="3014663" y="2114550"/>
            <a:ext cx="296545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i="1">
                <a:solidFill>
                  <a:srgbClr val="FFFFFF"/>
                </a:solidFill>
              </a:rPr>
              <a:t> joins, leaves, failures</a:t>
            </a:r>
          </a:p>
          <a:p>
            <a:pPr algn="ctr" eaLnBrk="1" hangingPunct="1"/>
            <a:r>
              <a:rPr lang="en-US" i="1">
                <a:solidFill>
                  <a:srgbClr val="FFFFFF"/>
                </a:solidFill>
              </a:rPr>
              <a:t>of members</a:t>
            </a:r>
          </a:p>
        </p:txBody>
      </p:sp>
      <p:sp>
        <p:nvSpPr>
          <p:cNvPr id="218122" name="Text Box 10"/>
          <p:cNvSpPr txBox="1">
            <a:spLocks noChangeArrowheads="1"/>
          </p:cNvSpPr>
          <p:nvPr/>
        </p:nvSpPr>
        <p:spPr bwMode="auto">
          <a:xfrm>
            <a:off x="4321175" y="4171950"/>
            <a:ext cx="230822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>
              <a:defRPr/>
            </a:pPr>
            <a:r>
              <a:rPr lang="en-US" b="1" dirty="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</a:rPr>
              <a:t>Unreliable </a:t>
            </a:r>
          </a:p>
          <a:p>
            <a:pPr algn="r">
              <a:defRPr/>
            </a:pPr>
            <a:r>
              <a:rPr lang="en-US" b="1" dirty="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</a:rPr>
              <a:t>Communication</a:t>
            </a:r>
          </a:p>
        </p:txBody>
      </p:sp>
      <p:sp>
        <p:nvSpPr>
          <p:cNvPr id="27659" name="AutoShape 11"/>
          <p:cNvSpPr>
            <a:spLocks noChangeArrowheads="1"/>
          </p:cNvSpPr>
          <p:nvPr/>
        </p:nvSpPr>
        <p:spPr bwMode="auto">
          <a:xfrm>
            <a:off x="3200400" y="2743200"/>
            <a:ext cx="2590800" cy="193675"/>
          </a:xfrm>
          <a:prstGeom prst="leftArrow">
            <a:avLst>
              <a:gd name="adj1" fmla="val 50000"/>
              <a:gd name="adj2" fmla="val 250820"/>
            </a:avLst>
          </a:prstGeom>
          <a:solidFill>
            <a:srgbClr val="777777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60" name="AutoShape 12"/>
          <p:cNvSpPr>
            <a:spLocks noChangeArrowheads="1"/>
          </p:cNvSpPr>
          <p:nvPr/>
        </p:nvSpPr>
        <p:spPr bwMode="auto">
          <a:xfrm>
            <a:off x="3276600" y="2971800"/>
            <a:ext cx="2514600" cy="171450"/>
          </a:xfrm>
          <a:prstGeom prst="rightArrow">
            <a:avLst>
              <a:gd name="adj1" fmla="val 50000"/>
              <a:gd name="adj2" fmla="val 275000"/>
            </a:avLst>
          </a:prstGeom>
          <a:solidFill>
            <a:srgbClr val="777777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61" name="AutoShape 13"/>
          <p:cNvSpPr>
            <a:spLocks noChangeArrowheads="1"/>
          </p:cNvSpPr>
          <p:nvPr/>
        </p:nvSpPr>
        <p:spPr bwMode="auto">
          <a:xfrm rot="5397037">
            <a:off x="4362450" y="-76200"/>
            <a:ext cx="342900" cy="8153400"/>
          </a:xfrm>
          <a:prstGeom prst="moon">
            <a:avLst>
              <a:gd name="adj" fmla="val 50000"/>
            </a:avLst>
          </a:prstGeom>
          <a:solidFill>
            <a:srgbClr val="00CCFF"/>
          </a:solidFill>
          <a:ln w="9525">
            <a:solidFill>
              <a:srgbClr val="00CC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7662" name="AutoShape 14"/>
          <p:cNvSpPr>
            <a:spLocks noChangeArrowheads="1"/>
          </p:cNvSpPr>
          <p:nvPr/>
        </p:nvSpPr>
        <p:spPr bwMode="auto">
          <a:xfrm>
            <a:off x="6781800" y="3486150"/>
            <a:ext cx="304800" cy="1371600"/>
          </a:xfrm>
          <a:prstGeom prst="upDownArrow">
            <a:avLst>
              <a:gd name="adj1" fmla="val 50000"/>
              <a:gd name="adj2" fmla="val 120000"/>
            </a:avLst>
          </a:prstGeom>
          <a:solidFill>
            <a:srgbClr val="777777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8127" name="AutoShape 15" descr="Green marble"/>
          <p:cNvSpPr>
            <a:spLocks noChangeArrowheads="1"/>
          </p:cNvSpPr>
          <p:nvPr/>
        </p:nvSpPr>
        <p:spPr bwMode="auto">
          <a:xfrm rot="2816484">
            <a:off x="5621338" y="936625"/>
            <a:ext cx="3149600" cy="4283075"/>
          </a:xfrm>
          <a:prstGeom prst="irregularSeal2">
            <a:avLst/>
          </a:prstGeom>
          <a:noFill/>
          <a:ln w="3810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4" name="Line 16"/>
          <p:cNvSpPr>
            <a:spLocks noChangeShapeType="1"/>
          </p:cNvSpPr>
          <p:nvPr/>
        </p:nvSpPr>
        <p:spPr bwMode="auto">
          <a:xfrm>
            <a:off x="2362200" y="1485900"/>
            <a:ext cx="0" cy="971550"/>
          </a:xfrm>
          <a:prstGeom prst="line">
            <a:avLst/>
          </a:prstGeom>
          <a:noFill/>
          <a:ln w="31750">
            <a:solidFill>
              <a:schemeClr val="tx1"/>
            </a:solidFill>
            <a:prstDash val="dash"/>
            <a:round/>
            <a:headEnd/>
            <a:tailEnd type="oval" w="lg" len="lg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7665" name="Text Box 17"/>
          <p:cNvSpPr txBox="1">
            <a:spLocks noChangeArrowheads="1"/>
          </p:cNvSpPr>
          <p:nvPr/>
        </p:nvSpPr>
        <p:spPr bwMode="auto">
          <a:xfrm>
            <a:off x="5513388" y="857250"/>
            <a:ext cx="324961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/>
              <a:t>Application Process</a:t>
            </a:r>
            <a:r>
              <a:rPr lang="en-US" i="1"/>
              <a:t>  </a:t>
            </a:r>
            <a:r>
              <a:rPr lang="en-US" sz="3200" b="1" i="1"/>
              <a:t>pi</a:t>
            </a:r>
          </a:p>
        </p:txBody>
      </p:sp>
      <p:sp>
        <p:nvSpPr>
          <p:cNvPr id="20499" name="Text Box 19"/>
          <p:cNvSpPr txBox="1">
            <a:spLocks noChangeArrowheads="1"/>
          </p:cNvSpPr>
          <p:nvPr/>
        </p:nvSpPr>
        <p:spPr bwMode="auto">
          <a:xfrm>
            <a:off x="1143000" y="3200400"/>
            <a:ext cx="2300288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/>
              <a:t>Membership List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218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 animBg="1"/>
      <p:bldP spid="27652" grpId="0" animBg="1"/>
      <p:bldP spid="218117" grpId="0" animBg="1"/>
      <p:bldP spid="27654" grpId="0"/>
      <p:bldP spid="27655" grpId="0" animBg="1"/>
      <p:bldP spid="218122" grpId="0"/>
      <p:bldP spid="27659" grpId="0" animBg="1"/>
      <p:bldP spid="27660" grpId="0" animBg="1"/>
      <p:bldP spid="27661" grpId="0" animBg="1"/>
      <p:bldP spid="27662" grpId="0" animBg="1"/>
      <p:bldP spid="218127" grpId="0" animBg="1"/>
      <p:bldP spid="27664" grpId="0" animBg="1"/>
      <p:bldP spid="27665" grpId="0"/>
      <p:bldP spid="20499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6E2951F5-F0C4-7449-B4F8-7AF709E22578}" type="slidenum">
              <a:rPr lang="en-US" sz="1400"/>
              <a:pPr eaLnBrk="1" hangingPunct="1"/>
              <a:t>50</a:t>
            </a:fld>
            <a:endParaRPr lang="en-US" sz="1400"/>
          </a:p>
        </p:txBody>
      </p:sp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628650"/>
          </a:xfrm>
        </p:spPr>
        <p:txBody>
          <a:bodyPr/>
          <a:lstStyle/>
          <a:p>
            <a:pPr eaLnBrk="1" hangingPunct="1"/>
            <a:r>
              <a:rPr lang="en-US">
                <a:latin typeface="Whitney-BlackSC" charset="0"/>
                <a:cs typeface="Whitney-BlackSC" charset="0"/>
              </a:rPr>
              <a:t>SWIM Failure Detector</a:t>
            </a:r>
          </a:p>
        </p:txBody>
      </p:sp>
      <p:graphicFrame>
        <p:nvGraphicFramePr>
          <p:cNvPr id="81947" name="Group 27"/>
          <p:cNvGraphicFramePr>
            <a:graphicFrameLocks noGrp="1"/>
          </p:cNvGraphicFramePr>
          <p:nvPr/>
        </p:nvGraphicFramePr>
        <p:xfrm>
          <a:off x="1295400" y="1031875"/>
          <a:ext cx="6477000" cy="4003675"/>
        </p:xfrm>
        <a:graphic>
          <a:graphicData uri="http://schemas.openxmlformats.org/drawingml/2006/table">
            <a:tbl>
              <a:tblPr/>
              <a:tblGrid>
                <a:gridCol w="2438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2639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ＭＳ Ｐゴシック" charset="0"/>
                          <a:cs typeface="ＭＳ Ｐゴシック" charset="0"/>
                        </a:rPr>
                        <a:t>Parameter</a:t>
                      </a:r>
                    </a:p>
                  </a:txBody>
                  <a:tcPr marT="34297" marB="3429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ＭＳ Ｐゴシック" charset="0"/>
                          <a:cs typeface="ＭＳ Ｐゴシック" charset="0"/>
                        </a:rPr>
                        <a:t>SWIM</a:t>
                      </a:r>
                    </a:p>
                  </a:txBody>
                  <a:tcPr marT="34297" marB="342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8020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ＭＳ Ｐゴシック" charset="0"/>
                          <a:cs typeface="ＭＳ Ｐゴシック" charset="0"/>
                        </a:rPr>
                        <a:t>First Detection Time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34297" marB="3429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/>
                        <a:ea typeface="ＭＳ Ｐゴシック" charset="0"/>
                        <a:cs typeface="ＭＳ Ｐゴシック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ＭＳ Ｐゴシック" charset="0"/>
                          <a:cs typeface="ＭＳ Ｐゴシック" charset="0"/>
                        </a:rPr>
                        <a:t> Expected                    periods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/>
                        <a:ea typeface="ＭＳ Ｐゴシック" charset="0"/>
                        <a:cs typeface="ＭＳ Ｐゴシック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ＭＳ Ｐゴシック" charset="0"/>
                          <a:cs typeface="ＭＳ Ｐゴシック" charset="0"/>
                        </a:rPr>
                        <a:t> Constant (independent of group size)</a:t>
                      </a:r>
                    </a:p>
                  </a:txBody>
                  <a:tcPr marT="34297" marB="342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52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ＭＳ Ｐゴシック" charset="0"/>
                          <a:cs typeface="ＭＳ Ｐゴシック" charset="0"/>
                        </a:rPr>
                        <a:t>Process Load</a:t>
                      </a:r>
                    </a:p>
                  </a:txBody>
                  <a:tcPr marT="34297" marB="3429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ＭＳ Ｐゴシック" charset="0"/>
                          <a:cs typeface="ＭＳ Ｐゴシック" charset="0"/>
                        </a:rPr>
                        <a:t> </a:t>
                      </a: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ＭＳ Ｐゴシック" charset="0"/>
                          <a:cs typeface="ＭＳ Ｐゴシック" charset="0"/>
                        </a:rPr>
                        <a:t>Constant</a:t>
                      </a: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ＭＳ Ｐゴシック" charset="0"/>
                          <a:cs typeface="ＭＳ Ｐゴシック" charset="0"/>
                        </a:rPr>
                        <a:t> per period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ＭＳ Ｐゴシック" charset="0"/>
                          <a:cs typeface="ＭＳ Ｐゴシック" charset="0"/>
                        </a:rPr>
                        <a:t> &lt; 8 L* for 15% loss</a:t>
                      </a:r>
                    </a:p>
                  </a:txBody>
                  <a:tcPr marT="34297" marB="342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0025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ＭＳ Ｐゴシック" charset="0"/>
                          <a:cs typeface="ＭＳ Ｐゴシック" charset="0"/>
                        </a:rPr>
                        <a:t>False Positive Rate</a:t>
                      </a:r>
                    </a:p>
                  </a:txBody>
                  <a:tcPr marT="34297" marB="3429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ＭＳ Ｐゴシック" charset="0"/>
                          <a:cs typeface="ＭＳ Ｐゴシック" charset="0"/>
                        </a:rPr>
                        <a:t> Tunable (via K)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ＭＳ Ｐゴシック" charset="0"/>
                          <a:cs typeface="ＭＳ Ｐゴシック" charset="0"/>
                        </a:rPr>
                        <a:t> </a:t>
                      </a: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ＭＳ Ｐゴシック" charset="0"/>
                          <a:cs typeface="ＭＳ Ｐゴシック" charset="0"/>
                        </a:rPr>
                        <a:t>Falls exponentially</a:t>
                      </a: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ＭＳ Ｐゴシック" charset="0"/>
                          <a:cs typeface="ＭＳ Ｐゴシック" charset="0"/>
                        </a:rPr>
                        <a:t> as load is scaled</a:t>
                      </a:r>
                    </a:p>
                  </a:txBody>
                  <a:tcPr marT="34297" marB="342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16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ＭＳ Ｐゴシック" charset="0"/>
                          <a:cs typeface="ＭＳ Ｐゴシック" charset="0"/>
                        </a:rPr>
                        <a:t>Completeness</a:t>
                      </a:r>
                    </a:p>
                  </a:txBody>
                  <a:tcPr marT="34297" marB="3429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ＭＳ Ｐゴシック" charset="0"/>
                          <a:cs typeface="ＭＳ Ｐゴシック" charset="0"/>
                        </a:rPr>
                        <a:t> Deterministic time-</a:t>
                      </a: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ＭＳ Ｐゴシック" charset="0"/>
                          <a:cs typeface="ＭＳ Ｐゴシック" charset="0"/>
                        </a:rPr>
                        <a:t>bounded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ＭＳ Ｐゴシック" charset="0"/>
                          <a:cs typeface="ＭＳ Ｐゴシック" charset="0"/>
                        </a:rPr>
                        <a:t> Within O(log(N)) periods </a:t>
                      </a:r>
                      <a:r>
                        <a:rPr kumimoji="0" lang="en-US" sz="15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ＭＳ Ｐゴシック" charset="0"/>
                          <a:cs typeface="ＭＳ Ｐゴシック" charset="0"/>
                        </a:rPr>
                        <a:t>w.h.p</a:t>
                      </a: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ＭＳ Ｐゴシック" charset="0"/>
                          <a:cs typeface="ＭＳ Ｐゴシック" charset="0"/>
                        </a:rPr>
                        <a:t>.</a:t>
                      </a:r>
                    </a:p>
                  </a:txBody>
                  <a:tcPr marT="34297" marB="342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91159" name="Object 2"/>
          <p:cNvGraphicFramePr>
            <a:graphicFrameLocks noChangeAspect="1"/>
          </p:cNvGraphicFramePr>
          <p:nvPr/>
        </p:nvGraphicFramePr>
        <p:xfrm>
          <a:off x="4724400" y="1581150"/>
          <a:ext cx="925513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31800" imgH="406400" progId="Equation.3">
                  <p:embed/>
                </p:oleObj>
              </mc:Choice>
              <mc:Fallback>
                <p:oleObj name="Equation" r:id="rId3" imgW="431800" imgH="4064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4400" y="1581150"/>
                        <a:ext cx="925513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0734CAAC-B677-774B-982F-9B8DF4329D31}" type="slidenum">
              <a:rPr lang="en-US" sz="1400"/>
              <a:pPr eaLnBrk="1" hangingPunct="1"/>
              <a:t>51</a:t>
            </a:fld>
            <a:endParaRPr lang="en-US" sz="1400"/>
          </a:p>
        </p:txBody>
      </p:sp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85750"/>
            <a:ext cx="7772400" cy="857250"/>
          </a:xfrm>
        </p:spPr>
        <p:txBody>
          <a:bodyPr/>
          <a:lstStyle/>
          <a:p>
            <a:pPr eaLnBrk="1" hangingPunct="1"/>
            <a:r>
              <a:rPr lang="en-US">
                <a:latin typeface="Whitney-BlackSC" charset="0"/>
                <a:cs typeface="Whitney-BlackSC" charset="0"/>
              </a:rPr>
              <a:t>Time-bounded Completeness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314450"/>
            <a:ext cx="8382000" cy="3086100"/>
          </a:xfrm>
        </p:spPr>
        <p:txBody>
          <a:bodyPr/>
          <a:lstStyle/>
          <a:p>
            <a:pPr eaLnBrk="1" hangingPunct="1"/>
            <a:r>
              <a:rPr lang="en-US">
                <a:latin typeface="Times New Roman" charset="0"/>
              </a:rPr>
              <a:t>Key: </a:t>
            </a:r>
            <a:r>
              <a:rPr lang="en-US">
                <a:solidFill>
                  <a:schemeClr val="tx2"/>
                </a:solidFill>
                <a:latin typeface="Times New Roman" charset="0"/>
              </a:rPr>
              <a:t>select each membership element once as a ping target in a traversal</a:t>
            </a:r>
          </a:p>
          <a:p>
            <a:pPr lvl="1" eaLnBrk="1" hangingPunct="1"/>
            <a:r>
              <a:rPr lang="en-US">
                <a:solidFill>
                  <a:schemeClr val="tx2"/>
                </a:solidFill>
                <a:latin typeface="Times New Roman" charset="0"/>
              </a:rPr>
              <a:t>Round-robin pinging</a:t>
            </a:r>
          </a:p>
          <a:p>
            <a:pPr lvl="1" eaLnBrk="1" hangingPunct="1"/>
            <a:r>
              <a:rPr lang="en-US">
                <a:solidFill>
                  <a:schemeClr val="tx2"/>
                </a:solidFill>
                <a:latin typeface="Times New Roman" charset="0"/>
              </a:rPr>
              <a:t>Random permutation of list after each traversal</a:t>
            </a:r>
          </a:p>
          <a:p>
            <a:pPr eaLnBrk="1" hangingPunct="1"/>
            <a:r>
              <a:rPr lang="en-US">
                <a:latin typeface="Times New Roman" charset="0"/>
              </a:rPr>
              <a:t>Each failure is detected in worst case 2N-1 (local) protocol periods</a:t>
            </a:r>
          </a:p>
          <a:p>
            <a:pPr eaLnBrk="1" hangingPunct="1"/>
            <a:r>
              <a:rPr lang="en-US">
                <a:latin typeface="Times New Roman" charset="0"/>
              </a:rPr>
              <a:t>Preserves FD properties</a:t>
            </a:r>
            <a:endParaRPr lang="en-US">
              <a:solidFill>
                <a:schemeClr val="tx2"/>
              </a:solidFill>
              <a:latin typeface="Times New Roman" charset="0"/>
            </a:endParaRPr>
          </a:p>
        </p:txBody>
      </p:sp>
    </p:spTree>
  </p:cSld>
  <p:clrMapOvr>
    <a:masterClrMapping/>
  </p:clrMapOvr>
  <p:transition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F20E566E-8363-C04E-A058-B36782EE65A7}" type="slidenum">
              <a:rPr lang="en-US" sz="1400"/>
              <a:pPr eaLnBrk="1" hangingPunct="1"/>
              <a:t>52</a:t>
            </a:fld>
            <a:endParaRPr lang="en-US" sz="1400"/>
          </a:p>
        </p:txBody>
      </p:sp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85750"/>
            <a:ext cx="7772400" cy="857250"/>
          </a:xfrm>
        </p:spPr>
        <p:txBody>
          <a:bodyPr/>
          <a:lstStyle/>
          <a:p>
            <a:pPr eaLnBrk="1" hangingPunct="1"/>
            <a:r>
              <a:rPr lang="en-US">
                <a:latin typeface="Whitney-BlackSC" charset="0"/>
                <a:cs typeface="Whitney-BlackSC" charset="0"/>
              </a:rPr>
              <a:t>SWIM versus Heartbeating</a:t>
            </a:r>
          </a:p>
        </p:txBody>
      </p:sp>
      <p:sp>
        <p:nvSpPr>
          <p:cNvPr id="89091" name="Line 3"/>
          <p:cNvSpPr>
            <a:spLocks noChangeShapeType="1"/>
          </p:cNvSpPr>
          <p:nvPr/>
        </p:nvSpPr>
        <p:spPr bwMode="auto">
          <a:xfrm>
            <a:off x="2362200" y="1314450"/>
            <a:ext cx="0" cy="2743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lg" len="lg"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89092" name="Line 4"/>
          <p:cNvSpPr>
            <a:spLocks noChangeShapeType="1"/>
          </p:cNvSpPr>
          <p:nvPr/>
        </p:nvSpPr>
        <p:spPr bwMode="auto">
          <a:xfrm rot="-5400000">
            <a:off x="4952206" y="991394"/>
            <a:ext cx="1588" cy="5791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89093" name="Text Box 5"/>
          <p:cNvSpPr txBox="1">
            <a:spLocks noChangeArrowheads="1"/>
          </p:cNvSpPr>
          <p:nvPr/>
        </p:nvSpPr>
        <p:spPr bwMode="auto">
          <a:xfrm>
            <a:off x="4259263" y="3886200"/>
            <a:ext cx="1838325" cy="461963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/>
              <a:t>Process Load</a:t>
            </a:r>
          </a:p>
        </p:txBody>
      </p:sp>
      <p:sp>
        <p:nvSpPr>
          <p:cNvPr id="89094" name="Text Box 6"/>
          <p:cNvSpPr txBox="1">
            <a:spLocks noChangeArrowheads="1"/>
          </p:cNvSpPr>
          <p:nvPr/>
        </p:nvSpPr>
        <p:spPr bwMode="auto">
          <a:xfrm>
            <a:off x="341313" y="2284413"/>
            <a:ext cx="2020887" cy="830262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/>
              <a:t>First Detection</a:t>
            </a:r>
          </a:p>
          <a:p>
            <a:pPr algn="ctr" eaLnBrk="1" hangingPunct="1"/>
            <a:r>
              <a:rPr lang="en-US"/>
              <a:t>Time</a:t>
            </a:r>
          </a:p>
        </p:txBody>
      </p:sp>
      <p:sp>
        <p:nvSpPr>
          <p:cNvPr id="89095" name="Rectangle 7"/>
          <p:cNvSpPr>
            <a:spLocks noChangeArrowheads="1"/>
          </p:cNvSpPr>
          <p:nvPr/>
        </p:nvSpPr>
        <p:spPr bwMode="auto">
          <a:xfrm>
            <a:off x="3200400" y="3714750"/>
            <a:ext cx="76200" cy="342900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9096" name="Rectangle 8"/>
          <p:cNvSpPr>
            <a:spLocks noChangeArrowheads="1"/>
          </p:cNvSpPr>
          <p:nvPr/>
        </p:nvSpPr>
        <p:spPr bwMode="auto">
          <a:xfrm>
            <a:off x="6934200" y="3714750"/>
            <a:ext cx="76200" cy="342900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9097" name="Rectangle 9"/>
          <p:cNvSpPr>
            <a:spLocks noChangeArrowheads="1"/>
          </p:cNvSpPr>
          <p:nvPr/>
        </p:nvSpPr>
        <p:spPr bwMode="auto">
          <a:xfrm rot="-5396103">
            <a:off x="2333625" y="1514475"/>
            <a:ext cx="57150" cy="457200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9098" name="Rectangle 10"/>
          <p:cNvSpPr>
            <a:spLocks noChangeArrowheads="1"/>
          </p:cNvSpPr>
          <p:nvPr/>
        </p:nvSpPr>
        <p:spPr bwMode="auto">
          <a:xfrm rot="-5396103">
            <a:off x="2333625" y="3114675"/>
            <a:ext cx="57150" cy="457200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9099" name="Text Box 11"/>
          <p:cNvSpPr txBox="1">
            <a:spLocks noChangeArrowheads="1"/>
          </p:cNvSpPr>
          <p:nvPr/>
        </p:nvSpPr>
        <p:spPr bwMode="auto">
          <a:xfrm>
            <a:off x="2651125" y="4000500"/>
            <a:ext cx="1287463" cy="461963"/>
          </a:xfrm>
          <a:prstGeom prst="rect">
            <a:avLst/>
          </a:prstGeom>
          <a:solidFill>
            <a:srgbClr val="00FF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>
                <a:solidFill>
                  <a:schemeClr val="bg2"/>
                </a:solidFill>
              </a:rPr>
              <a:t>Constant</a:t>
            </a:r>
          </a:p>
        </p:txBody>
      </p:sp>
      <p:sp>
        <p:nvSpPr>
          <p:cNvPr id="89100" name="Text Box 12"/>
          <p:cNvSpPr txBox="1">
            <a:spLocks noChangeArrowheads="1"/>
          </p:cNvSpPr>
          <p:nvPr/>
        </p:nvSpPr>
        <p:spPr bwMode="auto">
          <a:xfrm>
            <a:off x="866775" y="3200400"/>
            <a:ext cx="1287463" cy="461963"/>
          </a:xfrm>
          <a:prstGeom prst="rect">
            <a:avLst/>
          </a:prstGeom>
          <a:solidFill>
            <a:srgbClr val="00FF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>
                <a:solidFill>
                  <a:schemeClr val="bg2"/>
                </a:solidFill>
              </a:rPr>
              <a:t>Constant</a:t>
            </a:r>
          </a:p>
        </p:txBody>
      </p:sp>
      <p:sp>
        <p:nvSpPr>
          <p:cNvPr id="89101" name="Text Box 13"/>
          <p:cNvSpPr txBox="1">
            <a:spLocks noChangeArrowheads="1"/>
          </p:cNvSpPr>
          <p:nvPr/>
        </p:nvSpPr>
        <p:spPr bwMode="auto">
          <a:xfrm>
            <a:off x="6553200" y="4000500"/>
            <a:ext cx="833438" cy="461963"/>
          </a:xfrm>
          <a:prstGeom prst="rect">
            <a:avLst/>
          </a:prstGeom>
          <a:solidFill>
            <a:srgbClr val="00FF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>
                <a:solidFill>
                  <a:schemeClr val="bg2"/>
                </a:solidFill>
              </a:rPr>
              <a:t>O(N)</a:t>
            </a:r>
          </a:p>
        </p:txBody>
      </p:sp>
      <p:sp>
        <p:nvSpPr>
          <p:cNvPr id="89102" name="Text Box 14"/>
          <p:cNvSpPr txBox="1">
            <a:spLocks noChangeArrowheads="1"/>
          </p:cNvSpPr>
          <p:nvPr/>
        </p:nvSpPr>
        <p:spPr bwMode="auto">
          <a:xfrm>
            <a:off x="1304925" y="1600200"/>
            <a:ext cx="833438" cy="461963"/>
          </a:xfrm>
          <a:prstGeom prst="rect">
            <a:avLst/>
          </a:prstGeom>
          <a:solidFill>
            <a:srgbClr val="00FF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>
                <a:solidFill>
                  <a:schemeClr val="bg2"/>
                </a:solidFill>
              </a:rPr>
              <a:t>O(N)</a:t>
            </a:r>
          </a:p>
        </p:txBody>
      </p:sp>
      <p:sp>
        <p:nvSpPr>
          <p:cNvPr id="89103" name="Text Box 15"/>
          <p:cNvSpPr txBox="1">
            <a:spLocks noChangeArrowheads="1"/>
          </p:cNvSpPr>
          <p:nvPr/>
        </p:nvSpPr>
        <p:spPr bwMode="auto">
          <a:xfrm>
            <a:off x="3429000" y="2857500"/>
            <a:ext cx="10541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i="1">
                <a:solidFill>
                  <a:schemeClr val="tx2"/>
                </a:solidFill>
              </a:rPr>
              <a:t>SWIM</a:t>
            </a:r>
          </a:p>
        </p:txBody>
      </p:sp>
      <p:sp>
        <p:nvSpPr>
          <p:cNvPr id="89104" name="Text Box 16"/>
          <p:cNvSpPr txBox="1">
            <a:spLocks noChangeArrowheads="1"/>
          </p:cNvSpPr>
          <p:nvPr/>
        </p:nvSpPr>
        <p:spPr bwMode="auto">
          <a:xfrm>
            <a:off x="257175" y="4057650"/>
            <a:ext cx="2347913" cy="10160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 i="1"/>
              <a:t>For Fixed :</a:t>
            </a:r>
          </a:p>
          <a:p>
            <a:pPr eaLnBrk="1" hangingPunct="1">
              <a:buFontTx/>
              <a:buChar char="•"/>
            </a:pPr>
            <a:r>
              <a:rPr lang="en-US" sz="2000" i="1"/>
              <a:t> False Positive Rate</a:t>
            </a:r>
          </a:p>
          <a:p>
            <a:pPr eaLnBrk="1" hangingPunct="1">
              <a:buFontTx/>
              <a:buChar char="•"/>
            </a:pPr>
            <a:r>
              <a:rPr lang="en-US" sz="2000" i="1"/>
              <a:t> Message Loss Rate</a:t>
            </a:r>
          </a:p>
        </p:txBody>
      </p:sp>
      <p:sp>
        <p:nvSpPr>
          <p:cNvPr id="89105" name="Line 17"/>
          <p:cNvSpPr>
            <a:spLocks noChangeShapeType="1"/>
          </p:cNvSpPr>
          <p:nvPr/>
        </p:nvSpPr>
        <p:spPr bwMode="auto">
          <a:xfrm>
            <a:off x="2057400" y="3886200"/>
            <a:ext cx="0" cy="1714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89106" name="AutoShape 18"/>
          <p:cNvSpPr>
            <a:spLocks noChangeArrowheads="1"/>
          </p:cNvSpPr>
          <p:nvPr/>
        </p:nvSpPr>
        <p:spPr bwMode="auto">
          <a:xfrm>
            <a:off x="3048000" y="3200400"/>
            <a:ext cx="457200" cy="285750"/>
          </a:xfrm>
          <a:prstGeom prst="star32">
            <a:avLst>
              <a:gd name="adj" fmla="val 37500"/>
            </a:avLst>
          </a:prstGeom>
          <a:solidFill>
            <a:srgbClr val="FF99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9107" name="AutoShape 19"/>
          <p:cNvSpPr>
            <a:spLocks noChangeArrowheads="1"/>
          </p:cNvSpPr>
          <p:nvPr/>
        </p:nvSpPr>
        <p:spPr bwMode="auto">
          <a:xfrm>
            <a:off x="3048000" y="1600200"/>
            <a:ext cx="457200" cy="285750"/>
          </a:xfrm>
          <a:prstGeom prst="star32">
            <a:avLst>
              <a:gd name="adj" fmla="val 37500"/>
            </a:avLst>
          </a:prstGeom>
          <a:solidFill>
            <a:srgbClr val="FF33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9108" name="Text Box 20"/>
          <p:cNvSpPr txBox="1">
            <a:spLocks noChangeArrowheads="1"/>
          </p:cNvSpPr>
          <p:nvPr/>
        </p:nvSpPr>
        <p:spPr bwMode="auto">
          <a:xfrm>
            <a:off x="3352800" y="1257300"/>
            <a:ext cx="19272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i="1">
                <a:solidFill>
                  <a:srgbClr val="FF3300"/>
                </a:solidFill>
              </a:rPr>
              <a:t>Heartbeating</a:t>
            </a:r>
          </a:p>
        </p:txBody>
      </p:sp>
      <p:sp>
        <p:nvSpPr>
          <p:cNvPr id="89109" name="AutoShape 21"/>
          <p:cNvSpPr>
            <a:spLocks noChangeArrowheads="1"/>
          </p:cNvSpPr>
          <p:nvPr/>
        </p:nvSpPr>
        <p:spPr bwMode="auto">
          <a:xfrm>
            <a:off x="6705600" y="3200400"/>
            <a:ext cx="457200" cy="285750"/>
          </a:xfrm>
          <a:prstGeom prst="star32">
            <a:avLst>
              <a:gd name="adj" fmla="val 37500"/>
            </a:avLst>
          </a:prstGeom>
          <a:solidFill>
            <a:srgbClr val="FF33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9110" name="Text Box 22"/>
          <p:cNvSpPr txBox="1">
            <a:spLocks noChangeArrowheads="1"/>
          </p:cNvSpPr>
          <p:nvPr/>
        </p:nvSpPr>
        <p:spPr bwMode="auto">
          <a:xfrm>
            <a:off x="6934200" y="2857500"/>
            <a:ext cx="19272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i="1">
                <a:solidFill>
                  <a:srgbClr val="FF3300"/>
                </a:solidFill>
              </a:rPr>
              <a:t>Heartbeating</a:t>
            </a:r>
          </a:p>
        </p:txBody>
      </p:sp>
    </p:spTree>
  </p:cSld>
  <p:clrMapOvr>
    <a:masterClrMapping/>
  </p:clrMapOvr>
  <p:transition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2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Whitney-BlackSC" charset="0"/>
                <a:cs typeface="Whitney-BlackSC" charset="0"/>
              </a:rPr>
              <a:t>Next</a:t>
            </a:r>
          </a:p>
        </p:txBody>
      </p:sp>
      <p:sp>
        <p:nvSpPr>
          <p:cNvPr id="9933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Times New Roman" charset="0"/>
              </a:rPr>
              <a:t>How do failure detectors fit into the big picture of a group membership protocol? </a:t>
            </a:r>
          </a:p>
          <a:p>
            <a:r>
              <a:rPr lang="en-US">
                <a:latin typeface="Times New Roman" charset="0"/>
              </a:rPr>
              <a:t>What are the missing blocks?</a:t>
            </a:r>
          </a:p>
        </p:txBody>
      </p:sp>
      <p:sp>
        <p:nvSpPr>
          <p:cNvPr id="99331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87F521C4-B298-2742-BA48-3B4590F8D5A5}" type="slidenum">
              <a:rPr lang="en-US" sz="1400"/>
              <a:pPr eaLnBrk="1" hangingPunct="1"/>
              <a:t>53</a:t>
            </a:fld>
            <a:endParaRPr lang="en-US" sz="140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3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C731C194-3AF6-BC4E-917B-7196141ABF09}" type="slidenum">
              <a:rPr lang="en-US" sz="1400"/>
              <a:pPr eaLnBrk="1" hangingPunct="1"/>
              <a:t>54</a:t>
            </a:fld>
            <a:endParaRPr lang="en-US" sz="1400"/>
          </a:p>
        </p:txBody>
      </p:sp>
      <p:sp>
        <p:nvSpPr>
          <p:cNvPr id="100354" name="Text Box 2"/>
          <p:cNvSpPr txBox="1">
            <a:spLocks noChangeArrowheads="1"/>
          </p:cNvSpPr>
          <p:nvPr/>
        </p:nvSpPr>
        <p:spPr bwMode="auto">
          <a:xfrm>
            <a:off x="3894138" y="1314450"/>
            <a:ext cx="74453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3200" b="1" i="1"/>
              <a:t> pj</a:t>
            </a:r>
          </a:p>
        </p:txBody>
      </p:sp>
      <p:grpSp>
        <p:nvGrpSpPr>
          <p:cNvPr id="100355" name="Group 3"/>
          <p:cNvGrpSpPr>
            <a:grpSpLocks/>
          </p:cNvGrpSpPr>
          <p:nvPr/>
        </p:nvGrpSpPr>
        <p:grpSpPr bwMode="auto">
          <a:xfrm>
            <a:off x="3635375" y="1306513"/>
            <a:ext cx="2536825" cy="1893887"/>
            <a:chOff x="2388" y="1098"/>
            <a:chExt cx="1357" cy="1580"/>
          </a:xfrm>
        </p:grpSpPr>
        <p:sp>
          <p:nvSpPr>
            <p:cNvPr id="100414" name="AutoShape 4"/>
            <p:cNvSpPr>
              <a:spLocks noChangeArrowheads="1"/>
            </p:cNvSpPr>
            <p:nvPr/>
          </p:nvSpPr>
          <p:spPr bwMode="auto">
            <a:xfrm rot="-729085">
              <a:off x="2496" y="1488"/>
              <a:ext cx="1249" cy="1190"/>
            </a:xfrm>
            <a:prstGeom prst="irregularSeal2">
              <a:avLst/>
            </a:prstGeom>
            <a:noFill/>
            <a:ln w="2540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0415" name="Text Box 5"/>
            <p:cNvSpPr txBox="1">
              <a:spLocks noChangeArrowheads="1"/>
            </p:cNvSpPr>
            <p:nvPr/>
          </p:nvSpPr>
          <p:spPr bwMode="auto">
            <a:xfrm rot="-13039">
              <a:off x="2388" y="1098"/>
              <a:ext cx="1272" cy="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3200" b="1">
                  <a:solidFill>
                    <a:schemeClr val="tx2"/>
                  </a:solidFill>
                </a:rPr>
                <a:t> I</a:t>
              </a:r>
              <a:r>
                <a:rPr lang="en-US" sz="3200" b="1">
                  <a:solidFill>
                    <a:srgbClr val="FF3300"/>
                  </a:solidFill>
                </a:rPr>
                <a:t> </a:t>
              </a:r>
              <a:r>
                <a:rPr lang="en-US" sz="3200" b="1" i="1">
                  <a:solidFill>
                    <a:srgbClr val="FF3300"/>
                  </a:solidFill>
                </a:rPr>
                <a:t>pj</a:t>
              </a:r>
              <a:r>
                <a:rPr lang="en-US" sz="3200" i="1">
                  <a:solidFill>
                    <a:srgbClr val="FF3300"/>
                  </a:solidFill>
                </a:rPr>
                <a:t> crashed </a:t>
              </a:r>
            </a:p>
          </p:txBody>
        </p:sp>
      </p:grpSp>
      <p:sp>
        <p:nvSpPr>
          <p:cNvPr id="100356" name="Rectangle 6"/>
          <p:cNvSpPr>
            <a:spLocks noGrp="1" noChangeArrowheads="1"/>
          </p:cNvSpPr>
          <p:nvPr>
            <p:ph type="title"/>
          </p:nvPr>
        </p:nvSpPr>
        <p:spPr>
          <a:xfrm>
            <a:off x="152400" y="-228600"/>
            <a:ext cx="7772400" cy="857250"/>
          </a:xfrm>
        </p:spPr>
        <p:txBody>
          <a:bodyPr/>
          <a:lstStyle/>
          <a:p>
            <a:pPr eaLnBrk="1" hangingPunct="1"/>
            <a:r>
              <a:rPr lang="en-GB">
                <a:latin typeface="Whitney-BlackSC" charset="0"/>
                <a:cs typeface="Whitney-BlackSC" charset="0"/>
              </a:rPr>
              <a:t>Group Membership Protocol</a:t>
            </a:r>
          </a:p>
        </p:txBody>
      </p:sp>
      <p:grpSp>
        <p:nvGrpSpPr>
          <p:cNvPr id="100357" name="Group 7"/>
          <p:cNvGrpSpPr>
            <a:grpSpLocks/>
          </p:cNvGrpSpPr>
          <p:nvPr/>
        </p:nvGrpSpPr>
        <p:grpSpPr bwMode="auto">
          <a:xfrm>
            <a:off x="457200" y="1714500"/>
            <a:ext cx="839788" cy="914400"/>
            <a:chOff x="288" y="1440"/>
            <a:chExt cx="529" cy="768"/>
          </a:xfrm>
        </p:grpSpPr>
        <p:sp>
          <p:nvSpPr>
            <p:cNvPr id="100411" name="AutoShape 8"/>
            <p:cNvSpPr>
              <a:spLocks noChangeArrowheads="1"/>
            </p:cNvSpPr>
            <p:nvPr/>
          </p:nvSpPr>
          <p:spPr bwMode="auto">
            <a:xfrm rot="5397037">
              <a:off x="481" y="1247"/>
              <a:ext cx="144" cy="529"/>
            </a:xfrm>
            <a:prstGeom prst="moon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CC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0412" name="AutoShape 9"/>
            <p:cNvSpPr>
              <a:spLocks noChangeArrowheads="1"/>
            </p:cNvSpPr>
            <p:nvPr/>
          </p:nvSpPr>
          <p:spPr bwMode="auto">
            <a:xfrm rot="5397037">
              <a:off x="457" y="1847"/>
              <a:ext cx="192" cy="529"/>
            </a:xfrm>
            <a:prstGeom prst="moon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CC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0413" name="Rectangle 10"/>
            <p:cNvSpPr>
              <a:spLocks noChangeArrowheads="1"/>
            </p:cNvSpPr>
            <p:nvPr/>
          </p:nvSpPr>
          <p:spPr bwMode="auto">
            <a:xfrm>
              <a:off x="384" y="1632"/>
              <a:ext cx="336" cy="33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00358" name="Group 11"/>
          <p:cNvGrpSpPr>
            <a:grpSpLocks/>
          </p:cNvGrpSpPr>
          <p:nvPr/>
        </p:nvGrpSpPr>
        <p:grpSpPr bwMode="auto">
          <a:xfrm>
            <a:off x="7848600" y="2628900"/>
            <a:ext cx="839788" cy="914400"/>
            <a:chOff x="288" y="1440"/>
            <a:chExt cx="529" cy="768"/>
          </a:xfrm>
        </p:grpSpPr>
        <p:sp>
          <p:nvSpPr>
            <p:cNvPr id="100408" name="AutoShape 12"/>
            <p:cNvSpPr>
              <a:spLocks noChangeArrowheads="1"/>
            </p:cNvSpPr>
            <p:nvPr/>
          </p:nvSpPr>
          <p:spPr bwMode="auto">
            <a:xfrm rot="5397037">
              <a:off x="481" y="1247"/>
              <a:ext cx="144" cy="529"/>
            </a:xfrm>
            <a:prstGeom prst="moon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CC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0409" name="AutoShape 13"/>
            <p:cNvSpPr>
              <a:spLocks noChangeArrowheads="1"/>
            </p:cNvSpPr>
            <p:nvPr/>
          </p:nvSpPr>
          <p:spPr bwMode="auto">
            <a:xfrm rot="5397037">
              <a:off x="457" y="1847"/>
              <a:ext cx="192" cy="529"/>
            </a:xfrm>
            <a:prstGeom prst="moon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CC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0410" name="Rectangle 14"/>
            <p:cNvSpPr>
              <a:spLocks noChangeArrowheads="1"/>
            </p:cNvSpPr>
            <p:nvPr/>
          </p:nvSpPr>
          <p:spPr bwMode="auto">
            <a:xfrm>
              <a:off x="384" y="1632"/>
              <a:ext cx="336" cy="33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00359" name="Group 15"/>
          <p:cNvGrpSpPr>
            <a:grpSpLocks/>
          </p:cNvGrpSpPr>
          <p:nvPr/>
        </p:nvGrpSpPr>
        <p:grpSpPr bwMode="auto">
          <a:xfrm>
            <a:off x="3124200" y="1885950"/>
            <a:ext cx="839788" cy="914400"/>
            <a:chOff x="288" y="1440"/>
            <a:chExt cx="529" cy="768"/>
          </a:xfrm>
        </p:grpSpPr>
        <p:sp>
          <p:nvSpPr>
            <p:cNvPr id="100405" name="AutoShape 16"/>
            <p:cNvSpPr>
              <a:spLocks noChangeArrowheads="1"/>
            </p:cNvSpPr>
            <p:nvPr/>
          </p:nvSpPr>
          <p:spPr bwMode="auto">
            <a:xfrm rot="5397037">
              <a:off x="481" y="1247"/>
              <a:ext cx="144" cy="529"/>
            </a:xfrm>
            <a:prstGeom prst="moon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CC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0406" name="AutoShape 17"/>
            <p:cNvSpPr>
              <a:spLocks noChangeArrowheads="1"/>
            </p:cNvSpPr>
            <p:nvPr/>
          </p:nvSpPr>
          <p:spPr bwMode="auto">
            <a:xfrm rot="5397037">
              <a:off x="457" y="1847"/>
              <a:ext cx="192" cy="529"/>
            </a:xfrm>
            <a:prstGeom prst="moon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CC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0407" name="Rectangle 18"/>
            <p:cNvSpPr>
              <a:spLocks noChangeArrowheads="1"/>
            </p:cNvSpPr>
            <p:nvPr/>
          </p:nvSpPr>
          <p:spPr bwMode="auto">
            <a:xfrm>
              <a:off x="384" y="1632"/>
              <a:ext cx="336" cy="33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00360" name="Group 19"/>
          <p:cNvGrpSpPr>
            <a:grpSpLocks/>
          </p:cNvGrpSpPr>
          <p:nvPr/>
        </p:nvGrpSpPr>
        <p:grpSpPr bwMode="auto">
          <a:xfrm>
            <a:off x="1752600" y="1371600"/>
            <a:ext cx="839788" cy="914400"/>
            <a:chOff x="288" y="1440"/>
            <a:chExt cx="529" cy="768"/>
          </a:xfrm>
        </p:grpSpPr>
        <p:sp>
          <p:nvSpPr>
            <p:cNvPr id="100402" name="AutoShape 20"/>
            <p:cNvSpPr>
              <a:spLocks noChangeArrowheads="1"/>
            </p:cNvSpPr>
            <p:nvPr/>
          </p:nvSpPr>
          <p:spPr bwMode="auto">
            <a:xfrm rot="5397037">
              <a:off x="481" y="1247"/>
              <a:ext cx="144" cy="529"/>
            </a:xfrm>
            <a:prstGeom prst="moon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CC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0403" name="AutoShape 21"/>
            <p:cNvSpPr>
              <a:spLocks noChangeArrowheads="1"/>
            </p:cNvSpPr>
            <p:nvPr/>
          </p:nvSpPr>
          <p:spPr bwMode="auto">
            <a:xfrm rot="5397037">
              <a:off x="457" y="1847"/>
              <a:ext cx="192" cy="529"/>
            </a:xfrm>
            <a:prstGeom prst="moon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CC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0404" name="Rectangle 22"/>
            <p:cNvSpPr>
              <a:spLocks noChangeArrowheads="1"/>
            </p:cNvSpPr>
            <p:nvPr/>
          </p:nvSpPr>
          <p:spPr bwMode="auto">
            <a:xfrm>
              <a:off x="384" y="1632"/>
              <a:ext cx="336" cy="33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00361" name="Group 23"/>
          <p:cNvGrpSpPr>
            <a:grpSpLocks/>
          </p:cNvGrpSpPr>
          <p:nvPr/>
        </p:nvGrpSpPr>
        <p:grpSpPr bwMode="auto">
          <a:xfrm>
            <a:off x="4495800" y="2114550"/>
            <a:ext cx="839788" cy="914400"/>
            <a:chOff x="288" y="1440"/>
            <a:chExt cx="529" cy="768"/>
          </a:xfrm>
        </p:grpSpPr>
        <p:sp>
          <p:nvSpPr>
            <p:cNvPr id="100399" name="AutoShape 24"/>
            <p:cNvSpPr>
              <a:spLocks noChangeArrowheads="1"/>
            </p:cNvSpPr>
            <p:nvPr/>
          </p:nvSpPr>
          <p:spPr bwMode="auto">
            <a:xfrm rot="5397037">
              <a:off x="481" y="1247"/>
              <a:ext cx="144" cy="529"/>
            </a:xfrm>
            <a:prstGeom prst="moon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CC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0400" name="AutoShape 25"/>
            <p:cNvSpPr>
              <a:spLocks noChangeArrowheads="1"/>
            </p:cNvSpPr>
            <p:nvPr/>
          </p:nvSpPr>
          <p:spPr bwMode="auto">
            <a:xfrm rot="5397037">
              <a:off x="457" y="1847"/>
              <a:ext cx="192" cy="529"/>
            </a:xfrm>
            <a:prstGeom prst="moon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CC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0401" name="Rectangle 26"/>
            <p:cNvSpPr>
              <a:spLocks noChangeArrowheads="1"/>
            </p:cNvSpPr>
            <p:nvPr/>
          </p:nvSpPr>
          <p:spPr bwMode="auto">
            <a:xfrm>
              <a:off x="384" y="1632"/>
              <a:ext cx="336" cy="33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00362" name="Group 27"/>
          <p:cNvGrpSpPr>
            <a:grpSpLocks/>
          </p:cNvGrpSpPr>
          <p:nvPr/>
        </p:nvGrpSpPr>
        <p:grpSpPr bwMode="auto">
          <a:xfrm>
            <a:off x="5715000" y="914400"/>
            <a:ext cx="839788" cy="914400"/>
            <a:chOff x="288" y="1440"/>
            <a:chExt cx="529" cy="768"/>
          </a:xfrm>
        </p:grpSpPr>
        <p:sp>
          <p:nvSpPr>
            <p:cNvPr id="100396" name="AutoShape 28"/>
            <p:cNvSpPr>
              <a:spLocks noChangeArrowheads="1"/>
            </p:cNvSpPr>
            <p:nvPr/>
          </p:nvSpPr>
          <p:spPr bwMode="auto">
            <a:xfrm rot="5397037">
              <a:off x="481" y="1247"/>
              <a:ext cx="144" cy="529"/>
            </a:xfrm>
            <a:prstGeom prst="moon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CC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0397" name="AutoShape 29"/>
            <p:cNvSpPr>
              <a:spLocks noChangeArrowheads="1"/>
            </p:cNvSpPr>
            <p:nvPr/>
          </p:nvSpPr>
          <p:spPr bwMode="auto">
            <a:xfrm rot="5397037">
              <a:off x="457" y="1847"/>
              <a:ext cx="192" cy="529"/>
            </a:xfrm>
            <a:prstGeom prst="moon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CC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0398" name="Rectangle 30"/>
            <p:cNvSpPr>
              <a:spLocks noChangeArrowheads="1"/>
            </p:cNvSpPr>
            <p:nvPr/>
          </p:nvSpPr>
          <p:spPr bwMode="auto">
            <a:xfrm>
              <a:off x="384" y="1632"/>
              <a:ext cx="336" cy="33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00363" name="Line 31"/>
          <p:cNvSpPr>
            <a:spLocks noChangeShapeType="1"/>
          </p:cNvSpPr>
          <p:nvPr/>
        </p:nvSpPr>
        <p:spPr bwMode="auto">
          <a:xfrm>
            <a:off x="4343400" y="1771650"/>
            <a:ext cx="3048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grpSp>
        <p:nvGrpSpPr>
          <p:cNvPr id="100364" name="Group 32"/>
          <p:cNvGrpSpPr>
            <a:grpSpLocks/>
          </p:cNvGrpSpPr>
          <p:nvPr/>
        </p:nvGrpSpPr>
        <p:grpSpPr bwMode="auto">
          <a:xfrm>
            <a:off x="2667000" y="3865563"/>
            <a:ext cx="4724400" cy="1003300"/>
            <a:chOff x="1152" y="3072"/>
            <a:chExt cx="2976" cy="842"/>
          </a:xfrm>
        </p:grpSpPr>
        <p:sp>
          <p:nvSpPr>
            <p:cNvPr id="224289" name="Text Box 33"/>
            <p:cNvSpPr txBox="1">
              <a:spLocks noChangeArrowheads="1"/>
            </p:cNvSpPr>
            <p:nvPr/>
          </p:nvSpPr>
          <p:spPr bwMode="auto">
            <a:xfrm>
              <a:off x="1478" y="3216"/>
              <a:ext cx="2369" cy="6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b="1">
                  <a:solidFill>
                    <a:schemeClr val="accent1"/>
                  </a:solidFill>
                  <a:effectLst>
                    <a:outerShdw blurRad="38100" dist="38100" dir="2700000" algn="tl">
                      <a:srgbClr val="DDDDDD"/>
                    </a:outerShdw>
                  </a:effectLst>
                  <a:latin typeface="Times New Roman" charset="0"/>
                </a:rPr>
                <a:t>Unreliable Communication</a:t>
              </a:r>
            </a:p>
            <a:p>
              <a:pPr algn="ctr">
                <a:defRPr/>
              </a:pPr>
              <a:r>
                <a:rPr lang="en-US" b="1">
                  <a:solidFill>
                    <a:schemeClr val="accent1"/>
                  </a:solidFill>
                  <a:effectLst>
                    <a:outerShdw blurRad="38100" dist="38100" dir="2700000" algn="tl">
                      <a:srgbClr val="DDDDDD"/>
                    </a:outerShdw>
                  </a:effectLst>
                  <a:latin typeface="Times New Roman" charset="0"/>
                </a:rPr>
                <a:t>Network</a:t>
              </a:r>
            </a:p>
          </p:txBody>
        </p:sp>
        <p:sp>
          <p:nvSpPr>
            <p:cNvPr id="100395" name="Cloud"/>
            <p:cNvSpPr>
              <a:spLocks noChangeAspect="1" noEditPoints="1" noChangeArrowheads="1"/>
            </p:cNvSpPr>
            <p:nvPr/>
          </p:nvSpPr>
          <p:spPr bwMode="auto">
            <a:xfrm>
              <a:off x="1152" y="3072"/>
              <a:ext cx="2976" cy="78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976 w 21600"/>
                <a:gd name="T13" fmla="*/ 3274 h 21600"/>
                <a:gd name="T14" fmla="*/ 17085 w 21600"/>
                <a:gd name="T15" fmla="*/ 17335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 extrusionOk="0">
                  <a:moveTo>
                    <a:pt x="1949" y="7180"/>
                  </a:moveTo>
                  <a:cubicBezTo>
                    <a:pt x="841" y="7336"/>
                    <a:pt x="-1" y="8613"/>
                    <a:pt x="-1" y="10137"/>
                  </a:cubicBezTo>
                  <a:cubicBezTo>
                    <a:pt x="-1" y="11192"/>
                    <a:pt x="409" y="12169"/>
                    <a:pt x="1074" y="12702"/>
                  </a:cubicBezTo>
                  <a:lnTo>
                    <a:pt x="1063" y="12668"/>
                  </a:lnTo>
                  <a:cubicBezTo>
                    <a:pt x="685" y="13217"/>
                    <a:pt x="474" y="13940"/>
                    <a:pt x="474" y="14690"/>
                  </a:cubicBezTo>
                  <a:cubicBezTo>
                    <a:pt x="475" y="16325"/>
                    <a:pt x="1451" y="17650"/>
                    <a:pt x="2655" y="17650"/>
                  </a:cubicBezTo>
                  <a:cubicBezTo>
                    <a:pt x="2739" y="17650"/>
                    <a:pt x="2824" y="17643"/>
                    <a:pt x="2909" y="17629"/>
                  </a:cubicBezTo>
                  <a:lnTo>
                    <a:pt x="2897" y="17649"/>
                  </a:lnTo>
                  <a:cubicBezTo>
                    <a:pt x="3585" y="19288"/>
                    <a:pt x="4863" y="20299"/>
                    <a:pt x="6247" y="20299"/>
                  </a:cubicBezTo>
                  <a:cubicBezTo>
                    <a:pt x="6947" y="20299"/>
                    <a:pt x="7635" y="20039"/>
                    <a:pt x="8235" y="19546"/>
                  </a:cubicBezTo>
                  <a:lnTo>
                    <a:pt x="8229" y="19550"/>
                  </a:lnTo>
                  <a:cubicBezTo>
                    <a:pt x="8855" y="20829"/>
                    <a:pt x="9908" y="21596"/>
                    <a:pt x="11036" y="21596"/>
                  </a:cubicBezTo>
                  <a:cubicBezTo>
                    <a:pt x="12523" y="21596"/>
                    <a:pt x="13836" y="20267"/>
                    <a:pt x="14267" y="18324"/>
                  </a:cubicBezTo>
                  <a:lnTo>
                    <a:pt x="14270" y="18350"/>
                  </a:lnTo>
                  <a:cubicBezTo>
                    <a:pt x="14730" y="18740"/>
                    <a:pt x="15260" y="18946"/>
                    <a:pt x="15802" y="18946"/>
                  </a:cubicBezTo>
                  <a:cubicBezTo>
                    <a:pt x="17390" y="18946"/>
                    <a:pt x="18682" y="17205"/>
                    <a:pt x="18694" y="15045"/>
                  </a:cubicBezTo>
                  <a:lnTo>
                    <a:pt x="18689" y="15035"/>
                  </a:lnTo>
                  <a:cubicBezTo>
                    <a:pt x="20357" y="14710"/>
                    <a:pt x="21597" y="12765"/>
                    <a:pt x="21597" y="10472"/>
                  </a:cubicBezTo>
                  <a:cubicBezTo>
                    <a:pt x="21597" y="9456"/>
                    <a:pt x="21350" y="8469"/>
                    <a:pt x="20896" y="7663"/>
                  </a:cubicBezTo>
                  <a:lnTo>
                    <a:pt x="20889" y="7661"/>
                  </a:lnTo>
                  <a:cubicBezTo>
                    <a:pt x="21031" y="7208"/>
                    <a:pt x="21105" y="6721"/>
                    <a:pt x="21105" y="6228"/>
                  </a:cubicBezTo>
                  <a:cubicBezTo>
                    <a:pt x="21105" y="4588"/>
                    <a:pt x="20299" y="3150"/>
                    <a:pt x="19139" y="2719"/>
                  </a:cubicBezTo>
                  <a:lnTo>
                    <a:pt x="19148" y="2712"/>
                  </a:lnTo>
                  <a:cubicBezTo>
                    <a:pt x="18940" y="1142"/>
                    <a:pt x="17933" y="-1"/>
                    <a:pt x="16758" y="-1"/>
                  </a:cubicBezTo>
                  <a:cubicBezTo>
                    <a:pt x="16044" y="-1"/>
                    <a:pt x="15367" y="426"/>
                    <a:pt x="14905" y="1165"/>
                  </a:cubicBezTo>
                  <a:lnTo>
                    <a:pt x="14909" y="1170"/>
                  </a:lnTo>
                  <a:cubicBezTo>
                    <a:pt x="14497" y="432"/>
                    <a:pt x="13855" y="-1"/>
                    <a:pt x="13174" y="-1"/>
                  </a:cubicBezTo>
                  <a:cubicBezTo>
                    <a:pt x="12347" y="-1"/>
                    <a:pt x="11590" y="637"/>
                    <a:pt x="11221" y="1645"/>
                  </a:cubicBezTo>
                  <a:lnTo>
                    <a:pt x="11229" y="1694"/>
                  </a:lnTo>
                  <a:cubicBezTo>
                    <a:pt x="10730" y="1024"/>
                    <a:pt x="10058" y="649"/>
                    <a:pt x="9358" y="649"/>
                  </a:cubicBezTo>
                  <a:cubicBezTo>
                    <a:pt x="8372" y="649"/>
                    <a:pt x="7466" y="1391"/>
                    <a:pt x="7003" y="2578"/>
                  </a:cubicBezTo>
                  <a:lnTo>
                    <a:pt x="6995" y="2602"/>
                  </a:lnTo>
                  <a:cubicBezTo>
                    <a:pt x="6477" y="2189"/>
                    <a:pt x="5888" y="1971"/>
                    <a:pt x="5288" y="1971"/>
                  </a:cubicBezTo>
                  <a:cubicBezTo>
                    <a:pt x="3423" y="1972"/>
                    <a:pt x="1912" y="4029"/>
                    <a:pt x="1912" y="6567"/>
                  </a:cubicBezTo>
                  <a:cubicBezTo>
                    <a:pt x="1911" y="6774"/>
                    <a:pt x="1922" y="6981"/>
                    <a:pt x="1942" y="7186"/>
                  </a:cubicBezTo>
                  <a:lnTo>
                    <a:pt x="1949" y="7180"/>
                  </a:lnTo>
                  <a:close/>
                </a:path>
                <a:path w="21600" h="21600" fill="none" extrusionOk="0">
                  <a:moveTo>
                    <a:pt x="1074" y="12702"/>
                  </a:moveTo>
                  <a:cubicBezTo>
                    <a:pt x="1407" y="12969"/>
                    <a:pt x="1786" y="13109"/>
                    <a:pt x="2172" y="13109"/>
                  </a:cubicBezTo>
                  <a:cubicBezTo>
                    <a:pt x="2228" y="13109"/>
                    <a:pt x="2285" y="13107"/>
                    <a:pt x="2341" y="13101"/>
                  </a:cubicBezTo>
                </a:path>
                <a:path w="21600" h="21600" fill="none" extrusionOk="0">
                  <a:moveTo>
                    <a:pt x="2909" y="17629"/>
                  </a:moveTo>
                  <a:cubicBezTo>
                    <a:pt x="3099" y="17599"/>
                    <a:pt x="3285" y="17535"/>
                    <a:pt x="3463" y="17439"/>
                  </a:cubicBezTo>
                </a:path>
                <a:path w="21600" h="21600" fill="none" extrusionOk="0">
                  <a:moveTo>
                    <a:pt x="7895" y="18680"/>
                  </a:moveTo>
                  <a:cubicBezTo>
                    <a:pt x="7983" y="18985"/>
                    <a:pt x="8095" y="19277"/>
                    <a:pt x="8229" y="19550"/>
                  </a:cubicBezTo>
                </a:path>
                <a:path w="21600" h="21600" fill="none" extrusionOk="0">
                  <a:moveTo>
                    <a:pt x="14267" y="18324"/>
                  </a:moveTo>
                  <a:cubicBezTo>
                    <a:pt x="14336" y="18013"/>
                    <a:pt x="14380" y="17693"/>
                    <a:pt x="14400" y="17370"/>
                  </a:cubicBezTo>
                </a:path>
                <a:path w="21600" h="21600" fill="none" extrusionOk="0">
                  <a:moveTo>
                    <a:pt x="18694" y="15045"/>
                  </a:moveTo>
                  <a:cubicBezTo>
                    <a:pt x="18694" y="15034"/>
                    <a:pt x="18695" y="15024"/>
                    <a:pt x="18695" y="15013"/>
                  </a:cubicBezTo>
                  <a:cubicBezTo>
                    <a:pt x="18695" y="13508"/>
                    <a:pt x="18063" y="12136"/>
                    <a:pt x="17069" y="11477"/>
                  </a:cubicBezTo>
                </a:path>
                <a:path w="21600" h="21600" fill="none" extrusionOk="0">
                  <a:moveTo>
                    <a:pt x="20165" y="8999"/>
                  </a:moveTo>
                  <a:cubicBezTo>
                    <a:pt x="20479" y="8635"/>
                    <a:pt x="20726" y="8177"/>
                    <a:pt x="20889" y="7661"/>
                  </a:cubicBezTo>
                </a:path>
                <a:path w="21600" h="21600" fill="none" extrusionOk="0">
                  <a:moveTo>
                    <a:pt x="19186" y="3344"/>
                  </a:moveTo>
                  <a:cubicBezTo>
                    <a:pt x="19186" y="3328"/>
                    <a:pt x="19187" y="3313"/>
                    <a:pt x="19187" y="3297"/>
                  </a:cubicBezTo>
                  <a:cubicBezTo>
                    <a:pt x="19187" y="3101"/>
                    <a:pt x="19174" y="2905"/>
                    <a:pt x="19148" y="2712"/>
                  </a:cubicBezTo>
                </a:path>
                <a:path w="21600" h="21600" fill="none" extrusionOk="0">
                  <a:moveTo>
                    <a:pt x="14905" y="1165"/>
                  </a:moveTo>
                  <a:cubicBezTo>
                    <a:pt x="14754" y="1408"/>
                    <a:pt x="14629" y="1679"/>
                    <a:pt x="14535" y="1971"/>
                  </a:cubicBezTo>
                </a:path>
                <a:path w="21600" h="21600" fill="none" extrusionOk="0">
                  <a:moveTo>
                    <a:pt x="11221" y="1645"/>
                  </a:moveTo>
                  <a:cubicBezTo>
                    <a:pt x="11140" y="1866"/>
                    <a:pt x="11080" y="2099"/>
                    <a:pt x="11041" y="2340"/>
                  </a:cubicBezTo>
                </a:path>
                <a:path w="21600" h="21600" fill="none" extrusionOk="0">
                  <a:moveTo>
                    <a:pt x="7645" y="3276"/>
                  </a:moveTo>
                  <a:cubicBezTo>
                    <a:pt x="7449" y="3016"/>
                    <a:pt x="7231" y="2790"/>
                    <a:pt x="6995" y="2602"/>
                  </a:cubicBezTo>
                </a:path>
                <a:path w="21600" h="21600" fill="none" extrusionOk="0">
                  <a:moveTo>
                    <a:pt x="1942" y="7186"/>
                  </a:moveTo>
                  <a:cubicBezTo>
                    <a:pt x="1966" y="7426"/>
                    <a:pt x="2004" y="7663"/>
                    <a:pt x="2056" y="7895"/>
                  </a:cubicBezTo>
                </a:path>
              </a:pathLst>
            </a:custGeom>
            <a:noFill/>
            <a:ln w="349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0365" name="Group 35"/>
          <p:cNvGrpSpPr>
            <a:grpSpLocks/>
          </p:cNvGrpSpPr>
          <p:nvPr/>
        </p:nvGrpSpPr>
        <p:grpSpPr bwMode="auto">
          <a:xfrm>
            <a:off x="6858000" y="1714500"/>
            <a:ext cx="839788" cy="914400"/>
            <a:chOff x="288" y="1440"/>
            <a:chExt cx="529" cy="768"/>
          </a:xfrm>
        </p:grpSpPr>
        <p:sp>
          <p:nvSpPr>
            <p:cNvPr id="100391" name="AutoShape 36"/>
            <p:cNvSpPr>
              <a:spLocks noChangeArrowheads="1"/>
            </p:cNvSpPr>
            <p:nvPr/>
          </p:nvSpPr>
          <p:spPr bwMode="auto">
            <a:xfrm rot="5397037">
              <a:off x="481" y="1247"/>
              <a:ext cx="144" cy="529"/>
            </a:xfrm>
            <a:prstGeom prst="moon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CC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0392" name="AutoShape 37"/>
            <p:cNvSpPr>
              <a:spLocks noChangeArrowheads="1"/>
            </p:cNvSpPr>
            <p:nvPr/>
          </p:nvSpPr>
          <p:spPr bwMode="auto">
            <a:xfrm rot="5397037">
              <a:off x="457" y="1847"/>
              <a:ext cx="192" cy="529"/>
            </a:xfrm>
            <a:prstGeom prst="moon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CC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0393" name="Rectangle 38"/>
            <p:cNvSpPr>
              <a:spLocks noChangeArrowheads="1"/>
            </p:cNvSpPr>
            <p:nvPr/>
          </p:nvSpPr>
          <p:spPr bwMode="auto">
            <a:xfrm>
              <a:off x="384" y="1632"/>
              <a:ext cx="336" cy="33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00366" name="Group 39"/>
          <p:cNvGrpSpPr>
            <a:grpSpLocks/>
          </p:cNvGrpSpPr>
          <p:nvPr/>
        </p:nvGrpSpPr>
        <p:grpSpPr bwMode="auto">
          <a:xfrm>
            <a:off x="414338" y="971550"/>
            <a:ext cx="663575" cy="685800"/>
            <a:chOff x="261" y="816"/>
            <a:chExt cx="418" cy="576"/>
          </a:xfrm>
        </p:grpSpPr>
        <p:sp>
          <p:nvSpPr>
            <p:cNvPr id="100389" name="Text Box 40"/>
            <p:cNvSpPr txBox="1">
              <a:spLocks noChangeArrowheads="1"/>
            </p:cNvSpPr>
            <p:nvPr/>
          </p:nvSpPr>
          <p:spPr bwMode="auto">
            <a:xfrm>
              <a:off x="261" y="816"/>
              <a:ext cx="418" cy="4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3200" b="1" i="1"/>
                <a:t>pi</a:t>
              </a:r>
            </a:p>
          </p:txBody>
        </p:sp>
        <p:sp>
          <p:nvSpPr>
            <p:cNvPr id="100390" name="Line 41"/>
            <p:cNvSpPr>
              <a:spLocks noChangeShapeType="1"/>
            </p:cNvSpPr>
            <p:nvPr/>
          </p:nvSpPr>
          <p:spPr bwMode="auto">
            <a:xfrm>
              <a:off x="384" y="1200"/>
              <a:ext cx="192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100367" name="Group 42"/>
          <p:cNvGrpSpPr>
            <a:grpSpLocks/>
          </p:cNvGrpSpPr>
          <p:nvPr/>
        </p:nvGrpSpPr>
        <p:grpSpPr bwMode="auto">
          <a:xfrm>
            <a:off x="5564188" y="365125"/>
            <a:ext cx="3400425" cy="2549525"/>
            <a:chOff x="3505" y="307"/>
            <a:chExt cx="2142" cy="2141"/>
          </a:xfrm>
        </p:grpSpPr>
        <p:grpSp>
          <p:nvGrpSpPr>
            <p:cNvPr id="100383" name="Group 43"/>
            <p:cNvGrpSpPr>
              <a:grpSpLocks/>
            </p:cNvGrpSpPr>
            <p:nvPr/>
          </p:nvGrpSpPr>
          <p:grpSpPr bwMode="auto">
            <a:xfrm>
              <a:off x="4128" y="634"/>
              <a:ext cx="1519" cy="1814"/>
              <a:chOff x="4128" y="634"/>
              <a:chExt cx="1519" cy="1814"/>
            </a:xfrm>
          </p:grpSpPr>
          <p:sp>
            <p:nvSpPr>
              <p:cNvPr id="100386" name="Oval 44"/>
              <p:cNvSpPr>
                <a:spLocks noChangeArrowheads="1"/>
              </p:cNvSpPr>
              <p:nvPr/>
            </p:nvSpPr>
            <p:spPr bwMode="auto">
              <a:xfrm>
                <a:off x="4128" y="1200"/>
                <a:ext cx="912" cy="1248"/>
              </a:xfrm>
              <a:prstGeom prst="ellipse">
                <a:avLst/>
              </a:prstGeom>
              <a:noFill/>
              <a:ln w="25400">
                <a:solidFill>
                  <a:schemeClr val="tx2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0387" name="Text Box 45"/>
              <p:cNvSpPr txBox="1">
                <a:spLocks noChangeArrowheads="1"/>
              </p:cNvSpPr>
              <p:nvPr/>
            </p:nvSpPr>
            <p:spPr bwMode="auto">
              <a:xfrm>
                <a:off x="4200" y="634"/>
                <a:ext cx="1447" cy="6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b="1" i="1"/>
                  <a:t>Some</a:t>
                </a:r>
                <a:r>
                  <a:rPr lang="en-US"/>
                  <a:t> process </a:t>
                </a:r>
              </a:p>
              <a:p>
                <a:pPr eaLnBrk="1" hangingPunct="1"/>
                <a:r>
                  <a:rPr lang="en-US"/>
                  <a:t>finds out quickly</a:t>
                </a:r>
              </a:p>
            </p:txBody>
          </p:sp>
          <p:sp>
            <p:nvSpPr>
              <p:cNvPr id="100388" name="Line 46"/>
              <p:cNvSpPr>
                <a:spLocks noChangeShapeType="1"/>
              </p:cNvSpPr>
              <p:nvPr/>
            </p:nvSpPr>
            <p:spPr bwMode="auto">
              <a:xfrm flipH="1">
                <a:off x="4992" y="1152"/>
                <a:ext cx="192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</p:grpSp>
        <p:sp>
          <p:nvSpPr>
            <p:cNvPr id="100384" name="Text Box 47"/>
            <p:cNvSpPr txBox="1">
              <a:spLocks noChangeArrowheads="1"/>
            </p:cNvSpPr>
            <p:nvPr/>
          </p:nvSpPr>
          <p:spPr bwMode="auto">
            <a:xfrm>
              <a:off x="3866" y="384"/>
              <a:ext cx="1471" cy="38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b="1">
                  <a:solidFill>
                    <a:schemeClr val="bg2"/>
                  </a:solidFill>
                </a:rPr>
                <a:t>Failure Detector</a:t>
              </a:r>
            </a:p>
          </p:txBody>
        </p:sp>
        <p:sp>
          <p:nvSpPr>
            <p:cNvPr id="100385" name="Text Box 48"/>
            <p:cNvSpPr txBox="1">
              <a:spLocks noChangeArrowheads="1"/>
            </p:cNvSpPr>
            <p:nvPr/>
          </p:nvSpPr>
          <p:spPr bwMode="auto">
            <a:xfrm>
              <a:off x="3505" y="307"/>
              <a:ext cx="318" cy="4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3200" b="1">
                  <a:solidFill>
                    <a:schemeClr val="tx2"/>
                  </a:solidFill>
                </a:rPr>
                <a:t>II</a:t>
              </a:r>
            </a:p>
          </p:txBody>
        </p:sp>
      </p:grpSp>
      <p:grpSp>
        <p:nvGrpSpPr>
          <p:cNvPr id="100368" name="Group 49"/>
          <p:cNvGrpSpPr>
            <a:grpSpLocks/>
          </p:cNvGrpSpPr>
          <p:nvPr/>
        </p:nvGrpSpPr>
        <p:grpSpPr bwMode="auto">
          <a:xfrm>
            <a:off x="25400" y="1771650"/>
            <a:ext cx="8509000" cy="2413000"/>
            <a:chOff x="16" y="1488"/>
            <a:chExt cx="5360" cy="2027"/>
          </a:xfrm>
        </p:grpSpPr>
        <p:grpSp>
          <p:nvGrpSpPr>
            <p:cNvPr id="100375" name="Group 50"/>
            <p:cNvGrpSpPr>
              <a:grpSpLocks/>
            </p:cNvGrpSpPr>
            <p:nvPr/>
          </p:nvGrpSpPr>
          <p:grpSpPr bwMode="auto">
            <a:xfrm>
              <a:off x="576" y="1488"/>
              <a:ext cx="4800" cy="1952"/>
              <a:chOff x="576" y="1488"/>
              <a:chExt cx="4800" cy="1952"/>
            </a:xfrm>
          </p:grpSpPr>
          <p:sp>
            <p:nvSpPr>
              <p:cNvPr id="100378" name="Freeform 51"/>
              <p:cNvSpPr>
                <a:spLocks/>
              </p:cNvSpPr>
              <p:nvPr/>
            </p:nvSpPr>
            <p:spPr bwMode="auto">
              <a:xfrm>
                <a:off x="3984" y="1488"/>
                <a:ext cx="720" cy="1056"/>
              </a:xfrm>
              <a:custGeom>
                <a:avLst/>
                <a:gdLst>
                  <a:gd name="T0" fmla="*/ 720 w 720"/>
                  <a:gd name="T1" fmla="*/ 839 h 1072"/>
                  <a:gd name="T2" fmla="*/ 240 w 720"/>
                  <a:gd name="T3" fmla="*/ 797 h 1072"/>
                  <a:gd name="T4" fmla="*/ 0 w 720"/>
                  <a:gd name="T5" fmla="*/ 0 h 1072"/>
                  <a:gd name="T6" fmla="*/ 0 60000 65536"/>
                  <a:gd name="T7" fmla="*/ 0 60000 65536"/>
                  <a:gd name="T8" fmla="*/ 0 60000 65536"/>
                  <a:gd name="T9" fmla="*/ 0 w 720"/>
                  <a:gd name="T10" fmla="*/ 0 h 1072"/>
                  <a:gd name="T11" fmla="*/ 720 w 720"/>
                  <a:gd name="T12" fmla="*/ 1072 h 107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20" h="1072">
                    <a:moveTo>
                      <a:pt x="720" y="960"/>
                    </a:moveTo>
                    <a:cubicBezTo>
                      <a:pt x="540" y="1016"/>
                      <a:pt x="360" y="1072"/>
                      <a:pt x="240" y="912"/>
                    </a:cubicBezTo>
                    <a:cubicBezTo>
                      <a:pt x="120" y="752"/>
                      <a:pt x="60" y="376"/>
                      <a:pt x="0" y="0"/>
                    </a:cubicBezTo>
                  </a:path>
                </a:pathLst>
              </a:custGeom>
              <a:noFill/>
              <a:ln w="28575">
                <a:solidFill>
                  <a:schemeClr val="tx2"/>
                </a:solidFill>
                <a:round/>
                <a:headEnd/>
                <a:tailEnd type="arrow" w="lg" len="lg"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00379" name="Freeform 52"/>
              <p:cNvSpPr>
                <a:spLocks/>
              </p:cNvSpPr>
              <p:nvPr/>
            </p:nvSpPr>
            <p:spPr bwMode="auto">
              <a:xfrm>
                <a:off x="4656" y="2448"/>
                <a:ext cx="720" cy="992"/>
              </a:xfrm>
              <a:custGeom>
                <a:avLst/>
                <a:gdLst>
                  <a:gd name="T0" fmla="*/ 0 w 720"/>
                  <a:gd name="T1" fmla="*/ 0 h 992"/>
                  <a:gd name="T2" fmla="*/ 288 w 720"/>
                  <a:gd name="T3" fmla="*/ 912 h 992"/>
                  <a:gd name="T4" fmla="*/ 720 w 720"/>
                  <a:gd name="T5" fmla="*/ 480 h 992"/>
                  <a:gd name="T6" fmla="*/ 0 60000 65536"/>
                  <a:gd name="T7" fmla="*/ 0 60000 65536"/>
                  <a:gd name="T8" fmla="*/ 0 60000 65536"/>
                  <a:gd name="T9" fmla="*/ 0 w 720"/>
                  <a:gd name="T10" fmla="*/ 0 h 992"/>
                  <a:gd name="T11" fmla="*/ 720 w 720"/>
                  <a:gd name="T12" fmla="*/ 992 h 99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20" h="992">
                    <a:moveTo>
                      <a:pt x="0" y="0"/>
                    </a:moveTo>
                    <a:cubicBezTo>
                      <a:pt x="84" y="416"/>
                      <a:pt x="168" y="832"/>
                      <a:pt x="288" y="912"/>
                    </a:cubicBezTo>
                    <a:cubicBezTo>
                      <a:pt x="408" y="992"/>
                      <a:pt x="564" y="736"/>
                      <a:pt x="720" y="480"/>
                    </a:cubicBezTo>
                  </a:path>
                </a:pathLst>
              </a:custGeom>
              <a:noFill/>
              <a:ln w="28575">
                <a:solidFill>
                  <a:schemeClr val="tx2"/>
                </a:solidFill>
                <a:round/>
                <a:headEnd/>
                <a:tailEnd type="arrow" w="lg" len="lg"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00380" name="Freeform 53"/>
              <p:cNvSpPr>
                <a:spLocks/>
              </p:cNvSpPr>
              <p:nvPr/>
            </p:nvSpPr>
            <p:spPr bwMode="auto">
              <a:xfrm>
                <a:off x="2144" y="2256"/>
                <a:ext cx="2512" cy="584"/>
              </a:xfrm>
              <a:custGeom>
                <a:avLst/>
                <a:gdLst>
                  <a:gd name="T0" fmla="*/ 2512 w 2512"/>
                  <a:gd name="T1" fmla="*/ 192 h 584"/>
                  <a:gd name="T2" fmla="*/ 736 w 2512"/>
                  <a:gd name="T3" fmla="*/ 576 h 584"/>
                  <a:gd name="T4" fmla="*/ 112 w 2512"/>
                  <a:gd name="T5" fmla="*/ 240 h 584"/>
                  <a:gd name="T6" fmla="*/ 64 w 2512"/>
                  <a:gd name="T7" fmla="*/ 0 h 58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512"/>
                  <a:gd name="T13" fmla="*/ 0 h 584"/>
                  <a:gd name="T14" fmla="*/ 2512 w 2512"/>
                  <a:gd name="T15" fmla="*/ 584 h 58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512" h="584">
                    <a:moveTo>
                      <a:pt x="2512" y="192"/>
                    </a:moveTo>
                    <a:cubicBezTo>
                      <a:pt x="1824" y="380"/>
                      <a:pt x="1136" y="568"/>
                      <a:pt x="736" y="576"/>
                    </a:cubicBezTo>
                    <a:cubicBezTo>
                      <a:pt x="336" y="584"/>
                      <a:pt x="224" y="336"/>
                      <a:pt x="112" y="240"/>
                    </a:cubicBezTo>
                    <a:cubicBezTo>
                      <a:pt x="0" y="144"/>
                      <a:pt x="72" y="40"/>
                      <a:pt x="64" y="0"/>
                    </a:cubicBezTo>
                  </a:path>
                </a:pathLst>
              </a:custGeom>
              <a:noFill/>
              <a:ln w="28575">
                <a:solidFill>
                  <a:schemeClr val="tx2"/>
                </a:solidFill>
                <a:round/>
                <a:headEnd/>
                <a:tailEnd type="arrow" w="lg" len="lg"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00381" name="Freeform 54"/>
              <p:cNvSpPr>
                <a:spLocks/>
              </p:cNvSpPr>
              <p:nvPr/>
            </p:nvSpPr>
            <p:spPr bwMode="auto">
              <a:xfrm>
                <a:off x="1336" y="1824"/>
                <a:ext cx="3416" cy="1200"/>
              </a:xfrm>
              <a:custGeom>
                <a:avLst/>
                <a:gdLst>
                  <a:gd name="T0" fmla="*/ 2323 w 3560"/>
                  <a:gd name="T1" fmla="*/ 1237 h 1112"/>
                  <a:gd name="T2" fmla="*/ 2289 w 3560"/>
                  <a:gd name="T3" fmla="*/ 1237 h 1112"/>
                  <a:gd name="T4" fmla="*/ 1330 w 3560"/>
                  <a:gd name="T5" fmla="*/ 2095 h 1112"/>
                  <a:gd name="T6" fmla="*/ 434 w 3560"/>
                  <a:gd name="T7" fmla="*/ 1904 h 1112"/>
                  <a:gd name="T8" fmla="*/ 72 w 3560"/>
                  <a:gd name="T9" fmla="*/ 761 h 1112"/>
                  <a:gd name="T10" fmla="*/ 8 w 3560"/>
                  <a:gd name="T11" fmla="*/ 0 h 11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560"/>
                  <a:gd name="T19" fmla="*/ 0 h 1112"/>
                  <a:gd name="T20" fmla="*/ 3560 w 3560"/>
                  <a:gd name="T21" fmla="*/ 1112 h 111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560" h="1112">
                    <a:moveTo>
                      <a:pt x="3368" y="624"/>
                    </a:moveTo>
                    <a:cubicBezTo>
                      <a:pt x="3464" y="588"/>
                      <a:pt x="3560" y="552"/>
                      <a:pt x="3320" y="624"/>
                    </a:cubicBezTo>
                    <a:cubicBezTo>
                      <a:pt x="3080" y="696"/>
                      <a:pt x="2376" y="1000"/>
                      <a:pt x="1928" y="1056"/>
                    </a:cubicBezTo>
                    <a:cubicBezTo>
                      <a:pt x="1480" y="1112"/>
                      <a:pt x="936" y="1072"/>
                      <a:pt x="632" y="960"/>
                    </a:cubicBezTo>
                    <a:cubicBezTo>
                      <a:pt x="328" y="848"/>
                      <a:pt x="208" y="544"/>
                      <a:pt x="104" y="384"/>
                    </a:cubicBezTo>
                    <a:cubicBezTo>
                      <a:pt x="0" y="224"/>
                      <a:pt x="4" y="112"/>
                      <a:pt x="8" y="0"/>
                    </a:cubicBezTo>
                  </a:path>
                </a:pathLst>
              </a:custGeom>
              <a:noFill/>
              <a:ln w="27305">
                <a:solidFill>
                  <a:schemeClr val="tx2"/>
                </a:solidFill>
                <a:round/>
                <a:headEnd/>
                <a:tailEnd type="arrow" w="lg" len="lg"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00382" name="Freeform 55"/>
              <p:cNvSpPr>
                <a:spLocks/>
              </p:cNvSpPr>
              <p:nvPr/>
            </p:nvSpPr>
            <p:spPr bwMode="auto">
              <a:xfrm>
                <a:off x="576" y="2112"/>
                <a:ext cx="4080" cy="1040"/>
              </a:xfrm>
              <a:custGeom>
                <a:avLst/>
                <a:gdLst>
                  <a:gd name="T0" fmla="*/ 4080 w 4080"/>
                  <a:gd name="T1" fmla="*/ 336 h 1040"/>
                  <a:gd name="T2" fmla="*/ 2880 w 4080"/>
                  <a:gd name="T3" fmla="*/ 912 h 1040"/>
                  <a:gd name="T4" fmla="*/ 1920 w 4080"/>
                  <a:gd name="T5" fmla="*/ 1008 h 1040"/>
                  <a:gd name="T6" fmla="*/ 624 w 4080"/>
                  <a:gd name="T7" fmla="*/ 720 h 1040"/>
                  <a:gd name="T8" fmla="*/ 0 w 4080"/>
                  <a:gd name="T9" fmla="*/ 0 h 10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080"/>
                  <a:gd name="T16" fmla="*/ 0 h 1040"/>
                  <a:gd name="T17" fmla="*/ 4080 w 4080"/>
                  <a:gd name="T18" fmla="*/ 1040 h 10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080" h="1040">
                    <a:moveTo>
                      <a:pt x="4080" y="336"/>
                    </a:moveTo>
                    <a:cubicBezTo>
                      <a:pt x="3660" y="568"/>
                      <a:pt x="3240" y="800"/>
                      <a:pt x="2880" y="912"/>
                    </a:cubicBezTo>
                    <a:cubicBezTo>
                      <a:pt x="2520" y="1024"/>
                      <a:pt x="2296" y="1040"/>
                      <a:pt x="1920" y="1008"/>
                    </a:cubicBezTo>
                    <a:cubicBezTo>
                      <a:pt x="1544" y="976"/>
                      <a:pt x="944" y="888"/>
                      <a:pt x="624" y="720"/>
                    </a:cubicBezTo>
                    <a:cubicBezTo>
                      <a:pt x="304" y="552"/>
                      <a:pt x="152" y="276"/>
                      <a:pt x="0" y="0"/>
                    </a:cubicBezTo>
                  </a:path>
                </a:pathLst>
              </a:custGeom>
              <a:noFill/>
              <a:ln w="28575">
                <a:solidFill>
                  <a:schemeClr val="tx2"/>
                </a:solidFill>
                <a:round/>
                <a:headEnd/>
                <a:tailEnd type="arrow" w="lg" len="lg"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</p:grpSp>
        <p:sp>
          <p:nvSpPr>
            <p:cNvPr id="100376" name="Text Box 56"/>
            <p:cNvSpPr txBox="1">
              <a:spLocks noChangeArrowheads="1"/>
            </p:cNvSpPr>
            <p:nvPr/>
          </p:nvSpPr>
          <p:spPr bwMode="auto">
            <a:xfrm>
              <a:off x="449" y="3072"/>
              <a:ext cx="1340" cy="38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b="1">
                  <a:solidFill>
                    <a:schemeClr val="bg2"/>
                  </a:solidFill>
                </a:rPr>
                <a:t>Dissemination</a:t>
              </a:r>
              <a:endParaRPr lang="en-US" i="1">
                <a:solidFill>
                  <a:schemeClr val="bg2"/>
                </a:solidFill>
              </a:endParaRPr>
            </a:p>
          </p:txBody>
        </p:sp>
        <p:sp>
          <p:nvSpPr>
            <p:cNvPr id="100377" name="Text Box 57"/>
            <p:cNvSpPr txBox="1">
              <a:spLocks noChangeArrowheads="1"/>
            </p:cNvSpPr>
            <p:nvPr/>
          </p:nvSpPr>
          <p:spPr bwMode="auto">
            <a:xfrm>
              <a:off x="16" y="3024"/>
              <a:ext cx="418" cy="4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3200" b="1">
                  <a:solidFill>
                    <a:schemeClr val="tx2"/>
                  </a:solidFill>
                </a:rPr>
                <a:t>III</a:t>
              </a:r>
            </a:p>
          </p:txBody>
        </p:sp>
      </p:grpSp>
      <p:sp>
        <p:nvSpPr>
          <p:cNvPr id="100369" name="Text Box 58"/>
          <p:cNvSpPr txBox="1">
            <a:spLocks noChangeArrowheads="1"/>
          </p:cNvSpPr>
          <p:nvPr/>
        </p:nvSpPr>
        <p:spPr bwMode="auto">
          <a:xfrm>
            <a:off x="228600" y="4743450"/>
            <a:ext cx="2287806" cy="369332"/>
          </a:xfrm>
          <a:prstGeom prst="rect">
            <a:avLst/>
          </a:prstGeom>
          <a:solidFill>
            <a:srgbClr val="99CC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dirty="0"/>
              <a:t>Fail-stop Failures only</a:t>
            </a:r>
          </a:p>
        </p:txBody>
      </p:sp>
      <p:sp>
        <p:nvSpPr>
          <p:cNvPr id="100370" name="Text Box 47"/>
          <p:cNvSpPr txBox="1">
            <a:spLocks noChangeArrowheads="1"/>
          </p:cNvSpPr>
          <p:nvPr/>
        </p:nvSpPr>
        <p:spPr bwMode="auto">
          <a:xfrm>
            <a:off x="466725" y="5842000"/>
            <a:ext cx="1133475" cy="482600"/>
          </a:xfrm>
          <a:prstGeom prst="rect">
            <a:avLst/>
          </a:prstGeom>
          <a:noFill/>
          <a:ln w="2540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i="1">
                <a:solidFill>
                  <a:schemeClr val="tx2"/>
                </a:solidFill>
              </a:rPr>
              <a:t>HOW ?</a:t>
            </a:r>
          </a:p>
        </p:txBody>
      </p:sp>
      <p:sp>
        <p:nvSpPr>
          <p:cNvPr id="100371" name="Text Box 47"/>
          <p:cNvSpPr txBox="1">
            <a:spLocks noChangeArrowheads="1"/>
          </p:cNvSpPr>
          <p:nvPr/>
        </p:nvSpPr>
        <p:spPr bwMode="auto">
          <a:xfrm>
            <a:off x="619125" y="5994400"/>
            <a:ext cx="1133475" cy="482600"/>
          </a:xfrm>
          <a:prstGeom prst="rect">
            <a:avLst/>
          </a:prstGeom>
          <a:noFill/>
          <a:ln w="2540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i="1">
                <a:solidFill>
                  <a:schemeClr val="tx2"/>
                </a:solidFill>
              </a:rPr>
              <a:t>HOW ?</a:t>
            </a:r>
          </a:p>
        </p:txBody>
      </p:sp>
      <p:sp>
        <p:nvSpPr>
          <p:cNvPr id="100372" name="Text Box 47"/>
          <p:cNvSpPr txBox="1">
            <a:spLocks noChangeArrowheads="1"/>
          </p:cNvSpPr>
          <p:nvPr/>
        </p:nvSpPr>
        <p:spPr bwMode="auto">
          <a:xfrm>
            <a:off x="771525" y="6146800"/>
            <a:ext cx="1133475" cy="482600"/>
          </a:xfrm>
          <a:prstGeom prst="rect">
            <a:avLst/>
          </a:prstGeom>
          <a:noFill/>
          <a:ln w="2540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i="1">
                <a:solidFill>
                  <a:schemeClr val="tx2"/>
                </a:solidFill>
              </a:rPr>
              <a:t>HOW ?</a:t>
            </a:r>
          </a:p>
        </p:txBody>
      </p:sp>
      <p:sp>
        <p:nvSpPr>
          <p:cNvPr id="100373" name="Text Box 47"/>
          <p:cNvSpPr txBox="1">
            <a:spLocks noChangeArrowheads="1"/>
          </p:cNvSpPr>
          <p:nvPr/>
        </p:nvSpPr>
        <p:spPr bwMode="auto">
          <a:xfrm>
            <a:off x="923925" y="6299200"/>
            <a:ext cx="1133475" cy="482600"/>
          </a:xfrm>
          <a:prstGeom prst="rect">
            <a:avLst/>
          </a:prstGeom>
          <a:noFill/>
          <a:ln w="2540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i="1">
                <a:solidFill>
                  <a:schemeClr val="tx2"/>
                </a:solidFill>
              </a:rPr>
              <a:t>HOW ?</a:t>
            </a:r>
          </a:p>
        </p:txBody>
      </p:sp>
      <p:sp>
        <p:nvSpPr>
          <p:cNvPr id="64" name="AutoShape 15" descr="Green marble"/>
          <p:cNvSpPr>
            <a:spLocks noChangeArrowheads="1"/>
          </p:cNvSpPr>
          <p:nvPr/>
        </p:nvSpPr>
        <p:spPr bwMode="auto">
          <a:xfrm rot="2816484">
            <a:off x="455613" y="1595437"/>
            <a:ext cx="3149600" cy="4283075"/>
          </a:xfrm>
          <a:prstGeom prst="irregularSeal2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1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DFC1A9FE-BE83-CF4D-91CE-DB9CA3AAFB3A}" type="slidenum">
              <a:rPr lang="en-US" sz="1400"/>
              <a:pPr eaLnBrk="1" hangingPunct="1"/>
              <a:t>55</a:t>
            </a:fld>
            <a:endParaRPr lang="en-US" sz="1400"/>
          </a:p>
        </p:txBody>
      </p:sp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Whitney-BlackSC" charset="0"/>
                <a:cs typeface="Whitney-BlackSC" charset="0"/>
              </a:rPr>
              <a:t>Dissemination Options</a:t>
            </a:r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>
                <a:latin typeface="Times New Roman" charset="0"/>
              </a:rPr>
              <a:t>Multicast (Hardware / IP)</a:t>
            </a:r>
          </a:p>
          <a:p>
            <a:pPr lvl="1" eaLnBrk="1" hangingPunct="1">
              <a:lnSpc>
                <a:spcPct val="90000"/>
              </a:lnSpc>
            </a:pPr>
            <a:r>
              <a:rPr lang="en-US">
                <a:latin typeface="Times New Roman" charset="0"/>
              </a:rPr>
              <a:t>unreliable </a:t>
            </a:r>
          </a:p>
          <a:p>
            <a:pPr lvl="1" eaLnBrk="1" hangingPunct="1">
              <a:lnSpc>
                <a:spcPct val="90000"/>
              </a:lnSpc>
            </a:pPr>
            <a:r>
              <a:rPr lang="en-US">
                <a:latin typeface="Times New Roman" charset="0"/>
              </a:rPr>
              <a:t>multiple simultaneous multicasts</a:t>
            </a:r>
          </a:p>
          <a:p>
            <a:pPr eaLnBrk="1" hangingPunct="1">
              <a:lnSpc>
                <a:spcPct val="90000"/>
              </a:lnSpc>
            </a:pPr>
            <a:r>
              <a:rPr lang="en-US">
                <a:latin typeface="Times New Roman" charset="0"/>
              </a:rPr>
              <a:t>Point-to-point (TCP / UDP)</a:t>
            </a:r>
          </a:p>
          <a:p>
            <a:pPr lvl="1" eaLnBrk="1" hangingPunct="1">
              <a:lnSpc>
                <a:spcPct val="90000"/>
              </a:lnSpc>
            </a:pPr>
            <a:r>
              <a:rPr lang="en-US">
                <a:latin typeface="Times New Roman" charset="0"/>
              </a:rPr>
              <a:t>expensive</a:t>
            </a:r>
          </a:p>
          <a:p>
            <a:pPr eaLnBrk="1" hangingPunct="1">
              <a:lnSpc>
                <a:spcPct val="90000"/>
              </a:lnSpc>
            </a:pPr>
            <a:r>
              <a:rPr lang="en-US">
                <a:latin typeface="Times New Roman" charset="0"/>
              </a:rPr>
              <a:t>Zero extra messages: </a:t>
            </a:r>
            <a:r>
              <a:rPr lang="en-US">
                <a:solidFill>
                  <a:schemeClr val="tx2"/>
                </a:solidFill>
                <a:latin typeface="Times New Roman" charset="0"/>
              </a:rPr>
              <a:t>Piggyback on Failure Detector messages</a:t>
            </a:r>
          </a:p>
          <a:p>
            <a:pPr lvl="1" eaLnBrk="1" hangingPunct="1">
              <a:lnSpc>
                <a:spcPct val="90000"/>
              </a:lnSpc>
            </a:pPr>
            <a:r>
              <a:rPr lang="en-US">
                <a:solidFill>
                  <a:schemeClr val="tx2"/>
                </a:solidFill>
                <a:latin typeface="Times New Roman" charset="0"/>
              </a:rPr>
              <a:t>Infection-style Dissemination</a:t>
            </a:r>
          </a:p>
        </p:txBody>
      </p:sp>
    </p:spTree>
  </p:cSld>
  <p:clrMapOvr>
    <a:masterClrMapping/>
  </p:clrMapOvr>
  <p:transition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49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BA4561B4-E448-2E49-BEED-00FF31B99E54}" type="slidenum">
              <a:rPr lang="en-US" sz="1400"/>
              <a:pPr eaLnBrk="1" hangingPunct="1"/>
              <a:t>56</a:t>
            </a:fld>
            <a:endParaRPr lang="en-US" sz="1400"/>
          </a:p>
        </p:txBody>
      </p:sp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71450"/>
            <a:ext cx="7772400" cy="514350"/>
          </a:xfrm>
        </p:spPr>
        <p:txBody>
          <a:bodyPr/>
          <a:lstStyle/>
          <a:p>
            <a:pPr eaLnBrk="1" hangingPunct="1"/>
            <a:r>
              <a:rPr lang="en-GB" sz="4000">
                <a:latin typeface="Whitney-BlackSC" charset="0"/>
                <a:cs typeface="Whitney-BlackSC" charset="0"/>
              </a:rPr>
              <a:t>Infection-style Dissemination</a:t>
            </a:r>
            <a:endParaRPr lang="en-US" sz="4000">
              <a:latin typeface="Whitney-BlackSC" charset="0"/>
              <a:cs typeface="Whitney-BlackSC" charset="0"/>
            </a:endParaRPr>
          </a:p>
        </p:txBody>
      </p:sp>
      <p:grpSp>
        <p:nvGrpSpPr>
          <p:cNvPr id="104451" name="Group 3"/>
          <p:cNvGrpSpPr>
            <a:grpSpLocks/>
          </p:cNvGrpSpPr>
          <p:nvPr/>
        </p:nvGrpSpPr>
        <p:grpSpPr bwMode="auto">
          <a:xfrm>
            <a:off x="192088" y="685800"/>
            <a:ext cx="8305800" cy="4171950"/>
            <a:chOff x="121" y="576"/>
            <a:chExt cx="5232" cy="3504"/>
          </a:xfrm>
        </p:grpSpPr>
        <p:sp>
          <p:nvSpPr>
            <p:cNvPr id="104467" name="Text Box 4"/>
            <p:cNvSpPr txBox="1">
              <a:spLocks noChangeArrowheads="1"/>
            </p:cNvSpPr>
            <p:nvPr/>
          </p:nvSpPr>
          <p:spPr bwMode="auto">
            <a:xfrm>
              <a:off x="121" y="2592"/>
              <a:ext cx="1302" cy="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000" tIns="46800" rIns="90000" bIns="4680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/>
                <a:t>Protocol period</a:t>
              </a:r>
            </a:p>
            <a:p>
              <a:pPr eaLnBrk="1" hangingPunct="1"/>
              <a:r>
                <a:rPr lang="en-US"/>
                <a:t>= T time units</a:t>
              </a:r>
            </a:p>
          </p:txBody>
        </p:sp>
        <p:sp>
          <p:nvSpPr>
            <p:cNvPr id="104468" name="Line 5"/>
            <p:cNvSpPr>
              <a:spLocks noChangeShapeType="1"/>
            </p:cNvSpPr>
            <p:nvPr/>
          </p:nvSpPr>
          <p:spPr bwMode="auto">
            <a:xfrm>
              <a:off x="1513" y="1200"/>
              <a:ext cx="1440" cy="192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prstDash val="dash"/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104469" name="Line 6"/>
            <p:cNvSpPr>
              <a:spLocks noChangeShapeType="1"/>
            </p:cNvSpPr>
            <p:nvPr/>
          </p:nvSpPr>
          <p:spPr bwMode="auto">
            <a:xfrm flipH="1">
              <a:off x="2185" y="1536"/>
              <a:ext cx="768" cy="192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prstDash val="dash"/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104470" name="Text Box 7"/>
            <p:cNvSpPr txBox="1">
              <a:spLocks noChangeArrowheads="1"/>
            </p:cNvSpPr>
            <p:nvPr/>
          </p:nvSpPr>
          <p:spPr bwMode="auto">
            <a:xfrm>
              <a:off x="1897" y="1488"/>
              <a:ext cx="396" cy="6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28575">
                  <a:solidFill>
                    <a:srgbClr val="000000"/>
                  </a:solidFill>
                  <a:miter lim="800000"/>
                  <a:headEnd type="none" w="lg" len="lg"/>
                  <a:tailEnd type="none" w="lg" len="lg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GB" sz="4800">
                  <a:solidFill>
                    <a:srgbClr val="FF0000"/>
                  </a:solidFill>
                </a:rPr>
                <a:t>X</a:t>
              </a:r>
            </a:p>
          </p:txBody>
        </p:sp>
        <p:sp>
          <p:nvSpPr>
            <p:cNvPr id="104471" name="Line 8"/>
            <p:cNvSpPr>
              <a:spLocks noChangeShapeType="1"/>
            </p:cNvSpPr>
            <p:nvPr/>
          </p:nvSpPr>
          <p:spPr bwMode="auto">
            <a:xfrm>
              <a:off x="1513" y="2064"/>
              <a:ext cx="2400" cy="62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prstDash val="dash"/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104472" name="Line 9"/>
            <p:cNvSpPr>
              <a:spLocks noChangeShapeType="1"/>
            </p:cNvSpPr>
            <p:nvPr/>
          </p:nvSpPr>
          <p:spPr bwMode="auto">
            <a:xfrm>
              <a:off x="3913" y="864"/>
              <a:ext cx="0" cy="3216"/>
            </a:xfrm>
            <a:prstGeom prst="line">
              <a:avLst/>
            </a:prstGeom>
            <a:noFill/>
            <a:ln w="28575">
              <a:solidFill>
                <a:srgbClr val="00CC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104473" name="Line 10"/>
            <p:cNvSpPr>
              <a:spLocks noChangeShapeType="1"/>
            </p:cNvSpPr>
            <p:nvPr/>
          </p:nvSpPr>
          <p:spPr bwMode="auto">
            <a:xfrm>
              <a:off x="1513" y="2064"/>
              <a:ext cx="2784" cy="24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prstDash val="dash"/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104474" name="Line 11"/>
            <p:cNvSpPr>
              <a:spLocks noChangeShapeType="1"/>
            </p:cNvSpPr>
            <p:nvPr/>
          </p:nvSpPr>
          <p:spPr bwMode="auto">
            <a:xfrm>
              <a:off x="4777" y="864"/>
              <a:ext cx="0" cy="3168"/>
            </a:xfrm>
            <a:prstGeom prst="line">
              <a:avLst/>
            </a:prstGeom>
            <a:noFill/>
            <a:ln w="28575">
              <a:solidFill>
                <a:srgbClr val="00CC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104475" name="Line 12"/>
            <p:cNvSpPr>
              <a:spLocks noChangeShapeType="1"/>
            </p:cNvSpPr>
            <p:nvPr/>
          </p:nvSpPr>
          <p:spPr bwMode="auto">
            <a:xfrm flipH="1">
              <a:off x="2953" y="2784"/>
              <a:ext cx="912" cy="14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prstDash val="dash"/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104476" name="Line 13"/>
            <p:cNvSpPr>
              <a:spLocks noChangeShapeType="1"/>
            </p:cNvSpPr>
            <p:nvPr/>
          </p:nvSpPr>
          <p:spPr bwMode="auto">
            <a:xfrm>
              <a:off x="2953" y="3072"/>
              <a:ext cx="960" cy="9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prstDash val="dash"/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104477" name="Line 14"/>
            <p:cNvSpPr>
              <a:spLocks noChangeShapeType="1"/>
            </p:cNvSpPr>
            <p:nvPr/>
          </p:nvSpPr>
          <p:spPr bwMode="auto">
            <a:xfrm flipH="1">
              <a:off x="1513" y="3312"/>
              <a:ext cx="2400" cy="33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prstDash val="dash"/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104478" name="Oval 15"/>
            <p:cNvSpPr>
              <a:spLocks noChangeArrowheads="1"/>
            </p:cNvSpPr>
            <p:nvPr/>
          </p:nvSpPr>
          <p:spPr bwMode="auto">
            <a:xfrm>
              <a:off x="3481" y="624"/>
              <a:ext cx="1872" cy="576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90000" tIns="46800" rIns="90000" bIns="46800" anchor="ctr"/>
            <a:lstStyle/>
            <a:p>
              <a:endParaRPr lang="en-US"/>
            </a:p>
          </p:txBody>
        </p:sp>
        <p:sp>
          <p:nvSpPr>
            <p:cNvPr id="104479" name="Text Box 16"/>
            <p:cNvSpPr txBox="1">
              <a:spLocks noChangeArrowheads="1"/>
            </p:cNvSpPr>
            <p:nvPr/>
          </p:nvSpPr>
          <p:spPr bwMode="auto">
            <a:xfrm>
              <a:off x="1369" y="576"/>
              <a:ext cx="349" cy="388"/>
            </a:xfrm>
            <a:prstGeom prst="rect">
              <a:avLst/>
            </a:pr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28575">
                  <a:solidFill>
                    <a:srgbClr val="000000"/>
                  </a:solidFill>
                  <a:miter lim="800000"/>
                  <a:headEnd type="none" w="lg" len="lg"/>
                  <a:tailEnd type="none" w="lg" len="lg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GB" i="1">
                  <a:solidFill>
                    <a:srgbClr val="000066"/>
                  </a:solidFill>
                </a:rPr>
                <a:t>pi</a:t>
              </a:r>
            </a:p>
          </p:txBody>
        </p:sp>
        <p:sp>
          <p:nvSpPr>
            <p:cNvPr id="104480" name="Line 17"/>
            <p:cNvSpPr>
              <a:spLocks noChangeShapeType="1"/>
            </p:cNvSpPr>
            <p:nvPr/>
          </p:nvSpPr>
          <p:spPr bwMode="auto">
            <a:xfrm>
              <a:off x="313" y="960"/>
              <a:ext cx="1191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104481" name="Line 18"/>
            <p:cNvSpPr>
              <a:spLocks noChangeShapeType="1"/>
            </p:cNvSpPr>
            <p:nvPr/>
          </p:nvSpPr>
          <p:spPr bwMode="auto">
            <a:xfrm>
              <a:off x="265" y="3888"/>
              <a:ext cx="125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104482" name="Line 19"/>
            <p:cNvSpPr>
              <a:spLocks noChangeShapeType="1"/>
            </p:cNvSpPr>
            <p:nvPr/>
          </p:nvSpPr>
          <p:spPr bwMode="auto">
            <a:xfrm>
              <a:off x="409" y="960"/>
              <a:ext cx="0" cy="144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 type="arrow" w="med" len="med"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104483" name="Line 20"/>
            <p:cNvSpPr>
              <a:spLocks noChangeShapeType="1"/>
            </p:cNvSpPr>
            <p:nvPr/>
          </p:nvSpPr>
          <p:spPr bwMode="auto">
            <a:xfrm>
              <a:off x="409" y="3360"/>
              <a:ext cx="0" cy="52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 type="arrow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104484" name="Text Box 21"/>
            <p:cNvSpPr txBox="1">
              <a:spLocks noChangeArrowheads="1"/>
            </p:cNvSpPr>
            <p:nvPr/>
          </p:nvSpPr>
          <p:spPr bwMode="auto">
            <a:xfrm>
              <a:off x="3913" y="2688"/>
              <a:ext cx="592" cy="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2000" b="1">
                  <a:latin typeface="Courier New" charset="0"/>
                </a:rPr>
                <a:t>ping</a:t>
              </a:r>
            </a:p>
          </p:txBody>
        </p:sp>
        <p:sp>
          <p:nvSpPr>
            <p:cNvPr id="104485" name="Text Box 22"/>
            <p:cNvSpPr txBox="1">
              <a:spLocks noChangeArrowheads="1"/>
            </p:cNvSpPr>
            <p:nvPr/>
          </p:nvSpPr>
          <p:spPr bwMode="auto">
            <a:xfrm>
              <a:off x="2953" y="1440"/>
              <a:ext cx="592" cy="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2000" b="1">
                  <a:latin typeface="Courier New" charset="0"/>
                </a:rPr>
                <a:t>ack</a:t>
              </a:r>
            </a:p>
          </p:txBody>
        </p:sp>
        <p:sp>
          <p:nvSpPr>
            <p:cNvPr id="104486" name="Text Box 23"/>
            <p:cNvSpPr txBox="1">
              <a:spLocks noChangeArrowheads="1"/>
            </p:cNvSpPr>
            <p:nvPr/>
          </p:nvSpPr>
          <p:spPr bwMode="auto">
            <a:xfrm>
              <a:off x="649" y="2016"/>
              <a:ext cx="960" cy="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2000" b="1">
                  <a:latin typeface="Courier New" charset="0"/>
                </a:rPr>
                <a:t>ping-req</a:t>
              </a:r>
            </a:p>
          </p:txBody>
        </p:sp>
        <p:sp>
          <p:nvSpPr>
            <p:cNvPr id="104487" name="Text Box 24"/>
            <p:cNvSpPr txBox="1">
              <a:spLocks noChangeArrowheads="1"/>
            </p:cNvSpPr>
            <p:nvPr/>
          </p:nvSpPr>
          <p:spPr bwMode="auto">
            <a:xfrm>
              <a:off x="2521" y="3024"/>
              <a:ext cx="432" cy="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2000" b="1">
                  <a:latin typeface="Courier New" charset="0"/>
                </a:rPr>
                <a:t>ack</a:t>
              </a:r>
            </a:p>
          </p:txBody>
        </p:sp>
        <p:sp>
          <p:nvSpPr>
            <p:cNvPr id="104488" name="Text Box 25"/>
            <p:cNvSpPr txBox="1">
              <a:spLocks noChangeArrowheads="1"/>
            </p:cNvSpPr>
            <p:nvPr/>
          </p:nvSpPr>
          <p:spPr bwMode="auto">
            <a:xfrm>
              <a:off x="409" y="960"/>
              <a:ext cx="1200" cy="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>
                <a:buFontTx/>
                <a:buChar char="•"/>
              </a:pPr>
              <a:r>
                <a:rPr lang="en-US" sz="2000" b="1">
                  <a:latin typeface="Courier New" charset="0"/>
                </a:rPr>
                <a:t>random </a:t>
              </a:r>
              <a:r>
                <a:rPr lang="en-US" sz="2000" b="1" i="1">
                  <a:latin typeface="Courier New" charset="0"/>
                </a:rPr>
                <a:t>pj</a:t>
              </a:r>
            </a:p>
          </p:txBody>
        </p:sp>
        <p:sp>
          <p:nvSpPr>
            <p:cNvPr id="104489" name="Text Box 26"/>
            <p:cNvSpPr txBox="1">
              <a:spLocks noChangeArrowheads="1"/>
            </p:cNvSpPr>
            <p:nvPr/>
          </p:nvSpPr>
          <p:spPr bwMode="auto">
            <a:xfrm>
              <a:off x="4249" y="2064"/>
              <a:ext cx="396" cy="6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28575">
                  <a:solidFill>
                    <a:srgbClr val="000000"/>
                  </a:solidFill>
                  <a:miter lim="800000"/>
                  <a:headEnd type="none" w="lg" len="lg"/>
                  <a:tailEnd type="none" w="lg" len="lg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GB" sz="4800">
                  <a:solidFill>
                    <a:srgbClr val="FF3300"/>
                  </a:solidFill>
                </a:rPr>
                <a:t>X</a:t>
              </a:r>
            </a:p>
          </p:txBody>
        </p:sp>
        <p:sp>
          <p:nvSpPr>
            <p:cNvPr id="104490" name="Text Box 27"/>
            <p:cNvSpPr txBox="1">
              <a:spLocks noChangeArrowheads="1"/>
            </p:cNvSpPr>
            <p:nvPr/>
          </p:nvSpPr>
          <p:spPr bwMode="auto">
            <a:xfrm>
              <a:off x="3913" y="3216"/>
              <a:ext cx="432" cy="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2000" b="1">
                  <a:latin typeface="Courier New" charset="0"/>
                </a:rPr>
                <a:t>ack</a:t>
              </a:r>
            </a:p>
          </p:txBody>
        </p:sp>
        <p:sp>
          <p:nvSpPr>
            <p:cNvPr id="104491" name="Text Box 28"/>
            <p:cNvSpPr txBox="1">
              <a:spLocks noChangeArrowheads="1"/>
            </p:cNvSpPr>
            <p:nvPr/>
          </p:nvSpPr>
          <p:spPr bwMode="auto">
            <a:xfrm>
              <a:off x="1033" y="1152"/>
              <a:ext cx="504" cy="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2000" b="1">
                  <a:latin typeface="Courier New" charset="0"/>
                </a:rPr>
                <a:t>ping</a:t>
              </a:r>
              <a:endParaRPr lang="en-US"/>
            </a:p>
          </p:txBody>
        </p:sp>
        <p:sp>
          <p:nvSpPr>
            <p:cNvPr id="104492" name="Text Box 29"/>
            <p:cNvSpPr txBox="1">
              <a:spLocks noChangeArrowheads="1"/>
            </p:cNvSpPr>
            <p:nvPr/>
          </p:nvSpPr>
          <p:spPr bwMode="auto">
            <a:xfrm>
              <a:off x="409" y="1824"/>
              <a:ext cx="1056" cy="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>
                <a:buFontTx/>
                <a:buChar char="•"/>
              </a:pPr>
              <a:r>
                <a:rPr lang="en-US" sz="2000" b="1">
                  <a:latin typeface="Courier New" charset="0"/>
                </a:rPr>
                <a:t>random K</a:t>
              </a:r>
            </a:p>
          </p:txBody>
        </p:sp>
      </p:grpSp>
      <p:sp>
        <p:nvSpPr>
          <p:cNvPr id="104452" name="Line 30"/>
          <p:cNvSpPr>
            <a:spLocks noChangeShapeType="1"/>
          </p:cNvSpPr>
          <p:nvPr/>
        </p:nvSpPr>
        <p:spPr bwMode="auto">
          <a:xfrm>
            <a:off x="4724400" y="1028700"/>
            <a:ext cx="0" cy="3829050"/>
          </a:xfrm>
          <a:prstGeom prst="line">
            <a:avLst/>
          </a:prstGeom>
          <a:noFill/>
          <a:ln w="28575">
            <a:solidFill>
              <a:srgbClr val="00CCFF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104453" name="Line 31"/>
          <p:cNvSpPr>
            <a:spLocks noChangeShapeType="1"/>
          </p:cNvSpPr>
          <p:nvPr/>
        </p:nvSpPr>
        <p:spPr bwMode="auto">
          <a:xfrm>
            <a:off x="2362200" y="1028700"/>
            <a:ext cx="0" cy="3829050"/>
          </a:xfrm>
          <a:prstGeom prst="line">
            <a:avLst/>
          </a:prstGeom>
          <a:noFill/>
          <a:ln w="28575">
            <a:solidFill>
              <a:srgbClr val="00CCFF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104454" name="Text Box 32"/>
          <p:cNvSpPr txBox="1">
            <a:spLocks noChangeArrowheads="1"/>
          </p:cNvSpPr>
          <p:nvPr/>
        </p:nvSpPr>
        <p:spPr bwMode="auto">
          <a:xfrm>
            <a:off x="4495800" y="685800"/>
            <a:ext cx="554038" cy="461963"/>
          </a:xfrm>
          <a:prstGeom prst="rect">
            <a:avLst/>
          </a:prstGeom>
          <a:solidFill>
            <a:srgbClr val="00CC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28575">
                <a:solidFill>
                  <a:srgbClr val="000000"/>
                </a:solidFill>
                <a:miter lim="800000"/>
                <a:headEnd type="none" w="lg" len="lg"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GB" i="1">
                <a:solidFill>
                  <a:srgbClr val="000066"/>
                </a:solidFill>
              </a:rPr>
              <a:t>pj</a:t>
            </a:r>
          </a:p>
        </p:txBody>
      </p:sp>
      <p:sp>
        <p:nvSpPr>
          <p:cNvPr id="104455" name="Rectangle 33"/>
          <p:cNvSpPr>
            <a:spLocks noChangeArrowheads="1"/>
          </p:cNvSpPr>
          <p:nvPr/>
        </p:nvSpPr>
        <p:spPr bwMode="auto">
          <a:xfrm>
            <a:off x="3733800" y="1657350"/>
            <a:ext cx="381000" cy="171450"/>
          </a:xfrm>
          <a:prstGeom prst="rect">
            <a:avLst/>
          </a:prstGeom>
          <a:solidFill>
            <a:srgbClr val="FF99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4456" name="Rectangle 34"/>
          <p:cNvSpPr>
            <a:spLocks noChangeArrowheads="1"/>
          </p:cNvSpPr>
          <p:nvPr/>
        </p:nvSpPr>
        <p:spPr bwMode="auto">
          <a:xfrm>
            <a:off x="3733800" y="2057400"/>
            <a:ext cx="381000" cy="171450"/>
          </a:xfrm>
          <a:prstGeom prst="rect">
            <a:avLst/>
          </a:prstGeom>
          <a:solidFill>
            <a:srgbClr val="FF99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4457" name="Rectangle 35"/>
          <p:cNvSpPr>
            <a:spLocks noChangeArrowheads="1"/>
          </p:cNvSpPr>
          <p:nvPr/>
        </p:nvSpPr>
        <p:spPr bwMode="auto">
          <a:xfrm>
            <a:off x="3810000" y="4229100"/>
            <a:ext cx="381000" cy="171450"/>
          </a:xfrm>
          <a:prstGeom prst="rect">
            <a:avLst/>
          </a:prstGeom>
          <a:solidFill>
            <a:srgbClr val="FF99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04458" name="Group 36"/>
          <p:cNvGrpSpPr>
            <a:grpSpLocks/>
          </p:cNvGrpSpPr>
          <p:nvPr/>
        </p:nvGrpSpPr>
        <p:grpSpPr bwMode="auto">
          <a:xfrm>
            <a:off x="5257800" y="2686050"/>
            <a:ext cx="381000" cy="1257300"/>
            <a:chOff x="3168" y="2256"/>
            <a:chExt cx="240" cy="1056"/>
          </a:xfrm>
        </p:grpSpPr>
        <p:sp>
          <p:nvSpPr>
            <p:cNvPr id="104463" name="Rectangle 37"/>
            <p:cNvSpPr>
              <a:spLocks noChangeArrowheads="1"/>
            </p:cNvSpPr>
            <p:nvPr/>
          </p:nvSpPr>
          <p:spPr bwMode="auto">
            <a:xfrm>
              <a:off x="3168" y="2256"/>
              <a:ext cx="240" cy="144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464" name="Rectangle 38"/>
            <p:cNvSpPr>
              <a:spLocks noChangeArrowheads="1"/>
            </p:cNvSpPr>
            <p:nvPr/>
          </p:nvSpPr>
          <p:spPr bwMode="auto">
            <a:xfrm>
              <a:off x="3168" y="2592"/>
              <a:ext cx="240" cy="144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465" name="Rectangle 39"/>
            <p:cNvSpPr>
              <a:spLocks noChangeArrowheads="1"/>
            </p:cNvSpPr>
            <p:nvPr/>
          </p:nvSpPr>
          <p:spPr bwMode="auto">
            <a:xfrm>
              <a:off x="3168" y="2880"/>
              <a:ext cx="240" cy="144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466" name="Rectangle 40"/>
            <p:cNvSpPr>
              <a:spLocks noChangeArrowheads="1"/>
            </p:cNvSpPr>
            <p:nvPr/>
          </p:nvSpPr>
          <p:spPr bwMode="auto">
            <a:xfrm>
              <a:off x="3168" y="3168"/>
              <a:ext cx="240" cy="144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04459" name="Group 41"/>
          <p:cNvGrpSpPr>
            <a:grpSpLocks/>
          </p:cNvGrpSpPr>
          <p:nvPr/>
        </p:nvGrpSpPr>
        <p:grpSpPr bwMode="auto">
          <a:xfrm>
            <a:off x="7110413" y="3543300"/>
            <a:ext cx="1774825" cy="1371600"/>
            <a:chOff x="4623" y="2976"/>
            <a:chExt cx="1118" cy="1152"/>
          </a:xfrm>
        </p:grpSpPr>
        <p:sp>
          <p:nvSpPr>
            <p:cNvPr id="104461" name="Rectangle 42"/>
            <p:cNvSpPr>
              <a:spLocks noChangeArrowheads="1"/>
            </p:cNvSpPr>
            <p:nvPr/>
          </p:nvSpPr>
          <p:spPr bwMode="auto">
            <a:xfrm>
              <a:off x="4992" y="2976"/>
              <a:ext cx="240" cy="144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462" name="Text Box 43"/>
            <p:cNvSpPr txBox="1">
              <a:spLocks noChangeArrowheads="1"/>
            </p:cNvSpPr>
            <p:nvPr/>
          </p:nvSpPr>
          <p:spPr bwMode="auto">
            <a:xfrm>
              <a:off x="4623" y="3120"/>
              <a:ext cx="1118" cy="10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US">
                  <a:solidFill>
                    <a:schemeClr val="tx2"/>
                  </a:solidFill>
                </a:rPr>
                <a:t>Piggybacked </a:t>
              </a:r>
            </a:p>
            <a:p>
              <a:pPr algn="ctr" eaLnBrk="1" hangingPunct="1"/>
              <a:r>
                <a:rPr lang="en-US">
                  <a:solidFill>
                    <a:schemeClr val="tx2"/>
                  </a:solidFill>
                </a:rPr>
                <a:t>membership </a:t>
              </a:r>
            </a:p>
            <a:p>
              <a:pPr algn="ctr" eaLnBrk="1" hangingPunct="1"/>
              <a:r>
                <a:rPr lang="en-US">
                  <a:solidFill>
                    <a:schemeClr val="tx2"/>
                  </a:solidFill>
                </a:rPr>
                <a:t>information</a:t>
              </a:r>
            </a:p>
          </p:txBody>
        </p:sp>
      </p:grpSp>
      <p:sp>
        <p:nvSpPr>
          <p:cNvPr id="104460" name="Text Box 44"/>
          <p:cNvSpPr txBox="1">
            <a:spLocks noChangeArrowheads="1"/>
          </p:cNvSpPr>
          <p:nvPr/>
        </p:nvSpPr>
        <p:spPr bwMode="auto">
          <a:xfrm>
            <a:off x="7202488" y="1371600"/>
            <a:ext cx="1420812" cy="833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8575">
                <a:solidFill>
                  <a:srgbClr val="000000"/>
                </a:solidFill>
                <a:prstDash val="dash"/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/>
              <a:t>K random</a:t>
            </a:r>
          </a:p>
          <a:p>
            <a:pPr eaLnBrk="1" hangingPunct="1"/>
            <a:r>
              <a:rPr lang="en-US"/>
              <a:t>processes</a:t>
            </a:r>
          </a:p>
        </p:txBody>
      </p:sp>
    </p:spTree>
  </p:cSld>
  <p:clrMapOvr>
    <a:masterClrMapping/>
  </p:clrMapOvr>
  <p:transition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7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47064796-5A36-F348-A63F-831DB86F730C}" type="slidenum">
              <a:rPr lang="en-US" sz="1400"/>
              <a:pPr eaLnBrk="1" hangingPunct="1"/>
              <a:t>57</a:t>
            </a:fld>
            <a:endParaRPr lang="en-US" sz="1400"/>
          </a:p>
        </p:txBody>
      </p:sp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Whitney-BlackSC" charset="0"/>
                <a:cs typeface="Whitney-BlackSC" charset="0"/>
              </a:rPr>
              <a:t>Infection-style Dissemination</a:t>
            </a:r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028700"/>
            <a:ext cx="8610600" cy="33147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dirty="0">
                <a:latin typeface="Times New Roman" charset="0"/>
              </a:rPr>
              <a:t>Epidemic/Gossip style dissemination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>
                <a:latin typeface="Times New Roman" charset="0"/>
              </a:rPr>
              <a:t>After   		  protocol periods, 		processes would not have heard about an update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>
                <a:latin typeface="Times New Roman" charset="0"/>
              </a:rPr>
              <a:t>Maintain a buffer of recently joined/evicted processes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>
                <a:latin typeface="Times New Roman" charset="0"/>
              </a:rPr>
              <a:t>Piggyback from this buffer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>
                <a:latin typeface="Times New Roman" charset="0"/>
              </a:rPr>
              <a:t>Prefer recent updates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>
                <a:latin typeface="Times New Roman" charset="0"/>
              </a:rPr>
              <a:t>Buffer elements are garbage collected after a while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>
                <a:latin typeface="Times New Roman" charset="0"/>
              </a:rPr>
              <a:t>After 		    protocol periods, i.e., once they’ve propagated through the system; this defines weak consistency</a:t>
            </a:r>
          </a:p>
        </p:txBody>
      </p:sp>
      <p:graphicFrame>
        <p:nvGraphicFramePr>
          <p:cNvPr id="106500" name="Object 2"/>
          <p:cNvGraphicFramePr>
            <a:graphicFrameLocks noChangeAspect="1"/>
          </p:cNvGraphicFramePr>
          <p:nvPr/>
        </p:nvGraphicFramePr>
        <p:xfrm>
          <a:off x="1971675" y="4075113"/>
          <a:ext cx="923925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609336" imgH="203112" progId="Equation.3">
                  <p:embed/>
                </p:oleObj>
              </mc:Choice>
              <mc:Fallback>
                <p:oleObj name="Equation" r:id="rId3" imgW="609336" imgH="203112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1675" y="4075113"/>
                        <a:ext cx="923925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6501" name="Object 3"/>
          <p:cNvGraphicFramePr>
            <a:graphicFrameLocks noChangeAspect="1"/>
          </p:cNvGraphicFramePr>
          <p:nvPr/>
        </p:nvGraphicFramePr>
        <p:xfrm>
          <a:off x="1828800" y="1581150"/>
          <a:ext cx="9144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609336" imgH="203112" progId="Equation.3">
                  <p:embed/>
                </p:oleObj>
              </mc:Choice>
              <mc:Fallback>
                <p:oleObj name="Equation" r:id="rId5" imgW="609336" imgH="203112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1581150"/>
                        <a:ext cx="9144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6502" name="Object 4"/>
          <p:cNvGraphicFramePr>
            <a:graphicFrameLocks noChangeAspect="1"/>
          </p:cNvGraphicFramePr>
          <p:nvPr/>
        </p:nvGraphicFramePr>
        <p:xfrm>
          <a:off x="4953000" y="1504950"/>
          <a:ext cx="838200" cy="36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533400" imgH="241300" progId="Equation.3">
                  <p:embed/>
                </p:oleObj>
              </mc:Choice>
              <mc:Fallback>
                <p:oleObj name="Equation" r:id="rId6" imgW="533400" imgH="2413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1504950"/>
                        <a:ext cx="838200" cy="361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5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F1527A6B-02F6-364A-AE2A-F4D8FFA0C277}" type="slidenum">
              <a:rPr lang="en-US" sz="1400"/>
              <a:pPr eaLnBrk="1" hangingPunct="1"/>
              <a:t>58</a:t>
            </a:fld>
            <a:endParaRPr lang="en-US" sz="1400"/>
          </a:p>
        </p:txBody>
      </p:sp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Whitney-BlackSC" charset="0"/>
                <a:cs typeface="Whitney-BlackSC" charset="0"/>
              </a:rPr>
              <a:t>Suspicion Mechanism</a:t>
            </a:r>
          </a:p>
        </p:txBody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047750"/>
            <a:ext cx="8763000" cy="3086100"/>
          </a:xfrm>
        </p:spPr>
        <p:txBody>
          <a:bodyPr/>
          <a:lstStyle/>
          <a:p>
            <a:pPr eaLnBrk="1" hangingPunct="1"/>
            <a:r>
              <a:rPr lang="en-US" dirty="0">
                <a:latin typeface="Times New Roman" charset="0"/>
              </a:rPr>
              <a:t>False detections, due to</a:t>
            </a:r>
          </a:p>
          <a:p>
            <a:pPr lvl="1" eaLnBrk="1" hangingPunct="1"/>
            <a:r>
              <a:rPr lang="en-US" dirty="0">
                <a:latin typeface="Times New Roman" charset="0"/>
              </a:rPr>
              <a:t>Perturbed processes</a:t>
            </a:r>
          </a:p>
          <a:p>
            <a:pPr lvl="1" eaLnBrk="1" hangingPunct="1"/>
            <a:r>
              <a:rPr lang="en-US" dirty="0">
                <a:latin typeface="Times New Roman" charset="0"/>
              </a:rPr>
              <a:t>Packet losses, e.g., from congestion</a:t>
            </a:r>
          </a:p>
          <a:p>
            <a:pPr eaLnBrk="1" hangingPunct="1"/>
            <a:r>
              <a:rPr lang="en-US" dirty="0">
                <a:latin typeface="Times New Roman" charset="0"/>
              </a:rPr>
              <a:t>Indirect pinging may not solve the problem</a:t>
            </a:r>
          </a:p>
          <a:p>
            <a:pPr eaLnBrk="1" hangingPunct="1"/>
            <a:r>
              <a:rPr lang="en-US" dirty="0">
                <a:latin typeface="Times New Roman" charset="0"/>
              </a:rPr>
              <a:t>Key: </a:t>
            </a:r>
            <a:r>
              <a:rPr lang="en-US" i="1" dirty="0">
                <a:solidFill>
                  <a:srgbClr val="FF3300"/>
                </a:solidFill>
                <a:latin typeface="Times New Roman" charset="0"/>
              </a:rPr>
              <a:t>suspect</a:t>
            </a:r>
            <a:r>
              <a:rPr lang="en-US" i="1" dirty="0">
                <a:solidFill>
                  <a:schemeClr val="tx2"/>
                </a:solidFill>
                <a:latin typeface="Times New Roman" charset="0"/>
              </a:rPr>
              <a:t> </a:t>
            </a:r>
            <a:r>
              <a:rPr lang="en-US" dirty="0">
                <a:solidFill>
                  <a:schemeClr val="tx2"/>
                </a:solidFill>
                <a:latin typeface="Times New Roman" charset="0"/>
              </a:rPr>
              <a:t>a process before </a:t>
            </a:r>
            <a:r>
              <a:rPr lang="en-US" i="1" dirty="0">
                <a:solidFill>
                  <a:schemeClr val="accent2"/>
                </a:solidFill>
                <a:latin typeface="Times New Roman" charset="0"/>
              </a:rPr>
              <a:t>declaring</a:t>
            </a:r>
            <a:r>
              <a:rPr lang="en-US" dirty="0">
                <a:solidFill>
                  <a:schemeClr val="tx2"/>
                </a:solidFill>
                <a:latin typeface="Times New Roman" charset="0"/>
              </a:rPr>
              <a:t> it as failed in the group</a:t>
            </a:r>
          </a:p>
          <a:p>
            <a:pPr eaLnBrk="1" hangingPunct="1"/>
            <a:endParaRPr lang="en-US" dirty="0">
              <a:solidFill>
                <a:schemeClr val="tx2"/>
              </a:solidFill>
              <a:latin typeface="Times New Roman" charset="0"/>
            </a:endParaRPr>
          </a:p>
        </p:txBody>
      </p:sp>
    </p:spTree>
  </p:cSld>
  <p:clrMapOvr>
    <a:masterClrMapping/>
  </p:clrMapOvr>
  <p:transition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3" name="Slide Number Placeholder 4"/>
          <p:cNvSpPr>
            <a:spLocks noGrp="1"/>
          </p:cNvSpPr>
          <p:nvPr>
            <p:ph type="sldNum" sz="quarter" idx="12"/>
          </p:nvPr>
        </p:nvSpPr>
        <p:spPr bwMode="auto">
          <a:xfrm>
            <a:off x="6019800" y="1719263"/>
            <a:ext cx="2133600" cy="274637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6991253F-30D5-2B40-B011-C55F877EFCEC}" type="slidenum">
              <a:rPr lang="en-US" sz="1400"/>
              <a:pPr eaLnBrk="1" hangingPunct="1"/>
              <a:t>59</a:t>
            </a:fld>
            <a:endParaRPr lang="en-US" sz="1400"/>
          </a:p>
        </p:txBody>
      </p:sp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71450"/>
            <a:ext cx="8229600" cy="571500"/>
          </a:xfrm>
        </p:spPr>
        <p:txBody>
          <a:bodyPr/>
          <a:lstStyle/>
          <a:p>
            <a:pPr eaLnBrk="1" hangingPunct="1"/>
            <a:r>
              <a:rPr lang="en-US">
                <a:latin typeface="Whitney-BlackSC" charset="0"/>
                <a:cs typeface="Whitney-BlackSC" charset="0"/>
              </a:rPr>
              <a:t>Suspicion Mechanism</a:t>
            </a:r>
          </a:p>
        </p:txBody>
      </p:sp>
      <p:grpSp>
        <p:nvGrpSpPr>
          <p:cNvPr id="110595" name="Group 23"/>
          <p:cNvGrpSpPr>
            <a:grpSpLocks/>
          </p:cNvGrpSpPr>
          <p:nvPr/>
        </p:nvGrpSpPr>
        <p:grpSpPr bwMode="auto">
          <a:xfrm>
            <a:off x="7010400" y="342900"/>
            <a:ext cx="1752600" cy="2114550"/>
            <a:chOff x="4512" y="288"/>
            <a:chExt cx="1104" cy="1776"/>
          </a:xfrm>
        </p:grpSpPr>
        <p:grpSp>
          <p:nvGrpSpPr>
            <p:cNvPr id="110615" name="Group 24"/>
            <p:cNvGrpSpPr>
              <a:grpSpLocks/>
            </p:cNvGrpSpPr>
            <p:nvPr/>
          </p:nvGrpSpPr>
          <p:grpSpPr bwMode="auto">
            <a:xfrm>
              <a:off x="4559" y="623"/>
              <a:ext cx="1010" cy="1297"/>
              <a:chOff x="4559" y="623"/>
              <a:chExt cx="1010" cy="1297"/>
            </a:xfrm>
          </p:grpSpPr>
          <p:grpSp>
            <p:nvGrpSpPr>
              <p:cNvPr id="110618" name="Group 25"/>
              <p:cNvGrpSpPr>
                <a:grpSpLocks/>
              </p:cNvGrpSpPr>
              <p:nvPr/>
            </p:nvGrpSpPr>
            <p:grpSpPr bwMode="auto">
              <a:xfrm>
                <a:off x="4785" y="864"/>
                <a:ext cx="784" cy="484"/>
                <a:chOff x="4158" y="1920"/>
                <a:chExt cx="1506" cy="484"/>
              </a:xfrm>
            </p:grpSpPr>
            <p:sp>
              <p:nvSpPr>
                <p:cNvPr id="110624" name="AutoShape 26"/>
                <p:cNvSpPr>
                  <a:spLocks noChangeArrowheads="1"/>
                </p:cNvSpPr>
                <p:nvPr/>
              </p:nvSpPr>
              <p:spPr bwMode="auto">
                <a:xfrm>
                  <a:off x="4176" y="1920"/>
                  <a:ext cx="1488" cy="432"/>
                </a:xfrm>
                <a:prstGeom prst="cube">
                  <a:avLst>
                    <a:gd name="adj" fmla="val 25000"/>
                  </a:avLst>
                </a:prstGeom>
                <a:solidFill>
                  <a:schemeClr val="tx2"/>
                </a:solidFill>
                <a:ln w="9525">
                  <a:solidFill>
                    <a:schemeClr val="bg2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0625" name="Text Box 27"/>
                <p:cNvSpPr txBox="1">
                  <a:spLocks noChangeArrowheads="1"/>
                </p:cNvSpPr>
                <p:nvPr/>
              </p:nvSpPr>
              <p:spPr bwMode="auto">
                <a:xfrm>
                  <a:off x="4158" y="2016"/>
                  <a:ext cx="1404" cy="3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254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pPr algn="ctr" eaLnBrk="1" hangingPunct="1"/>
                  <a:r>
                    <a:rPr lang="en-US" b="1">
                      <a:solidFill>
                        <a:schemeClr val="bg2"/>
                      </a:solidFill>
                    </a:rPr>
                    <a:t>Dissmn</a:t>
                  </a:r>
                </a:p>
              </p:txBody>
            </p:sp>
          </p:grpSp>
          <p:grpSp>
            <p:nvGrpSpPr>
              <p:cNvPr id="110619" name="Group 28"/>
              <p:cNvGrpSpPr>
                <a:grpSpLocks/>
              </p:cNvGrpSpPr>
              <p:nvPr/>
            </p:nvGrpSpPr>
            <p:grpSpPr bwMode="auto">
              <a:xfrm>
                <a:off x="4560" y="1248"/>
                <a:ext cx="816" cy="484"/>
                <a:chOff x="3792" y="2304"/>
                <a:chExt cx="1488" cy="484"/>
              </a:xfrm>
            </p:grpSpPr>
            <p:sp>
              <p:nvSpPr>
                <p:cNvPr id="110622" name="AutoShape 29"/>
                <p:cNvSpPr>
                  <a:spLocks noChangeArrowheads="1"/>
                </p:cNvSpPr>
                <p:nvPr/>
              </p:nvSpPr>
              <p:spPr bwMode="auto">
                <a:xfrm>
                  <a:off x="3792" y="2304"/>
                  <a:ext cx="1488" cy="432"/>
                </a:xfrm>
                <a:prstGeom prst="cube">
                  <a:avLst>
                    <a:gd name="adj" fmla="val 25000"/>
                  </a:avLst>
                </a:prstGeom>
                <a:solidFill>
                  <a:schemeClr val="tx2"/>
                </a:solidFill>
                <a:ln w="9525">
                  <a:solidFill>
                    <a:schemeClr val="bg2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0623" name="Text Box 30"/>
                <p:cNvSpPr txBox="1">
                  <a:spLocks noChangeArrowheads="1"/>
                </p:cNvSpPr>
                <p:nvPr/>
              </p:nvSpPr>
              <p:spPr bwMode="auto">
                <a:xfrm>
                  <a:off x="4134" y="2400"/>
                  <a:ext cx="683" cy="3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254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pPr algn="ctr" eaLnBrk="1" hangingPunct="1"/>
                  <a:r>
                    <a:rPr lang="en-US" b="1">
                      <a:solidFill>
                        <a:schemeClr val="bg2"/>
                      </a:solidFill>
                    </a:rPr>
                    <a:t>FD</a:t>
                  </a:r>
                </a:p>
              </p:txBody>
            </p:sp>
          </p:grpSp>
          <p:sp>
            <p:nvSpPr>
              <p:cNvPr id="110620" name="AutoShape 31"/>
              <p:cNvSpPr>
                <a:spLocks noChangeArrowheads="1"/>
              </p:cNvSpPr>
              <p:nvPr/>
            </p:nvSpPr>
            <p:spPr bwMode="auto">
              <a:xfrm rot="5397037">
                <a:off x="4967" y="215"/>
                <a:ext cx="192" cy="1008"/>
              </a:xfrm>
              <a:prstGeom prst="moon">
                <a:avLst>
                  <a:gd name="adj" fmla="val 50000"/>
                </a:avLst>
              </a:prstGeom>
              <a:solidFill>
                <a:srgbClr val="00CCFF"/>
              </a:solidFill>
              <a:ln w="9525">
                <a:solidFill>
                  <a:srgbClr val="00CCF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0621" name="AutoShape 32"/>
              <p:cNvSpPr>
                <a:spLocks noChangeArrowheads="1"/>
              </p:cNvSpPr>
              <p:nvPr/>
            </p:nvSpPr>
            <p:spPr bwMode="auto">
              <a:xfrm rot="5397037">
                <a:off x="4968" y="1320"/>
                <a:ext cx="192" cy="1008"/>
              </a:xfrm>
              <a:prstGeom prst="moon">
                <a:avLst>
                  <a:gd name="adj" fmla="val 50000"/>
                </a:avLst>
              </a:prstGeom>
              <a:solidFill>
                <a:srgbClr val="00CCFF"/>
              </a:solidFill>
              <a:ln w="9525">
                <a:solidFill>
                  <a:srgbClr val="00CCF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10616" name="Rectangle 33"/>
            <p:cNvSpPr>
              <a:spLocks noChangeArrowheads="1"/>
            </p:cNvSpPr>
            <p:nvPr/>
          </p:nvSpPr>
          <p:spPr bwMode="auto">
            <a:xfrm>
              <a:off x="4512" y="288"/>
              <a:ext cx="1104" cy="1776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0617" name="Text Box 34"/>
            <p:cNvSpPr txBox="1">
              <a:spLocks noChangeArrowheads="1"/>
            </p:cNvSpPr>
            <p:nvPr/>
          </p:nvSpPr>
          <p:spPr bwMode="auto">
            <a:xfrm>
              <a:off x="4598" y="336"/>
              <a:ext cx="341" cy="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b="1" i="1"/>
                <a:t>pi</a:t>
              </a:r>
            </a:p>
          </p:txBody>
        </p:sp>
      </p:grpSp>
      <p:sp>
        <p:nvSpPr>
          <p:cNvPr id="110596" name="Oval 3"/>
          <p:cNvSpPr>
            <a:spLocks noChangeArrowheads="1"/>
          </p:cNvSpPr>
          <p:nvPr/>
        </p:nvSpPr>
        <p:spPr bwMode="auto">
          <a:xfrm>
            <a:off x="838200" y="3409950"/>
            <a:ext cx="1447800" cy="685800"/>
          </a:xfrm>
          <a:prstGeom prst="ellipse">
            <a:avLst/>
          </a:prstGeom>
          <a:noFill/>
          <a:ln w="254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0597" name="Text Box 4"/>
          <p:cNvSpPr txBox="1">
            <a:spLocks noChangeArrowheads="1"/>
          </p:cNvSpPr>
          <p:nvPr/>
        </p:nvSpPr>
        <p:spPr bwMode="auto">
          <a:xfrm>
            <a:off x="1143000" y="3486150"/>
            <a:ext cx="8604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>
                <a:solidFill>
                  <a:srgbClr val="66FF33"/>
                </a:solidFill>
              </a:rPr>
              <a:t>Alive</a:t>
            </a:r>
          </a:p>
        </p:txBody>
      </p:sp>
      <p:sp>
        <p:nvSpPr>
          <p:cNvPr id="110598" name="Oval 5"/>
          <p:cNvSpPr>
            <a:spLocks noChangeArrowheads="1"/>
          </p:cNvSpPr>
          <p:nvPr/>
        </p:nvSpPr>
        <p:spPr bwMode="auto">
          <a:xfrm>
            <a:off x="3352800" y="1962150"/>
            <a:ext cx="1447800" cy="685800"/>
          </a:xfrm>
          <a:prstGeom prst="ellipse">
            <a:avLst/>
          </a:prstGeom>
          <a:noFill/>
          <a:ln w="25400">
            <a:solidFill>
              <a:schemeClr val="accent6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0599" name="Text Box 6"/>
          <p:cNvSpPr txBox="1">
            <a:spLocks noChangeArrowheads="1"/>
          </p:cNvSpPr>
          <p:nvPr/>
        </p:nvSpPr>
        <p:spPr bwMode="auto">
          <a:xfrm>
            <a:off x="3352800" y="2038350"/>
            <a:ext cx="14192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dirty="0">
                <a:solidFill>
                  <a:schemeClr val="accent6"/>
                </a:solidFill>
              </a:rPr>
              <a:t>Suspected</a:t>
            </a:r>
          </a:p>
        </p:txBody>
      </p:sp>
      <p:sp>
        <p:nvSpPr>
          <p:cNvPr id="110600" name="Oval 7"/>
          <p:cNvSpPr>
            <a:spLocks noChangeArrowheads="1"/>
          </p:cNvSpPr>
          <p:nvPr/>
        </p:nvSpPr>
        <p:spPr bwMode="auto">
          <a:xfrm>
            <a:off x="6096000" y="3409950"/>
            <a:ext cx="1447800" cy="685800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0601" name="Text Box 8"/>
          <p:cNvSpPr txBox="1">
            <a:spLocks noChangeArrowheads="1"/>
          </p:cNvSpPr>
          <p:nvPr/>
        </p:nvSpPr>
        <p:spPr bwMode="auto">
          <a:xfrm>
            <a:off x="6324600" y="3486150"/>
            <a:ext cx="9445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>
                <a:solidFill>
                  <a:srgbClr val="FF0000"/>
                </a:solidFill>
              </a:rPr>
              <a:t>Failed</a:t>
            </a:r>
          </a:p>
        </p:txBody>
      </p:sp>
      <p:sp>
        <p:nvSpPr>
          <p:cNvPr id="110602" name="Text Box 9"/>
          <p:cNvSpPr txBox="1">
            <a:spLocks noChangeArrowheads="1"/>
          </p:cNvSpPr>
          <p:nvPr/>
        </p:nvSpPr>
        <p:spPr bwMode="auto">
          <a:xfrm>
            <a:off x="2971800" y="1276350"/>
            <a:ext cx="27320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/>
              <a:t>Dissmn  (Suspect </a:t>
            </a:r>
            <a:r>
              <a:rPr lang="en-US" i="1"/>
              <a:t>pj</a:t>
            </a:r>
            <a:r>
              <a:rPr lang="en-US"/>
              <a:t>)</a:t>
            </a:r>
          </a:p>
        </p:txBody>
      </p:sp>
      <p:sp>
        <p:nvSpPr>
          <p:cNvPr id="110603" name="Text Box 10"/>
          <p:cNvSpPr txBox="1">
            <a:spLocks noChangeArrowheads="1"/>
          </p:cNvSpPr>
          <p:nvPr/>
        </p:nvSpPr>
        <p:spPr bwMode="auto">
          <a:xfrm>
            <a:off x="381000" y="4171950"/>
            <a:ext cx="2460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/>
              <a:t>Dissmn  (Alive </a:t>
            </a:r>
            <a:r>
              <a:rPr lang="en-US" i="1"/>
              <a:t>pj</a:t>
            </a:r>
            <a:r>
              <a:rPr lang="en-US"/>
              <a:t>)</a:t>
            </a:r>
          </a:p>
        </p:txBody>
      </p:sp>
      <p:sp>
        <p:nvSpPr>
          <p:cNvPr id="110604" name="Text Box 11"/>
          <p:cNvSpPr txBox="1">
            <a:spLocks noChangeArrowheads="1"/>
          </p:cNvSpPr>
          <p:nvPr/>
        </p:nvSpPr>
        <p:spPr bwMode="auto">
          <a:xfrm>
            <a:off x="5761038" y="4171950"/>
            <a:ext cx="25447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/>
              <a:t>Dissmn  (Failed </a:t>
            </a:r>
            <a:r>
              <a:rPr lang="en-US" i="1"/>
              <a:t>pj</a:t>
            </a:r>
            <a:r>
              <a:rPr lang="en-US"/>
              <a:t>)</a:t>
            </a:r>
          </a:p>
        </p:txBody>
      </p:sp>
      <p:sp>
        <p:nvSpPr>
          <p:cNvPr id="110605" name="Line 13"/>
          <p:cNvSpPr>
            <a:spLocks noChangeShapeType="1"/>
          </p:cNvSpPr>
          <p:nvPr/>
        </p:nvSpPr>
        <p:spPr bwMode="auto">
          <a:xfrm flipV="1">
            <a:off x="1600200" y="2419350"/>
            <a:ext cx="1752600" cy="990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10606" name="Line 14"/>
          <p:cNvSpPr>
            <a:spLocks noChangeShapeType="1"/>
          </p:cNvSpPr>
          <p:nvPr/>
        </p:nvSpPr>
        <p:spPr bwMode="auto">
          <a:xfrm flipH="1">
            <a:off x="2286000" y="2647950"/>
            <a:ext cx="1676400" cy="99060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10607" name="Line 15"/>
          <p:cNvSpPr>
            <a:spLocks noChangeShapeType="1"/>
          </p:cNvSpPr>
          <p:nvPr/>
        </p:nvSpPr>
        <p:spPr bwMode="auto">
          <a:xfrm>
            <a:off x="4724400" y="2495550"/>
            <a:ext cx="1524000" cy="990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10608" name="Text Box 16"/>
          <p:cNvSpPr txBox="1">
            <a:spLocks noChangeArrowheads="1"/>
          </p:cNvSpPr>
          <p:nvPr/>
        </p:nvSpPr>
        <p:spPr bwMode="auto">
          <a:xfrm rot="-1787256">
            <a:off x="609600" y="2130425"/>
            <a:ext cx="2747963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/>
              <a:t>FD:: </a:t>
            </a:r>
            <a:r>
              <a:rPr lang="en-US" i="1"/>
              <a:t>pi </a:t>
            </a:r>
            <a:r>
              <a:rPr lang="en-US"/>
              <a:t>ping</a:t>
            </a:r>
            <a:r>
              <a:rPr lang="en-US" i="1"/>
              <a:t> </a:t>
            </a:r>
            <a:r>
              <a:rPr lang="en-US"/>
              <a:t>failed</a:t>
            </a:r>
            <a:endParaRPr lang="en-US" i="1"/>
          </a:p>
          <a:p>
            <a:pPr eaLnBrk="1" hangingPunct="1"/>
            <a:r>
              <a:rPr lang="en-US"/>
              <a:t>Dissmn::(Suspect </a:t>
            </a:r>
            <a:r>
              <a:rPr lang="en-US" i="1"/>
              <a:t>pj</a:t>
            </a:r>
            <a:r>
              <a:rPr lang="en-US"/>
              <a:t>)</a:t>
            </a:r>
          </a:p>
        </p:txBody>
      </p:sp>
      <p:sp>
        <p:nvSpPr>
          <p:cNvPr id="110609" name="Text Box 17"/>
          <p:cNvSpPr txBox="1">
            <a:spLocks noChangeArrowheads="1"/>
          </p:cNvSpPr>
          <p:nvPr/>
        </p:nvSpPr>
        <p:spPr bwMode="auto">
          <a:xfrm rot="2018906">
            <a:off x="4953000" y="2495550"/>
            <a:ext cx="12906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/>
              <a:t>Time out</a:t>
            </a:r>
          </a:p>
        </p:txBody>
      </p:sp>
      <p:sp>
        <p:nvSpPr>
          <p:cNvPr id="110610" name="Text Box 18"/>
          <p:cNvSpPr txBox="1">
            <a:spLocks noChangeArrowheads="1"/>
          </p:cNvSpPr>
          <p:nvPr/>
        </p:nvSpPr>
        <p:spPr bwMode="auto">
          <a:xfrm>
            <a:off x="3657600" y="295275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10611" name="Text Box 19"/>
          <p:cNvSpPr txBox="1">
            <a:spLocks noChangeArrowheads="1"/>
          </p:cNvSpPr>
          <p:nvPr/>
        </p:nvSpPr>
        <p:spPr bwMode="auto">
          <a:xfrm rot="-1893817">
            <a:off x="2365375" y="3044825"/>
            <a:ext cx="25876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/>
              <a:t>FD::</a:t>
            </a:r>
            <a:r>
              <a:rPr lang="en-US" i="1"/>
              <a:t>pi </a:t>
            </a:r>
            <a:r>
              <a:rPr lang="en-US"/>
              <a:t>ping success</a:t>
            </a:r>
          </a:p>
          <a:p>
            <a:pPr eaLnBrk="1" hangingPunct="1"/>
            <a:r>
              <a:rPr lang="en-US"/>
              <a:t>Dissmn::(Alive </a:t>
            </a:r>
            <a:r>
              <a:rPr lang="en-US" i="1"/>
              <a:t>pj</a:t>
            </a:r>
            <a:r>
              <a:rPr lang="en-US"/>
              <a:t>)</a:t>
            </a:r>
          </a:p>
        </p:txBody>
      </p:sp>
      <p:sp>
        <p:nvSpPr>
          <p:cNvPr id="110612" name="Line 20"/>
          <p:cNvSpPr>
            <a:spLocks noChangeShapeType="1"/>
          </p:cNvSpPr>
          <p:nvPr/>
        </p:nvSpPr>
        <p:spPr bwMode="auto">
          <a:xfrm>
            <a:off x="1524000" y="4095750"/>
            <a:ext cx="0" cy="7620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10613" name="Line 21"/>
          <p:cNvSpPr>
            <a:spLocks noChangeShapeType="1"/>
          </p:cNvSpPr>
          <p:nvPr/>
        </p:nvSpPr>
        <p:spPr bwMode="auto">
          <a:xfrm>
            <a:off x="6858000" y="4095750"/>
            <a:ext cx="0" cy="7620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10614" name="Line 22"/>
          <p:cNvSpPr>
            <a:spLocks noChangeShapeType="1"/>
          </p:cNvSpPr>
          <p:nvPr/>
        </p:nvSpPr>
        <p:spPr bwMode="auto">
          <a:xfrm flipH="1" flipV="1">
            <a:off x="4038600" y="1276350"/>
            <a:ext cx="0" cy="6858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331B985A-F3BE-7549-B20F-D7B1D1247A78}" type="slidenum">
              <a:rPr lang="en-US" sz="1400"/>
              <a:pPr eaLnBrk="1" hangingPunct="1"/>
              <a:t>6</a:t>
            </a:fld>
            <a:endParaRPr lang="en-US" sz="140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0"/>
            <a:ext cx="7772400" cy="857250"/>
          </a:xfrm>
        </p:spPr>
        <p:txBody>
          <a:bodyPr/>
          <a:lstStyle/>
          <a:p>
            <a:pPr eaLnBrk="1" hangingPunct="1"/>
            <a:r>
              <a:rPr lang="en-GB">
                <a:latin typeface="Whitney-BlackSC" charset="0"/>
                <a:cs typeface="Whitney-BlackSC" charset="0"/>
              </a:rPr>
              <a:t>Two sub-protocols</a:t>
            </a:r>
          </a:p>
        </p:txBody>
      </p:sp>
      <p:grpSp>
        <p:nvGrpSpPr>
          <p:cNvPr id="29699" name="Group 3"/>
          <p:cNvGrpSpPr>
            <a:grpSpLocks/>
          </p:cNvGrpSpPr>
          <p:nvPr/>
        </p:nvGrpSpPr>
        <p:grpSpPr bwMode="auto">
          <a:xfrm>
            <a:off x="5099050" y="2514600"/>
            <a:ext cx="3054350" cy="1033463"/>
            <a:chOff x="3740" y="1920"/>
            <a:chExt cx="1924" cy="868"/>
          </a:xfrm>
        </p:grpSpPr>
        <p:grpSp>
          <p:nvGrpSpPr>
            <p:cNvPr id="29717" name="Group 4"/>
            <p:cNvGrpSpPr>
              <a:grpSpLocks/>
            </p:cNvGrpSpPr>
            <p:nvPr/>
          </p:nvGrpSpPr>
          <p:grpSpPr bwMode="auto">
            <a:xfrm>
              <a:off x="4176" y="1920"/>
              <a:ext cx="1488" cy="484"/>
              <a:chOff x="4176" y="1920"/>
              <a:chExt cx="1488" cy="484"/>
            </a:xfrm>
          </p:grpSpPr>
          <p:sp>
            <p:nvSpPr>
              <p:cNvPr id="29721" name="AutoShape 5"/>
              <p:cNvSpPr>
                <a:spLocks noChangeArrowheads="1"/>
              </p:cNvSpPr>
              <p:nvPr/>
            </p:nvSpPr>
            <p:spPr bwMode="auto">
              <a:xfrm>
                <a:off x="4176" y="1920"/>
                <a:ext cx="1488" cy="432"/>
              </a:xfrm>
              <a:prstGeom prst="cube">
                <a:avLst>
                  <a:gd name="adj" fmla="val 25000"/>
                </a:avLst>
              </a:prstGeom>
              <a:solidFill>
                <a:schemeClr val="tx2"/>
              </a:solidFill>
              <a:ln w="9525">
                <a:solidFill>
                  <a:schemeClr val="bg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22" name="Text Box 6"/>
              <p:cNvSpPr txBox="1">
                <a:spLocks noChangeArrowheads="1"/>
              </p:cNvSpPr>
              <p:nvPr/>
            </p:nvSpPr>
            <p:spPr bwMode="auto">
              <a:xfrm>
                <a:off x="4211" y="2016"/>
                <a:ext cx="1290" cy="3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254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algn="ctr" eaLnBrk="1" hangingPunct="1"/>
                <a:r>
                  <a:rPr lang="en-US" b="1" dirty="0">
                    <a:solidFill>
                      <a:schemeClr val="bg2"/>
                    </a:solidFill>
                  </a:rPr>
                  <a:t>Dissemination</a:t>
                </a:r>
              </a:p>
            </p:txBody>
          </p:sp>
        </p:grpSp>
        <p:grpSp>
          <p:nvGrpSpPr>
            <p:cNvPr id="29718" name="Group 7"/>
            <p:cNvGrpSpPr>
              <a:grpSpLocks/>
            </p:cNvGrpSpPr>
            <p:nvPr/>
          </p:nvGrpSpPr>
          <p:grpSpPr bwMode="auto">
            <a:xfrm>
              <a:off x="3740" y="2304"/>
              <a:ext cx="1540" cy="484"/>
              <a:chOff x="3740" y="2304"/>
              <a:chExt cx="1540" cy="484"/>
            </a:xfrm>
          </p:grpSpPr>
          <p:sp>
            <p:nvSpPr>
              <p:cNvPr id="29719" name="AutoShape 8"/>
              <p:cNvSpPr>
                <a:spLocks noChangeArrowheads="1"/>
              </p:cNvSpPr>
              <p:nvPr/>
            </p:nvSpPr>
            <p:spPr bwMode="auto">
              <a:xfrm>
                <a:off x="3792" y="2304"/>
                <a:ext cx="1488" cy="432"/>
              </a:xfrm>
              <a:prstGeom prst="cube">
                <a:avLst>
                  <a:gd name="adj" fmla="val 25000"/>
                </a:avLst>
              </a:prstGeom>
              <a:solidFill>
                <a:schemeClr val="tx2"/>
              </a:solidFill>
              <a:ln w="9525">
                <a:solidFill>
                  <a:schemeClr val="bg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20" name="Text Box 9"/>
              <p:cNvSpPr txBox="1">
                <a:spLocks noChangeArrowheads="1"/>
              </p:cNvSpPr>
              <p:nvPr/>
            </p:nvSpPr>
            <p:spPr bwMode="auto">
              <a:xfrm>
                <a:off x="3740" y="2400"/>
                <a:ext cx="1471" cy="3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254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algn="ctr" eaLnBrk="1" hangingPunct="1"/>
                <a:r>
                  <a:rPr lang="en-US" b="1">
                    <a:solidFill>
                      <a:schemeClr val="bg2"/>
                    </a:solidFill>
                  </a:rPr>
                  <a:t>Failure Detector</a:t>
                </a:r>
              </a:p>
            </p:txBody>
          </p:sp>
        </p:grpSp>
      </p:grpSp>
      <p:sp>
        <p:nvSpPr>
          <p:cNvPr id="29700" name="Text Box 10"/>
          <p:cNvSpPr txBox="1">
            <a:spLocks noChangeArrowheads="1"/>
          </p:cNvSpPr>
          <p:nvPr/>
        </p:nvSpPr>
        <p:spPr bwMode="auto">
          <a:xfrm>
            <a:off x="2667000" y="857250"/>
            <a:ext cx="32496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/>
              <a:t>Application Process</a:t>
            </a:r>
            <a:r>
              <a:rPr lang="en-US" i="1"/>
              <a:t>  </a:t>
            </a:r>
            <a:r>
              <a:rPr lang="en-US" sz="3200" b="1" i="1"/>
              <a:t>pi</a:t>
            </a:r>
          </a:p>
        </p:txBody>
      </p:sp>
      <p:sp>
        <p:nvSpPr>
          <p:cNvPr id="29701" name="AutoShape 18"/>
          <p:cNvSpPr>
            <a:spLocks noChangeArrowheads="1"/>
          </p:cNvSpPr>
          <p:nvPr/>
        </p:nvSpPr>
        <p:spPr bwMode="auto">
          <a:xfrm rot="5397037">
            <a:off x="4362450" y="-2247900"/>
            <a:ext cx="342900" cy="8153400"/>
          </a:xfrm>
          <a:prstGeom prst="moon">
            <a:avLst>
              <a:gd name="adj" fmla="val 50000"/>
            </a:avLst>
          </a:prstGeom>
          <a:solidFill>
            <a:srgbClr val="00CCFF"/>
          </a:solidFill>
          <a:ln w="9525">
            <a:solidFill>
              <a:srgbClr val="00CC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2" name="AutoShape 19"/>
          <p:cNvSpPr>
            <a:spLocks noChangeArrowheads="1"/>
          </p:cNvSpPr>
          <p:nvPr/>
        </p:nvSpPr>
        <p:spPr bwMode="auto">
          <a:xfrm rot="5397037">
            <a:off x="4362450" y="-76200"/>
            <a:ext cx="342900" cy="8153400"/>
          </a:xfrm>
          <a:prstGeom prst="moon">
            <a:avLst>
              <a:gd name="adj" fmla="val 50000"/>
            </a:avLst>
          </a:prstGeom>
          <a:solidFill>
            <a:srgbClr val="00CCFF"/>
          </a:solidFill>
          <a:ln w="9525">
            <a:solidFill>
              <a:srgbClr val="00CC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3" name="Text Box 20"/>
          <p:cNvSpPr txBox="1">
            <a:spLocks noChangeArrowheads="1"/>
          </p:cNvSpPr>
          <p:nvPr/>
        </p:nvSpPr>
        <p:spPr bwMode="auto">
          <a:xfrm>
            <a:off x="914400" y="1200150"/>
            <a:ext cx="237966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GB" i="1"/>
              <a:t>Group </a:t>
            </a:r>
          </a:p>
          <a:p>
            <a:pPr algn="ctr" eaLnBrk="1" hangingPunct="1"/>
            <a:r>
              <a:rPr lang="en-GB" i="1"/>
              <a:t>Membership List</a:t>
            </a:r>
            <a:endParaRPr lang="en-US" i="1"/>
          </a:p>
        </p:txBody>
      </p:sp>
      <p:sp>
        <p:nvSpPr>
          <p:cNvPr id="220181" name="Text Box 21"/>
          <p:cNvSpPr txBox="1">
            <a:spLocks noChangeArrowheads="1"/>
          </p:cNvSpPr>
          <p:nvPr/>
        </p:nvSpPr>
        <p:spPr bwMode="auto">
          <a:xfrm>
            <a:off x="4343400" y="4171950"/>
            <a:ext cx="230822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>
              <a:defRPr/>
            </a:pPr>
            <a:r>
              <a:rPr lang="en-US" b="1" dirty="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</a:rPr>
              <a:t>Unreliable </a:t>
            </a:r>
          </a:p>
          <a:p>
            <a:pPr algn="r">
              <a:defRPr/>
            </a:pPr>
            <a:r>
              <a:rPr lang="en-US" b="1" dirty="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</a:rPr>
              <a:t>Communication</a:t>
            </a:r>
          </a:p>
        </p:txBody>
      </p:sp>
      <p:sp>
        <p:nvSpPr>
          <p:cNvPr id="29705" name="Text Box 22"/>
          <p:cNvSpPr txBox="1">
            <a:spLocks noChangeArrowheads="1"/>
          </p:cNvSpPr>
          <p:nvPr/>
        </p:nvSpPr>
        <p:spPr bwMode="auto">
          <a:xfrm>
            <a:off x="-82550" y="2800350"/>
            <a:ext cx="4789488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en-US" sz="1800" b="1" i="1" dirty="0"/>
              <a:t>Complete list all the time </a:t>
            </a:r>
            <a:r>
              <a:rPr lang="en-US" sz="1800" b="1" dirty="0"/>
              <a:t>(Strongly consistent)</a:t>
            </a:r>
          </a:p>
          <a:p>
            <a:pPr lvl="1" eaLnBrk="1" hangingPunct="1">
              <a:buFontTx/>
              <a:buChar char="•"/>
            </a:pPr>
            <a:r>
              <a:rPr lang="en-US" sz="1800" dirty="0"/>
              <a:t>Virtual synchrony</a:t>
            </a:r>
            <a:endParaRPr lang="en-US" sz="1800" b="1" i="1" dirty="0"/>
          </a:p>
          <a:p>
            <a:pPr eaLnBrk="1" hangingPunct="1">
              <a:buFontTx/>
              <a:buChar char="•"/>
            </a:pPr>
            <a:r>
              <a:rPr lang="en-US" sz="1800" b="1" i="1" dirty="0">
                <a:solidFill>
                  <a:srgbClr val="FF6600"/>
                </a:solidFill>
              </a:rPr>
              <a:t>Almost-Complete </a:t>
            </a:r>
            <a:r>
              <a:rPr lang="en-US" sz="1800" b="1" dirty="0">
                <a:solidFill>
                  <a:srgbClr val="FF6600"/>
                </a:solidFill>
              </a:rPr>
              <a:t>list (Weakly consistent)</a:t>
            </a:r>
          </a:p>
          <a:p>
            <a:pPr lvl="1" eaLnBrk="1" hangingPunct="1">
              <a:buFontTx/>
              <a:buChar char="•"/>
            </a:pPr>
            <a:r>
              <a:rPr lang="en-US" sz="1800" dirty="0">
                <a:solidFill>
                  <a:srgbClr val="FF6600"/>
                </a:solidFill>
              </a:rPr>
              <a:t>Gossip-style, SWIM, …</a:t>
            </a:r>
          </a:p>
          <a:p>
            <a:pPr eaLnBrk="1" hangingPunct="1">
              <a:buFontTx/>
              <a:buChar char="•"/>
            </a:pPr>
            <a:r>
              <a:rPr lang="en-US" sz="1800" b="1" dirty="0"/>
              <a:t>Or </a:t>
            </a:r>
            <a:r>
              <a:rPr lang="en-US" sz="1800" b="1" i="1" dirty="0"/>
              <a:t>Partial-random</a:t>
            </a:r>
            <a:r>
              <a:rPr lang="en-US" sz="1800" b="1" dirty="0"/>
              <a:t> list (other systems)</a:t>
            </a:r>
          </a:p>
          <a:p>
            <a:pPr lvl="1" eaLnBrk="1" hangingPunct="1">
              <a:buFontTx/>
              <a:buChar char="•"/>
            </a:pPr>
            <a:r>
              <a:rPr lang="en-US" sz="1800" dirty="0"/>
              <a:t>SCAMP, T-MAN, </a:t>
            </a:r>
            <a:r>
              <a:rPr lang="en-US" sz="1800" dirty="0" err="1"/>
              <a:t>Cyclon</a:t>
            </a:r>
            <a:r>
              <a:rPr lang="en-US" sz="1800" dirty="0"/>
              <a:t>,…</a:t>
            </a:r>
          </a:p>
        </p:txBody>
      </p:sp>
      <p:sp>
        <p:nvSpPr>
          <p:cNvPr id="29706" name="AutoShape 24"/>
          <p:cNvSpPr>
            <a:spLocks/>
          </p:cNvSpPr>
          <p:nvPr/>
        </p:nvSpPr>
        <p:spPr bwMode="auto">
          <a:xfrm>
            <a:off x="4191000" y="2038350"/>
            <a:ext cx="152400" cy="685800"/>
          </a:xfrm>
          <a:prstGeom prst="rightBrace">
            <a:avLst>
              <a:gd name="adj1" fmla="val 5000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7" name="Line 25"/>
          <p:cNvSpPr>
            <a:spLocks noChangeShapeType="1"/>
          </p:cNvSpPr>
          <p:nvPr/>
        </p:nvSpPr>
        <p:spPr bwMode="auto">
          <a:xfrm flipH="1">
            <a:off x="609600" y="2628900"/>
            <a:ext cx="3657600" cy="2857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914400" y="3657600"/>
            <a:ext cx="3101975" cy="1674813"/>
            <a:chOff x="914447" y="4876800"/>
            <a:chExt cx="3101726" cy="2233467"/>
          </a:xfrm>
        </p:grpSpPr>
        <p:sp>
          <p:nvSpPr>
            <p:cNvPr id="29715" name="TextBox 1"/>
            <p:cNvSpPr txBox="1">
              <a:spLocks noChangeArrowheads="1"/>
            </p:cNvSpPr>
            <p:nvPr/>
          </p:nvSpPr>
          <p:spPr bwMode="auto">
            <a:xfrm>
              <a:off x="914447" y="6248399"/>
              <a:ext cx="3101726" cy="8618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800" b="1">
                  <a:solidFill>
                    <a:srgbClr val="FF6600"/>
                  </a:solidFill>
                </a:rPr>
                <a:t>Focus of this series of lecture</a:t>
              </a:r>
            </a:p>
            <a:p>
              <a:pPr eaLnBrk="1" hangingPunct="1"/>
              <a:endParaRPr lang="en-US" sz="1800" b="1">
                <a:solidFill>
                  <a:srgbClr val="FF6600"/>
                </a:solidFill>
              </a:endParaRPr>
            </a:p>
          </p:txBody>
        </p:sp>
        <p:cxnSp>
          <p:nvCxnSpPr>
            <p:cNvPr id="29716" name="Straight Arrow Connector 3"/>
            <p:cNvCxnSpPr>
              <a:cxnSpLocks noChangeShapeType="1"/>
            </p:cNvCxnSpPr>
            <p:nvPr/>
          </p:nvCxnSpPr>
          <p:spPr bwMode="auto">
            <a:xfrm flipH="1" flipV="1">
              <a:off x="2895600" y="4876800"/>
              <a:ext cx="609600" cy="1371600"/>
            </a:xfrm>
            <a:prstGeom prst="straightConnector1">
              <a:avLst/>
            </a:prstGeom>
            <a:noFill/>
            <a:ln w="9525">
              <a:solidFill>
                <a:srgbClr val="FF66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29709" name="Group 1"/>
          <p:cNvGrpSpPr>
            <a:grpSpLocks/>
          </p:cNvGrpSpPr>
          <p:nvPr/>
        </p:nvGrpSpPr>
        <p:grpSpPr bwMode="auto">
          <a:xfrm>
            <a:off x="609600" y="2114550"/>
            <a:ext cx="3455988" cy="465138"/>
            <a:chOff x="609600" y="2114550"/>
            <a:chExt cx="3455988" cy="465138"/>
          </a:xfrm>
        </p:grpSpPr>
        <p:sp>
          <p:nvSpPr>
            <p:cNvPr id="29710" name="Text Box 12"/>
            <p:cNvSpPr txBox="1">
              <a:spLocks noChangeArrowheads="1"/>
            </p:cNvSpPr>
            <p:nvPr/>
          </p:nvSpPr>
          <p:spPr bwMode="auto">
            <a:xfrm>
              <a:off x="609600" y="2114550"/>
              <a:ext cx="3455988" cy="461665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GB" i="1"/>
                <a:t>                 pj</a:t>
              </a:r>
            </a:p>
          </p:txBody>
        </p:sp>
        <p:sp>
          <p:nvSpPr>
            <p:cNvPr id="29711" name="Line 13"/>
            <p:cNvSpPr>
              <a:spLocks noChangeShapeType="1"/>
            </p:cNvSpPr>
            <p:nvPr/>
          </p:nvSpPr>
          <p:spPr bwMode="auto">
            <a:xfrm flipV="1">
              <a:off x="1066800" y="2114550"/>
              <a:ext cx="0" cy="46513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lg" len="lg"/>
              <a:tailEnd type="none" w="lg" len="lg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12" name="Line 14"/>
            <p:cNvSpPr>
              <a:spLocks noChangeShapeType="1"/>
            </p:cNvSpPr>
            <p:nvPr/>
          </p:nvSpPr>
          <p:spPr bwMode="auto">
            <a:xfrm flipV="1">
              <a:off x="1524000" y="2114550"/>
              <a:ext cx="0" cy="46513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lg" len="lg"/>
              <a:tailEnd type="none" w="lg" len="lg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13" name="Line 15"/>
            <p:cNvSpPr>
              <a:spLocks noChangeShapeType="1"/>
            </p:cNvSpPr>
            <p:nvPr/>
          </p:nvSpPr>
          <p:spPr bwMode="auto">
            <a:xfrm flipV="1">
              <a:off x="1981200" y="2114550"/>
              <a:ext cx="0" cy="46513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lg" len="lg"/>
              <a:tailEnd type="none" w="lg" len="lg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14" name="Line 16"/>
            <p:cNvSpPr>
              <a:spLocks noChangeShapeType="1"/>
            </p:cNvSpPr>
            <p:nvPr/>
          </p:nvSpPr>
          <p:spPr bwMode="auto">
            <a:xfrm flipV="1">
              <a:off x="2514600" y="2114550"/>
              <a:ext cx="0" cy="46513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lg" len="lg"/>
              <a:tailEnd type="none" w="lg" len="lg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ext Box 22">
            <a:extLst>
              <a:ext uri="{FF2B5EF4-FFF2-40B4-BE49-F238E27FC236}">
                <a16:creationId xmlns:a16="http://schemas.microsoft.com/office/drawing/2014/main" id="{0B971C26-A72A-C332-5369-519B3034B1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3615" y="2050018"/>
            <a:ext cx="450315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en-US" sz="1800" dirty="0"/>
              <a:t>Disseminate</a:t>
            </a:r>
            <a:r>
              <a:rPr lang="en-US" sz="1800" b="1" i="1" dirty="0"/>
              <a:t> node joins, node leaves, failures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5" grpId="0" uiExpand="1" build="p"/>
      <p:bldP spid="29706" grpId="0" animBg="1"/>
      <p:bldP spid="29707" grpId="0" animBg="1"/>
      <p:bldP spid="2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1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2FFF48AB-36D9-4948-A70C-C34080B810B7}" type="slidenum">
              <a:rPr lang="en-US" sz="1400"/>
              <a:pPr eaLnBrk="1" hangingPunct="1"/>
              <a:t>60</a:t>
            </a:fld>
            <a:endParaRPr lang="en-US" sz="1400"/>
          </a:p>
        </p:txBody>
      </p:sp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latin typeface="Whitney-BlackSC" charset="0"/>
                <a:cs typeface="Whitney-BlackSC" charset="0"/>
              </a:rPr>
              <a:t>Suspicion Mechanism</a:t>
            </a:r>
          </a:p>
        </p:txBody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00150"/>
            <a:ext cx="8534400" cy="3394075"/>
          </a:xfrm>
        </p:spPr>
        <p:txBody>
          <a:bodyPr/>
          <a:lstStyle/>
          <a:p>
            <a:pPr eaLnBrk="1" hangingPunct="1"/>
            <a:r>
              <a:rPr lang="en-US" sz="2800" dirty="0">
                <a:latin typeface="Times New Roman" charset="0"/>
              </a:rPr>
              <a:t>Distinguish multiple suspicions of a process</a:t>
            </a:r>
          </a:p>
          <a:p>
            <a:pPr lvl="1" eaLnBrk="1" hangingPunct="1"/>
            <a:r>
              <a:rPr lang="en-US" sz="2400" dirty="0">
                <a:latin typeface="Times New Roman" charset="0"/>
              </a:rPr>
              <a:t> Per-process </a:t>
            </a:r>
            <a:r>
              <a:rPr lang="en-US" sz="2400" i="1" dirty="0">
                <a:latin typeface="Times New Roman" charset="0"/>
              </a:rPr>
              <a:t>incarnation number</a:t>
            </a:r>
          </a:p>
          <a:p>
            <a:pPr lvl="1" eaLnBrk="1" hangingPunct="1"/>
            <a:r>
              <a:rPr lang="en-US" sz="2400" dirty="0">
                <a:latin typeface="Times New Roman" charset="0"/>
              </a:rPr>
              <a:t> </a:t>
            </a:r>
            <a:r>
              <a:rPr lang="en-US" sz="2400" i="1" dirty="0" err="1">
                <a:latin typeface="Times New Roman" charset="0"/>
              </a:rPr>
              <a:t>Inc</a:t>
            </a:r>
            <a:r>
              <a:rPr lang="en-US" sz="2400" i="1" dirty="0">
                <a:latin typeface="Times New Roman" charset="0"/>
              </a:rPr>
              <a:t> #</a:t>
            </a:r>
            <a:r>
              <a:rPr lang="en-US" sz="2400" dirty="0">
                <a:latin typeface="Times New Roman" charset="0"/>
              </a:rPr>
              <a:t> for </a:t>
            </a:r>
            <a:r>
              <a:rPr lang="en-US" sz="2400" i="1" dirty="0">
                <a:latin typeface="Times New Roman" charset="0"/>
              </a:rPr>
              <a:t>pi </a:t>
            </a:r>
            <a:r>
              <a:rPr lang="en-US" sz="2400" dirty="0">
                <a:latin typeface="Times New Roman" charset="0"/>
              </a:rPr>
              <a:t>can be incremented only by </a:t>
            </a:r>
            <a:r>
              <a:rPr lang="en-US" sz="2400" i="1" dirty="0">
                <a:latin typeface="Times New Roman" charset="0"/>
              </a:rPr>
              <a:t>pi</a:t>
            </a:r>
          </a:p>
          <a:p>
            <a:pPr lvl="2" eaLnBrk="1" hangingPunct="1"/>
            <a:r>
              <a:rPr lang="en-US" sz="2000" dirty="0">
                <a:latin typeface="Times New Roman" charset="0"/>
              </a:rPr>
              <a:t>e.g., when it receives a (Suspect, </a:t>
            </a:r>
            <a:r>
              <a:rPr lang="en-US" sz="2000" i="1" dirty="0">
                <a:latin typeface="Times New Roman" charset="0"/>
              </a:rPr>
              <a:t>pi</a:t>
            </a:r>
            <a:r>
              <a:rPr lang="en-US" sz="2000" dirty="0">
                <a:latin typeface="Times New Roman" charset="0"/>
              </a:rPr>
              <a:t>) message</a:t>
            </a:r>
          </a:p>
          <a:p>
            <a:pPr lvl="1" eaLnBrk="1" hangingPunct="1"/>
            <a:r>
              <a:rPr lang="en-US" sz="2400" dirty="0">
                <a:latin typeface="Times New Roman" charset="0"/>
              </a:rPr>
              <a:t>Somewhat similar to DSDV (routing protocol in ad-hoc nets)</a:t>
            </a:r>
          </a:p>
          <a:p>
            <a:pPr eaLnBrk="1" hangingPunct="1"/>
            <a:r>
              <a:rPr lang="en-US" sz="2800" dirty="0">
                <a:latin typeface="Times New Roman" charset="0"/>
              </a:rPr>
              <a:t>Higher </a:t>
            </a:r>
            <a:r>
              <a:rPr lang="en-US" sz="2800" dirty="0" err="1">
                <a:latin typeface="Times New Roman" charset="0"/>
              </a:rPr>
              <a:t>inc</a:t>
            </a:r>
            <a:r>
              <a:rPr lang="en-US" sz="2800" dirty="0">
                <a:latin typeface="Times New Roman" charset="0"/>
              </a:rPr>
              <a:t># notifications over-ride lower </a:t>
            </a:r>
            <a:r>
              <a:rPr lang="en-US" sz="2800" dirty="0" err="1">
                <a:latin typeface="Times New Roman" charset="0"/>
              </a:rPr>
              <a:t>inc</a:t>
            </a:r>
            <a:r>
              <a:rPr lang="en-US" sz="2800" dirty="0">
                <a:latin typeface="Times New Roman" charset="0"/>
              </a:rPr>
              <a:t>#</a:t>
            </a:r>
            <a:r>
              <a:rPr lang="ja-JP" altLang="en-US" sz="2800" dirty="0">
                <a:latin typeface="Times New Roman" charset="0"/>
              </a:rPr>
              <a:t>’</a:t>
            </a:r>
            <a:r>
              <a:rPr lang="en-US" altLang="ja-JP" sz="2800" dirty="0">
                <a:latin typeface="Times New Roman" charset="0"/>
              </a:rPr>
              <a:t>s</a:t>
            </a:r>
          </a:p>
          <a:p>
            <a:pPr eaLnBrk="1" hangingPunct="1"/>
            <a:r>
              <a:rPr lang="en-US" sz="2800" dirty="0">
                <a:latin typeface="Times New Roman" charset="0"/>
              </a:rPr>
              <a:t>Within an </a:t>
            </a:r>
            <a:r>
              <a:rPr lang="en-US" sz="2800" dirty="0" err="1">
                <a:latin typeface="Times New Roman" charset="0"/>
              </a:rPr>
              <a:t>inc</a:t>
            </a:r>
            <a:r>
              <a:rPr lang="en-US" sz="2800" dirty="0">
                <a:latin typeface="Times New Roman" charset="0"/>
              </a:rPr>
              <a:t>#: (Suspect </a:t>
            </a:r>
            <a:r>
              <a:rPr lang="en-US" sz="2800" dirty="0" err="1">
                <a:latin typeface="Times New Roman" charset="0"/>
              </a:rPr>
              <a:t>inc</a:t>
            </a:r>
            <a:r>
              <a:rPr lang="en-US" sz="2800" dirty="0">
                <a:latin typeface="Times New Roman" charset="0"/>
              </a:rPr>
              <a:t> #) &gt; (Alive, </a:t>
            </a:r>
            <a:r>
              <a:rPr lang="en-US" sz="2800" dirty="0" err="1">
                <a:latin typeface="Times New Roman" charset="0"/>
              </a:rPr>
              <a:t>inc</a:t>
            </a:r>
            <a:r>
              <a:rPr lang="en-US" sz="2800" dirty="0">
                <a:latin typeface="Times New Roman" charset="0"/>
              </a:rPr>
              <a:t> #)</a:t>
            </a:r>
          </a:p>
          <a:p>
            <a:pPr eaLnBrk="1" hangingPunct="1"/>
            <a:r>
              <a:rPr lang="en-US" sz="2800" dirty="0">
                <a:latin typeface="Times New Roman" charset="0"/>
              </a:rPr>
              <a:t>(Failed, </a:t>
            </a:r>
            <a:r>
              <a:rPr lang="en-US" sz="2800" dirty="0" err="1">
                <a:latin typeface="Times New Roman" charset="0"/>
              </a:rPr>
              <a:t>inc</a:t>
            </a:r>
            <a:r>
              <a:rPr lang="en-US" sz="2800" dirty="0">
                <a:latin typeface="Times New Roman" charset="0"/>
              </a:rPr>
              <a:t> #) overrides everything else</a:t>
            </a:r>
          </a:p>
          <a:p>
            <a:pPr eaLnBrk="1" hangingPunct="1"/>
            <a:endParaRPr lang="en-US" sz="2800" dirty="0">
              <a:latin typeface="Times New Roman" charset="0"/>
            </a:endParaRPr>
          </a:p>
        </p:txBody>
      </p:sp>
    </p:spTree>
  </p:cSld>
  <p:clrMapOvr>
    <a:masterClrMapping/>
  </p:clrMapOvr>
  <p:transition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1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2FFF48AB-36D9-4948-A70C-C34080B810B7}" type="slidenum">
              <a:rPr lang="en-US" sz="1400"/>
              <a:pPr eaLnBrk="1" hangingPunct="1"/>
              <a:t>61</a:t>
            </a:fld>
            <a:endParaRPr lang="en-US" sz="1400"/>
          </a:p>
        </p:txBody>
      </p:sp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latin typeface="Whitney-BlackSC" charset="0"/>
                <a:cs typeface="Whitney-BlackSC" charset="0"/>
              </a:rPr>
              <a:t>SWIM In Industry</a:t>
            </a:r>
          </a:p>
        </p:txBody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00150"/>
            <a:ext cx="8534400" cy="3394075"/>
          </a:xfrm>
        </p:spPr>
        <p:txBody>
          <a:bodyPr/>
          <a:lstStyle/>
          <a:p>
            <a:pPr eaLnBrk="1" hangingPunct="1"/>
            <a:r>
              <a:rPr lang="en-US" sz="2800" dirty="0">
                <a:latin typeface="Times New Roman" charset="0"/>
              </a:rPr>
              <a:t>First used in Oasis/</a:t>
            </a:r>
            <a:r>
              <a:rPr lang="en-US" sz="2800" dirty="0" err="1">
                <a:latin typeface="Times New Roman" charset="0"/>
              </a:rPr>
              <a:t>CoralCDN</a:t>
            </a:r>
            <a:r>
              <a:rPr lang="en-US" sz="2800" dirty="0">
                <a:latin typeface="Times New Roman" charset="0"/>
              </a:rPr>
              <a:t> </a:t>
            </a:r>
          </a:p>
          <a:p>
            <a:pPr eaLnBrk="1" hangingPunct="1"/>
            <a:r>
              <a:rPr lang="en-US" sz="2800" dirty="0">
                <a:latin typeface="Times New Roman" charset="0"/>
              </a:rPr>
              <a:t>Implemented open-source by </a:t>
            </a:r>
            <a:r>
              <a:rPr lang="en-US" sz="2800" dirty="0" err="1">
                <a:latin typeface="Times New Roman" charset="0"/>
              </a:rPr>
              <a:t>Hashicorp</a:t>
            </a:r>
            <a:r>
              <a:rPr lang="en-US" sz="2800" dirty="0">
                <a:latin typeface="Times New Roman" charset="0"/>
              </a:rPr>
              <a:t> Inc.</a:t>
            </a:r>
          </a:p>
          <a:p>
            <a:pPr lvl="1" eaLnBrk="1" hangingPunct="1"/>
            <a:r>
              <a:rPr lang="en-US" sz="2400" dirty="0">
                <a:latin typeface="Times New Roman" charset="0"/>
              </a:rPr>
              <a:t>Called “Serf”</a:t>
            </a:r>
          </a:p>
          <a:p>
            <a:pPr lvl="1" eaLnBrk="1" hangingPunct="1"/>
            <a:r>
              <a:rPr lang="en-US" sz="2400" dirty="0">
                <a:latin typeface="Times New Roman" charset="0"/>
              </a:rPr>
              <a:t>Later “Consul”</a:t>
            </a:r>
          </a:p>
          <a:p>
            <a:pPr eaLnBrk="1" hangingPunct="1"/>
            <a:r>
              <a:rPr lang="en-US" sz="2800" dirty="0">
                <a:latin typeface="Times New Roman" charset="0"/>
              </a:rPr>
              <a:t>Today: Uber implemented it, uses it for failure detection in their infrastructure</a:t>
            </a:r>
          </a:p>
          <a:p>
            <a:pPr lvl="1" eaLnBrk="1" hangingPunct="1"/>
            <a:r>
              <a:rPr lang="en-US" sz="2400" dirty="0">
                <a:latin typeface="Times New Roman" charset="0"/>
              </a:rPr>
              <a:t>See “</a:t>
            </a:r>
            <a:r>
              <a:rPr lang="en-US" sz="2400" dirty="0" err="1">
                <a:latin typeface="Times New Roman" charset="0"/>
              </a:rPr>
              <a:t>ringpop</a:t>
            </a:r>
            <a:r>
              <a:rPr lang="en-US" sz="2400" dirty="0">
                <a:latin typeface="Times New Roman" charset="0"/>
              </a:rPr>
              <a:t>” system</a:t>
            </a:r>
          </a:p>
        </p:txBody>
      </p:sp>
    </p:spTree>
    <p:extLst>
      <p:ext uri="{BB962C8B-B14F-4D97-AF65-F5344CB8AC3E}">
        <p14:creationId xmlns:p14="http://schemas.microsoft.com/office/powerpoint/2010/main" val="2678616269"/>
      </p:ext>
    </p:extLst>
  </p:cSld>
  <p:clrMapOvr>
    <a:masterClrMapping/>
  </p:clrMapOvr>
  <p:transition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89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3C682B2D-EAC2-E247-9E5A-26CDB7E7E7C2}" type="slidenum">
              <a:rPr lang="en-US" sz="1400"/>
              <a:pPr eaLnBrk="1" hangingPunct="1"/>
              <a:t>62</a:t>
            </a:fld>
            <a:endParaRPr lang="en-US" sz="1400"/>
          </a:p>
        </p:txBody>
      </p:sp>
      <p:sp>
        <p:nvSpPr>
          <p:cNvPr id="114690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Whitney-BlackSC" charset="0"/>
                <a:cs typeface="Whitney-BlackSC" charset="0"/>
              </a:rPr>
              <a:t>Wrap Up</a:t>
            </a:r>
          </a:p>
        </p:txBody>
      </p:sp>
      <p:sp>
        <p:nvSpPr>
          <p:cNvPr id="109571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457200" y="1200150"/>
            <a:ext cx="8229600" cy="36576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2800" dirty="0"/>
              <a:t>Failures the norm, not the exception in datacenters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800" dirty="0"/>
              <a:t>Every distributed system uses a failure detector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800" dirty="0"/>
              <a:t>Many distributed systems use a membership service</a:t>
            </a:r>
          </a:p>
          <a:p>
            <a:pPr eaLnBrk="1" hangingPunct="1">
              <a:lnSpc>
                <a:spcPct val="80000"/>
              </a:lnSpc>
              <a:defRPr/>
            </a:pPr>
            <a:endParaRPr lang="en-US" sz="2800" dirty="0"/>
          </a:p>
          <a:p>
            <a:pPr eaLnBrk="1" hangingPunct="1">
              <a:lnSpc>
                <a:spcPct val="80000"/>
              </a:lnSpc>
              <a:defRPr/>
            </a:pPr>
            <a:r>
              <a:rPr lang="en-US" sz="2800" dirty="0"/>
              <a:t>Ring failure detection underlies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 dirty="0"/>
              <a:t>IBM SP2 and many other similar clusters/machines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endParaRPr lang="en-US" sz="2800" dirty="0"/>
          </a:p>
          <a:p>
            <a:pPr eaLnBrk="1" hangingPunct="1">
              <a:lnSpc>
                <a:spcPct val="80000"/>
              </a:lnSpc>
              <a:defRPr/>
            </a:pPr>
            <a:r>
              <a:rPr lang="en-US" sz="2800" dirty="0"/>
              <a:t>Gossip-style failure detection underlies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 dirty="0"/>
              <a:t>Amazon EC2/S3 (rumored!)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CEA118-9015-CB9B-7AB7-2C9EF96FEA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021014-9561-26F8-333F-9B96F20F2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Whitney-BlackSC"/>
                <a:cs typeface="Whitney-BlackSC"/>
              </a:rPr>
              <a:t>Announcements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141FEC-79EB-2A31-0B90-C411074952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71550"/>
            <a:ext cx="8229600" cy="3394075"/>
          </a:xfrm>
        </p:spPr>
        <p:txBody>
          <a:bodyPr/>
          <a:lstStyle/>
          <a:p>
            <a:pPr marL="0" indent="0">
              <a:buNone/>
            </a:pPr>
            <a:endParaRPr lang="en-US" sz="1600" dirty="0"/>
          </a:p>
          <a:p>
            <a:r>
              <a:rPr lang="en-US" sz="2400" dirty="0">
                <a:solidFill>
                  <a:srgbClr val="C00000"/>
                </a:solidFill>
              </a:rPr>
              <a:t>HW1: due 9/20</a:t>
            </a:r>
            <a:endParaRPr lang="en-US" sz="2400" dirty="0"/>
          </a:p>
          <a:p>
            <a:r>
              <a:rPr lang="en-US" sz="2400" dirty="0">
                <a:solidFill>
                  <a:srgbClr val="C00000"/>
                </a:solidFill>
              </a:rPr>
              <a:t>Please view Grid Computing Lecture Video from website! </a:t>
            </a:r>
          </a:p>
          <a:p>
            <a:pPr lvl="1"/>
            <a:r>
              <a:rPr lang="en-US" sz="1800" dirty="0"/>
              <a:t>(We won’t lecture in class)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718FEA-4D29-CD2A-4408-F94720EDE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D93A2F-3F8B-5248-B873-3EE9ADF3F9FD}" type="slidenum">
              <a:rPr lang="en-US" smtClean="0"/>
              <a:pPr>
                <a:defRPr/>
              </a:pPr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8752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DB3B0A04-1F95-214A-B734-CD348D3F0502}" type="slidenum">
              <a:rPr lang="en-US" sz="1400"/>
              <a:pPr eaLnBrk="1" hangingPunct="1"/>
              <a:t>7</a:t>
            </a:fld>
            <a:endParaRPr lang="en-US" sz="1400"/>
          </a:p>
        </p:txBody>
      </p:sp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0"/>
            <a:ext cx="7772400" cy="857250"/>
          </a:xfrm>
        </p:spPr>
        <p:txBody>
          <a:bodyPr/>
          <a:lstStyle/>
          <a:p>
            <a:pPr eaLnBrk="1" hangingPunct="1"/>
            <a:r>
              <a:rPr lang="en-GB">
                <a:latin typeface="Whitney-BlackSC" charset="0"/>
                <a:cs typeface="Whitney-BlackSC" charset="0"/>
              </a:rPr>
              <a:t>Large Group: Scalability A Goal</a:t>
            </a:r>
          </a:p>
        </p:txBody>
      </p:sp>
      <p:sp>
        <p:nvSpPr>
          <p:cNvPr id="31747" name="Text Box 3"/>
          <p:cNvSpPr txBox="1">
            <a:spLocks noChangeArrowheads="1"/>
          </p:cNvSpPr>
          <p:nvPr/>
        </p:nvSpPr>
        <p:spPr bwMode="auto">
          <a:xfrm>
            <a:off x="284163" y="819150"/>
            <a:ext cx="226853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800" b="1" i="1"/>
              <a:t>this is us (</a:t>
            </a:r>
            <a:r>
              <a:rPr lang="en-US" sz="3200" b="1" i="1"/>
              <a:t>pi</a:t>
            </a:r>
            <a:r>
              <a:rPr lang="en-US" sz="2800" b="1" i="1"/>
              <a:t>)</a:t>
            </a:r>
          </a:p>
        </p:txBody>
      </p:sp>
      <p:grpSp>
        <p:nvGrpSpPr>
          <p:cNvPr id="31748" name="Group 4"/>
          <p:cNvGrpSpPr>
            <a:grpSpLocks/>
          </p:cNvGrpSpPr>
          <p:nvPr/>
        </p:nvGrpSpPr>
        <p:grpSpPr bwMode="auto">
          <a:xfrm>
            <a:off x="457200" y="1714500"/>
            <a:ext cx="839788" cy="914400"/>
            <a:chOff x="288" y="1440"/>
            <a:chExt cx="529" cy="768"/>
          </a:xfrm>
        </p:grpSpPr>
        <p:sp>
          <p:nvSpPr>
            <p:cNvPr id="31780" name="AutoShape 5"/>
            <p:cNvSpPr>
              <a:spLocks noChangeArrowheads="1"/>
            </p:cNvSpPr>
            <p:nvPr/>
          </p:nvSpPr>
          <p:spPr bwMode="auto">
            <a:xfrm rot="5397037">
              <a:off x="481" y="1247"/>
              <a:ext cx="144" cy="529"/>
            </a:xfrm>
            <a:prstGeom prst="moon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CC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81" name="AutoShape 6"/>
            <p:cNvSpPr>
              <a:spLocks noChangeArrowheads="1"/>
            </p:cNvSpPr>
            <p:nvPr/>
          </p:nvSpPr>
          <p:spPr bwMode="auto">
            <a:xfrm rot="5397037">
              <a:off x="457" y="1847"/>
              <a:ext cx="192" cy="529"/>
            </a:xfrm>
            <a:prstGeom prst="moon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CC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82" name="Rectangle 7"/>
            <p:cNvSpPr>
              <a:spLocks noChangeArrowheads="1"/>
            </p:cNvSpPr>
            <p:nvPr/>
          </p:nvSpPr>
          <p:spPr bwMode="auto">
            <a:xfrm>
              <a:off x="384" y="1632"/>
              <a:ext cx="336" cy="33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1749" name="Group 8"/>
          <p:cNvGrpSpPr>
            <a:grpSpLocks/>
          </p:cNvGrpSpPr>
          <p:nvPr/>
        </p:nvGrpSpPr>
        <p:grpSpPr bwMode="auto">
          <a:xfrm>
            <a:off x="3124200" y="1885950"/>
            <a:ext cx="839788" cy="914400"/>
            <a:chOff x="288" y="1440"/>
            <a:chExt cx="529" cy="768"/>
          </a:xfrm>
        </p:grpSpPr>
        <p:sp>
          <p:nvSpPr>
            <p:cNvPr id="31777" name="AutoShape 9"/>
            <p:cNvSpPr>
              <a:spLocks noChangeArrowheads="1"/>
            </p:cNvSpPr>
            <p:nvPr/>
          </p:nvSpPr>
          <p:spPr bwMode="auto">
            <a:xfrm rot="5397037">
              <a:off x="481" y="1247"/>
              <a:ext cx="144" cy="529"/>
            </a:xfrm>
            <a:prstGeom prst="moon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CC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78" name="AutoShape 10"/>
            <p:cNvSpPr>
              <a:spLocks noChangeArrowheads="1"/>
            </p:cNvSpPr>
            <p:nvPr/>
          </p:nvSpPr>
          <p:spPr bwMode="auto">
            <a:xfrm rot="5397037">
              <a:off x="457" y="1847"/>
              <a:ext cx="192" cy="529"/>
            </a:xfrm>
            <a:prstGeom prst="moon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CC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79" name="Rectangle 11"/>
            <p:cNvSpPr>
              <a:spLocks noChangeArrowheads="1"/>
            </p:cNvSpPr>
            <p:nvPr/>
          </p:nvSpPr>
          <p:spPr bwMode="auto">
            <a:xfrm>
              <a:off x="384" y="1632"/>
              <a:ext cx="336" cy="33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1750" name="Group 12"/>
          <p:cNvGrpSpPr>
            <a:grpSpLocks/>
          </p:cNvGrpSpPr>
          <p:nvPr/>
        </p:nvGrpSpPr>
        <p:grpSpPr bwMode="auto">
          <a:xfrm>
            <a:off x="1752600" y="1371600"/>
            <a:ext cx="839788" cy="914400"/>
            <a:chOff x="288" y="1440"/>
            <a:chExt cx="529" cy="768"/>
          </a:xfrm>
        </p:grpSpPr>
        <p:sp>
          <p:nvSpPr>
            <p:cNvPr id="31774" name="AutoShape 13"/>
            <p:cNvSpPr>
              <a:spLocks noChangeArrowheads="1"/>
            </p:cNvSpPr>
            <p:nvPr/>
          </p:nvSpPr>
          <p:spPr bwMode="auto">
            <a:xfrm rot="5397037">
              <a:off x="481" y="1247"/>
              <a:ext cx="144" cy="529"/>
            </a:xfrm>
            <a:prstGeom prst="moon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CC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75" name="AutoShape 14"/>
            <p:cNvSpPr>
              <a:spLocks noChangeArrowheads="1"/>
            </p:cNvSpPr>
            <p:nvPr/>
          </p:nvSpPr>
          <p:spPr bwMode="auto">
            <a:xfrm rot="5397037">
              <a:off x="457" y="1847"/>
              <a:ext cx="192" cy="529"/>
            </a:xfrm>
            <a:prstGeom prst="moon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CC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76" name="Rectangle 15"/>
            <p:cNvSpPr>
              <a:spLocks noChangeArrowheads="1"/>
            </p:cNvSpPr>
            <p:nvPr/>
          </p:nvSpPr>
          <p:spPr bwMode="auto">
            <a:xfrm>
              <a:off x="384" y="1632"/>
              <a:ext cx="336" cy="33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1751" name="Group 16"/>
          <p:cNvGrpSpPr>
            <a:grpSpLocks/>
          </p:cNvGrpSpPr>
          <p:nvPr/>
        </p:nvGrpSpPr>
        <p:grpSpPr bwMode="auto">
          <a:xfrm>
            <a:off x="4495800" y="2114550"/>
            <a:ext cx="839788" cy="914400"/>
            <a:chOff x="288" y="1440"/>
            <a:chExt cx="529" cy="768"/>
          </a:xfrm>
        </p:grpSpPr>
        <p:sp>
          <p:nvSpPr>
            <p:cNvPr id="31771" name="AutoShape 17"/>
            <p:cNvSpPr>
              <a:spLocks noChangeArrowheads="1"/>
            </p:cNvSpPr>
            <p:nvPr/>
          </p:nvSpPr>
          <p:spPr bwMode="auto">
            <a:xfrm rot="5397037">
              <a:off x="481" y="1247"/>
              <a:ext cx="144" cy="529"/>
            </a:xfrm>
            <a:prstGeom prst="moon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CC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72" name="AutoShape 18"/>
            <p:cNvSpPr>
              <a:spLocks noChangeArrowheads="1"/>
            </p:cNvSpPr>
            <p:nvPr/>
          </p:nvSpPr>
          <p:spPr bwMode="auto">
            <a:xfrm rot="5397037">
              <a:off x="457" y="1847"/>
              <a:ext cx="192" cy="529"/>
            </a:xfrm>
            <a:prstGeom prst="moon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CC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73" name="Rectangle 19"/>
            <p:cNvSpPr>
              <a:spLocks noChangeArrowheads="1"/>
            </p:cNvSpPr>
            <p:nvPr/>
          </p:nvSpPr>
          <p:spPr bwMode="auto">
            <a:xfrm>
              <a:off x="384" y="1632"/>
              <a:ext cx="336" cy="33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1752" name="Line 20"/>
          <p:cNvSpPr>
            <a:spLocks noChangeShapeType="1"/>
          </p:cNvSpPr>
          <p:nvPr/>
        </p:nvSpPr>
        <p:spPr bwMode="auto">
          <a:xfrm>
            <a:off x="609600" y="1428750"/>
            <a:ext cx="3048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grpSp>
        <p:nvGrpSpPr>
          <p:cNvPr id="31753" name="Group 21"/>
          <p:cNvGrpSpPr>
            <a:grpSpLocks/>
          </p:cNvGrpSpPr>
          <p:nvPr/>
        </p:nvGrpSpPr>
        <p:grpSpPr bwMode="auto">
          <a:xfrm>
            <a:off x="2667000" y="3865563"/>
            <a:ext cx="4724400" cy="1003300"/>
            <a:chOff x="1152" y="3072"/>
            <a:chExt cx="2976" cy="842"/>
          </a:xfrm>
        </p:grpSpPr>
        <p:sp>
          <p:nvSpPr>
            <p:cNvPr id="222230" name="Text Box 22"/>
            <p:cNvSpPr txBox="1">
              <a:spLocks noChangeArrowheads="1"/>
            </p:cNvSpPr>
            <p:nvPr/>
          </p:nvSpPr>
          <p:spPr bwMode="auto">
            <a:xfrm>
              <a:off x="1478" y="3216"/>
              <a:ext cx="2369" cy="6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b="1">
                  <a:solidFill>
                    <a:schemeClr val="accent1"/>
                  </a:solidFill>
                  <a:effectLst>
                    <a:outerShdw blurRad="38100" dist="38100" dir="2700000" algn="tl">
                      <a:srgbClr val="DDDDDD"/>
                    </a:outerShdw>
                  </a:effectLst>
                  <a:latin typeface="Times New Roman" charset="0"/>
                </a:rPr>
                <a:t>Unreliable Communication</a:t>
              </a:r>
            </a:p>
            <a:p>
              <a:pPr algn="ctr">
                <a:defRPr/>
              </a:pPr>
              <a:r>
                <a:rPr lang="en-US" b="1">
                  <a:solidFill>
                    <a:schemeClr val="accent1"/>
                  </a:solidFill>
                  <a:effectLst>
                    <a:outerShdw blurRad="38100" dist="38100" dir="2700000" algn="tl">
                      <a:srgbClr val="DDDDDD"/>
                    </a:outerShdw>
                  </a:effectLst>
                  <a:latin typeface="Times New Roman" charset="0"/>
                </a:rPr>
                <a:t>Network</a:t>
              </a:r>
            </a:p>
          </p:txBody>
        </p:sp>
        <p:sp>
          <p:nvSpPr>
            <p:cNvPr id="31770" name="Cloud"/>
            <p:cNvSpPr>
              <a:spLocks noChangeAspect="1" noEditPoints="1" noChangeArrowheads="1"/>
            </p:cNvSpPr>
            <p:nvPr/>
          </p:nvSpPr>
          <p:spPr bwMode="auto">
            <a:xfrm>
              <a:off x="1152" y="3072"/>
              <a:ext cx="2976" cy="78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976 w 21600"/>
                <a:gd name="T13" fmla="*/ 3274 h 21600"/>
                <a:gd name="T14" fmla="*/ 17085 w 21600"/>
                <a:gd name="T15" fmla="*/ 17335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 extrusionOk="0">
                  <a:moveTo>
                    <a:pt x="1949" y="7180"/>
                  </a:moveTo>
                  <a:cubicBezTo>
                    <a:pt x="841" y="7336"/>
                    <a:pt x="-1" y="8613"/>
                    <a:pt x="-1" y="10137"/>
                  </a:cubicBezTo>
                  <a:cubicBezTo>
                    <a:pt x="-1" y="11192"/>
                    <a:pt x="409" y="12169"/>
                    <a:pt x="1074" y="12702"/>
                  </a:cubicBezTo>
                  <a:lnTo>
                    <a:pt x="1063" y="12668"/>
                  </a:lnTo>
                  <a:cubicBezTo>
                    <a:pt x="685" y="13217"/>
                    <a:pt x="474" y="13940"/>
                    <a:pt x="474" y="14690"/>
                  </a:cubicBezTo>
                  <a:cubicBezTo>
                    <a:pt x="475" y="16325"/>
                    <a:pt x="1451" y="17650"/>
                    <a:pt x="2655" y="17650"/>
                  </a:cubicBezTo>
                  <a:cubicBezTo>
                    <a:pt x="2739" y="17650"/>
                    <a:pt x="2824" y="17643"/>
                    <a:pt x="2909" y="17629"/>
                  </a:cubicBezTo>
                  <a:lnTo>
                    <a:pt x="2897" y="17649"/>
                  </a:lnTo>
                  <a:cubicBezTo>
                    <a:pt x="3585" y="19288"/>
                    <a:pt x="4863" y="20299"/>
                    <a:pt x="6247" y="20299"/>
                  </a:cubicBezTo>
                  <a:cubicBezTo>
                    <a:pt x="6947" y="20299"/>
                    <a:pt x="7635" y="20039"/>
                    <a:pt x="8235" y="19546"/>
                  </a:cubicBezTo>
                  <a:lnTo>
                    <a:pt x="8229" y="19550"/>
                  </a:lnTo>
                  <a:cubicBezTo>
                    <a:pt x="8855" y="20829"/>
                    <a:pt x="9908" y="21596"/>
                    <a:pt x="11036" y="21596"/>
                  </a:cubicBezTo>
                  <a:cubicBezTo>
                    <a:pt x="12523" y="21596"/>
                    <a:pt x="13836" y="20267"/>
                    <a:pt x="14267" y="18324"/>
                  </a:cubicBezTo>
                  <a:lnTo>
                    <a:pt x="14270" y="18350"/>
                  </a:lnTo>
                  <a:cubicBezTo>
                    <a:pt x="14730" y="18740"/>
                    <a:pt x="15260" y="18946"/>
                    <a:pt x="15802" y="18946"/>
                  </a:cubicBezTo>
                  <a:cubicBezTo>
                    <a:pt x="17390" y="18946"/>
                    <a:pt x="18682" y="17205"/>
                    <a:pt x="18694" y="15045"/>
                  </a:cubicBezTo>
                  <a:lnTo>
                    <a:pt x="18689" y="15035"/>
                  </a:lnTo>
                  <a:cubicBezTo>
                    <a:pt x="20357" y="14710"/>
                    <a:pt x="21597" y="12765"/>
                    <a:pt x="21597" y="10472"/>
                  </a:cubicBezTo>
                  <a:cubicBezTo>
                    <a:pt x="21597" y="9456"/>
                    <a:pt x="21350" y="8469"/>
                    <a:pt x="20896" y="7663"/>
                  </a:cubicBezTo>
                  <a:lnTo>
                    <a:pt x="20889" y="7661"/>
                  </a:lnTo>
                  <a:cubicBezTo>
                    <a:pt x="21031" y="7208"/>
                    <a:pt x="21105" y="6721"/>
                    <a:pt x="21105" y="6228"/>
                  </a:cubicBezTo>
                  <a:cubicBezTo>
                    <a:pt x="21105" y="4588"/>
                    <a:pt x="20299" y="3150"/>
                    <a:pt x="19139" y="2719"/>
                  </a:cubicBezTo>
                  <a:lnTo>
                    <a:pt x="19148" y="2712"/>
                  </a:lnTo>
                  <a:cubicBezTo>
                    <a:pt x="18940" y="1142"/>
                    <a:pt x="17933" y="-1"/>
                    <a:pt x="16758" y="-1"/>
                  </a:cubicBezTo>
                  <a:cubicBezTo>
                    <a:pt x="16044" y="-1"/>
                    <a:pt x="15367" y="426"/>
                    <a:pt x="14905" y="1165"/>
                  </a:cubicBezTo>
                  <a:lnTo>
                    <a:pt x="14909" y="1170"/>
                  </a:lnTo>
                  <a:cubicBezTo>
                    <a:pt x="14497" y="432"/>
                    <a:pt x="13855" y="-1"/>
                    <a:pt x="13174" y="-1"/>
                  </a:cubicBezTo>
                  <a:cubicBezTo>
                    <a:pt x="12347" y="-1"/>
                    <a:pt x="11590" y="637"/>
                    <a:pt x="11221" y="1645"/>
                  </a:cubicBezTo>
                  <a:lnTo>
                    <a:pt x="11229" y="1694"/>
                  </a:lnTo>
                  <a:cubicBezTo>
                    <a:pt x="10730" y="1024"/>
                    <a:pt x="10058" y="649"/>
                    <a:pt x="9358" y="649"/>
                  </a:cubicBezTo>
                  <a:cubicBezTo>
                    <a:pt x="8372" y="649"/>
                    <a:pt x="7466" y="1391"/>
                    <a:pt x="7003" y="2578"/>
                  </a:cubicBezTo>
                  <a:lnTo>
                    <a:pt x="6995" y="2602"/>
                  </a:lnTo>
                  <a:cubicBezTo>
                    <a:pt x="6477" y="2189"/>
                    <a:pt x="5888" y="1971"/>
                    <a:pt x="5288" y="1971"/>
                  </a:cubicBezTo>
                  <a:cubicBezTo>
                    <a:pt x="3423" y="1972"/>
                    <a:pt x="1912" y="4029"/>
                    <a:pt x="1912" y="6567"/>
                  </a:cubicBezTo>
                  <a:cubicBezTo>
                    <a:pt x="1911" y="6774"/>
                    <a:pt x="1922" y="6981"/>
                    <a:pt x="1942" y="7186"/>
                  </a:cubicBezTo>
                  <a:lnTo>
                    <a:pt x="1949" y="7180"/>
                  </a:lnTo>
                  <a:close/>
                </a:path>
                <a:path w="21600" h="21600" fill="none" extrusionOk="0">
                  <a:moveTo>
                    <a:pt x="1074" y="12702"/>
                  </a:moveTo>
                  <a:cubicBezTo>
                    <a:pt x="1407" y="12969"/>
                    <a:pt x="1786" y="13109"/>
                    <a:pt x="2172" y="13109"/>
                  </a:cubicBezTo>
                  <a:cubicBezTo>
                    <a:pt x="2228" y="13109"/>
                    <a:pt x="2285" y="13107"/>
                    <a:pt x="2341" y="13101"/>
                  </a:cubicBezTo>
                </a:path>
                <a:path w="21600" h="21600" fill="none" extrusionOk="0">
                  <a:moveTo>
                    <a:pt x="2909" y="17629"/>
                  </a:moveTo>
                  <a:cubicBezTo>
                    <a:pt x="3099" y="17599"/>
                    <a:pt x="3285" y="17535"/>
                    <a:pt x="3463" y="17439"/>
                  </a:cubicBezTo>
                </a:path>
                <a:path w="21600" h="21600" fill="none" extrusionOk="0">
                  <a:moveTo>
                    <a:pt x="7895" y="18680"/>
                  </a:moveTo>
                  <a:cubicBezTo>
                    <a:pt x="7983" y="18985"/>
                    <a:pt x="8095" y="19277"/>
                    <a:pt x="8229" y="19550"/>
                  </a:cubicBezTo>
                </a:path>
                <a:path w="21600" h="21600" fill="none" extrusionOk="0">
                  <a:moveTo>
                    <a:pt x="14267" y="18324"/>
                  </a:moveTo>
                  <a:cubicBezTo>
                    <a:pt x="14336" y="18013"/>
                    <a:pt x="14380" y="17693"/>
                    <a:pt x="14400" y="17370"/>
                  </a:cubicBezTo>
                </a:path>
                <a:path w="21600" h="21600" fill="none" extrusionOk="0">
                  <a:moveTo>
                    <a:pt x="18694" y="15045"/>
                  </a:moveTo>
                  <a:cubicBezTo>
                    <a:pt x="18694" y="15034"/>
                    <a:pt x="18695" y="15024"/>
                    <a:pt x="18695" y="15013"/>
                  </a:cubicBezTo>
                  <a:cubicBezTo>
                    <a:pt x="18695" y="13508"/>
                    <a:pt x="18063" y="12136"/>
                    <a:pt x="17069" y="11477"/>
                  </a:cubicBezTo>
                </a:path>
                <a:path w="21600" h="21600" fill="none" extrusionOk="0">
                  <a:moveTo>
                    <a:pt x="20165" y="8999"/>
                  </a:moveTo>
                  <a:cubicBezTo>
                    <a:pt x="20479" y="8635"/>
                    <a:pt x="20726" y="8177"/>
                    <a:pt x="20889" y="7661"/>
                  </a:cubicBezTo>
                </a:path>
                <a:path w="21600" h="21600" fill="none" extrusionOk="0">
                  <a:moveTo>
                    <a:pt x="19186" y="3344"/>
                  </a:moveTo>
                  <a:cubicBezTo>
                    <a:pt x="19186" y="3328"/>
                    <a:pt x="19187" y="3313"/>
                    <a:pt x="19187" y="3297"/>
                  </a:cubicBezTo>
                  <a:cubicBezTo>
                    <a:pt x="19187" y="3101"/>
                    <a:pt x="19174" y="2905"/>
                    <a:pt x="19148" y="2712"/>
                  </a:cubicBezTo>
                </a:path>
                <a:path w="21600" h="21600" fill="none" extrusionOk="0">
                  <a:moveTo>
                    <a:pt x="14905" y="1165"/>
                  </a:moveTo>
                  <a:cubicBezTo>
                    <a:pt x="14754" y="1408"/>
                    <a:pt x="14629" y="1679"/>
                    <a:pt x="14535" y="1971"/>
                  </a:cubicBezTo>
                </a:path>
                <a:path w="21600" h="21600" fill="none" extrusionOk="0">
                  <a:moveTo>
                    <a:pt x="11221" y="1645"/>
                  </a:moveTo>
                  <a:cubicBezTo>
                    <a:pt x="11140" y="1866"/>
                    <a:pt x="11080" y="2099"/>
                    <a:pt x="11041" y="2340"/>
                  </a:cubicBezTo>
                </a:path>
                <a:path w="21600" h="21600" fill="none" extrusionOk="0">
                  <a:moveTo>
                    <a:pt x="7645" y="3276"/>
                  </a:moveTo>
                  <a:cubicBezTo>
                    <a:pt x="7449" y="3016"/>
                    <a:pt x="7231" y="2790"/>
                    <a:pt x="6995" y="2602"/>
                  </a:cubicBezTo>
                </a:path>
                <a:path w="21600" h="21600" fill="none" extrusionOk="0">
                  <a:moveTo>
                    <a:pt x="1942" y="7186"/>
                  </a:moveTo>
                  <a:cubicBezTo>
                    <a:pt x="1966" y="7426"/>
                    <a:pt x="2004" y="7663"/>
                    <a:pt x="2056" y="7895"/>
                  </a:cubicBezTo>
                </a:path>
              </a:pathLst>
            </a:custGeom>
            <a:noFill/>
            <a:ln w="349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1754" name="Group 24"/>
          <p:cNvGrpSpPr>
            <a:grpSpLocks/>
          </p:cNvGrpSpPr>
          <p:nvPr/>
        </p:nvGrpSpPr>
        <p:grpSpPr bwMode="auto">
          <a:xfrm>
            <a:off x="5715000" y="914400"/>
            <a:ext cx="839788" cy="914400"/>
            <a:chOff x="288" y="1440"/>
            <a:chExt cx="529" cy="768"/>
          </a:xfrm>
        </p:grpSpPr>
        <p:sp>
          <p:nvSpPr>
            <p:cNvPr id="31766" name="AutoShape 25"/>
            <p:cNvSpPr>
              <a:spLocks noChangeArrowheads="1"/>
            </p:cNvSpPr>
            <p:nvPr/>
          </p:nvSpPr>
          <p:spPr bwMode="auto">
            <a:xfrm rot="5397037">
              <a:off x="481" y="1247"/>
              <a:ext cx="144" cy="529"/>
            </a:xfrm>
            <a:prstGeom prst="moon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CC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67" name="AutoShape 26"/>
            <p:cNvSpPr>
              <a:spLocks noChangeArrowheads="1"/>
            </p:cNvSpPr>
            <p:nvPr/>
          </p:nvSpPr>
          <p:spPr bwMode="auto">
            <a:xfrm rot="5397037">
              <a:off x="457" y="1847"/>
              <a:ext cx="192" cy="529"/>
            </a:xfrm>
            <a:prstGeom prst="moon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CC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68" name="Rectangle 27"/>
            <p:cNvSpPr>
              <a:spLocks noChangeArrowheads="1"/>
            </p:cNvSpPr>
            <p:nvPr/>
          </p:nvSpPr>
          <p:spPr bwMode="auto">
            <a:xfrm>
              <a:off x="384" y="1632"/>
              <a:ext cx="336" cy="33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1755" name="Group 28"/>
          <p:cNvGrpSpPr>
            <a:grpSpLocks/>
          </p:cNvGrpSpPr>
          <p:nvPr/>
        </p:nvGrpSpPr>
        <p:grpSpPr bwMode="auto">
          <a:xfrm>
            <a:off x="6858000" y="1714500"/>
            <a:ext cx="839788" cy="914400"/>
            <a:chOff x="288" y="1440"/>
            <a:chExt cx="529" cy="768"/>
          </a:xfrm>
        </p:grpSpPr>
        <p:sp>
          <p:nvSpPr>
            <p:cNvPr id="31763" name="AutoShape 29"/>
            <p:cNvSpPr>
              <a:spLocks noChangeArrowheads="1"/>
            </p:cNvSpPr>
            <p:nvPr/>
          </p:nvSpPr>
          <p:spPr bwMode="auto">
            <a:xfrm rot="5397037">
              <a:off x="481" y="1247"/>
              <a:ext cx="144" cy="529"/>
            </a:xfrm>
            <a:prstGeom prst="moon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CC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64" name="AutoShape 30"/>
            <p:cNvSpPr>
              <a:spLocks noChangeArrowheads="1"/>
            </p:cNvSpPr>
            <p:nvPr/>
          </p:nvSpPr>
          <p:spPr bwMode="auto">
            <a:xfrm rot="5397037">
              <a:off x="457" y="1847"/>
              <a:ext cx="192" cy="529"/>
            </a:xfrm>
            <a:prstGeom prst="moon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CC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65" name="Rectangle 31"/>
            <p:cNvSpPr>
              <a:spLocks noChangeArrowheads="1"/>
            </p:cNvSpPr>
            <p:nvPr/>
          </p:nvSpPr>
          <p:spPr bwMode="auto">
            <a:xfrm>
              <a:off x="384" y="1632"/>
              <a:ext cx="336" cy="33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1756" name="Text Box 32"/>
          <p:cNvSpPr txBox="1">
            <a:spLocks noChangeArrowheads="1"/>
          </p:cNvSpPr>
          <p:nvPr/>
        </p:nvSpPr>
        <p:spPr bwMode="auto">
          <a:xfrm>
            <a:off x="3679825" y="3227388"/>
            <a:ext cx="2527300" cy="461962"/>
          </a:xfrm>
          <a:prstGeom prst="rect">
            <a:avLst/>
          </a:prstGeom>
          <a:noFill/>
          <a:ln w="22225">
            <a:solidFill>
              <a:schemeClr val="tx2"/>
            </a:solidFill>
            <a:prstDash val="lgDash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>
                <a:solidFill>
                  <a:schemeClr val="tx2"/>
                </a:solidFill>
                <a:latin typeface="Arial Narrow" charset="0"/>
              </a:rPr>
              <a:t>1000</a:t>
            </a:r>
            <a:r>
              <a:rPr lang="ja-JP" altLang="en-US">
                <a:solidFill>
                  <a:schemeClr val="tx2"/>
                </a:solidFill>
                <a:latin typeface="Arial Narrow" charset="0"/>
              </a:rPr>
              <a:t>’</a:t>
            </a:r>
            <a:r>
              <a:rPr lang="en-US" altLang="ja-JP">
                <a:solidFill>
                  <a:schemeClr val="tx2"/>
                </a:solidFill>
                <a:latin typeface="Arial Narrow" charset="0"/>
              </a:rPr>
              <a:t>s of processes</a:t>
            </a:r>
            <a:endParaRPr lang="en-US">
              <a:solidFill>
                <a:schemeClr val="tx2"/>
              </a:solidFill>
              <a:latin typeface="Arial Narrow" charset="0"/>
            </a:endParaRPr>
          </a:p>
        </p:txBody>
      </p:sp>
      <p:grpSp>
        <p:nvGrpSpPr>
          <p:cNvPr id="31757" name="Group 33"/>
          <p:cNvGrpSpPr>
            <a:grpSpLocks/>
          </p:cNvGrpSpPr>
          <p:nvPr/>
        </p:nvGrpSpPr>
        <p:grpSpPr bwMode="auto">
          <a:xfrm>
            <a:off x="7848600" y="2628900"/>
            <a:ext cx="839788" cy="914400"/>
            <a:chOff x="288" y="1440"/>
            <a:chExt cx="529" cy="768"/>
          </a:xfrm>
        </p:grpSpPr>
        <p:sp>
          <p:nvSpPr>
            <p:cNvPr id="31760" name="AutoShape 34"/>
            <p:cNvSpPr>
              <a:spLocks noChangeArrowheads="1"/>
            </p:cNvSpPr>
            <p:nvPr/>
          </p:nvSpPr>
          <p:spPr bwMode="auto">
            <a:xfrm rot="5397037">
              <a:off x="481" y="1247"/>
              <a:ext cx="144" cy="529"/>
            </a:xfrm>
            <a:prstGeom prst="moon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CC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61" name="AutoShape 35"/>
            <p:cNvSpPr>
              <a:spLocks noChangeArrowheads="1"/>
            </p:cNvSpPr>
            <p:nvPr/>
          </p:nvSpPr>
          <p:spPr bwMode="auto">
            <a:xfrm rot="5397037">
              <a:off x="457" y="1847"/>
              <a:ext cx="192" cy="529"/>
            </a:xfrm>
            <a:prstGeom prst="moon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CC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62" name="Rectangle 36"/>
            <p:cNvSpPr>
              <a:spLocks noChangeArrowheads="1"/>
            </p:cNvSpPr>
            <p:nvPr/>
          </p:nvSpPr>
          <p:spPr bwMode="auto">
            <a:xfrm>
              <a:off x="384" y="1632"/>
              <a:ext cx="336" cy="33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1758" name="Text Box 37"/>
          <p:cNvSpPr txBox="1">
            <a:spLocks noChangeArrowheads="1"/>
          </p:cNvSpPr>
          <p:nvPr/>
        </p:nvSpPr>
        <p:spPr bwMode="auto">
          <a:xfrm>
            <a:off x="6621463" y="857250"/>
            <a:ext cx="1992312" cy="46196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28575">
                <a:solidFill>
                  <a:srgbClr val="000000"/>
                </a:solidFill>
                <a:prstDash val="dash"/>
                <a:miter lim="800000"/>
                <a:headEnd type="none" w="lg" len="lg"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GB"/>
              <a:t>Process Group</a:t>
            </a:r>
          </a:p>
        </p:txBody>
      </p:sp>
      <p:sp>
        <p:nvSpPr>
          <p:cNvPr id="31759" name="Text Box 38"/>
          <p:cNvSpPr txBox="1">
            <a:spLocks noChangeArrowheads="1"/>
          </p:cNvSpPr>
          <p:nvPr/>
        </p:nvSpPr>
        <p:spPr bwMode="auto">
          <a:xfrm>
            <a:off x="7126288" y="1235075"/>
            <a:ext cx="1671637" cy="46196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28575">
                <a:solidFill>
                  <a:srgbClr val="000000"/>
                </a:solidFill>
                <a:prstDash val="dash"/>
                <a:miter lim="800000"/>
                <a:headEnd type="none" w="lg" len="lg"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GB"/>
              <a:t>“Members”</a:t>
            </a: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DE0CD8B8-A442-4C45-B3B2-B70CED433469}" type="slidenum">
              <a:rPr lang="en-US" sz="1400"/>
              <a:pPr eaLnBrk="1" hangingPunct="1"/>
              <a:t>8</a:t>
            </a:fld>
            <a:endParaRPr lang="en-US" sz="1400"/>
          </a:p>
        </p:txBody>
      </p:sp>
      <p:sp>
        <p:nvSpPr>
          <p:cNvPr id="33794" name="Text Box 2"/>
          <p:cNvSpPr txBox="1">
            <a:spLocks noChangeArrowheads="1"/>
          </p:cNvSpPr>
          <p:nvPr/>
        </p:nvSpPr>
        <p:spPr bwMode="auto">
          <a:xfrm>
            <a:off x="3894138" y="1314450"/>
            <a:ext cx="74453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3200" b="1" i="1"/>
              <a:t> pj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3635375" y="1306513"/>
            <a:ext cx="2536825" cy="1893887"/>
            <a:chOff x="2388" y="1098"/>
            <a:chExt cx="1357" cy="1580"/>
          </a:xfrm>
        </p:grpSpPr>
        <p:sp>
          <p:nvSpPr>
            <p:cNvPr id="33849" name="AutoShape 4"/>
            <p:cNvSpPr>
              <a:spLocks noChangeArrowheads="1"/>
            </p:cNvSpPr>
            <p:nvPr/>
          </p:nvSpPr>
          <p:spPr bwMode="auto">
            <a:xfrm rot="-729085">
              <a:off x="2496" y="1488"/>
              <a:ext cx="1249" cy="1190"/>
            </a:xfrm>
            <a:prstGeom prst="irregularSeal2">
              <a:avLst/>
            </a:prstGeom>
            <a:noFill/>
            <a:ln w="2540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50" name="Text Box 5"/>
            <p:cNvSpPr txBox="1">
              <a:spLocks noChangeArrowheads="1"/>
            </p:cNvSpPr>
            <p:nvPr/>
          </p:nvSpPr>
          <p:spPr bwMode="auto">
            <a:xfrm rot="-13039">
              <a:off x="2388" y="1098"/>
              <a:ext cx="1272" cy="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3200" b="1">
                  <a:solidFill>
                    <a:schemeClr val="tx2"/>
                  </a:solidFill>
                </a:rPr>
                <a:t> I</a:t>
              </a:r>
              <a:r>
                <a:rPr lang="en-US" sz="3200" b="1">
                  <a:solidFill>
                    <a:srgbClr val="FF3300"/>
                  </a:solidFill>
                </a:rPr>
                <a:t> </a:t>
              </a:r>
              <a:r>
                <a:rPr lang="en-US" sz="3200" b="1" i="1">
                  <a:solidFill>
                    <a:srgbClr val="FF3300"/>
                  </a:solidFill>
                </a:rPr>
                <a:t>pj</a:t>
              </a:r>
              <a:r>
                <a:rPr lang="en-US" sz="3200" i="1">
                  <a:solidFill>
                    <a:srgbClr val="FF3300"/>
                  </a:solidFill>
                </a:rPr>
                <a:t> crashed </a:t>
              </a:r>
            </a:p>
          </p:txBody>
        </p:sp>
      </p:grpSp>
      <p:sp>
        <p:nvSpPr>
          <p:cNvPr id="33796" name="Rectangle 6"/>
          <p:cNvSpPr>
            <a:spLocks noGrp="1" noChangeArrowheads="1"/>
          </p:cNvSpPr>
          <p:nvPr>
            <p:ph type="title"/>
          </p:nvPr>
        </p:nvSpPr>
        <p:spPr>
          <a:xfrm>
            <a:off x="152400" y="-228600"/>
            <a:ext cx="7772400" cy="857250"/>
          </a:xfrm>
        </p:spPr>
        <p:txBody>
          <a:bodyPr/>
          <a:lstStyle/>
          <a:p>
            <a:pPr eaLnBrk="1" hangingPunct="1"/>
            <a:r>
              <a:rPr lang="en-GB">
                <a:latin typeface="Whitney-BlackSC" charset="0"/>
                <a:cs typeface="Whitney-BlackSC" charset="0"/>
              </a:rPr>
              <a:t>Group Membership Protocol</a:t>
            </a:r>
          </a:p>
        </p:txBody>
      </p:sp>
      <p:grpSp>
        <p:nvGrpSpPr>
          <p:cNvPr id="33797" name="Group 7"/>
          <p:cNvGrpSpPr>
            <a:grpSpLocks/>
          </p:cNvGrpSpPr>
          <p:nvPr/>
        </p:nvGrpSpPr>
        <p:grpSpPr bwMode="auto">
          <a:xfrm>
            <a:off x="457200" y="1714500"/>
            <a:ext cx="839788" cy="914400"/>
            <a:chOff x="288" y="1440"/>
            <a:chExt cx="529" cy="768"/>
          </a:xfrm>
        </p:grpSpPr>
        <p:sp>
          <p:nvSpPr>
            <p:cNvPr id="33846" name="AutoShape 8"/>
            <p:cNvSpPr>
              <a:spLocks noChangeArrowheads="1"/>
            </p:cNvSpPr>
            <p:nvPr/>
          </p:nvSpPr>
          <p:spPr bwMode="auto">
            <a:xfrm rot="5397037">
              <a:off x="481" y="1247"/>
              <a:ext cx="144" cy="529"/>
            </a:xfrm>
            <a:prstGeom prst="moon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CC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47" name="AutoShape 9"/>
            <p:cNvSpPr>
              <a:spLocks noChangeArrowheads="1"/>
            </p:cNvSpPr>
            <p:nvPr/>
          </p:nvSpPr>
          <p:spPr bwMode="auto">
            <a:xfrm rot="5397037">
              <a:off x="457" y="1847"/>
              <a:ext cx="192" cy="529"/>
            </a:xfrm>
            <a:prstGeom prst="moon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CC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48" name="Rectangle 10"/>
            <p:cNvSpPr>
              <a:spLocks noChangeArrowheads="1"/>
            </p:cNvSpPr>
            <p:nvPr/>
          </p:nvSpPr>
          <p:spPr bwMode="auto">
            <a:xfrm>
              <a:off x="384" y="1632"/>
              <a:ext cx="336" cy="33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3798" name="Group 11"/>
          <p:cNvGrpSpPr>
            <a:grpSpLocks/>
          </p:cNvGrpSpPr>
          <p:nvPr/>
        </p:nvGrpSpPr>
        <p:grpSpPr bwMode="auto">
          <a:xfrm>
            <a:off x="7848600" y="2628900"/>
            <a:ext cx="839788" cy="914400"/>
            <a:chOff x="288" y="1440"/>
            <a:chExt cx="529" cy="768"/>
          </a:xfrm>
        </p:grpSpPr>
        <p:sp>
          <p:nvSpPr>
            <p:cNvPr id="33843" name="AutoShape 12"/>
            <p:cNvSpPr>
              <a:spLocks noChangeArrowheads="1"/>
            </p:cNvSpPr>
            <p:nvPr/>
          </p:nvSpPr>
          <p:spPr bwMode="auto">
            <a:xfrm rot="5397037">
              <a:off x="481" y="1247"/>
              <a:ext cx="144" cy="529"/>
            </a:xfrm>
            <a:prstGeom prst="moon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CC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44" name="AutoShape 13"/>
            <p:cNvSpPr>
              <a:spLocks noChangeArrowheads="1"/>
            </p:cNvSpPr>
            <p:nvPr/>
          </p:nvSpPr>
          <p:spPr bwMode="auto">
            <a:xfrm rot="5397037">
              <a:off x="457" y="1847"/>
              <a:ext cx="192" cy="529"/>
            </a:xfrm>
            <a:prstGeom prst="moon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CC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45" name="Rectangle 14"/>
            <p:cNvSpPr>
              <a:spLocks noChangeArrowheads="1"/>
            </p:cNvSpPr>
            <p:nvPr/>
          </p:nvSpPr>
          <p:spPr bwMode="auto">
            <a:xfrm>
              <a:off x="384" y="1632"/>
              <a:ext cx="336" cy="33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3799" name="Group 15"/>
          <p:cNvGrpSpPr>
            <a:grpSpLocks/>
          </p:cNvGrpSpPr>
          <p:nvPr/>
        </p:nvGrpSpPr>
        <p:grpSpPr bwMode="auto">
          <a:xfrm>
            <a:off x="3124200" y="1885950"/>
            <a:ext cx="839788" cy="914400"/>
            <a:chOff x="288" y="1440"/>
            <a:chExt cx="529" cy="768"/>
          </a:xfrm>
        </p:grpSpPr>
        <p:sp>
          <p:nvSpPr>
            <p:cNvPr id="33840" name="AutoShape 16"/>
            <p:cNvSpPr>
              <a:spLocks noChangeArrowheads="1"/>
            </p:cNvSpPr>
            <p:nvPr/>
          </p:nvSpPr>
          <p:spPr bwMode="auto">
            <a:xfrm rot="5397037">
              <a:off x="481" y="1247"/>
              <a:ext cx="144" cy="529"/>
            </a:xfrm>
            <a:prstGeom prst="moon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CC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41" name="AutoShape 17"/>
            <p:cNvSpPr>
              <a:spLocks noChangeArrowheads="1"/>
            </p:cNvSpPr>
            <p:nvPr/>
          </p:nvSpPr>
          <p:spPr bwMode="auto">
            <a:xfrm rot="5397037">
              <a:off x="457" y="1847"/>
              <a:ext cx="192" cy="529"/>
            </a:xfrm>
            <a:prstGeom prst="moon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CC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42" name="Rectangle 18"/>
            <p:cNvSpPr>
              <a:spLocks noChangeArrowheads="1"/>
            </p:cNvSpPr>
            <p:nvPr/>
          </p:nvSpPr>
          <p:spPr bwMode="auto">
            <a:xfrm>
              <a:off x="384" y="1632"/>
              <a:ext cx="336" cy="33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3800" name="Group 19"/>
          <p:cNvGrpSpPr>
            <a:grpSpLocks/>
          </p:cNvGrpSpPr>
          <p:nvPr/>
        </p:nvGrpSpPr>
        <p:grpSpPr bwMode="auto">
          <a:xfrm>
            <a:off x="1752600" y="1371600"/>
            <a:ext cx="839788" cy="914400"/>
            <a:chOff x="288" y="1440"/>
            <a:chExt cx="529" cy="768"/>
          </a:xfrm>
        </p:grpSpPr>
        <p:sp>
          <p:nvSpPr>
            <p:cNvPr id="33837" name="AutoShape 20"/>
            <p:cNvSpPr>
              <a:spLocks noChangeArrowheads="1"/>
            </p:cNvSpPr>
            <p:nvPr/>
          </p:nvSpPr>
          <p:spPr bwMode="auto">
            <a:xfrm rot="5397037">
              <a:off x="481" y="1247"/>
              <a:ext cx="144" cy="529"/>
            </a:xfrm>
            <a:prstGeom prst="moon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CC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38" name="AutoShape 21"/>
            <p:cNvSpPr>
              <a:spLocks noChangeArrowheads="1"/>
            </p:cNvSpPr>
            <p:nvPr/>
          </p:nvSpPr>
          <p:spPr bwMode="auto">
            <a:xfrm rot="5397037">
              <a:off x="457" y="1847"/>
              <a:ext cx="192" cy="529"/>
            </a:xfrm>
            <a:prstGeom prst="moon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CC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39" name="Rectangle 22"/>
            <p:cNvSpPr>
              <a:spLocks noChangeArrowheads="1"/>
            </p:cNvSpPr>
            <p:nvPr/>
          </p:nvSpPr>
          <p:spPr bwMode="auto">
            <a:xfrm>
              <a:off x="384" y="1632"/>
              <a:ext cx="336" cy="33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3801" name="Group 23"/>
          <p:cNvGrpSpPr>
            <a:grpSpLocks/>
          </p:cNvGrpSpPr>
          <p:nvPr/>
        </p:nvGrpSpPr>
        <p:grpSpPr bwMode="auto">
          <a:xfrm>
            <a:off x="4495800" y="2114550"/>
            <a:ext cx="839788" cy="914400"/>
            <a:chOff x="288" y="1440"/>
            <a:chExt cx="529" cy="768"/>
          </a:xfrm>
        </p:grpSpPr>
        <p:sp>
          <p:nvSpPr>
            <p:cNvPr id="33834" name="AutoShape 24"/>
            <p:cNvSpPr>
              <a:spLocks noChangeArrowheads="1"/>
            </p:cNvSpPr>
            <p:nvPr/>
          </p:nvSpPr>
          <p:spPr bwMode="auto">
            <a:xfrm rot="5397037">
              <a:off x="481" y="1247"/>
              <a:ext cx="144" cy="529"/>
            </a:xfrm>
            <a:prstGeom prst="moon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CC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35" name="AutoShape 25"/>
            <p:cNvSpPr>
              <a:spLocks noChangeArrowheads="1"/>
            </p:cNvSpPr>
            <p:nvPr/>
          </p:nvSpPr>
          <p:spPr bwMode="auto">
            <a:xfrm rot="5397037">
              <a:off x="457" y="1847"/>
              <a:ext cx="192" cy="529"/>
            </a:xfrm>
            <a:prstGeom prst="moon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CC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36" name="Rectangle 26"/>
            <p:cNvSpPr>
              <a:spLocks noChangeArrowheads="1"/>
            </p:cNvSpPr>
            <p:nvPr/>
          </p:nvSpPr>
          <p:spPr bwMode="auto">
            <a:xfrm>
              <a:off x="384" y="1632"/>
              <a:ext cx="336" cy="33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3802" name="Group 27"/>
          <p:cNvGrpSpPr>
            <a:grpSpLocks/>
          </p:cNvGrpSpPr>
          <p:nvPr/>
        </p:nvGrpSpPr>
        <p:grpSpPr bwMode="auto">
          <a:xfrm>
            <a:off x="5715000" y="914400"/>
            <a:ext cx="839788" cy="914400"/>
            <a:chOff x="288" y="1440"/>
            <a:chExt cx="529" cy="768"/>
          </a:xfrm>
        </p:grpSpPr>
        <p:sp>
          <p:nvSpPr>
            <p:cNvPr id="33831" name="AutoShape 28"/>
            <p:cNvSpPr>
              <a:spLocks noChangeArrowheads="1"/>
            </p:cNvSpPr>
            <p:nvPr/>
          </p:nvSpPr>
          <p:spPr bwMode="auto">
            <a:xfrm rot="5397037">
              <a:off x="481" y="1247"/>
              <a:ext cx="144" cy="529"/>
            </a:xfrm>
            <a:prstGeom prst="moon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CC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32" name="AutoShape 29"/>
            <p:cNvSpPr>
              <a:spLocks noChangeArrowheads="1"/>
            </p:cNvSpPr>
            <p:nvPr/>
          </p:nvSpPr>
          <p:spPr bwMode="auto">
            <a:xfrm rot="5397037">
              <a:off x="457" y="1847"/>
              <a:ext cx="192" cy="529"/>
            </a:xfrm>
            <a:prstGeom prst="moon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CC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33" name="Rectangle 30"/>
            <p:cNvSpPr>
              <a:spLocks noChangeArrowheads="1"/>
            </p:cNvSpPr>
            <p:nvPr/>
          </p:nvSpPr>
          <p:spPr bwMode="auto">
            <a:xfrm>
              <a:off x="384" y="1632"/>
              <a:ext cx="336" cy="33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3803" name="Line 31"/>
          <p:cNvSpPr>
            <a:spLocks noChangeShapeType="1"/>
          </p:cNvSpPr>
          <p:nvPr/>
        </p:nvSpPr>
        <p:spPr bwMode="auto">
          <a:xfrm>
            <a:off x="4343400" y="1771650"/>
            <a:ext cx="3048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grpSp>
        <p:nvGrpSpPr>
          <p:cNvPr id="33804" name="Group 32"/>
          <p:cNvGrpSpPr>
            <a:grpSpLocks/>
          </p:cNvGrpSpPr>
          <p:nvPr/>
        </p:nvGrpSpPr>
        <p:grpSpPr bwMode="auto">
          <a:xfrm>
            <a:off x="2667000" y="3865563"/>
            <a:ext cx="4724400" cy="1003300"/>
            <a:chOff x="1152" y="3072"/>
            <a:chExt cx="2976" cy="842"/>
          </a:xfrm>
        </p:grpSpPr>
        <p:sp>
          <p:nvSpPr>
            <p:cNvPr id="224289" name="Text Box 33"/>
            <p:cNvSpPr txBox="1">
              <a:spLocks noChangeArrowheads="1"/>
            </p:cNvSpPr>
            <p:nvPr/>
          </p:nvSpPr>
          <p:spPr bwMode="auto">
            <a:xfrm>
              <a:off x="1478" y="3216"/>
              <a:ext cx="2369" cy="6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b="1">
                  <a:solidFill>
                    <a:schemeClr val="accent1"/>
                  </a:solidFill>
                  <a:effectLst>
                    <a:outerShdw blurRad="38100" dist="38100" dir="2700000" algn="tl">
                      <a:srgbClr val="DDDDDD"/>
                    </a:outerShdw>
                  </a:effectLst>
                  <a:latin typeface="Times New Roman" charset="0"/>
                </a:rPr>
                <a:t>Unreliable Communication</a:t>
              </a:r>
            </a:p>
            <a:p>
              <a:pPr algn="ctr">
                <a:defRPr/>
              </a:pPr>
              <a:r>
                <a:rPr lang="en-US" b="1">
                  <a:solidFill>
                    <a:schemeClr val="accent1"/>
                  </a:solidFill>
                  <a:effectLst>
                    <a:outerShdw blurRad="38100" dist="38100" dir="2700000" algn="tl">
                      <a:srgbClr val="DDDDDD"/>
                    </a:outerShdw>
                  </a:effectLst>
                  <a:latin typeface="Times New Roman" charset="0"/>
                </a:rPr>
                <a:t>Network</a:t>
              </a:r>
            </a:p>
          </p:txBody>
        </p:sp>
        <p:sp>
          <p:nvSpPr>
            <p:cNvPr id="33830" name="Cloud"/>
            <p:cNvSpPr>
              <a:spLocks noChangeAspect="1" noEditPoints="1" noChangeArrowheads="1"/>
            </p:cNvSpPr>
            <p:nvPr/>
          </p:nvSpPr>
          <p:spPr bwMode="auto">
            <a:xfrm>
              <a:off x="1152" y="3072"/>
              <a:ext cx="2976" cy="78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976 w 21600"/>
                <a:gd name="T13" fmla="*/ 3274 h 21600"/>
                <a:gd name="T14" fmla="*/ 17085 w 21600"/>
                <a:gd name="T15" fmla="*/ 17335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 extrusionOk="0">
                  <a:moveTo>
                    <a:pt x="1949" y="7180"/>
                  </a:moveTo>
                  <a:cubicBezTo>
                    <a:pt x="841" y="7336"/>
                    <a:pt x="-1" y="8613"/>
                    <a:pt x="-1" y="10137"/>
                  </a:cubicBezTo>
                  <a:cubicBezTo>
                    <a:pt x="-1" y="11192"/>
                    <a:pt x="409" y="12169"/>
                    <a:pt x="1074" y="12702"/>
                  </a:cubicBezTo>
                  <a:lnTo>
                    <a:pt x="1063" y="12668"/>
                  </a:lnTo>
                  <a:cubicBezTo>
                    <a:pt x="685" y="13217"/>
                    <a:pt x="474" y="13940"/>
                    <a:pt x="474" y="14690"/>
                  </a:cubicBezTo>
                  <a:cubicBezTo>
                    <a:pt x="475" y="16325"/>
                    <a:pt x="1451" y="17650"/>
                    <a:pt x="2655" y="17650"/>
                  </a:cubicBezTo>
                  <a:cubicBezTo>
                    <a:pt x="2739" y="17650"/>
                    <a:pt x="2824" y="17643"/>
                    <a:pt x="2909" y="17629"/>
                  </a:cubicBezTo>
                  <a:lnTo>
                    <a:pt x="2897" y="17649"/>
                  </a:lnTo>
                  <a:cubicBezTo>
                    <a:pt x="3585" y="19288"/>
                    <a:pt x="4863" y="20299"/>
                    <a:pt x="6247" y="20299"/>
                  </a:cubicBezTo>
                  <a:cubicBezTo>
                    <a:pt x="6947" y="20299"/>
                    <a:pt x="7635" y="20039"/>
                    <a:pt x="8235" y="19546"/>
                  </a:cubicBezTo>
                  <a:lnTo>
                    <a:pt x="8229" y="19550"/>
                  </a:lnTo>
                  <a:cubicBezTo>
                    <a:pt x="8855" y="20829"/>
                    <a:pt x="9908" y="21596"/>
                    <a:pt x="11036" y="21596"/>
                  </a:cubicBezTo>
                  <a:cubicBezTo>
                    <a:pt x="12523" y="21596"/>
                    <a:pt x="13836" y="20267"/>
                    <a:pt x="14267" y="18324"/>
                  </a:cubicBezTo>
                  <a:lnTo>
                    <a:pt x="14270" y="18350"/>
                  </a:lnTo>
                  <a:cubicBezTo>
                    <a:pt x="14730" y="18740"/>
                    <a:pt x="15260" y="18946"/>
                    <a:pt x="15802" y="18946"/>
                  </a:cubicBezTo>
                  <a:cubicBezTo>
                    <a:pt x="17390" y="18946"/>
                    <a:pt x="18682" y="17205"/>
                    <a:pt x="18694" y="15045"/>
                  </a:cubicBezTo>
                  <a:lnTo>
                    <a:pt x="18689" y="15035"/>
                  </a:lnTo>
                  <a:cubicBezTo>
                    <a:pt x="20357" y="14710"/>
                    <a:pt x="21597" y="12765"/>
                    <a:pt x="21597" y="10472"/>
                  </a:cubicBezTo>
                  <a:cubicBezTo>
                    <a:pt x="21597" y="9456"/>
                    <a:pt x="21350" y="8469"/>
                    <a:pt x="20896" y="7663"/>
                  </a:cubicBezTo>
                  <a:lnTo>
                    <a:pt x="20889" y="7661"/>
                  </a:lnTo>
                  <a:cubicBezTo>
                    <a:pt x="21031" y="7208"/>
                    <a:pt x="21105" y="6721"/>
                    <a:pt x="21105" y="6228"/>
                  </a:cubicBezTo>
                  <a:cubicBezTo>
                    <a:pt x="21105" y="4588"/>
                    <a:pt x="20299" y="3150"/>
                    <a:pt x="19139" y="2719"/>
                  </a:cubicBezTo>
                  <a:lnTo>
                    <a:pt x="19148" y="2712"/>
                  </a:lnTo>
                  <a:cubicBezTo>
                    <a:pt x="18940" y="1142"/>
                    <a:pt x="17933" y="-1"/>
                    <a:pt x="16758" y="-1"/>
                  </a:cubicBezTo>
                  <a:cubicBezTo>
                    <a:pt x="16044" y="-1"/>
                    <a:pt x="15367" y="426"/>
                    <a:pt x="14905" y="1165"/>
                  </a:cubicBezTo>
                  <a:lnTo>
                    <a:pt x="14909" y="1170"/>
                  </a:lnTo>
                  <a:cubicBezTo>
                    <a:pt x="14497" y="432"/>
                    <a:pt x="13855" y="-1"/>
                    <a:pt x="13174" y="-1"/>
                  </a:cubicBezTo>
                  <a:cubicBezTo>
                    <a:pt x="12347" y="-1"/>
                    <a:pt x="11590" y="637"/>
                    <a:pt x="11221" y="1645"/>
                  </a:cubicBezTo>
                  <a:lnTo>
                    <a:pt x="11229" y="1694"/>
                  </a:lnTo>
                  <a:cubicBezTo>
                    <a:pt x="10730" y="1024"/>
                    <a:pt x="10058" y="649"/>
                    <a:pt x="9358" y="649"/>
                  </a:cubicBezTo>
                  <a:cubicBezTo>
                    <a:pt x="8372" y="649"/>
                    <a:pt x="7466" y="1391"/>
                    <a:pt x="7003" y="2578"/>
                  </a:cubicBezTo>
                  <a:lnTo>
                    <a:pt x="6995" y="2602"/>
                  </a:lnTo>
                  <a:cubicBezTo>
                    <a:pt x="6477" y="2189"/>
                    <a:pt x="5888" y="1971"/>
                    <a:pt x="5288" y="1971"/>
                  </a:cubicBezTo>
                  <a:cubicBezTo>
                    <a:pt x="3423" y="1972"/>
                    <a:pt x="1912" y="4029"/>
                    <a:pt x="1912" y="6567"/>
                  </a:cubicBezTo>
                  <a:cubicBezTo>
                    <a:pt x="1911" y="6774"/>
                    <a:pt x="1922" y="6981"/>
                    <a:pt x="1942" y="7186"/>
                  </a:cubicBezTo>
                  <a:lnTo>
                    <a:pt x="1949" y="7180"/>
                  </a:lnTo>
                  <a:close/>
                </a:path>
                <a:path w="21600" h="21600" fill="none" extrusionOk="0">
                  <a:moveTo>
                    <a:pt x="1074" y="12702"/>
                  </a:moveTo>
                  <a:cubicBezTo>
                    <a:pt x="1407" y="12969"/>
                    <a:pt x="1786" y="13109"/>
                    <a:pt x="2172" y="13109"/>
                  </a:cubicBezTo>
                  <a:cubicBezTo>
                    <a:pt x="2228" y="13109"/>
                    <a:pt x="2285" y="13107"/>
                    <a:pt x="2341" y="13101"/>
                  </a:cubicBezTo>
                </a:path>
                <a:path w="21600" h="21600" fill="none" extrusionOk="0">
                  <a:moveTo>
                    <a:pt x="2909" y="17629"/>
                  </a:moveTo>
                  <a:cubicBezTo>
                    <a:pt x="3099" y="17599"/>
                    <a:pt x="3285" y="17535"/>
                    <a:pt x="3463" y="17439"/>
                  </a:cubicBezTo>
                </a:path>
                <a:path w="21600" h="21600" fill="none" extrusionOk="0">
                  <a:moveTo>
                    <a:pt x="7895" y="18680"/>
                  </a:moveTo>
                  <a:cubicBezTo>
                    <a:pt x="7983" y="18985"/>
                    <a:pt x="8095" y="19277"/>
                    <a:pt x="8229" y="19550"/>
                  </a:cubicBezTo>
                </a:path>
                <a:path w="21600" h="21600" fill="none" extrusionOk="0">
                  <a:moveTo>
                    <a:pt x="14267" y="18324"/>
                  </a:moveTo>
                  <a:cubicBezTo>
                    <a:pt x="14336" y="18013"/>
                    <a:pt x="14380" y="17693"/>
                    <a:pt x="14400" y="17370"/>
                  </a:cubicBezTo>
                </a:path>
                <a:path w="21600" h="21600" fill="none" extrusionOk="0">
                  <a:moveTo>
                    <a:pt x="18694" y="15045"/>
                  </a:moveTo>
                  <a:cubicBezTo>
                    <a:pt x="18694" y="15034"/>
                    <a:pt x="18695" y="15024"/>
                    <a:pt x="18695" y="15013"/>
                  </a:cubicBezTo>
                  <a:cubicBezTo>
                    <a:pt x="18695" y="13508"/>
                    <a:pt x="18063" y="12136"/>
                    <a:pt x="17069" y="11477"/>
                  </a:cubicBezTo>
                </a:path>
                <a:path w="21600" h="21600" fill="none" extrusionOk="0">
                  <a:moveTo>
                    <a:pt x="20165" y="8999"/>
                  </a:moveTo>
                  <a:cubicBezTo>
                    <a:pt x="20479" y="8635"/>
                    <a:pt x="20726" y="8177"/>
                    <a:pt x="20889" y="7661"/>
                  </a:cubicBezTo>
                </a:path>
                <a:path w="21600" h="21600" fill="none" extrusionOk="0">
                  <a:moveTo>
                    <a:pt x="19186" y="3344"/>
                  </a:moveTo>
                  <a:cubicBezTo>
                    <a:pt x="19186" y="3328"/>
                    <a:pt x="19187" y="3313"/>
                    <a:pt x="19187" y="3297"/>
                  </a:cubicBezTo>
                  <a:cubicBezTo>
                    <a:pt x="19187" y="3101"/>
                    <a:pt x="19174" y="2905"/>
                    <a:pt x="19148" y="2712"/>
                  </a:cubicBezTo>
                </a:path>
                <a:path w="21600" h="21600" fill="none" extrusionOk="0">
                  <a:moveTo>
                    <a:pt x="14905" y="1165"/>
                  </a:moveTo>
                  <a:cubicBezTo>
                    <a:pt x="14754" y="1408"/>
                    <a:pt x="14629" y="1679"/>
                    <a:pt x="14535" y="1971"/>
                  </a:cubicBezTo>
                </a:path>
                <a:path w="21600" h="21600" fill="none" extrusionOk="0">
                  <a:moveTo>
                    <a:pt x="11221" y="1645"/>
                  </a:moveTo>
                  <a:cubicBezTo>
                    <a:pt x="11140" y="1866"/>
                    <a:pt x="11080" y="2099"/>
                    <a:pt x="11041" y="2340"/>
                  </a:cubicBezTo>
                </a:path>
                <a:path w="21600" h="21600" fill="none" extrusionOk="0">
                  <a:moveTo>
                    <a:pt x="7645" y="3276"/>
                  </a:moveTo>
                  <a:cubicBezTo>
                    <a:pt x="7449" y="3016"/>
                    <a:pt x="7231" y="2790"/>
                    <a:pt x="6995" y="2602"/>
                  </a:cubicBezTo>
                </a:path>
                <a:path w="21600" h="21600" fill="none" extrusionOk="0">
                  <a:moveTo>
                    <a:pt x="1942" y="7186"/>
                  </a:moveTo>
                  <a:cubicBezTo>
                    <a:pt x="1966" y="7426"/>
                    <a:pt x="2004" y="7663"/>
                    <a:pt x="2056" y="7895"/>
                  </a:cubicBezTo>
                </a:path>
              </a:pathLst>
            </a:custGeom>
            <a:noFill/>
            <a:ln w="349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3805" name="Group 35"/>
          <p:cNvGrpSpPr>
            <a:grpSpLocks/>
          </p:cNvGrpSpPr>
          <p:nvPr/>
        </p:nvGrpSpPr>
        <p:grpSpPr bwMode="auto">
          <a:xfrm>
            <a:off x="6858000" y="1714500"/>
            <a:ext cx="839788" cy="914400"/>
            <a:chOff x="288" y="1440"/>
            <a:chExt cx="529" cy="768"/>
          </a:xfrm>
        </p:grpSpPr>
        <p:sp>
          <p:nvSpPr>
            <p:cNvPr id="33826" name="AutoShape 36"/>
            <p:cNvSpPr>
              <a:spLocks noChangeArrowheads="1"/>
            </p:cNvSpPr>
            <p:nvPr/>
          </p:nvSpPr>
          <p:spPr bwMode="auto">
            <a:xfrm rot="5397037">
              <a:off x="481" y="1247"/>
              <a:ext cx="144" cy="529"/>
            </a:xfrm>
            <a:prstGeom prst="moon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CC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27" name="AutoShape 37"/>
            <p:cNvSpPr>
              <a:spLocks noChangeArrowheads="1"/>
            </p:cNvSpPr>
            <p:nvPr/>
          </p:nvSpPr>
          <p:spPr bwMode="auto">
            <a:xfrm rot="5397037">
              <a:off x="457" y="1847"/>
              <a:ext cx="192" cy="529"/>
            </a:xfrm>
            <a:prstGeom prst="moon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CC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28" name="Rectangle 38"/>
            <p:cNvSpPr>
              <a:spLocks noChangeArrowheads="1"/>
            </p:cNvSpPr>
            <p:nvPr/>
          </p:nvSpPr>
          <p:spPr bwMode="auto">
            <a:xfrm>
              <a:off x="384" y="1632"/>
              <a:ext cx="336" cy="33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3806" name="Group 39"/>
          <p:cNvGrpSpPr>
            <a:grpSpLocks/>
          </p:cNvGrpSpPr>
          <p:nvPr/>
        </p:nvGrpSpPr>
        <p:grpSpPr bwMode="auto">
          <a:xfrm>
            <a:off x="414338" y="971550"/>
            <a:ext cx="663575" cy="685800"/>
            <a:chOff x="261" y="816"/>
            <a:chExt cx="418" cy="576"/>
          </a:xfrm>
        </p:grpSpPr>
        <p:sp>
          <p:nvSpPr>
            <p:cNvPr id="33824" name="Text Box 40"/>
            <p:cNvSpPr txBox="1">
              <a:spLocks noChangeArrowheads="1"/>
            </p:cNvSpPr>
            <p:nvPr/>
          </p:nvSpPr>
          <p:spPr bwMode="auto">
            <a:xfrm>
              <a:off x="261" y="816"/>
              <a:ext cx="418" cy="4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3200" b="1" i="1"/>
                <a:t>pi</a:t>
              </a:r>
            </a:p>
          </p:txBody>
        </p:sp>
        <p:sp>
          <p:nvSpPr>
            <p:cNvPr id="33825" name="Line 41"/>
            <p:cNvSpPr>
              <a:spLocks noChangeShapeType="1"/>
            </p:cNvSpPr>
            <p:nvPr/>
          </p:nvSpPr>
          <p:spPr bwMode="auto">
            <a:xfrm>
              <a:off x="384" y="1200"/>
              <a:ext cx="192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12" name="Group 42"/>
          <p:cNvGrpSpPr>
            <a:grpSpLocks/>
          </p:cNvGrpSpPr>
          <p:nvPr/>
        </p:nvGrpSpPr>
        <p:grpSpPr bwMode="auto">
          <a:xfrm>
            <a:off x="5564188" y="365125"/>
            <a:ext cx="3400425" cy="2549525"/>
            <a:chOff x="3505" y="307"/>
            <a:chExt cx="2142" cy="2141"/>
          </a:xfrm>
        </p:grpSpPr>
        <p:grpSp>
          <p:nvGrpSpPr>
            <p:cNvPr id="33818" name="Group 43"/>
            <p:cNvGrpSpPr>
              <a:grpSpLocks/>
            </p:cNvGrpSpPr>
            <p:nvPr/>
          </p:nvGrpSpPr>
          <p:grpSpPr bwMode="auto">
            <a:xfrm>
              <a:off x="4128" y="634"/>
              <a:ext cx="1519" cy="1814"/>
              <a:chOff x="4128" y="634"/>
              <a:chExt cx="1519" cy="1814"/>
            </a:xfrm>
          </p:grpSpPr>
          <p:sp>
            <p:nvSpPr>
              <p:cNvPr id="33821" name="Oval 44"/>
              <p:cNvSpPr>
                <a:spLocks noChangeArrowheads="1"/>
              </p:cNvSpPr>
              <p:nvPr/>
            </p:nvSpPr>
            <p:spPr bwMode="auto">
              <a:xfrm>
                <a:off x="4128" y="1200"/>
                <a:ext cx="912" cy="1248"/>
              </a:xfrm>
              <a:prstGeom prst="ellipse">
                <a:avLst/>
              </a:prstGeom>
              <a:noFill/>
              <a:ln w="25400">
                <a:solidFill>
                  <a:schemeClr val="tx2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822" name="Text Box 45"/>
              <p:cNvSpPr txBox="1">
                <a:spLocks noChangeArrowheads="1"/>
              </p:cNvSpPr>
              <p:nvPr/>
            </p:nvSpPr>
            <p:spPr bwMode="auto">
              <a:xfrm>
                <a:off x="4200" y="634"/>
                <a:ext cx="1447" cy="6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b="1" i="1"/>
                  <a:t>Some</a:t>
                </a:r>
                <a:r>
                  <a:rPr lang="en-US"/>
                  <a:t> process </a:t>
                </a:r>
              </a:p>
              <a:p>
                <a:pPr eaLnBrk="1" hangingPunct="1"/>
                <a:r>
                  <a:rPr lang="en-US"/>
                  <a:t>finds out quickly</a:t>
                </a:r>
              </a:p>
            </p:txBody>
          </p:sp>
          <p:sp>
            <p:nvSpPr>
              <p:cNvPr id="33823" name="Line 46"/>
              <p:cNvSpPr>
                <a:spLocks noChangeShapeType="1"/>
              </p:cNvSpPr>
              <p:nvPr/>
            </p:nvSpPr>
            <p:spPr bwMode="auto">
              <a:xfrm flipH="1">
                <a:off x="4992" y="1152"/>
                <a:ext cx="192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</p:grpSp>
        <p:sp>
          <p:nvSpPr>
            <p:cNvPr id="33819" name="Text Box 47"/>
            <p:cNvSpPr txBox="1">
              <a:spLocks noChangeArrowheads="1"/>
            </p:cNvSpPr>
            <p:nvPr/>
          </p:nvSpPr>
          <p:spPr bwMode="auto">
            <a:xfrm>
              <a:off x="3866" y="384"/>
              <a:ext cx="1471" cy="38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b="1">
                  <a:solidFill>
                    <a:schemeClr val="bg2"/>
                  </a:solidFill>
                </a:rPr>
                <a:t>Failure Detector</a:t>
              </a:r>
            </a:p>
          </p:txBody>
        </p:sp>
        <p:sp>
          <p:nvSpPr>
            <p:cNvPr id="33820" name="Text Box 48"/>
            <p:cNvSpPr txBox="1">
              <a:spLocks noChangeArrowheads="1"/>
            </p:cNvSpPr>
            <p:nvPr/>
          </p:nvSpPr>
          <p:spPr bwMode="auto">
            <a:xfrm>
              <a:off x="3505" y="307"/>
              <a:ext cx="318" cy="4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3200" b="1">
                  <a:solidFill>
                    <a:schemeClr val="tx2"/>
                  </a:solidFill>
                </a:rPr>
                <a:t>II</a:t>
              </a:r>
            </a:p>
          </p:txBody>
        </p:sp>
      </p:grpSp>
      <p:grpSp>
        <p:nvGrpSpPr>
          <p:cNvPr id="14" name="Group 49"/>
          <p:cNvGrpSpPr>
            <a:grpSpLocks/>
          </p:cNvGrpSpPr>
          <p:nvPr/>
        </p:nvGrpSpPr>
        <p:grpSpPr bwMode="auto">
          <a:xfrm>
            <a:off x="25400" y="1771650"/>
            <a:ext cx="8509000" cy="2413000"/>
            <a:chOff x="16" y="1488"/>
            <a:chExt cx="5360" cy="2027"/>
          </a:xfrm>
        </p:grpSpPr>
        <p:grpSp>
          <p:nvGrpSpPr>
            <p:cNvPr id="33810" name="Group 50"/>
            <p:cNvGrpSpPr>
              <a:grpSpLocks/>
            </p:cNvGrpSpPr>
            <p:nvPr/>
          </p:nvGrpSpPr>
          <p:grpSpPr bwMode="auto">
            <a:xfrm>
              <a:off x="576" y="1488"/>
              <a:ext cx="4800" cy="1952"/>
              <a:chOff x="576" y="1488"/>
              <a:chExt cx="4800" cy="1952"/>
            </a:xfrm>
          </p:grpSpPr>
          <p:sp>
            <p:nvSpPr>
              <p:cNvPr id="33813" name="Freeform 51"/>
              <p:cNvSpPr>
                <a:spLocks/>
              </p:cNvSpPr>
              <p:nvPr/>
            </p:nvSpPr>
            <p:spPr bwMode="auto">
              <a:xfrm>
                <a:off x="3984" y="1488"/>
                <a:ext cx="720" cy="1056"/>
              </a:xfrm>
              <a:custGeom>
                <a:avLst/>
                <a:gdLst>
                  <a:gd name="T0" fmla="*/ 720 w 720"/>
                  <a:gd name="T1" fmla="*/ 839 h 1072"/>
                  <a:gd name="T2" fmla="*/ 240 w 720"/>
                  <a:gd name="T3" fmla="*/ 797 h 1072"/>
                  <a:gd name="T4" fmla="*/ 0 w 720"/>
                  <a:gd name="T5" fmla="*/ 0 h 1072"/>
                  <a:gd name="T6" fmla="*/ 0 60000 65536"/>
                  <a:gd name="T7" fmla="*/ 0 60000 65536"/>
                  <a:gd name="T8" fmla="*/ 0 60000 65536"/>
                  <a:gd name="T9" fmla="*/ 0 w 720"/>
                  <a:gd name="T10" fmla="*/ 0 h 1072"/>
                  <a:gd name="T11" fmla="*/ 720 w 720"/>
                  <a:gd name="T12" fmla="*/ 1072 h 107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20" h="1072">
                    <a:moveTo>
                      <a:pt x="720" y="960"/>
                    </a:moveTo>
                    <a:cubicBezTo>
                      <a:pt x="540" y="1016"/>
                      <a:pt x="360" y="1072"/>
                      <a:pt x="240" y="912"/>
                    </a:cubicBezTo>
                    <a:cubicBezTo>
                      <a:pt x="120" y="752"/>
                      <a:pt x="60" y="376"/>
                      <a:pt x="0" y="0"/>
                    </a:cubicBezTo>
                  </a:path>
                </a:pathLst>
              </a:custGeom>
              <a:noFill/>
              <a:ln w="28575">
                <a:solidFill>
                  <a:schemeClr val="tx2"/>
                </a:solidFill>
                <a:round/>
                <a:headEnd/>
                <a:tailEnd type="arrow" w="lg" len="lg"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33814" name="Freeform 52"/>
              <p:cNvSpPr>
                <a:spLocks/>
              </p:cNvSpPr>
              <p:nvPr/>
            </p:nvSpPr>
            <p:spPr bwMode="auto">
              <a:xfrm>
                <a:off x="4656" y="2448"/>
                <a:ext cx="720" cy="992"/>
              </a:xfrm>
              <a:custGeom>
                <a:avLst/>
                <a:gdLst>
                  <a:gd name="T0" fmla="*/ 0 w 720"/>
                  <a:gd name="T1" fmla="*/ 0 h 992"/>
                  <a:gd name="T2" fmla="*/ 288 w 720"/>
                  <a:gd name="T3" fmla="*/ 912 h 992"/>
                  <a:gd name="T4" fmla="*/ 720 w 720"/>
                  <a:gd name="T5" fmla="*/ 480 h 992"/>
                  <a:gd name="T6" fmla="*/ 0 60000 65536"/>
                  <a:gd name="T7" fmla="*/ 0 60000 65536"/>
                  <a:gd name="T8" fmla="*/ 0 60000 65536"/>
                  <a:gd name="T9" fmla="*/ 0 w 720"/>
                  <a:gd name="T10" fmla="*/ 0 h 992"/>
                  <a:gd name="T11" fmla="*/ 720 w 720"/>
                  <a:gd name="T12" fmla="*/ 992 h 99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20" h="992">
                    <a:moveTo>
                      <a:pt x="0" y="0"/>
                    </a:moveTo>
                    <a:cubicBezTo>
                      <a:pt x="84" y="416"/>
                      <a:pt x="168" y="832"/>
                      <a:pt x="288" y="912"/>
                    </a:cubicBezTo>
                    <a:cubicBezTo>
                      <a:pt x="408" y="992"/>
                      <a:pt x="564" y="736"/>
                      <a:pt x="720" y="480"/>
                    </a:cubicBezTo>
                  </a:path>
                </a:pathLst>
              </a:custGeom>
              <a:noFill/>
              <a:ln w="28575">
                <a:solidFill>
                  <a:schemeClr val="tx2"/>
                </a:solidFill>
                <a:round/>
                <a:headEnd/>
                <a:tailEnd type="arrow" w="lg" len="lg"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33815" name="Freeform 53"/>
              <p:cNvSpPr>
                <a:spLocks/>
              </p:cNvSpPr>
              <p:nvPr/>
            </p:nvSpPr>
            <p:spPr bwMode="auto">
              <a:xfrm>
                <a:off x="2144" y="2256"/>
                <a:ext cx="2512" cy="584"/>
              </a:xfrm>
              <a:custGeom>
                <a:avLst/>
                <a:gdLst>
                  <a:gd name="T0" fmla="*/ 2512 w 2512"/>
                  <a:gd name="T1" fmla="*/ 192 h 584"/>
                  <a:gd name="T2" fmla="*/ 736 w 2512"/>
                  <a:gd name="T3" fmla="*/ 576 h 584"/>
                  <a:gd name="T4" fmla="*/ 112 w 2512"/>
                  <a:gd name="T5" fmla="*/ 240 h 584"/>
                  <a:gd name="T6" fmla="*/ 64 w 2512"/>
                  <a:gd name="T7" fmla="*/ 0 h 58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512"/>
                  <a:gd name="T13" fmla="*/ 0 h 584"/>
                  <a:gd name="T14" fmla="*/ 2512 w 2512"/>
                  <a:gd name="T15" fmla="*/ 584 h 58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512" h="584">
                    <a:moveTo>
                      <a:pt x="2512" y="192"/>
                    </a:moveTo>
                    <a:cubicBezTo>
                      <a:pt x="1824" y="380"/>
                      <a:pt x="1136" y="568"/>
                      <a:pt x="736" y="576"/>
                    </a:cubicBezTo>
                    <a:cubicBezTo>
                      <a:pt x="336" y="584"/>
                      <a:pt x="224" y="336"/>
                      <a:pt x="112" y="240"/>
                    </a:cubicBezTo>
                    <a:cubicBezTo>
                      <a:pt x="0" y="144"/>
                      <a:pt x="72" y="40"/>
                      <a:pt x="64" y="0"/>
                    </a:cubicBezTo>
                  </a:path>
                </a:pathLst>
              </a:custGeom>
              <a:noFill/>
              <a:ln w="28575">
                <a:solidFill>
                  <a:schemeClr val="tx2"/>
                </a:solidFill>
                <a:round/>
                <a:headEnd/>
                <a:tailEnd type="arrow" w="lg" len="lg"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33816" name="Freeform 54"/>
              <p:cNvSpPr>
                <a:spLocks/>
              </p:cNvSpPr>
              <p:nvPr/>
            </p:nvSpPr>
            <p:spPr bwMode="auto">
              <a:xfrm>
                <a:off x="1336" y="1824"/>
                <a:ext cx="3416" cy="1200"/>
              </a:xfrm>
              <a:custGeom>
                <a:avLst/>
                <a:gdLst>
                  <a:gd name="T0" fmla="*/ 2323 w 3560"/>
                  <a:gd name="T1" fmla="*/ 1237 h 1112"/>
                  <a:gd name="T2" fmla="*/ 2289 w 3560"/>
                  <a:gd name="T3" fmla="*/ 1237 h 1112"/>
                  <a:gd name="T4" fmla="*/ 1330 w 3560"/>
                  <a:gd name="T5" fmla="*/ 2095 h 1112"/>
                  <a:gd name="T6" fmla="*/ 434 w 3560"/>
                  <a:gd name="T7" fmla="*/ 1904 h 1112"/>
                  <a:gd name="T8" fmla="*/ 72 w 3560"/>
                  <a:gd name="T9" fmla="*/ 761 h 1112"/>
                  <a:gd name="T10" fmla="*/ 8 w 3560"/>
                  <a:gd name="T11" fmla="*/ 0 h 11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560"/>
                  <a:gd name="T19" fmla="*/ 0 h 1112"/>
                  <a:gd name="T20" fmla="*/ 3560 w 3560"/>
                  <a:gd name="T21" fmla="*/ 1112 h 111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560" h="1112">
                    <a:moveTo>
                      <a:pt x="3368" y="624"/>
                    </a:moveTo>
                    <a:cubicBezTo>
                      <a:pt x="3464" y="588"/>
                      <a:pt x="3560" y="552"/>
                      <a:pt x="3320" y="624"/>
                    </a:cubicBezTo>
                    <a:cubicBezTo>
                      <a:pt x="3080" y="696"/>
                      <a:pt x="2376" y="1000"/>
                      <a:pt x="1928" y="1056"/>
                    </a:cubicBezTo>
                    <a:cubicBezTo>
                      <a:pt x="1480" y="1112"/>
                      <a:pt x="936" y="1072"/>
                      <a:pt x="632" y="960"/>
                    </a:cubicBezTo>
                    <a:cubicBezTo>
                      <a:pt x="328" y="848"/>
                      <a:pt x="208" y="544"/>
                      <a:pt x="104" y="384"/>
                    </a:cubicBezTo>
                    <a:cubicBezTo>
                      <a:pt x="0" y="224"/>
                      <a:pt x="4" y="112"/>
                      <a:pt x="8" y="0"/>
                    </a:cubicBezTo>
                  </a:path>
                </a:pathLst>
              </a:custGeom>
              <a:noFill/>
              <a:ln w="27305">
                <a:solidFill>
                  <a:schemeClr val="tx2"/>
                </a:solidFill>
                <a:round/>
                <a:headEnd/>
                <a:tailEnd type="arrow" w="lg" len="lg"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33817" name="Freeform 55"/>
              <p:cNvSpPr>
                <a:spLocks/>
              </p:cNvSpPr>
              <p:nvPr/>
            </p:nvSpPr>
            <p:spPr bwMode="auto">
              <a:xfrm>
                <a:off x="576" y="2112"/>
                <a:ext cx="4080" cy="1040"/>
              </a:xfrm>
              <a:custGeom>
                <a:avLst/>
                <a:gdLst>
                  <a:gd name="T0" fmla="*/ 4080 w 4080"/>
                  <a:gd name="T1" fmla="*/ 336 h 1040"/>
                  <a:gd name="T2" fmla="*/ 2880 w 4080"/>
                  <a:gd name="T3" fmla="*/ 912 h 1040"/>
                  <a:gd name="T4" fmla="*/ 1920 w 4080"/>
                  <a:gd name="T5" fmla="*/ 1008 h 1040"/>
                  <a:gd name="T6" fmla="*/ 624 w 4080"/>
                  <a:gd name="T7" fmla="*/ 720 h 1040"/>
                  <a:gd name="T8" fmla="*/ 0 w 4080"/>
                  <a:gd name="T9" fmla="*/ 0 h 10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080"/>
                  <a:gd name="T16" fmla="*/ 0 h 1040"/>
                  <a:gd name="T17" fmla="*/ 4080 w 4080"/>
                  <a:gd name="T18" fmla="*/ 1040 h 10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080" h="1040">
                    <a:moveTo>
                      <a:pt x="4080" y="336"/>
                    </a:moveTo>
                    <a:cubicBezTo>
                      <a:pt x="3660" y="568"/>
                      <a:pt x="3240" y="800"/>
                      <a:pt x="2880" y="912"/>
                    </a:cubicBezTo>
                    <a:cubicBezTo>
                      <a:pt x="2520" y="1024"/>
                      <a:pt x="2296" y="1040"/>
                      <a:pt x="1920" y="1008"/>
                    </a:cubicBezTo>
                    <a:cubicBezTo>
                      <a:pt x="1544" y="976"/>
                      <a:pt x="944" y="888"/>
                      <a:pt x="624" y="720"/>
                    </a:cubicBezTo>
                    <a:cubicBezTo>
                      <a:pt x="304" y="552"/>
                      <a:pt x="152" y="276"/>
                      <a:pt x="0" y="0"/>
                    </a:cubicBezTo>
                  </a:path>
                </a:pathLst>
              </a:custGeom>
              <a:noFill/>
              <a:ln w="28575">
                <a:solidFill>
                  <a:schemeClr val="tx2"/>
                </a:solidFill>
                <a:round/>
                <a:headEnd/>
                <a:tailEnd type="arrow" w="lg" len="lg"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</p:grpSp>
        <p:sp>
          <p:nvSpPr>
            <p:cNvPr id="33811" name="Text Box 56"/>
            <p:cNvSpPr txBox="1">
              <a:spLocks noChangeArrowheads="1"/>
            </p:cNvSpPr>
            <p:nvPr/>
          </p:nvSpPr>
          <p:spPr bwMode="auto">
            <a:xfrm>
              <a:off x="449" y="3072"/>
              <a:ext cx="1340" cy="38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b="1">
                  <a:solidFill>
                    <a:schemeClr val="bg2"/>
                  </a:solidFill>
                </a:rPr>
                <a:t>Dissemination</a:t>
              </a:r>
              <a:endParaRPr lang="en-US" i="1">
                <a:solidFill>
                  <a:schemeClr val="bg2"/>
                </a:solidFill>
              </a:endParaRPr>
            </a:p>
          </p:txBody>
        </p:sp>
        <p:sp>
          <p:nvSpPr>
            <p:cNvPr id="33812" name="Text Box 57"/>
            <p:cNvSpPr txBox="1">
              <a:spLocks noChangeArrowheads="1"/>
            </p:cNvSpPr>
            <p:nvPr/>
          </p:nvSpPr>
          <p:spPr bwMode="auto">
            <a:xfrm>
              <a:off x="16" y="3024"/>
              <a:ext cx="418" cy="4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3200" b="1">
                  <a:solidFill>
                    <a:schemeClr val="tx2"/>
                  </a:solidFill>
                </a:rPr>
                <a:t>III</a:t>
              </a:r>
            </a:p>
          </p:txBody>
        </p:sp>
      </p:grpSp>
      <p:sp>
        <p:nvSpPr>
          <p:cNvPr id="33809" name="Text Box 58"/>
          <p:cNvSpPr txBox="1">
            <a:spLocks noChangeArrowheads="1"/>
          </p:cNvSpPr>
          <p:nvPr/>
        </p:nvSpPr>
        <p:spPr bwMode="auto">
          <a:xfrm>
            <a:off x="228600" y="4743450"/>
            <a:ext cx="2287806" cy="369332"/>
          </a:xfrm>
          <a:prstGeom prst="rect">
            <a:avLst/>
          </a:prstGeom>
          <a:solidFill>
            <a:srgbClr val="99CC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dirty="0"/>
              <a:t>Fail-stop Failures only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Whitney-BlackSC" charset="0"/>
                <a:cs typeface="Whitney-BlackSC" charset="0"/>
              </a:rPr>
              <a:t>Next</a:t>
            </a:r>
          </a:p>
        </p:txBody>
      </p:sp>
      <p:sp>
        <p:nvSpPr>
          <p:cNvPr id="3584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Times New Roman" charset="0"/>
              </a:rPr>
              <a:t>How do you design a group membership protocol?</a:t>
            </a:r>
          </a:p>
        </p:txBody>
      </p:sp>
      <p:sp>
        <p:nvSpPr>
          <p:cNvPr id="35843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B63778E2-4817-C644-B24F-09C794DA4D3F}" type="slidenum">
              <a:rPr lang="en-US" sz="1400"/>
              <a:pPr eaLnBrk="1" hangingPunct="1"/>
              <a:t>9</a:t>
            </a:fld>
            <a:endParaRPr lang="en-US" sz="14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7214</TotalTime>
  <Words>3274</Words>
  <Application>Microsoft Office PowerPoint</Application>
  <PresentationFormat>On-screen Show (16:9)</PresentationFormat>
  <Paragraphs>762</Paragraphs>
  <Slides>63</Slides>
  <Notes>50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63</vt:i4>
      </vt:variant>
    </vt:vector>
  </HeadingPairs>
  <TitlesOfParts>
    <vt:vector size="73" baseType="lpstr">
      <vt:lpstr>굴림</vt:lpstr>
      <vt:lpstr>Arial</vt:lpstr>
      <vt:lpstr>Arial Narrow</vt:lpstr>
      <vt:lpstr>Calibri</vt:lpstr>
      <vt:lpstr>Courier New</vt:lpstr>
      <vt:lpstr>Times New Roman</vt:lpstr>
      <vt:lpstr>Whitney-BlackSC</vt:lpstr>
      <vt:lpstr>Wingdings</vt:lpstr>
      <vt:lpstr>Office Theme</vt:lpstr>
      <vt:lpstr>Equation</vt:lpstr>
      <vt:lpstr>PowerPoint Presentation</vt:lpstr>
      <vt:lpstr>Announcements</vt:lpstr>
      <vt:lpstr>PowerPoint Presentation</vt:lpstr>
      <vt:lpstr>Target Settings</vt:lpstr>
      <vt:lpstr>Group Membership Service</vt:lpstr>
      <vt:lpstr>Two sub-protocols</vt:lpstr>
      <vt:lpstr>Large Group: Scalability A Goal</vt:lpstr>
      <vt:lpstr>Group Membership Protocol</vt:lpstr>
      <vt:lpstr>Next</vt:lpstr>
      <vt:lpstr>I. pj crashes </vt:lpstr>
      <vt:lpstr>II. Distributed Failure Detectors: Desirable Properties</vt:lpstr>
      <vt:lpstr>Distributed Failure Detectors: Properties</vt:lpstr>
      <vt:lpstr>What Real Failure Detectors Prefer</vt:lpstr>
      <vt:lpstr>What Real Failure Detectors Prefer</vt:lpstr>
      <vt:lpstr>What Real Failure Detectors Prefer</vt:lpstr>
      <vt:lpstr>Failure Detector Properties</vt:lpstr>
      <vt:lpstr>Centralized Heartbeating</vt:lpstr>
      <vt:lpstr>PowerPoint Presentation</vt:lpstr>
      <vt:lpstr>PowerPoint Presentation</vt:lpstr>
      <vt:lpstr>PowerPoint Presentation</vt:lpstr>
      <vt:lpstr>Centralized Heartbeating</vt:lpstr>
      <vt:lpstr>Ring Heartbeating</vt:lpstr>
      <vt:lpstr>PowerPoint Presentation</vt:lpstr>
      <vt:lpstr>Ring Heartbeating</vt:lpstr>
      <vt:lpstr>All-to-All Heartbeating</vt:lpstr>
      <vt:lpstr>Next</vt:lpstr>
      <vt:lpstr>Gossip-style Heartbeating</vt:lpstr>
      <vt:lpstr>Gossip-Style Failure Detection</vt:lpstr>
      <vt:lpstr>Gossip-Style Failure Detection</vt:lpstr>
      <vt:lpstr>Gossip-Style Failure Detection</vt:lpstr>
      <vt:lpstr>How to set Tfail and Tcleanup?</vt:lpstr>
      <vt:lpstr>Analysis/Discussion</vt:lpstr>
      <vt:lpstr>PowerPoint Presentation</vt:lpstr>
      <vt:lpstr>PowerPoint Presentation</vt:lpstr>
      <vt:lpstr>Analysis/Discussion</vt:lpstr>
      <vt:lpstr>PowerPoint Presentation</vt:lpstr>
      <vt:lpstr>Failure Detector Properties …</vt:lpstr>
      <vt:lpstr>So far (heartbeating protocols)…</vt:lpstr>
      <vt:lpstr>Next</vt:lpstr>
      <vt:lpstr>…Are application-defined Requirements</vt:lpstr>
      <vt:lpstr>…Are application-defined Requirements</vt:lpstr>
      <vt:lpstr>All-to-All Heartbeating</vt:lpstr>
      <vt:lpstr>Gossip-style Heartbeating</vt:lpstr>
      <vt:lpstr>What’s the Best/Optimal we can do?</vt:lpstr>
      <vt:lpstr>Heartbeating</vt:lpstr>
      <vt:lpstr>Next</vt:lpstr>
      <vt:lpstr>SWIM Failure Detector Protocol</vt:lpstr>
      <vt:lpstr>Detection Time</vt:lpstr>
      <vt:lpstr>Accuracy, Load</vt:lpstr>
      <vt:lpstr>SWIM Failure Detector</vt:lpstr>
      <vt:lpstr>Time-bounded Completeness</vt:lpstr>
      <vt:lpstr>SWIM versus Heartbeating</vt:lpstr>
      <vt:lpstr>Next</vt:lpstr>
      <vt:lpstr>Group Membership Protocol</vt:lpstr>
      <vt:lpstr>Dissemination Options</vt:lpstr>
      <vt:lpstr>Infection-style Dissemination</vt:lpstr>
      <vt:lpstr>Infection-style Dissemination</vt:lpstr>
      <vt:lpstr>Suspicion Mechanism</vt:lpstr>
      <vt:lpstr>Suspicion Mechanism</vt:lpstr>
      <vt:lpstr>Suspicion Mechanism</vt:lpstr>
      <vt:lpstr>SWIM In Industry</vt:lpstr>
      <vt:lpstr>Wrap Up</vt:lpstr>
      <vt:lpstr>Announcements</vt:lpstr>
    </vt:vector>
  </TitlesOfParts>
  <Company>CUCS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Indranil;Aishwarya</dc:creator>
  <cp:lastModifiedBy>Ganesan, Aishwarya</cp:lastModifiedBy>
  <cp:revision>1372</cp:revision>
  <dcterms:created xsi:type="dcterms:W3CDTF">2011-01-15T17:00:17Z</dcterms:created>
  <dcterms:modified xsi:type="dcterms:W3CDTF">2026-09-15T17:30:03Z</dcterms:modified>
</cp:coreProperties>
</file>