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88" r:id="rId2"/>
    <p:sldId id="427" r:id="rId3"/>
    <p:sldId id="371" r:id="rId4"/>
    <p:sldId id="257" r:id="rId5"/>
    <p:sldId id="258" r:id="rId6"/>
    <p:sldId id="259" r:id="rId7"/>
    <p:sldId id="260" r:id="rId8"/>
    <p:sldId id="286" r:id="rId9"/>
    <p:sldId id="261" r:id="rId10"/>
    <p:sldId id="262" r:id="rId11"/>
    <p:sldId id="263" r:id="rId12"/>
    <p:sldId id="264" r:id="rId13"/>
    <p:sldId id="265" r:id="rId14"/>
    <p:sldId id="283" r:id="rId15"/>
    <p:sldId id="266" r:id="rId16"/>
    <p:sldId id="287" r:id="rId17"/>
    <p:sldId id="267" r:id="rId18"/>
    <p:sldId id="268" r:id="rId19"/>
    <p:sldId id="269" r:id="rId20"/>
    <p:sldId id="270" r:id="rId21"/>
    <p:sldId id="271" r:id="rId22"/>
    <p:sldId id="374" r:id="rId23"/>
    <p:sldId id="375" r:id="rId24"/>
    <p:sldId id="272" r:id="rId25"/>
    <p:sldId id="273" r:id="rId26"/>
    <p:sldId id="284" r:id="rId27"/>
    <p:sldId id="376" r:id="rId28"/>
    <p:sldId id="285" r:id="rId29"/>
    <p:sldId id="377" r:id="rId30"/>
    <p:sldId id="275" r:id="rId31"/>
    <p:sldId id="276" r:id="rId32"/>
    <p:sldId id="277" r:id="rId33"/>
    <p:sldId id="278" r:id="rId34"/>
    <p:sldId id="274" r:id="rId3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/>
    <p:restoredTop sz="88101"/>
  </p:normalViewPr>
  <p:slideViewPr>
    <p:cSldViewPr>
      <p:cViewPr varScale="1">
        <p:scale>
          <a:sx n="184" d="100"/>
          <a:sy n="184" d="100"/>
        </p:scale>
        <p:origin x="608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F443E-0F79-A241-AF3A-49CA404541F0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C5403-D6CF-9147-BC21-EBC85D004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48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76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90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19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13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161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02756" indent="-270291" defTabSz="914485" eaLnBrk="0" hangingPunct="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81164" indent="-216233" defTabSz="914485" eaLnBrk="0" hangingPunct="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13629" indent="-216233" defTabSz="914485" eaLnBrk="0" hangingPunct="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46095" indent="-216233" defTabSz="914485" eaLnBrk="0" hangingPunct="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B760FE6-91BF-7245-82D3-BC654DB6793F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13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1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130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41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214B5-FBF8-D582-A89B-734973F9D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DF31F012-5C2F-8E39-1187-965E5F5F83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7B108341-B677-3064-6B13-D56880DC97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C7D9C362-3FED-8F86-6964-61D4218489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2B705B4-869A-469C-8601-982B6F72F0CB}" type="slidenum">
              <a:rPr lang="en-US" altLang="en-US" sz="1300" smtClean="0"/>
              <a:pPr/>
              <a:t>2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842438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409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1F1F5-92DB-C8C9-7A2A-CBF2C5CBF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EFF963-9CA3-C96D-ED96-1300E018BC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2816A2-0F82-7E2C-D145-DE3FF1192C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311DF-7AAC-BB93-F143-FF42A7E397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56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1CFB1-A3BF-7230-8F28-CB8399B1A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3CA736-AF13-0543-7F0E-7DBC405905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3E9C14-06A4-0354-3EF1-14ECE6289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D0EC27-9905-151B-8243-48B69EDCF2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97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512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5702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Push: p_{i+1}=q * </a:t>
            </a:r>
            <a:r>
              <a:rPr lang="en-US" dirty="0" err="1"/>
              <a:t>p_i</a:t>
            </a:r>
            <a:r>
              <a:rPr lang="en-US" dirty="0"/>
              <a:t>, where q is a constant fraction q = (1-b/n)^(n*(1-p_i)) ~ e^(-b)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88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F2EB8-D183-E2F8-1BF6-F2A6260A4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98C41C-9F41-2203-91F6-DE2574649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627CD9-8E63-5F48-ED96-7DECD9942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Push: p_{i+1}=q * </a:t>
            </a:r>
            <a:r>
              <a:rPr lang="en-US" dirty="0" err="1"/>
              <a:t>p_i</a:t>
            </a:r>
            <a:r>
              <a:rPr lang="en-US" dirty="0"/>
              <a:t>, where q is a constant fraction q = (1-b/n)^(n*(1-p_i)) ~ e^(-b)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24823-0143-3A4B-C135-8A5A66D5A3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766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E8E4-C34E-7D1F-2B17-5E4C7E81F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49D77327-9828-87FE-D341-F52DDF1560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ln/>
        </p:spPr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B7E01AAB-81C7-697C-4162-694B82A3D5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7414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136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8988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273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475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798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72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17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27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76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Did you know the SRM protocol was a talented kid? Reportedly it had a NAK for all new things it heard.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70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2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07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50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1-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382000" cy="841771"/>
          </a:xfrm>
        </p:spPr>
        <p:txBody>
          <a:bodyPr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Whitney-BlackSC"/>
                <a:cs typeface="Whitney-BlackS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50"/>
            <a:ext cx="4953000" cy="3200400"/>
          </a:xfrm>
        </p:spPr>
        <p:txBody>
          <a:bodyPr>
            <a:normAutofit/>
          </a:bodyPr>
          <a:lstStyle>
            <a:lvl1pPr>
              <a:defRPr sz="1800">
                <a:latin typeface="Times New Roman"/>
                <a:cs typeface="Times New Roman"/>
              </a:defRPr>
            </a:lvl1pPr>
            <a:lvl2pPr marL="742950" indent="-285750">
              <a:buFont typeface="Arial" pitchFamily="34" charset="0"/>
              <a:buChar char="•"/>
              <a:defRPr sz="1800">
                <a:latin typeface="Times New Roman"/>
                <a:cs typeface="Times New Roman"/>
              </a:defRPr>
            </a:lvl2pPr>
            <a:lvl3pPr>
              <a:defRPr sz="1800">
                <a:latin typeface="Times New Roman"/>
                <a:cs typeface="Times New Roman"/>
              </a:defRPr>
            </a:lvl3pPr>
            <a:lvl4pPr marL="1600200" indent="-228600">
              <a:buFont typeface="Arial" pitchFamily="34" charset="0"/>
              <a:buChar char="•"/>
              <a:defRPr sz="1800">
                <a:latin typeface="Times New Roman"/>
                <a:cs typeface="Times New Roman"/>
              </a:defRPr>
            </a:lvl4pPr>
            <a:lvl5pPr marL="2057400" indent="-228600">
              <a:buFont typeface="Arial" pitchFamily="34" charset="0"/>
              <a:buChar char="•"/>
              <a:defRPr sz="1800">
                <a:latin typeface="Times New Roman"/>
                <a:cs typeface="Times New Roman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419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6590A-EE2E-4445-B31E-1D199C07F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9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8812E-561E-438A-81D3-22B6B9FAEA9A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88952-07DD-45F2-92DF-2D7C6E70F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2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Relationship Id="rId9" Type="http://schemas.openxmlformats.org/officeDocument/2006/relationships/image" Target="../media/image8.t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8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8.t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7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/>
          <p:cNvSpPr>
            <a:spLocks noChangeArrowheads="1"/>
          </p:cNvSpPr>
          <p:nvPr/>
        </p:nvSpPr>
        <p:spPr bwMode="auto">
          <a:xfrm>
            <a:off x="609600" y="173355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CS 425 / ECE 428 </a:t>
            </a: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Distributed Systems</a:t>
            </a: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1371600" y="3105150"/>
            <a:ext cx="64008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pPr algn="ctr">
              <a:spcBef>
                <a:spcPct val="20000"/>
              </a:spcBef>
            </a:pPr>
            <a:r>
              <a:rPr lang="en-US" sz="2800" dirty="0"/>
              <a:t>Aishwarya Ganesan, Ram Kesavan</a:t>
            </a:r>
          </a:p>
          <a:p>
            <a:pPr algn="ctr">
              <a:spcBef>
                <a:spcPct val="20000"/>
              </a:spcBef>
            </a:pPr>
            <a:r>
              <a:rPr lang="en-US" sz="2800" dirty="0"/>
              <a:t>Ack: Indranil Gupta (Indy)</a:t>
            </a:r>
          </a:p>
          <a:p>
            <a:pPr algn="ctr">
              <a:spcBef>
                <a:spcPct val="20000"/>
              </a:spcBef>
            </a:pPr>
            <a:r>
              <a:rPr lang="en-US" sz="2800" dirty="0"/>
              <a:t>Guest lecture by Jiyu Hu (jiyuhu2)</a:t>
            </a:r>
          </a:p>
          <a:p>
            <a:pPr algn="ctr">
              <a:spcBef>
                <a:spcPct val="20000"/>
              </a:spcBef>
            </a:pPr>
            <a:r>
              <a:rPr lang="en-US" sz="2800" i="1" dirty="0"/>
              <a:t>Lecture 5: Gossiping</a:t>
            </a:r>
            <a:endParaRPr lang="en-US" sz="2800" i="1" dirty="0">
              <a:solidFill>
                <a:srgbClr val="17375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0" y="4669639"/>
            <a:ext cx="2082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All slides © IG</a:t>
            </a:r>
          </a:p>
        </p:txBody>
      </p:sp>
    </p:spTree>
    <p:extLst>
      <p:ext uri="{BB962C8B-B14F-4D97-AF65-F5344CB8AC3E}">
        <p14:creationId xmlns:p14="http://schemas.microsoft.com/office/powerpoint/2010/main" val="4224941907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Third Approach</a:t>
            </a:r>
          </a:p>
        </p:txBody>
      </p:sp>
      <p:pic>
        <p:nvPicPr>
          <p:cNvPr id="5" name="Content Placeholder 4" descr="gossip-09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18" b="-2418"/>
          <a:stretch>
            <a:fillRect/>
          </a:stretch>
        </p:blipFill>
        <p:spPr/>
      </p:pic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139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Third Approach</a:t>
            </a:r>
          </a:p>
        </p:txBody>
      </p:sp>
      <p:pic>
        <p:nvPicPr>
          <p:cNvPr id="5" name="Content Placeholder 4" descr="gossip-10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14" b="-3014"/>
          <a:stretch>
            <a:fillRect/>
          </a:stretch>
        </p:blipFill>
        <p:spPr/>
      </p:pic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732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ontent Placeholder 4" descr="gossip-1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17" t="28121" r="37893" b="50000"/>
          <a:stretch/>
        </p:blipFill>
        <p:spPr>
          <a:xfrm rot="3917689">
            <a:off x="2615938" y="3078699"/>
            <a:ext cx="1310831" cy="940183"/>
          </a:xfrm>
          <a:prstGeom prst="rect">
            <a:avLst/>
          </a:prstGeom>
        </p:spPr>
      </p:pic>
      <p:pic>
        <p:nvPicPr>
          <p:cNvPr id="26" name="Content Placeholder 4" descr="gossip-10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14" b="-3014"/>
          <a:stretch>
            <a:fillRect/>
          </a:stretch>
        </p:blipFill>
        <p:spPr>
          <a:xfrm>
            <a:off x="457200" y="1504950"/>
            <a:ext cx="4953000" cy="3200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Third Approach</a:t>
            </a: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934248" y="3907582"/>
            <a:ext cx="180552" cy="18816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487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“Epidemic” Multicast (or “Gossip”)</a:t>
            </a:r>
          </a:p>
        </p:txBody>
      </p:sp>
      <p:pic>
        <p:nvPicPr>
          <p:cNvPr id="9" name="Content Placeholder 8" descr="gossip-11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723" b="-7723"/>
          <a:stretch/>
        </p:blipFill>
        <p:spPr/>
      </p:pic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05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 vs. Pull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So that was “Push” gossip</a:t>
            </a:r>
          </a:p>
          <a:p>
            <a:pPr lvl="1"/>
            <a:r>
              <a:rPr lang="en-US" dirty="0"/>
              <a:t>Once you have a multicast message, you start gossiping about it</a:t>
            </a:r>
          </a:p>
          <a:p>
            <a:pPr lvl="1"/>
            <a:r>
              <a:rPr lang="en-US" dirty="0"/>
              <a:t>Multiple messages? Gossip a random subset of them, or recently-received ones, or higher priority ones</a:t>
            </a:r>
          </a:p>
          <a:p>
            <a:r>
              <a:rPr lang="en-US" dirty="0"/>
              <a:t>There’s also “Pull” gossip</a:t>
            </a:r>
          </a:p>
          <a:p>
            <a:pPr lvl="1"/>
            <a:r>
              <a:rPr lang="en-US" dirty="0"/>
              <a:t>Periodically poll a few randomly selected processes for new multicast messages that you haven’t received</a:t>
            </a:r>
          </a:p>
          <a:p>
            <a:pPr lvl="1"/>
            <a:r>
              <a:rPr lang="en-US" dirty="0"/>
              <a:t>Get those messages</a:t>
            </a:r>
          </a:p>
          <a:p>
            <a:r>
              <a:rPr lang="en-US" dirty="0"/>
              <a:t>Hybrid variant: Push-Pull</a:t>
            </a:r>
          </a:p>
          <a:p>
            <a:pPr lvl="1"/>
            <a:r>
              <a:rPr lang="en-US" dirty="0"/>
              <a:t>As the </a:t>
            </a:r>
            <a:r>
              <a:rPr lang="en-US"/>
              <a:t>name suggests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0" t="90997"/>
          <a:stretch/>
        </p:blipFill>
        <p:spPr>
          <a:xfrm>
            <a:off x="8382000" y="4629150"/>
            <a:ext cx="677606" cy="463047"/>
          </a:xfrm>
          <a:prstGeom prst="rect">
            <a:avLst/>
          </a:prstGeom>
        </p:spPr>
      </p:pic>
      <p:sp>
        <p:nvSpPr>
          <p:cNvPr id="5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823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Claim that the simple Push protocol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 lightweight in large groups</a:t>
            </a:r>
          </a:p>
          <a:p>
            <a:r>
              <a:rPr lang="en-US" dirty="0"/>
              <a:t>Spreads a multicast quickly</a:t>
            </a:r>
          </a:p>
          <a:p>
            <a:r>
              <a:rPr lang="en-US" dirty="0"/>
              <a:t>Is highly fault-tolerant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403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14450"/>
            <a:ext cx="7772400" cy="325755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From old mathematical branch of </a:t>
            </a:r>
            <a:r>
              <a:rPr lang="en-US" sz="2400" i="1" dirty="0">
                <a:latin typeface="Times New Roman" charset="0"/>
                <a:ea typeface="ＭＳ Ｐゴシック" charset="0"/>
                <a:cs typeface="ＭＳ Ｐゴシック" charset="0"/>
              </a:rPr>
              <a:t>Epidemiology</a:t>
            </a: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 [Bailey 75]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Population of (</a:t>
            </a:r>
            <a:r>
              <a:rPr lang="en-US" sz="2400" i="1" dirty="0">
                <a:latin typeface="Times New Roman" charset="0"/>
                <a:ea typeface="ＭＳ Ｐゴシック" charset="0"/>
                <a:cs typeface="ＭＳ Ｐゴシック" charset="0"/>
              </a:rPr>
              <a:t>n+1</a:t>
            </a: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) individuals mixing homogeneously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Contact rate between any individual pair is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At any time, each individual is either uninfected (numbering </a:t>
            </a:r>
            <a:r>
              <a:rPr lang="en-US" sz="2400" i="1" dirty="0">
                <a:latin typeface="Times New Roman" charset="0"/>
                <a:ea typeface="ＭＳ Ｐゴシック" charset="0"/>
                <a:cs typeface="ＭＳ Ｐゴシック" charset="0"/>
              </a:rPr>
              <a:t>x</a:t>
            </a: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) or infected (numbering </a:t>
            </a:r>
            <a:r>
              <a:rPr lang="en-US" sz="2400" i="1" dirty="0">
                <a:latin typeface="Times New Roman" charset="0"/>
                <a:ea typeface="ＭＳ Ｐゴシック" charset="0"/>
                <a:cs typeface="ＭＳ Ｐゴシック" charset="0"/>
              </a:rPr>
              <a:t>y</a:t>
            </a: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Then,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000" dirty="0">
                <a:latin typeface="Times New Roman" charset="0"/>
                <a:ea typeface="ＭＳ Ｐゴシック" charset="0"/>
              </a:rPr>
              <a:t> and at all times				                        </a:t>
            </a:r>
            <a:r>
              <a:rPr lang="en-US" sz="2000" i="1" dirty="0">
                <a:latin typeface="Times New Roman" charset="0"/>
                <a:ea typeface="ＭＳ Ｐゴシック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  <a:cs typeface="ＭＳ Ｐゴシック" charset="0"/>
              </a:rPr>
              <a:t>Infected–uninfected contact turns latter infected, and it stays infected</a:t>
            </a:r>
          </a:p>
          <a:p>
            <a:pPr eaLnBrk="1" hangingPunct="1">
              <a:lnSpc>
                <a:spcPct val="90000"/>
              </a:lnSpc>
            </a:pPr>
            <a:endParaRPr lang="en-US" sz="24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198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3385181"/>
              </p:ext>
            </p:extLst>
          </p:nvPr>
        </p:nvGraphicFramePr>
        <p:xfrm>
          <a:off x="5867400" y="2114550"/>
          <a:ext cx="419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68" imgH="203024" progId="Equation.3">
                  <p:embed/>
                </p:oleObj>
              </mc:Choice>
              <mc:Fallback>
                <p:oleObj name="Equation" r:id="rId3" imgW="152268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114550"/>
                        <a:ext cx="419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7959578"/>
              </p:ext>
            </p:extLst>
          </p:nvPr>
        </p:nvGraphicFramePr>
        <p:xfrm>
          <a:off x="1295400" y="3181350"/>
          <a:ext cx="1981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12447" imgH="228501" progId="Equation.3">
                  <p:embed/>
                </p:oleObj>
              </mc:Choice>
              <mc:Fallback>
                <p:oleObj name="Equation" r:id="rId5" imgW="812447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181350"/>
                        <a:ext cx="1981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5879509"/>
              </p:ext>
            </p:extLst>
          </p:nvPr>
        </p:nvGraphicFramePr>
        <p:xfrm>
          <a:off x="2438400" y="3562350"/>
          <a:ext cx="18573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61669" imgH="203112" progId="Equation.3">
                  <p:embed/>
                </p:oleObj>
              </mc:Choice>
              <mc:Fallback>
                <p:oleObj name="Equation" r:id="rId7" imgW="76166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562350"/>
                        <a:ext cx="18573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0" t="90997"/>
          <a:stretch/>
        </p:blipFill>
        <p:spPr>
          <a:xfrm>
            <a:off x="8382000" y="4629150"/>
            <a:ext cx="677606" cy="4630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0" t="90997"/>
          <a:stretch/>
        </p:blipFill>
        <p:spPr>
          <a:xfrm>
            <a:off x="6400800" y="4552950"/>
            <a:ext cx="677606" cy="463047"/>
          </a:xfrm>
          <a:prstGeom prst="rect">
            <a:avLst/>
          </a:prstGeom>
        </p:spPr>
      </p:pic>
      <p:sp>
        <p:nvSpPr>
          <p:cNvPr id="11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236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4800" y="3105150"/>
            <a:ext cx="838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/>
              </a:rPr>
              <a:t>with solution: </a:t>
            </a:r>
          </a:p>
          <a:p>
            <a:endParaRPr lang="en-US" sz="2200" dirty="0">
              <a:latin typeface="Times New Roman"/>
            </a:endParaRPr>
          </a:p>
          <a:p>
            <a:r>
              <a:rPr lang="en-US" sz="2200" dirty="0">
                <a:latin typeface="Times New Roman"/>
              </a:rPr>
              <a:t>						  		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(contd.)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52400" y="1352550"/>
            <a:ext cx="75438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200" dirty="0"/>
              <a:t>Continuous time process</a:t>
            </a:r>
          </a:p>
          <a:p>
            <a:pPr>
              <a:lnSpc>
                <a:spcPct val="90000"/>
              </a:lnSpc>
            </a:pPr>
            <a:r>
              <a:rPr lang="en-US" altLang="en-US" sz="2200" dirty="0"/>
              <a:t>Then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					</a:t>
            </a:r>
            <a:r>
              <a:rPr lang="en-US" altLang="en-US" sz="2200" dirty="0"/>
              <a:t>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200" dirty="0"/>
              <a:t>					</a:t>
            </a: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1434947"/>
              </p:ext>
            </p:extLst>
          </p:nvPr>
        </p:nvGraphicFramePr>
        <p:xfrm>
          <a:off x="1809750" y="2038350"/>
          <a:ext cx="15621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85800" imgH="393700" progId="Equation.3">
                  <p:embed/>
                </p:oleObj>
              </mc:Choice>
              <mc:Fallback>
                <p:oleObj name="Equation" r:id="rId3" imgW="685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2038350"/>
                        <a:ext cx="156210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267546"/>
              </p:ext>
            </p:extLst>
          </p:nvPr>
        </p:nvGraphicFramePr>
        <p:xfrm>
          <a:off x="2362200" y="3286125"/>
          <a:ext cx="44291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68500" imgH="393700" progId="Equation.3">
                  <p:embed/>
                </p:oleObj>
              </mc:Choice>
              <mc:Fallback>
                <p:oleObj name="Equation" r:id="rId5" imgW="19685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286125"/>
                        <a:ext cx="442912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943103" y="4668619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imes New Roman"/>
              </a:rPr>
              <a:t>(can you derive it?)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886200" y="234315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imes New Roman"/>
              </a:rPr>
              <a:t>(why?)</a:t>
            </a: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299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Epidemic Multicast</a:t>
            </a:r>
          </a:p>
        </p:txBody>
      </p:sp>
      <p:pic>
        <p:nvPicPr>
          <p:cNvPr id="5" name="Content Placeholder 4" descr="gossip-11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723" b="-7723"/>
          <a:stretch>
            <a:fillRect/>
          </a:stretch>
        </p:blipFill>
        <p:spPr/>
      </p:pic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737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Epidemic Multicast Analysis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039477"/>
              </p:ext>
            </p:extLst>
          </p:nvPr>
        </p:nvGraphicFramePr>
        <p:xfrm>
          <a:off x="1676400" y="1581150"/>
          <a:ext cx="97472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6048" imgH="393359" progId="Equation.3">
                  <p:embed/>
                </p:oleObj>
              </mc:Choice>
              <mc:Fallback>
                <p:oleObj name="Equation" r:id="rId3" imgW="406048" imgH="39335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581150"/>
                        <a:ext cx="974725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277301"/>
              </p:ext>
            </p:extLst>
          </p:nvPr>
        </p:nvGraphicFramePr>
        <p:xfrm>
          <a:off x="1707356" y="3319854"/>
          <a:ext cx="2986087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04900" imgH="393700" progId="Equation.3">
                  <p:embed/>
                </p:oleObj>
              </mc:Choice>
              <mc:Fallback>
                <p:oleObj name="Equation" r:id="rId5" imgW="1104900" imgH="393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7356" y="3319854"/>
                        <a:ext cx="2986087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41618" y="455295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imes New Roman"/>
              </a:rPr>
              <a:t>(correct? can you derive it?)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87655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imes New Roman"/>
              </a:rPr>
              <a:t>Substituting, at time </a:t>
            </a:r>
            <a:r>
              <a:rPr lang="en-US" altLang="en-US" i="1" dirty="0">
                <a:latin typeface="Times New Roman"/>
              </a:rPr>
              <a:t>t=clog(n)</a:t>
            </a:r>
            <a:r>
              <a:rPr lang="en-US" altLang="en-US" dirty="0">
                <a:latin typeface="Times New Roman"/>
              </a:rPr>
              <a:t>, the number of infected is</a:t>
            </a:r>
            <a:endParaRPr lang="en-US" altLang="en-US" i="1" dirty="0">
              <a:latin typeface="Times New Roman"/>
            </a:endParaRPr>
          </a:p>
          <a:p>
            <a:endParaRPr lang="en-US" dirty="0">
              <a:latin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188595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imes New Roman"/>
              </a:rPr>
              <a:t>(why?)</a:t>
            </a: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00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60175-87C0-9342-F20E-F00B3EB33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8942C08E-756C-67AB-7C59-FF524248C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33350"/>
            <a:ext cx="8229600" cy="857250"/>
          </a:xfrm>
        </p:spPr>
        <p:txBody>
          <a:bodyPr/>
          <a:lstStyle/>
          <a:p>
            <a:r>
              <a:rPr lang="en-US" altLang="en-US" dirty="0">
                <a:latin typeface="Whitney-BlackSC" pitchFamily="1" charset="0"/>
              </a:rPr>
              <a:t>Announcements</a:t>
            </a:r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EFE6CDF0-A3F8-B656-78D6-71B3BDAA2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200150"/>
            <a:ext cx="8534400" cy="35814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HW1 out; due Sep 20</a:t>
            </a:r>
            <a:r>
              <a:rPr lang="en-US" altLang="en-US" sz="2000" baseline="30000" dirty="0">
                <a:latin typeface="Times New Roman" panose="02020603050405020304" pitchFamily="18" charset="0"/>
              </a:rPr>
              <a:t>th </a:t>
            </a: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Solve problems right after lecture covers topic</a:t>
            </a: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 err="1">
                <a:latin typeface="Times New Roman" panose="02020603050405020304" pitchFamily="18" charset="0"/>
              </a:rPr>
              <a:t>Gradescope</a:t>
            </a:r>
            <a:r>
              <a:rPr lang="en-US" altLang="en-US" sz="2000" dirty="0">
                <a:latin typeface="Times New Roman" panose="02020603050405020304" pitchFamily="18" charset="0"/>
              </a:rPr>
              <a:t> open for submissions now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MP1 due Sep 13</a:t>
            </a:r>
            <a:r>
              <a:rPr lang="en-US" altLang="en-US" sz="2000" baseline="30000" dirty="0">
                <a:latin typeface="Times New Roman" panose="02020603050405020304" pitchFamily="18" charset="0"/>
              </a:rPr>
              <a:t>th</a:t>
            </a:r>
            <a:endParaRPr lang="en-US" altLang="en-US" sz="2000" dirty="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endParaRPr lang="en-US" altLang="en-US" sz="1700" dirty="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VMs will be distributed tomorrow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GitHub by Monday (use personal to collaborate now)</a:t>
            </a: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Demos will be Monday Sep 14</a:t>
            </a:r>
            <a:r>
              <a:rPr lang="en-US" altLang="en-US" sz="1700" baseline="30000" dirty="0">
                <a:latin typeface="Times New Roman" panose="02020603050405020304" pitchFamily="18" charset="0"/>
              </a:rPr>
              <a:t>th</a:t>
            </a:r>
            <a:r>
              <a:rPr lang="en-US" altLang="en-US" sz="1700" dirty="0">
                <a:latin typeface="Times New Roman" panose="02020603050405020304" pitchFamily="18" charset="0"/>
              </a:rPr>
              <a:t> </a:t>
            </a:r>
          </a:p>
          <a:p>
            <a:pPr lvl="2">
              <a:lnSpc>
                <a:spcPct val="80000"/>
              </a:lnSpc>
            </a:pPr>
            <a:r>
              <a:rPr lang="en-US" altLang="en-US" sz="1400" dirty="0">
                <a:latin typeface="Times New Roman" panose="02020603050405020304" pitchFamily="18" charset="0"/>
              </a:rPr>
              <a:t>Demo signups and instructions will be posted on Sep 9</a:t>
            </a:r>
            <a:r>
              <a:rPr lang="en-US" altLang="en-US" sz="1400" baseline="30000" dirty="0">
                <a:latin typeface="Times New Roman" panose="02020603050405020304" pitchFamily="18" charset="0"/>
              </a:rPr>
              <a:t>th</a:t>
            </a:r>
            <a:endParaRPr lang="en-US" altLang="en-US" sz="26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55299" name="Slide Number Placeholder 1">
            <a:extLst>
              <a:ext uri="{FF2B5EF4-FFF2-40B4-BE49-F238E27FC236}">
                <a16:creationId xmlns:a16="http://schemas.microsoft.com/office/drawing/2014/main" id="{7AE22015-ACD3-46E5-3881-5D17F04BE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BB18D4-6D8C-4271-AF30-D30454AE8382}" type="slidenum">
              <a:rPr lang="en-US" smtClean="0"/>
              <a:pPr/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03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(contd.)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50495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/>
              <a:t>Set </a:t>
            </a:r>
            <a:r>
              <a:rPr lang="en-US" altLang="en-US" i="1" dirty="0" err="1"/>
              <a:t>c,b</a:t>
            </a:r>
            <a:r>
              <a:rPr lang="en-US" altLang="en-US" dirty="0"/>
              <a:t> to be small numbers independent of </a:t>
            </a:r>
            <a:r>
              <a:rPr lang="en-US" altLang="en-US" i="1" dirty="0"/>
              <a:t>n</a:t>
            </a:r>
            <a:endParaRPr lang="en-US" altLang="en-US" dirty="0"/>
          </a:p>
          <a:p>
            <a:r>
              <a:rPr lang="en-US" altLang="en-US" dirty="0"/>
              <a:t>Within </a:t>
            </a:r>
            <a:r>
              <a:rPr lang="en-US" altLang="en-US" i="1" dirty="0"/>
              <a:t>clog(n) </a:t>
            </a:r>
            <a:r>
              <a:rPr lang="en-US" altLang="en-US" dirty="0"/>
              <a:t>rounds, [</a:t>
            </a:r>
            <a:r>
              <a:rPr lang="en-US" altLang="en-US" b="1" dirty="0"/>
              <a:t>low latency</a:t>
            </a:r>
            <a:r>
              <a:rPr lang="en-US" altLang="en-US" dirty="0"/>
              <a:t>]</a:t>
            </a:r>
          </a:p>
          <a:p>
            <a:pPr marL="0" indent="0">
              <a:buNone/>
            </a:pPr>
            <a:endParaRPr lang="en-US" altLang="en-US" dirty="0"/>
          </a:p>
          <a:p>
            <a:pPr lvl="1"/>
            <a:r>
              <a:rPr lang="en-US" altLang="en-US" dirty="0"/>
              <a:t>all but              	number of nodes receive the multicast </a:t>
            </a:r>
          </a:p>
          <a:p>
            <a:pPr lvl="1">
              <a:buFontTx/>
              <a:buNone/>
            </a:pPr>
            <a:r>
              <a:rPr lang="en-US" altLang="en-US" dirty="0"/>
              <a:t>					</a:t>
            </a:r>
          </a:p>
          <a:p>
            <a:pPr lvl="1">
              <a:buFontTx/>
              <a:buNone/>
            </a:pPr>
            <a:r>
              <a:rPr lang="en-US" altLang="en-US" dirty="0"/>
              <a:t>				 [</a:t>
            </a:r>
            <a:r>
              <a:rPr lang="en-US" altLang="en-US" b="1" dirty="0"/>
              <a:t>reliability</a:t>
            </a:r>
            <a:r>
              <a:rPr lang="en-US" altLang="en-US" dirty="0"/>
              <a:t>]</a:t>
            </a:r>
          </a:p>
          <a:p>
            <a:pPr lvl="1"/>
            <a:endParaRPr lang="en-US" altLang="en-US" dirty="0"/>
          </a:p>
          <a:p>
            <a:pPr lvl="1"/>
            <a:r>
              <a:rPr lang="en-US" altLang="en-US" dirty="0"/>
              <a:t>each node has transmitted no more than </a:t>
            </a:r>
            <a:r>
              <a:rPr lang="en-US" altLang="en-US" i="1" dirty="0" err="1"/>
              <a:t>cblog</a:t>
            </a:r>
            <a:r>
              <a:rPr lang="en-US" altLang="en-US" i="1" dirty="0"/>
              <a:t>(n)</a:t>
            </a:r>
            <a:r>
              <a:rPr lang="en-US" altLang="en-US" dirty="0"/>
              <a:t>gossip messages [</a:t>
            </a:r>
            <a:r>
              <a:rPr lang="en-US" altLang="en-US" b="1" dirty="0"/>
              <a:t>lightweight</a:t>
            </a:r>
            <a:r>
              <a:rPr lang="en-US" altLang="en-US" dirty="0"/>
              <a:t>]</a:t>
            </a:r>
          </a:p>
          <a:p>
            <a:pPr lvl="1">
              <a:buFontTx/>
              <a:buNone/>
            </a:pPr>
            <a:endParaRPr lang="en-US" altLang="en-US" dirty="0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749187"/>
              </p:ext>
            </p:extLst>
          </p:nvPr>
        </p:nvGraphicFramePr>
        <p:xfrm>
          <a:off x="2209800" y="2266950"/>
          <a:ext cx="8001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5292" imgH="393359" progId="Equation.3">
                  <p:embed/>
                </p:oleObj>
              </mc:Choice>
              <mc:Fallback>
                <p:oleObj name="Equation" r:id="rId3" imgW="355292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266950"/>
                        <a:ext cx="8001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06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log(N) low?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log(N) is not constant in theory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But pragmatically, it is a very slowly growing number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Base 2</a:t>
            </a:r>
          </a:p>
          <a:p>
            <a:pPr lvl="1"/>
            <a:r>
              <a:rPr lang="en-US" dirty="0">
                <a:ea typeface="ＭＳ Ｐゴシック" charset="0"/>
              </a:rPr>
              <a:t>log(1000) ~ 10</a:t>
            </a:r>
          </a:p>
          <a:p>
            <a:pPr lvl="1"/>
            <a:r>
              <a:rPr lang="en-US" dirty="0">
                <a:ea typeface="ＭＳ Ｐゴシック" charset="0"/>
              </a:rPr>
              <a:t>log(1M) ~ 20</a:t>
            </a:r>
          </a:p>
          <a:p>
            <a:pPr lvl="1"/>
            <a:r>
              <a:rPr lang="en-US" dirty="0">
                <a:ea typeface="ＭＳ Ｐゴシック" charset="0"/>
              </a:rPr>
              <a:t>log (1B) ~ 30</a:t>
            </a:r>
          </a:p>
          <a:p>
            <a:pPr lvl="1"/>
            <a:r>
              <a:rPr lang="en-US" dirty="0">
                <a:ea typeface="ＭＳ Ｐゴシック" charset="0"/>
              </a:rPr>
              <a:t>log(all IPv4 addresses) = 32</a:t>
            </a:r>
          </a:p>
          <a:p>
            <a:pPr lvl="1"/>
            <a:r>
              <a:rPr lang="en-US" dirty="0">
                <a:ea typeface="ＭＳ Ｐゴシック" charset="0"/>
              </a:rPr>
              <a:t>log(all IPv6 addresses) = 128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422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68D24-6828-D2A5-83D6-DBBD0ECBD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58C35-0216-4622-21C3-E76A0DC76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Fault-tolerance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E47B3-AAF2-8CD0-8BB4-D0E725889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charset="0"/>
                <a:cs typeface="ＭＳ Ｐゴシック" charset="0"/>
              </a:rPr>
              <a:t>Packet loss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50% packet loss: analyze with </a:t>
            </a:r>
            <a:r>
              <a:rPr lang="en-US" i="1" dirty="0">
                <a:ea typeface="ＭＳ Ｐゴシック" charset="0"/>
              </a:rPr>
              <a:t>b </a:t>
            </a:r>
            <a:r>
              <a:rPr lang="en-US" dirty="0">
                <a:ea typeface="ＭＳ Ｐゴシック" charset="0"/>
              </a:rPr>
              <a:t>replaced with </a:t>
            </a:r>
            <a:r>
              <a:rPr lang="en-US" i="1" dirty="0">
                <a:ea typeface="ＭＳ Ｐゴシック" charset="0"/>
              </a:rPr>
              <a:t>b/2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How many rounds to achieve the same reliability?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0DA934D-5043-4328-E409-CB463D9A9869}"/>
              </a:ext>
            </a:extLst>
          </p:cNvPr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278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104EF-52C9-AD35-2A5D-7A1052234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AEE39-08E5-8844-9A50-4CD3A4E29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Fault-tolerance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972BA-E7AF-0515-39CF-D0DCEFB46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charset="0"/>
                <a:cs typeface="ＭＳ Ｐゴシック" charset="0"/>
              </a:rPr>
              <a:t>Packet loss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50% packet loss: analyze with </a:t>
            </a:r>
            <a:r>
              <a:rPr lang="en-US" i="1" dirty="0">
                <a:ea typeface="ＭＳ Ｐゴシック" charset="0"/>
              </a:rPr>
              <a:t>b </a:t>
            </a:r>
            <a:r>
              <a:rPr lang="en-US" dirty="0">
                <a:ea typeface="ＭＳ Ｐゴシック" charset="0"/>
              </a:rPr>
              <a:t>replaced with </a:t>
            </a:r>
            <a:r>
              <a:rPr lang="en-US" i="1" dirty="0">
                <a:ea typeface="ＭＳ Ｐゴシック" charset="0"/>
              </a:rPr>
              <a:t>b/2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To achieve same reliability as 0% packet loss, takes twice as many rounds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83EF282-F37F-D75D-5A67-91D2BEB315EF}"/>
              </a:ext>
            </a:extLst>
          </p:cNvPr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359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Fault-tolerance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charset="0"/>
                <a:cs typeface="ＭＳ Ｐゴシック" charset="0"/>
              </a:rPr>
              <a:t>Packet loss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50% packet loss: analyze with </a:t>
            </a:r>
            <a:r>
              <a:rPr lang="en-US" i="1" dirty="0">
                <a:ea typeface="ＭＳ Ｐゴシック" charset="0"/>
              </a:rPr>
              <a:t>b </a:t>
            </a:r>
            <a:r>
              <a:rPr lang="en-US" dirty="0">
                <a:ea typeface="ＭＳ Ｐゴシック" charset="0"/>
              </a:rPr>
              <a:t>replaced with </a:t>
            </a:r>
            <a:r>
              <a:rPr lang="en-US" i="1" dirty="0">
                <a:ea typeface="ＭＳ Ｐゴシック" charset="0"/>
              </a:rPr>
              <a:t>b/2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To achieve same reliability as 0% packet loss, takes twice as many rounds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0"/>
                <a:cs typeface="ＭＳ Ｐゴシック" charset="0"/>
              </a:rPr>
              <a:t>Node failure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50% of nodes fail: analyze with </a:t>
            </a:r>
            <a:r>
              <a:rPr lang="en-US" i="1" dirty="0">
                <a:ea typeface="ＭＳ Ｐゴシック" charset="0"/>
              </a:rPr>
              <a:t>n</a:t>
            </a:r>
            <a:r>
              <a:rPr lang="en-US" dirty="0">
                <a:ea typeface="ＭＳ Ｐゴシック" charset="0"/>
              </a:rPr>
              <a:t> replaced with </a:t>
            </a:r>
            <a:r>
              <a:rPr lang="en-US" i="1" dirty="0">
                <a:ea typeface="ＭＳ Ｐゴシック" charset="0"/>
              </a:rPr>
              <a:t>n/2 </a:t>
            </a:r>
            <a:r>
              <a:rPr lang="en-US" dirty="0">
                <a:ea typeface="ＭＳ Ｐゴシック" charset="0"/>
              </a:rPr>
              <a:t>and </a:t>
            </a:r>
            <a:r>
              <a:rPr lang="en-US" i="1" dirty="0">
                <a:ea typeface="ＭＳ Ｐゴシック" charset="0"/>
              </a:rPr>
              <a:t>b</a:t>
            </a:r>
            <a:r>
              <a:rPr lang="en-US" dirty="0">
                <a:ea typeface="ＭＳ Ｐゴシック" charset="0"/>
              </a:rPr>
              <a:t> replaced with </a:t>
            </a:r>
            <a:r>
              <a:rPr lang="en-US" i="1" dirty="0">
                <a:ea typeface="ＭＳ Ｐゴシック" charset="0"/>
              </a:rPr>
              <a:t>b/2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Same as above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059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Fault-tolerance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With failures, is it possible that the epidemic might die out quickly?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Possible, but improbable: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ea typeface="ＭＳ Ｐゴシック" charset="0"/>
              </a:rPr>
              <a:t>Once a few nodes are infected, with high probability, the epidemic will not die out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ea typeface="ＭＳ Ｐゴシック" charset="0"/>
              </a:rPr>
              <a:t>So the analysis we saw in the previous slides is actually behavior </a:t>
            </a:r>
            <a:r>
              <a:rPr lang="en-US" sz="2400" i="1" dirty="0">
                <a:ea typeface="ＭＳ Ｐゴシック" charset="0"/>
              </a:rPr>
              <a:t>with high probability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2400" dirty="0">
                <a:ea typeface="ＭＳ Ｐゴシック" charset="0"/>
              </a:rPr>
              <a:t>[Galey and </a:t>
            </a:r>
            <a:r>
              <a:rPr lang="en-US" sz="2400" dirty="0" err="1">
                <a:ea typeface="ＭＳ Ｐゴシック" charset="0"/>
              </a:rPr>
              <a:t>Dani</a:t>
            </a:r>
            <a:r>
              <a:rPr lang="en-US" sz="2400" dirty="0">
                <a:ea typeface="ＭＳ Ｐゴシック" charset="0"/>
              </a:rPr>
              <a:t> 98]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Think: why do rumors spread so fast? why do infectious diseases cascade quickly into epidemics? why does a virus or worm spread rapidly?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449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Gossip: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76350"/>
            <a:ext cx="4953000" cy="3733800"/>
          </a:xfrm>
        </p:spPr>
        <p:txBody>
          <a:bodyPr>
            <a:normAutofit/>
          </a:bodyPr>
          <a:lstStyle/>
          <a:p>
            <a:r>
              <a:rPr lang="en-US" sz="1700" dirty="0"/>
              <a:t>In all forms of gossip, it takes O(log(N)) rounds before about N/2 processes get the gossip</a:t>
            </a:r>
          </a:p>
          <a:p>
            <a:pPr lvl="1"/>
            <a:r>
              <a:rPr lang="en-US" sz="1700" dirty="0"/>
              <a:t>Why? Because that’s the fastest you can spread a message – a spanning tree with fanout (degree) of constant degree has O(log(N)) total nodes (</a:t>
            </a:r>
            <a:r>
              <a:rPr lang="en-US" sz="1700" dirty="0">
                <a:solidFill>
                  <a:srgbClr val="FF0000"/>
                </a:solidFill>
              </a:rPr>
              <a:t>height of tree</a:t>
            </a:r>
            <a:r>
              <a:rPr lang="en-US" sz="1700" dirty="0"/>
              <a:t>)</a:t>
            </a:r>
          </a:p>
          <a:p>
            <a:r>
              <a:rPr lang="en-US" sz="1700" dirty="0"/>
              <a:t>Which should be faster thereafter, push or pull?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0" t="90997"/>
          <a:stretch/>
        </p:blipFill>
        <p:spPr>
          <a:xfrm>
            <a:off x="8382000" y="4623303"/>
            <a:ext cx="677606" cy="463047"/>
          </a:xfrm>
          <a:prstGeom prst="rect">
            <a:avLst/>
          </a:prstGeom>
        </p:spPr>
      </p:pic>
      <p:sp>
        <p:nvSpPr>
          <p:cNvPr id="10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161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1B15E-82E6-7233-D638-6E08B5200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0BB67-3470-84B0-3F16-9D46DD77E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Gossip: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E4AAF-3C12-3B80-2F28-BE86587D3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76350"/>
            <a:ext cx="4953000" cy="3733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 all forms of gossip, it takes O(log(N)) rounds before about N/2 processes get the gossip</a:t>
            </a:r>
          </a:p>
          <a:p>
            <a:pPr lvl="1"/>
            <a:r>
              <a:rPr lang="en-US" dirty="0"/>
              <a:t>Why? Because that’s the fastest you can spread a message – a spanning tree with fanout (degree) of constant degree has O(log(N)) total nodes (</a:t>
            </a:r>
            <a:r>
              <a:rPr lang="en-US" dirty="0">
                <a:solidFill>
                  <a:srgbClr val="FF0000"/>
                </a:solidFill>
              </a:rPr>
              <a:t>height of tree</a:t>
            </a:r>
            <a:r>
              <a:rPr lang="en-US" dirty="0"/>
              <a:t>)</a:t>
            </a:r>
          </a:p>
          <a:p>
            <a:r>
              <a:rPr lang="en-US" dirty="0"/>
              <a:t>Thereafter, pull gossip is faster than push gossip</a:t>
            </a:r>
          </a:p>
          <a:p>
            <a:r>
              <a:rPr lang="en-US" dirty="0"/>
              <a:t>After the </a:t>
            </a:r>
            <a:r>
              <a:rPr lang="en-US" i="1" dirty="0" err="1"/>
              <a:t>i</a:t>
            </a:r>
            <a:r>
              <a:rPr lang="en-US" dirty="0" err="1"/>
              <a:t>th</a:t>
            </a:r>
            <a:r>
              <a:rPr lang="en-US" dirty="0"/>
              <a:t>, round let        be the fraction of non-infected processes. Let each round have </a:t>
            </a:r>
            <a:r>
              <a:rPr lang="en-US" i="1" dirty="0"/>
              <a:t>k</a:t>
            </a:r>
            <a:r>
              <a:rPr lang="en-US" dirty="0"/>
              <a:t> pulls. Then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This is super-exponential</a:t>
            </a:r>
          </a:p>
          <a:p>
            <a:r>
              <a:rPr lang="en-US" dirty="0"/>
              <a:t>Second half of pull gossip finishes in time O(log(log(N)) </a:t>
            </a:r>
          </a:p>
        </p:txBody>
      </p:sp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49C8A65B-264E-C084-8AC1-319F23678D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610027"/>
          <a:ext cx="1447800" cy="561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50680" imgH="330120" progId="Equation.3">
                  <p:embed/>
                </p:oleObj>
              </mc:Choice>
              <mc:Fallback>
                <p:oleObj name="Equation" r:id="rId3" imgW="850680" imgH="330120" progId="Equation.3">
                  <p:embed/>
                  <p:pic>
                    <p:nvPicPr>
                      <p:cNvPr id="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610027"/>
                        <a:ext cx="1447800" cy="5619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08A9DAE7-9751-E196-FEF8-8C5C198231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2800350"/>
          <a:ext cx="28222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15900" imgH="292100" progId="Equation.3">
                  <p:embed/>
                </p:oleObj>
              </mc:Choice>
              <mc:Fallback>
                <p:oleObj name="Equation" r:id="rId5" imgW="215900" imgH="292100" progId="Equation.3">
                  <p:embed/>
                  <p:pic>
                    <p:nvPicPr>
                      <p:cNvPr id="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800350"/>
                        <a:ext cx="28222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B3FFB2E-E620-32FE-B427-4AC90328B4D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0" t="90997"/>
          <a:stretch/>
        </p:blipFill>
        <p:spPr>
          <a:xfrm>
            <a:off x="8382000" y="4623303"/>
            <a:ext cx="677606" cy="46304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429614CF-21A6-A784-740C-1CA72E629719}"/>
              </a:ext>
            </a:extLst>
          </p:cNvPr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762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3"/>
          <p:cNvSpPr>
            <a:spLocks noChangeArrowheads="1"/>
          </p:cNvSpPr>
          <p:nvPr/>
        </p:nvSpPr>
        <p:spPr bwMode="auto">
          <a:xfrm>
            <a:off x="3657600" y="1314450"/>
            <a:ext cx="2133600" cy="19431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Topology-Aware Gossip</a:t>
            </a:r>
          </a:p>
        </p:txBody>
      </p:sp>
      <p:sp>
        <p:nvSpPr>
          <p:cNvPr id="27652" name="Oval 82"/>
          <p:cNvSpPr>
            <a:spLocks noChangeArrowheads="1"/>
          </p:cNvSpPr>
          <p:nvPr/>
        </p:nvSpPr>
        <p:spPr bwMode="auto">
          <a:xfrm>
            <a:off x="3886200" y="22288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107"/>
          <p:cNvSpPr>
            <a:spLocks noChangeShapeType="1"/>
          </p:cNvSpPr>
          <p:nvPr/>
        </p:nvSpPr>
        <p:spPr bwMode="auto">
          <a:xfrm>
            <a:off x="5562600" y="1714500"/>
            <a:ext cx="1600200" cy="4000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Line 108"/>
          <p:cNvSpPr>
            <a:spLocks noChangeShapeType="1"/>
          </p:cNvSpPr>
          <p:nvPr/>
        </p:nvSpPr>
        <p:spPr bwMode="auto">
          <a:xfrm>
            <a:off x="7772400" y="2457450"/>
            <a:ext cx="0" cy="7429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Text Box 110"/>
          <p:cNvSpPr txBox="1">
            <a:spLocks noChangeArrowheads="1"/>
          </p:cNvSpPr>
          <p:nvPr/>
        </p:nvSpPr>
        <p:spPr bwMode="auto">
          <a:xfrm>
            <a:off x="381000" y="1200150"/>
            <a:ext cx="28194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600" dirty="0">
                <a:ea typeface="굴림" charset="0"/>
                <a:cs typeface="굴림" charset="0"/>
              </a:rPr>
              <a:t>Network topology is hierarchical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600" dirty="0">
                <a:ea typeface="굴림" charset="0"/>
                <a:cs typeface="굴림" charset="0"/>
              </a:rPr>
              <a:t>Random gossip target selection =&gt; What is the load on the router in big O?</a:t>
            </a:r>
            <a:endParaRPr lang="en-US" altLang="ko-KR" sz="1600" baseline="-25000" dirty="0">
              <a:ea typeface="굴림" charset="0"/>
              <a:cs typeface="굴림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ko-KR" sz="1600" baseline="-25000" dirty="0">
              <a:ea typeface="굴림" charset="0"/>
              <a:cs typeface="굴림" charset="0"/>
            </a:endParaRPr>
          </a:p>
        </p:txBody>
      </p:sp>
      <p:sp>
        <p:nvSpPr>
          <p:cNvPr id="27656" name="Rectangle 111"/>
          <p:cNvSpPr>
            <a:spLocks noChangeArrowheads="1"/>
          </p:cNvSpPr>
          <p:nvPr/>
        </p:nvSpPr>
        <p:spPr bwMode="auto">
          <a:xfrm>
            <a:off x="6934200" y="2114550"/>
            <a:ext cx="9906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Router</a:t>
            </a:r>
          </a:p>
        </p:txBody>
      </p:sp>
      <p:sp>
        <p:nvSpPr>
          <p:cNvPr id="27657" name="Oval 113"/>
          <p:cNvSpPr>
            <a:spLocks noChangeArrowheads="1"/>
          </p:cNvSpPr>
          <p:nvPr/>
        </p:nvSpPr>
        <p:spPr bwMode="auto">
          <a:xfrm>
            <a:off x="4038600" y="23431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Oval 114"/>
          <p:cNvSpPr>
            <a:spLocks noChangeArrowheads="1"/>
          </p:cNvSpPr>
          <p:nvPr/>
        </p:nvSpPr>
        <p:spPr bwMode="auto">
          <a:xfrm>
            <a:off x="4191000" y="24574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Oval 115"/>
          <p:cNvSpPr>
            <a:spLocks noChangeArrowheads="1"/>
          </p:cNvSpPr>
          <p:nvPr/>
        </p:nvSpPr>
        <p:spPr bwMode="auto">
          <a:xfrm>
            <a:off x="4343400" y="25717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Oval 116"/>
          <p:cNvSpPr>
            <a:spLocks noChangeArrowheads="1"/>
          </p:cNvSpPr>
          <p:nvPr/>
        </p:nvSpPr>
        <p:spPr bwMode="auto">
          <a:xfrm>
            <a:off x="4495800" y="26860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Oval 120"/>
          <p:cNvSpPr>
            <a:spLocks noChangeArrowheads="1"/>
          </p:cNvSpPr>
          <p:nvPr/>
        </p:nvSpPr>
        <p:spPr bwMode="auto">
          <a:xfrm>
            <a:off x="4343400" y="15430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Oval 122"/>
          <p:cNvSpPr>
            <a:spLocks noChangeArrowheads="1"/>
          </p:cNvSpPr>
          <p:nvPr/>
        </p:nvSpPr>
        <p:spPr bwMode="auto">
          <a:xfrm>
            <a:off x="4495800" y="16573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Oval 123"/>
          <p:cNvSpPr>
            <a:spLocks noChangeArrowheads="1"/>
          </p:cNvSpPr>
          <p:nvPr/>
        </p:nvSpPr>
        <p:spPr bwMode="auto">
          <a:xfrm>
            <a:off x="4648200" y="17716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Oval 124"/>
          <p:cNvSpPr>
            <a:spLocks noChangeArrowheads="1"/>
          </p:cNvSpPr>
          <p:nvPr/>
        </p:nvSpPr>
        <p:spPr bwMode="auto">
          <a:xfrm>
            <a:off x="4800600" y="18859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Oval 125"/>
          <p:cNvSpPr>
            <a:spLocks noChangeArrowheads="1"/>
          </p:cNvSpPr>
          <p:nvPr/>
        </p:nvSpPr>
        <p:spPr bwMode="auto">
          <a:xfrm>
            <a:off x="4953000" y="20002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Oval 126"/>
          <p:cNvSpPr>
            <a:spLocks noChangeArrowheads="1"/>
          </p:cNvSpPr>
          <p:nvPr/>
        </p:nvSpPr>
        <p:spPr bwMode="auto">
          <a:xfrm>
            <a:off x="5105400" y="21145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Oval 127"/>
          <p:cNvSpPr>
            <a:spLocks noChangeArrowheads="1"/>
          </p:cNvSpPr>
          <p:nvPr/>
        </p:nvSpPr>
        <p:spPr bwMode="auto">
          <a:xfrm>
            <a:off x="5257800" y="22288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Oval 128"/>
          <p:cNvSpPr>
            <a:spLocks noChangeArrowheads="1"/>
          </p:cNvSpPr>
          <p:nvPr/>
        </p:nvSpPr>
        <p:spPr bwMode="auto">
          <a:xfrm>
            <a:off x="5410200" y="23431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9" name="Oval 129"/>
          <p:cNvSpPr>
            <a:spLocks noChangeArrowheads="1"/>
          </p:cNvSpPr>
          <p:nvPr/>
        </p:nvSpPr>
        <p:spPr bwMode="auto">
          <a:xfrm>
            <a:off x="5867400" y="2800350"/>
            <a:ext cx="2057400" cy="188595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0" name="Oval 130"/>
          <p:cNvSpPr>
            <a:spLocks noChangeArrowheads="1"/>
          </p:cNvSpPr>
          <p:nvPr/>
        </p:nvSpPr>
        <p:spPr bwMode="auto">
          <a:xfrm>
            <a:off x="6096000" y="40005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1" name="Oval 131"/>
          <p:cNvSpPr>
            <a:spLocks noChangeArrowheads="1"/>
          </p:cNvSpPr>
          <p:nvPr/>
        </p:nvSpPr>
        <p:spPr bwMode="auto">
          <a:xfrm>
            <a:off x="6248400" y="41148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2" name="Oval 132"/>
          <p:cNvSpPr>
            <a:spLocks noChangeArrowheads="1"/>
          </p:cNvSpPr>
          <p:nvPr/>
        </p:nvSpPr>
        <p:spPr bwMode="auto">
          <a:xfrm>
            <a:off x="6400800" y="42291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3" name="Oval 133"/>
          <p:cNvSpPr>
            <a:spLocks noChangeArrowheads="1"/>
          </p:cNvSpPr>
          <p:nvPr/>
        </p:nvSpPr>
        <p:spPr bwMode="auto">
          <a:xfrm>
            <a:off x="6553200" y="43434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4" name="Oval 134"/>
          <p:cNvSpPr>
            <a:spLocks noChangeArrowheads="1"/>
          </p:cNvSpPr>
          <p:nvPr/>
        </p:nvSpPr>
        <p:spPr bwMode="auto">
          <a:xfrm>
            <a:off x="6705600" y="44577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5" name="Oval 135"/>
          <p:cNvSpPr>
            <a:spLocks noChangeArrowheads="1"/>
          </p:cNvSpPr>
          <p:nvPr/>
        </p:nvSpPr>
        <p:spPr bwMode="auto">
          <a:xfrm>
            <a:off x="6553200" y="33147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6" name="Oval 136"/>
          <p:cNvSpPr>
            <a:spLocks noChangeArrowheads="1"/>
          </p:cNvSpPr>
          <p:nvPr/>
        </p:nvSpPr>
        <p:spPr bwMode="auto">
          <a:xfrm>
            <a:off x="6705600" y="34290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7" name="Oval 137"/>
          <p:cNvSpPr>
            <a:spLocks noChangeArrowheads="1"/>
          </p:cNvSpPr>
          <p:nvPr/>
        </p:nvSpPr>
        <p:spPr bwMode="auto">
          <a:xfrm>
            <a:off x="6858000" y="35433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8" name="Oval 138"/>
          <p:cNvSpPr>
            <a:spLocks noChangeArrowheads="1"/>
          </p:cNvSpPr>
          <p:nvPr/>
        </p:nvSpPr>
        <p:spPr bwMode="auto">
          <a:xfrm>
            <a:off x="7010400" y="36576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9" name="Oval 139"/>
          <p:cNvSpPr>
            <a:spLocks noChangeArrowheads="1"/>
          </p:cNvSpPr>
          <p:nvPr/>
        </p:nvSpPr>
        <p:spPr bwMode="auto">
          <a:xfrm>
            <a:off x="7162800" y="37719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0" name="Oval 140"/>
          <p:cNvSpPr>
            <a:spLocks noChangeArrowheads="1"/>
          </p:cNvSpPr>
          <p:nvPr/>
        </p:nvSpPr>
        <p:spPr bwMode="auto">
          <a:xfrm>
            <a:off x="7315200" y="38862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1" name="Oval 141"/>
          <p:cNvSpPr>
            <a:spLocks noChangeArrowheads="1"/>
          </p:cNvSpPr>
          <p:nvPr/>
        </p:nvSpPr>
        <p:spPr bwMode="auto">
          <a:xfrm>
            <a:off x="7467600" y="40005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2" name="Oval 142"/>
          <p:cNvSpPr>
            <a:spLocks noChangeArrowheads="1"/>
          </p:cNvSpPr>
          <p:nvPr/>
        </p:nvSpPr>
        <p:spPr bwMode="auto">
          <a:xfrm>
            <a:off x="7620000" y="41148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3" name="Text Box 143"/>
          <p:cNvSpPr txBox="1">
            <a:spLocks noChangeArrowheads="1"/>
          </p:cNvSpPr>
          <p:nvPr/>
        </p:nvSpPr>
        <p:spPr bwMode="auto">
          <a:xfrm>
            <a:off x="5562600" y="1352550"/>
            <a:ext cx="24304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N/2 nodes in a subnet</a:t>
            </a:r>
          </a:p>
        </p:txBody>
      </p:sp>
      <p:sp>
        <p:nvSpPr>
          <p:cNvPr id="27684" name="Text Box 145"/>
          <p:cNvSpPr txBox="1">
            <a:spLocks noChangeArrowheads="1"/>
          </p:cNvSpPr>
          <p:nvPr/>
        </p:nvSpPr>
        <p:spPr bwMode="auto">
          <a:xfrm>
            <a:off x="3962400" y="4514850"/>
            <a:ext cx="24304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N/2 nodes in a subnet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0" t="90997"/>
          <a:stretch/>
        </p:blipFill>
        <p:spPr>
          <a:xfrm>
            <a:off x="8382000" y="4629150"/>
            <a:ext cx="677606" cy="463047"/>
          </a:xfrm>
          <a:prstGeom prst="rect">
            <a:avLst/>
          </a:prstGeom>
        </p:spPr>
      </p:pic>
      <p:sp>
        <p:nvSpPr>
          <p:cNvPr id="38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26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BB92F-D4BD-2C23-1739-BCA4B8B5F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3">
            <a:extLst>
              <a:ext uri="{FF2B5EF4-FFF2-40B4-BE49-F238E27FC236}">
                <a16:creationId xmlns:a16="http://schemas.microsoft.com/office/drawing/2014/main" id="{13DA59A5-33B8-FA34-A900-B0A38D168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1314450"/>
            <a:ext cx="2133600" cy="19431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5">
            <a:extLst>
              <a:ext uri="{FF2B5EF4-FFF2-40B4-BE49-F238E27FC236}">
                <a16:creationId xmlns:a16="http://schemas.microsoft.com/office/drawing/2014/main" id="{E7D502A2-1F72-3392-1D88-C0E77D22B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Arial" charset="0"/>
                <a:ea typeface="굴림" charset="0"/>
                <a:cs typeface="굴림" charset="0"/>
              </a:rPr>
              <a:t>Topology-Aware Gossip</a:t>
            </a:r>
          </a:p>
        </p:txBody>
      </p:sp>
      <p:sp>
        <p:nvSpPr>
          <p:cNvPr id="27652" name="Oval 82">
            <a:extLst>
              <a:ext uri="{FF2B5EF4-FFF2-40B4-BE49-F238E27FC236}">
                <a16:creationId xmlns:a16="http://schemas.microsoft.com/office/drawing/2014/main" id="{152EA15A-2318-200D-7BCC-9523B0BD7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2288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107">
            <a:extLst>
              <a:ext uri="{FF2B5EF4-FFF2-40B4-BE49-F238E27FC236}">
                <a16:creationId xmlns:a16="http://schemas.microsoft.com/office/drawing/2014/main" id="{811E8361-3BAC-575B-B009-B26CB27806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1714500"/>
            <a:ext cx="1600200" cy="4000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Line 108">
            <a:extLst>
              <a:ext uri="{FF2B5EF4-FFF2-40B4-BE49-F238E27FC236}">
                <a16:creationId xmlns:a16="http://schemas.microsoft.com/office/drawing/2014/main" id="{266F6E49-042F-7EF8-C84C-D4115EBC056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2457450"/>
            <a:ext cx="0" cy="7429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Text Box 110">
            <a:extLst>
              <a:ext uri="{FF2B5EF4-FFF2-40B4-BE49-F238E27FC236}">
                <a16:creationId xmlns:a16="http://schemas.microsoft.com/office/drawing/2014/main" id="{0A6E2E6E-F6A8-7946-2908-9C4478062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00150"/>
            <a:ext cx="2819400" cy="440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600" dirty="0">
                <a:ea typeface="굴림" charset="0"/>
                <a:cs typeface="굴림" charset="0"/>
              </a:rPr>
              <a:t>Network topology is hierarchical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600" dirty="0">
                <a:ea typeface="굴림" charset="0"/>
                <a:cs typeface="굴림" charset="0"/>
              </a:rPr>
              <a:t>Random gossip target selection =&gt; core routers face </a:t>
            </a:r>
            <a:r>
              <a:rPr lang="en-US" altLang="ko-KR" sz="1600" dirty="0">
                <a:solidFill>
                  <a:srgbClr val="FF3300"/>
                </a:solidFill>
                <a:ea typeface="굴림" charset="0"/>
                <a:cs typeface="굴림" charset="0"/>
              </a:rPr>
              <a:t>O(N) load</a:t>
            </a:r>
            <a:r>
              <a:rPr lang="en-US" altLang="ko-KR" sz="1600" dirty="0">
                <a:ea typeface="굴림" charset="0"/>
                <a:cs typeface="굴림" charset="0"/>
              </a:rPr>
              <a:t> (Why?)</a:t>
            </a:r>
          </a:p>
          <a:p>
            <a:pPr eaLnBrk="1" hangingPunct="1">
              <a:spcBef>
                <a:spcPct val="50000"/>
              </a:spcBef>
            </a:pPr>
            <a:endParaRPr lang="en-US" altLang="ko-KR" sz="1600" dirty="0">
              <a:ea typeface="굴림" charset="0"/>
              <a:cs typeface="굴림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600" dirty="0">
                <a:solidFill>
                  <a:srgbClr val="33CC33"/>
                </a:solidFill>
                <a:ea typeface="굴림" charset="0"/>
                <a:cs typeface="굴림" charset="0"/>
              </a:rPr>
              <a:t>Fix</a:t>
            </a:r>
            <a:r>
              <a:rPr lang="en-US" altLang="ko-KR" sz="1600" dirty="0">
                <a:ea typeface="굴림" charset="0"/>
                <a:cs typeface="굴림" charset="0"/>
              </a:rPr>
              <a:t>: In subnet </a:t>
            </a:r>
            <a:r>
              <a:rPr lang="en-US" altLang="ko-KR" sz="1600" i="1" dirty="0" err="1">
                <a:ea typeface="굴림" charset="0"/>
                <a:cs typeface="굴림" charset="0"/>
              </a:rPr>
              <a:t>i</a:t>
            </a:r>
            <a:r>
              <a:rPr lang="en-US" altLang="ko-KR" sz="1600" dirty="0">
                <a:ea typeface="굴림" charset="0"/>
                <a:cs typeface="굴림" charset="0"/>
              </a:rPr>
              <a:t>, which contains </a:t>
            </a:r>
            <a:r>
              <a:rPr lang="en-US" altLang="ko-KR" sz="1600" dirty="0" err="1"/>
              <a:t>n</a:t>
            </a:r>
            <a:r>
              <a:rPr lang="en-US" altLang="ko-KR" sz="1600" baseline="-25000" dirty="0" err="1"/>
              <a:t>i</a:t>
            </a:r>
            <a:r>
              <a:rPr lang="en-US" altLang="ko-KR" sz="1600" dirty="0"/>
              <a:t> nodes, pick gossip target in your subnet with </a:t>
            </a:r>
            <a:r>
              <a:rPr lang="en-US" altLang="ko-KR" sz="1600" dirty="0">
                <a:ea typeface="굴림" charset="0"/>
                <a:cs typeface="굴림" charset="0"/>
              </a:rPr>
              <a:t>probability (1-1/</a:t>
            </a:r>
            <a:r>
              <a:rPr lang="en-US" altLang="ko-KR" sz="1600" dirty="0" err="1">
                <a:ea typeface="굴림" charset="0"/>
                <a:cs typeface="굴림" charset="0"/>
              </a:rPr>
              <a:t>n</a:t>
            </a:r>
            <a:r>
              <a:rPr lang="en-US" altLang="ko-KR" sz="1600" baseline="-25000" dirty="0" err="1">
                <a:ea typeface="굴림" charset="0"/>
                <a:cs typeface="굴림" charset="0"/>
              </a:rPr>
              <a:t>i</a:t>
            </a:r>
            <a:r>
              <a:rPr lang="en-US" altLang="ko-KR" sz="1600" dirty="0">
                <a:ea typeface="굴림" charset="0"/>
                <a:cs typeface="굴림" charset="0"/>
              </a:rPr>
              <a:t>)</a:t>
            </a:r>
            <a:endParaRPr lang="en-US" altLang="ko-KR" sz="1600" baseline="-25000" dirty="0">
              <a:ea typeface="굴림" charset="0"/>
              <a:cs typeface="굴림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600" dirty="0">
                <a:ea typeface="굴림" charset="0"/>
                <a:cs typeface="굴림" charset="0"/>
              </a:rPr>
              <a:t>Router load=O(1)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1600" dirty="0">
                <a:ea typeface="굴림" charset="0"/>
                <a:cs typeface="굴림" charset="0"/>
              </a:rPr>
              <a:t>Dissemination time=O(log(N))</a:t>
            </a:r>
          </a:p>
          <a:p>
            <a:pPr lvl="1" eaLnBrk="1" hangingPunct="1">
              <a:spcBef>
                <a:spcPct val="50000"/>
              </a:spcBef>
            </a:pPr>
            <a:endParaRPr lang="en-US" altLang="ko-KR" sz="1600" baseline="-25000" dirty="0">
              <a:ea typeface="굴림" charset="0"/>
              <a:cs typeface="굴림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ko-KR" sz="1600" baseline="-25000" dirty="0">
              <a:ea typeface="굴림" charset="0"/>
              <a:cs typeface="굴림" charset="0"/>
            </a:endParaRPr>
          </a:p>
        </p:txBody>
      </p:sp>
      <p:sp>
        <p:nvSpPr>
          <p:cNvPr id="27656" name="Rectangle 111">
            <a:extLst>
              <a:ext uri="{FF2B5EF4-FFF2-40B4-BE49-F238E27FC236}">
                <a16:creationId xmlns:a16="http://schemas.microsoft.com/office/drawing/2014/main" id="{45F83D27-5636-3353-095C-833B00E5C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2114550"/>
            <a:ext cx="9906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Router</a:t>
            </a:r>
          </a:p>
        </p:txBody>
      </p:sp>
      <p:sp>
        <p:nvSpPr>
          <p:cNvPr id="27657" name="Oval 113">
            <a:extLst>
              <a:ext uri="{FF2B5EF4-FFF2-40B4-BE49-F238E27FC236}">
                <a16:creationId xmlns:a16="http://schemas.microsoft.com/office/drawing/2014/main" id="{48EDF12A-4E5E-D939-E69B-E63F990D4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3431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Oval 114">
            <a:extLst>
              <a:ext uri="{FF2B5EF4-FFF2-40B4-BE49-F238E27FC236}">
                <a16:creationId xmlns:a16="http://schemas.microsoft.com/office/drawing/2014/main" id="{D052E4B8-5760-E759-EE88-52403BA63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24574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Oval 115">
            <a:extLst>
              <a:ext uri="{FF2B5EF4-FFF2-40B4-BE49-F238E27FC236}">
                <a16:creationId xmlns:a16="http://schemas.microsoft.com/office/drawing/2014/main" id="{08FE1D0C-73AE-0C16-AC00-758D72E93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5717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Oval 116">
            <a:extLst>
              <a:ext uri="{FF2B5EF4-FFF2-40B4-BE49-F238E27FC236}">
                <a16:creationId xmlns:a16="http://schemas.microsoft.com/office/drawing/2014/main" id="{228F6FE6-DC9B-9520-1252-943ADBF6B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6860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Oval 120">
            <a:extLst>
              <a:ext uri="{FF2B5EF4-FFF2-40B4-BE49-F238E27FC236}">
                <a16:creationId xmlns:a16="http://schemas.microsoft.com/office/drawing/2014/main" id="{A238ADE4-E479-A78C-87CE-7B6C78F91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5430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Oval 122">
            <a:extLst>
              <a:ext uri="{FF2B5EF4-FFF2-40B4-BE49-F238E27FC236}">
                <a16:creationId xmlns:a16="http://schemas.microsoft.com/office/drawing/2014/main" id="{CB3A4FBC-39C5-B7EF-D6A5-8C0BAC537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6573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Oval 123">
            <a:extLst>
              <a:ext uri="{FF2B5EF4-FFF2-40B4-BE49-F238E27FC236}">
                <a16:creationId xmlns:a16="http://schemas.microsoft.com/office/drawing/2014/main" id="{6CE8B536-DB2A-8A5E-7A08-2514F7F7B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17716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Oval 124">
            <a:extLst>
              <a:ext uri="{FF2B5EF4-FFF2-40B4-BE49-F238E27FC236}">
                <a16:creationId xmlns:a16="http://schemas.microsoft.com/office/drawing/2014/main" id="{8856EAE7-E185-A89D-87F5-9B164637B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8859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Oval 125">
            <a:extLst>
              <a:ext uri="{FF2B5EF4-FFF2-40B4-BE49-F238E27FC236}">
                <a16:creationId xmlns:a16="http://schemas.microsoft.com/office/drawing/2014/main" id="{2328C2C7-9057-3697-45DF-43B2F89B8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0002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Oval 126">
            <a:extLst>
              <a:ext uri="{FF2B5EF4-FFF2-40B4-BE49-F238E27FC236}">
                <a16:creationId xmlns:a16="http://schemas.microsoft.com/office/drawing/2014/main" id="{50553E67-3D92-3EB2-851D-A07CF31AE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1145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Oval 127">
            <a:extLst>
              <a:ext uri="{FF2B5EF4-FFF2-40B4-BE49-F238E27FC236}">
                <a16:creationId xmlns:a16="http://schemas.microsoft.com/office/drawing/2014/main" id="{BA89174F-B5DA-9AA5-1460-B0EFBDF8B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22288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Oval 128">
            <a:extLst>
              <a:ext uri="{FF2B5EF4-FFF2-40B4-BE49-F238E27FC236}">
                <a16:creationId xmlns:a16="http://schemas.microsoft.com/office/drawing/2014/main" id="{80AF4745-1B54-9480-EE4D-ADAEA188E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34315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9" name="Oval 129">
            <a:extLst>
              <a:ext uri="{FF2B5EF4-FFF2-40B4-BE49-F238E27FC236}">
                <a16:creationId xmlns:a16="http://schemas.microsoft.com/office/drawing/2014/main" id="{41D10361-B009-DEF3-DF30-92AC6275B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2800350"/>
            <a:ext cx="2057400" cy="188595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0" name="Oval 130">
            <a:extLst>
              <a:ext uri="{FF2B5EF4-FFF2-40B4-BE49-F238E27FC236}">
                <a16:creationId xmlns:a16="http://schemas.microsoft.com/office/drawing/2014/main" id="{4B94C6C7-760B-2C32-1C81-A86EDFEA5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0005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1" name="Oval 131">
            <a:extLst>
              <a:ext uri="{FF2B5EF4-FFF2-40B4-BE49-F238E27FC236}">
                <a16:creationId xmlns:a16="http://schemas.microsoft.com/office/drawing/2014/main" id="{0538EE96-B2A1-191E-C4DD-90D385B16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1148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2" name="Oval 132">
            <a:extLst>
              <a:ext uri="{FF2B5EF4-FFF2-40B4-BE49-F238E27FC236}">
                <a16:creationId xmlns:a16="http://schemas.microsoft.com/office/drawing/2014/main" id="{ACD07373-285C-016E-5C3A-DAB9ED885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2291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3" name="Oval 133">
            <a:extLst>
              <a:ext uri="{FF2B5EF4-FFF2-40B4-BE49-F238E27FC236}">
                <a16:creationId xmlns:a16="http://schemas.microsoft.com/office/drawing/2014/main" id="{2FA3FC9C-8A33-7EAB-AD03-0333B33E6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3434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4" name="Oval 134">
            <a:extLst>
              <a:ext uri="{FF2B5EF4-FFF2-40B4-BE49-F238E27FC236}">
                <a16:creationId xmlns:a16="http://schemas.microsoft.com/office/drawing/2014/main" id="{2CA8581B-B127-4448-D89B-F63C005ED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44577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5" name="Oval 135">
            <a:extLst>
              <a:ext uri="{FF2B5EF4-FFF2-40B4-BE49-F238E27FC236}">
                <a16:creationId xmlns:a16="http://schemas.microsoft.com/office/drawing/2014/main" id="{813DA2B3-F743-75BC-CC4C-71E5914C5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3147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6" name="Oval 136">
            <a:extLst>
              <a:ext uri="{FF2B5EF4-FFF2-40B4-BE49-F238E27FC236}">
                <a16:creationId xmlns:a16="http://schemas.microsoft.com/office/drawing/2014/main" id="{16B3F8B5-EBEF-58DA-0A69-53ACE0606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4290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7" name="Oval 137">
            <a:extLst>
              <a:ext uri="{FF2B5EF4-FFF2-40B4-BE49-F238E27FC236}">
                <a16:creationId xmlns:a16="http://schemas.microsoft.com/office/drawing/2014/main" id="{D4A7A241-8046-A6D7-3745-992B92136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35433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8" name="Oval 138">
            <a:extLst>
              <a:ext uri="{FF2B5EF4-FFF2-40B4-BE49-F238E27FC236}">
                <a16:creationId xmlns:a16="http://schemas.microsoft.com/office/drawing/2014/main" id="{9884ADF9-EE8B-B675-E6AF-54FC20ACD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6576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9" name="Oval 139">
            <a:extLst>
              <a:ext uri="{FF2B5EF4-FFF2-40B4-BE49-F238E27FC236}">
                <a16:creationId xmlns:a16="http://schemas.microsoft.com/office/drawing/2014/main" id="{D48E05FA-1772-3405-7A4E-887AB5C31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37719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0" name="Oval 140">
            <a:extLst>
              <a:ext uri="{FF2B5EF4-FFF2-40B4-BE49-F238E27FC236}">
                <a16:creationId xmlns:a16="http://schemas.microsoft.com/office/drawing/2014/main" id="{4838AAAA-6B7D-A241-8399-6D1B72EC8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8862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1" name="Oval 141">
            <a:extLst>
              <a:ext uri="{FF2B5EF4-FFF2-40B4-BE49-F238E27FC236}">
                <a16:creationId xmlns:a16="http://schemas.microsoft.com/office/drawing/2014/main" id="{5D163B38-EA91-1874-DAF2-2FD1FE705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005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2" name="Oval 142">
            <a:extLst>
              <a:ext uri="{FF2B5EF4-FFF2-40B4-BE49-F238E27FC236}">
                <a16:creationId xmlns:a16="http://schemas.microsoft.com/office/drawing/2014/main" id="{E2D239D4-898D-0F4C-3E87-0CCCC63EE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4114800"/>
            <a:ext cx="1524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3" name="Text Box 143">
            <a:extLst>
              <a:ext uri="{FF2B5EF4-FFF2-40B4-BE49-F238E27FC236}">
                <a16:creationId xmlns:a16="http://schemas.microsoft.com/office/drawing/2014/main" id="{DF8BD779-312B-23C9-DAFE-140A5AD3F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1352550"/>
            <a:ext cx="24304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N/2 nodes in a subnet</a:t>
            </a:r>
          </a:p>
        </p:txBody>
      </p:sp>
      <p:sp>
        <p:nvSpPr>
          <p:cNvPr id="27684" name="Text Box 145">
            <a:extLst>
              <a:ext uri="{FF2B5EF4-FFF2-40B4-BE49-F238E27FC236}">
                <a16:creationId xmlns:a16="http://schemas.microsoft.com/office/drawing/2014/main" id="{A1637594-251A-084A-360F-42C418BB1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514850"/>
            <a:ext cx="24304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N/2 nodes in a subnet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D0BA250-FAEA-741C-9801-C84C999710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0" t="90997"/>
          <a:stretch/>
        </p:blipFill>
        <p:spPr>
          <a:xfrm>
            <a:off x="8382000" y="4629150"/>
            <a:ext cx="677606" cy="463047"/>
          </a:xfrm>
          <a:prstGeom prst="rect">
            <a:avLst/>
          </a:prstGeom>
        </p:spPr>
      </p:pic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ED20AF40-2B8E-2EC6-9547-87D97D2B35BC}"/>
              </a:ext>
            </a:extLst>
          </p:cNvPr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14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8DD6B-AC5F-7500-02BD-820EB95AD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BA66A-910E-40D6-10FB-147CCA0F3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Epidemics, or how to use them to your advantage (to do good things) </a:t>
            </a:r>
          </a:p>
        </p:txBody>
      </p:sp>
      <p:pic>
        <p:nvPicPr>
          <p:cNvPr id="20482" name="Picture 2" descr="Food Safety and the Coronavirus Disease 2019 (COVID-19) | FDA">
            <a:extLst>
              <a:ext uri="{FF2B5EF4-FFF2-40B4-BE49-F238E27FC236}">
                <a16:creationId xmlns:a16="http://schemas.microsoft.com/office/drawing/2014/main" id="{277682AB-7A4B-44EE-8D30-BFB2CD4EE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85950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5985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Is this all theory and a bunch of equations?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Or are there implementations yet?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127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implementations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Clearinghouse and Bayou projects: email and database transactions [PODC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87]</a:t>
            </a:r>
          </a:p>
          <a:p>
            <a:pPr>
              <a:lnSpc>
                <a:spcPct val="90000"/>
              </a:lnSpc>
              <a:defRPr/>
            </a:pPr>
            <a:r>
              <a:rPr lang="en-US" dirty="0" err="1">
                <a:ea typeface="ＭＳ Ｐゴシック" charset="0"/>
                <a:cs typeface="ＭＳ Ｐゴシック" charset="0"/>
              </a:rPr>
              <a:t>refDBMS</a:t>
            </a:r>
            <a:r>
              <a:rPr lang="en-US" dirty="0">
                <a:ea typeface="ＭＳ Ｐゴシック" charset="0"/>
                <a:cs typeface="ＭＳ Ｐゴシック" charset="0"/>
              </a:rPr>
              <a:t> system [</a:t>
            </a:r>
            <a:r>
              <a:rPr lang="en-US" dirty="0" err="1">
                <a:ea typeface="ＭＳ Ｐゴシック" charset="0"/>
                <a:cs typeface="ＭＳ Ｐゴシック" charset="0"/>
              </a:rPr>
              <a:t>Usenix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94]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Bimodal Multicast [ACM TOCS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99]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Sensor networks [Li Li et al,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Infocom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02, and PBBF, ICDCS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05]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AWS EC2 and S3 Cloud (rumored). [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00s]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Cassandra key-value store (and others) use gossip for maintaining membership lists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Usenet NNTP (Network News Transport Protocol) [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79]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735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NNTP Inter-server Protocol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42875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AutoNum type="arabicPeriod"/>
            </a:pPr>
            <a:r>
              <a:rPr lang="en-US" altLang="en-US" dirty="0">
                <a:latin typeface="Times New Roman"/>
              </a:rPr>
              <a:t> Each client uploads and downloads news posts from a news server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3553" y="196215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/>
              </a:rPr>
              <a:t>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095750"/>
            <a:ext cx="693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imes New Roman"/>
              </a:rPr>
              <a:t>Server retains news posts for a while,</a:t>
            </a:r>
          </a:p>
          <a:p>
            <a:r>
              <a:rPr lang="en-US" altLang="en-US" dirty="0">
                <a:latin typeface="Times New Roman"/>
              </a:rPr>
              <a:t>	transmits them lazily, deletes them after a while.</a:t>
            </a:r>
          </a:p>
          <a:p>
            <a:endParaRPr lang="en-US" dirty="0">
              <a:latin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724150"/>
            <a:ext cx="1185203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Upstream</a:t>
            </a:r>
          </a:p>
          <a:p>
            <a:pPr algn="ctr"/>
            <a:r>
              <a:rPr lang="en-US" dirty="0"/>
              <a:t>Server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5800" y="2724150"/>
            <a:ext cx="1480281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Downstream</a:t>
            </a:r>
          </a:p>
          <a:p>
            <a:pPr algn="ctr"/>
            <a:r>
              <a:rPr lang="en-US" dirty="0"/>
              <a:t>Server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905000" y="2266950"/>
            <a:ext cx="1219200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905000" y="3257550"/>
            <a:ext cx="1219200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2971800" y="2800350"/>
            <a:ext cx="1066800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971800" y="3714750"/>
            <a:ext cx="1066800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057400" y="2263973"/>
            <a:ext cx="2120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CHECK &lt;Message IDs&gt;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24200" y="2876550"/>
            <a:ext cx="1372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238 {Give me!}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05000" y="3333750"/>
            <a:ext cx="2037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TAKETHIS &lt;Message&gt;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3714750"/>
            <a:ext cx="793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239 OK</a:t>
            </a:r>
          </a:p>
        </p:txBody>
      </p:sp>
      <p:sp>
        <p:nvSpPr>
          <p:cNvPr id="16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1558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Multicast is an important problem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Tree-based multicast protocols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When concerned about scale and fault-tolerance, gossip is an attractive solution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Also known as epidemics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Fast, reliable, fault-tolerant, scalable, topology-aware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04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– Push Analysis (contd.)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573170"/>
              </p:ext>
            </p:extLst>
          </p:nvPr>
        </p:nvGraphicFramePr>
        <p:xfrm>
          <a:off x="1676400" y="1276350"/>
          <a:ext cx="81879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6048" imgH="393359" progId="Equation.3">
                  <p:embed/>
                </p:oleObj>
              </mc:Choice>
              <mc:Fallback>
                <p:oleObj name="Equation" r:id="rId3" imgW="406048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276350"/>
                        <a:ext cx="81879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0411955"/>
              </p:ext>
            </p:extLst>
          </p:nvPr>
        </p:nvGraphicFramePr>
        <p:xfrm>
          <a:off x="3905250" y="25400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0" y="25400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106990"/>
              </p:ext>
            </p:extLst>
          </p:nvPr>
        </p:nvGraphicFramePr>
        <p:xfrm>
          <a:off x="914400" y="2419350"/>
          <a:ext cx="434340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30400" imgH="584200" progId="Equation.3">
                  <p:embed/>
                </p:oleObj>
              </mc:Choice>
              <mc:Fallback>
                <p:oleObj name="Equation" r:id="rId7" imgW="1930400" imgH="5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419350"/>
                        <a:ext cx="4343400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788554"/>
              </p:ext>
            </p:extLst>
          </p:nvPr>
        </p:nvGraphicFramePr>
        <p:xfrm>
          <a:off x="3733800" y="3486150"/>
          <a:ext cx="25146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17115" imgH="393529" progId="Equation.3">
                  <p:embed/>
                </p:oleObj>
              </mc:Choice>
              <mc:Fallback>
                <p:oleObj name="Equation" r:id="rId9" imgW="111711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486150"/>
                        <a:ext cx="25146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31637"/>
              </p:ext>
            </p:extLst>
          </p:nvPr>
        </p:nvGraphicFramePr>
        <p:xfrm>
          <a:off x="3733800" y="4257675"/>
          <a:ext cx="22002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977476" imgH="393529" progId="Equation.3">
                  <p:embed/>
                </p:oleObj>
              </mc:Choice>
              <mc:Fallback>
                <p:oleObj name="Equation" r:id="rId11" imgW="97747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257675"/>
                        <a:ext cx="22002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9600" y="211455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imes New Roman"/>
              </a:rPr>
              <a:t>Substituting, at time </a:t>
            </a:r>
            <a:r>
              <a:rPr lang="en-US" altLang="en-US" i="1" dirty="0">
                <a:latin typeface="Times New Roman"/>
              </a:rPr>
              <a:t>t=clog(n)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150495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imes New Roman"/>
              </a:rPr>
              <a:t>Using:</a:t>
            </a:r>
          </a:p>
        </p:txBody>
      </p:sp>
      <p:sp>
        <p:nvSpPr>
          <p:cNvPr id="13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5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Multicast</a:t>
            </a:r>
          </a:p>
        </p:txBody>
      </p:sp>
      <p:pic>
        <p:nvPicPr>
          <p:cNvPr id="4" name="Content Placeholder 3" descr="gossip-02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r="1909"/>
          <a:stretch>
            <a:fillRect/>
          </a:stretch>
        </p:blipFill>
        <p:spPr/>
      </p:pic>
      <p:sp>
        <p:nvSpPr>
          <p:cNvPr id="5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222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Fault-tolerance and Scalability</a:t>
            </a:r>
          </a:p>
        </p:txBody>
      </p:sp>
      <p:pic>
        <p:nvPicPr>
          <p:cNvPr id="7" name="Content Placeholder 6" descr="gossip-03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" r="2955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6324600" y="2724150"/>
            <a:ext cx="26597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Needs: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Reliability (Atomicity)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100% receipt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Speed</a:t>
            </a: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085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Centralized</a:t>
            </a:r>
          </a:p>
        </p:txBody>
      </p:sp>
      <p:pic>
        <p:nvPicPr>
          <p:cNvPr id="5" name="Content Placeholder 4" descr="gossip-04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" r="4542"/>
          <a:stretch>
            <a:fillRect/>
          </a:stretch>
        </p:blipFill>
        <p:spPr/>
      </p:pic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443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Tree-Based</a:t>
            </a:r>
          </a:p>
        </p:txBody>
      </p:sp>
      <p:pic>
        <p:nvPicPr>
          <p:cNvPr id="5" name="Picture 4" descr="gossip-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4950"/>
            <a:ext cx="6324600" cy="3512855"/>
          </a:xfrm>
          <a:prstGeom prst="rect">
            <a:avLst/>
          </a:prstGeom>
        </p:spPr>
      </p:pic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763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Tree-based Multicast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52550"/>
            <a:ext cx="7391400" cy="36385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Build a spanning tree among the processes of the multicast group</a:t>
            </a:r>
          </a:p>
          <a:p>
            <a:r>
              <a:rPr lang="en-US" dirty="0"/>
              <a:t>Use spanning tree to disseminate multicasts</a:t>
            </a:r>
          </a:p>
          <a:p>
            <a:r>
              <a:rPr lang="en-US" dirty="0"/>
              <a:t>Use either acknowledgments (ACKs) or negative acknowledgements (NAKs) to repair multicasts not received</a:t>
            </a:r>
          </a:p>
          <a:p>
            <a:r>
              <a:rPr lang="en-US" dirty="0"/>
              <a:t>SRM (Scalable Reliable Multicast)</a:t>
            </a:r>
          </a:p>
          <a:p>
            <a:pPr lvl="1"/>
            <a:r>
              <a:rPr lang="en-US" dirty="0"/>
              <a:t>Uses NAKs</a:t>
            </a:r>
          </a:p>
          <a:p>
            <a:pPr lvl="1"/>
            <a:r>
              <a:rPr lang="en-US" dirty="0"/>
              <a:t>But adds random delays, and uses exponential backoff to avoid NAK storms</a:t>
            </a:r>
          </a:p>
          <a:p>
            <a:pPr lvl="1"/>
            <a:r>
              <a:rPr lang="en-US" dirty="0"/>
              <a:t>(Do you know why SRM is called a “talented” protocol?)</a:t>
            </a:r>
          </a:p>
          <a:p>
            <a:r>
              <a:rPr lang="en-US" dirty="0"/>
              <a:t>RMTP (Reliable Multicast Transport Protocol)</a:t>
            </a:r>
          </a:p>
          <a:p>
            <a:pPr lvl="1"/>
            <a:r>
              <a:rPr lang="en-US" dirty="0"/>
              <a:t>Uses ACKs</a:t>
            </a:r>
          </a:p>
          <a:p>
            <a:pPr lvl="1"/>
            <a:r>
              <a:rPr lang="en-US" dirty="0"/>
              <a:t>But ACKs only sent to designated receivers, which then re-transmit missing multicasts</a:t>
            </a:r>
          </a:p>
          <a:p>
            <a:r>
              <a:rPr lang="en-US" dirty="0"/>
              <a:t>These protocols still cause an O(N) ACK/NAK overhead [Birman99]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0" t="90997"/>
          <a:stretch/>
        </p:blipFill>
        <p:spPr>
          <a:xfrm>
            <a:off x="8382000" y="4629150"/>
            <a:ext cx="677606" cy="463047"/>
          </a:xfrm>
          <a:prstGeom prst="rect">
            <a:avLst/>
          </a:prstGeom>
        </p:spPr>
      </p:pic>
      <p:sp>
        <p:nvSpPr>
          <p:cNvPr id="5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3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Third Approach</a:t>
            </a:r>
          </a:p>
        </p:txBody>
      </p:sp>
      <p:pic>
        <p:nvPicPr>
          <p:cNvPr id="5" name="Content Placeholder 4" descr="gossip-08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5" r="-2455"/>
          <a:stretch>
            <a:fillRect/>
          </a:stretch>
        </p:blipFill>
        <p:spPr/>
      </p:pic>
      <p:sp>
        <p:nvSpPr>
          <p:cNvPr id="4" name="Slide Number Placeholder 1"/>
          <p:cNvSpPr txBox="1">
            <a:spLocks/>
          </p:cNvSpPr>
          <p:nvPr/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94B0185-0AC1-8E41-8F50-150B8B4754C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35935"/>
      </p:ext>
    </p:extLst>
  </p:cSld>
  <p:clrMapOvr>
    <a:masterClrMapping/>
  </p:clrMapOvr>
</p:sld>
</file>

<file path=ppt/theme/theme1.xml><?xml version="1.0" encoding="utf-8"?>
<a:theme xmlns:a="http://schemas.openxmlformats.org/drawingml/2006/main" name="HPP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8">
      <a:majorFont>
        <a:latin typeface="Akzidenz-Grotesk Extended BQ"/>
        <a:ea typeface=""/>
        <a:cs typeface=""/>
      </a:majorFont>
      <a:minorFont>
        <a:latin typeface="Akzidenz-Grotesk BQ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</TotalTime>
  <Words>1499</Words>
  <Application>Microsoft Macintosh PowerPoint</Application>
  <PresentationFormat>On-screen Show (16:9)</PresentationFormat>
  <Paragraphs>258</Paragraphs>
  <Slides>34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Akzidenz-Grotesk BQ</vt:lpstr>
      <vt:lpstr>Akzidenz-Grotesk Extended BQ</vt:lpstr>
      <vt:lpstr>굴림</vt:lpstr>
      <vt:lpstr>ＭＳ Ｐゴシック</vt:lpstr>
      <vt:lpstr>Whitney-BlackSC</vt:lpstr>
      <vt:lpstr>Arial</vt:lpstr>
      <vt:lpstr>Calibri</vt:lpstr>
      <vt:lpstr>Times New Roman</vt:lpstr>
      <vt:lpstr>HPP-template</vt:lpstr>
      <vt:lpstr>Equation</vt:lpstr>
      <vt:lpstr>PowerPoint Presentation</vt:lpstr>
      <vt:lpstr>Announcements</vt:lpstr>
      <vt:lpstr>Today’s Agenda</vt:lpstr>
      <vt:lpstr>Multicast</vt:lpstr>
      <vt:lpstr>Fault-tolerance and Scalability</vt:lpstr>
      <vt:lpstr>Centralized</vt:lpstr>
      <vt:lpstr>Tree-Based</vt:lpstr>
      <vt:lpstr>Tree-based Multicast Protocols</vt:lpstr>
      <vt:lpstr>A Third Approach</vt:lpstr>
      <vt:lpstr>A Third Approach</vt:lpstr>
      <vt:lpstr>A Third Approach</vt:lpstr>
      <vt:lpstr>A Third Approach</vt:lpstr>
      <vt:lpstr>“Epidemic” Multicast (or “Gossip”)</vt:lpstr>
      <vt:lpstr>Push vs. Pull</vt:lpstr>
      <vt:lpstr>Properties</vt:lpstr>
      <vt:lpstr>Analysis</vt:lpstr>
      <vt:lpstr>Analysis (contd.)</vt:lpstr>
      <vt:lpstr>Epidemic Multicast</vt:lpstr>
      <vt:lpstr>Epidemic Multicast Analysis</vt:lpstr>
      <vt:lpstr>Analysis (contd.)</vt:lpstr>
      <vt:lpstr>Why is log(N) low?</vt:lpstr>
      <vt:lpstr>Fault-tolerance</vt:lpstr>
      <vt:lpstr>Fault-tolerance</vt:lpstr>
      <vt:lpstr>Fault-tolerance</vt:lpstr>
      <vt:lpstr>Fault-tolerance</vt:lpstr>
      <vt:lpstr>Pull Gossip: Analysis</vt:lpstr>
      <vt:lpstr>Pull Gossip: Analysis</vt:lpstr>
      <vt:lpstr>Topology-Aware Gossip</vt:lpstr>
      <vt:lpstr>Topology-Aware Gossip</vt:lpstr>
      <vt:lpstr>SO,...</vt:lpstr>
      <vt:lpstr>Some implementations</vt:lpstr>
      <vt:lpstr>NNTP Inter-server Protocol</vt:lpstr>
      <vt:lpstr>Summary</vt:lpstr>
      <vt:lpstr>Answer – Push Analysis (contd.)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Calianno, Vincent Luke</dc:creator>
  <cp:lastModifiedBy>Hu, Jiyu</cp:lastModifiedBy>
  <cp:revision>131</cp:revision>
  <dcterms:created xsi:type="dcterms:W3CDTF">2012-12-19T21:49:48Z</dcterms:created>
  <dcterms:modified xsi:type="dcterms:W3CDTF">2026-09-03T17:35:31Z</dcterms:modified>
</cp:coreProperties>
</file>