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98" r:id="rId1"/>
  </p:sldMasterIdLst>
  <p:notesMasterIdLst>
    <p:notesMasterId r:id="rId42"/>
  </p:notesMasterIdLst>
  <p:handoutMasterIdLst>
    <p:handoutMasterId r:id="rId43"/>
  </p:handoutMasterIdLst>
  <p:sldIdLst>
    <p:sldId id="308" r:id="rId2"/>
    <p:sldId id="353" r:id="rId3"/>
    <p:sldId id="355" r:id="rId4"/>
    <p:sldId id="349" r:id="rId5"/>
    <p:sldId id="350" r:id="rId6"/>
    <p:sldId id="346" r:id="rId7"/>
    <p:sldId id="310" r:id="rId8"/>
    <p:sldId id="311" r:id="rId9"/>
    <p:sldId id="312" r:id="rId10"/>
    <p:sldId id="313" r:id="rId11"/>
    <p:sldId id="314" r:id="rId12"/>
    <p:sldId id="316" r:id="rId13"/>
    <p:sldId id="317" r:id="rId14"/>
    <p:sldId id="318" r:id="rId15"/>
    <p:sldId id="320" r:id="rId16"/>
    <p:sldId id="321" r:id="rId17"/>
    <p:sldId id="322" r:id="rId18"/>
    <p:sldId id="323" r:id="rId19"/>
    <p:sldId id="324" r:id="rId20"/>
    <p:sldId id="326" r:id="rId21"/>
    <p:sldId id="356" r:id="rId22"/>
    <p:sldId id="357" r:id="rId23"/>
    <p:sldId id="327" r:id="rId24"/>
    <p:sldId id="328" r:id="rId25"/>
    <p:sldId id="343" r:id="rId26"/>
    <p:sldId id="345" r:id="rId27"/>
    <p:sldId id="344" r:id="rId28"/>
    <p:sldId id="332" r:id="rId29"/>
    <p:sldId id="334" r:id="rId30"/>
    <p:sldId id="335" r:id="rId31"/>
    <p:sldId id="336" r:id="rId32"/>
    <p:sldId id="337" r:id="rId33"/>
    <p:sldId id="339" r:id="rId34"/>
    <p:sldId id="340" r:id="rId35"/>
    <p:sldId id="341" r:id="rId36"/>
    <p:sldId id="347" r:id="rId37"/>
    <p:sldId id="348" r:id="rId38"/>
    <p:sldId id="352" r:id="rId39"/>
    <p:sldId id="342" r:id="rId40"/>
    <p:sldId id="354" r:id="rId41"/>
  </p:sldIdLst>
  <p:sldSz cx="9144000" cy="5143500" type="screen16x9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0"/>
    <p:restoredTop sz="82041"/>
  </p:normalViewPr>
  <p:slideViewPr>
    <p:cSldViewPr>
      <p:cViewPr varScale="1">
        <p:scale>
          <a:sx n="85" d="100"/>
          <a:sy n="85" d="100"/>
        </p:scale>
        <p:origin x="1306" y="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702" y="-66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E54FA2D2-9608-5602-E4C5-FBE49FF244E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CFD2008C-21FD-7067-F913-D9C30DEAC88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6" name="Rectangle 4">
            <a:extLst>
              <a:ext uri="{FF2B5EF4-FFF2-40B4-BE49-F238E27FC236}">
                <a16:creationId xmlns:a16="http://schemas.microsoft.com/office/drawing/2014/main" id="{4E5BF54B-C04B-61D0-1DAF-09A40746EC4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7" name="Rectangle 5">
            <a:extLst>
              <a:ext uri="{FF2B5EF4-FFF2-40B4-BE49-F238E27FC236}">
                <a16:creationId xmlns:a16="http://schemas.microsoft.com/office/drawing/2014/main" id="{113D95FE-3949-F45F-3037-560B5901C45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7F2461C3-1944-4369-AD58-DA33967EFC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6195D6EC-7CC1-74D4-EBE2-45E43C5292F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E37CDF33-D183-A039-B617-D88BAF893D7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921BD533-0B18-7020-997C-5F416523625C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457200" y="720725"/>
            <a:ext cx="64008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C936B1AD-9A23-8FEE-B5B4-509DEDD0480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65099277-9BCC-A41D-3D6E-DF2B1ADBEEE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27F0F562-3382-F628-C668-E302525398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E001324A-6264-42E3-8FC6-3ADBD5E9B1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ＭＳ Ｐゴシック" pitchFamily="-111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CCBFEA09-6434-864E-0A8E-EF1D85DB4C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2388" cy="3600450"/>
          </a:xfrm>
          <a:ln/>
        </p:spPr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F8D25CAB-4DF5-F450-4EEA-39D4684AF8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>
            <a:extLst>
              <a:ext uri="{FF2B5EF4-FFF2-40B4-BE49-F238E27FC236}">
                <a16:creationId xmlns:a16="http://schemas.microsoft.com/office/drawing/2014/main" id="{D3F194F6-F612-2AF1-AB72-A267F42F75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2" name="Notes Placeholder 2">
            <a:extLst>
              <a:ext uri="{FF2B5EF4-FFF2-40B4-BE49-F238E27FC236}">
                <a16:creationId xmlns:a16="http://schemas.microsoft.com/office/drawing/2014/main" id="{5617C372-EE5B-49BE-59C4-CD300043E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489979AC-5DC3-EA6C-36FB-6B9BD1303C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6F57419-A6C9-4FFE-AD16-596BFF64A44E}" type="slidenum">
              <a:rPr lang="en-US" altLang="en-US" sz="1300" smtClean="0"/>
              <a:pPr>
                <a:spcBef>
                  <a:spcPct val="0"/>
                </a:spcBef>
              </a:pPr>
              <a:t>11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>
            <a:extLst>
              <a:ext uri="{FF2B5EF4-FFF2-40B4-BE49-F238E27FC236}">
                <a16:creationId xmlns:a16="http://schemas.microsoft.com/office/drawing/2014/main" id="{0609F508-FB5B-F9F2-E6B2-371DE69E62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0" name="Notes Placeholder 2">
            <a:extLst>
              <a:ext uri="{FF2B5EF4-FFF2-40B4-BE49-F238E27FC236}">
                <a16:creationId xmlns:a16="http://schemas.microsoft.com/office/drawing/2014/main" id="{745910B0-96FF-62E1-057E-E6E4E61D75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7891" name="Slide Number Placeholder 3">
            <a:extLst>
              <a:ext uri="{FF2B5EF4-FFF2-40B4-BE49-F238E27FC236}">
                <a16:creationId xmlns:a16="http://schemas.microsoft.com/office/drawing/2014/main" id="{F5A31333-8FDD-1C79-0CD1-05BC139102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F11936A-628D-4061-90BC-B6BA63C6E712}" type="slidenum">
              <a:rPr lang="en-US" altLang="en-US" sz="1300" smtClean="0"/>
              <a:pPr>
                <a:spcBef>
                  <a:spcPct val="0"/>
                </a:spcBef>
              </a:pPr>
              <a:t>12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A35F971D-2282-8FCC-F62D-EA328F5970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B02245E9-E815-6B5A-0E1E-8CC0E56130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67A318C0-C81A-3F87-0CF5-66EE71FE33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ADB42A1-878F-4C9D-85D1-88C1825E20A0}" type="slidenum">
              <a:rPr lang="en-US" altLang="en-US" sz="1300" smtClean="0"/>
              <a:pPr>
                <a:spcBef>
                  <a:spcPct val="0"/>
                </a:spcBef>
              </a:pPr>
              <a:t>13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>
            <a:extLst>
              <a:ext uri="{FF2B5EF4-FFF2-40B4-BE49-F238E27FC236}">
                <a16:creationId xmlns:a16="http://schemas.microsoft.com/office/drawing/2014/main" id="{97EFD66D-FEB4-1731-77DE-AB2797C458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6" name="Notes Placeholder 2">
            <a:extLst>
              <a:ext uri="{FF2B5EF4-FFF2-40B4-BE49-F238E27FC236}">
                <a16:creationId xmlns:a16="http://schemas.microsoft.com/office/drawing/2014/main" id="{4E7323E6-03C0-5D26-1979-BA200E7B5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2819676C-FB30-625F-8854-F99B4F4684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EC4290D-6540-4973-84A3-D048C42883FB}" type="slidenum">
              <a:rPr lang="en-US" altLang="en-US" sz="1300" smtClean="0"/>
              <a:pPr>
                <a:spcBef>
                  <a:spcPct val="0"/>
                </a:spcBef>
              </a:pPr>
              <a:t>14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>
            <a:extLst>
              <a:ext uri="{FF2B5EF4-FFF2-40B4-BE49-F238E27FC236}">
                <a16:creationId xmlns:a16="http://schemas.microsoft.com/office/drawing/2014/main" id="{32EB66F3-5E4D-18E3-E9C7-304FED3EB2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4" name="Notes Placeholder 2">
            <a:extLst>
              <a:ext uri="{FF2B5EF4-FFF2-40B4-BE49-F238E27FC236}">
                <a16:creationId xmlns:a16="http://schemas.microsoft.com/office/drawing/2014/main" id="{E729DAD3-5AE8-FB50-C76A-92CEF854C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4035" name="Slide Number Placeholder 3">
            <a:extLst>
              <a:ext uri="{FF2B5EF4-FFF2-40B4-BE49-F238E27FC236}">
                <a16:creationId xmlns:a16="http://schemas.microsoft.com/office/drawing/2014/main" id="{74CF6AEB-D36A-C41B-DDF7-85300FD8D2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02AB281-776D-4DD6-B962-FA79CF61F892}" type="slidenum">
              <a:rPr lang="en-US" altLang="en-US" sz="1300" smtClean="0"/>
              <a:pPr>
                <a:spcBef>
                  <a:spcPct val="0"/>
                </a:spcBef>
              </a:pPr>
              <a:t>15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>
            <a:extLst>
              <a:ext uri="{FF2B5EF4-FFF2-40B4-BE49-F238E27FC236}">
                <a16:creationId xmlns:a16="http://schemas.microsoft.com/office/drawing/2014/main" id="{390EB973-EBC3-B499-41F8-58F5FFD507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2" name="Notes Placeholder 2">
            <a:extLst>
              <a:ext uri="{FF2B5EF4-FFF2-40B4-BE49-F238E27FC236}">
                <a16:creationId xmlns:a16="http://schemas.microsoft.com/office/drawing/2014/main" id="{75C8928D-76CE-BA1C-DB80-0BCA452D6B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$1 in 1970 is $7.5 in 2022</a:t>
            </a:r>
          </a:p>
        </p:txBody>
      </p:sp>
      <p:sp>
        <p:nvSpPr>
          <p:cNvPr id="46083" name="Slide Number Placeholder 3">
            <a:extLst>
              <a:ext uri="{FF2B5EF4-FFF2-40B4-BE49-F238E27FC236}">
                <a16:creationId xmlns:a16="http://schemas.microsoft.com/office/drawing/2014/main" id="{6A4F28C6-F710-31AE-6F29-A3DADCBF3E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A73E974-EABB-4347-A21C-89500BC8ECBD}" type="slidenum">
              <a:rPr lang="en-US" altLang="en-US" sz="1300" smtClean="0"/>
              <a:pPr>
                <a:spcBef>
                  <a:spcPct val="0"/>
                </a:spcBef>
              </a:pPr>
              <a:t>16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Image Placeholder 1">
            <a:extLst>
              <a:ext uri="{FF2B5EF4-FFF2-40B4-BE49-F238E27FC236}">
                <a16:creationId xmlns:a16="http://schemas.microsoft.com/office/drawing/2014/main" id="{5DF748C6-D24B-F1BC-66BE-614C34DBD7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0" name="Notes Placeholder 2">
            <a:extLst>
              <a:ext uri="{FF2B5EF4-FFF2-40B4-BE49-F238E27FC236}">
                <a16:creationId xmlns:a16="http://schemas.microsoft.com/office/drawing/2014/main" id="{7A237A00-41C1-0CDE-2789-1DD6896971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8131" name="Slide Number Placeholder 3">
            <a:extLst>
              <a:ext uri="{FF2B5EF4-FFF2-40B4-BE49-F238E27FC236}">
                <a16:creationId xmlns:a16="http://schemas.microsoft.com/office/drawing/2014/main" id="{937C1676-E47D-645A-5E7E-D4603755A8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2BA76C8-CBD5-48A4-9B6D-E58552FDC63F}" type="slidenum">
              <a:rPr lang="en-US" altLang="en-US" sz="1300" smtClean="0"/>
              <a:pPr>
                <a:spcBef>
                  <a:spcPct val="0"/>
                </a:spcBef>
              </a:pPr>
              <a:t>17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>
            <a:extLst>
              <a:ext uri="{FF2B5EF4-FFF2-40B4-BE49-F238E27FC236}">
                <a16:creationId xmlns:a16="http://schemas.microsoft.com/office/drawing/2014/main" id="{F5BA3F50-19D8-9796-BC90-6112B83B8A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8" name="Notes Placeholder 2">
            <a:extLst>
              <a:ext uri="{FF2B5EF4-FFF2-40B4-BE49-F238E27FC236}">
                <a16:creationId xmlns:a16="http://schemas.microsoft.com/office/drawing/2014/main" id="{B40D71E9-6B01-9412-265D-2A7319D151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0179" name="Slide Number Placeholder 3">
            <a:extLst>
              <a:ext uri="{FF2B5EF4-FFF2-40B4-BE49-F238E27FC236}">
                <a16:creationId xmlns:a16="http://schemas.microsoft.com/office/drawing/2014/main" id="{33EC4A24-67B3-EF8B-CFEA-B674C11595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3FD2862-CCE7-4B2F-AAAA-71423D698C4C}" type="slidenum">
              <a:rPr lang="en-US" altLang="en-US" sz="1300" smtClean="0"/>
              <a:pPr>
                <a:spcBef>
                  <a:spcPct val="0"/>
                </a:spcBef>
              </a:pPr>
              <a:t>18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>
            <a:extLst>
              <a:ext uri="{FF2B5EF4-FFF2-40B4-BE49-F238E27FC236}">
                <a16:creationId xmlns:a16="http://schemas.microsoft.com/office/drawing/2014/main" id="{B642B380-0ACB-AB64-3430-3A5E222367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6" name="Notes Placeholder 2">
            <a:extLst>
              <a:ext uri="{FF2B5EF4-FFF2-40B4-BE49-F238E27FC236}">
                <a16:creationId xmlns:a16="http://schemas.microsoft.com/office/drawing/2014/main" id="{DC8F7465-3265-C3AA-939B-B8341621A5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2227" name="Slide Number Placeholder 3">
            <a:extLst>
              <a:ext uri="{FF2B5EF4-FFF2-40B4-BE49-F238E27FC236}">
                <a16:creationId xmlns:a16="http://schemas.microsoft.com/office/drawing/2014/main" id="{02C84182-6BB9-F24B-54F6-2F52FBD6B2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2B73572-E7F6-4000-8DAB-BD521988CD28}" type="slidenum">
              <a:rPr lang="en-US" altLang="en-US" sz="1300" smtClean="0"/>
              <a:pPr>
                <a:spcBef>
                  <a:spcPct val="0"/>
                </a:spcBef>
              </a:pPr>
              <a:t>19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>
            <a:extLst>
              <a:ext uri="{FF2B5EF4-FFF2-40B4-BE49-F238E27FC236}">
                <a16:creationId xmlns:a16="http://schemas.microsoft.com/office/drawing/2014/main" id="{A9C9682E-46D6-CB55-0F9C-7B378893A1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4" name="Notes Placeholder 2">
            <a:extLst>
              <a:ext uri="{FF2B5EF4-FFF2-40B4-BE49-F238E27FC236}">
                <a16:creationId xmlns:a16="http://schemas.microsoft.com/office/drawing/2014/main" id="{9F930C07-5B3C-C62D-5B1B-52A72A12B4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Slide Number Placeholder 3">
            <a:extLst>
              <a:ext uri="{FF2B5EF4-FFF2-40B4-BE49-F238E27FC236}">
                <a16:creationId xmlns:a16="http://schemas.microsoft.com/office/drawing/2014/main" id="{DFFD2D9C-9AD9-1EE6-6A58-DD20B93D1F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2E1CE4B-DBD7-4619-A0E3-27ADB3C11F7B}" type="slidenum">
              <a:rPr lang="en-US" altLang="en-US" sz="1300" smtClean="0"/>
              <a:pPr>
                <a:spcBef>
                  <a:spcPct val="0"/>
                </a:spcBef>
              </a:pPr>
              <a:t>20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3C52F168-0046-6BBD-D15A-D015683F76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BE1D79E5-A5AE-5F71-E549-4106475C9D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b="1">
                <a:latin typeface="Times New Roman" panose="02020603050405020304" pitchFamily="18" charset="0"/>
              </a:rPr>
              <a:t>What was the first bug in history called? A moth. (This is a true fact -- look it up!).</a:t>
            </a: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94134AA1-27D1-AC2B-EFEE-073281CD98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73E1B217-0B16-4148-95E0-C02495C01069}" type="slidenum">
              <a:rPr lang="en-US" altLang="en-US" sz="1300" smtClean="0"/>
              <a:pPr/>
              <a:t>2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>
            <a:extLst>
              <a:ext uri="{FF2B5EF4-FFF2-40B4-BE49-F238E27FC236}">
                <a16:creationId xmlns:a16="http://schemas.microsoft.com/office/drawing/2014/main" id="{C39C2D10-ED15-9071-7AF2-98AEA67917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2" name="Notes Placeholder 2">
            <a:extLst>
              <a:ext uri="{FF2B5EF4-FFF2-40B4-BE49-F238E27FC236}">
                <a16:creationId xmlns:a16="http://schemas.microsoft.com/office/drawing/2014/main" id="{CD18FACA-EC61-5AFC-C470-AC41062476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6323" name="Slide Number Placeholder 3">
            <a:extLst>
              <a:ext uri="{FF2B5EF4-FFF2-40B4-BE49-F238E27FC236}">
                <a16:creationId xmlns:a16="http://schemas.microsoft.com/office/drawing/2014/main" id="{658ABE5C-185F-1C9C-CA82-9CF3ECBA5D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62B705B4-869A-469C-8601-982B6F72F0CB}" type="slidenum">
              <a:rPr lang="en-US" altLang="en-US" sz="1300" smtClean="0"/>
              <a:pPr/>
              <a:t>21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>
            <a:extLst>
              <a:ext uri="{FF2B5EF4-FFF2-40B4-BE49-F238E27FC236}">
                <a16:creationId xmlns:a16="http://schemas.microsoft.com/office/drawing/2014/main" id="{9C396B8E-C89B-C197-1194-60F5F6267D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0" name="Notes Placeholder 2">
            <a:extLst>
              <a:ext uri="{FF2B5EF4-FFF2-40B4-BE49-F238E27FC236}">
                <a16:creationId xmlns:a16="http://schemas.microsoft.com/office/drawing/2014/main" id="{0D42EF64-4F8A-B261-1BEE-B105A477F0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8371" name="Slide Number Placeholder 3">
            <a:extLst>
              <a:ext uri="{FF2B5EF4-FFF2-40B4-BE49-F238E27FC236}">
                <a16:creationId xmlns:a16="http://schemas.microsoft.com/office/drawing/2014/main" id="{23B167A4-C654-2F94-C995-308623ABE2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5BA7048-D775-4B6C-AB73-D96242BF8D19}" type="slidenum">
              <a:rPr lang="en-US" altLang="en-US" sz="1300" smtClean="0"/>
              <a:pPr>
                <a:spcBef>
                  <a:spcPct val="0"/>
                </a:spcBef>
              </a:pPr>
              <a:t>22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Image Placeholder 1">
            <a:extLst>
              <a:ext uri="{FF2B5EF4-FFF2-40B4-BE49-F238E27FC236}">
                <a16:creationId xmlns:a16="http://schemas.microsoft.com/office/drawing/2014/main" id="{874758B9-2157-3539-F32F-D7338E30AB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8" name="Notes Placeholder 2">
            <a:extLst>
              <a:ext uri="{FF2B5EF4-FFF2-40B4-BE49-F238E27FC236}">
                <a16:creationId xmlns:a16="http://schemas.microsoft.com/office/drawing/2014/main" id="{6299713C-5136-E72A-FC28-125A705786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0419" name="Slide Number Placeholder 3">
            <a:extLst>
              <a:ext uri="{FF2B5EF4-FFF2-40B4-BE49-F238E27FC236}">
                <a16:creationId xmlns:a16="http://schemas.microsoft.com/office/drawing/2014/main" id="{908A5F94-7602-395A-87E2-1C3E0AB1FD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53AF4F5-267B-42B5-934F-BD82B3A34D29}" type="slidenum">
              <a:rPr lang="en-US" altLang="en-US" sz="1300" smtClean="0"/>
              <a:pPr>
                <a:spcBef>
                  <a:spcPct val="0"/>
                </a:spcBef>
              </a:pPr>
              <a:t>23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>
            <a:extLst>
              <a:ext uri="{FF2B5EF4-FFF2-40B4-BE49-F238E27FC236}">
                <a16:creationId xmlns:a16="http://schemas.microsoft.com/office/drawing/2014/main" id="{342CF397-41B3-3921-2E99-97117AE6C0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6" name="Notes Placeholder 2">
            <a:extLst>
              <a:ext uri="{FF2B5EF4-FFF2-40B4-BE49-F238E27FC236}">
                <a16:creationId xmlns:a16="http://schemas.microsoft.com/office/drawing/2014/main" id="{412D1C5A-6B1B-0223-53B7-C3BEE9453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2467" name="Slide Number Placeholder 3">
            <a:extLst>
              <a:ext uri="{FF2B5EF4-FFF2-40B4-BE49-F238E27FC236}">
                <a16:creationId xmlns:a16="http://schemas.microsoft.com/office/drawing/2014/main" id="{4A46C063-EC6D-E374-05C4-FD34BC5385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1C612AA-0F23-439B-B45B-0123C5E8BC2E}" type="slidenum">
              <a:rPr lang="en-US" altLang="en-US" sz="1300" smtClean="0"/>
              <a:pPr>
                <a:spcBef>
                  <a:spcPct val="0"/>
                </a:spcBef>
              </a:pPr>
              <a:t>24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>
            <a:extLst>
              <a:ext uri="{FF2B5EF4-FFF2-40B4-BE49-F238E27FC236}">
                <a16:creationId xmlns:a16="http://schemas.microsoft.com/office/drawing/2014/main" id="{52C82B34-45EA-DAE0-14BB-880B41D84D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4" name="Notes Placeholder 2">
            <a:extLst>
              <a:ext uri="{FF2B5EF4-FFF2-40B4-BE49-F238E27FC236}">
                <a16:creationId xmlns:a16="http://schemas.microsoft.com/office/drawing/2014/main" id="{793367E6-59F1-E83F-9CD6-FEDA583E07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Copyright?</a:t>
            </a:r>
          </a:p>
        </p:txBody>
      </p:sp>
      <p:sp>
        <p:nvSpPr>
          <p:cNvPr id="64515" name="Slide Number Placeholder 3">
            <a:extLst>
              <a:ext uri="{FF2B5EF4-FFF2-40B4-BE49-F238E27FC236}">
                <a16:creationId xmlns:a16="http://schemas.microsoft.com/office/drawing/2014/main" id="{8365F753-BF07-C761-8A7B-18194FF770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78F4941-2A9E-4E62-AF17-BEE526878F79}" type="slidenum">
              <a:rPr lang="en-US" altLang="en-US" sz="1000" smtClean="0"/>
              <a:pPr>
                <a:spcBef>
                  <a:spcPct val="0"/>
                </a:spcBef>
              </a:pPr>
              <a:t>25</a:t>
            </a:fld>
            <a:endParaRPr lang="en-US" altLang="en-US" sz="10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>
            <a:extLst>
              <a:ext uri="{FF2B5EF4-FFF2-40B4-BE49-F238E27FC236}">
                <a16:creationId xmlns:a16="http://schemas.microsoft.com/office/drawing/2014/main" id="{7D423C55-769D-44DA-0FC5-E4BC3E0A68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2" name="Notes Placeholder 2">
            <a:extLst>
              <a:ext uri="{FF2B5EF4-FFF2-40B4-BE49-F238E27FC236}">
                <a16:creationId xmlns:a16="http://schemas.microsoft.com/office/drawing/2014/main" id="{7BCC09DA-6004-9F6D-7E92-EE2679451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Copyright?</a:t>
            </a:r>
          </a:p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6563" name="Slide Number Placeholder 3">
            <a:extLst>
              <a:ext uri="{FF2B5EF4-FFF2-40B4-BE49-F238E27FC236}">
                <a16:creationId xmlns:a16="http://schemas.microsoft.com/office/drawing/2014/main" id="{2F7F7EDD-C45F-3556-5048-16C2012721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1C4242-DE5E-4C67-84CF-5E66F66A941A}" type="slidenum">
              <a:rPr lang="en-US" altLang="en-US" sz="1000" smtClean="0"/>
              <a:pPr>
                <a:spcBef>
                  <a:spcPct val="0"/>
                </a:spcBef>
              </a:pPr>
              <a:t>26</a:t>
            </a:fld>
            <a:endParaRPr lang="en-US" altLang="en-US" sz="10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>
            <a:extLst>
              <a:ext uri="{FF2B5EF4-FFF2-40B4-BE49-F238E27FC236}">
                <a16:creationId xmlns:a16="http://schemas.microsoft.com/office/drawing/2014/main" id="{CD1C47EB-FC3D-6DCD-022E-266F5EF727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0" name="Notes Placeholder 2">
            <a:extLst>
              <a:ext uri="{FF2B5EF4-FFF2-40B4-BE49-F238E27FC236}">
                <a16:creationId xmlns:a16="http://schemas.microsoft.com/office/drawing/2014/main" id="{23224B1A-68B7-F6F1-EB28-632F23968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Copyright?</a:t>
            </a:r>
          </a:p>
        </p:txBody>
      </p:sp>
      <p:sp>
        <p:nvSpPr>
          <p:cNvPr id="68611" name="Slide Number Placeholder 3">
            <a:extLst>
              <a:ext uri="{FF2B5EF4-FFF2-40B4-BE49-F238E27FC236}">
                <a16:creationId xmlns:a16="http://schemas.microsoft.com/office/drawing/2014/main" id="{A44F2C67-6D1E-D9F8-04B3-34B3F18CF2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7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7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35637A3-36B2-4EAB-BED5-013444437BEB}" type="slidenum">
              <a:rPr lang="en-US" altLang="en-US" sz="1000" smtClean="0"/>
              <a:pPr>
                <a:spcBef>
                  <a:spcPct val="0"/>
                </a:spcBef>
              </a:pPr>
              <a:t>27</a:t>
            </a:fld>
            <a:endParaRPr lang="en-US" altLang="en-US" sz="100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Image Placeholder 1">
            <a:extLst>
              <a:ext uri="{FF2B5EF4-FFF2-40B4-BE49-F238E27FC236}">
                <a16:creationId xmlns:a16="http://schemas.microsoft.com/office/drawing/2014/main" id="{18210E8D-EAFD-AE90-0210-B0EAB180D3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8" name="Notes Placeholder 2">
            <a:extLst>
              <a:ext uri="{FF2B5EF4-FFF2-40B4-BE49-F238E27FC236}">
                <a16:creationId xmlns:a16="http://schemas.microsoft.com/office/drawing/2014/main" id="{A74B5AC2-8CEA-97E6-8485-E22850966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0659" name="Slide Number Placeholder 3">
            <a:extLst>
              <a:ext uri="{FF2B5EF4-FFF2-40B4-BE49-F238E27FC236}">
                <a16:creationId xmlns:a16="http://schemas.microsoft.com/office/drawing/2014/main" id="{D5C0888B-DA2A-6C1C-8C3D-AE292049D3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1116FC3-2963-49EB-941F-331C94C16926}" type="slidenum">
              <a:rPr lang="en-US" altLang="en-US" sz="1300" smtClean="0"/>
              <a:pPr>
                <a:spcBef>
                  <a:spcPct val="0"/>
                </a:spcBef>
              </a:pPr>
              <a:t>28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>
            <a:extLst>
              <a:ext uri="{FF2B5EF4-FFF2-40B4-BE49-F238E27FC236}">
                <a16:creationId xmlns:a16="http://schemas.microsoft.com/office/drawing/2014/main" id="{302AF4CB-725E-04DD-E623-98F1F33A37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6" name="Notes Placeholder 2">
            <a:extLst>
              <a:ext uri="{FF2B5EF4-FFF2-40B4-BE49-F238E27FC236}">
                <a16:creationId xmlns:a16="http://schemas.microsoft.com/office/drawing/2014/main" id="{134D5181-341C-BC4D-E348-96D433BDBA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2707" name="Slide Number Placeholder 3">
            <a:extLst>
              <a:ext uri="{FF2B5EF4-FFF2-40B4-BE49-F238E27FC236}">
                <a16:creationId xmlns:a16="http://schemas.microsoft.com/office/drawing/2014/main" id="{80DF530B-893F-29E2-E0B1-AB7D30E47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902BA0F-F65E-4FC3-9E49-B33955E0F1D5}" type="slidenum">
              <a:rPr lang="en-US" altLang="en-US" sz="1300" smtClean="0"/>
              <a:pPr>
                <a:spcBef>
                  <a:spcPct val="0"/>
                </a:spcBef>
              </a:pPr>
              <a:t>29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Image Placeholder 1">
            <a:extLst>
              <a:ext uri="{FF2B5EF4-FFF2-40B4-BE49-F238E27FC236}">
                <a16:creationId xmlns:a16="http://schemas.microsoft.com/office/drawing/2014/main" id="{86EAFC13-A656-C9B8-D45B-EDFD9CDE14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4" name="Notes Placeholder 2">
            <a:extLst>
              <a:ext uri="{FF2B5EF4-FFF2-40B4-BE49-F238E27FC236}">
                <a16:creationId xmlns:a16="http://schemas.microsoft.com/office/drawing/2014/main" id="{523AC621-7EC2-E3CB-9649-8B226B921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b="1">
                <a:latin typeface="Times New Roman" panose="02020603050405020304" pitchFamily="18" charset="0"/>
              </a:rPr>
              <a:t>Why does Google AppEngine reportedly never fail? … Because it’s always a PAAS.</a:t>
            </a: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4755" name="Slide Number Placeholder 3">
            <a:extLst>
              <a:ext uri="{FF2B5EF4-FFF2-40B4-BE49-F238E27FC236}">
                <a16:creationId xmlns:a16="http://schemas.microsoft.com/office/drawing/2014/main" id="{CB397381-BBB1-2091-2A37-F79F008C61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BBE7007-E1EB-4B09-AAE9-7CFD1D348055}" type="slidenum">
              <a:rPr lang="en-US" altLang="en-US" sz="1300" smtClean="0"/>
              <a:pPr>
                <a:spcBef>
                  <a:spcPct val="0"/>
                </a:spcBef>
              </a:pPr>
              <a:t>30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>
            <a:extLst>
              <a:ext uri="{FF2B5EF4-FFF2-40B4-BE49-F238E27FC236}">
                <a16:creationId xmlns:a16="http://schemas.microsoft.com/office/drawing/2014/main" id="{A8C867FA-E974-E1D9-600B-2BC3CFFA15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Notes Placeholder 2">
            <a:extLst>
              <a:ext uri="{FF2B5EF4-FFF2-40B4-BE49-F238E27FC236}">
                <a16:creationId xmlns:a16="http://schemas.microsoft.com/office/drawing/2014/main" id="{8EA558A2-CA4D-6D28-409F-5771B58939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b="1">
                <a:latin typeface="Times New Roman" panose="02020603050405020304" pitchFamily="18" charset="0"/>
              </a:rPr>
              <a:t>What was the first bug in history called? A moth. (This is a true fact -- look it up!). 1947. Harvard Mark II computer in 1947.</a:t>
            </a: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0483" name="Slide Number Placeholder 3">
            <a:extLst>
              <a:ext uri="{FF2B5EF4-FFF2-40B4-BE49-F238E27FC236}">
                <a16:creationId xmlns:a16="http://schemas.microsoft.com/office/drawing/2014/main" id="{921D104B-490B-0DFC-A96C-898748F8D8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45450E72-DD99-4A17-945C-59816192216E}" type="slidenum">
              <a:rPr lang="en-US" altLang="en-US" sz="1300" smtClean="0"/>
              <a:pPr/>
              <a:t>3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>
            <a:extLst>
              <a:ext uri="{FF2B5EF4-FFF2-40B4-BE49-F238E27FC236}">
                <a16:creationId xmlns:a16="http://schemas.microsoft.com/office/drawing/2014/main" id="{DDDC9B06-EED2-4FBD-9B77-D829562993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2" name="Notes Placeholder 2">
            <a:extLst>
              <a:ext uri="{FF2B5EF4-FFF2-40B4-BE49-F238E27FC236}">
                <a16:creationId xmlns:a16="http://schemas.microsoft.com/office/drawing/2014/main" id="{ABE15585-F9F9-4853-2347-C982D6287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6803" name="Slide Number Placeholder 3">
            <a:extLst>
              <a:ext uri="{FF2B5EF4-FFF2-40B4-BE49-F238E27FC236}">
                <a16:creationId xmlns:a16="http://schemas.microsoft.com/office/drawing/2014/main" id="{49E725ED-6880-2E4F-3A30-9B2C9C09C0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797D012-640F-4F36-8A4D-545DBEA8A8C3}" type="slidenum">
              <a:rPr lang="en-US" altLang="en-US" sz="1300" smtClean="0"/>
              <a:pPr>
                <a:spcBef>
                  <a:spcPct val="0"/>
                </a:spcBef>
              </a:pPr>
              <a:t>31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lide Image Placeholder 1">
            <a:extLst>
              <a:ext uri="{FF2B5EF4-FFF2-40B4-BE49-F238E27FC236}">
                <a16:creationId xmlns:a16="http://schemas.microsoft.com/office/drawing/2014/main" id="{59323E1E-05B4-6182-3828-D38C83FC07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0" name="Notes Placeholder 2">
            <a:extLst>
              <a:ext uri="{FF2B5EF4-FFF2-40B4-BE49-F238E27FC236}">
                <a16:creationId xmlns:a16="http://schemas.microsoft.com/office/drawing/2014/main" id="{CC41EFFC-3D05-C7DB-0463-8500F00B6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8851" name="Slide Number Placeholder 3">
            <a:extLst>
              <a:ext uri="{FF2B5EF4-FFF2-40B4-BE49-F238E27FC236}">
                <a16:creationId xmlns:a16="http://schemas.microsoft.com/office/drawing/2014/main" id="{524994F3-F9E0-156D-1D40-F959B60001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C5436DF-D136-4AB0-AFD3-C865B9FF6CDA}" type="slidenum">
              <a:rPr lang="en-US" altLang="en-US" sz="1300" smtClean="0"/>
              <a:pPr>
                <a:spcBef>
                  <a:spcPct val="0"/>
                </a:spcBef>
              </a:pPr>
              <a:t>32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5">
            <a:extLst>
              <a:ext uri="{FF2B5EF4-FFF2-40B4-BE49-F238E27FC236}">
                <a16:creationId xmlns:a16="http://schemas.microsoft.com/office/drawing/2014/main" id="{1F0F8F0F-46B6-CDD1-E957-F807302C38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FDA2C65-823E-4D0B-82AF-3B79AAF1DFEE}" type="slidenum">
              <a:rPr lang="en-US" altLang="en-US" sz="1000" smtClean="0"/>
              <a:pPr>
                <a:spcBef>
                  <a:spcPct val="0"/>
                </a:spcBef>
              </a:pPr>
              <a:t>36</a:t>
            </a:fld>
            <a:endParaRPr lang="en-US" altLang="en-US" sz="1000"/>
          </a:p>
        </p:txBody>
      </p:sp>
      <p:sp>
        <p:nvSpPr>
          <p:cNvPr id="83970" name="Rectangle 2">
            <a:extLst>
              <a:ext uri="{FF2B5EF4-FFF2-40B4-BE49-F238E27FC236}">
                <a16:creationId xmlns:a16="http://schemas.microsoft.com/office/drawing/2014/main" id="{D856BA10-8075-6D69-D280-BBB4F0B409F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1B2C1001-59B9-BD8B-9C48-23D2BA3A0E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5">
            <a:extLst>
              <a:ext uri="{FF2B5EF4-FFF2-40B4-BE49-F238E27FC236}">
                <a16:creationId xmlns:a16="http://schemas.microsoft.com/office/drawing/2014/main" id="{1BAA29EB-3FB6-366B-AFEF-02265E3155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2278F62-2E54-4A41-B807-4F17C2DF6EBB}" type="slidenum">
              <a:rPr lang="en-US" altLang="en-US" sz="1000" smtClean="0"/>
              <a:pPr>
                <a:spcBef>
                  <a:spcPct val="0"/>
                </a:spcBef>
              </a:pPr>
              <a:t>37</a:t>
            </a:fld>
            <a:endParaRPr lang="en-US" altLang="en-US" sz="1000"/>
          </a:p>
        </p:txBody>
      </p:sp>
      <p:sp>
        <p:nvSpPr>
          <p:cNvPr id="86018" name="Rectangle 2">
            <a:extLst>
              <a:ext uri="{FF2B5EF4-FFF2-40B4-BE49-F238E27FC236}">
                <a16:creationId xmlns:a16="http://schemas.microsoft.com/office/drawing/2014/main" id="{D1D58C6E-F98E-1B07-C2CA-936A3F0A98E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3F466514-D057-9950-A60D-E1A7D098FB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Slide Image Placeholder 1">
            <a:extLst>
              <a:ext uri="{FF2B5EF4-FFF2-40B4-BE49-F238E27FC236}">
                <a16:creationId xmlns:a16="http://schemas.microsoft.com/office/drawing/2014/main" id="{AD879936-FD33-CA77-094B-A1ECBB98AB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4" name="Notes Placeholder 2">
            <a:extLst>
              <a:ext uri="{FF2B5EF4-FFF2-40B4-BE49-F238E27FC236}">
                <a16:creationId xmlns:a16="http://schemas.microsoft.com/office/drawing/2014/main" id="{6D099D41-DEF9-F0D2-08EA-EAFE4D9AB0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0115" name="Slide Number Placeholder 3">
            <a:extLst>
              <a:ext uri="{FF2B5EF4-FFF2-40B4-BE49-F238E27FC236}">
                <a16:creationId xmlns:a16="http://schemas.microsoft.com/office/drawing/2014/main" id="{5320419C-62E3-BC82-680B-D49F7454F8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BA6D8508-FD92-43DB-9A2B-AC7F8599D292}" type="slidenum">
              <a:rPr lang="en-US" altLang="en-US" sz="1300" smtClean="0"/>
              <a:pPr/>
              <a:t>40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>
            <a:extLst>
              <a:ext uri="{FF2B5EF4-FFF2-40B4-BE49-F238E27FC236}">
                <a16:creationId xmlns:a16="http://schemas.microsoft.com/office/drawing/2014/main" id="{703426BD-D305-50F9-E9FC-A9038F7DE8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Notes Placeholder 2">
            <a:extLst>
              <a:ext uri="{FF2B5EF4-FFF2-40B4-BE49-F238E27FC236}">
                <a16:creationId xmlns:a16="http://schemas.microsoft.com/office/drawing/2014/main" id="{8CC32C02-D0F4-F4B4-0812-70A0942F9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2531" name="Slide Number Placeholder 3">
            <a:extLst>
              <a:ext uri="{FF2B5EF4-FFF2-40B4-BE49-F238E27FC236}">
                <a16:creationId xmlns:a16="http://schemas.microsoft.com/office/drawing/2014/main" id="{45AABA39-F428-24F0-61E8-06EF1F3801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AEDD514-EAA3-4B5B-88F9-833ED2926B92}" type="slidenum">
              <a:rPr lang="en-US" altLang="en-US" sz="1300" smtClean="0"/>
              <a:pPr>
                <a:spcBef>
                  <a:spcPct val="0"/>
                </a:spcBef>
              </a:pPr>
              <a:t>4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id="{8E3446F6-4286-7AC5-5AD8-F22948C5A5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id="{ADF061D5-7D19-C480-8C49-D3DE359B9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8017872A-201E-F9A9-C063-B960D3197A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8B11F6E-D510-4478-B07E-D426DF0DE177}" type="slidenum">
              <a:rPr lang="en-US" altLang="en-US" sz="1300" smtClean="0"/>
              <a:pPr>
                <a:spcBef>
                  <a:spcPct val="0"/>
                </a:spcBef>
              </a:pPr>
              <a:t>5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>
            <a:extLst>
              <a:ext uri="{FF2B5EF4-FFF2-40B4-BE49-F238E27FC236}">
                <a16:creationId xmlns:a16="http://schemas.microsoft.com/office/drawing/2014/main" id="{5E693606-FDC8-0761-43B3-2018527E52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0" name="Notes Placeholder 2">
            <a:extLst>
              <a:ext uri="{FF2B5EF4-FFF2-40B4-BE49-F238E27FC236}">
                <a16:creationId xmlns:a16="http://schemas.microsoft.com/office/drawing/2014/main" id="{A6A73874-2F17-CCCA-6F35-C5198EE3C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7651" name="Slide Number Placeholder 3">
            <a:extLst>
              <a:ext uri="{FF2B5EF4-FFF2-40B4-BE49-F238E27FC236}">
                <a16:creationId xmlns:a16="http://schemas.microsoft.com/office/drawing/2014/main" id="{980218F2-EA68-6588-5244-E5B1FDEA27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8A66826-31B3-4F60-A4CC-26CD15F2EDDD}" type="slidenum">
              <a:rPr lang="en-US" altLang="en-US" sz="1300" smtClean="0"/>
              <a:pPr>
                <a:spcBef>
                  <a:spcPct val="0"/>
                </a:spcBef>
              </a:pPr>
              <a:t>7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>
            <a:extLst>
              <a:ext uri="{FF2B5EF4-FFF2-40B4-BE49-F238E27FC236}">
                <a16:creationId xmlns:a16="http://schemas.microsoft.com/office/drawing/2014/main" id="{95ED01F8-8E2C-A972-3FE1-FF282B6F48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8" name="Notes Placeholder 2">
            <a:extLst>
              <a:ext uri="{FF2B5EF4-FFF2-40B4-BE49-F238E27FC236}">
                <a16:creationId xmlns:a16="http://schemas.microsoft.com/office/drawing/2014/main" id="{42C51026-9198-062E-46F4-9B373B1928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9699" name="Slide Number Placeholder 3">
            <a:extLst>
              <a:ext uri="{FF2B5EF4-FFF2-40B4-BE49-F238E27FC236}">
                <a16:creationId xmlns:a16="http://schemas.microsoft.com/office/drawing/2014/main" id="{7B074CBC-7F98-8D09-A89D-22A8CBC5A9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BAB0F75-370B-45E3-904E-577E30540512}" type="slidenum">
              <a:rPr lang="en-US" altLang="en-US" sz="1300" smtClean="0"/>
              <a:pPr>
                <a:spcBef>
                  <a:spcPct val="0"/>
                </a:spcBef>
              </a:pPr>
              <a:t>8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>
            <a:extLst>
              <a:ext uri="{FF2B5EF4-FFF2-40B4-BE49-F238E27FC236}">
                <a16:creationId xmlns:a16="http://schemas.microsoft.com/office/drawing/2014/main" id="{49AAD19D-231D-E3D7-5A7E-3E727D84D5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6" name="Notes Placeholder 2">
            <a:extLst>
              <a:ext uri="{FF2B5EF4-FFF2-40B4-BE49-F238E27FC236}">
                <a16:creationId xmlns:a16="http://schemas.microsoft.com/office/drawing/2014/main" id="{91832D35-A247-35C3-485A-631867C36F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1747" name="Slide Number Placeholder 3">
            <a:extLst>
              <a:ext uri="{FF2B5EF4-FFF2-40B4-BE49-F238E27FC236}">
                <a16:creationId xmlns:a16="http://schemas.microsoft.com/office/drawing/2014/main" id="{3ECD65A7-9F7C-C707-BE79-BC4435BC8F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263D895-AA6E-447A-83CE-1F5239FD1B44}" type="slidenum">
              <a:rPr lang="en-US" altLang="en-US" sz="1300" smtClean="0"/>
              <a:pPr>
                <a:spcBef>
                  <a:spcPct val="0"/>
                </a:spcBef>
              </a:pPr>
              <a:t>9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>
            <a:extLst>
              <a:ext uri="{FF2B5EF4-FFF2-40B4-BE49-F238E27FC236}">
                <a16:creationId xmlns:a16="http://schemas.microsoft.com/office/drawing/2014/main" id="{B8F06942-8FD8-F890-2A59-96A1C3B99E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Notes Placeholder 2">
            <a:extLst>
              <a:ext uri="{FF2B5EF4-FFF2-40B4-BE49-F238E27FC236}">
                <a16:creationId xmlns:a16="http://schemas.microsoft.com/office/drawing/2014/main" id="{48173A0A-E0BE-4A8D-1B09-62D9F00E32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3795" name="Slide Number Placeholder 3">
            <a:extLst>
              <a:ext uri="{FF2B5EF4-FFF2-40B4-BE49-F238E27FC236}">
                <a16:creationId xmlns:a16="http://schemas.microsoft.com/office/drawing/2014/main" id="{B5B28A57-BFF2-8A14-DE92-85BA2C6CAD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A5F471E-0F8E-49F0-8A96-457F70E59CBD}" type="slidenum">
              <a:rPr lang="en-US" altLang="en-US" sz="1300" smtClean="0"/>
              <a:pPr>
                <a:spcBef>
                  <a:spcPct val="0"/>
                </a:spcBef>
              </a:pPr>
              <a:t>10</a:t>
            </a:fld>
            <a:endParaRPr lang="en-US" altLang="en-US" sz="13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0F6854-8775-30EA-56A7-83C02B206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7ECB91-FB72-10F5-DC51-3BB97AA13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07E9A-EF64-4211-ABDA-C1DDC6E34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A8D6D-8BBA-4E8D-B395-7947CB6AA6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368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46DE4-5D6B-CBA0-74FA-15BD3CC99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D7CB2F-7DB9-79E1-56EC-EDA135F4E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1D9B0-B638-1370-132A-45ED9DF7C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3FE6C-D116-4C85-B4E6-D4B46F1423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0941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15284A-C5E7-F040-2CFA-4D66926FC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619E25-E746-BDAE-9684-C209D8007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EB30A-376D-19E9-CEE5-08A8CA001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9859E-2D8C-444C-8BD3-FCCE05FD9D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0278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573A1-910E-D77E-5706-527BECEE6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ED473B-395B-8B04-EF7E-AD18FE0B0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9B708-948A-9C38-4530-E12750AD2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FAF08-A83E-4737-80C4-9AA40B8828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9313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A3FAA-87FA-C9A2-DB21-72DE06762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F6BA2-7B0B-3DE3-02F9-74BA7E217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0E0A03-A012-966D-09A9-DA0EB84E2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33EEA-7018-42E8-BABF-775E41AEC1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0230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CD69BEA-CA57-AA8B-1361-F0A8DB5AC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8246BA5-B46C-0AC1-81AE-D078212FD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D6BEB4C-A0A7-D69C-2546-2D08B5498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E83C4-5F42-4328-8E1E-2B05932829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7345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1F28323-CA41-7AEA-890C-D1A62E187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B2B5393-4B65-30BA-99C6-4BDF8F7E6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158EA8-454B-8AD2-2B28-401AE5267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0BB9F-DAEF-4ECF-BA8A-CD8027F945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826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103F0CD-9B7A-7F27-F62E-F48F348B0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B2EA901-C710-D4C5-E5D6-58FEB6CC2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1600F13-0C73-F95B-7171-E47BCF66C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3DCE8-FFE4-493B-B8FA-B37865D1EB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0738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D8658D3-F4CC-07C3-8697-E1C39B89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55FD96F-820A-B6AB-9CD8-3776258B0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208C198-A134-114F-752C-2E7EC50B6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70F9C-CDD9-43FE-8DC1-9091FD1CC4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6219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1ADE82A-46B7-9653-4DE0-30784C0EC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518D1C5-C503-C15B-FD11-0C037B1A0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7D87D16-861C-2A39-0FE8-9D6B79C95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B6D9F-9432-4131-9BED-15C8E9C2EA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9665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3B33D69-C7F1-0D40-C2E4-595281913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1FF7088-90AF-2657-E0B1-5092FF7F9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1E2F939-FA0E-8AE0-7E8B-4A48D4E93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22620-0799-434D-ABDD-831B4D3EE7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9535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69794E7-AC55-5538-BE27-B08F7ECD973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6DDED4E-90FB-B035-9EE1-5B588A5EF5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F55B89-91A0-A32B-3C6C-551227C7AD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93EDA-B66C-EA78-A7D5-BD26E35BF4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32F08E-A033-669B-F85B-42DF6D352B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159DA6F6-BB59-4ABF-97D3-F9B1E57917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9" r:id="rId1"/>
    <p:sldLayoutId id="2147484300" r:id="rId2"/>
    <p:sldLayoutId id="2147484301" r:id="rId3"/>
    <p:sldLayoutId id="2147484302" r:id="rId4"/>
    <p:sldLayoutId id="2147484303" r:id="rId5"/>
    <p:sldLayoutId id="2147484304" r:id="rId6"/>
    <p:sldLayoutId id="2147484305" r:id="rId7"/>
    <p:sldLayoutId id="2147484306" r:id="rId8"/>
    <p:sldLayoutId id="2147484307" r:id="rId9"/>
    <p:sldLayoutId id="2147484308" r:id="rId10"/>
    <p:sldLayoutId id="2147484309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Times New Roman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Times New Roman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Times New Roman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imes New Roman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imes New Roman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10.jpe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slide" Target="slide33.xml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9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gigaom.com/cleantech/a-rare-look-inside-facebooks-oregon-data-center-photos-video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hOxA1l1pQIw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youtube.com/watch?v=ujO-xNvXj3g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mulab.net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et-lab.org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oudlab.us/" TargetMode="External"/><Relationship Id="rId2" Type="http://schemas.openxmlformats.org/officeDocument/2006/relationships/hyperlink" Target="https://www.chameleoncloud.org/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ict-price.com/top-10-biggest-data-centres-from-around-the-world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racksolutions.com/news/data-center-news/top-10-largest-data-centers-world/" TargetMode="External"/><Relationship Id="rId4" Type="http://schemas.openxmlformats.org/officeDocument/2006/relationships/hyperlink" Target="https://www.gigabitmagazine.com/top10/top-10-biggest-data-centres-worl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2">
            <a:extLst>
              <a:ext uri="{FF2B5EF4-FFF2-40B4-BE49-F238E27FC236}">
                <a16:creationId xmlns:a16="http://schemas.microsoft.com/office/drawing/2014/main" id="{FA0A46DA-9AFC-70D9-A4AF-3679A6D069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126191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chemeClr val="tx2"/>
                </a:solidFill>
              </a:rPr>
              <a:t>CS 425 / ECE 428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chemeClr val="tx2"/>
                </a:solidFill>
              </a:rPr>
              <a:t>Distributed Systems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chemeClr val="tx2"/>
                </a:solidFill>
              </a:rPr>
              <a:t>Fall 2026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7E3A459A-0333-25C8-563F-219500503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2647950"/>
            <a:ext cx="69342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Aishwarya Ganesan</a:t>
            </a:r>
          </a:p>
          <a:p>
            <a:pPr algn="ctr" eaLnBrk="1" hangingPunct="1">
              <a:buFontTx/>
              <a:buNone/>
            </a:pPr>
            <a:r>
              <a:rPr lang="en-US" altLang="en-US" sz="2800" dirty="0"/>
              <a:t>w/ Ram Kesavan</a:t>
            </a:r>
          </a:p>
          <a:p>
            <a:pPr algn="ctr" eaLnBrk="1" hangingPunct="1">
              <a:buFontTx/>
              <a:buNone/>
            </a:pPr>
            <a:r>
              <a:rPr lang="en-US" sz="2800" dirty="0"/>
              <a:t>(Thanks to Indranil Gupta)</a:t>
            </a:r>
            <a:endParaRPr lang="en-US" altLang="en-US" sz="2800" i="1" dirty="0"/>
          </a:p>
          <a:p>
            <a:pPr algn="ctr" eaLnBrk="1" hangingPunct="1">
              <a:buFontTx/>
              <a:buNone/>
            </a:pPr>
            <a:r>
              <a:rPr lang="en-US" altLang="en-US" sz="2800" i="1" dirty="0"/>
              <a:t>Lecture 2: Introduction to Cloud Computing </a:t>
            </a:r>
            <a:endParaRPr lang="en-US" altLang="en-US" sz="2800" i="1" dirty="0">
              <a:solidFill>
                <a:srgbClr val="17375E"/>
              </a:solidFill>
            </a:endParaRPr>
          </a:p>
        </p:txBody>
      </p:sp>
      <p:sp>
        <p:nvSpPr>
          <p:cNvPr id="15363" name="Rectangle 1">
            <a:extLst>
              <a:ext uri="{FF2B5EF4-FFF2-40B4-BE49-F238E27FC236}">
                <a16:creationId xmlns:a16="http://schemas.microsoft.com/office/drawing/2014/main" id="{C332A0F5-741B-7EF1-B52A-FECFB51E0C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4670425"/>
            <a:ext cx="20828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All slides © IG</a:t>
            </a:r>
          </a:p>
        </p:txBody>
      </p:sp>
      <p:sp>
        <p:nvSpPr>
          <p:cNvPr id="15364" name="Slide Number Placeholder 1">
            <a:extLst>
              <a:ext uri="{FF2B5EF4-FFF2-40B4-BE49-F238E27FC236}">
                <a16:creationId xmlns:a16="http://schemas.microsoft.com/office/drawing/2014/main" id="{B0AE6754-D724-B385-C5E2-6BC20F5DA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6DFA871-9BE5-43B2-B2F4-2C32550DC82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>
            <a:extLst>
              <a:ext uri="{FF2B5EF4-FFF2-40B4-BE49-F238E27FC236}">
                <a16:creationId xmlns:a16="http://schemas.microsoft.com/office/drawing/2014/main" id="{9C214A42-1358-13F5-EF55-D26425D7B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Customers Save Time and $$$</a:t>
            </a:r>
          </a:p>
        </p:txBody>
      </p:sp>
      <p:sp>
        <p:nvSpPr>
          <p:cNvPr id="32770" name="Content Placeholder 2">
            <a:extLst>
              <a:ext uri="{FF2B5EF4-FFF2-40B4-BE49-F238E27FC236}">
                <a16:creationId xmlns:a16="http://schemas.microsoft.com/office/drawing/2014/main" id="{E09EDEBF-F9CE-1656-9ED9-2467764AA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87475"/>
            <a:ext cx="7696200" cy="33940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1200">
                <a:latin typeface="Times New Roman" panose="02020603050405020304" pitchFamily="18" charset="0"/>
              </a:rPr>
              <a:t>(Stories from mid-2010s)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latin typeface="Times New Roman" panose="02020603050405020304" pitchFamily="18" charset="0"/>
              </a:rPr>
              <a:t>Dave Power, Associate Information Consultant at Eli Lilly and Company: “With AWS, Powers said, a new server can be up and running in </a:t>
            </a:r>
            <a:r>
              <a:rPr lang="en-US" altLang="en-US" sz="1200" b="1">
                <a:latin typeface="Times New Roman" panose="02020603050405020304" pitchFamily="18" charset="0"/>
              </a:rPr>
              <a:t>three minutes </a:t>
            </a:r>
            <a:r>
              <a:rPr lang="en-US" altLang="en-US" sz="1200">
                <a:latin typeface="Times New Roman" panose="02020603050405020304" pitchFamily="18" charset="0"/>
              </a:rPr>
              <a:t>(it used to take Eli Lilly </a:t>
            </a:r>
            <a:r>
              <a:rPr lang="en-US" altLang="en-US" sz="1200" b="1">
                <a:latin typeface="Times New Roman" panose="02020603050405020304" pitchFamily="18" charset="0"/>
              </a:rPr>
              <a:t>seven and a half weeks </a:t>
            </a:r>
            <a:r>
              <a:rPr lang="en-US" altLang="en-US" sz="1200">
                <a:latin typeface="Times New Roman" panose="02020603050405020304" pitchFamily="18" charset="0"/>
              </a:rPr>
              <a:t>to deploy a server internally) and a </a:t>
            </a:r>
            <a:r>
              <a:rPr lang="en-US" altLang="en-US" sz="1200" b="1">
                <a:latin typeface="Times New Roman" panose="02020603050405020304" pitchFamily="18" charset="0"/>
              </a:rPr>
              <a:t>64-node Linux cluster </a:t>
            </a:r>
            <a:r>
              <a:rPr lang="en-US" altLang="en-US" sz="1200">
                <a:latin typeface="Times New Roman" panose="02020603050405020304" pitchFamily="18" charset="0"/>
              </a:rPr>
              <a:t>can be online in five minutes (compared with three months internally). … It's just shy of instantaneous.”</a:t>
            </a:r>
          </a:p>
          <a:p>
            <a:pPr eaLnBrk="1" hangingPunct="1">
              <a:lnSpc>
                <a:spcPct val="90000"/>
              </a:lnSpc>
            </a:pPr>
            <a:endParaRPr lang="en-US" altLang="en-US" sz="12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latin typeface="Times New Roman" panose="02020603050405020304" pitchFamily="18" charset="0"/>
              </a:rPr>
              <a:t>Ingo Elfering, Vice President of Information Technology Strategy, GlaxoSmithKline: “With Online Services, we are able to reduce our IT </a:t>
            </a:r>
            <a:r>
              <a:rPr lang="en-US" altLang="en-US" sz="1200" b="1">
                <a:latin typeface="Times New Roman" panose="02020603050405020304" pitchFamily="18" charset="0"/>
              </a:rPr>
              <a:t>operational costs </a:t>
            </a:r>
            <a:r>
              <a:rPr lang="en-US" altLang="en-US" sz="1200">
                <a:latin typeface="Times New Roman" panose="02020603050405020304" pitchFamily="18" charset="0"/>
              </a:rPr>
              <a:t>by roughly </a:t>
            </a:r>
            <a:r>
              <a:rPr lang="en-US" altLang="en-US" sz="1200" b="1">
                <a:latin typeface="Times New Roman" panose="02020603050405020304" pitchFamily="18" charset="0"/>
              </a:rPr>
              <a:t>30% </a:t>
            </a:r>
            <a:r>
              <a:rPr lang="en-US" altLang="en-US" sz="1200">
                <a:latin typeface="Times New Roman" panose="02020603050405020304" pitchFamily="18" charset="0"/>
              </a:rPr>
              <a:t>of what we’re spending”</a:t>
            </a:r>
          </a:p>
          <a:p>
            <a:pPr eaLnBrk="1" hangingPunct="1">
              <a:lnSpc>
                <a:spcPct val="90000"/>
              </a:lnSpc>
            </a:pPr>
            <a:endParaRPr lang="en-US" altLang="en-US" sz="12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latin typeface="Times New Roman" panose="02020603050405020304" pitchFamily="18" charset="0"/>
              </a:rPr>
              <a:t>Jim Swartz, CIO, Sybase: “At Sybase, a private cloud of virtual servers inside its datacenter has saved nearly</a:t>
            </a:r>
            <a:r>
              <a:rPr lang="en-US" altLang="en-US" sz="1200" b="1">
                <a:latin typeface="Times New Roman" panose="02020603050405020304" pitchFamily="18" charset="0"/>
              </a:rPr>
              <a:t> $US2 million annually </a:t>
            </a:r>
            <a:r>
              <a:rPr lang="en-US" altLang="en-US" sz="1200">
                <a:latin typeface="Times New Roman" panose="02020603050405020304" pitchFamily="18" charset="0"/>
              </a:rPr>
              <a:t>since 2006, Swartz says, because the company can share computing power and storage resources across servers.”</a:t>
            </a:r>
          </a:p>
          <a:p>
            <a:pPr eaLnBrk="1" hangingPunct="1">
              <a:lnSpc>
                <a:spcPct val="90000"/>
              </a:lnSpc>
            </a:pPr>
            <a:endParaRPr lang="en-US" altLang="en-US" sz="12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latin typeface="Times New Roman" panose="02020603050405020304" pitchFamily="18" charset="0"/>
              </a:rPr>
              <a:t>100s of startups in Silicon Valley can harness large computing resources without buying their own machines.</a:t>
            </a:r>
          </a:p>
          <a:p>
            <a:pPr eaLnBrk="1" hangingPunct="1">
              <a:lnSpc>
                <a:spcPct val="90000"/>
              </a:lnSpc>
            </a:pPr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2771" name="Slide Number Placeholder 1">
            <a:extLst>
              <a:ext uri="{FF2B5EF4-FFF2-40B4-BE49-F238E27FC236}">
                <a16:creationId xmlns:a16="http://schemas.microsoft.com/office/drawing/2014/main" id="{505E6900-D44A-5A4C-AB8D-BF1062237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C15A186-3D5F-42B9-A18D-B8040B08BB0C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>
            <a:extLst>
              <a:ext uri="{FF2B5EF4-FFF2-40B4-BE49-F238E27FC236}">
                <a16:creationId xmlns:a16="http://schemas.microsoft.com/office/drawing/2014/main" id="{4A33A120-7C23-C5BC-8E0A-2DB46FB74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But what exactly IS a cloud?</a:t>
            </a:r>
          </a:p>
        </p:txBody>
      </p:sp>
      <p:sp>
        <p:nvSpPr>
          <p:cNvPr id="34818" name="Content Placeholder 2">
            <a:extLst>
              <a:ext uri="{FF2B5EF4-FFF2-40B4-BE49-F238E27FC236}">
                <a16:creationId xmlns:a16="http://schemas.microsoft.com/office/drawing/2014/main" id="{244B2D31-B3A9-5A50-5992-290C1FB70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87475"/>
            <a:ext cx="4953000" cy="3394075"/>
          </a:xfrm>
        </p:spPr>
        <p:txBody>
          <a:bodyPr/>
          <a:lstStyle/>
          <a:p>
            <a:pPr eaLnBrk="1" hangingPunct="1"/>
            <a:endParaRPr lang="en-US" altLang="en-US" sz="1400">
              <a:latin typeface="Times New Roman" panose="02020603050405020304" pitchFamily="18" charset="0"/>
            </a:endParaRPr>
          </a:p>
        </p:txBody>
      </p:sp>
      <p:sp>
        <p:nvSpPr>
          <p:cNvPr id="34819" name="Slide Number Placeholder 1">
            <a:extLst>
              <a:ext uri="{FF2B5EF4-FFF2-40B4-BE49-F238E27FC236}">
                <a16:creationId xmlns:a16="http://schemas.microsoft.com/office/drawing/2014/main" id="{EAF3288B-2EA3-AEB8-A54E-A3308E9FB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A28B6F3-7EB9-4F74-BE1B-AD2CEEC15452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3">
            <a:extLst>
              <a:ext uri="{FF2B5EF4-FFF2-40B4-BE49-F238E27FC236}">
                <a16:creationId xmlns:a16="http://schemas.microsoft.com/office/drawing/2014/main" id="{2EB4A7D7-38CB-007E-1966-103BF29F9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550" y="1885950"/>
            <a:ext cx="893763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6" name="Picture 3">
            <a:extLst>
              <a:ext uri="{FF2B5EF4-FFF2-40B4-BE49-F238E27FC236}">
                <a16:creationId xmlns:a16="http://schemas.microsoft.com/office/drawing/2014/main" id="{23B4B21A-F136-EA61-6BB5-8877C6958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50" y="2038350"/>
            <a:ext cx="893763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>
            <a:extLst>
              <a:ext uri="{FF2B5EF4-FFF2-40B4-BE49-F238E27FC236}">
                <a16:creationId xmlns:a16="http://schemas.microsoft.com/office/drawing/2014/main" id="{FFE46B92-F2DF-236A-7AF3-718DF0A74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350" y="2190750"/>
            <a:ext cx="893763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3">
            <a:extLst>
              <a:ext uri="{FF2B5EF4-FFF2-40B4-BE49-F238E27FC236}">
                <a16:creationId xmlns:a16="http://schemas.microsoft.com/office/drawing/2014/main" id="{0B6F0527-D65E-4E66-E3C6-D9BFC0C2A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0" y="2343150"/>
            <a:ext cx="893763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itle 1">
            <a:extLst>
              <a:ext uri="{FF2B5EF4-FFF2-40B4-BE49-F238E27FC236}">
                <a16:creationId xmlns:a16="http://schemas.microsoft.com/office/drawing/2014/main" id="{C5D6613A-358A-8364-A3D4-38DE9FDD2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9550"/>
            <a:ext cx="8382000" cy="841375"/>
          </a:xfrm>
        </p:spPr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What is a Cloud?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D98BF-C63A-443A-9CC2-F1CC4DE7E0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200">
                <a:latin typeface="Times New Roman" panose="02020603050405020304" pitchFamily="18" charset="0"/>
              </a:rPr>
              <a:t>It’s a cluster!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>
                <a:latin typeface="Times New Roman" panose="02020603050405020304" pitchFamily="18" charset="0"/>
              </a:rPr>
              <a:t>It’s a supercomputer!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>
                <a:latin typeface="Times New Roman" panose="02020603050405020304" pitchFamily="18" charset="0"/>
              </a:rPr>
              <a:t>It’s a datastore!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>
                <a:latin typeface="Times New Roman" panose="02020603050405020304" pitchFamily="18" charset="0"/>
              </a:rPr>
              <a:t>It’s superman!</a:t>
            </a:r>
          </a:p>
          <a:p>
            <a:pPr eaLnBrk="1" hangingPunct="1">
              <a:lnSpc>
                <a:spcPct val="80000"/>
              </a:lnSpc>
            </a:pPr>
            <a:endParaRPr lang="en-US" altLang="en-US" sz="22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200">
                <a:latin typeface="Times New Roman" panose="02020603050405020304" pitchFamily="18" charset="0"/>
              </a:rPr>
              <a:t>None of the above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>
                <a:latin typeface="Times New Roman" panose="02020603050405020304" pitchFamily="18" charset="0"/>
              </a:rPr>
              <a:t>All of the above</a:t>
            </a:r>
          </a:p>
          <a:p>
            <a:pPr eaLnBrk="1" hangingPunct="1">
              <a:lnSpc>
                <a:spcPct val="80000"/>
              </a:lnSpc>
            </a:pPr>
            <a:endParaRPr lang="en-US" altLang="en-US" sz="22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200">
                <a:latin typeface="Times New Roman" panose="02020603050405020304" pitchFamily="18" charset="0"/>
              </a:rPr>
              <a:t>Cloud = </a:t>
            </a:r>
            <a:r>
              <a:rPr lang="en-US" altLang="en-US" sz="2200">
                <a:solidFill>
                  <a:srgbClr val="C0504D"/>
                </a:solidFill>
                <a:latin typeface="Times New Roman" panose="02020603050405020304" pitchFamily="18" charset="0"/>
              </a:rPr>
              <a:t>Lots of storage </a:t>
            </a:r>
            <a:r>
              <a:rPr lang="en-US" altLang="en-US" sz="2200">
                <a:latin typeface="Times New Roman" panose="02020603050405020304" pitchFamily="18" charset="0"/>
              </a:rPr>
              <a:t>+</a:t>
            </a:r>
            <a:r>
              <a:rPr lang="en-US" altLang="en-US" sz="2200">
                <a:solidFill>
                  <a:srgbClr val="C0504D"/>
                </a:solidFill>
                <a:latin typeface="Times New Roman" panose="02020603050405020304" pitchFamily="18" charset="0"/>
              </a:rPr>
              <a:t> compute cycles nearby</a:t>
            </a:r>
          </a:p>
          <a:p>
            <a:pPr eaLnBrk="1" hangingPunct="1">
              <a:lnSpc>
                <a:spcPct val="80000"/>
              </a:lnSpc>
            </a:pPr>
            <a:endParaRPr lang="en-US" altLang="en-US" sz="2200">
              <a:latin typeface="Times New Roman" panose="02020603050405020304" pitchFamily="18" charset="0"/>
            </a:endParaRPr>
          </a:p>
        </p:txBody>
      </p:sp>
      <p:sp>
        <p:nvSpPr>
          <p:cNvPr id="16" name="Cloud">
            <a:extLst>
              <a:ext uri="{FF2B5EF4-FFF2-40B4-BE49-F238E27FC236}">
                <a16:creationId xmlns:a16="http://schemas.microsoft.com/office/drawing/2014/main" id="{7990BD27-ECBA-7534-4F7A-59ABB4B366C2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 rot="-742519">
            <a:off x="3049588" y="1800225"/>
            <a:ext cx="2833687" cy="189865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4 w 21600"/>
              <a:gd name="T13" fmla="*/ 3258 h 21600"/>
              <a:gd name="T14" fmla="*/ 17088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-1" y="8613"/>
                  <a:pt x="-1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4" y="13940"/>
                  <a:pt x="474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299"/>
                  <a:pt x="6247" y="20299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6"/>
                  <a:pt x="11036" y="21596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6"/>
                  <a:pt x="15802" y="18946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-1"/>
                  <a:pt x="16758" y="-1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-1"/>
                  <a:pt x="13174" y="-1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49"/>
                  <a:pt x="9358" y="649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1"/>
                  <a:pt x="5288" y="1971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09"/>
                  <a:pt x="2172" y="13109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7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ea typeface="ＭＳ Ｐゴシック" panose="020B0600070205080204" pitchFamily="34" charset="-128"/>
            </a:endParaRPr>
          </a:p>
        </p:txBody>
      </p:sp>
      <p:pic>
        <p:nvPicPr>
          <p:cNvPr id="36872" name="Picture 3">
            <a:extLst>
              <a:ext uri="{FF2B5EF4-FFF2-40B4-BE49-F238E27FC236}">
                <a16:creationId xmlns:a16="http://schemas.microsoft.com/office/drawing/2014/main" id="{08C44274-806E-7E3A-4FD8-C00ED4208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038350"/>
            <a:ext cx="89535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3" name="Picture 3">
            <a:extLst>
              <a:ext uri="{FF2B5EF4-FFF2-40B4-BE49-F238E27FC236}">
                <a16:creationId xmlns:a16="http://schemas.microsoft.com/office/drawing/2014/main" id="{404BBB7D-039B-B501-8B0E-B3B647DEA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190750"/>
            <a:ext cx="89535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4" name="Picture 3">
            <a:extLst>
              <a:ext uri="{FF2B5EF4-FFF2-40B4-BE49-F238E27FC236}">
                <a16:creationId xmlns:a16="http://schemas.microsoft.com/office/drawing/2014/main" id="{6F0F5EE5-E176-6E05-B2A3-427CE4239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343150"/>
            <a:ext cx="89535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5" name="Picture 3">
            <a:extLst>
              <a:ext uri="{FF2B5EF4-FFF2-40B4-BE49-F238E27FC236}">
                <a16:creationId xmlns:a16="http://schemas.microsoft.com/office/drawing/2014/main" id="{E1982331-9E74-EE98-24FA-119800E26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495550"/>
            <a:ext cx="89535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6" name="Slide Number Placeholder 1">
            <a:extLst>
              <a:ext uri="{FF2B5EF4-FFF2-40B4-BE49-F238E27FC236}">
                <a16:creationId xmlns:a16="http://schemas.microsoft.com/office/drawing/2014/main" id="{182BEF34-78F2-3E27-D1E1-5345F804C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F6DC01E-BF51-434C-9ACC-DB4F172B7B17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>
            <a:extLst>
              <a:ext uri="{FF2B5EF4-FFF2-40B4-BE49-F238E27FC236}">
                <a16:creationId xmlns:a16="http://schemas.microsoft.com/office/drawing/2014/main" id="{DE1C4BF2-C983-7EB6-27D4-0AAC30B79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What is a Cloud?</a:t>
            </a:r>
          </a:p>
        </p:txBody>
      </p:sp>
      <p:sp>
        <p:nvSpPr>
          <p:cNvPr id="38914" name="Content Placeholder 2">
            <a:extLst>
              <a:ext uri="{FF2B5EF4-FFF2-40B4-BE49-F238E27FC236}">
                <a16:creationId xmlns:a16="http://schemas.microsoft.com/office/drawing/2014/main" id="{3C8D5224-2EB2-F66C-45EF-18C5DAA49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04950"/>
            <a:ext cx="7848600" cy="3429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1800">
                <a:latin typeface="Times New Roman" panose="02020603050405020304" pitchFamily="18" charset="0"/>
              </a:rPr>
              <a:t>A single-site cloud (aka “Datacenter”) consists of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500">
                <a:latin typeface="Times New Roman" panose="02020603050405020304" pitchFamily="18" charset="0"/>
              </a:rPr>
              <a:t>Compute nodes (grouped into racks) (2)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500">
                <a:latin typeface="Times New Roman" panose="02020603050405020304" pitchFamily="18" charset="0"/>
              </a:rPr>
              <a:t>Switches, connecting the racks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500">
                <a:latin typeface="Times New Roman" panose="02020603050405020304" pitchFamily="18" charset="0"/>
              </a:rPr>
              <a:t>A network topology, e.g., hierarchical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500">
                <a:latin typeface="Times New Roman" panose="02020603050405020304" pitchFamily="18" charset="0"/>
              </a:rPr>
              <a:t>Storage (backend) nodes connected to the network (3)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500">
                <a:latin typeface="Times New Roman" panose="02020603050405020304" pitchFamily="18" charset="0"/>
              </a:rPr>
              <a:t>Front-end for submitting jobs and receiving client requests (1)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500">
                <a:latin typeface="Times New Roman" panose="02020603050405020304" pitchFamily="18" charset="0"/>
              </a:rPr>
              <a:t>(1,2,3: Often called “three-tier architecture”)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500">
                <a:latin typeface="Times New Roman" panose="02020603050405020304" pitchFamily="18" charset="0"/>
              </a:rPr>
              <a:t>Software Services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>
                <a:latin typeface="Times New Roman" panose="02020603050405020304" pitchFamily="18" charset="0"/>
              </a:rPr>
              <a:t>A geographically distributed cloud consists of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500">
                <a:latin typeface="Times New Roman" panose="02020603050405020304" pitchFamily="18" charset="0"/>
              </a:rPr>
              <a:t>Multiple such sites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500">
                <a:latin typeface="Times New Roman" panose="02020603050405020304" pitchFamily="18" charset="0"/>
              </a:rPr>
              <a:t>Each site perhaps with a different structure and services</a:t>
            </a:r>
          </a:p>
          <a:p>
            <a:pPr eaLnBrk="1" hangingPunct="1">
              <a:lnSpc>
                <a:spcPct val="80000"/>
              </a:lnSpc>
            </a:pPr>
            <a:endParaRPr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38915" name="Slide Number Placeholder 1">
            <a:extLst>
              <a:ext uri="{FF2B5EF4-FFF2-40B4-BE49-F238E27FC236}">
                <a16:creationId xmlns:a16="http://schemas.microsoft.com/office/drawing/2014/main" id="{28D685B7-CA7F-1E7F-5BEC-F655DFB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D58DE6F-7D44-42B1-8C96-307B17CB93A2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>
            <a:extLst>
              <a:ext uri="{FF2B5EF4-FFF2-40B4-BE49-F238E27FC236}">
                <a16:creationId xmlns:a16="http://schemas.microsoft.com/office/drawing/2014/main" id="{43EFDF84-F39F-D4E9-52C3-FBEBBC27F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9550"/>
            <a:ext cx="8382000" cy="841375"/>
          </a:xfrm>
        </p:spPr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A Sample Cloud Topology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6F041-5995-4413-19A4-9BFC75896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9600" y="2038350"/>
            <a:ext cx="3048000" cy="381000"/>
          </a:xfrm>
        </p:spPr>
        <p:txBody>
          <a:bodyPr rtlCol="0">
            <a:normAutofit fontScale="6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b="1" dirty="0">
                <a:ea typeface="+mn-ea"/>
                <a:cs typeface="+mn-cs"/>
              </a:rPr>
              <a:t>So then, what is a cluster?</a:t>
            </a:r>
          </a:p>
        </p:txBody>
      </p:sp>
      <p:pic>
        <p:nvPicPr>
          <p:cNvPr id="40963" name="Picture 2">
            <a:extLst>
              <a:ext uri="{FF2B5EF4-FFF2-40B4-BE49-F238E27FC236}">
                <a16:creationId xmlns:a16="http://schemas.microsoft.com/office/drawing/2014/main" id="{1E0D0E0C-31B3-78E7-DA31-145B4F5BA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1495425"/>
            <a:ext cx="5797550" cy="326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Slide Number Placeholder 1">
            <a:extLst>
              <a:ext uri="{FF2B5EF4-FFF2-40B4-BE49-F238E27FC236}">
                <a16:creationId xmlns:a16="http://schemas.microsoft.com/office/drawing/2014/main" id="{6D15C874-69B9-12EB-A9EF-6FFCA3ED5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6CB4E48-5891-4D3D-A28E-7E168207683F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>
            <a:extLst>
              <a:ext uri="{FF2B5EF4-FFF2-40B4-BE49-F238E27FC236}">
                <a16:creationId xmlns:a16="http://schemas.microsoft.com/office/drawing/2014/main" id="{77810282-10C2-2CF2-6642-EC178528F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>
                <a:latin typeface="Whitney-BlackSC" pitchFamily="1" charset="0"/>
              </a:rPr>
              <a:t>“</a:t>
            </a:r>
            <a:r>
              <a:rPr lang="en-US" altLang="ja-JP">
                <a:latin typeface="Whitney-BlackSC" pitchFamily="1" charset="0"/>
              </a:rPr>
              <a:t>A Cloudy History of Time</a:t>
            </a:r>
            <a:r>
              <a:rPr lang="ja-JP" altLang="en-US">
                <a:latin typeface="Whitney-BlackSC" pitchFamily="1" charset="0"/>
              </a:rPr>
              <a:t>”</a:t>
            </a:r>
            <a:endParaRPr lang="en-US" altLang="en-US">
              <a:latin typeface="Whitney-BlackSC" pitchFamily="1" charset="0"/>
            </a:endParaRPr>
          </a:p>
        </p:txBody>
      </p:sp>
      <p:sp>
        <p:nvSpPr>
          <p:cNvPr id="43010" name="Line 6">
            <a:extLst>
              <a:ext uri="{FF2B5EF4-FFF2-40B4-BE49-F238E27FC236}">
                <a16:creationId xmlns:a16="http://schemas.microsoft.com/office/drawing/2014/main" id="{50D20485-C32F-C15D-215F-CE47C6013AF1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1876425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1" name="Line 7">
            <a:extLst>
              <a:ext uri="{FF2B5EF4-FFF2-40B4-BE49-F238E27FC236}">
                <a16:creationId xmlns:a16="http://schemas.microsoft.com/office/drawing/2014/main" id="{56D0734E-E3FF-D4C7-8714-82012C442B71}"/>
              </a:ext>
            </a:extLst>
          </p:cNvPr>
          <p:cNvSpPr>
            <a:spLocks noChangeShapeType="1"/>
          </p:cNvSpPr>
          <p:nvPr/>
        </p:nvSpPr>
        <p:spPr bwMode="auto">
          <a:xfrm>
            <a:off x="1371600" y="2124075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2" name="Line 8">
            <a:extLst>
              <a:ext uri="{FF2B5EF4-FFF2-40B4-BE49-F238E27FC236}">
                <a16:creationId xmlns:a16="http://schemas.microsoft.com/office/drawing/2014/main" id="{3606D904-FF9B-B7B9-1648-9B7EC8BA4C96}"/>
              </a:ext>
            </a:extLst>
          </p:cNvPr>
          <p:cNvSpPr>
            <a:spLocks noChangeShapeType="1"/>
          </p:cNvSpPr>
          <p:nvPr/>
        </p:nvSpPr>
        <p:spPr bwMode="auto">
          <a:xfrm>
            <a:off x="2386013" y="2428875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3" name="Line 9">
            <a:extLst>
              <a:ext uri="{FF2B5EF4-FFF2-40B4-BE49-F238E27FC236}">
                <a16:creationId xmlns:a16="http://schemas.microsoft.com/office/drawing/2014/main" id="{A0A175EA-FF40-EAEA-35F1-0B34BFEA4244}"/>
              </a:ext>
            </a:extLst>
          </p:cNvPr>
          <p:cNvSpPr>
            <a:spLocks noChangeShapeType="1"/>
          </p:cNvSpPr>
          <p:nvPr/>
        </p:nvSpPr>
        <p:spPr bwMode="auto">
          <a:xfrm>
            <a:off x="3467100" y="2725738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4" name="Line 10">
            <a:extLst>
              <a:ext uri="{FF2B5EF4-FFF2-40B4-BE49-F238E27FC236}">
                <a16:creationId xmlns:a16="http://schemas.microsoft.com/office/drawing/2014/main" id="{9D829811-3F59-C7F0-0A11-66AEAB670228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8350" y="3078163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5" name="Line 11">
            <a:extLst>
              <a:ext uri="{FF2B5EF4-FFF2-40B4-BE49-F238E27FC236}">
                <a16:creationId xmlns:a16="http://schemas.microsoft.com/office/drawing/2014/main" id="{CD4CE4EB-EBCB-210D-21DA-7C4C18E281FF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0" y="3382963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6" name="Line 12">
            <a:extLst>
              <a:ext uri="{FF2B5EF4-FFF2-40B4-BE49-F238E27FC236}">
                <a16:creationId xmlns:a16="http://schemas.microsoft.com/office/drawing/2014/main" id="{3F968057-C908-54E5-C669-9F79C0D791F0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3694113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7" name="Text Box 13">
            <a:extLst>
              <a:ext uri="{FF2B5EF4-FFF2-40B4-BE49-F238E27FC236}">
                <a16:creationId xmlns:a16="http://schemas.microsoft.com/office/drawing/2014/main" id="{05DD09B5-895B-85C7-93A5-35E18249A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63" y="2105025"/>
            <a:ext cx="5492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1940</a:t>
            </a:r>
          </a:p>
        </p:txBody>
      </p:sp>
      <p:sp>
        <p:nvSpPr>
          <p:cNvPr id="43018" name="Text Box 14">
            <a:extLst>
              <a:ext uri="{FF2B5EF4-FFF2-40B4-BE49-F238E27FC236}">
                <a16:creationId xmlns:a16="http://schemas.microsoft.com/office/drawing/2014/main" id="{26829935-17AA-EDB8-825E-C508F8655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0138" y="2370138"/>
            <a:ext cx="542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1950</a:t>
            </a:r>
          </a:p>
        </p:txBody>
      </p:sp>
      <p:sp>
        <p:nvSpPr>
          <p:cNvPr id="43019" name="Text Box 15">
            <a:extLst>
              <a:ext uri="{FF2B5EF4-FFF2-40B4-BE49-F238E27FC236}">
                <a16:creationId xmlns:a16="http://schemas.microsoft.com/office/drawing/2014/main" id="{172B3377-1E61-D933-61DE-818736DEEA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2684463"/>
            <a:ext cx="547688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1960</a:t>
            </a:r>
          </a:p>
        </p:txBody>
      </p:sp>
      <p:sp>
        <p:nvSpPr>
          <p:cNvPr id="43020" name="Text Box 16">
            <a:extLst>
              <a:ext uri="{FF2B5EF4-FFF2-40B4-BE49-F238E27FC236}">
                <a16:creationId xmlns:a16="http://schemas.microsoft.com/office/drawing/2014/main" id="{2851C192-8A46-83EA-769B-4AD2A14F9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7225" y="2989263"/>
            <a:ext cx="539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1970</a:t>
            </a:r>
          </a:p>
        </p:txBody>
      </p:sp>
      <p:sp>
        <p:nvSpPr>
          <p:cNvPr id="43021" name="Text Box 17">
            <a:extLst>
              <a:ext uri="{FF2B5EF4-FFF2-40B4-BE49-F238E27FC236}">
                <a16:creationId xmlns:a16="http://schemas.microsoft.com/office/drawing/2014/main" id="{5E28B21C-2CF7-EA42-70AE-A66664424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5300" y="3309938"/>
            <a:ext cx="546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1980</a:t>
            </a:r>
          </a:p>
        </p:txBody>
      </p:sp>
      <p:sp>
        <p:nvSpPr>
          <p:cNvPr id="43022" name="Text Box 18">
            <a:extLst>
              <a:ext uri="{FF2B5EF4-FFF2-40B4-BE49-F238E27FC236}">
                <a16:creationId xmlns:a16="http://schemas.microsoft.com/office/drawing/2014/main" id="{ED7E686B-EAAB-865B-7FCE-BFED072A5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5750" y="3654425"/>
            <a:ext cx="54610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1990</a:t>
            </a:r>
          </a:p>
        </p:txBody>
      </p:sp>
      <p:sp>
        <p:nvSpPr>
          <p:cNvPr id="43023" name="Text Box 19">
            <a:extLst>
              <a:ext uri="{FF2B5EF4-FFF2-40B4-BE49-F238E27FC236}">
                <a16:creationId xmlns:a16="http://schemas.microsoft.com/office/drawing/2014/main" id="{D26CCA23-B105-E612-8622-9E1F0ED56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5088" y="3951288"/>
            <a:ext cx="542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2000</a:t>
            </a:r>
          </a:p>
        </p:txBody>
      </p:sp>
      <p:sp>
        <p:nvSpPr>
          <p:cNvPr id="43024" name="AutoShape 20">
            <a:extLst>
              <a:ext uri="{FF2B5EF4-FFF2-40B4-BE49-F238E27FC236}">
                <a16:creationId xmlns:a16="http://schemas.microsoft.com/office/drawing/2014/main" id="{1408FEBC-E69E-8A37-711F-3845A7117CEE}"/>
              </a:ext>
            </a:extLst>
          </p:cNvPr>
          <p:cNvSpPr>
            <a:spLocks/>
          </p:cNvSpPr>
          <p:nvPr/>
        </p:nvSpPr>
        <p:spPr bwMode="auto">
          <a:xfrm rot="-4402542">
            <a:off x="3427413" y="1238250"/>
            <a:ext cx="255588" cy="2268537"/>
          </a:xfrm>
          <a:prstGeom prst="rightBrace">
            <a:avLst>
              <a:gd name="adj1" fmla="val 4746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3025" name="Text Box 22">
            <a:extLst>
              <a:ext uri="{FF2B5EF4-FFF2-40B4-BE49-F238E27FC236}">
                <a16:creationId xmlns:a16="http://schemas.microsoft.com/office/drawing/2014/main" id="{82260A3E-88F3-795B-C446-E442E1A68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3763" y="1736725"/>
            <a:ext cx="24590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Timesharing Companies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&amp; Data Processing Industry </a:t>
            </a:r>
          </a:p>
        </p:txBody>
      </p:sp>
      <p:sp>
        <p:nvSpPr>
          <p:cNvPr id="43026" name="Line 23">
            <a:extLst>
              <a:ext uri="{FF2B5EF4-FFF2-40B4-BE49-F238E27FC236}">
                <a16:creationId xmlns:a16="http://schemas.microsoft.com/office/drawing/2014/main" id="{8DD6088E-CE45-2424-0FBF-86381CE5754F}"/>
              </a:ext>
            </a:extLst>
          </p:cNvPr>
          <p:cNvSpPr>
            <a:spLocks noChangeShapeType="1"/>
          </p:cNvSpPr>
          <p:nvPr/>
        </p:nvSpPr>
        <p:spPr bwMode="auto">
          <a:xfrm>
            <a:off x="7772400" y="3998913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7" name="AutoShape 25">
            <a:extLst>
              <a:ext uri="{FF2B5EF4-FFF2-40B4-BE49-F238E27FC236}">
                <a16:creationId xmlns:a16="http://schemas.microsoft.com/office/drawing/2014/main" id="{A9D09E8A-63F6-9C7B-72F2-DD58FFDA0BF8}"/>
              </a:ext>
            </a:extLst>
          </p:cNvPr>
          <p:cNvSpPr>
            <a:spLocks/>
          </p:cNvSpPr>
          <p:nvPr/>
        </p:nvSpPr>
        <p:spPr bwMode="auto">
          <a:xfrm rot="-4390847">
            <a:off x="6032501" y="1571625"/>
            <a:ext cx="273050" cy="3165475"/>
          </a:xfrm>
          <a:prstGeom prst="rightBrace">
            <a:avLst>
              <a:gd name="adj1" fmla="val 6397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3028" name="Text Box 26">
            <a:extLst>
              <a:ext uri="{FF2B5EF4-FFF2-40B4-BE49-F238E27FC236}">
                <a16:creationId xmlns:a16="http://schemas.microsoft.com/office/drawing/2014/main" id="{D353CD9C-DDD6-D10B-D0BD-A0964FBA5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4088" y="2768600"/>
            <a:ext cx="6397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Grids</a:t>
            </a:r>
          </a:p>
        </p:txBody>
      </p:sp>
      <p:sp>
        <p:nvSpPr>
          <p:cNvPr id="43029" name="AutoShape 27">
            <a:extLst>
              <a:ext uri="{FF2B5EF4-FFF2-40B4-BE49-F238E27FC236}">
                <a16:creationId xmlns:a16="http://schemas.microsoft.com/office/drawing/2014/main" id="{4D457C4E-4DF4-BD51-E2C8-B44F335B1277}"/>
              </a:ext>
            </a:extLst>
          </p:cNvPr>
          <p:cNvSpPr>
            <a:spLocks/>
          </p:cNvSpPr>
          <p:nvPr/>
        </p:nvSpPr>
        <p:spPr bwMode="auto">
          <a:xfrm rot="-4489965">
            <a:off x="7828756" y="2142332"/>
            <a:ext cx="376237" cy="1562100"/>
          </a:xfrm>
          <a:prstGeom prst="rightBrace">
            <a:avLst>
              <a:gd name="adj1" fmla="val 333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3030" name="Text Box 28">
            <a:extLst>
              <a:ext uri="{FF2B5EF4-FFF2-40B4-BE49-F238E27FC236}">
                <a16:creationId xmlns:a16="http://schemas.microsoft.com/office/drawing/2014/main" id="{C9B457EA-7912-4429-D3F4-3777FFCA1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3100" y="4270375"/>
            <a:ext cx="1936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Peer to peer systems</a:t>
            </a:r>
          </a:p>
        </p:txBody>
      </p:sp>
      <p:sp>
        <p:nvSpPr>
          <p:cNvPr id="43031" name="AutoShape 29">
            <a:extLst>
              <a:ext uri="{FF2B5EF4-FFF2-40B4-BE49-F238E27FC236}">
                <a16:creationId xmlns:a16="http://schemas.microsoft.com/office/drawing/2014/main" id="{6608BBC5-3B93-14E8-26A2-C7B4D8BF3F86}"/>
              </a:ext>
            </a:extLst>
          </p:cNvPr>
          <p:cNvSpPr>
            <a:spLocks/>
          </p:cNvSpPr>
          <p:nvPr/>
        </p:nvSpPr>
        <p:spPr bwMode="auto">
          <a:xfrm rot="-4431581">
            <a:off x="6312694" y="1072357"/>
            <a:ext cx="339725" cy="3513137"/>
          </a:xfrm>
          <a:prstGeom prst="rightBrace">
            <a:avLst>
              <a:gd name="adj1" fmla="val 6788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3032" name="Text Box 30">
            <a:extLst>
              <a:ext uri="{FF2B5EF4-FFF2-40B4-BE49-F238E27FC236}">
                <a16:creationId xmlns:a16="http://schemas.microsoft.com/office/drawing/2014/main" id="{BFBD9D0A-DCD5-44CC-DFA1-6921B77F43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5225" y="2371725"/>
            <a:ext cx="8572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Clusters</a:t>
            </a:r>
          </a:p>
        </p:txBody>
      </p:sp>
      <p:sp>
        <p:nvSpPr>
          <p:cNvPr id="43033" name="AutoShape 31">
            <a:extLst>
              <a:ext uri="{FF2B5EF4-FFF2-40B4-BE49-F238E27FC236}">
                <a16:creationId xmlns:a16="http://schemas.microsoft.com/office/drawing/2014/main" id="{1A686CB7-79BF-12CF-1C9C-0D559EF891D4}"/>
              </a:ext>
            </a:extLst>
          </p:cNvPr>
          <p:cNvSpPr>
            <a:spLocks/>
          </p:cNvSpPr>
          <p:nvPr/>
        </p:nvSpPr>
        <p:spPr bwMode="auto">
          <a:xfrm rot="-4408661">
            <a:off x="1569243" y="1015207"/>
            <a:ext cx="246063" cy="1600200"/>
          </a:xfrm>
          <a:prstGeom prst="rightBrace">
            <a:avLst>
              <a:gd name="adj1" fmla="val 3022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3034" name="Text Box 33">
            <a:extLst>
              <a:ext uri="{FF2B5EF4-FFF2-40B4-BE49-F238E27FC236}">
                <a16:creationId xmlns:a16="http://schemas.microsoft.com/office/drawing/2014/main" id="{7E0F6EB6-DD4F-97F5-DC48-BF1B44BE1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850" y="1408113"/>
            <a:ext cx="19272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The first datacenters!</a:t>
            </a:r>
          </a:p>
        </p:txBody>
      </p:sp>
      <p:sp>
        <p:nvSpPr>
          <p:cNvPr id="43035" name="AutoShape 35">
            <a:extLst>
              <a:ext uri="{FF2B5EF4-FFF2-40B4-BE49-F238E27FC236}">
                <a16:creationId xmlns:a16="http://schemas.microsoft.com/office/drawing/2014/main" id="{42F9D4E7-98F3-8751-0145-6AB6F4FFFDE3}"/>
              </a:ext>
            </a:extLst>
          </p:cNvPr>
          <p:cNvSpPr>
            <a:spLocks/>
          </p:cNvSpPr>
          <p:nvPr/>
        </p:nvSpPr>
        <p:spPr bwMode="auto">
          <a:xfrm rot="6358101">
            <a:off x="5768975" y="2765425"/>
            <a:ext cx="611188" cy="3436938"/>
          </a:xfrm>
          <a:prstGeom prst="rightBrace">
            <a:avLst>
              <a:gd name="adj1" fmla="val 43946"/>
              <a:gd name="adj2" fmla="val 49852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3036" name="Text Box 36">
            <a:extLst>
              <a:ext uri="{FF2B5EF4-FFF2-40B4-BE49-F238E27FC236}">
                <a16:creationId xmlns:a16="http://schemas.microsoft.com/office/drawing/2014/main" id="{3DD3F1CF-78A3-D58D-1ADE-958AD1D53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4738" y="3617913"/>
            <a:ext cx="12715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PCs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200"/>
              <a:t>(not distributed!)</a:t>
            </a:r>
          </a:p>
        </p:txBody>
      </p:sp>
      <p:sp>
        <p:nvSpPr>
          <p:cNvPr id="43037" name="AutoShape 37">
            <a:extLst>
              <a:ext uri="{FF2B5EF4-FFF2-40B4-BE49-F238E27FC236}">
                <a16:creationId xmlns:a16="http://schemas.microsoft.com/office/drawing/2014/main" id="{9AE95394-72DD-44D5-EEF4-732F5DBD0C02}"/>
              </a:ext>
            </a:extLst>
          </p:cNvPr>
          <p:cNvSpPr>
            <a:spLocks/>
          </p:cNvSpPr>
          <p:nvPr/>
        </p:nvSpPr>
        <p:spPr bwMode="auto">
          <a:xfrm rot="6240889">
            <a:off x="6602413" y="3459163"/>
            <a:ext cx="303212" cy="1547812"/>
          </a:xfrm>
          <a:prstGeom prst="rightBrace">
            <a:avLst>
              <a:gd name="adj1" fmla="val 21884"/>
              <a:gd name="adj2" fmla="val 4938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3038" name="Line 38">
            <a:extLst>
              <a:ext uri="{FF2B5EF4-FFF2-40B4-BE49-F238E27FC236}">
                <a16:creationId xmlns:a16="http://schemas.microsoft.com/office/drawing/2014/main" id="{4FA8A34E-8B76-67B3-EE71-AA6E6785C830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3613" y="3914775"/>
            <a:ext cx="1220787" cy="180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39" name="Text Box 40">
            <a:extLst>
              <a:ext uri="{FF2B5EF4-FFF2-40B4-BE49-F238E27FC236}">
                <a16:creationId xmlns:a16="http://schemas.microsoft.com/office/drawing/2014/main" id="{8EE62C35-1CF7-A692-67E7-43C661F03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8450" y="1781175"/>
            <a:ext cx="20875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Clouds and datacenters</a:t>
            </a:r>
          </a:p>
        </p:txBody>
      </p:sp>
      <p:sp>
        <p:nvSpPr>
          <p:cNvPr id="43040" name="Line 41">
            <a:extLst>
              <a:ext uri="{FF2B5EF4-FFF2-40B4-BE49-F238E27FC236}">
                <a16:creationId xmlns:a16="http://schemas.microsoft.com/office/drawing/2014/main" id="{CEB47E7C-BF9E-B363-F478-3A8BA45FC82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24563" y="3806825"/>
            <a:ext cx="220662" cy="522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41" name="AutoShape 34">
            <a:extLst>
              <a:ext uri="{FF2B5EF4-FFF2-40B4-BE49-F238E27FC236}">
                <a16:creationId xmlns:a16="http://schemas.microsoft.com/office/drawing/2014/main" id="{1A42563C-6286-771A-1C33-F4437DDF7BB2}"/>
              </a:ext>
            </a:extLst>
          </p:cNvPr>
          <p:cNvSpPr>
            <a:spLocks noChangeArrowheads="1"/>
          </p:cNvSpPr>
          <p:nvPr/>
        </p:nvSpPr>
        <p:spPr bwMode="auto">
          <a:xfrm rot="6463806">
            <a:off x="7965281" y="3828257"/>
            <a:ext cx="631825" cy="54768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3042" name="Text Box 24">
            <a:extLst>
              <a:ext uri="{FF2B5EF4-FFF2-40B4-BE49-F238E27FC236}">
                <a16:creationId xmlns:a16="http://schemas.microsoft.com/office/drawing/2014/main" id="{FAE7B4CE-E6FC-6466-085E-0D9D35EB9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9350" y="4259263"/>
            <a:ext cx="546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2012</a:t>
            </a:r>
          </a:p>
        </p:txBody>
      </p:sp>
      <p:pic>
        <p:nvPicPr>
          <p:cNvPr id="43043" name="Picture 5">
            <a:extLst>
              <a:ext uri="{FF2B5EF4-FFF2-40B4-BE49-F238E27FC236}">
                <a16:creationId xmlns:a16="http://schemas.microsoft.com/office/drawing/2014/main" id="{47E6152D-05BD-29F1-E379-ED9F2564A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8" t="20122" r="9898" b="20122"/>
          <a:stretch>
            <a:fillRect/>
          </a:stretch>
        </p:blipFill>
        <p:spPr bwMode="auto">
          <a:xfrm rot="-9819858">
            <a:off x="200025" y="2738438"/>
            <a:ext cx="8066088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44" name="Line 38">
            <a:extLst>
              <a:ext uri="{FF2B5EF4-FFF2-40B4-BE49-F238E27FC236}">
                <a16:creationId xmlns:a16="http://schemas.microsoft.com/office/drawing/2014/main" id="{FC00B845-139C-3EBF-E229-8493FDB3491F}"/>
              </a:ext>
            </a:extLst>
          </p:cNvPr>
          <p:cNvSpPr>
            <a:spLocks noChangeShapeType="1"/>
          </p:cNvSpPr>
          <p:nvPr/>
        </p:nvSpPr>
        <p:spPr bwMode="auto">
          <a:xfrm>
            <a:off x="7689850" y="2105025"/>
            <a:ext cx="387350" cy="606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45" name="Slide Number Placeholder 1">
            <a:extLst>
              <a:ext uri="{FF2B5EF4-FFF2-40B4-BE49-F238E27FC236}">
                <a16:creationId xmlns:a16="http://schemas.microsoft.com/office/drawing/2014/main" id="{0DC9BA38-5662-A067-432C-003EA31ED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1658B69-FAFE-4628-9A93-564BDFBACAFF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7" descr="p42fig4">
            <a:extLst>
              <a:ext uri="{FF2B5EF4-FFF2-40B4-BE49-F238E27FC236}">
                <a16:creationId xmlns:a16="http://schemas.microsoft.com/office/drawing/2014/main" id="{342D6B2F-CD32-2D79-9BDE-797238437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25" y="3535363"/>
            <a:ext cx="11938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8" name="Title 1">
            <a:extLst>
              <a:ext uri="{FF2B5EF4-FFF2-40B4-BE49-F238E27FC236}">
                <a16:creationId xmlns:a16="http://schemas.microsoft.com/office/drawing/2014/main" id="{C0102591-CBDF-2C67-0A28-F68895F20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>
                <a:latin typeface="Whitney-BlackSC" pitchFamily="1" charset="0"/>
              </a:rPr>
              <a:t>“</a:t>
            </a:r>
            <a:r>
              <a:rPr lang="en-US" altLang="ja-JP">
                <a:latin typeface="Whitney-BlackSC" pitchFamily="1" charset="0"/>
              </a:rPr>
              <a:t>A Cloudy History of Time</a:t>
            </a:r>
            <a:r>
              <a:rPr lang="ja-JP" altLang="en-US">
                <a:latin typeface="Whitney-BlackSC" pitchFamily="1" charset="0"/>
              </a:rPr>
              <a:t>”</a:t>
            </a:r>
            <a:endParaRPr lang="en-US" altLang="en-US">
              <a:latin typeface="Whitney-BlackSC" pitchFamily="1" charset="0"/>
            </a:endParaRPr>
          </a:p>
        </p:txBody>
      </p:sp>
      <p:sp>
        <p:nvSpPr>
          <p:cNvPr id="45059" name="Line 6">
            <a:extLst>
              <a:ext uri="{FF2B5EF4-FFF2-40B4-BE49-F238E27FC236}">
                <a16:creationId xmlns:a16="http://schemas.microsoft.com/office/drawing/2014/main" id="{4EE933E0-4F90-8068-4267-49CB99BD6716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1876425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0" name="Line 7">
            <a:extLst>
              <a:ext uri="{FF2B5EF4-FFF2-40B4-BE49-F238E27FC236}">
                <a16:creationId xmlns:a16="http://schemas.microsoft.com/office/drawing/2014/main" id="{DF458F41-3C19-EE8E-D3B6-D9A6711D6564}"/>
              </a:ext>
            </a:extLst>
          </p:cNvPr>
          <p:cNvSpPr>
            <a:spLocks noChangeShapeType="1"/>
          </p:cNvSpPr>
          <p:nvPr/>
        </p:nvSpPr>
        <p:spPr bwMode="auto">
          <a:xfrm>
            <a:off x="1371600" y="2124075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1" name="Line 8">
            <a:extLst>
              <a:ext uri="{FF2B5EF4-FFF2-40B4-BE49-F238E27FC236}">
                <a16:creationId xmlns:a16="http://schemas.microsoft.com/office/drawing/2014/main" id="{23BBF880-DC75-86E7-5909-A2C85CAEC4FB}"/>
              </a:ext>
            </a:extLst>
          </p:cNvPr>
          <p:cNvSpPr>
            <a:spLocks noChangeShapeType="1"/>
          </p:cNvSpPr>
          <p:nvPr/>
        </p:nvSpPr>
        <p:spPr bwMode="auto">
          <a:xfrm>
            <a:off x="2386013" y="2428875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2" name="Line 9">
            <a:extLst>
              <a:ext uri="{FF2B5EF4-FFF2-40B4-BE49-F238E27FC236}">
                <a16:creationId xmlns:a16="http://schemas.microsoft.com/office/drawing/2014/main" id="{2F759675-D38A-ED33-1E92-5EACB1B7BA9E}"/>
              </a:ext>
            </a:extLst>
          </p:cNvPr>
          <p:cNvSpPr>
            <a:spLocks noChangeShapeType="1"/>
          </p:cNvSpPr>
          <p:nvPr/>
        </p:nvSpPr>
        <p:spPr bwMode="auto">
          <a:xfrm>
            <a:off x="3467100" y="2725738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3" name="Line 10">
            <a:extLst>
              <a:ext uri="{FF2B5EF4-FFF2-40B4-BE49-F238E27FC236}">
                <a16:creationId xmlns:a16="http://schemas.microsoft.com/office/drawing/2014/main" id="{54A158E0-1495-B33E-8DFE-3C997C9C23D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8350" y="3078163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4" name="Line 11">
            <a:extLst>
              <a:ext uri="{FF2B5EF4-FFF2-40B4-BE49-F238E27FC236}">
                <a16:creationId xmlns:a16="http://schemas.microsoft.com/office/drawing/2014/main" id="{6226DD45-A102-411D-EE63-6363775019A1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0" y="3382963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5" name="Line 12">
            <a:extLst>
              <a:ext uri="{FF2B5EF4-FFF2-40B4-BE49-F238E27FC236}">
                <a16:creationId xmlns:a16="http://schemas.microsoft.com/office/drawing/2014/main" id="{9F3E8C49-FB96-59F7-9A32-F3300FCE527A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3694113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6" name="Text Box 13">
            <a:extLst>
              <a:ext uri="{FF2B5EF4-FFF2-40B4-BE49-F238E27FC236}">
                <a16:creationId xmlns:a16="http://schemas.microsoft.com/office/drawing/2014/main" id="{F3369CD9-46C9-A292-2666-176EF55FD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63" y="2105025"/>
            <a:ext cx="5492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1940</a:t>
            </a:r>
          </a:p>
        </p:txBody>
      </p:sp>
      <p:sp>
        <p:nvSpPr>
          <p:cNvPr id="45067" name="Text Box 14">
            <a:extLst>
              <a:ext uri="{FF2B5EF4-FFF2-40B4-BE49-F238E27FC236}">
                <a16:creationId xmlns:a16="http://schemas.microsoft.com/office/drawing/2014/main" id="{D10B1A17-6D0C-1FE4-4CF8-89D314E86D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0138" y="2370138"/>
            <a:ext cx="542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1950</a:t>
            </a:r>
          </a:p>
        </p:txBody>
      </p:sp>
      <p:sp>
        <p:nvSpPr>
          <p:cNvPr id="45068" name="Text Box 15">
            <a:extLst>
              <a:ext uri="{FF2B5EF4-FFF2-40B4-BE49-F238E27FC236}">
                <a16:creationId xmlns:a16="http://schemas.microsoft.com/office/drawing/2014/main" id="{E7600234-0577-0905-5EC3-92527B7CD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2684463"/>
            <a:ext cx="547688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1960</a:t>
            </a:r>
          </a:p>
        </p:txBody>
      </p:sp>
      <p:sp>
        <p:nvSpPr>
          <p:cNvPr id="45069" name="Text Box 16">
            <a:extLst>
              <a:ext uri="{FF2B5EF4-FFF2-40B4-BE49-F238E27FC236}">
                <a16:creationId xmlns:a16="http://schemas.microsoft.com/office/drawing/2014/main" id="{E21DCB92-DE03-BD25-A5C2-A2EB5C9679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7225" y="2989263"/>
            <a:ext cx="539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1970</a:t>
            </a:r>
          </a:p>
        </p:txBody>
      </p:sp>
      <p:sp>
        <p:nvSpPr>
          <p:cNvPr id="45070" name="Text Box 17">
            <a:extLst>
              <a:ext uri="{FF2B5EF4-FFF2-40B4-BE49-F238E27FC236}">
                <a16:creationId xmlns:a16="http://schemas.microsoft.com/office/drawing/2014/main" id="{CE2271D5-2CAB-C88C-C8A4-E6A81CC0D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5300" y="3309938"/>
            <a:ext cx="546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1980</a:t>
            </a:r>
          </a:p>
        </p:txBody>
      </p:sp>
      <p:sp>
        <p:nvSpPr>
          <p:cNvPr id="45071" name="Text Box 18">
            <a:extLst>
              <a:ext uri="{FF2B5EF4-FFF2-40B4-BE49-F238E27FC236}">
                <a16:creationId xmlns:a16="http://schemas.microsoft.com/office/drawing/2014/main" id="{D4467D9A-8383-93DA-327D-CD9601047E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5750" y="3654425"/>
            <a:ext cx="54610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1990</a:t>
            </a:r>
          </a:p>
        </p:txBody>
      </p:sp>
      <p:sp>
        <p:nvSpPr>
          <p:cNvPr id="45072" name="Text Box 19">
            <a:extLst>
              <a:ext uri="{FF2B5EF4-FFF2-40B4-BE49-F238E27FC236}">
                <a16:creationId xmlns:a16="http://schemas.microsoft.com/office/drawing/2014/main" id="{DAD9FFAC-4D66-FD72-44B3-048C1BF997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5088" y="3951288"/>
            <a:ext cx="542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2000</a:t>
            </a:r>
          </a:p>
        </p:txBody>
      </p:sp>
      <p:sp>
        <p:nvSpPr>
          <p:cNvPr id="45073" name="Line 23">
            <a:extLst>
              <a:ext uri="{FF2B5EF4-FFF2-40B4-BE49-F238E27FC236}">
                <a16:creationId xmlns:a16="http://schemas.microsoft.com/office/drawing/2014/main" id="{060AF7DD-0B7B-0D3E-09B6-86698296516B}"/>
              </a:ext>
            </a:extLst>
          </p:cNvPr>
          <p:cNvSpPr>
            <a:spLocks noChangeShapeType="1"/>
          </p:cNvSpPr>
          <p:nvPr/>
        </p:nvSpPr>
        <p:spPr bwMode="auto">
          <a:xfrm>
            <a:off x="7772400" y="3998913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74" name="AutoShape 34">
            <a:extLst>
              <a:ext uri="{FF2B5EF4-FFF2-40B4-BE49-F238E27FC236}">
                <a16:creationId xmlns:a16="http://schemas.microsoft.com/office/drawing/2014/main" id="{EB2AEA5B-F9A2-AD62-FD38-B860C6FF1350}"/>
              </a:ext>
            </a:extLst>
          </p:cNvPr>
          <p:cNvSpPr>
            <a:spLocks noChangeArrowheads="1"/>
          </p:cNvSpPr>
          <p:nvPr/>
        </p:nvSpPr>
        <p:spPr bwMode="auto">
          <a:xfrm rot="6463806">
            <a:off x="7965281" y="3828257"/>
            <a:ext cx="631825" cy="54768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5075" name="Text Box 24">
            <a:extLst>
              <a:ext uri="{FF2B5EF4-FFF2-40B4-BE49-F238E27FC236}">
                <a16:creationId xmlns:a16="http://schemas.microsoft.com/office/drawing/2014/main" id="{E54D49A3-5AA0-9EE1-66CA-CC1998851D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9350" y="4259263"/>
            <a:ext cx="546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2012</a:t>
            </a:r>
          </a:p>
        </p:txBody>
      </p:sp>
      <p:pic>
        <p:nvPicPr>
          <p:cNvPr id="45076" name="Picture 5">
            <a:extLst>
              <a:ext uri="{FF2B5EF4-FFF2-40B4-BE49-F238E27FC236}">
                <a16:creationId xmlns:a16="http://schemas.microsoft.com/office/drawing/2014/main" id="{79BE2EC3-AFD2-CD4B-961E-B307C6DE3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8" t="20122" r="9898" b="20122"/>
          <a:stretch>
            <a:fillRect/>
          </a:stretch>
        </p:blipFill>
        <p:spPr bwMode="auto">
          <a:xfrm rot="-9819858">
            <a:off x="200025" y="2738438"/>
            <a:ext cx="8066088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77" name="Text Box 40">
            <a:extLst>
              <a:ext uri="{FF2B5EF4-FFF2-40B4-BE49-F238E27FC236}">
                <a16:creationId xmlns:a16="http://schemas.microsoft.com/office/drawing/2014/main" id="{C4FDD296-EEED-649B-9AAA-6A441DF5B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7838" y="4200525"/>
            <a:ext cx="9017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rgbClr val="FF3300"/>
                </a:solidFill>
              </a:rPr>
              <a:t>Clouds</a:t>
            </a:r>
          </a:p>
        </p:txBody>
      </p:sp>
      <p:sp>
        <p:nvSpPr>
          <p:cNvPr id="42" name="Cloud">
            <a:extLst>
              <a:ext uri="{FF2B5EF4-FFF2-40B4-BE49-F238E27FC236}">
                <a16:creationId xmlns:a16="http://schemas.microsoft.com/office/drawing/2014/main" id="{B145F608-A3E1-52DC-1492-EDFF69202948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7945438" y="3951288"/>
            <a:ext cx="1128712" cy="75565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-1" y="8613"/>
                  <a:pt x="-1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4" y="13940"/>
                  <a:pt x="474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299"/>
                  <a:pt x="6247" y="20299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6"/>
                  <a:pt x="11036" y="21596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6"/>
                  <a:pt x="15802" y="18946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-1"/>
                  <a:pt x="16758" y="-1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-1"/>
                  <a:pt x="13174" y="-1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49"/>
                  <a:pt x="9358" y="649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1"/>
                  <a:pt x="5288" y="1971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09"/>
                  <a:pt x="2172" y="13109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noFill/>
          <a:ln w="28575">
            <a:solidFill>
              <a:srgbClr val="FF33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7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ea typeface="ＭＳ Ｐゴシック" panose="020B0600070205080204" pitchFamily="34" charset="-128"/>
            </a:endParaRPr>
          </a:p>
        </p:txBody>
      </p:sp>
      <p:sp>
        <p:nvSpPr>
          <p:cNvPr id="45079" name="Text Box 23">
            <a:extLst>
              <a:ext uri="{FF2B5EF4-FFF2-40B4-BE49-F238E27FC236}">
                <a16:creationId xmlns:a16="http://schemas.microsoft.com/office/drawing/2014/main" id="{1F18B140-C51A-9B4E-3745-24A62FEB4F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5475" y="4230688"/>
            <a:ext cx="35306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9900"/>
                </a:solidFill>
              </a:rPr>
              <a:t>Grids (1980s-2000s):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z="1400">
                <a:solidFill>
                  <a:srgbClr val="FF9900"/>
                </a:solidFill>
              </a:rPr>
              <a:t>GriPhyN (1970s-80s)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z="1400">
                <a:solidFill>
                  <a:srgbClr val="FF9900"/>
                </a:solidFill>
              </a:rPr>
              <a:t>Open Science Grid and Lambda Rail (2000s)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z="1400">
                <a:solidFill>
                  <a:srgbClr val="FF9900"/>
                </a:solidFill>
              </a:rPr>
              <a:t>Globus &amp; other standards (1990s-2000s)</a:t>
            </a:r>
          </a:p>
        </p:txBody>
      </p:sp>
      <p:sp>
        <p:nvSpPr>
          <p:cNvPr id="45080" name="Oval 38">
            <a:extLst>
              <a:ext uri="{FF2B5EF4-FFF2-40B4-BE49-F238E27FC236}">
                <a16:creationId xmlns:a16="http://schemas.microsoft.com/office/drawing/2014/main" id="{5364C779-621A-1FED-0245-6C39F7313CA0}"/>
              </a:ext>
            </a:extLst>
          </p:cNvPr>
          <p:cNvSpPr>
            <a:spLocks noChangeArrowheads="1"/>
          </p:cNvSpPr>
          <p:nvPr/>
        </p:nvSpPr>
        <p:spPr bwMode="auto">
          <a:xfrm rot="-4273654">
            <a:off x="3683000" y="2551113"/>
            <a:ext cx="1889125" cy="2552700"/>
          </a:xfrm>
          <a:prstGeom prst="ellipse">
            <a:avLst/>
          </a:prstGeom>
          <a:noFill/>
          <a:ln w="19050">
            <a:solidFill>
              <a:srgbClr val="FF99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45081" name="Picture 24">
            <a:extLst>
              <a:ext uri="{FF2B5EF4-FFF2-40B4-BE49-F238E27FC236}">
                <a16:creationId xmlns:a16="http://schemas.microsoft.com/office/drawing/2014/main" id="{366D842F-CFFC-2600-636B-C9B222DC6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37"/>
          <a:stretch>
            <a:fillRect/>
          </a:stretch>
        </p:blipFill>
        <p:spPr bwMode="auto">
          <a:xfrm>
            <a:off x="3330575" y="3305175"/>
            <a:ext cx="9747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82" name="Picture 21">
            <a:extLst>
              <a:ext uri="{FF2B5EF4-FFF2-40B4-BE49-F238E27FC236}">
                <a16:creationId xmlns:a16="http://schemas.microsoft.com/office/drawing/2014/main" id="{3763D32E-CB16-BA15-505B-4C93BF6A0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75" y="1862138"/>
            <a:ext cx="11080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83" name="Text Box 22">
            <a:extLst>
              <a:ext uri="{FF2B5EF4-FFF2-40B4-BE49-F238E27FC236}">
                <a16:creationId xmlns:a16="http://schemas.microsoft.com/office/drawing/2014/main" id="{5FA074F3-5FFE-E621-EF22-2FADE75C1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" y="3902075"/>
            <a:ext cx="4129088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66"/>
                </a:solidFill>
              </a:rPr>
              <a:t>Timesharing Industry (1975):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z="1400">
                <a:solidFill>
                  <a:srgbClr val="000066"/>
                </a:solidFill>
              </a:rPr>
              <a:t>Market Share: Honeywell 34%, IBM 15%,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z="1400">
                <a:solidFill>
                  <a:srgbClr val="000066"/>
                </a:solidFill>
              </a:rPr>
              <a:t>Xerox 10%, CDC 10%, DEC 10%, UNIVAC 10%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z="1400">
                <a:solidFill>
                  <a:srgbClr val="000066"/>
                </a:solidFill>
              </a:rPr>
              <a:t>Honeywell 6000 &amp; 635, IBM 370/168,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66"/>
                </a:solidFill>
              </a:rPr>
              <a:t>   Xerox 940 &amp; Sigma 9, DEC PDP-10, UNIVAC 1108</a:t>
            </a:r>
          </a:p>
        </p:txBody>
      </p:sp>
      <p:sp>
        <p:nvSpPr>
          <p:cNvPr id="45084" name="Text Box 28">
            <a:extLst>
              <a:ext uri="{FF2B5EF4-FFF2-40B4-BE49-F238E27FC236}">
                <a16:creationId xmlns:a16="http://schemas.microsoft.com/office/drawing/2014/main" id="{0C30BAF8-8067-FAD8-50F9-A034A456B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" y="3459163"/>
            <a:ext cx="2840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66"/>
                </a:solidFill>
              </a:rPr>
              <a:t>Data Processing Industry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66"/>
                </a:solidFill>
              </a:rPr>
              <a:t> - 1968: $70 M. 1978: $3.15 Billion</a:t>
            </a:r>
          </a:p>
        </p:txBody>
      </p:sp>
      <p:sp>
        <p:nvSpPr>
          <p:cNvPr id="45085" name="Oval 32">
            <a:extLst>
              <a:ext uri="{FF2B5EF4-FFF2-40B4-BE49-F238E27FC236}">
                <a16:creationId xmlns:a16="http://schemas.microsoft.com/office/drawing/2014/main" id="{107743DE-1CD3-BDB1-42AE-FE6EEB881BB8}"/>
              </a:ext>
            </a:extLst>
          </p:cNvPr>
          <p:cNvSpPr>
            <a:spLocks noChangeArrowheads="1"/>
          </p:cNvSpPr>
          <p:nvPr/>
        </p:nvSpPr>
        <p:spPr bwMode="auto">
          <a:xfrm rot="-3934159">
            <a:off x="1246187" y="1663701"/>
            <a:ext cx="2936875" cy="1936750"/>
          </a:xfrm>
          <a:prstGeom prst="ellipse">
            <a:avLst/>
          </a:prstGeom>
          <a:noFill/>
          <a:ln w="19050">
            <a:solidFill>
              <a:srgbClr val="0000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45086" name="Picture 34">
            <a:extLst>
              <a:ext uri="{FF2B5EF4-FFF2-40B4-BE49-F238E27FC236}">
                <a16:creationId xmlns:a16="http://schemas.microsoft.com/office/drawing/2014/main" id="{2D2CD7B1-A5B9-E2D4-A9E9-477B073DA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" t="11325" r="6038" b="10938"/>
          <a:stretch>
            <a:fillRect/>
          </a:stretch>
        </p:blipFill>
        <p:spPr bwMode="auto">
          <a:xfrm>
            <a:off x="2614613" y="2354263"/>
            <a:ext cx="106680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87" name="Text Box 25">
            <a:extLst>
              <a:ext uri="{FF2B5EF4-FFF2-40B4-BE49-F238E27FC236}">
                <a16:creationId xmlns:a16="http://schemas.microsoft.com/office/drawing/2014/main" id="{3D8BE49C-15AB-068B-56B3-FF7E245F3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6975" y="1314450"/>
            <a:ext cx="3911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660066"/>
                </a:solidFill>
              </a:rPr>
              <a:t>First large datacenters: ENIAC, ORDVAC, ILLIAC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660066"/>
                </a:solidFill>
              </a:rPr>
              <a:t>Many used vacuum tubes and mechanical relays</a:t>
            </a:r>
          </a:p>
        </p:txBody>
      </p:sp>
      <p:sp>
        <p:nvSpPr>
          <p:cNvPr id="45088" name="Oval 30">
            <a:extLst>
              <a:ext uri="{FF2B5EF4-FFF2-40B4-BE49-F238E27FC236}">
                <a16:creationId xmlns:a16="http://schemas.microsoft.com/office/drawing/2014/main" id="{706BEFB2-DDB4-1C95-E0EA-292D72BD3874}"/>
              </a:ext>
            </a:extLst>
          </p:cNvPr>
          <p:cNvSpPr>
            <a:spLocks noChangeArrowheads="1"/>
          </p:cNvSpPr>
          <p:nvPr/>
        </p:nvSpPr>
        <p:spPr bwMode="auto">
          <a:xfrm rot="-4143486">
            <a:off x="-39687" y="1339850"/>
            <a:ext cx="2589212" cy="1722438"/>
          </a:xfrm>
          <a:prstGeom prst="ellipse">
            <a:avLst/>
          </a:prstGeom>
          <a:noFill/>
          <a:ln w="19050">
            <a:solidFill>
              <a:srgbClr val="6600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45089" name="Picture 14">
            <a:extLst>
              <a:ext uri="{FF2B5EF4-FFF2-40B4-BE49-F238E27FC236}">
                <a16:creationId xmlns:a16="http://schemas.microsoft.com/office/drawing/2014/main" id="{A33C047A-00B6-4EE8-5075-2D1B0EFBB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2384425"/>
            <a:ext cx="119062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90" name="Picture 13">
            <a:extLst>
              <a:ext uri="{FF2B5EF4-FFF2-40B4-BE49-F238E27FC236}">
                <a16:creationId xmlns:a16="http://schemas.microsoft.com/office/drawing/2014/main" id="{4D689B48-424F-3DB8-3E90-317A6F872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6" r="5486" b="3577"/>
          <a:stretch>
            <a:fillRect/>
          </a:stretch>
        </p:blipFill>
        <p:spPr bwMode="auto">
          <a:xfrm>
            <a:off x="846138" y="1217613"/>
            <a:ext cx="105410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91" name="Picture 20">
            <a:extLst>
              <a:ext uri="{FF2B5EF4-FFF2-40B4-BE49-F238E27FC236}">
                <a16:creationId xmlns:a16="http://schemas.microsoft.com/office/drawing/2014/main" id="{B17DE2AE-0B09-6734-3E89-8F27E52F6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20" b="27402"/>
          <a:stretch>
            <a:fillRect/>
          </a:stretch>
        </p:blipFill>
        <p:spPr bwMode="auto">
          <a:xfrm>
            <a:off x="2627313" y="2690813"/>
            <a:ext cx="1038225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92" name="Line 29">
            <a:extLst>
              <a:ext uri="{FF2B5EF4-FFF2-40B4-BE49-F238E27FC236}">
                <a16:creationId xmlns:a16="http://schemas.microsoft.com/office/drawing/2014/main" id="{71419B2F-ED6B-6110-45AD-036D966F5A4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900238" y="1501775"/>
            <a:ext cx="1900237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5093" name="Picture 18">
            <a:extLst>
              <a:ext uri="{FF2B5EF4-FFF2-40B4-BE49-F238E27FC236}">
                <a16:creationId xmlns:a16="http://schemas.microsoft.com/office/drawing/2014/main" id="{670D4668-D617-559A-32F9-186314882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25" y="1962150"/>
            <a:ext cx="147955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94" name="Text Box 31">
            <a:extLst>
              <a:ext uri="{FF2B5EF4-FFF2-40B4-BE49-F238E27FC236}">
                <a16:creationId xmlns:a16="http://schemas.microsoft.com/office/drawing/2014/main" id="{5B6F9C98-D86C-1E1C-63E5-AA11536154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0675" y="1784350"/>
            <a:ext cx="2208213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6600"/>
                </a:solidFill>
              </a:rPr>
              <a:t>Berkeley NOW Project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6600"/>
                </a:solidFill>
              </a:rPr>
              <a:t>Supercomputers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6600"/>
                </a:solidFill>
              </a:rPr>
              <a:t>Server Farms (e.g., Oceano)</a:t>
            </a:r>
          </a:p>
        </p:txBody>
      </p:sp>
      <p:sp>
        <p:nvSpPr>
          <p:cNvPr id="45095" name="Oval 35">
            <a:extLst>
              <a:ext uri="{FF2B5EF4-FFF2-40B4-BE49-F238E27FC236}">
                <a16:creationId xmlns:a16="http://schemas.microsoft.com/office/drawing/2014/main" id="{1171417A-C7C0-B081-7A17-8200E99B799F}"/>
              </a:ext>
            </a:extLst>
          </p:cNvPr>
          <p:cNvSpPr>
            <a:spLocks noChangeArrowheads="1"/>
          </p:cNvSpPr>
          <p:nvPr/>
        </p:nvSpPr>
        <p:spPr bwMode="auto">
          <a:xfrm rot="-607758">
            <a:off x="3957638" y="1666875"/>
            <a:ext cx="2790825" cy="1828800"/>
          </a:xfrm>
          <a:prstGeom prst="ellipse">
            <a:avLst/>
          </a:prstGeom>
          <a:noFill/>
          <a:ln w="19050">
            <a:solidFill>
              <a:srgbClr val="00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45096" name="Picture 7">
            <a:extLst>
              <a:ext uri="{FF2B5EF4-FFF2-40B4-BE49-F238E27FC236}">
                <a16:creationId xmlns:a16="http://schemas.microsoft.com/office/drawing/2014/main" id="{3EA9B6B0-DDFE-7E2C-471C-3388E6058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100" y="2782888"/>
            <a:ext cx="13049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97" name="Picture 4">
            <a:extLst>
              <a:ext uri="{FF2B5EF4-FFF2-40B4-BE49-F238E27FC236}">
                <a16:creationId xmlns:a16="http://schemas.microsoft.com/office/drawing/2014/main" id="{53583B86-4B26-924B-657C-4C82DACD4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475" y="4227513"/>
            <a:ext cx="1190625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98" name="Picture 5">
            <a:extLst>
              <a:ext uri="{FF2B5EF4-FFF2-40B4-BE49-F238E27FC236}">
                <a16:creationId xmlns:a16="http://schemas.microsoft.com/office/drawing/2014/main" id="{BBF7C2C9-7F46-8C8C-348B-BB2882AFF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3132138"/>
            <a:ext cx="665162" cy="63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99" name="Picture 6">
            <a:extLst>
              <a:ext uri="{FF2B5EF4-FFF2-40B4-BE49-F238E27FC236}">
                <a16:creationId xmlns:a16="http://schemas.microsoft.com/office/drawing/2014/main" id="{CA64EA90-8F07-782F-C26F-67FB87EF5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34" b="28995"/>
          <a:stretch>
            <a:fillRect/>
          </a:stretch>
        </p:blipFill>
        <p:spPr bwMode="auto">
          <a:xfrm>
            <a:off x="6927850" y="3811588"/>
            <a:ext cx="8763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100" name="Picture 26">
            <a:extLst>
              <a:ext uri="{FF2B5EF4-FFF2-40B4-BE49-F238E27FC236}">
                <a16:creationId xmlns:a16="http://schemas.microsoft.com/office/drawing/2014/main" id="{2E3E80CF-C470-A47B-9156-67FF1B4C8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38" b="28494"/>
          <a:stretch>
            <a:fillRect/>
          </a:stretch>
        </p:blipFill>
        <p:spPr bwMode="auto">
          <a:xfrm>
            <a:off x="7040563" y="3395663"/>
            <a:ext cx="1057275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101" name="Text Box 27">
            <a:extLst>
              <a:ext uri="{FF2B5EF4-FFF2-40B4-BE49-F238E27FC236}">
                <a16:creationId xmlns:a16="http://schemas.microsoft.com/office/drawing/2014/main" id="{C553C7F0-7814-26F2-BFF2-B3377B76A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8188" y="2617788"/>
            <a:ext cx="1928812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6600"/>
                </a:solidFill>
              </a:rPr>
              <a:t>P2P Systems (90s-00s)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z="1400">
                <a:solidFill>
                  <a:srgbClr val="FF6600"/>
                </a:solidFill>
              </a:rPr>
              <a:t>Many Millions of users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z="1400">
                <a:solidFill>
                  <a:srgbClr val="FF6600"/>
                </a:solidFill>
              </a:rPr>
              <a:t>Many GB per day</a:t>
            </a:r>
          </a:p>
        </p:txBody>
      </p:sp>
      <p:sp>
        <p:nvSpPr>
          <p:cNvPr id="45102" name="Oval 42">
            <a:extLst>
              <a:ext uri="{FF2B5EF4-FFF2-40B4-BE49-F238E27FC236}">
                <a16:creationId xmlns:a16="http://schemas.microsoft.com/office/drawing/2014/main" id="{853FEBD4-597D-0128-A3CA-BC3EEFB6411D}"/>
              </a:ext>
            </a:extLst>
          </p:cNvPr>
          <p:cNvSpPr>
            <a:spLocks noChangeArrowheads="1"/>
          </p:cNvSpPr>
          <p:nvPr/>
        </p:nvSpPr>
        <p:spPr bwMode="auto">
          <a:xfrm rot="-2357248">
            <a:off x="5543550" y="2914650"/>
            <a:ext cx="2914650" cy="1865313"/>
          </a:xfrm>
          <a:prstGeom prst="ellipse">
            <a:avLst/>
          </a:prstGeom>
          <a:noFill/>
          <a:ln w="19050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5103" name="Slide Number Placeholder 1">
            <a:extLst>
              <a:ext uri="{FF2B5EF4-FFF2-40B4-BE49-F238E27FC236}">
                <a16:creationId xmlns:a16="http://schemas.microsoft.com/office/drawing/2014/main" id="{A76C9E8D-9F07-DB81-456B-613535AE3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67316FE-730C-400F-8A40-DE9E27E66495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45104" name="TextBox 1">
            <a:extLst>
              <a:ext uri="{FF2B5EF4-FFF2-40B4-BE49-F238E27FC236}">
                <a16:creationId xmlns:a16="http://schemas.microsoft.com/office/drawing/2014/main" id="{9CB9D3E9-0E10-E986-073B-C651E9979E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413" y="4805363"/>
            <a:ext cx="10525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(</a:t>
            </a:r>
            <a:r>
              <a:rPr lang="en-US" altLang="en-US" sz="1200">
                <a:hlinkClick r:id="rId17" action="ppaction://hlinksldjump"/>
              </a:rPr>
              <a:t>jump to calc</a:t>
            </a:r>
            <a:r>
              <a:rPr lang="en-US" altLang="en-US" sz="1200"/>
              <a:t>)</a:t>
            </a:r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>
            <a:extLst>
              <a:ext uri="{FF2B5EF4-FFF2-40B4-BE49-F238E27FC236}">
                <a16:creationId xmlns:a16="http://schemas.microsoft.com/office/drawing/2014/main" id="{670FB0F7-D84C-A920-F08C-0D1DAFC78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Trends: Technology</a:t>
            </a:r>
          </a:p>
        </p:txBody>
      </p:sp>
      <p:sp>
        <p:nvSpPr>
          <p:cNvPr id="47106" name="Content Placeholder 2">
            <a:extLst>
              <a:ext uri="{FF2B5EF4-FFF2-40B4-BE49-F238E27FC236}">
                <a16:creationId xmlns:a16="http://schemas.microsoft.com/office/drawing/2014/main" id="{E4649C18-BB93-C477-D9C0-E08421C341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700">
                <a:latin typeface="Times New Roman" panose="02020603050405020304" pitchFamily="18" charset="0"/>
              </a:rPr>
              <a:t>Doubling Periods – storage: 12 mos, bandwidth: 9 mos, and (what law is this?) cpu compute capacity: 18 mos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700">
                <a:latin typeface="Times New Roman" panose="02020603050405020304" pitchFamily="18" charset="0"/>
              </a:rPr>
              <a:t>Then and Now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>
                <a:latin typeface="Times New Roman" panose="02020603050405020304" pitchFamily="18" charset="0"/>
              </a:rPr>
              <a:t>     Bandwidth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1985: mostly 56Kbps links nationwide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Today: Tbps links widespread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>
                <a:latin typeface="Times New Roman" panose="02020603050405020304" pitchFamily="18" charset="0"/>
              </a:rPr>
              <a:t>Disk capacity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Today’s PCs have TBs, far more than a 1990 supercomputer</a:t>
            </a:r>
          </a:p>
          <a:p>
            <a:pPr eaLnBrk="1" hangingPunct="1">
              <a:lnSpc>
                <a:spcPct val="90000"/>
              </a:lnSpc>
            </a:pPr>
            <a:endParaRPr lang="en-US" altLang="en-US" sz="2700">
              <a:latin typeface="Times New Roman" panose="02020603050405020304" pitchFamily="18" charset="0"/>
            </a:endParaRPr>
          </a:p>
        </p:txBody>
      </p:sp>
      <p:sp>
        <p:nvSpPr>
          <p:cNvPr id="47107" name="Slide Number Placeholder 1">
            <a:extLst>
              <a:ext uri="{FF2B5EF4-FFF2-40B4-BE49-F238E27FC236}">
                <a16:creationId xmlns:a16="http://schemas.microsoft.com/office/drawing/2014/main" id="{97BD38AD-975A-0482-BB87-CE5A53611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BA6830E-109F-4592-87A9-9A9AC6EA163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>
            <a:extLst>
              <a:ext uri="{FF2B5EF4-FFF2-40B4-BE49-F238E27FC236}">
                <a16:creationId xmlns:a16="http://schemas.microsoft.com/office/drawing/2014/main" id="{8AFEECDB-2CBB-63B5-F61C-31D033241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Trends: Users</a:t>
            </a:r>
          </a:p>
        </p:txBody>
      </p:sp>
      <p:sp>
        <p:nvSpPr>
          <p:cNvPr id="49154" name="Content Placeholder 2">
            <a:extLst>
              <a:ext uri="{FF2B5EF4-FFF2-40B4-BE49-F238E27FC236}">
                <a16:creationId xmlns:a16="http://schemas.microsoft.com/office/drawing/2014/main" id="{C797792A-05CB-1A10-B785-762CAAF0E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Times New Roman" panose="02020603050405020304" pitchFamily="18" charset="0"/>
              </a:rPr>
              <a:t>Then and Now</a:t>
            </a:r>
          </a:p>
          <a:p>
            <a:pPr eaLnBrk="1" hangingPunct="1"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             Biologists: </a:t>
            </a:r>
          </a:p>
          <a:p>
            <a:pPr lvl="1" eaLnBrk="1" hangingPunct="1"/>
            <a:r>
              <a:rPr lang="en-US" altLang="en-US">
                <a:latin typeface="Times New Roman" panose="02020603050405020304" pitchFamily="18" charset="0"/>
              </a:rPr>
              <a:t>1990: were running small single-molecule simulations </a:t>
            </a:r>
          </a:p>
          <a:p>
            <a:pPr lvl="1" eaLnBrk="1" hangingPunct="1"/>
            <a:r>
              <a:rPr lang="en-US" altLang="en-US">
                <a:latin typeface="Times New Roman" panose="02020603050405020304" pitchFamily="18" charset="0"/>
              </a:rPr>
              <a:t>Today: CERN’s Large Hadron Collider producing many PB/year</a:t>
            </a:r>
          </a:p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9155" name="Slide Number Placeholder 1">
            <a:extLst>
              <a:ext uri="{FF2B5EF4-FFF2-40B4-BE49-F238E27FC236}">
                <a16:creationId xmlns:a16="http://schemas.microsoft.com/office/drawing/2014/main" id="{D5930685-429C-093D-529D-DBB1A95D5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AAD82D6-1BEF-4363-9A4C-CE016282034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>
            <a:extLst>
              <a:ext uri="{FF2B5EF4-FFF2-40B4-BE49-F238E27FC236}">
                <a16:creationId xmlns:a16="http://schemas.microsoft.com/office/drawing/2014/main" id="{601C945E-6C39-206A-81AB-EF0972FED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Prophecies</a:t>
            </a:r>
          </a:p>
        </p:txBody>
      </p:sp>
      <p:sp>
        <p:nvSpPr>
          <p:cNvPr id="51202" name="Content Placeholder 2">
            <a:extLst>
              <a:ext uri="{FF2B5EF4-FFF2-40B4-BE49-F238E27FC236}">
                <a16:creationId xmlns:a16="http://schemas.microsoft.com/office/drawing/2014/main" id="{2CEB1771-4FC1-23A3-F21C-3B4752E61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500">
                <a:latin typeface="Times New Roman" panose="02020603050405020304" pitchFamily="18" charset="0"/>
              </a:rPr>
              <a:t>In 1965, MIT's Fernando Corbató and the other designers of the Multics operating system envisioned a computer facility operating “like a power company or water company”.</a:t>
            </a:r>
          </a:p>
          <a:p>
            <a:pPr eaLnBrk="1" hangingPunct="1">
              <a:lnSpc>
                <a:spcPct val="80000"/>
              </a:lnSpc>
            </a:pPr>
            <a:endParaRPr lang="en-US" altLang="en-US" sz="25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500">
                <a:solidFill>
                  <a:schemeClr val="accent2"/>
                </a:solidFill>
                <a:latin typeface="Times New Roman" panose="02020603050405020304" pitchFamily="18" charset="0"/>
              </a:rPr>
              <a:t>Plug</a:t>
            </a:r>
            <a:r>
              <a:rPr lang="en-US" altLang="en-US" sz="2500">
                <a:latin typeface="Times New Roman" panose="02020603050405020304" pitchFamily="18" charset="0"/>
              </a:rPr>
              <a:t> your thin client into the computing Utility </a:t>
            </a:r>
            <a:r>
              <a:rPr lang="en-US" altLang="en-US" sz="2500">
                <a:solidFill>
                  <a:srgbClr val="C0504D"/>
                </a:solidFill>
                <a:latin typeface="Times New Roman" panose="02020603050405020304" pitchFamily="18" charset="0"/>
              </a:rPr>
              <a:t>and Play </a:t>
            </a:r>
            <a:r>
              <a:rPr lang="en-US" altLang="en-US" sz="2500">
                <a:latin typeface="Times New Roman" panose="02020603050405020304" pitchFamily="18" charset="0"/>
              </a:rPr>
              <a:t>your favorite Intensive Compute &amp; Communicate Application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>
                <a:latin typeface="Times New Roman" panose="02020603050405020304" pitchFamily="18" charset="0"/>
              </a:rPr>
              <a:t>Have today’s clouds brought us closer to this reality? Think about it.</a:t>
            </a:r>
          </a:p>
          <a:p>
            <a:pPr eaLnBrk="1" hangingPunct="1">
              <a:lnSpc>
                <a:spcPct val="80000"/>
              </a:lnSpc>
            </a:pPr>
            <a:endParaRPr lang="en-US" altLang="en-US" sz="2500">
              <a:latin typeface="Times New Roman" panose="02020603050405020304" pitchFamily="18" charset="0"/>
            </a:endParaRPr>
          </a:p>
        </p:txBody>
      </p:sp>
      <p:sp>
        <p:nvSpPr>
          <p:cNvPr id="51203" name="Slide Number Placeholder 1">
            <a:extLst>
              <a:ext uri="{FF2B5EF4-FFF2-40B4-BE49-F238E27FC236}">
                <a16:creationId xmlns:a16="http://schemas.microsoft.com/office/drawing/2014/main" id="{29C89DE7-CAFA-6879-9FAA-E833D82A8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F44D67F-67E3-4EDD-A32A-AD9667941378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05964064-4550-990D-88BF-7990D2225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What was the world’s first bug in a program?</a:t>
            </a:r>
          </a:p>
        </p:txBody>
      </p:sp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30CFC9A1-A9C1-5670-697C-B839DF666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2D539613-1904-11A5-6141-F968067AAF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A2FB91F-F659-439C-BA76-2E93CF7E738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>
            <a:extLst>
              <a:ext uri="{FF2B5EF4-FFF2-40B4-BE49-F238E27FC236}">
                <a16:creationId xmlns:a16="http://schemas.microsoft.com/office/drawing/2014/main" id="{B7ED7AB1-315A-A56E-3111-D6643329A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857250"/>
          </a:xfrm>
        </p:spPr>
        <p:txBody>
          <a:bodyPr/>
          <a:lstStyle/>
          <a:p>
            <a:pPr eaLnBrk="1" hangingPunct="1"/>
            <a:r>
              <a:rPr lang="en-US" altLang="en-US" sz="4000">
                <a:latin typeface="Whitney-BlackSC" pitchFamily="1" charset="0"/>
              </a:rPr>
              <a:t>Four Features New in Today’s Clouds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01E5C-74A0-BBEC-599C-62706A338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04950"/>
            <a:ext cx="7467600" cy="3505200"/>
          </a:xfrm>
        </p:spPr>
        <p:txBody>
          <a:bodyPr rtlCol="0">
            <a:noAutofit/>
          </a:bodyPr>
          <a:lstStyle/>
          <a:p>
            <a:pPr marL="762000" indent="-762000" eaLnBrk="1" fontAlgn="auto" hangingPunct="1">
              <a:spcAft>
                <a:spcPts val="0"/>
              </a:spcAft>
              <a:buFont typeface="Helv" charset="0"/>
              <a:buAutoNum type="romanUcPeriod"/>
              <a:defRPr/>
            </a:pPr>
            <a:r>
              <a:rPr lang="en-US" sz="2000" dirty="0">
                <a:solidFill>
                  <a:srgbClr val="037C03"/>
                </a:solidFill>
                <a:ea typeface="ＭＳ Ｐゴシック" charset="0"/>
                <a:cs typeface="+mn-cs"/>
              </a:rPr>
              <a:t>Massive scale</a:t>
            </a:r>
            <a:r>
              <a:rPr lang="en-US" sz="2000" dirty="0">
                <a:ea typeface="ＭＳ Ｐゴシック" charset="0"/>
                <a:cs typeface="+mn-cs"/>
              </a:rPr>
              <a:t>.</a:t>
            </a:r>
            <a:endParaRPr lang="en-US" sz="1050" dirty="0">
              <a:ea typeface="ＭＳ Ｐゴシック" charset="0"/>
              <a:cs typeface="+mn-cs"/>
            </a:endParaRPr>
          </a:p>
          <a:p>
            <a:pPr marL="762000" indent="-762000" eaLnBrk="1" fontAlgn="auto" hangingPunct="1">
              <a:spcAft>
                <a:spcPts val="0"/>
              </a:spcAft>
              <a:buFont typeface="Wingdings" charset="0"/>
              <a:buAutoNum type="romanUcPeriod"/>
              <a:defRPr/>
            </a:pPr>
            <a:r>
              <a:rPr lang="en-US" sz="1800" dirty="0">
                <a:solidFill>
                  <a:srgbClr val="0066FF"/>
                </a:solidFill>
                <a:ea typeface="ＭＳ Ｐゴシック" charset="0"/>
                <a:cs typeface="+mn-cs"/>
              </a:rPr>
              <a:t>On-demand access</a:t>
            </a:r>
            <a:r>
              <a:rPr lang="en-US" sz="1800" dirty="0">
                <a:ea typeface="ＭＳ Ｐゴシック" charset="0"/>
                <a:cs typeface="+mn-cs"/>
              </a:rPr>
              <a:t>: Pay-as-you-go, no upfront commitment.</a:t>
            </a:r>
          </a:p>
          <a:p>
            <a:pPr marL="1004888" lvl="1" indent="-660400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ＭＳ Ｐゴシック" charset="0"/>
              </a:rPr>
              <a:t>And anyone can access it</a:t>
            </a:r>
            <a:endParaRPr lang="en-US" sz="1050" dirty="0">
              <a:ea typeface="ＭＳ Ｐゴシック" charset="0"/>
            </a:endParaRPr>
          </a:p>
          <a:p>
            <a:pPr marL="762000" indent="-762000" eaLnBrk="1" fontAlgn="auto" hangingPunct="1">
              <a:spcAft>
                <a:spcPts val="0"/>
              </a:spcAft>
              <a:buFont typeface="Wingdings" charset="0"/>
              <a:buAutoNum type="romanUcPeriod"/>
              <a:defRPr/>
            </a:pPr>
            <a:r>
              <a:rPr lang="en-US" sz="1800" dirty="0">
                <a:solidFill>
                  <a:srgbClr val="FF9900"/>
                </a:solidFill>
                <a:ea typeface="ＭＳ Ｐゴシック" charset="0"/>
                <a:cs typeface="+mn-cs"/>
              </a:rPr>
              <a:t>Data-intensive Nature</a:t>
            </a:r>
            <a:r>
              <a:rPr lang="en-US" sz="1800" dirty="0">
                <a:ea typeface="ＭＳ Ｐゴシック" charset="0"/>
                <a:cs typeface="+mn-cs"/>
              </a:rPr>
              <a:t>: What was MBs has now become TBs, PBs and XBs.</a:t>
            </a:r>
          </a:p>
          <a:p>
            <a:pPr marL="1004888" lvl="1" indent="-660400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ＭＳ Ｐゴシック" charset="0"/>
              </a:rPr>
              <a:t>Daily logs, forensics, Web data, etc.</a:t>
            </a:r>
          </a:p>
          <a:p>
            <a:pPr marL="1004888" lvl="1" indent="-660400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ＭＳ Ｐゴシック" charset="0"/>
              </a:rPr>
              <a:t>Humans have data numbness: Wikipedia (large) compressed is only about 10 GB!</a:t>
            </a:r>
            <a:endParaRPr lang="en-US" sz="900" dirty="0">
              <a:ea typeface="ＭＳ Ｐゴシック" charset="0"/>
            </a:endParaRPr>
          </a:p>
          <a:p>
            <a:pPr marL="762000" indent="-762000" eaLnBrk="1" fontAlgn="auto" hangingPunct="1">
              <a:spcAft>
                <a:spcPts val="0"/>
              </a:spcAft>
              <a:buFont typeface="Wingdings" charset="0"/>
              <a:buAutoNum type="romanUcPeriod"/>
              <a:defRPr/>
            </a:pPr>
            <a:r>
              <a:rPr lang="en-US" sz="1800" dirty="0">
                <a:solidFill>
                  <a:srgbClr val="9999FF"/>
                </a:solidFill>
                <a:ea typeface="ＭＳ Ｐゴシック" charset="0"/>
                <a:cs typeface="+mn-cs"/>
              </a:rPr>
              <a:t>New Cloud Programming Paradigms</a:t>
            </a:r>
            <a:r>
              <a:rPr lang="en-US" sz="1800" dirty="0">
                <a:ea typeface="ＭＳ Ｐゴシック" charset="0"/>
                <a:cs typeface="+mn-cs"/>
              </a:rPr>
              <a:t>: </a:t>
            </a:r>
            <a:r>
              <a:rPr lang="en-US" sz="1800" dirty="0" err="1">
                <a:ea typeface="ＭＳ Ｐゴシック" charset="0"/>
                <a:cs typeface="+mn-cs"/>
              </a:rPr>
              <a:t>MapReduce</a:t>
            </a:r>
            <a:r>
              <a:rPr lang="en-US" sz="1800" dirty="0">
                <a:ea typeface="ＭＳ Ｐゴシック" charset="0"/>
                <a:cs typeface="+mn-cs"/>
              </a:rPr>
              <a:t>/</a:t>
            </a:r>
            <a:r>
              <a:rPr lang="en-US" sz="1800" dirty="0" err="1">
                <a:ea typeface="ＭＳ Ｐゴシック" charset="0"/>
                <a:cs typeface="+mn-cs"/>
              </a:rPr>
              <a:t>Hadoop</a:t>
            </a:r>
            <a:r>
              <a:rPr lang="en-US" sz="1800" dirty="0">
                <a:ea typeface="ＭＳ Ｐゴシック" charset="0"/>
                <a:cs typeface="+mn-cs"/>
              </a:rPr>
              <a:t>, </a:t>
            </a:r>
            <a:r>
              <a:rPr lang="en-US" sz="1800" dirty="0" err="1">
                <a:ea typeface="ＭＳ Ｐゴシック" charset="0"/>
                <a:cs typeface="+mn-cs"/>
              </a:rPr>
              <a:t>NoSQL</a:t>
            </a:r>
            <a:r>
              <a:rPr lang="en-US" sz="1800" dirty="0">
                <a:ea typeface="ＭＳ Ｐゴシック" charset="0"/>
                <a:cs typeface="+mn-cs"/>
              </a:rPr>
              <a:t>/Cassandra/</a:t>
            </a:r>
            <a:r>
              <a:rPr lang="en-US" sz="1800" dirty="0" err="1">
                <a:ea typeface="ＭＳ Ｐゴシック" charset="0"/>
                <a:cs typeface="+mn-cs"/>
              </a:rPr>
              <a:t>MongoDB</a:t>
            </a:r>
            <a:r>
              <a:rPr lang="en-US" sz="1800" dirty="0">
                <a:ea typeface="ＭＳ Ｐゴシック" charset="0"/>
                <a:cs typeface="+mn-cs"/>
              </a:rPr>
              <a:t> and many others.</a:t>
            </a:r>
          </a:p>
          <a:p>
            <a:pPr marL="1004888" lvl="1" indent="-660400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ＭＳ Ｐゴシック" charset="0"/>
              </a:rPr>
              <a:t>High in accessibility and ease of programmability </a:t>
            </a:r>
          </a:p>
          <a:p>
            <a:pPr marL="1004888" lvl="1" indent="-660400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ＭＳ Ｐゴシック" charset="0"/>
              </a:rPr>
              <a:t>Lots of open-source</a:t>
            </a:r>
            <a:endParaRPr lang="en-US" sz="900" dirty="0">
              <a:ea typeface="ＭＳ Ｐゴシック" charset="0"/>
            </a:endParaRPr>
          </a:p>
          <a:p>
            <a:pPr marL="762000" indent="-76200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1800" dirty="0">
                <a:solidFill>
                  <a:srgbClr val="FF3300"/>
                </a:solidFill>
                <a:ea typeface="ＭＳ Ｐゴシック" charset="0"/>
                <a:cs typeface="+mn-cs"/>
              </a:rPr>
              <a:t>Combination of one or more of these gives rise to novel and unsolved distributed computing problems in cloud computing.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800" dirty="0">
              <a:ea typeface="+mn-ea"/>
              <a:cs typeface="+mn-cs"/>
            </a:endParaRPr>
          </a:p>
        </p:txBody>
      </p:sp>
      <p:sp>
        <p:nvSpPr>
          <p:cNvPr id="53251" name="Slide Number Placeholder 1">
            <a:extLst>
              <a:ext uri="{FF2B5EF4-FFF2-40B4-BE49-F238E27FC236}">
                <a16:creationId xmlns:a16="http://schemas.microsoft.com/office/drawing/2014/main" id="{E39957DF-B981-4EF5-BEE8-0D5FC94A1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9138E5-6530-4231-B015-5B65861D74C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>
            <a:extLst>
              <a:ext uri="{FF2B5EF4-FFF2-40B4-BE49-F238E27FC236}">
                <a16:creationId xmlns:a16="http://schemas.microsoft.com/office/drawing/2014/main" id="{0A730C3A-71BD-AB5B-7C66-5C2D77CBA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857250"/>
          </a:xfrm>
        </p:spPr>
        <p:txBody>
          <a:bodyPr/>
          <a:lstStyle/>
          <a:p>
            <a:r>
              <a:rPr lang="en-US" altLang="en-US">
                <a:latin typeface="Whitney-BlackSC" pitchFamily="1" charset="0"/>
              </a:rPr>
              <a:t>Announcements</a:t>
            </a:r>
          </a:p>
        </p:txBody>
      </p:sp>
      <p:sp>
        <p:nvSpPr>
          <p:cNvPr id="55298" name="Content Placeholder 2">
            <a:extLst>
              <a:ext uri="{FF2B5EF4-FFF2-40B4-BE49-F238E27FC236}">
                <a16:creationId xmlns:a16="http://schemas.microsoft.com/office/drawing/2014/main" id="{615A6323-7A4E-3732-A425-9D9B01697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704850"/>
            <a:ext cx="8229600" cy="33940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</a:rPr>
              <a:t>4 cr only: MP Groups Form DUE </a:t>
            </a:r>
            <a:r>
              <a:rPr lang="en-US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this week 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</a:rPr>
              <a:t>Mon Sep 1</a:t>
            </a:r>
            <a:r>
              <a:rPr lang="en-US" altLang="en-US" sz="2000" b="1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st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2000">
                <a:latin typeface="Times New Roman" panose="02020603050405020304" pitchFamily="18" charset="0"/>
              </a:rPr>
              <a:t>@ 5 pm (see course webpage).</a:t>
            </a:r>
            <a:endParaRPr lang="en-US" altLang="en-US" sz="2000" b="1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en-US" altLang="en-US" sz="1600" b="1">
                <a:latin typeface="Times New Roman" panose="02020603050405020304" pitchFamily="18" charset="0"/>
              </a:rPr>
              <a:t>Hard deadline, as Engr-IT will create and assign VMs tomorrow!</a:t>
            </a:r>
          </a:p>
          <a:p>
            <a:pPr lvl="1">
              <a:lnSpc>
                <a:spcPct val="80000"/>
              </a:lnSpc>
            </a:pPr>
            <a:r>
              <a:rPr lang="en-US" altLang="en-US" sz="1600" b="1">
                <a:latin typeface="Times New Roman" panose="02020603050405020304" pitchFamily="18" charset="0"/>
              </a:rPr>
              <a:t>(Form does NOT automatically “enroll” you in 4cr section—you still have to do that yourself)</a:t>
            </a:r>
          </a:p>
          <a:p>
            <a:pPr>
              <a:lnSpc>
                <a:spcPct val="8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DO NOT </a:t>
            </a:r>
          </a:p>
          <a:p>
            <a:pPr lvl="1">
              <a:lnSpc>
                <a:spcPct val="8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Change MP groups unless your partner has dropped</a:t>
            </a:r>
          </a:p>
          <a:p>
            <a:pPr lvl="1">
              <a:lnSpc>
                <a:spcPct val="8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Leave your MP partner hanging: Both MP partners should contribute equally (we will ask!)</a:t>
            </a:r>
          </a:p>
          <a:p>
            <a:pPr>
              <a:lnSpc>
                <a:spcPct val="80000"/>
              </a:lnSpc>
            </a:pP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</a:rPr>
              <a:t>All: Please fill out Student Survey by Fri 8/29 (see course webpage).</a:t>
            </a:r>
          </a:p>
          <a:p>
            <a:pPr lvl="1">
              <a:lnSpc>
                <a:spcPct val="80000"/>
              </a:lnSpc>
            </a:pPr>
            <a:endParaRPr lang="en-US" altLang="en-US" sz="16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MP1 due Sep 14</a:t>
            </a:r>
            <a:r>
              <a:rPr lang="en-US" altLang="en-US" sz="2000" baseline="30000">
                <a:latin typeface="Times New Roman" panose="02020603050405020304" pitchFamily="18" charset="0"/>
              </a:rPr>
              <a:t>th</a:t>
            </a:r>
            <a:endParaRPr lang="en-US" altLang="en-US" sz="2000"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en-US" altLang="en-US" sz="1700">
                <a:latin typeface="Times New Roman" panose="02020603050405020304" pitchFamily="18" charset="0"/>
              </a:rPr>
              <a:t>VMs being distributed soon (watch Piazza)</a:t>
            </a:r>
          </a:p>
          <a:p>
            <a:pPr lvl="1">
              <a:lnSpc>
                <a:spcPct val="80000"/>
              </a:lnSpc>
            </a:pPr>
            <a:r>
              <a:rPr lang="en-US" altLang="en-US" sz="1700">
                <a:latin typeface="Times New Roman" panose="02020603050405020304" pitchFamily="18" charset="0"/>
              </a:rPr>
              <a:t>Demos will be Monday Sep 15</a:t>
            </a:r>
            <a:r>
              <a:rPr lang="en-US" altLang="en-US" sz="1700" baseline="30000">
                <a:latin typeface="Times New Roman" panose="02020603050405020304" pitchFamily="18" charset="0"/>
              </a:rPr>
              <a:t>th</a:t>
            </a:r>
            <a:r>
              <a:rPr lang="en-US" altLang="en-US" sz="1700">
                <a:latin typeface="Times New Roman" panose="02020603050405020304" pitchFamily="18" charset="0"/>
              </a:rPr>
              <a:t> (schedule and details will be posted soon on Piazza)</a:t>
            </a:r>
          </a:p>
          <a:p>
            <a:pPr>
              <a:lnSpc>
                <a:spcPct val="8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HW1 due Sep 18</a:t>
            </a:r>
            <a:r>
              <a:rPr lang="en-US" altLang="en-US" sz="2000" baseline="30000">
                <a:latin typeface="Times New Roman" panose="02020603050405020304" pitchFamily="18" charset="0"/>
              </a:rPr>
              <a:t>th: </a:t>
            </a:r>
            <a:r>
              <a:rPr lang="en-US" altLang="en-US" sz="2000">
                <a:latin typeface="Times New Roman" panose="02020603050405020304" pitchFamily="18" charset="0"/>
              </a:rPr>
              <a:t>Solve problems right after lecture covers topic! </a:t>
            </a:r>
          </a:p>
          <a:p>
            <a:pPr>
              <a:lnSpc>
                <a:spcPct val="8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Check Piazza often! It’s where all the announcements are at!</a:t>
            </a:r>
          </a:p>
          <a:p>
            <a:pPr>
              <a:lnSpc>
                <a:spcPct val="80000"/>
              </a:lnSpc>
            </a:pPr>
            <a:endParaRPr lang="en-US" altLang="en-US" sz="20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55299" name="Slide Number Placeholder 1">
            <a:extLst>
              <a:ext uri="{FF2B5EF4-FFF2-40B4-BE49-F238E27FC236}">
                <a16:creationId xmlns:a16="http://schemas.microsoft.com/office/drawing/2014/main" id="{A64C47D4-EE87-6926-D1B4-4AE232F4D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7924800" y="4618038"/>
            <a:ext cx="762000" cy="274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91CAEE0-7477-4C88-8BD8-016A9CD4B48A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>
            <a:extLst>
              <a:ext uri="{FF2B5EF4-FFF2-40B4-BE49-F238E27FC236}">
                <a16:creationId xmlns:a16="http://schemas.microsoft.com/office/drawing/2014/main" id="{9555F40E-99AF-626A-1E39-329F9CE51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857250"/>
          </a:xfrm>
        </p:spPr>
        <p:txBody>
          <a:bodyPr/>
          <a:lstStyle/>
          <a:p>
            <a:pPr eaLnBrk="1" hangingPunct="1"/>
            <a:r>
              <a:rPr lang="en-US" altLang="en-US" sz="4000">
                <a:latin typeface="Whitney-BlackSC" pitchFamily="1" charset="0"/>
              </a:rPr>
              <a:t>Four Features New in Today’s Clouds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55D43-DB09-22FE-88BA-1B7584B85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04950"/>
            <a:ext cx="7467600" cy="3505200"/>
          </a:xfrm>
        </p:spPr>
        <p:txBody>
          <a:bodyPr rtlCol="0">
            <a:noAutofit/>
          </a:bodyPr>
          <a:lstStyle/>
          <a:p>
            <a:pPr marL="762000" indent="-762000" eaLnBrk="1" fontAlgn="auto" hangingPunct="1">
              <a:spcAft>
                <a:spcPts val="0"/>
              </a:spcAft>
              <a:buFont typeface="Helv" charset="0"/>
              <a:buAutoNum type="romanUcPeriod"/>
              <a:defRPr/>
            </a:pPr>
            <a:r>
              <a:rPr lang="en-US" sz="2000" dirty="0">
                <a:solidFill>
                  <a:srgbClr val="037C03"/>
                </a:solidFill>
                <a:ea typeface="ＭＳ Ｐゴシック" charset="0"/>
                <a:cs typeface="+mn-cs"/>
              </a:rPr>
              <a:t>Massive scale</a:t>
            </a:r>
            <a:r>
              <a:rPr lang="en-US" sz="2000" dirty="0">
                <a:ea typeface="ＭＳ Ｐゴシック" charset="0"/>
                <a:cs typeface="+mn-cs"/>
              </a:rPr>
              <a:t>.</a:t>
            </a:r>
            <a:endParaRPr lang="en-US" sz="1050" dirty="0">
              <a:ea typeface="ＭＳ Ｐゴシック" charset="0"/>
              <a:cs typeface="+mn-cs"/>
            </a:endParaRPr>
          </a:p>
          <a:p>
            <a:pPr marL="762000" indent="-762000" eaLnBrk="1" fontAlgn="auto" hangingPunct="1">
              <a:spcAft>
                <a:spcPts val="0"/>
              </a:spcAft>
              <a:buFont typeface="Wingdings" charset="0"/>
              <a:buAutoNum type="romanUcPeriod"/>
              <a:defRPr/>
            </a:pPr>
            <a:r>
              <a:rPr lang="en-US" sz="1800" dirty="0">
                <a:solidFill>
                  <a:srgbClr val="0066FF"/>
                </a:solidFill>
                <a:ea typeface="ＭＳ Ｐゴシック" charset="0"/>
                <a:cs typeface="+mn-cs"/>
              </a:rPr>
              <a:t>On-demand access</a:t>
            </a:r>
            <a:r>
              <a:rPr lang="en-US" sz="1800" dirty="0">
                <a:ea typeface="ＭＳ Ｐゴシック" charset="0"/>
                <a:cs typeface="+mn-cs"/>
              </a:rPr>
              <a:t>: Pay-as-you-go, no upfront commitment.</a:t>
            </a:r>
          </a:p>
          <a:p>
            <a:pPr marL="1004888" lvl="1" indent="-660400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ＭＳ Ｐゴシック" charset="0"/>
              </a:rPr>
              <a:t>And anyone can access it</a:t>
            </a:r>
            <a:endParaRPr lang="en-US" sz="1050" dirty="0">
              <a:ea typeface="ＭＳ Ｐゴシック" charset="0"/>
            </a:endParaRPr>
          </a:p>
          <a:p>
            <a:pPr marL="762000" indent="-762000" eaLnBrk="1" fontAlgn="auto" hangingPunct="1">
              <a:spcAft>
                <a:spcPts val="0"/>
              </a:spcAft>
              <a:buFont typeface="Wingdings" charset="0"/>
              <a:buAutoNum type="romanUcPeriod"/>
              <a:defRPr/>
            </a:pPr>
            <a:r>
              <a:rPr lang="en-US" sz="1800" dirty="0">
                <a:solidFill>
                  <a:srgbClr val="FF9900"/>
                </a:solidFill>
                <a:ea typeface="ＭＳ Ｐゴシック" charset="0"/>
                <a:cs typeface="+mn-cs"/>
              </a:rPr>
              <a:t>Data-intensive Nature</a:t>
            </a:r>
            <a:r>
              <a:rPr lang="en-US" sz="1800" dirty="0">
                <a:ea typeface="ＭＳ Ｐゴシック" charset="0"/>
                <a:cs typeface="+mn-cs"/>
              </a:rPr>
              <a:t>: What was MBs has now become TBs, PBs and XBs.</a:t>
            </a:r>
          </a:p>
          <a:p>
            <a:pPr marL="1004888" lvl="1" indent="-660400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ＭＳ Ｐゴシック" charset="0"/>
              </a:rPr>
              <a:t>Daily logs, forensics, Web data, etc.</a:t>
            </a:r>
          </a:p>
          <a:p>
            <a:pPr marL="1004888" lvl="1" indent="-660400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ＭＳ Ｐゴシック" charset="0"/>
              </a:rPr>
              <a:t>Humans have data numbness: Wikipedia (large) compressed is only about 10 GB!</a:t>
            </a:r>
            <a:endParaRPr lang="en-US" sz="900" dirty="0">
              <a:ea typeface="ＭＳ Ｐゴシック" charset="0"/>
            </a:endParaRPr>
          </a:p>
          <a:p>
            <a:pPr marL="762000" indent="-762000" eaLnBrk="1" fontAlgn="auto" hangingPunct="1">
              <a:spcAft>
                <a:spcPts val="0"/>
              </a:spcAft>
              <a:buFont typeface="Wingdings" charset="0"/>
              <a:buAutoNum type="romanUcPeriod"/>
              <a:defRPr/>
            </a:pPr>
            <a:r>
              <a:rPr lang="en-US" sz="1800" dirty="0">
                <a:solidFill>
                  <a:srgbClr val="9999FF"/>
                </a:solidFill>
                <a:ea typeface="ＭＳ Ｐゴシック" charset="0"/>
                <a:cs typeface="+mn-cs"/>
              </a:rPr>
              <a:t>New Cloud Programming Paradigms</a:t>
            </a:r>
            <a:r>
              <a:rPr lang="en-US" sz="1800" dirty="0">
                <a:ea typeface="ＭＳ Ｐゴシック" charset="0"/>
                <a:cs typeface="+mn-cs"/>
              </a:rPr>
              <a:t>: </a:t>
            </a:r>
            <a:r>
              <a:rPr lang="en-US" sz="1800" dirty="0" err="1">
                <a:ea typeface="ＭＳ Ｐゴシック" charset="0"/>
                <a:cs typeface="+mn-cs"/>
              </a:rPr>
              <a:t>MapReduce</a:t>
            </a:r>
            <a:r>
              <a:rPr lang="en-US" sz="1800" dirty="0">
                <a:ea typeface="ＭＳ Ｐゴシック" charset="0"/>
                <a:cs typeface="+mn-cs"/>
              </a:rPr>
              <a:t>/</a:t>
            </a:r>
            <a:r>
              <a:rPr lang="en-US" sz="1800" dirty="0" err="1">
                <a:ea typeface="ＭＳ Ｐゴシック" charset="0"/>
                <a:cs typeface="+mn-cs"/>
              </a:rPr>
              <a:t>Hadoop</a:t>
            </a:r>
            <a:r>
              <a:rPr lang="en-US" sz="1800" dirty="0">
                <a:ea typeface="ＭＳ Ｐゴシック" charset="0"/>
                <a:cs typeface="+mn-cs"/>
              </a:rPr>
              <a:t>, </a:t>
            </a:r>
            <a:r>
              <a:rPr lang="en-US" sz="1800" dirty="0" err="1">
                <a:ea typeface="ＭＳ Ｐゴシック" charset="0"/>
                <a:cs typeface="+mn-cs"/>
              </a:rPr>
              <a:t>NoSQL</a:t>
            </a:r>
            <a:r>
              <a:rPr lang="en-US" sz="1800" dirty="0">
                <a:ea typeface="ＭＳ Ｐゴシック" charset="0"/>
                <a:cs typeface="+mn-cs"/>
              </a:rPr>
              <a:t>/Cassandra/</a:t>
            </a:r>
            <a:r>
              <a:rPr lang="en-US" sz="1800" dirty="0" err="1">
                <a:ea typeface="ＭＳ Ｐゴシック" charset="0"/>
                <a:cs typeface="+mn-cs"/>
              </a:rPr>
              <a:t>MongoDB</a:t>
            </a:r>
            <a:r>
              <a:rPr lang="en-US" sz="1800" dirty="0">
                <a:ea typeface="ＭＳ Ｐゴシック" charset="0"/>
                <a:cs typeface="+mn-cs"/>
              </a:rPr>
              <a:t> and many others.</a:t>
            </a:r>
          </a:p>
          <a:p>
            <a:pPr marL="1004888" lvl="1" indent="-660400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ＭＳ Ｐゴシック" charset="0"/>
              </a:rPr>
              <a:t>High in accessibility and ease of programmability </a:t>
            </a:r>
          </a:p>
          <a:p>
            <a:pPr marL="1004888" lvl="1" indent="-660400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ＭＳ Ｐゴシック" charset="0"/>
              </a:rPr>
              <a:t>Lots of open-source</a:t>
            </a:r>
            <a:endParaRPr lang="en-US" sz="900" dirty="0">
              <a:ea typeface="ＭＳ Ｐゴシック" charset="0"/>
            </a:endParaRPr>
          </a:p>
          <a:p>
            <a:pPr marL="762000" indent="-76200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1800" dirty="0">
                <a:solidFill>
                  <a:srgbClr val="FF3300"/>
                </a:solidFill>
                <a:ea typeface="ＭＳ Ｐゴシック" charset="0"/>
                <a:cs typeface="+mn-cs"/>
              </a:rPr>
              <a:t>Combination of one or more of these gives rise to novel and unsolved distributed computing problems in cloud computing.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800" dirty="0">
              <a:ea typeface="+mn-ea"/>
              <a:cs typeface="+mn-cs"/>
            </a:endParaRPr>
          </a:p>
        </p:txBody>
      </p:sp>
      <p:sp>
        <p:nvSpPr>
          <p:cNvPr id="57347" name="Slide Number Placeholder 1">
            <a:extLst>
              <a:ext uri="{FF2B5EF4-FFF2-40B4-BE49-F238E27FC236}">
                <a16:creationId xmlns:a16="http://schemas.microsoft.com/office/drawing/2014/main" id="{30AC02FB-BFBC-EBA5-C01E-6A3EB1D6F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B8CF010-6EFF-4B22-8B69-A1B10C08B0DF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>
            <a:extLst>
              <a:ext uri="{FF2B5EF4-FFF2-40B4-BE49-F238E27FC236}">
                <a16:creationId xmlns:a16="http://schemas.microsoft.com/office/drawing/2014/main" id="{DD1F4383-DB92-9A79-8B0B-1FD582621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I. Massive Scale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F2AE2-B434-F3B6-B3A7-BDAB47DB9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666750"/>
            <a:ext cx="8229600" cy="3394075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sz="1600" dirty="0">
                <a:ea typeface="+mn-ea"/>
                <a:cs typeface="+mn-cs"/>
              </a:rPr>
              <a:t>Facebook [</a:t>
            </a:r>
            <a:r>
              <a:rPr lang="en-US" sz="1600" dirty="0" err="1">
                <a:ea typeface="+mn-ea"/>
                <a:cs typeface="+mn-cs"/>
              </a:rPr>
              <a:t>GigaOm</a:t>
            </a:r>
            <a:r>
              <a:rPr lang="en-US" sz="1600" dirty="0">
                <a:ea typeface="+mn-ea"/>
                <a:cs typeface="+mn-cs"/>
              </a:rPr>
              <a:t>, 2012]</a:t>
            </a:r>
          </a:p>
          <a:p>
            <a:pPr lvl="1" indent="-342900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1050" dirty="0">
                <a:ea typeface="+mn-ea"/>
              </a:rPr>
              <a:t>30K in 2009 -&gt; 60K in 2010 -&gt; 180K in 2012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sz="1600" dirty="0">
                <a:ea typeface="+mn-ea"/>
                <a:cs typeface="+mn-cs"/>
              </a:rPr>
              <a:t>Microsoft [</a:t>
            </a:r>
            <a:r>
              <a:rPr lang="en-US" sz="1600" dirty="0" err="1">
                <a:ea typeface="+mn-ea"/>
                <a:cs typeface="+mn-cs"/>
              </a:rPr>
              <a:t>NYTimes</a:t>
            </a:r>
            <a:r>
              <a:rPr lang="en-US" sz="1600" dirty="0">
                <a:ea typeface="+mn-ea"/>
                <a:cs typeface="+mn-cs"/>
              </a:rPr>
              <a:t>, 2008]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+mn-ea"/>
              </a:rPr>
              <a:t>150K machines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+mn-ea"/>
              </a:rPr>
              <a:t>Growth rate of 10K per month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+mn-ea"/>
              </a:rPr>
              <a:t>80K total running Bing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+mn-ea"/>
              </a:rPr>
              <a:t>In 2013, Microsoft Cosmos had 110K machines (4 sites)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sz="1600" dirty="0">
                <a:ea typeface="+mn-ea"/>
                <a:cs typeface="+mn-cs"/>
              </a:rPr>
              <a:t>Yahoo! [2009]: 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+mn-ea"/>
              </a:rPr>
              <a:t>100K 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+mn-ea"/>
              </a:rPr>
              <a:t>Split into clusters of 4000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sz="1600" dirty="0">
                <a:ea typeface="+mn-ea"/>
                <a:cs typeface="+mn-cs"/>
              </a:rPr>
              <a:t>AWS EC2 [Randy Bias, 2009]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+mn-ea"/>
              </a:rPr>
              <a:t>40K machines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1100" dirty="0">
                <a:ea typeface="+mn-ea"/>
              </a:rPr>
              <a:t>8 cores/machine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sz="1600" dirty="0">
                <a:ea typeface="+mn-ea"/>
                <a:cs typeface="+mn-cs"/>
              </a:rPr>
              <a:t>eBay [2012]: 50K machines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sz="1600" dirty="0">
                <a:ea typeface="+mn-ea"/>
                <a:cs typeface="+mn-cs"/>
              </a:rPr>
              <a:t>HP [2012]: 380K in 180 DCs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sz="1600" dirty="0">
                <a:ea typeface="+mn-ea"/>
                <a:cs typeface="+mn-cs"/>
              </a:rPr>
              <a:t>Google [2011, Data Center Knowledge] : 900K (reputed in 2016: 2.5M)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endParaRPr lang="en-US" sz="1100" dirty="0">
              <a:ea typeface="+mn-ea"/>
            </a:endParaRP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endParaRPr lang="en-US" sz="2800" dirty="0">
              <a:ea typeface="+mn-ea"/>
              <a:cs typeface="+mn-cs"/>
            </a:endParaRPr>
          </a:p>
        </p:txBody>
      </p:sp>
      <p:sp>
        <p:nvSpPr>
          <p:cNvPr id="59395" name="Slide Number Placeholder 1">
            <a:extLst>
              <a:ext uri="{FF2B5EF4-FFF2-40B4-BE49-F238E27FC236}">
                <a16:creationId xmlns:a16="http://schemas.microsoft.com/office/drawing/2014/main" id="{7DDDC5DB-4705-358F-727B-CBB362FFA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C9846F6-5DFD-450F-820E-FBAF8408AF1F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>
            <a:extLst>
              <a:ext uri="{FF2B5EF4-FFF2-40B4-BE49-F238E27FC236}">
                <a16:creationId xmlns:a16="http://schemas.microsoft.com/office/drawing/2014/main" id="{1356C916-9CC7-7280-52AC-2E3DB2F1D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33350"/>
            <a:ext cx="7772400" cy="857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Whitney-BlackSC" charset="0"/>
                <a:ea typeface="ＭＳ Ｐゴシック" charset="0"/>
              </a:rPr>
              <a:t>What does a datacenter look like from inside?</a:t>
            </a:r>
          </a:p>
        </p:txBody>
      </p:sp>
      <p:sp>
        <p:nvSpPr>
          <p:cNvPr id="61442" name="Content Placeholder 2">
            <a:extLst>
              <a:ext uri="{FF2B5EF4-FFF2-40B4-BE49-F238E27FC236}">
                <a16:creationId xmlns:a16="http://schemas.microsoft.com/office/drawing/2014/main" id="{76B000D2-3C85-EF81-4BD8-5317F1E81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400">
                <a:latin typeface="Times New Roman" panose="02020603050405020304" pitchFamily="18" charset="0"/>
              </a:rPr>
              <a:t>A virtual walk through a datacenter (Facebook Prineville Datacenter, Mid 2010s)</a:t>
            </a:r>
          </a:p>
          <a:p>
            <a:pPr eaLnBrk="1" hangingPunct="1"/>
            <a:r>
              <a:rPr lang="en-US" altLang="ja-JP" sz="2400">
                <a:latin typeface="Times New Roman" panose="02020603050405020304" pitchFamily="18" charset="0"/>
              </a:rPr>
              <a:t>References: </a:t>
            </a:r>
          </a:p>
          <a:p>
            <a:pPr lvl="1" eaLnBrk="1" hangingPunct="1"/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https://www.youtube.com/watch?v=4A_A-CmrqpQ</a:t>
            </a:r>
          </a:p>
          <a:p>
            <a:pPr lvl="1" eaLnBrk="1" hangingPunct="1"/>
            <a:r>
              <a:rPr lang="en-US" altLang="en-US" sz="2000">
                <a:latin typeface="Arial" panose="020B0604020202020204" pitchFamily="34" charset="0"/>
                <a:hlinkClick r:id="rId3"/>
              </a:rPr>
              <a:t>http://gigaom.com/cleantech/a-rare-look-inside-facebooks-oregon-data-center-photos-video/</a:t>
            </a:r>
            <a:endParaRPr lang="en-US" altLang="en-US" sz="2000">
              <a:latin typeface="Arial" panose="020B0604020202020204" pitchFamily="34" charset="0"/>
            </a:endParaRPr>
          </a:p>
          <a:p>
            <a:pPr eaLnBrk="1" hangingPunct="1"/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443" name="Slide Number Placeholder 1">
            <a:extLst>
              <a:ext uri="{FF2B5EF4-FFF2-40B4-BE49-F238E27FC236}">
                <a16:creationId xmlns:a16="http://schemas.microsoft.com/office/drawing/2014/main" id="{89FAE1E9-EDB2-C9F1-883E-D1C309736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CB505BD-6C3F-4966-AFB5-F1A4004C7D3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AC81EF-20E2-81F7-05E0-FD72EFEEF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14300"/>
            <a:ext cx="2895600" cy="3952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Whitney-BlackSC"/>
                <a:ea typeface="+mj-ea"/>
                <a:cs typeface="Whitney-BlackSC"/>
              </a:rPr>
              <a:t>Servers</a:t>
            </a:r>
          </a:p>
        </p:txBody>
      </p:sp>
      <p:pic>
        <p:nvPicPr>
          <p:cNvPr id="63490" name="Picture 2">
            <a:extLst>
              <a:ext uri="{FF2B5EF4-FFF2-40B4-BE49-F238E27FC236}">
                <a16:creationId xmlns:a16="http://schemas.microsoft.com/office/drawing/2014/main" id="{48388FF3-243E-7E45-756E-C335606C4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8650"/>
            <a:ext cx="390207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1" name="Picture 3">
            <a:extLst>
              <a:ext uri="{FF2B5EF4-FFF2-40B4-BE49-F238E27FC236}">
                <a16:creationId xmlns:a16="http://schemas.microsoft.com/office/drawing/2014/main" id="{B557581A-F9E4-44D8-191B-942739D82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628650"/>
            <a:ext cx="3910013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Picture 4">
            <a:extLst>
              <a:ext uri="{FF2B5EF4-FFF2-40B4-BE49-F238E27FC236}">
                <a16:creationId xmlns:a16="http://schemas.microsoft.com/office/drawing/2014/main" id="{2D43EA49-3EA9-D371-C3A9-3D4E1A412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8" y="2824163"/>
            <a:ext cx="3960812" cy="197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5">
            <a:extLst>
              <a:ext uri="{FF2B5EF4-FFF2-40B4-BE49-F238E27FC236}">
                <a16:creationId xmlns:a16="http://schemas.microsoft.com/office/drawing/2014/main" id="{72B560EC-854E-238C-B68D-F476077CA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824163"/>
            <a:ext cx="3910013" cy="194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4" name="TextBox 4">
            <a:extLst>
              <a:ext uri="{FF2B5EF4-FFF2-40B4-BE49-F238E27FC236}">
                <a16:creationId xmlns:a16="http://schemas.microsoft.com/office/drawing/2014/main" id="{85F17398-DD3A-B845-5F6D-80675382F7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75" y="2571750"/>
            <a:ext cx="6032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Front</a:t>
            </a:r>
          </a:p>
        </p:txBody>
      </p:sp>
      <p:sp>
        <p:nvSpPr>
          <p:cNvPr id="63495" name="TextBox 9">
            <a:extLst>
              <a:ext uri="{FF2B5EF4-FFF2-40B4-BE49-F238E27FC236}">
                <a16:creationId xmlns:a16="http://schemas.microsoft.com/office/drawing/2014/main" id="{BD6883F5-3332-D1C3-3E19-5FC2942F9F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4775" y="2592388"/>
            <a:ext cx="584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Back</a:t>
            </a:r>
          </a:p>
        </p:txBody>
      </p:sp>
      <p:sp>
        <p:nvSpPr>
          <p:cNvPr id="63496" name="TextBox 10">
            <a:extLst>
              <a:ext uri="{FF2B5EF4-FFF2-40B4-BE49-F238E27FC236}">
                <a16:creationId xmlns:a16="http://schemas.microsoft.com/office/drawing/2014/main" id="{FE8B5A22-1D66-2E6E-3818-5839B5437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75" y="4857750"/>
            <a:ext cx="334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In</a:t>
            </a:r>
          </a:p>
        </p:txBody>
      </p:sp>
      <p:sp>
        <p:nvSpPr>
          <p:cNvPr id="63497" name="TextBox 11">
            <a:extLst>
              <a:ext uri="{FF2B5EF4-FFF2-40B4-BE49-F238E27FC236}">
                <a16:creationId xmlns:a16="http://schemas.microsoft.com/office/drawing/2014/main" id="{907E043C-797E-CBF0-ED69-666058E73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4806950"/>
            <a:ext cx="3378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Some highly secure  (e.g., financial info)</a:t>
            </a:r>
          </a:p>
        </p:txBody>
      </p:sp>
      <p:sp>
        <p:nvSpPr>
          <p:cNvPr id="63498" name="Slide Number Placeholder 1">
            <a:extLst>
              <a:ext uri="{FF2B5EF4-FFF2-40B4-BE49-F238E27FC236}">
                <a16:creationId xmlns:a16="http://schemas.microsoft.com/office/drawing/2014/main" id="{129867B2-19D0-5D64-54F6-5405F0974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FE0DC37-29E0-4781-9DBB-E3B3C792B8A7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D7140-E040-11A9-E96B-C6047B896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14300"/>
            <a:ext cx="2895600" cy="3952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Whitney-BlackSC"/>
                <a:ea typeface="+mj-ea"/>
                <a:cs typeface="Whitney-BlackSC"/>
              </a:rPr>
              <a:t>Cooling </a:t>
            </a:r>
          </a:p>
        </p:txBody>
      </p:sp>
      <p:pic>
        <p:nvPicPr>
          <p:cNvPr id="65538" name="Picture 4">
            <a:extLst>
              <a:ext uri="{FF2B5EF4-FFF2-40B4-BE49-F238E27FC236}">
                <a16:creationId xmlns:a16="http://schemas.microsoft.com/office/drawing/2014/main" id="{EF24633E-640C-8BFE-120B-4E8C23376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63" y="2800350"/>
            <a:ext cx="3557587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Picture 7">
            <a:extLst>
              <a:ext uri="{FF2B5EF4-FFF2-40B4-BE49-F238E27FC236}">
                <a16:creationId xmlns:a16="http://schemas.microsoft.com/office/drawing/2014/main" id="{6FED31BD-A960-1187-C96C-1E2AAAA8F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742950"/>
            <a:ext cx="3565525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0" name="Picture 8">
            <a:extLst>
              <a:ext uri="{FF2B5EF4-FFF2-40B4-BE49-F238E27FC236}">
                <a16:creationId xmlns:a16="http://schemas.microsoft.com/office/drawing/2014/main" id="{FD173464-6452-448B-2389-5B878E304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63" y="742950"/>
            <a:ext cx="3565525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Picture 9">
            <a:extLst>
              <a:ext uri="{FF2B5EF4-FFF2-40B4-BE49-F238E27FC236}">
                <a16:creationId xmlns:a16="http://schemas.microsoft.com/office/drawing/2014/main" id="{AAE4AED7-47B9-FE28-6141-96345EF03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773363"/>
            <a:ext cx="3565525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2" name="TextBox 10">
            <a:extLst>
              <a:ext uri="{FF2B5EF4-FFF2-40B4-BE49-F238E27FC236}">
                <a16:creationId xmlns:a16="http://schemas.microsoft.com/office/drawing/2014/main" id="{47768B1A-F7FE-B4C4-4492-6F645CB9E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495550"/>
            <a:ext cx="34782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Air sucked in from top (also, Bugzappers)</a:t>
            </a:r>
          </a:p>
        </p:txBody>
      </p:sp>
      <p:sp>
        <p:nvSpPr>
          <p:cNvPr id="65543" name="TextBox 12">
            <a:extLst>
              <a:ext uri="{FF2B5EF4-FFF2-40B4-BE49-F238E27FC236}">
                <a16:creationId xmlns:a16="http://schemas.microsoft.com/office/drawing/2014/main" id="{30F3CA4E-856C-33CE-1A2D-4D2B884AA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495550"/>
            <a:ext cx="1295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Water purified</a:t>
            </a:r>
          </a:p>
        </p:txBody>
      </p:sp>
      <p:sp>
        <p:nvSpPr>
          <p:cNvPr id="65544" name="TextBox 13">
            <a:extLst>
              <a:ext uri="{FF2B5EF4-FFF2-40B4-BE49-F238E27FC236}">
                <a16:creationId xmlns:a16="http://schemas.microsoft.com/office/drawing/2014/main" id="{9729ED3C-9B4F-5CCB-F401-AC2AD6DB5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686300"/>
            <a:ext cx="19415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Water sprayed into air</a:t>
            </a:r>
          </a:p>
        </p:txBody>
      </p:sp>
      <p:sp>
        <p:nvSpPr>
          <p:cNvPr id="65545" name="TextBox 14">
            <a:extLst>
              <a:ext uri="{FF2B5EF4-FFF2-40B4-BE49-F238E27FC236}">
                <a16:creationId xmlns:a16="http://schemas.microsoft.com/office/drawing/2014/main" id="{2A31AAAB-DE00-AD34-8155-715193FE2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4629150"/>
            <a:ext cx="2279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15 motors per server bank</a:t>
            </a:r>
          </a:p>
        </p:txBody>
      </p:sp>
      <p:sp>
        <p:nvSpPr>
          <p:cNvPr id="65546" name="Slide Number Placeholder 2">
            <a:extLst>
              <a:ext uri="{FF2B5EF4-FFF2-40B4-BE49-F238E27FC236}">
                <a16:creationId xmlns:a16="http://schemas.microsoft.com/office/drawing/2014/main" id="{40E025FF-2778-0525-14ED-3173277CE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40214E4-2658-4131-90D8-D1FE55423E55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5A9C5-C76E-6CBB-4CEF-EC2487E6B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14300"/>
            <a:ext cx="2057400" cy="3952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Whitney-BlackSC"/>
                <a:ea typeface="+mj-ea"/>
                <a:cs typeface="Whitney-BlackSC"/>
              </a:rPr>
              <a:t>Power </a:t>
            </a:r>
          </a:p>
        </p:txBody>
      </p:sp>
      <p:pic>
        <p:nvPicPr>
          <p:cNvPr id="67586" name="Picture 2">
            <a:extLst>
              <a:ext uri="{FF2B5EF4-FFF2-40B4-BE49-F238E27FC236}">
                <a16:creationId xmlns:a16="http://schemas.microsoft.com/office/drawing/2014/main" id="{325F2F99-E727-9AD5-808C-6034C0386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988" y="182563"/>
            <a:ext cx="5314950" cy="264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7" name="Picture 3">
            <a:extLst>
              <a:ext uri="{FF2B5EF4-FFF2-40B4-BE49-F238E27FC236}">
                <a16:creationId xmlns:a16="http://schemas.microsoft.com/office/drawing/2014/main" id="{62B394EF-D7BB-E628-EEAE-CBC575F5C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969963"/>
            <a:ext cx="2646363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4">
            <a:extLst>
              <a:ext uri="{FF2B5EF4-FFF2-40B4-BE49-F238E27FC236}">
                <a16:creationId xmlns:a16="http://schemas.microsoft.com/office/drawing/2014/main" id="{22105129-8CB3-FBD6-76A8-59B9B62E5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2517775"/>
            <a:ext cx="2646363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Picture 5">
            <a:extLst>
              <a:ext uri="{FF2B5EF4-FFF2-40B4-BE49-F238E27FC236}">
                <a16:creationId xmlns:a16="http://schemas.microsoft.com/office/drawing/2014/main" id="{2658EAE0-FAC1-AE50-6EEE-0DCD6F67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435350"/>
            <a:ext cx="3200400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0" name="TextBox 6">
            <a:extLst>
              <a:ext uri="{FF2B5EF4-FFF2-40B4-BE49-F238E27FC236}">
                <a16:creationId xmlns:a16="http://schemas.microsoft.com/office/drawing/2014/main" id="{77869E6F-254E-3C88-6317-F996E7106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1163" y="2198688"/>
            <a:ext cx="7604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Off-site</a:t>
            </a:r>
          </a:p>
        </p:txBody>
      </p:sp>
      <p:cxnSp>
        <p:nvCxnSpPr>
          <p:cNvPr id="67591" name="Straight Arrow Connector 3">
            <a:extLst>
              <a:ext uri="{FF2B5EF4-FFF2-40B4-BE49-F238E27FC236}">
                <a16:creationId xmlns:a16="http://schemas.microsoft.com/office/drawing/2014/main" id="{618ACA1F-3F00-681F-B6B6-99BECA83E6F1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622550" y="1943100"/>
            <a:ext cx="349250" cy="346075"/>
          </a:xfrm>
          <a:prstGeom prst="straightConnector1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7592" name="Straight Arrow Connector 5">
            <a:extLst>
              <a:ext uri="{FF2B5EF4-FFF2-40B4-BE49-F238E27FC236}">
                <a16:creationId xmlns:a16="http://schemas.microsoft.com/office/drawing/2014/main" id="{9F78765C-1161-E326-E036-5F6C3B2FE7B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622550" y="2289175"/>
            <a:ext cx="349250" cy="511175"/>
          </a:xfrm>
          <a:prstGeom prst="straightConnector1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7593" name="TextBox 11">
            <a:extLst>
              <a:ext uri="{FF2B5EF4-FFF2-40B4-BE49-F238E27FC236}">
                <a16:creationId xmlns:a16="http://schemas.microsoft.com/office/drawing/2014/main" id="{A03DC402-F838-C36D-12B9-6E69DD11A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725" y="2647950"/>
            <a:ext cx="61087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On-site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WUE = Annual Water Usage / IT Equipment Energy (L/kWh) – low is good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PUE = Total facility Power  / IT Equipment Power – low is good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Helvetica" panose="020B0604020202020204" pitchFamily="34" charset="0"/>
              </a:rPr>
              <a:t>				(e.g., Google~1.1)</a:t>
            </a:r>
          </a:p>
        </p:txBody>
      </p:sp>
      <p:sp>
        <p:nvSpPr>
          <p:cNvPr id="67594" name="Slide Number Placeholder 2">
            <a:extLst>
              <a:ext uri="{FF2B5EF4-FFF2-40B4-BE49-F238E27FC236}">
                <a16:creationId xmlns:a16="http://schemas.microsoft.com/office/drawing/2014/main" id="{6D5A09B6-4F96-3EB3-26B7-8F5EAE370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9B37C8F-535D-418F-90DA-8D84FCA33A8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>
            <a:extLst>
              <a:ext uri="{FF2B5EF4-FFF2-40B4-BE49-F238E27FC236}">
                <a16:creationId xmlns:a16="http://schemas.microsoft.com/office/drawing/2014/main" id="{684E175C-7FC4-56EA-BCD1-C9252E472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Extra - Fun Videos to Watch </a:t>
            </a:r>
          </a:p>
        </p:txBody>
      </p:sp>
      <p:sp>
        <p:nvSpPr>
          <p:cNvPr id="69634" name="Content Placeholder 2">
            <a:extLst>
              <a:ext uri="{FF2B5EF4-FFF2-40B4-BE49-F238E27FC236}">
                <a16:creationId xmlns:a16="http://schemas.microsoft.com/office/drawing/2014/main" id="{00917537-CCC2-FA6E-690D-2615DBEFC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>
                <a:latin typeface="Times New Roman" panose="02020603050405020304" pitchFamily="18" charset="0"/>
                <a:hlinkClick r:id="rId3"/>
              </a:rPr>
              <a:t>Microsoft GFS Datacenter Tour (Youtube)</a:t>
            </a:r>
            <a:endParaRPr lang="en-US" altLang="en-US" sz="2800">
              <a:latin typeface="Times New Roman" panose="02020603050405020304" pitchFamily="18" charset="0"/>
            </a:endParaRPr>
          </a:p>
          <a:p>
            <a:pPr lvl="1" eaLnBrk="1" hangingPunct="1"/>
            <a:r>
              <a:rPr lang="en-US" altLang="en-US" sz="2400">
                <a:latin typeface="Times New Roman" panose="02020603050405020304" pitchFamily="18" charset="0"/>
                <a:hlinkClick r:id="rId3"/>
              </a:rPr>
              <a:t>http://www.youtube.com/watch?v=hOxA1l1pQIw</a:t>
            </a:r>
            <a:r>
              <a:rPr lang="en-US" altLang="en-US" sz="2400">
                <a:latin typeface="Times New Roman" panose="02020603050405020304" pitchFamily="18" charset="0"/>
              </a:rPr>
              <a:t> </a:t>
            </a:r>
          </a:p>
          <a:p>
            <a:pPr eaLnBrk="1" hangingPunct="1"/>
            <a:endParaRPr lang="en-US" altLang="en-US" sz="280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2800">
                <a:latin typeface="Times New Roman" panose="02020603050405020304" pitchFamily="18" charset="0"/>
                <a:hlinkClick r:id="rId4"/>
              </a:rPr>
              <a:t>Timelapse of a Datacenter Construction on the Inside (Fortune 500 company)</a:t>
            </a:r>
            <a:endParaRPr lang="en-US" altLang="en-US" sz="2800">
              <a:latin typeface="Times New Roman" panose="02020603050405020304" pitchFamily="18" charset="0"/>
            </a:endParaRPr>
          </a:p>
          <a:p>
            <a:pPr lvl="1" eaLnBrk="1" hangingPunct="1"/>
            <a:r>
              <a:rPr lang="en-US" altLang="en-US" sz="2400">
                <a:latin typeface="Times New Roman" panose="02020603050405020304" pitchFamily="18" charset="0"/>
                <a:hlinkClick r:id="rId4"/>
              </a:rPr>
              <a:t>http://www.youtube.com/watch?v=ujO-xNvXj3g</a:t>
            </a:r>
            <a:r>
              <a:rPr lang="en-US" altLang="en-US" sz="2400">
                <a:latin typeface="Times New Roman" panose="02020603050405020304" pitchFamily="18" charset="0"/>
              </a:rPr>
              <a:t> </a:t>
            </a:r>
          </a:p>
          <a:p>
            <a:pPr eaLnBrk="1" hangingPunct="1"/>
            <a:endParaRPr lang="en-US" altLang="en-US" sz="2800">
              <a:latin typeface="Times New Roman" panose="02020603050405020304" pitchFamily="18" charset="0"/>
            </a:endParaRPr>
          </a:p>
        </p:txBody>
      </p:sp>
      <p:sp>
        <p:nvSpPr>
          <p:cNvPr id="69635" name="Slide Number Placeholder 1">
            <a:extLst>
              <a:ext uri="{FF2B5EF4-FFF2-40B4-BE49-F238E27FC236}">
                <a16:creationId xmlns:a16="http://schemas.microsoft.com/office/drawing/2014/main" id="{3702CA13-4F01-8A49-DD8B-C2520A85A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70CD6AF-6533-44EF-8FA9-D44583F76D4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>
            <a:extLst>
              <a:ext uri="{FF2B5EF4-FFF2-40B4-BE49-F238E27FC236}">
                <a16:creationId xmlns:a16="http://schemas.microsoft.com/office/drawing/2014/main" id="{02BDB4FE-0A58-CFCC-724C-CC1F4182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857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latin typeface="Whitney-BlackSC" charset="0"/>
                <a:ea typeface="ＭＳ Ｐゴシック" charset="0"/>
              </a:rPr>
              <a:t>II. On-demand access: *aaS Classification</a:t>
            </a:r>
          </a:p>
        </p:txBody>
      </p:sp>
      <p:sp>
        <p:nvSpPr>
          <p:cNvPr id="71682" name="Content Placeholder 2">
            <a:extLst>
              <a:ext uri="{FF2B5EF4-FFF2-40B4-BE49-F238E27FC236}">
                <a16:creationId xmlns:a16="http://schemas.microsoft.com/office/drawing/2014/main" id="{3BE988BB-D172-99C8-B045-6F02EFA9D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04950"/>
            <a:ext cx="7848600" cy="36385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900">
                <a:latin typeface="Times New Roman" panose="02020603050405020304" pitchFamily="18" charset="0"/>
              </a:rPr>
              <a:t>On-demand: renting a cab vs. (previously) renting a car, or buying one. E.g.: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AWS Elastic Compute Cloud (EC2): a few cents to a few $ per CPU hour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AWS Simple Storage Service (S3): a few cents per GB-month</a:t>
            </a:r>
            <a:endParaRPr lang="en-US" altLang="en-US" sz="19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900">
                <a:latin typeface="Times New Roman" panose="02020603050405020304" pitchFamily="18" charset="0"/>
              </a:rPr>
              <a:t>HaaS: Hardware as a Service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You get access to barebones hardware machines, do whatever you want with them, Ex: Your own cluster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Not always a good idea because of security risks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900">
                <a:latin typeface="Times New Roman" panose="02020603050405020304" pitchFamily="18" charset="0"/>
              </a:rPr>
              <a:t>IaaS: Infrastructure as a Service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You get access to flexible computing and storage infrastructure. Virtualization or containerization is one way of achieving this (cgroups, Kubernetes, Dockers, VMs,…)</a:t>
            </a:r>
            <a:r>
              <a:rPr lang="en-US" altLang="ja-JP" sz="1600">
                <a:latin typeface="Times New Roman" panose="02020603050405020304" pitchFamily="18" charset="0"/>
              </a:rPr>
              <a:t>. Often said to subsume HaaS.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Ex: Amazon Web Services (AWS: EC2 and S3), OpenStack, Eucalyptus, Rightscale, Microsoft Azure, Google Cloud.</a:t>
            </a:r>
          </a:p>
          <a:p>
            <a:pPr eaLnBrk="1" hangingPunct="1">
              <a:lnSpc>
                <a:spcPct val="90000"/>
              </a:lnSpc>
            </a:pPr>
            <a:endParaRPr lang="en-US" altLang="en-US" sz="2500">
              <a:latin typeface="Times New Roman" panose="02020603050405020304" pitchFamily="18" charset="0"/>
            </a:endParaRPr>
          </a:p>
        </p:txBody>
      </p:sp>
      <p:sp>
        <p:nvSpPr>
          <p:cNvPr id="71683" name="Slide Number Placeholder 1">
            <a:extLst>
              <a:ext uri="{FF2B5EF4-FFF2-40B4-BE49-F238E27FC236}">
                <a16:creationId xmlns:a16="http://schemas.microsoft.com/office/drawing/2014/main" id="{C6433951-CFFE-C675-163A-2235B735E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C636D0E-1B1F-47AA-8272-97D5126F9D05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>
            <a:extLst>
              <a:ext uri="{FF2B5EF4-FFF2-40B4-BE49-F238E27FC236}">
                <a16:creationId xmlns:a16="http://schemas.microsoft.com/office/drawing/2014/main" id="{0405B896-EECC-56C5-D031-B9891932B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01600"/>
            <a:ext cx="8229600" cy="857250"/>
          </a:xfrm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World’s First Bug (1947)</a:t>
            </a:r>
          </a:p>
        </p:txBody>
      </p:sp>
      <p:sp>
        <p:nvSpPr>
          <p:cNvPr id="19458" name="Content Placeholder 2">
            <a:extLst>
              <a:ext uri="{FF2B5EF4-FFF2-40B4-BE49-F238E27FC236}">
                <a16:creationId xmlns:a16="http://schemas.microsoft.com/office/drawing/2014/main" id="{484D5841-8D0D-79C8-A433-027E14EA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4124325"/>
            <a:ext cx="9067800" cy="990600"/>
          </a:xfrm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https://education.nationalgeographic.org/resource/worlds-first-computer-bug/</a:t>
            </a:r>
          </a:p>
        </p:txBody>
      </p:sp>
      <p:sp>
        <p:nvSpPr>
          <p:cNvPr id="19459" name="Slide Number Placeholder 3">
            <a:extLst>
              <a:ext uri="{FF2B5EF4-FFF2-40B4-BE49-F238E27FC236}">
                <a16:creationId xmlns:a16="http://schemas.microsoft.com/office/drawing/2014/main" id="{A9DB749D-0BDC-6CE1-84D9-5788BD4261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E79E3D2-5B1A-47E3-83CD-947FDAC9981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19460" name="Picture 2" descr="Computer Bug">
            <a:extLst>
              <a:ext uri="{FF2B5EF4-FFF2-40B4-BE49-F238E27FC236}">
                <a16:creationId xmlns:a16="http://schemas.microsoft.com/office/drawing/2014/main" id="{5B3DE1E1-DD08-E7A7-0E4E-3C8B7C60B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874713"/>
            <a:ext cx="5032375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>
            <a:extLst>
              <a:ext uri="{FF2B5EF4-FFF2-40B4-BE49-F238E27FC236}">
                <a16:creationId xmlns:a16="http://schemas.microsoft.com/office/drawing/2014/main" id="{05CCC536-D268-CE72-2D98-18D35AAEE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857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latin typeface="Whitney-BlackSC" charset="0"/>
                <a:ea typeface="ＭＳ Ｐゴシック" charset="0"/>
              </a:rPr>
              <a:t>II. On-demand access: *aaS Classification</a:t>
            </a:r>
          </a:p>
        </p:txBody>
      </p:sp>
      <p:sp>
        <p:nvSpPr>
          <p:cNvPr id="73730" name="Content Placeholder 2">
            <a:extLst>
              <a:ext uri="{FF2B5EF4-FFF2-40B4-BE49-F238E27FC236}">
                <a16:creationId xmlns:a16="http://schemas.microsoft.com/office/drawing/2014/main" id="{5C085D62-5685-BCA8-E40D-D35BC478CF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en-US" sz="25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500">
                <a:latin typeface="Times New Roman" panose="02020603050405020304" pitchFamily="18" charset="0"/>
              </a:rPr>
              <a:t>PaaS: Platform as a Service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>
                <a:latin typeface="Times New Roman" panose="02020603050405020304" pitchFamily="18" charset="0"/>
              </a:rPr>
              <a:t>You get access to flexible computing and storage infrastructure, coupled with a software platform (often tightly coupled)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>
                <a:latin typeface="Times New Roman" panose="02020603050405020304" pitchFamily="18" charset="0"/>
              </a:rPr>
              <a:t>Ex: Google’s AppEngine (Python, Java, Go)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>
                <a:latin typeface="Times New Roman" panose="02020603050405020304" pitchFamily="18" charset="0"/>
              </a:rPr>
              <a:t>SaaS: Software as a Service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>
                <a:latin typeface="Times New Roman" panose="02020603050405020304" pitchFamily="18" charset="0"/>
              </a:rPr>
              <a:t>You get access to software services, when you need them. Often said to subsume SOA (Service Oriented Architectures).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>
                <a:latin typeface="Times New Roman" panose="02020603050405020304" pitchFamily="18" charset="0"/>
              </a:rPr>
              <a:t>Ex: Google docs, MS Office 365 Online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600">
                <a:latin typeface="Times New Roman" panose="02020603050405020304" pitchFamily="18" charset="0"/>
              </a:rPr>
              <a:t>And new recently: FaaS = Function as a Service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>
                <a:latin typeface="Times New Roman" panose="02020603050405020304" pitchFamily="18" charset="0"/>
              </a:rPr>
              <a:t>e.g., AWS Lambda, Azure Functions, etc.</a:t>
            </a:r>
          </a:p>
          <a:p>
            <a:pPr eaLnBrk="1" hangingPunct="1">
              <a:lnSpc>
                <a:spcPct val="80000"/>
              </a:lnSpc>
            </a:pPr>
            <a:endParaRPr lang="en-US" altLang="en-US" sz="2500">
              <a:latin typeface="Times New Roman" panose="02020603050405020304" pitchFamily="18" charset="0"/>
            </a:endParaRPr>
          </a:p>
        </p:txBody>
      </p:sp>
      <p:sp>
        <p:nvSpPr>
          <p:cNvPr id="73731" name="Slide Number Placeholder 1">
            <a:extLst>
              <a:ext uri="{FF2B5EF4-FFF2-40B4-BE49-F238E27FC236}">
                <a16:creationId xmlns:a16="http://schemas.microsoft.com/office/drawing/2014/main" id="{3D9ECC86-3789-1F95-FEAC-842CFF2F7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173D73E-5ED0-4863-8220-997E343044B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>
            <a:extLst>
              <a:ext uri="{FF2B5EF4-FFF2-40B4-BE49-F238E27FC236}">
                <a16:creationId xmlns:a16="http://schemas.microsoft.com/office/drawing/2014/main" id="{8E7A24DF-FEA6-3CF4-DEF9-94DAB5CFA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III. Data-intensive Computing</a:t>
            </a:r>
          </a:p>
        </p:txBody>
      </p:sp>
      <p:sp>
        <p:nvSpPr>
          <p:cNvPr id="75778" name="Content Placeholder 2">
            <a:extLst>
              <a:ext uri="{FF2B5EF4-FFF2-40B4-BE49-F238E27FC236}">
                <a16:creationId xmlns:a16="http://schemas.microsoft.com/office/drawing/2014/main" id="{490520B6-63A2-A93B-056A-D7C8FDC4E5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Computation-Intensive Computing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Example areas: MPI-based, High-performance computing, Grids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Typically run on supercomputers (e.g., NCSA Blue Waters)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Data-Intensive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Typically store data at datacenters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Use compute nodes nearby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Compute nodes run computation services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In data-intensive computing, the </a:t>
            </a:r>
            <a:r>
              <a:rPr lang="en-US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focus shifts from computation to the data</a:t>
            </a:r>
            <a:r>
              <a:rPr lang="en-US" altLang="en-US" sz="2000">
                <a:latin typeface="Times New Roman" panose="02020603050405020304" pitchFamily="18" charset="0"/>
              </a:rPr>
              <a:t>:  CPU utilization no longer the most important resource metric, instead I/O is (disk and/or network)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1600">
              <a:latin typeface="Times New Roman" panose="02020603050405020304" pitchFamily="18" charset="0"/>
            </a:endParaRPr>
          </a:p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5779" name="Slide Number Placeholder 1">
            <a:extLst>
              <a:ext uri="{FF2B5EF4-FFF2-40B4-BE49-F238E27FC236}">
                <a16:creationId xmlns:a16="http://schemas.microsoft.com/office/drawing/2014/main" id="{AFEFC763-7A1D-EE10-CAD9-A9D816F58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90055A4-B478-4BB8-9F3D-384C0A95BC3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>
            <a:extLst>
              <a:ext uri="{FF2B5EF4-FFF2-40B4-BE49-F238E27FC236}">
                <a16:creationId xmlns:a16="http://schemas.microsoft.com/office/drawing/2014/main" id="{E95C3342-3729-8969-79B6-C109F1951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857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latin typeface="Whitney-BlackSC" charset="0"/>
                <a:ea typeface="ＭＳ Ｐゴシック" charset="0"/>
              </a:rPr>
              <a:t>IV. New Cloud Programming Paradigms</a:t>
            </a:r>
          </a:p>
        </p:txBody>
      </p:sp>
      <p:sp>
        <p:nvSpPr>
          <p:cNvPr id="77826" name="Content Placeholder 2">
            <a:extLst>
              <a:ext uri="{FF2B5EF4-FFF2-40B4-BE49-F238E27FC236}">
                <a16:creationId xmlns:a16="http://schemas.microsoft.com/office/drawing/2014/main" id="{6ABEDC4A-B084-144F-454A-CE48DE116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52550"/>
            <a:ext cx="6934200" cy="3733800"/>
          </a:xfrm>
        </p:spPr>
        <p:txBody>
          <a:bodyPr/>
          <a:lstStyle/>
          <a:p>
            <a:pPr eaLnBrk="1" hangingPunct="1"/>
            <a:r>
              <a:rPr lang="en-US" altLang="en-US" sz="1600">
                <a:latin typeface="Times New Roman" panose="02020603050405020304" pitchFamily="18" charset="0"/>
              </a:rPr>
              <a:t>Easy to write and run highly parallel programs in new cloud programming paradigms:</a:t>
            </a:r>
          </a:p>
          <a:p>
            <a:pPr lvl="1" eaLnBrk="1" hangingPunct="1"/>
            <a:r>
              <a:rPr lang="en-US" altLang="en-US" sz="1400">
                <a:latin typeface="Times New Roman" panose="02020603050405020304" pitchFamily="18" charset="0"/>
              </a:rPr>
              <a:t>Google: MapReduce and Sawzall</a:t>
            </a:r>
          </a:p>
          <a:p>
            <a:pPr lvl="1" eaLnBrk="1" hangingPunct="1"/>
            <a:r>
              <a:rPr lang="en-US" altLang="en-US" sz="1400">
                <a:latin typeface="Times New Roman" panose="02020603050405020304" pitchFamily="18" charset="0"/>
              </a:rPr>
              <a:t>Amazon: Elastic MapReduce service (pay-as-you-go)</a:t>
            </a:r>
          </a:p>
          <a:p>
            <a:pPr lvl="1" eaLnBrk="1" hangingPunct="1"/>
            <a:r>
              <a:rPr lang="en-US" altLang="en-US" sz="1400">
                <a:latin typeface="Times New Roman" panose="02020603050405020304" pitchFamily="18" charset="0"/>
              </a:rPr>
              <a:t>Google (MapReduce)</a:t>
            </a:r>
          </a:p>
          <a:p>
            <a:pPr lvl="2" eaLnBrk="1" hangingPunct="1"/>
            <a:r>
              <a:rPr lang="en-US" altLang="en-US" sz="1200">
                <a:latin typeface="Times New Roman" panose="02020603050405020304" pitchFamily="18" charset="0"/>
              </a:rPr>
              <a:t>Indexing: a chain of 24 MapReduce jobs</a:t>
            </a:r>
          </a:p>
          <a:p>
            <a:pPr lvl="2" eaLnBrk="1" hangingPunct="1"/>
            <a:r>
              <a:rPr lang="en-US" altLang="en-US" sz="1200">
                <a:latin typeface="Times New Roman" panose="02020603050405020304" pitchFamily="18" charset="0"/>
              </a:rPr>
              <a:t>~200K jobs processing 50PB/month (in 2006)</a:t>
            </a:r>
          </a:p>
          <a:p>
            <a:pPr lvl="1" eaLnBrk="1" hangingPunct="1"/>
            <a:r>
              <a:rPr lang="en-US" altLang="en-US" sz="1400">
                <a:latin typeface="Times New Roman" panose="02020603050405020304" pitchFamily="18" charset="0"/>
              </a:rPr>
              <a:t>Yahoo! (Hadoop + Pig)</a:t>
            </a:r>
          </a:p>
          <a:p>
            <a:pPr lvl="2" eaLnBrk="1" hangingPunct="1"/>
            <a:r>
              <a:rPr lang="en-US" altLang="en-US" sz="1200">
                <a:latin typeface="Times New Roman" panose="02020603050405020304" pitchFamily="18" charset="0"/>
              </a:rPr>
              <a:t>WebMap: a chain of several MapReduce jobs</a:t>
            </a:r>
          </a:p>
          <a:p>
            <a:pPr lvl="2" eaLnBrk="1" hangingPunct="1"/>
            <a:r>
              <a:rPr lang="en-US" altLang="en-US" sz="1200">
                <a:latin typeface="Times New Roman" panose="02020603050405020304" pitchFamily="18" charset="0"/>
              </a:rPr>
              <a:t>300 TB of data, 10K cores, many tens of hours (~2008)</a:t>
            </a:r>
          </a:p>
          <a:p>
            <a:pPr lvl="1" eaLnBrk="1" hangingPunct="1"/>
            <a:r>
              <a:rPr lang="en-US" altLang="en-US" sz="1400">
                <a:latin typeface="Times New Roman" panose="02020603050405020304" pitchFamily="18" charset="0"/>
              </a:rPr>
              <a:t>Facebook (Hadoop + Hive)</a:t>
            </a:r>
          </a:p>
          <a:p>
            <a:pPr lvl="2" eaLnBrk="1" hangingPunct="1"/>
            <a:r>
              <a:rPr lang="en-US" altLang="en-US" sz="1200">
                <a:latin typeface="Times New Roman" panose="02020603050405020304" pitchFamily="18" charset="0"/>
              </a:rPr>
              <a:t>~300TB total, adding 2TB/day (in 2008)</a:t>
            </a:r>
          </a:p>
          <a:p>
            <a:pPr lvl="2" eaLnBrk="1" hangingPunct="1"/>
            <a:r>
              <a:rPr lang="en-US" altLang="en-US" sz="1200">
                <a:latin typeface="Times New Roman" panose="02020603050405020304" pitchFamily="18" charset="0"/>
              </a:rPr>
              <a:t>3K jobs processing 55TB/day</a:t>
            </a:r>
          </a:p>
          <a:p>
            <a:pPr lvl="1" eaLnBrk="1" hangingPunct="1"/>
            <a:r>
              <a:rPr lang="en-US" altLang="en-US" sz="1400">
                <a:latin typeface="Times New Roman" panose="02020603050405020304" pitchFamily="18" charset="0"/>
              </a:rPr>
              <a:t>Similar numbers from other companies, e.g., Yieldex, eharmony.com, etc. </a:t>
            </a:r>
          </a:p>
          <a:p>
            <a:pPr lvl="1" eaLnBrk="1" hangingPunct="1"/>
            <a:r>
              <a:rPr lang="en-US" altLang="en-US" sz="1400">
                <a:latin typeface="Times New Roman" panose="02020603050405020304" pitchFamily="18" charset="0"/>
              </a:rPr>
              <a:t>NoSQL: MySQL is an industry standard, but Cassandra is 2400 times faster!</a:t>
            </a:r>
          </a:p>
          <a:p>
            <a:pPr eaLnBrk="1" hangingPunct="1"/>
            <a:endParaRPr lang="en-US" altLang="en-US" sz="1600">
              <a:latin typeface="Times New Roman" panose="02020603050405020304" pitchFamily="18" charset="0"/>
            </a:endParaRPr>
          </a:p>
          <a:p>
            <a:pPr eaLnBrk="1" hangingPunct="1"/>
            <a:endParaRPr lang="en-US" altLang="en-US" sz="1600">
              <a:latin typeface="Times New Roman" panose="02020603050405020304" pitchFamily="18" charset="0"/>
            </a:endParaRPr>
          </a:p>
          <a:p>
            <a:pPr eaLnBrk="1" hangingPunct="1"/>
            <a:endParaRPr lang="en-US" altLang="en-US" sz="1600">
              <a:latin typeface="Times New Roman" panose="02020603050405020304" pitchFamily="18" charset="0"/>
            </a:endParaRPr>
          </a:p>
        </p:txBody>
      </p:sp>
      <p:sp>
        <p:nvSpPr>
          <p:cNvPr id="77827" name="Slide Number Placeholder 1">
            <a:extLst>
              <a:ext uri="{FF2B5EF4-FFF2-40B4-BE49-F238E27FC236}">
                <a16:creationId xmlns:a16="http://schemas.microsoft.com/office/drawing/2014/main" id="{EC15729F-24FC-A99A-FBE2-5AE032031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E04A963-6323-4188-8E22-684781A28412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itle 1">
            <a:extLst>
              <a:ext uri="{FF2B5EF4-FFF2-40B4-BE49-F238E27FC236}">
                <a16:creationId xmlns:a16="http://schemas.microsoft.com/office/drawing/2014/main" id="{F505BE1C-DA2C-65D4-FEB5-1CE3A7713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Two Categories of Clouds</a:t>
            </a:r>
          </a:p>
        </p:txBody>
      </p:sp>
      <p:sp>
        <p:nvSpPr>
          <p:cNvPr id="79874" name="Content Placeholder 2">
            <a:extLst>
              <a:ext uri="{FF2B5EF4-FFF2-40B4-BE49-F238E27FC236}">
                <a16:creationId xmlns:a16="http://schemas.microsoft.com/office/drawing/2014/main" id="{B2923447-ECD2-D265-121D-EE86EC699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100">
                <a:latin typeface="Times New Roman" panose="02020603050405020304" pitchFamily="18" charset="0"/>
              </a:rPr>
              <a:t>Can be either a (i) public cloud, or (ii) private cloud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100">
                <a:latin typeface="Times New Roman" panose="02020603050405020304" pitchFamily="18" charset="0"/>
              </a:rPr>
              <a:t>Private clouds are accessible only to company employees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100">
                <a:latin typeface="Times New Roman" panose="02020603050405020304" pitchFamily="18" charset="0"/>
              </a:rPr>
              <a:t>Public clouds provide service to any paying customer</a:t>
            </a:r>
          </a:p>
          <a:p>
            <a:pPr eaLnBrk="1" hangingPunct="1">
              <a:lnSpc>
                <a:spcPct val="80000"/>
              </a:lnSpc>
            </a:pPr>
            <a:endParaRPr lang="en-US" altLang="en-US" sz="21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100">
                <a:latin typeface="Times New Roman" panose="02020603050405020304" pitchFamily="18" charset="0"/>
              </a:rPr>
              <a:t>You’re starting a new service/company: should you use a public cloud or purchase your own private cloud?</a:t>
            </a:r>
          </a:p>
        </p:txBody>
      </p:sp>
      <p:sp>
        <p:nvSpPr>
          <p:cNvPr id="79875" name="Slide Number Placeholder 1">
            <a:extLst>
              <a:ext uri="{FF2B5EF4-FFF2-40B4-BE49-F238E27FC236}">
                <a16:creationId xmlns:a16="http://schemas.microsoft.com/office/drawing/2014/main" id="{2B999366-A26D-1634-5306-506A28D96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69BC417-5A01-4568-9669-A6F60ECAF55E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>
            <a:extLst>
              <a:ext uri="{FF2B5EF4-FFF2-40B4-BE49-F238E27FC236}">
                <a16:creationId xmlns:a16="http://schemas.microsoft.com/office/drawing/2014/main" id="{EF297987-1551-0E5F-DA23-C699F9759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857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latin typeface="Whitney-BlackSC" charset="0"/>
                <a:ea typeface="ＭＳ Ｐゴシック" charset="0"/>
              </a:rPr>
              <a:t>Single site Cloud: to Outsource or Own?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8D001-6BC9-1531-9F84-E41618577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04950"/>
            <a:ext cx="7086600" cy="3638550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sz="2400" dirty="0">
                <a:ea typeface="ＭＳ Ｐゴシック" charset="0"/>
                <a:cs typeface="+mn-cs"/>
              </a:rPr>
              <a:t>Medium-sized organization: wishes to run a service for </a:t>
            </a:r>
            <a:r>
              <a:rPr lang="en-US" sz="2400" i="1" dirty="0">
                <a:ea typeface="ＭＳ Ｐゴシック" charset="0"/>
                <a:cs typeface="+mn-cs"/>
              </a:rPr>
              <a:t>M </a:t>
            </a:r>
            <a:r>
              <a:rPr lang="en-US" sz="2400" dirty="0">
                <a:ea typeface="ＭＳ Ｐゴシック" charset="0"/>
                <a:cs typeface="+mn-cs"/>
              </a:rPr>
              <a:t>months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2000" dirty="0">
                <a:ea typeface="ＭＳ Ｐゴシック" charset="0"/>
              </a:rPr>
              <a:t>Service requires 128 servers (1024 cores) and 524 TB 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2000" dirty="0">
                <a:ea typeface="ＭＳ Ｐゴシック" charset="0"/>
              </a:rPr>
              <a:t>Same as UIUC CCT (Cloud Computing </a:t>
            </a:r>
            <a:r>
              <a:rPr lang="en-US" sz="2000" dirty="0" err="1">
                <a:ea typeface="ＭＳ Ｐゴシック" charset="0"/>
              </a:rPr>
              <a:t>Testbed</a:t>
            </a:r>
            <a:r>
              <a:rPr lang="en-US" sz="2000" dirty="0">
                <a:ea typeface="ＭＳ Ｐゴシック" charset="0"/>
              </a:rPr>
              <a:t>) cloud site (bought in 2009, now decommissioned)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sz="2400" dirty="0">
                <a:solidFill>
                  <a:srgbClr val="00CC00"/>
                </a:solidFill>
                <a:ea typeface="ＭＳ Ｐゴシック" charset="0"/>
                <a:cs typeface="+mn-cs"/>
              </a:rPr>
              <a:t>Outsource </a:t>
            </a:r>
            <a:r>
              <a:rPr lang="en-US" sz="2400" dirty="0">
                <a:ea typeface="ＭＳ Ｐゴシック" charset="0"/>
                <a:cs typeface="+mn-cs"/>
              </a:rPr>
              <a:t>(e.g., via AWS): </a:t>
            </a:r>
            <a:r>
              <a:rPr lang="en-US" sz="2400" i="1" dirty="0">
                <a:ea typeface="ＭＳ Ｐゴシック" charset="0"/>
                <a:cs typeface="+mn-cs"/>
              </a:rPr>
              <a:t>monthly</a:t>
            </a:r>
            <a:r>
              <a:rPr lang="en-US" sz="2400" dirty="0">
                <a:ea typeface="ＭＳ Ｐゴシック" charset="0"/>
                <a:cs typeface="+mn-cs"/>
              </a:rPr>
              <a:t> cost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2000" dirty="0">
                <a:ea typeface="ＭＳ Ｐゴシック" charset="0"/>
              </a:rPr>
              <a:t>S3 costs: $0.12 per GB month. EC2 costs: $0.10 per CPU hour (costs from 2009)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2000" dirty="0">
                <a:ea typeface="ＭＳ Ｐゴシック" charset="0"/>
              </a:rPr>
              <a:t>Storage = $ 0.12 X 524 X 1000 ~ $62 K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2000" dirty="0">
                <a:ea typeface="ＭＳ Ｐゴシック" charset="0"/>
              </a:rPr>
              <a:t>Total = Storage + CPUs = $62 K + $0.10 X 1024 X 24 X 30 ~ $136 K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sz="2400" dirty="0">
                <a:solidFill>
                  <a:srgbClr val="FF0000"/>
                </a:solidFill>
                <a:ea typeface="ＭＳ Ｐゴシック" charset="0"/>
                <a:cs typeface="+mn-cs"/>
              </a:rPr>
              <a:t>Own</a:t>
            </a:r>
            <a:r>
              <a:rPr lang="en-US" sz="2400" dirty="0">
                <a:ea typeface="ＭＳ Ｐゴシック" charset="0"/>
                <a:cs typeface="+mn-cs"/>
              </a:rPr>
              <a:t>: monthly cost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2000" dirty="0">
                <a:ea typeface="ＭＳ Ｐゴシック" charset="0"/>
              </a:rPr>
              <a:t>Storage ~ $349 K / </a:t>
            </a:r>
            <a:r>
              <a:rPr lang="en-US" sz="2000" i="1" dirty="0">
                <a:ea typeface="ＭＳ Ｐゴシック" charset="0"/>
              </a:rPr>
              <a:t>M</a:t>
            </a:r>
          </a:p>
          <a:p>
            <a:pPr lvl="1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–"/>
              <a:defRPr/>
            </a:pPr>
            <a:r>
              <a:rPr lang="en-US" sz="2000" dirty="0">
                <a:ea typeface="ＭＳ Ｐゴシック" charset="0"/>
              </a:rPr>
              <a:t>Total ~ $ 1555 K / </a:t>
            </a:r>
            <a:r>
              <a:rPr lang="en-US" sz="2000" i="1" dirty="0">
                <a:ea typeface="ＭＳ Ｐゴシック" charset="0"/>
              </a:rPr>
              <a:t>M </a:t>
            </a:r>
            <a:r>
              <a:rPr lang="en-US" sz="2000" dirty="0">
                <a:ea typeface="ＭＳ Ｐゴシック" charset="0"/>
              </a:rPr>
              <a:t>+ 7.5 K (includes 1 </a:t>
            </a:r>
            <a:r>
              <a:rPr lang="en-US" sz="2000" dirty="0" err="1">
                <a:ea typeface="ＭＳ Ｐゴシック" charset="0"/>
              </a:rPr>
              <a:t>sysadmin</a:t>
            </a:r>
            <a:r>
              <a:rPr lang="en-US" sz="2000" dirty="0">
                <a:ea typeface="ＭＳ Ｐゴシック" charset="0"/>
              </a:rPr>
              <a:t> / 100 nodes)</a:t>
            </a:r>
          </a:p>
          <a:p>
            <a:pPr lvl="2"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ea typeface="ＭＳ Ｐゴシック" charset="0"/>
              </a:rPr>
              <a:t>using 0.45:0.4:0.15 split for </a:t>
            </a:r>
            <a:r>
              <a:rPr lang="en-US" dirty="0" err="1">
                <a:ea typeface="ＭＳ Ｐゴシック" charset="0"/>
              </a:rPr>
              <a:t>hardware:power:network</a:t>
            </a:r>
            <a:r>
              <a:rPr lang="en-US" dirty="0">
                <a:ea typeface="ＭＳ Ｐゴシック" charset="0"/>
              </a:rPr>
              <a:t> and 3 year lifetime of hardware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endParaRPr lang="en-US" sz="2400" dirty="0">
              <a:ea typeface="ＭＳ Ｐゴシック" charset="0"/>
              <a:cs typeface="+mn-cs"/>
            </a:endParaRP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80899" name="Slide Number Placeholder 1">
            <a:extLst>
              <a:ext uri="{FF2B5EF4-FFF2-40B4-BE49-F238E27FC236}">
                <a16:creationId xmlns:a16="http://schemas.microsoft.com/office/drawing/2014/main" id="{82816B12-8AEF-84DD-6234-B9A6F5623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9E3DE2-3F42-4DA2-B985-DA755B73F4C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>
            <a:extLst>
              <a:ext uri="{FF2B5EF4-FFF2-40B4-BE49-F238E27FC236}">
                <a16:creationId xmlns:a16="http://schemas.microsoft.com/office/drawing/2014/main" id="{FFAC5ED2-3AFA-847F-58E9-4F9528E6B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857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latin typeface="Whitney-BlackSC" charset="0"/>
                <a:ea typeface="ＭＳ Ｐゴシック" charset="0"/>
              </a:rPr>
              <a:t>Single site Cloud: to Outsource or Own?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33FEC-565F-5454-5CC2-5104E51D1D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4000" baseline="30000" dirty="0">
              <a:ea typeface="ＭＳ Ｐゴシック" charset="0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4000" baseline="30000" dirty="0">
                <a:ea typeface="ＭＳ Ｐゴシック" charset="0"/>
                <a:cs typeface="+mn-cs"/>
              </a:rPr>
              <a:t>Breakeven analysis: </a:t>
            </a:r>
            <a:r>
              <a:rPr lang="en-US" sz="4000" baseline="30000" dirty="0">
                <a:solidFill>
                  <a:schemeClr val="accent2"/>
                </a:solidFill>
                <a:ea typeface="ＭＳ Ｐゴシック" charset="0"/>
                <a:cs typeface="+mn-cs"/>
              </a:rPr>
              <a:t>more preferable to own if</a:t>
            </a:r>
            <a:r>
              <a:rPr lang="en-US" sz="4000" baseline="30000" dirty="0">
                <a:ea typeface="ＭＳ Ｐゴシック" charset="0"/>
                <a:cs typeface="+mn-cs"/>
              </a:rPr>
              <a:t>:</a:t>
            </a:r>
          </a:p>
          <a:p>
            <a:pPr lvl="1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3200" baseline="30000" dirty="0">
                <a:ea typeface="ＭＳ Ｐゴシック" charset="0"/>
              </a:rPr>
              <a:t>- $349 K / </a:t>
            </a:r>
            <a:r>
              <a:rPr lang="en-US" sz="3200" i="1" baseline="30000" dirty="0">
                <a:ea typeface="ＭＳ Ｐゴシック" charset="0"/>
              </a:rPr>
              <a:t>M </a:t>
            </a:r>
            <a:r>
              <a:rPr lang="en-US" sz="3200" baseline="30000" dirty="0">
                <a:ea typeface="ＭＳ Ｐゴシック" charset="0"/>
              </a:rPr>
              <a:t>&lt; $62 K (storage)</a:t>
            </a:r>
          </a:p>
          <a:p>
            <a:pPr lvl="1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3200" baseline="30000" dirty="0">
                <a:ea typeface="ＭＳ Ｐゴシック" charset="0"/>
              </a:rPr>
              <a:t>-</a:t>
            </a:r>
            <a:r>
              <a:rPr lang="en-US" sz="3200" dirty="0">
                <a:ea typeface="ＭＳ Ｐゴシック" charset="0"/>
              </a:rPr>
              <a:t> </a:t>
            </a:r>
            <a:r>
              <a:rPr lang="en-US" sz="3200" baseline="30000" dirty="0">
                <a:ea typeface="ＭＳ Ｐゴシック" charset="0"/>
              </a:rPr>
              <a:t>$ 1555 K / </a:t>
            </a:r>
            <a:r>
              <a:rPr lang="en-US" sz="3200" i="1" baseline="30000" dirty="0">
                <a:ea typeface="ＭＳ Ｐゴシック" charset="0"/>
              </a:rPr>
              <a:t>M </a:t>
            </a:r>
            <a:r>
              <a:rPr lang="en-US" sz="3200" baseline="30000" dirty="0">
                <a:ea typeface="ＭＳ Ｐゴシック" charset="0"/>
              </a:rPr>
              <a:t>+ 7.5 K &lt; $136 K (overall)</a:t>
            </a:r>
          </a:p>
          <a:p>
            <a:pPr lvl="1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3200" i="1" baseline="30000" dirty="0">
                <a:ea typeface="ＭＳ Ｐゴシック" charset="0"/>
              </a:rPr>
              <a:t>Breakeven points</a:t>
            </a:r>
          </a:p>
          <a:p>
            <a:pPr lvl="1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US" sz="3200" i="1" baseline="30000" dirty="0">
                <a:ea typeface="ＭＳ Ｐゴシック" charset="0"/>
              </a:rPr>
              <a:t>M</a:t>
            </a:r>
            <a:r>
              <a:rPr lang="en-US" sz="3200" baseline="30000" dirty="0">
                <a:ea typeface="ＭＳ Ｐゴシック" charset="0"/>
              </a:rPr>
              <a:t> &gt; 5.55 months (storage)</a:t>
            </a:r>
          </a:p>
          <a:p>
            <a:pPr lvl="1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US" sz="3200" i="1" baseline="30000" dirty="0">
                <a:ea typeface="ＭＳ Ｐゴシック" charset="0"/>
              </a:rPr>
              <a:t>M</a:t>
            </a:r>
            <a:r>
              <a:rPr lang="en-US" sz="3200" baseline="30000" dirty="0">
                <a:ea typeface="ＭＳ Ｐゴシック" charset="0"/>
              </a:rPr>
              <a:t> &gt; 12 months (overall)</a:t>
            </a:r>
          </a:p>
          <a:p>
            <a:pPr lvl="1" eaLnBrk="1" fontAlgn="auto" hangingPunct="1">
              <a:spcAft>
                <a:spcPts val="0"/>
              </a:spcAft>
              <a:buFontTx/>
              <a:buChar char="-"/>
              <a:defRPr/>
            </a:pPr>
            <a:endParaRPr lang="en-US" sz="3200" baseline="30000" dirty="0">
              <a:ea typeface="ＭＳ Ｐゴシック" charset="0"/>
            </a:endParaRP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US" baseline="30000" dirty="0">
                <a:ea typeface="ＭＳ Ｐゴシック" charset="0"/>
                <a:cs typeface="+mn-cs"/>
              </a:rPr>
              <a:t>As a result	</a:t>
            </a:r>
          </a:p>
          <a:p>
            <a:pPr lvl="2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US" sz="3200" baseline="30000" dirty="0">
                <a:solidFill>
                  <a:srgbClr val="FF0000"/>
                </a:solidFill>
                <a:ea typeface="ＭＳ Ｐゴシック" charset="0"/>
              </a:rPr>
              <a:t>Startups use clouds a lot</a:t>
            </a:r>
          </a:p>
          <a:p>
            <a:pPr lvl="2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US" sz="3200" baseline="30000" dirty="0">
                <a:solidFill>
                  <a:srgbClr val="FF0000"/>
                </a:solidFill>
                <a:ea typeface="ＭＳ Ｐゴシック" charset="0"/>
              </a:rPr>
              <a:t>Cloud providers benefit monetarily most from storage</a:t>
            </a:r>
          </a:p>
          <a:p>
            <a:pPr lvl="2" eaLnBrk="1" fontAlgn="auto" hangingPunct="1">
              <a:spcAft>
                <a:spcPts val="0"/>
              </a:spcAft>
              <a:buFontTx/>
              <a:buChar char="-"/>
              <a:defRPr/>
            </a:pPr>
            <a:endParaRPr lang="en-US" sz="3200" baseline="30000" dirty="0">
              <a:solidFill>
                <a:srgbClr val="FF0000"/>
              </a:solidFill>
              <a:ea typeface="ＭＳ Ｐゴシック" charset="0"/>
            </a:endParaRPr>
          </a:p>
          <a:p>
            <a:pPr lvl="1" eaLnBrk="1" fontAlgn="auto" hangingPunct="1">
              <a:spcAft>
                <a:spcPts val="0"/>
              </a:spcAft>
              <a:buFontTx/>
              <a:buChar char="-"/>
              <a:defRPr/>
            </a:pPr>
            <a:endParaRPr lang="en-US" sz="3200" baseline="30000" dirty="0">
              <a:ea typeface="ＭＳ Ｐゴシック" charset="0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4000" baseline="30000" dirty="0">
              <a:ea typeface="ＭＳ Ｐゴシック" charset="0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81923" name="Slide Number Placeholder 1">
            <a:extLst>
              <a:ext uri="{FF2B5EF4-FFF2-40B4-BE49-F238E27FC236}">
                <a16:creationId xmlns:a16="http://schemas.microsoft.com/office/drawing/2014/main" id="{6CD6458A-1FE4-2F39-3D65-218067C03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F83A597-F6F5-4DC0-9C33-F68EB3E763C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Title 1">
            <a:extLst>
              <a:ext uri="{FF2B5EF4-FFF2-40B4-BE49-F238E27FC236}">
                <a16:creationId xmlns:a16="http://schemas.microsoft.com/office/drawing/2014/main" id="{3E32D737-416A-A55A-5E29-0B89E6C6CC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9300" y="233363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>
                <a:latin typeface="Whitney-BlackSC"/>
                <a:ea typeface="+mj-ea"/>
                <a:cs typeface="Whitney-BlackSC"/>
              </a:rPr>
              <a:t>Academic Clouds: </a:t>
            </a:r>
            <a:r>
              <a:rPr lang="en-US" sz="3200" dirty="0" err="1">
                <a:latin typeface="Whitney-BlackSC"/>
                <a:ea typeface="+mj-ea"/>
                <a:cs typeface="Whitney-BlackSC"/>
              </a:rPr>
              <a:t>Emulab</a:t>
            </a:r>
            <a:r>
              <a:rPr lang="en-US" sz="3200" dirty="0">
                <a:latin typeface="Whitney-BlackSC"/>
                <a:ea typeface="+mj-ea"/>
                <a:cs typeface="Whitney-BlackSC"/>
              </a:rPr>
              <a:t>/</a:t>
            </a:r>
            <a:r>
              <a:rPr lang="en-US" sz="3200" dirty="0" err="1">
                <a:latin typeface="Whitney-BlackSC"/>
                <a:ea typeface="+mj-ea"/>
                <a:cs typeface="Whitney-BlackSC"/>
              </a:rPr>
              <a:t>CloudLab</a:t>
            </a:r>
            <a:endParaRPr lang="en-US" sz="3200" dirty="0">
              <a:latin typeface="Whitney-BlackSC"/>
              <a:ea typeface="+mj-ea"/>
              <a:cs typeface="Whitney-BlackSC"/>
            </a:endParaRPr>
          </a:p>
        </p:txBody>
      </p:sp>
      <p:sp>
        <p:nvSpPr>
          <p:cNvPr id="82946" name="Content Placeholder 2">
            <a:extLst>
              <a:ext uri="{FF2B5EF4-FFF2-40B4-BE49-F238E27FC236}">
                <a16:creationId xmlns:a16="http://schemas.microsoft.com/office/drawing/2014/main" id="{A7E01FEF-A10E-52FF-A6FA-F4924A103BE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33400" y="1428750"/>
            <a:ext cx="8229600" cy="3394075"/>
          </a:xfrm>
        </p:spPr>
        <p:txBody>
          <a:bodyPr/>
          <a:lstStyle/>
          <a:p>
            <a:pPr eaLnBrk="1" hangingPunct="1"/>
            <a:r>
              <a:rPr lang="en-US" altLang="en-US" sz="1800">
                <a:latin typeface="Times New Roman" panose="02020603050405020304" pitchFamily="18" charset="0"/>
              </a:rPr>
              <a:t>A community resource open to researchers in academia and industry. Very widely used by researchers everywhere today.</a:t>
            </a:r>
          </a:p>
          <a:p>
            <a:pPr eaLnBrk="1" hangingPunct="1"/>
            <a:r>
              <a:rPr lang="en-US" altLang="en-US" sz="1800">
                <a:latin typeface="Times New Roman" panose="02020603050405020304" pitchFamily="18" charset="0"/>
                <a:hlinkClick r:id="rId3"/>
              </a:rPr>
              <a:t>https://www.emulab.net/</a:t>
            </a:r>
            <a:endParaRPr lang="en-US" altLang="en-US" sz="180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1800">
                <a:latin typeface="Times New Roman" panose="02020603050405020304" pitchFamily="18" charset="0"/>
              </a:rPr>
              <a:t>A cluster, with currently ~500 servers</a:t>
            </a:r>
          </a:p>
          <a:p>
            <a:pPr eaLnBrk="1" hangingPunct="1"/>
            <a:r>
              <a:rPr lang="en-US" altLang="en-US" sz="1800">
                <a:latin typeface="Times New Roman" panose="02020603050405020304" pitchFamily="18" charset="0"/>
              </a:rPr>
              <a:t>Founded and owned by University of Utah (led by Late Prof. Jay Lepreau)</a:t>
            </a:r>
          </a:p>
          <a:p>
            <a:pPr eaLnBrk="1" hangingPunct="1"/>
            <a:endParaRPr lang="en-US" altLang="en-US" sz="180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1800">
                <a:latin typeface="Times New Roman" panose="02020603050405020304" pitchFamily="18" charset="0"/>
              </a:rPr>
              <a:t>As a user, you can:</a:t>
            </a:r>
          </a:p>
          <a:p>
            <a:pPr lvl="1" eaLnBrk="1" hangingPunct="1"/>
            <a:r>
              <a:rPr lang="en-US" altLang="en-US" sz="1600">
                <a:latin typeface="Times New Roman" panose="02020603050405020304" pitchFamily="18" charset="0"/>
              </a:rPr>
              <a:t>Grab a set of machines for your experiment</a:t>
            </a:r>
          </a:p>
          <a:p>
            <a:pPr lvl="1" eaLnBrk="1" hangingPunct="1"/>
            <a:r>
              <a:rPr lang="en-US" altLang="en-US" sz="1600">
                <a:latin typeface="Times New Roman" panose="02020603050405020304" pitchFamily="18" charset="0"/>
              </a:rPr>
              <a:t>You get root-level (sudo) access to these machines</a:t>
            </a:r>
          </a:p>
          <a:p>
            <a:pPr lvl="1" eaLnBrk="1" hangingPunct="1"/>
            <a:r>
              <a:rPr lang="en-US" altLang="en-US" sz="1600">
                <a:latin typeface="Times New Roman" panose="02020603050405020304" pitchFamily="18" charset="0"/>
              </a:rPr>
              <a:t>You can specify a network topology for your cluster </a:t>
            </a:r>
          </a:p>
          <a:p>
            <a:pPr lvl="1" eaLnBrk="1" hangingPunct="1"/>
            <a:r>
              <a:rPr lang="en-US" altLang="en-US" sz="1600">
                <a:latin typeface="Times New Roman" panose="02020603050405020304" pitchFamily="18" charset="0"/>
              </a:rPr>
              <a:t>You can emulate any topology</a:t>
            </a:r>
          </a:p>
          <a:p>
            <a:pPr eaLnBrk="1" hangingPunct="1"/>
            <a:endParaRPr lang="en-US" altLang="en-US" sz="1800">
              <a:latin typeface="Times New Roman" panose="02020603050405020304" pitchFamily="18" charset="0"/>
            </a:endParaRPr>
          </a:p>
          <a:p>
            <a:pPr eaLnBrk="1" hangingPunct="1"/>
            <a:endParaRPr lang="en-US" altLang="en-US" sz="1800">
              <a:latin typeface="Times New Roman" panose="02020603050405020304" pitchFamily="18" charset="0"/>
            </a:endParaRPr>
          </a:p>
          <a:p>
            <a:pPr eaLnBrk="1" hangingPunct="1"/>
            <a:endParaRPr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82947" name="TextBox 6">
            <a:extLst>
              <a:ext uri="{FF2B5EF4-FFF2-40B4-BE49-F238E27FC236}">
                <a16:creationId xmlns:a16="http://schemas.microsoft.com/office/drawing/2014/main" id="{E1611BA2-1F4C-D66F-3A43-A2A251EB9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743450"/>
            <a:ext cx="20574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latin typeface="Arial" panose="020B0604020202020204" pitchFamily="34" charset="0"/>
              </a:rPr>
              <a:t>All images © Emulab </a:t>
            </a:r>
          </a:p>
        </p:txBody>
      </p:sp>
      <p:pic>
        <p:nvPicPr>
          <p:cNvPr id="82948" name="Picture 4">
            <a:extLst>
              <a:ext uri="{FF2B5EF4-FFF2-40B4-BE49-F238E27FC236}">
                <a16:creationId xmlns:a16="http://schemas.microsoft.com/office/drawing/2014/main" id="{004CFFEF-DE9E-D173-BC48-C873568F5D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33350"/>
            <a:ext cx="15113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9" name="Picture 5">
            <a:extLst>
              <a:ext uri="{FF2B5EF4-FFF2-40B4-BE49-F238E27FC236}">
                <a16:creationId xmlns:a16="http://schemas.microsoft.com/office/drawing/2014/main" id="{134C2156-98FA-C55A-0F5F-0228B742BF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1905001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50" name="Slide Number Placeholder 1">
            <a:extLst>
              <a:ext uri="{FF2B5EF4-FFF2-40B4-BE49-F238E27FC236}">
                <a16:creationId xmlns:a16="http://schemas.microsoft.com/office/drawing/2014/main" id="{7DBE9004-E3EA-833A-DBBC-02A92BB8C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45C0D02-E2D7-46E2-8095-F3E9F66A11D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ontent Placeholder 3">
            <a:extLst>
              <a:ext uri="{FF2B5EF4-FFF2-40B4-BE49-F238E27FC236}">
                <a16:creationId xmlns:a16="http://schemas.microsoft.com/office/drawing/2014/main" id="{D5F7693F-432B-F33E-5282-A05BF5D0DD2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52400" y="666750"/>
            <a:ext cx="8229600" cy="3394075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  <a:cs typeface="Times New Roman"/>
              </a:rPr>
              <a:t>(This infrastructure has been deprecated now)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  <a:cs typeface="Times New Roman"/>
              </a:rPr>
              <a:t>A community resource open to researchers in academia and 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1400" dirty="0">
                <a:ea typeface="ＭＳ Ｐゴシック" charset="0"/>
                <a:cs typeface="Times New Roman"/>
              </a:rPr>
              <a:t>	industry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  <a:cs typeface="Times New Roman"/>
                <a:hlinkClick r:id="rId3"/>
              </a:rPr>
              <a:t>http://www.planet-lab.org/</a:t>
            </a:r>
            <a:endParaRPr lang="en-US" sz="1400" dirty="0">
              <a:ea typeface="ＭＳ Ｐゴシック" charset="0"/>
              <a:cs typeface="Times New Roman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  <a:cs typeface="Times New Roman"/>
              </a:rPr>
              <a:t>Currently, ~ 1077 nodes at ~500 sites across the world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  <a:cs typeface="Times New Roman"/>
              </a:rPr>
              <a:t>Founded at Princeton University (led by Prof. Larry Peterson), but owned in a federated manner by the sites</a:t>
            </a:r>
          </a:p>
          <a:p>
            <a:pPr eaLnBrk="1" hangingPunct="1">
              <a:buFont typeface="Arial" charset="0"/>
              <a:buChar char="•"/>
              <a:defRPr/>
            </a:pPr>
            <a:endParaRPr lang="en-US" sz="1400" dirty="0">
              <a:ea typeface="ＭＳ Ｐゴシック" charset="0"/>
              <a:cs typeface="Times New Roman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  <a:cs typeface="Times New Roman"/>
              </a:rPr>
              <a:t>Node: Dedicated server that runs components of </a:t>
            </a:r>
            <a:r>
              <a:rPr lang="en-US" sz="1400" dirty="0" err="1">
                <a:ea typeface="ＭＳ Ｐゴシック" charset="0"/>
                <a:cs typeface="Times New Roman"/>
              </a:rPr>
              <a:t>PlanetLab</a:t>
            </a:r>
            <a:r>
              <a:rPr lang="en-US" sz="1400" dirty="0">
                <a:ea typeface="ＭＳ Ｐゴシック" charset="0"/>
                <a:cs typeface="Times New Roman"/>
              </a:rPr>
              <a:t> services.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  <a:cs typeface="Times New Roman"/>
              </a:rPr>
              <a:t>Site: A location, e.g., UIUC, that hosts a number of nodes.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1400" dirty="0">
                <a:solidFill>
                  <a:srgbClr val="0066CC"/>
                </a:solidFill>
                <a:ea typeface="ＭＳ Ｐゴシック" charset="0"/>
                <a:cs typeface="Times New Roman"/>
              </a:rPr>
              <a:t>Sliver</a:t>
            </a:r>
            <a:r>
              <a:rPr lang="en-US" sz="1400" dirty="0">
                <a:ea typeface="ＭＳ Ｐゴシック" charset="0"/>
                <a:cs typeface="Times New Roman"/>
              </a:rPr>
              <a:t>: Virtual division of each node. Currently, uses VMs, but it could also other technology. Needed for timesharing across users.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1400" dirty="0">
                <a:solidFill>
                  <a:srgbClr val="FF6600"/>
                </a:solidFill>
                <a:ea typeface="ＭＳ Ｐゴシック" charset="0"/>
                <a:cs typeface="Times New Roman"/>
              </a:rPr>
              <a:t>Slice</a:t>
            </a:r>
            <a:r>
              <a:rPr lang="en-US" sz="1400" dirty="0">
                <a:ea typeface="ＭＳ Ｐゴシック" charset="0"/>
                <a:cs typeface="Times New Roman"/>
              </a:rPr>
              <a:t>: A spatial cut-up of the PL nodes. Per user. A slice is a way of giving each user (Unix-shell like) access to a subset of PL machines, selected by the user. A slice consists of multiple slivers, one at each component node.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  <a:cs typeface="Times New Roman"/>
              </a:rPr>
              <a:t>Thus, </a:t>
            </a:r>
            <a:r>
              <a:rPr lang="en-US" sz="1400" dirty="0" err="1">
                <a:ea typeface="ＭＳ Ｐゴシック" charset="0"/>
                <a:cs typeface="Times New Roman"/>
              </a:rPr>
              <a:t>PlanetLab</a:t>
            </a:r>
            <a:r>
              <a:rPr lang="en-US" sz="1400" dirty="0">
                <a:ea typeface="ＭＳ Ｐゴシック" charset="0"/>
                <a:cs typeface="Times New Roman"/>
              </a:rPr>
              <a:t> allows you to run real world-wide experiments.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  <a:cs typeface="Times New Roman"/>
              </a:rPr>
              <a:t>Many services have been deployed atop it, used by millions (not just researchers): Application-level DNS services, Monitoring services, </a:t>
            </a:r>
            <a:r>
              <a:rPr lang="en-US" sz="1400" dirty="0" err="1">
                <a:ea typeface="ＭＳ Ｐゴシック" charset="0"/>
                <a:cs typeface="Times New Roman"/>
              </a:rPr>
              <a:t>CoralCDN</a:t>
            </a:r>
            <a:r>
              <a:rPr lang="en-US" sz="1400" dirty="0">
                <a:ea typeface="ＭＳ Ｐゴシック" charset="0"/>
                <a:cs typeface="Times New Roman"/>
              </a:rPr>
              <a:t>, etc.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1400" dirty="0" err="1">
                <a:ea typeface="ＭＳ Ｐゴシック" charset="0"/>
                <a:cs typeface="Times New Roman"/>
              </a:rPr>
              <a:t>PlanetLab</a:t>
            </a:r>
            <a:r>
              <a:rPr lang="en-US" sz="1400" dirty="0">
                <a:ea typeface="ＭＳ Ｐゴシック" charset="0"/>
                <a:cs typeface="Times New Roman"/>
              </a:rPr>
              <a:t> was basis for NSF GENI https://</a:t>
            </a:r>
            <a:r>
              <a:rPr lang="en-US" sz="1400" dirty="0" err="1">
                <a:ea typeface="ＭＳ Ｐゴシック" charset="0"/>
                <a:cs typeface="Times New Roman"/>
              </a:rPr>
              <a:t>www.geni.net</a:t>
            </a:r>
            <a:r>
              <a:rPr lang="en-US" sz="1400" dirty="0">
                <a:ea typeface="ＭＳ Ｐゴシック" charset="0"/>
                <a:cs typeface="Times New Roman"/>
              </a:rPr>
              <a:t>/</a:t>
            </a:r>
          </a:p>
        </p:txBody>
      </p:sp>
      <p:sp>
        <p:nvSpPr>
          <p:cNvPr id="84994" name="TextBox 7">
            <a:extLst>
              <a:ext uri="{FF2B5EF4-FFF2-40B4-BE49-F238E27FC236}">
                <a16:creationId xmlns:a16="http://schemas.microsoft.com/office/drawing/2014/main" id="{974A0B4A-CA4D-5C1A-C425-5A081FFA1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1716088"/>
            <a:ext cx="2057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latin typeface="Arial" panose="020B0604020202020204" pitchFamily="34" charset="0"/>
              </a:rPr>
              <a:t>All images © PlanetLab </a:t>
            </a:r>
          </a:p>
        </p:txBody>
      </p:sp>
      <p:pic>
        <p:nvPicPr>
          <p:cNvPr id="84995" name="Picture 4">
            <a:extLst>
              <a:ext uri="{FF2B5EF4-FFF2-40B4-BE49-F238E27FC236}">
                <a16:creationId xmlns:a16="http://schemas.microsoft.com/office/drawing/2014/main" id="{A1DABFB2-20D3-9073-0018-2AC68F2394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-19050"/>
            <a:ext cx="33528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6" name="Picture 5">
            <a:extLst>
              <a:ext uri="{FF2B5EF4-FFF2-40B4-BE49-F238E27FC236}">
                <a16:creationId xmlns:a16="http://schemas.microsoft.com/office/drawing/2014/main" id="{FB17BE7E-BE84-FBAC-07A1-ACE442932F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150"/>
            <a:ext cx="571500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7" name="Slide Number Placeholder 1">
            <a:extLst>
              <a:ext uri="{FF2B5EF4-FFF2-40B4-BE49-F238E27FC236}">
                <a16:creationId xmlns:a16="http://schemas.microsoft.com/office/drawing/2014/main" id="{7E65640E-6E36-7FAA-9EA0-ED345CB0A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73C4AA7-A733-4741-ACF8-2BF883EF7209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37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Title 1">
            <a:extLst>
              <a:ext uri="{FF2B5EF4-FFF2-40B4-BE49-F238E27FC236}">
                <a16:creationId xmlns:a16="http://schemas.microsoft.com/office/drawing/2014/main" id="{EF651D22-AB46-CBF7-94E9-9E3F72E17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857250"/>
          </a:xfrm>
        </p:spPr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Public Research Clouds</a:t>
            </a:r>
          </a:p>
        </p:txBody>
      </p:sp>
      <p:sp>
        <p:nvSpPr>
          <p:cNvPr id="87042" name="Content Placeholder 2">
            <a:extLst>
              <a:ext uri="{FF2B5EF4-FFF2-40B4-BE49-F238E27FC236}">
                <a16:creationId xmlns:a16="http://schemas.microsoft.com/office/drawing/2014/main" id="{448FD42F-BF6A-E5E9-6485-0A448B8019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3600" baseline="30000">
                <a:latin typeface="Times New Roman" panose="02020603050405020304" pitchFamily="18" charset="0"/>
              </a:rPr>
              <a:t>Accessible to researchers with a qualifying grant</a:t>
            </a:r>
          </a:p>
          <a:p>
            <a:pPr eaLnBrk="1" hangingPunct="1"/>
            <a:r>
              <a:rPr lang="en-US" altLang="en-US" sz="3600" baseline="30000">
                <a:latin typeface="Times New Roman" panose="02020603050405020304" pitchFamily="18" charset="0"/>
              </a:rPr>
              <a:t>Chameleon Cloud: </a:t>
            </a:r>
            <a:r>
              <a:rPr lang="en-US" altLang="en-US" sz="3600" baseline="30000">
                <a:latin typeface="Times New Roman" panose="02020603050405020304" pitchFamily="18" charset="0"/>
                <a:hlinkClick r:id="rId2"/>
              </a:rPr>
              <a:t>https://www.chameleoncloud.org/</a:t>
            </a:r>
            <a:endParaRPr lang="en-US" altLang="en-US" sz="3600" baseline="30000">
              <a:latin typeface="Times New Roman" panose="02020603050405020304" pitchFamily="18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baseline="30000">
                <a:latin typeface="Times New Roman" panose="02020603050405020304" pitchFamily="18" charset="0"/>
              </a:rPr>
              <a:t>HaaS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baseline="30000">
                <a:latin typeface="Times New Roman" panose="02020603050405020304" pitchFamily="18" charset="0"/>
              </a:rPr>
              <a:t>OpenStack (~AWS)</a:t>
            </a:r>
          </a:p>
          <a:p>
            <a:pPr eaLnBrk="1" hangingPunct="1"/>
            <a:r>
              <a:rPr lang="en-US" altLang="en-US" baseline="30000">
                <a:latin typeface="Times New Roman" panose="02020603050405020304" pitchFamily="18" charset="0"/>
              </a:rPr>
              <a:t>CloudLab: </a:t>
            </a:r>
            <a:r>
              <a:rPr lang="en-US" altLang="en-US" baseline="30000">
                <a:latin typeface="Times New Roman" panose="02020603050405020304" pitchFamily="18" charset="0"/>
                <a:hlinkClick r:id="rId3"/>
              </a:rPr>
              <a:t>https://www.cloudlab.us/</a:t>
            </a:r>
            <a:endParaRPr lang="en-US" altLang="en-US" baseline="30000">
              <a:latin typeface="Times New Roman" panose="02020603050405020304" pitchFamily="18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baseline="30000">
                <a:latin typeface="Times New Roman" panose="02020603050405020304" pitchFamily="18" charset="0"/>
              </a:rPr>
              <a:t>Build your own cloud on their hardware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en-US" altLang="en-US" baseline="30000">
              <a:latin typeface="Times New Roman" panose="02020603050405020304" pitchFamily="18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en-US" altLang="en-US" baseline="30000">
              <a:latin typeface="Times New Roman" panose="02020603050405020304" pitchFamily="18" charset="0"/>
            </a:endParaRPr>
          </a:p>
          <a:p>
            <a:pPr eaLnBrk="1" hangingPunct="1"/>
            <a:endParaRPr lang="en-US" altLang="en-US" sz="3600" baseline="30000">
              <a:latin typeface="Times New Roman" panose="02020603050405020304" pitchFamily="18" charset="0"/>
            </a:endParaRPr>
          </a:p>
          <a:p>
            <a:pPr eaLnBrk="1" hangingPunct="1"/>
            <a:endParaRPr lang="en-US" altLang="en-US" sz="3600">
              <a:latin typeface="Times New Roman" panose="02020603050405020304" pitchFamily="18" charset="0"/>
            </a:endParaRPr>
          </a:p>
        </p:txBody>
      </p:sp>
      <p:sp>
        <p:nvSpPr>
          <p:cNvPr id="87043" name="Slide Number Placeholder 1">
            <a:extLst>
              <a:ext uri="{FF2B5EF4-FFF2-40B4-BE49-F238E27FC236}">
                <a16:creationId xmlns:a16="http://schemas.microsoft.com/office/drawing/2014/main" id="{ADCFF26F-D4F3-A347-7AE0-69B02C557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A22C730-A60C-4C2C-848E-14153BEE70B8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38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itle 1">
            <a:extLst>
              <a:ext uri="{FF2B5EF4-FFF2-40B4-BE49-F238E27FC236}">
                <a16:creationId xmlns:a16="http://schemas.microsoft.com/office/drawing/2014/main" id="{38E279C5-CABD-BCFD-FA0A-A5B63C687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95849-8CF0-64E0-AAA3-9C56BE9C0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ea typeface="+mn-ea"/>
                <a:cs typeface="+mn-cs"/>
              </a:rPr>
              <a:t>Clouds build on many previous generations of distributed systems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ea typeface="+mn-ea"/>
                <a:cs typeface="+mn-cs"/>
              </a:rPr>
              <a:t>Especially the timesharing and data processing industry of the 1960-70s. 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ea typeface="+mn-ea"/>
                <a:cs typeface="+mn-cs"/>
              </a:rPr>
              <a:t>Need to identify unique aspects of a problem to classify it as a new cloud computing problem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dirty="0">
                <a:ea typeface="+mn-ea"/>
              </a:rPr>
              <a:t>Scale, On-demand access, data-intensive, new programming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ea typeface="+mn-ea"/>
                <a:cs typeface="+mn-cs"/>
              </a:rPr>
              <a:t>Otherwise, the solutions to your problem may already exist!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>
                <a:ea typeface="+mn-ea"/>
                <a:cs typeface="+mn-cs"/>
              </a:rPr>
              <a:t>Next: </a:t>
            </a:r>
            <a:r>
              <a:rPr lang="en-US" dirty="0" err="1">
                <a:ea typeface="+mn-ea"/>
                <a:cs typeface="+mn-cs"/>
              </a:rPr>
              <a:t>Mapreduce</a:t>
            </a:r>
            <a:r>
              <a:rPr lang="en-US" dirty="0">
                <a:ea typeface="+mn-ea"/>
                <a:cs typeface="+mn-cs"/>
              </a:rPr>
              <a:t>!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88067" name="Slide Number Placeholder 1">
            <a:extLst>
              <a:ext uri="{FF2B5EF4-FFF2-40B4-BE49-F238E27FC236}">
                <a16:creationId xmlns:a16="http://schemas.microsoft.com/office/drawing/2014/main" id="{2D313417-0884-492D-CEA2-2BDD6974D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AF87BC6-C4C4-465E-B963-98A158AB0FC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39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05B0122A-0804-5C8D-CBEF-50A2253BD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Quiz: Where is the World’s Largest Datacenter?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8E134-09AC-C535-30CE-13439F5C9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19150"/>
            <a:ext cx="8229600" cy="3394075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Arial"/>
              <a:buChar char="•"/>
              <a:defRPr/>
            </a:pPr>
            <a:endParaRPr lang="en-US" sz="2800" dirty="0">
              <a:ea typeface="+mn-ea"/>
              <a:cs typeface="+mn-cs"/>
            </a:endParaRPr>
          </a:p>
        </p:txBody>
      </p:sp>
      <p:sp>
        <p:nvSpPr>
          <p:cNvPr id="21507" name="Slide Number Placeholder 1">
            <a:extLst>
              <a:ext uri="{FF2B5EF4-FFF2-40B4-BE49-F238E27FC236}">
                <a16:creationId xmlns:a16="http://schemas.microsoft.com/office/drawing/2014/main" id="{FB4FD956-4094-D3DB-EBF4-C31945930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294C7C1-99EC-4C2A-86E7-9531D5D2B77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Title 1">
            <a:extLst>
              <a:ext uri="{FF2B5EF4-FFF2-40B4-BE49-F238E27FC236}">
                <a16:creationId xmlns:a16="http://schemas.microsoft.com/office/drawing/2014/main" id="{79A2D407-DE59-6FFF-D36A-1B3600741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857250"/>
          </a:xfrm>
        </p:spPr>
        <p:txBody>
          <a:bodyPr/>
          <a:lstStyle/>
          <a:p>
            <a:r>
              <a:rPr lang="en-US" altLang="en-US">
                <a:latin typeface="Whitney-BlackSC" pitchFamily="1" charset="0"/>
              </a:rPr>
              <a:t>Announcements</a:t>
            </a:r>
          </a:p>
        </p:txBody>
      </p:sp>
      <p:sp>
        <p:nvSpPr>
          <p:cNvPr id="89090" name="Content Placeholder 2">
            <a:extLst>
              <a:ext uri="{FF2B5EF4-FFF2-40B4-BE49-F238E27FC236}">
                <a16:creationId xmlns:a16="http://schemas.microsoft.com/office/drawing/2014/main" id="{6653F13D-6353-F935-0603-40D9655C9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704850"/>
            <a:ext cx="8229600" cy="33940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</a:rPr>
              <a:t>4 cr only: MP Groups Form DUE </a:t>
            </a:r>
            <a:r>
              <a:rPr lang="en-US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this week 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</a:rPr>
              <a:t>Mon Sep 1</a:t>
            </a:r>
            <a:r>
              <a:rPr lang="en-US" altLang="en-US" sz="2000" b="1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st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2000">
                <a:latin typeface="Times New Roman" panose="02020603050405020304" pitchFamily="18" charset="0"/>
              </a:rPr>
              <a:t>@ 5 pm (see course webpage).</a:t>
            </a:r>
            <a:endParaRPr lang="en-US" altLang="en-US" sz="2000" b="1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en-US" altLang="en-US" sz="1600" b="1">
                <a:latin typeface="Times New Roman" panose="02020603050405020304" pitchFamily="18" charset="0"/>
              </a:rPr>
              <a:t>Hard deadline, as Engr-IT will create and assign VMs tomorrow!</a:t>
            </a:r>
          </a:p>
          <a:p>
            <a:pPr lvl="1">
              <a:lnSpc>
                <a:spcPct val="80000"/>
              </a:lnSpc>
            </a:pPr>
            <a:r>
              <a:rPr lang="en-US" altLang="en-US" sz="1600" b="1">
                <a:latin typeface="Times New Roman" panose="02020603050405020304" pitchFamily="18" charset="0"/>
              </a:rPr>
              <a:t>(Form does NOT automatically “enroll” you in 4cr section—you still have to do that yourself)</a:t>
            </a:r>
          </a:p>
          <a:p>
            <a:pPr>
              <a:lnSpc>
                <a:spcPct val="8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DO NOT </a:t>
            </a:r>
          </a:p>
          <a:p>
            <a:pPr lvl="1">
              <a:lnSpc>
                <a:spcPct val="8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Change MP groups unless your partner has dropped</a:t>
            </a:r>
          </a:p>
          <a:p>
            <a:pPr lvl="1">
              <a:lnSpc>
                <a:spcPct val="8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Leave your MP partner hanging: Both MP partners should contribute equally (we will ask!)</a:t>
            </a:r>
          </a:p>
          <a:p>
            <a:pPr>
              <a:lnSpc>
                <a:spcPct val="80000"/>
              </a:lnSpc>
            </a:pP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</a:rPr>
              <a:t>All: Please fill out Student Survey by Fri 8/29 (see course webpage).</a:t>
            </a:r>
          </a:p>
          <a:p>
            <a:pPr lvl="1">
              <a:lnSpc>
                <a:spcPct val="80000"/>
              </a:lnSpc>
            </a:pPr>
            <a:endParaRPr lang="en-US" altLang="en-US" sz="16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MP1 due Sep 14</a:t>
            </a:r>
            <a:r>
              <a:rPr lang="en-US" altLang="en-US" sz="2000" baseline="30000">
                <a:latin typeface="Times New Roman" panose="02020603050405020304" pitchFamily="18" charset="0"/>
              </a:rPr>
              <a:t>th</a:t>
            </a:r>
            <a:endParaRPr lang="en-US" altLang="en-US" sz="2000"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en-US" altLang="en-US" sz="1700">
                <a:latin typeface="Times New Roman" panose="02020603050405020304" pitchFamily="18" charset="0"/>
              </a:rPr>
              <a:t>VMs being distributed soon (watch Piazza)</a:t>
            </a:r>
          </a:p>
          <a:p>
            <a:pPr lvl="1">
              <a:lnSpc>
                <a:spcPct val="80000"/>
              </a:lnSpc>
            </a:pPr>
            <a:r>
              <a:rPr lang="en-US" altLang="en-US" sz="1700">
                <a:latin typeface="Times New Roman" panose="02020603050405020304" pitchFamily="18" charset="0"/>
              </a:rPr>
              <a:t>Demos will be Monday Sep 15</a:t>
            </a:r>
            <a:r>
              <a:rPr lang="en-US" altLang="en-US" sz="1700" baseline="30000">
                <a:latin typeface="Times New Roman" panose="02020603050405020304" pitchFamily="18" charset="0"/>
              </a:rPr>
              <a:t>th</a:t>
            </a:r>
            <a:r>
              <a:rPr lang="en-US" altLang="en-US" sz="1700">
                <a:latin typeface="Times New Roman" panose="02020603050405020304" pitchFamily="18" charset="0"/>
              </a:rPr>
              <a:t> (schedule and details will be posted soon on Piazza)</a:t>
            </a:r>
          </a:p>
          <a:p>
            <a:pPr>
              <a:lnSpc>
                <a:spcPct val="8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HW1 due Sep 18</a:t>
            </a:r>
            <a:r>
              <a:rPr lang="en-US" altLang="en-US" sz="2000" baseline="30000">
                <a:latin typeface="Times New Roman" panose="02020603050405020304" pitchFamily="18" charset="0"/>
              </a:rPr>
              <a:t>th: </a:t>
            </a:r>
            <a:r>
              <a:rPr lang="en-US" altLang="en-US" sz="2000">
                <a:latin typeface="Times New Roman" panose="02020603050405020304" pitchFamily="18" charset="0"/>
              </a:rPr>
              <a:t>Solve problems right after lecture covers topic! </a:t>
            </a:r>
          </a:p>
          <a:p>
            <a:pPr>
              <a:lnSpc>
                <a:spcPct val="8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Check Piazza often! It’s where all the announcements are at!</a:t>
            </a:r>
          </a:p>
          <a:p>
            <a:pPr>
              <a:lnSpc>
                <a:spcPct val="80000"/>
              </a:lnSpc>
            </a:pPr>
            <a:endParaRPr lang="en-US" altLang="en-US" sz="20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89091" name="Slide Number Placeholder 1">
            <a:extLst>
              <a:ext uri="{FF2B5EF4-FFF2-40B4-BE49-F238E27FC236}">
                <a16:creationId xmlns:a16="http://schemas.microsoft.com/office/drawing/2014/main" id="{AD59FEFE-726F-753B-C29D-CD91DE08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7924800" y="4618038"/>
            <a:ext cx="762000" cy="274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51F026E-B7D7-4774-9859-ADC1F27C5DB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40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7602692B-C071-231E-8E06-8EECC794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Quiz: Where is the World’s Largest Datacenter?</a:t>
            </a:r>
          </a:p>
        </p:txBody>
      </p:sp>
      <p:sp>
        <p:nvSpPr>
          <p:cNvPr id="23554" name="Content Placeholder 2">
            <a:extLst>
              <a:ext uri="{FF2B5EF4-FFF2-40B4-BE49-F238E27FC236}">
                <a16:creationId xmlns:a16="http://schemas.microsoft.com/office/drawing/2014/main" id="{4E566084-D6B9-4D9B-1DFC-049418761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25475"/>
            <a:ext cx="8229600" cy="3394075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endParaRPr lang="en-US" altLang="en-US" sz="20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</a:pPr>
            <a:endParaRPr lang="en-US" altLang="en-US" sz="20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(2018-2025) China Telecom. 10.7 Million sq. ft.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(2017) “The Citadel” Nevada. 7.2 Million sq. ft.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(2015) In Chicago!</a:t>
            </a:r>
          </a:p>
          <a:p>
            <a:pPr lvl="1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en-US" sz="1800">
                <a:latin typeface="Times New Roman" panose="02020603050405020304" pitchFamily="18" charset="0"/>
              </a:rPr>
              <a:t>350 East Cermak, Chicago, 1.1 MILLION sq. ft.</a:t>
            </a:r>
          </a:p>
          <a:p>
            <a:pPr lvl="1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en-US" sz="1800">
                <a:latin typeface="Times New Roman" panose="02020603050405020304" pitchFamily="18" charset="0"/>
              </a:rPr>
              <a:t>Shared by many different “carriers”</a:t>
            </a:r>
          </a:p>
          <a:p>
            <a:pPr lvl="1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en-US" sz="1800">
                <a:latin typeface="Times New Roman" panose="02020603050405020304" pitchFamily="18" charset="0"/>
              </a:rPr>
              <a:t>Critical to Chicago Mercantile Exchange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See: 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sz="1200">
                <a:latin typeface="Times New Roman" panose="02020603050405020304" pitchFamily="18" charset="0"/>
                <a:hlinkClick r:id="rId3"/>
              </a:rPr>
              <a:t>http://ict-price.com/top-10-biggest-data-centres-from-around-the-world/</a:t>
            </a:r>
            <a:endParaRPr lang="en-US" altLang="en-US" sz="1200">
              <a:latin typeface="Times New Roman" panose="02020603050405020304" pitchFamily="18" charset="0"/>
              <a:hlinkClick r:id="rId4"/>
            </a:endParaRPr>
          </a:p>
          <a:p>
            <a:pPr lvl="1" eaLnBrk="1" hangingPunct="1">
              <a:lnSpc>
                <a:spcPct val="120000"/>
              </a:lnSpc>
            </a:pPr>
            <a:r>
              <a:rPr lang="en-US" altLang="en-US" sz="1200">
                <a:latin typeface="Times New Roman" panose="02020603050405020304" pitchFamily="18" charset="0"/>
                <a:hlinkClick r:id="rId4"/>
              </a:rPr>
              <a:t>https://www.gigabitmagazine.com/top10/top-10-biggest-data-centres-world</a:t>
            </a:r>
            <a:endParaRPr lang="en-US" altLang="en-US" sz="1200">
              <a:latin typeface="Times New Roman" panose="02020603050405020304" pitchFamily="18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en-US" altLang="en-US" sz="1200">
                <a:latin typeface="Times New Roman" panose="02020603050405020304" pitchFamily="18" charset="0"/>
                <a:hlinkClick r:id="rId5"/>
              </a:rPr>
              <a:t>https://www.racksolutions.com/news/data-center-news/top-10-largest-data-centers-world/</a:t>
            </a:r>
            <a:r>
              <a:rPr lang="en-US" altLang="en-US" sz="12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3555" name="Slide Number Placeholder 1">
            <a:extLst>
              <a:ext uri="{FF2B5EF4-FFF2-40B4-BE49-F238E27FC236}">
                <a16:creationId xmlns:a16="http://schemas.microsoft.com/office/drawing/2014/main" id="{B29B4A7A-1BF3-FA02-87FA-87EE3514B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A30D9FE-196D-4604-8424-E296427DC2E9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id="{BA88D6EE-40F7-5775-2C54-B35AD1EBB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E278D0DB-8F77-DF8A-8264-A464E1BFD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  <p:grpSp>
        <p:nvGrpSpPr>
          <p:cNvPr id="25603" name="Group 13">
            <a:extLst>
              <a:ext uri="{FF2B5EF4-FFF2-40B4-BE49-F238E27FC236}">
                <a16:creationId xmlns:a16="http://schemas.microsoft.com/office/drawing/2014/main" id="{A9F0E1C3-1A7B-02D5-9463-F2E2B34708F9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285750"/>
            <a:ext cx="3238500" cy="4695825"/>
            <a:chOff x="762000" y="1676400"/>
            <a:chExt cx="3238500" cy="4695825"/>
          </a:xfrm>
        </p:grpSpPr>
        <p:pic>
          <p:nvPicPr>
            <p:cNvPr id="25605" name="Picture 6">
              <a:extLst>
                <a:ext uri="{FF2B5EF4-FFF2-40B4-BE49-F238E27FC236}">
                  <a16:creationId xmlns:a16="http://schemas.microsoft.com/office/drawing/2014/main" id="{995BBBA9-06FC-C451-690E-8D1C948E7F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1828800"/>
              <a:ext cx="1000125" cy="98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06" name="Picture 7">
              <a:extLst>
                <a:ext uri="{FF2B5EF4-FFF2-40B4-BE49-F238E27FC236}">
                  <a16:creationId xmlns:a16="http://schemas.microsoft.com/office/drawing/2014/main" id="{3C0F2699-BBD3-6A54-6B75-A68533FF49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3600" y="1676400"/>
              <a:ext cx="1562100" cy="571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07" name="Picture 8">
              <a:extLst>
                <a:ext uri="{FF2B5EF4-FFF2-40B4-BE49-F238E27FC236}">
                  <a16:creationId xmlns:a16="http://schemas.microsoft.com/office/drawing/2014/main" id="{634CD7A9-DD4F-0729-3177-36DBF50E3D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" y="2371725"/>
              <a:ext cx="1133475" cy="971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08" name="Picture 14">
              <a:extLst>
                <a:ext uri="{FF2B5EF4-FFF2-40B4-BE49-F238E27FC236}">
                  <a16:creationId xmlns:a16="http://schemas.microsoft.com/office/drawing/2014/main" id="{7AF04F34-4ED6-3195-C30F-0063314EF3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0" y="3276600"/>
              <a:ext cx="3238500" cy="3095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09" name="Picture 11">
              <a:extLst>
                <a:ext uri="{FF2B5EF4-FFF2-40B4-BE49-F238E27FC236}">
                  <a16:creationId xmlns:a16="http://schemas.microsoft.com/office/drawing/2014/main" id="{235AC5BB-B0CF-01A9-AA64-DE7C560468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" y="2819400"/>
              <a:ext cx="819150" cy="615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604" name="Slide Number Placeholder 1">
            <a:extLst>
              <a:ext uri="{FF2B5EF4-FFF2-40B4-BE49-F238E27FC236}">
                <a16:creationId xmlns:a16="http://schemas.microsoft.com/office/drawing/2014/main" id="{926BDC78-2E21-0BAF-C116-2F396BB6B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EA3A3EC-F586-4143-9FA2-69347B2403B2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927A8059-829C-F51C-8B13-34D08DA9F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(There was and is) The Hype!</a:t>
            </a:r>
          </a:p>
        </p:txBody>
      </p:sp>
      <p:sp>
        <p:nvSpPr>
          <p:cNvPr id="26626" name="Content Placeholder 2">
            <a:extLst>
              <a:ext uri="{FF2B5EF4-FFF2-40B4-BE49-F238E27FC236}">
                <a16:creationId xmlns:a16="http://schemas.microsoft.com/office/drawing/2014/main" id="{27D8BA81-343A-C350-5DF1-B12645025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3000">
                <a:latin typeface="Times New Roman" panose="02020603050405020304" pitchFamily="18" charset="0"/>
              </a:rPr>
              <a:t>Forrester in 2010 – Cloud computing will go from </a:t>
            </a:r>
            <a:r>
              <a:rPr lang="en-US" altLang="en-US" sz="3000">
                <a:solidFill>
                  <a:srgbClr val="FF0000"/>
                </a:solidFill>
                <a:latin typeface="Times New Roman" panose="02020603050405020304" pitchFamily="18" charset="0"/>
              </a:rPr>
              <a:t>$40.7 billion </a:t>
            </a:r>
            <a:r>
              <a:rPr lang="en-US" altLang="en-US" sz="3000">
                <a:latin typeface="Times New Roman" panose="02020603050405020304" pitchFamily="18" charset="0"/>
              </a:rPr>
              <a:t>in 2010 to </a:t>
            </a:r>
            <a:r>
              <a:rPr lang="en-US" altLang="en-US" sz="3000">
                <a:solidFill>
                  <a:srgbClr val="FF0000"/>
                </a:solidFill>
                <a:latin typeface="Times New Roman" panose="02020603050405020304" pitchFamily="18" charset="0"/>
              </a:rPr>
              <a:t>$241 billion </a:t>
            </a:r>
            <a:r>
              <a:rPr lang="en-US" altLang="en-US" sz="3000">
                <a:latin typeface="Times New Roman" panose="02020603050405020304" pitchFamily="18" charset="0"/>
              </a:rPr>
              <a:t>in 2020.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3000">
                <a:solidFill>
                  <a:srgbClr val="FF0000"/>
                </a:solidFill>
                <a:latin typeface="Times New Roman" panose="02020603050405020304" pitchFamily="18" charset="0"/>
              </a:rPr>
              <a:t>Today: Cloud Market is $676B (expected to reach $2.3T by 2032)</a:t>
            </a:r>
          </a:p>
          <a:p>
            <a:pPr eaLnBrk="1" hangingPunct="1">
              <a:lnSpc>
                <a:spcPct val="80000"/>
              </a:lnSpc>
            </a:pPr>
            <a:endParaRPr lang="en-US" altLang="en-US" sz="30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3000">
                <a:latin typeface="Times New Roman" panose="02020603050405020304" pitchFamily="18" charset="0"/>
              </a:rPr>
              <a:t>Companies and even Federal/state governments using cloud computing now: </a:t>
            </a:r>
            <a:r>
              <a:rPr lang="en-US" altLang="en-US" sz="3000">
                <a:solidFill>
                  <a:srgbClr val="FF0000"/>
                </a:solidFill>
                <a:latin typeface="Times New Roman" panose="02020603050405020304" pitchFamily="18" charset="0"/>
              </a:rPr>
              <a:t>fbo.gov</a:t>
            </a:r>
          </a:p>
          <a:p>
            <a:pPr eaLnBrk="1" hangingPunct="1">
              <a:lnSpc>
                <a:spcPct val="80000"/>
              </a:lnSpc>
            </a:pPr>
            <a:endParaRPr lang="en-US" altLang="en-US" sz="3000">
              <a:solidFill>
                <a:srgbClr val="C0504D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3000">
              <a:latin typeface="Times New Roman" panose="02020603050405020304" pitchFamily="18" charset="0"/>
            </a:endParaRPr>
          </a:p>
        </p:txBody>
      </p:sp>
      <p:sp>
        <p:nvSpPr>
          <p:cNvPr id="26627" name="Slide Number Placeholder 1">
            <a:extLst>
              <a:ext uri="{FF2B5EF4-FFF2-40B4-BE49-F238E27FC236}">
                <a16:creationId xmlns:a16="http://schemas.microsoft.com/office/drawing/2014/main" id="{8C506ADD-38A8-F577-6CB0-1D1DEAAB7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86DB2E3-5614-45A1-98C6-81081DA4D25E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>
            <a:extLst>
              <a:ext uri="{FF2B5EF4-FFF2-40B4-BE49-F238E27FC236}">
                <a16:creationId xmlns:a16="http://schemas.microsoft.com/office/drawing/2014/main" id="{0909BDF7-EF7C-552D-D65A-E426F7CFF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Many Cloud Providers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638A3-06EF-E367-287D-A237A2782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ea typeface="+mn-ea"/>
                <a:cs typeface="Times New Roman"/>
              </a:rPr>
              <a:t>AWS: Amazon Web Services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dirty="0">
                <a:ea typeface="+mn-ea"/>
                <a:cs typeface="Times New Roman"/>
              </a:rPr>
              <a:t>EC2: Elastic Compute Cloud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dirty="0">
                <a:ea typeface="+mn-ea"/>
                <a:cs typeface="Times New Roman"/>
              </a:rPr>
              <a:t>S3: Simple Storage Service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dirty="0">
                <a:ea typeface="+mn-ea"/>
                <a:cs typeface="Times New Roman"/>
              </a:rPr>
              <a:t>EBS: Elastic Block Storage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ea typeface="+mn-ea"/>
                <a:cs typeface="Times New Roman"/>
              </a:rPr>
              <a:t>Microsoft Azure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ea typeface="+mn-ea"/>
                <a:cs typeface="Times New Roman"/>
              </a:rPr>
              <a:t>Google Cloud/Compute Engine/</a:t>
            </a:r>
            <a:r>
              <a:rPr lang="en-US" dirty="0" err="1">
                <a:ea typeface="+mn-ea"/>
                <a:cs typeface="Times New Roman"/>
              </a:rPr>
              <a:t>AppEngine</a:t>
            </a:r>
            <a:endParaRPr lang="en-US" dirty="0">
              <a:ea typeface="+mn-ea"/>
              <a:cs typeface="Times New Roman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err="1">
                <a:ea typeface="+mn-ea"/>
                <a:cs typeface="Times New Roman"/>
              </a:rPr>
              <a:t>Rightscale</a:t>
            </a:r>
            <a:r>
              <a:rPr lang="en-US" dirty="0">
                <a:ea typeface="+mn-ea"/>
                <a:cs typeface="Times New Roman"/>
              </a:rPr>
              <a:t>, </a:t>
            </a:r>
            <a:r>
              <a:rPr lang="en-US" dirty="0" err="1">
                <a:ea typeface="+mn-ea"/>
                <a:cs typeface="Times New Roman"/>
              </a:rPr>
              <a:t>Salesforce</a:t>
            </a:r>
            <a:r>
              <a:rPr lang="en-US" dirty="0">
                <a:ea typeface="+mn-ea"/>
                <a:cs typeface="Times New Roman"/>
              </a:rPr>
              <a:t>, EMC, </a:t>
            </a:r>
            <a:r>
              <a:rPr lang="en-US" dirty="0" err="1">
                <a:ea typeface="+mn-ea"/>
                <a:cs typeface="Times New Roman"/>
              </a:rPr>
              <a:t>Gigaspaces</a:t>
            </a:r>
            <a:r>
              <a:rPr lang="en-US" dirty="0">
                <a:ea typeface="+mn-ea"/>
                <a:cs typeface="Times New Roman"/>
              </a:rPr>
              <a:t>, 10gen, </a:t>
            </a:r>
            <a:r>
              <a:rPr lang="en-US" dirty="0" err="1">
                <a:ea typeface="+mn-ea"/>
                <a:cs typeface="Times New Roman"/>
              </a:rPr>
              <a:t>Datastax</a:t>
            </a:r>
            <a:r>
              <a:rPr lang="en-US" dirty="0">
                <a:ea typeface="+mn-ea"/>
                <a:cs typeface="Times New Roman"/>
              </a:rPr>
              <a:t>, Oracle, </a:t>
            </a:r>
            <a:r>
              <a:rPr lang="en-US" dirty="0" err="1">
                <a:ea typeface="+mn-ea"/>
                <a:cs typeface="Times New Roman"/>
              </a:rPr>
              <a:t>VMWare</a:t>
            </a:r>
            <a:r>
              <a:rPr lang="en-US" dirty="0">
                <a:ea typeface="+mn-ea"/>
                <a:cs typeface="Times New Roman"/>
              </a:rPr>
              <a:t>, Yahoo, </a:t>
            </a:r>
            <a:r>
              <a:rPr lang="en-US" dirty="0" err="1">
                <a:ea typeface="+mn-ea"/>
                <a:cs typeface="Times New Roman"/>
              </a:rPr>
              <a:t>Cloudera</a:t>
            </a:r>
            <a:endParaRPr lang="en-US" dirty="0">
              <a:ea typeface="+mn-ea"/>
              <a:cs typeface="Times New Roman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ea typeface="+mn-ea"/>
                <a:cs typeface="Times New Roman"/>
              </a:rPr>
              <a:t>And many many more!</a:t>
            </a:r>
          </a:p>
        </p:txBody>
      </p:sp>
      <p:sp>
        <p:nvSpPr>
          <p:cNvPr id="28675" name="Slide Number Placeholder 1">
            <a:extLst>
              <a:ext uri="{FF2B5EF4-FFF2-40B4-BE49-F238E27FC236}">
                <a16:creationId xmlns:a16="http://schemas.microsoft.com/office/drawing/2014/main" id="{0E684D70-430A-4E83-A500-5C44DF784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53F9235-789B-4E5E-A4B8-D8BF8D1837E9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>
            <a:extLst>
              <a:ext uri="{FF2B5EF4-FFF2-40B4-BE49-F238E27FC236}">
                <a16:creationId xmlns:a16="http://schemas.microsoft.com/office/drawing/2014/main" id="{4280A35D-9FD1-2A2A-BEB3-4B44061C0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Whitney-BlackSC" pitchFamily="1" charset="0"/>
              </a:rPr>
              <a:t>Two Categories of Clouds</a:t>
            </a:r>
          </a:p>
        </p:txBody>
      </p:sp>
      <p:sp>
        <p:nvSpPr>
          <p:cNvPr id="30722" name="Content Placeholder 2">
            <a:extLst>
              <a:ext uri="{FF2B5EF4-FFF2-40B4-BE49-F238E27FC236}">
                <a16:creationId xmlns:a16="http://schemas.microsoft.com/office/drawing/2014/main" id="{2DC5012C-FFB6-213F-4664-53FC65C51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100">
                <a:latin typeface="Times New Roman" panose="02020603050405020304" pitchFamily="18" charset="0"/>
              </a:rPr>
              <a:t>Can be either a (i) public cloud, or (ii) private cloud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100">
                <a:latin typeface="Times New Roman" panose="02020603050405020304" pitchFamily="18" charset="0"/>
              </a:rPr>
              <a:t>Private clouds are accessible only to company employees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100">
                <a:latin typeface="Times New Roman" panose="02020603050405020304" pitchFamily="18" charset="0"/>
              </a:rPr>
              <a:t>Public clouds provide service to any paying customer: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>
                <a:latin typeface="Times New Roman" panose="02020603050405020304" pitchFamily="18" charset="0"/>
              </a:rPr>
              <a:t>Amazon S3 (Simple Storage Service): store arbitrary datasets, pay per GB-month stored 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300">
                <a:latin typeface="Times New Roman" panose="02020603050405020304" pitchFamily="18" charset="0"/>
              </a:rPr>
              <a:t>Recently: ~fractions of cent to a few cents, per GB month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>
                <a:latin typeface="Times New Roman" panose="02020603050405020304" pitchFamily="18" charset="0"/>
              </a:rPr>
              <a:t>Amazon EC2 (Elastic Compute Cloud): upload and run arbitrary OS images, pay per CPU hour used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400">
                <a:latin typeface="Times New Roman" panose="02020603050405020304" pitchFamily="18" charset="0"/>
              </a:rPr>
              <a:t>Recently: few cents per CPU hr (depending on strength), only CPUs not GPUs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>
                <a:latin typeface="Times New Roman" panose="02020603050405020304" pitchFamily="18" charset="0"/>
              </a:rPr>
              <a:t>Google cloud: similar pricing ranges as above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700">
                <a:latin typeface="Times New Roman" panose="02020603050405020304" pitchFamily="18" charset="0"/>
              </a:rPr>
              <a:t>Google AppEngine/Compute Engine: develop applications within their appengine framework, upload data that will be imported into their format, and run</a:t>
            </a:r>
          </a:p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0723" name="Slide Number Placeholder 1">
            <a:extLst>
              <a:ext uri="{FF2B5EF4-FFF2-40B4-BE49-F238E27FC236}">
                <a16:creationId xmlns:a16="http://schemas.microsoft.com/office/drawing/2014/main" id="{EBE3596B-DD34-EBE3-EB45-5B4CC9AD9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B462E2E-CBCF-47FE-9931-CA5BD9EEC2D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5243</TotalTime>
  <Words>3268</Words>
  <Application>Microsoft Office PowerPoint</Application>
  <PresentationFormat>On-screen Show (16:9)</PresentationFormat>
  <Paragraphs>448</Paragraphs>
  <Slides>40</Slides>
  <Notes>34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9" baseType="lpstr">
      <vt:lpstr>Times New Roman</vt:lpstr>
      <vt:lpstr>MS PGothic</vt:lpstr>
      <vt:lpstr>Arial</vt:lpstr>
      <vt:lpstr>Calibri</vt:lpstr>
      <vt:lpstr>Whitney-BlackSC</vt:lpstr>
      <vt:lpstr>Helv</vt:lpstr>
      <vt:lpstr>Wingdings</vt:lpstr>
      <vt:lpstr>Helvetica</vt:lpstr>
      <vt:lpstr>Office Theme</vt:lpstr>
      <vt:lpstr>PowerPoint Presentation</vt:lpstr>
      <vt:lpstr>What was the world’s first bug in a program?</vt:lpstr>
      <vt:lpstr>World’s First Bug (1947)</vt:lpstr>
      <vt:lpstr>Quiz: Where is the World’s Largest Datacenter?</vt:lpstr>
      <vt:lpstr>Quiz: Where is the World’s Largest Datacenter?</vt:lpstr>
      <vt:lpstr>PowerPoint Presentation</vt:lpstr>
      <vt:lpstr>(There was and is) The Hype!</vt:lpstr>
      <vt:lpstr>Many Cloud Providers</vt:lpstr>
      <vt:lpstr>Two Categories of Clouds</vt:lpstr>
      <vt:lpstr>Customers Save Time and $$$</vt:lpstr>
      <vt:lpstr>But what exactly IS a cloud?</vt:lpstr>
      <vt:lpstr>What is a Cloud?</vt:lpstr>
      <vt:lpstr>What is a Cloud?</vt:lpstr>
      <vt:lpstr>A Sample Cloud Topology</vt:lpstr>
      <vt:lpstr>“A Cloudy History of Time”</vt:lpstr>
      <vt:lpstr>“A Cloudy History of Time”</vt:lpstr>
      <vt:lpstr>Trends: Technology</vt:lpstr>
      <vt:lpstr>Trends: Users</vt:lpstr>
      <vt:lpstr>Prophecies</vt:lpstr>
      <vt:lpstr>Four Features New in Today’s Clouds</vt:lpstr>
      <vt:lpstr>Announcements</vt:lpstr>
      <vt:lpstr>Four Features New in Today’s Clouds</vt:lpstr>
      <vt:lpstr>I. Massive Scale</vt:lpstr>
      <vt:lpstr>What does a datacenter look like from inside?</vt:lpstr>
      <vt:lpstr>Servers</vt:lpstr>
      <vt:lpstr>Cooling </vt:lpstr>
      <vt:lpstr>Power </vt:lpstr>
      <vt:lpstr>Extra - Fun Videos to Watch </vt:lpstr>
      <vt:lpstr>II. On-demand access: *aaS Classification</vt:lpstr>
      <vt:lpstr>II. On-demand access: *aaS Classification</vt:lpstr>
      <vt:lpstr>III. Data-intensive Computing</vt:lpstr>
      <vt:lpstr>IV. New Cloud Programming Paradigms</vt:lpstr>
      <vt:lpstr>Two Categories of Clouds</vt:lpstr>
      <vt:lpstr>Single site Cloud: to Outsource or Own? </vt:lpstr>
      <vt:lpstr>Single site Cloud: to Outsource or Own? </vt:lpstr>
      <vt:lpstr>Academic Clouds: Emulab/CloudLab</vt:lpstr>
      <vt:lpstr>PowerPoint Presentation</vt:lpstr>
      <vt:lpstr>Public Research Clouds</vt:lpstr>
      <vt:lpstr>Summary</vt:lpstr>
      <vt:lpstr>Announcements</vt:lpstr>
    </vt:vector>
  </TitlesOfParts>
  <Company>CUCS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Indranil</dc:creator>
  <cp:lastModifiedBy>Aishwarya Ganesan</cp:lastModifiedBy>
  <cp:revision>1235</cp:revision>
  <dcterms:created xsi:type="dcterms:W3CDTF">2011-01-15T17:00:17Z</dcterms:created>
  <dcterms:modified xsi:type="dcterms:W3CDTF">2026-08-25T16:57:40Z</dcterms:modified>
</cp:coreProperties>
</file>