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98" r:id="rId1"/>
  </p:sldMasterIdLst>
  <p:notesMasterIdLst>
    <p:notesMasterId r:id="rId35"/>
  </p:notesMasterIdLst>
  <p:handoutMasterIdLst>
    <p:handoutMasterId r:id="rId36"/>
  </p:handoutMasterIdLst>
  <p:sldIdLst>
    <p:sldId id="308" r:id="rId2"/>
    <p:sldId id="454" r:id="rId3"/>
    <p:sldId id="455" r:id="rId4"/>
    <p:sldId id="456" r:id="rId5"/>
    <p:sldId id="457" r:id="rId6"/>
    <p:sldId id="458" r:id="rId7"/>
    <p:sldId id="459" r:id="rId8"/>
    <p:sldId id="408" r:id="rId9"/>
    <p:sldId id="409" r:id="rId10"/>
    <p:sldId id="410" r:id="rId11"/>
    <p:sldId id="412" r:id="rId12"/>
    <p:sldId id="460" r:id="rId13"/>
    <p:sldId id="413" r:id="rId14"/>
    <p:sldId id="414" r:id="rId15"/>
    <p:sldId id="415" r:id="rId16"/>
    <p:sldId id="416" r:id="rId17"/>
    <p:sldId id="417" r:id="rId18"/>
    <p:sldId id="418" r:id="rId19"/>
    <p:sldId id="419" r:id="rId20"/>
    <p:sldId id="424" r:id="rId21"/>
    <p:sldId id="423" r:id="rId22"/>
    <p:sldId id="453" r:id="rId23"/>
    <p:sldId id="427" r:id="rId24"/>
    <p:sldId id="256" r:id="rId25"/>
    <p:sldId id="429" r:id="rId26"/>
    <p:sldId id="430" r:id="rId27"/>
    <p:sldId id="431" r:id="rId28"/>
    <p:sldId id="432" r:id="rId29"/>
    <p:sldId id="433" r:id="rId30"/>
    <p:sldId id="438" r:id="rId31"/>
    <p:sldId id="441" r:id="rId32"/>
    <p:sldId id="434" r:id="rId33"/>
    <p:sldId id="450" r:id="rId3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FF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90678" autoAdjust="0"/>
  </p:normalViewPr>
  <p:slideViewPr>
    <p:cSldViewPr>
      <p:cViewPr varScale="1">
        <p:scale>
          <a:sx n="89" d="100"/>
          <a:sy n="89" d="100"/>
        </p:scale>
        <p:origin x="476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702" y="-6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BBDC20B8-BA63-C846-9A1B-A2D59ACEF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14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4E272E83-5DF8-2246-97CB-F4994E6A1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215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272E83-5DF8-2246-97CB-F4994E6A177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1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272E83-5DF8-2246-97CB-F4994E6A177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47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CECF8-010E-F041-9C75-EBE094CC6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93A2F-3F8B-5248-B873-3EE9ADF3F9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67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EBC1D-FBD0-7540-8D6B-FCDFA1523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01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30569-775A-254F-9BB9-F4C628DA3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10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2350E-F680-3F4D-8B60-6C2B58BEF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4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CEDB6-CF0F-904F-8F01-5A09591D2E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86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9CC11-11C8-A94E-A103-B53D69BEA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BBF27-A127-7D4A-B594-33DE91C20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3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77ED8-D3B3-4B40-B074-4FA3E9913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2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DB187-8913-AA4A-BA80-CCFD9EC725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7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686AC-447E-DE4F-9F67-9B9F50021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94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2725F-FEA6-A345-B991-E0B6B1012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19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BC4BC-8F9F-C34F-8C8D-F96A7F381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8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950E59E-0600-B843-B8CB-CEC039F93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  <p:sldLayoutId id="2147484325" r:id="rId12"/>
    <p:sldLayoutId id="2147484326" r:id="rId13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Times New Roman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 New Roman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imes New Roman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imes New Roman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raft.github.io/raft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2"/>
          <p:cNvSpPr>
            <a:spLocks noChangeArrowheads="1"/>
          </p:cNvSpPr>
          <p:nvPr/>
        </p:nvSpPr>
        <p:spPr bwMode="auto">
          <a:xfrm>
            <a:off x="609600" y="11239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-76201" y="2571750"/>
            <a:ext cx="9169221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/>
          <a:p>
            <a:pPr algn="ctr">
              <a:spcBef>
                <a:spcPct val="20000"/>
              </a:spcBef>
            </a:pPr>
            <a:r>
              <a:rPr lang="en-US" sz="2800" dirty="0"/>
              <a:t>Aishwarya Ganesan  w/ Ram Kesavan</a:t>
            </a:r>
          </a:p>
          <a:p>
            <a:pPr algn="ctr">
              <a:spcBef>
                <a:spcPct val="20000"/>
              </a:spcBef>
            </a:pPr>
            <a:r>
              <a:rPr lang="en-US" sz="2800" i="1" dirty="0"/>
              <a:t>Lecture 18-B: Raft</a:t>
            </a:r>
            <a:endParaRPr lang="en-US" sz="2800" i="1" dirty="0">
              <a:solidFill>
                <a:srgbClr val="17375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69179" y="4866501"/>
            <a:ext cx="51940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Ack: figures adapted from Ongaro &amp; Ousterhout Raft paper and user-study slides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Whitney-BlackSC"/>
              </a:rPr>
              <a:t>Consensus and Single-decree Paxos</a:t>
            </a:r>
            <a:endParaRPr sz="3600" dirty="0">
              <a:latin typeface="Whitney-BlackS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All processes decide same (some) </a:t>
            </a:r>
            <a:r>
              <a:rPr sz="2400" b="1" dirty="0"/>
              <a:t>single value</a:t>
            </a:r>
          </a:p>
          <a:p>
            <a:pPr marL="0" indent="0">
              <a:buNone/>
            </a:pPr>
            <a:endParaRPr sz="2000" dirty="0"/>
          </a:p>
          <a:p>
            <a:r>
              <a:rPr lang="en-US" sz="2400" b="1" dirty="0"/>
              <a:t>For </a:t>
            </a:r>
            <a:r>
              <a:rPr sz="2400" b="1" dirty="0"/>
              <a:t>practical application</a:t>
            </a:r>
            <a:r>
              <a:rPr lang="en-US" sz="2400" b="1" dirty="0"/>
              <a:t>s:</a:t>
            </a:r>
            <a:endParaRPr sz="2400" b="1" dirty="0"/>
          </a:p>
          <a:p>
            <a:pPr lvl="1"/>
            <a:r>
              <a:rPr sz="2000" dirty="0"/>
              <a:t>Need to agree on a sequence of </a:t>
            </a:r>
            <a:r>
              <a:rPr lang="en-US" sz="2000" dirty="0"/>
              <a:t>values</a:t>
            </a:r>
            <a:endParaRPr sz="2000" dirty="0"/>
          </a:p>
          <a:p>
            <a:pPr lvl="1"/>
            <a:r>
              <a:rPr sz="2000" dirty="0"/>
              <a:t>Usually achieved with a replicated log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>
                <a:latin typeface="Whitney-BlackSC"/>
              </a:rPr>
              <a:t>Idea: State Machine Replication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3</a:t>
            </a:fld>
            <a:endParaRPr lang="en-US"/>
          </a:p>
        </p:txBody>
      </p:sp>
      <p:sp>
        <p:nvSpPr>
          <p:cNvPr id="1000" name="Rounded Rectangle 999"/>
          <p:cNvSpPr/>
          <p:nvPr/>
        </p:nvSpPr>
        <p:spPr>
          <a:xfrm>
            <a:off x="411480" y="1325880"/>
            <a:ext cx="502920" cy="347472"/>
          </a:xfrm>
          <a:prstGeom prst="round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 i="0">
                <a:solidFill>
                  <a:srgbClr val="000000"/>
                </a:solidFill>
                <a:latin typeface="Times New Roman"/>
              </a:rPr>
              <a:t>client</a:t>
            </a:r>
          </a:p>
        </p:txBody>
      </p:sp>
      <p:sp>
        <p:nvSpPr>
          <p:cNvPr id="1001" name="Rounded Rectangle 1000"/>
          <p:cNvSpPr/>
          <p:nvPr/>
        </p:nvSpPr>
        <p:spPr>
          <a:xfrm>
            <a:off x="411480" y="1783080"/>
            <a:ext cx="502920" cy="347472"/>
          </a:xfrm>
          <a:prstGeom prst="round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 i="0">
                <a:solidFill>
                  <a:srgbClr val="000000"/>
                </a:solidFill>
                <a:latin typeface="Times New Roman"/>
              </a:rPr>
              <a:t>client</a:t>
            </a:r>
          </a:p>
        </p:txBody>
      </p:sp>
      <p:sp>
        <p:nvSpPr>
          <p:cNvPr id="1002" name="Rounded Rectangle 1001"/>
          <p:cNvSpPr/>
          <p:nvPr/>
        </p:nvSpPr>
        <p:spPr>
          <a:xfrm>
            <a:off x="411480" y="2240280"/>
            <a:ext cx="502920" cy="347472"/>
          </a:xfrm>
          <a:prstGeom prst="round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 i="0">
                <a:solidFill>
                  <a:srgbClr val="000000"/>
                </a:solidFill>
                <a:latin typeface="Times New Roman"/>
              </a:rPr>
              <a:t>client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320040" y="2697480"/>
            <a:ext cx="73152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1">
                <a:latin typeface="Times New Roman"/>
              </a:rPr>
              <a:t>Clients</a:t>
            </a:r>
          </a:p>
        </p:txBody>
      </p:sp>
      <p:sp>
        <p:nvSpPr>
          <p:cNvPr id="1004" name="Rectangle 1003"/>
          <p:cNvSpPr/>
          <p:nvPr/>
        </p:nvSpPr>
        <p:spPr>
          <a:xfrm>
            <a:off x="1737360" y="1143000"/>
            <a:ext cx="2103120" cy="2148840"/>
          </a:xfrm>
          <a:prstGeom prst="rect">
            <a:avLst/>
          </a:prstGeom>
          <a:solidFill>
            <a:srgbClr val="FBFBFB"/>
          </a:solidFill>
          <a:ln w="9525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5" name="Rectangle 1004"/>
          <p:cNvSpPr/>
          <p:nvPr/>
        </p:nvSpPr>
        <p:spPr>
          <a:xfrm>
            <a:off x="1874519" y="1280160"/>
            <a:ext cx="914400" cy="548640"/>
          </a:xfrm>
          <a:prstGeom prst="rect">
            <a:avLst/>
          </a:prstGeom>
          <a:solidFill>
            <a:srgbClr val="DEEBF7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Consensus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Module</a:t>
            </a:r>
          </a:p>
        </p:txBody>
      </p:sp>
      <p:sp>
        <p:nvSpPr>
          <p:cNvPr id="1006" name="Rectangle 1005"/>
          <p:cNvSpPr/>
          <p:nvPr/>
        </p:nvSpPr>
        <p:spPr>
          <a:xfrm>
            <a:off x="2880360" y="1280160"/>
            <a:ext cx="822960" cy="548640"/>
          </a:xfrm>
          <a:prstGeom prst="rect">
            <a:avLst/>
          </a:prstGeom>
          <a:solidFill>
            <a:srgbClr val="E2F0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State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Machine</a:t>
            </a:r>
          </a:p>
        </p:txBody>
      </p:sp>
      <p:sp>
        <p:nvSpPr>
          <p:cNvPr id="1007" name="Rectangle 1006"/>
          <p:cNvSpPr/>
          <p:nvPr/>
        </p:nvSpPr>
        <p:spPr>
          <a:xfrm>
            <a:off x="4069079" y="1143000"/>
            <a:ext cx="2103120" cy="2148840"/>
          </a:xfrm>
          <a:prstGeom prst="rect">
            <a:avLst/>
          </a:prstGeom>
          <a:solidFill>
            <a:srgbClr val="FBFBFB"/>
          </a:solidFill>
          <a:ln w="9525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8" name="Rectangle 1007"/>
          <p:cNvSpPr/>
          <p:nvPr/>
        </p:nvSpPr>
        <p:spPr>
          <a:xfrm>
            <a:off x="4206240" y="1280160"/>
            <a:ext cx="914400" cy="548640"/>
          </a:xfrm>
          <a:prstGeom prst="rect">
            <a:avLst/>
          </a:prstGeom>
          <a:solidFill>
            <a:srgbClr val="DEEBF7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Consensus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Module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5212079" y="1280160"/>
            <a:ext cx="822960" cy="548640"/>
          </a:xfrm>
          <a:prstGeom prst="rect">
            <a:avLst/>
          </a:prstGeom>
          <a:solidFill>
            <a:srgbClr val="E2F0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State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Machine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6400800" y="1143000"/>
            <a:ext cx="2103120" cy="2148840"/>
          </a:xfrm>
          <a:prstGeom prst="rect">
            <a:avLst/>
          </a:prstGeom>
          <a:solidFill>
            <a:srgbClr val="FBFBFB"/>
          </a:solidFill>
          <a:ln w="9525">
            <a:solidFill>
              <a:srgbClr val="7F7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1" name="Rectangle 1010"/>
          <p:cNvSpPr/>
          <p:nvPr/>
        </p:nvSpPr>
        <p:spPr>
          <a:xfrm>
            <a:off x="6537960" y="1280160"/>
            <a:ext cx="914400" cy="548640"/>
          </a:xfrm>
          <a:prstGeom prst="rect">
            <a:avLst/>
          </a:prstGeom>
          <a:solidFill>
            <a:srgbClr val="DEEBF7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Consensus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Module</a:t>
            </a:r>
          </a:p>
        </p:txBody>
      </p:sp>
      <p:sp>
        <p:nvSpPr>
          <p:cNvPr id="1012" name="Rectangle 1011"/>
          <p:cNvSpPr/>
          <p:nvPr/>
        </p:nvSpPr>
        <p:spPr>
          <a:xfrm>
            <a:off x="7543800" y="1280160"/>
            <a:ext cx="822960" cy="548640"/>
          </a:xfrm>
          <a:prstGeom prst="rect">
            <a:avLst/>
          </a:prstGeom>
          <a:solidFill>
            <a:srgbClr val="E2F0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State</a:t>
            </a:r>
          </a:p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Machine</a:t>
            </a:r>
          </a:p>
        </p:txBody>
      </p:sp>
      <p:sp>
        <p:nvSpPr>
          <p:cNvPr id="1013" name="TextBox 1012"/>
          <p:cNvSpPr txBox="1"/>
          <p:nvPr/>
        </p:nvSpPr>
        <p:spPr>
          <a:xfrm>
            <a:off x="3840480" y="868680"/>
            <a:ext cx="27432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1">
                <a:latin typeface="Times New Roman"/>
              </a:rPr>
              <a:t>Servers</a:t>
            </a:r>
          </a:p>
        </p:txBody>
      </p:sp>
      <p:sp>
        <p:nvSpPr>
          <p:cNvPr id="1014" name="TextBox 1013"/>
          <p:cNvSpPr txBox="1"/>
          <p:nvPr/>
        </p:nvSpPr>
        <p:spPr>
          <a:xfrm>
            <a:off x="1874519" y="2103120"/>
            <a:ext cx="45720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00" b="0" i="1">
                <a:latin typeface="Times New Roman"/>
              </a:rPr>
              <a:t>Log</a:t>
            </a:r>
          </a:p>
        </p:txBody>
      </p:sp>
      <p:sp>
        <p:nvSpPr>
          <p:cNvPr id="1015" name="Rectangle 1014"/>
          <p:cNvSpPr/>
          <p:nvPr/>
        </p:nvSpPr>
        <p:spPr>
          <a:xfrm>
            <a:off x="1874519" y="2377440"/>
            <a:ext cx="411480" cy="384048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sp>
        <p:nvSpPr>
          <p:cNvPr id="1016" name="Rectangle 1015"/>
          <p:cNvSpPr/>
          <p:nvPr/>
        </p:nvSpPr>
        <p:spPr>
          <a:xfrm>
            <a:off x="2286000" y="2377440"/>
            <a:ext cx="411480" cy="384048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mul</a:t>
            </a:r>
          </a:p>
        </p:txBody>
      </p:sp>
      <p:sp>
        <p:nvSpPr>
          <p:cNvPr id="1017" name="Rectangle 1016"/>
          <p:cNvSpPr/>
          <p:nvPr/>
        </p:nvSpPr>
        <p:spPr>
          <a:xfrm>
            <a:off x="2697480" y="2377440"/>
            <a:ext cx="411480" cy="384048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2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div</a:t>
            </a:r>
          </a:p>
        </p:txBody>
      </p:sp>
      <p:sp>
        <p:nvSpPr>
          <p:cNvPr id="1018" name="Rectangle 1017"/>
          <p:cNvSpPr/>
          <p:nvPr/>
        </p:nvSpPr>
        <p:spPr>
          <a:xfrm>
            <a:off x="3108960" y="2377440"/>
            <a:ext cx="411480" cy="384048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sp>
        <p:nvSpPr>
          <p:cNvPr id="1019" name="TextBox 1018"/>
          <p:cNvSpPr txBox="1"/>
          <p:nvPr/>
        </p:nvSpPr>
        <p:spPr>
          <a:xfrm>
            <a:off x="4206240" y="2103120"/>
            <a:ext cx="45720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00" b="0" i="1">
                <a:latin typeface="Times New Roman"/>
              </a:rPr>
              <a:t>Log</a:t>
            </a:r>
          </a:p>
        </p:txBody>
      </p:sp>
      <p:sp>
        <p:nvSpPr>
          <p:cNvPr id="1020" name="Rectangle 1019"/>
          <p:cNvSpPr/>
          <p:nvPr/>
        </p:nvSpPr>
        <p:spPr>
          <a:xfrm>
            <a:off x="4206240" y="2377440"/>
            <a:ext cx="411480" cy="384048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sp>
        <p:nvSpPr>
          <p:cNvPr id="1021" name="Rectangle 1020"/>
          <p:cNvSpPr/>
          <p:nvPr/>
        </p:nvSpPr>
        <p:spPr>
          <a:xfrm>
            <a:off x="4617720" y="2377440"/>
            <a:ext cx="411480" cy="384048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mul</a:t>
            </a:r>
          </a:p>
        </p:txBody>
      </p:sp>
      <p:sp>
        <p:nvSpPr>
          <p:cNvPr id="1022" name="Rectangle 1021"/>
          <p:cNvSpPr/>
          <p:nvPr/>
        </p:nvSpPr>
        <p:spPr>
          <a:xfrm>
            <a:off x="5029200" y="2377440"/>
            <a:ext cx="411480" cy="384048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2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div</a:t>
            </a:r>
          </a:p>
        </p:txBody>
      </p:sp>
      <p:sp>
        <p:nvSpPr>
          <p:cNvPr id="1023" name="Rectangle 1022"/>
          <p:cNvSpPr/>
          <p:nvPr/>
        </p:nvSpPr>
        <p:spPr>
          <a:xfrm>
            <a:off x="5440680" y="2377440"/>
            <a:ext cx="411480" cy="384048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sp>
        <p:nvSpPr>
          <p:cNvPr id="1024" name="TextBox 1023"/>
          <p:cNvSpPr txBox="1"/>
          <p:nvPr/>
        </p:nvSpPr>
        <p:spPr>
          <a:xfrm>
            <a:off x="6537960" y="2103120"/>
            <a:ext cx="45720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00" b="0" i="1">
                <a:latin typeface="Times New Roman"/>
              </a:rPr>
              <a:t>Log</a:t>
            </a:r>
          </a:p>
        </p:txBody>
      </p:sp>
      <p:sp>
        <p:nvSpPr>
          <p:cNvPr id="1025" name="Rectangle 1024"/>
          <p:cNvSpPr/>
          <p:nvPr/>
        </p:nvSpPr>
        <p:spPr>
          <a:xfrm>
            <a:off x="6537960" y="2377440"/>
            <a:ext cx="411480" cy="384048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6949440" y="2377440"/>
            <a:ext cx="411480" cy="384048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mul</a:t>
            </a:r>
          </a:p>
        </p:txBody>
      </p:sp>
      <p:sp>
        <p:nvSpPr>
          <p:cNvPr id="1027" name="Rectangle 1026"/>
          <p:cNvSpPr/>
          <p:nvPr/>
        </p:nvSpPr>
        <p:spPr>
          <a:xfrm>
            <a:off x="7360920" y="2377440"/>
            <a:ext cx="411480" cy="384048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2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div</a:t>
            </a:r>
          </a:p>
        </p:txBody>
      </p:sp>
      <p:sp>
        <p:nvSpPr>
          <p:cNvPr id="1028" name="Rectangle 1027"/>
          <p:cNvSpPr/>
          <p:nvPr/>
        </p:nvSpPr>
        <p:spPr>
          <a:xfrm>
            <a:off x="7772400" y="2377440"/>
            <a:ext cx="411480" cy="384048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7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9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cxnSp>
        <p:nvCxnSpPr>
          <p:cNvPr id="1029" name="Connector 1028"/>
          <p:cNvCxnSpPr/>
          <p:nvPr/>
        </p:nvCxnSpPr>
        <p:spPr>
          <a:xfrm>
            <a:off x="1005840" y="1783080"/>
            <a:ext cx="731520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914400" y="1417320"/>
            <a:ext cx="82296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000" b="0" i="1">
                <a:latin typeface="Times New Roman"/>
              </a:rPr>
              <a:t>“add”</a:t>
            </a:r>
          </a:p>
        </p:txBody>
      </p:sp>
      <p:cxnSp>
        <p:nvCxnSpPr>
          <p:cNvPr id="1031" name="Connector 1030"/>
          <p:cNvCxnSpPr/>
          <p:nvPr/>
        </p:nvCxnSpPr>
        <p:spPr>
          <a:xfrm>
            <a:off x="2377439" y="1828800"/>
            <a:ext cx="0" cy="5486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2" name="Connector 1031"/>
          <p:cNvCxnSpPr/>
          <p:nvPr/>
        </p:nvCxnSpPr>
        <p:spPr>
          <a:xfrm>
            <a:off x="4709159" y="1828800"/>
            <a:ext cx="0" cy="5486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3" name="Connector 1032"/>
          <p:cNvCxnSpPr/>
          <p:nvPr/>
        </p:nvCxnSpPr>
        <p:spPr>
          <a:xfrm>
            <a:off x="7040880" y="1828800"/>
            <a:ext cx="0" cy="5486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4" name="Connector 1033"/>
          <p:cNvCxnSpPr/>
          <p:nvPr/>
        </p:nvCxnSpPr>
        <p:spPr>
          <a:xfrm flipV="1">
            <a:off x="3108960" y="1828800"/>
            <a:ext cx="182879" cy="5486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5" name="TextBox 1034"/>
          <p:cNvSpPr txBox="1"/>
          <p:nvPr/>
        </p:nvSpPr>
        <p:spPr>
          <a:xfrm>
            <a:off x="1874519" y="2834640"/>
            <a:ext cx="18288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800" b="0" i="1" dirty="0">
                <a:solidFill>
                  <a:srgbClr val="595959"/>
                </a:solidFill>
                <a:latin typeface="Times New Roman"/>
              </a:rPr>
              <a:t>same initial state + same commands in same order</a:t>
            </a:r>
          </a:p>
        </p:txBody>
      </p:sp>
      <p:cxnSp>
        <p:nvCxnSpPr>
          <p:cNvPr id="1036" name="Connector 1035"/>
          <p:cNvCxnSpPr/>
          <p:nvPr/>
        </p:nvCxnSpPr>
        <p:spPr>
          <a:xfrm flipV="1">
            <a:off x="5440679" y="1828800"/>
            <a:ext cx="182880" cy="5486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7" name="TextBox 1036"/>
          <p:cNvSpPr txBox="1"/>
          <p:nvPr/>
        </p:nvSpPr>
        <p:spPr>
          <a:xfrm>
            <a:off x="4206240" y="2834640"/>
            <a:ext cx="18288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800" b="0" i="1">
                <a:solidFill>
                  <a:srgbClr val="595959"/>
                </a:solidFill>
                <a:latin typeface="Times New Roman"/>
              </a:rPr>
              <a:t>same initial state + same commands in same order</a:t>
            </a:r>
          </a:p>
        </p:txBody>
      </p:sp>
      <p:cxnSp>
        <p:nvCxnSpPr>
          <p:cNvPr id="1038" name="Connector 1037"/>
          <p:cNvCxnSpPr/>
          <p:nvPr/>
        </p:nvCxnSpPr>
        <p:spPr>
          <a:xfrm flipV="1">
            <a:off x="7772400" y="1828800"/>
            <a:ext cx="182879" cy="548640"/>
          </a:xfrm>
          <a:prstGeom prst="line">
            <a:avLst/>
          </a:prstGeom>
          <a:ln w="1270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9" name="TextBox 1038"/>
          <p:cNvSpPr txBox="1"/>
          <p:nvPr/>
        </p:nvSpPr>
        <p:spPr>
          <a:xfrm>
            <a:off x="6537960" y="2834640"/>
            <a:ext cx="18288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800" b="0" i="1">
                <a:solidFill>
                  <a:srgbClr val="595959"/>
                </a:solidFill>
                <a:latin typeface="Times New Roman"/>
              </a:rPr>
              <a:t>same initial state + same commands in same order</a:t>
            </a:r>
          </a:p>
        </p:txBody>
      </p:sp>
      <p:sp>
        <p:nvSpPr>
          <p:cNvPr id="1040" name="TextBox 1039"/>
          <p:cNvSpPr txBox="1"/>
          <p:nvPr/>
        </p:nvSpPr>
        <p:spPr>
          <a:xfrm>
            <a:off x="457200" y="3429000"/>
            <a:ext cx="6263640" cy="126034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300"/>
              </a:spcBef>
            </a:pPr>
            <a:r>
              <a:rPr lang="en-US" sz="1800" dirty="0">
                <a:latin typeface="Times New Roman"/>
              </a:rPr>
              <a:t>E</a:t>
            </a:r>
            <a:r>
              <a:rPr sz="1800" b="0" i="0" dirty="0">
                <a:latin typeface="Times New Roman"/>
              </a:rPr>
              <a:t>ach server starts from the same initial state and executes </a:t>
            </a:r>
            <a:r>
              <a:rPr lang="en-US" sz="1800" b="0" i="0" dirty="0">
                <a:latin typeface="Times New Roman"/>
              </a:rPr>
              <a:t>same </a:t>
            </a:r>
            <a:r>
              <a:rPr sz="1800" b="0" i="0" dirty="0">
                <a:latin typeface="Times New Roman"/>
              </a:rPr>
              <a:t>commands in </a:t>
            </a:r>
            <a:r>
              <a:rPr lang="en-US" sz="1800" b="0" i="0" dirty="0">
                <a:latin typeface="Times New Roman"/>
              </a:rPr>
              <a:t>same</a:t>
            </a:r>
            <a:r>
              <a:rPr sz="1800" b="0" i="0" dirty="0">
                <a:latin typeface="Times New Roman"/>
              </a:rPr>
              <a:t> order</a:t>
            </a:r>
            <a:endParaRPr lang="en-US" sz="1800" dirty="0">
              <a:latin typeface="Times New Roman"/>
            </a:endParaRPr>
          </a:p>
          <a:p>
            <a:pPr marL="285750" indent="-285750" algn="l">
              <a:spcBef>
                <a:spcPts val="300"/>
              </a:spcBef>
              <a:buFont typeface="Wingdings" panose="05000000000000000000" pitchFamily="2" charset="2"/>
              <a:buChar char="à"/>
            </a:pPr>
            <a:r>
              <a:rPr sz="1800" b="0" i="0" dirty="0">
                <a:latin typeface="Times New Roman"/>
              </a:rPr>
              <a:t>final states </a:t>
            </a:r>
            <a:r>
              <a:rPr lang="en-US" sz="1800" b="0" i="0" dirty="0">
                <a:latin typeface="Times New Roman"/>
              </a:rPr>
              <a:t>and outputs </a:t>
            </a:r>
            <a:r>
              <a:rPr sz="1800" b="0" i="0" dirty="0">
                <a:latin typeface="Times New Roman"/>
              </a:rPr>
              <a:t>are identical</a:t>
            </a:r>
            <a:endParaRPr lang="en-US" sz="1800" b="0" i="0" dirty="0">
              <a:latin typeface="Times New Roman"/>
            </a:endParaRPr>
          </a:p>
          <a:p>
            <a:pPr marL="285750" indent="-285750" algn="l">
              <a:spcBef>
                <a:spcPts val="300"/>
              </a:spcBef>
              <a:buFont typeface="Wingdings" panose="05000000000000000000" pitchFamily="2" charset="2"/>
              <a:buChar char="à"/>
            </a:pPr>
            <a:endParaRPr sz="18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800" b="0" i="0" dirty="0">
                <a:latin typeface="Times New Roman"/>
              </a:rPr>
              <a:t>Consensus module ensures proper log replication</a:t>
            </a:r>
            <a:endParaRPr lang="en-US" sz="1800" dirty="0">
              <a:latin typeface="Times New Roman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1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0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10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" grpId="0"/>
      <p:bldP spid="1015" grpId="0" animBg="1"/>
      <p:bldP spid="1016" grpId="0" animBg="1"/>
      <p:bldP spid="1017" grpId="0" animBg="1"/>
      <p:bldP spid="1018" grpId="0" animBg="1"/>
      <p:bldP spid="1019" grpId="0"/>
      <p:bldP spid="1020" grpId="0" animBg="1"/>
      <p:bldP spid="1021" grpId="0" animBg="1"/>
      <p:bldP spid="1022" grpId="0" animBg="1"/>
      <p:bldP spid="1023" grpId="0" animBg="1"/>
      <p:bldP spid="1024" grpId="0"/>
      <p:bldP spid="1025" grpId="0" animBg="1"/>
      <p:bldP spid="1026" grpId="0" animBg="1"/>
      <p:bldP spid="1027" grpId="0" animBg="1"/>
      <p:bldP spid="1028" grpId="0" animBg="1"/>
      <p:bldP spid="1029" grpId="0"/>
      <p:bldP spid="1030" grpId="0"/>
      <p:bldP spid="1031" grpId="0"/>
      <p:bldP spid="1032" grpId="0"/>
      <p:bldP spid="1033" grpId="0"/>
      <p:bldP spid="1034" grpId="0"/>
      <p:bldP spid="1035" grpId="0"/>
      <p:bldP spid="1036" grpId="0"/>
      <p:bldP spid="1037" grpId="0"/>
      <p:bldP spid="1038" grpId="0"/>
      <p:bldP spid="1039" grpId="0"/>
      <p:bldP spid="104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>
                <a:latin typeface="Whitney-BlackSC"/>
              </a:rPr>
              <a:t>Problem: how to agree on the log?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r>
              <a:rPr lang="en-US" sz="2200" b="1" dirty="0"/>
              <a:t>Safety</a:t>
            </a:r>
            <a:r>
              <a:rPr lang="en-US" sz="2200" dirty="0"/>
              <a:t> (recall: what is the safety condition of Paxos?)</a:t>
            </a:r>
          </a:p>
          <a:p>
            <a:pPr lvl="1"/>
            <a:r>
              <a:rPr lang="en-US" sz="1800" dirty="0"/>
              <a:t>If a server has applied a log entry at a given index to its state machine, no other server will ever apply a different log entry for the same index.</a:t>
            </a:r>
          </a:p>
          <a:p>
            <a:r>
              <a:rPr lang="en-US" sz="2200" b="1" dirty="0"/>
              <a:t>Liveness</a:t>
            </a:r>
          </a:p>
          <a:p>
            <a:pPr lvl="1"/>
            <a:r>
              <a:rPr lang="en-US" sz="1800" dirty="0"/>
              <a:t>Available as long as any majority of the servers are operational and can communicate with each other and with clients. </a:t>
            </a:r>
          </a:p>
          <a:p>
            <a:r>
              <a:rPr lang="en-US" sz="2200" dirty="0"/>
              <a:t>Failure model: fail-stop, delayed/lost messages</a:t>
            </a:r>
          </a:p>
          <a:p>
            <a:pPr lvl="1"/>
            <a:r>
              <a:rPr lang="en-US" sz="1800" dirty="0"/>
              <a:t>recover from state on stable storage and join the cluster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4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dirty="0">
                <a:latin typeface="Whitney-BlackSC"/>
              </a:rPr>
              <a:t>Raft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r>
              <a:rPr lang="en-US" sz="2000" dirty="0"/>
              <a:t>Raft is a consensus algorithm for agreeing on replicated log</a:t>
            </a:r>
            <a:endParaRPr lang="en-US" sz="2400" b="1" dirty="0"/>
          </a:p>
          <a:p>
            <a:r>
              <a:rPr sz="2000" b="1" dirty="0"/>
              <a:t>Elect a leader</a:t>
            </a:r>
            <a:r>
              <a:rPr sz="2000" dirty="0"/>
              <a:t> to drive log</a:t>
            </a:r>
            <a:r>
              <a:rPr lang="en-US" sz="2000" dirty="0"/>
              <a:t> consensus</a:t>
            </a:r>
            <a:endParaRPr sz="2400" dirty="0"/>
          </a:p>
          <a:p>
            <a:pPr lvl="1">
              <a:buClr>
                <a:schemeClr val="tx2"/>
              </a:buClr>
            </a:pPr>
            <a:r>
              <a:rPr lang="en-US" sz="1700" dirty="0"/>
              <a:t>Decomposes the problem (normal operation, leader changes)</a:t>
            </a:r>
          </a:p>
          <a:p>
            <a:pPr lvl="1">
              <a:buClr>
                <a:schemeClr val="tx2"/>
              </a:buClr>
            </a:pPr>
            <a:r>
              <a:rPr lang="en-US" sz="1700" dirty="0"/>
              <a:t>Simplifies normal operation</a:t>
            </a:r>
          </a:p>
          <a:p>
            <a:pPr lvl="2"/>
            <a:r>
              <a:rPr sz="1400" dirty="0"/>
              <a:t>Eliminates conflicts between proposers</a:t>
            </a:r>
            <a:endParaRPr lang="en-US" sz="1600" dirty="0"/>
          </a:p>
          <a:p>
            <a:pPr lvl="2"/>
            <a:endParaRPr lang="en-US" sz="2000" dirty="0"/>
          </a:p>
          <a:p>
            <a:r>
              <a:rPr lang="en-US" sz="2000" b="1" dirty="0"/>
              <a:t>Impact: </a:t>
            </a:r>
            <a:r>
              <a:rPr lang="en-US" sz="2000" dirty="0"/>
              <a:t>many implementations, widely adopted</a:t>
            </a:r>
          </a:p>
          <a:p>
            <a:pPr lvl="1"/>
            <a:r>
              <a:rPr lang="en-US" sz="1700" dirty="0" err="1"/>
              <a:t>etcd</a:t>
            </a:r>
            <a:r>
              <a:rPr lang="en-US" sz="1700" dirty="0"/>
              <a:t> (Kubernetes), Consul, </a:t>
            </a:r>
            <a:r>
              <a:rPr lang="en-US" sz="1700" dirty="0" err="1"/>
              <a:t>CockroachDB</a:t>
            </a:r>
            <a:r>
              <a:rPr lang="en-US" sz="1700" dirty="0"/>
              <a:t>, </a:t>
            </a:r>
            <a:r>
              <a:rPr lang="en-US" sz="1700" dirty="0" err="1"/>
              <a:t>TiKV</a:t>
            </a:r>
            <a:r>
              <a:rPr lang="en-US" sz="1700" dirty="0"/>
              <a:t>, </a:t>
            </a:r>
            <a:r>
              <a:rPr lang="en-US" sz="1700" dirty="0" err="1"/>
              <a:t>RethinkDB</a:t>
            </a:r>
            <a:endParaRPr sz="2000" dirty="0"/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dirty="0">
                <a:latin typeface="Whitney-BlackSC"/>
              </a:rPr>
              <a:t>Basics 1: Server States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6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200" y="1051560"/>
            <a:ext cx="6263640" cy="409958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2200" b="0" i="0" dirty="0">
                <a:latin typeface="Times New Roman"/>
              </a:rPr>
              <a:t>At any given time, each server is either:</a:t>
            </a:r>
            <a:endParaRPr lang="en-US" b="0" i="0" dirty="0">
              <a:latin typeface="Times New Roman"/>
            </a:endParaRPr>
          </a:p>
          <a:p>
            <a:pPr algn="l"/>
            <a:r>
              <a:rPr sz="2200" b="0" i="0" dirty="0">
                <a:latin typeface="Times New Roman"/>
              </a:rPr>
              <a:t>• </a:t>
            </a:r>
            <a:r>
              <a:rPr sz="2200" b="1" i="0" dirty="0">
                <a:latin typeface="Times New Roman"/>
              </a:rPr>
              <a:t>Leader: </a:t>
            </a:r>
            <a:endParaRPr lang="en-US" b="1" i="0" dirty="0">
              <a:latin typeface="Times New Roman"/>
            </a:endParaRPr>
          </a:p>
          <a:p>
            <a:pPr lvl="1"/>
            <a:r>
              <a:rPr sz="1800" b="0" i="0" dirty="0">
                <a:latin typeface="Times New Roman"/>
              </a:rPr>
              <a:t>handles all client interactions and log replication</a:t>
            </a:r>
            <a:endParaRPr lang="en-US" b="0" i="0" dirty="0">
              <a:latin typeface="Times New Roman"/>
            </a:endParaRPr>
          </a:p>
          <a:p>
            <a:pPr lvl="1"/>
            <a:r>
              <a:rPr sz="1800" b="0" i="0" dirty="0">
                <a:latin typeface="Times New Roman"/>
              </a:rPr>
              <a:t>at most 1 viable leader at a time (what is “time” here? – later)</a:t>
            </a:r>
          </a:p>
          <a:p>
            <a:pPr algn="l"/>
            <a:r>
              <a:rPr sz="2200" b="0" i="0" dirty="0">
                <a:latin typeface="Times New Roman"/>
              </a:rPr>
              <a:t>• </a:t>
            </a:r>
            <a:r>
              <a:rPr sz="2200" b="1" i="0" dirty="0">
                <a:latin typeface="Times New Roman"/>
              </a:rPr>
              <a:t>Follower: </a:t>
            </a:r>
            <a:endParaRPr lang="en-US" b="1" i="0" dirty="0">
              <a:latin typeface="Times New Roman"/>
            </a:endParaRPr>
          </a:p>
          <a:p>
            <a:pPr lvl="1"/>
            <a:r>
              <a:rPr sz="1800" b="0" i="0" dirty="0">
                <a:latin typeface="Times New Roman"/>
              </a:rPr>
              <a:t>completely passive</a:t>
            </a:r>
            <a:endParaRPr lang="en-US" dirty="0">
              <a:latin typeface="Times New Roman"/>
            </a:endParaRPr>
          </a:p>
          <a:p>
            <a:pPr lvl="1"/>
            <a:r>
              <a:rPr sz="1800" b="0" i="0" dirty="0">
                <a:latin typeface="Times New Roman"/>
              </a:rPr>
              <a:t>only responds to </a:t>
            </a:r>
            <a:r>
              <a:rPr lang="en-US" sz="1800" dirty="0">
                <a:latin typeface="Times New Roman"/>
              </a:rPr>
              <a:t>messages</a:t>
            </a:r>
            <a:r>
              <a:rPr sz="1800" b="0" i="0" dirty="0">
                <a:latin typeface="Times New Roman"/>
              </a:rPr>
              <a:t> from leader/candidates</a:t>
            </a:r>
          </a:p>
          <a:p>
            <a:pPr algn="l"/>
            <a:r>
              <a:rPr sz="2200" b="0" i="0" dirty="0">
                <a:latin typeface="Times New Roman"/>
              </a:rPr>
              <a:t>• </a:t>
            </a:r>
            <a:r>
              <a:rPr sz="2200" b="1" i="0" dirty="0">
                <a:latin typeface="Times New Roman"/>
              </a:rPr>
              <a:t>Candidate:</a:t>
            </a:r>
            <a:r>
              <a:rPr sz="2200" b="0" i="0" dirty="0">
                <a:latin typeface="Times New Roman"/>
              </a:rPr>
              <a:t> </a:t>
            </a:r>
            <a:endParaRPr lang="en-US" b="0" i="0" dirty="0">
              <a:latin typeface="Times New Roman"/>
            </a:endParaRPr>
          </a:p>
          <a:p>
            <a:pPr lvl="1"/>
            <a:r>
              <a:rPr sz="1800" b="0" i="0" dirty="0">
                <a:latin typeface="Times New Roman"/>
              </a:rPr>
              <a:t>temporary state during leader election</a:t>
            </a:r>
            <a:endParaRPr lang="en-US" b="0" i="0" dirty="0">
              <a:latin typeface="Times New Roman"/>
            </a:endParaRPr>
          </a:p>
          <a:p>
            <a:pPr lvl="1"/>
            <a:r>
              <a:rPr sz="1800" b="0" i="0" dirty="0">
                <a:latin typeface="Times New Roman"/>
              </a:rPr>
              <a:t>later becomes leader or follower</a:t>
            </a:r>
          </a:p>
          <a:p>
            <a:pPr algn="l"/>
            <a:r>
              <a:rPr sz="2200" b="1" i="0" dirty="0">
                <a:latin typeface="Times New Roman"/>
              </a:rPr>
              <a:t>Normal operation</a:t>
            </a:r>
            <a:r>
              <a:rPr sz="2200" b="0" i="0" dirty="0">
                <a:latin typeface="Times New Roman"/>
              </a:rPr>
              <a:t>: 1 leader, N–1 followers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0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0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Basics 2: Terms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7</a:t>
            </a:fld>
            <a:endParaRPr lang="en-US"/>
          </a:p>
        </p:txBody>
      </p:sp>
      <p:sp>
        <p:nvSpPr>
          <p:cNvPr id="1000" name="Rectangle 999"/>
          <p:cNvSpPr/>
          <p:nvPr/>
        </p:nvSpPr>
        <p:spPr>
          <a:xfrm>
            <a:off x="822960" y="2286000"/>
            <a:ext cx="274320" cy="201168"/>
          </a:xfrm>
          <a:prstGeom prst="rect">
            <a:avLst/>
          </a:prstGeom>
          <a:solidFill>
            <a:srgbClr val="2F5597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1" name="TextBox 1000"/>
          <p:cNvSpPr txBox="1"/>
          <p:nvPr/>
        </p:nvSpPr>
        <p:spPr>
          <a:xfrm>
            <a:off x="1143000" y="2258568"/>
            <a:ext cx="13716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0">
                <a:latin typeface="Times New Roman"/>
              </a:rPr>
              <a:t>Election</a:t>
            </a:r>
          </a:p>
        </p:txBody>
      </p:sp>
      <p:sp>
        <p:nvSpPr>
          <p:cNvPr id="1002" name="Rectangle 1001"/>
          <p:cNvSpPr/>
          <p:nvPr/>
        </p:nvSpPr>
        <p:spPr>
          <a:xfrm>
            <a:off x="2468880" y="2286000"/>
            <a:ext cx="274320" cy="201168"/>
          </a:xfrm>
          <a:prstGeom prst="rect">
            <a:avLst/>
          </a:prstGeom>
          <a:solidFill>
            <a:srgbClr val="C5E0B4"/>
          </a:solidFill>
          <a:ln w="952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3" name="TextBox 1002"/>
          <p:cNvSpPr txBox="1"/>
          <p:nvPr/>
        </p:nvSpPr>
        <p:spPr>
          <a:xfrm>
            <a:off x="2788920" y="2258568"/>
            <a:ext cx="18288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0">
                <a:latin typeface="Times New Roman"/>
              </a:rPr>
              <a:t>Normal operation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822960" y="914400"/>
            <a:ext cx="173736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0">
                <a:latin typeface="Times New Roman"/>
              </a:rPr>
              <a:t>Term 1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822960" y="1234440"/>
            <a:ext cx="457200" cy="457200"/>
          </a:xfrm>
          <a:prstGeom prst="rect">
            <a:avLst/>
          </a:prstGeom>
          <a:solidFill>
            <a:srgbClr val="2F5597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6" name="Rectangle 1005"/>
          <p:cNvSpPr/>
          <p:nvPr/>
        </p:nvSpPr>
        <p:spPr>
          <a:xfrm>
            <a:off x="1280160" y="1234440"/>
            <a:ext cx="1280160" cy="457200"/>
          </a:xfrm>
          <a:prstGeom prst="rect">
            <a:avLst/>
          </a:prstGeom>
          <a:solidFill>
            <a:srgbClr val="C5E0B4"/>
          </a:solidFill>
          <a:ln w="952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7" name="TextBox 1006"/>
          <p:cNvSpPr txBox="1"/>
          <p:nvPr/>
        </p:nvSpPr>
        <p:spPr>
          <a:xfrm>
            <a:off x="2670048" y="914400"/>
            <a:ext cx="13716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0">
                <a:latin typeface="Times New Roman"/>
              </a:rPr>
              <a:t>Term 2</a:t>
            </a:r>
          </a:p>
        </p:txBody>
      </p:sp>
      <p:sp>
        <p:nvSpPr>
          <p:cNvPr id="1008" name="Rectangle 1007"/>
          <p:cNvSpPr/>
          <p:nvPr/>
        </p:nvSpPr>
        <p:spPr>
          <a:xfrm>
            <a:off x="2670048" y="1234440"/>
            <a:ext cx="457200" cy="457200"/>
          </a:xfrm>
          <a:prstGeom prst="rect">
            <a:avLst/>
          </a:prstGeom>
          <a:solidFill>
            <a:srgbClr val="2F5597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09" name="Rectangle 1008"/>
          <p:cNvSpPr/>
          <p:nvPr/>
        </p:nvSpPr>
        <p:spPr>
          <a:xfrm>
            <a:off x="3127248" y="1234440"/>
            <a:ext cx="914400" cy="457200"/>
          </a:xfrm>
          <a:prstGeom prst="rect">
            <a:avLst/>
          </a:prstGeom>
          <a:solidFill>
            <a:srgbClr val="C5E0B4"/>
          </a:solidFill>
          <a:ln w="952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0" name="TextBox 1009"/>
          <p:cNvSpPr txBox="1"/>
          <p:nvPr/>
        </p:nvSpPr>
        <p:spPr>
          <a:xfrm>
            <a:off x="4151376" y="914400"/>
            <a:ext cx="82296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0">
                <a:latin typeface="Times New Roman"/>
              </a:rPr>
              <a:t>Term 3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4151376" y="1234440"/>
            <a:ext cx="457200" cy="457200"/>
          </a:xfrm>
          <a:prstGeom prst="rect">
            <a:avLst/>
          </a:prstGeom>
          <a:solidFill>
            <a:srgbClr val="2F5597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2" name="TextBox 1011"/>
          <p:cNvSpPr txBox="1"/>
          <p:nvPr/>
        </p:nvSpPr>
        <p:spPr>
          <a:xfrm>
            <a:off x="4846320" y="2258568"/>
            <a:ext cx="27432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>
                <a:solidFill>
                  <a:srgbClr val="C00000"/>
                </a:solidFill>
                <a:latin typeface="Times New Roman"/>
              </a:rPr>
              <a:t>Term 3: split vote — no leader</a:t>
            </a:r>
          </a:p>
        </p:txBody>
      </p:sp>
      <p:sp>
        <p:nvSpPr>
          <p:cNvPr id="1013" name="TextBox 1012"/>
          <p:cNvSpPr txBox="1"/>
          <p:nvPr/>
        </p:nvSpPr>
        <p:spPr>
          <a:xfrm>
            <a:off x="4718304" y="914400"/>
            <a:ext cx="192024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0">
                <a:latin typeface="Times New Roman"/>
              </a:rPr>
              <a:t>Term 4</a:t>
            </a:r>
          </a:p>
        </p:txBody>
      </p:sp>
      <p:sp>
        <p:nvSpPr>
          <p:cNvPr id="1014" name="Rectangle 1013"/>
          <p:cNvSpPr/>
          <p:nvPr/>
        </p:nvSpPr>
        <p:spPr>
          <a:xfrm>
            <a:off x="4718304" y="1234440"/>
            <a:ext cx="457200" cy="457200"/>
          </a:xfrm>
          <a:prstGeom prst="rect">
            <a:avLst/>
          </a:prstGeom>
          <a:solidFill>
            <a:srgbClr val="2F5597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5" name="Rectangle 1014"/>
          <p:cNvSpPr/>
          <p:nvPr/>
        </p:nvSpPr>
        <p:spPr>
          <a:xfrm>
            <a:off x="5175504" y="1234440"/>
            <a:ext cx="1463040" cy="457200"/>
          </a:xfrm>
          <a:prstGeom prst="rect">
            <a:avLst/>
          </a:prstGeom>
          <a:solidFill>
            <a:srgbClr val="C5E0B4"/>
          </a:solidFill>
          <a:ln w="952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6" name="TextBox 1015"/>
          <p:cNvSpPr txBox="1"/>
          <p:nvPr/>
        </p:nvSpPr>
        <p:spPr>
          <a:xfrm>
            <a:off x="6748272" y="914400"/>
            <a:ext cx="128016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100" b="0" i="0">
                <a:latin typeface="Times New Roman"/>
              </a:rPr>
              <a:t>Term 5</a:t>
            </a:r>
          </a:p>
        </p:txBody>
      </p:sp>
      <p:sp>
        <p:nvSpPr>
          <p:cNvPr id="1017" name="Rectangle 1016"/>
          <p:cNvSpPr/>
          <p:nvPr/>
        </p:nvSpPr>
        <p:spPr>
          <a:xfrm>
            <a:off x="6748272" y="1234440"/>
            <a:ext cx="457200" cy="457200"/>
          </a:xfrm>
          <a:prstGeom prst="rect">
            <a:avLst/>
          </a:prstGeom>
          <a:solidFill>
            <a:srgbClr val="2F5597"/>
          </a:solidFill>
          <a:ln w="9525">
            <a:solidFill>
              <a:srgbClr val="1F38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8" name="Rectangle 1017"/>
          <p:cNvSpPr/>
          <p:nvPr/>
        </p:nvSpPr>
        <p:spPr>
          <a:xfrm>
            <a:off x="7205472" y="1234440"/>
            <a:ext cx="822960" cy="457200"/>
          </a:xfrm>
          <a:prstGeom prst="rect">
            <a:avLst/>
          </a:prstGeom>
          <a:solidFill>
            <a:srgbClr val="C5E0B4"/>
          </a:solidFill>
          <a:ln w="9525"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cxnSp>
        <p:nvCxnSpPr>
          <p:cNvPr id="1019" name="Connector 1018"/>
          <p:cNvCxnSpPr/>
          <p:nvPr/>
        </p:nvCxnSpPr>
        <p:spPr>
          <a:xfrm>
            <a:off x="731520" y="1874520"/>
            <a:ext cx="7680960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0" name="TextBox 1019"/>
          <p:cNvSpPr txBox="1"/>
          <p:nvPr/>
        </p:nvSpPr>
        <p:spPr>
          <a:xfrm>
            <a:off x="8412480" y="1737360"/>
            <a:ext cx="54864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>
                <a:latin typeface="Times New Roman"/>
              </a:rPr>
              <a:t>time</a:t>
            </a:r>
          </a:p>
        </p:txBody>
      </p:sp>
      <p:sp>
        <p:nvSpPr>
          <p:cNvPr id="1021" name="TextBox 1020"/>
          <p:cNvSpPr txBox="1"/>
          <p:nvPr/>
        </p:nvSpPr>
        <p:spPr>
          <a:xfrm>
            <a:off x="457200" y="2697480"/>
            <a:ext cx="6263640" cy="164250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500"/>
              </a:spcBef>
            </a:pPr>
            <a:r>
              <a:rPr sz="2200" b="0" i="0" dirty="0">
                <a:latin typeface="Times New Roman"/>
              </a:rPr>
              <a:t>Time is divided into terms. Each term begins with a leader election (how? – later)</a:t>
            </a:r>
          </a:p>
          <a:p>
            <a:pPr algn="l">
              <a:spcBef>
                <a:spcPts val="500"/>
              </a:spcBef>
            </a:pPr>
            <a:r>
              <a:rPr sz="2200" b="0" i="0" dirty="0">
                <a:latin typeface="Times New Roman"/>
              </a:rPr>
              <a:t>Then normal operation under a single leader, until that leader fails</a:t>
            </a:r>
          </a:p>
          <a:p>
            <a:pPr algn="l">
              <a:spcBef>
                <a:spcPts val="500"/>
              </a:spcBef>
            </a:pPr>
            <a:r>
              <a:rPr sz="2200" b="0" i="0" dirty="0">
                <a:latin typeface="Times New Roman"/>
              </a:rPr>
              <a:t>At most 1 leader per term</a:t>
            </a:r>
            <a:r>
              <a:rPr lang="en-US" sz="2200" dirty="0">
                <a:latin typeface="Times New Roman"/>
              </a:rPr>
              <a:t> (</a:t>
            </a:r>
            <a:r>
              <a:rPr sz="2200" b="0" i="0" dirty="0">
                <a:latin typeface="Times New Roman"/>
              </a:rPr>
              <a:t>“at most” and not “exactly one”</a:t>
            </a:r>
            <a:r>
              <a:rPr lang="en-US" sz="2200" b="0" i="0" dirty="0">
                <a:latin typeface="Times New Roman"/>
              </a:rPr>
              <a:t>)</a:t>
            </a:r>
            <a:endParaRPr b="0" i="0" dirty="0">
              <a:latin typeface="Times New Roman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" grpId="0"/>
      <p:bldP spid="1005" grpId="0" animBg="1"/>
      <p:bldP spid="1006" grpId="0" animBg="1"/>
      <p:bldP spid="1007" grpId="0"/>
      <p:bldP spid="1008" grpId="0" animBg="1"/>
      <p:bldP spid="1009" grpId="0" animBg="1"/>
      <p:bldP spid="1010" grpId="0"/>
      <p:bldP spid="1011" grpId="0" animBg="1"/>
      <p:bldP spid="1012" grpId="0"/>
      <p:bldP spid="1013" grpId="0"/>
      <p:bldP spid="1014" grpId="0" animBg="1"/>
      <p:bldP spid="1015" grpId="0" animBg="1"/>
      <p:bldP spid="1016" grpId="0"/>
      <p:bldP spid="1017" grpId="0" animBg="1"/>
      <p:bldP spid="1018" grpId="0" animBg="1"/>
      <p:bldP spid="1019" grpId="0"/>
      <p:bldP spid="1020" grpId="0"/>
      <p:bldP spid="10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Terms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sz="2000" dirty="0"/>
              <a:t>Each server maintains its current term: its best guess of the current term of the leader</a:t>
            </a:r>
            <a:endParaRPr sz="1700" dirty="0"/>
          </a:p>
          <a:p>
            <a:r>
              <a:rPr lang="en-US" sz="2000" dirty="0"/>
              <a:t>Terms are monotonically increasing and never reused</a:t>
            </a:r>
          </a:p>
          <a:p>
            <a:r>
              <a:rPr sz="2000" dirty="0"/>
              <a:t>Current term is persisted on disk</a:t>
            </a:r>
            <a:endParaRPr lang="en-US" sz="2000" dirty="0"/>
          </a:p>
          <a:p>
            <a:r>
              <a:rPr lang="en-US" sz="2000" b="1" dirty="0"/>
              <a:t>Key role of terms: identify obsolete information</a:t>
            </a:r>
          </a:p>
          <a:p>
            <a:pPr lvl="1"/>
            <a:r>
              <a:rPr lang="en-US" sz="1700" dirty="0"/>
              <a:t>S1 is in term 2, S2 is in term 4 ⇒ S2 knows that S1 is in an older state</a:t>
            </a:r>
          </a:p>
          <a:p>
            <a:endParaRPr sz="2000" dirty="0"/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8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Basics 3: The Log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9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137160" y="1155356"/>
            <a:ext cx="9144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/>
            <a:r>
              <a:rPr sz="1100" b="0" i="0" dirty="0">
                <a:solidFill>
                  <a:srgbClr val="595959"/>
                </a:solidFill>
                <a:latin typeface="Times New Roman"/>
              </a:rPr>
              <a:t>log index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137160" y="1371600"/>
            <a:ext cx="9144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/>
            <a:r>
              <a:rPr sz="1100" b="0" i="0">
                <a:solidFill>
                  <a:srgbClr val="595959"/>
                </a:solidFill>
                <a:latin typeface="Times New Roman"/>
              </a:rPr>
              <a:t>term</a:t>
            </a:r>
          </a:p>
        </p:txBody>
      </p:sp>
      <p:sp>
        <p:nvSpPr>
          <p:cNvPr id="1002" name="TextBox 1001"/>
          <p:cNvSpPr txBox="1"/>
          <p:nvPr/>
        </p:nvSpPr>
        <p:spPr>
          <a:xfrm>
            <a:off x="137160" y="1645920"/>
            <a:ext cx="9144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/>
            <a:r>
              <a:rPr sz="1100" b="0" i="0">
                <a:solidFill>
                  <a:srgbClr val="595959"/>
                </a:solidFill>
                <a:latin typeface="Times New Roman"/>
              </a:rPr>
              <a:t>command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1188720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04" name="Rectangle 1003"/>
          <p:cNvSpPr/>
          <p:nvPr/>
        </p:nvSpPr>
        <p:spPr>
          <a:xfrm>
            <a:off x="1188720" y="1417320"/>
            <a:ext cx="548640" cy="548640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add</a:t>
            </a:r>
          </a:p>
        </p:txBody>
      </p:sp>
      <p:sp>
        <p:nvSpPr>
          <p:cNvPr id="1005" name="TextBox 1004"/>
          <p:cNvSpPr txBox="1"/>
          <p:nvPr/>
        </p:nvSpPr>
        <p:spPr>
          <a:xfrm>
            <a:off x="1737360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06" name="Rectangle 1005"/>
          <p:cNvSpPr/>
          <p:nvPr/>
        </p:nvSpPr>
        <p:spPr>
          <a:xfrm>
            <a:off x="1737360" y="1417320"/>
            <a:ext cx="548640" cy="548640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cmp</a:t>
            </a:r>
          </a:p>
        </p:txBody>
      </p:sp>
      <p:sp>
        <p:nvSpPr>
          <p:cNvPr id="1007" name="TextBox 1006"/>
          <p:cNvSpPr txBox="1"/>
          <p:nvPr/>
        </p:nvSpPr>
        <p:spPr>
          <a:xfrm>
            <a:off x="2286000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08" name="Rectangle 1007"/>
          <p:cNvSpPr/>
          <p:nvPr/>
        </p:nvSpPr>
        <p:spPr>
          <a:xfrm>
            <a:off x="2286000" y="1417320"/>
            <a:ext cx="548640" cy="548640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ret</a:t>
            </a:r>
          </a:p>
        </p:txBody>
      </p:sp>
      <p:sp>
        <p:nvSpPr>
          <p:cNvPr id="1009" name="TextBox 1008"/>
          <p:cNvSpPr txBox="1"/>
          <p:nvPr/>
        </p:nvSpPr>
        <p:spPr>
          <a:xfrm>
            <a:off x="2834640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2834640" y="1417320"/>
            <a:ext cx="548640" cy="548640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2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mov</a:t>
            </a:r>
          </a:p>
        </p:txBody>
      </p:sp>
      <p:sp>
        <p:nvSpPr>
          <p:cNvPr id="1011" name="TextBox 1010"/>
          <p:cNvSpPr txBox="1"/>
          <p:nvPr/>
        </p:nvSpPr>
        <p:spPr>
          <a:xfrm>
            <a:off x="3383280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5</a:t>
            </a:r>
          </a:p>
        </p:txBody>
      </p:sp>
      <p:sp>
        <p:nvSpPr>
          <p:cNvPr id="1012" name="Rectangle 1011"/>
          <p:cNvSpPr/>
          <p:nvPr/>
        </p:nvSpPr>
        <p:spPr>
          <a:xfrm>
            <a:off x="3383280" y="1417320"/>
            <a:ext cx="548640" cy="548640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jmp</a:t>
            </a:r>
          </a:p>
        </p:txBody>
      </p:sp>
      <p:sp>
        <p:nvSpPr>
          <p:cNvPr id="1013" name="TextBox 1012"/>
          <p:cNvSpPr txBox="1"/>
          <p:nvPr/>
        </p:nvSpPr>
        <p:spPr>
          <a:xfrm>
            <a:off x="3931920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6</a:t>
            </a:r>
          </a:p>
        </p:txBody>
      </p:sp>
      <p:sp>
        <p:nvSpPr>
          <p:cNvPr id="1014" name="Rectangle 1013"/>
          <p:cNvSpPr/>
          <p:nvPr/>
        </p:nvSpPr>
        <p:spPr>
          <a:xfrm>
            <a:off x="3931920" y="1417320"/>
            <a:ext cx="548640" cy="548640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div</a:t>
            </a:r>
          </a:p>
        </p:txBody>
      </p:sp>
      <p:sp>
        <p:nvSpPr>
          <p:cNvPr id="1015" name="TextBox 1014"/>
          <p:cNvSpPr txBox="1"/>
          <p:nvPr/>
        </p:nvSpPr>
        <p:spPr>
          <a:xfrm>
            <a:off x="4480559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7</a:t>
            </a:r>
          </a:p>
        </p:txBody>
      </p:sp>
      <p:sp>
        <p:nvSpPr>
          <p:cNvPr id="1016" name="Rectangle 1015"/>
          <p:cNvSpPr/>
          <p:nvPr/>
        </p:nvSpPr>
        <p:spPr>
          <a:xfrm>
            <a:off x="4480559" y="1417320"/>
            <a:ext cx="548640" cy="548640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shl</a:t>
            </a:r>
          </a:p>
        </p:txBody>
      </p:sp>
      <p:sp>
        <p:nvSpPr>
          <p:cNvPr id="1017" name="TextBox 1016"/>
          <p:cNvSpPr txBox="1"/>
          <p:nvPr/>
        </p:nvSpPr>
        <p:spPr>
          <a:xfrm>
            <a:off x="5029199" y="1033272"/>
            <a:ext cx="548640" cy="356616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8</a:t>
            </a:r>
          </a:p>
        </p:txBody>
      </p:sp>
      <p:sp>
        <p:nvSpPr>
          <p:cNvPr id="1018" name="Rectangle 1017"/>
          <p:cNvSpPr/>
          <p:nvPr/>
        </p:nvSpPr>
        <p:spPr>
          <a:xfrm>
            <a:off x="5029199" y="1417320"/>
            <a:ext cx="548640" cy="548640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3</a:t>
            </a:r>
          </a:p>
          <a:p>
            <a:pPr algn="ctr"/>
            <a:r>
              <a:rPr sz="1200">
                <a:solidFill>
                  <a:srgbClr val="000000"/>
                </a:solidFill>
                <a:latin typeface="Times New Roman"/>
              </a:rPr>
              <a:t>sub</a:t>
            </a:r>
          </a:p>
        </p:txBody>
      </p:sp>
      <p:sp>
        <p:nvSpPr>
          <p:cNvPr id="1019" name="TextBox 1018"/>
          <p:cNvSpPr txBox="1"/>
          <p:nvPr/>
        </p:nvSpPr>
        <p:spPr>
          <a:xfrm>
            <a:off x="457200" y="2286000"/>
            <a:ext cx="6263640" cy="249914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400"/>
              </a:spcBef>
            </a:pPr>
            <a:r>
              <a:rPr sz="2000" b="0" i="0" dirty="0">
                <a:latin typeface="Times New Roman"/>
              </a:rPr>
              <a:t>Each server has its own copy of the log</a:t>
            </a:r>
            <a:endParaRPr lang="en-US" sz="2000" b="0" i="0" dirty="0">
              <a:latin typeface="Times New Roman"/>
            </a:endParaRPr>
          </a:p>
          <a:p>
            <a:pPr algn="l">
              <a:spcBef>
                <a:spcPts val="400"/>
              </a:spcBef>
            </a:pPr>
            <a:r>
              <a:rPr lang="en-US" sz="2000" dirty="0">
                <a:latin typeface="Times New Roman"/>
              </a:rPr>
              <a:t>A</a:t>
            </a:r>
            <a:r>
              <a:rPr sz="2000" b="0" i="0" dirty="0">
                <a:latin typeface="Times New Roman"/>
              </a:rPr>
              <a:t> log consists of entries. </a:t>
            </a:r>
            <a:endParaRPr lang="en-US" sz="2000" b="0" i="0" dirty="0">
              <a:latin typeface="Times New Roman"/>
            </a:endParaRPr>
          </a:p>
          <a:p>
            <a:pPr algn="l">
              <a:spcBef>
                <a:spcPts val="400"/>
              </a:spcBef>
            </a:pPr>
            <a:r>
              <a:rPr sz="2000" b="0" i="0" dirty="0">
                <a:latin typeface="Times New Roman"/>
              </a:rPr>
              <a:t>Each entry has:</a:t>
            </a:r>
          </a:p>
          <a:p>
            <a:pPr algn="l">
              <a:spcBef>
                <a:spcPts val="400"/>
              </a:spcBef>
            </a:pPr>
            <a:r>
              <a:rPr sz="2000" b="0" i="0" dirty="0">
                <a:latin typeface="Times New Roman"/>
              </a:rPr>
              <a:t>• an index</a:t>
            </a:r>
            <a:r>
              <a:rPr lang="en-US" sz="2000" b="0" i="0" dirty="0">
                <a:latin typeface="Times New Roman"/>
              </a:rPr>
              <a:t>: </a:t>
            </a:r>
            <a:r>
              <a:rPr sz="2000" b="0" i="0" dirty="0">
                <a:latin typeface="Times New Roman"/>
              </a:rPr>
              <a:t>its position in the log</a:t>
            </a:r>
          </a:p>
          <a:p>
            <a:pPr algn="l">
              <a:spcBef>
                <a:spcPts val="400"/>
              </a:spcBef>
            </a:pPr>
            <a:r>
              <a:rPr sz="2000" b="0" i="0" dirty="0">
                <a:latin typeface="Times New Roman"/>
              </a:rPr>
              <a:t>• a command</a:t>
            </a:r>
            <a:r>
              <a:rPr lang="en-US" sz="2000" b="0" i="0" dirty="0">
                <a:latin typeface="Times New Roman"/>
              </a:rPr>
              <a:t>: </a:t>
            </a:r>
            <a:r>
              <a:rPr sz="2000" b="0" i="0" dirty="0">
                <a:latin typeface="Times New Roman"/>
              </a:rPr>
              <a:t>can be anything the state machine allows</a:t>
            </a:r>
          </a:p>
          <a:p>
            <a:pPr algn="l">
              <a:spcBef>
                <a:spcPts val="400"/>
              </a:spcBef>
            </a:pPr>
            <a:r>
              <a:rPr sz="2000" b="0" i="0" dirty="0">
                <a:latin typeface="Times New Roman"/>
              </a:rPr>
              <a:t>• a term</a:t>
            </a:r>
            <a:r>
              <a:rPr lang="en-US" sz="2000" b="0" i="0" dirty="0">
                <a:latin typeface="Times New Roman"/>
              </a:rPr>
              <a:t>: </a:t>
            </a:r>
            <a:r>
              <a:rPr sz="2000" b="0" i="0" dirty="0">
                <a:latin typeface="Times New Roman"/>
              </a:rPr>
              <a:t>the leader’s term in which the entry was created</a:t>
            </a:r>
          </a:p>
          <a:p>
            <a:pPr algn="l">
              <a:spcBef>
                <a:spcPts val="400"/>
              </a:spcBef>
            </a:pPr>
            <a:r>
              <a:rPr sz="2000" b="0" i="0" dirty="0">
                <a:latin typeface="Times New Roman"/>
              </a:rPr>
              <a:t>Log is stored on stable storage (disk); it must survive crashes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latin typeface="Whitney-BlackSC"/>
              </a:rPr>
              <a:t>Normal Operation (no failures)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199" y="1005840"/>
            <a:ext cx="4983481" cy="403802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Assume a leader has been elected and all followers are up:</a:t>
            </a:r>
          </a:p>
          <a:p>
            <a:pPr algn="l">
              <a:spcBef>
                <a:spcPts val="300"/>
              </a:spcBef>
            </a:pPr>
            <a:r>
              <a:rPr sz="1600" b="0" i="0" dirty="0" err="1">
                <a:latin typeface="Times New Roman"/>
              </a:rPr>
              <a:t>i</a:t>
            </a:r>
            <a:r>
              <a:rPr sz="1600" b="0" i="0" dirty="0">
                <a:latin typeface="Times New Roman"/>
              </a:rPr>
              <a:t>.   Client sends command to leader</a:t>
            </a: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ii.  Leader appends command to its log at index </a:t>
            </a:r>
            <a:r>
              <a:rPr sz="1600" b="0" i="1" dirty="0" err="1">
                <a:latin typeface="Times New Roman"/>
              </a:rPr>
              <a:t>i</a:t>
            </a:r>
            <a:r>
              <a:rPr sz="1600" b="0" i="0" dirty="0">
                <a:latin typeface="Times New Roman"/>
              </a:rPr>
              <a:t>, in its current term </a:t>
            </a:r>
            <a:r>
              <a:rPr sz="1600" b="0" i="1" dirty="0">
                <a:latin typeface="Times New Roman"/>
              </a:rPr>
              <a:t>t</a:t>
            </a:r>
          </a:p>
          <a:p>
            <a:pPr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iii. Leader sends </a:t>
            </a:r>
            <a:r>
              <a:rPr lang="en-US" sz="1600" b="0" i="0" dirty="0">
                <a:latin typeface="Times New Roman"/>
              </a:rPr>
              <a:t>command to </a:t>
            </a:r>
            <a:r>
              <a:rPr sz="1600" b="0" i="0" dirty="0">
                <a:latin typeface="Times New Roman"/>
              </a:rPr>
              <a:t>followers</a:t>
            </a:r>
            <a:r>
              <a:rPr lang="en-US" sz="1600" b="0" i="0" dirty="0">
                <a:latin typeface="Times New Roman"/>
              </a:rPr>
              <a:t> (</a:t>
            </a:r>
            <a:r>
              <a:rPr lang="en-US" sz="1600" dirty="0">
                <a:latin typeface="Times New Roman"/>
              </a:rPr>
              <a:t>using </a:t>
            </a:r>
            <a:r>
              <a:rPr lang="en-US" sz="1600" dirty="0" err="1">
                <a:latin typeface="Times New Roman"/>
              </a:rPr>
              <a:t>AppendEntries</a:t>
            </a:r>
            <a:r>
              <a:rPr lang="en-US" sz="1600" dirty="0">
                <a:latin typeface="Times New Roman"/>
              </a:rPr>
              <a:t> RPCs)</a:t>
            </a:r>
            <a:endParaRPr lang="en-US" sz="16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iv.  Follower appends command at index </a:t>
            </a:r>
            <a:r>
              <a:rPr sz="1600" b="0" i="1" dirty="0" err="1">
                <a:latin typeface="Times New Roman"/>
              </a:rPr>
              <a:t>i</a:t>
            </a:r>
            <a:r>
              <a:rPr sz="1600" b="0" i="0" dirty="0">
                <a:latin typeface="Times New Roman"/>
              </a:rPr>
              <a:t> if the prefix of its log matches the leader’s (</a:t>
            </a:r>
            <a:r>
              <a:rPr lang="en-US" sz="1600" b="0" i="0" dirty="0">
                <a:latin typeface="Times New Roman"/>
              </a:rPr>
              <a:t>how check? What </a:t>
            </a:r>
            <a:r>
              <a:rPr sz="1600" b="0" i="0" dirty="0">
                <a:latin typeface="Times New Roman"/>
              </a:rPr>
              <a:t>if not</a:t>
            </a:r>
            <a:r>
              <a:rPr lang="en-US" sz="1600" b="0" i="0" dirty="0">
                <a:latin typeface="Times New Roman"/>
              </a:rPr>
              <a:t> matching</a:t>
            </a:r>
            <a:r>
              <a:rPr sz="1600" b="0" i="0" dirty="0">
                <a:latin typeface="Times New Roman"/>
              </a:rPr>
              <a:t>?</a:t>
            </a:r>
            <a:r>
              <a:rPr lang="en-US" sz="1600" b="0" i="0" dirty="0">
                <a:latin typeface="Times New Roman"/>
              </a:rPr>
              <a:t> </a:t>
            </a:r>
            <a:r>
              <a:rPr sz="1600" b="0" i="1" dirty="0">
                <a:latin typeface="Times New Roman"/>
              </a:rPr>
              <a:t>catching up followers</a:t>
            </a:r>
            <a:r>
              <a:rPr lang="en-US" sz="1600" b="0" i="1" dirty="0">
                <a:latin typeface="Times New Roman"/>
              </a:rPr>
              <a:t>;</a:t>
            </a:r>
            <a:r>
              <a:rPr sz="1600" b="0" i="0" dirty="0">
                <a:latin typeface="Times New Roman"/>
              </a:rPr>
              <a:t> later)</a:t>
            </a:r>
          </a:p>
          <a:p>
            <a:pPr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v.   Once leader receives acks from a majority</a:t>
            </a:r>
            <a:r>
              <a:rPr lang="en-US" sz="1600" b="0" i="0" dirty="0">
                <a:latin typeface="Times New Roman"/>
              </a:rPr>
              <a:t> (including itself)</a:t>
            </a:r>
            <a:r>
              <a:rPr sz="1600" b="0" i="0" dirty="0">
                <a:latin typeface="Times New Roman"/>
              </a:rPr>
              <a:t>, leader applies the command to its state machine</a:t>
            </a:r>
            <a:r>
              <a:rPr lang="en-US" sz="1600" b="0" i="0" dirty="0">
                <a:latin typeface="Times New Roman"/>
              </a:rPr>
              <a:t>. </a:t>
            </a:r>
          </a:p>
          <a:p>
            <a:pPr lvl="1">
              <a:spcBef>
                <a:spcPts val="300"/>
              </a:spcBef>
            </a:pPr>
            <a:r>
              <a:rPr lang="en-US" sz="1600" dirty="0">
                <a:latin typeface="Times New Roman"/>
              </a:rPr>
              <a:t>entry is </a:t>
            </a:r>
            <a:r>
              <a:rPr lang="en-US" sz="1600" b="1" dirty="0">
                <a:latin typeface="Times New Roman"/>
              </a:rPr>
              <a:t>committed</a:t>
            </a:r>
            <a:r>
              <a:rPr lang="en-US" sz="1600" dirty="0">
                <a:latin typeface="Times New Roman"/>
              </a:rPr>
              <a:t> now; </a:t>
            </a:r>
          </a:p>
          <a:p>
            <a:pPr lvl="1">
              <a:spcBef>
                <a:spcPts val="300"/>
              </a:spcBef>
            </a:pPr>
            <a:r>
              <a:rPr lang="en-US" sz="1600" dirty="0">
                <a:latin typeface="Times New Roman"/>
              </a:rPr>
              <a:t>leader </a:t>
            </a:r>
            <a:r>
              <a:rPr sz="1600" b="0" i="0" dirty="0">
                <a:latin typeface="Times New Roman"/>
              </a:rPr>
              <a:t>returns the result to client</a:t>
            </a: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vi.  Leader notifies followers of committed entries in subsequent </a:t>
            </a:r>
            <a:r>
              <a:rPr lang="en-US" sz="1600" b="0" i="0" dirty="0">
                <a:latin typeface="Times New Roman"/>
              </a:rPr>
              <a:t>RPCs</a:t>
            </a:r>
            <a:endParaRPr sz="1600" b="0" i="0" dirty="0">
              <a:latin typeface="Times New Roman"/>
            </a:endParaRPr>
          </a:p>
        </p:txBody>
      </p:sp>
      <p:sp>
        <p:nvSpPr>
          <p:cNvPr id="1001" name="Rounded Rectangle 1000"/>
          <p:cNvSpPr/>
          <p:nvPr/>
        </p:nvSpPr>
        <p:spPr>
          <a:xfrm>
            <a:off x="5577840" y="1097280"/>
            <a:ext cx="685800" cy="347472"/>
          </a:xfrm>
          <a:prstGeom prst="round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900" b="0" i="0">
                <a:solidFill>
                  <a:srgbClr val="000000"/>
                </a:solidFill>
                <a:latin typeface="Times New Roman"/>
              </a:rPr>
              <a:t>client</a:t>
            </a:r>
          </a:p>
        </p:txBody>
      </p:sp>
      <p:sp>
        <p:nvSpPr>
          <p:cNvPr id="1002" name="Rectangle 1001"/>
          <p:cNvSpPr/>
          <p:nvPr/>
        </p:nvSpPr>
        <p:spPr>
          <a:xfrm>
            <a:off x="6949440" y="1051560"/>
            <a:ext cx="1737360" cy="457200"/>
          </a:xfrm>
          <a:prstGeom prst="rect">
            <a:avLst/>
          </a:prstGeom>
          <a:solidFill>
            <a:srgbClr val="DEEBF7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Leader (term 1)</a:t>
            </a:r>
          </a:p>
        </p:txBody>
      </p:sp>
      <p:sp>
        <p:nvSpPr>
          <p:cNvPr id="1003" name="Rectangle 1002"/>
          <p:cNvSpPr/>
          <p:nvPr/>
        </p:nvSpPr>
        <p:spPr>
          <a:xfrm>
            <a:off x="6949440" y="16002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004" name="Rectangle 1003"/>
          <p:cNvSpPr/>
          <p:nvPr/>
        </p:nvSpPr>
        <p:spPr>
          <a:xfrm>
            <a:off x="7333488" y="16002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7717536" y="16002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006" name="Rectangle 1005"/>
          <p:cNvSpPr/>
          <p:nvPr/>
        </p:nvSpPr>
        <p:spPr>
          <a:xfrm>
            <a:off x="5577840" y="2514600"/>
            <a:ext cx="1188720" cy="41148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Follower</a:t>
            </a:r>
          </a:p>
        </p:txBody>
      </p:sp>
      <p:sp>
        <p:nvSpPr>
          <p:cNvPr id="1007" name="Rectangle 1006"/>
          <p:cNvSpPr/>
          <p:nvPr/>
        </p:nvSpPr>
        <p:spPr>
          <a:xfrm>
            <a:off x="5577840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008" name="Rectangle 1007"/>
          <p:cNvSpPr/>
          <p:nvPr/>
        </p:nvSpPr>
        <p:spPr>
          <a:xfrm>
            <a:off x="5961888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6345936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7498079" y="2514600"/>
            <a:ext cx="1188720" cy="411480"/>
          </a:xfrm>
          <a:prstGeom prst="rect">
            <a:avLst/>
          </a:prstGeom>
          <a:solidFill>
            <a:schemeClr val="bg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Follower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7498079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012" name="Rectangle 1011"/>
          <p:cNvSpPr/>
          <p:nvPr/>
        </p:nvSpPr>
        <p:spPr>
          <a:xfrm>
            <a:off x="7882127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013" name="Rectangle 1012"/>
          <p:cNvSpPr/>
          <p:nvPr/>
        </p:nvSpPr>
        <p:spPr>
          <a:xfrm>
            <a:off x="8266175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cxnSp>
        <p:nvCxnSpPr>
          <p:cNvPr id="1014" name="Connector 1013"/>
          <p:cNvCxnSpPr/>
          <p:nvPr/>
        </p:nvCxnSpPr>
        <p:spPr>
          <a:xfrm>
            <a:off x="6263640" y="1234440"/>
            <a:ext cx="685800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5" name="TextBox 1014"/>
          <p:cNvSpPr txBox="1"/>
          <p:nvPr/>
        </p:nvSpPr>
        <p:spPr>
          <a:xfrm>
            <a:off x="6263640" y="914400"/>
            <a:ext cx="68580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900" b="0" i="1" dirty="0">
                <a:latin typeface="Times New Roman"/>
              </a:rPr>
              <a:t>(</a:t>
            </a:r>
            <a:r>
              <a:rPr sz="900" b="0" i="1" dirty="0" err="1">
                <a:latin typeface="Times New Roman"/>
              </a:rPr>
              <a:t>i</a:t>
            </a:r>
            <a:r>
              <a:rPr sz="900" b="0" i="1" dirty="0">
                <a:latin typeface="Times New Roman"/>
              </a:rPr>
              <a:t>) “d”</a:t>
            </a:r>
          </a:p>
        </p:txBody>
      </p:sp>
      <p:sp>
        <p:nvSpPr>
          <p:cNvPr id="1016" name="Rectangle 1015"/>
          <p:cNvSpPr/>
          <p:nvPr/>
        </p:nvSpPr>
        <p:spPr>
          <a:xfrm>
            <a:off x="8101583" y="16002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cxnSp>
        <p:nvCxnSpPr>
          <p:cNvPr id="1017" name="Connector 1016"/>
          <p:cNvCxnSpPr/>
          <p:nvPr/>
        </p:nvCxnSpPr>
        <p:spPr>
          <a:xfrm flipH="1">
            <a:off x="6309360" y="1965960"/>
            <a:ext cx="1188719" cy="54864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8" name="Connector 1017"/>
          <p:cNvCxnSpPr/>
          <p:nvPr/>
        </p:nvCxnSpPr>
        <p:spPr>
          <a:xfrm>
            <a:off x="8001000" y="1965960"/>
            <a:ext cx="137160" cy="54864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9" name="TextBox 1018"/>
          <p:cNvSpPr txBox="1"/>
          <p:nvPr/>
        </p:nvSpPr>
        <p:spPr>
          <a:xfrm>
            <a:off x="5577840" y="2011680"/>
            <a:ext cx="914400" cy="17543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900" b="0" i="1" dirty="0">
                <a:latin typeface="Times New Roman"/>
              </a:rPr>
              <a:t>(iii) </a:t>
            </a:r>
            <a:r>
              <a:rPr lang="en-US" sz="900" b="0" i="1" dirty="0">
                <a:latin typeface="Times New Roman"/>
              </a:rPr>
              <a:t>command </a:t>
            </a:r>
            <a:r>
              <a:rPr sz="900" b="0" i="1" dirty="0">
                <a:latin typeface="Times New Roman"/>
              </a:rPr>
              <a:t>⟨d⟩</a:t>
            </a:r>
            <a:r>
              <a:rPr lang="en-US" sz="900" b="0" i="1" dirty="0">
                <a:latin typeface="Times New Roman"/>
              </a:rPr>
              <a:t> </a:t>
            </a:r>
            <a:endParaRPr sz="900" b="0" i="1" dirty="0">
              <a:latin typeface="Times New Roman"/>
            </a:endParaRPr>
          </a:p>
        </p:txBody>
      </p:sp>
      <p:sp>
        <p:nvSpPr>
          <p:cNvPr id="1020" name="TextBox 1019"/>
          <p:cNvSpPr txBox="1"/>
          <p:nvPr/>
        </p:nvSpPr>
        <p:spPr>
          <a:xfrm>
            <a:off x="8183879" y="2011680"/>
            <a:ext cx="914400" cy="17543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900" b="0" i="1" dirty="0">
                <a:latin typeface="Times New Roman"/>
              </a:rPr>
              <a:t>(iii) </a:t>
            </a:r>
            <a:r>
              <a:rPr lang="en-US" sz="900" b="0" i="1" dirty="0" err="1">
                <a:latin typeface="Times New Roman"/>
              </a:rPr>
              <a:t>comman</a:t>
            </a:r>
            <a:r>
              <a:rPr lang="en-US" sz="900" i="1" dirty="0" err="1">
                <a:latin typeface="Times New Roman"/>
              </a:rPr>
              <a:t>d</a:t>
            </a:r>
            <a:r>
              <a:rPr sz="900" b="0" i="1" dirty="0" err="1">
                <a:latin typeface="Times New Roman"/>
              </a:rPr>
              <a:t>⟨d</a:t>
            </a:r>
            <a:r>
              <a:rPr sz="900" b="0" i="1" dirty="0">
                <a:latin typeface="Times New Roman"/>
              </a:rPr>
              <a:t>⟩</a:t>
            </a:r>
          </a:p>
        </p:txBody>
      </p:sp>
      <p:sp>
        <p:nvSpPr>
          <p:cNvPr id="1021" name="Rectangle 1020"/>
          <p:cNvSpPr/>
          <p:nvPr/>
        </p:nvSpPr>
        <p:spPr>
          <a:xfrm>
            <a:off x="6729983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022" name="Rectangle 1021"/>
          <p:cNvSpPr/>
          <p:nvPr/>
        </p:nvSpPr>
        <p:spPr>
          <a:xfrm>
            <a:off x="8650224" y="30175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800">
                <a:solidFill>
                  <a:srgbClr val="000000"/>
                </a:solidFill>
                <a:latin typeface="Times New Roman"/>
              </a:rPr>
              <a:t>1</a:t>
            </a:r>
          </a:p>
          <a:p>
            <a:pPr algn="ctr"/>
            <a:r>
              <a:rPr sz="100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023" name="TextBox 1022"/>
          <p:cNvSpPr txBox="1"/>
          <p:nvPr/>
        </p:nvSpPr>
        <p:spPr>
          <a:xfrm>
            <a:off x="5486400" y="3429000"/>
            <a:ext cx="1234439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900" b="0" i="1" dirty="0">
                <a:solidFill>
                  <a:srgbClr val="595959"/>
                </a:solidFill>
                <a:latin typeface="Times New Roman"/>
              </a:rPr>
              <a:t>(iv) prefix matches → append ⟨d⟩, send ack</a:t>
            </a:r>
          </a:p>
        </p:txBody>
      </p:sp>
      <p:cxnSp>
        <p:nvCxnSpPr>
          <p:cNvPr id="1024" name="Connector 1023"/>
          <p:cNvCxnSpPr/>
          <p:nvPr/>
        </p:nvCxnSpPr>
        <p:spPr>
          <a:xfrm flipH="1">
            <a:off x="6263640" y="1371600"/>
            <a:ext cx="685800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5" name="TextBox 1024"/>
          <p:cNvSpPr txBox="1"/>
          <p:nvPr/>
        </p:nvSpPr>
        <p:spPr>
          <a:xfrm>
            <a:off x="6263640" y="1463040"/>
            <a:ext cx="685800" cy="17543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900" b="0" i="1" dirty="0">
                <a:latin typeface="Times New Roman"/>
              </a:rPr>
              <a:t>(v) </a:t>
            </a:r>
            <a:r>
              <a:rPr lang="en-US" sz="900" b="0" i="1" dirty="0">
                <a:latin typeface="Times New Roman"/>
              </a:rPr>
              <a:t>result</a:t>
            </a:r>
            <a:endParaRPr sz="900" b="0" i="1" dirty="0">
              <a:latin typeface="Times New Roman"/>
            </a:endParaRPr>
          </a:p>
        </p:txBody>
      </p:sp>
      <p:cxnSp>
        <p:nvCxnSpPr>
          <p:cNvPr id="5" name="Connector 1016">
            <a:extLst>
              <a:ext uri="{FF2B5EF4-FFF2-40B4-BE49-F238E27FC236}">
                <a16:creationId xmlns:a16="http://schemas.microsoft.com/office/drawing/2014/main" id="{1AB54760-AF24-0353-6EE9-115E6C37BF69}"/>
              </a:ext>
            </a:extLst>
          </p:cNvPr>
          <p:cNvCxnSpPr>
            <a:cxnSpLocks/>
          </p:cNvCxnSpPr>
          <p:nvPr/>
        </p:nvCxnSpPr>
        <p:spPr>
          <a:xfrm flipV="1">
            <a:off x="6716268" y="2036000"/>
            <a:ext cx="918972" cy="47860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1016">
            <a:extLst>
              <a:ext uri="{FF2B5EF4-FFF2-40B4-BE49-F238E27FC236}">
                <a16:creationId xmlns:a16="http://schemas.microsoft.com/office/drawing/2014/main" id="{B186E340-170A-8903-96A3-009B92526EFB}"/>
              </a:ext>
            </a:extLst>
          </p:cNvPr>
          <p:cNvCxnSpPr>
            <a:cxnSpLocks/>
          </p:cNvCxnSpPr>
          <p:nvPr/>
        </p:nvCxnSpPr>
        <p:spPr>
          <a:xfrm flipH="1" flipV="1">
            <a:off x="7818120" y="2020824"/>
            <a:ext cx="105156" cy="501813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020F743-9327-B37D-2749-D58D1FDEA869}"/>
              </a:ext>
            </a:extLst>
          </p:cNvPr>
          <p:cNvSpPr txBox="1"/>
          <p:nvPr/>
        </p:nvSpPr>
        <p:spPr>
          <a:xfrm>
            <a:off x="6990588" y="2277437"/>
            <a:ext cx="457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rgbClr val="595959"/>
                </a:solidFill>
                <a:latin typeface="Times New Roman"/>
              </a:rPr>
              <a:t>(iv) ack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5A1680-C3A3-1858-7D60-384314C69B4C}"/>
              </a:ext>
            </a:extLst>
          </p:cNvPr>
          <p:cNvSpPr txBox="1"/>
          <p:nvPr/>
        </p:nvSpPr>
        <p:spPr>
          <a:xfrm>
            <a:off x="7391400" y="2154362"/>
            <a:ext cx="4572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rgbClr val="595959"/>
                </a:solidFill>
                <a:latin typeface="Times New Roman"/>
              </a:rPr>
              <a:t>(iv) ack</a:t>
            </a:r>
            <a:endParaRPr lang="en-US" sz="900" dirty="0"/>
          </a:p>
          <a:p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0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 build="p"/>
      <p:bldP spid="1014" grpId="0"/>
      <p:bldP spid="1015" grpId="0"/>
      <p:bldP spid="1016" grpId="0" animBg="1"/>
      <p:bldP spid="1017" grpId="0"/>
      <p:bldP spid="1018" grpId="0"/>
      <p:bldP spid="1019" grpId="0"/>
      <p:bldP spid="1020" grpId="0"/>
      <p:bldP spid="1021" grpId="0" animBg="1"/>
      <p:bldP spid="1022" grpId="0" animBg="1"/>
      <p:bldP spid="1023" grpId="0"/>
      <p:bldP spid="1024" grpId="0"/>
      <p:bldP spid="1025" grpId="0"/>
      <p:bldP spid="5" grpId="0"/>
      <p:bldP spid="9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Whitney-BlackSC"/>
              </a:rPr>
              <a:t>Normal Operation (contd.)</a:t>
            </a:r>
            <a:endParaRPr sz="4400" dirty="0">
              <a:latin typeface="Whitney-BlackS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5948"/>
            <a:ext cx="8229600" cy="3394075"/>
          </a:xfrm>
        </p:spPr>
        <p:txBody>
          <a:bodyPr/>
          <a:lstStyle/>
          <a:p>
            <a:endParaRPr sz="1700" dirty="0"/>
          </a:p>
          <a:p>
            <a:r>
              <a:rPr sz="2000" b="1" dirty="0"/>
              <a:t>Performance </a:t>
            </a:r>
            <a:r>
              <a:rPr lang="en-US" sz="2000" b="1" dirty="0"/>
              <a:t>in normal case</a:t>
            </a:r>
            <a:r>
              <a:rPr sz="2000" b="1" dirty="0"/>
              <a:t>: </a:t>
            </a:r>
            <a:r>
              <a:rPr sz="2000" dirty="0"/>
              <a:t>one round </a:t>
            </a:r>
            <a:r>
              <a:rPr lang="en-US" sz="2000" dirty="0"/>
              <a:t>of messages to </a:t>
            </a:r>
            <a:r>
              <a:rPr sz="2000" dirty="0"/>
              <a:t>majority</a:t>
            </a:r>
          </a:p>
          <a:p>
            <a:endParaRPr lang="en-US" sz="2000" dirty="0"/>
          </a:p>
          <a:p>
            <a:r>
              <a:rPr lang="en-US" sz="2000" dirty="0"/>
              <a:t>N</a:t>
            </a:r>
            <a:r>
              <a:rPr sz="2000" dirty="0"/>
              <a:t>ormal operation</a:t>
            </a:r>
            <a:r>
              <a:rPr lang="en-US" sz="2000" dirty="0"/>
              <a:t> ensures identical logs</a:t>
            </a:r>
            <a:endParaRPr sz="2000" dirty="0"/>
          </a:p>
          <a:p>
            <a:endParaRPr lang="en-US" sz="2000" b="1" dirty="0">
              <a:solidFill>
                <a:srgbClr val="C00000"/>
              </a:solidFill>
            </a:endParaRPr>
          </a:p>
          <a:p>
            <a:r>
              <a:rPr sz="2000" b="1" dirty="0">
                <a:solidFill>
                  <a:srgbClr val="C00000"/>
                </a:solidFill>
              </a:rPr>
              <a:t>But we must deal with failures!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11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2"/>
          <p:cNvSpPr>
            <a:spLocks noChangeArrowheads="1"/>
          </p:cNvSpPr>
          <p:nvPr/>
        </p:nvSpPr>
        <p:spPr bwMode="auto">
          <a:xfrm>
            <a:off x="609600" y="11239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44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-76201" y="2571750"/>
            <a:ext cx="9169221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/>
          <a:p>
            <a:pPr algn="ctr">
              <a:spcBef>
                <a:spcPct val="20000"/>
              </a:spcBef>
            </a:pPr>
            <a:r>
              <a:rPr lang="en-US" sz="2800" dirty="0"/>
              <a:t>Aishwarya Ganesan w/ Ram Kesavan</a:t>
            </a:r>
          </a:p>
          <a:p>
            <a:pPr algn="ctr">
              <a:spcBef>
                <a:spcPct val="20000"/>
              </a:spcBef>
            </a:pPr>
            <a:r>
              <a:rPr lang="en-US" sz="2800" i="1" dirty="0"/>
              <a:t>Lecture 18-B</a:t>
            </a:r>
            <a:r>
              <a:rPr lang="en-US" sz="2800" i="1"/>
              <a:t>: Raft</a:t>
            </a:r>
            <a:r>
              <a:rPr lang="en-US" sz="2800" i="1">
                <a:solidFill>
                  <a:srgbClr val="17375E"/>
                </a:solidFill>
              </a:rPr>
              <a:t> – </a:t>
            </a:r>
            <a:r>
              <a:rPr lang="en-US" sz="2800" i="1"/>
              <a:t>Handling </a:t>
            </a:r>
            <a:r>
              <a:rPr lang="en-US" sz="2800" i="1" dirty="0"/>
              <a:t>failures</a:t>
            </a:r>
            <a:endParaRPr lang="en-US" sz="2800" i="1" dirty="0">
              <a:solidFill>
                <a:srgbClr val="17375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4343400"/>
            <a:ext cx="59436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200" dirty="0"/>
              <a:t>Ack: figures adapted from Ongaro &amp; Ousterhout Raft paper and user-study slides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The leader crashes. How do followers detect it, and how do they elect a new leader?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Heartbeats and Timeouts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2675"/>
            <a:ext cx="6263640" cy="3394075"/>
          </a:xfrm>
        </p:spPr>
        <p:txBody>
          <a:bodyPr/>
          <a:lstStyle/>
          <a:p>
            <a:r>
              <a:rPr sz="2000" dirty="0"/>
              <a:t>Leader must send </a:t>
            </a:r>
            <a:r>
              <a:rPr sz="2000" dirty="0">
                <a:solidFill>
                  <a:srgbClr val="C00000"/>
                </a:solidFill>
              </a:rPr>
              <a:t>periodic heartbeats </a:t>
            </a:r>
            <a:r>
              <a:rPr sz="2000" dirty="0"/>
              <a:t>to maintain authority</a:t>
            </a:r>
          </a:p>
          <a:p>
            <a:r>
              <a:rPr lang="en-US" sz="2000" dirty="0"/>
              <a:t>Followers expect to receive RPCs from a leader (or candidates)</a:t>
            </a:r>
          </a:p>
          <a:p>
            <a:r>
              <a:rPr sz="2000" dirty="0"/>
              <a:t>If </a:t>
            </a:r>
            <a:r>
              <a:rPr lang="en-US" sz="2000" dirty="0"/>
              <a:t>a period of time (</a:t>
            </a:r>
            <a:r>
              <a:rPr sz="2000" i="1" dirty="0" err="1">
                <a:solidFill>
                  <a:srgbClr val="C00000"/>
                </a:solidFill>
              </a:rPr>
              <a:t>electionTimeout</a:t>
            </a:r>
            <a:r>
              <a:rPr lang="en-US" sz="2000" i="1" dirty="0"/>
              <a:t>)</a:t>
            </a:r>
            <a:r>
              <a:rPr sz="2000" dirty="0"/>
              <a:t> elapses with no RPCs:</a:t>
            </a:r>
          </a:p>
          <a:p>
            <a:pPr lvl="1"/>
            <a:r>
              <a:rPr sz="1700" dirty="0"/>
              <a:t>Follower assumes the leader has crashed (or partitioned)</a:t>
            </a:r>
            <a:endParaRPr lang="en-US" sz="2000" dirty="0"/>
          </a:p>
          <a:p>
            <a:pPr lvl="2"/>
            <a:r>
              <a:rPr lang="en-US" sz="1400" dirty="0"/>
              <a:t>Leader could have been slow </a:t>
            </a:r>
          </a:p>
          <a:p>
            <a:pPr lvl="2"/>
            <a:r>
              <a:rPr lang="en-US" sz="1400" dirty="0"/>
              <a:t>Follower cannot tell the difference — recall failure detectors!</a:t>
            </a:r>
            <a:endParaRPr sz="2000" dirty="0"/>
          </a:p>
          <a:p>
            <a:pPr lvl="1"/>
            <a:r>
              <a:rPr sz="1700" dirty="0"/>
              <a:t>Follower starts a new election</a:t>
            </a:r>
          </a:p>
          <a:p>
            <a:pPr lvl="1"/>
            <a:r>
              <a:rPr sz="1700" dirty="0"/>
              <a:t>Timeouts typically 100–500 </a:t>
            </a:r>
            <a:r>
              <a:rPr sz="1700" dirty="0" err="1"/>
              <a:t>ms</a:t>
            </a:r>
            <a:endParaRPr lang="en-US" sz="2000" dirty="0"/>
          </a:p>
          <a:p>
            <a:pPr lvl="1"/>
            <a:endParaRPr sz="2000" dirty="0"/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14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Election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r>
              <a:rPr sz="1700" dirty="0"/>
              <a:t>Follower converts to the </a:t>
            </a:r>
            <a:r>
              <a:rPr sz="1700" dirty="0">
                <a:solidFill>
                  <a:srgbClr val="C00000"/>
                </a:solidFill>
              </a:rPr>
              <a:t>candidate</a:t>
            </a:r>
            <a:r>
              <a:rPr sz="1700" dirty="0"/>
              <a:t> state and runs for election</a:t>
            </a:r>
          </a:p>
          <a:p>
            <a:r>
              <a:rPr sz="1700" b="1" dirty="0">
                <a:solidFill>
                  <a:srgbClr val="C00000"/>
                </a:solidFill>
              </a:rPr>
              <a:t>Increments its current term</a:t>
            </a:r>
            <a:r>
              <a:rPr sz="1700" dirty="0">
                <a:solidFill>
                  <a:srgbClr val="C00000"/>
                </a:solidFill>
              </a:rPr>
              <a:t> </a:t>
            </a:r>
            <a:r>
              <a:rPr sz="1700" dirty="0"/>
              <a:t>before running — why?</a:t>
            </a:r>
          </a:p>
          <a:p>
            <a:pPr lvl="1"/>
            <a:r>
              <a:rPr sz="1400" dirty="0"/>
              <a:t>There can be only one leader per term, and we already had a leader for this term (which crashed)</a:t>
            </a:r>
          </a:p>
          <a:p>
            <a:pPr lvl="1"/>
            <a:r>
              <a:rPr sz="1400" dirty="0"/>
              <a:t>Raft would never let the candidate win the old term</a:t>
            </a:r>
            <a:r>
              <a:rPr lang="en-US" sz="1400" dirty="0"/>
              <a:t>; </a:t>
            </a:r>
            <a:r>
              <a:rPr sz="1400" dirty="0"/>
              <a:t>no point running in it</a:t>
            </a:r>
          </a:p>
          <a:p>
            <a:r>
              <a:rPr sz="1700" dirty="0"/>
              <a:t>Votes for itself</a:t>
            </a:r>
          </a:p>
          <a:p>
            <a:r>
              <a:rPr sz="1700" dirty="0"/>
              <a:t>Request</a:t>
            </a:r>
            <a:r>
              <a:rPr lang="en-US" sz="1700" dirty="0"/>
              <a:t>s for votes from </a:t>
            </a:r>
            <a:r>
              <a:rPr sz="1700" dirty="0"/>
              <a:t>all other servers</a:t>
            </a:r>
            <a:r>
              <a:rPr lang="en-US" sz="1700" dirty="0"/>
              <a:t> (using </a:t>
            </a:r>
            <a:r>
              <a:rPr lang="en-US" sz="1700" dirty="0" err="1"/>
              <a:t>RequestVote</a:t>
            </a:r>
            <a:r>
              <a:rPr lang="en-US" sz="1700" dirty="0"/>
              <a:t> RPCs)</a:t>
            </a:r>
          </a:p>
          <a:p>
            <a:r>
              <a:rPr lang="en-US" sz="1700" dirty="0"/>
              <a:t>W</a:t>
            </a:r>
            <a:r>
              <a:rPr sz="1700" dirty="0"/>
              <a:t>aits for votes from a majority</a:t>
            </a:r>
          </a:p>
          <a:p>
            <a:r>
              <a:rPr sz="1700" b="1" dirty="0">
                <a:solidFill>
                  <a:srgbClr val="C00000"/>
                </a:solidFill>
              </a:rPr>
              <a:t>How does a server decide whether or not to give its vote to a candidate</a:t>
            </a:r>
            <a:r>
              <a:rPr sz="1700" b="1" dirty="0"/>
              <a:t>?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15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dirty="0">
                <a:latin typeface="Whitney-BlackSC"/>
              </a:rPr>
              <a:t>Voting Conditions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16</a:t>
            </a:fld>
            <a:endParaRPr lang="en-US"/>
          </a:p>
        </p:txBody>
      </p:sp>
      <p:sp>
        <p:nvSpPr>
          <p:cNvPr id="1000" name="Rounded Rectangle 999"/>
          <p:cNvSpPr/>
          <p:nvPr/>
        </p:nvSpPr>
        <p:spPr>
          <a:xfrm>
            <a:off x="822960" y="1066038"/>
            <a:ext cx="1737360" cy="82296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0" i="0">
                <a:solidFill>
                  <a:srgbClr val="000000"/>
                </a:solidFill>
                <a:latin typeface="Times New Roman"/>
              </a:rPr>
              <a:t>Candidate</a:t>
            </a:r>
          </a:p>
          <a:p>
            <a:pPr algn="ctr"/>
            <a:r>
              <a:rPr sz="1600" b="0" i="0">
                <a:solidFill>
                  <a:srgbClr val="000000"/>
                </a:solidFill>
                <a:latin typeface="Times New Roman"/>
              </a:rPr>
              <a:t>current term = ct</a:t>
            </a:r>
          </a:p>
        </p:txBody>
      </p:sp>
      <p:sp>
        <p:nvSpPr>
          <p:cNvPr id="1001" name="Rounded Rectangle 1000"/>
          <p:cNvSpPr/>
          <p:nvPr/>
        </p:nvSpPr>
        <p:spPr>
          <a:xfrm>
            <a:off x="6309360" y="1066038"/>
            <a:ext cx="1737360" cy="8229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0" i="0">
                <a:solidFill>
                  <a:srgbClr val="000000"/>
                </a:solidFill>
                <a:latin typeface="Times New Roman"/>
              </a:rPr>
              <a:t>Server</a:t>
            </a:r>
          </a:p>
          <a:p>
            <a:pPr algn="ctr"/>
            <a:r>
              <a:rPr sz="1600" b="0" i="0">
                <a:solidFill>
                  <a:srgbClr val="000000"/>
                </a:solidFill>
                <a:latin typeface="Times New Roman"/>
              </a:rPr>
              <a:t>current term = st</a:t>
            </a:r>
          </a:p>
        </p:txBody>
      </p:sp>
      <p:cxnSp>
        <p:nvCxnSpPr>
          <p:cNvPr id="1002" name="Connector 1001"/>
          <p:cNvCxnSpPr/>
          <p:nvPr/>
        </p:nvCxnSpPr>
        <p:spPr>
          <a:xfrm>
            <a:off x="2560320" y="1340358"/>
            <a:ext cx="3749040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3" name="TextBox 1002"/>
          <p:cNvSpPr txBox="1"/>
          <p:nvPr/>
        </p:nvSpPr>
        <p:spPr>
          <a:xfrm>
            <a:off x="3200400" y="1020318"/>
            <a:ext cx="246888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600" b="0" i="1" dirty="0" err="1">
                <a:latin typeface="Times New Roman"/>
              </a:rPr>
              <a:t>RequestVote</a:t>
            </a:r>
            <a:r>
              <a:rPr sz="1600" b="0" i="1" dirty="0">
                <a:latin typeface="Times New Roman"/>
              </a:rPr>
              <a:t>(</a:t>
            </a:r>
            <a:r>
              <a:rPr sz="1600" b="0" i="1" dirty="0" err="1">
                <a:latin typeface="Times New Roman"/>
              </a:rPr>
              <a:t>ct</a:t>
            </a:r>
            <a:r>
              <a:rPr sz="1600" b="0" i="1" dirty="0">
                <a:latin typeface="Times New Roman"/>
              </a:rPr>
              <a:t>, …)</a:t>
            </a:r>
          </a:p>
        </p:txBody>
      </p:sp>
      <p:cxnSp>
        <p:nvCxnSpPr>
          <p:cNvPr id="1004" name="Connector 1003"/>
          <p:cNvCxnSpPr/>
          <p:nvPr/>
        </p:nvCxnSpPr>
        <p:spPr>
          <a:xfrm flipH="1">
            <a:off x="2560320" y="1660398"/>
            <a:ext cx="3749040" cy="0"/>
          </a:xfrm>
          <a:prstGeom prst="line">
            <a:avLst/>
          </a:prstGeom>
          <a:ln w="15875">
            <a:solidFill>
              <a:srgbClr val="00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5" name="TextBox 1004"/>
          <p:cNvSpPr txBox="1"/>
          <p:nvPr/>
        </p:nvSpPr>
        <p:spPr>
          <a:xfrm>
            <a:off x="3200400" y="1687830"/>
            <a:ext cx="246888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600" b="0" i="1">
                <a:latin typeface="Times New Roman"/>
              </a:rPr>
              <a:t>vote?</a:t>
            </a:r>
          </a:p>
        </p:txBody>
      </p:sp>
      <p:sp>
        <p:nvSpPr>
          <p:cNvPr id="1006" name="TextBox 1005"/>
          <p:cNvSpPr txBox="1"/>
          <p:nvPr/>
        </p:nvSpPr>
        <p:spPr>
          <a:xfrm>
            <a:off x="457200" y="1930614"/>
            <a:ext cx="6263640" cy="289925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400"/>
              </a:spcBef>
            </a:pPr>
            <a:r>
              <a:rPr sz="1700" b="0" i="0" dirty="0">
                <a:latin typeface="Times New Roman"/>
              </a:rPr>
              <a:t>A server with current term </a:t>
            </a:r>
            <a:r>
              <a:rPr sz="1700" b="0" i="1" dirty="0">
                <a:latin typeface="Times New Roman"/>
              </a:rPr>
              <a:t>st</a:t>
            </a:r>
            <a:r>
              <a:rPr sz="1700" b="0" i="0" dirty="0">
                <a:latin typeface="Times New Roman"/>
              </a:rPr>
              <a:t> </a:t>
            </a:r>
            <a:r>
              <a:rPr sz="1700" b="1" i="0" dirty="0">
                <a:solidFill>
                  <a:srgbClr val="C00000"/>
                </a:solidFill>
                <a:latin typeface="Times New Roman"/>
              </a:rPr>
              <a:t>denies</a:t>
            </a:r>
            <a:r>
              <a:rPr sz="1700" b="0" i="0" dirty="0">
                <a:latin typeface="Times New Roman"/>
              </a:rPr>
              <a:t> its vote to a candidate with term </a:t>
            </a:r>
            <a:r>
              <a:rPr sz="1700" b="0" i="1" dirty="0" err="1">
                <a:latin typeface="Times New Roman"/>
              </a:rPr>
              <a:t>ct</a:t>
            </a:r>
            <a:r>
              <a:rPr sz="1700" b="0" i="0" dirty="0">
                <a:latin typeface="Times New Roman"/>
              </a:rPr>
              <a:t> if:</a:t>
            </a:r>
          </a:p>
          <a:p>
            <a:pPr algn="l">
              <a:spcBef>
                <a:spcPts val="400"/>
              </a:spcBef>
            </a:pPr>
            <a:r>
              <a:rPr sz="1700" b="0" i="0" dirty="0">
                <a:latin typeface="Times New Roman"/>
              </a:rPr>
              <a:t>(</a:t>
            </a:r>
            <a:r>
              <a:rPr sz="1700" b="0" i="0" dirty="0" err="1">
                <a:latin typeface="Times New Roman"/>
              </a:rPr>
              <a:t>i</a:t>
            </a:r>
            <a:r>
              <a:rPr sz="1700" b="0" i="0" dirty="0">
                <a:latin typeface="Times New Roman"/>
              </a:rPr>
              <a:t>)  the server has </a:t>
            </a:r>
            <a:r>
              <a:rPr sz="1700" b="1" i="0" dirty="0">
                <a:solidFill>
                  <a:srgbClr val="C00000"/>
                </a:solidFill>
                <a:latin typeface="Times New Roman"/>
              </a:rPr>
              <a:t>already voted for </a:t>
            </a:r>
            <a:r>
              <a:rPr sz="1700" b="0" i="0" dirty="0">
                <a:latin typeface="Times New Roman"/>
              </a:rPr>
              <a:t>a different candidate in its current term </a:t>
            </a:r>
            <a:r>
              <a:rPr sz="1700" b="0" i="1" dirty="0">
                <a:latin typeface="Times New Roman"/>
              </a:rPr>
              <a:t>st</a:t>
            </a:r>
          </a:p>
          <a:p>
            <a:pPr algn="l">
              <a:spcBef>
                <a:spcPts val="400"/>
              </a:spcBef>
            </a:pPr>
            <a:r>
              <a:rPr sz="1700" b="0" i="0" dirty="0">
                <a:latin typeface="Times New Roman"/>
              </a:rPr>
              <a:t>       Why? We cannot have </a:t>
            </a:r>
            <a:r>
              <a:rPr lang="en-US" sz="1700" dirty="0">
                <a:latin typeface="Times New Roman"/>
              </a:rPr>
              <a:t>two</a:t>
            </a:r>
            <a:r>
              <a:rPr sz="1700" b="0" i="0" dirty="0">
                <a:latin typeface="Times New Roman"/>
              </a:rPr>
              <a:t> leaders for the same term.  </a:t>
            </a:r>
            <a:endParaRPr lang="en-US" sz="2000" b="0" i="0" dirty="0">
              <a:latin typeface="Times New Roman"/>
            </a:endParaRPr>
          </a:p>
          <a:p>
            <a:pPr lvl="1">
              <a:spcBef>
                <a:spcPts val="400"/>
              </a:spcBef>
            </a:pPr>
            <a:r>
              <a:rPr sz="1700" b="0" i="0" dirty="0">
                <a:latin typeface="Times New Roman"/>
              </a:rPr>
              <a:t>How does the server ensure it never votes twice in a term?</a:t>
            </a:r>
            <a:endParaRPr lang="en-US" sz="2000" b="0" i="0" dirty="0">
              <a:latin typeface="Times New Roman"/>
            </a:endParaRPr>
          </a:p>
          <a:p>
            <a:pPr lvl="2">
              <a:spcBef>
                <a:spcPts val="400"/>
              </a:spcBef>
            </a:pPr>
            <a:r>
              <a:rPr sz="1500" b="0" i="0" dirty="0">
                <a:latin typeface="Times New Roman"/>
              </a:rPr>
              <a:t>remembers</a:t>
            </a:r>
            <a:r>
              <a:rPr lang="en-US" sz="1500" b="0" i="0" dirty="0">
                <a:latin typeface="Times New Roman"/>
              </a:rPr>
              <a:t> the candidat</a:t>
            </a:r>
            <a:r>
              <a:rPr lang="en-US" sz="1500" dirty="0">
                <a:latin typeface="Times New Roman"/>
              </a:rPr>
              <a:t>e id</a:t>
            </a:r>
            <a:r>
              <a:rPr sz="1500" b="0" i="0" dirty="0">
                <a:latin typeface="Times New Roman"/>
              </a:rPr>
              <a:t> </a:t>
            </a:r>
            <a:r>
              <a:rPr lang="en-US" sz="1500" b="0" i="0" dirty="0">
                <a:latin typeface="Times New Roman"/>
              </a:rPr>
              <a:t>server voted for </a:t>
            </a:r>
            <a:r>
              <a:rPr lang="en-US" sz="1500" dirty="0">
                <a:latin typeface="Times New Roman"/>
              </a:rPr>
              <a:t>in </a:t>
            </a:r>
            <a:r>
              <a:rPr sz="1500" b="0" i="0" dirty="0">
                <a:latin typeface="Times New Roman"/>
              </a:rPr>
              <a:t>the current term</a:t>
            </a:r>
            <a:r>
              <a:rPr lang="en-US" sz="1500" b="0" i="0" dirty="0">
                <a:latin typeface="Times New Roman"/>
              </a:rPr>
              <a:t> on disk</a:t>
            </a:r>
            <a:endParaRPr sz="1800" b="0" i="0" dirty="0">
              <a:latin typeface="Times New Roman"/>
            </a:endParaRPr>
          </a:p>
          <a:p>
            <a:pPr algn="l">
              <a:spcBef>
                <a:spcPts val="400"/>
              </a:spcBef>
            </a:pPr>
            <a:r>
              <a:rPr sz="1700" b="0" i="0" dirty="0">
                <a:latin typeface="Times New Roman"/>
              </a:rPr>
              <a:t>(ii) </a:t>
            </a:r>
            <a:r>
              <a:rPr sz="1700" b="1" i="1" dirty="0" err="1">
                <a:latin typeface="Times New Roman"/>
              </a:rPr>
              <a:t>ct</a:t>
            </a:r>
            <a:r>
              <a:rPr sz="1700" b="1" i="1" dirty="0">
                <a:latin typeface="Times New Roman"/>
              </a:rPr>
              <a:t> &lt; st</a:t>
            </a:r>
            <a:r>
              <a:rPr lang="en-US" sz="1700" b="1" i="1" dirty="0">
                <a:latin typeface="Times New Roman"/>
              </a:rPr>
              <a:t>: </a:t>
            </a:r>
            <a:r>
              <a:rPr sz="1700" b="0" i="0" dirty="0">
                <a:latin typeface="Times New Roman"/>
              </a:rPr>
              <a:t>the </a:t>
            </a:r>
            <a:r>
              <a:rPr sz="1700" b="1" i="0" dirty="0">
                <a:solidFill>
                  <a:srgbClr val="C00000"/>
                </a:solidFill>
                <a:latin typeface="Times New Roman"/>
              </a:rPr>
              <a:t>candidate is in an older </a:t>
            </a:r>
            <a:r>
              <a:rPr lang="en-US" sz="1700" b="1" i="0" dirty="0">
                <a:solidFill>
                  <a:srgbClr val="C00000"/>
                </a:solidFill>
                <a:latin typeface="Times New Roman"/>
              </a:rPr>
              <a:t>term</a:t>
            </a:r>
            <a:endParaRPr sz="2000" b="1" i="0" dirty="0">
              <a:solidFill>
                <a:srgbClr val="C00000"/>
              </a:solidFill>
              <a:latin typeface="Times New Roman"/>
            </a:endParaRPr>
          </a:p>
          <a:p>
            <a:pPr algn="l">
              <a:spcBef>
                <a:spcPts val="400"/>
              </a:spcBef>
            </a:pPr>
            <a:r>
              <a:rPr sz="1700" b="0" i="0" dirty="0">
                <a:latin typeface="Times New Roman"/>
              </a:rPr>
              <a:t>(iii) the candidate’s </a:t>
            </a:r>
            <a:r>
              <a:rPr sz="1700" b="1" i="0" dirty="0">
                <a:solidFill>
                  <a:srgbClr val="C00000"/>
                </a:solidFill>
                <a:latin typeface="Times New Roman"/>
              </a:rPr>
              <a:t>log is </a:t>
            </a:r>
            <a:r>
              <a:rPr lang="en-US" sz="1700" b="1" i="0" dirty="0">
                <a:solidFill>
                  <a:srgbClr val="C00000"/>
                </a:solidFill>
                <a:latin typeface="Times New Roman"/>
              </a:rPr>
              <a:t>lagging </a:t>
            </a:r>
            <a:r>
              <a:rPr sz="1700" b="0" i="0" dirty="0">
                <a:latin typeface="Times New Roman"/>
              </a:rPr>
              <a:t>(defined precisely later)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0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0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0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2" grpId="0"/>
      <p:bldP spid="1003" grpId="0"/>
      <p:bldP spid="1004" grpId="0"/>
      <p:bldP spid="1005" grpId="0"/>
      <p:bldP spid="100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latin typeface="Whitney-BlackSC"/>
              </a:rPr>
              <a:t>Election: Candidate Outcomes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17</a:t>
            </a:fld>
            <a:endParaRPr lang="en-US"/>
          </a:p>
        </p:txBody>
      </p:sp>
      <p:sp>
        <p:nvSpPr>
          <p:cNvPr id="1000" name="Rectangle 999"/>
          <p:cNvSpPr/>
          <p:nvPr/>
        </p:nvSpPr>
        <p:spPr>
          <a:xfrm>
            <a:off x="548640" y="1143000"/>
            <a:ext cx="1554480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timeout</a:t>
            </a:r>
          </a:p>
        </p:txBody>
      </p:sp>
      <p:cxnSp>
        <p:nvCxnSpPr>
          <p:cNvPr id="1001" name="Connector 1000"/>
          <p:cNvCxnSpPr/>
          <p:nvPr/>
        </p:nvCxnSpPr>
        <p:spPr>
          <a:xfrm>
            <a:off x="1325880" y="1554480"/>
            <a:ext cx="0" cy="22860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2" name="Rectangle 1001"/>
          <p:cNvSpPr/>
          <p:nvPr/>
        </p:nvSpPr>
        <p:spPr>
          <a:xfrm>
            <a:off x="548640" y="1783080"/>
            <a:ext cx="1554480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increment term</a:t>
            </a:r>
          </a:p>
        </p:txBody>
      </p:sp>
      <p:cxnSp>
        <p:nvCxnSpPr>
          <p:cNvPr id="1003" name="Connector 1002"/>
          <p:cNvCxnSpPr/>
          <p:nvPr/>
        </p:nvCxnSpPr>
        <p:spPr>
          <a:xfrm>
            <a:off x="1325880" y="2194560"/>
            <a:ext cx="0" cy="22860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4" name="Rectangle 1003"/>
          <p:cNvSpPr/>
          <p:nvPr/>
        </p:nvSpPr>
        <p:spPr>
          <a:xfrm>
            <a:off x="548640" y="2423160"/>
            <a:ext cx="1554480" cy="411480"/>
          </a:xfrm>
          <a:prstGeom prst="rect">
            <a:avLst/>
          </a:prstGeom>
          <a:solidFill>
            <a:srgbClr val="FFF2CC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become candidate</a:t>
            </a:r>
          </a:p>
        </p:txBody>
      </p:sp>
      <p:cxnSp>
        <p:nvCxnSpPr>
          <p:cNvPr id="1005" name="Connector 1004"/>
          <p:cNvCxnSpPr/>
          <p:nvPr/>
        </p:nvCxnSpPr>
        <p:spPr>
          <a:xfrm>
            <a:off x="1325880" y="2834640"/>
            <a:ext cx="0" cy="22860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6" name="Rectangle 1005"/>
          <p:cNvSpPr/>
          <p:nvPr/>
        </p:nvSpPr>
        <p:spPr>
          <a:xfrm>
            <a:off x="548640" y="3063240"/>
            <a:ext cx="1554480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vote for self</a:t>
            </a:r>
          </a:p>
        </p:txBody>
      </p:sp>
      <p:cxnSp>
        <p:nvCxnSpPr>
          <p:cNvPr id="1007" name="Connector 1006"/>
          <p:cNvCxnSpPr/>
          <p:nvPr/>
        </p:nvCxnSpPr>
        <p:spPr>
          <a:xfrm>
            <a:off x="1325880" y="3474720"/>
            <a:ext cx="0" cy="22860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8" name="Rectangle 1007"/>
          <p:cNvSpPr/>
          <p:nvPr/>
        </p:nvSpPr>
        <p:spPr>
          <a:xfrm>
            <a:off x="548640" y="3703320"/>
            <a:ext cx="1554480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ask others for votes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3017520" y="1188720"/>
            <a:ext cx="2651760" cy="822960"/>
          </a:xfrm>
          <a:prstGeom prst="rect">
            <a:avLst/>
          </a:prstGeom>
          <a:solidFill>
            <a:srgbClr val="DEEBF7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0" i="0" dirty="0">
                <a:solidFill>
                  <a:srgbClr val="000000"/>
                </a:solidFill>
                <a:latin typeface="Times New Roman"/>
              </a:rPr>
              <a:t>(</a:t>
            </a:r>
            <a:r>
              <a:rPr sz="1600" b="0" i="0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sz="1600" b="0" i="0" dirty="0">
                <a:solidFill>
                  <a:srgbClr val="000000"/>
                </a:solidFill>
                <a:latin typeface="Times New Roman"/>
              </a:rPr>
              <a:t>) receive 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votes</a:t>
            </a:r>
            <a:r>
              <a:rPr sz="1600" b="0" i="0" dirty="0">
                <a:solidFill>
                  <a:srgbClr val="000000"/>
                </a:solidFill>
                <a:latin typeface="Times New Roman"/>
              </a:rPr>
              <a:t> from a 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majority</a:t>
            </a:r>
          </a:p>
          <a:p>
            <a:pPr algn="ctr"/>
            <a:r>
              <a:rPr sz="1600" b="0" i="0" dirty="0">
                <a:solidFill>
                  <a:srgbClr val="000000"/>
                </a:solidFill>
                <a:latin typeface="Times New Roman"/>
              </a:rPr>
              <a:t>→ become 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leader</a:t>
            </a:r>
          </a:p>
        </p:txBody>
      </p:sp>
      <p:cxnSp>
        <p:nvCxnSpPr>
          <p:cNvPr id="1010" name="Connector 1009"/>
          <p:cNvCxnSpPr/>
          <p:nvPr/>
        </p:nvCxnSpPr>
        <p:spPr>
          <a:xfrm flipV="1">
            <a:off x="2103120" y="1600200"/>
            <a:ext cx="914400" cy="2304287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1" name="TextBox 1010"/>
          <p:cNvSpPr txBox="1"/>
          <p:nvPr/>
        </p:nvSpPr>
        <p:spPr>
          <a:xfrm>
            <a:off x="5943600" y="1051560"/>
            <a:ext cx="2926080" cy="32070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Once a node becomes leader, what must it do to maintain authority?</a:t>
            </a: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→ send heartbeats to all other servers</a:t>
            </a:r>
          </a:p>
          <a:p>
            <a:pPr algn="l">
              <a:spcBef>
                <a:spcPts val="0"/>
              </a:spcBef>
            </a:pPr>
            <a:endParaRPr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lang="en-US" sz="700" b="0" i="0" dirty="0">
              <a:latin typeface="Times New Roman"/>
            </a:endParaRPr>
          </a:p>
          <a:p>
            <a:pPr algn="l">
              <a:spcBef>
                <a:spcPts val="0"/>
              </a:spcBef>
            </a:pPr>
            <a:endParaRPr sz="7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600" b="0" i="0" dirty="0">
                <a:solidFill>
                  <a:srgbClr val="C00000"/>
                </a:solidFill>
                <a:latin typeface="Times New Roman"/>
              </a:rPr>
              <a:t>Split votes</a:t>
            </a:r>
            <a:r>
              <a:rPr sz="1600" b="0" i="0" dirty="0">
                <a:latin typeface="Times New Roman"/>
              </a:rPr>
              <a:t>: nobody wins </a:t>
            </a:r>
            <a:endParaRPr lang="en-US" sz="16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before the timeout </a:t>
            </a:r>
            <a:endParaRPr lang="en-US" sz="16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→ </a:t>
            </a:r>
            <a:r>
              <a:rPr lang="en-US" sz="1600" b="0" i="0" dirty="0">
                <a:latin typeface="Times New Roman"/>
              </a:rPr>
              <a:t>try again</a:t>
            </a:r>
            <a:endParaRPr sz="1800" b="0" i="0" dirty="0">
              <a:latin typeface="Times New Roman"/>
            </a:endParaRPr>
          </a:p>
        </p:txBody>
      </p:sp>
      <p:sp>
        <p:nvSpPr>
          <p:cNvPr id="1012" name="Rectangle 1011"/>
          <p:cNvSpPr/>
          <p:nvPr/>
        </p:nvSpPr>
        <p:spPr>
          <a:xfrm>
            <a:off x="3017520" y="2331720"/>
            <a:ext cx="2651760" cy="822960"/>
          </a:xfrm>
          <a:prstGeom prst="rect">
            <a:avLst/>
          </a:prstGeom>
          <a:solidFill>
            <a:srgbClr val="E2F0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600" b="0" i="0" dirty="0">
                <a:solidFill>
                  <a:srgbClr val="000000"/>
                </a:solidFill>
                <a:latin typeface="Times New Roman"/>
              </a:rPr>
              <a:t>(ii) hear from 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leader</a:t>
            </a:r>
          </a:p>
          <a:p>
            <a:pPr algn="ctr"/>
            <a:r>
              <a:rPr sz="1600" b="0" i="0" dirty="0">
                <a:solidFill>
                  <a:srgbClr val="C00000"/>
                </a:solidFill>
                <a:latin typeface="Times New Roman"/>
              </a:rPr>
              <a:t>with term ≥ </a:t>
            </a:r>
            <a:r>
              <a:rPr sz="1600" b="0" i="0" dirty="0" err="1">
                <a:solidFill>
                  <a:srgbClr val="C00000"/>
                </a:solidFill>
                <a:latin typeface="Times New Roman"/>
              </a:rPr>
              <a:t>ct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sz="1600" b="0" i="0" dirty="0">
                <a:solidFill>
                  <a:srgbClr val="000000"/>
                </a:solidFill>
                <a:latin typeface="Times New Roman"/>
              </a:rPr>
              <a:t>→ step down, 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follower</a:t>
            </a:r>
          </a:p>
        </p:txBody>
      </p:sp>
      <p:cxnSp>
        <p:nvCxnSpPr>
          <p:cNvPr id="1013" name="Connector 1012"/>
          <p:cNvCxnSpPr/>
          <p:nvPr/>
        </p:nvCxnSpPr>
        <p:spPr>
          <a:xfrm flipV="1">
            <a:off x="2103120" y="2743200"/>
            <a:ext cx="914400" cy="1161287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4" name="Rectangle 1013"/>
          <p:cNvSpPr/>
          <p:nvPr/>
        </p:nvSpPr>
        <p:spPr>
          <a:xfrm>
            <a:off x="3017520" y="3474720"/>
            <a:ext cx="2651760" cy="822960"/>
          </a:xfrm>
          <a:prstGeom prst="rect">
            <a:avLst/>
          </a:prstGeom>
          <a:solidFill>
            <a:srgbClr val="FBE5D6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800" b="0" i="0" dirty="0">
                <a:solidFill>
                  <a:srgbClr val="000000"/>
                </a:solidFill>
                <a:latin typeface="Times New Roman"/>
              </a:rPr>
              <a:t>(iii) </a:t>
            </a:r>
            <a:r>
              <a:rPr sz="1800" b="0" i="0" dirty="0" err="1">
                <a:solidFill>
                  <a:srgbClr val="000000"/>
                </a:solidFill>
                <a:latin typeface="Times New Roman"/>
              </a:rPr>
              <a:t>electionTimeout</a:t>
            </a:r>
            <a:r>
              <a:rPr sz="1800" b="0" i="0" dirty="0">
                <a:solidFill>
                  <a:srgbClr val="000000"/>
                </a:solidFill>
                <a:latin typeface="Times New Roman"/>
              </a:rPr>
              <a:t> elapses,</a:t>
            </a:r>
          </a:p>
          <a:p>
            <a:pPr algn="ctr"/>
            <a:r>
              <a:rPr sz="1800" b="0" i="0" dirty="0">
                <a:solidFill>
                  <a:srgbClr val="C00000"/>
                </a:solidFill>
                <a:latin typeface="Times New Roman"/>
              </a:rPr>
              <a:t>neither</a:t>
            </a:r>
            <a:r>
              <a:rPr sz="1800" b="0" i="0" dirty="0">
                <a:solidFill>
                  <a:srgbClr val="000000"/>
                </a:solidFill>
                <a:latin typeface="Times New Roman"/>
              </a:rPr>
              <a:t> (</a:t>
            </a:r>
            <a:r>
              <a:rPr sz="1800" b="0" i="0" dirty="0" err="1">
                <a:solidFill>
                  <a:srgbClr val="000000"/>
                </a:solidFill>
                <a:latin typeface="Times New Roman"/>
              </a:rPr>
              <a:t>i</a:t>
            </a:r>
            <a:r>
              <a:rPr sz="1800" b="0" i="0" dirty="0">
                <a:solidFill>
                  <a:srgbClr val="000000"/>
                </a:solidFill>
                <a:latin typeface="Times New Roman"/>
              </a:rPr>
              <a:t>) nor (ii)</a:t>
            </a:r>
          </a:p>
        </p:txBody>
      </p:sp>
      <p:cxnSp>
        <p:nvCxnSpPr>
          <p:cNvPr id="1015" name="Connector 1014"/>
          <p:cNvCxnSpPr/>
          <p:nvPr/>
        </p:nvCxnSpPr>
        <p:spPr>
          <a:xfrm flipV="1">
            <a:off x="2103120" y="3886200"/>
            <a:ext cx="914400" cy="18287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6" name="Connector 1015"/>
          <p:cNvCxnSpPr/>
          <p:nvPr/>
        </p:nvCxnSpPr>
        <p:spPr>
          <a:xfrm>
            <a:off x="4343400" y="4297680"/>
            <a:ext cx="0" cy="27432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7" name="Connector 1016"/>
          <p:cNvCxnSpPr>
            <a:cxnSpLocks/>
          </p:cNvCxnSpPr>
          <p:nvPr/>
        </p:nvCxnSpPr>
        <p:spPr>
          <a:xfrm flipH="1">
            <a:off x="228600" y="4572000"/>
            <a:ext cx="4114800" cy="0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8" name="Connector 1017"/>
          <p:cNvCxnSpPr>
            <a:cxnSpLocks/>
          </p:cNvCxnSpPr>
          <p:nvPr/>
        </p:nvCxnSpPr>
        <p:spPr>
          <a:xfrm>
            <a:off x="342900" y="1962150"/>
            <a:ext cx="228600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9" name="TextBox 1018"/>
          <p:cNvSpPr txBox="1"/>
          <p:nvPr/>
        </p:nvSpPr>
        <p:spPr>
          <a:xfrm>
            <a:off x="1188720" y="4590288"/>
            <a:ext cx="2743200" cy="52937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1" dirty="0">
                <a:solidFill>
                  <a:srgbClr val="C00000"/>
                </a:solidFill>
                <a:latin typeface="Times New Roman"/>
              </a:rPr>
              <a:t>repeat</a:t>
            </a:r>
            <a:r>
              <a:rPr sz="1600" b="0" i="1" dirty="0">
                <a:latin typeface="Times New Roman"/>
              </a:rPr>
              <a:t>: increment term, new election</a:t>
            </a:r>
          </a:p>
        </p:txBody>
      </p:sp>
      <p:cxnSp>
        <p:nvCxnSpPr>
          <p:cNvPr id="5" name="Connector 1015">
            <a:extLst>
              <a:ext uri="{FF2B5EF4-FFF2-40B4-BE49-F238E27FC236}">
                <a16:creationId xmlns:a16="http://schemas.microsoft.com/office/drawing/2014/main" id="{0199FEF0-387B-25C0-59BC-1A9A7A0D3F75}"/>
              </a:ext>
            </a:extLst>
          </p:cNvPr>
          <p:cNvCxnSpPr>
            <a:cxnSpLocks/>
          </p:cNvCxnSpPr>
          <p:nvPr/>
        </p:nvCxnSpPr>
        <p:spPr>
          <a:xfrm flipH="1">
            <a:off x="228600" y="1962150"/>
            <a:ext cx="114300" cy="2628138"/>
          </a:xfrm>
          <a:prstGeom prst="line">
            <a:avLst/>
          </a:prstGeom>
          <a:ln w="1587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1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 animBg="1"/>
      <p:bldP spid="1001" grpId="0"/>
      <p:bldP spid="1002" grpId="0" animBg="1"/>
      <p:bldP spid="1003" grpId="0"/>
      <p:bldP spid="1004" grpId="0" animBg="1"/>
      <p:bldP spid="1005" grpId="0"/>
      <p:bldP spid="1006" grpId="0" animBg="1"/>
      <p:bldP spid="1007" grpId="0"/>
      <p:bldP spid="1008" grpId="0" animBg="1"/>
      <p:bldP spid="1009" grpId="0" animBg="1"/>
      <p:bldP spid="1010" grpId="0"/>
      <p:bldP spid="1011" grpId="0" build="p"/>
      <p:bldP spid="1012" grpId="0" animBg="1"/>
      <p:bldP spid="1013" grpId="0"/>
      <p:bldP spid="1014" grpId="0" animBg="1"/>
      <p:bldP spid="1015" grpId="0"/>
      <p:bldP spid="1016" grpId="0"/>
      <p:bldP spid="1017" grpId="0"/>
      <p:bldP spid="1018" grpId="0"/>
      <p:bldP spid="1019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Elections: Safety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18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200" y="1005840"/>
            <a:ext cx="8229600" cy="186307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400"/>
              </a:spcBef>
            </a:pPr>
            <a:r>
              <a:rPr sz="2800" b="1" i="0" dirty="0">
                <a:latin typeface="Times New Roman"/>
              </a:rPr>
              <a:t>Election safety:</a:t>
            </a:r>
            <a:r>
              <a:rPr sz="2800" b="1" i="0" dirty="0">
                <a:solidFill>
                  <a:srgbClr val="C00000"/>
                </a:solidFill>
                <a:latin typeface="Times New Roman"/>
              </a:rPr>
              <a:t> allow at most one winner per term</a:t>
            </a:r>
          </a:p>
          <a:p>
            <a:pPr algn="l">
              <a:spcBef>
                <a:spcPts val="400"/>
              </a:spcBef>
            </a:pPr>
            <a:r>
              <a:rPr sz="2800" b="0" i="0" dirty="0">
                <a:latin typeface="Times New Roman"/>
              </a:rPr>
              <a:t>• Each server gives out only one vote per term </a:t>
            </a:r>
          </a:p>
          <a:p>
            <a:pPr algn="l">
              <a:spcBef>
                <a:spcPts val="400"/>
              </a:spcBef>
            </a:pPr>
            <a:r>
              <a:rPr sz="2800" b="0" i="0" dirty="0">
                <a:latin typeface="Times New Roman"/>
              </a:rPr>
              <a:t>• Two different candidates cannot both accumulate majorities in the same term </a:t>
            </a:r>
            <a:endParaRPr lang="en-US" sz="2800" b="0" i="0" dirty="0">
              <a:latin typeface="Times New Roman"/>
            </a:endParaRPr>
          </a:p>
        </p:txBody>
      </p:sp>
      <p:sp>
        <p:nvSpPr>
          <p:cNvPr id="1013" name="TextBox 1012"/>
          <p:cNvSpPr txBox="1"/>
          <p:nvPr/>
        </p:nvSpPr>
        <p:spPr>
          <a:xfrm>
            <a:off x="457200" y="3867150"/>
            <a:ext cx="8229600" cy="77559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b="1" i="0" dirty="0">
                <a:latin typeface="Times New Roman"/>
              </a:rPr>
              <a:t>How about liveness? </a:t>
            </a:r>
            <a:endParaRPr lang="en-US" b="1" i="0" dirty="0">
              <a:latin typeface="Times New Roman"/>
            </a:endParaRPr>
          </a:p>
          <a:p>
            <a:pPr algn="l"/>
            <a:r>
              <a:rPr b="1" i="0" dirty="0">
                <a:latin typeface="Times New Roman"/>
              </a:rPr>
              <a:t>Is it possible to end up in a term with no leader?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 build="p"/>
      <p:bldP spid="10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Elections: Liveness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r>
              <a:rPr sz="2000" b="1" dirty="0">
                <a:solidFill>
                  <a:srgbClr val="C00000"/>
                </a:solidFill>
              </a:rPr>
              <a:t>Split votes: </a:t>
            </a:r>
            <a:r>
              <a:rPr sz="2000" dirty="0"/>
              <a:t>leader for term t fails; all followers time out at the same time</a:t>
            </a:r>
          </a:p>
          <a:p>
            <a:pPr lvl="1"/>
            <a:r>
              <a:rPr sz="1600" dirty="0"/>
              <a:t>Each votes for itself in term t+1 → no node gets a majority</a:t>
            </a:r>
          </a:p>
          <a:p>
            <a:pPr lvl="1"/>
            <a:r>
              <a:rPr sz="1600" dirty="0"/>
              <a:t>Timeout… all nodes vote for themselves again in term t+2. Repeat…</a:t>
            </a:r>
          </a:p>
          <a:p>
            <a:r>
              <a:rPr sz="2000" b="1" dirty="0"/>
              <a:t>How to ensure liveness (</a:t>
            </a:r>
            <a:r>
              <a:rPr sz="2000" b="1" dirty="0">
                <a:solidFill>
                  <a:srgbClr val="C00000"/>
                </a:solidFill>
              </a:rPr>
              <a:t>no indefinite split votes</a:t>
            </a:r>
            <a:r>
              <a:rPr sz="2000" b="1" dirty="0"/>
              <a:t>)?</a:t>
            </a:r>
          </a:p>
          <a:p>
            <a:pPr lvl="1"/>
            <a:r>
              <a:rPr sz="1600" dirty="0"/>
              <a:t>Randomness: each server chooses its </a:t>
            </a:r>
            <a:r>
              <a:rPr sz="1600" dirty="0" err="1"/>
              <a:t>electionTimeout</a:t>
            </a:r>
            <a:r>
              <a:rPr sz="1600" dirty="0"/>
              <a:t> uniformly at random in [T, 2T]</a:t>
            </a:r>
          </a:p>
          <a:p>
            <a:pPr lvl="1"/>
            <a:r>
              <a:rPr sz="1600" dirty="0"/>
              <a:t>One server usually times out and wins the election before others</a:t>
            </a:r>
            <a:endParaRPr lang="en-US" sz="2000" dirty="0"/>
          </a:p>
          <a:p>
            <a:pPr lvl="1"/>
            <a:r>
              <a:rPr sz="1600" dirty="0"/>
              <a:t>T ≫ broadcast time (time to send an RPC to every server and get responses)</a:t>
            </a:r>
          </a:p>
          <a:p>
            <a:r>
              <a:rPr sz="2000" b="1" dirty="0"/>
              <a:t>What if T is too high? Too low?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19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dirty="0"/>
              <a:t>How does a new leader repair</a:t>
            </a:r>
            <a:r>
              <a:rPr lang="en-US" sz="2400" dirty="0"/>
              <a:t>/catch up</a:t>
            </a:r>
            <a:r>
              <a:rPr sz="2400" dirty="0"/>
              <a:t> follower logs?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Log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r>
              <a:rPr sz="2100" dirty="0"/>
              <a:t>Log entries have </a:t>
            </a:r>
            <a:r>
              <a:rPr sz="2100" dirty="0">
                <a:solidFill>
                  <a:srgbClr val="C00000"/>
                </a:solidFill>
              </a:rPr>
              <a:t>terms</a:t>
            </a:r>
            <a:r>
              <a:rPr sz="2100" dirty="0"/>
              <a:t> that are </a:t>
            </a:r>
            <a:r>
              <a:rPr sz="2100" dirty="0">
                <a:solidFill>
                  <a:srgbClr val="C00000"/>
                </a:solidFill>
              </a:rPr>
              <a:t>monotonically increasing</a:t>
            </a:r>
          </a:p>
          <a:p>
            <a:r>
              <a:rPr sz="2100" dirty="0"/>
              <a:t>If entries on different servers have the </a:t>
            </a:r>
            <a:r>
              <a:rPr sz="2100" dirty="0">
                <a:solidFill>
                  <a:srgbClr val="C00000"/>
                </a:solidFill>
              </a:rPr>
              <a:t>same index and term: </a:t>
            </a:r>
            <a:endParaRPr lang="en-US" sz="2100" dirty="0">
              <a:solidFill>
                <a:srgbClr val="C00000"/>
              </a:solidFill>
            </a:endParaRPr>
          </a:p>
          <a:p>
            <a:pPr lvl="1"/>
            <a:r>
              <a:rPr sz="2000" dirty="0"/>
              <a:t>they store the </a:t>
            </a:r>
            <a:r>
              <a:rPr sz="2000" dirty="0">
                <a:solidFill>
                  <a:srgbClr val="C00000"/>
                </a:solidFill>
              </a:rPr>
              <a:t>same command</a:t>
            </a:r>
            <a:endParaRPr lang="en-US" sz="2000" dirty="0">
              <a:solidFill>
                <a:srgbClr val="C00000"/>
              </a:solidFill>
            </a:endParaRPr>
          </a:p>
          <a:p>
            <a:pPr lvl="1"/>
            <a:r>
              <a:rPr sz="2100" dirty="0"/>
              <a:t>the logs are </a:t>
            </a:r>
            <a:r>
              <a:rPr sz="2100" dirty="0">
                <a:solidFill>
                  <a:srgbClr val="C00000"/>
                </a:solidFill>
              </a:rPr>
              <a:t>identical</a:t>
            </a:r>
            <a:r>
              <a:rPr sz="2100" dirty="0"/>
              <a:t> in all </a:t>
            </a:r>
            <a:r>
              <a:rPr sz="2100" dirty="0">
                <a:solidFill>
                  <a:srgbClr val="C00000"/>
                </a:solidFill>
              </a:rPr>
              <a:t>preceding</a:t>
            </a:r>
            <a:r>
              <a:rPr sz="2100" dirty="0"/>
              <a:t> entries</a:t>
            </a:r>
            <a:r>
              <a:rPr lang="en-US" sz="2100" dirty="0">
                <a:solidFill>
                  <a:srgbClr val="C00000"/>
                </a:solidFill>
              </a:rPr>
              <a:t> </a:t>
            </a:r>
          </a:p>
          <a:p>
            <a:pPr marL="457200" lvl="1" indent="0">
              <a:buNone/>
            </a:pPr>
            <a:r>
              <a:rPr lang="en-US" sz="2100" dirty="0">
                <a:solidFill>
                  <a:srgbClr val="C00000"/>
                </a:solidFill>
              </a:rPr>
              <a:t>	(</a:t>
            </a:r>
            <a:r>
              <a:rPr lang="en-US" sz="2100" i="1" u="sng" dirty="0">
                <a:solidFill>
                  <a:srgbClr val="C00000"/>
                </a:solidFill>
              </a:rPr>
              <a:t>Log Matching property</a:t>
            </a:r>
            <a:r>
              <a:rPr lang="en-US" sz="2100" dirty="0">
                <a:solidFill>
                  <a:srgbClr val="C00000"/>
                </a:solidFill>
              </a:rPr>
              <a:t>)</a:t>
            </a:r>
            <a:endParaRPr sz="2100" b="1" dirty="0">
              <a:solidFill>
                <a:srgbClr val="C00000"/>
              </a:solidFill>
            </a:endParaRPr>
          </a:p>
          <a:p>
            <a:r>
              <a:rPr sz="2100" dirty="0"/>
              <a:t>If a given entry is </a:t>
            </a:r>
            <a:r>
              <a:rPr sz="2100" dirty="0">
                <a:solidFill>
                  <a:srgbClr val="C00000"/>
                </a:solidFill>
              </a:rPr>
              <a:t>committed</a:t>
            </a:r>
            <a:r>
              <a:rPr sz="2100" dirty="0"/>
              <a:t>, all </a:t>
            </a:r>
            <a:r>
              <a:rPr sz="2100" dirty="0">
                <a:solidFill>
                  <a:srgbClr val="C00000"/>
                </a:solidFill>
              </a:rPr>
              <a:t>preceding entries are also committed</a:t>
            </a:r>
            <a:r>
              <a:rPr sz="2100" dirty="0"/>
              <a:t>. 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21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02788-CE26-9F4D-B959-2D1BF7EF2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EBDEB-8B68-7983-2411-CDD14340E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Whitney-BlackSC"/>
              </a:rPr>
              <a:t>Catching up Followers’ Logs</a:t>
            </a:r>
            <a:endParaRPr sz="4400" dirty="0">
              <a:latin typeface="Whitney-BlackS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0723A-0461-9C3E-AE07-8497511D3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6263640" cy="3394075"/>
          </a:xfrm>
        </p:spPr>
        <p:txBody>
          <a:bodyPr/>
          <a:lstStyle/>
          <a:p>
            <a:r>
              <a:rPr lang="en-US" sz="2400" dirty="0"/>
              <a:t>Old leader may have left entries partially replicated </a:t>
            </a:r>
          </a:p>
          <a:p>
            <a:r>
              <a:rPr lang="en-US" sz="2400" dirty="0"/>
              <a:t>Multiple crashes can leave many extraneous entries</a:t>
            </a:r>
          </a:p>
          <a:p>
            <a:r>
              <a:rPr lang="en-US" sz="2400" dirty="0"/>
              <a:t>Leader eventually makes followers’ logs </a:t>
            </a:r>
            <a:r>
              <a:rPr lang="en-US" sz="2400" dirty="0">
                <a:solidFill>
                  <a:srgbClr val="C00000"/>
                </a:solidFill>
              </a:rPr>
              <a:t>identical to its own.</a:t>
            </a:r>
          </a:p>
          <a:p>
            <a:pPr lvl="1"/>
            <a:r>
              <a:rPr lang="en-US" sz="2000" dirty="0"/>
              <a:t>delete extraneous entries, fill in missing entries</a:t>
            </a:r>
          </a:p>
          <a:p>
            <a:pPr lvl="1"/>
            <a:endParaRPr lang="en-US" sz="2000" dirty="0"/>
          </a:p>
        </p:txBody>
      </p:sp>
      <p:sp>
        <p:nvSpPr>
          <p:cNvPr id="999" name="Slide Number Placeholder 9">
            <a:extLst>
              <a:ext uri="{FF2B5EF4-FFF2-40B4-BE49-F238E27FC236}">
                <a16:creationId xmlns:a16="http://schemas.microsoft.com/office/drawing/2014/main" id="{09E5315C-ACF1-8D28-27ED-5AB24CAE5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135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" y="57150"/>
            <a:ext cx="9134475" cy="857250"/>
          </a:xfrm>
        </p:spPr>
        <p:txBody>
          <a:bodyPr/>
          <a:lstStyle/>
          <a:p>
            <a:r>
              <a:rPr lang="en-US" sz="3200" dirty="0">
                <a:latin typeface="Whitney-BlackSC"/>
              </a:rPr>
              <a:t>Consistency Check During Log Appends</a:t>
            </a:r>
            <a:endParaRPr sz="4400" dirty="0">
              <a:latin typeface="Whitney-BlackSC"/>
            </a:endParaRP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23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69106" y="947737"/>
            <a:ext cx="6922294" cy="413805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</a:rPr>
              <a:t>Leader keeps </a:t>
            </a:r>
            <a:r>
              <a:rPr lang="en-US" sz="2000" dirty="0">
                <a:solidFill>
                  <a:srgbClr val="C00000"/>
                </a:solidFill>
                <a:latin typeface="Times New Roman"/>
              </a:rPr>
              <a:t>index of the next entry </a:t>
            </a:r>
            <a:r>
              <a:rPr lang="en-US" sz="2000" dirty="0">
                <a:latin typeface="Times New Roman"/>
              </a:rPr>
              <a:t>to send to a follower (</a:t>
            </a:r>
            <a:r>
              <a:rPr lang="en-US" sz="2000" dirty="0" err="1">
                <a:latin typeface="Times New Roman"/>
              </a:rPr>
              <a:t>nextIndex</a:t>
            </a:r>
            <a:r>
              <a:rPr lang="en-US" sz="2000" dirty="0">
                <a:latin typeface="Times New Roman"/>
              </a:rPr>
              <a:t>); initialized to (1 + leader’s last index)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800" dirty="0">
              <a:latin typeface="Times New Roman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/>
              </a:rPr>
              <a:t>AppendEntries</a:t>
            </a:r>
            <a:r>
              <a:rPr lang="en-US" sz="2000" dirty="0">
                <a:latin typeface="Times New Roman"/>
              </a:rPr>
              <a:t> RPC contains the index and term of the </a:t>
            </a:r>
            <a:r>
              <a:rPr lang="en-US" sz="2000" dirty="0">
                <a:solidFill>
                  <a:srgbClr val="C00000"/>
                </a:solidFill>
                <a:latin typeface="Times New Roman"/>
              </a:rPr>
              <a:t>preceding entry </a:t>
            </a:r>
            <a:r>
              <a:rPr lang="en-US" sz="2000" dirty="0">
                <a:latin typeface="Times New Roman"/>
              </a:rPr>
              <a:t>(</a:t>
            </a:r>
            <a:r>
              <a:rPr lang="en-US" sz="2000" dirty="0" err="1">
                <a:latin typeface="Times New Roman"/>
              </a:rPr>
              <a:t>prevLogIndex</a:t>
            </a:r>
            <a:r>
              <a:rPr lang="en-US" sz="2000" dirty="0">
                <a:latin typeface="Times New Roman"/>
              </a:rPr>
              <a:t>, </a:t>
            </a:r>
            <a:r>
              <a:rPr lang="en-US" sz="2000" dirty="0" err="1">
                <a:latin typeface="Times New Roman"/>
              </a:rPr>
              <a:t>prevLogTerm</a:t>
            </a:r>
            <a:r>
              <a:rPr lang="en-US" sz="2000" dirty="0">
                <a:latin typeface="Times New Roman"/>
              </a:rPr>
              <a:t>)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800" dirty="0">
              <a:latin typeface="Times New Roman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</a:rPr>
              <a:t>If follower does </a:t>
            </a:r>
            <a:r>
              <a:rPr lang="en-US" sz="2000" dirty="0">
                <a:solidFill>
                  <a:srgbClr val="C00000"/>
                </a:solidFill>
                <a:latin typeface="Times New Roman"/>
              </a:rPr>
              <a:t>not</a:t>
            </a:r>
            <a:r>
              <a:rPr lang="en-US" sz="2000" dirty="0">
                <a:latin typeface="Times New Roman"/>
              </a:rPr>
              <a:t> contain a matching preceding entry, decrement </a:t>
            </a:r>
            <a:r>
              <a:rPr lang="en-US" sz="2000" dirty="0" err="1">
                <a:latin typeface="Times New Roman"/>
              </a:rPr>
              <a:t>nextIndex</a:t>
            </a:r>
            <a:r>
              <a:rPr lang="en-US" sz="2000" dirty="0">
                <a:latin typeface="Times New Roman"/>
              </a:rPr>
              <a:t>, and try again</a:t>
            </a:r>
          </a:p>
          <a:p>
            <a:pPr>
              <a:spcBef>
                <a:spcPts val="300"/>
              </a:spcBef>
            </a:pPr>
            <a:endParaRPr lang="en-US" sz="800" dirty="0">
              <a:latin typeface="Times New Roman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</a:rPr>
              <a:t>When it </a:t>
            </a:r>
            <a:r>
              <a:rPr lang="en-US" sz="2000" dirty="0">
                <a:solidFill>
                  <a:srgbClr val="C00000"/>
                </a:solidFill>
                <a:latin typeface="Times New Roman"/>
              </a:rPr>
              <a:t>matches</a:t>
            </a:r>
            <a:r>
              <a:rPr lang="en-US" sz="2000" dirty="0">
                <a:latin typeface="Times New Roman"/>
              </a:rPr>
              <a:t>, follower accepts the new entry after truncating any conflicting tail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Times New Roman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</a:rPr>
              <a:t>Implements an </a:t>
            </a:r>
            <a:r>
              <a:rPr lang="en-US" sz="2000" b="1" dirty="0">
                <a:solidFill>
                  <a:srgbClr val="C00000"/>
                </a:solidFill>
                <a:latin typeface="Times New Roman"/>
              </a:rPr>
              <a:t>induction</a:t>
            </a:r>
            <a:r>
              <a:rPr lang="en-US" sz="2000" dirty="0">
                <a:latin typeface="Times New Roman"/>
              </a:rPr>
              <a:t> step; ensures Log Matching property.  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2000" dirty="0">
              <a:latin typeface="Times New Roman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dirty="0">
                <a:latin typeface="Whitney-BlackSC"/>
              </a:rPr>
              <a:t>Follower Log Scenarios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24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200" y="960120"/>
            <a:ext cx="822960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0" dirty="0">
                <a:latin typeface="Times New Roman"/>
              </a:rPr>
              <a:t>Leader for term 3 is currently replicating entry ⟨3⟩ at index 4. </a:t>
            </a:r>
            <a:r>
              <a:rPr sz="1600" b="0" i="0" dirty="0" err="1">
                <a:latin typeface="Times New Roman"/>
              </a:rPr>
              <a:t>nextIndex</a:t>
            </a:r>
            <a:r>
              <a:rPr sz="1600" b="0" i="0" dirty="0">
                <a:latin typeface="Times New Roman"/>
              </a:rPr>
              <a:t> initialized to 4 for follower.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457200" y="1463040"/>
            <a:ext cx="1188720" cy="32918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200" b="1" i="0">
                <a:latin typeface="Times New Roman"/>
              </a:rPr>
              <a:t>Leader</a:t>
            </a:r>
          </a:p>
        </p:txBody>
      </p:sp>
      <p:sp>
        <p:nvSpPr>
          <p:cNvPr id="1002" name="TextBox 1001"/>
          <p:cNvSpPr txBox="1"/>
          <p:nvPr/>
        </p:nvSpPr>
        <p:spPr>
          <a:xfrm>
            <a:off x="1719072" y="1232611"/>
            <a:ext cx="365760" cy="21396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0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03" name="Rectangle 1002"/>
          <p:cNvSpPr/>
          <p:nvPr/>
        </p:nvSpPr>
        <p:spPr>
          <a:xfrm>
            <a:off x="1719072" y="146304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2084832" y="1232611"/>
            <a:ext cx="365760" cy="21396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0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2084832" y="146304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6" name="TextBox 1005"/>
          <p:cNvSpPr txBox="1"/>
          <p:nvPr/>
        </p:nvSpPr>
        <p:spPr>
          <a:xfrm>
            <a:off x="2450592" y="1232611"/>
            <a:ext cx="365760" cy="21396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0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07" name="Rectangle 1006"/>
          <p:cNvSpPr/>
          <p:nvPr/>
        </p:nvSpPr>
        <p:spPr>
          <a:xfrm>
            <a:off x="2450592" y="146304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8" name="TextBox 1007"/>
          <p:cNvSpPr txBox="1"/>
          <p:nvPr/>
        </p:nvSpPr>
        <p:spPr>
          <a:xfrm>
            <a:off x="2816352" y="1232611"/>
            <a:ext cx="365760" cy="21396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0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2816352" y="1463040"/>
            <a:ext cx="365760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10" name="TextBox 1009"/>
          <p:cNvSpPr txBox="1"/>
          <p:nvPr/>
        </p:nvSpPr>
        <p:spPr>
          <a:xfrm>
            <a:off x="3319272" y="1516833"/>
            <a:ext cx="2011680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200" b="0" i="1">
                <a:solidFill>
                  <a:srgbClr val="595959"/>
                </a:solidFill>
                <a:latin typeface="Times New Roman"/>
              </a:rPr>
              <a:t>← replicating ⟨3⟩ at index 4</a:t>
            </a:r>
          </a:p>
        </p:txBody>
      </p:sp>
      <p:sp>
        <p:nvSpPr>
          <p:cNvPr id="1011" name="TextBox 1010"/>
          <p:cNvSpPr txBox="1"/>
          <p:nvPr/>
        </p:nvSpPr>
        <p:spPr>
          <a:xfrm>
            <a:off x="457200" y="2011680"/>
            <a:ext cx="2743200" cy="2560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200" b="1" i="0">
                <a:latin typeface="Times New Roman"/>
              </a:rPr>
              <a:t>Missing entries</a:t>
            </a:r>
          </a:p>
        </p:txBody>
      </p:sp>
      <p:sp>
        <p:nvSpPr>
          <p:cNvPr id="1012" name="TextBox 1011"/>
          <p:cNvSpPr txBox="1"/>
          <p:nvPr/>
        </p:nvSpPr>
        <p:spPr>
          <a:xfrm>
            <a:off x="457200" y="2286000"/>
            <a:ext cx="1188720" cy="32918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200" b="0" i="0">
                <a:latin typeface="Times New Roman"/>
              </a:rPr>
              <a:t>Follower</a:t>
            </a:r>
          </a:p>
        </p:txBody>
      </p:sp>
      <p:sp>
        <p:nvSpPr>
          <p:cNvPr id="1013" name="Rectangle 1012"/>
          <p:cNvSpPr/>
          <p:nvPr/>
        </p:nvSpPr>
        <p:spPr>
          <a:xfrm>
            <a:off x="1719072" y="228600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4" name="Rectangle 1013"/>
          <p:cNvSpPr/>
          <p:nvPr/>
        </p:nvSpPr>
        <p:spPr>
          <a:xfrm>
            <a:off x="2084832" y="228600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5" name="TextBox 1014"/>
          <p:cNvSpPr txBox="1"/>
          <p:nvPr/>
        </p:nvSpPr>
        <p:spPr>
          <a:xfrm>
            <a:off x="3291840" y="1883664"/>
            <a:ext cx="5699760" cy="22159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200" b="0" i="0" dirty="0">
                <a:latin typeface="Times New Roman"/>
              </a:rPr>
              <a:t>How? Follower crashed before the term-1 leader replicated index 3 to it.</a:t>
            </a:r>
          </a:p>
        </p:txBody>
      </p:sp>
      <p:cxnSp>
        <p:nvCxnSpPr>
          <p:cNvPr id="1016" name="Connector 1015"/>
          <p:cNvCxnSpPr/>
          <p:nvPr/>
        </p:nvCxnSpPr>
        <p:spPr>
          <a:xfrm flipV="1">
            <a:off x="2999232" y="2642615"/>
            <a:ext cx="0" cy="246888"/>
          </a:xfrm>
          <a:prstGeom prst="line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7" name="TextBox 1016"/>
          <p:cNvSpPr txBox="1"/>
          <p:nvPr/>
        </p:nvSpPr>
        <p:spPr>
          <a:xfrm>
            <a:off x="3072384" y="2724912"/>
            <a:ext cx="1280160" cy="2062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0">
                <a:solidFill>
                  <a:srgbClr val="C00000"/>
                </a:solidFill>
                <a:latin typeface="Times New Roman"/>
              </a:rPr>
              <a:t>nextIndex = 4</a:t>
            </a:r>
          </a:p>
        </p:txBody>
      </p:sp>
      <p:sp>
        <p:nvSpPr>
          <p:cNvPr id="1018" name="Rectangle 1017"/>
          <p:cNvSpPr/>
          <p:nvPr/>
        </p:nvSpPr>
        <p:spPr>
          <a:xfrm>
            <a:off x="2423160" y="1435608"/>
            <a:ext cx="420624" cy="384048"/>
          </a:xfrm>
          <a:prstGeom prst="rect">
            <a:avLst/>
          </a:prstGeom>
          <a:noFill/>
          <a:ln w="19050">
            <a:solidFill>
              <a:srgbClr val="1F4E7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19" name="TextBox 1018"/>
          <p:cNvSpPr txBox="1"/>
          <p:nvPr/>
        </p:nvSpPr>
        <p:spPr>
          <a:xfrm>
            <a:off x="3291840" y="2176272"/>
            <a:ext cx="3428999" cy="2062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 dirty="0" err="1">
                <a:solidFill>
                  <a:srgbClr val="C00000"/>
                </a:solidFill>
                <a:latin typeface="Times New Roman"/>
              </a:rPr>
              <a:t>nextIndex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 4: </a:t>
            </a:r>
            <a:r>
              <a:rPr sz="1100" b="0" i="1" dirty="0" err="1">
                <a:solidFill>
                  <a:srgbClr val="C00000"/>
                </a:solidFill>
                <a:latin typeface="Times New Roman"/>
              </a:rPr>
              <a:t>prev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 = ⟨</a:t>
            </a:r>
            <a:r>
              <a:rPr lang="en-US" sz="1100" b="0" i="1" dirty="0">
                <a:solidFill>
                  <a:srgbClr val="C00000"/>
                </a:solidFill>
                <a:latin typeface="Times New Roman"/>
              </a:rPr>
              <a:t>index 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3, term 1⟩ vs. nothing → reject</a:t>
            </a:r>
          </a:p>
        </p:txBody>
      </p:sp>
      <p:cxnSp>
        <p:nvCxnSpPr>
          <p:cNvPr id="1020" name="Connector 1019"/>
          <p:cNvCxnSpPr/>
          <p:nvPr/>
        </p:nvCxnSpPr>
        <p:spPr>
          <a:xfrm flipV="1">
            <a:off x="2633472" y="2642615"/>
            <a:ext cx="0" cy="246888"/>
          </a:xfrm>
          <a:prstGeom prst="line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1" name="TextBox 1020"/>
          <p:cNvSpPr txBox="1"/>
          <p:nvPr/>
        </p:nvSpPr>
        <p:spPr>
          <a:xfrm>
            <a:off x="2706624" y="2724912"/>
            <a:ext cx="1280160" cy="2062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0">
                <a:solidFill>
                  <a:srgbClr val="C00000"/>
                </a:solidFill>
                <a:latin typeface="Times New Roman"/>
              </a:rPr>
              <a:t>nextIndex = 3</a:t>
            </a:r>
          </a:p>
        </p:txBody>
      </p:sp>
      <p:sp>
        <p:nvSpPr>
          <p:cNvPr id="1022" name="Rectangle 1021"/>
          <p:cNvSpPr/>
          <p:nvPr/>
        </p:nvSpPr>
        <p:spPr>
          <a:xfrm>
            <a:off x="2057400" y="1435608"/>
            <a:ext cx="420624" cy="384048"/>
          </a:xfrm>
          <a:prstGeom prst="rect">
            <a:avLst/>
          </a:prstGeom>
          <a:noFill/>
          <a:ln w="19050">
            <a:solidFill>
              <a:srgbClr val="1F4E7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23" name="TextBox 1022"/>
          <p:cNvSpPr txBox="1"/>
          <p:nvPr/>
        </p:nvSpPr>
        <p:spPr>
          <a:xfrm>
            <a:off x="3291840" y="2386584"/>
            <a:ext cx="4133088" cy="2062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 dirty="0" err="1">
                <a:solidFill>
                  <a:srgbClr val="38761D"/>
                </a:solidFill>
                <a:latin typeface="Times New Roman"/>
              </a:rPr>
              <a:t>nextIndex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3: </a:t>
            </a:r>
            <a:r>
              <a:rPr sz="1100" b="0" i="1" dirty="0" err="1">
                <a:solidFill>
                  <a:srgbClr val="38761D"/>
                </a:solidFill>
                <a:latin typeface="Times New Roman"/>
              </a:rPr>
              <a:t>prev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= ⟨</a:t>
            </a:r>
            <a:r>
              <a:rPr lang="en-US" sz="1100" b="0" i="1" dirty="0">
                <a:solidFill>
                  <a:srgbClr val="38761D"/>
                </a:solidFill>
                <a:latin typeface="Times New Roman"/>
              </a:rPr>
              <a:t>index 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2, term 1⟩ matches → </a:t>
            </a:r>
            <a:r>
              <a:rPr lang="en-US" sz="1100" b="0" i="1" dirty="0">
                <a:solidFill>
                  <a:srgbClr val="38761D"/>
                </a:solidFill>
                <a:latin typeface="Times New Roman"/>
              </a:rPr>
              <a:t>append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entries 3, 4</a:t>
            </a:r>
          </a:p>
        </p:txBody>
      </p:sp>
      <p:sp>
        <p:nvSpPr>
          <p:cNvPr id="1024" name="Rectangle 1023"/>
          <p:cNvSpPr/>
          <p:nvPr/>
        </p:nvSpPr>
        <p:spPr>
          <a:xfrm>
            <a:off x="2450591" y="228600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5" name="Rectangle 1024"/>
          <p:cNvSpPr/>
          <p:nvPr/>
        </p:nvSpPr>
        <p:spPr>
          <a:xfrm>
            <a:off x="2816352" y="2286000"/>
            <a:ext cx="365760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6" name="TextBox 1025"/>
          <p:cNvSpPr txBox="1"/>
          <p:nvPr/>
        </p:nvSpPr>
        <p:spPr>
          <a:xfrm>
            <a:off x="457200" y="2971800"/>
            <a:ext cx="2743200" cy="2560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200" b="1" i="0">
                <a:latin typeface="Times New Roman"/>
              </a:rPr>
              <a:t>Additional entries</a:t>
            </a:r>
          </a:p>
        </p:txBody>
      </p:sp>
      <p:sp>
        <p:nvSpPr>
          <p:cNvPr id="1027" name="TextBox 1026"/>
          <p:cNvSpPr txBox="1"/>
          <p:nvPr/>
        </p:nvSpPr>
        <p:spPr>
          <a:xfrm>
            <a:off x="457200" y="3246120"/>
            <a:ext cx="1188720" cy="32918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200" b="0" i="0">
                <a:latin typeface="Times New Roman"/>
              </a:rPr>
              <a:t>Follower</a:t>
            </a:r>
          </a:p>
        </p:txBody>
      </p:sp>
      <p:sp>
        <p:nvSpPr>
          <p:cNvPr id="1028" name="Rectangle 1027"/>
          <p:cNvSpPr/>
          <p:nvPr/>
        </p:nvSpPr>
        <p:spPr>
          <a:xfrm>
            <a:off x="1719072" y="324612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9" name="Rectangle 1028"/>
          <p:cNvSpPr/>
          <p:nvPr/>
        </p:nvSpPr>
        <p:spPr>
          <a:xfrm>
            <a:off x="2084832" y="324612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0" name="Rectangle 1029"/>
          <p:cNvSpPr/>
          <p:nvPr/>
        </p:nvSpPr>
        <p:spPr>
          <a:xfrm>
            <a:off x="2450592" y="324612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1" name="Rectangle 1030"/>
          <p:cNvSpPr/>
          <p:nvPr/>
        </p:nvSpPr>
        <p:spPr>
          <a:xfrm>
            <a:off x="2816352" y="324612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2" name="TextBox 1031"/>
          <p:cNvSpPr txBox="1"/>
          <p:nvPr/>
        </p:nvSpPr>
        <p:spPr>
          <a:xfrm>
            <a:off x="3291840" y="2883551"/>
            <a:ext cx="5852160" cy="22159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200" b="0" i="0" dirty="0">
                <a:latin typeface="Times New Roman"/>
              </a:rPr>
              <a:t>How? Follower was leader for term 1, </a:t>
            </a:r>
            <a:r>
              <a:rPr lang="en-US" sz="1200" b="0" i="0" dirty="0">
                <a:latin typeface="Times New Roman"/>
              </a:rPr>
              <a:t>added </a:t>
            </a:r>
            <a:r>
              <a:rPr sz="1200" b="0" i="0" dirty="0">
                <a:latin typeface="Times New Roman"/>
              </a:rPr>
              <a:t>⟨1⟩ at index 4 locally, crashed before replicating.</a:t>
            </a:r>
          </a:p>
        </p:txBody>
      </p:sp>
      <p:cxnSp>
        <p:nvCxnSpPr>
          <p:cNvPr id="1033" name="Connector 1032"/>
          <p:cNvCxnSpPr/>
          <p:nvPr/>
        </p:nvCxnSpPr>
        <p:spPr>
          <a:xfrm flipV="1">
            <a:off x="2999232" y="3602735"/>
            <a:ext cx="0" cy="246889"/>
          </a:xfrm>
          <a:prstGeom prst="line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4" name="TextBox 1033"/>
          <p:cNvSpPr txBox="1"/>
          <p:nvPr/>
        </p:nvSpPr>
        <p:spPr>
          <a:xfrm>
            <a:off x="3072384" y="3562350"/>
            <a:ext cx="1280160" cy="19851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50" b="0" i="0" dirty="0" err="1">
                <a:solidFill>
                  <a:srgbClr val="C00000"/>
                </a:solidFill>
                <a:latin typeface="Times New Roman"/>
              </a:rPr>
              <a:t>nextIndex</a:t>
            </a:r>
            <a:r>
              <a:rPr sz="1050" b="0" i="0" dirty="0">
                <a:solidFill>
                  <a:srgbClr val="C00000"/>
                </a:solidFill>
                <a:latin typeface="Times New Roman"/>
              </a:rPr>
              <a:t> = 4</a:t>
            </a:r>
          </a:p>
        </p:txBody>
      </p:sp>
      <p:sp>
        <p:nvSpPr>
          <p:cNvPr id="1035" name="Rectangle 1034"/>
          <p:cNvSpPr/>
          <p:nvPr/>
        </p:nvSpPr>
        <p:spPr>
          <a:xfrm>
            <a:off x="2423160" y="1435608"/>
            <a:ext cx="420624" cy="384048"/>
          </a:xfrm>
          <a:prstGeom prst="rect">
            <a:avLst/>
          </a:prstGeom>
          <a:noFill/>
          <a:ln w="19050">
            <a:solidFill>
              <a:srgbClr val="1F4E7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36" name="TextBox 1035"/>
          <p:cNvSpPr txBox="1"/>
          <p:nvPr/>
        </p:nvSpPr>
        <p:spPr>
          <a:xfrm>
            <a:off x="3291840" y="3136391"/>
            <a:ext cx="3428999" cy="37548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 dirty="0" err="1">
                <a:solidFill>
                  <a:srgbClr val="38761D"/>
                </a:solidFill>
                <a:latin typeface="Times New Roman"/>
              </a:rPr>
              <a:t>nextIndex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4: </a:t>
            </a:r>
            <a:r>
              <a:rPr sz="1100" b="0" i="1" dirty="0" err="1">
                <a:solidFill>
                  <a:srgbClr val="38761D"/>
                </a:solidFill>
                <a:latin typeface="Times New Roman"/>
              </a:rPr>
              <a:t>prev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= ⟨</a:t>
            </a:r>
            <a:r>
              <a:rPr lang="en-US" sz="1100" b="0" i="1" dirty="0">
                <a:solidFill>
                  <a:srgbClr val="38761D"/>
                </a:solidFill>
                <a:latin typeface="Times New Roman"/>
              </a:rPr>
              <a:t>index 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3, term 1⟩ matches →</a:t>
            </a:r>
            <a:endParaRPr lang="en-US" sz="1100" b="0" i="1" dirty="0">
              <a:solidFill>
                <a:srgbClr val="38761D"/>
              </a:solidFill>
              <a:latin typeface="Times New Roman"/>
            </a:endParaRPr>
          </a:p>
          <a:p>
            <a:pPr algn="l"/>
            <a:r>
              <a:rPr sz="1100" b="0" i="1" dirty="0">
                <a:solidFill>
                  <a:srgbClr val="38761D"/>
                </a:solidFill>
                <a:latin typeface="Times New Roman"/>
              </a:rPr>
              <a:t> remove conflicting tail (index 4), accept ⟨3⟩</a:t>
            </a:r>
          </a:p>
        </p:txBody>
      </p:sp>
      <p:cxnSp>
        <p:nvCxnSpPr>
          <p:cNvPr id="1037" name="Connector 1036"/>
          <p:cNvCxnSpPr/>
          <p:nvPr/>
        </p:nvCxnSpPr>
        <p:spPr>
          <a:xfrm>
            <a:off x="2852928" y="3282696"/>
            <a:ext cx="292608" cy="25603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8" name="Connector 1037"/>
          <p:cNvCxnSpPr/>
          <p:nvPr/>
        </p:nvCxnSpPr>
        <p:spPr>
          <a:xfrm flipV="1">
            <a:off x="2852928" y="3282696"/>
            <a:ext cx="292608" cy="256031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9" name="Rectangle 1038"/>
          <p:cNvSpPr/>
          <p:nvPr/>
        </p:nvSpPr>
        <p:spPr>
          <a:xfrm>
            <a:off x="2816352" y="3246120"/>
            <a:ext cx="365760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40" name="TextBox 1039"/>
          <p:cNvSpPr txBox="1"/>
          <p:nvPr/>
        </p:nvSpPr>
        <p:spPr>
          <a:xfrm>
            <a:off x="457200" y="3931920"/>
            <a:ext cx="2743200" cy="2560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200" b="1" i="0">
                <a:latin typeface="Times New Roman"/>
              </a:rPr>
              <a:t>Missing and additional</a:t>
            </a:r>
          </a:p>
        </p:txBody>
      </p:sp>
      <p:sp>
        <p:nvSpPr>
          <p:cNvPr id="1041" name="TextBox 1040"/>
          <p:cNvSpPr txBox="1"/>
          <p:nvPr/>
        </p:nvSpPr>
        <p:spPr>
          <a:xfrm>
            <a:off x="457200" y="4206240"/>
            <a:ext cx="1188720" cy="32918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200" b="0" i="0">
                <a:latin typeface="Times New Roman"/>
              </a:rPr>
              <a:t>Follower</a:t>
            </a:r>
          </a:p>
        </p:txBody>
      </p:sp>
      <p:sp>
        <p:nvSpPr>
          <p:cNvPr id="1042" name="Rectangle 1041"/>
          <p:cNvSpPr/>
          <p:nvPr/>
        </p:nvSpPr>
        <p:spPr>
          <a:xfrm>
            <a:off x="1719072" y="420624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43" name="Rectangle 1042"/>
          <p:cNvSpPr/>
          <p:nvPr/>
        </p:nvSpPr>
        <p:spPr>
          <a:xfrm>
            <a:off x="2084832" y="420624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44" name="Rectangle 1043"/>
          <p:cNvSpPr/>
          <p:nvPr/>
        </p:nvSpPr>
        <p:spPr>
          <a:xfrm>
            <a:off x="2450592" y="4206240"/>
            <a:ext cx="365760" cy="329184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45" name="Rectangle 1044"/>
          <p:cNvSpPr/>
          <p:nvPr/>
        </p:nvSpPr>
        <p:spPr>
          <a:xfrm>
            <a:off x="2816352" y="4206240"/>
            <a:ext cx="365760" cy="329184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46" name="TextBox 1045"/>
          <p:cNvSpPr txBox="1"/>
          <p:nvPr/>
        </p:nvSpPr>
        <p:spPr>
          <a:xfrm>
            <a:off x="3291840" y="3714750"/>
            <a:ext cx="3870960" cy="40626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200" b="0" i="0" dirty="0">
                <a:latin typeface="Times New Roman"/>
              </a:rPr>
              <a:t>How? Follower was leader for term 2, appended two entries, crashed before replicating to a majority.</a:t>
            </a:r>
          </a:p>
        </p:txBody>
      </p:sp>
      <p:cxnSp>
        <p:nvCxnSpPr>
          <p:cNvPr id="1047" name="Connector 1046"/>
          <p:cNvCxnSpPr/>
          <p:nvPr/>
        </p:nvCxnSpPr>
        <p:spPr>
          <a:xfrm flipV="1">
            <a:off x="2999232" y="4562856"/>
            <a:ext cx="0" cy="246888"/>
          </a:xfrm>
          <a:prstGeom prst="line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" name="TextBox 1047"/>
          <p:cNvSpPr txBox="1"/>
          <p:nvPr/>
        </p:nvSpPr>
        <p:spPr>
          <a:xfrm>
            <a:off x="3072384" y="4645152"/>
            <a:ext cx="1280160" cy="19851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50" b="0" i="0">
                <a:solidFill>
                  <a:srgbClr val="C00000"/>
                </a:solidFill>
                <a:latin typeface="Times New Roman"/>
              </a:rPr>
              <a:t>nextIndex = 4</a:t>
            </a:r>
          </a:p>
        </p:txBody>
      </p:sp>
      <p:sp>
        <p:nvSpPr>
          <p:cNvPr id="1049" name="Rectangle 1048"/>
          <p:cNvSpPr/>
          <p:nvPr/>
        </p:nvSpPr>
        <p:spPr>
          <a:xfrm>
            <a:off x="2423160" y="1435608"/>
            <a:ext cx="420624" cy="384048"/>
          </a:xfrm>
          <a:prstGeom prst="rect">
            <a:avLst/>
          </a:prstGeom>
          <a:noFill/>
          <a:ln w="19050">
            <a:solidFill>
              <a:srgbClr val="1F4E7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50" name="TextBox 1049"/>
          <p:cNvSpPr txBox="1"/>
          <p:nvPr/>
        </p:nvSpPr>
        <p:spPr>
          <a:xfrm>
            <a:off x="3291840" y="4096512"/>
            <a:ext cx="3962400" cy="2062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 dirty="0" err="1">
                <a:solidFill>
                  <a:srgbClr val="C00000"/>
                </a:solidFill>
                <a:latin typeface="Times New Roman"/>
              </a:rPr>
              <a:t>nextIndex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 4: </a:t>
            </a:r>
            <a:r>
              <a:rPr sz="1100" b="0" i="1" dirty="0" err="1">
                <a:solidFill>
                  <a:srgbClr val="C00000"/>
                </a:solidFill>
                <a:latin typeface="Times New Roman"/>
              </a:rPr>
              <a:t>prev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 = ⟨</a:t>
            </a:r>
            <a:r>
              <a:rPr lang="en-US" sz="1100" b="0" i="1" dirty="0">
                <a:solidFill>
                  <a:srgbClr val="C00000"/>
                </a:solidFill>
                <a:latin typeface="Times New Roman"/>
              </a:rPr>
              <a:t>index 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3, term 1⟩ vs. ⟨</a:t>
            </a:r>
            <a:r>
              <a:rPr lang="en-US" sz="1100" b="0" i="1" dirty="0">
                <a:solidFill>
                  <a:srgbClr val="C00000"/>
                </a:solidFill>
                <a:latin typeface="Times New Roman"/>
              </a:rPr>
              <a:t>index </a:t>
            </a:r>
            <a:r>
              <a:rPr sz="1100" b="0" i="1" dirty="0">
                <a:solidFill>
                  <a:srgbClr val="C00000"/>
                </a:solidFill>
                <a:latin typeface="Times New Roman"/>
              </a:rPr>
              <a:t>3, term 2⟩ → reject</a:t>
            </a:r>
          </a:p>
        </p:txBody>
      </p:sp>
      <p:cxnSp>
        <p:nvCxnSpPr>
          <p:cNvPr id="1051" name="Connector 1050"/>
          <p:cNvCxnSpPr/>
          <p:nvPr/>
        </p:nvCxnSpPr>
        <p:spPr>
          <a:xfrm flipV="1">
            <a:off x="2633472" y="4562856"/>
            <a:ext cx="0" cy="246888"/>
          </a:xfrm>
          <a:prstGeom prst="line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2" name="TextBox 1051"/>
          <p:cNvSpPr txBox="1"/>
          <p:nvPr/>
        </p:nvSpPr>
        <p:spPr>
          <a:xfrm>
            <a:off x="2706624" y="4645152"/>
            <a:ext cx="1280160" cy="19851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50" b="0" i="0">
                <a:solidFill>
                  <a:srgbClr val="C00000"/>
                </a:solidFill>
                <a:latin typeface="Times New Roman"/>
              </a:rPr>
              <a:t>nextIndex = 3</a:t>
            </a:r>
          </a:p>
        </p:txBody>
      </p:sp>
      <p:sp>
        <p:nvSpPr>
          <p:cNvPr id="1053" name="Rectangle 1052"/>
          <p:cNvSpPr/>
          <p:nvPr/>
        </p:nvSpPr>
        <p:spPr>
          <a:xfrm>
            <a:off x="2057400" y="1435608"/>
            <a:ext cx="420624" cy="384048"/>
          </a:xfrm>
          <a:prstGeom prst="rect">
            <a:avLst/>
          </a:prstGeom>
          <a:noFill/>
          <a:ln w="19050">
            <a:solidFill>
              <a:srgbClr val="1F4E79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/>
          </a:p>
        </p:txBody>
      </p:sp>
      <p:sp>
        <p:nvSpPr>
          <p:cNvPr id="1054" name="TextBox 1053"/>
          <p:cNvSpPr txBox="1"/>
          <p:nvPr/>
        </p:nvSpPr>
        <p:spPr>
          <a:xfrm>
            <a:off x="3291840" y="4306824"/>
            <a:ext cx="3428999" cy="37548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100" b="0" i="1" dirty="0" err="1">
                <a:solidFill>
                  <a:srgbClr val="38761D"/>
                </a:solidFill>
                <a:latin typeface="Times New Roman"/>
              </a:rPr>
              <a:t>nextIndex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3: </a:t>
            </a:r>
            <a:r>
              <a:rPr sz="1100" b="0" i="1" dirty="0" err="1">
                <a:solidFill>
                  <a:srgbClr val="38761D"/>
                </a:solidFill>
                <a:latin typeface="Times New Roman"/>
              </a:rPr>
              <a:t>prev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 = ⟨</a:t>
            </a:r>
            <a:r>
              <a:rPr lang="en-US" sz="1100" b="0" i="1" dirty="0">
                <a:solidFill>
                  <a:srgbClr val="38761D"/>
                </a:solidFill>
                <a:latin typeface="Times New Roman"/>
              </a:rPr>
              <a:t>index </a:t>
            </a:r>
            <a:r>
              <a:rPr sz="1100" b="0" i="1" dirty="0">
                <a:solidFill>
                  <a:srgbClr val="38761D"/>
                </a:solidFill>
                <a:latin typeface="Times New Roman"/>
              </a:rPr>
              <a:t>2, term 1⟩ matches → </a:t>
            </a:r>
            <a:endParaRPr lang="en-US" sz="1100" b="0" i="1" dirty="0">
              <a:solidFill>
                <a:srgbClr val="38761D"/>
              </a:solidFill>
              <a:latin typeface="Times New Roman"/>
            </a:endParaRPr>
          </a:p>
          <a:p>
            <a:pPr algn="l"/>
            <a:r>
              <a:rPr sz="1100" b="0" i="1" dirty="0">
                <a:solidFill>
                  <a:srgbClr val="38761D"/>
                </a:solidFill>
                <a:latin typeface="Times New Roman"/>
              </a:rPr>
              <a:t>truncate 3–4, accept ⟨1⟩, ⟨3⟩</a:t>
            </a:r>
          </a:p>
        </p:txBody>
      </p:sp>
      <p:cxnSp>
        <p:nvCxnSpPr>
          <p:cNvPr id="1055" name="Connector 1054"/>
          <p:cNvCxnSpPr/>
          <p:nvPr/>
        </p:nvCxnSpPr>
        <p:spPr>
          <a:xfrm>
            <a:off x="2487168" y="4242816"/>
            <a:ext cx="292607" cy="256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6" name="Connector 1055"/>
          <p:cNvCxnSpPr/>
          <p:nvPr/>
        </p:nvCxnSpPr>
        <p:spPr>
          <a:xfrm flipV="1">
            <a:off x="2487168" y="4242816"/>
            <a:ext cx="292607" cy="256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7" name="Connector 1056"/>
          <p:cNvCxnSpPr/>
          <p:nvPr/>
        </p:nvCxnSpPr>
        <p:spPr>
          <a:xfrm>
            <a:off x="2852928" y="4242816"/>
            <a:ext cx="292608" cy="256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8" name="Connector 1057"/>
          <p:cNvCxnSpPr/>
          <p:nvPr/>
        </p:nvCxnSpPr>
        <p:spPr>
          <a:xfrm flipV="1">
            <a:off x="2852928" y="4242816"/>
            <a:ext cx="292608" cy="2560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9" name="Rectangle 1058"/>
          <p:cNvSpPr/>
          <p:nvPr/>
        </p:nvSpPr>
        <p:spPr>
          <a:xfrm>
            <a:off x="2450591" y="4206240"/>
            <a:ext cx="365760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60" name="Rectangle 1059"/>
          <p:cNvSpPr/>
          <p:nvPr/>
        </p:nvSpPr>
        <p:spPr>
          <a:xfrm>
            <a:off x="2816352" y="4206240"/>
            <a:ext cx="365760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0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3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3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3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3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3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3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3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3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3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3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3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3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3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3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3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3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3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3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3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3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3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3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3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3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3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3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3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3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3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1" grpId="0"/>
      <p:bldP spid="1012" grpId="0"/>
      <p:bldP spid="1013" grpId="0" animBg="1"/>
      <p:bldP spid="1014" grpId="0" animBg="1"/>
      <p:bldP spid="1015" grpId="0"/>
      <p:bldP spid="1016" grpId="0"/>
      <p:bldP spid="1017" grpId="0"/>
      <p:bldP spid="1018" grpId="0" animBg="1"/>
      <p:bldP spid="1019" grpId="0"/>
      <p:bldP spid="1020" grpId="0"/>
      <p:bldP spid="1021" grpId="0"/>
      <p:bldP spid="1022" grpId="0" animBg="1"/>
      <p:bldP spid="1023" grpId="0"/>
      <p:bldP spid="1024" grpId="0" animBg="1"/>
      <p:bldP spid="1025" grpId="0" animBg="1"/>
      <p:bldP spid="1026" grpId="0"/>
      <p:bldP spid="1027" grpId="0"/>
      <p:bldP spid="1028" grpId="0" animBg="1"/>
      <p:bldP spid="1029" grpId="0" animBg="1"/>
      <p:bldP spid="1030" grpId="0" animBg="1"/>
      <p:bldP spid="1031" grpId="0" animBg="1"/>
      <p:bldP spid="1032" grpId="0"/>
      <p:bldP spid="1033" grpId="0"/>
      <p:bldP spid="1034" grpId="0"/>
      <p:bldP spid="1035" grpId="0" animBg="1"/>
      <p:bldP spid="1036" grpId="0"/>
      <p:bldP spid="1037" grpId="0"/>
      <p:bldP spid="1038" grpId="0"/>
      <p:bldP spid="1039" grpId="0" animBg="1"/>
      <p:bldP spid="1040" grpId="0"/>
      <p:bldP spid="1041" grpId="0"/>
      <p:bldP spid="1042" grpId="0" animBg="1"/>
      <p:bldP spid="1043" grpId="0" animBg="1"/>
      <p:bldP spid="1044" grpId="0" animBg="1"/>
      <p:bldP spid="1045" grpId="0" animBg="1"/>
      <p:bldP spid="1046" grpId="0"/>
      <p:bldP spid="1047" grpId="0"/>
      <p:bldP spid="1048" grpId="0"/>
      <p:bldP spid="1049" grpId="0" animBg="1"/>
      <p:bldP spid="1050" grpId="0"/>
      <p:bldP spid="1051" grpId="0"/>
      <p:bldP spid="1052" grpId="0"/>
      <p:bldP spid="1053" grpId="0" animBg="1"/>
      <p:bldP spid="1054" grpId="0"/>
      <p:bldP spid="1055" grpId="0"/>
      <p:bldP spid="1056" grpId="0"/>
      <p:bldP spid="1057" grpId="0"/>
      <p:bldP spid="1058" grpId="0"/>
      <p:bldP spid="1059" grpId="0" animBg="1"/>
      <p:bldP spid="106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 dirty="0"/>
              <a:t>Followers </a:t>
            </a:r>
            <a:r>
              <a:rPr sz="2400" dirty="0">
                <a:solidFill>
                  <a:srgbClr val="C00000"/>
                </a:solidFill>
              </a:rPr>
              <a:t>blindly trust</a:t>
            </a:r>
            <a:r>
              <a:rPr sz="2400" dirty="0"/>
              <a:t> the leader. So which candidate is it safe to elect?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Whitney-BlackSC"/>
              </a:rPr>
              <a:t>Safety Requirement</a:t>
            </a:r>
            <a:endParaRPr sz="4400" dirty="0">
              <a:latin typeface="Whitney-BlackSC"/>
            </a:endParaRP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26</a:t>
            </a:fld>
            <a:endParaRPr lang="en-US"/>
          </a:p>
        </p:txBody>
      </p:sp>
      <p:sp>
        <p:nvSpPr>
          <p:cNvPr id="1001" name="TextBox 1000"/>
          <p:cNvSpPr txBox="1"/>
          <p:nvPr/>
        </p:nvSpPr>
        <p:spPr>
          <a:xfrm>
            <a:off x="533400" y="1481039"/>
            <a:ext cx="8229600" cy="65248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spcBef>
                <a:spcPts val="300"/>
              </a:spcBef>
            </a:pPr>
            <a:r>
              <a:rPr lang="en-US" sz="2000" b="1" dirty="0"/>
              <a:t>Leader Completeness: </a:t>
            </a:r>
            <a:r>
              <a:rPr lang="en-US" sz="2000" dirty="0"/>
              <a:t>if a log </a:t>
            </a:r>
            <a:r>
              <a:rPr lang="en-US" sz="2000" dirty="0">
                <a:solidFill>
                  <a:srgbClr val="C00000"/>
                </a:solidFill>
              </a:rPr>
              <a:t>entry</a:t>
            </a:r>
            <a:r>
              <a:rPr lang="en-US" sz="2000" dirty="0"/>
              <a:t> is </a:t>
            </a:r>
            <a:r>
              <a:rPr lang="en-US" sz="2000" dirty="0">
                <a:solidFill>
                  <a:srgbClr val="C00000"/>
                </a:solidFill>
              </a:rPr>
              <a:t>committed</a:t>
            </a:r>
            <a:r>
              <a:rPr lang="en-US" sz="2000" dirty="0"/>
              <a:t> in a given </a:t>
            </a:r>
            <a:r>
              <a:rPr lang="en-US" sz="2000" dirty="0">
                <a:solidFill>
                  <a:srgbClr val="C00000"/>
                </a:solidFill>
              </a:rPr>
              <a:t>term</a:t>
            </a:r>
            <a:r>
              <a:rPr lang="en-US" sz="2000" dirty="0"/>
              <a:t>, then that entry will be </a:t>
            </a:r>
            <a:r>
              <a:rPr lang="en-US" sz="2000" dirty="0">
                <a:solidFill>
                  <a:srgbClr val="C00000"/>
                </a:solidFill>
              </a:rPr>
              <a:t>present</a:t>
            </a:r>
            <a:r>
              <a:rPr lang="en-US" sz="2000" dirty="0"/>
              <a:t> in the logs of the </a:t>
            </a:r>
            <a:r>
              <a:rPr lang="en-US" sz="2000" dirty="0">
                <a:solidFill>
                  <a:srgbClr val="C00000"/>
                </a:solidFill>
              </a:rPr>
              <a:t>leaders</a:t>
            </a:r>
            <a:r>
              <a:rPr lang="en-US" sz="2000" dirty="0"/>
              <a:t> for all higher-numbered </a:t>
            </a:r>
            <a:r>
              <a:rPr lang="en-US" sz="2000" dirty="0">
                <a:solidFill>
                  <a:srgbClr val="C00000"/>
                </a:solidFill>
              </a:rPr>
              <a:t>terms</a:t>
            </a:r>
            <a:r>
              <a:rPr lang="en-US" sz="2000" dirty="0"/>
              <a:t>.</a:t>
            </a:r>
            <a:endParaRPr lang="en-US" sz="2000" b="0" i="0" dirty="0">
              <a:latin typeface="Times New Roman"/>
            </a:endParaRPr>
          </a:p>
        </p:txBody>
      </p:sp>
      <p:sp>
        <p:nvSpPr>
          <p:cNvPr id="1003" name="TextBox 1002"/>
          <p:cNvSpPr txBox="1"/>
          <p:nvPr/>
        </p:nvSpPr>
        <p:spPr>
          <a:xfrm>
            <a:off x="2529840" y="3105150"/>
            <a:ext cx="402336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800" b="0" i="1" dirty="0">
                <a:latin typeface="Times New Roman"/>
              </a:rPr>
              <a:t>Committed  →  present in future leaders’ logs</a:t>
            </a:r>
          </a:p>
        </p:txBody>
      </p:sp>
      <p:cxnSp>
        <p:nvCxnSpPr>
          <p:cNvPr id="1004" name="Connector 1003"/>
          <p:cNvCxnSpPr>
            <a:cxnSpLocks/>
          </p:cNvCxnSpPr>
          <p:nvPr/>
        </p:nvCxnSpPr>
        <p:spPr>
          <a:xfrm flipH="1">
            <a:off x="2103120" y="3502890"/>
            <a:ext cx="1280160" cy="102339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5" name="Connector 1004"/>
          <p:cNvCxnSpPr>
            <a:cxnSpLocks/>
          </p:cNvCxnSpPr>
          <p:nvPr/>
        </p:nvCxnSpPr>
        <p:spPr>
          <a:xfrm>
            <a:off x="5181600" y="3502890"/>
            <a:ext cx="1371600" cy="102339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6" name="TextBox 1005"/>
          <p:cNvSpPr txBox="1"/>
          <p:nvPr/>
        </p:nvSpPr>
        <p:spPr>
          <a:xfrm>
            <a:off x="822960" y="4402860"/>
            <a:ext cx="256032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800" b="0" i="0">
                <a:solidFill>
                  <a:srgbClr val="1F4E79"/>
                </a:solidFill>
                <a:latin typeface="Times New Roman"/>
              </a:rPr>
              <a:t>Restrictions on commitment</a:t>
            </a:r>
          </a:p>
        </p:txBody>
      </p:sp>
      <p:sp>
        <p:nvSpPr>
          <p:cNvPr id="1007" name="TextBox 1006"/>
          <p:cNvSpPr txBox="1"/>
          <p:nvPr/>
        </p:nvSpPr>
        <p:spPr>
          <a:xfrm>
            <a:off x="4480560" y="4402860"/>
            <a:ext cx="2194560" cy="590931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800" b="0" i="0" dirty="0">
                <a:solidFill>
                  <a:srgbClr val="1F4E79"/>
                </a:solidFill>
                <a:latin typeface="Times New Roman"/>
              </a:rPr>
              <a:t>Restrictions on leader election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1" grpId="0" build="p"/>
      <p:bldP spid="1003" grpId="0"/>
      <p:bldP spid="1004" grpId="0"/>
      <p:bldP spid="1005" grpId="0"/>
      <p:bldP spid="1006" grpId="0"/>
      <p:bldP spid="100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dirty="0">
                <a:latin typeface="Whitney-BlackSC"/>
              </a:rPr>
              <a:t>Why Leader Completeness Matters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27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200" y="960120"/>
            <a:ext cx="8229600" cy="52937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0">
                <a:latin typeface="Times New Roman"/>
              </a:rPr>
              <a:t>Term 1: S1 is leader, replicates entries 1–3 on S1 and S2 (a majority), applies them to its state machine, then fails.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1078992" y="1512862"/>
            <a:ext cx="384048" cy="206210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1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02" name="TextBox 1001"/>
          <p:cNvSpPr txBox="1"/>
          <p:nvPr/>
        </p:nvSpPr>
        <p:spPr>
          <a:xfrm>
            <a:off x="1463040" y="1512862"/>
            <a:ext cx="384048" cy="206210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1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1847088" y="1512862"/>
            <a:ext cx="384048" cy="206210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1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548640" y="1760375"/>
            <a:ext cx="457200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600" b="0" i="0">
                <a:latin typeface="Times New Roman"/>
              </a:rPr>
              <a:t>S1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1078992" y="173736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6" name="Rectangle 1005"/>
          <p:cNvSpPr/>
          <p:nvPr/>
        </p:nvSpPr>
        <p:spPr>
          <a:xfrm>
            <a:off x="1463040" y="173736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7" name="Rectangle 1006"/>
          <p:cNvSpPr/>
          <p:nvPr/>
        </p:nvSpPr>
        <p:spPr>
          <a:xfrm>
            <a:off x="1847088" y="173736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8" name="TextBox 1007"/>
          <p:cNvSpPr txBox="1"/>
          <p:nvPr/>
        </p:nvSpPr>
        <p:spPr>
          <a:xfrm>
            <a:off x="548640" y="2162711"/>
            <a:ext cx="457200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600" b="0" i="0">
                <a:latin typeface="Times New Roman"/>
              </a:rPr>
              <a:t>S2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1078992" y="2139696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1463040" y="2139696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1847088" y="2139696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2" name="TextBox 1011"/>
          <p:cNvSpPr txBox="1"/>
          <p:nvPr/>
        </p:nvSpPr>
        <p:spPr>
          <a:xfrm>
            <a:off x="548640" y="2565047"/>
            <a:ext cx="457200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600" b="0" i="0">
                <a:latin typeface="Times New Roman"/>
              </a:rPr>
              <a:t>S3</a:t>
            </a:r>
          </a:p>
        </p:txBody>
      </p:sp>
      <p:sp>
        <p:nvSpPr>
          <p:cNvPr id="1013" name="Rectangle 1012"/>
          <p:cNvSpPr/>
          <p:nvPr/>
        </p:nvSpPr>
        <p:spPr>
          <a:xfrm>
            <a:off x="1078992" y="2542032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4" name="Rectangle 1013"/>
          <p:cNvSpPr/>
          <p:nvPr/>
        </p:nvSpPr>
        <p:spPr>
          <a:xfrm>
            <a:off x="1463040" y="2542032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1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5" name="TextBox 1014"/>
          <p:cNvSpPr txBox="1"/>
          <p:nvPr/>
        </p:nvSpPr>
        <p:spPr>
          <a:xfrm>
            <a:off x="859536" y="3008376"/>
            <a:ext cx="274320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Times New Roman"/>
              </a:rPr>
              <a:t>S3 has a stale log</a:t>
            </a:r>
          </a:p>
        </p:txBody>
      </p:sp>
      <p:cxnSp>
        <p:nvCxnSpPr>
          <p:cNvPr id="1016" name="Connector 1015"/>
          <p:cNvCxnSpPr/>
          <p:nvPr/>
        </p:nvCxnSpPr>
        <p:spPr>
          <a:xfrm>
            <a:off x="3017520" y="2286000"/>
            <a:ext cx="914400" cy="0"/>
          </a:xfrm>
          <a:prstGeom prst="line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7" name="TextBox 1016"/>
          <p:cNvSpPr txBox="1"/>
          <p:nvPr/>
        </p:nvSpPr>
        <p:spPr>
          <a:xfrm>
            <a:off x="2827496" y="1572530"/>
            <a:ext cx="1280160" cy="68326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400" b="0" i="1" dirty="0">
                <a:latin typeface="Times New Roman"/>
              </a:rPr>
              <a:t>suppose S3</a:t>
            </a:r>
            <a:endParaRPr lang="en-US" sz="1400" b="0" i="1" dirty="0">
              <a:latin typeface="Times New Roman"/>
            </a:endParaRPr>
          </a:p>
          <a:p>
            <a:pPr algn="ctr"/>
            <a:r>
              <a:rPr lang="en-US" sz="1400" b="1" i="1" dirty="0">
                <a:solidFill>
                  <a:srgbClr val="C00000"/>
                </a:solidFill>
                <a:latin typeface="Times New Roman"/>
              </a:rPr>
              <a:t>incorrectly</a:t>
            </a:r>
            <a:endParaRPr sz="1400" b="1" i="1" dirty="0">
              <a:solidFill>
                <a:srgbClr val="C00000"/>
              </a:solidFill>
              <a:latin typeface="Times New Roman"/>
            </a:endParaRPr>
          </a:p>
          <a:p>
            <a:pPr algn="ctr"/>
            <a:r>
              <a:rPr sz="1400" b="0" i="1" dirty="0">
                <a:latin typeface="Times New Roman"/>
              </a:rPr>
              <a:t>wins term 2</a:t>
            </a:r>
          </a:p>
        </p:txBody>
      </p:sp>
      <p:sp>
        <p:nvSpPr>
          <p:cNvPr id="1018" name="TextBox 1017"/>
          <p:cNvSpPr txBox="1"/>
          <p:nvPr/>
        </p:nvSpPr>
        <p:spPr>
          <a:xfrm>
            <a:off x="4645152" y="1497473"/>
            <a:ext cx="384048" cy="22159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19" name="TextBox 1018"/>
          <p:cNvSpPr txBox="1"/>
          <p:nvPr/>
        </p:nvSpPr>
        <p:spPr>
          <a:xfrm>
            <a:off x="5029200" y="1497473"/>
            <a:ext cx="384048" cy="22159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20" name="TextBox 1019"/>
          <p:cNvSpPr txBox="1"/>
          <p:nvPr/>
        </p:nvSpPr>
        <p:spPr>
          <a:xfrm>
            <a:off x="5413248" y="1497473"/>
            <a:ext cx="384048" cy="221599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2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21" name="TextBox 1020"/>
          <p:cNvSpPr txBox="1"/>
          <p:nvPr/>
        </p:nvSpPr>
        <p:spPr>
          <a:xfrm>
            <a:off x="4114800" y="1775763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 dirty="0">
                <a:latin typeface="Times New Roman"/>
              </a:rPr>
              <a:t>S1</a:t>
            </a:r>
          </a:p>
        </p:txBody>
      </p:sp>
      <p:sp>
        <p:nvSpPr>
          <p:cNvPr id="1022" name="Rectangle 1021"/>
          <p:cNvSpPr/>
          <p:nvPr/>
        </p:nvSpPr>
        <p:spPr>
          <a:xfrm>
            <a:off x="4645152" y="173736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3" name="Rectangle 1022"/>
          <p:cNvSpPr/>
          <p:nvPr/>
        </p:nvSpPr>
        <p:spPr>
          <a:xfrm>
            <a:off x="5029200" y="173736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4" name="Rectangle 1023"/>
          <p:cNvSpPr/>
          <p:nvPr/>
        </p:nvSpPr>
        <p:spPr>
          <a:xfrm>
            <a:off x="5413248" y="1737360"/>
            <a:ext cx="384048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en-US" sz="1200" b="0" i="0" dirty="0">
                <a:solidFill>
                  <a:srgbClr val="000000"/>
                </a:solidFill>
                <a:latin typeface="Times New Roman"/>
              </a:rPr>
              <a:t>2</a:t>
            </a:r>
            <a:endParaRPr sz="1200" b="0" i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5" name="TextBox 1024"/>
          <p:cNvSpPr txBox="1"/>
          <p:nvPr/>
        </p:nvSpPr>
        <p:spPr>
          <a:xfrm>
            <a:off x="4114800" y="2178099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 dirty="0">
                <a:latin typeface="Times New Roman"/>
              </a:rPr>
              <a:t>S2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4645152" y="2139696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7" name="Rectangle 1026"/>
          <p:cNvSpPr/>
          <p:nvPr/>
        </p:nvSpPr>
        <p:spPr>
          <a:xfrm>
            <a:off x="5029200" y="2139696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8" name="Rectangle 1027"/>
          <p:cNvSpPr/>
          <p:nvPr/>
        </p:nvSpPr>
        <p:spPr>
          <a:xfrm>
            <a:off x="5413248" y="2139696"/>
            <a:ext cx="384048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en-US" sz="1200" b="0" i="0" dirty="0">
                <a:solidFill>
                  <a:srgbClr val="000000"/>
                </a:solidFill>
                <a:latin typeface="Times New Roman"/>
              </a:rPr>
              <a:t>2</a:t>
            </a:r>
            <a:endParaRPr sz="1200" b="0" i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9" name="TextBox 1028"/>
          <p:cNvSpPr txBox="1"/>
          <p:nvPr/>
        </p:nvSpPr>
        <p:spPr>
          <a:xfrm>
            <a:off x="4114800" y="2580435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S3</a:t>
            </a:r>
          </a:p>
        </p:txBody>
      </p:sp>
      <p:sp>
        <p:nvSpPr>
          <p:cNvPr id="1030" name="Rectangle 1029"/>
          <p:cNvSpPr/>
          <p:nvPr/>
        </p:nvSpPr>
        <p:spPr>
          <a:xfrm>
            <a:off x="4645152" y="2542032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1" name="Rectangle 1030"/>
          <p:cNvSpPr/>
          <p:nvPr/>
        </p:nvSpPr>
        <p:spPr>
          <a:xfrm>
            <a:off x="5029200" y="2542032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2" name="Rectangle 1031"/>
          <p:cNvSpPr/>
          <p:nvPr/>
        </p:nvSpPr>
        <p:spPr>
          <a:xfrm>
            <a:off x="5413248" y="2542032"/>
            <a:ext cx="384048" cy="329184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lang="en-US" sz="1200" b="0" i="0" dirty="0">
                <a:solidFill>
                  <a:srgbClr val="000000"/>
                </a:solidFill>
                <a:latin typeface="Times New Roman"/>
              </a:rPr>
              <a:t>2</a:t>
            </a:r>
            <a:endParaRPr sz="1200" b="0" i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33" name="TextBox 1032"/>
          <p:cNvSpPr txBox="1"/>
          <p:nvPr/>
        </p:nvSpPr>
        <p:spPr>
          <a:xfrm>
            <a:off x="4023360" y="3017520"/>
            <a:ext cx="329184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400" b="0" i="1" dirty="0">
                <a:solidFill>
                  <a:srgbClr val="595959"/>
                </a:solidFill>
                <a:latin typeface="Times New Roman"/>
              </a:rPr>
              <a:t>S3 (term </a:t>
            </a:r>
            <a:r>
              <a:rPr lang="en-US" sz="1400" b="0" i="1" dirty="0">
                <a:solidFill>
                  <a:srgbClr val="595959"/>
                </a:solidFill>
                <a:latin typeface="Times New Roman"/>
              </a:rPr>
              <a:t>2</a:t>
            </a:r>
            <a:r>
              <a:rPr sz="1400" b="0" i="1" dirty="0">
                <a:solidFill>
                  <a:srgbClr val="595959"/>
                </a:solidFill>
                <a:latin typeface="Times New Roman"/>
              </a:rPr>
              <a:t>) replicates its own entry </a:t>
            </a:r>
            <a:endParaRPr lang="en-US" sz="1400" b="0" i="1" dirty="0">
              <a:solidFill>
                <a:srgbClr val="595959"/>
              </a:solidFill>
              <a:latin typeface="Times New Roman"/>
            </a:endParaRPr>
          </a:p>
          <a:p>
            <a:pPr algn="l"/>
            <a:r>
              <a:rPr sz="1400" b="0" i="1" dirty="0">
                <a:solidFill>
                  <a:srgbClr val="595959"/>
                </a:solidFill>
                <a:latin typeface="Times New Roman"/>
              </a:rPr>
              <a:t>at index 3</a:t>
            </a:r>
          </a:p>
        </p:txBody>
      </p:sp>
      <p:sp>
        <p:nvSpPr>
          <p:cNvPr id="1034" name="Rectangle 1033"/>
          <p:cNvSpPr/>
          <p:nvPr/>
        </p:nvSpPr>
        <p:spPr>
          <a:xfrm>
            <a:off x="6675120" y="1691640"/>
            <a:ext cx="2103120" cy="1188720"/>
          </a:xfrm>
          <a:prstGeom prst="rect">
            <a:avLst/>
          </a:prstGeom>
          <a:solidFill>
            <a:srgbClr val="FBE5D6"/>
          </a:solidFill>
          <a:ln w="952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200" b="0" i="0" dirty="0">
                <a:solidFill>
                  <a:srgbClr val="000000"/>
                </a:solidFill>
                <a:latin typeface="Times New Roman"/>
              </a:rPr>
              <a:t>Entry ⟨1⟩ at index 3 was</a:t>
            </a:r>
          </a:p>
          <a:p>
            <a:pPr algn="ctr"/>
            <a:r>
              <a:rPr sz="1200" b="0" i="0" dirty="0">
                <a:solidFill>
                  <a:srgbClr val="000000"/>
                </a:solidFill>
                <a:latin typeface="Times New Roman"/>
              </a:rPr>
              <a:t>committed and applied by S1,</a:t>
            </a:r>
          </a:p>
          <a:p>
            <a:pPr algn="ctr"/>
            <a:r>
              <a:rPr sz="1200" b="0" i="0" dirty="0">
                <a:solidFill>
                  <a:srgbClr val="000000"/>
                </a:solidFill>
                <a:latin typeface="Times New Roman"/>
              </a:rPr>
              <a:t>then overwritten — lost!</a:t>
            </a:r>
          </a:p>
          <a:p>
            <a:pPr algn="ctr"/>
            <a:r>
              <a:rPr sz="1200" b="1" i="0" dirty="0">
                <a:solidFill>
                  <a:srgbClr val="C00000"/>
                </a:solidFill>
                <a:latin typeface="Times New Roman"/>
              </a:rPr>
              <a:t>Wrong!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/>
      <p:bldP spid="1001" grpId="0"/>
      <p:bldP spid="1002" grpId="0"/>
      <p:bldP spid="1003" grpId="0"/>
      <p:bldP spid="1004" grpId="0"/>
      <p:bldP spid="1005" grpId="0" animBg="1"/>
      <p:bldP spid="1006" grpId="0" animBg="1"/>
      <p:bldP spid="1007" grpId="0" animBg="1"/>
      <p:bldP spid="1008" grpId="0"/>
      <p:bldP spid="1009" grpId="0" animBg="1"/>
      <p:bldP spid="1010" grpId="0" animBg="1"/>
      <p:bldP spid="1011" grpId="0" animBg="1"/>
      <p:bldP spid="1012" grpId="0"/>
      <p:bldP spid="1013" grpId="0" animBg="1"/>
      <p:bldP spid="1014" grpId="0" animBg="1"/>
      <p:bldP spid="1015" grpId="0"/>
      <p:bldP spid="1016" grpId="0"/>
      <p:bldP spid="1017" grpId="0"/>
      <p:bldP spid="1018" grpId="0"/>
      <p:bldP spid="1019" grpId="0"/>
      <p:bldP spid="1020" grpId="0"/>
      <p:bldP spid="1021" grpId="0"/>
      <p:bldP spid="1022" grpId="0" animBg="1"/>
      <p:bldP spid="1023" grpId="0" animBg="1"/>
      <p:bldP spid="1024" grpId="0" animBg="1"/>
      <p:bldP spid="1025" grpId="0"/>
      <p:bldP spid="1026" grpId="0" animBg="1"/>
      <p:bldP spid="1027" grpId="0" animBg="1"/>
      <p:bldP spid="1028" grpId="0" animBg="1"/>
      <p:bldP spid="1029" grpId="0"/>
      <p:bldP spid="1030" grpId="0" animBg="1"/>
      <p:bldP spid="1031" grpId="0" animBg="1"/>
      <p:bldP spid="1032" grpId="0" animBg="1"/>
      <p:bldP spid="1033" grpId="0"/>
      <p:bldP spid="103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Whitney-BlackSC"/>
              </a:rPr>
              <a:t>Restrictions on Leader Election</a:t>
            </a:r>
            <a:endParaRPr sz="4400" dirty="0">
              <a:latin typeface="Whitney-BlackSC"/>
            </a:endParaRP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28</a:t>
            </a:fld>
            <a:endParaRPr lang="en-US"/>
          </a:p>
        </p:txBody>
      </p:sp>
      <p:sp>
        <p:nvSpPr>
          <p:cNvPr id="1027" name="TextBox 1026"/>
          <p:cNvSpPr txBox="1"/>
          <p:nvPr/>
        </p:nvSpPr>
        <p:spPr>
          <a:xfrm>
            <a:off x="304800" y="1203896"/>
            <a:ext cx="8534400" cy="94487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300"/>
              </a:spcBef>
            </a:pPr>
            <a:r>
              <a:rPr sz="1800" b="0" i="0" dirty="0">
                <a:latin typeface="Times New Roman"/>
              </a:rPr>
              <a:t>• During elections, choose the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candidate </a:t>
            </a:r>
            <a:r>
              <a:rPr lang="en-US" sz="1800" b="0" i="0" dirty="0">
                <a:solidFill>
                  <a:srgbClr val="C00000"/>
                </a:solidFill>
                <a:latin typeface="Times New Roman"/>
              </a:rPr>
              <a:t>C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with log </a:t>
            </a:r>
            <a:r>
              <a:rPr lang="en-US" sz="1800" b="0" i="0" dirty="0">
                <a:solidFill>
                  <a:srgbClr val="C00000"/>
                </a:solidFill>
                <a:latin typeface="Times New Roman"/>
              </a:rPr>
              <a:t>containing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all committed entries</a:t>
            </a:r>
          </a:p>
          <a:p>
            <a:pPr algn="l">
              <a:spcBef>
                <a:spcPts val="300"/>
              </a:spcBef>
            </a:pPr>
            <a:r>
              <a:rPr sz="1800" b="0" i="0" dirty="0">
                <a:latin typeface="Times New Roman"/>
              </a:rPr>
              <a:t>• Candidates include log info in </a:t>
            </a:r>
            <a:r>
              <a:rPr sz="1800" b="0" i="0" dirty="0" err="1">
                <a:latin typeface="Times New Roman"/>
              </a:rPr>
              <a:t>RequestVote</a:t>
            </a:r>
            <a:r>
              <a:rPr sz="1800" b="0" i="0" dirty="0">
                <a:latin typeface="Times New Roman"/>
              </a:rPr>
              <a:t> RPCs: index and term of their last log entry</a:t>
            </a:r>
          </a:p>
          <a:p>
            <a:pPr algn="l">
              <a:spcBef>
                <a:spcPts val="300"/>
              </a:spcBef>
            </a:pPr>
            <a:r>
              <a:rPr sz="1800" b="0" i="0" dirty="0">
                <a:latin typeface="Times New Roman"/>
              </a:rPr>
              <a:t>• Voting server V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denies</a:t>
            </a:r>
            <a:r>
              <a:rPr sz="1800" b="0" i="0" dirty="0">
                <a:latin typeface="Times New Roman"/>
              </a:rPr>
              <a:t> its vote if its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own log is “more complete”:</a:t>
            </a:r>
          </a:p>
        </p:txBody>
      </p:sp>
      <p:sp>
        <p:nvSpPr>
          <p:cNvPr id="1028" name="Rectangle 1027"/>
          <p:cNvSpPr/>
          <p:nvPr/>
        </p:nvSpPr>
        <p:spPr>
          <a:xfrm>
            <a:off x="1752600" y="2369130"/>
            <a:ext cx="4512130" cy="868680"/>
          </a:xfrm>
          <a:prstGeom prst="rect">
            <a:avLst/>
          </a:prstGeom>
          <a:solidFill>
            <a:srgbClr val="F2F2F2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 dirty="0">
                <a:solidFill>
                  <a:srgbClr val="000000"/>
                </a:solidFill>
                <a:latin typeface="Times New Roman"/>
              </a:rPr>
              <a:t>(</a:t>
            </a:r>
            <a:r>
              <a:rPr sz="1400" b="0" i="0" dirty="0" err="1">
                <a:solidFill>
                  <a:srgbClr val="000000"/>
                </a:solidFill>
                <a:latin typeface="Times New Roman"/>
              </a:rPr>
              <a:t>lastTermV</a:t>
            </a:r>
            <a:r>
              <a:rPr sz="1400" b="0" i="0" dirty="0">
                <a:solidFill>
                  <a:srgbClr val="000000"/>
                </a:solidFill>
                <a:latin typeface="Times New Roman"/>
              </a:rPr>
              <a:t> &gt;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</a:rPr>
              <a:t>lastTermC</a:t>
            </a:r>
            <a:r>
              <a:rPr sz="1400" b="0" i="0" dirty="0">
                <a:solidFill>
                  <a:srgbClr val="000000"/>
                </a:solidFill>
                <a:latin typeface="Times New Roman"/>
              </a:rPr>
              <a:t>)  ||</a:t>
            </a:r>
          </a:p>
          <a:p>
            <a:pPr algn="ctr"/>
            <a:r>
              <a:rPr sz="1400" b="0" i="0" dirty="0">
                <a:solidFill>
                  <a:srgbClr val="000000"/>
                </a:solidFill>
                <a:latin typeface="Times New Roman"/>
              </a:rPr>
              <a:t>(</a:t>
            </a:r>
            <a:r>
              <a:rPr sz="1400" b="0" i="0" dirty="0" err="1">
                <a:solidFill>
                  <a:srgbClr val="000000"/>
                </a:solidFill>
                <a:latin typeface="Times New Roman"/>
              </a:rPr>
              <a:t>lastTermV</a:t>
            </a:r>
            <a:r>
              <a:rPr sz="1400" b="0" i="0" dirty="0">
                <a:solidFill>
                  <a:srgbClr val="000000"/>
                </a:solidFill>
                <a:latin typeface="Times New Roman"/>
              </a:rPr>
              <a:t> ==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</a:rPr>
              <a:t>lastTermC</a:t>
            </a:r>
            <a:r>
              <a:rPr sz="1400" b="0" i="0" dirty="0">
                <a:solidFill>
                  <a:srgbClr val="000000"/>
                </a:solidFill>
                <a:latin typeface="Times New Roman"/>
              </a:rPr>
              <a:t>) &amp;&amp; (</a:t>
            </a:r>
            <a:r>
              <a:rPr sz="1400" b="0" i="0" dirty="0" err="1">
                <a:solidFill>
                  <a:srgbClr val="000000"/>
                </a:solidFill>
                <a:latin typeface="Times New Roman"/>
              </a:rPr>
              <a:t>lastIndexV</a:t>
            </a:r>
            <a:r>
              <a:rPr sz="1400" b="0" i="0" dirty="0">
                <a:solidFill>
                  <a:srgbClr val="000000"/>
                </a:solidFill>
                <a:latin typeface="Times New Roman"/>
              </a:rPr>
              <a:t> &gt; </a:t>
            </a:r>
            <a:r>
              <a:rPr sz="1400" b="0" i="0" dirty="0" err="1">
                <a:solidFill>
                  <a:srgbClr val="000000"/>
                </a:solidFill>
                <a:latin typeface="Times New Roman"/>
              </a:rPr>
              <a:t>lastIndexC</a:t>
            </a:r>
            <a:r>
              <a:rPr sz="1400" b="0" i="0" dirty="0">
                <a:solidFill>
                  <a:srgbClr val="000000"/>
                </a:solidFill>
                <a:latin typeface="Times New Roman"/>
              </a:rPr>
              <a:t>)</a:t>
            </a:r>
          </a:p>
        </p:txBody>
      </p:sp>
      <p:sp>
        <p:nvSpPr>
          <p:cNvPr id="1029" name="TextBox 1028"/>
          <p:cNvSpPr txBox="1"/>
          <p:nvPr/>
        </p:nvSpPr>
        <p:spPr>
          <a:xfrm>
            <a:off x="546354" y="3700433"/>
            <a:ext cx="5778246" cy="96026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2000" b="0" i="0" dirty="0">
                <a:latin typeface="Times New Roman"/>
              </a:rPr>
              <a:t>Leader will have the “</a:t>
            </a:r>
            <a:r>
              <a:rPr sz="2000" b="0" i="0" dirty="0">
                <a:solidFill>
                  <a:srgbClr val="C00000"/>
                </a:solidFill>
                <a:latin typeface="Times New Roman"/>
              </a:rPr>
              <a:t>most complete</a:t>
            </a:r>
            <a:r>
              <a:rPr sz="2000" b="0" i="0" dirty="0">
                <a:latin typeface="Times New Roman"/>
              </a:rPr>
              <a:t>” log among the electing majority</a:t>
            </a:r>
          </a:p>
          <a:p>
            <a:pPr algn="l"/>
            <a:endParaRPr sz="2000" b="0" i="0" dirty="0">
              <a:latin typeface="Times New Roman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/>
      <p:bldP spid="1028" grpId="0" animBg="1"/>
      <p:bldP spid="102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latin typeface="Whitney-BlackSC"/>
              </a:rPr>
              <a:t>Which log is more complete?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29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200" y="895350"/>
            <a:ext cx="8229600" cy="3139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800" b="0" i="0" dirty="0">
                <a:latin typeface="Times New Roman"/>
              </a:rPr>
              <a:t>Candidate C asks server S for a vote. Does S grant it?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457200" y="1417320"/>
            <a:ext cx="54864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300" b="1" i="0">
                <a:latin typeface="Times New Roman"/>
              </a:rPr>
              <a:t>(i)</a:t>
            </a:r>
          </a:p>
        </p:txBody>
      </p:sp>
      <p:sp>
        <p:nvSpPr>
          <p:cNvPr id="1002" name="TextBox 1001"/>
          <p:cNvSpPr txBox="1"/>
          <p:nvPr/>
        </p:nvSpPr>
        <p:spPr>
          <a:xfrm>
            <a:off x="914400" y="1455723"/>
            <a:ext cx="27432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1" i="0">
                <a:latin typeface="Times New Roman"/>
              </a:rPr>
              <a:t>C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1261872" y="114848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04" name="Rectangle 1003"/>
          <p:cNvSpPr/>
          <p:nvPr/>
        </p:nvSpPr>
        <p:spPr>
          <a:xfrm>
            <a:off x="1261872" y="14173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5" name="TextBox 1004"/>
          <p:cNvSpPr txBox="1"/>
          <p:nvPr/>
        </p:nvSpPr>
        <p:spPr>
          <a:xfrm>
            <a:off x="1645920" y="114848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06" name="Rectangle 1005"/>
          <p:cNvSpPr/>
          <p:nvPr/>
        </p:nvSpPr>
        <p:spPr>
          <a:xfrm>
            <a:off x="1645920" y="14173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7" name="TextBox 1006"/>
          <p:cNvSpPr txBox="1"/>
          <p:nvPr/>
        </p:nvSpPr>
        <p:spPr>
          <a:xfrm>
            <a:off x="2029968" y="114848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08" name="Rectangle 1007"/>
          <p:cNvSpPr/>
          <p:nvPr/>
        </p:nvSpPr>
        <p:spPr>
          <a:xfrm>
            <a:off x="2029968" y="14173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9" name="TextBox 1008"/>
          <p:cNvSpPr txBox="1"/>
          <p:nvPr/>
        </p:nvSpPr>
        <p:spPr>
          <a:xfrm>
            <a:off x="2414016" y="114848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2414016" y="141732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1" name="TextBox 1010"/>
          <p:cNvSpPr txBox="1"/>
          <p:nvPr/>
        </p:nvSpPr>
        <p:spPr>
          <a:xfrm>
            <a:off x="3840480" y="1455723"/>
            <a:ext cx="27432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1" i="0">
                <a:latin typeface="Times New Roman"/>
              </a:rPr>
              <a:t>S</a:t>
            </a:r>
          </a:p>
        </p:txBody>
      </p:sp>
      <p:sp>
        <p:nvSpPr>
          <p:cNvPr id="1012" name="TextBox 1011"/>
          <p:cNvSpPr txBox="1"/>
          <p:nvPr/>
        </p:nvSpPr>
        <p:spPr>
          <a:xfrm>
            <a:off x="4187952" y="114848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13" name="Rectangle 1012"/>
          <p:cNvSpPr/>
          <p:nvPr/>
        </p:nvSpPr>
        <p:spPr>
          <a:xfrm>
            <a:off x="4187952" y="1417320"/>
            <a:ext cx="384048" cy="329184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cxnSp>
        <p:nvCxnSpPr>
          <p:cNvPr id="1014" name="Connector 1013"/>
          <p:cNvCxnSpPr>
            <a:cxnSpLocks/>
          </p:cNvCxnSpPr>
          <p:nvPr/>
        </p:nvCxnSpPr>
        <p:spPr>
          <a:xfrm>
            <a:off x="2982448" y="1596390"/>
            <a:ext cx="893104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5" name="TextBox 1014"/>
          <p:cNvSpPr txBox="1"/>
          <p:nvPr/>
        </p:nvSpPr>
        <p:spPr>
          <a:xfrm>
            <a:off x="2971800" y="1234440"/>
            <a:ext cx="91440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400" b="0" i="1" dirty="0">
                <a:latin typeface="Times New Roman"/>
              </a:rPr>
              <a:t>vote?</a:t>
            </a:r>
          </a:p>
        </p:txBody>
      </p:sp>
      <p:sp>
        <p:nvSpPr>
          <p:cNvPr id="1016" name="TextBox 1015"/>
          <p:cNvSpPr txBox="1"/>
          <p:nvPr/>
        </p:nvSpPr>
        <p:spPr>
          <a:xfrm>
            <a:off x="6263640" y="1280160"/>
            <a:ext cx="274320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C00000"/>
                </a:solidFill>
                <a:latin typeface="Times New Roman"/>
              </a:rPr>
              <a:t>deny vot</a:t>
            </a:r>
            <a:r>
              <a:rPr lang="en-US" sz="1600" dirty="0">
                <a:solidFill>
                  <a:srgbClr val="C00000"/>
                </a:solidFill>
                <a:latin typeface="Times New Roman"/>
              </a:rPr>
              <a:t>e</a:t>
            </a:r>
            <a:endParaRPr sz="1600" b="0" i="0" dirty="0">
              <a:solidFill>
                <a:srgbClr val="C00000"/>
              </a:solidFill>
              <a:latin typeface="Times New Roman"/>
            </a:endParaRPr>
          </a:p>
        </p:txBody>
      </p:sp>
      <p:sp>
        <p:nvSpPr>
          <p:cNvPr id="1017" name="TextBox 1016"/>
          <p:cNvSpPr txBox="1"/>
          <p:nvPr/>
        </p:nvSpPr>
        <p:spPr>
          <a:xfrm>
            <a:off x="457200" y="2514600"/>
            <a:ext cx="54864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300" b="1" i="0">
                <a:latin typeface="Times New Roman"/>
              </a:rPr>
              <a:t>(ii)</a:t>
            </a:r>
          </a:p>
        </p:txBody>
      </p:sp>
      <p:sp>
        <p:nvSpPr>
          <p:cNvPr id="1018" name="TextBox 1017"/>
          <p:cNvSpPr txBox="1"/>
          <p:nvPr/>
        </p:nvSpPr>
        <p:spPr>
          <a:xfrm>
            <a:off x="914400" y="2553003"/>
            <a:ext cx="27432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1" i="0">
                <a:latin typeface="Times New Roman"/>
              </a:rPr>
              <a:t>C</a:t>
            </a:r>
          </a:p>
        </p:txBody>
      </p:sp>
      <p:sp>
        <p:nvSpPr>
          <p:cNvPr id="1019" name="TextBox 1018"/>
          <p:cNvSpPr txBox="1"/>
          <p:nvPr/>
        </p:nvSpPr>
        <p:spPr>
          <a:xfrm>
            <a:off x="1261872" y="224576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20" name="Rectangle 1019"/>
          <p:cNvSpPr/>
          <p:nvPr/>
        </p:nvSpPr>
        <p:spPr>
          <a:xfrm>
            <a:off x="1261872" y="25146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1" name="TextBox 1020"/>
          <p:cNvSpPr txBox="1"/>
          <p:nvPr/>
        </p:nvSpPr>
        <p:spPr>
          <a:xfrm>
            <a:off x="1645920" y="224576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22" name="Rectangle 1021"/>
          <p:cNvSpPr/>
          <p:nvPr/>
        </p:nvSpPr>
        <p:spPr>
          <a:xfrm>
            <a:off x="1645920" y="25146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3" name="TextBox 1022"/>
          <p:cNvSpPr txBox="1"/>
          <p:nvPr/>
        </p:nvSpPr>
        <p:spPr>
          <a:xfrm>
            <a:off x="3840480" y="2553003"/>
            <a:ext cx="27432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1" i="0">
                <a:latin typeface="Times New Roman"/>
              </a:rPr>
              <a:t>S</a:t>
            </a:r>
          </a:p>
        </p:txBody>
      </p:sp>
      <p:sp>
        <p:nvSpPr>
          <p:cNvPr id="1024" name="TextBox 1023"/>
          <p:cNvSpPr txBox="1"/>
          <p:nvPr/>
        </p:nvSpPr>
        <p:spPr>
          <a:xfrm>
            <a:off x="4187952" y="224576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25" name="Rectangle 1024"/>
          <p:cNvSpPr/>
          <p:nvPr/>
        </p:nvSpPr>
        <p:spPr>
          <a:xfrm>
            <a:off x="4187952" y="25146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6" name="TextBox 1025"/>
          <p:cNvSpPr txBox="1"/>
          <p:nvPr/>
        </p:nvSpPr>
        <p:spPr>
          <a:xfrm>
            <a:off x="4572000" y="224576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27" name="Rectangle 1026"/>
          <p:cNvSpPr/>
          <p:nvPr/>
        </p:nvSpPr>
        <p:spPr>
          <a:xfrm>
            <a:off x="4572000" y="25146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8" name="TextBox 1027"/>
          <p:cNvSpPr txBox="1"/>
          <p:nvPr/>
        </p:nvSpPr>
        <p:spPr>
          <a:xfrm>
            <a:off x="4956048" y="224576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29" name="Rectangle 1028"/>
          <p:cNvSpPr/>
          <p:nvPr/>
        </p:nvSpPr>
        <p:spPr>
          <a:xfrm>
            <a:off x="4956048" y="251460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cxnSp>
        <p:nvCxnSpPr>
          <p:cNvPr id="1030" name="Connector 1029"/>
          <p:cNvCxnSpPr/>
          <p:nvPr/>
        </p:nvCxnSpPr>
        <p:spPr>
          <a:xfrm>
            <a:off x="2341888" y="2693670"/>
            <a:ext cx="1442705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1" name="TextBox 1030"/>
          <p:cNvSpPr txBox="1"/>
          <p:nvPr/>
        </p:nvSpPr>
        <p:spPr>
          <a:xfrm>
            <a:off x="2606040" y="2331720"/>
            <a:ext cx="91440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400" b="0" i="1" dirty="0">
                <a:latin typeface="Times New Roman"/>
              </a:rPr>
              <a:t>vote?</a:t>
            </a:r>
          </a:p>
        </p:txBody>
      </p:sp>
      <p:sp>
        <p:nvSpPr>
          <p:cNvPr id="1032" name="TextBox 1031"/>
          <p:cNvSpPr txBox="1"/>
          <p:nvPr/>
        </p:nvSpPr>
        <p:spPr>
          <a:xfrm>
            <a:off x="6263640" y="2377440"/>
            <a:ext cx="274320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C00000"/>
                </a:solidFill>
                <a:latin typeface="Times New Roman"/>
              </a:rPr>
              <a:t>deny vote</a:t>
            </a:r>
          </a:p>
        </p:txBody>
      </p:sp>
      <p:sp>
        <p:nvSpPr>
          <p:cNvPr id="1033" name="TextBox 1032"/>
          <p:cNvSpPr txBox="1"/>
          <p:nvPr/>
        </p:nvSpPr>
        <p:spPr>
          <a:xfrm>
            <a:off x="457200" y="3611880"/>
            <a:ext cx="54864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300" b="1" i="0">
                <a:latin typeface="Times New Roman"/>
              </a:rPr>
              <a:t>(iii)</a:t>
            </a:r>
          </a:p>
        </p:txBody>
      </p:sp>
      <p:sp>
        <p:nvSpPr>
          <p:cNvPr id="1034" name="TextBox 1033"/>
          <p:cNvSpPr txBox="1"/>
          <p:nvPr/>
        </p:nvSpPr>
        <p:spPr>
          <a:xfrm>
            <a:off x="914400" y="3650283"/>
            <a:ext cx="27432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1" i="0">
                <a:latin typeface="Times New Roman"/>
              </a:rPr>
              <a:t>C</a:t>
            </a:r>
          </a:p>
        </p:txBody>
      </p:sp>
      <p:sp>
        <p:nvSpPr>
          <p:cNvPr id="1035" name="TextBox 1034"/>
          <p:cNvSpPr txBox="1"/>
          <p:nvPr/>
        </p:nvSpPr>
        <p:spPr>
          <a:xfrm>
            <a:off x="1261872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36" name="Rectangle 1035"/>
          <p:cNvSpPr/>
          <p:nvPr/>
        </p:nvSpPr>
        <p:spPr>
          <a:xfrm>
            <a:off x="1261872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7" name="TextBox 1036"/>
          <p:cNvSpPr txBox="1"/>
          <p:nvPr/>
        </p:nvSpPr>
        <p:spPr>
          <a:xfrm>
            <a:off x="1645920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38" name="Rectangle 1037"/>
          <p:cNvSpPr/>
          <p:nvPr/>
        </p:nvSpPr>
        <p:spPr>
          <a:xfrm>
            <a:off x="1645920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2029968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40" name="Rectangle 1039"/>
          <p:cNvSpPr/>
          <p:nvPr/>
        </p:nvSpPr>
        <p:spPr>
          <a:xfrm>
            <a:off x="2029968" y="3611880"/>
            <a:ext cx="384048" cy="329184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41" name="TextBox 1040"/>
          <p:cNvSpPr txBox="1"/>
          <p:nvPr/>
        </p:nvSpPr>
        <p:spPr>
          <a:xfrm>
            <a:off x="3840480" y="3650283"/>
            <a:ext cx="27432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1" i="0">
                <a:latin typeface="Times New Roman"/>
              </a:rPr>
              <a:t>S</a:t>
            </a:r>
          </a:p>
        </p:txBody>
      </p:sp>
      <p:sp>
        <p:nvSpPr>
          <p:cNvPr id="1042" name="TextBox 1041"/>
          <p:cNvSpPr txBox="1"/>
          <p:nvPr/>
        </p:nvSpPr>
        <p:spPr>
          <a:xfrm>
            <a:off x="4187952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43" name="Rectangle 1042"/>
          <p:cNvSpPr/>
          <p:nvPr/>
        </p:nvSpPr>
        <p:spPr>
          <a:xfrm>
            <a:off x="4187952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44" name="TextBox 1043"/>
          <p:cNvSpPr txBox="1"/>
          <p:nvPr/>
        </p:nvSpPr>
        <p:spPr>
          <a:xfrm>
            <a:off x="4572000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45" name="Rectangle 1044"/>
          <p:cNvSpPr/>
          <p:nvPr/>
        </p:nvSpPr>
        <p:spPr>
          <a:xfrm>
            <a:off x="4572000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46" name="TextBox 1045"/>
          <p:cNvSpPr txBox="1"/>
          <p:nvPr/>
        </p:nvSpPr>
        <p:spPr>
          <a:xfrm>
            <a:off x="4956048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47" name="Rectangle 1046"/>
          <p:cNvSpPr/>
          <p:nvPr/>
        </p:nvSpPr>
        <p:spPr>
          <a:xfrm>
            <a:off x="4956048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48" name="TextBox 1047"/>
          <p:cNvSpPr txBox="1"/>
          <p:nvPr/>
        </p:nvSpPr>
        <p:spPr>
          <a:xfrm>
            <a:off x="5340096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sp>
        <p:nvSpPr>
          <p:cNvPr id="1049" name="Rectangle 1048"/>
          <p:cNvSpPr/>
          <p:nvPr/>
        </p:nvSpPr>
        <p:spPr>
          <a:xfrm>
            <a:off x="5340096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50" name="TextBox 1049"/>
          <p:cNvSpPr txBox="1"/>
          <p:nvPr/>
        </p:nvSpPr>
        <p:spPr>
          <a:xfrm>
            <a:off x="5724144" y="3343043"/>
            <a:ext cx="384048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5</a:t>
            </a:r>
          </a:p>
        </p:txBody>
      </p:sp>
      <p:sp>
        <p:nvSpPr>
          <p:cNvPr id="1051" name="Rectangle 1050"/>
          <p:cNvSpPr/>
          <p:nvPr/>
        </p:nvSpPr>
        <p:spPr>
          <a:xfrm>
            <a:off x="5724144" y="3611880"/>
            <a:ext cx="384048" cy="329184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cxnSp>
        <p:nvCxnSpPr>
          <p:cNvPr id="1052" name="Connector 1051"/>
          <p:cNvCxnSpPr/>
          <p:nvPr/>
        </p:nvCxnSpPr>
        <p:spPr>
          <a:xfrm>
            <a:off x="2662168" y="3790950"/>
            <a:ext cx="1167905" cy="0"/>
          </a:xfrm>
          <a:prstGeom prst="line">
            <a:avLst/>
          </a:prstGeom>
          <a:ln w="15875">
            <a:solidFill>
              <a:srgbClr val="0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3" name="TextBox 1052"/>
          <p:cNvSpPr txBox="1"/>
          <p:nvPr/>
        </p:nvSpPr>
        <p:spPr>
          <a:xfrm>
            <a:off x="2788920" y="3429000"/>
            <a:ext cx="91440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400" b="0" i="1">
                <a:latin typeface="Times New Roman"/>
              </a:rPr>
              <a:t>vote?</a:t>
            </a:r>
          </a:p>
        </p:txBody>
      </p:sp>
      <p:sp>
        <p:nvSpPr>
          <p:cNvPr id="1054" name="TextBox 1053"/>
          <p:cNvSpPr txBox="1"/>
          <p:nvPr/>
        </p:nvSpPr>
        <p:spPr>
          <a:xfrm>
            <a:off x="6400800" y="3611880"/>
            <a:ext cx="62179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0" dirty="0">
                <a:solidFill>
                  <a:srgbClr val="38761D"/>
                </a:solidFill>
                <a:latin typeface="Times New Roman"/>
              </a:rPr>
              <a:t>grant vote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3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3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1" grpId="0"/>
      <p:bldP spid="1002" grpId="0"/>
      <p:bldP spid="1003" grpId="0"/>
      <p:bldP spid="1004" grpId="0" animBg="1"/>
      <p:bldP spid="1005" grpId="0"/>
      <p:bldP spid="1006" grpId="0" animBg="1"/>
      <p:bldP spid="1007" grpId="0"/>
      <p:bldP spid="1008" grpId="0" animBg="1"/>
      <p:bldP spid="1009" grpId="0"/>
      <p:bldP spid="1010" grpId="0" animBg="1"/>
      <p:bldP spid="1011" grpId="0"/>
      <p:bldP spid="1012" grpId="0"/>
      <p:bldP spid="1013" grpId="0" animBg="1"/>
      <p:bldP spid="1014" grpId="0"/>
      <p:bldP spid="1015" grpId="0"/>
      <p:bldP spid="1016" grpId="0"/>
      <p:bldP spid="1017" grpId="0"/>
      <p:bldP spid="1018" grpId="0"/>
      <p:bldP spid="1019" grpId="0"/>
      <p:bldP spid="1020" grpId="0" animBg="1"/>
      <p:bldP spid="1021" grpId="0"/>
      <p:bldP spid="1022" grpId="0" animBg="1"/>
      <p:bldP spid="1023" grpId="0"/>
      <p:bldP spid="1024" grpId="0"/>
      <p:bldP spid="1025" grpId="0" animBg="1"/>
      <p:bldP spid="1026" grpId="0"/>
      <p:bldP spid="1027" grpId="0" animBg="1"/>
      <p:bldP spid="1028" grpId="0"/>
      <p:bldP spid="1029" grpId="0" animBg="1"/>
      <p:bldP spid="1030" grpId="0"/>
      <p:bldP spid="1031" grpId="0"/>
      <p:bldP spid="1032" grpId="0"/>
      <p:bldP spid="1033" grpId="0"/>
      <p:bldP spid="1034" grpId="0"/>
      <p:bldP spid="1035" grpId="0"/>
      <p:bldP spid="1036" grpId="0" animBg="1"/>
      <p:bldP spid="1037" grpId="0"/>
      <p:bldP spid="1038" grpId="0" animBg="1"/>
      <p:bldP spid="1039" grpId="0"/>
      <p:bldP spid="1040" grpId="0" animBg="1"/>
      <p:bldP spid="1041" grpId="0"/>
      <p:bldP spid="1042" grpId="0"/>
      <p:bldP spid="1043" grpId="0" animBg="1"/>
      <p:bldP spid="1044" grpId="0"/>
      <p:bldP spid="1045" grpId="0" animBg="1"/>
      <p:bldP spid="1046" grpId="0"/>
      <p:bldP spid="1047" grpId="0" animBg="1"/>
      <p:bldP spid="1048" grpId="0"/>
      <p:bldP spid="1049" grpId="0" animBg="1"/>
      <p:bldP spid="1050" grpId="0"/>
      <p:bldP spid="1051" grpId="0" animBg="1"/>
      <p:bldP spid="1052" grpId="0"/>
      <p:bldP spid="1053" grpId="0"/>
      <p:bldP spid="105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>
                <a:latin typeface="Whitney-BlackSC"/>
              </a:rPr>
              <a:t>Committing: Entry from Earlier Term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30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457200" y="960120"/>
            <a:ext cx="822960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lang="en-US" sz="1400" b="1" dirty="0">
                <a:latin typeface="Times New Roman"/>
              </a:rPr>
              <a:t>L</a:t>
            </a:r>
            <a:r>
              <a:rPr sz="1400" b="1" i="0" dirty="0">
                <a:latin typeface="Times New Roman"/>
              </a:rPr>
              <a:t>eader is trying to finish committing an entry from an </a:t>
            </a:r>
            <a:r>
              <a:rPr sz="1400" b="1" i="0" dirty="0">
                <a:solidFill>
                  <a:srgbClr val="C00000"/>
                </a:solidFill>
                <a:latin typeface="Times New Roman"/>
              </a:rPr>
              <a:t>earlier</a:t>
            </a:r>
            <a:r>
              <a:rPr sz="1400" b="1" i="0" dirty="0">
                <a:latin typeface="Times New Roman"/>
              </a:rPr>
              <a:t> term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1444752" y="1261717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02" name="TextBox 1001"/>
          <p:cNvSpPr txBox="1"/>
          <p:nvPr/>
        </p:nvSpPr>
        <p:spPr>
          <a:xfrm>
            <a:off x="1856232" y="1261717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2267712" y="1261717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2679192" y="1261717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sp>
        <p:nvSpPr>
          <p:cNvPr id="1005" name="TextBox 1004"/>
          <p:cNvSpPr txBox="1"/>
          <p:nvPr/>
        </p:nvSpPr>
        <p:spPr>
          <a:xfrm>
            <a:off x="3090672" y="1261717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5</a:t>
            </a:r>
          </a:p>
        </p:txBody>
      </p:sp>
      <p:sp>
        <p:nvSpPr>
          <p:cNvPr id="1006" name="TextBox 1005"/>
          <p:cNvSpPr txBox="1"/>
          <p:nvPr/>
        </p:nvSpPr>
        <p:spPr>
          <a:xfrm>
            <a:off x="914400" y="1579930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S1</a:t>
            </a:r>
          </a:p>
        </p:txBody>
      </p:sp>
      <p:sp>
        <p:nvSpPr>
          <p:cNvPr id="1007" name="Rectangle 1006"/>
          <p:cNvSpPr/>
          <p:nvPr/>
        </p:nvSpPr>
        <p:spPr>
          <a:xfrm>
            <a:off x="1444752" y="1532382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8" name="Rectangle 1007"/>
          <p:cNvSpPr/>
          <p:nvPr/>
        </p:nvSpPr>
        <p:spPr>
          <a:xfrm>
            <a:off x="1856232" y="1532382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2267712" y="1532382"/>
            <a:ext cx="411480" cy="347472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2679192" y="1532382"/>
            <a:ext cx="411480" cy="347472"/>
          </a:xfrm>
          <a:prstGeom prst="rect">
            <a:avLst/>
          </a:prstGeom>
          <a:solidFill>
            <a:srgbClr val="F8CBAD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4</a:t>
            </a:r>
          </a:p>
        </p:txBody>
      </p:sp>
      <p:sp>
        <p:nvSpPr>
          <p:cNvPr id="1011" name="TextBox 1010"/>
          <p:cNvSpPr txBox="1"/>
          <p:nvPr/>
        </p:nvSpPr>
        <p:spPr>
          <a:xfrm>
            <a:off x="914400" y="2000554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S2</a:t>
            </a:r>
          </a:p>
        </p:txBody>
      </p:sp>
      <p:sp>
        <p:nvSpPr>
          <p:cNvPr id="1012" name="Rectangle 1011"/>
          <p:cNvSpPr/>
          <p:nvPr/>
        </p:nvSpPr>
        <p:spPr>
          <a:xfrm>
            <a:off x="1444752" y="1953006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3" name="Rectangle 1012"/>
          <p:cNvSpPr/>
          <p:nvPr/>
        </p:nvSpPr>
        <p:spPr>
          <a:xfrm>
            <a:off x="1856232" y="1953006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4" name="Rectangle 1013"/>
          <p:cNvSpPr/>
          <p:nvPr/>
        </p:nvSpPr>
        <p:spPr>
          <a:xfrm>
            <a:off x="2267712" y="1953006"/>
            <a:ext cx="411480" cy="347472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15" name="TextBox 1014"/>
          <p:cNvSpPr txBox="1"/>
          <p:nvPr/>
        </p:nvSpPr>
        <p:spPr>
          <a:xfrm>
            <a:off x="914400" y="2421178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S3</a:t>
            </a:r>
          </a:p>
        </p:txBody>
      </p:sp>
      <p:sp>
        <p:nvSpPr>
          <p:cNvPr id="1016" name="Rectangle 1015"/>
          <p:cNvSpPr/>
          <p:nvPr/>
        </p:nvSpPr>
        <p:spPr>
          <a:xfrm>
            <a:off x="1444752" y="2373630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7" name="Rectangle 1016"/>
          <p:cNvSpPr/>
          <p:nvPr/>
        </p:nvSpPr>
        <p:spPr>
          <a:xfrm>
            <a:off x="1856232" y="2373630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8" name="TextBox 1017"/>
          <p:cNvSpPr txBox="1"/>
          <p:nvPr/>
        </p:nvSpPr>
        <p:spPr>
          <a:xfrm>
            <a:off x="914400" y="2841802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S4</a:t>
            </a:r>
          </a:p>
        </p:txBody>
      </p:sp>
      <p:sp>
        <p:nvSpPr>
          <p:cNvPr id="1019" name="Rectangle 1018"/>
          <p:cNvSpPr/>
          <p:nvPr/>
        </p:nvSpPr>
        <p:spPr>
          <a:xfrm>
            <a:off x="1444752" y="2794254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0" name="Rectangle 1019"/>
          <p:cNvSpPr/>
          <p:nvPr/>
        </p:nvSpPr>
        <p:spPr>
          <a:xfrm>
            <a:off x="1856232" y="2794254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1" name="TextBox 1020"/>
          <p:cNvSpPr txBox="1"/>
          <p:nvPr/>
        </p:nvSpPr>
        <p:spPr>
          <a:xfrm>
            <a:off x="914400" y="3262426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S5</a:t>
            </a:r>
          </a:p>
        </p:txBody>
      </p:sp>
      <p:sp>
        <p:nvSpPr>
          <p:cNvPr id="1022" name="Rectangle 1021"/>
          <p:cNvSpPr/>
          <p:nvPr/>
        </p:nvSpPr>
        <p:spPr>
          <a:xfrm>
            <a:off x="1444752" y="3214878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3" name="Rectangle 1022"/>
          <p:cNvSpPr/>
          <p:nvPr/>
        </p:nvSpPr>
        <p:spPr>
          <a:xfrm>
            <a:off x="1856232" y="3214878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4" name="Rectangle 1023"/>
          <p:cNvSpPr/>
          <p:nvPr/>
        </p:nvSpPr>
        <p:spPr>
          <a:xfrm>
            <a:off x="2267712" y="3214878"/>
            <a:ext cx="411480" cy="347472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5" name="Rectangle 1024"/>
          <p:cNvSpPr/>
          <p:nvPr/>
        </p:nvSpPr>
        <p:spPr>
          <a:xfrm>
            <a:off x="2679192" y="3214878"/>
            <a:ext cx="411480" cy="347472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3090672" y="3214878"/>
            <a:ext cx="411480" cy="347472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7" name="TextBox 1026"/>
          <p:cNvSpPr txBox="1"/>
          <p:nvPr/>
        </p:nvSpPr>
        <p:spPr>
          <a:xfrm>
            <a:off x="3136392" y="1566672"/>
            <a:ext cx="219456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Times New Roman"/>
              </a:rPr>
              <a:t>← leader for term 4</a:t>
            </a:r>
          </a:p>
        </p:txBody>
      </p:sp>
      <p:sp>
        <p:nvSpPr>
          <p:cNvPr id="1028" name="Rectangle 1027"/>
          <p:cNvSpPr/>
          <p:nvPr/>
        </p:nvSpPr>
        <p:spPr>
          <a:xfrm>
            <a:off x="2267712" y="2373630"/>
            <a:ext cx="411480" cy="347472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29" name="Rectangle 1028"/>
          <p:cNvSpPr/>
          <p:nvPr/>
        </p:nvSpPr>
        <p:spPr>
          <a:xfrm>
            <a:off x="2240280" y="1486662"/>
            <a:ext cx="466344" cy="1243584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 sz="1400"/>
          </a:p>
        </p:txBody>
      </p:sp>
      <p:sp>
        <p:nvSpPr>
          <p:cNvPr id="1030" name="TextBox 1029"/>
          <p:cNvSpPr txBox="1"/>
          <p:nvPr/>
        </p:nvSpPr>
        <p:spPr>
          <a:xfrm>
            <a:off x="3886200" y="2002823"/>
            <a:ext cx="237744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Times New Roman"/>
              </a:rPr>
              <a:t>AppendEntries for index 3 just succeeded on S3</a:t>
            </a:r>
          </a:p>
        </p:txBody>
      </p:sp>
      <p:sp>
        <p:nvSpPr>
          <p:cNvPr id="1031" name="TextBox 1030"/>
          <p:cNvSpPr txBox="1"/>
          <p:nvPr/>
        </p:nvSpPr>
        <p:spPr>
          <a:xfrm>
            <a:off x="457200" y="3867150"/>
            <a:ext cx="6705600" cy="102181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0" i="0" dirty="0">
                <a:latin typeface="Times New Roman"/>
              </a:rPr>
              <a:t>Entry 3 is now on a majority (S1, S2, S3)</a:t>
            </a:r>
            <a:r>
              <a:rPr lang="en-US" sz="1600" b="0" i="0" dirty="0">
                <a:latin typeface="Times New Roman"/>
              </a:rPr>
              <a:t>; </a:t>
            </a:r>
            <a:r>
              <a:rPr sz="1600" b="0" i="0" dirty="0">
                <a:latin typeface="Times New Roman"/>
              </a:rPr>
              <a:t>but it </a:t>
            </a:r>
            <a:r>
              <a:rPr lang="en-US" sz="1600" b="1" i="0" dirty="0">
                <a:solidFill>
                  <a:srgbClr val="C00000"/>
                </a:solidFill>
                <a:latin typeface="Times New Roman"/>
              </a:rPr>
              <a:t>cannot be </a:t>
            </a:r>
            <a:r>
              <a:rPr sz="1600" b="0" i="0" dirty="0">
                <a:solidFill>
                  <a:srgbClr val="C00000"/>
                </a:solidFill>
                <a:latin typeface="Times New Roman"/>
              </a:rPr>
              <a:t>safely committed</a:t>
            </a:r>
            <a:r>
              <a:rPr sz="1600" b="0" i="0" dirty="0">
                <a:latin typeface="Times New Roman"/>
              </a:rPr>
              <a:t>:</a:t>
            </a:r>
          </a:p>
          <a:p>
            <a:pPr algn="l"/>
            <a:r>
              <a:rPr sz="1600" b="0" i="0" dirty="0">
                <a:latin typeface="Times New Roman"/>
              </a:rPr>
              <a:t>S5 can still be elected leader for term 5 </a:t>
            </a:r>
            <a:endParaRPr lang="en-US" sz="1600" b="0" i="0" dirty="0">
              <a:latin typeface="Times New Roman"/>
            </a:endParaRPr>
          </a:p>
          <a:p>
            <a:pPr algn="l"/>
            <a:r>
              <a:rPr lang="en-US" sz="1600" dirty="0">
                <a:latin typeface="Times New Roman"/>
              </a:rPr>
              <a:t>	</a:t>
            </a:r>
            <a:r>
              <a:rPr sz="1600" b="0" i="0" dirty="0">
                <a:latin typeface="Times New Roman"/>
              </a:rPr>
              <a:t>(its last term 3 &gt; 2, so S2, S3, S4 would vote for it). </a:t>
            </a:r>
            <a:endParaRPr lang="en-US" sz="1600" b="0" i="0" dirty="0">
              <a:latin typeface="Times New Roman"/>
            </a:endParaRPr>
          </a:p>
          <a:p>
            <a:pPr algn="l"/>
            <a:r>
              <a:rPr sz="1600" b="0" i="0" dirty="0">
                <a:latin typeface="Times New Roman"/>
              </a:rPr>
              <a:t>If elected, it overwrites entry 3 on S1, S2 and S3!</a:t>
            </a:r>
          </a:p>
        </p:txBody>
      </p:sp>
      <p:sp>
        <p:nvSpPr>
          <p:cNvPr id="1032" name="Rectangle 1031"/>
          <p:cNvSpPr/>
          <p:nvPr/>
        </p:nvSpPr>
        <p:spPr>
          <a:xfrm>
            <a:off x="2240280" y="3187446"/>
            <a:ext cx="1289304" cy="402336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 sz="1400"/>
          </a:p>
        </p:txBody>
      </p:sp>
      <p:sp>
        <p:nvSpPr>
          <p:cNvPr id="1033" name="TextBox 1032"/>
          <p:cNvSpPr txBox="1"/>
          <p:nvPr/>
        </p:nvSpPr>
        <p:spPr>
          <a:xfrm>
            <a:off x="3794760" y="3257550"/>
            <a:ext cx="2560320" cy="4678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400" b="0" i="1" dirty="0">
                <a:solidFill>
                  <a:srgbClr val="C00000"/>
                </a:solidFill>
                <a:latin typeface="Times New Roman"/>
              </a:rPr>
              <a:t>S5: last term 3 beats S2–S4’s last term 2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0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0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nimBg="1"/>
      <p:bldP spid="1029" grpId="0" animBg="1"/>
      <p:bldP spid="1030" grpId="0"/>
      <p:bldP spid="1031" grpId="0" build="p"/>
      <p:bldP spid="1032" grpId="0" animBg="1"/>
      <p:bldP spid="10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Whitney-BlackSC"/>
              </a:rPr>
              <a:t>Restrictions on</a:t>
            </a:r>
            <a:r>
              <a:rPr sz="3600" dirty="0">
                <a:latin typeface="Whitney-BlackSC"/>
              </a:rPr>
              <a:t> Commitment 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31</a:t>
            </a:fld>
            <a:endParaRPr lang="en-US"/>
          </a:p>
        </p:txBody>
      </p:sp>
      <p:sp>
        <p:nvSpPr>
          <p:cNvPr id="1000" name="TextBox 999"/>
          <p:cNvSpPr txBox="1"/>
          <p:nvPr/>
        </p:nvSpPr>
        <p:spPr>
          <a:xfrm>
            <a:off x="502921" y="1135683"/>
            <a:ext cx="4389120" cy="236064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spcBef>
                <a:spcPts val="300"/>
              </a:spcBef>
            </a:pPr>
            <a:r>
              <a:rPr sz="1800" i="0" dirty="0">
                <a:latin typeface="Times New Roman"/>
              </a:rPr>
              <a:t>For a leader to decide an entry is </a:t>
            </a:r>
            <a:r>
              <a:rPr sz="1800" i="0" dirty="0">
                <a:solidFill>
                  <a:srgbClr val="C00000"/>
                </a:solidFill>
                <a:latin typeface="Times New Roman"/>
              </a:rPr>
              <a:t>committed</a:t>
            </a:r>
            <a:r>
              <a:rPr sz="1800" i="0" dirty="0">
                <a:latin typeface="Times New Roman"/>
              </a:rPr>
              <a:t>:</a:t>
            </a:r>
          </a:p>
          <a:p>
            <a:pPr algn="l">
              <a:spcBef>
                <a:spcPts val="300"/>
              </a:spcBef>
            </a:pPr>
            <a:r>
              <a:rPr sz="1800" b="0" i="0" dirty="0">
                <a:latin typeface="Times New Roman"/>
              </a:rPr>
              <a:t>• </a:t>
            </a:r>
            <a:r>
              <a:rPr lang="en-US" sz="1800" b="0" i="0" dirty="0">
                <a:latin typeface="Times New Roman"/>
              </a:rPr>
              <a:t>that </a:t>
            </a:r>
            <a:r>
              <a:rPr lang="en-US" sz="1800" b="0" i="0" dirty="0">
                <a:solidFill>
                  <a:srgbClr val="C00000"/>
                </a:solidFill>
                <a:latin typeface="Times New Roman"/>
              </a:rPr>
              <a:t>entry</a:t>
            </a:r>
            <a:r>
              <a:rPr lang="en-US" sz="1800" b="0" i="0" dirty="0">
                <a:latin typeface="Times New Roman"/>
              </a:rPr>
              <a:t> </a:t>
            </a:r>
            <a:r>
              <a:rPr sz="1800" b="0" i="0" dirty="0">
                <a:latin typeface="Times New Roman"/>
              </a:rPr>
              <a:t>must be on a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majority</a:t>
            </a:r>
            <a:endParaRPr sz="18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800" b="0" i="0" dirty="0">
                <a:latin typeface="Times New Roman"/>
              </a:rPr>
              <a:t>• At least one entry from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leader’s current term </a:t>
            </a:r>
            <a:r>
              <a:rPr sz="1800" b="0" i="0" dirty="0">
                <a:latin typeface="Times New Roman"/>
              </a:rPr>
              <a:t>must </a:t>
            </a:r>
            <a:r>
              <a:rPr sz="1800" b="0" i="0" dirty="0">
                <a:solidFill>
                  <a:srgbClr val="C00000"/>
                </a:solidFill>
                <a:latin typeface="Times New Roman"/>
              </a:rPr>
              <a:t>also </a:t>
            </a:r>
            <a:r>
              <a:rPr sz="1800" b="0" i="0" dirty="0">
                <a:latin typeface="Times New Roman"/>
              </a:rPr>
              <a:t>be </a:t>
            </a:r>
            <a:r>
              <a:rPr lang="en-US" sz="1800" b="0" i="0" dirty="0">
                <a:latin typeface="Times New Roman"/>
              </a:rPr>
              <a:t>on</a:t>
            </a:r>
            <a:r>
              <a:rPr sz="1800" b="0" i="0" dirty="0">
                <a:latin typeface="Times New Roman"/>
              </a:rPr>
              <a:t> a majority </a:t>
            </a:r>
          </a:p>
          <a:p>
            <a:pPr algn="l">
              <a:spcBef>
                <a:spcPts val="300"/>
              </a:spcBef>
            </a:pPr>
            <a:endParaRPr sz="1600" b="0" i="0" dirty="0">
              <a:latin typeface="Times New Roman"/>
            </a:endParaRP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Once entry 4 (term 4) is committed:</a:t>
            </a: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• S5 cannot be elected leader for term 5</a:t>
            </a:r>
          </a:p>
          <a:p>
            <a:pPr algn="l">
              <a:spcBef>
                <a:spcPts val="300"/>
              </a:spcBef>
            </a:pPr>
            <a:r>
              <a:rPr sz="1600" b="0" i="0" dirty="0">
                <a:latin typeface="Times New Roman"/>
              </a:rPr>
              <a:t>• Entries 3 and 4 are both safe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5650992" y="1009495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1</a:t>
            </a:r>
          </a:p>
        </p:txBody>
      </p:sp>
      <p:sp>
        <p:nvSpPr>
          <p:cNvPr id="1002" name="TextBox 1001"/>
          <p:cNvSpPr txBox="1"/>
          <p:nvPr/>
        </p:nvSpPr>
        <p:spPr>
          <a:xfrm>
            <a:off x="6062472" y="1009495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2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6473952" y="1009495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3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6885431" y="1009495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4</a:t>
            </a:r>
          </a:p>
        </p:txBody>
      </p:sp>
      <p:sp>
        <p:nvSpPr>
          <p:cNvPr id="1005" name="TextBox 1004"/>
          <p:cNvSpPr txBox="1"/>
          <p:nvPr/>
        </p:nvSpPr>
        <p:spPr>
          <a:xfrm>
            <a:off x="7296912" y="1009495"/>
            <a:ext cx="411480" cy="252377"/>
          </a:xfrm>
          <a:prstGeom prst="rect">
            <a:avLst/>
          </a:prstGeom>
          <a:noFill/>
        </p:spPr>
        <p:txBody>
          <a:bodyPr wrap="square" lIns="27432" tIns="18288" rIns="27432" bIns="18288" anchor="b">
            <a:spAutoFit/>
          </a:bodyPr>
          <a:lstStyle/>
          <a:p>
            <a:pPr algn="ctr"/>
            <a:r>
              <a:rPr sz="1400" b="0" i="0">
                <a:solidFill>
                  <a:srgbClr val="595959"/>
                </a:solidFill>
                <a:latin typeface="Times New Roman"/>
              </a:rPr>
              <a:t>5</a:t>
            </a:r>
          </a:p>
        </p:txBody>
      </p:sp>
      <p:sp>
        <p:nvSpPr>
          <p:cNvPr id="1006" name="TextBox 1005"/>
          <p:cNvSpPr txBox="1"/>
          <p:nvPr/>
        </p:nvSpPr>
        <p:spPr>
          <a:xfrm>
            <a:off x="5120640" y="1327707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S1</a:t>
            </a:r>
          </a:p>
        </p:txBody>
      </p:sp>
      <p:sp>
        <p:nvSpPr>
          <p:cNvPr id="1007" name="Rectangle 1006"/>
          <p:cNvSpPr/>
          <p:nvPr/>
        </p:nvSpPr>
        <p:spPr>
          <a:xfrm>
            <a:off x="5650992" y="1280160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8" name="Rectangle 1007"/>
          <p:cNvSpPr/>
          <p:nvPr/>
        </p:nvSpPr>
        <p:spPr>
          <a:xfrm>
            <a:off x="6062472" y="1280160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09" name="Rectangle 1008"/>
          <p:cNvSpPr/>
          <p:nvPr/>
        </p:nvSpPr>
        <p:spPr>
          <a:xfrm>
            <a:off x="6473952" y="1280160"/>
            <a:ext cx="411480" cy="347472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10" name="Rectangle 1009"/>
          <p:cNvSpPr/>
          <p:nvPr/>
        </p:nvSpPr>
        <p:spPr>
          <a:xfrm>
            <a:off x="6885432" y="1280160"/>
            <a:ext cx="411480" cy="347472"/>
          </a:xfrm>
          <a:prstGeom prst="rect">
            <a:avLst/>
          </a:prstGeom>
          <a:solidFill>
            <a:srgbClr val="F8CBAD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4</a:t>
            </a:r>
          </a:p>
        </p:txBody>
      </p:sp>
      <p:sp>
        <p:nvSpPr>
          <p:cNvPr id="1011" name="TextBox 1010"/>
          <p:cNvSpPr txBox="1"/>
          <p:nvPr/>
        </p:nvSpPr>
        <p:spPr>
          <a:xfrm>
            <a:off x="5120640" y="1748331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S2</a:t>
            </a:r>
          </a:p>
        </p:txBody>
      </p:sp>
      <p:sp>
        <p:nvSpPr>
          <p:cNvPr id="1012" name="Rectangle 1011"/>
          <p:cNvSpPr/>
          <p:nvPr/>
        </p:nvSpPr>
        <p:spPr>
          <a:xfrm>
            <a:off x="5650992" y="1700784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3" name="Rectangle 1012"/>
          <p:cNvSpPr/>
          <p:nvPr/>
        </p:nvSpPr>
        <p:spPr>
          <a:xfrm>
            <a:off x="6062472" y="1700784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4" name="Rectangle 1013"/>
          <p:cNvSpPr/>
          <p:nvPr/>
        </p:nvSpPr>
        <p:spPr>
          <a:xfrm>
            <a:off x="6473952" y="1700784"/>
            <a:ext cx="411480" cy="347472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15" name="TextBox 1014"/>
          <p:cNvSpPr txBox="1"/>
          <p:nvPr/>
        </p:nvSpPr>
        <p:spPr>
          <a:xfrm>
            <a:off x="5120640" y="2168955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S3</a:t>
            </a:r>
          </a:p>
        </p:txBody>
      </p:sp>
      <p:sp>
        <p:nvSpPr>
          <p:cNvPr id="1016" name="Rectangle 1015"/>
          <p:cNvSpPr/>
          <p:nvPr/>
        </p:nvSpPr>
        <p:spPr>
          <a:xfrm>
            <a:off x="5650992" y="2121408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7" name="Rectangle 1016"/>
          <p:cNvSpPr/>
          <p:nvPr/>
        </p:nvSpPr>
        <p:spPr>
          <a:xfrm>
            <a:off x="6062472" y="2121408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18" name="Rectangle 1017"/>
          <p:cNvSpPr/>
          <p:nvPr/>
        </p:nvSpPr>
        <p:spPr>
          <a:xfrm>
            <a:off x="6473952" y="2121408"/>
            <a:ext cx="411480" cy="347472"/>
          </a:xfrm>
          <a:prstGeom prst="rect">
            <a:avLst/>
          </a:prstGeom>
          <a:solidFill>
            <a:srgbClr val="BDD7EE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019" name="TextBox 1018"/>
          <p:cNvSpPr txBox="1"/>
          <p:nvPr/>
        </p:nvSpPr>
        <p:spPr>
          <a:xfrm>
            <a:off x="5120640" y="2589579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S4</a:t>
            </a:r>
          </a:p>
        </p:txBody>
      </p:sp>
      <p:sp>
        <p:nvSpPr>
          <p:cNvPr id="1020" name="Rectangle 1019"/>
          <p:cNvSpPr/>
          <p:nvPr/>
        </p:nvSpPr>
        <p:spPr>
          <a:xfrm>
            <a:off x="5650992" y="2542032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1" name="Rectangle 1020"/>
          <p:cNvSpPr/>
          <p:nvPr/>
        </p:nvSpPr>
        <p:spPr>
          <a:xfrm>
            <a:off x="6062472" y="2542032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2" name="TextBox 1021"/>
          <p:cNvSpPr txBox="1"/>
          <p:nvPr/>
        </p:nvSpPr>
        <p:spPr>
          <a:xfrm>
            <a:off x="5120640" y="3010203"/>
            <a:ext cx="457200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400" b="0" i="0">
                <a:latin typeface="Times New Roman"/>
              </a:rPr>
              <a:t>S5</a:t>
            </a:r>
          </a:p>
        </p:txBody>
      </p:sp>
      <p:sp>
        <p:nvSpPr>
          <p:cNvPr id="1023" name="Rectangle 1022"/>
          <p:cNvSpPr/>
          <p:nvPr/>
        </p:nvSpPr>
        <p:spPr>
          <a:xfrm>
            <a:off x="5650992" y="2962656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4" name="Rectangle 1023"/>
          <p:cNvSpPr/>
          <p:nvPr/>
        </p:nvSpPr>
        <p:spPr>
          <a:xfrm>
            <a:off x="6062472" y="2962656"/>
            <a:ext cx="411480" cy="347472"/>
          </a:xfrm>
          <a:prstGeom prst="rect">
            <a:avLst/>
          </a:prstGeom>
          <a:solidFill>
            <a:srgbClr val="C5E0B4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025" name="Rectangle 1024"/>
          <p:cNvSpPr/>
          <p:nvPr/>
        </p:nvSpPr>
        <p:spPr>
          <a:xfrm>
            <a:off x="6473952" y="2962656"/>
            <a:ext cx="411480" cy="347472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6885432" y="2962656"/>
            <a:ext cx="411480" cy="347472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7" name="Rectangle 1026"/>
          <p:cNvSpPr/>
          <p:nvPr/>
        </p:nvSpPr>
        <p:spPr>
          <a:xfrm>
            <a:off x="7296912" y="2962656"/>
            <a:ext cx="411480" cy="347472"/>
          </a:xfrm>
          <a:prstGeom prst="rect">
            <a:avLst/>
          </a:prstGeom>
          <a:solidFill>
            <a:srgbClr val="FFE69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3</a:t>
            </a:r>
          </a:p>
        </p:txBody>
      </p:sp>
      <p:sp>
        <p:nvSpPr>
          <p:cNvPr id="1028" name="TextBox 1027"/>
          <p:cNvSpPr txBox="1"/>
          <p:nvPr/>
        </p:nvSpPr>
        <p:spPr>
          <a:xfrm>
            <a:off x="7406640" y="1234440"/>
            <a:ext cx="1645920" cy="2523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400" b="0" i="1">
                <a:solidFill>
                  <a:srgbClr val="595959"/>
                </a:solidFill>
                <a:latin typeface="Times New Roman"/>
              </a:rPr>
              <a:t>← leader, term 4</a:t>
            </a:r>
          </a:p>
        </p:txBody>
      </p:sp>
      <p:sp>
        <p:nvSpPr>
          <p:cNvPr id="1029" name="Rectangle 1028"/>
          <p:cNvSpPr/>
          <p:nvPr/>
        </p:nvSpPr>
        <p:spPr>
          <a:xfrm>
            <a:off x="6885431" y="1700784"/>
            <a:ext cx="411480" cy="347472"/>
          </a:xfrm>
          <a:prstGeom prst="rect">
            <a:avLst/>
          </a:prstGeom>
          <a:solidFill>
            <a:srgbClr val="F8CBAD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4</a:t>
            </a:r>
          </a:p>
        </p:txBody>
      </p:sp>
      <p:sp>
        <p:nvSpPr>
          <p:cNvPr id="1030" name="Rectangle 1029"/>
          <p:cNvSpPr/>
          <p:nvPr/>
        </p:nvSpPr>
        <p:spPr>
          <a:xfrm>
            <a:off x="6885431" y="2121408"/>
            <a:ext cx="411480" cy="347472"/>
          </a:xfrm>
          <a:prstGeom prst="rect">
            <a:avLst/>
          </a:prstGeom>
          <a:solidFill>
            <a:srgbClr val="F8CBAD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r>
              <a:rPr sz="1400" b="0" i="0">
                <a:solidFill>
                  <a:srgbClr val="000000"/>
                </a:solidFill>
                <a:latin typeface="Times New Roman"/>
              </a:rPr>
              <a:t>4</a:t>
            </a:r>
          </a:p>
        </p:txBody>
      </p:sp>
      <p:sp>
        <p:nvSpPr>
          <p:cNvPr id="1031" name="Rectangle 1030"/>
          <p:cNvSpPr/>
          <p:nvPr/>
        </p:nvSpPr>
        <p:spPr>
          <a:xfrm>
            <a:off x="6446520" y="1234440"/>
            <a:ext cx="877824" cy="1243584"/>
          </a:xfrm>
          <a:prstGeom prst="rect">
            <a:avLst/>
          </a:prstGeom>
          <a:noFill/>
          <a:ln w="19050">
            <a:solidFill>
              <a:srgbClr val="38761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0" rIns="18288" bIns="0" rtlCol="0" anchor="ctr"/>
          <a:lstStyle/>
          <a:p>
            <a:pPr algn="ctr"/>
            <a:endParaRPr sz="1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0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0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0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0" grpId="0" build="p"/>
      <p:bldP spid="1029" grpId="0" animBg="1"/>
      <p:bldP spid="1030" grpId="0" animBg="1"/>
      <p:bldP spid="10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>
                <a:latin typeface="Whitney-BlackSC"/>
              </a:rPr>
              <a:t>Safety: Intuition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74712"/>
            <a:ext cx="6705600" cy="3394075"/>
          </a:xfrm>
        </p:spPr>
        <p:txBody>
          <a:bodyPr/>
          <a:lstStyle/>
          <a:p>
            <a:pPr lvl="0"/>
            <a:r>
              <a:rPr lang="en-US" sz="1800" b="1" dirty="0"/>
              <a:t>Only committed entries are applied</a:t>
            </a:r>
            <a:endParaRPr lang="en-US" sz="2400" dirty="0"/>
          </a:p>
          <a:p>
            <a:pPr lvl="1"/>
            <a:r>
              <a:rPr lang="en-US" sz="1500" dirty="0"/>
              <a:t>committed: on a majority, including an entry from current leader’s term</a:t>
            </a:r>
          </a:p>
          <a:p>
            <a:pPr lvl="0"/>
            <a:r>
              <a:rPr lang="en-US" sz="1800" b="1" dirty="0"/>
              <a:t>Any leader elected later must have won votes from a majority</a:t>
            </a:r>
            <a:endParaRPr lang="en-US" sz="2400" dirty="0"/>
          </a:p>
          <a:p>
            <a:pPr lvl="1"/>
            <a:r>
              <a:rPr lang="en-US" sz="1500" dirty="0"/>
              <a:t>that majority overlaps the one holding the committed entry </a:t>
            </a:r>
          </a:p>
          <a:p>
            <a:pPr lvl="1"/>
            <a:r>
              <a:rPr lang="en-US" sz="1500" dirty="0"/>
              <a:t>some voter V has it.</a:t>
            </a:r>
          </a:p>
          <a:p>
            <a:pPr lvl="0"/>
            <a:r>
              <a:rPr lang="en-US" sz="1800" b="1" dirty="0"/>
              <a:t>V voted only because candidate’s log was at least as up-to-date </a:t>
            </a:r>
          </a:p>
          <a:p>
            <a:pPr lvl="1"/>
            <a:r>
              <a:rPr lang="en-US" sz="1500" dirty="0"/>
              <a:t>by</a:t>
            </a:r>
            <a:r>
              <a:rPr lang="en-US" sz="1500" b="1" dirty="0"/>
              <a:t> </a:t>
            </a:r>
            <a:r>
              <a:rPr lang="en-US" sz="1500" dirty="0"/>
              <a:t>Log Matching the new leader holds everything V holds, including the committed entry ⇒ Leader Completeness.</a:t>
            </a:r>
          </a:p>
          <a:p>
            <a:pPr lvl="0"/>
            <a:r>
              <a:rPr lang="en-US" sz="1800" b="1" dirty="0"/>
              <a:t>Leaders never overwrite their own log</a:t>
            </a:r>
          </a:p>
          <a:p>
            <a:pPr lvl="1"/>
            <a:r>
              <a:rPr lang="en-US" sz="1500" dirty="0"/>
              <a:t>so once an entry is committed at index </a:t>
            </a:r>
            <a:r>
              <a:rPr lang="en-US" sz="1500" dirty="0" err="1"/>
              <a:t>i</a:t>
            </a:r>
            <a:r>
              <a:rPr lang="en-US" sz="1500" dirty="0"/>
              <a:t> no server can ever apply anything else at </a:t>
            </a:r>
            <a:r>
              <a:rPr lang="en-US" sz="1500" dirty="0" err="1"/>
              <a:t>i</a:t>
            </a:r>
            <a:r>
              <a:rPr lang="en-US" sz="1500" dirty="0"/>
              <a:t> ⇒ State Machine Safety.</a:t>
            </a:r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32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>
                <a:latin typeface="Whitney-BlackSC"/>
              </a:rPr>
              <a:t>Wrap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900" b="1" dirty="0"/>
              <a:t>Reading: </a:t>
            </a:r>
            <a:r>
              <a:rPr sz="1900" dirty="0"/>
              <a:t>Ongaro &amp; Ousterhout, “In Search of an Understandable Consensus Algorithm”</a:t>
            </a:r>
            <a:r>
              <a:rPr lang="en-US" sz="1900" dirty="0"/>
              <a:t> </a:t>
            </a:r>
          </a:p>
          <a:p>
            <a:r>
              <a:rPr lang="en-US" sz="1900" dirty="0">
                <a:hlinkClick r:id="rId3"/>
              </a:rPr>
              <a:t>https://raft.github.io/raft.pdf</a:t>
            </a:r>
            <a:r>
              <a:rPr lang="en-US" sz="1900" dirty="0"/>
              <a:t> (Sections 2 and 5)</a:t>
            </a:r>
          </a:p>
          <a:p>
            <a:endParaRPr sz="1900" dirty="0"/>
          </a:p>
        </p:txBody>
      </p:sp>
      <p:sp>
        <p:nvSpPr>
          <p:cNvPr id="999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6F15528-21DE-4FAA-801E-634DDDAF4B2B}" type="slidenum">
              <a:rPr lang="en-US"/>
              <a:t>33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15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6|0.4|0.9|69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20.5|29.9|8.3|1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3.7|16.9|2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0.8|5.8|24.1|12.1|14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1.1|17|22.6|8.4|8|13|10|4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4.1|9.6|13|9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5.6|4.5|2.8|8.7|22.5|1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3|10.3|22.6|15.2|12.7|22.2|3.6|30.6|1.9|1.1|1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4.1|17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20.2|5|9.5|5.7|3.2|14.9|5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3.4|5.6|11.5|12.8|5.5|11.4|15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4.9|1.6|8.4|7.9|10.1|6.8|16.6|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13.9|8.5|6.1|26.6|8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7.5|13.4|15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9|13.4|6.4|8.2|16.7|31.1|12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5.6|8.1|20.2|25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5.5|24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|18.2|16.9|26|22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.6|28.3|25.2|12.9|4.7|22|11.2|2.3|14.4|24.5|9.1|6.9|4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0.2|14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19.1|60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9.3|14.6|25.3|40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9|20.5|5.4|7.8|4.5|20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5|8.6|17.6|8.8|47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7.1|5.5|13.3|23.2|23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11.6|9.5|5.7|11.8|5.1|24.5|35.3|19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6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7787</TotalTime>
  <Words>2653</Words>
  <Application>Microsoft Office PowerPoint</Application>
  <PresentationFormat>On-screen Show (16:9)</PresentationFormat>
  <Paragraphs>584</Paragraphs>
  <Slides>33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Times New Roman</vt:lpstr>
      <vt:lpstr>Whitney-BlackSC</vt:lpstr>
      <vt:lpstr>Wingdings</vt:lpstr>
      <vt:lpstr>Office Theme</vt:lpstr>
      <vt:lpstr>PowerPoint Presentation</vt:lpstr>
      <vt:lpstr>Consensus and Single-decree Paxos</vt:lpstr>
      <vt:lpstr>Idea: State Machine Replication</vt:lpstr>
      <vt:lpstr>Problem: how to agree on the log?</vt:lpstr>
      <vt:lpstr>Raft</vt:lpstr>
      <vt:lpstr>Basics 1: Server States</vt:lpstr>
      <vt:lpstr>Basics 2: Terms</vt:lpstr>
      <vt:lpstr>Terms (contd.)</vt:lpstr>
      <vt:lpstr>Basics 3: The Log</vt:lpstr>
      <vt:lpstr>Normal Operation (no failures)</vt:lpstr>
      <vt:lpstr>Normal Operation (contd.)</vt:lpstr>
      <vt:lpstr>PowerPoint Presentation</vt:lpstr>
      <vt:lpstr>Next</vt:lpstr>
      <vt:lpstr>Heartbeats and Timeouts</vt:lpstr>
      <vt:lpstr>Election Basics</vt:lpstr>
      <vt:lpstr>Voting Conditions</vt:lpstr>
      <vt:lpstr>Election: Candidate Outcomes</vt:lpstr>
      <vt:lpstr>Elections: Safety</vt:lpstr>
      <vt:lpstr>Elections: Liveness</vt:lpstr>
      <vt:lpstr>Next</vt:lpstr>
      <vt:lpstr>Log Properties</vt:lpstr>
      <vt:lpstr>Catching up Followers’ Logs</vt:lpstr>
      <vt:lpstr>Consistency Check During Log Appends</vt:lpstr>
      <vt:lpstr>Follower Log Scenarios</vt:lpstr>
      <vt:lpstr>Next</vt:lpstr>
      <vt:lpstr>Safety Requirement</vt:lpstr>
      <vt:lpstr>Why Leader Completeness Matters</vt:lpstr>
      <vt:lpstr>Restrictions on Leader Election</vt:lpstr>
      <vt:lpstr>Which log is more complete?</vt:lpstr>
      <vt:lpstr>Committing: Entry from Earlier Term</vt:lpstr>
      <vt:lpstr>Restrictions on Commitment </vt:lpstr>
      <vt:lpstr>Safety: Intuition</vt:lpstr>
      <vt:lpstr>Wrap Up</vt:lpstr>
    </vt:vector>
  </TitlesOfParts>
  <Company>CUCS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Indranil;Aishwarya</dc:creator>
  <cp:lastModifiedBy>Ganesan, Aishwarya</cp:lastModifiedBy>
  <cp:revision>1538</cp:revision>
  <dcterms:created xsi:type="dcterms:W3CDTF">2011-01-15T17:00:17Z</dcterms:created>
  <dcterms:modified xsi:type="dcterms:W3CDTF">2026-10-23T18:44:14Z</dcterms:modified>
</cp:coreProperties>
</file>