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339" r:id="rId2"/>
    <p:sldId id="257" r:id="rId3"/>
    <p:sldId id="347" r:id="rId4"/>
    <p:sldId id="258" r:id="rId5"/>
    <p:sldId id="259" r:id="rId6"/>
    <p:sldId id="260" r:id="rId7"/>
    <p:sldId id="261" r:id="rId8"/>
    <p:sldId id="262" r:id="rId9"/>
    <p:sldId id="263" r:id="rId10"/>
    <p:sldId id="33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334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341" r:id="rId35"/>
    <p:sldId id="342" r:id="rId36"/>
    <p:sldId id="348" r:id="rId37"/>
    <p:sldId id="346" r:id="rId38"/>
    <p:sldId id="350" r:id="rId39"/>
    <p:sldId id="344" r:id="rId40"/>
    <p:sldId id="288" r:id="rId41"/>
    <p:sldId id="289" r:id="rId42"/>
    <p:sldId id="290" r:id="rId43"/>
    <p:sldId id="291" r:id="rId44"/>
    <p:sldId id="292" r:id="rId45"/>
    <p:sldId id="351" r:id="rId46"/>
    <p:sldId id="293" r:id="rId47"/>
    <p:sldId id="338" r:id="rId48"/>
    <p:sldId id="352" r:id="rId49"/>
    <p:sldId id="353" r:id="rId50"/>
    <p:sldId id="295" r:id="rId51"/>
    <p:sldId id="296" r:id="rId52"/>
    <p:sldId id="354" r:id="rId53"/>
    <p:sldId id="355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4" r:id="rId72"/>
    <p:sldId id="315" r:id="rId73"/>
    <p:sldId id="316" r:id="rId74"/>
    <p:sldId id="336" r:id="rId75"/>
    <p:sldId id="356" r:id="rId76"/>
    <p:sldId id="337" r:id="rId77"/>
    <p:sldId id="318" r:id="rId78"/>
    <p:sldId id="319" r:id="rId79"/>
    <p:sldId id="320" r:id="rId80"/>
    <p:sldId id="321" r:id="rId81"/>
    <p:sldId id="322" r:id="rId82"/>
    <p:sldId id="323" r:id="rId83"/>
    <p:sldId id="324" r:id="rId84"/>
    <p:sldId id="349" r:id="rId85"/>
  </p:sldIdLst>
  <p:sldSz cx="12984163" cy="6858000"/>
  <p:notesSz cx="6858000" cy="9144000"/>
  <p:defaultTextStyle>
    <a:defPPr>
      <a:defRPr lang="en-US"/>
    </a:defPPr>
    <a:lvl1pPr marL="0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4914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69827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04741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39655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74568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09482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44395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79309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0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1180" autoAdjust="0"/>
  </p:normalViewPr>
  <p:slideViewPr>
    <p:cSldViewPr>
      <p:cViewPr>
        <p:scale>
          <a:sx n="50" d="100"/>
          <a:sy n="50" d="100"/>
        </p:scale>
        <p:origin x="36" y="984"/>
      </p:cViewPr>
      <p:guideLst>
        <p:guide orient="horz" pos="2160"/>
        <p:guide pos="40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4150" y="685800"/>
            <a:ext cx="6489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4914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69827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04741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39655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74568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09482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44395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079309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150" y="685800"/>
            <a:ext cx="64912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76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34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67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14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servers except for introducers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69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82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65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11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52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30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 results if there are n matches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8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23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56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02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24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10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30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90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970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377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51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Harry Styles, Kate Bush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8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235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773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Mid 2000s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428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880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996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Tracker = introducer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721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Past</a:t>
            </a:r>
          </a:p>
          <a:p>
            <a:r>
              <a:rPr lang="en-US" b="1" dirty="0"/>
              <a:t>Selfish users – 75% to not upload files</a:t>
            </a:r>
          </a:p>
          <a:p>
            <a:r>
              <a:rPr lang="en-US" b="1" dirty="0"/>
              <a:t>Throttle upload bandwidth 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Higher </a:t>
            </a:r>
            <a:r>
              <a:rPr lang="en-US" b="1" dirty="0" err="1"/>
              <a:t>bandwith</a:t>
            </a:r>
            <a:r>
              <a:rPr lang="en-US" b="1" dirty="0"/>
              <a:t>/prefer </a:t>
            </a:r>
          </a:p>
          <a:p>
            <a:r>
              <a:rPr lang="en-US" b="1" dirty="0"/>
              <a:t>Incentive to be not selfish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47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044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150" y="685800"/>
            <a:ext cx="64912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707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3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360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008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Worst case – a large number of neighbors</a:t>
            </a:r>
          </a:p>
          <a:p>
            <a:r>
              <a:rPr lang="en-US" dirty="0"/>
              <a:t>Lookup latency – number of hops</a:t>
            </a:r>
          </a:p>
          <a:p>
            <a:endParaRPr lang="en-US" dirty="0"/>
          </a:p>
          <a:p>
            <a:r>
              <a:rPr lang="en-US" b="1" dirty="0"/>
              <a:t>Linear –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247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807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Databricks, </a:t>
            </a:r>
            <a:r>
              <a:rPr lang="en-US" dirty="0" err="1"/>
              <a:t>anyscale</a:t>
            </a:r>
            <a:r>
              <a:rPr lang="en-US" dirty="0"/>
              <a:t> – Ray</a:t>
            </a:r>
          </a:p>
          <a:p>
            <a:endParaRPr lang="en-US" dirty="0"/>
          </a:p>
          <a:p>
            <a:r>
              <a:rPr lang="en-US" dirty="0"/>
              <a:t>Virtual ring’</a:t>
            </a:r>
          </a:p>
          <a:p>
            <a:endParaRPr lang="en-US" dirty="0"/>
          </a:p>
          <a:p>
            <a:r>
              <a:rPr lang="en-US" dirty="0"/>
              <a:t>M bits – least significant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9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Wrap around the 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729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you just had these successor pointers to route?</a:t>
            </a:r>
          </a:p>
          <a:p>
            <a:r>
              <a:rPr lang="en-US" dirty="0"/>
              <a:t>What are some problems you can think of?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Assume no failures- correct, but very slow – O(N)	</a:t>
            </a:r>
          </a:p>
          <a:p>
            <a:endParaRPr lang="en-US" dirty="0"/>
          </a:p>
          <a:p>
            <a:r>
              <a:rPr lang="en-US" dirty="0"/>
              <a:t>As long as successors are correct, then you can find files.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377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you just had these successor pointers to route?</a:t>
            </a:r>
          </a:p>
          <a:p>
            <a:r>
              <a:rPr lang="en-US" dirty="0"/>
              <a:t>What are some problems you can think of?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Assume no failures- correct, but very slow – O(N)	</a:t>
            </a:r>
          </a:p>
          <a:p>
            <a:endParaRPr lang="en-US" dirty="0"/>
          </a:p>
          <a:p>
            <a:r>
              <a:rPr lang="en-US" dirty="0"/>
              <a:t>As long as successors are correct, then you can find files.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508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668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BB8B3-C982-4F10-7361-3725791C4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F60FDA-637F-A086-94D8-9462F9C16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0D2D70-8CD7-95A3-50DB-54251B4E41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4C80F-277D-2687-240C-6AC6E797B3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783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719F2-998D-392D-273C-ACA4D3CF9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32D14B-3582-96AF-54C7-E382346201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DE646B-4394-2CF9-8200-DDBDB1284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42B0F-8B40-6129-81FB-728DC8DC82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34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RIAA- 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Recording Industry Association of America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81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582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794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F7E16-6CF4-0DF3-417A-AE33B7BEC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E2DB8E-F265-A158-2314-0342CDDE6E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9B6C86-8DAC-B1F6-E605-1427A01AE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BBB19-6A14-F47A-F984-901DF4E14A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386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91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675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538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607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704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9754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48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783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9666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3864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Also load balancing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187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287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860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0425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7110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5912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495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61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725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9371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0599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8482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5878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3EC57-D2D6-1D39-04BA-5AC95A099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4EEC0A-FF9D-8216-545D-FF76824F3E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8B05EC-EACF-986F-6919-C9C8ADEFB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94310-D4D4-92D9-7EDA-1DED1DB623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547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477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3270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3085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32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95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832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6184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711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304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08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2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841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08" y="274640"/>
            <a:ext cx="11902149" cy="1122361"/>
          </a:xfrm>
        </p:spPr>
        <p:txBody>
          <a:bodyPr>
            <a:normAutofit/>
          </a:bodyPr>
          <a:lstStyle>
            <a:lvl1pPr algn="l">
              <a:defRPr sz="39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8" y="2006600"/>
            <a:ext cx="7033088" cy="4267200"/>
          </a:xfrm>
        </p:spPr>
        <p:txBody>
          <a:bodyPr>
            <a:normAutofit/>
          </a:bodyPr>
          <a:lstStyle>
            <a:lvl1pPr>
              <a:defRPr sz="2500">
                <a:latin typeface="Times New Roman"/>
                <a:cs typeface="Times New Roman"/>
              </a:defRPr>
            </a:lvl1pPr>
            <a:lvl2pPr marL="1031735" indent="-396821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2pPr>
            <a:lvl3pPr>
              <a:defRPr sz="2500">
                <a:latin typeface="Times New Roman"/>
                <a:cs typeface="Times New Roman"/>
              </a:defRPr>
            </a:lvl3pPr>
            <a:lvl4pPr marL="2222198" indent="-317457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4pPr>
            <a:lvl5pPr marL="2857111" indent="-317457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83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12" y="2130426"/>
            <a:ext cx="1103653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625" y="3886200"/>
            <a:ext cx="908891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4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69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0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39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74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0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4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79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590A-EE2E-4445-B31E-1D199C07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2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208" y="274639"/>
            <a:ext cx="11685747" cy="1143000"/>
          </a:xfrm>
          <a:prstGeom prst="rect">
            <a:avLst/>
          </a:prstGeom>
        </p:spPr>
        <p:txBody>
          <a:bodyPr vert="horz" lIns="126983" tIns="63491" rIns="126983" bIns="6349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08" y="1600201"/>
            <a:ext cx="11685747" cy="4525963"/>
          </a:xfrm>
          <a:prstGeom prst="rect">
            <a:avLst/>
          </a:prstGeom>
        </p:spPr>
        <p:txBody>
          <a:bodyPr vert="horz" lIns="126983" tIns="63491" rIns="126983" bIns="6349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08" y="6356351"/>
            <a:ext cx="3029638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812E-561E-438A-81D3-22B6B9FAEA9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6256" y="6356351"/>
            <a:ext cx="4111652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5317" y="6356351"/>
            <a:ext cx="3029638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8952-07DD-45F2-92DF-2D7C6E7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ctr" defTabSz="1269827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185" indent="-476185" algn="l" defTabSz="126982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31735" indent="-396821" algn="l" defTabSz="1269827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87284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22198" indent="-317457" algn="l" defTabSz="126982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111" indent="-317457" algn="l" defTabSz="1269827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92025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26939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61852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396766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4914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69827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41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39655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74568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482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44395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79309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nap.sourceforge.ne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imewire.com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w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it/dht/wiki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1" y="2311400"/>
            <a:ext cx="1103653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Distributed Systems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Fall 2025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947625" y="4521200"/>
            <a:ext cx="908891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altLang="en-US" sz="4000" dirty="0"/>
              <a:t>Aishwarya Ganesan</a:t>
            </a:r>
          </a:p>
          <a:p>
            <a:pPr algn="ctr">
              <a:spcBef>
                <a:spcPct val="20000"/>
              </a:spcBef>
            </a:pPr>
            <a:r>
              <a:rPr lang="en-US" sz="4000" dirty="0"/>
              <a:t>w/ Indranil Gupta and Ram Kesavan</a:t>
            </a:r>
            <a:endParaRPr lang="en-US" sz="3900" dirty="0"/>
          </a:p>
          <a:p>
            <a:pPr algn="ctr">
              <a:spcBef>
                <a:spcPct val="20000"/>
              </a:spcBef>
            </a:pPr>
            <a:r>
              <a:rPr lang="en-US" sz="3900" i="1" dirty="0"/>
              <a:t>Lecture 7: Peer-to-peer Systems I</a:t>
            </a:r>
            <a:endParaRPr lang="en-US" sz="3900" i="1" dirty="0">
              <a:solidFill>
                <a:srgbClr val="17375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06881" y="6396335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slides © IG</a:t>
            </a:r>
          </a:p>
        </p:txBody>
      </p:sp>
    </p:spTree>
    <p:extLst>
      <p:ext uri="{BB962C8B-B14F-4D97-AF65-F5344CB8AC3E}">
        <p14:creationId xmlns:p14="http://schemas.microsoft.com/office/powerpoint/2010/main" val="155275787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Search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91281" y="3657600"/>
            <a:ext cx="2118155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Client machines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548481" y="2819400"/>
            <a:ext cx="1866900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napster.com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Servers</a:t>
            </a: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1855629" y="26437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5806281" y="5715000"/>
            <a:ext cx="1293581" cy="49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4815681" y="2514600"/>
            <a:ext cx="1966058" cy="61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800" i="1" dirty="0"/>
              <a:t>Store peer pointers </a:t>
            </a:r>
          </a:p>
          <a:p>
            <a:pPr algn="ctr" eaLnBrk="1" hangingPunct="1"/>
            <a:r>
              <a:rPr lang="en-US" sz="1800" i="1" dirty="0"/>
              <a:t>for all files</a:t>
            </a:r>
          </a:p>
        </p:txBody>
      </p:sp>
      <p:sp>
        <p:nvSpPr>
          <p:cNvPr id="158" name="Text Box 51"/>
          <p:cNvSpPr txBox="1">
            <a:spLocks noChangeArrowheads="1"/>
          </p:cNvSpPr>
          <p:nvPr/>
        </p:nvSpPr>
        <p:spPr bwMode="auto">
          <a:xfrm>
            <a:off x="1920081" y="1981200"/>
            <a:ext cx="5248106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6600"/>
                </a:solidFill>
              </a:rPr>
              <a:t>2. All servers search their lists (</a:t>
            </a:r>
            <a:r>
              <a:rPr lang="en-US" sz="1800" u="sng" dirty="0">
                <a:solidFill>
                  <a:srgbClr val="FF6600"/>
                </a:solidFill>
              </a:rPr>
              <a:t>ternary tree</a:t>
            </a:r>
            <a:r>
              <a:rPr lang="en-US" sz="1800" dirty="0">
                <a:solidFill>
                  <a:srgbClr val="FF6600"/>
                </a:solidFill>
              </a:rPr>
              <a:t> algorithm)</a:t>
            </a:r>
          </a:p>
        </p:txBody>
      </p:sp>
      <p:sp>
        <p:nvSpPr>
          <p:cNvPr id="159" name="Text Box 56"/>
          <p:cNvSpPr txBox="1">
            <a:spLocks noChangeArrowheads="1"/>
          </p:cNvSpPr>
          <p:nvPr/>
        </p:nvSpPr>
        <p:spPr bwMode="auto">
          <a:xfrm>
            <a:off x="1843881" y="6019800"/>
            <a:ext cx="3486519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5. download from best host</a:t>
            </a:r>
          </a:p>
        </p:txBody>
      </p:sp>
      <p:sp>
        <p:nvSpPr>
          <p:cNvPr id="160" name="Text Box 54"/>
          <p:cNvSpPr txBox="1">
            <a:spLocks noChangeArrowheads="1"/>
          </p:cNvSpPr>
          <p:nvPr/>
        </p:nvSpPr>
        <p:spPr bwMode="auto">
          <a:xfrm>
            <a:off x="5882481" y="4648200"/>
            <a:ext cx="2357404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4. ping candidates</a:t>
            </a:r>
          </a:p>
        </p:txBody>
      </p:sp>
      <p:sp>
        <p:nvSpPr>
          <p:cNvPr id="161" name="Text Box 49"/>
          <p:cNvSpPr txBox="1">
            <a:spLocks noChangeArrowheads="1"/>
          </p:cNvSpPr>
          <p:nvPr/>
        </p:nvSpPr>
        <p:spPr bwMode="auto">
          <a:xfrm>
            <a:off x="3139281" y="4572000"/>
            <a:ext cx="1614111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3. Response</a:t>
            </a:r>
          </a:p>
        </p:txBody>
      </p:sp>
      <p:sp>
        <p:nvSpPr>
          <p:cNvPr id="162" name="Text Box 50"/>
          <p:cNvSpPr txBox="1">
            <a:spLocks noChangeArrowheads="1"/>
          </p:cNvSpPr>
          <p:nvPr/>
        </p:nvSpPr>
        <p:spPr bwMode="auto">
          <a:xfrm>
            <a:off x="4510881" y="3657600"/>
            <a:ext cx="1203843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1. Query</a:t>
            </a:r>
          </a:p>
        </p:txBody>
      </p:sp>
      <p:grpSp>
        <p:nvGrpSpPr>
          <p:cNvPr id="52" name="Group 7"/>
          <p:cNvGrpSpPr>
            <a:grpSpLocks/>
          </p:cNvGrpSpPr>
          <p:nvPr/>
        </p:nvGrpSpPr>
        <p:grpSpPr bwMode="auto">
          <a:xfrm>
            <a:off x="2933541" y="3479801"/>
            <a:ext cx="373380" cy="461434"/>
            <a:chOff x="2256" y="1864"/>
            <a:chExt cx="336" cy="436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 Box 5"/>
            <p:cNvSpPr txBox="1">
              <a:spLocks noChangeArrowheads="1"/>
            </p:cNvSpPr>
            <p:nvPr/>
          </p:nvSpPr>
          <p:spPr bwMode="auto">
            <a:xfrm>
              <a:off x="2258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55" name="Group 8"/>
          <p:cNvGrpSpPr>
            <a:grpSpLocks/>
          </p:cNvGrpSpPr>
          <p:nvPr/>
        </p:nvGrpSpPr>
        <p:grpSpPr bwMode="auto">
          <a:xfrm>
            <a:off x="3200239" y="3937001"/>
            <a:ext cx="396716" cy="461434"/>
            <a:chOff x="2256" y="1864"/>
            <a:chExt cx="357" cy="436"/>
          </a:xfrm>
        </p:grpSpPr>
        <p:sp>
          <p:nvSpPr>
            <p:cNvPr id="56" name="Oval 9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10"/>
            <p:cNvSpPr txBox="1">
              <a:spLocks noChangeArrowheads="1"/>
            </p:cNvSpPr>
            <p:nvPr/>
          </p:nvSpPr>
          <p:spPr bwMode="auto">
            <a:xfrm>
              <a:off x="2293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58" name="Group 11"/>
          <p:cNvGrpSpPr>
            <a:grpSpLocks/>
          </p:cNvGrpSpPr>
          <p:nvPr/>
        </p:nvGrpSpPr>
        <p:grpSpPr bwMode="auto">
          <a:xfrm>
            <a:off x="3520281" y="3479801"/>
            <a:ext cx="373380" cy="461434"/>
            <a:chOff x="2256" y="1864"/>
            <a:chExt cx="336" cy="436"/>
          </a:xfrm>
        </p:grpSpPr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 Box 13"/>
            <p:cNvSpPr txBox="1">
              <a:spLocks noChangeArrowheads="1"/>
            </p:cNvSpPr>
            <p:nvPr/>
          </p:nvSpPr>
          <p:spPr bwMode="auto">
            <a:xfrm>
              <a:off x="2256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61" name="Group 17"/>
          <p:cNvGrpSpPr>
            <a:grpSpLocks/>
          </p:cNvGrpSpPr>
          <p:nvPr/>
        </p:nvGrpSpPr>
        <p:grpSpPr bwMode="auto">
          <a:xfrm>
            <a:off x="2880202" y="5689601"/>
            <a:ext cx="381159" cy="461434"/>
            <a:chOff x="1584" y="3096"/>
            <a:chExt cx="343" cy="436"/>
          </a:xfrm>
        </p:grpSpPr>
        <p:sp>
          <p:nvSpPr>
            <p:cNvPr id="62" name="Oval 1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1611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4" name="Group 18"/>
          <p:cNvGrpSpPr>
            <a:grpSpLocks/>
          </p:cNvGrpSpPr>
          <p:nvPr/>
        </p:nvGrpSpPr>
        <p:grpSpPr bwMode="auto">
          <a:xfrm>
            <a:off x="1440020" y="4622801"/>
            <a:ext cx="374491" cy="461434"/>
            <a:chOff x="1584" y="3048"/>
            <a:chExt cx="337" cy="436"/>
          </a:xfrm>
        </p:grpSpPr>
        <p:sp>
          <p:nvSpPr>
            <p:cNvPr id="65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Text Box 20"/>
            <p:cNvSpPr txBox="1">
              <a:spLocks noChangeArrowheads="1"/>
            </p:cNvSpPr>
            <p:nvPr/>
          </p:nvSpPr>
          <p:spPr bwMode="auto">
            <a:xfrm>
              <a:off x="1605" y="304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7" name="Group 24"/>
          <p:cNvGrpSpPr>
            <a:grpSpLocks/>
          </p:cNvGrpSpPr>
          <p:nvPr/>
        </p:nvGrpSpPr>
        <p:grpSpPr bwMode="auto">
          <a:xfrm>
            <a:off x="2133441" y="5384801"/>
            <a:ext cx="373380" cy="461434"/>
            <a:chOff x="1584" y="3088"/>
            <a:chExt cx="336" cy="436"/>
          </a:xfrm>
        </p:grpSpPr>
        <p:sp>
          <p:nvSpPr>
            <p:cNvPr id="68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Text Box 26"/>
            <p:cNvSpPr txBox="1">
              <a:spLocks noChangeArrowheads="1"/>
            </p:cNvSpPr>
            <p:nvPr/>
          </p:nvSpPr>
          <p:spPr bwMode="auto">
            <a:xfrm>
              <a:off x="1598" y="308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70" name="Group 27"/>
          <p:cNvGrpSpPr>
            <a:grpSpLocks/>
          </p:cNvGrpSpPr>
          <p:nvPr/>
        </p:nvGrpSpPr>
        <p:grpSpPr bwMode="auto">
          <a:xfrm>
            <a:off x="3733641" y="5689594"/>
            <a:ext cx="373380" cy="461433"/>
            <a:chOff x="1584" y="3096"/>
            <a:chExt cx="336" cy="436"/>
          </a:xfrm>
        </p:grpSpPr>
        <p:sp>
          <p:nvSpPr>
            <p:cNvPr id="71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349081" y="4622800"/>
            <a:ext cx="381000" cy="461434"/>
            <a:chOff x="5349081" y="4724400"/>
            <a:chExt cx="381000" cy="461434"/>
          </a:xfrm>
        </p:grpSpPr>
        <p:sp>
          <p:nvSpPr>
            <p:cNvPr id="74" name="Oval 31"/>
            <p:cNvSpPr>
              <a:spLocks noChangeArrowheads="1"/>
            </p:cNvSpPr>
            <p:nvPr/>
          </p:nvSpPr>
          <p:spPr bwMode="auto">
            <a:xfrm>
              <a:off x="5349081" y="4804833"/>
              <a:ext cx="373380" cy="3048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5378926" y="4724400"/>
              <a:ext cx="351155" cy="46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6" name="Line 33"/>
          <p:cNvSpPr>
            <a:spLocks noChangeShapeType="1"/>
          </p:cNvSpPr>
          <p:nvPr/>
        </p:nvSpPr>
        <p:spPr bwMode="auto">
          <a:xfrm>
            <a:off x="3200241" y="3886200"/>
            <a:ext cx="10668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Line 34"/>
          <p:cNvSpPr>
            <a:spLocks noChangeShapeType="1"/>
          </p:cNvSpPr>
          <p:nvPr/>
        </p:nvSpPr>
        <p:spPr bwMode="auto">
          <a:xfrm flipH="1">
            <a:off x="3466941" y="3852333"/>
            <a:ext cx="16002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Line 35"/>
          <p:cNvSpPr>
            <a:spLocks noChangeShapeType="1"/>
          </p:cNvSpPr>
          <p:nvPr/>
        </p:nvSpPr>
        <p:spPr bwMode="auto">
          <a:xfrm flipH="1">
            <a:off x="3306921" y="3784600"/>
            <a:ext cx="2133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Line 36"/>
          <p:cNvSpPr>
            <a:spLocks noChangeShapeType="1"/>
          </p:cNvSpPr>
          <p:nvPr/>
        </p:nvSpPr>
        <p:spPr bwMode="auto">
          <a:xfrm flipH="1">
            <a:off x="1760061" y="3886200"/>
            <a:ext cx="12801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Line 37"/>
          <p:cNvSpPr>
            <a:spLocks noChangeShapeType="1"/>
          </p:cNvSpPr>
          <p:nvPr/>
        </p:nvSpPr>
        <p:spPr bwMode="auto">
          <a:xfrm flipH="1">
            <a:off x="2453481" y="4343400"/>
            <a:ext cx="853440" cy="116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>
            <a:off x="3840321" y="3835400"/>
            <a:ext cx="15468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39"/>
          <p:cNvSpPr>
            <a:spLocks noChangeShapeType="1"/>
          </p:cNvSpPr>
          <p:nvPr/>
        </p:nvSpPr>
        <p:spPr bwMode="auto">
          <a:xfrm>
            <a:off x="3786981" y="3886200"/>
            <a:ext cx="1066800" cy="162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>
            <a:off x="3733641" y="3886200"/>
            <a:ext cx="160020" cy="187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Line 41"/>
          <p:cNvSpPr>
            <a:spLocks noChangeShapeType="1"/>
          </p:cNvSpPr>
          <p:nvPr/>
        </p:nvSpPr>
        <p:spPr bwMode="auto">
          <a:xfrm flipH="1">
            <a:off x="3146901" y="4343400"/>
            <a:ext cx="266700" cy="142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Oval 42"/>
          <p:cNvSpPr>
            <a:spLocks noChangeArrowheads="1"/>
          </p:cNvSpPr>
          <p:nvPr/>
        </p:nvSpPr>
        <p:spPr bwMode="auto">
          <a:xfrm>
            <a:off x="2826861" y="3378200"/>
            <a:ext cx="1226820" cy="1066800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49"/>
          <p:cNvSpPr>
            <a:spLocks noChangeShapeType="1"/>
          </p:cNvSpPr>
          <p:nvPr/>
        </p:nvSpPr>
        <p:spPr bwMode="auto">
          <a:xfrm flipV="1">
            <a:off x="3840321" y="3276600"/>
            <a:ext cx="800100" cy="406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Line 50"/>
          <p:cNvSpPr>
            <a:spLocks noChangeShapeType="1"/>
          </p:cNvSpPr>
          <p:nvPr/>
        </p:nvSpPr>
        <p:spPr bwMode="auto">
          <a:xfrm>
            <a:off x="5653881" y="4902200"/>
            <a:ext cx="320040" cy="660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8" name="Group 27"/>
          <p:cNvGrpSpPr>
            <a:grpSpLocks/>
          </p:cNvGrpSpPr>
          <p:nvPr/>
        </p:nvGrpSpPr>
        <p:grpSpPr bwMode="auto">
          <a:xfrm>
            <a:off x="4739481" y="5410200"/>
            <a:ext cx="373380" cy="461433"/>
            <a:chOff x="1584" y="3096"/>
            <a:chExt cx="336" cy="436"/>
          </a:xfrm>
        </p:grpSpPr>
        <p:sp>
          <p:nvSpPr>
            <p:cNvPr id="89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H="1" flipV="1">
            <a:off x="4282281" y="3886200"/>
            <a:ext cx="609600" cy="381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358481" y="4267200"/>
            <a:ext cx="609600" cy="381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0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  <p:bldP spid="160" grpId="0"/>
      <p:bldP spid="161" grpId="0"/>
      <p:bldP spid="1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BF51F61-16E5-7DFE-1A7B-D19919D4F69D}"/>
              </a:ext>
            </a:extLst>
          </p:cNvPr>
          <p:cNvGrpSpPr/>
          <p:nvPr/>
        </p:nvGrpSpPr>
        <p:grpSpPr>
          <a:xfrm>
            <a:off x="8320881" y="304800"/>
            <a:ext cx="4431070" cy="1219200"/>
            <a:chOff x="8468512" y="3810000"/>
            <a:chExt cx="4431070" cy="12192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1D60E90-0DFF-157D-EE05-D459FE8451B9}"/>
                </a:ext>
              </a:extLst>
            </p:cNvPr>
            <p:cNvSpPr/>
            <p:nvPr/>
          </p:nvSpPr>
          <p:spPr>
            <a:xfrm>
              <a:off x="8549481" y="3810000"/>
              <a:ext cx="4166473" cy="12192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696C1F-0E2B-FE1A-0BD1-EA4B3F329A22}"/>
                </a:ext>
              </a:extLst>
            </p:cNvPr>
            <p:cNvSpPr txBox="1"/>
            <p:nvPr/>
          </p:nvSpPr>
          <p:spPr>
            <a:xfrm>
              <a:off x="9394382" y="4065657"/>
              <a:ext cx="35052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if the introducer </a:t>
              </a:r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goes down?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Graphic 12" descr="Question Mark with solid fill">
              <a:extLst>
                <a:ext uri="{FF2B5EF4-FFF2-40B4-BE49-F238E27FC236}">
                  <a16:creationId xmlns:a16="http://schemas.microsoft.com/office/drawing/2014/main" id="{FDFCC8EB-DAB0-17F8-3D30-5A7176307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68512" y="3934852"/>
              <a:ext cx="932321" cy="93232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a P2P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Can be used for any p2p system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Send an http request to well-known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url</a:t>
            </a:r>
            <a:r>
              <a:rPr lang="en-US" sz="3300" dirty="0">
                <a:latin typeface="Times New Roman" charset="0"/>
                <a:ea typeface="ＭＳ Ｐゴシック" charset="0"/>
              </a:rPr>
              <a:t> for that P2P service - </a:t>
            </a:r>
            <a:r>
              <a:rPr lang="en-US" dirty="0">
                <a:latin typeface="Courier New" charset="0"/>
                <a:ea typeface="ＭＳ Ｐゴシック" charset="0"/>
              </a:rPr>
              <a:t>http://www.myp2pservice.com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Message routed (after lookup in DNS=Domain Name system) to </a:t>
            </a:r>
            <a:r>
              <a:rPr lang="en-US" sz="3300" b="1" dirty="0">
                <a:latin typeface="Times New Roman" charset="0"/>
                <a:ea typeface="ＭＳ Ｐゴシック" charset="0"/>
              </a:rPr>
              <a:t>introducer</a:t>
            </a:r>
            <a:r>
              <a:rPr lang="en-US" sz="3300" dirty="0">
                <a:latin typeface="Times New Roman" charset="0"/>
                <a:ea typeface="ＭＳ Ｐゴシック" charset="0"/>
              </a:rPr>
              <a:t>, a well known server that keeps track of some recently joined nodes in p2p system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Introducer initializes new peers’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neighbor table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E6F8E0-A9FE-08BE-79CC-E2744C9D29E1}"/>
              </a:ext>
            </a:extLst>
          </p:cNvPr>
          <p:cNvGrpSpPr/>
          <p:nvPr/>
        </p:nvGrpSpPr>
        <p:grpSpPr>
          <a:xfrm>
            <a:off x="8320881" y="298171"/>
            <a:ext cx="4431070" cy="1219200"/>
            <a:chOff x="8468512" y="3810000"/>
            <a:chExt cx="4431070" cy="12192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A4212B-5711-9B51-43BD-442A6EB9217B}"/>
                </a:ext>
              </a:extLst>
            </p:cNvPr>
            <p:cNvSpPr/>
            <p:nvPr/>
          </p:nvSpPr>
          <p:spPr>
            <a:xfrm>
              <a:off x="8549481" y="3810000"/>
              <a:ext cx="4166473" cy="12192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DDDEE0-25A9-3E3E-0F55-0377212B28BA}"/>
                </a:ext>
              </a:extLst>
            </p:cNvPr>
            <p:cNvSpPr txBox="1"/>
            <p:nvPr/>
          </p:nvSpPr>
          <p:spPr>
            <a:xfrm>
              <a:off x="9394382" y="4065657"/>
              <a:ext cx="35052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Whose IP addresses will napster.com domain map to?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Graphic 7" descr="Question Mark with solid fill">
              <a:extLst>
                <a:ext uri="{FF2B5EF4-FFF2-40B4-BE49-F238E27FC236}">
                  <a16:creationId xmlns:a16="http://schemas.microsoft.com/office/drawing/2014/main" id="{358367EE-20A4-92F5-0D0F-35EA60668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68512" y="3934852"/>
              <a:ext cx="932321" cy="932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32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Centralized server a source of congestion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Centralized server single point of failure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No security: plaintext messages and </a:t>
            </a:r>
            <a:r>
              <a:rPr lang="en-US" dirty="0" err="1">
                <a:latin typeface="Times New Roman" charset="0"/>
                <a:ea typeface="ＭＳ Ｐゴシック" charset="0"/>
              </a:rPr>
              <a:t>passwds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r>
              <a:rPr lang="en-US" dirty="0" err="1">
                <a:latin typeface="Times New Roman" charset="0"/>
                <a:ea typeface="ＭＳ Ｐゴシック" charset="0"/>
              </a:rPr>
              <a:t>napster.com</a:t>
            </a:r>
            <a:r>
              <a:rPr lang="en-US" dirty="0">
                <a:latin typeface="Times New Roman" charset="0"/>
                <a:ea typeface="ＭＳ Ｐゴシック" charset="0"/>
              </a:rPr>
              <a:t> declared to be responsible for users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 copyright violation</a:t>
            </a:r>
          </a:p>
          <a:p>
            <a:pPr lvl="1"/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Indirect infringement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endParaRPr lang="en-US" altLang="ja-JP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Next system: Gnutella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79437B-9761-A7BA-AF5E-76CC712199E6}"/>
              </a:ext>
            </a:extLst>
          </p:cNvPr>
          <p:cNvGrpSpPr/>
          <p:nvPr/>
        </p:nvGrpSpPr>
        <p:grpSpPr>
          <a:xfrm>
            <a:off x="8320881" y="298171"/>
            <a:ext cx="4333999" cy="1219200"/>
            <a:chOff x="8468512" y="3810000"/>
            <a:chExt cx="4333999" cy="12192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FF75517-C94C-554A-C31E-BA3C7F1B13D1}"/>
                </a:ext>
              </a:extLst>
            </p:cNvPr>
            <p:cNvSpPr/>
            <p:nvPr/>
          </p:nvSpPr>
          <p:spPr>
            <a:xfrm>
              <a:off x="8549481" y="3810000"/>
              <a:ext cx="4166473" cy="12192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17F34E-3CB7-09D2-D8F7-236426E2BDBA}"/>
                </a:ext>
              </a:extLst>
            </p:cNvPr>
            <p:cNvSpPr txBox="1"/>
            <p:nvPr/>
          </p:nvSpPr>
          <p:spPr>
            <a:xfrm>
              <a:off x="9297311" y="4059640"/>
              <a:ext cx="35052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are the problems in Napster’s servers-peers design?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Graphic 7" descr="Question Mark with solid fill">
              <a:extLst>
                <a:ext uri="{FF2B5EF4-FFF2-40B4-BE49-F238E27FC236}">
                  <a16:creationId xmlns:a16="http://schemas.microsoft.com/office/drawing/2014/main" id="{F964E664-4495-7C4B-05F9-7274F229A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68512" y="3934852"/>
              <a:ext cx="932321" cy="93232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9A3B266-06FE-D46E-B6A0-BDB77623ED91}"/>
              </a:ext>
            </a:extLst>
          </p:cNvPr>
          <p:cNvGrpSpPr/>
          <p:nvPr/>
        </p:nvGrpSpPr>
        <p:grpSpPr>
          <a:xfrm>
            <a:off x="8301123" y="319384"/>
            <a:ext cx="4267200" cy="1219200"/>
            <a:chOff x="8468512" y="3810000"/>
            <a:chExt cx="4267200" cy="12192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49649ED-3B26-FACC-35F8-48E59199A806}"/>
                </a:ext>
              </a:extLst>
            </p:cNvPr>
            <p:cNvSpPr/>
            <p:nvPr/>
          </p:nvSpPr>
          <p:spPr>
            <a:xfrm>
              <a:off x="8549481" y="3810000"/>
              <a:ext cx="4166473" cy="12192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CA1D5C-18F9-9E01-93D0-665FBF6399E8}"/>
                </a:ext>
              </a:extLst>
            </p:cNvPr>
            <p:cNvSpPr txBox="1"/>
            <p:nvPr/>
          </p:nvSpPr>
          <p:spPr>
            <a:xfrm>
              <a:off x="9230512" y="3937337"/>
              <a:ext cx="350520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Why did centralized server design work well in YARN’s RM or HDFS’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NameNode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Graphic 11" descr="Question Mark with solid fill">
              <a:extLst>
                <a:ext uri="{FF2B5EF4-FFF2-40B4-BE49-F238E27FC236}">
                  <a16:creationId xmlns:a16="http://schemas.microsoft.com/office/drawing/2014/main" id="{64124225-5119-73CC-B266-424AE58D3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68512" y="3934852"/>
              <a:ext cx="932321" cy="932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06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Eliminate the servers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Client machines search and retrieve amongst themselves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Clients act as servers too, called </a:t>
            </a:r>
            <a:r>
              <a:rPr lang="en-US" b="1" dirty="0" err="1">
                <a:latin typeface="Times New Roman" charset="0"/>
                <a:ea typeface="ＭＳ Ｐゴシック" charset="0"/>
              </a:rPr>
              <a:t>servents</a:t>
            </a:r>
            <a:endParaRPr lang="en-US" b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[3/00] release by AOL, immediately withdrawn, but 88K users by 3/03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Original design underwent several modifications</a:t>
            </a:r>
          </a:p>
          <a:p>
            <a:pPr>
              <a:lnSpc>
                <a:spcPct val="9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  <a:buNone/>
            </a:pPr>
            <a:endParaRPr lang="en-US" sz="1900" u="sng" dirty="0">
              <a:latin typeface="Courier New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11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</a:t>
            </a:r>
          </a:p>
        </p:txBody>
      </p:sp>
      <p:grpSp>
        <p:nvGrpSpPr>
          <p:cNvPr id="48" name="Group 12"/>
          <p:cNvGrpSpPr>
            <a:grpSpLocks/>
          </p:cNvGrpSpPr>
          <p:nvPr/>
        </p:nvGrpSpPr>
        <p:grpSpPr bwMode="auto">
          <a:xfrm>
            <a:off x="4027012" y="5105401"/>
            <a:ext cx="378699" cy="461434"/>
            <a:chOff x="1584" y="3112"/>
            <a:chExt cx="367" cy="436"/>
          </a:xfrm>
        </p:grpSpPr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 Box 14"/>
            <p:cNvSpPr txBox="1">
              <a:spLocks noChangeArrowheads="1"/>
            </p:cNvSpPr>
            <p:nvPr/>
          </p:nvSpPr>
          <p:spPr bwMode="auto">
            <a:xfrm>
              <a:off x="1610" y="3112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1" name="Group 15"/>
          <p:cNvGrpSpPr>
            <a:grpSpLocks/>
          </p:cNvGrpSpPr>
          <p:nvPr/>
        </p:nvGrpSpPr>
        <p:grpSpPr bwMode="auto">
          <a:xfrm>
            <a:off x="1386445" y="3200401"/>
            <a:ext cx="362189" cy="461434"/>
            <a:chOff x="1569" y="3088"/>
            <a:chExt cx="351" cy="436"/>
          </a:xfrm>
        </p:grpSpPr>
        <p:sp>
          <p:nvSpPr>
            <p:cNvPr id="52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17"/>
            <p:cNvSpPr txBox="1">
              <a:spLocks noChangeArrowheads="1"/>
            </p:cNvSpPr>
            <p:nvPr/>
          </p:nvSpPr>
          <p:spPr bwMode="auto">
            <a:xfrm>
              <a:off x="1569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4" name="Group 18"/>
          <p:cNvGrpSpPr>
            <a:grpSpLocks/>
          </p:cNvGrpSpPr>
          <p:nvPr/>
        </p:nvGrpSpPr>
        <p:grpSpPr bwMode="auto">
          <a:xfrm>
            <a:off x="5314792" y="4572001"/>
            <a:ext cx="385922" cy="461434"/>
            <a:chOff x="1584" y="3088"/>
            <a:chExt cx="374" cy="436"/>
          </a:xfrm>
        </p:grpSpPr>
        <p:sp>
          <p:nvSpPr>
            <p:cNvPr id="55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20"/>
            <p:cNvSpPr txBox="1">
              <a:spLocks noChangeArrowheads="1"/>
            </p:cNvSpPr>
            <p:nvPr/>
          </p:nvSpPr>
          <p:spPr bwMode="auto">
            <a:xfrm>
              <a:off x="1617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7" name="Group 21"/>
          <p:cNvGrpSpPr>
            <a:grpSpLocks/>
          </p:cNvGrpSpPr>
          <p:nvPr/>
        </p:nvGrpSpPr>
        <p:grpSpPr bwMode="auto">
          <a:xfrm>
            <a:off x="1946748" y="5105401"/>
            <a:ext cx="353933" cy="461434"/>
            <a:chOff x="1584" y="3112"/>
            <a:chExt cx="343" cy="436"/>
          </a:xfrm>
        </p:grpSpPr>
        <p:sp>
          <p:nvSpPr>
            <p:cNvPr id="58" name="Oval 22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 Box 23"/>
            <p:cNvSpPr txBox="1">
              <a:spLocks noChangeArrowheads="1"/>
            </p:cNvSpPr>
            <p:nvPr/>
          </p:nvSpPr>
          <p:spPr bwMode="auto">
            <a:xfrm>
              <a:off x="1586" y="3112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0" name="Group 24"/>
          <p:cNvGrpSpPr>
            <a:grpSpLocks/>
          </p:cNvGrpSpPr>
          <p:nvPr/>
        </p:nvGrpSpPr>
        <p:grpSpPr bwMode="auto">
          <a:xfrm>
            <a:off x="3085939" y="3352801"/>
            <a:ext cx="405527" cy="461434"/>
            <a:chOff x="1584" y="3088"/>
            <a:chExt cx="393" cy="436"/>
          </a:xfrm>
        </p:grpSpPr>
        <p:sp>
          <p:nvSpPr>
            <p:cNvPr id="61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Text Box 26"/>
            <p:cNvSpPr txBox="1">
              <a:spLocks noChangeArrowheads="1"/>
            </p:cNvSpPr>
            <p:nvPr/>
          </p:nvSpPr>
          <p:spPr bwMode="auto">
            <a:xfrm>
              <a:off x="1636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4" name="Oval 28"/>
          <p:cNvSpPr>
            <a:spLocks noChangeArrowheads="1"/>
          </p:cNvSpPr>
          <p:nvPr/>
        </p:nvSpPr>
        <p:spPr bwMode="auto">
          <a:xfrm>
            <a:off x="5067141" y="3183468"/>
            <a:ext cx="346711" cy="304800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5044281" y="3124200"/>
            <a:ext cx="351870" cy="46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</a:p>
        </p:txBody>
      </p:sp>
      <p:sp>
        <p:nvSpPr>
          <p:cNvPr id="66" name="Line 33"/>
          <p:cNvSpPr>
            <a:spLocks noChangeShapeType="1"/>
          </p:cNvSpPr>
          <p:nvPr/>
        </p:nvSpPr>
        <p:spPr bwMode="auto">
          <a:xfrm flipH="1" flipV="1">
            <a:off x="1699101" y="3429000"/>
            <a:ext cx="138684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34"/>
          <p:cNvSpPr>
            <a:spLocks noChangeShapeType="1"/>
          </p:cNvSpPr>
          <p:nvPr/>
        </p:nvSpPr>
        <p:spPr bwMode="auto">
          <a:xfrm>
            <a:off x="1600041" y="3581400"/>
            <a:ext cx="495300" cy="157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Line 35"/>
          <p:cNvSpPr>
            <a:spLocks noChangeShapeType="1"/>
          </p:cNvSpPr>
          <p:nvPr/>
        </p:nvSpPr>
        <p:spPr bwMode="auto">
          <a:xfrm>
            <a:off x="3432651" y="3632200"/>
            <a:ext cx="1931670" cy="1066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36"/>
          <p:cNvSpPr>
            <a:spLocks noChangeShapeType="1"/>
          </p:cNvSpPr>
          <p:nvPr/>
        </p:nvSpPr>
        <p:spPr bwMode="auto">
          <a:xfrm>
            <a:off x="1748631" y="3530600"/>
            <a:ext cx="2327910" cy="172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Line 37"/>
          <p:cNvSpPr>
            <a:spLocks noChangeShapeType="1"/>
          </p:cNvSpPr>
          <p:nvPr/>
        </p:nvSpPr>
        <p:spPr bwMode="auto">
          <a:xfrm>
            <a:off x="3383121" y="3733800"/>
            <a:ext cx="742950" cy="147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758031" y="2921000"/>
            <a:ext cx="2340121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Servents (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Text Box 43"/>
          <p:cNvSpPr txBox="1">
            <a:spLocks noChangeArrowheads="1"/>
          </p:cNvSpPr>
          <p:nvPr/>
        </p:nvSpPr>
        <p:spPr bwMode="auto">
          <a:xfrm>
            <a:off x="1787843" y="26437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" name="Line 44"/>
          <p:cNvSpPr>
            <a:spLocks noChangeShapeType="1"/>
          </p:cNvSpPr>
          <p:nvPr/>
        </p:nvSpPr>
        <p:spPr bwMode="auto">
          <a:xfrm flipV="1">
            <a:off x="2293461" y="5308600"/>
            <a:ext cx="1733550" cy="5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45"/>
          <p:cNvSpPr>
            <a:spLocks noChangeShapeType="1"/>
          </p:cNvSpPr>
          <p:nvPr/>
        </p:nvSpPr>
        <p:spPr bwMode="auto">
          <a:xfrm flipH="1">
            <a:off x="4225131" y="3479800"/>
            <a:ext cx="941070" cy="1828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5" name="Group 46"/>
          <p:cNvGrpSpPr>
            <a:grpSpLocks/>
          </p:cNvGrpSpPr>
          <p:nvPr/>
        </p:nvGrpSpPr>
        <p:grpSpPr bwMode="auto">
          <a:xfrm>
            <a:off x="5265261" y="5410201"/>
            <a:ext cx="359093" cy="461434"/>
            <a:chOff x="1584" y="3120"/>
            <a:chExt cx="348" cy="436"/>
          </a:xfrm>
        </p:grpSpPr>
        <p:sp>
          <p:nvSpPr>
            <p:cNvPr id="76" name="Oval 4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Text Box 48"/>
            <p:cNvSpPr txBox="1">
              <a:spLocks noChangeArrowheads="1"/>
            </p:cNvSpPr>
            <p:nvPr/>
          </p:nvSpPr>
          <p:spPr bwMode="auto">
            <a:xfrm>
              <a:off x="1591" y="3120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8" name="Line 49"/>
          <p:cNvSpPr>
            <a:spLocks noChangeShapeType="1"/>
          </p:cNvSpPr>
          <p:nvPr/>
        </p:nvSpPr>
        <p:spPr bwMode="auto">
          <a:xfrm flipH="1" flipV="1">
            <a:off x="4373721" y="5359400"/>
            <a:ext cx="89154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Line 50"/>
          <p:cNvSpPr>
            <a:spLocks noChangeShapeType="1"/>
          </p:cNvSpPr>
          <p:nvPr/>
        </p:nvSpPr>
        <p:spPr bwMode="auto">
          <a:xfrm flipV="1">
            <a:off x="5463381" y="4953000"/>
            <a:ext cx="49530" cy="508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Text Box 51"/>
          <p:cNvSpPr txBox="1">
            <a:spLocks noChangeArrowheads="1"/>
          </p:cNvSpPr>
          <p:nvPr/>
        </p:nvSpPr>
        <p:spPr bwMode="auto">
          <a:xfrm>
            <a:off x="548481" y="5943600"/>
            <a:ext cx="612330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Connected in an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overlay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graph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(== each link is an implicit Internet path)</a:t>
            </a:r>
          </a:p>
        </p:txBody>
      </p:sp>
      <p:sp>
        <p:nvSpPr>
          <p:cNvPr id="81" name="Line 52"/>
          <p:cNvSpPr>
            <a:spLocks noChangeShapeType="1"/>
          </p:cNvSpPr>
          <p:nvPr/>
        </p:nvSpPr>
        <p:spPr bwMode="auto">
          <a:xfrm flipH="1" flipV="1">
            <a:off x="1699101" y="4140200"/>
            <a:ext cx="148590" cy="1625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53"/>
          <p:cNvSpPr>
            <a:spLocks noChangeShapeType="1"/>
          </p:cNvSpPr>
          <p:nvPr/>
        </p:nvSpPr>
        <p:spPr bwMode="auto">
          <a:xfrm flipV="1">
            <a:off x="1847691" y="5410200"/>
            <a:ext cx="1535430" cy="355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54"/>
          <p:cNvSpPr>
            <a:spLocks noChangeShapeType="1"/>
          </p:cNvSpPr>
          <p:nvPr/>
        </p:nvSpPr>
        <p:spPr bwMode="auto">
          <a:xfrm flipV="1">
            <a:off x="5314791" y="2667000"/>
            <a:ext cx="99060" cy="711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Text Box 55"/>
          <p:cNvSpPr txBox="1">
            <a:spLocks noChangeArrowheads="1"/>
          </p:cNvSpPr>
          <p:nvPr/>
        </p:nvSpPr>
        <p:spPr bwMode="auto">
          <a:xfrm>
            <a:off x="4739481" y="1905000"/>
            <a:ext cx="211409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85" name="Line 56"/>
          <p:cNvSpPr>
            <a:spLocks noChangeShapeType="1"/>
          </p:cNvSpPr>
          <p:nvPr/>
        </p:nvSpPr>
        <p:spPr bwMode="auto">
          <a:xfrm>
            <a:off x="5314791" y="3378200"/>
            <a:ext cx="247650" cy="558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Text Box 57"/>
          <p:cNvSpPr txBox="1">
            <a:spLocks noChangeArrowheads="1"/>
          </p:cNvSpPr>
          <p:nvPr/>
        </p:nvSpPr>
        <p:spPr bwMode="auto">
          <a:xfrm>
            <a:off x="5196681" y="3810000"/>
            <a:ext cx="2062876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Also store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 pointers</a:t>
            </a:r>
            <a:r>
              <a:rPr kumimoji="0" lang="ja-JP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31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Gnutella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routes</a:t>
            </a:r>
            <a:r>
              <a:rPr lang="en-US" sz="3900" dirty="0">
                <a:latin typeface="Times New Roman" charset="0"/>
                <a:ea typeface="ＭＳ Ｐゴシック" charset="0"/>
              </a:rPr>
              <a:t> different messages within the overlay  graph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Gnutella protocol has 5 main message types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Query</a:t>
            </a:r>
            <a:r>
              <a:rPr lang="en-US" sz="3300" dirty="0">
                <a:latin typeface="Times New Roman" charset="0"/>
                <a:ea typeface="ＭＳ Ｐゴシック" charset="0"/>
              </a:rPr>
              <a:t> (search)</a:t>
            </a:r>
          </a:p>
          <a:p>
            <a:pPr lvl="1">
              <a:lnSpc>
                <a:spcPct val="110000"/>
              </a:lnSpc>
            </a:pPr>
            <a:r>
              <a:rPr lang="en-US" sz="3300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QueryHit</a:t>
            </a:r>
            <a:r>
              <a:rPr lang="en-US" sz="3300" dirty="0">
                <a:latin typeface="Times New Roman" charset="0"/>
                <a:ea typeface="ＭＳ Ｐゴシック" charset="0"/>
              </a:rPr>
              <a:t> (response to query)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Ping</a:t>
            </a:r>
            <a:r>
              <a:rPr lang="en-US" sz="3300" dirty="0">
                <a:latin typeface="Times New Roman" charset="0"/>
                <a:ea typeface="ＭＳ Ｐゴシック" charset="0"/>
              </a:rPr>
              <a:t> (to probe network for other peers)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Pong</a:t>
            </a:r>
            <a:r>
              <a:rPr lang="en-US" sz="3300" dirty="0">
                <a:latin typeface="Times New Roman" charset="0"/>
                <a:ea typeface="ＭＳ Ｐゴシック" charset="0"/>
              </a:rPr>
              <a:t> (reply to ping, contains address of another peer)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Push (used to initiate file transfer)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We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3900" dirty="0" err="1">
                <a:latin typeface="Times New Roman" charset="0"/>
                <a:ea typeface="ＭＳ Ｐゴシック" charset="0"/>
              </a:rPr>
              <a:t>ll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 go into the message structure and protocol now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All fields except IP address are in </a:t>
            </a:r>
            <a:r>
              <a:rPr lang="en-US" sz="2800" i="1" dirty="0">
                <a:latin typeface="Times New Roman" charset="0"/>
                <a:ea typeface="ＭＳ Ｐゴシック" charset="0"/>
              </a:rPr>
              <a:t>little-endian</a:t>
            </a:r>
            <a:r>
              <a:rPr lang="en-US" sz="2800" dirty="0">
                <a:latin typeface="Times New Roman" charset="0"/>
                <a:ea typeface="ＭＳ Ｐゴシック" charset="0"/>
              </a:rPr>
              <a:t> format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Ox12345678 stored as 0x78 in lowest address byte, then 0x56 in next higher address, and so on. 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20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492081" y="76962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40A2ACDB-16B3-6244-AE33-CD5466C6B4D4}" type="slidenum">
              <a:rPr lang="en-US" sz="1500" smtClean="0"/>
              <a:pPr eaLnBrk="1" hangingPunct="1"/>
              <a:t>16</a:t>
            </a:fld>
            <a:endParaRPr lang="en-US" sz="1500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472283" y="2743202"/>
            <a:ext cx="7994651" cy="485775"/>
            <a:chOff x="384" y="1920"/>
            <a:chExt cx="5036" cy="306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84" y="1920"/>
              <a:ext cx="5036" cy="2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/>
                <a:t>Descriptor ID  Payload  descriptor TTL   Hops   Payload length</a:t>
              </a: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584" y="192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3120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552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4128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96081" y="1905000"/>
            <a:ext cx="262628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Descriptor Header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24881" y="4114800"/>
            <a:ext cx="173340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Type of payload</a:t>
            </a:r>
          </a:p>
          <a:p>
            <a:pPr eaLnBrk="1" hangingPunct="1"/>
            <a:r>
              <a:rPr lang="en-US" sz="1800" i="1" dirty="0"/>
              <a:t>0x00 Ping</a:t>
            </a:r>
          </a:p>
          <a:p>
            <a:pPr eaLnBrk="1" hangingPunct="1"/>
            <a:r>
              <a:rPr lang="en-US" sz="1800" i="1" dirty="0"/>
              <a:t>0x01 Pong</a:t>
            </a:r>
          </a:p>
          <a:p>
            <a:pPr eaLnBrk="1" hangingPunct="1"/>
            <a:r>
              <a:rPr lang="en-US" sz="1800" i="1" dirty="0"/>
              <a:t>0x40 Push</a:t>
            </a:r>
          </a:p>
          <a:p>
            <a:pPr eaLnBrk="1" hangingPunct="1"/>
            <a:r>
              <a:rPr lang="en-US" sz="1800" i="1" dirty="0"/>
              <a:t>0x80 Query</a:t>
            </a:r>
          </a:p>
          <a:p>
            <a:pPr eaLnBrk="1" hangingPunct="1"/>
            <a:r>
              <a:rPr lang="en-US" sz="1800" i="1" dirty="0"/>
              <a:t>0x81 </a:t>
            </a:r>
            <a:r>
              <a:rPr lang="en-US" sz="1800" i="1" dirty="0" err="1"/>
              <a:t>Queryhit</a:t>
            </a:r>
            <a:endParaRPr lang="en-US" sz="1800" i="1" dirty="0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3215481" y="3352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177881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977481" y="5029200"/>
            <a:ext cx="1981199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Decremented at each hop,</a:t>
            </a:r>
          </a:p>
          <a:p>
            <a:pPr eaLnBrk="1" hangingPunct="1"/>
            <a:r>
              <a:rPr lang="en-US" sz="1800" i="1" dirty="0"/>
              <a:t>Message dropped when </a:t>
            </a:r>
            <a:r>
              <a:rPr lang="en-US" sz="1800" i="1" dirty="0" err="1"/>
              <a:t>ttl</a:t>
            </a:r>
            <a:r>
              <a:rPr lang="en-US" sz="1800" i="1" dirty="0"/>
              <a:t>=0</a:t>
            </a:r>
          </a:p>
          <a:p>
            <a:pPr eaLnBrk="1" hangingPunct="1"/>
            <a:r>
              <a:rPr lang="en-US" sz="1800" i="1" dirty="0" err="1"/>
              <a:t>ttl_initial</a:t>
            </a:r>
            <a:r>
              <a:rPr lang="en-US" sz="1800" i="1" dirty="0"/>
              <a:t> usually 7 to 10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4968081" y="3357563"/>
            <a:ext cx="0" cy="15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958681" y="5943600"/>
            <a:ext cx="2542899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Incremented at each hop</a:t>
            </a: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853281" y="3429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396081" y="4267200"/>
            <a:ext cx="1261874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ID of this </a:t>
            </a:r>
          </a:p>
          <a:p>
            <a:pPr eaLnBrk="1" hangingPunct="1"/>
            <a:r>
              <a:rPr lang="en-US" sz="1800" b="1" i="1" u="sng" dirty="0"/>
              <a:t>search</a:t>
            </a:r>
          </a:p>
          <a:p>
            <a:pPr eaLnBrk="1" hangingPunct="1"/>
            <a:r>
              <a:rPr lang="en-US" sz="1800" b="1" i="1" u="sng" dirty="0"/>
              <a:t>transaction</a:t>
            </a: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187281" y="3336929"/>
            <a:ext cx="0" cy="24542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6563520" y="3962400"/>
            <a:ext cx="2013494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Number of bytes of</a:t>
            </a:r>
          </a:p>
          <a:p>
            <a:pPr eaLnBrk="1" hangingPunct="1"/>
            <a:r>
              <a:rPr lang="en-US" sz="1800" i="1" dirty="0"/>
              <a:t>message following </a:t>
            </a:r>
          </a:p>
          <a:p>
            <a:pPr eaLnBrk="1" hangingPunct="1"/>
            <a:r>
              <a:rPr lang="en-US" sz="1800" i="1" dirty="0"/>
              <a:t>this header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380209" y="3186116"/>
            <a:ext cx="8238143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0                                  15                 16                               17          18                                           22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8462141" y="2743200"/>
            <a:ext cx="1387476" cy="461661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i="1"/>
              <a:t>     </a:t>
            </a:r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V="1">
            <a:off x="472281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>
            <a:off x="3063081" y="2362200"/>
            <a:ext cx="533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6095207" y="1870076"/>
            <a:ext cx="12448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Payload</a:t>
            </a: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H="1" flipV="1">
            <a:off x="7406481" y="22860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72281" y="6096000"/>
            <a:ext cx="3149710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b="1" u="sng" dirty="0"/>
              <a:t>Gnutella Message Header Format</a:t>
            </a:r>
          </a:p>
        </p:txBody>
      </p:sp>
      <p:sp>
        <p:nvSpPr>
          <p:cNvPr id="30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5" grpId="0" animBg="1"/>
      <p:bldP spid="26" grpId="0" animBg="1"/>
      <p:bldP spid="27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95438" y="3133725"/>
            <a:ext cx="5795962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 </a:t>
            </a:r>
            <a:r>
              <a:rPr lang="en-US"/>
              <a:t>Minimum Speed   Search criteria (keywords)</a:t>
            </a:r>
            <a:endParaRPr lang="en-US" b="1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973513" y="315436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19238" y="2600325"/>
            <a:ext cx="190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Query (0x80)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62088" y="3702050"/>
            <a:ext cx="343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                   1          …..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533400" y="5410200"/>
            <a:ext cx="591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/>
              <a:t>Payload Format in Gnutella </a:t>
            </a:r>
            <a:r>
              <a:rPr lang="en-US" b="1" u="sng">
                <a:solidFill>
                  <a:srgbClr val="FF0000"/>
                </a:solidFill>
              </a:rPr>
              <a:t>Query</a:t>
            </a:r>
            <a:r>
              <a:rPr lang="en-US" b="1" u="sng"/>
              <a:t> Message</a:t>
            </a: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99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Search</a:t>
            </a:r>
          </a:p>
        </p:txBody>
      </p:sp>
      <p:grpSp>
        <p:nvGrpSpPr>
          <p:cNvPr id="50" name="Group 3"/>
          <p:cNvGrpSpPr>
            <a:grpSpLocks/>
          </p:cNvGrpSpPr>
          <p:nvPr/>
        </p:nvGrpSpPr>
        <p:grpSpPr bwMode="auto">
          <a:xfrm>
            <a:off x="5334003" y="5029205"/>
            <a:ext cx="533401" cy="469901"/>
            <a:chOff x="1584" y="3160"/>
            <a:chExt cx="336" cy="296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3" name="Group 6"/>
          <p:cNvGrpSpPr>
            <a:grpSpLocks/>
          </p:cNvGrpSpPr>
          <p:nvPr/>
        </p:nvGrpSpPr>
        <p:grpSpPr bwMode="auto">
          <a:xfrm>
            <a:off x="1295404" y="2209805"/>
            <a:ext cx="533401" cy="469901"/>
            <a:chOff x="1584" y="3160"/>
            <a:chExt cx="336" cy="296"/>
          </a:xfrm>
        </p:grpSpPr>
        <p:sp>
          <p:nvSpPr>
            <p:cNvPr id="54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6" name="Group 9"/>
          <p:cNvGrpSpPr>
            <a:grpSpLocks/>
          </p:cNvGrpSpPr>
          <p:nvPr/>
        </p:nvGrpSpPr>
        <p:grpSpPr bwMode="auto">
          <a:xfrm>
            <a:off x="7315204" y="4267205"/>
            <a:ext cx="533401" cy="469901"/>
            <a:chOff x="1584" y="3160"/>
            <a:chExt cx="336" cy="296"/>
          </a:xfrm>
        </p:grpSpPr>
        <p:sp>
          <p:nvSpPr>
            <p:cNvPr id="57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9" name="Group 12"/>
          <p:cNvGrpSpPr>
            <a:grpSpLocks/>
          </p:cNvGrpSpPr>
          <p:nvPr/>
        </p:nvGrpSpPr>
        <p:grpSpPr bwMode="auto">
          <a:xfrm>
            <a:off x="2133603" y="5029205"/>
            <a:ext cx="533401" cy="469901"/>
            <a:chOff x="1584" y="3160"/>
            <a:chExt cx="336" cy="296"/>
          </a:xfrm>
        </p:grpSpPr>
        <p:sp>
          <p:nvSpPr>
            <p:cNvPr id="60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2" name="Group 15"/>
          <p:cNvGrpSpPr>
            <a:grpSpLocks/>
          </p:cNvGrpSpPr>
          <p:nvPr/>
        </p:nvGrpSpPr>
        <p:grpSpPr bwMode="auto">
          <a:xfrm>
            <a:off x="3886204" y="2438405"/>
            <a:ext cx="533401" cy="469901"/>
            <a:chOff x="1584" y="3160"/>
            <a:chExt cx="336" cy="296"/>
          </a:xfrm>
        </p:grpSpPr>
        <p:sp>
          <p:nvSpPr>
            <p:cNvPr id="63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5" name="Group 18"/>
          <p:cNvGrpSpPr>
            <a:grpSpLocks/>
          </p:cNvGrpSpPr>
          <p:nvPr/>
        </p:nvGrpSpPr>
        <p:grpSpPr bwMode="auto">
          <a:xfrm>
            <a:off x="6934204" y="2057405"/>
            <a:ext cx="533401" cy="469901"/>
            <a:chOff x="1584" y="3160"/>
            <a:chExt cx="336" cy="296"/>
          </a:xfrm>
        </p:grpSpPr>
        <p:sp>
          <p:nvSpPr>
            <p:cNvPr id="66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8" name="Line 21"/>
          <p:cNvSpPr>
            <a:spLocks noChangeShapeType="1"/>
          </p:cNvSpPr>
          <p:nvPr/>
        </p:nvSpPr>
        <p:spPr bwMode="auto">
          <a:xfrm flipH="1" flipV="1">
            <a:off x="1752600" y="2438400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Line 24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1889128" y="1260476"/>
            <a:ext cx="184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Line 29"/>
          <p:cNvSpPr>
            <a:spLocks noChangeShapeType="1"/>
          </p:cNvSpPr>
          <p:nvPr/>
        </p:nvSpPr>
        <p:spPr bwMode="auto">
          <a:xfrm flipH="1">
            <a:off x="5714996" y="2514600"/>
            <a:ext cx="1371604" cy="252382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6" name="Group 30"/>
          <p:cNvGrpSpPr>
            <a:grpSpLocks/>
          </p:cNvGrpSpPr>
          <p:nvPr/>
        </p:nvGrpSpPr>
        <p:grpSpPr bwMode="auto">
          <a:xfrm>
            <a:off x="7239004" y="5486405"/>
            <a:ext cx="533401" cy="469901"/>
            <a:chOff x="1584" y="3160"/>
            <a:chExt cx="336" cy="296"/>
          </a:xfrm>
        </p:grpSpPr>
        <p:sp>
          <p:nvSpPr>
            <p:cNvPr id="77" name="Oval 3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Text Box 3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9" name="Line 33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Line 34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39"/>
          <p:cNvSpPr>
            <a:spLocks noChangeShapeType="1"/>
          </p:cNvSpPr>
          <p:nvPr/>
        </p:nvSpPr>
        <p:spPr bwMode="auto">
          <a:xfrm flipH="1" flipV="1">
            <a:off x="3886200" y="4495800"/>
            <a:ext cx="9906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 flipH="1" flipV="1">
            <a:off x="4572000" y="3581400"/>
            <a:ext cx="6858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Line 41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Line 42"/>
          <p:cNvSpPr>
            <a:spLocks noChangeShapeType="1"/>
          </p:cNvSpPr>
          <p:nvPr/>
        </p:nvSpPr>
        <p:spPr bwMode="auto">
          <a:xfrm flipH="1" flipV="1">
            <a:off x="1676400" y="3581400"/>
            <a:ext cx="4572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43"/>
          <p:cNvSpPr>
            <a:spLocks noChangeShapeType="1"/>
          </p:cNvSpPr>
          <p:nvPr/>
        </p:nvSpPr>
        <p:spPr bwMode="auto">
          <a:xfrm>
            <a:off x="2057400" y="2286000"/>
            <a:ext cx="114300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Text Box 45"/>
          <p:cNvSpPr txBox="1">
            <a:spLocks noChangeArrowheads="1"/>
          </p:cNvSpPr>
          <p:nvPr/>
        </p:nvSpPr>
        <p:spPr bwMode="auto">
          <a:xfrm>
            <a:off x="2433641" y="5719763"/>
            <a:ext cx="349235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Who has PennyLane.mp3?</a:t>
            </a:r>
          </a:p>
        </p:txBody>
      </p:sp>
      <p:sp>
        <p:nvSpPr>
          <p:cNvPr id="89" name="AutoShape 46"/>
          <p:cNvSpPr>
            <a:spLocks noChangeArrowheads="1"/>
          </p:cNvSpPr>
          <p:nvPr/>
        </p:nvSpPr>
        <p:spPr bwMode="auto">
          <a:xfrm>
            <a:off x="2209800" y="5486400"/>
            <a:ext cx="3886200" cy="1143000"/>
          </a:xfrm>
          <a:prstGeom prst="cloudCallout">
            <a:avLst>
              <a:gd name="adj1" fmla="val -62734"/>
              <a:gd name="adj2" fmla="val -4043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Text Box 47"/>
          <p:cNvSpPr txBox="1">
            <a:spLocks noChangeArrowheads="1"/>
          </p:cNvSpPr>
          <p:nvPr/>
        </p:nvSpPr>
        <p:spPr bwMode="auto">
          <a:xfrm>
            <a:off x="1310481" y="1752600"/>
            <a:ext cx="2198028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Query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 flooded out,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" name="Line 48"/>
          <p:cNvSpPr>
            <a:spLocks noChangeShapeType="1"/>
          </p:cNvSpPr>
          <p:nvPr/>
        </p:nvSpPr>
        <p:spPr bwMode="auto">
          <a:xfrm>
            <a:off x="6019800" y="5181600"/>
            <a:ext cx="9906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Text Box 49"/>
          <p:cNvSpPr txBox="1">
            <a:spLocks noChangeArrowheads="1"/>
          </p:cNvSpPr>
          <p:nvPr/>
        </p:nvSpPr>
        <p:spPr bwMode="auto">
          <a:xfrm>
            <a:off x="2514602" y="4572000"/>
            <a:ext cx="107612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TTL=2</a:t>
            </a:r>
          </a:p>
        </p:txBody>
      </p:sp>
      <p:pic>
        <p:nvPicPr>
          <p:cNvPr id="1741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18</a:t>
            </a:fld>
            <a:endParaRPr lang="en-US" dirty="0"/>
          </a:p>
        </p:txBody>
      </p:sp>
      <p:sp>
        <p:nvSpPr>
          <p:cNvPr id="3" name="Text Box 47">
            <a:extLst>
              <a:ext uri="{FF2B5EF4-FFF2-40B4-BE49-F238E27FC236}">
                <a16:creationId xmlns:a16="http://schemas.microsoft.com/office/drawing/2014/main" id="{5F1ADD67-18DE-6C0C-3E0E-918A5F3B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2520" y="1758436"/>
            <a:ext cx="1370878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ttl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-restricted,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Box 47">
            <a:extLst>
              <a:ext uri="{FF2B5EF4-FFF2-40B4-BE49-F238E27FC236}">
                <a16:creationId xmlns:a16="http://schemas.microsoft.com/office/drawing/2014/main" id="{CC216A2C-BB7C-37D6-426C-709CD49D6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2013" y="1754424"/>
            <a:ext cx="2095435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forwarded only once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2E21FF9C-7F51-39F7-DD69-8A4E894281DB}"/>
              </a:ext>
            </a:extLst>
          </p:cNvPr>
          <p:cNvGrpSpPr>
            <a:grpSpLocks/>
          </p:cNvGrpSpPr>
          <p:nvPr/>
        </p:nvGrpSpPr>
        <p:grpSpPr bwMode="auto">
          <a:xfrm>
            <a:off x="7315196" y="4271174"/>
            <a:ext cx="533401" cy="469901"/>
            <a:chOff x="1584" y="3160"/>
            <a:chExt cx="336" cy="296"/>
          </a:xfrm>
        </p:grpSpPr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0B740233-782D-2D77-B42C-C2A8BFAE9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Text Box 11">
              <a:extLst>
                <a:ext uri="{FF2B5EF4-FFF2-40B4-BE49-F238E27FC236}">
                  <a16:creationId xmlns:a16="http://schemas.microsoft.com/office/drawing/2014/main" id="{06A04BD2-73B2-ADE3-D878-FC526BFD5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6CC313-2B4C-E018-6969-800E2F23A300}"/>
              </a:ext>
            </a:extLst>
          </p:cNvPr>
          <p:cNvGrpSpPr/>
          <p:nvPr/>
        </p:nvGrpSpPr>
        <p:grpSpPr>
          <a:xfrm>
            <a:off x="8320881" y="298171"/>
            <a:ext cx="4333999" cy="1219200"/>
            <a:chOff x="8468512" y="3810000"/>
            <a:chExt cx="4333999" cy="12192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6478C8E-2495-1416-6DA4-A94259D98829}"/>
                </a:ext>
              </a:extLst>
            </p:cNvPr>
            <p:cNvSpPr/>
            <p:nvPr/>
          </p:nvSpPr>
          <p:spPr>
            <a:xfrm>
              <a:off x="8549481" y="3810000"/>
              <a:ext cx="4166473" cy="12192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9058E4-894D-2105-2988-BF872356B1D8}"/>
                </a:ext>
              </a:extLst>
            </p:cNvPr>
            <p:cNvSpPr txBox="1"/>
            <p:nvPr/>
          </p:nvSpPr>
          <p:spPr>
            <a:xfrm>
              <a:off x="9297311" y="4059640"/>
              <a:ext cx="35052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you set TTL=2, do all nodes in this graph receive query?</a:t>
              </a:r>
            </a:p>
          </p:txBody>
        </p:sp>
        <p:pic>
          <p:nvPicPr>
            <p:cNvPr id="18" name="Graphic 17" descr="Question Mark with solid fill">
              <a:extLst>
                <a:ext uri="{FF2B5EF4-FFF2-40B4-BE49-F238E27FC236}">
                  <a16:creationId xmlns:a16="http://schemas.microsoft.com/office/drawing/2014/main" id="{BB99922F-3BF3-A863-2C68-5493B1191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8512" y="3934852"/>
              <a:ext cx="932321" cy="932321"/>
            </a:xfrm>
            <a:prstGeom prst="rect">
              <a:avLst/>
            </a:prstGeom>
          </p:spPr>
        </p:pic>
      </p:grpSp>
      <p:grpSp>
        <p:nvGrpSpPr>
          <p:cNvPr id="19" name="Group 9">
            <a:extLst>
              <a:ext uri="{FF2B5EF4-FFF2-40B4-BE49-F238E27FC236}">
                <a16:creationId xmlns:a16="http://schemas.microsoft.com/office/drawing/2014/main" id="{81A35E0F-5710-4027-17F7-30E16CD34FDA}"/>
              </a:ext>
            </a:extLst>
          </p:cNvPr>
          <p:cNvGrpSpPr>
            <a:grpSpLocks/>
          </p:cNvGrpSpPr>
          <p:nvPr/>
        </p:nvGrpSpPr>
        <p:grpSpPr bwMode="auto">
          <a:xfrm>
            <a:off x="7315188" y="4267200"/>
            <a:ext cx="533401" cy="469901"/>
            <a:chOff x="1584" y="3160"/>
            <a:chExt cx="336" cy="296"/>
          </a:xfrm>
        </p:grpSpPr>
        <p:sp>
          <p:nvSpPr>
            <p:cNvPr id="20" name="Oval 10">
              <a:extLst>
                <a:ext uri="{FF2B5EF4-FFF2-40B4-BE49-F238E27FC236}">
                  <a16:creationId xmlns:a16="http://schemas.microsoft.com/office/drawing/2014/main" id="{8211EC95-67E8-9D25-6F52-1FB9B0605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2AD32B69-2DC3-D344-13F3-39819AF07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289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0" grpId="0"/>
      <p:bldP spid="91" grpId="0" animBg="1"/>
      <p:bldP spid="9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Search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95276" y="2870201"/>
            <a:ext cx="8778555" cy="4616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Num. hits  port ip_address speed (fileindex,filename,fsize) servent_id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706563" y="287972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282826" y="28844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673476" y="28987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435476" y="289401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7545389" y="287972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09551" y="3436942"/>
            <a:ext cx="901309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1          3                          7             11                                                         n                   n+16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58763" y="2336801"/>
            <a:ext cx="591984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QueryHit</a:t>
            </a:r>
            <a:r>
              <a:rPr lang="en-US" b="1"/>
              <a:t> (0x81) </a:t>
            </a:r>
            <a:r>
              <a:rPr lang="en-US"/>
              <a:t>: successful result to a query</a:t>
            </a:r>
            <a:endParaRPr lang="en-US" b="1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724403" y="3657600"/>
            <a:ext cx="109100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Results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730081" y="4495800"/>
            <a:ext cx="3049886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Unique identifier of responder;</a:t>
            </a:r>
          </a:p>
          <a:p>
            <a:pPr eaLnBrk="1" hangingPunct="1"/>
            <a:r>
              <a:rPr lang="en-US" sz="1800" dirty="0"/>
              <a:t>a function of its IP address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8153400" y="3352804"/>
            <a:ext cx="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830763" y="34083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1706563" y="3403601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3916363" y="3403601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147891" y="3978276"/>
            <a:ext cx="1467058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Info about</a:t>
            </a:r>
          </a:p>
          <a:p>
            <a:pPr eaLnBrk="1" hangingPunct="1"/>
            <a:r>
              <a:rPr lang="en-US"/>
              <a:t>responder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33400" y="5410200"/>
            <a:ext cx="6399398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 u="sng" dirty="0"/>
              <a:t>Payload Format in Gnutella </a:t>
            </a:r>
            <a:r>
              <a:rPr lang="en-US" b="1" u="sng" dirty="0" err="1">
                <a:solidFill>
                  <a:srgbClr val="FF0000"/>
                </a:solidFill>
              </a:rPr>
              <a:t>QueryHit</a:t>
            </a:r>
            <a:r>
              <a:rPr lang="en-US" b="1" u="sng" dirty="0"/>
              <a:t> Message</a:t>
            </a:r>
          </a:p>
        </p:txBody>
      </p:sp>
      <p:sp>
        <p:nvSpPr>
          <p:cNvPr id="2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5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MP2 Released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be implementing</a:t>
            </a:r>
          </a:p>
          <a:p>
            <a:pPr lvl="1"/>
            <a:r>
              <a:rPr lang="en-US" dirty="0"/>
              <a:t>Failure detector</a:t>
            </a:r>
          </a:p>
          <a:p>
            <a:pPr lvl="1"/>
            <a:r>
              <a:rPr lang="en-US" dirty="0"/>
              <a:t>Membership protocol</a:t>
            </a:r>
          </a:p>
          <a:p>
            <a:r>
              <a:rPr lang="en-US" dirty="0"/>
              <a:t>Using concepts you learnt last week!</a:t>
            </a:r>
          </a:p>
          <a:p>
            <a:r>
              <a:rPr lang="en-US" dirty="0"/>
              <a:t>Stage 2 (of 4) in building a fully-working distributed system from scratch</a:t>
            </a:r>
          </a:p>
          <a:p>
            <a:pPr lvl="1"/>
            <a:r>
              <a:rPr lang="en-US" dirty="0"/>
              <a:t>Stage 3 will be a distributed storage system</a:t>
            </a:r>
          </a:p>
          <a:p>
            <a:pPr lvl="1"/>
            <a:r>
              <a:rPr lang="en-US" dirty="0"/>
              <a:t>Stage 4 will be a full distributed system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8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Search</a:t>
            </a:r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5334002" y="5029205"/>
            <a:ext cx="533401" cy="469901"/>
            <a:chOff x="1584" y="3160"/>
            <a:chExt cx="336" cy="296"/>
          </a:xfrm>
        </p:grpSpPr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8" name="Group 6"/>
          <p:cNvGrpSpPr>
            <a:grpSpLocks/>
          </p:cNvGrpSpPr>
          <p:nvPr/>
        </p:nvGrpSpPr>
        <p:grpSpPr bwMode="auto">
          <a:xfrm>
            <a:off x="1295404" y="2209805"/>
            <a:ext cx="533401" cy="469901"/>
            <a:chOff x="1584" y="3160"/>
            <a:chExt cx="336" cy="296"/>
          </a:xfrm>
        </p:grpSpPr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1" name="Group 9"/>
          <p:cNvGrpSpPr>
            <a:grpSpLocks/>
          </p:cNvGrpSpPr>
          <p:nvPr/>
        </p:nvGrpSpPr>
        <p:grpSpPr bwMode="auto">
          <a:xfrm>
            <a:off x="7315204" y="4267205"/>
            <a:ext cx="533401" cy="469901"/>
            <a:chOff x="1584" y="3160"/>
            <a:chExt cx="336" cy="296"/>
          </a:xfrm>
        </p:grpSpPr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4" name="Group 12"/>
          <p:cNvGrpSpPr>
            <a:grpSpLocks/>
          </p:cNvGrpSpPr>
          <p:nvPr/>
        </p:nvGrpSpPr>
        <p:grpSpPr bwMode="auto">
          <a:xfrm>
            <a:off x="2133602" y="5029205"/>
            <a:ext cx="533401" cy="469901"/>
            <a:chOff x="1584" y="3160"/>
            <a:chExt cx="336" cy="296"/>
          </a:xfrm>
        </p:grpSpPr>
        <p:sp>
          <p:nvSpPr>
            <p:cNvPr id="55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7" name="Group 15"/>
          <p:cNvGrpSpPr>
            <a:grpSpLocks/>
          </p:cNvGrpSpPr>
          <p:nvPr/>
        </p:nvGrpSpPr>
        <p:grpSpPr bwMode="auto">
          <a:xfrm>
            <a:off x="3886204" y="2438405"/>
            <a:ext cx="533401" cy="469901"/>
            <a:chOff x="1584" y="3160"/>
            <a:chExt cx="336" cy="296"/>
          </a:xfrm>
        </p:grpSpPr>
        <p:sp>
          <p:nvSpPr>
            <p:cNvPr id="58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0" name="Group 18"/>
          <p:cNvGrpSpPr>
            <a:grpSpLocks/>
          </p:cNvGrpSpPr>
          <p:nvPr/>
        </p:nvGrpSpPr>
        <p:grpSpPr bwMode="auto">
          <a:xfrm>
            <a:off x="6934204" y="2057405"/>
            <a:ext cx="533401" cy="469901"/>
            <a:chOff x="1584" y="3160"/>
            <a:chExt cx="336" cy="296"/>
          </a:xfrm>
        </p:grpSpPr>
        <p:sp>
          <p:nvSpPr>
            <p:cNvPr id="61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3" name="Line 21"/>
          <p:cNvSpPr>
            <a:spLocks noChangeShapeType="1"/>
          </p:cNvSpPr>
          <p:nvPr/>
        </p:nvSpPr>
        <p:spPr bwMode="auto">
          <a:xfrm flipH="1" flipV="1">
            <a:off x="1752600" y="2438400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Line 24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Line 27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28"/>
          <p:cNvSpPr>
            <a:spLocks noChangeShapeType="1"/>
          </p:cNvSpPr>
          <p:nvPr/>
        </p:nvSpPr>
        <p:spPr bwMode="auto">
          <a:xfrm flipH="1">
            <a:off x="5638800" y="2514600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0" name="Group 29"/>
          <p:cNvGrpSpPr>
            <a:grpSpLocks/>
          </p:cNvGrpSpPr>
          <p:nvPr/>
        </p:nvGrpSpPr>
        <p:grpSpPr bwMode="auto">
          <a:xfrm>
            <a:off x="7239004" y="5486405"/>
            <a:ext cx="533401" cy="469901"/>
            <a:chOff x="1584" y="3160"/>
            <a:chExt cx="336" cy="296"/>
          </a:xfrm>
        </p:grpSpPr>
        <p:sp>
          <p:nvSpPr>
            <p:cNvPr id="71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 Box 3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3" name="Line 32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33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Line 34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Line 37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Line 38"/>
          <p:cNvSpPr>
            <a:spLocks noChangeShapeType="1"/>
          </p:cNvSpPr>
          <p:nvPr/>
        </p:nvSpPr>
        <p:spPr bwMode="auto">
          <a:xfrm flipH="1" flipV="1">
            <a:off x="1676400" y="3581400"/>
            <a:ext cx="4572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Text Box 41"/>
          <p:cNvSpPr txBox="1">
            <a:spLocks noChangeArrowheads="1"/>
          </p:cNvSpPr>
          <p:nvPr/>
        </p:nvSpPr>
        <p:spPr bwMode="auto">
          <a:xfrm>
            <a:off x="2433642" y="5719764"/>
            <a:ext cx="349235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Who has PennyLane.mp3?</a:t>
            </a:r>
          </a:p>
        </p:txBody>
      </p:sp>
      <p:sp>
        <p:nvSpPr>
          <p:cNvPr id="80" name="Text Box 43"/>
          <p:cNvSpPr txBox="1">
            <a:spLocks noChangeArrowheads="1"/>
          </p:cNvSpPr>
          <p:nvPr/>
        </p:nvSpPr>
        <p:spPr bwMode="auto">
          <a:xfrm>
            <a:off x="1539081" y="1752600"/>
            <a:ext cx="5019313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Successful results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QueryHit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 routed on </a:t>
            </a:r>
            <a:r>
              <a:rPr kumimoji="0" lang="en-US" altLang="ja-JP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reverse path</a:t>
            </a:r>
            <a:endParaRPr kumimoji="0" lang="en-US" sz="1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" name="AutoShape 45"/>
          <p:cNvSpPr>
            <a:spLocks noChangeArrowheads="1"/>
          </p:cNvSpPr>
          <p:nvPr/>
        </p:nvSpPr>
        <p:spPr bwMode="auto">
          <a:xfrm>
            <a:off x="2209800" y="5486400"/>
            <a:ext cx="3886200" cy="1143000"/>
          </a:xfrm>
          <a:prstGeom prst="cloudCallout">
            <a:avLst>
              <a:gd name="adj1" fmla="val -63178"/>
              <a:gd name="adj2" fmla="val -4345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77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excessive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avoid duplicate transmissions, each peer maintains a list of </a:t>
            </a:r>
            <a:r>
              <a:rPr lang="en-US" b="1" dirty="0"/>
              <a:t>recently received messages</a:t>
            </a:r>
          </a:p>
          <a:p>
            <a:r>
              <a:rPr lang="en-US" dirty="0"/>
              <a:t>Query forwarded to all neighbors except peer from which received</a:t>
            </a:r>
          </a:p>
          <a:p>
            <a:r>
              <a:rPr lang="en-US" dirty="0"/>
              <a:t>Each Query (identified by </a:t>
            </a:r>
            <a:r>
              <a:rPr lang="en-US" dirty="0" err="1"/>
              <a:t>DescriptorID</a:t>
            </a:r>
            <a:r>
              <a:rPr lang="en-US" dirty="0"/>
              <a:t>) forwarded only once </a:t>
            </a:r>
          </a:p>
          <a:p>
            <a:r>
              <a:rPr lang="en-US" dirty="0" err="1"/>
              <a:t>QueryHit</a:t>
            </a:r>
            <a:r>
              <a:rPr lang="en-US" dirty="0"/>
              <a:t> routed back </a:t>
            </a:r>
            <a:r>
              <a:rPr lang="en-US" b="1" dirty="0"/>
              <a:t>only</a:t>
            </a:r>
            <a:r>
              <a:rPr lang="en-US" dirty="0"/>
              <a:t> to peer from which Query received with same </a:t>
            </a:r>
            <a:r>
              <a:rPr lang="en-US" dirty="0" err="1"/>
              <a:t>DescriptorID</a:t>
            </a:r>
            <a:endParaRPr lang="en-US" dirty="0"/>
          </a:p>
          <a:p>
            <a:r>
              <a:rPr lang="en-US" dirty="0"/>
              <a:t>Duplicates with same </a:t>
            </a:r>
            <a:r>
              <a:rPr lang="en-US" dirty="0" err="1"/>
              <a:t>DescriptorID</a:t>
            </a:r>
            <a:r>
              <a:rPr lang="en-US" dirty="0"/>
              <a:t> and Payload descriptor (</a:t>
            </a:r>
            <a:r>
              <a:rPr lang="en-US" dirty="0" err="1"/>
              <a:t>msg</a:t>
            </a:r>
            <a:r>
              <a:rPr lang="en-US" dirty="0"/>
              <a:t> type, e.g., Query) are dropped</a:t>
            </a:r>
          </a:p>
          <a:p>
            <a:r>
              <a:rPr lang="en-US" dirty="0" err="1"/>
              <a:t>QueryHit</a:t>
            </a:r>
            <a:r>
              <a:rPr lang="en-US" dirty="0"/>
              <a:t> with </a:t>
            </a:r>
            <a:r>
              <a:rPr lang="en-US" dirty="0" err="1"/>
              <a:t>DescriptorID</a:t>
            </a:r>
            <a:r>
              <a:rPr lang="en-US" dirty="0"/>
              <a:t> for which Query not seen is dropped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9CCBDB-8EA9-33A5-8B74-0D7E5E24DD6B}"/>
              </a:ext>
            </a:extLst>
          </p:cNvPr>
          <p:cNvGrpSpPr/>
          <p:nvPr/>
        </p:nvGrpSpPr>
        <p:grpSpPr>
          <a:xfrm>
            <a:off x="8320881" y="298171"/>
            <a:ext cx="4333999" cy="1219200"/>
            <a:chOff x="8468512" y="3810000"/>
            <a:chExt cx="4333999" cy="12192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2E2B4A3-2870-7EC0-8965-5C6E6B82E6A2}"/>
                </a:ext>
              </a:extLst>
            </p:cNvPr>
            <p:cNvSpPr/>
            <p:nvPr/>
          </p:nvSpPr>
          <p:spPr>
            <a:xfrm>
              <a:off x="8549481" y="3810000"/>
              <a:ext cx="4166473" cy="12192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DDEC2A-189D-4F9E-2AF3-4A3A62125DB7}"/>
                </a:ext>
              </a:extLst>
            </p:cNvPr>
            <p:cNvSpPr txBox="1"/>
            <p:nvPr/>
          </p:nvSpPr>
          <p:spPr>
            <a:xfrm>
              <a:off x="9297311" y="3819435"/>
              <a:ext cx="35052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Queryhit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what if peer that sent the query is no longer your neighbor?</a:t>
              </a:r>
            </a:p>
          </p:txBody>
        </p:sp>
        <p:pic>
          <p:nvPicPr>
            <p:cNvPr id="8" name="Graphic 7" descr="Question Mark with solid fill">
              <a:extLst>
                <a:ext uri="{FF2B5EF4-FFF2-40B4-BE49-F238E27FC236}">
                  <a16:creationId xmlns:a16="http://schemas.microsoft.com/office/drawing/2014/main" id="{0C3C72A9-E096-9513-4A47-52E49DAEC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68512" y="3934852"/>
              <a:ext cx="932321" cy="932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370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receiving </a:t>
            </a:r>
            <a:r>
              <a:rPr lang="en-US" dirty="0" err="1"/>
              <a:t>QueryHit</a:t>
            </a:r>
            <a:r>
              <a:rPr lang="en-US" dirty="0"/>
              <a:t>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Requestor chooses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best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altLang="ja-JP" sz="24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responder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Initiates HTTP request directly to responder</a:t>
            </a:r>
            <a:r>
              <a:rPr lang="ja-JP" altLang="en-US" sz="18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1800" dirty="0">
                <a:latin typeface="Times New Roman" charset="0"/>
                <a:ea typeface="ＭＳ Ｐゴシック" charset="0"/>
              </a:rPr>
              <a:t>s </a:t>
            </a:r>
            <a:r>
              <a:rPr lang="en-US" altLang="ja-JP" sz="1800" dirty="0" err="1">
                <a:latin typeface="Times New Roman" charset="0"/>
                <a:ea typeface="ＭＳ Ｐゴシック" charset="0"/>
              </a:rPr>
              <a:t>ip+port</a:t>
            </a:r>
            <a:endParaRPr lang="en-US" altLang="ja-JP" sz="18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>
                <a:latin typeface="Times New Roman" charset="0"/>
                <a:ea typeface="ＭＳ Ｐゴシック" charset="0"/>
              </a:rPr>
              <a:t>GET /get/&lt;File Index&gt;/&lt;File Name&gt;/HTTP/1.0\r\n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Connection: Keep-Alive\r\n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Range: bytes=0-\r\n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User-Agent: Gnutella\r\n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\r\n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Responder then replies with file packets after this message: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>
                <a:latin typeface="Times New Roman" charset="0"/>
                <a:ea typeface="ＭＳ Ｐゴシック" charset="0"/>
              </a:rPr>
              <a:t>HTTP 200 OK\r\n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Server: Gnutella\r\n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Content-type:application</a:t>
            </a:r>
            <a:r>
              <a:rPr lang="en-US" sz="1400" dirty="0">
                <a:latin typeface="Times New Roman" charset="0"/>
                <a:ea typeface="ＭＳ Ｐゴシック" charset="0"/>
              </a:rPr>
              <a:t>/binary\r\n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Content-length: 1024 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\r\n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44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receiving </a:t>
            </a:r>
            <a:r>
              <a:rPr lang="en-US" dirty="0" err="1"/>
              <a:t>QueryHit</a:t>
            </a:r>
            <a:r>
              <a:rPr lang="en-US" dirty="0"/>
              <a:t> messages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HTTP is the file transfer protocol. Why? 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Because it</a:t>
            </a:r>
            <a:r>
              <a:rPr lang="fr-FR" sz="2400" dirty="0">
                <a:latin typeface="Times New Roman" charset="0"/>
                <a:ea typeface="ＭＳ Ｐゴシック" charset="0"/>
              </a:rPr>
              <a:t>’</a:t>
            </a:r>
            <a:r>
              <a:rPr lang="en-US" sz="2400" dirty="0">
                <a:latin typeface="Times New Roman" charset="0"/>
                <a:ea typeface="ＭＳ Ｐゴシック" charset="0"/>
              </a:rPr>
              <a:t>s standard, well-debugged, and widely used.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Why the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range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field in the GET request? </a:t>
            </a:r>
          </a:p>
          <a:p>
            <a:pPr lvl="1">
              <a:lnSpc>
                <a:spcPct val="110000"/>
              </a:lnSpc>
            </a:pPr>
            <a:r>
              <a:rPr lang="en-US" altLang="ja-JP" sz="2400" dirty="0">
                <a:latin typeface="Times New Roman" charset="0"/>
                <a:ea typeface="ＭＳ Ｐゴシック" charset="0"/>
              </a:rPr>
              <a:t>To support partial file transfers.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What if responder is behind firewall that disallows incoming connections? </a:t>
            </a:r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6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grpSp>
        <p:nvGrpSpPr>
          <p:cNvPr id="43" name="Group 3"/>
          <p:cNvGrpSpPr>
            <a:grpSpLocks/>
          </p:cNvGrpSpPr>
          <p:nvPr/>
        </p:nvGrpSpPr>
        <p:grpSpPr bwMode="auto">
          <a:xfrm>
            <a:off x="5349082" y="5191374"/>
            <a:ext cx="533401" cy="469901"/>
            <a:chOff x="1584" y="3160"/>
            <a:chExt cx="336" cy="296"/>
          </a:xfrm>
        </p:grpSpPr>
        <p:sp>
          <p:nvSpPr>
            <p:cNvPr id="44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6" name="Group 6"/>
          <p:cNvGrpSpPr>
            <a:grpSpLocks/>
          </p:cNvGrpSpPr>
          <p:nvPr/>
        </p:nvGrpSpPr>
        <p:grpSpPr bwMode="auto">
          <a:xfrm>
            <a:off x="1310484" y="2371974"/>
            <a:ext cx="533401" cy="469901"/>
            <a:chOff x="1584" y="3160"/>
            <a:chExt cx="336" cy="296"/>
          </a:xfrm>
        </p:grpSpPr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9" name="Group 9"/>
          <p:cNvGrpSpPr>
            <a:grpSpLocks/>
          </p:cNvGrpSpPr>
          <p:nvPr/>
        </p:nvGrpSpPr>
        <p:grpSpPr bwMode="auto">
          <a:xfrm>
            <a:off x="7330284" y="4429374"/>
            <a:ext cx="533401" cy="469901"/>
            <a:chOff x="1584" y="3160"/>
            <a:chExt cx="336" cy="296"/>
          </a:xfrm>
        </p:grpSpPr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2" name="Group 12"/>
          <p:cNvGrpSpPr>
            <a:grpSpLocks/>
          </p:cNvGrpSpPr>
          <p:nvPr/>
        </p:nvGrpSpPr>
        <p:grpSpPr bwMode="auto">
          <a:xfrm>
            <a:off x="2148682" y="5191374"/>
            <a:ext cx="533401" cy="469901"/>
            <a:chOff x="1584" y="3160"/>
            <a:chExt cx="336" cy="296"/>
          </a:xfrm>
        </p:grpSpPr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5" name="Group 15"/>
          <p:cNvGrpSpPr>
            <a:grpSpLocks/>
          </p:cNvGrpSpPr>
          <p:nvPr/>
        </p:nvGrpSpPr>
        <p:grpSpPr bwMode="auto">
          <a:xfrm>
            <a:off x="3901284" y="2600574"/>
            <a:ext cx="533401" cy="469901"/>
            <a:chOff x="1584" y="3160"/>
            <a:chExt cx="336" cy="296"/>
          </a:xfrm>
        </p:grpSpPr>
        <p:sp>
          <p:nvSpPr>
            <p:cNvPr id="56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8" name="Group 41"/>
          <p:cNvGrpSpPr>
            <a:grpSpLocks/>
          </p:cNvGrpSpPr>
          <p:nvPr/>
        </p:nvGrpSpPr>
        <p:grpSpPr bwMode="auto">
          <a:xfrm>
            <a:off x="6949285" y="2219573"/>
            <a:ext cx="533400" cy="469901"/>
            <a:chOff x="4368" y="1296"/>
            <a:chExt cx="336" cy="296"/>
          </a:xfrm>
        </p:grpSpPr>
        <p:sp>
          <p:nvSpPr>
            <p:cNvPr id="59" name="Oval 19"/>
            <p:cNvSpPr>
              <a:spLocks noChangeArrowheads="1"/>
            </p:cNvSpPr>
            <p:nvPr/>
          </p:nvSpPr>
          <p:spPr bwMode="auto">
            <a:xfrm>
              <a:off x="4368" y="1304"/>
              <a:ext cx="336" cy="28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 Box 20"/>
            <p:cNvSpPr txBox="1">
              <a:spLocks noChangeArrowheads="1"/>
            </p:cNvSpPr>
            <p:nvPr/>
          </p:nvSpPr>
          <p:spPr bwMode="auto">
            <a:xfrm>
              <a:off x="4443" y="1296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1" name="Line 21"/>
          <p:cNvSpPr>
            <a:spLocks noChangeShapeType="1"/>
          </p:cNvSpPr>
          <p:nvPr/>
        </p:nvSpPr>
        <p:spPr bwMode="auto">
          <a:xfrm flipH="1" flipV="1">
            <a:off x="1767680" y="2600569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Line 22"/>
          <p:cNvSpPr>
            <a:spLocks noChangeShapeType="1"/>
          </p:cNvSpPr>
          <p:nvPr/>
        </p:nvSpPr>
        <p:spPr bwMode="auto">
          <a:xfrm>
            <a:off x="1615280" y="2829169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Line 23"/>
          <p:cNvSpPr>
            <a:spLocks noChangeShapeType="1"/>
          </p:cNvSpPr>
          <p:nvPr/>
        </p:nvSpPr>
        <p:spPr bwMode="auto">
          <a:xfrm>
            <a:off x="4434680" y="2905369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Line 24"/>
          <p:cNvSpPr>
            <a:spLocks noChangeShapeType="1"/>
          </p:cNvSpPr>
          <p:nvPr/>
        </p:nvSpPr>
        <p:spPr bwMode="auto">
          <a:xfrm>
            <a:off x="1843880" y="2752969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25"/>
          <p:cNvSpPr>
            <a:spLocks noChangeShapeType="1"/>
          </p:cNvSpPr>
          <p:nvPr/>
        </p:nvSpPr>
        <p:spPr bwMode="auto">
          <a:xfrm>
            <a:off x="4358480" y="3057769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Line 27"/>
          <p:cNvSpPr>
            <a:spLocks noChangeShapeType="1"/>
          </p:cNvSpPr>
          <p:nvPr/>
        </p:nvSpPr>
        <p:spPr bwMode="auto">
          <a:xfrm flipV="1">
            <a:off x="2682080" y="5419969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28"/>
          <p:cNvSpPr>
            <a:spLocks noChangeShapeType="1"/>
          </p:cNvSpPr>
          <p:nvPr/>
        </p:nvSpPr>
        <p:spPr bwMode="auto">
          <a:xfrm flipH="1">
            <a:off x="5653880" y="2676769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8" name="Group 29"/>
          <p:cNvGrpSpPr>
            <a:grpSpLocks/>
          </p:cNvGrpSpPr>
          <p:nvPr/>
        </p:nvGrpSpPr>
        <p:grpSpPr bwMode="auto">
          <a:xfrm>
            <a:off x="7254084" y="5648574"/>
            <a:ext cx="533401" cy="469901"/>
            <a:chOff x="1584" y="3160"/>
            <a:chExt cx="336" cy="296"/>
          </a:xfrm>
        </p:grpSpPr>
        <p:sp>
          <p:nvSpPr>
            <p:cNvPr id="69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Text Box 3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1" name="Line 32"/>
          <p:cNvSpPr>
            <a:spLocks noChangeShapeType="1"/>
          </p:cNvSpPr>
          <p:nvPr/>
        </p:nvSpPr>
        <p:spPr bwMode="auto">
          <a:xfrm flipH="1" flipV="1">
            <a:off x="5882480" y="5496169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Line 33"/>
          <p:cNvSpPr>
            <a:spLocks noChangeShapeType="1"/>
          </p:cNvSpPr>
          <p:nvPr/>
        </p:nvSpPr>
        <p:spPr bwMode="auto">
          <a:xfrm flipV="1">
            <a:off x="7558880" y="4886569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Line 34"/>
          <p:cNvSpPr>
            <a:spLocks noChangeShapeType="1"/>
          </p:cNvSpPr>
          <p:nvPr/>
        </p:nvSpPr>
        <p:spPr bwMode="auto">
          <a:xfrm>
            <a:off x="2834480" y="5648569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35"/>
          <p:cNvSpPr>
            <a:spLocks noChangeShapeType="1"/>
          </p:cNvSpPr>
          <p:nvPr/>
        </p:nvSpPr>
        <p:spPr bwMode="auto">
          <a:xfrm flipV="1">
            <a:off x="5653880" y="3972169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853281" y="1686169"/>
            <a:ext cx="730198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Requestor sends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Push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to responder asking for file transfer</a:t>
            </a:r>
          </a:p>
        </p:txBody>
      </p:sp>
      <p:sp>
        <p:nvSpPr>
          <p:cNvPr id="77" name="Text Box 42"/>
          <p:cNvSpPr txBox="1">
            <a:spLocks noChangeArrowheads="1"/>
          </p:cNvSpPr>
          <p:nvPr/>
        </p:nvSpPr>
        <p:spPr bwMode="auto">
          <a:xfrm>
            <a:off x="6720681" y="3276600"/>
            <a:ext cx="2107846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PennyLane.mp3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But behind firewall</a:t>
            </a:r>
          </a:p>
        </p:txBody>
      </p:sp>
      <p:sp>
        <p:nvSpPr>
          <p:cNvPr id="78" name="Line 44"/>
          <p:cNvSpPr>
            <a:spLocks noChangeShapeType="1"/>
          </p:cNvSpPr>
          <p:nvPr/>
        </p:nvSpPr>
        <p:spPr bwMode="auto">
          <a:xfrm>
            <a:off x="7330280" y="2600569"/>
            <a:ext cx="3048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9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79528" y="3089276"/>
            <a:ext cx="4762832" cy="4616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servent_id  fileindex  ip_address port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28913" y="3124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962400" y="31194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5381624" y="310515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03328" y="2479676"/>
            <a:ext cx="1732255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Push (0x40)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434926" y="4495801"/>
            <a:ext cx="2467332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same as in </a:t>
            </a:r>
          </a:p>
          <a:p>
            <a:pPr algn="ctr" eaLnBrk="1" hangingPunct="1"/>
            <a:r>
              <a:rPr lang="en-US"/>
              <a:t>received QueryHit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875772" y="4994276"/>
            <a:ext cx="2894232" cy="120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Address at which</a:t>
            </a:r>
          </a:p>
          <a:p>
            <a:pPr algn="ctr" eaLnBrk="1" hangingPunct="1"/>
            <a:r>
              <a:rPr lang="en-US" u="sng"/>
              <a:t>requestor</a:t>
            </a:r>
            <a:r>
              <a:rPr lang="en-US"/>
              <a:t> can accept</a:t>
            </a:r>
          </a:p>
          <a:p>
            <a:pPr algn="ctr" eaLnBrk="1" hangingPunct="1"/>
            <a:r>
              <a:rPr lang="en-US"/>
              <a:t>incoming connections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295400" y="3657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3505200" y="36576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3962400" y="3657600"/>
            <a:ext cx="381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5791200" y="3581400"/>
            <a:ext cx="228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67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Responder establishes a TCP connection at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ip_address</a:t>
            </a:r>
            <a:r>
              <a:rPr lang="en-US" sz="3900" dirty="0">
                <a:latin typeface="Times New Roman" charset="0"/>
                <a:ea typeface="ＭＳ Ｐゴシック" charset="0"/>
              </a:rPr>
              <a:t>, port specified. Sends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</a:t>
            </a:r>
            <a:r>
              <a:rPr lang="en-US" sz="2800" dirty="0">
                <a:latin typeface="Times New Roman" charset="0"/>
                <a:ea typeface="ＭＳ Ｐゴシック" charset="0"/>
              </a:rPr>
              <a:t>	</a:t>
            </a:r>
            <a:r>
              <a:rPr lang="en-US" sz="2200" dirty="0">
                <a:latin typeface="Times New Roman" charset="0"/>
                <a:ea typeface="ＭＳ Ｐゴシック" charset="0"/>
              </a:rPr>
              <a:t>GIV  &lt;File Index&gt;:&lt;</a:t>
            </a:r>
            <a:r>
              <a:rPr lang="en-US" sz="2200" dirty="0" err="1">
                <a:latin typeface="Times New Roman" charset="0"/>
                <a:ea typeface="ＭＳ Ｐゴシック" charset="0"/>
              </a:rPr>
              <a:t>Servent</a:t>
            </a:r>
            <a:r>
              <a:rPr lang="en-US" sz="2200" dirty="0">
                <a:latin typeface="Times New Roman" charset="0"/>
                <a:ea typeface="ＭＳ Ｐゴシック" charset="0"/>
              </a:rPr>
              <a:t> Identifier&gt;/&lt;File Name&gt;\n\n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Requestor then sends GET to responder (as before) and file is transferred as explained earlier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What if requestor is behind firewall too?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 gives up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Can you think of an alternative solution?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66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Ping-Pong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Peers initiate Ping’</a:t>
            </a:r>
            <a:r>
              <a:rPr lang="en-US" altLang="ja-JP" sz="2200" dirty="0"/>
              <a:t>s periodically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Ping</a:t>
            </a:r>
            <a:r>
              <a:rPr lang="en-US" altLang="ja-JP" sz="2200" dirty="0"/>
              <a:t>s flooded out like </a:t>
            </a:r>
            <a:r>
              <a:rPr lang="en-US" altLang="ja-JP" sz="2200" dirty="0" err="1"/>
              <a:t>Querys</a:t>
            </a:r>
            <a:r>
              <a:rPr lang="en-US" altLang="ja-JP" sz="2200" dirty="0"/>
              <a:t>, Pongs routed along reverse path like </a:t>
            </a:r>
            <a:r>
              <a:rPr lang="en-US" altLang="ja-JP" sz="2200" dirty="0" err="1"/>
              <a:t>QueryHits</a:t>
            </a:r>
            <a:endParaRPr lang="en-US" altLang="ja-JP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Pong replies used to update set of neighboring peers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to keep neighbor lists fresh in spite of peers joining, leaving and failing</a:t>
            </a:r>
          </a:p>
          <a:p>
            <a:pPr>
              <a:lnSpc>
                <a:spcPct val="110000"/>
              </a:lnSpc>
            </a:pPr>
            <a:endParaRPr lang="en-US" sz="22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89806" y="3314700"/>
            <a:ext cx="6705600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Port   ip_address Num. files shared  Num. KB shared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691481" y="33401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167856" y="33353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425281" y="33305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9481" y="2743200"/>
            <a:ext cx="173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Pong </a:t>
            </a:r>
            <a:r>
              <a:rPr lang="en-US" b="1" dirty="0"/>
              <a:t>(0x01)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929481" y="1828800"/>
            <a:ext cx="282641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Ping </a:t>
            </a:r>
            <a:r>
              <a:rPr lang="en-US" b="1" dirty="0"/>
              <a:t>(0x00)</a:t>
            </a:r>
          </a:p>
          <a:p>
            <a:pPr eaLnBrk="1" hangingPunct="1"/>
            <a:r>
              <a:rPr lang="en-US" b="1" dirty="0"/>
              <a:t>	</a:t>
            </a:r>
            <a:r>
              <a:rPr lang="en-US" dirty="0"/>
              <a:t>no payload</a:t>
            </a:r>
            <a:r>
              <a:rPr lang="en-US" b="1" dirty="0"/>
              <a:t>	</a:t>
            </a: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27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EDB8E5-7660-3F81-0562-CA011B754C85}"/>
              </a:ext>
            </a:extLst>
          </p:cNvPr>
          <p:cNvGrpSpPr/>
          <p:nvPr/>
        </p:nvGrpSpPr>
        <p:grpSpPr>
          <a:xfrm>
            <a:off x="8320881" y="298171"/>
            <a:ext cx="4247442" cy="1576289"/>
            <a:chOff x="8468512" y="3810000"/>
            <a:chExt cx="4247442" cy="157628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F928D71-65E0-BF45-72B4-95B953FE13E9}"/>
                </a:ext>
              </a:extLst>
            </p:cNvPr>
            <p:cNvSpPr/>
            <p:nvPr/>
          </p:nvSpPr>
          <p:spPr>
            <a:xfrm>
              <a:off x="8549481" y="3810000"/>
              <a:ext cx="4166473" cy="12192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1FFAE9-32C9-34C5-1306-7370A4FCD502}"/>
                </a:ext>
              </a:extLst>
            </p:cNvPr>
            <p:cNvSpPr txBox="1"/>
            <p:nvPr/>
          </p:nvSpPr>
          <p:spPr>
            <a:xfrm>
              <a:off x="9210754" y="3816629"/>
              <a:ext cx="350520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TTL to set for ping?</a:t>
              </a:r>
            </a:p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Query to popular files?</a:t>
              </a:r>
            </a:p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Query to rare files?</a:t>
              </a:r>
            </a:p>
            <a:p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Graphic 13" descr="Question Mark with solid fill">
              <a:extLst>
                <a:ext uri="{FF2B5EF4-FFF2-40B4-BE49-F238E27FC236}">
                  <a16:creationId xmlns:a16="http://schemas.microsoft.com/office/drawing/2014/main" id="{3F9F9711-E814-2915-86D1-DC6016F10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68512" y="3934852"/>
              <a:ext cx="932321" cy="932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541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No servers 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Peers/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servents</a:t>
            </a:r>
            <a:r>
              <a:rPr lang="en-US" sz="3900" dirty="0">
                <a:latin typeface="Times New Roman" charset="0"/>
                <a:ea typeface="ＭＳ Ｐゴシック" charset="0"/>
              </a:rPr>
              <a:t> maintain 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neighbors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, this forms an overlay graph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Peers store their own files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Queries flooded out,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ttl</a:t>
            </a:r>
            <a:r>
              <a:rPr lang="en-US" sz="3900" dirty="0">
                <a:latin typeface="Times New Roman" charset="0"/>
                <a:ea typeface="ＭＳ Ｐゴシック" charset="0"/>
              </a:rPr>
              <a:t> restricted</a:t>
            </a:r>
          </a:p>
          <a:p>
            <a:pPr>
              <a:lnSpc>
                <a:spcPct val="110000"/>
              </a:lnSpc>
            </a:pPr>
            <a:r>
              <a:rPr lang="en-US" sz="39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sz="3900" dirty="0">
                <a:latin typeface="Times New Roman" charset="0"/>
                <a:ea typeface="ＭＳ Ｐゴシック" charset="0"/>
              </a:rPr>
              <a:t> (replies) reverse path routed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Supports file transfer through firewalls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Periodic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Ping-pong</a:t>
            </a:r>
            <a:r>
              <a:rPr lang="en-US" sz="3900" dirty="0">
                <a:latin typeface="Times New Roman" charset="0"/>
                <a:ea typeface="ＭＳ Ｐゴシック" charset="0"/>
              </a:rPr>
              <a:t> to continuously refresh neighbor lists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List size specified by user at peer : heterogeneity means some peers may have more neighbors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 found to follow </a:t>
            </a:r>
            <a:r>
              <a:rPr lang="en-US" sz="3300" b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power law</a:t>
            </a:r>
            <a:r>
              <a:rPr lang="en-US" sz="3300" dirty="0">
                <a:latin typeface="Times New Roman" charset="0"/>
                <a:ea typeface="ＭＳ Ｐゴシック" charset="0"/>
              </a:rPr>
              <a:t> distribution: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		 P(#links =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L</a:t>
            </a:r>
            <a:r>
              <a:rPr lang="en-US" sz="3300" dirty="0">
                <a:latin typeface="Times New Roman" charset="0"/>
                <a:ea typeface="ＭＳ Ｐゴシック" charset="0"/>
              </a:rPr>
              <a:t>) ~                (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k</a:t>
            </a:r>
            <a:r>
              <a:rPr lang="en-US" sz="3300" dirty="0">
                <a:latin typeface="Times New Roman" charset="0"/>
                <a:ea typeface="ＭＳ Ｐゴシック" charset="0"/>
              </a:rPr>
              <a:t> is a constant)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890391"/>
              </p:ext>
            </p:extLst>
          </p:nvPr>
        </p:nvGraphicFramePr>
        <p:xfrm>
          <a:off x="4815681" y="5499100"/>
          <a:ext cx="533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190500" progId="Equation.3">
                  <p:embed/>
                </p:oleObj>
              </mc:Choice>
              <mc:Fallback>
                <p:oleObj name="Equation" r:id="rId3" imgW="228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5681" y="5499100"/>
                        <a:ext cx="533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17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Ping/Pong constituted 50% traffic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Multiplex,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cache</a:t>
            </a:r>
            <a:r>
              <a:rPr lang="en-US" sz="3300" dirty="0">
                <a:latin typeface="Times New Roman" charset="0"/>
                <a:ea typeface="ＭＳ Ｐゴシック" charset="0"/>
              </a:rPr>
              <a:t> and reduce frequency of pings/pongs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Repeated searches with same keywords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Cache</a:t>
            </a:r>
            <a:r>
              <a:rPr lang="en-US" sz="3300" dirty="0">
                <a:latin typeface="Times New Roman" charset="0"/>
                <a:ea typeface="ＭＳ Ｐゴシック" charset="0"/>
              </a:rPr>
              <a:t> Query,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sz="3300" dirty="0">
                <a:latin typeface="Times New Roman" charset="0"/>
                <a:ea typeface="ＭＳ Ｐゴシック" charset="0"/>
              </a:rPr>
              <a:t> messages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Modem-connected hosts do not have enough bandwidth for passing Gnutella traffic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use a central server to act as proxy for such peers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Another solution: </a:t>
            </a:r>
          </a:p>
          <a:p>
            <a:pPr lvl="2">
              <a:lnSpc>
                <a:spcPct val="110000"/>
              </a:lnSpc>
              <a:buNone/>
            </a:pPr>
            <a:r>
              <a:rPr lang="en-US" sz="2800" dirty="0">
                <a:latin typeface="Times New Roman" charset="0"/>
                <a:ea typeface="ＭＳ Ｐゴシック" charset="0"/>
                <a:sym typeface="Wingdings" charset="0"/>
              </a:rPr>
              <a:t>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FastTrack</a:t>
            </a:r>
            <a:r>
              <a:rPr lang="en-US" sz="2800" dirty="0">
                <a:latin typeface="Times New Roman" charset="0"/>
                <a:ea typeface="ＭＳ Ｐゴシック" charset="0"/>
              </a:rPr>
              <a:t> System (soon)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0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Peer to Peer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distributed systems that seriously focused on scalability with respect to number of nodes</a:t>
            </a:r>
          </a:p>
          <a:p>
            <a:endParaRPr lang="en-US" dirty="0"/>
          </a:p>
          <a:p>
            <a:r>
              <a:rPr lang="en-US" dirty="0"/>
              <a:t>P2P techniques abound in cloud computing systems </a:t>
            </a:r>
          </a:p>
          <a:p>
            <a:endParaRPr lang="en-US" dirty="0"/>
          </a:p>
          <a:p>
            <a:pPr lvl="1"/>
            <a:r>
              <a:rPr lang="en-US" dirty="0"/>
              <a:t>Key-value stores (e.g., Cassandra, </a:t>
            </a:r>
            <a:r>
              <a:rPr lang="en-US" dirty="0" err="1"/>
              <a:t>Riak</a:t>
            </a:r>
            <a:r>
              <a:rPr lang="en-US" dirty="0"/>
              <a:t>, </a:t>
            </a:r>
            <a:r>
              <a:rPr lang="en-US" dirty="0" err="1"/>
              <a:t>Voldemort</a:t>
            </a:r>
            <a:r>
              <a:rPr lang="en-US" dirty="0"/>
              <a:t>) use Chord p2p hashing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Large number of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freeloaders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70% of users in 2000 were freeloaders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Only download files, never upload own files</a:t>
            </a:r>
          </a:p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Flooding causes excessive traffic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Is there some way of maintaining meta-information about peers that leads to more intelligent routing?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		 Structured Peer-to-peer systems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		e.g., Chord System (coming up next lecture)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Hybrid between Gnutella and Napster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Takes advantage of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healthier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 participants in the system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Underlying technology in </a:t>
            </a:r>
            <a:r>
              <a:rPr lang="en-US" dirty="0" err="1">
                <a:latin typeface="Times New Roman" charset="0"/>
                <a:ea typeface="ＭＳ Ｐゴシック" charset="0"/>
              </a:rPr>
              <a:t>Kazaa</a:t>
            </a:r>
            <a:r>
              <a:rPr lang="en-US" dirty="0">
                <a:latin typeface="Times New Roman" charset="0"/>
                <a:ea typeface="ＭＳ Ｐゴシック" charset="0"/>
              </a:rPr>
              <a:t>, </a:t>
            </a:r>
            <a:r>
              <a:rPr lang="en-US" dirty="0" err="1">
                <a:latin typeface="Times New Roman" charset="0"/>
                <a:ea typeface="ＭＳ Ｐゴシック" charset="0"/>
              </a:rPr>
              <a:t>KazaaLite</a:t>
            </a:r>
            <a:r>
              <a:rPr lang="en-US" dirty="0">
                <a:latin typeface="Times New Roman" charset="0"/>
                <a:ea typeface="ＭＳ Ｐゴシック" charset="0"/>
              </a:rPr>
              <a:t>, </a:t>
            </a:r>
            <a:r>
              <a:rPr lang="en-US" dirty="0" err="1">
                <a:latin typeface="Times New Roman" charset="0"/>
                <a:ea typeface="ＭＳ Ｐゴシック" charset="0"/>
              </a:rPr>
              <a:t>Grokster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</a:rPr>
              <a:t>Proprietary protocol, but some details available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Like Gnutella, but with some peers designated as </a:t>
            </a:r>
            <a:r>
              <a:rPr lang="en-US" i="1" dirty="0" err="1">
                <a:solidFill>
                  <a:srgbClr val="CC6600"/>
                </a:solidFill>
                <a:latin typeface="Times New Roman" charset="0"/>
                <a:ea typeface="ＭＳ Ｐゴシック" charset="0"/>
              </a:rPr>
              <a:t>supernodes</a:t>
            </a:r>
            <a:endParaRPr lang="en-US" i="1" dirty="0">
              <a:solidFill>
                <a:srgbClr val="CC6600"/>
              </a:solidFill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95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FastTrack</a:t>
            </a:r>
            <a:r>
              <a:rPr lang="en-US" dirty="0"/>
              <a:t>-like System</a:t>
            </a:r>
          </a:p>
        </p:txBody>
      </p:sp>
      <p:grpSp>
        <p:nvGrpSpPr>
          <p:cNvPr id="37" name="Group 3"/>
          <p:cNvGrpSpPr>
            <a:grpSpLocks/>
          </p:cNvGrpSpPr>
          <p:nvPr/>
        </p:nvGrpSpPr>
        <p:grpSpPr bwMode="auto">
          <a:xfrm>
            <a:off x="3901281" y="2819400"/>
            <a:ext cx="533401" cy="469901"/>
            <a:chOff x="1584" y="3160"/>
            <a:chExt cx="336" cy="296"/>
          </a:xfrm>
        </p:grpSpPr>
        <p:sp>
          <p:nvSpPr>
            <p:cNvPr id="38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0" name="Group 6"/>
          <p:cNvGrpSpPr>
            <a:grpSpLocks/>
          </p:cNvGrpSpPr>
          <p:nvPr/>
        </p:nvGrpSpPr>
        <p:grpSpPr bwMode="auto">
          <a:xfrm>
            <a:off x="1310481" y="2514600"/>
            <a:ext cx="533401" cy="469901"/>
            <a:chOff x="1584" y="3160"/>
            <a:chExt cx="336" cy="296"/>
          </a:xfrm>
        </p:grpSpPr>
        <p:sp>
          <p:nvSpPr>
            <p:cNvPr id="41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3" name="Group 9"/>
          <p:cNvGrpSpPr>
            <a:grpSpLocks/>
          </p:cNvGrpSpPr>
          <p:nvPr/>
        </p:nvGrpSpPr>
        <p:grpSpPr bwMode="auto">
          <a:xfrm>
            <a:off x="2101054" y="5367338"/>
            <a:ext cx="533401" cy="469901"/>
            <a:chOff x="1584" y="3160"/>
            <a:chExt cx="336" cy="296"/>
          </a:xfrm>
        </p:grpSpPr>
        <p:sp>
          <p:nvSpPr>
            <p:cNvPr id="44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6" name="Group 18"/>
          <p:cNvGrpSpPr>
            <a:grpSpLocks/>
          </p:cNvGrpSpPr>
          <p:nvPr/>
        </p:nvGrpSpPr>
        <p:grpSpPr bwMode="auto">
          <a:xfrm>
            <a:off x="6949281" y="2362200"/>
            <a:ext cx="533401" cy="469901"/>
            <a:chOff x="1584" y="3160"/>
            <a:chExt cx="336" cy="296"/>
          </a:xfrm>
        </p:grpSpPr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49" name="Line 21"/>
          <p:cNvSpPr>
            <a:spLocks noChangeShapeType="1"/>
          </p:cNvSpPr>
          <p:nvPr/>
        </p:nvSpPr>
        <p:spPr bwMode="auto">
          <a:xfrm flipH="1" flipV="1">
            <a:off x="1767677" y="2743195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>
            <a:off x="1615277" y="2971795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4434677" y="3047995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>
            <a:off x="1843877" y="2895595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>
            <a:off x="4358477" y="3200395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Text Box 26"/>
          <p:cNvSpPr txBox="1">
            <a:spLocks noChangeArrowheads="1"/>
          </p:cNvSpPr>
          <p:nvPr/>
        </p:nvSpPr>
        <p:spPr bwMode="auto">
          <a:xfrm>
            <a:off x="319879" y="1981195"/>
            <a:ext cx="851305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</a:p>
        </p:txBody>
      </p:sp>
      <p:sp>
        <p:nvSpPr>
          <p:cNvPr id="55" name="Line 28"/>
          <p:cNvSpPr>
            <a:spLocks noChangeShapeType="1"/>
          </p:cNvSpPr>
          <p:nvPr/>
        </p:nvSpPr>
        <p:spPr bwMode="auto">
          <a:xfrm flipV="1">
            <a:off x="2682077" y="5562595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29"/>
          <p:cNvSpPr>
            <a:spLocks noChangeShapeType="1"/>
          </p:cNvSpPr>
          <p:nvPr/>
        </p:nvSpPr>
        <p:spPr bwMode="auto">
          <a:xfrm flipH="1">
            <a:off x="5653877" y="2819395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5882477" y="5638795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V="1">
            <a:off x="7558877" y="5029195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9" name="Group 43"/>
          <p:cNvGrpSpPr>
            <a:grpSpLocks/>
          </p:cNvGrpSpPr>
          <p:nvPr/>
        </p:nvGrpSpPr>
        <p:grpSpPr bwMode="auto">
          <a:xfrm>
            <a:off x="7330280" y="4572001"/>
            <a:ext cx="533400" cy="469901"/>
            <a:chOff x="2448" y="1536"/>
            <a:chExt cx="336" cy="296"/>
          </a:xfrm>
        </p:grpSpPr>
        <p:sp>
          <p:nvSpPr>
            <p:cNvPr id="60" name="Oval 44"/>
            <p:cNvSpPr>
              <a:spLocks noChangeArrowheads="1"/>
            </p:cNvSpPr>
            <p:nvPr/>
          </p:nvSpPr>
          <p:spPr bwMode="auto">
            <a:xfrm>
              <a:off x="2448" y="1544"/>
              <a:ext cx="336" cy="28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 Box 45"/>
            <p:cNvSpPr txBox="1">
              <a:spLocks noChangeArrowheads="1"/>
            </p:cNvSpPr>
            <p:nvPr/>
          </p:nvSpPr>
          <p:spPr bwMode="auto">
            <a:xfrm>
              <a:off x="2520" y="1536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62" name="Group 46"/>
          <p:cNvGrpSpPr>
            <a:grpSpLocks/>
          </p:cNvGrpSpPr>
          <p:nvPr/>
        </p:nvGrpSpPr>
        <p:grpSpPr bwMode="auto">
          <a:xfrm>
            <a:off x="5349080" y="5410201"/>
            <a:ext cx="533400" cy="469901"/>
            <a:chOff x="2448" y="1536"/>
            <a:chExt cx="336" cy="296"/>
          </a:xfrm>
        </p:grpSpPr>
        <p:sp>
          <p:nvSpPr>
            <p:cNvPr id="63" name="Oval 47"/>
            <p:cNvSpPr>
              <a:spLocks noChangeArrowheads="1"/>
            </p:cNvSpPr>
            <p:nvPr/>
          </p:nvSpPr>
          <p:spPr bwMode="auto">
            <a:xfrm>
              <a:off x="2448" y="1544"/>
              <a:ext cx="336" cy="28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 Box 48"/>
            <p:cNvSpPr txBox="1">
              <a:spLocks noChangeArrowheads="1"/>
            </p:cNvSpPr>
            <p:nvPr/>
          </p:nvSpPr>
          <p:spPr bwMode="auto">
            <a:xfrm>
              <a:off x="2520" y="1536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sp>
        <p:nvSpPr>
          <p:cNvPr id="65" name="Text Box 49"/>
          <p:cNvSpPr txBox="1">
            <a:spLocks noChangeArrowheads="1"/>
          </p:cNvSpPr>
          <p:nvPr/>
        </p:nvSpPr>
        <p:spPr bwMode="auto">
          <a:xfrm>
            <a:off x="3825079" y="6095995"/>
            <a:ext cx="162074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Supernodes</a:t>
            </a:r>
          </a:p>
        </p:txBody>
      </p:sp>
      <p:grpSp>
        <p:nvGrpSpPr>
          <p:cNvPr id="66" name="Group 50"/>
          <p:cNvGrpSpPr>
            <a:grpSpLocks/>
          </p:cNvGrpSpPr>
          <p:nvPr/>
        </p:nvGrpSpPr>
        <p:grpSpPr bwMode="auto">
          <a:xfrm>
            <a:off x="7254081" y="5791200"/>
            <a:ext cx="533401" cy="469901"/>
            <a:chOff x="1584" y="3160"/>
            <a:chExt cx="336" cy="296"/>
          </a:xfrm>
        </p:grpSpPr>
        <p:sp>
          <p:nvSpPr>
            <p:cNvPr id="67" name="Oval 5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 Box 5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35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15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FastTrack</a:t>
            </a:r>
            <a:r>
              <a:rPr lang="en-US" dirty="0"/>
              <a:t>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 stores a directory listing a subset of nearby (&lt;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filename,peer</a:t>
            </a:r>
            <a:r>
              <a:rPr lang="en-US" sz="2000" dirty="0">
                <a:latin typeface="Times New Roman" charset="0"/>
                <a:ea typeface="ＭＳ Ｐゴシック" charset="0"/>
              </a:rPr>
              <a:t> pointer&gt;), similar to Napster servers</a:t>
            </a:r>
          </a:p>
          <a:p>
            <a:pPr>
              <a:lnSpc>
                <a:spcPct val="110000"/>
              </a:lnSpc>
            </a:pP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 membership changes over time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Any peer can become (and stay) a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, provided it has earned enough </a:t>
            </a:r>
            <a:r>
              <a:rPr lang="en-US" sz="2000" i="1" dirty="0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reputation</a:t>
            </a:r>
          </a:p>
          <a:p>
            <a:pPr lvl="1">
              <a:lnSpc>
                <a:spcPct val="110000"/>
              </a:lnSpc>
            </a:pPr>
            <a:r>
              <a:rPr lang="en-US" sz="1800" dirty="0" err="1">
                <a:latin typeface="Times New Roman" charset="0"/>
                <a:ea typeface="ＭＳ Ｐゴシック" charset="0"/>
              </a:rPr>
              <a:t>Kazaalite</a:t>
            </a:r>
            <a:r>
              <a:rPr lang="en-US" sz="1800" dirty="0">
                <a:latin typeface="Times New Roman" charset="0"/>
                <a:ea typeface="ＭＳ Ｐゴシック" charset="0"/>
              </a:rPr>
              <a:t>: participation level (=reputation) of a user between 0 and 1000, initially 10, then affected by length of periods of connectivity and total number of uploads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More sophisticated Reputation schemes invented, especially based on economics (See P2PEcon workshop)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 peer searches by contacting a nearby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82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BitTorrent</a:t>
            </a:r>
            <a:endParaRPr lang="en-US" dirty="0"/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3748881" y="2232022"/>
            <a:ext cx="2290100" cy="46166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Tracker, per file</a:t>
            </a: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3825079" y="48228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6034879" y="38322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5425279" y="48990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777079" y="42894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3681" y="2286000"/>
            <a:ext cx="2541589" cy="707883"/>
          </a:xfrm>
          <a:prstGeom prst="rect">
            <a:avLst/>
          </a:prstGeom>
          <a:solidFill>
            <a:srgbClr val="3333CC">
              <a:lumMod val="40000"/>
              <a:lumOff val="60000"/>
            </a:srgbClr>
          </a:solidFill>
        </p:spPr>
        <p:txBody>
          <a:bodyPr lIns="91435" tIns="45718" rIns="91435" bIns="4571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Website links to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.torrent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3063083" y="5203821"/>
            <a:ext cx="2390638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(leecher,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some blocks)</a:t>
            </a:r>
          </a:p>
        </p:txBody>
      </p:sp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5349081" y="5432422"/>
            <a:ext cx="953797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(seed)</a:t>
            </a:r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6784180" y="3809996"/>
            <a:ext cx="1351667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(seed,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full file)</a:t>
            </a:r>
          </a:p>
        </p:txBody>
      </p:sp>
      <p:sp>
        <p:nvSpPr>
          <p:cNvPr id="35" name="TextBox 16"/>
          <p:cNvSpPr txBox="1">
            <a:spLocks noChangeArrowheads="1"/>
          </p:cNvSpPr>
          <p:nvPr/>
        </p:nvSpPr>
        <p:spPr bwMode="auto">
          <a:xfrm>
            <a:off x="624679" y="4899022"/>
            <a:ext cx="199630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(new, leecher)</a:t>
            </a:r>
          </a:p>
        </p:txBody>
      </p: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flipV="1">
            <a:off x="1005679" y="2994020"/>
            <a:ext cx="228600" cy="12954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flipV="1">
            <a:off x="1386679" y="2689220"/>
            <a:ext cx="2362200" cy="16002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396080" y="3298822"/>
            <a:ext cx="202079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1. Get tracker</a:t>
            </a:r>
          </a:p>
        </p:txBody>
      </p:sp>
      <p:sp>
        <p:nvSpPr>
          <p:cNvPr id="39" name="TextBox 23"/>
          <p:cNvSpPr txBox="1">
            <a:spLocks noChangeArrowheads="1"/>
          </p:cNvSpPr>
          <p:nvPr/>
        </p:nvSpPr>
        <p:spPr bwMode="auto">
          <a:xfrm>
            <a:off x="2453481" y="3505200"/>
            <a:ext cx="1781397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2. Get peers</a:t>
            </a:r>
          </a:p>
        </p:txBody>
      </p:sp>
      <p:cxnSp>
        <p:nvCxnSpPr>
          <p:cNvPr id="40" name="Straight Arrow Connector 39"/>
          <p:cNvCxnSpPr>
            <a:cxnSpLocks noChangeShapeType="1"/>
            <a:endCxn id="28" idx="1"/>
          </p:cNvCxnSpPr>
          <p:nvPr/>
        </p:nvCxnSpPr>
        <p:spPr bwMode="auto">
          <a:xfrm flipV="1">
            <a:off x="1539079" y="4063053"/>
            <a:ext cx="4495800" cy="37877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  <a:stCxn id="30" idx="3"/>
          </p:cNvCxnSpPr>
          <p:nvPr/>
        </p:nvCxnSpPr>
        <p:spPr bwMode="auto">
          <a:xfrm>
            <a:off x="1553994" y="4520253"/>
            <a:ext cx="2271085" cy="37877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1604168" y="4489445"/>
            <a:ext cx="3810000" cy="3810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TextBox 31"/>
          <p:cNvSpPr txBox="1">
            <a:spLocks noChangeArrowheads="1"/>
          </p:cNvSpPr>
          <p:nvPr/>
        </p:nvSpPr>
        <p:spPr bwMode="auto">
          <a:xfrm>
            <a:off x="3215481" y="4267200"/>
            <a:ext cx="240536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3. Get file blocks</a:t>
            </a: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6111081" y="2286000"/>
            <a:ext cx="2864138" cy="147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(keeps track of some peers;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receives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heartbeats, joins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and leaves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from peers)</a:t>
            </a:r>
          </a:p>
        </p:txBody>
      </p:sp>
      <p:sp>
        <p:nvSpPr>
          <p:cNvPr id="23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34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62CC81-BD8A-5ABC-BD4B-943186CACF85}"/>
              </a:ext>
            </a:extLst>
          </p:cNvPr>
          <p:cNvGrpSpPr/>
          <p:nvPr/>
        </p:nvGrpSpPr>
        <p:grpSpPr>
          <a:xfrm>
            <a:off x="8320881" y="298171"/>
            <a:ext cx="4247442" cy="1219200"/>
            <a:chOff x="8468512" y="3810000"/>
            <a:chExt cx="4247442" cy="12192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D61F66D-3738-D5BC-2B1B-6036214758C7}"/>
                </a:ext>
              </a:extLst>
            </p:cNvPr>
            <p:cNvSpPr/>
            <p:nvPr/>
          </p:nvSpPr>
          <p:spPr>
            <a:xfrm>
              <a:off x="8549481" y="3810000"/>
              <a:ext cx="4166473" cy="12192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E45515-F49F-EC76-7EAC-E67CFCDA6351}"/>
                </a:ext>
              </a:extLst>
            </p:cNvPr>
            <p:cNvSpPr txBox="1"/>
            <p:nvPr/>
          </p:nvSpPr>
          <p:spPr>
            <a:xfrm>
              <a:off x="9210754" y="3985513"/>
              <a:ext cx="35052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Advantages of splitting files into blocks?</a:t>
              </a:r>
            </a:p>
          </p:txBody>
        </p:sp>
        <p:pic>
          <p:nvPicPr>
            <p:cNvPr id="6" name="Graphic 5" descr="Question Mark with solid fill">
              <a:extLst>
                <a:ext uri="{FF2B5EF4-FFF2-40B4-BE49-F238E27FC236}">
                  <a16:creationId xmlns:a16="http://schemas.microsoft.com/office/drawing/2014/main" id="{DB3E59FA-21C5-17CB-D7AB-AE05F6AA1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68512" y="3934852"/>
              <a:ext cx="932321" cy="932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38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2" grpId="0"/>
      <p:bldP spid="33" grpId="0"/>
      <p:bldP spid="34" grpId="0"/>
      <p:bldP spid="35" grpId="0"/>
      <p:bldP spid="38" grpId="0"/>
      <p:bldP spid="39" grpId="0"/>
      <p:bldP spid="43" grpId="0"/>
      <p:bldP spid="4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BitTorrent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File split into blocks (32 KB – 256 KB)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Download </a:t>
            </a:r>
            <a:r>
              <a:rPr lang="en-US" sz="1800" dirty="0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Local Rarest First</a:t>
            </a:r>
            <a:r>
              <a:rPr lang="en-US" sz="1800" dirty="0">
                <a:latin typeface="Times New Roman" charset="0"/>
                <a:ea typeface="ＭＳ Ｐゴシック" charset="0"/>
              </a:rPr>
              <a:t> block policy: prefer early download of blocks that are least replicated among neighbors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Exception: New node allowed to pick one random neighbor: helps in bootstrapping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Tit for tat</a:t>
            </a:r>
            <a:r>
              <a:rPr lang="en-US" sz="1800" dirty="0">
                <a:latin typeface="Times New Roman" charset="0"/>
                <a:ea typeface="ＭＳ Ｐゴシック" charset="0"/>
              </a:rPr>
              <a:t> bandwidth usage: Provide blocks to neighbors that provided it the best download rates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Incentive for nodes to provide good upload rates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Seeds do the same too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Choking</a:t>
            </a:r>
            <a:r>
              <a:rPr lang="en-US" sz="1800" dirty="0">
                <a:latin typeface="Times New Roman" charset="0"/>
                <a:ea typeface="ＭＳ Ｐゴシック" charset="0"/>
              </a:rPr>
              <a:t>: Limit number of neighbors to which concurrent uploads &lt;= a number (5), i.e., the “best” neighbors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Everyone else choked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Periodically re-evaluate this set (e.g., every 10 s)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solidFill>
                  <a:srgbClr val="660066"/>
                </a:solidFill>
                <a:latin typeface="Times New Roman" charset="0"/>
                <a:ea typeface="ＭＳ Ｐゴシック" charset="0"/>
              </a:rPr>
              <a:t>Optimistic </a:t>
            </a:r>
            <a:r>
              <a:rPr lang="en-US" sz="1400" dirty="0" err="1">
                <a:solidFill>
                  <a:srgbClr val="660066"/>
                </a:solidFill>
                <a:latin typeface="Times New Roman" charset="0"/>
                <a:ea typeface="ＭＳ Ｐゴシック" charset="0"/>
              </a:rPr>
              <a:t>unchoke</a:t>
            </a:r>
            <a:r>
              <a:rPr lang="en-US" sz="1400" dirty="0">
                <a:latin typeface="Times New Roman" charset="0"/>
                <a:ea typeface="ＭＳ Ｐゴシック" charset="0"/>
              </a:rPr>
              <a:t>: periodically (e.g., ~30 s),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unchoke</a:t>
            </a:r>
            <a:r>
              <a:rPr lang="en-US" sz="1400" dirty="0">
                <a:latin typeface="Times New Roman" charset="0"/>
                <a:ea typeface="ＭＳ Ｐゴシック" charset="0"/>
              </a:rPr>
              <a:t> a random neighbor – helps keep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unchoked</a:t>
            </a:r>
            <a:r>
              <a:rPr lang="en-US" sz="1400" dirty="0">
                <a:latin typeface="Times New Roman" charset="0"/>
                <a:ea typeface="ＭＳ Ｐゴシック" charset="0"/>
              </a:rPr>
              <a:t> set fresh</a:t>
            </a:r>
          </a:p>
          <a:p>
            <a:pPr>
              <a:lnSpc>
                <a:spcPct val="11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35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EB03A8-5111-565A-3703-E992D2FE71D5}"/>
              </a:ext>
            </a:extLst>
          </p:cNvPr>
          <p:cNvGrpSpPr/>
          <p:nvPr/>
        </p:nvGrpSpPr>
        <p:grpSpPr>
          <a:xfrm>
            <a:off x="8320881" y="298171"/>
            <a:ext cx="4247442" cy="1219200"/>
            <a:chOff x="8468512" y="3810000"/>
            <a:chExt cx="4247442" cy="12192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2FFDEAF-A8B5-A131-6131-BAE498E50ED0}"/>
                </a:ext>
              </a:extLst>
            </p:cNvPr>
            <p:cNvSpPr/>
            <p:nvPr/>
          </p:nvSpPr>
          <p:spPr>
            <a:xfrm>
              <a:off x="8549481" y="3810000"/>
              <a:ext cx="4166473" cy="12192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E666FA-5ABE-5669-E92D-96A306AE57FD}"/>
                </a:ext>
              </a:extLst>
            </p:cNvPr>
            <p:cNvSpPr txBox="1"/>
            <p:nvPr/>
          </p:nvSpPr>
          <p:spPr>
            <a:xfrm>
              <a:off x="9210754" y="3985513"/>
              <a:ext cx="35052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Why choose the rarest block?</a:t>
              </a:r>
            </a:p>
          </p:txBody>
        </p:sp>
        <p:pic>
          <p:nvPicPr>
            <p:cNvPr id="8" name="Graphic 7" descr="Question Mark with solid fill">
              <a:extLst>
                <a:ext uri="{FF2B5EF4-FFF2-40B4-BE49-F238E27FC236}">
                  <a16:creationId xmlns:a16="http://schemas.microsoft.com/office/drawing/2014/main" id="{12477B89-5705-F0B9-2FEA-EFE5DD907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68512" y="3934852"/>
              <a:ext cx="932321" cy="932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88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006600"/>
            <a:ext cx="10719673" cy="4267200"/>
          </a:xfrm>
        </p:spPr>
        <p:txBody>
          <a:bodyPr/>
          <a:lstStyle/>
          <a:p>
            <a:pPr>
              <a:defRPr/>
            </a:pPr>
            <a:r>
              <a:rPr lang="en-US" dirty="0"/>
              <a:t>MP1 reports being graded</a:t>
            </a:r>
          </a:p>
          <a:p>
            <a:pPr>
              <a:defRPr/>
            </a:pPr>
            <a:r>
              <a:rPr lang="en-US" dirty="0"/>
              <a:t>MP2 out already, due 9/28 (demos on 9/29)</a:t>
            </a:r>
          </a:p>
          <a:p>
            <a:pPr>
              <a:defRPr/>
            </a:pPr>
            <a:r>
              <a:rPr lang="en-US" dirty="0"/>
              <a:t>HW1 due Thu 9/18 2pm</a:t>
            </a:r>
          </a:p>
          <a:p>
            <a:pPr>
              <a:defRPr/>
            </a:pPr>
            <a:r>
              <a:rPr lang="en-US" dirty="0"/>
              <a:t>HW2 will be out then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81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1" y="2311400"/>
            <a:ext cx="1103653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Distributed Systems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Fall 2025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947625" y="4521200"/>
            <a:ext cx="908891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sz="3900" dirty="0"/>
              <a:t>Aishwarya Ganesan</a:t>
            </a:r>
          </a:p>
          <a:p>
            <a:pPr algn="ctr">
              <a:spcBef>
                <a:spcPct val="20000"/>
              </a:spcBef>
            </a:pPr>
            <a:r>
              <a:rPr lang="en-US" sz="3600" dirty="0"/>
              <a:t>w/ Indranil Gupta and Ram Kesavan</a:t>
            </a:r>
          </a:p>
          <a:p>
            <a:pPr algn="ctr">
              <a:spcBef>
                <a:spcPct val="20000"/>
              </a:spcBef>
            </a:pPr>
            <a:r>
              <a:rPr lang="en-US" sz="3900" i="1" dirty="0"/>
              <a:t>Lecture 8: Peer-to-peer Systems II</a:t>
            </a:r>
            <a:endParaRPr lang="en-US" sz="3900" i="1" dirty="0">
              <a:solidFill>
                <a:srgbClr val="17375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06881" y="6396335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slides © IG</a:t>
            </a:r>
          </a:p>
        </p:txBody>
      </p:sp>
    </p:spTree>
    <p:extLst>
      <p:ext uri="{BB962C8B-B14F-4D97-AF65-F5344CB8AC3E}">
        <p14:creationId xmlns:p14="http://schemas.microsoft.com/office/powerpoint/2010/main" val="93011308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006600"/>
            <a:ext cx="10719673" cy="4267200"/>
          </a:xfrm>
        </p:spPr>
        <p:txBody>
          <a:bodyPr/>
          <a:lstStyle/>
          <a:p>
            <a:pPr>
              <a:defRPr/>
            </a:pPr>
            <a:r>
              <a:rPr lang="en-US" dirty="0"/>
              <a:t>MP1 being graded</a:t>
            </a:r>
          </a:p>
          <a:p>
            <a:pPr>
              <a:defRPr/>
            </a:pPr>
            <a:r>
              <a:rPr lang="en-US" dirty="0"/>
              <a:t>MP2 out already, due 9/28 (demos on 9/29)</a:t>
            </a:r>
          </a:p>
          <a:p>
            <a:pPr lvl="1">
              <a:defRPr/>
            </a:pPr>
            <a:r>
              <a:rPr lang="en-US" dirty="0"/>
              <a:t>Time for this MP is short – Start NOW!</a:t>
            </a:r>
          </a:p>
          <a:p>
            <a:pPr lvl="1">
              <a:defRPr/>
            </a:pPr>
            <a:r>
              <a:rPr lang="en-US" dirty="0"/>
              <a:t>Recommended solutions available for MP1</a:t>
            </a:r>
          </a:p>
          <a:p>
            <a:pPr>
              <a:defRPr/>
            </a:pPr>
            <a:r>
              <a:rPr lang="en-US" dirty="0"/>
              <a:t>HW2 out this week, due 10/5 at 2 pm (due on a </a:t>
            </a:r>
            <a:r>
              <a:rPr lang="en-US" b="1" dirty="0"/>
              <a:t>Sunday</a:t>
            </a:r>
            <a:r>
              <a:rPr lang="en-US" dirty="0"/>
              <a:t>)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450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Are Studying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Widely-deployed P2P Systems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Properties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UI</a:t>
            </a:r>
          </a:p>
        </p:txBody>
      </p:sp>
      <p:pic>
        <p:nvPicPr>
          <p:cNvPr id="4" name="Content Placeholder 3" descr="Screen Shot 2014-03-23 at 16.57.13 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9" r="-2179"/>
          <a:stretch>
            <a:fillRect/>
          </a:stretch>
        </p:blipFill>
        <p:spPr/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4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DHT=Distributed 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hash table allows you to insert, lookup and delete objects with keys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distributed </a:t>
            </a:r>
            <a:r>
              <a:rPr lang="en-US" sz="3900" dirty="0">
                <a:latin typeface="Times New Roman" charset="0"/>
                <a:ea typeface="ＭＳ Ｐゴシック" charset="0"/>
              </a:rPr>
              <a:t>hash table allows you to do the same in a distributed setting (objects=files)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Performance Concerns: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Load balancing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Fault-tolerance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Efficiency of lookups and inserts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Locality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Napster, Gnutella,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FastTrack</a:t>
            </a:r>
            <a:r>
              <a:rPr lang="en-US" sz="3900" dirty="0">
                <a:latin typeface="Times New Roman" charset="0"/>
                <a:ea typeface="ＭＳ Ｐゴシック" charset="0"/>
              </a:rPr>
              <a:t> are all DHTs (sort of)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So is Chord, a structured peer to peer system that we study next</a:t>
            </a:r>
          </a:p>
          <a:p>
            <a:pPr>
              <a:lnSpc>
                <a:spcPct val="110000"/>
              </a:lnSpc>
              <a:buNone/>
            </a:pPr>
            <a:r>
              <a:rPr lang="en-US" sz="3900" dirty="0">
                <a:latin typeface="Times New Roman" charset="0"/>
                <a:ea typeface="ＭＳ Ｐゴシック" charset="0"/>
              </a:rPr>
              <a:t>	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Performance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801056"/>
              </p:ext>
            </p:extLst>
          </p:nvPr>
        </p:nvGraphicFramePr>
        <p:xfrm>
          <a:off x="624681" y="2057400"/>
          <a:ext cx="8077200" cy="3483994"/>
        </p:xfrm>
        <a:graphic>
          <a:graphicData uri="http://schemas.openxmlformats.org/drawingml/2006/table">
            <a:tbl>
              <a:tblPr/>
              <a:tblGrid>
                <a:gridCol w="1601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Memory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Lookup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Latency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#Messages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for a lookup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Napster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(</a:t>
                      </a: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@server)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Gnutella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41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54D6E2-5C08-FAB4-3F1B-3F450CD08D41}"/>
              </a:ext>
            </a:extLst>
          </p:cNvPr>
          <p:cNvGrpSpPr/>
          <p:nvPr/>
        </p:nvGrpSpPr>
        <p:grpSpPr>
          <a:xfrm>
            <a:off x="8320881" y="298171"/>
            <a:ext cx="4247442" cy="1219200"/>
            <a:chOff x="8468512" y="3810000"/>
            <a:chExt cx="4247442" cy="12192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2656E51-9525-0880-4E15-86DA1D74D5E2}"/>
                </a:ext>
              </a:extLst>
            </p:cNvPr>
            <p:cNvSpPr/>
            <p:nvPr/>
          </p:nvSpPr>
          <p:spPr>
            <a:xfrm>
              <a:off x="8549481" y="3810000"/>
              <a:ext cx="4166473" cy="12192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BD2DF8-5FA2-0172-65D5-AA785A973C54}"/>
                </a:ext>
              </a:extLst>
            </p:cNvPr>
            <p:cNvSpPr txBox="1"/>
            <p:nvPr/>
          </p:nvSpPr>
          <p:spPr>
            <a:xfrm>
              <a:off x="9210754" y="3985513"/>
              <a:ext cx="35052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When is lookup latency O(N) in Gnutella? </a:t>
              </a:r>
            </a:p>
          </p:txBody>
        </p:sp>
        <p:pic>
          <p:nvPicPr>
            <p:cNvPr id="8" name="Graphic 7" descr="Question Mark with solid fill">
              <a:extLst>
                <a:ext uri="{FF2B5EF4-FFF2-40B4-BE49-F238E27FC236}">
                  <a16:creationId xmlns:a16="http://schemas.microsoft.com/office/drawing/2014/main" id="{0B0002E1-8F5D-6A96-D82E-A0A3015B9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68512" y="3934852"/>
              <a:ext cx="932321" cy="932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096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Performance</a:t>
            </a: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298385"/>
              </p:ext>
            </p:extLst>
          </p:nvPr>
        </p:nvGraphicFramePr>
        <p:xfrm>
          <a:off x="472281" y="2057400"/>
          <a:ext cx="8153400" cy="4450544"/>
        </p:xfrm>
        <a:graphic>
          <a:graphicData uri="http://schemas.openxmlformats.org/drawingml/2006/table">
            <a:tbl>
              <a:tblPr/>
              <a:tblGrid>
                <a:gridCol w="1591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Memory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Lookup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Latency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#Messages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for a lookup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Napster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(</a:t>
                      </a: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@server)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Gnutella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Chord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406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Developers: I.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Stoica</a:t>
            </a:r>
            <a:r>
              <a:rPr lang="en-US" sz="2000" dirty="0">
                <a:latin typeface="Times New Roman" charset="0"/>
                <a:ea typeface="ＭＳ Ｐゴシック" charset="0"/>
              </a:rPr>
              <a:t>, D.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Karger</a:t>
            </a:r>
            <a:r>
              <a:rPr lang="en-US" sz="2000" dirty="0">
                <a:latin typeface="Times New Roman" charset="0"/>
                <a:ea typeface="ＭＳ Ｐゴシック" charset="0"/>
              </a:rPr>
              <a:t>, F.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Kaashoek</a:t>
            </a:r>
            <a:r>
              <a:rPr lang="en-US" sz="2000" dirty="0">
                <a:latin typeface="Times New Roman" charset="0"/>
                <a:ea typeface="ＭＳ Ｐゴシック" charset="0"/>
              </a:rPr>
              <a:t>, H.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Balakrishnan</a:t>
            </a:r>
            <a:r>
              <a:rPr lang="en-US" sz="2000" dirty="0">
                <a:latin typeface="Times New Roman" charset="0"/>
                <a:ea typeface="ＭＳ Ｐゴシック" charset="0"/>
              </a:rPr>
              <a:t>, R. Morris, Berkeley and MIT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Intelligent choice of neighbors to reduce latency and message cost of routing (lookups/inserts)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Uses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Consistent Hashing </a:t>
            </a:r>
            <a:r>
              <a:rPr lang="en-US" sz="2000" dirty="0">
                <a:latin typeface="Times New Roman" charset="0"/>
                <a:ea typeface="ＭＳ Ｐゴシック" charset="0"/>
              </a:rPr>
              <a:t>on node</a:t>
            </a:r>
            <a:r>
              <a:rPr lang="ja-JP" altLang="en-US" sz="20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000" dirty="0">
                <a:latin typeface="Times New Roman" charset="0"/>
                <a:ea typeface="ＭＳ Ｐゴシック" charset="0"/>
              </a:rPr>
              <a:t>s (peer</a:t>
            </a:r>
            <a:r>
              <a:rPr lang="ja-JP" altLang="en-US" sz="20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000" dirty="0">
                <a:latin typeface="Times New Roman" charset="0"/>
                <a:ea typeface="ＭＳ Ｐゴシック" charset="0"/>
              </a:rPr>
              <a:t>s) address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SHA-1</a:t>
            </a:r>
            <a:r>
              <a:rPr lang="en-US" sz="1800" dirty="0">
                <a:latin typeface="Times New Roman" charset="0"/>
                <a:ea typeface="ＭＳ Ｐゴシック" charset="0"/>
              </a:rPr>
              <a:t>(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ip_address,port</a:t>
            </a:r>
            <a:r>
              <a:rPr lang="en-US" sz="1800" dirty="0">
                <a:latin typeface="Times New Roman" charset="0"/>
                <a:ea typeface="ＭＳ Ｐゴシック" charset="0"/>
              </a:rPr>
              <a:t>) 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160 bit string 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Truncated to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m </a:t>
            </a:r>
            <a:r>
              <a:rPr lang="en-US" sz="1800" dirty="0">
                <a:latin typeface="Times New Roman" charset="0"/>
                <a:ea typeface="ＭＳ Ｐゴシック" charset="0"/>
              </a:rPr>
              <a:t>bits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Called peer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id </a:t>
            </a:r>
            <a:r>
              <a:rPr lang="en-US" sz="1800" dirty="0">
                <a:latin typeface="Times New Roman" charset="0"/>
                <a:ea typeface="ＭＳ Ｐゴシック" charset="0"/>
              </a:rPr>
              <a:t>(number between 0 and               )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Not unique but id conflicts very unlikely</a:t>
            </a:r>
            <a:endParaRPr lang="en-US" sz="1800" i="1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Can then map peers to one of       logical points on a circle</a:t>
            </a: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282105"/>
              </p:ext>
            </p:extLst>
          </p:nvPr>
        </p:nvGraphicFramePr>
        <p:xfrm>
          <a:off x="5377656" y="4826717"/>
          <a:ext cx="733425" cy="354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3529" imgH="190417" progId="Equation.3">
                  <p:embed/>
                </p:oleObj>
              </mc:Choice>
              <mc:Fallback>
                <p:oleObj name="Equation" r:id="rId3" imgW="393529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7656" y="4826717"/>
                        <a:ext cx="733425" cy="354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974694"/>
              </p:ext>
            </p:extLst>
          </p:nvPr>
        </p:nvGraphicFramePr>
        <p:xfrm>
          <a:off x="4472644" y="5529113"/>
          <a:ext cx="442119" cy="41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112" imgH="190417" progId="Equation.3">
                  <p:embed/>
                </p:oleObj>
              </mc:Choice>
              <mc:Fallback>
                <p:oleObj name="Equation" r:id="rId5" imgW="203112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644" y="5529113"/>
                        <a:ext cx="442119" cy="41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837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of peers</a:t>
            </a:r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>
            <a:off x="4616451" y="2471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>
            <a:off x="5791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0" name="Line 14"/>
          <p:cNvSpPr>
            <a:spLocks noChangeShapeType="1"/>
          </p:cNvSpPr>
          <p:nvPr/>
        </p:nvSpPr>
        <p:spPr bwMode="auto">
          <a:xfrm flipH="1">
            <a:off x="61722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5943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2" name="Line 16"/>
          <p:cNvSpPr>
            <a:spLocks noChangeShapeType="1"/>
          </p:cNvSpPr>
          <p:nvPr/>
        </p:nvSpPr>
        <p:spPr bwMode="auto">
          <a:xfrm>
            <a:off x="3276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3" name="Line 17"/>
          <p:cNvSpPr>
            <a:spLocks noChangeShapeType="1"/>
          </p:cNvSpPr>
          <p:nvPr/>
        </p:nvSpPr>
        <p:spPr bwMode="auto">
          <a:xfrm>
            <a:off x="3505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4" name="Line 18"/>
          <p:cNvSpPr>
            <a:spLocks noChangeShapeType="1"/>
          </p:cNvSpPr>
          <p:nvPr/>
        </p:nvSpPr>
        <p:spPr bwMode="auto">
          <a:xfrm flipH="1">
            <a:off x="28194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669926" y="2479676"/>
            <a:ext cx="1133533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/>
              <a:t>6 nodes</a:t>
            </a: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96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pointers (1): successors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616451" y="2471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/>
              <a:t>Say </a:t>
            </a:r>
            <a:r>
              <a:rPr lang="en-US" i="1" dirty="0"/>
              <a:t>m=7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791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61722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943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276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505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28194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8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45</a:t>
            </a:fld>
            <a:endParaRPr lang="en-US" dirty="0"/>
          </a:p>
        </p:txBody>
      </p:sp>
      <p:sp>
        <p:nvSpPr>
          <p:cNvPr id="3" name="Text Box 19">
            <a:extLst>
              <a:ext uri="{FF2B5EF4-FFF2-40B4-BE49-F238E27FC236}">
                <a16:creationId xmlns:a16="http://schemas.microsoft.com/office/drawing/2014/main" id="{0A93D056-3DCA-D593-BAE1-DFC8D35C3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6" y="2479676"/>
            <a:ext cx="1133533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/>
              <a:t>6 nodes</a:t>
            </a:r>
          </a:p>
        </p:txBody>
      </p:sp>
    </p:spTree>
    <p:extLst>
      <p:ext uri="{BB962C8B-B14F-4D97-AF65-F5344CB8AC3E}">
        <p14:creationId xmlns:p14="http://schemas.microsoft.com/office/powerpoint/2010/main" val="33368840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pointers (1): successors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616451" y="2471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791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61722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943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276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505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28194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2209800" y="4114800"/>
            <a:ext cx="304800" cy="1219200"/>
          </a:xfrm>
          <a:custGeom>
            <a:avLst/>
            <a:gdLst>
              <a:gd name="T0" fmla="*/ 2147483647 w 312"/>
              <a:gd name="T1" fmla="*/ 2147483647 h 1200"/>
              <a:gd name="T2" fmla="*/ 2147483647 w 312"/>
              <a:gd name="T3" fmla="*/ 2147483647 h 1200"/>
              <a:gd name="T4" fmla="*/ 2147483647 w 312"/>
              <a:gd name="T5" fmla="*/ 0 h 1200"/>
              <a:gd name="T6" fmla="*/ 0 60000 65536"/>
              <a:gd name="T7" fmla="*/ 0 60000 65536"/>
              <a:gd name="T8" fmla="*/ 0 60000 65536"/>
              <a:gd name="T9" fmla="*/ 0 w 312"/>
              <a:gd name="T10" fmla="*/ 0 h 1200"/>
              <a:gd name="T11" fmla="*/ 312 w 312"/>
              <a:gd name="T12" fmla="*/ 1200 h 1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2" h="1200">
                <a:moveTo>
                  <a:pt x="312" y="1200"/>
                </a:moveTo>
                <a:cubicBezTo>
                  <a:pt x="180" y="1012"/>
                  <a:pt x="48" y="824"/>
                  <a:pt x="24" y="624"/>
                </a:cubicBezTo>
                <a:cubicBezTo>
                  <a:pt x="0" y="424"/>
                  <a:pt x="84" y="212"/>
                  <a:pt x="16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6553200" y="2971800"/>
            <a:ext cx="457200" cy="446273"/>
          </a:xfrm>
          <a:custGeom>
            <a:avLst/>
            <a:gdLst>
              <a:gd name="T0" fmla="*/ 0 w 432"/>
              <a:gd name="T1" fmla="*/ 0 h 768"/>
              <a:gd name="T2" fmla="*/ 2147483647 w 432"/>
              <a:gd name="T3" fmla="*/ 2147483647 h 768"/>
              <a:gd name="T4" fmla="*/ 2147483647 w 432"/>
              <a:gd name="T5" fmla="*/ 2147483647 h 768"/>
              <a:gd name="T6" fmla="*/ 0 60000 65536"/>
              <a:gd name="T7" fmla="*/ 0 60000 65536"/>
              <a:gd name="T8" fmla="*/ 0 60000 65536"/>
              <a:gd name="T9" fmla="*/ 0 w 432"/>
              <a:gd name="T10" fmla="*/ 0 h 768"/>
              <a:gd name="T11" fmla="*/ 432 w 432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768">
                <a:moveTo>
                  <a:pt x="0" y="0"/>
                </a:moveTo>
                <a:cubicBezTo>
                  <a:pt x="108" y="104"/>
                  <a:pt x="216" y="208"/>
                  <a:pt x="288" y="336"/>
                </a:cubicBezTo>
                <a:cubicBezTo>
                  <a:pt x="360" y="464"/>
                  <a:pt x="396" y="616"/>
                  <a:pt x="432" y="7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/>
          <a:p>
            <a:endParaRPr lang="en-US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2819400" y="1828800"/>
            <a:ext cx="3352800" cy="609600"/>
          </a:xfrm>
          <a:custGeom>
            <a:avLst/>
            <a:gdLst>
              <a:gd name="T0" fmla="*/ 0 w 2112"/>
              <a:gd name="T1" fmla="*/ 2147483647 h 384"/>
              <a:gd name="T2" fmla="*/ 2147483647 w 2112"/>
              <a:gd name="T3" fmla="*/ 0 h 384"/>
              <a:gd name="T4" fmla="*/ 2147483647 w 2112"/>
              <a:gd name="T5" fmla="*/ 2147483647 h 384"/>
              <a:gd name="T6" fmla="*/ 0 60000 65536"/>
              <a:gd name="T7" fmla="*/ 0 60000 65536"/>
              <a:gd name="T8" fmla="*/ 0 60000 65536"/>
              <a:gd name="T9" fmla="*/ 0 w 2112"/>
              <a:gd name="T10" fmla="*/ 0 h 384"/>
              <a:gd name="T11" fmla="*/ 2112 w 211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" h="384">
                <a:moveTo>
                  <a:pt x="0" y="384"/>
                </a:moveTo>
                <a:cubicBezTo>
                  <a:pt x="328" y="192"/>
                  <a:pt x="656" y="0"/>
                  <a:pt x="1008" y="0"/>
                </a:cubicBezTo>
                <a:cubicBezTo>
                  <a:pt x="1360" y="0"/>
                  <a:pt x="1736" y="192"/>
                  <a:pt x="2112" y="38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2590800" y="2971800"/>
            <a:ext cx="152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6324600" y="4572000"/>
            <a:ext cx="457200" cy="446273"/>
          </a:xfrm>
          <a:custGeom>
            <a:avLst/>
            <a:gdLst>
              <a:gd name="T0" fmla="*/ 2147483647 w 624"/>
              <a:gd name="T1" fmla="*/ 0 h 1056"/>
              <a:gd name="T2" fmla="*/ 2147483647 w 624"/>
              <a:gd name="T3" fmla="*/ 2147483647 h 1056"/>
              <a:gd name="T4" fmla="*/ 0 w 624"/>
              <a:gd name="T5" fmla="*/ 2147483647 h 1056"/>
              <a:gd name="T6" fmla="*/ 0 60000 65536"/>
              <a:gd name="T7" fmla="*/ 0 60000 65536"/>
              <a:gd name="T8" fmla="*/ 0 60000 65536"/>
              <a:gd name="T9" fmla="*/ 0 w 624"/>
              <a:gd name="T10" fmla="*/ 0 h 1056"/>
              <a:gd name="T11" fmla="*/ 624 w 62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056">
                <a:moveTo>
                  <a:pt x="624" y="0"/>
                </a:moveTo>
                <a:cubicBezTo>
                  <a:pt x="580" y="200"/>
                  <a:pt x="536" y="400"/>
                  <a:pt x="432" y="576"/>
                </a:cubicBezTo>
                <a:cubicBezTo>
                  <a:pt x="328" y="752"/>
                  <a:pt x="164" y="904"/>
                  <a:pt x="0" y="105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/>
          <a:p>
            <a:endParaRPr lang="en-US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3505200" y="5867404"/>
            <a:ext cx="2286000" cy="482600"/>
          </a:xfrm>
          <a:custGeom>
            <a:avLst/>
            <a:gdLst>
              <a:gd name="T0" fmla="*/ 2147483647 w 1440"/>
              <a:gd name="T1" fmla="*/ 0 h 304"/>
              <a:gd name="T2" fmla="*/ 2147483647 w 1440"/>
              <a:gd name="T3" fmla="*/ 2147483647 h 304"/>
              <a:gd name="T4" fmla="*/ 0 w 1440"/>
              <a:gd name="T5" fmla="*/ 2147483647 h 304"/>
              <a:gd name="T6" fmla="*/ 0 60000 65536"/>
              <a:gd name="T7" fmla="*/ 0 60000 65536"/>
              <a:gd name="T8" fmla="*/ 0 60000 65536"/>
              <a:gd name="T9" fmla="*/ 0 w 1440"/>
              <a:gd name="T10" fmla="*/ 0 h 304"/>
              <a:gd name="T11" fmla="*/ 1440 w 1440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304">
                <a:moveTo>
                  <a:pt x="1440" y="0"/>
                </a:moveTo>
                <a:cubicBezTo>
                  <a:pt x="1224" y="136"/>
                  <a:pt x="1008" y="272"/>
                  <a:pt x="768" y="288"/>
                </a:cubicBezTo>
                <a:cubicBezTo>
                  <a:pt x="528" y="304"/>
                  <a:pt x="264" y="200"/>
                  <a:pt x="0" y="9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257801" y="6172200"/>
            <a:ext cx="313317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(similarly predecessors)</a:t>
            </a:r>
          </a:p>
        </p:txBody>
      </p:sp>
      <p:sp>
        <p:nvSpPr>
          <p:cNvPr id="28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46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E72980-DA0C-7051-C49A-95AC472AAA2E}"/>
              </a:ext>
            </a:extLst>
          </p:cNvPr>
          <p:cNvGrpSpPr/>
          <p:nvPr/>
        </p:nvGrpSpPr>
        <p:grpSpPr>
          <a:xfrm>
            <a:off x="8320881" y="298171"/>
            <a:ext cx="4247442" cy="1219200"/>
            <a:chOff x="8468512" y="3810000"/>
            <a:chExt cx="4247442" cy="12192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649D724-73AF-A899-9F71-B871832037C5}"/>
                </a:ext>
              </a:extLst>
            </p:cNvPr>
            <p:cNvSpPr/>
            <p:nvPr/>
          </p:nvSpPr>
          <p:spPr>
            <a:xfrm>
              <a:off x="8549481" y="3810000"/>
              <a:ext cx="4166473" cy="12192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E0DEEE4-D35B-472F-2A41-DD173D5BA216}"/>
                </a:ext>
              </a:extLst>
            </p:cNvPr>
            <p:cNvSpPr txBox="1"/>
            <p:nvPr/>
          </p:nvSpPr>
          <p:spPr>
            <a:xfrm>
              <a:off x="9193788" y="3819435"/>
              <a:ext cx="35052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Each peer forwards a search query to its successor. Does this work?</a:t>
              </a:r>
            </a:p>
          </p:txBody>
        </p:sp>
        <p:pic>
          <p:nvPicPr>
            <p:cNvPr id="30" name="Graphic 29" descr="Question Mark with solid fill">
              <a:extLst>
                <a:ext uri="{FF2B5EF4-FFF2-40B4-BE49-F238E27FC236}">
                  <a16:creationId xmlns:a16="http://schemas.microsoft.com/office/drawing/2014/main" id="{4E7C38B8-D024-499D-D77C-1B112FAD0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68512" y="3934852"/>
              <a:ext cx="932321" cy="932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02358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pointers (2): finger tables</a:t>
            </a: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41"/>
          <a:stretch>
            <a:fillRect/>
          </a:stretch>
        </p:blipFill>
        <p:spPr>
          <a:xfrm>
            <a:off x="777081" y="5867400"/>
            <a:ext cx="8485632" cy="475488"/>
          </a:xfrm>
          <a:prstGeom prst="rect">
            <a:avLst/>
          </a:prstGeom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42214" y="4281144"/>
            <a:ext cx="35830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 or to the clockwise of</a:t>
            </a:r>
          </a:p>
          <a:p>
            <a:r>
              <a:rPr lang="en-US" dirty="0">
                <a:solidFill>
                  <a:srgbClr val="FF0000"/>
                </a:solidFill>
              </a:rPr>
              <a:t>Also, use (n+2</a:t>
            </a:r>
            <a:r>
              <a:rPr lang="en-US" baseline="30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 mod 2</a:t>
            </a:r>
            <a:r>
              <a:rPr lang="en-US" baseline="30000" dirty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39681" y="5715000"/>
            <a:ext cx="609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H="1">
            <a:off x="6949278" y="4724400"/>
            <a:ext cx="1890708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3562F55-B42A-E07F-F643-C0C36905EDB0}"/>
              </a:ext>
            </a:extLst>
          </p:cNvPr>
          <p:cNvGrpSpPr/>
          <p:nvPr/>
        </p:nvGrpSpPr>
        <p:grpSpPr>
          <a:xfrm>
            <a:off x="2834481" y="1999604"/>
            <a:ext cx="5176803" cy="3867796"/>
            <a:chOff x="1981200" y="2088508"/>
            <a:chExt cx="5176803" cy="3867796"/>
          </a:xfrm>
        </p:grpSpPr>
        <p:sp>
          <p:nvSpPr>
            <p:cNvPr id="56" name="Oval 3">
              <a:extLst>
                <a:ext uri="{FF2B5EF4-FFF2-40B4-BE49-F238E27FC236}">
                  <a16:creationId xmlns:a16="http://schemas.microsoft.com/office/drawing/2014/main" id="{7AA09FB2-D24B-44AE-329E-2A11801F5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7191" y="2528891"/>
              <a:ext cx="3427411" cy="342741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57" name="Text Box 4">
              <a:extLst>
                <a:ext uri="{FF2B5EF4-FFF2-40B4-BE49-F238E27FC236}">
                  <a16:creationId xmlns:a16="http://schemas.microsoft.com/office/drawing/2014/main" id="{E82B30E1-FDBE-889D-4704-4B9DB2614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800" y="5424490"/>
              <a:ext cx="749264" cy="4616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5" tIns="45718" rIns="91435" bIns="4571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N80</a:t>
              </a:r>
            </a:p>
          </p:txBody>
        </p:sp>
        <p:sp>
          <p:nvSpPr>
            <p:cNvPr id="58" name="Line 5">
              <a:extLst>
                <a:ext uri="{FF2B5EF4-FFF2-40B4-BE49-F238E27FC236}">
                  <a16:creationId xmlns:a16="http://schemas.microsoft.com/office/drawing/2014/main" id="{00858D29-6178-B7A5-63C3-00B990161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6451" y="247173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59" name="Text Box 6">
              <a:extLst>
                <a:ext uri="{FF2B5EF4-FFF2-40B4-BE49-F238E27FC236}">
                  <a16:creationId xmlns:a16="http://schemas.microsoft.com/office/drawing/2014/main" id="{A2EEDC08-03B3-78A0-3058-173AD33EB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3057" y="2088508"/>
              <a:ext cx="338544" cy="461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60" name="Text Box 8">
              <a:extLst>
                <a:ext uri="{FF2B5EF4-FFF2-40B4-BE49-F238E27FC236}">
                  <a16:creationId xmlns:a16="http://schemas.microsoft.com/office/drawing/2014/main" id="{9C66B597-ED68-4889-7474-342B14C45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8739" y="4038600"/>
              <a:ext cx="749264" cy="4616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5" tIns="45718" rIns="91435" bIns="4571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N32</a:t>
              </a:r>
            </a:p>
          </p:txBody>
        </p:sp>
        <p:sp>
          <p:nvSpPr>
            <p:cNvPr id="61" name="Text Box 9">
              <a:extLst>
                <a:ext uri="{FF2B5EF4-FFF2-40B4-BE49-F238E27FC236}">
                  <a16:creationId xmlns:a16="http://schemas.microsoft.com/office/drawing/2014/main" id="{A2030C4D-61CE-95C8-5F42-98F070347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6600" y="5400675"/>
              <a:ext cx="749264" cy="4616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5" tIns="45718" rIns="91435" bIns="4571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N45</a:t>
              </a:r>
            </a:p>
          </p:txBody>
        </p:sp>
        <p:sp>
          <p:nvSpPr>
            <p:cNvPr id="62" name="Line 10">
              <a:extLst>
                <a:ext uri="{FF2B5EF4-FFF2-40B4-BE49-F238E27FC236}">
                  <a16:creationId xmlns:a16="http://schemas.microsoft.com/office/drawing/2014/main" id="{1CCEE50C-E4DF-5DCD-F4D6-708B5C6DE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1200" y="2895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63" name="Line 11">
              <a:extLst>
                <a:ext uri="{FF2B5EF4-FFF2-40B4-BE49-F238E27FC236}">
                  <a16:creationId xmlns:a16="http://schemas.microsoft.com/office/drawing/2014/main" id="{EDB33C90-3A45-ADA6-56BD-9398EA693A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72200" y="41910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64" name="Line 12">
              <a:extLst>
                <a:ext uri="{FF2B5EF4-FFF2-40B4-BE49-F238E27FC236}">
                  <a16:creationId xmlns:a16="http://schemas.microsoft.com/office/drawing/2014/main" id="{6365A2F0-C067-0B35-1F5B-5662A48D1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3600" y="5181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65" name="Line 13">
              <a:extLst>
                <a:ext uri="{FF2B5EF4-FFF2-40B4-BE49-F238E27FC236}">
                  <a16:creationId xmlns:a16="http://schemas.microsoft.com/office/drawing/2014/main" id="{06EECD64-BD03-5695-1F6D-958A1FA11A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5181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66" name="Line 14">
              <a:extLst>
                <a:ext uri="{FF2B5EF4-FFF2-40B4-BE49-F238E27FC236}">
                  <a16:creationId xmlns:a16="http://schemas.microsoft.com/office/drawing/2014/main" id="{91594174-3113-350F-29DB-E3079FC9D4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5200" y="2895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67" name="Line 15">
              <a:extLst>
                <a:ext uri="{FF2B5EF4-FFF2-40B4-BE49-F238E27FC236}">
                  <a16:creationId xmlns:a16="http://schemas.microsoft.com/office/drawing/2014/main" id="{4A509172-FA69-3940-ABF4-089BA881F4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19400" y="41148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68" name="Text Box 22">
              <a:extLst>
                <a:ext uri="{FF2B5EF4-FFF2-40B4-BE49-F238E27FC236}">
                  <a16:creationId xmlns:a16="http://schemas.microsoft.com/office/drawing/2014/main" id="{2A4210D6-11C3-0A81-C93E-2470D188E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200" y="2451101"/>
              <a:ext cx="897742" cy="4616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5" tIns="45718" rIns="91435" bIns="4571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N112</a:t>
              </a:r>
            </a:p>
          </p:txBody>
        </p:sp>
        <p:sp>
          <p:nvSpPr>
            <p:cNvPr id="69" name="Text Box 23">
              <a:extLst>
                <a:ext uri="{FF2B5EF4-FFF2-40B4-BE49-F238E27FC236}">
                  <a16:creationId xmlns:a16="http://schemas.microsoft.com/office/drawing/2014/main" id="{4CD6E32B-9E2C-AA3C-0799-C10B33116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3581400"/>
              <a:ext cx="749264" cy="4616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5" tIns="45718" rIns="91435" bIns="4571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N96</a:t>
              </a:r>
            </a:p>
          </p:txBody>
        </p:sp>
        <p:sp>
          <p:nvSpPr>
            <p:cNvPr id="70" name="Text Box 24">
              <a:extLst>
                <a:ext uri="{FF2B5EF4-FFF2-40B4-BE49-F238E27FC236}">
                  <a16:creationId xmlns:a16="http://schemas.microsoft.com/office/drawing/2014/main" id="{134CBD20-8709-6035-7DE9-7BC4702C6C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2438400"/>
              <a:ext cx="749264" cy="4616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5" tIns="45718" rIns="91435" bIns="4571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N16</a:t>
              </a:r>
            </a:p>
          </p:txBody>
        </p:sp>
      </p:grpSp>
      <p:sp>
        <p:nvSpPr>
          <p:cNvPr id="73" name="Text Box 7">
            <a:extLst>
              <a:ext uri="{FF2B5EF4-FFF2-40B4-BE49-F238E27FC236}">
                <a16:creationId xmlns:a16="http://schemas.microsoft.com/office/drawing/2014/main" id="{4F7F63B8-1980-3BC7-2964-253B2DE9F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881" y="1752600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/>
              <a:t>Say </a:t>
            </a:r>
            <a:r>
              <a:rPr lang="en-US" i="1" dirty="0"/>
              <a:t>m=7</a:t>
            </a:r>
          </a:p>
        </p:txBody>
      </p:sp>
    </p:spTree>
    <p:extLst>
      <p:ext uri="{BB962C8B-B14F-4D97-AF65-F5344CB8AC3E}">
        <p14:creationId xmlns:p14="http://schemas.microsoft.com/office/powerpoint/2010/main" val="34502964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7F88E-6BE8-BD13-ADEB-895D8F589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8848E-6044-6BBC-162A-C3C383ABF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pointers (2): finger tables</a:t>
            </a:r>
          </a:p>
        </p:txBody>
      </p:sp>
      <p:pic>
        <p:nvPicPr>
          <p:cNvPr id="3" name="Picture 2" descr="Untitled.png">
            <a:extLst>
              <a:ext uri="{FF2B5EF4-FFF2-40B4-BE49-F238E27FC236}">
                <a16:creationId xmlns:a16="http://schemas.microsoft.com/office/drawing/2014/main" id="{C1C71AA7-4452-1542-6E31-F692A1EDB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" y="1752600"/>
            <a:ext cx="8485632" cy="4590288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2125ADE-7A28-AE42-0855-F335A8C3658F}"/>
              </a:ext>
            </a:extLst>
          </p:cNvPr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4391FD-8A34-9E7B-B155-6E41B4B967FA}"/>
              </a:ext>
            </a:extLst>
          </p:cNvPr>
          <p:cNvSpPr txBox="1"/>
          <p:nvPr/>
        </p:nvSpPr>
        <p:spPr>
          <a:xfrm>
            <a:off x="7787481" y="4419600"/>
            <a:ext cx="35830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 or to the clockwise of</a:t>
            </a:r>
          </a:p>
          <a:p>
            <a:r>
              <a:rPr lang="en-US" dirty="0">
                <a:solidFill>
                  <a:srgbClr val="FF0000"/>
                </a:solidFill>
              </a:rPr>
              <a:t>Also, use (n+2</a:t>
            </a:r>
            <a:r>
              <a:rPr lang="en-US" baseline="30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 mod 2</a:t>
            </a:r>
            <a:r>
              <a:rPr lang="en-US" baseline="30000" dirty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A6B555-DEA9-5537-D102-A8AA747689CB}"/>
              </a:ext>
            </a:extLst>
          </p:cNvPr>
          <p:cNvSpPr/>
          <p:nvPr/>
        </p:nvSpPr>
        <p:spPr>
          <a:xfrm>
            <a:off x="6339681" y="5715000"/>
            <a:ext cx="609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14">
            <a:extLst>
              <a:ext uri="{FF2B5EF4-FFF2-40B4-BE49-F238E27FC236}">
                <a16:creationId xmlns:a16="http://schemas.microsoft.com/office/drawing/2014/main" id="{B841140F-36E0-22DF-3CFC-E86CE523EE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9279" y="4953000"/>
            <a:ext cx="838201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084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2AF99-CA60-B5AE-7C22-F2A5CD3B3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DD353-6EBE-0765-51DC-CE6D640BE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pointers (2): finger tables</a:t>
            </a:r>
          </a:p>
        </p:txBody>
      </p:sp>
      <p:pic>
        <p:nvPicPr>
          <p:cNvPr id="3" name="Picture 2" descr="Untitled.png">
            <a:extLst>
              <a:ext uri="{FF2B5EF4-FFF2-40B4-BE49-F238E27FC236}">
                <a16:creationId xmlns:a16="http://schemas.microsoft.com/office/drawing/2014/main" id="{61FC859E-5538-99B7-550B-EF97DC072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" y="1752600"/>
            <a:ext cx="8485632" cy="4590288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AD1D4B8-62D0-68C4-3DEF-DFF7A06A976C}"/>
              </a:ext>
            </a:extLst>
          </p:cNvPr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15C9F2-5DCC-BD58-2679-E46D40DC32D3}"/>
              </a:ext>
            </a:extLst>
          </p:cNvPr>
          <p:cNvSpPr txBox="1"/>
          <p:nvPr/>
        </p:nvSpPr>
        <p:spPr>
          <a:xfrm>
            <a:off x="7787481" y="4419600"/>
            <a:ext cx="35830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 or to the clockwise of</a:t>
            </a:r>
          </a:p>
          <a:p>
            <a:r>
              <a:rPr lang="en-US" dirty="0">
                <a:solidFill>
                  <a:srgbClr val="FF0000"/>
                </a:solidFill>
              </a:rPr>
              <a:t>Also, use (n+2</a:t>
            </a:r>
            <a:r>
              <a:rPr lang="en-US" baseline="30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 mod 2</a:t>
            </a:r>
            <a:r>
              <a:rPr lang="en-US" baseline="30000" dirty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F37B60-71D7-AD79-13C5-845E3F993238}"/>
              </a:ext>
            </a:extLst>
          </p:cNvPr>
          <p:cNvSpPr/>
          <p:nvPr/>
        </p:nvSpPr>
        <p:spPr>
          <a:xfrm>
            <a:off x="6339681" y="5715000"/>
            <a:ext cx="609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14">
            <a:extLst>
              <a:ext uri="{FF2B5EF4-FFF2-40B4-BE49-F238E27FC236}">
                <a16:creationId xmlns:a16="http://schemas.microsoft.com/office/drawing/2014/main" id="{CEB1DF93-834D-5D2F-4661-3BE411B86C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9279" y="4953000"/>
            <a:ext cx="838201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80A516-BF73-A05A-0146-277509FC3418}"/>
              </a:ext>
            </a:extLst>
          </p:cNvPr>
          <p:cNvGrpSpPr/>
          <p:nvPr/>
        </p:nvGrpSpPr>
        <p:grpSpPr>
          <a:xfrm>
            <a:off x="8320881" y="298171"/>
            <a:ext cx="4343399" cy="1219200"/>
            <a:chOff x="8468512" y="3810000"/>
            <a:chExt cx="4343399" cy="12192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3760801-5429-9018-BB2D-CFD317B55688}"/>
                </a:ext>
              </a:extLst>
            </p:cNvPr>
            <p:cNvSpPr/>
            <p:nvPr/>
          </p:nvSpPr>
          <p:spPr>
            <a:xfrm>
              <a:off x="8549481" y="3810000"/>
              <a:ext cx="4166473" cy="12192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103188-A3FA-AFF2-C478-196335FA95FC}"/>
                </a:ext>
              </a:extLst>
            </p:cNvPr>
            <p:cNvSpPr txBox="1"/>
            <p:nvPr/>
          </p:nvSpPr>
          <p:spPr>
            <a:xfrm>
              <a:off x="9159562" y="3816629"/>
              <a:ext cx="365234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node N112 doesn’t exist, what’s N80’s 5</a:t>
              </a:r>
              <a:r>
                <a:rPr 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finger </a:t>
              </a:r>
            </a:p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 entry? </a:t>
              </a:r>
            </a:p>
          </p:txBody>
        </p:sp>
        <p:pic>
          <p:nvPicPr>
            <p:cNvPr id="13" name="Graphic 12" descr="Question Mark with solid fill">
              <a:extLst>
                <a:ext uri="{FF2B5EF4-FFF2-40B4-BE49-F238E27FC236}">
                  <a16:creationId xmlns:a16="http://schemas.microsoft.com/office/drawing/2014/main" id="{B5F468D6-1E1F-ECA8-5D17-5101D3041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468512" y="3934852"/>
              <a:ext cx="932321" cy="932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425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[6/99] Shawn Fanning (freshman Northeastern U.) releases Napster online music service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[12/99] RIAA sues Napster, asking $100K per download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[3/00] 25%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UWisc</a:t>
            </a:r>
            <a:r>
              <a:rPr lang="en-US" sz="3300" dirty="0">
                <a:latin typeface="Times New Roman" charset="0"/>
                <a:ea typeface="ＭＳ Ｐゴシック" charset="0"/>
              </a:rPr>
              <a:t> traffic Napster, many universities ban it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[00] 60M users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[2/01] US Federal Appeals Court: users violating copyright laws, Napster is abetting this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[9/01] Napster decides to run paid service, pay % to songwriters and music companies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[Today] Napster protocol is open, people free to develop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opennap</a:t>
            </a:r>
            <a:r>
              <a:rPr lang="en-US" sz="3300" dirty="0">
                <a:latin typeface="Times New Roman" charset="0"/>
                <a:ea typeface="ＭＳ Ｐゴシック" charset="0"/>
              </a:rPr>
              <a:t> clients and servers </a:t>
            </a:r>
            <a:r>
              <a:rPr lang="en-US" u="sng" dirty="0">
                <a:solidFill>
                  <a:schemeClr val="tx2"/>
                </a:solidFill>
                <a:latin typeface="Courier New" charset="0"/>
                <a:ea typeface="ＭＳ Ｐゴシック" charset="0"/>
                <a:hlinkClick r:id="rId3"/>
              </a:rPr>
              <a:t>http://opennap.sourceforge.net</a:t>
            </a:r>
            <a:endParaRPr lang="en-US" u="sng" dirty="0">
              <a:solidFill>
                <a:schemeClr val="tx2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Gnutella:</a:t>
            </a:r>
            <a:r>
              <a:rPr lang="en-US" sz="2800" u="sng" dirty="0">
                <a:latin typeface="Times New Roman" charset="0"/>
                <a:ea typeface="ＭＳ Ｐゴシック" charset="0"/>
              </a:rPr>
              <a:t> </a:t>
            </a:r>
            <a:r>
              <a:rPr lang="en-US" sz="2800" u="sng" dirty="0">
                <a:latin typeface="Courier New" charset="0"/>
                <a:ea typeface="ＭＳ Ｐゴシック" charset="0"/>
                <a:hlinkClick r:id="rId4"/>
              </a:rPr>
              <a:t>http://www.limewire.com</a:t>
            </a:r>
            <a:r>
              <a:rPr lang="en-US" sz="2800" u="sng" dirty="0">
                <a:latin typeface="Courier New" charset="0"/>
                <a:ea typeface="ＭＳ Ｐゴシック" charset="0"/>
              </a:rPr>
              <a:t> (deprecated)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Peer to peer working groups: </a:t>
            </a:r>
            <a:r>
              <a:rPr lang="en-US" sz="2800" u="sng" dirty="0">
                <a:latin typeface="Courier New" charset="0"/>
                <a:ea typeface="ＭＳ Ｐゴシック" charset="0"/>
              </a:rPr>
              <a:t>http://p2p.internet2.edu</a:t>
            </a:r>
            <a:endParaRPr lang="en-US" u="sng" dirty="0">
              <a:latin typeface="Courier New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u="sng" dirty="0">
              <a:solidFill>
                <a:schemeClr val="tx2"/>
              </a:solidFill>
              <a:latin typeface="Courier New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777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files?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913" y="1727200"/>
            <a:ext cx="7033088" cy="4267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Filenames also mapped using same consistent hash function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SHA-1(filename) 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160 bit string (</a:t>
            </a:r>
            <a:r>
              <a:rPr lang="en-US" sz="1800" i="1" dirty="0">
                <a:latin typeface="Times New Roman" charset="0"/>
                <a:ea typeface="ＭＳ Ｐゴシック" charset="0"/>
                <a:sym typeface="Wingdings" charset="0"/>
              </a:rPr>
              <a:t>key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File is stored at </a:t>
            </a: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Wingdings" charset="0"/>
              </a:rPr>
              <a:t>first peer with id greater than or equal to its key (mod       )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File </a:t>
            </a:r>
            <a:r>
              <a:rPr lang="en-US" sz="1400" i="1" dirty="0">
                <a:latin typeface="Times New Roman" charset="0"/>
                <a:ea typeface="ＭＳ Ｐゴシック" charset="0"/>
              </a:rPr>
              <a:t>cnn.com/index.html</a:t>
            </a:r>
            <a:r>
              <a:rPr lang="en-US" sz="3200" i="1" dirty="0">
                <a:latin typeface="Times New Roman" charset="0"/>
                <a:ea typeface="ＭＳ Ｐゴシック" charset="0"/>
              </a:rPr>
              <a:t> </a:t>
            </a:r>
            <a:r>
              <a:rPr lang="en-US" sz="2000" dirty="0">
                <a:latin typeface="Times New Roman" charset="0"/>
                <a:ea typeface="ＭＳ Ｐゴシック" charset="0"/>
              </a:rPr>
              <a:t>that maps to key K42 is stored at first peer with id </a:t>
            </a:r>
            <a:r>
              <a:rPr lang="en-US" sz="20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at or to the clockwise of</a:t>
            </a:r>
            <a:r>
              <a:rPr lang="en-US" sz="2000" dirty="0">
                <a:latin typeface="Times New Roman" charset="0"/>
                <a:ea typeface="ＭＳ Ｐゴシック" charset="0"/>
              </a:rPr>
              <a:t> 42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Note that we are considering a different file-sharing application here :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cooperative web caching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The same discussion applies to any other file sharing application, including that of mp3 files.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Consistent Hashing =&gt; with K keys and N peers, each peer stores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O(K/N) </a:t>
            </a:r>
            <a:r>
              <a:rPr lang="en-US" sz="1800" dirty="0">
                <a:latin typeface="Times New Roman" charset="0"/>
                <a:ea typeface="ＭＳ Ｐゴシック" charset="0"/>
              </a:rPr>
              <a:t>keys. (i.e.,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&lt; </a:t>
            </a:r>
            <a:r>
              <a:rPr lang="en-US" sz="1800" i="1" dirty="0" err="1">
                <a:latin typeface="Times New Roman" charset="0"/>
                <a:ea typeface="ＭＳ Ｐゴシック" charset="0"/>
              </a:rPr>
              <a:t>c.K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/N</a:t>
            </a:r>
            <a:r>
              <a:rPr lang="en-US" sz="1800" dirty="0">
                <a:latin typeface="Times New Roman" charset="0"/>
                <a:ea typeface="ＭＳ Ｐゴシック" charset="0"/>
              </a:rPr>
              <a:t>, for some constant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c</a:t>
            </a:r>
            <a:r>
              <a:rPr lang="en-US" sz="1800" dirty="0">
                <a:latin typeface="Times New Roman" charset="0"/>
                <a:ea typeface="ＭＳ Ｐゴシック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59716"/>
              </p:ext>
            </p:extLst>
          </p:nvPr>
        </p:nvGraphicFramePr>
        <p:xfrm>
          <a:off x="2682081" y="2895600"/>
          <a:ext cx="36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800" imgH="165100" progId="Equation.3">
                  <p:embed/>
                </p:oleObj>
              </mc:Choice>
              <mc:Fallback>
                <p:oleObj name="Equation" r:id="rId3" imgW="1778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081" y="2895600"/>
                        <a:ext cx="368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507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Files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529681" y="2514600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23290" y="541019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95547" y="2074217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2418" y="1931985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41229" y="402430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449090" y="5386384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203156" y="5853110"/>
            <a:ext cx="259717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with 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994690" y="2436810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613690" y="35671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576090" y="24241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181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20DEC-31F0-9D33-78A5-9CA9D90E1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77DED-72B5-8C67-3EAD-58E9F390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Files</a:t>
            </a: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46AF0D16-8F86-B3EC-0C03-8DAD3D08D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9681" y="2514600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DC133C2-EF0A-E583-1E9D-CDD6ECF9D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3290" y="541019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FBAC7E8-2D31-5726-AE1D-FD4F68728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547" y="2074217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08F11AE-1656-6339-71F6-2F726E801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" y="1931985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F22AFCE3-B337-FEB0-0B4B-56BD021A4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1229" y="402430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62FF4B90-23C7-C894-068E-830AB4213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090" y="5386384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43F689C5-F84B-E0D7-4A90-5DCEF505F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156" y="5853110"/>
            <a:ext cx="2511014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latin typeface="Helvetica" charset="0"/>
              </a:rPr>
              <a:t>File with key </a:t>
            </a:r>
            <a:r>
              <a:rPr lang="en-US">
                <a:solidFill>
                  <a:srgbClr val="00BE00"/>
                </a:solidFill>
                <a:latin typeface="Helvetica" charset="0"/>
              </a:rPr>
              <a:t>K42 </a:t>
            </a:r>
          </a:p>
          <a:p>
            <a:r>
              <a:rPr lang="en-US">
                <a:latin typeface="Helvetica" charset="0"/>
              </a:rPr>
              <a:t>stored here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A125CF04-6BA3-6BC9-0A14-7A59E430F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5690" y="5395909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C71F808A-DBB1-3518-13A7-7F78A99EF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690" y="2436810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BD635295-7524-AC0E-5BFB-5F93FF56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690" y="35671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12F83A4B-9008-0BCC-2B7D-AEB444E9E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090" y="24241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23B7923-AE3F-5B68-F8F5-AF35F3D1FB67}"/>
              </a:ext>
            </a:extLst>
          </p:cNvPr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25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72A3C9F-49DF-308D-648A-C6E9E5A777A5}"/>
              </a:ext>
            </a:extLst>
          </p:cNvPr>
          <p:cNvGrpSpPr/>
          <p:nvPr/>
        </p:nvGrpSpPr>
        <p:grpSpPr>
          <a:xfrm>
            <a:off x="8320881" y="298171"/>
            <a:ext cx="4247442" cy="1283158"/>
            <a:chOff x="8468512" y="3810000"/>
            <a:chExt cx="4247442" cy="128315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1C0C152-3397-B7AE-55C8-EFA3E1BFAE44}"/>
                </a:ext>
              </a:extLst>
            </p:cNvPr>
            <p:cNvSpPr/>
            <p:nvPr/>
          </p:nvSpPr>
          <p:spPr>
            <a:xfrm>
              <a:off x="8549481" y="3810000"/>
              <a:ext cx="4166473" cy="12192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8AE2B4E-D98D-70F9-82DA-52C275D6E475}"/>
                </a:ext>
              </a:extLst>
            </p:cNvPr>
            <p:cNvSpPr txBox="1"/>
            <p:nvPr/>
          </p:nvSpPr>
          <p:spPr>
            <a:xfrm>
              <a:off x="9159563" y="3892829"/>
              <a:ext cx="35052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Advantage of consistent hashing over conventional hashing?</a:t>
              </a:r>
            </a:p>
          </p:txBody>
        </p:sp>
        <p:pic>
          <p:nvPicPr>
            <p:cNvPr id="18" name="Graphic 17" descr="Question Mark with solid fill">
              <a:extLst>
                <a:ext uri="{FF2B5EF4-FFF2-40B4-BE49-F238E27FC236}">
                  <a16:creationId xmlns:a16="http://schemas.microsoft.com/office/drawing/2014/main" id="{2C01A268-4B49-8701-2C9E-4D640C201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68512" y="3934852"/>
              <a:ext cx="932321" cy="932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20206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6444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-15719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0" y="39624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pic>
        <p:nvPicPr>
          <p:cNvPr id="2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608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919939" y="2650183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13548" y="5545782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85805" y="220980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18829" y="2864492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/>
              <a:t>Say </a:t>
            </a:r>
            <a:r>
              <a:rPr lang="en-US" i="1" dirty="0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31487" y="4159892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39348" y="5521967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981429" y="6064892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575948" y="5531492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691481" y="1752600"/>
            <a:ext cx="5943600" cy="584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At node </a:t>
            </a:r>
            <a:r>
              <a:rPr lang="en-US" sz="1600" i="1" dirty="0"/>
              <a:t>n</a:t>
            </a:r>
            <a:r>
              <a:rPr lang="en-US" sz="1600" dirty="0"/>
              <a:t>, send query for key </a:t>
            </a:r>
            <a:r>
              <a:rPr lang="en-US" sz="1600" i="1" dirty="0"/>
              <a:t>k</a:t>
            </a:r>
            <a:r>
              <a:rPr lang="en-US" sz="1600" dirty="0"/>
              <a:t> to largest successor/finger entry </a:t>
            </a:r>
            <a:r>
              <a:rPr lang="en-US" sz="1600" i="1" dirty="0"/>
              <a:t>&lt;= k</a:t>
            </a:r>
          </a:p>
          <a:p>
            <a:pPr eaLnBrk="1" hangingPunct="1"/>
            <a:r>
              <a:rPr lang="en-US" sz="1600" dirty="0"/>
              <a:t>	if none exist, send query to </a:t>
            </a:r>
            <a:r>
              <a:rPr lang="en-US" sz="1600" i="1" dirty="0"/>
              <a:t>successor(n) 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384948" y="2572393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003948" y="3702692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966348" y="2559692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33015" y="1981200"/>
            <a:ext cx="44550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 or to the anti-clockwise of 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(it wraps around the ring)</a:t>
            </a:r>
          </a:p>
        </p:txBody>
      </p:sp>
      <p:sp>
        <p:nvSpPr>
          <p:cNvPr id="25" name="Oval 24"/>
          <p:cNvSpPr/>
          <p:nvPr/>
        </p:nvSpPr>
        <p:spPr>
          <a:xfrm>
            <a:off x="6990015" y="1600200"/>
            <a:ext cx="609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 flipV="1">
            <a:off x="7599614" y="2133600"/>
            <a:ext cx="533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494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935563" y="2596422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29172" y="549202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10881" y="220980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6081" y="2743200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/>
              <a:t>Say </a:t>
            </a:r>
            <a:r>
              <a:rPr lang="en-US" i="1" dirty="0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47111" y="410613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54972" y="5468206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730081" y="60270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91572" y="5477731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38372" y="4106131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615281" y="1752600"/>
            <a:ext cx="5957237" cy="584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At node </a:t>
            </a:r>
            <a:r>
              <a:rPr lang="en-US" sz="1600" i="1" dirty="0"/>
              <a:t>n</a:t>
            </a:r>
            <a:r>
              <a:rPr lang="en-US" sz="1600" dirty="0"/>
              <a:t>, send query for key </a:t>
            </a:r>
            <a:r>
              <a:rPr lang="en-US" sz="1600" i="1" dirty="0"/>
              <a:t>k</a:t>
            </a:r>
            <a:r>
              <a:rPr lang="en-US" sz="1600" dirty="0"/>
              <a:t> to largest successor/finger entry </a:t>
            </a:r>
            <a:r>
              <a:rPr lang="en-US" sz="1600" i="1" dirty="0"/>
              <a:t>&lt;= k</a:t>
            </a:r>
          </a:p>
          <a:p>
            <a:pPr eaLnBrk="1" hangingPunct="1"/>
            <a:r>
              <a:rPr lang="en-US" sz="1600" dirty="0"/>
              <a:t>	if none exist, send query to </a:t>
            </a:r>
            <a:r>
              <a:rPr lang="en-US" sz="1600" i="1" dirty="0"/>
              <a:t>successor(n)</a:t>
            </a:r>
            <a:r>
              <a:rPr lang="en-US" sz="1600" dirty="0"/>
              <a:t> 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3391172" y="3115531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5727972" y="3191731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5715273" y="4334731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210575" y="3115531"/>
            <a:ext cx="2440457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All </a:t>
            </a:r>
            <a:r>
              <a:rPr lang="ja-JP" altLang="en-US" sz="1800" dirty="0"/>
              <a:t>“</a:t>
            </a:r>
            <a:r>
              <a:rPr lang="en-US" altLang="ja-JP" sz="1800" dirty="0"/>
              <a:t>arrows</a:t>
            </a:r>
            <a:r>
              <a:rPr lang="ja-JP" altLang="en-US" sz="1800" dirty="0"/>
              <a:t>”</a:t>
            </a:r>
            <a:r>
              <a:rPr lang="en-US" altLang="ja-JP" sz="1800" dirty="0"/>
              <a:t> are RPCs</a:t>
            </a:r>
          </a:p>
          <a:p>
            <a:pPr eaLnBrk="1" hangingPunct="1"/>
            <a:r>
              <a:rPr lang="en-US" sz="1800" dirty="0"/>
              <a:t>(remote procedure calls)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400572" y="2518632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019572" y="3648931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981972" y="2505931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1065" y="4182332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5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4" y="5345909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2293" y="5955514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C50CD6-B798-2066-B90D-50CA6FAD7F71}"/>
              </a:ext>
            </a:extLst>
          </p:cNvPr>
          <p:cNvSpPr txBox="1"/>
          <p:nvPr/>
        </p:nvSpPr>
        <p:spPr>
          <a:xfrm>
            <a:off x="8133015" y="1981200"/>
            <a:ext cx="44550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 or to the anti-clockwise of 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(it wraps around the ring)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1E80A52-81FC-B772-A077-E7ED42B554CE}"/>
              </a:ext>
            </a:extLst>
          </p:cNvPr>
          <p:cNvSpPr/>
          <p:nvPr/>
        </p:nvSpPr>
        <p:spPr>
          <a:xfrm>
            <a:off x="6990015" y="1600200"/>
            <a:ext cx="609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ne 14">
            <a:extLst>
              <a:ext uri="{FF2B5EF4-FFF2-40B4-BE49-F238E27FC236}">
                <a16:creationId xmlns:a16="http://schemas.microsoft.com/office/drawing/2014/main" id="{8916713F-3DAA-15DF-BC80-9ABD3660D5C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99614" y="2133600"/>
            <a:ext cx="533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860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" y="2006600"/>
            <a:ext cx="7033088" cy="4699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39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Search takes </a:t>
            </a:r>
            <a:r>
              <a:rPr lang="en-US" sz="39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O(log(N))</a:t>
            </a:r>
            <a:r>
              <a:rPr lang="en-US" sz="39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time</a:t>
            </a:r>
            <a:endParaRPr lang="en-US" sz="3900" i="1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3300" b="1" dirty="0">
                <a:latin typeface="Times New Roman" charset="0"/>
                <a:ea typeface="ＭＳ Ｐゴシック" charset="0"/>
              </a:rPr>
              <a:t>Proof  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(intuition): </a:t>
            </a:r>
            <a:r>
              <a:rPr lang="en-US" sz="3300" i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at each step, distance between query and peer-with-file reduces by a factor of at least 2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</a:t>
            </a:r>
            <a:endParaRPr lang="en-US" sz="3300" i="1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(intuition): after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log(N)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forwardings</a:t>
            </a:r>
            <a:r>
              <a:rPr lang="en-US" sz="3300" dirty="0">
                <a:latin typeface="Times New Roman" charset="0"/>
                <a:ea typeface="ＭＳ Ｐゴシック" charset="0"/>
              </a:rPr>
              <a:t>, distance to key is at most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Number of node identifiers in a range of 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is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O(log(N))</a:t>
            </a:r>
            <a:r>
              <a:rPr lang="en-US" sz="3300" dirty="0">
                <a:latin typeface="Times New Roman" charset="0"/>
                <a:ea typeface="ＭＳ Ｐゴシック" charset="0"/>
              </a:rPr>
              <a:t> with high probability (why? SHA-1! and “Balls and Bins”)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So using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successor</a:t>
            </a:r>
            <a:r>
              <a:rPr lang="en-US" sz="3300" dirty="0">
                <a:latin typeface="Times New Roman" charset="0"/>
                <a:ea typeface="ＭＳ Ｐゴシック" charset="0"/>
              </a:rPr>
              <a:t>s in that range will be ok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, </a:t>
            </a:r>
            <a:r>
              <a:rPr lang="en-US" sz="3300" dirty="0">
                <a:latin typeface="Times New Roman" charset="0"/>
                <a:ea typeface="ＭＳ Ｐゴシック" charset="0"/>
              </a:rPr>
              <a:t>using another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300" dirty="0">
                <a:latin typeface="Times New Roman" charset="0"/>
                <a:ea typeface="ＭＳ Ｐゴシック" charset="0"/>
              </a:rPr>
              <a:t>hops</a:t>
            </a:r>
            <a:endParaRPr lang="en-US" sz="33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321745"/>
              </p:ext>
            </p:extLst>
          </p:nvPr>
        </p:nvGraphicFramePr>
        <p:xfrm>
          <a:off x="2310606" y="4191000"/>
          <a:ext cx="2657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81100" imgH="203200" progId="Equation.3">
                  <p:embed/>
                </p:oleObj>
              </mc:Choice>
              <mc:Fallback>
                <p:oleObj name="Equation" r:id="rId3" imgW="1181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606" y="4191000"/>
                        <a:ext cx="26574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57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330281" y="1524000"/>
            <a:ext cx="3712473" cy="2155826"/>
            <a:chOff x="5791200" y="1523999"/>
            <a:chExt cx="3712473" cy="2155826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5791200" y="1789113"/>
              <a:ext cx="1522413" cy="15097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6530975" y="1752600"/>
              <a:ext cx="708025" cy="708025"/>
            </a:xfrm>
            <a:custGeom>
              <a:avLst/>
              <a:gdLst>
                <a:gd name="T0" fmla="*/ 2147483647 w 448"/>
                <a:gd name="T1" fmla="*/ 0 h 720"/>
                <a:gd name="T2" fmla="*/ 2147483647 w 448"/>
                <a:gd name="T3" fmla="*/ 2147483647 h 720"/>
                <a:gd name="T4" fmla="*/ 2147483647 w 448"/>
                <a:gd name="T5" fmla="*/ 2147483647 h 720"/>
                <a:gd name="T6" fmla="*/ 2147483647 w 448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8"/>
                <a:gd name="T13" fmla="*/ 0 h 720"/>
                <a:gd name="T14" fmla="*/ 448 w 448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8" h="720">
                  <a:moveTo>
                    <a:pt x="64" y="0"/>
                  </a:moveTo>
                  <a:cubicBezTo>
                    <a:pt x="32" y="72"/>
                    <a:pt x="0" y="144"/>
                    <a:pt x="16" y="240"/>
                  </a:cubicBezTo>
                  <a:cubicBezTo>
                    <a:pt x="32" y="336"/>
                    <a:pt x="88" y="496"/>
                    <a:pt x="160" y="576"/>
                  </a:cubicBezTo>
                  <a:cubicBezTo>
                    <a:pt x="232" y="656"/>
                    <a:pt x="400" y="696"/>
                    <a:pt x="448" y="7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 rot="20695049">
              <a:off x="6751638" y="1751013"/>
              <a:ext cx="101600" cy="1457325"/>
            </a:xfrm>
            <a:custGeom>
              <a:avLst/>
              <a:gdLst>
                <a:gd name="T0" fmla="*/ 2147483647 w 448"/>
                <a:gd name="T1" fmla="*/ 0 h 720"/>
                <a:gd name="T2" fmla="*/ 2147483647 w 448"/>
                <a:gd name="T3" fmla="*/ 2147483647 h 720"/>
                <a:gd name="T4" fmla="*/ 2147483647 w 448"/>
                <a:gd name="T5" fmla="*/ 2147483647 h 720"/>
                <a:gd name="T6" fmla="*/ 2147483647 w 448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8"/>
                <a:gd name="T13" fmla="*/ 0 h 720"/>
                <a:gd name="T14" fmla="*/ 448 w 448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8" h="720">
                  <a:moveTo>
                    <a:pt x="64" y="0"/>
                  </a:moveTo>
                  <a:cubicBezTo>
                    <a:pt x="32" y="72"/>
                    <a:pt x="0" y="144"/>
                    <a:pt x="16" y="240"/>
                  </a:cubicBezTo>
                  <a:cubicBezTo>
                    <a:pt x="32" y="336"/>
                    <a:pt x="88" y="496"/>
                    <a:pt x="160" y="576"/>
                  </a:cubicBezTo>
                  <a:cubicBezTo>
                    <a:pt x="232" y="656"/>
                    <a:pt x="400" y="696"/>
                    <a:pt x="448" y="7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7620000" y="2460625"/>
              <a:ext cx="1309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Next hop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781800" y="3222625"/>
              <a:ext cx="692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Key</a:t>
              </a:r>
            </a:p>
          </p:txBody>
        </p:sp>
        <p:sp>
          <p:nvSpPr>
            <p:cNvPr id="10" name="AutoShape 13"/>
            <p:cNvSpPr>
              <a:spLocks/>
            </p:cNvSpPr>
            <p:nvPr/>
          </p:nvSpPr>
          <p:spPr bwMode="auto">
            <a:xfrm>
              <a:off x="7391400" y="2536825"/>
              <a:ext cx="152400" cy="609600"/>
            </a:xfrm>
            <a:prstGeom prst="rightBrace">
              <a:avLst>
                <a:gd name="adj1" fmla="val 33333"/>
                <a:gd name="adj2" fmla="val 3923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858794" y="1523999"/>
              <a:ext cx="776287" cy="45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/>
                <a:t>Here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7313613" y="2286000"/>
              <a:ext cx="230187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473950" y="1981200"/>
              <a:ext cx="202972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Halfway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78995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search time holds for file insertions too (in general for </a:t>
            </a:r>
            <a:r>
              <a:rPr lang="en-US" sz="39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routing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 to any key</a:t>
            </a:r>
            <a:r>
              <a:rPr lang="en-US" sz="3900" dirty="0">
                <a:latin typeface="Times New Roman" charset="0"/>
                <a:ea typeface="ＭＳ Ｐゴシック" charset="0"/>
              </a:rPr>
              <a:t>)</a:t>
            </a:r>
          </a:p>
          <a:p>
            <a:pPr lvl="1"/>
            <a:r>
              <a:rPr lang="ja-JP" altLang="en-US" sz="33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Routing</a:t>
            </a:r>
            <a:r>
              <a:rPr lang="ja-JP" altLang="en-US" sz="33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can thus be used as a </a:t>
            </a:r>
            <a:r>
              <a:rPr lang="en-US" altLang="ja-JP" sz="33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building block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for</a:t>
            </a:r>
          </a:p>
          <a:p>
            <a:pPr lvl="2"/>
            <a:r>
              <a:rPr lang="en-US" sz="2800" dirty="0">
                <a:latin typeface="Times New Roman" charset="0"/>
                <a:ea typeface="ＭＳ Ｐゴシック" charset="0"/>
              </a:rPr>
              <a:t>All operations: insert, lookup, delete</a:t>
            </a:r>
          </a:p>
          <a:p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time true only if finger and successor entries correct</a:t>
            </a:r>
          </a:p>
          <a:p>
            <a:r>
              <a:rPr lang="en-US" sz="3900" dirty="0">
                <a:latin typeface="Times New Roman" charset="0"/>
                <a:ea typeface="ＭＳ Ｐゴシック" charset="0"/>
              </a:rPr>
              <a:t>When might these entries be wrong?</a:t>
            </a:r>
          </a:p>
          <a:p>
            <a:pPr lvl="1"/>
            <a:r>
              <a:rPr lang="en-US" sz="3300" dirty="0">
                <a:latin typeface="Times New Roman" charset="0"/>
                <a:ea typeface="ＭＳ Ｐゴシック" charset="0"/>
              </a:rPr>
              <a:t>When you have failures</a:t>
            </a:r>
          </a:p>
          <a:p>
            <a:pPr lvl="1"/>
            <a:endParaRPr lang="en-US" sz="3300" i="1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5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891881" y="60270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676901" y="4267200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400803" y="36576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591178" y="3567112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/>
              <a:t>X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641978" y="4384676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5501481" y="1752600"/>
            <a:ext cx="2595322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Lookup fails </a:t>
            </a:r>
          </a:p>
          <a:p>
            <a:pPr algn="ctr" eaLnBrk="1" hangingPunct="1"/>
            <a:r>
              <a:rPr lang="en-US" sz="1800" dirty="0"/>
              <a:t>(N16 does not know N45)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8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7" y="520605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2756" y="581565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8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Widely-deployed P2P Systems (This Lecture)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Properties (Next Lecture)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BB972E-801F-C67C-77AD-0909F27C5E1A}"/>
              </a:ext>
            </a:extLst>
          </p:cNvPr>
          <p:cNvGrpSpPr/>
          <p:nvPr/>
        </p:nvGrpSpPr>
        <p:grpSpPr>
          <a:xfrm>
            <a:off x="8320881" y="298171"/>
            <a:ext cx="4495799" cy="1219200"/>
            <a:chOff x="8468512" y="3810000"/>
            <a:chExt cx="4495799" cy="12192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5A69946-AC67-46D6-818A-0D401C986270}"/>
                </a:ext>
              </a:extLst>
            </p:cNvPr>
            <p:cNvSpPr/>
            <p:nvPr/>
          </p:nvSpPr>
          <p:spPr>
            <a:xfrm>
              <a:off x="8549481" y="3810000"/>
              <a:ext cx="4414830" cy="12192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A66087-5AC5-4429-9046-DCD3981D125F}"/>
                </a:ext>
              </a:extLst>
            </p:cNvPr>
            <p:cNvSpPr txBox="1"/>
            <p:nvPr/>
          </p:nvSpPr>
          <p:spPr>
            <a:xfrm>
              <a:off x="9154312" y="3934852"/>
              <a:ext cx="380999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Can you name any other peer-to-peer system?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Graphic 7" descr="Question Mark with solid fill">
              <a:extLst>
                <a:ext uri="{FF2B5EF4-FFF2-40B4-BE49-F238E27FC236}">
                  <a16:creationId xmlns:a16="http://schemas.microsoft.com/office/drawing/2014/main" id="{45411D54-F13A-17C4-1CCF-4798540AE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68512" y="3934852"/>
              <a:ext cx="932321" cy="932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102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196681" y="60016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5791200" y="3124200"/>
            <a:ext cx="76200" cy="22860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400803" y="36576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520281" y="1828800"/>
            <a:ext cx="5120481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One solution: maintain </a:t>
            </a:r>
            <a:r>
              <a:rPr lang="en-US" sz="1800" i="1" dirty="0"/>
              <a:t>r</a:t>
            </a:r>
            <a:r>
              <a:rPr lang="en-US" sz="1800" dirty="0"/>
              <a:t> multiple </a:t>
            </a:r>
            <a:r>
              <a:rPr lang="en-US" sz="1800" i="1" dirty="0"/>
              <a:t>successor</a:t>
            </a:r>
            <a:r>
              <a:rPr lang="en-US" sz="1800" dirty="0"/>
              <a:t> entries</a:t>
            </a:r>
          </a:p>
          <a:p>
            <a:pPr eaLnBrk="1" hangingPunct="1"/>
            <a:r>
              <a:rPr lang="en-US" sz="1800" dirty="0"/>
              <a:t>	In case of failure, use successor entries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4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17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1981200"/>
            <a:ext cx="8229600" cy="4114800"/>
          </a:xfrm>
          <a:prstGeom prst="rect">
            <a:avLst/>
          </a:prstGeom>
        </p:spPr>
        <p:txBody>
          <a:bodyPr vert="horz" lIns="126983" tIns="63491" rIns="126983" bIns="63491" rtlCol="0">
            <a:normAutofit/>
          </a:bodyPr>
          <a:lstStyle>
            <a:lvl1pPr marL="476185" indent="-476185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1031735" indent="-396821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587284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2222198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857111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3492025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939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1852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96766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charset="0"/>
                <a:ea typeface="ＭＳ Ｐゴシック" charset="0"/>
              </a:rPr>
              <a:t>Choosing </a:t>
            </a:r>
            <a:r>
              <a:rPr lang="en-US" i="1" dirty="0">
                <a:latin typeface="Times New Roman" charset="0"/>
                <a:ea typeface="ＭＳ Ｐゴシック" charset="0"/>
              </a:rPr>
              <a:t>r=2log(N)</a:t>
            </a:r>
            <a:r>
              <a:rPr lang="en-US" dirty="0">
                <a:latin typeface="Times New Roman" charset="0"/>
                <a:ea typeface="ＭＳ Ｐゴシック" charset="0"/>
              </a:rPr>
              <a:t> suffices to maintain </a:t>
            </a:r>
            <a:r>
              <a:rPr lang="en-US" i="1" dirty="0">
                <a:latin typeface="Times New Roman" charset="0"/>
                <a:ea typeface="ＭＳ Ｐゴシック" charset="0"/>
              </a:rPr>
              <a:t>lookup correctness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 err="1">
                <a:latin typeface="Times New Roman" charset="0"/>
                <a:ea typeface="ＭＳ Ｐゴシック" charset="0"/>
              </a:rPr>
              <a:t>w.h.p</a:t>
            </a:r>
            <a:r>
              <a:rPr lang="en-US" dirty="0">
                <a:latin typeface="Times New Roman" charset="0"/>
                <a:ea typeface="ＭＳ Ｐゴシック" charset="0"/>
              </a:rPr>
              <a:t>.(i.e., ring connected)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Say 50% of nodes fail</a:t>
            </a:r>
          </a:p>
          <a:p>
            <a:pPr lvl="1"/>
            <a:r>
              <a:rPr lang="en-US" dirty="0" err="1">
                <a:latin typeface="Times New Roman" charset="0"/>
                <a:ea typeface="ＭＳ Ｐゴシック" charset="0"/>
              </a:rPr>
              <a:t>Pr</a:t>
            </a:r>
            <a:r>
              <a:rPr lang="en-US" dirty="0">
                <a:latin typeface="Times New Roman" charset="0"/>
                <a:ea typeface="ＭＳ Ｐゴシック" charset="0"/>
              </a:rPr>
              <a:t>(at given node, at least one successor alive)=</a:t>
            </a:r>
          </a:p>
          <a:p>
            <a:pPr lvl="1"/>
            <a:endParaRPr lang="en-US" dirty="0">
              <a:latin typeface="Times New Roman" charset="0"/>
              <a:ea typeface="ＭＳ Ｐゴシック" charset="0"/>
            </a:endParaRPr>
          </a:p>
          <a:p>
            <a:pPr lvl="1"/>
            <a:endParaRPr lang="en-US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dirty="0" err="1">
                <a:latin typeface="Times New Roman" charset="0"/>
                <a:ea typeface="ＭＳ Ｐゴシック" charset="0"/>
              </a:rPr>
              <a:t>Pr</a:t>
            </a:r>
            <a:r>
              <a:rPr lang="en-US" dirty="0">
                <a:latin typeface="Times New Roman" charset="0"/>
                <a:ea typeface="ＭＳ Ｐゴシック" charset="0"/>
              </a:rPr>
              <a:t>(above is true at all alive nodes)=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218475"/>
              </p:ext>
            </p:extLst>
          </p:nvPr>
        </p:nvGraphicFramePr>
        <p:xfrm>
          <a:off x="5410200" y="3962400"/>
          <a:ext cx="2438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56755" imgH="393529" progId="Equation.3">
                  <p:embed/>
                </p:oleObj>
              </mc:Choice>
              <mc:Fallback>
                <p:oleObj name="Equation" r:id="rId3" imgW="125675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962400"/>
                        <a:ext cx="24384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382616"/>
              </p:ext>
            </p:extLst>
          </p:nvPr>
        </p:nvGraphicFramePr>
        <p:xfrm>
          <a:off x="5222875" y="5486400"/>
          <a:ext cx="266065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419100" progId="Equation.3">
                  <p:embed/>
                </p:oleObj>
              </mc:Choice>
              <mc:Fallback>
                <p:oleObj name="Equation" r:id="rId5" imgW="1371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5" y="5486400"/>
                        <a:ext cx="2660650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958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 (2)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680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5676901" y="4267200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791203" y="50292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641978" y="4384676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/>
              <a:t>X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873081" y="1981200"/>
            <a:ext cx="1859844" cy="830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Lookup fails </a:t>
            </a:r>
          </a:p>
          <a:p>
            <a:pPr algn="ctr" eaLnBrk="1" hangingPunct="1"/>
            <a:r>
              <a:rPr lang="en-US" dirty="0"/>
              <a:t>(N45 is dead)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6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2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 (2)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9586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791203" y="50292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24881" y="1828800"/>
            <a:ext cx="6553200" cy="33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One solution: replicate file/key at </a:t>
            </a:r>
            <a:r>
              <a:rPr lang="en-US" sz="1600" i="1" dirty="0"/>
              <a:t>r</a:t>
            </a:r>
            <a:r>
              <a:rPr lang="en-US" sz="1600" dirty="0"/>
              <a:t> successors and predecessors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6415881" y="4800600"/>
            <a:ext cx="21522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replicated</a:t>
            </a: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7162800" y="4343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886202" y="6248400"/>
            <a:ext cx="21522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>
                <a:latin typeface="Helvetica" charset="0"/>
              </a:rPr>
              <a:t>replicated</a:t>
            </a: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3352800" y="5943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8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254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deal with dynamic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charset="0"/>
              <a:buChar char="ü"/>
            </a:pPr>
            <a:r>
              <a:rPr lang="en-US" sz="1800" dirty="0">
                <a:latin typeface="Times New Roman" charset="0"/>
                <a:ea typeface="ＭＳ Ｐゴシック" charset="0"/>
              </a:rPr>
              <a:t>Peers fail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New peers join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Peers leave</a:t>
            </a:r>
          </a:p>
          <a:p>
            <a:pPr lvl="1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P2P systems have a high rate of </a:t>
            </a:r>
            <a:r>
              <a:rPr lang="en-US" sz="14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churn </a:t>
            </a:r>
            <a:r>
              <a:rPr lang="en-US" sz="1400" dirty="0">
                <a:latin typeface="Times New Roman" charset="0"/>
                <a:ea typeface="ＭＳ Ｐゴシック" charset="0"/>
              </a:rPr>
              <a:t>(node join, leave and failure)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25% per hour in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Overnet</a:t>
            </a:r>
            <a:r>
              <a:rPr lang="en-US" sz="1400" dirty="0">
                <a:latin typeface="Times New Roman" charset="0"/>
                <a:ea typeface="ＭＳ Ｐゴシック" charset="0"/>
              </a:rPr>
              <a:t> (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eDonkey</a:t>
            </a:r>
            <a:r>
              <a:rPr lang="en-US" sz="1400" dirty="0">
                <a:latin typeface="Times New Roman" charset="0"/>
                <a:ea typeface="ＭＳ Ｐゴシック" charset="0"/>
              </a:rPr>
              <a:t>)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100% per hour in Gnutella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Lower in managed clusters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Common feature in all distributed systems, including wide-area (e.g.,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PlanetLab</a:t>
            </a:r>
            <a:r>
              <a:rPr lang="en-US" sz="1400" dirty="0">
                <a:latin typeface="Times New Roman" charset="0"/>
                <a:ea typeface="ＭＳ Ｐゴシック" charset="0"/>
              </a:rPr>
              <a:t>), clusters (e.g.,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Emulab</a:t>
            </a:r>
            <a:r>
              <a:rPr lang="en-US" sz="1400" dirty="0">
                <a:latin typeface="Times New Roman" charset="0"/>
                <a:ea typeface="ＭＳ Ｐゴシック" charset="0"/>
              </a:rPr>
              <a:t>), clouds (e.g., AWS), etc.</a:t>
            </a:r>
          </a:p>
          <a:p>
            <a:pPr>
              <a:lnSpc>
                <a:spcPct val="120000"/>
              </a:lnSpc>
              <a:buNone/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800" dirty="0">
                <a:latin typeface="Times New Roman" charset="0"/>
                <a:ea typeface="ＭＳ Ｐゴシック" charset="0"/>
              </a:rPr>
              <a:t>So, all the time, need to:</a:t>
            </a:r>
          </a:p>
          <a:p>
            <a:pPr>
              <a:lnSpc>
                <a:spcPct val="120000"/>
              </a:lnSpc>
              <a:buNone/>
            </a:pP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 </a:t>
            </a:r>
            <a:r>
              <a:rPr lang="en-US" sz="1800" dirty="0">
                <a:latin typeface="Times New Roman" charset="0"/>
                <a:ea typeface="ＭＳ Ｐゴシック" charset="0"/>
              </a:rPr>
              <a:t>Need to update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successor</a:t>
            </a:r>
            <a:r>
              <a:rPr lang="en-US" sz="1800" dirty="0">
                <a:latin typeface="Times New Roman" charset="0"/>
                <a:ea typeface="ＭＳ Ｐゴシック" charset="0"/>
              </a:rPr>
              <a:t>s and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finger</a:t>
            </a:r>
            <a:r>
              <a:rPr lang="en-US" sz="1800" dirty="0">
                <a:latin typeface="Times New Roman" charset="0"/>
                <a:ea typeface="ＭＳ Ｐゴシック" charset="0"/>
              </a:rPr>
              <a:t>s, and copy keys</a:t>
            </a:r>
          </a:p>
          <a:p>
            <a:pPr>
              <a:lnSpc>
                <a:spcPct val="120000"/>
              </a:lnSpc>
              <a:buNone/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335409-DBF6-13AE-9192-DAC190015CCF}"/>
              </a:ext>
            </a:extLst>
          </p:cNvPr>
          <p:cNvGrpSpPr/>
          <p:nvPr/>
        </p:nvGrpSpPr>
        <p:grpSpPr>
          <a:xfrm>
            <a:off x="8320881" y="298171"/>
            <a:ext cx="4247442" cy="1219200"/>
            <a:chOff x="8468512" y="3810000"/>
            <a:chExt cx="4247442" cy="12192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8EE161A-B06B-6E04-D1C8-A5B9396FFB99}"/>
                </a:ext>
              </a:extLst>
            </p:cNvPr>
            <p:cNvSpPr/>
            <p:nvPr/>
          </p:nvSpPr>
          <p:spPr>
            <a:xfrm>
              <a:off x="8549481" y="3810000"/>
              <a:ext cx="4166473" cy="12192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CA7FA1-6B66-9387-C34B-AC91C1CE0711}"/>
                </a:ext>
              </a:extLst>
            </p:cNvPr>
            <p:cNvSpPr txBox="1"/>
            <p:nvPr/>
          </p:nvSpPr>
          <p:spPr>
            <a:xfrm>
              <a:off x="9159563" y="4065657"/>
              <a:ext cx="35052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How did Gnutella deal with churn?</a:t>
              </a:r>
            </a:p>
          </p:txBody>
        </p:sp>
        <p:pic>
          <p:nvPicPr>
            <p:cNvPr id="8" name="Graphic 7" descr="Question Mark with solid fill">
              <a:extLst>
                <a:ext uri="{FF2B5EF4-FFF2-40B4-BE49-F238E27FC236}">
                  <a16:creationId xmlns:a16="http://schemas.microsoft.com/office/drawing/2014/main" id="{1041844A-96B2-3AE0-C243-7EF0836D8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68512" y="3934852"/>
              <a:ext cx="932321" cy="932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075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683672" y="32781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77281" y="61737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49538" y="283781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6409" y="2695575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95220" y="478790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603081" y="6149976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148681" y="3200400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67681" y="43307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730081" y="31877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644481" y="562610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Helvetica" charset="0"/>
              </a:rPr>
              <a:t>N40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843881" y="1752600"/>
            <a:ext cx="6609492" cy="12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Introducer points to random peer which directs N40 to N45 (and N32)</a:t>
            </a:r>
          </a:p>
          <a:p>
            <a:pPr eaLnBrk="1" hangingPunct="1"/>
            <a:r>
              <a:rPr lang="en-US" sz="1800" dirty="0"/>
              <a:t>N32 updates successor to N40</a:t>
            </a:r>
          </a:p>
          <a:p>
            <a:pPr eaLnBrk="1" hangingPunct="1"/>
            <a:r>
              <a:rPr lang="en-US" sz="1800" dirty="0"/>
              <a:t>N40 initializes successor to N45, and </a:t>
            </a:r>
            <a:r>
              <a:rPr lang="en-US" sz="1800" dirty="0" err="1"/>
              <a:t>inits</a:t>
            </a:r>
            <a:r>
              <a:rPr lang="en-US" sz="1800" dirty="0"/>
              <a:t> fingers from it</a:t>
            </a:r>
          </a:p>
          <a:p>
            <a:pPr eaLnBrk="1" hangingPunct="1"/>
            <a:r>
              <a:rPr lang="en-US" sz="1800" i="1" dirty="0"/>
              <a:t>N40 periodically talks to neighbors to update finger table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568281" y="3352800"/>
            <a:ext cx="1312469" cy="107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b="1" i="1" dirty="0"/>
              <a:t>Stabilization </a:t>
            </a:r>
          </a:p>
          <a:p>
            <a:pPr eaLnBrk="1" hangingPunct="1"/>
            <a:r>
              <a:rPr lang="en-US" sz="1600" b="1" i="1" dirty="0"/>
              <a:t>Protocol</a:t>
            </a:r>
          </a:p>
          <a:p>
            <a:pPr eaLnBrk="1" hangingPunct="1"/>
            <a:r>
              <a:rPr lang="en-US" sz="1600" b="1" i="1" dirty="0"/>
              <a:t>(followed by</a:t>
            </a:r>
          </a:p>
          <a:p>
            <a:pPr eaLnBrk="1" hangingPunct="1"/>
            <a:r>
              <a:rPr lang="en-US" sz="1600" b="1" i="1" dirty="0"/>
              <a:t>all nodes)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6796881" y="2895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65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97DA4BB-8AF2-CEA6-6F16-A4B690CBEFDE}"/>
              </a:ext>
            </a:extLst>
          </p:cNvPr>
          <p:cNvGrpSpPr/>
          <p:nvPr/>
        </p:nvGrpSpPr>
        <p:grpSpPr>
          <a:xfrm>
            <a:off x="8320881" y="298171"/>
            <a:ext cx="4249823" cy="1219200"/>
            <a:chOff x="8468512" y="3810000"/>
            <a:chExt cx="4249823" cy="12192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1231D6F-B294-5535-63A4-40C6FE5BA5D9}"/>
                </a:ext>
              </a:extLst>
            </p:cNvPr>
            <p:cNvSpPr/>
            <p:nvPr/>
          </p:nvSpPr>
          <p:spPr>
            <a:xfrm>
              <a:off x="8549481" y="3810000"/>
              <a:ext cx="4166473" cy="12192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1AB44F-A99D-5625-F256-996620DA8CB2}"/>
                </a:ext>
              </a:extLst>
            </p:cNvPr>
            <p:cNvSpPr txBox="1"/>
            <p:nvPr/>
          </p:nvSpPr>
          <p:spPr>
            <a:xfrm>
              <a:off x="9213135" y="3875275"/>
              <a:ext cx="350520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should a peer (say N96) do when a new node N40 contacts it to join the system?</a:t>
              </a:r>
            </a:p>
          </p:txBody>
        </p:sp>
        <p:pic>
          <p:nvPicPr>
            <p:cNvPr id="24" name="Graphic 23" descr="Question Mark with solid fill">
              <a:extLst>
                <a:ext uri="{FF2B5EF4-FFF2-40B4-BE49-F238E27FC236}">
                  <a16:creationId xmlns:a16="http://schemas.microsoft.com/office/drawing/2014/main" id="{C5E4B66A-8473-1BE9-689C-076B84E2E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68512" y="3934852"/>
              <a:ext cx="932321" cy="932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245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uiExpand="1" build="p" animBg="1"/>
      <p:bldP spid="17" grpId="0"/>
      <p:bldP spid="1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 (2)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758281" y="3200400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51890" y="609599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24147" y="2760019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1018" y="2617784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269829" y="471011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677690" y="607218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223290" y="3122609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42290" y="42529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804690" y="31099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719090" y="554831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Helvetica" charset="0"/>
              </a:rPr>
              <a:t>N40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539081" y="1905000"/>
            <a:ext cx="6249167" cy="830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N40 may need to copy some files/keys from N45</a:t>
            </a:r>
          </a:p>
          <a:p>
            <a:pPr algn="ctr" eaLnBrk="1" hangingPunct="1"/>
            <a:r>
              <a:rPr lang="en-US" dirty="0"/>
              <a:t>(files with </a:t>
            </a:r>
            <a:r>
              <a:rPr lang="en-US" dirty="0" err="1"/>
              <a:t>fileid</a:t>
            </a:r>
            <a:r>
              <a:rPr lang="en-US" dirty="0"/>
              <a:t> between 32 and 40)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855618" y="6288085"/>
            <a:ext cx="132168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K34,K38</a:t>
            </a: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6414290" y="6018209"/>
            <a:ext cx="558800" cy="533400"/>
          </a:xfrm>
          <a:custGeom>
            <a:avLst/>
            <a:gdLst>
              <a:gd name="T0" fmla="*/ 0 w 352"/>
              <a:gd name="T1" fmla="*/ 2147483647 h 336"/>
              <a:gd name="T2" fmla="*/ 2147483647 w 352"/>
              <a:gd name="T3" fmla="*/ 2147483647 h 336"/>
              <a:gd name="T4" fmla="*/ 2147483647 w 352"/>
              <a:gd name="T5" fmla="*/ 2147483647 h 336"/>
              <a:gd name="T6" fmla="*/ 2147483647 w 352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52"/>
              <a:gd name="T13" fmla="*/ 0 h 336"/>
              <a:gd name="T14" fmla="*/ 352 w 352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2" h="336">
                <a:moveTo>
                  <a:pt x="0" y="336"/>
                </a:moveTo>
                <a:cubicBezTo>
                  <a:pt x="92" y="328"/>
                  <a:pt x="184" y="320"/>
                  <a:pt x="240" y="288"/>
                </a:cubicBezTo>
                <a:cubicBezTo>
                  <a:pt x="296" y="256"/>
                  <a:pt x="320" y="192"/>
                  <a:pt x="336" y="144"/>
                </a:cubicBezTo>
                <a:cubicBezTo>
                  <a:pt x="352" y="96"/>
                  <a:pt x="344" y="48"/>
                  <a:pt x="336" y="0"/>
                </a:cubicBezTo>
              </a:path>
            </a:pathLst>
          </a:cu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66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7D069A-4CE9-6940-5CD1-CB843A532AB5}"/>
              </a:ext>
            </a:extLst>
          </p:cNvPr>
          <p:cNvGrpSpPr/>
          <p:nvPr/>
        </p:nvGrpSpPr>
        <p:grpSpPr>
          <a:xfrm>
            <a:off x="8320881" y="298171"/>
            <a:ext cx="4247442" cy="1219200"/>
            <a:chOff x="8468512" y="3810000"/>
            <a:chExt cx="4247442" cy="12192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7678C6A-6233-60DF-02F4-DAD94B9B27E6}"/>
                </a:ext>
              </a:extLst>
            </p:cNvPr>
            <p:cNvSpPr/>
            <p:nvPr/>
          </p:nvSpPr>
          <p:spPr>
            <a:xfrm>
              <a:off x="8549481" y="3810000"/>
              <a:ext cx="4166473" cy="12192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7E1434-978C-71C3-82F8-7B74F24A3E1F}"/>
                </a:ext>
              </a:extLst>
            </p:cNvPr>
            <p:cNvSpPr txBox="1"/>
            <p:nvPr/>
          </p:nvSpPr>
          <p:spPr>
            <a:xfrm>
              <a:off x="9193788" y="3931539"/>
              <a:ext cx="350520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Besides initializing N40’s successor/finger-table what should the system do?</a:t>
              </a:r>
            </a:p>
          </p:txBody>
        </p:sp>
        <p:pic>
          <p:nvPicPr>
            <p:cNvPr id="6" name="Graphic 5" descr="Question Mark with solid fill">
              <a:extLst>
                <a:ext uri="{FF2B5EF4-FFF2-40B4-BE49-F238E27FC236}">
                  <a16:creationId xmlns:a16="http://schemas.microsoft.com/office/drawing/2014/main" id="{951E4238-5ED7-035C-1487-320AC510A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68512" y="3934852"/>
              <a:ext cx="932321" cy="932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419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new peer affects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other finger entries in the system, on average [Why?]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Number of messages per peer join=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O(log(N)*log(N)) </a:t>
            </a:r>
          </a:p>
          <a:p>
            <a:pPr>
              <a:lnSpc>
                <a:spcPct val="110000"/>
              </a:lnSpc>
            </a:pPr>
            <a:endParaRPr lang="en-US" sz="39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Similar set of operations for dealing with peers leaving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For dealing with failures, also need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failure detectors</a:t>
            </a:r>
            <a:r>
              <a:rPr lang="en-US" sz="3300" dirty="0">
                <a:latin typeface="Times New Roman" charset="0"/>
                <a:ea typeface="ＭＳ Ｐゴシック" charset="0"/>
              </a:rPr>
              <a:t> (you’ve seen them!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)</a:t>
            </a:r>
          </a:p>
          <a:p>
            <a:pPr>
              <a:lnSpc>
                <a:spcPct val="110000"/>
              </a:lnSpc>
            </a:pPr>
            <a:endParaRPr lang="en-US" sz="39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793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Stabilization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Concurrent peer joins, leaves, failures might cause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loopiness</a:t>
            </a:r>
            <a:r>
              <a:rPr lang="en-US" sz="2400" dirty="0">
                <a:latin typeface="Times New Roman" charset="0"/>
                <a:ea typeface="ＭＳ Ｐゴシック" charset="0"/>
              </a:rPr>
              <a:t> of pointers, and failure of lookups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Chord peers periodically run a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stabilization </a:t>
            </a:r>
            <a:r>
              <a:rPr lang="en-US" sz="2000" dirty="0">
                <a:latin typeface="Times New Roman" charset="0"/>
                <a:ea typeface="ＭＳ Ｐゴシック" charset="0"/>
              </a:rPr>
              <a:t>algorithm that checks and updates pointers and keys 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Ensures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non-</a:t>
            </a:r>
            <a:r>
              <a:rPr lang="en-US" sz="2000" i="1" dirty="0" err="1">
                <a:latin typeface="Times New Roman" charset="0"/>
                <a:ea typeface="ＭＳ Ｐゴシック" charset="0"/>
              </a:rPr>
              <a:t>loopiness</a:t>
            </a:r>
            <a:r>
              <a:rPr lang="en-US" sz="2000" dirty="0">
                <a:latin typeface="Times New Roman" charset="0"/>
                <a:ea typeface="ＭＳ Ｐゴシック" charset="0"/>
              </a:rPr>
              <a:t> of fingers, eventual success of lookups and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2000" dirty="0">
                <a:latin typeface="Times New Roman" charset="0"/>
                <a:ea typeface="ＭＳ Ｐゴシック" charset="0"/>
              </a:rPr>
              <a:t>lookups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w.h.p</a:t>
            </a:r>
            <a:r>
              <a:rPr lang="en-US" sz="2000" dirty="0">
                <a:latin typeface="Times New Roman" charset="0"/>
                <a:ea typeface="ＭＳ Ｐゴシック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Each stabilization round at a peer involves a constant number of messages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Strong stability takes              stabilization rounds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For more see [Extended paper on Chord webpage]</a:t>
            </a:r>
          </a:p>
          <a:p>
            <a:pPr lvl="1">
              <a:lnSpc>
                <a:spcPct val="11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281012"/>
              </p:ext>
            </p:extLst>
          </p:nvPr>
        </p:nvGraphicFramePr>
        <p:xfrm>
          <a:off x="3912826" y="5093855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7200" imgH="228600" progId="Equation.3">
                  <p:embed/>
                </p:oleObj>
              </mc:Choice>
              <mc:Fallback>
                <p:oleObj name="Equation" r:id="rId3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826" y="5093855"/>
                        <a:ext cx="914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536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When nodes are constantly joining, leaving, failing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Significant effect to consider: traces from the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Overnet</a:t>
            </a:r>
            <a:r>
              <a:rPr lang="en-US" sz="1800" dirty="0">
                <a:latin typeface="Times New Roman" charset="0"/>
                <a:ea typeface="ＭＳ Ｐゴシック" charset="0"/>
              </a:rPr>
              <a:t> system show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hourly</a:t>
            </a:r>
            <a:r>
              <a:rPr lang="en-US" sz="1800" dirty="0">
                <a:latin typeface="Times New Roman" charset="0"/>
                <a:ea typeface="ＭＳ Ｐゴシック" charset="0"/>
              </a:rPr>
              <a:t> peer turnover rates (</a:t>
            </a:r>
            <a:r>
              <a:rPr lang="en-US" sz="1800" b="1" i="1" dirty="0">
                <a:latin typeface="Times New Roman" charset="0"/>
                <a:ea typeface="ＭＳ Ｐゴシック" charset="0"/>
              </a:rPr>
              <a:t>churn</a:t>
            </a:r>
            <a:r>
              <a:rPr lang="en-US" sz="1800" dirty="0">
                <a:latin typeface="Times New Roman" charset="0"/>
                <a:ea typeface="ＭＳ Ｐゴシック" charset="0"/>
              </a:rPr>
              <a:t>) could be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25-100% </a:t>
            </a:r>
            <a:r>
              <a:rPr lang="en-US" sz="1800" dirty="0">
                <a:latin typeface="Times New Roman" charset="0"/>
                <a:ea typeface="ＭＳ Ｐゴシック" charset="0"/>
              </a:rPr>
              <a:t>of total number of nodes in system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Leads to excessive (unnecessary) key copying (remember that keys are replicated)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Stabilization algorithm may need to consume more bandwidth to keep up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Main issue is that files are replicated, while it might be sufficient to replicate only meta information about files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Alternatives</a:t>
            </a:r>
          </a:p>
          <a:p>
            <a:pPr lvl="2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Introduce a level of indirection, i.e., store only pointers to files (any p2p system)</a:t>
            </a:r>
          </a:p>
          <a:p>
            <a:pPr lvl="2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Replicate metadata more, 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1400" dirty="0">
                <a:latin typeface="Times New Roman" charset="0"/>
                <a:ea typeface="ＭＳ Ｐゴシック" charset="0"/>
              </a:rPr>
              <a:t> (later in this lecture)</a:t>
            </a: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91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Structure</a:t>
            </a:r>
          </a:p>
        </p:txBody>
      </p:sp>
      <p:grpSp>
        <p:nvGrpSpPr>
          <p:cNvPr id="166" name="Group 7"/>
          <p:cNvGrpSpPr>
            <a:grpSpLocks/>
          </p:cNvGrpSpPr>
          <p:nvPr/>
        </p:nvGrpSpPr>
        <p:grpSpPr bwMode="auto">
          <a:xfrm>
            <a:off x="2933541" y="3556001"/>
            <a:ext cx="373380" cy="461434"/>
            <a:chOff x="2256" y="1864"/>
            <a:chExt cx="336" cy="436"/>
          </a:xfrm>
        </p:grpSpPr>
        <p:sp>
          <p:nvSpPr>
            <p:cNvPr id="167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Text Box 5"/>
            <p:cNvSpPr txBox="1">
              <a:spLocks noChangeArrowheads="1"/>
            </p:cNvSpPr>
            <p:nvPr/>
          </p:nvSpPr>
          <p:spPr bwMode="auto">
            <a:xfrm>
              <a:off x="2258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69" name="Group 8"/>
          <p:cNvGrpSpPr>
            <a:grpSpLocks/>
          </p:cNvGrpSpPr>
          <p:nvPr/>
        </p:nvGrpSpPr>
        <p:grpSpPr bwMode="auto">
          <a:xfrm>
            <a:off x="3200239" y="4013201"/>
            <a:ext cx="396716" cy="461434"/>
            <a:chOff x="2256" y="1864"/>
            <a:chExt cx="357" cy="436"/>
          </a:xfrm>
        </p:grpSpPr>
        <p:sp>
          <p:nvSpPr>
            <p:cNvPr id="170" name="Oval 9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Text Box 10"/>
            <p:cNvSpPr txBox="1">
              <a:spLocks noChangeArrowheads="1"/>
            </p:cNvSpPr>
            <p:nvPr/>
          </p:nvSpPr>
          <p:spPr bwMode="auto">
            <a:xfrm>
              <a:off x="2293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72" name="Group 11"/>
          <p:cNvGrpSpPr>
            <a:grpSpLocks/>
          </p:cNvGrpSpPr>
          <p:nvPr/>
        </p:nvGrpSpPr>
        <p:grpSpPr bwMode="auto">
          <a:xfrm>
            <a:off x="3520281" y="3556001"/>
            <a:ext cx="373380" cy="461434"/>
            <a:chOff x="2256" y="1864"/>
            <a:chExt cx="336" cy="436"/>
          </a:xfrm>
        </p:grpSpPr>
        <p:sp>
          <p:nvSpPr>
            <p:cNvPr id="173" name="Oval 12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Text Box 13"/>
            <p:cNvSpPr txBox="1">
              <a:spLocks noChangeArrowheads="1"/>
            </p:cNvSpPr>
            <p:nvPr/>
          </p:nvSpPr>
          <p:spPr bwMode="auto">
            <a:xfrm>
              <a:off x="2256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75" name="Group 17"/>
          <p:cNvGrpSpPr>
            <a:grpSpLocks/>
          </p:cNvGrpSpPr>
          <p:nvPr/>
        </p:nvGrpSpPr>
        <p:grpSpPr bwMode="auto">
          <a:xfrm>
            <a:off x="2880202" y="5765801"/>
            <a:ext cx="381159" cy="461434"/>
            <a:chOff x="1584" y="3096"/>
            <a:chExt cx="343" cy="436"/>
          </a:xfrm>
        </p:grpSpPr>
        <p:sp>
          <p:nvSpPr>
            <p:cNvPr id="176" name="Oval 1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Text Box 16"/>
            <p:cNvSpPr txBox="1">
              <a:spLocks noChangeArrowheads="1"/>
            </p:cNvSpPr>
            <p:nvPr/>
          </p:nvSpPr>
          <p:spPr bwMode="auto">
            <a:xfrm>
              <a:off x="1611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78" name="Group 18"/>
          <p:cNvGrpSpPr>
            <a:grpSpLocks/>
          </p:cNvGrpSpPr>
          <p:nvPr/>
        </p:nvGrpSpPr>
        <p:grpSpPr bwMode="auto">
          <a:xfrm>
            <a:off x="1440020" y="4699001"/>
            <a:ext cx="374491" cy="461434"/>
            <a:chOff x="1584" y="3048"/>
            <a:chExt cx="337" cy="436"/>
          </a:xfrm>
        </p:grpSpPr>
        <p:sp>
          <p:nvSpPr>
            <p:cNvPr id="179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Text Box 20"/>
            <p:cNvSpPr txBox="1">
              <a:spLocks noChangeArrowheads="1"/>
            </p:cNvSpPr>
            <p:nvPr/>
          </p:nvSpPr>
          <p:spPr bwMode="auto">
            <a:xfrm>
              <a:off x="1605" y="304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84" name="Group 24"/>
          <p:cNvGrpSpPr>
            <a:grpSpLocks/>
          </p:cNvGrpSpPr>
          <p:nvPr/>
        </p:nvGrpSpPr>
        <p:grpSpPr bwMode="auto">
          <a:xfrm>
            <a:off x="2133441" y="5461001"/>
            <a:ext cx="373380" cy="461434"/>
            <a:chOff x="1584" y="3088"/>
            <a:chExt cx="336" cy="436"/>
          </a:xfrm>
        </p:grpSpPr>
        <p:sp>
          <p:nvSpPr>
            <p:cNvPr id="185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Text Box 26"/>
            <p:cNvSpPr txBox="1">
              <a:spLocks noChangeArrowheads="1"/>
            </p:cNvSpPr>
            <p:nvPr/>
          </p:nvSpPr>
          <p:spPr bwMode="auto">
            <a:xfrm>
              <a:off x="1598" y="308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87" name="Group 27"/>
          <p:cNvGrpSpPr>
            <a:grpSpLocks/>
          </p:cNvGrpSpPr>
          <p:nvPr/>
        </p:nvGrpSpPr>
        <p:grpSpPr bwMode="auto">
          <a:xfrm>
            <a:off x="3733641" y="5765794"/>
            <a:ext cx="373380" cy="461433"/>
            <a:chOff x="1584" y="3096"/>
            <a:chExt cx="336" cy="436"/>
          </a:xfrm>
        </p:grpSpPr>
        <p:sp>
          <p:nvSpPr>
            <p:cNvPr id="188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49081" y="4699000"/>
            <a:ext cx="381000" cy="461434"/>
            <a:chOff x="5349081" y="4724400"/>
            <a:chExt cx="381000" cy="461434"/>
          </a:xfrm>
        </p:grpSpPr>
        <p:sp>
          <p:nvSpPr>
            <p:cNvPr id="191" name="Oval 31"/>
            <p:cNvSpPr>
              <a:spLocks noChangeArrowheads="1"/>
            </p:cNvSpPr>
            <p:nvPr/>
          </p:nvSpPr>
          <p:spPr bwMode="auto">
            <a:xfrm>
              <a:off x="5349081" y="4804833"/>
              <a:ext cx="373380" cy="3048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Text Box 32"/>
            <p:cNvSpPr txBox="1">
              <a:spLocks noChangeArrowheads="1"/>
            </p:cNvSpPr>
            <p:nvPr/>
          </p:nvSpPr>
          <p:spPr bwMode="auto">
            <a:xfrm>
              <a:off x="5378926" y="4724400"/>
              <a:ext cx="351155" cy="46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193" name="Line 33"/>
          <p:cNvSpPr>
            <a:spLocks noChangeShapeType="1"/>
          </p:cNvSpPr>
          <p:nvPr/>
        </p:nvSpPr>
        <p:spPr bwMode="auto">
          <a:xfrm>
            <a:off x="3200241" y="3962400"/>
            <a:ext cx="10668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4" name="Line 34"/>
          <p:cNvSpPr>
            <a:spLocks noChangeShapeType="1"/>
          </p:cNvSpPr>
          <p:nvPr/>
        </p:nvSpPr>
        <p:spPr bwMode="auto">
          <a:xfrm flipH="1">
            <a:off x="3466941" y="3928533"/>
            <a:ext cx="16002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5" name="Line 35"/>
          <p:cNvSpPr>
            <a:spLocks noChangeShapeType="1"/>
          </p:cNvSpPr>
          <p:nvPr/>
        </p:nvSpPr>
        <p:spPr bwMode="auto">
          <a:xfrm flipH="1">
            <a:off x="3306921" y="3860800"/>
            <a:ext cx="2133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6" name="Line 36"/>
          <p:cNvSpPr>
            <a:spLocks noChangeShapeType="1"/>
          </p:cNvSpPr>
          <p:nvPr/>
        </p:nvSpPr>
        <p:spPr bwMode="auto">
          <a:xfrm flipH="1">
            <a:off x="1760061" y="3962400"/>
            <a:ext cx="12801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7" name="Line 37"/>
          <p:cNvSpPr>
            <a:spLocks noChangeShapeType="1"/>
          </p:cNvSpPr>
          <p:nvPr/>
        </p:nvSpPr>
        <p:spPr bwMode="auto">
          <a:xfrm flipH="1">
            <a:off x="2453481" y="4419600"/>
            <a:ext cx="853440" cy="116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8" name="Line 38"/>
          <p:cNvSpPr>
            <a:spLocks noChangeShapeType="1"/>
          </p:cNvSpPr>
          <p:nvPr/>
        </p:nvSpPr>
        <p:spPr bwMode="auto">
          <a:xfrm>
            <a:off x="3840321" y="3911600"/>
            <a:ext cx="15468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9" name="Line 39"/>
          <p:cNvSpPr>
            <a:spLocks noChangeShapeType="1"/>
          </p:cNvSpPr>
          <p:nvPr/>
        </p:nvSpPr>
        <p:spPr bwMode="auto">
          <a:xfrm>
            <a:off x="3786981" y="3962400"/>
            <a:ext cx="1066800" cy="162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0" name="Line 40"/>
          <p:cNvSpPr>
            <a:spLocks noChangeShapeType="1"/>
          </p:cNvSpPr>
          <p:nvPr/>
        </p:nvSpPr>
        <p:spPr bwMode="auto">
          <a:xfrm>
            <a:off x="3733641" y="3962400"/>
            <a:ext cx="160020" cy="187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1" name="Line 41"/>
          <p:cNvSpPr>
            <a:spLocks noChangeShapeType="1"/>
          </p:cNvSpPr>
          <p:nvPr/>
        </p:nvSpPr>
        <p:spPr bwMode="auto">
          <a:xfrm flipH="1">
            <a:off x="3146901" y="4419600"/>
            <a:ext cx="266700" cy="142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2" name="Oval 42"/>
          <p:cNvSpPr>
            <a:spLocks noChangeArrowheads="1"/>
          </p:cNvSpPr>
          <p:nvPr/>
        </p:nvSpPr>
        <p:spPr bwMode="auto">
          <a:xfrm>
            <a:off x="2826861" y="3454400"/>
            <a:ext cx="1226820" cy="1066800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3" name="Text Box 44"/>
          <p:cNvSpPr txBox="1">
            <a:spLocks noChangeArrowheads="1"/>
          </p:cNvSpPr>
          <p:nvPr/>
        </p:nvSpPr>
        <p:spPr bwMode="auto">
          <a:xfrm>
            <a:off x="91281" y="3962400"/>
            <a:ext cx="2118155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Client machines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" name="Text Box 45"/>
          <p:cNvSpPr txBox="1">
            <a:spLocks noChangeArrowheads="1"/>
          </p:cNvSpPr>
          <p:nvPr/>
        </p:nvSpPr>
        <p:spPr bwMode="auto">
          <a:xfrm>
            <a:off x="548481" y="3124200"/>
            <a:ext cx="1866900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napster.com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Servers</a:t>
            </a:r>
          </a:p>
        </p:txBody>
      </p:sp>
      <p:sp>
        <p:nvSpPr>
          <p:cNvPr id="205" name="Text Box 46"/>
          <p:cNvSpPr txBox="1">
            <a:spLocks noChangeArrowheads="1"/>
          </p:cNvSpPr>
          <p:nvPr/>
        </p:nvSpPr>
        <p:spPr bwMode="auto">
          <a:xfrm>
            <a:off x="1855629" y="29485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6" name="Text Box 47"/>
          <p:cNvSpPr txBox="1">
            <a:spLocks noChangeArrowheads="1"/>
          </p:cNvSpPr>
          <p:nvPr/>
        </p:nvSpPr>
        <p:spPr bwMode="auto">
          <a:xfrm>
            <a:off x="5120481" y="5638800"/>
            <a:ext cx="211409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207" name="Text Box 48"/>
          <p:cNvSpPr txBox="1">
            <a:spLocks noChangeArrowheads="1"/>
          </p:cNvSpPr>
          <p:nvPr/>
        </p:nvSpPr>
        <p:spPr bwMode="auto">
          <a:xfrm>
            <a:off x="1005681" y="2286000"/>
            <a:ext cx="3752767" cy="117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a directory, i.e.,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filenames with peer pointers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8" name="Line 49"/>
          <p:cNvSpPr>
            <a:spLocks noChangeShapeType="1"/>
          </p:cNvSpPr>
          <p:nvPr/>
        </p:nvSpPr>
        <p:spPr bwMode="auto">
          <a:xfrm flipV="1">
            <a:off x="3840321" y="3352800"/>
            <a:ext cx="800100" cy="406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9" name="Line 50"/>
          <p:cNvSpPr>
            <a:spLocks noChangeShapeType="1"/>
          </p:cNvSpPr>
          <p:nvPr/>
        </p:nvSpPr>
        <p:spPr bwMode="auto">
          <a:xfrm>
            <a:off x="5653881" y="4978400"/>
            <a:ext cx="320040" cy="660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0" name="Rectangle 51"/>
          <p:cNvSpPr>
            <a:spLocks noChangeArrowheads="1"/>
          </p:cNvSpPr>
          <p:nvPr/>
        </p:nvSpPr>
        <p:spPr bwMode="auto">
          <a:xfrm>
            <a:off x="4891881" y="1828800"/>
            <a:ext cx="2080260" cy="1320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1" name="Text Box 52"/>
          <p:cNvSpPr txBox="1">
            <a:spLocks noChangeArrowheads="1"/>
          </p:cNvSpPr>
          <p:nvPr/>
        </p:nvSpPr>
        <p:spPr bwMode="auto">
          <a:xfrm>
            <a:off x="4921884" y="1778000"/>
            <a:ext cx="2056127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Filename  Info about</a:t>
            </a:r>
          </a:p>
        </p:txBody>
      </p:sp>
      <p:sp>
        <p:nvSpPr>
          <p:cNvPr id="212" name="Line 53"/>
          <p:cNvSpPr>
            <a:spLocks noChangeShapeType="1"/>
          </p:cNvSpPr>
          <p:nvPr/>
        </p:nvSpPr>
        <p:spPr bwMode="auto">
          <a:xfrm>
            <a:off x="5882004" y="1828800"/>
            <a:ext cx="0" cy="132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3" name="Line 54"/>
          <p:cNvSpPr>
            <a:spLocks noChangeShapeType="1"/>
          </p:cNvSpPr>
          <p:nvPr/>
        </p:nvSpPr>
        <p:spPr bwMode="auto">
          <a:xfrm>
            <a:off x="4891881" y="21336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4" name="Line 55"/>
          <p:cNvSpPr>
            <a:spLocks noChangeShapeType="1"/>
          </p:cNvSpPr>
          <p:nvPr/>
        </p:nvSpPr>
        <p:spPr bwMode="auto">
          <a:xfrm>
            <a:off x="4891881" y="23876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5" name="Line 56"/>
          <p:cNvSpPr>
            <a:spLocks noChangeShapeType="1"/>
          </p:cNvSpPr>
          <p:nvPr/>
        </p:nvSpPr>
        <p:spPr bwMode="auto">
          <a:xfrm>
            <a:off x="4901882" y="28448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6" name="Text Box 57"/>
          <p:cNvSpPr txBox="1">
            <a:spLocks noChangeArrowheads="1"/>
          </p:cNvSpPr>
          <p:nvPr/>
        </p:nvSpPr>
        <p:spPr bwMode="auto">
          <a:xfrm>
            <a:off x="4852987" y="2336800"/>
            <a:ext cx="2182394" cy="57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PennyLane.mp3   Beatles, @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  128.84.92.23:1006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                                 …..</a:t>
            </a:r>
          </a:p>
        </p:txBody>
      </p:sp>
      <p:grpSp>
        <p:nvGrpSpPr>
          <p:cNvPr id="55" name="Group 27"/>
          <p:cNvGrpSpPr>
            <a:grpSpLocks/>
          </p:cNvGrpSpPr>
          <p:nvPr/>
        </p:nvGrpSpPr>
        <p:grpSpPr bwMode="auto">
          <a:xfrm>
            <a:off x="4739481" y="5486400"/>
            <a:ext cx="373380" cy="461433"/>
            <a:chOff x="1584" y="3096"/>
            <a:chExt cx="336" cy="436"/>
          </a:xfrm>
        </p:grpSpPr>
        <p:sp>
          <p:nvSpPr>
            <p:cNvPr id="56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5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8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  <p:bldP spid="207" grpId="0"/>
      <p:bldP spid="208" grpId="0" animBg="1"/>
      <p:bldP spid="209" grpId="0" animBg="1"/>
      <p:bldP spid="210" grpId="0" animBg="1"/>
      <p:bldP spid="211" grpId="0"/>
      <p:bldP spid="212" grpId="0" animBg="1"/>
      <p:bldP spid="213" grpId="0" animBg="1"/>
      <p:bldP spid="214" grpId="0" animBg="1"/>
      <p:bldP spid="215" grpId="0" animBg="1"/>
      <p:bldP spid="21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Hash can get non-uniform </a:t>
            </a: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 Bad load balancing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Treat each node as multiple virtual nodes behaving independently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Each joins the system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Reduces variance of load imbalance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Times New Roman" charset="0"/>
              <a:ea typeface="ＭＳ Ｐゴシック" charset="0"/>
            </a:endParaRPr>
          </a:p>
          <a:p>
            <a:endParaRPr lang="en-US" sz="2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141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006600"/>
            <a:ext cx="8052673" cy="4267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Virtual Ring and Consistent Hashing used in Cassandra,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Riak</a:t>
            </a:r>
            <a:r>
              <a:rPr lang="en-US" sz="3900" dirty="0">
                <a:latin typeface="Times New Roman" charset="0"/>
                <a:ea typeface="ＭＳ Ｐゴシック" charset="0"/>
              </a:rPr>
              <a:t>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Voldemort</a:t>
            </a:r>
            <a:r>
              <a:rPr lang="en-US" sz="3900" dirty="0">
                <a:latin typeface="Times New Roman" charset="0"/>
                <a:ea typeface="ＭＳ Ｐゴシック" charset="0"/>
              </a:rPr>
              <a:t>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DynamoDB</a:t>
            </a:r>
            <a:r>
              <a:rPr lang="en-US" sz="3900" dirty="0">
                <a:latin typeface="Times New Roman" charset="0"/>
                <a:ea typeface="ＭＳ Ｐゴシック" charset="0"/>
              </a:rPr>
              <a:t>, and other key-value stores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33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Current status of Chord project: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File systems (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CFS,Ivy</a:t>
            </a:r>
            <a:r>
              <a:rPr lang="en-US" sz="3300" dirty="0">
                <a:latin typeface="Times New Roman" charset="0"/>
                <a:ea typeface="ＭＳ Ｐゴシック" charset="0"/>
              </a:rPr>
              <a:t>) built on top of Chord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DNS lookup service built on top of Chord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Internet Indirection Infrastructure (I3) project at UCB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Spawned research on many interesting issues about p2p systems</a:t>
            </a:r>
          </a:p>
          <a:p>
            <a:pPr lvl="1">
              <a:lnSpc>
                <a:spcPct val="110000"/>
              </a:lnSpc>
              <a:buNone/>
            </a:pPr>
            <a:endParaRPr lang="en-US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u="sng" dirty="0">
                <a:latin typeface="Courier New" charset="0"/>
                <a:ea typeface="ＭＳ Ｐゴシック" charset="0"/>
                <a:hlinkClick r:id="rId3"/>
              </a:rPr>
              <a:t>https://github.com/sit/dht/wiki</a:t>
            </a:r>
            <a:endParaRPr lang="en-US" u="sng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u="sng" dirty="0">
                <a:latin typeface="Courier New" charset="0"/>
                <a:ea typeface="ＭＳ Ｐゴシック" charset="0"/>
              </a:rPr>
              <a:t>(Old: http://</a:t>
            </a:r>
            <a:r>
              <a:rPr lang="en-US" u="sng" dirty="0" err="1">
                <a:latin typeface="Courier New" charset="0"/>
                <a:ea typeface="ＭＳ Ｐゴシック" charset="0"/>
              </a:rPr>
              <a:t>www.pdos.lcs.mit.edu</a:t>
            </a:r>
            <a:r>
              <a:rPr lang="en-US" u="sng" dirty="0">
                <a:latin typeface="Courier New" charset="0"/>
                <a:ea typeface="ＭＳ Ｐゴシック" charset="0"/>
              </a:rPr>
              <a:t>/chord/)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755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-84" charset="-128"/>
              </a:rPr>
              <a:t>Designed by Anthony </a:t>
            </a:r>
            <a:r>
              <a:rPr lang="en-US" dirty="0" err="1">
                <a:ea typeface="ＭＳ Ｐゴシック" pitchFamily="-84" charset="-128"/>
              </a:rPr>
              <a:t>Rowstron</a:t>
            </a:r>
            <a:r>
              <a:rPr lang="en-US" dirty="0">
                <a:ea typeface="ＭＳ Ｐゴシック" pitchFamily="-84" charset="-128"/>
              </a:rPr>
              <a:t> (Microsoft Research) and Peter </a:t>
            </a:r>
            <a:r>
              <a:rPr lang="en-US" dirty="0" err="1">
                <a:ea typeface="ＭＳ Ｐゴシック" pitchFamily="-84" charset="-128"/>
              </a:rPr>
              <a:t>Druschel</a:t>
            </a:r>
            <a:r>
              <a:rPr lang="en-US" dirty="0">
                <a:ea typeface="ＭＳ Ｐゴシック" pitchFamily="-84" charset="-128"/>
              </a:rPr>
              <a:t> (Rice University)</a:t>
            </a:r>
          </a:p>
          <a:p>
            <a:pPr>
              <a:defRPr/>
            </a:pPr>
            <a:r>
              <a:rPr lang="en-US" dirty="0">
                <a:ea typeface="ＭＳ Ｐゴシック" pitchFamily="-84" charset="-128"/>
              </a:rPr>
              <a:t>Assigns ids to nodes, just like Chord (using a virtual ring)</a:t>
            </a: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ＭＳ Ｐゴシック" pitchFamily="-84" charset="-128"/>
              </a:rPr>
              <a:t>Leaf Set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</a:rPr>
              <a:t>- Each node knows its successor(s) and predecessor(s)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015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Neighbors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charset="0"/>
                <a:ea typeface="ＭＳ Ｐゴシック" charset="0"/>
              </a:rPr>
              <a:t>Routing tables </a:t>
            </a:r>
            <a:r>
              <a:rPr lang="en-US">
                <a:latin typeface="Times New Roman" charset="0"/>
                <a:ea typeface="ＭＳ Ｐゴシック" charset="0"/>
              </a:rPr>
              <a:t>based on </a:t>
            </a:r>
            <a:r>
              <a:rPr lang="en-US" b="1" u="sng">
                <a:latin typeface="Times New Roman" charset="0"/>
                <a:ea typeface="ＭＳ Ｐゴシック" charset="0"/>
              </a:rPr>
              <a:t>prefix </a:t>
            </a:r>
            <a:r>
              <a:rPr lang="en-US" b="1" u="sng" dirty="0">
                <a:latin typeface="Times New Roman" charset="0"/>
                <a:ea typeface="ＭＳ Ｐゴシック" charset="0"/>
              </a:rPr>
              <a:t>matching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Think of a hypercube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Routing is thus based on prefix matching, and is thus log(N)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And hops are short (in the underlying network)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450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Neighbors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8" y="2006600"/>
            <a:ext cx="7033088" cy="3098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Consider a peer with id 01110100101. </a:t>
            </a:r>
          </a:p>
          <a:p>
            <a:pPr>
              <a:lnSpc>
                <a:spcPct val="120000"/>
              </a:lnSpc>
            </a:pPr>
            <a:r>
              <a:rPr lang="en-US" dirty="0"/>
              <a:t>Peer maintains a neighbor peer with an id matching each of the following prefixes (* = starting bit </a:t>
            </a:r>
            <a:r>
              <a:rPr lang="en-US" b="1" dirty="0"/>
              <a:t>differing</a:t>
            </a:r>
            <a:r>
              <a:rPr lang="en-US" dirty="0"/>
              <a:t> from this peer’s corresponding bit):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01*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011*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… 0111010010*</a:t>
            </a:r>
          </a:p>
          <a:p>
            <a:pPr marL="634914" lvl="1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854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8334F-008E-C1DF-1DB7-2EEF4CD42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D7F2-B306-4517-5943-482A25B05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AD55E-3A92-19C1-7CF1-FC547DE4F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Consider a peer with id 01110100101. </a:t>
            </a:r>
          </a:p>
          <a:p>
            <a:pPr>
              <a:lnSpc>
                <a:spcPct val="120000"/>
              </a:lnSpc>
            </a:pPr>
            <a:r>
              <a:rPr lang="en-US" dirty="0"/>
              <a:t>Peer maintains a neighbor peer with an id matching each of the following prefixes (* = starting bit </a:t>
            </a:r>
            <a:r>
              <a:rPr lang="en-US" b="1" dirty="0"/>
              <a:t>differing</a:t>
            </a:r>
            <a:r>
              <a:rPr lang="en-US" dirty="0"/>
              <a:t> from this peer’s corresponding bit):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01*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011*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… 0111010010*</a:t>
            </a:r>
          </a:p>
          <a:p>
            <a:pPr>
              <a:lnSpc>
                <a:spcPct val="120000"/>
              </a:lnSpc>
            </a:pPr>
            <a:r>
              <a:rPr lang="en-US" dirty="0"/>
              <a:t>When it needs to route to a peer, say 011101</a:t>
            </a:r>
            <a:r>
              <a:rPr lang="en-US" u="sng" dirty="0"/>
              <a:t>1</a:t>
            </a:r>
            <a:r>
              <a:rPr lang="en-US" dirty="0"/>
              <a:t>1001, it starts by forwarding to a neighbor with the </a:t>
            </a:r>
            <a:r>
              <a:rPr lang="en-US" b="1" dirty="0"/>
              <a:t>largest matching prefix</a:t>
            </a:r>
            <a:r>
              <a:rPr lang="en-US" dirty="0"/>
              <a:t>, i.e., 011101*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Hypercube routing</a:t>
            </a:r>
          </a:p>
          <a:p>
            <a:pPr marL="634914" lvl="1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4443912-90C8-6285-91FC-56EF6029883D}"/>
              </a:ext>
            </a:extLst>
          </p:cNvPr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E0E6E-7307-144D-23AA-4D96237E008F}"/>
              </a:ext>
            </a:extLst>
          </p:cNvPr>
          <p:cNvGrpSpPr/>
          <p:nvPr/>
        </p:nvGrpSpPr>
        <p:grpSpPr>
          <a:xfrm>
            <a:off x="8320881" y="298171"/>
            <a:ext cx="4247442" cy="1219200"/>
            <a:chOff x="8468512" y="3810000"/>
            <a:chExt cx="4247442" cy="12192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7406470-CD1E-28AF-FEE4-4857B85C2231}"/>
                </a:ext>
              </a:extLst>
            </p:cNvPr>
            <p:cNvSpPr/>
            <p:nvPr/>
          </p:nvSpPr>
          <p:spPr>
            <a:xfrm>
              <a:off x="8549481" y="3810000"/>
              <a:ext cx="4166473" cy="12192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CFC752-939A-3FC7-0C3C-CCCF072FECDB}"/>
                </a:ext>
              </a:extLst>
            </p:cNvPr>
            <p:cNvSpPr txBox="1"/>
            <p:nvPr/>
          </p:nvSpPr>
          <p:spPr>
            <a:xfrm>
              <a:off x="9193788" y="3964175"/>
              <a:ext cx="35052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Memory at any peer? </a:t>
              </a:r>
            </a:p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 of hops? </a:t>
              </a:r>
            </a:p>
          </p:txBody>
        </p:sp>
        <p:pic>
          <p:nvPicPr>
            <p:cNvPr id="8" name="Graphic 7" descr="Question Mark with solid fill">
              <a:extLst>
                <a:ext uri="{FF2B5EF4-FFF2-40B4-BE49-F238E27FC236}">
                  <a16:creationId xmlns:a16="http://schemas.microsoft.com/office/drawing/2014/main" id="{5871C5B9-F79A-9148-7795-DEBA6A1F6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68512" y="3934852"/>
              <a:ext cx="932321" cy="932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979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each prefix, say 011*, among all potential neighbors with the matching prefix, the neighbor with the </a:t>
            </a:r>
            <a:r>
              <a:rPr lang="en-US" b="1" dirty="0"/>
              <a:t>shortest round-trip-time </a:t>
            </a:r>
            <a:r>
              <a:rPr lang="en-US" dirty="0"/>
              <a:t>is selected</a:t>
            </a:r>
          </a:p>
          <a:p>
            <a:r>
              <a:rPr lang="en-US" dirty="0"/>
              <a:t>Since shorter prefixes have many more candidates (spread out throughout the Internet), the neighbors for shorter prefixes are likely to be closer than the neighbors for longer prefixes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Thus, in the prefix routing, </a:t>
            </a:r>
            <a:r>
              <a:rPr lang="en-US" b="1" dirty="0">
                <a:latin typeface="Times New Roman" charset="0"/>
                <a:ea typeface="ＭＳ Ｐゴシック" charset="0"/>
              </a:rPr>
              <a:t>early hops are short and later hops are longer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Yet overall “stretch”, compared to direct Internet path, stays short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5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Chord and Pastry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Chord and Pastry protocols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More structured than Gnutella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Black box lookup algorithms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Churn handling can get complex</a:t>
            </a:r>
          </a:p>
          <a:p>
            <a:pPr lvl="1"/>
            <a:r>
              <a:rPr lang="en-US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dirty="0">
                <a:latin typeface="Times New Roman" charset="0"/>
                <a:ea typeface="ＭＳ Ｐゴシック" charset="0"/>
              </a:rPr>
              <a:t>memory and lookup cost</a:t>
            </a:r>
            <a:endParaRPr lang="en-US" i="1" dirty="0">
              <a:latin typeface="Times New Roman" charset="0"/>
              <a:ea typeface="ＭＳ Ｐゴシック" charset="0"/>
            </a:endParaRPr>
          </a:p>
          <a:p>
            <a:pPr lvl="2"/>
            <a:r>
              <a:rPr lang="en-US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dirty="0">
                <a:latin typeface="Times New Roman" charset="0"/>
                <a:ea typeface="ＭＳ Ｐゴシック" charset="0"/>
              </a:rPr>
              <a:t>lookup hops may be high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Can we reduce the number of hops?</a:t>
            </a:r>
          </a:p>
          <a:p>
            <a:pPr lvl="2"/>
            <a:endParaRPr lang="en-US" i="1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041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– A 1 hop Lookup DHT</a:t>
            </a:r>
          </a:p>
        </p:txBody>
      </p:sp>
      <p:sp>
        <p:nvSpPr>
          <p:cNvPr id="43" name="Content Placeholder 7"/>
          <p:cNvSpPr>
            <a:spLocks noGrp="1"/>
          </p:cNvSpPr>
          <p:nvPr>
            <p:ph idx="1"/>
          </p:nvPr>
        </p:nvSpPr>
        <p:spPr>
          <a:xfrm>
            <a:off x="167481" y="1905000"/>
            <a:ext cx="3886200" cy="45720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</a:rPr>
              <a:t>k 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affinity groups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”</a:t>
            </a:r>
            <a:endParaRPr lang="en-US" altLang="ja-JP" sz="2800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k ~ </a:t>
            </a:r>
            <a:r>
              <a:rPr lang="en-US" altLang="zh-CN" sz="2300" dirty="0">
                <a:latin typeface="Times New Roman" charset="0"/>
                <a:ea typeface="ヒラギノ角ゴ Pro W3" charset="0"/>
                <a:cs typeface="Arial" charset="0"/>
              </a:rPr>
              <a:t>√ </a:t>
            </a:r>
            <a:r>
              <a:rPr lang="en-US" sz="2300" dirty="0">
                <a:latin typeface="Times New Roman" charset="0"/>
                <a:ea typeface="ＭＳ Ｐゴシック" charset="0"/>
              </a:rPr>
              <a:t>N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Each node hashed to a group (hash mod k)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Node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s neighbors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(Almost) all other nodes in its own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One contact node per foreign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Gossip-style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heartbeating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endParaRPr lang="en-US" sz="28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300" dirty="0">
              <a:latin typeface="Times New Roman" charset="0"/>
              <a:ea typeface="ＭＳ Ｐゴシック" charset="0"/>
            </a:endParaRPr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3894930" y="2068515"/>
            <a:ext cx="4138613" cy="4740275"/>
            <a:chOff x="545" y="1063"/>
            <a:chExt cx="2607" cy="2986"/>
          </a:xfrm>
        </p:grpSpPr>
        <p:grpSp>
          <p:nvGrpSpPr>
            <p:cNvPr id="46" name="Group 4"/>
            <p:cNvGrpSpPr>
              <a:grpSpLocks/>
            </p:cNvGrpSpPr>
            <p:nvPr/>
          </p:nvGrpSpPr>
          <p:grpSpPr bwMode="auto">
            <a:xfrm>
              <a:off x="545" y="1063"/>
              <a:ext cx="2607" cy="2986"/>
              <a:chOff x="545" y="1063"/>
              <a:chExt cx="2607" cy="2986"/>
            </a:xfrm>
          </p:grpSpPr>
          <p:sp>
            <p:nvSpPr>
              <p:cNvPr id="49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0" name="Text Box 6"/>
              <p:cNvSpPr txBox="1">
                <a:spLocks noChangeArrowheads="1"/>
              </p:cNvSpPr>
              <p:nvPr/>
            </p:nvSpPr>
            <p:spPr bwMode="auto">
              <a:xfrm>
                <a:off x="545" y="3642"/>
                <a:ext cx="74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# 0</a:t>
                </a:r>
                <a:endPara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1" name="Text Box 7"/>
              <p:cNvSpPr txBox="1">
                <a:spLocks noChangeArrowheads="1"/>
              </p:cNvSpPr>
              <p:nvPr/>
            </p:nvSpPr>
            <p:spPr bwMode="auto">
              <a:xfrm>
                <a:off x="1461" y="3456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2613" y="3648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3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4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7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6" name="Straight Arrow Connector 75"/>
          <p:cNvCxnSpPr>
            <a:cxnSpLocks noChangeShapeType="1"/>
          </p:cNvCxnSpPr>
          <p:nvPr/>
        </p:nvCxnSpPr>
        <p:spPr bwMode="auto">
          <a:xfrm flipH="1" flipV="1">
            <a:off x="5730081" y="271621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7" name="Straight Arrow Connector 76"/>
          <p:cNvCxnSpPr>
            <a:cxnSpLocks noChangeShapeType="1"/>
            <a:stCxn id="63" idx="3"/>
            <a:endCxn id="62" idx="2"/>
          </p:cNvCxnSpPr>
          <p:nvPr/>
        </p:nvCxnSpPr>
        <p:spPr bwMode="auto">
          <a:xfrm flipH="1" flipV="1">
            <a:off x="5406231" y="322104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8" name="Straight Arrow Connector 77"/>
          <p:cNvCxnSpPr>
            <a:cxnSpLocks noChangeShapeType="1"/>
            <a:stCxn id="63" idx="3"/>
            <a:endCxn id="64" idx="0"/>
          </p:cNvCxnSpPr>
          <p:nvPr/>
        </p:nvCxnSpPr>
        <p:spPr bwMode="auto">
          <a:xfrm flipH="1">
            <a:off x="5549105" y="404971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  <a:stCxn id="63" idx="1"/>
            <a:endCxn id="59" idx="3"/>
          </p:cNvCxnSpPr>
          <p:nvPr/>
        </p:nvCxnSpPr>
        <p:spPr bwMode="auto">
          <a:xfrm flipH="1">
            <a:off x="4433092" y="404971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3" idx="3"/>
            <a:endCxn id="70" idx="1"/>
          </p:cNvCxnSpPr>
          <p:nvPr/>
        </p:nvCxnSpPr>
        <p:spPr bwMode="auto">
          <a:xfrm>
            <a:off x="5801520" y="404971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uiExpan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Files and Metadata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idx="1"/>
          </p:nvPr>
        </p:nvSpPr>
        <p:spPr>
          <a:xfrm>
            <a:off x="319881" y="1828800"/>
            <a:ext cx="3729039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Times New Roman" charset="0"/>
                <a:ea typeface="ＭＳ Ｐゴシック" charset="0"/>
              </a:rPr>
              <a:t>File can be stored at any (few) node(s)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</a:rPr>
              <a:t>Decouple</a:t>
            </a:r>
            <a:r>
              <a:rPr lang="en-US" sz="2800" dirty="0">
                <a:latin typeface="Times New Roman" charset="0"/>
                <a:ea typeface="ＭＳ Ｐゴシック" charset="0"/>
              </a:rPr>
              <a:t> </a:t>
            </a:r>
            <a:r>
              <a:rPr lang="en-US" sz="2800" b="1" dirty="0">
                <a:latin typeface="Times New Roman" charset="0"/>
                <a:ea typeface="ＭＳ Ｐゴシック" charset="0"/>
              </a:rPr>
              <a:t>file</a:t>
            </a:r>
            <a:r>
              <a:rPr lang="en-US" sz="2800" dirty="0">
                <a:latin typeface="Times New Roman" charset="0"/>
                <a:ea typeface="ＭＳ Ｐゴシック" charset="0"/>
              </a:rPr>
              <a:t> replication/</a:t>
            </a:r>
            <a:r>
              <a:rPr lang="en-US" sz="2800" b="1" dirty="0">
                <a:latin typeface="Times New Roman" charset="0"/>
                <a:ea typeface="ＭＳ Ｐゴシック" charset="0"/>
              </a:rPr>
              <a:t>location</a:t>
            </a:r>
            <a:r>
              <a:rPr lang="en-US" sz="2800" dirty="0">
                <a:latin typeface="Times New Roman" charset="0"/>
                <a:ea typeface="ＭＳ Ｐゴシック" charset="0"/>
              </a:rPr>
              <a:t> (outside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2800" dirty="0">
                <a:latin typeface="Times New Roman" charset="0"/>
                <a:ea typeface="ＭＳ Ｐゴシック" charset="0"/>
              </a:rPr>
              <a:t>) from file querying (in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2800" dirty="0">
                <a:latin typeface="Times New Roman" charset="0"/>
                <a:ea typeface="ＭＳ Ｐゴシック" charset="0"/>
              </a:rPr>
              <a:t>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Each filename hashed to a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All nodes in the group replicate pointer information, i.e., &lt;filename, file location&gt; 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Spread using gossip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Affinity group </a:t>
            </a:r>
            <a:r>
              <a:rPr lang="en-US" sz="2000" u="sng" dirty="0">
                <a:latin typeface="Times New Roman" charset="0"/>
                <a:ea typeface="ＭＳ Ｐゴシック" charset="0"/>
              </a:rPr>
              <a:t>does not </a:t>
            </a:r>
            <a:r>
              <a:rPr lang="en-US" sz="2000" dirty="0">
                <a:latin typeface="Times New Roman" charset="0"/>
                <a:ea typeface="ＭＳ Ｐゴシック" charset="0"/>
              </a:rPr>
              <a:t>store files</a:t>
            </a:r>
          </a:p>
          <a:p>
            <a:endParaRPr lang="en-US" sz="28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3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7" name="Slide Number Placeholder 3"/>
          <p:cNvSpPr txBox="1">
            <a:spLocks/>
          </p:cNvSpPr>
          <p:nvPr/>
        </p:nvSpPr>
        <p:spPr bwMode="auto">
          <a:xfrm>
            <a:off x="6415879" y="70421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ADE63A-BE0A-4C41-BFE2-B70D5F67B73C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3520280" y="2481265"/>
            <a:ext cx="4665663" cy="4416425"/>
            <a:chOff x="213" y="1063"/>
            <a:chExt cx="2939" cy="2782"/>
          </a:xfrm>
        </p:grpSpPr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213" y="1063"/>
              <a:ext cx="2939" cy="2782"/>
              <a:chOff x="213" y="1063"/>
              <a:chExt cx="2939" cy="2782"/>
            </a:xfrm>
          </p:grpSpPr>
          <p:sp>
            <p:nvSpPr>
              <p:cNvPr id="52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Text Box 6"/>
              <p:cNvSpPr txBox="1">
                <a:spLocks noChangeArrowheads="1"/>
              </p:cNvSpPr>
              <p:nvPr/>
            </p:nvSpPr>
            <p:spPr bwMode="auto">
              <a:xfrm>
                <a:off x="213" y="3607"/>
                <a:ext cx="120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6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# 0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" name="Text Box 7"/>
              <p:cNvSpPr txBox="1">
                <a:spLocks noChangeArrowheads="1"/>
              </p:cNvSpPr>
              <p:nvPr/>
            </p:nvSpPr>
            <p:spPr bwMode="auto">
              <a:xfrm>
                <a:off x="1461" y="3332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" name="Text Box 8"/>
              <p:cNvSpPr txBox="1">
                <a:spLocks noChangeArrowheads="1"/>
              </p:cNvSpPr>
              <p:nvPr/>
            </p:nvSpPr>
            <p:spPr bwMode="auto">
              <a:xfrm>
                <a:off x="2613" y="3554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6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7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8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flipH="1" flipV="1">
            <a:off x="5882481" y="312896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6" idx="3"/>
            <a:endCxn id="65" idx="2"/>
          </p:cNvCxnSpPr>
          <p:nvPr/>
        </p:nvCxnSpPr>
        <p:spPr bwMode="auto">
          <a:xfrm flipH="1" flipV="1">
            <a:off x="5558631" y="363379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1" name="Straight Arrow Connector 80"/>
          <p:cNvCxnSpPr>
            <a:cxnSpLocks noChangeShapeType="1"/>
            <a:stCxn id="66" idx="3"/>
            <a:endCxn id="67" idx="0"/>
          </p:cNvCxnSpPr>
          <p:nvPr/>
        </p:nvCxnSpPr>
        <p:spPr bwMode="auto">
          <a:xfrm flipH="1">
            <a:off x="5701505" y="446246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" name="Straight Arrow Connector 81"/>
          <p:cNvCxnSpPr>
            <a:cxnSpLocks noChangeShapeType="1"/>
            <a:stCxn id="66" idx="1"/>
            <a:endCxn id="62" idx="3"/>
          </p:cNvCxnSpPr>
          <p:nvPr/>
        </p:nvCxnSpPr>
        <p:spPr bwMode="auto">
          <a:xfrm flipH="1">
            <a:off x="4585492" y="446246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3" name="Straight Arrow Connector 82"/>
          <p:cNvCxnSpPr>
            <a:cxnSpLocks noChangeShapeType="1"/>
            <a:stCxn id="66" idx="3"/>
            <a:endCxn id="73" idx="1"/>
          </p:cNvCxnSpPr>
          <p:nvPr/>
        </p:nvCxnSpPr>
        <p:spPr bwMode="auto">
          <a:xfrm>
            <a:off x="5953920" y="446246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7022306" y="2252667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4358481" y="17526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 flipH="1" flipV="1">
            <a:off x="6854030" y="2274891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1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build="p"/>
      <p:bldP spid="84" grpId="0" animBg="1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Client</a:t>
            </a:r>
          </a:p>
          <a:p>
            <a:r>
              <a:rPr lang="en-US" dirty="0"/>
              <a:t>Connect to a Napster server</a:t>
            </a:r>
          </a:p>
          <a:p>
            <a:pPr lvl="1"/>
            <a:r>
              <a:rPr lang="en-US" dirty="0"/>
              <a:t>Upload list of music files that you want to share</a:t>
            </a:r>
          </a:p>
          <a:p>
            <a:pPr lvl="1"/>
            <a:r>
              <a:rPr lang="en-US" dirty="0"/>
              <a:t>Server maintains list of &lt;filename, </a:t>
            </a:r>
            <a:r>
              <a:rPr lang="en-US" dirty="0" err="1"/>
              <a:t>ip_address</a:t>
            </a:r>
            <a:r>
              <a:rPr lang="en-US" dirty="0"/>
              <a:t>, </a:t>
            </a:r>
            <a:r>
              <a:rPr lang="en-US" dirty="0" err="1"/>
              <a:t>portnum</a:t>
            </a:r>
            <a:r>
              <a:rPr lang="en-US" dirty="0"/>
              <a:t>&gt; tuples. </a:t>
            </a:r>
            <a:r>
              <a:rPr lang="en-US" b="1" dirty="0"/>
              <a:t>Server stores no files.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215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Lookup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idx="1"/>
          </p:nvPr>
        </p:nvSpPr>
        <p:spPr>
          <a:xfrm>
            <a:off x="167481" y="1752600"/>
            <a:ext cx="3729039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>
                <a:latin typeface="Times New Roman" charset="0"/>
                <a:ea typeface="ＭＳ Ｐゴシック" charset="0"/>
              </a:rPr>
              <a:t>Lookup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Find file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Go to your contact for the file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Failing that try another of your neighbors to find a contact</a:t>
            </a:r>
          </a:p>
          <a:p>
            <a:r>
              <a:rPr lang="en-US" sz="2300" dirty="0">
                <a:latin typeface="Times New Roman" charset="0"/>
                <a:ea typeface="ＭＳ Ｐゴシック" charset="0"/>
              </a:rPr>
              <a:t>Lookup = 1 hop (or a few)</a:t>
            </a:r>
          </a:p>
          <a:p>
            <a:pPr lvl="1">
              <a:buFontTx/>
              <a:buChar char="•"/>
            </a:pPr>
            <a:r>
              <a:rPr lang="en-US" sz="2300" dirty="0">
                <a:latin typeface="Times New Roman" charset="0"/>
                <a:ea typeface="ＭＳ Ｐゴシック" charset="0"/>
              </a:rPr>
              <a:t>Memory cost O(</a:t>
            </a:r>
            <a:r>
              <a:rPr lang="en-US" altLang="zh-CN" sz="2000" dirty="0">
                <a:latin typeface="Times New Roman" charset="0"/>
                <a:ea typeface="ヒラギノ角ゴ Pro W3" charset="0"/>
                <a:cs typeface="Arial" charset="0"/>
              </a:rPr>
              <a:t>√ </a:t>
            </a:r>
            <a:r>
              <a:rPr lang="en-US" sz="2000" dirty="0">
                <a:latin typeface="Times New Roman" charset="0"/>
                <a:ea typeface="ＭＳ Ｐゴシック" charset="0"/>
              </a:rPr>
              <a:t>N)</a:t>
            </a:r>
          </a:p>
          <a:p>
            <a:pPr marL="742918" lvl="2" indent="-342886"/>
            <a:r>
              <a:rPr lang="en-US" dirty="0">
                <a:latin typeface="Times New Roman" charset="0"/>
                <a:ea typeface="ＭＳ Ｐゴシック" charset="0"/>
              </a:rPr>
              <a:t>1.93 MB for 100K nodes, 10M files</a:t>
            </a:r>
          </a:p>
          <a:p>
            <a:pPr marL="742918" lvl="2" indent="-342886"/>
            <a:r>
              <a:rPr lang="en-US" dirty="0">
                <a:latin typeface="Times New Roman" charset="0"/>
                <a:ea typeface="ＭＳ Ｐゴシック" charset="0"/>
              </a:rPr>
              <a:t>Fits in RAM of most workstations/laptops today (COTS machines)</a:t>
            </a:r>
          </a:p>
          <a:p>
            <a:endParaRPr lang="en-US" sz="23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7" name="Slide Number Placeholder 3"/>
          <p:cNvSpPr txBox="1">
            <a:spLocks/>
          </p:cNvSpPr>
          <p:nvPr/>
        </p:nvSpPr>
        <p:spPr bwMode="auto">
          <a:xfrm>
            <a:off x="6263479" y="7086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8880A5-8740-9747-A50C-E80CBE96EFDF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3672680" y="2525715"/>
            <a:ext cx="4360863" cy="4413250"/>
            <a:chOff x="405" y="1063"/>
            <a:chExt cx="2747" cy="2780"/>
          </a:xfrm>
        </p:grpSpPr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405" y="1063"/>
              <a:ext cx="2747" cy="2780"/>
              <a:chOff x="405" y="1063"/>
              <a:chExt cx="2747" cy="2780"/>
            </a:xfrm>
          </p:grpSpPr>
          <p:sp>
            <p:nvSpPr>
              <p:cNvPr id="52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Text Box 6"/>
              <p:cNvSpPr txBox="1">
                <a:spLocks noChangeArrowheads="1"/>
              </p:cNvSpPr>
              <p:nvPr/>
            </p:nvSpPr>
            <p:spPr bwMode="auto">
              <a:xfrm>
                <a:off x="405" y="3598"/>
                <a:ext cx="170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4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# 0</a:t>
                </a:r>
                <a:endPara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" name="Text Box 7"/>
              <p:cNvSpPr txBox="1">
                <a:spLocks noChangeArrowheads="1"/>
              </p:cNvSpPr>
              <p:nvPr/>
            </p:nvSpPr>
            <p:spPr bwMode="auto">
              <a:xfrm>
                <a:off x="1461" y="3336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" name="Text Box 8"/>
              <p:cNvSpPr txBox="1">
                <a:spLocks noChangeArrowheads="1"/>
              </p:cNvSpPr>
              <p:nvPr/>
            </p:nvSpPr>
            <p:spPr bwMode="auto">
              <a:xfrm>
                <a:off x="2565" y="3552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6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7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8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flipH="1" flipV="1">
            <a:off x="5730081" y="317341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6" idx="3"/>
            <a:endCxn id="65" idx="2"/>
          </p:cNvCxnSpPr>
          <p:nvPr/>
        </p:nvCxnSpPr>
        <p:spPr bwMode="auto">
          <a:xfrm flipH="1" flipV="1">
            <a:off x="5406231" y="367824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1" name="Straight Arrow Connector 80"/>
          <p:cNvCxnSpPr>
            <a:cxnSpLocks noChangeShapeType="1"/>
            <a:stCxn id="66" idx="3"/>
            <a:endCxn id="67" idx="0"/>
          </p:cNvCxnSpPr>
          <p:nvPr/>
        </p:nvCxnSpPr>
        <p:spPr bwMode="auto">
          <a:xfrm flipH="1">
            <a:off x="5549105" y="450691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" name="Straight Arrow Connector 81"/>
          <p:cNvCxnSpPr>
            <a:cxnSpLocks noChangeShapeType="1"/>
            <a:stCxn id="66" idx="1"/>
            <a:endCxn id="62" idx="3"/>
          </p:cNvCxnSpPr>
          <p:nvPr/>
        </p:nvCxnSpPr>
        <p:spPr bwMode="auto">
          <a:xfrm flipH="1">
            <a:off x="4433092" y="450691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3" name="Straight Arrow Connector 82"/>
          <p:cNvCxnSpPr>
            <a:cxnSpLocks noChangeShapeType="1"/>
            <a:stCxn id="66" idx="3"/>
            <a:endCxn id="73" idx="1"/>
          </p:cNvCxnSpPr>
          <p:nvPr/>
        </p:nvCxnSpPr>
        <p:spPr bwMode="auto">
          <a:xfrm>
            <a:off x="5801520" y="450691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6869906" y="2297117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4434681" y="18288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 flipH="1" flipV="1">
            <a:off x="6701630" y="2319341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8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Soft State</a:t>
            </a:r>
          </a:p>
        </p:txBody>
      </p:sp>
      <p:sp>
        <p:nvSpPr>
          <p:cNvPr id="87" name="Content Placeholder 7"/>
          <p:cNvSpPr>
            <a:spLocks noGrp="1"/>
          </p:cNvSpPr>
          <p:nvPr>
            <p:ph idx="1"/>
          </p:nvPr>
        </p:nvSpPr>
        <p:spPr>
          <a:xfrm>
            <a:off x="167481" y="1752600"/>
            <a:ext cx="3729039" cy="4572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Membership lists 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Gossip-based membership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Within each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And also across affinity groups</a:t>
            </a:r>
          </a:p>
          <a:p>
            <a:pPr lvl="1"/>
            <a:r>
              <a:rPr lang="en-US" sz="20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2000" dirty="0">
                <a:latin typeface="Times New Roman" charset="0"/>
                <a:ea typeface="ＭＳ Ｐゴシック" charset="0"/>
              </a:rPr>
              <a:t>dissemination time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File metadata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Needs to be periodically refreshed from source node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Times out</a:t>
            </a:r>
          </a:p>
          <a:p>
            <a:pPr lvl="1"/>
            <a:endParaRPr lang="en-US" sz="1800" dirty="0">
              <a:latin typeface="Times New Roman" charset="0"/>
              <a:ea typeface="ＭＳ Ｐゴシック" charset="0"/>
            </a:endParaRPr>
          </a:p>
          <a:p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88" name="Slide Number Placeholder 3"/>
          <p:cNvSpPr txBox="1">
            <a:spLocks/>
          </p:cNvSpPr>
          <p:nvPr/>
        </p:nvSpPr>
        <p:spPr bwMode="auto">
          <a:xfrm>
            <a:off x="6269830" y="692308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DDB87-B355-8349-8D6F-C73FC6784255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9" name="Group 3"/>
          <p:cNvGrpSpPr>
            <a:grpSpLocks/>
          </p:cNvGrpSpPr>
          <p:nvPr/>
        </p:nvGrpSpPr>
        <p:grpSpPr bwMode="auto">
          <a:xfrm>
            <a:off x="3748881" y="2362200"/>
            <a:ext cx="4352926" cy="4495800"/>
            <a:chOff x="449" y="1063"/>
            <a:chExt cx="2742" cy="2832"/>
          </a:xfrm>
        </p:grpSpPr>
        <p:grpSp>
          <p:nvGrpSpPr>
            <p:cNvPr id="90" name="Group 4"/>
            <p:cNvGrpSpPr>
              <a:grpSpLocks/>
            </p:cNvGrpSpPr>
            <p:nvPr/>
          </p:nvGrpSpPr>
          <p:grpSpPr bwMode="auto">
            <a:xfrm>
              <a:off x="449" y="1063"/>
              <a:ext cx="2742" cy="2832"/>
              <a:chOff x="449" y="1063"/>
              <a:chExt cx="2742" cy="2832"/>
            </a:xfrm>
          </p:grpSpPr>
          <p:sp>
            <p:nvSpPr>
              <p:cNvPr id="93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4" name="Text Box 6"/>
              <p:cNvSpPr txBox="1">
                <a:spLocks noChangeArrowheads="1"/>
              </p:cNvSpPr>
              <p:nvPr/>
            </p:nvSpPr>
            <p:spPr bwMode="auto">
              <a:xfrm>
                <a:off x="449" y="3607"/>
                <a:ext cx="101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4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# 0</a:t>
                </a:r>
                <a:endPara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5" name="Text Box 7"/>
              <p:cNvSpPr txBox="1">
                <a:spLocks noChangeArrowheads="1"/>
              </p:cNvSpPr>
              <p:nvPr/>
            </p:nvSpPr>
            <p:spPr bwMode="auto">
              <a:xfrm>
                <a:off x="1457" y="3391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6" name="Text Box 8"/>
              <p:cNvSpPr txBox="1">
                <a:spLocks noChangeArrowheads="1"/>
              </p:cNvSpPr>
              <p:nvPr/>
            </p:nvSpPr>
            <p:spPr bwMode="auto">
              <a:xfrm>
                <a:off x="2657" y="3604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6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7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8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9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91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120" name="Straight Arrow Connector 119"/>
          <p:cNvCxnSpPr>
            <a:cxnSpLocks noChangeShapeType="1"/>
          </p:cNvCxnSpPr>
          <p:nvPr/>
        </p:nvCxnSpPr>
        <p:spPr bwMode="auto">
          <a:xfrm flipH="1" flipV="1">
            <a:off x="5736432" y="3009899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1" name="Straight Arrow Connector 120"/>
          <p:cNvCxnSpPr>
            <a:cxnSpLocks noChangeShapeType="1"/>
            <a:stCxn id="107" idx="3"/>
            <a:endCxn id="106" idx="2"/>
          </p:cNvCxnSpPr>
          <p:nvPr/>
        </p:nvCxnSpPr>
        <p:spPr bwMode="auto">
          <a:xfrm flipH="1" flipV="1">
            <a:off x="5412582" y="3514725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2" name="Straight Arrow Connector 121"/>
          <p:cNvCxnSpPr>
            <a:cxnSpLocks noChangeShapeType="1"/>
            <a:stCxn id="107" idx="3"/>
            <a:endCxn id="108" idx="0"/>
          </p:cNvCxnSpPr>
          <p:nvPr/>
        </p:nvCxnSpPr>
        <p:spPr bwMode="auto">
          <a:xfrm flipH="1">
            <a:off x="5555456" y="4343401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" name="Straight Arrow Connector 122"/>
          <p:cNvCxnSpPr>
            <a:cxnSpLocks noChangeShapeType="1"/>
            <a:stCxn id="107" idx="1"/>
            <a:endCxn id="103" idx="3"/>
          </p:cNvCxnSpPr>
          <p:nvPr/>
        </p:nvCxnSpPr>
        <p:spPr bwMode="auto">
          <a:xfrm flipH="1">
            <a:off x="4439443" y="4343402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4" name="Straight Arrow Connector 123"/>
          <p:cNvCxnSpPr>
            <a:cxnSpLocks noChangeShapeType="1"/>
            <a:stCxn id="107" idx="3"/>
            <a:endCxn id="114" idx="1"/>
          </p:cNvCxnSpPr>
          <p:nvPr/>
        </p:nvCxnSpPr>
        <p:spPr bwMode="auto">
          <a:xfrm>
            <a:off x="5807871" y="4343399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5" name="Oval 124"/>
          <p:cNvSpPr>
            <a:spLocks noChangeArrowheads="1"/>
          </p:cNvSpPr>
          <p:nvPr/>
        </p:nvSpPr>
        <p:spPr bwMode="auto">
          <a:xfrm>
            <a:off x="6876257" y="2133602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6" name="Text Box 8"/>
          <p:cNvSpPr txBox="1">
            <a:spLocks noChangeArrowheads="1"/>
          </p:cNvSpPr>
          <p:nvPr/>
        </p:nvSpPr>
        <p:spPr bwMode="auto">
          <a:xfrm>
            <a:off x="4358481" y="16764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127" name="Straight Connector 126"/>
          <p:cNvCxnSpPr>
            <a:cxnSpLocks noChangeShapeType="1"/>
          </p:cNvCxnSpPr>
          <p:nvPr/>
        </p:nvCxnSpPr>
        <p:spPr bwMode="auto">
          <a:xfrm flipH="1" flipV="1">
            <a:off x="6707981" y="2155826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0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vs. Pastry vs. </a:t>
            </a:r>
            <a:r>
              <a:rPr lang="en-US" dirty="0" err="1"/>
              <a:t>Kelips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Range of tradeoffs available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Memory vs. lookup cost vs. background bandwidth (to keep neighbors fresh)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111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Studied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Widely-deployed P2P Systems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Properties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674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006600"/>
            <a:ext cx="10719673" cy="4267200"/>
          </a:xfrm>
        </p:spPr>
        <p:txBody>
          <a:bodyPr/>
          <a:lstStyle/>
          <a:p>
            <a:pPr>
              <a:defRPr/>
            </a:pPr>
            <a:r>
              <a:rPr lang="en-US" dirty="0"/>
              <a:t>MP2 out already, due 9/28 (demos on 9/29)</a:t>
            </a:r>
          </a:p>
          <a:p>
            <a:pPr>
              <a:defRPr/>
            </a:pPr>
            <a:r>
              <a:rPr lang="en-US" dirty="0"/>
              <a:t>HW2 due 10/5 2 pm (it’s a SUNDAY!)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38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3900" dirty="0">
                <a:latin typeface="Times New Roman" charset="0"/>
                <a:ea typeface="ＭＳ Ｐゴシック" charset="0"/>
              </a:rPr>
              <a:t>Client (contd.)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Search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Send server keywords to search with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(Server searches its list with the keywords)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Server returns a list of hosts - &lt;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ip_address</a:t>
            </a:r>
            <a:r>
              <a:rPr lang="en-US" sz="3300" dirty="0">
                <a:latin typeface="Times New Roman" charset="0"/>
                <a:ea typeface="ＭＳ Ｐゴシック" charset="0"/>
              </a:rPr>
              <a:t>,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portnum</a:t>
            </a:r>
            <a:r>
              <a:rPr lang="en-US" sz="3300" dirty="0">
                <a:latin typeface="Times New Roman" charset="0"/>
                <a:ea typeface="ＭＳ Ｐゴシック" charset="0"/>
              </a:rPr>
              <a:t>&gt; tuples - to client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Client pings each host in the list to find transfer rates 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Client fetches file from best host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All communication uses TCP (Transmission Control Protocol)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Reliable and ordered networking protocol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57989"/>
      </p:ext>
    </p:extLst>
  </p:cSld>
  <p:clrMapOvr>
    <a:masterClrMapping/>
  </p:clrMapOvr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5090</TotalTime>
  <Words>5338</Words>
  <Application>Microsoft Office PowerPoint</Application>
  <PresentationFormat>Custom</PresentationFormat>
  <Paragraphs>1115</Paragraphs>
  <Slides>84</Slides>
  <Notes>83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6" baseType="lpstr">
      <vt:lpstr>ＭＳ Ｐゴシック</vt:lpstr>
      <vt:lpstr>Akzidenz-Grotesk BQ</vt:lpstr>
      <vt:lpstr>Akzidenz-Grotesk Extended BQ</vt:lpstr>
      <vt:lpstr>Arial</vt:lpstr>
      <vt:lpstr>Calibri</vt:lpstr>
      <vt:lpstr>Courier New</vt:lpstr>
      <vt:lpstr>Helvetica</vt:lpstr>
      <vt:lpstr>Times New Roman</vt:lpstr>
      <vt:lpstr>Whitney-BlackSC</vt:lpstr>
      <vt:lpstr>Wingdings</vt:lpstr>
      <vt:lpstr>HPP-template</vt:lpstr>
      <vt:lpstr>Equation</vt:lpstr>
      <vt:lpstr>PowerPoint Presentation</vt:lpstr>
      <vt:lpstr>MP2 Released</vt:lpstr>
      <vt:lpstr>Why Study Peer to Peer Systems?</vt:lpstr>
      <vt:lpstr>Napster UI</vt:lpstr>
      <vt:lpstr>A Brief History</vt:lpstr>
      <vt:lpstr>What We Will Study</vt:lpstr>
      <vt:lpstr>Napster Structure</vt:lpstr>
      <vt:lpstr>Napster Operations</vt:lpstr>
      <vt:lpstr>Napster Operations</vt:lpstr>
      <vt:lpstr>Napster Search</vt:lpstr>
      <vt:lpstr>Joining a P2P system</vt:lpstr>
      <vt:lpstr>Problems</vt:lpstr>
      <vt:lpstr>Gnutella</vt:lpstr>
      <vt:lpstr>Gnutella</vt:lpstr>
      <vt:lpstr>How do I search for my Beatles file?</vt:lpstr>
      <vt:lpstr>How do I search for my Beatles file?</vt:lpstr>
      <vt:lpstr>How do I search for my Beatles file?</vt:lpstr>
      <vt:lpstr>Gnutella Search</vt:lpstr>
      <vt:lpstr>Gnutella Search</vt:lpstr>
      <vt:lpstr>Gnutella Search</vt:lpstr>
      <vt:lpstr>Avoiding excessive traffic</vt:lpstr>
      <vt:lpstr>After receiving QueryHit messages</vt:lpstr>
      <vt:lpstr>After receiving QueryHit messages (2)</vt:lpstr>
      <vt:lpstr>Dealing with Firewalls</vt:lpstr>
      <vt:lpstr>Dealing with Firewalls</vt:lpstr>
      <vt:lpstr>Dealing with Firewalls</vt:lpstr>
      <vt:lpstr>Ping-Pong</vt:lpstr>
      <vt:lpstr>Gnutella Summary</vt:lpstr>
      <vt:lpstr>Problems</vt:lpstr>
      <vt:lpstr>Problems (contd.)</vt:lpstr>
      <vt:lpstr>FastTrack</vt:lpstr>
      <vt:lpstr>A FastTrack-like System</vt:lpstr>
      <vt:lpstr>FastTrack (contd.)</vt:lpstr>
      <vt:lpstr>BitTorrent</vt:lpstr>
      <vt:lpstr>BitTorrent (2)</vt:lpstr>
      <vt:lpstr>Announcements</vt:lpstr>
      <vt:lpstr>PowerPoint Presentation</vt:lpstr>
      <vt:lpstr>Announcements</vt:lpstr>
      <vt:lpstr>What We Are Studying</vt:lpstr>
      <vt:lpstr>DHT=Distributed Hash Table</vt:lpstr>
      <vt:lpstr>Comparative Performance</vt:lpstr>
      <vt:lpstr>Comparative Performance</vt:lpstr>
      <vt:lpstr>Chord</vt:lpstr>
      <vt:lpstr>Ring of peers</vt:lpstr>
      <vt:lpstr>Peer pointers (1): successors</vt:lpstr>
      <vt:lpstr>Peer pointers (1): successors</vt:lpstr>
      <vt:lpstr>Peer pointers (2): finger tables</vt:lpstr>
      <vt:lpstr>Peer pointers (2): finger tables</vt:lpstr>
      <vt:lpstr>Peer pointers (2): finger tables</vt:lpstr>
      <vt:lpstr>What about the files?</vt:lpstr>
      <vt:lpstr>Mapping Files</vt:lpstr>
      <vt:lpstr>Mapping Files</vt:lpstr>
      <vt:lpstr>PowerPoint Presentation</vt:lpstr>
      <vt:lpstr>Search</vt:lpstr>
      <vt:lpstr>Search</vt:lpstr>
      <vt:lpstr>Search</vt:lpstr>
      <vt:lpstr>Analysis</vt:lpstr>
      <vt:lpstr>Analysis (contd.)</vt:lpstr>
      <vt:lpstr>Search under peer failures</vt:lpstr>
      <vt:lpstr>Search under peer failures</vt:lpstr>
      <vt:lpstr>Search under peer failures</vt:lpstr>
      <vt:lpstr>Search under peer failures (2)</vt:lpstr>
      <vt:lpstr>Search under peer failures (2)</vt:lpstr>
      <vt:lpstr>Need to deal with dynamic changes</vt:lpstr>
      <vt:lpstr>New peers joining</vt:lpstr>
      <vt:lpstr>New peers joining (2)</vt:lpstr>
      <vt:lpstr>New peers joining (3)</vt:lpstr>
      <vt:lpstr>Stabilization Protocol</vt:lpstr>
      <vt:lpstr>Churn</vt:lpstr>
      <vt:lpstr>Virtual Nodes</vt:lpstr>
      <vt:lpstr>Wrap-up Notes</vt:lpstr>
      <vt:lpstr>Pastry</vt:lpstr>
      <vt:lpstr>Pastry Neighbors</vt:lpstr>
      <vt:lpstr>Pastry Neighbors</vt:lpstr>
      <vt:lpstr>Pastry Routing</vt:lpstr>
      <vt:lpstr>Pastry Locality</vt:lpstr>
      <vt:lpstr>Summary of Chord and Pastry</vt:lpstr>
      <vt:lpstr>Kelips – A 1 hop Lookup DHT</vt:lpstr>
      <vt:lpstr>Kelips Files and Metadata</vt:lpstr>
      <vt:lpstr>Kelips Lookup</vt:lpstr>
      <vt:lpstr>Kelips Soft State</vt:lpstr>
      <vt:lpstr>Chord vs. Pastry vs. Kelips </vt:lpstr>
      <vt:lpstr>What We Have Studied</vt:lpstr>
      <vt:lpstr>Announcements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Aishwarya Ganesan</cp:lastModifiedBy>
  <cp:revision>351</cp:revision>
  <cp:lastPrinted>2019-10-20T21:05:22Z</cp:lastPrinted>
  <dcterms:created xsi:type="dcterms:W3CDTF">2012-12-19T21:49:48Z</dcterms:created>
  <dcterms:modified xsi:type="dcterms:W3CDTF">2025-09-23T17:37:43Z</dcterms:modified>
</cp:coreProperties>
</file>