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34" r:id="rId2"/>
    <p:sldId id="355" r:id="rId3"/>
    <p:sldId id="357" r:id="rId4"/>
    <p:sldId id="358" r:id="rId5"/>
    <p:sldId id="359" r:id="rId6"/>
    <p:sldId id="360" r:id="rId7"/>
    <p:sldId id="361" r:id="rId8"/>
    <p:sldId id="362" r:id="rId9"/>
    <p:sldId id="363" r:id="rId10"/>
    <p:sldId id="364" r:id="rId11"/>
    <p:sldId id="365" r:id="rId12"/>
    <p:sldId id="366" r:id="rId13"/>
    <p:sldId id="367" r:id="rId14"/>
    <p:sldId id="368" r:id="rId15"/>
    <p:sldId id="369" r:id="rId16"/>
    <p:sldId id="444" r:id="rId17"/>
    <p:sldId id="445" r:id="rId18"/>
    <p:sldId id="446" r:id="rId19"/>
    <p:sldId id="447" r:id="rId20"/>
    <p:sldId id="448" r:id="rId21"/>
    <p:sldId id="449" r:id="rId22"/>
    <p:sldId id="450" r:id="rId23"/>
    <p:sldId id="451" r:id="rId24"/>
    <p:sldId id="452" r:id="rId25"/>
    <p:sldId id="453" r:id="rId26"/>
    <p:sldId id="454" r:id="rId27"/>
    <p:sldId id="455" r:id="rId28"/>
    <p:sldId id="456" r:id="rId29"/>
    <p:sldId id="457" r:id="rId30"/>
    <p:sldId id="350" r:id="rId31"/>
  </p:sldIdLst>
  <p:sldSz cx="12984163" cy="7315200"/>
  <p:notesSz cx="6858000" cy="9144000"/>
  <p:defaultTextStyle>
    <a:defPPr>
      <a:defRPr lang="en-US"/>
    </a:defPPr>
    <a:lvl1pPr marL="0" algn="l" defTabSz="1298925" rtl="0" eaLnBrk="1" latinLnBrk="0" hangingPunct="1">
      <a:defRPr sz="2600" kern="1200">
        <a:solidFill>
          <a:schemeClr val="tx1"/>
        </a:solidFill>
        <a:latin typeface="+mn-lt"/>
        <a:ea typeface="+mn-ea"/>
        <a:cs typeface="+mn-cs"/>
      </a:defRPr>
    </a:lvl1pPr>
    <a:lvl2pPr marL="649463" algn="l" defTabSz="1298925" rtl="0" eaLnBrk="1" latinLnBrk="0" hangingPunct="1">
      <a:defRPr sz="2600" kern="1200">
        <a:solidFill>
          <a:schemeClr val="tx1"/>
        </a:solidFill>
        <a:latin typeface="+mn-lt"/>
        <a:ea typeface="+mn-ea"/>
        <a:cs typeface="+mn-cs"/>
      </a:defRPr>
    </a:lvl2pPr>
    <a:lvl3pPr marL="1298925" algn="l" defTabSz="1298925" rtl="0" eaLnBrk="1" latinLnBrk="0" hangingPunct="1">
      <a:defRPr sz="2600" kern="1200">
        <a:solidFill>
          <a:schemeClr val="tx1"/>
        </a:solidFill>
        <a:latin typeface="+mn-lt"/>
        <a:ea typeface="+mn-ea"/>
        <a:cs typeface="+mn-cs"/>
      </a:defRPr>
    </a:lvl3pPr>
    <a:lvl4pPr marL="1948389" algn="l" defTabSz="1298925" rtl="0" eaLnBrk="1" latinLnBrk="0" hangingPunct="1">
      <a:defRPr sz="2600" kern="1200">
        <a:solidFill>
          <a:schemeClr val="tx1"/>
        </a:solidFill>
        <a:latin typeface="+mn-lt"/>
        <a:ea typeface="+mn-ea"/>
        <a:cs typeface="+mn-cs"/>
      </a:defRPr>
    </a:lvl4pPr>
    <a:lvl5pPr marL="2597852" algn="l" defTabSz="1298925" rtl="0" eaLnBrk="1" latinLnBrk="0" hangingPunct="1">
      <a:defRPr sz="2600" kern="1200">
        <a:solidFill>
          <a:schemeClr val="tx1"/>
        </a:solidFill>
        <a:latin typeface="+mn-lt"/>
        <a:ea typeface="+mn-ea"/>
        <a:cs typeface="+mn-cs"/>
      </a:defRPr>
    </a:lvl5pPr>
    <a:lvl6pPr marL="3247315" algn="l" defTabSz="1298925" rtl="0" eaLnBrk="1" latinLnBrk="0" hangingPunct="1">
      <a:defRPr sz="2600" kern="1200">
        <a:solidFill>
          <a:schemeClr val="tx1"/>
        </a:solidFill>
        <a:latin typeface="+mn-lt"/>
        <a:ea typeface="+mn-ea"/>
        <a:cs typeface="+mn-cs"/>
      </a:defRPr>
    </a:lvl6pPr>
    <a:lvl7pPr marL="3896777" algn="l" defTabSz="1298925" rtl="0" eaLnBrk="1" latinLnBrk="0" hangingPunct="1">
      <a:defRPr sz="2600" kern="1200">
        <a:solidFill>
          <a:schemeClr val="tx1"/>
        </a:solidFill>
        <a:latin typeface="+mn-lt"/>
        <a:ea typeface="+mn-ea"/>
        <a:cs typeface="+mn-cs"/>
      </a:defRPr>
    </a:lvl7pPr>
    <a:lvl8pPr marL="4546240" algn="l" defTabSz="1298925" rtl="0" eaLnBrk="1" latinLnBrk="0" hangingPunct="1">
      <a:defRPr sz="2600" kern="1200">
        <a:solidFill>
          <a:schemeClr val="tx1"/>
        </a:solidFill>
        <a:latin typeface="+mn-lt"/>
        <a:ea typeface="+mn-ea"/>
        <a:cs typeface="+mn-cs"/>
      </a:defRPr>
    </a:lvl8pPr>
    <a:lvl9pPr marL="5195704" algn="l" defTabSz="1298925"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40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74" autoAdjust="0"/>
    <p:restoredTop sz="82012"/>
  </p:normalViewPr>
  <p:slideViewPr>
    <p:cSldViewPr>
      <p:cViewPr>
        <p:scale>
          <a:sx n="78" d="100"/>
          <a:sy n="78" d="100"/>
        </p:scale>
        <p:origin x="960" y="360"/>
      </p:cViewPr>
      <p:guideLst>
        <p:guide orient="horz" pos="2304"/>
        <p:guide pos="409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1F443E-0F79-A241-AF3A-49CA404541F0}" type="datetimeFigureOut">
              <a:rPr lang="en-US" smtClean="0"/>
              <a:t>11/15/25</a:t>
            </a:fld>
            <a:endParaRPr lang="en-US"/>
          </a:p>
        </p:txBody>
      </p:sp>
      <p:sp>
        <p:nvSpPr>
          <p:cNvPr id="4" name="Slide Image Placeholder 3"/>
          <p:cNvSpPr>
            <a:spLocks noGrp="1" noRot="1" noChangeAspect="1"/>
          </p:cNvSpPr>
          <p:nvPr>
            <p:ph type="sldImg" idx="2"/>
          </p:nvPr>
        </p:nvSpPr>
        <p:spPr>
          <a:xfrm>
            <a:off x="385763" y="685800"/>
            <a:ext cx="60864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C5403-D6CF-9147-BC21-EBC85D004347}" type="slidenum">
              <a:rPr lang="en-US" smtClean="0"/>
              <a:t>‹#›</a:t>
            </a:fld>
            <a:endParaRPr lang="en-US"/>
          </a:p>
        </p:txBody>
      </p:sp>
    </p:spTree>
    <p:extLst>
      <p:ext uri="{BB962C8B-B14F-4D97-AF65-F5344CB8AC3E}">
        <p14:creationId xmlns:p14="http://schemas.microsoft.com/office/powerpoint/2010/main" val="3709448215"/>
      </p:ext>
    </p:extLst>
  </p:cSld>
  <p:clrMap bg1="lt1" tx1="dk1" bg2="lt2" tx2="dk2" accent1="accent1" accent2="accent2" accent3="accent3" accent4="accent4" accent5="accent5" accent6="accent6" hlink="hlink" folHlink="folHlink"/>
  <p:notesStyle>
    <a:lvl1pPr marL="0" algn="l" defTabSz="649463" rtl="0" eaLnBrk="1" latinLnBrk="0" hangingPunct="1">
      <a:defRPr sz="1700" kern="1200">
        <a:solidFill>
          <a:schemeClr val="tx1"/>
        </a:solidFill>
        <a:latin typeface="+mn-lt"/>
        <a:ea typeface="+mn-ea"/>
        <a:cs typeface="+mn-cs"/>
      </a:defRPr>
    </a:lvl1pPr>
    <a:lvl2pPr marL="649463" algn="l" defTabSz="649463" rtl="0" eaLnBrk="1" latinLnBrk="0" hangingPunct="1">
      <a:defRPr sz="1700" kern="1200">
        <a:solidFill>
          <a:schemeClr val="tx1"/>
        </a:solidFill>
        <a:latin typeface="+mn-lt"/>
        <a:ea typeface="+mn-ea"/>
        <a:cs typeface="+mn-cs"/>
      </a:defRPr>
    </a:lvl2pPr>
    <a:lvl3pPr marL="1298925" algn="l" defTabSz="649463" rtl="0" eaLnBrk="1" latinLnBrk="0" hangingPunct="1">
      <a:defRPr sz="1700" kern="1200">
        <a:solidFill>
          <a:schemeClr val="tx1"/>
        </a:solidFill>
        <a:latin typeface="+mn-lt"/>
        <a:ea typeface="+mn-ea"/>
        <a:cs typeface="+mn-cs"/>
      </a:defRPr>
    </a:lvl3pPr>
    <a:lvl4pPr marL="1948389" algn="l" defTabSz="649463" rtl="0" eaLnBrk="1" latinLnBrk="0" hangingPunct="1">
      <a:defRPr sz="1700" kern="1200">
        <a:solidFill>
          <a:schemeClr val="tx1"/>
        </a:solidFill>
        <a:latin typeface="+mn-lt"/>
        <a:ea typeface="+mn-ea"/>
        <a:cs typeface="+mn-cs"/>
      </a:defRPr>
    </a:lvl4pPr>
    <a:lvl5pPr marL="2597852" algn="l" defTabSz="649463" rtl="0" eaLnBrk="1" latinLnBrk="0" hangingPunct="1">
      <a:defRPr sz="1700" kern="1200">
        <a:solidFill>
          <a:schemeClr val="tx1"/>
        </a:solidFill>
        <a:latin typeface="+mn-lt"/>
        <a:ea typeface="+mn-ea"/>
        <a:cs typeface="+mn-cs"/>
      </a:defRPr>
    </a:lvl5pPr>
    <a:lvl6pPr marL="3247315" algn="l" defTabSz="649463" rtl="0" eaLnBrk="1" latinLnBrk="0" hangingPunct="1">
      <a:defRPr sz="1700" kern="1200">
        <a:solidFill>
          <a:schemeClr val="tx1"/>
        </a:solidFill>
        <a:latin typeface="+mn-lt"/>
        <a:ea typeface="+mn-ea"/>
        <a:cs typeface="+mn-cs"/>
      </a:defRPr>
    </a:lvl6pPr>
    <a:lvl7pPr marL="3896777" algn="l" defTabSz="649463" rtl="0" eaLnBrk="1" latinLnBrk="0" hangingPunct="1">
      <a:defRPr sz="1700" kern="1200">
        <a:solidFill>
          <a:schemeClr val="tx1"/>
        </a:solidFill>
        <a:latin typeface="+mn-lt"/>
        <a:ea typeface="+mn-ea"/>
        <a:cs typeface="+mn-cs"/>
      </a:defRPr>
    </a:lvl7pPr>
    <a:lvl8pPr marL="4546240" algn="l" defTabSz="649463" rtl="0" eaLnBrk="1" latinLnBrk="0" hangingPunct="1">
      <a:defRPr sz="1700" kern="1200">
        <a:solidFill>
          <a:schemeClr val="tx1"/>
        </a:solidFill>
        <a:latin typeface="+mn-lt"/>
        <a:ea typeface="+mn-ea"/>
        <a:cs typeface="+mn-cs"/>
      </a:defRPr>
    </a:lvl8pPr>
    <a:lvl9pPr marL="5195704" algn="l" defTabSz="649463"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xfrm>
            <a:off x="387350" y="685800"/>
            <a:ext cx="6084888" cy="3429000"/>
          </a:xfrm>
          <a:ln/>
        </p:spPr>
      </p:sp>
      <p:sp>
        <p:nvSpPr>
          <p:cNvPr id="1638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803031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Use clustering for locality-based, but that itself is a graph-algorithm </a:t>
            </a:r>
            <a:r>
              <a:rPr lang="en-US" dirty="0">
                <a:latin typeface="Times New Roman" charset="0"/>
                <a:ea typeface="ＭＳ Ｐゴシック" charset="0"/>
                <a:cs typeface="ＭＳ Ｐゴシック" charset="0"/>
                <a:sym typeface="Wingdings" pitchFamily="2" charset="2"/>
              </a:rPr>
              <a:t> </a:t>
            </a:r>
          </a:p>
          <a:p>
            <a:endParaRPr lang="en-US" dirty="0">
              <a:latin typeface="Times New Roman" charset="0"/>
              <a:ea typeface="ＭＳ Ｐゴシック" charset="0"/>
              <a:cs typeface="ＭＳ Ｐゴシック" charset="0"/>
            </a:endParaRPr>
          </a:p>
        </p:txBody>
      </p:sp>
      <p:sp>
        <p:nvSpPr>
          <p:cNvPr id="3686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New Roman" charset="0"/>
                <a:ea typeface="ＭＳ Ｐゴシック" charset="0"/>
                <a:cs typeface="ＭＳ Ｐゴシック" charset="0"/>
              </a:defRPr>
            </a:lvl1pPr>
            <a:lvl2pPr marL="702756" indent="-270291" defTabSz="914485" eaLnBrk="0" hangingPunct="0">
              <a:defRPr sz="2300">
                <a:solidFill>
                  <a:schemeClr val="tx1"/>
                </a:solidFill>
                <a:latin typeface="Times New Roman" charset="0"/>
                <a:ea typeface="ＭＳ Ｐゴシック" charset="0"/>
              </a:defRPr>
            </a:lvl2pPr>
            <a:lvl3pPr marL="1081164" indent="-216233" defTabSz="914485" eaLnBrk="0" hangingPunct="0">
              <a:defRPr sz="2300">
                <a:solidFill>
                  <a:schemeClr val="tx1"/>
                </a:solidFill>
                <a:latin typeface="Times New Roman" charset="0"/>
                <a:ea typeface="ＭＳ Ｐゴシック" charset="0"/>
              </a:defRPr>
            </a:lvl3pPr>
            <a:lvl4pPr marL="1513629" indent="-216233" defTabSz="914485" eaLnBrk="0" hangingPunct="0">
              <a:defRPr sz="2300">
                <a:solidFill>
                  <a:schemeClr val="tx1"/>
                </a:solidFill>
                <a:latin typeface="Times New Roman" charset="0"/>
                <a:ea typeface="ＭＳ Ｐゴシック" charset="0"/>
              </a:defRPr>
            </a:lvl4pPr>
            <a:lvl5pPr marL="1946095" indent="-216233" defTabSz="914485" eaLnBrk="0" hangingPunct="0">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644EB4FE-20B2-F741-9243-D6328578D0C7}" type="slidenum">
              <a:rPr lang="en-US" sz="1200"/>
              <a:pPr eaLnBrk="1" hangingPunct="1"/>
              <a:t>10</a:t>
            </a:fld>
            <a:endParaRPr lang="en-US" sz="1200"/>
          </a:p>
        </p:txBody>
      </p:sp>
    </p:spTree>
    <p:extLst>
      <p:ext uri="{BB962C8B-B14F-4D97-AF65-F5344CB8AC3E}">
        <p14:creationId xmlns:p14="http://schemas.microsoft.com/office/powerpoint/2010/main" val="375514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
        <p:nvSpPr>
          <p:cNvPr id="3891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New Roman" charset="0"/>
                <a:ea typeface="ＭＳ Ｐゴシック" charset="0"/>
                <a:cs typeface="ＭＳ Ｐゴシック" charset="0"/>
              </a:defRPr>
            </a:lvl1pPr>
            <a:lvl2pPr marL="702756" indent="-270291" defTabSz="914485" eaLnBrk="0" hangingPunct="0">
              <a:defRPr sz="2300">
                <a:solidFill>
                  <a:schemeClr val="tx1"/>
                </a:solidFill>
                <a:latin typeface="Times New Roman" charset="0"/>
                <a:ea typeface="ＭＳ Ｐゴシック" charset="0"/>
              </a:defRPr>
            </a:lvl2pPr>
            <a:lvl3pPr marL="1081164" indent="-216233" defTabSz="914485" eaLnBrk="0" hangingPunct="0">
              <a:defRPr sz="2300">
                <a:solidFill>
                  <a:schemeClr val="tx1"/>
                </a:solidFill>
                <a:latin typeface="Times New Roman" charset="0"/>
                <a:ea typeface="ＭＳ Ｐゴシック" charset="0"/>
              </a:defRPr>
            </a:lvl3pPr>
            <a:lvl4pPr marL="1513629" indent="-216233" defTabSz="914485" eaLnBrk="0" hangingPunct="0">
              <a:defRPr sz="2300">
                <a:solidFill>
                  <a:schemeClr val="tx1"/>
                </a:solidFill>
                <a:latin typeface="Times New Roman" charset="0"/>
                <a:ea typeface="ＭＳ Ｐゴシック" charset="0"/>
              </a:defRPr>
            </a:lvl4pPr>
            <a:lvl5pPr marL="1946095" indent="-216233" defTabSz="914485" eaLnBrk="0" hangingPunct="0">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3431A339-3273-9544-819D-FDA6DDBD264D}" type="slidenum">
              <a:rPr lang="en-US" sz="1200"/>
              <a:pPr eaLnBrk="1" hangingPunct="1"/>
              <a:t>11</a:t>
            </a:fld>
            <a:endParaRPr lang="en-US" sz="1200"/>
          </a:p>
        </p:txBody>
      </p:sp>
    </p:spTree>
    <p:extLst>
      <p:ext uri="{BB962C8B-B14F-4D97-AF65-F5344CB8AC3E}">
        <p14:creationId xmlns:p14="http://schemas.microsoft.com/office/powerpoint/2010/main" val="1963834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
        <p:nvSpPr>
          <p:cNvPr id="4096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New Roman" charset="0"/>
                <a:ea typeface="ＭＳ Ｐゴシック" charset="0"/>
                <a:cs typeface="ＭＳ Ｐゴシック" charset="0"/>
              </a:defRPr>
            </a:lvl1pPr>
            <a:lvl2pPr marL="702756" indent="-270291" defTabSz="914485" eaLnBrk="0" hangingPunct="0">
              <a:defRPr sz="2300">
                <a:solidFill>
                  <a:schemeClr val="tx1"/>
                </a:solidFill>
                <a:latin typeface="Times New Roman" charset="0"/>
                <a:ea typeface="ＭＳ Ｐゴシック" charset="0"/>
              </a:defRPr>
            </a:lvl2pPr>
            <a:lvl3pPr marL="1081164" indent="-216233" defTabSz="914485" eaLnBrk="0" hangingPunct="0">
              <a:defRPr sz="2300">
                <a:solidFill>
                  <a:schemeClr val="tx1"/>
                </a:solidFill>
                <a:latin typeface="Times New Roman" charset="0"/>
                <a:ea typeface="ＭＳ Ｐゴシック" charset="0"/>
              </a:defRPr>
            </a:lvl3pPr>
            <a:lvl4pPr marL="1513629" indent="-216233" defTabSz="914485" eaLnBrk="0" hangingPunct="0">
              <a:defRPr sz="2300">
                <a:solidFill>
                  <a:schemeClr val="tx1"/>
                </a:solidFill>
                <a:latin typeface="Times New Roman" charset="0"/>
                <a:ea typeface="ＭＳ Ｐゴシック" charset="0"/>
              </a:defRPr>
            </a:lvl4pPr>
            <a:lvl5pPr marL="1946095" indent="-216233" defTabSz="914485" eaLnBrk="0" hangingPunct="0">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18C67206-1BF0-4F45-A2C5-4562B880B8FF}" type="slidenum">
              <a:rPr lang="en-US" sz="1200"/>
              <a:pPr eaLnBrk="1" hangingPunct="1"/>
              <a:t>12</a:t>
            </a:fld>
            <a:endParaRPr lang="en-US" sz="1200"/>
          </a:p>
        </p:txBody>
      </p:sp>
    </p:spTree>
    <p:extLst>
      <p:ext uri="{BB962C8B-B14F-4D97-AF65-F5344CB8AC3E}">
        <p14:creationId xmlns:p14="http://schemas.microsoft.com/office/powerpoint/2010/main" val="1495749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A barrier (between iterations) is a convenient place to checkpoint all state. Maybe start check pointing only after some min number of iterations.</a:t>
            </a:r>
          </a:p>
          <a:p>
            <a:r>
              <a:rPr lang="en-US" dirty="0">
                <a:latin typeface="Times New Roman" charset="0"/>
                <a:ea typeface="ＭＳ Ｐゴシック" charset="0"/>
                <a:cs typeface="ＭＳ Ｐゴシック" charset="0"/>
              </a:rPr>
              <a:t>Optimizations: all partitions/workers start from the checkpointed state OR only failed partitions/workers start from the checkpointed state (saves compute resources)</a:t>
            </a:r>
          </a:p>
        </p:txBody>
      </p:sp>
      <p:sp>
        <p:nvSpPr>
          <p:cNvPr id="4301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New Roman" charset="0"/>
                <a:ea typeface="ＭＳ Ｐゴシック" charset="0"/>
                <a:cs typeface="ＭＳ Ｐゴシック" charset="0"/>
              </a:defRPr>
            </a:lvl1pPr>
            <a:lvl2pPr marL="702756" indent="-270291" defTabSz="914485" eaLnBrk="0" hangingPunct="0">
              <a:defRPr sz="2300">
                <a:solidFill>
                  <a:schemeClr val="tx1"/>
                </a:solidFill>
                <a:latin typeface="Times New Roman" charset="0"/>
                <a:ea typeface="ＭＳ Ｐゴシック" charset="0"/>
              </a:defRPr>
            </a:lvl2pPr>
            <a:lvl3pPr marL="1081164" indent="-216233" defTabSz="914485" eaLnBrk="0" hangingPunct="0">
              <a:defRPr sz="2300">
                <a:solidFill>
                  <a:schemeClr val="tx1"/>
                </a:solidFill>
                <a:latin typeface="Times New Roman" charset="0"/>
                <a:ea typeface="ＭＳ Ｐゴシック" charset="0"/>
              </a:defRPr>
            </a:lvl3pPr>
            <a:lvl4pPr marL="1513629" indent="-216233" defTabSz="914485" eaLnBrk="0" hangingPunct="0">
              <a:defRPr sz="2300">
                <a:solidFill>
                  <a:schemeClr val="tx1"/>
                </a:solidFill>
                <a:latin typeface="Times New Roman" charset="0"/>
                <a:ea typeface="ＭＳ Ｐゴシック" charset="0"/>
              </a:defRPr>
            </a:lvl4pPr>
            <a:lvl5pPr marL="1946095" indent="-216233" defTabSz="914485" eaLnBrk="0" hangingPunct="0">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3A393F69-160D-1341-B5D9-8E1ED34113E9}" type="slidenum">
              <a:rPr lang="en-US" sz="1200"/>
              <a:pPr eaLnBrk="1" hangingPunct="1"/>
              <a:t>13</a:t>
            </a:fld>
            <a:endParaRPr lang="en-US" sz="1200"/>
          </a:p>
        </p:txBody>
      </p:sp>
    </p:spTree>
    <p:extLst>
      <p:ext uri="{BB962C8B-B14F-4D97-AF65-F5344CB8AC3E}">
        <p14:creationId xmlns:p14="http://schemas.microsoft.com/office/powerpoint/2010/main" val="623972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State of the art multi-core PCs from 2010</a:t>
            </a:r>
          </a:p>
          <a:p>
            <a:r>
              <a:rPr lang="en-US" dirty="0">
                <a:latin typeface="Times New Roman" charset="0"/>
                <a:ea typeface="ＭＳ Ｐゴシック" charset="0"/>
                <a:cs typeface="ＭＳ Ｐゴシック" charset="0"/>
              </a:rPr>
              <a:t>Human graph </a:t>
            </a:r>
            <a:r>
              <a:rPr lang="en-US" dirty="0">
                <a:latin typeface="Times New Roman" charset="0"/>
                <a:ea typeface="ＭＳ Ｐゴシック" charset="0"/>
                <a:cs typeface="ＭＳ Ｐゴシック" charset="0"/>
                <a:sym typeface="Wingdings"/>
              </a:rPr>
              <a:t> 7B</a:t>
            </a:r>
            <a:endParaRPr lang="en-US" dirty="0">
              <a:latin typeface="Times New Roman" charset="0"/>
              <a:ea typeface="ＭＳ Ｐゴシック" charset="0"/>
              <a:cs typeface="ＭＳ Ｐゴシック" charset="0"/>
            </a:endParaRPr>
          </a:p>
        </p:txBody>
      </p:sp>
      <p:sp>
        <p:nvSpPr>
          <p:cNvPr id="4505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New Roman" charset="0"/>
                <a:ea typeface="ＭＳ Ｐゴシック" charset="0"/>
                <a:cs typeface="ＭＳ Ｐゴシック" charset="0"/>
              </a:defRPr>
            </a:lvl1pPr>
            <a:lvl2pPr marL="702756" indent="-270291" defTabSz="914485" eaLnBrk="0" hangingPunct="0">
              <a:defRPr sz="2300">
                <a:solidFill>
                  <a:schemeClr val="tx1"/>
                </a:solidFill>
                <a:latin typeface="Times New Roman" charset="0"/>
                <a:ea typeface="ＭＳ Ｐゴシック" charset="0"/>
              </a:defRPr>
            </a:lvl2pPr>
            <a:lvl3pPr marL="1081164" indent="-216233" defTabSz="914485" eaLnBrk="0" hangingPunct="0">
              <a:defRPr sz="2300">
                <a:solidFill>
                  <a:schemeClr val="tx1"/>
                </a:solidFill>
                <a:latin typeface="Times New Roman" charset="0"/>
                <a:ea typeface="ＭＳ Ｐゴシック" charset="0"/>
              </a:defRPr>
            </a:lvl3pPr>
            <a:lvl4pPr marL="1513629" indent="-216233" defTabSz="914485" eaLnBrk="0" hangingPunct="0">
              <a:defRPr sz="2300">
                <a:solidFill>
                  <a:schemeClr val="tx1"/>
                </a:solidFill>
                <a:latin typeface="Times New Roman" charset="0"/>
                <a:ea typeface="ＭＳ Ｐゴシック" charset="0"/>
              </a:defRPr>
            </a:lvl4pPr>
            <a:lvl5pPr marL="1946095" indent="-216233" defTabSz="914485" eaLnBrk="0" hangingPunct="0">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EB6A6E7B-6B7A-DE46-8C59-81E112287A01}" type="slidenum">
              <a:rPr lang="en-US" sz="1200"/>
              <a:pPr eaLnBrk="1" hangingPunct="1"/>
              <a:t>14</a:t>
            </a:fld>
            <a:endParaRPr lang="en-US" sz="1200"/>
          </a:p>
        </p:txBody>
      </p:sp>
    </p:spTree>
    <p:extLst>
      <p:ext uri="{BB962C8B-B14F-4D97-AF65-F5344CB8AC3E}">
        <p14:creationId xmlns:p14="http://schemas.microsoft.com/office/powerpoint/2010/main" val="939646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Some follow-up systems support dynamic repartitioning of the vertex set across workers, based on observed communication patterns &amp; load in the system.</a:t>
            </a:r>
          </a:p>
        </p:txBody>
      </p:sp>
      <p:sp>
        <p:nvSpPr>
          <p:cNvPr id="4710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New Roman" charset="0"/>
                <a:ea typeface="ＭＳ Ｐゴシック" charset="0"/>
                <a:cs typeface="ＭＳ Ｐゴシック" charset="0"/>
              </a:defRPr>
            </a:lvl1pPr>
            <a:lvl2pPr marL="702756" indent="-270291" defTabSz="914485" eaLnBrk="0" hangingPunct="0">
              <a:defRPr sz="2300">
                <a:solidFill>
                  <a:schemeClr val="tx1"/>
                </a:solidFill>
                <a:latin typeface="Times New Roman" charset="0"/>
                <a:ea typeface="ＭＳ Ｐゴシック" charset="0"/>
              </a:defRPr>
            </a:lvl2pPr>
            <a:lvl3pPr marL="1081164" indent="-216233" defTabSz="914485" eaLnBrk="0" hangingPunct="0">
              <a:defRPr sz="2300">
                <a:solidFill>
                  <a:schemeClr val="tx1"/>
                </a:solidFill>
                <a:latin typeface="Times New Roman" charset="0"/>
                <a:ea typeface="ＭＳ Ｐゴシック" charset="0"/>
              </a:defRPr>
            </a:lvl3pPr>
            <a:lvl4pPr marL="1513629" indent="-216233" defTabSz="914485" eaLnBrk="0" hangingPunct="0">
              <a:defRPr sz="2300">
                <a:solidFill>
                  <a:schemeClr val="tx1"/>
                </a:solidFill>
                <a:latin typeface="Times New Roman" charset="0"/>
                <a:ea typeface="ＭＳ Ｐゴシック" charset="0"/>
              </a:defRPr>
            </a:lvl4pPr>
            <a:lvl5pPr marL="1946095" indent="-216233" defTabSz="914485" eaLnBrk="0" hangingPunct="0">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2BFBCAB1-8B59-0940-9CD7-3A076652AF45}" type="slidenum">
              <a:rPr lang="en-US" sz="1200"/>
              <a:pPr eaLnBrk="1" hangingPunct="1"/>
              <a:t>15</a:t>
            </a:fld>
            <a:endParaRPr lang="en-US" sz="1200"/>
          </a:p>
        </p:txBody>
      </p:sp>
    </p:spTree>
    <p:extLst>
      <p:ext uri="{BB962C8B-B14F-4D97-AF65-F5344CB8AC3E}">
        <p14:creationId xmlns:p14="http://schemas.microsoft.com/office/powerpoint/2010/main" val="44590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xfrm>
            <a:off x="387350" y="685800"/>
            <a:ext cx="6084888" cy="3429000"/>
          </a:xfrm>
          <a:ln/>
        </p:spPr>
      </p:sp>
      <p:sp>
        <p:nvSpPr>
          <p:cNvPr id="1638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803031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Supervised: train on labeled data</a:t>
            </a:r>
          </a:p>
          <a:p>
            <a:r>
              <a:rPr lang="en-US" dirty="0"/>
              <a:t>Unsupervised: (</a:t>
            </a:r>
            <a:r>
              <a:rPr lang="en-US" dirty="0" err="1"/>
              <a:t>kNN</a:t>
            </a:r>
            <a:r>
              <a:rPr lang="en-US" dirty="0"/>
              <a:t> style) search for hidden patterns in unlabeled data; recommendation engines, for </a:t>
            </a:r>
            <a:r>
              <a:rPr lang="en-US" dirty="0" err="1"/>
              <a:t>eg.</a:t>
            </a:r>
            <a:endParaRPr lang="en-US" dirty="0"/>
          </a:p>
          <a:p>
            <a:r>
              <a:rPr lang="en-US" dirty="0" err="1"/>
              <a:t>DeepBlue</a:t>
            </a:r>
            <a:r>
              <a:rPr lang="en-US" dirty="0"/>
              <a:t> vs </a:t>
            </a:r>
            <a:r>
              <a:rPr lang="en-US" dirty="0" err="1"/>
              <a:t>DeepChess</a:t>
            </a:r>
            <a:r>
              <a:rPr lang="en-US" dirty="0"/>
              <a:t>/Stockfish vs Alpha-Zero (1/2 of training)</a:t>
            </a:r>
          </a:p>
          <a:p>
            <a:r>
              <a:rPr lang="en-US" dirty="0"/>
              <a:t>Reinforcement learning: </a:t>
            </a:r>
            <a:r>
              <a:rPr lang="en-US" dirty="0" err="1"/>
              <a:t>AlphaGoZero</a:t>
            </a:r>
            <a:r>
              <a:rPr lang="en-US" dirty="0"/>
              <a:t>/Alpha-Zero vs the earlier models. Similar to how our brains work. Indeterminate time for completion, depends on environmental factors and the reinforcement/reward function. Demis Hassabis (DeepMind) used this technique to solve all but 3 of Atari games available. Raw pixels as the representation of the environment, and score as the reinforcement. AlphaGo uses board states’ ranks as the reinforcement function.</a:t>
            </a:r>
          </a:p>
          <a:p>
            <a:r>
              <a:rPr lang="en-US" dirty="0"/>
              <a:t>Supervised learning: Essentially, we’re solving/finding the mathematical curve in a N (for a large N) dimensional space that fits all the training data; so that only the points labeled as “belongs/true” will lie on the curve. Once the curve has been computed, given a new point, we can tell if it sits on the curve or not.</a:t>
            </a:r>
          </a:p>
          <a:p>
            <a:r>
              <a:rPr lang="en-US" dirty="0"/>
              <a:t>The simplest equation is y = Ax + B, where x is the input (say a pic) and y is the yes/no answer of whether the pic is/has a cat.</a:t>
            </a:r>
          </a:p>
          <a:p>
            <a:r>
              <a:rPr lang="en-US" dirty="0"/>
              <a:t>NN are used to find y = A*[x1, x2, …</a:t>
            </a:r>
            <a:r>
              <a:rPr lang="en-US" dirty="0" err="1"/>
              <a:t>xn</a:t>
            </a:r>
            <a:r>
              <a:rPr lang="en-US" dirty="0"/>
              <a:t>] + B where A and B are matrices that need to be computed across all those dimensions.</a:t>
            </a:r>
          </a:p>
          <a:p>
            <a:r>
              <a:rPr lang="en-US" dirty="0"/>
              <a:t>SGD is the method used to minimize the error between the computed value of y and the desired result (based on the labeled data).</a:t>
            </a:r>
          </a:p>
          <a:p>
            <a:endParaRPr lang="en-US" dirty="0"/>
          </a:p>
        </p:txBody>
      </p:sp>
      <p:sp>
        <p:nvSpPr>
          <p:cNvPr id="4" name="Slide Number Placeholder 3"/>
          <p:cNvSpPr>
            <a:spLocks noGrp="1"/>
          </p:cNvSpPr>
          <p:nvPr>
            <p:ph type="sldNum" sz="quarter" idx="10"/>
          </p:nvPr>
        </p:nvSpPr>
        <p:spPr/>
        <p:txBody>
          <a:bodyPr/>
          <a:lstStyle/>
          <a:p>
            <a:fld id="{699C5403-D6CF-9147-BC21-EBC85D004347}" type="slidenum">
              <a:rPr lang="en-US" smtClean="0"/>
              <a:t>17</a:t>
            </a:fld>
            <a:endParaRPr lang="en-US"/>
          </a:p>
        </p:txBody>
      </p:sp>
    </p:spTree>
    <p:extLst>
      <p:ext uri="{BB962C8B-B14F-4D97-AF65-F5344CB8AC3E}">
        <p14:creationId xmlns:p14="http://schemas.microsoft.com/office/powerpoint/2010/main" val="3660207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NN: generates a set of equations with several variables, and training is used to find the coefficients to these equations. </a:t>
            </a:r>
          </a:p>
          <a:p>
            <a:r>
              <a:rPr lang="en-US" dirty="0"/>
              <a:t>Several layers of nodes called artificial neurons (loosely based on the brain) connected by edges to (synapses). Signals are tensors sent thru’ edges. Output of a node is a computed by some non-linear function over the totality of its inputs (from the previous layer); and each edge essentially gets a weight (to tune the strength of its signal), and that is tuned during the training.</a:t>
            </a:r>
          </a:p>
          <a:p>
            <a:r>
              <a:rPr lang="en-US" dirty="0"/>
              <a:t>Multi-layer perceptron, aka MLPs</a:t>
            </a:r>
          </a:p>
        </p:txBody>
      </p:sp>
      <p:sp>
        <p:nvSpPr>
          <p:cNvPr id="4" name="Slide Number Placeholder 3"/>
          <p:cNvSpPr>
            <a:spLocks noGrp="1"/>
          </p:cNvSpPr>
          <p:nvPr>
            <p:ph type="sldNum" sz="quarter" idx="10"/>
          </p:nvPr>
        </p:nvSpPr>
        <p:spPr/>
        <p:txBody>
          <a:bodyPr/>
          <a:lstStyle/>
          <a:p>
            <a:fld id="{699C5403-D6CF-9147-BC21-EBC85D004347}" type="slidenum">
              <a:rPr lang="en-US" smtClean="0"/>
              <a:t>18</a:t>
            </a:fld>
            <a:endParaRPr lang="en-US"/>
          </a:p>
        </p:txBody>
      </p:sp>
    </p:spTree>
    <p:extLst>
      <p:ext uri="{BB962C8B-B14F-4D97-AF65-F5344CB8AC3E}">
        <p14:creationId xmlns:p14="http://schemas.microsoft.com/office/powerpoint/2010/main" val="2460250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49463" rtl="0" eaLnBrk="1" fontAlgn="auto" latinLnBrk="0" hangingPunct="1">
              <a:lnSpc>
                <a:spcPct val="100000"/>
              </a:lnSpc>
              <a:spcBef>
                <a:spcPts val="0"/>
              </a:spcBef>
              <a:spcAft>
                <a:spcPts val="0"/>
              </a:spcAft>
              <a:buClrTx/>
              <a:buSzTx/>
              <a:buFontTx/>
              <a:buNone/>
              <a:tabLst/>
              <a:defRPr/>
            </a:pPr>
            <a:r>
              <a:rPr lang="en-US" dirty="0"/>
              <a:t>Error is computed by subtracting result from expected-result. Used in compute a loss value, which is then used by backpropagation to tweak (using algos like gradient descent) each weight in model (in A, not B). The next image is sent in, and so on. Repeat across images for N times.</a:t>
            </a:r>
          </a:p>
        </p:txBody>
      </p:sp>
      <p:sp>
        <p:nvSpPr>
          <p:cNvPr id="4" name="Slide Number Placeholder 3"/>
          <p:cNvSpPr>
            <a:spLocks noGrp="1"/>
          </p:cNvSpPr>
          <p:nvPr>
            <p:ph type="sldNum" sz="quarter" idx="10"/>
          </p:nvPr>
        </p:nvSpPr>
        <p:spPr/>
        <p:txBody>
          <a:bodyPr/>
          <a:lstStyle/>
          <a:p>
            <a:fld id="{699C5403-D6CF-9147-BC21-EBC85D004347}" type="slidenum">
              <a:rPr lang="en-US" smtClean="0"/>
              <a:t>19</a:t>
            </a:fld>
            <a:endParaRPr lang="en-US"/>
          </a:p>
        </p:txBody>
      </p:sp>
    </p:spTree>
    <p:extLst>
      <p:ext uri="{BB962C8B-B14F-4D97-AF65-F5344CB8AC3E}">
        <p14:creationId xmlns:p14="http://schemas.microsoft.com/office/powerpoint/2010/main" val="1640167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Pregel is not open sourced, but papers</a:t>
            </a:r>
            <a:r>
              <a:rPr lang="en-US" baseline="0" dirty="0">
                <a:latin typeface="Times New Roman" charset="0"/>
                <a:ea typeface="ＭＳ Ｐゴシック" charset="0"/>
                <a:cs typeface="ＭＳ Ｐゴシック" charset="0"/>
              </a:rPr>
              <a:t> have been published on it, and it has inspired many graph processing systems </a:t>
            </a:r>
            <a:r>
              <a:rPr lang="en-US" baseline="0" dirty="0">
                <a:latin typeface="Times New Roman" charset="0"/>
                <a:ea typeface="ＭＳ Ｐゴシック" charset="0"/>
                <a:cs typeface="ＭＳ Ｐゴシック" charset="0"/>
                <a:sym typeface="Wingdings"/>
              </a:rPr>
              <a:t> 2010</a:t>
            </a:r>
          </a:p>
          <a:p>
            <a:r>
              <a:rPr lang="en-US" b="1" baseline="0" dirty="0">
                <a:latin typeface="Times New Roman" charset="0"/>
                <a:ea typeface="ＭＳ Ｐゴシック" charset="0"/>
                <a:cs typeface="ＭＳ Ｐゴシック" charset="0"/>
                <a:sym typeface="Wingdings"/>
              </a:rPr>
              <a:t>QUESTION</a:t>
            </a:r>
            <a:r>
              <a:rPr lang="en-US" baseline="0" dirty="0">
                <a:latin typeface="Times New Roman" charset="0"/>
                <a:ea typeface="ＭＳ Ｐゴシック" charset="0"/>
                <a:cs typeface="ＭＳ Ｐゴシック" charset="0"/>
                <a:sym typeface="Wingdings"/>
              </a:rPr>
              <a:t>: Why Pregel? </a:t>
            </a:r>
          </a:p>
          <a:p>
            <a:r>
              <a:rPr lang="en-US" baseline="0" dirty="0">
                <a:latin typeface="Times New Roman" charset="0"/>
                <a:ea typeface="ＭＳ Ｐゴシック" charset="0"/>
                <a:cs typeface="ＭＳ Ｐゴシック" charset="0"/>
                <a:sym typeface="Wingdings"/>
              </a:rPr>
              <a:t>As an homage to famous polymath Leonard Euler. River </a:t>
            </a:r>
            <a:r>
              <a:rPr lang="en-US" baseline="0" dirty="0" err="1">
                <a:latin typeface="Times New Roman" charset="0"/>
                <a:ea typeface="ＭＳ Ｐゴシック" charset="0"/>
                <a:cs typeface="ＭＳ Ｐゴシック" charset="0"/>
                <a:sym typeface="Wingdings"/>
              </a:rPr>
              <a:t>Pregolya</a:t>
            </a:r>
            <a:r>
              <a:rPr lang="en-US" baseline="0" dirty="0">
                <a:latin typeface="Times New Roman" charset="0"/>
                <a:ea typeface="ＭＳ Ｐゴシック" charset="0"/>
                <a:cs typeface="ＭＳ Ｐゴシック" charset="0"/>
                <a:sym typeface="Wingdings"/>
              </a:rPr>
              <a:t> &amp; Bridges of Konigsberg—led to the invention graph theory. He popularized the use of Pi, f(x). It is estimated that a quarter of the combined output in the 18th century in math, physics, mechanics, astronomy, and navigation came from Euler! At one point in his life, after he was completely blind, he averaged 1 paper a week for an entire year!</a:t>
            </a:r>
            <a:endParaRPr lang="en-US" dirty="0">
              <a:latin typeface="Times New Roman" charset="0"/>
              <a:ea typeface="ＭＳ Ｐゴシック" charset="0"/>
              <a:cs typeface="ＭＳ Ｐゴシック" charset="0"/>
            </a:endParaRPr>
          </a:p>
        </p:txBody>
      </p:sp>
      <p:sp>
        <p:nvSpPr>
          <p:cNvPr id="1843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New Roman" charset="0"/>
                <a:ea typeface="ＭＳ Ｐゴシック" charset="0"/>
                <a:cs typeface="ＭＳ Ｐゴシック" charset="0"/>
              </a:defRPr>
            </a:lvl1pPr>
            <a:lvl2pPr marL="702756" indent="-270291" defTabSz="914485" eaLnBrk="0" hangingPunct="0">
              <a:defRPr sz="2300">
                <a:solidFill>
                  <a:schemeClr val="tx1"/>
                </a:solidFill>
                <a:latin typeface="Times New Roman" charset="0"/>
                <a:ea typeface="ＭＳ Ｐゴシック" charset="0"/>
              </a:defRPr>
            </a:lvl2pPr>
            <a:lvl3pPr marL="1081164" indent="-216233" defTabSz="914485" eaLnBrk="0" hangingPunct="0">
              <a:defRPr sz="2300">
                <a:solidFill>
                  <a:schemeClr val="tx1"/>
                </a:solidFill>
                <a:latin typeface="Times New Roman" charset="0"/>
                <a:ea typeface="ＭＳ Ｐゴシック" charset="0"/>
              </a:defRPr>
            </a:lvl3pPr>
            <a:lvl4pPr marL="1513629" indent="-216233" defTabSz="914485" eaLnBrk="0" hangingPunct="0">
              <a:defRPr sz="2300">
                <a:solidFill>
                  <a:schemeClr val="tx1"/>
                </a:solidFill>
                <a:latin typeface="Times New Roman" charset="0"/>
                <a:ea typeface="ＭＳ Ｐゴシック" charset="0"/>
              </a:defRPr>
            </a:lvl4pPr>
            <a:lvl5pPr marL="1946095" indent="-216233" defTabSz="914485" eaLnBrk="0" hangingPunct="0">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EB57159A-1238-0C44-A476-0BE7CC29DD83}" type="slidenum">
              <a:rPr lang="en-US" sz="1200"/>
              <a:pPr eaLnBrk="1" hangingPunct="1"/>
              <a:t>2</a:t>
            </a:fld>
            <a:endParaRPr lang="en-US" sz="1200"/>
          </a:p>
        </p:txBody>
      </p:sp>
    </p:spTree>
    <p:extLst>
      <p:ext uri="{BB962C8B-B14F-4D97-AF65-F5344CB8AC3E}">
        <p14:creationId xmlns:p14="http://schemas.microsoft.com/office/powerpoint/2010/main" val="545070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C5403-D6CF-9147-BC21-EBC85D004347}" type="slidenum">
              <a:rPr lang="en-US" smtClean="0"/>
              <a:t>20</a:t>
            </a:fld>
            <a:endParaRPr lang="en-US"/>
          </a:p>
        </p:txBody>
      </p:sp>
    </p:spTree>
    <p:extLst>
      <p:ext uri="{BB962C8B-B14F-4D97-AF65-F5344CB8AC3E}">
        <p14:creationId xmlns:p14="http://schemas.microsoft.com/office/powerpoint/2010/main" val="1655532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each iteration: each worker trains the model on a subset of its data shard, sends the adjustments to the weights to the p-server. The p-server waits for all workers to send their adjustments, then computes the new weights, sends it to all workers. Next iteration starts.</a:t>
            </a:r>
          </a:p>
          <a:p>
            <a:r>
              <a:rPr lang="en-US" dirty="0"/>
              <a:t> </a:t>
            </a:r>
          </a:p>
        </p:txBody>
      </p:sp>
      <p:sp>
        <p:nvSpPr>
          <p:cNvPr id="4" name="Slide Number Placeholder 3"/>
          <p:cNvSpPr>
            <a:spLocks noGrp="1"/>
          </p:cNvSpPr>
          <p:nvPr>
            <p:ph type="sldNum" sz="quarter" idx="10"/>
          </p:nvPr>
        </p:nvSpPr>
        <p:spPr/>
        <p:txBody>
          <a:bodyPr/>
          <a:lstStyle/>
          <a:p>
            <a:fld id="{699C5403-D6CF-9147-BC21-EBC85D004347}" type="slidenum">
              <a:rPr lang="en-US" smtClean="0"/>
              <a:t>21</a:t>
            </a:fld>
            <a:endParaRPr lang="en-US"/>
          </a:p>
        </p:txBody>
      </p:sp>
    </p:spTree>
    <p:extLst>
      <p:ext uri="{BB962C8B-B14F-4D97-AF65-F5344CB8AC3E}">
        <p14:creationId xmlns:p14="http://schemas.microsoft.com/office/powerpoint/2010/main" val="2790733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C5403-D6CF-9147-BC21-EBC85D004347}" type="slidenum">
              <a:rPr lang="en-US" smtClean="0"/>
              <a:t>22</a:t>
            </a:fld>
            <a:endParaRPr lang="en-US"/>
          </a:p>
        </p:txBody>
      </p:sp>
    </p:spTree>
    <p:extLst>
      <p:ext uri="{BB962C8B-B14F-4D97-AF65-F5344CB8AC3E}">
        <p14:creationId xmlns:p14="http://schemas.microsoft.com/office/powerpoint/2010/main" val="151416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Open-sourced 2015; v2 in 2019. Supports multiple languages: Java, C++, python, JavaScript</a:t>
            </a:r>
          </a:p>
          <a:p>
            <a:r>
              <a:rPr lang="en-US" dirty="0"/>
              <a:t>Dataflow graph: each vertex represents a local calculation (aka operation), each edge represents the output or input (tensor) </a:t>
            </a:r>
          </a:p>
        </p:txBody>
      </p:sp>
      <p:sp>
        <p:nvSpPr>
          <p:cNvPr id="4" name="Slide Number Placeholder 3"/>
          <p:cNvSpPr>
            <a:spLocks noGrp="1"/>
          </p:cNvSpPr>
          <p:nvPr>
            <p:ph type="sldNum" sz="quarter" idx="5"/>
          </p:nvPr>
        </p:nvSpPr>
        <p:spPr/>
        <p:txBody>
          <a:bodyPr/>
          <a:lstStyle/>
          <a:p>
            <a:fld id="{699C5403-D6CF-9147-BC21-EBC85D004347}" type="slidenum">
              <a:rPr lang="en-US" smtClean="0"/>
              <a:t>23</a:t>
            </a:fld>
            <a:endParaRPr lang="en-US"/>
          </a:p>
        </p:txBody>
      </p:sp>
    </p:spTree>
    <p:extLst>
      <p:ext uri="{BB962C8B-B14F-4D97-AF65-F5344CB8AC3E}">
        <p14:creationId xmlns:p14="http://schemas.microsoft.com/office/powerpoint/2010/main" val="508059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old API from the original paper.</a:t>
            </a:r>
          </a:p>
          <a:p>
            <a:r>
              <a:rPr lang="en-US" dirty="0"/>
              <a:t>x = Each input (image) is a 784-float tensor (28x28 image)</a:t>
            </a:r>
          </a:p>
          <a:p>
            <a:r>
              <a:rPr lang="en-US" dirty="0"/>
              <a:t>y = Each output/label is a 10-float tensor, that tells you the number in that image: 0 thru’ 9.</a:t>
            </a:r>
          </a:p>
          <a:p>
            <a:endParaRPr lang="en-US" dirty="0"/>
          </a:p>
          <a:p>
            <a:r>
              <a:rPr lang="en-US" dirty="0"/>
              <a:t>1</a:t>
            </a:r>
            <a:r>
              <a:rPr lang="en-US" baseline="30000" dirty="0"/>
              <a:t>st</a:t>
            </a:r>
            <a:r>
              <a:rPr lang="en-US" dirty="0"/>
              <a:t> layer: 784 nodes, y = W1x+B1, where B is the bias vector. Produces 100 outputs</a:t>
            </a:r>
          </a:p>
          <a:p>
            <a:r>
              <a:rPr lang="en-US" dirty="0"/>
              <a:t>2</a:t>
            </a:r>
            <a:r>
              <a:rPr lang="en-US" baseline="30000" dirty="0"/>
              <a:t>nd</a:t>
            </a:r>
            <a:r>
              <a:rPr lang="en-US" dirty="0"/>
              <a:t> layer: 100 nodes, y = W2x+B2, produces 10 outputs (y)</a:t>
            </a:r>
          </a:p>
          <a:p>
            <a:endParaRPr lang="en-US" dirty="0"/>
          </a:p>
          <a:p>
            <a:pPr algn="just"/>
            <a:r>
              <a:rPr lang="en-US" dirty="0"/>
              <a:t>Loss function: compares expected y to generated y and computes a loss, uses Adaptive Gradient. </a:t>
            </a:r>
          </a:p>
          <a:p>
            <a:pPr algn="just"/>
            <a:r>
              <a:rPr lang="en-US" dirty="0"/>
              <a:t>All images are run thru’ the model in one iteration to tune W1 &amp; W2; and NUM_STEPS-1 iterations are repeated.</a:t>
            </a:r>
          </a:p>
          <a:p>
            <a:pPr algn="just"/>
            <a:r>
              <a:rPr lang="en-US" dirty="0"/>
              <a:t>After which, any input x should give us an x with high probability.</a:t>
            </a:r>
          </a:p>
          <a:p>
            <a:pPr algn="just"/>
            <a:endParaRPr lang="en-US" dirty="0"/>
          </a:p>
        </p:txBody>
      </p:sp>
      <p:sp>
        <p:nvSpPr>
          <p:cNvPr id="4" name="Slide Number Placeholder 3"/>
          <p:cNvSpPr>
            <a:spLocks noGrp="1"/>
          </p:cNvSpPr>
          <p:nvPr>
            <p:ph type="sldNum" sz="quarter" idx="5"/>
          </p:nvPr>
        </p:nvSpPr>
        <p:spPr/>
        <p:txBody>
          <a:bodyPr/>
          <a:lstStyle/>
          <a:p>
            <a:fld id="{699C5403-D6CF-9147-BC21-EBC85D004347}" type="slidenum">
              <a:rPr lang="en-US" smtClean="0"/>
              <a:t>24</a:t>
            </a:fld>
            <a:endParaRPr lang="en-US"/>
          </a:p>
        </p:txBody>
      </p:sp>
    </p:spTree>
    <p:extLst>
      <p:ext uri="{BB962C8B-B14F-4D97-AF65-F5344CB8AC3E}">
        <p14:creationId xmlns:p14="http://schemas.microsoft.com/office/powerpoint/2010/main" val="961799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Torch was released 2001 under GPL license; subsumed by </a:t>
            </a:r>
            <a:r>
              <a:rPr lang="en-US" dirty="0" err="1"/>
              <a:t>PyTorch</a:t>
            </a:r>
            <a:r>
              <a:rPr lang="en-US" dirty="0"/>
              <a:t> in 2018.</a:t>
            </a:r>
          </a:p>
          <a:p>
            <a:r>
              <a:rPr lang="en-US" dirty="0"/>
              <a:t>Domain-specific: libraries included for each domain within the </a:t>
            </a:r>
            <a:r>
              <a:rPr lang="en-US" dirty="0" err="1"/>
              <a:t>PyTorch</a:t>
            </a:r>
            <a:r>
              <a:rPr lang="en-US" dirty="0"/>
              <a:t> eco-system. For </a:t>
            </a:r>
            <a:r>
              <a:rPr lang="en-US" dirty="0" err="1"/>
              <a:t>eg</a:t>
            </a:r>
            <a:r>
              <a:rPr lang="en-US" dirty="0"/>
              <a:t>, </a:t>
            </a:r>
            <a:r>
              <a:rPr lang="en-US" dirty="0" err="1"/>
              <a:t>TorchAudio</a:t>
            </a:r>
            <a:r>
              <a:rPr lang="en-US" dirty="0"/>
              <a:t> includes I/O functions for reading/saving audio files, necessary transforms for audio data, pre-trained models for speech recognition. </a:t>
            </a:r>
          </a:p>
        </p:txBody>
      </p:sp>
      <p:sp>
        <p:nvSpPr>
          <p:cNvPr id="4" name="Slide Number Placeholder 3"/>
          <p:cNvSpPr>
            <a:spLocks noGrp="1"/>
          </p:cNvSpPr>
          <p:nvPr>
            <p:ph type="sldNum" sz="quarter" idx="5"/>
          </p:nvPr>
        </p:nvSpPr>
        <p:spPr/>
        <p:txBody>
          <a:bodyPr/>
          <a:lstStyle/>
          <a:p>
            <a:fld id="{699C5403-D6CF-9147-BC21-EBC85D004347}" type="slidenum">
              <a:rPr lang="en-US" smtClean="0"/>
              <a:t>25</a:t>
            </a:fld>
            <a:endParaRPr lang="en-US"/>
          </a:p>
        </p:txBody>
      </p:sp>
    </p:spTree>
    <p:extLst>
      <p:ext uri="{BB962C8B-B14F-4D97-AF65-F5344CB8AC3E}">
        <p14:creationId xmlns:p14="http://schemas.microsoft.com/office/powerpoint/2010/main" val="3070734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showcases how to build data parallelism: DDP.</a:t>
            </a:r>
          </a:p>
        </p:txBody>
      </p:sp>
      <p:sp>
        <p:nvSpPr>
          <p:cNvPr id="4" name="Slide Number Placeholder 3"/>
          <p:cNvSpPr>
            <a:spLocks noGrp="1"/>
          </p:cNvSpPr>
          <p:nvPr>
            <p:ph type="sldNum" sz="quarter" idx="5"/>
          </p:nvPr>
        </p:nvSpPr>
        <p:spPr/>
        <p:txBody>
          <a:bodyPr/>
          <a:lstStyle/>
          <a:p>
            <a:fld id="{699C5403-D6CF-9147-BC21-EBC85D004347}" type="slidenum">
              <a:rPr lang="en-US" smtClean="0"/>
              <a:t>26</a:t>
            </a:fld>
            <a:endParaRPr lang="en-US"/>
          </a:p>
        </p:txBody>
      </p:sp>
    </p:spTree>
    <p:extLst>
      <p:ext uri="{BB962C8B-B14F-4D97-AF65-F5344CB8AC3E}">
        <p14:creationId xmlns:p14="http://schemas.microsoft.com/office/powerpoint/2010/main" val="3556153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a Python library designed to follow the structure and workflow of NumPy.</a:t>
            </a:r>
          </a:p>
          <a:p>
            <a:pPr marL="0" marR="0" lvl="0" indent="0" algn="l" defTabSz="649463" rtl="0" eaLnBrk="1" fontAlgn="auto" latinLnBrk="0" hangingPunct="1">
              <a:lnSpc>
                <a:spcPct val="100000"/>
              </a:lnSpc>
              <a:spcBef>
                <a:spcPts val="0"/>
              </a:spcBef>
              <a:spcAft>
                <a:spcPts val="0"/>
              </a:spcAft>
              <a:buClrTx/>
              <a:buSzTx/>
              <a:buFontTx/>
              <a:buNone/>
              <a:tabLst/>
              <a:defRPr/>
            </a:pPr>
            <a:r>
              <a:rPr lang="en-US" dirty="0"/>
              <a:t>JAX has a steeper learning curve (compared to </a:t>
            </a:r>
            <a:r>
              <a:rPr lang="en-US" dirty="0" err="1"/>
              <a:t>PyTorch</a:t>
            </a:r>
            <a:r>
              <a:rPr lang="en-US" dirty="0"/>
              <a:t> and TensorFlow); for the experienced ML developer with more math background. Is replacing TensorFlow within Google.</a:t>
            </a:r>
          </a:p>
          <a:p>
            <a:pPr marL="0" marR="0" lvl="0" indent="0" algn="l" defTabSz="649463" rtl="0" eaLnBrk="1" fontAlgn="auto" latinLnBrk="0" hangingPunct="1">
              <a:lnSpc>
                <a:spcPct val="100000"/>
              </a:lnSpc>
              <a:spcBef>
                <a:spcPts val="0"/>
              </a:spcBef>
              <a:spcAft>
                <a:spcPts val="0"/>
              </a:spcAft>
              <a:buClrTx/>
              <a:buSzTx/>
              <a:buFontTx/>
              <a:buNone/>
              <a:tabLst/>
              <a:defRPr/>
            </a:pPr>
            <a:endParaRPr lang="en-US" dirty="0"/>
          </a:p>
          <a:p>
            <a:r>
              <a:rPr lang="en-US" dirty="0"/>
              <a:t>Higher performance due to XLA (accelerated linear algebra), grad, </a:t>
            </a:r>
            <a:r>
              <a:rPr lang="en-US" dirty="0" err="1"/>
              <a:t>vmap</a:t>
            </a:r>
            <a:r>
              <a:rPr lang="en-US" dirty="0"/>
              <a:t>, and </a:t>
            </a:r>
            <a:r>
              <a:rPr lang="en-US" dirty="0" err="1"/>
              <a:t>pmap</a:t>
            </a:r>
            <a:r>
              <a:rPr lang="en-US" dirty="0"/>
              <a:t> (SPMD—single program multiple data); </a:t>
            </a:r>
            <a:r>
              <a:rPr lang="en-US" dirty="0" err="1"/>
              <a:t>pmap</a:t>
            </a:r>
            <a:r>
              <a:rPr lang="en-US" dirty="0"/>
              <a:t> is improved by </a:t>
            </a:r>
            <a:r>
              <a:rPr lang="en-US" dirty="0" err="1"/>
              <a:t>shard_map</a:t>
            </a:r>
            <a:r>
              <a:rPr lang="en-US" dirty="0"/>
              <a:t>() API</a:t>
            </a:r>
          </a:p>
          <a:p>
            <a:endParaRPr lang="en-US" dirty="0"/>
          </a:p>
        </p:txBody>
      </p:sp>
      <p:sp>
        <p:nvSpPr>
          <p:cNvPr id="4" name="Slide Number Placeholder 3"/>
          <p:cNvSpPr>
            <a:spLocks noGrp="1"/>
          </p:cNvSpPr>
          <p:nvPr>
            <p:ph type="sldNum" sz="quarter" idx="5"/>
          </p:nvPr>
        </p:nvSpPr>
        <p:spPr/>
        <p:txBody>
          <a:bodyPr/>
          <a:lstStyle/>
          <a:p>
            <a:fld id="{699C5403-D6CF-9147-BC21-EBC85D004347}" type="slidenum">
              <a:rPr lang="en-US" smtClean="0"/>
              <a:t>27</a:t>
            </a:fld>
            <a:endParaRPr lang="en-US"/>
          </a:p>
        </p:txBody>
      </p:sp>
    </p:spTree>
    <p:extLst>
      <p:ext uri="{BB962C8B-B14F-4D97-AF65-F5344CB8AC3E}">
        <p14:creationId xmlns:p14="http://schemas.microsoft.com/office/powerpoint/2010/main" val="3764156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49463" rtl="0" eaLnBrk="1" fontAlgn="auto" latinLnBrk="0" hangingPunct="1">
              <a:lnSpc>
                <a:spcPct val="100000"/>
              </a:lnSpc>
              <a:spcBef>
                <a:spcPts val="0"/>
              </a:spcBef>
              <a:spcAft>
                <a:spcPts val="0"/>
              </a:spcAft>
              <a:buClrTx/>
              <a:buSzTx/>
              <a:buFontTx/>
              <a:buNone/>
              <a:tabLst/>
              <a:defRPr/>
            </a:pPr>
            <a:r>
              <a:rPr lang="en-US" dirty="0"/>
              <a:t>Federated: Heterogenous workers: for </a:t>
            </a:r>
            <a:r>
              <a:rPr lang="en-US" dirty="0" err="1"/>
              <a:t>eg.</a:t>
            </a:r>
            <a:r>
              <a:rPr lang="en-US" dirty="0"/>
              <a:t> some are machines in a data center and some are mobile devices. </a:t>
            </a:r>
          </a:p>
          <a:p>
            <a:pPr marL="0" marR="0" lvl="0" indent="0" algn="l" defTabSz="649463" rtl="0" eaLnBrk="1" fontAlgn="auto" latinLnBrk="0" hangingPunct="1">
              <a:lnSpc>
                <a:spcPct val="100000"/>
              </a:lnSpc>
              <a:spcBef>
                <a:spcPts val="0"/>
              </a:spcBef>
              <a:spcAft>
                <a:spcPts val="0"/>
              </a:spcAft>
              <a:buClrTx/>
              <a:buSzTx/>
              <a:buFontTx/>
              <a:buNone/>
              <a:tabLst/>
              <a:defRPr/>
            </a:pPr>
            <a:r>
              <a:rPr lang="en-US" dirty="0"/>
              <a:t>The </a:t>
            </a:r>
            <a:r>
              <a:rPr lang="en-US" sz="1700" b="0" i="0" kern="1200" dirty="0">
                <a:solidFill>
                  <a:schemeClr val="tx1"/>
                </a:solidFill>
                <a:effectLst/>
                <a:latin typeface="+mn-lt"/>
                <a:ea typeface="+mn-ea"/>
                <a:cs typeface="+mn-cs"/>
              </a:rPr>
              <a:t>process involves training a model locally on each device, then sending only the model updates (not the raw data) to a central server for aggregation into a new, improved global model. This method preserves data privacy and security, enabling collaborative learning from diverse datasets across multiple locations, such as those on mobile phones or within different organizations.</a:t>
            </a:r>
            <a:endParaRPr lang="en-US" dirty="0"/>
          </a:p>
        </p:txBody>
      </p:sp>
      <p:sp>
        <p:nvSpPr>
          <p:cNvPr id="4" name="Slide Number Placeholder 3"/>
          <p:cNvSpPr>
            <a:spLocks noGrp="1"/>
          </p:cNvSpPr>
          <p:nvPr>
            <p:ph type="sldNum" sz="quarter" idx="5"/>
          </p:nvPr>
        </p:nvSpPr>
        <p:spPr/>
        <p:txBody>
          <a:bodyPr/>
          <a:lstStyle/>
          <a:p>
            <a:fld id="{699C5403-D6CF-9147-BC21-EBC85D004347}" type="slidenum">
              <a:rPr lang="en-US" smtClean="0"/>
              <a:t>28</a:t>
            </a:fld>
            <a:endParaRPr lang="en-US"/>
          </a:p>
        </p:txBody>
      </p:sp>
    </p:spTree>
    <p:extLst>
      <p:ext uri="{BB962C8B-B14F-4D97-AF65-F5344CB8AC3E}">
        <p14:creationId xmlns:p14="http://schemas.microsoft.com/office/powerpoint/2010/main" val="1841577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C5403-D6CF-9147-BC21-EBC85D004347}" type="slidenum">
              <a:rPr lang="en-US" smtClean="0"/>
              <a:t>29</a:t>
            </a:fld>
            <a:endParaRPr lang="en-US"/>
          </a:p>
        </p:txBody>
      </p:sp>
    </p:spTree>
    <p:extLst>
      <p:ext uri="{BB962C8B-B14F-4D97-AF65-F5344CB8AC3E}">
        <p14:creationId xmlns:p14="http://schemas.microsoft.com/office/powerpoint/2010/main" val="2218191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Some graphs</a:t>
            </a:r>
            <a:r>
              <a:rPr lang="en-US" baseline="0" dirty="0">
                <a:latin typeface="Times New Roman" charset="0"/>
                <a:ea typeface="ＭＳ Ｐゴシック" charset="0"/>
                <a:cs typeface="ＭＳ Ｐゴシック" charset="0"/>
              </a:rPr>
              <a:t> are directed (www)</a:t>
            </a:r>
            <a:endParaRPr lang="en-US" dirty="0">
              <a:latin typeface="Times New Roman" charset="0"/>
              <a:ea typeface="ＭＳ Ｐゴシック" charset="0"/>
              <a:cs typeface="ＭＳ Ｐゴシック" charset="0"/>
            </a:endParaRPr>
          </a:p>
        </p:txBody>
      </p:sp>
      <p:sp>
        <p:nvSpPr>
          <p:cNvPr id="2253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New Roman" charset="0"/>
                <a:ea typeface="ＭＳ Ｐゴシック" charset="0"/>
                <a:cs typeface="ＭＳ Ｐゴシック" charset="0"/>
              </a:defRPr>
            </a:lvl1pPr>
            <a:lvl2pPr marL="702756" indent="-270291" defTabSz="914485" eaLnBrk="0" hangingPunct="0">
              <a:defRPr sz="2300">
                <a:solidFill>
                  <a:schemeClr val="tx1"/>
                </a:solidFill>
                <a:latin typeface="Times New Roman" charset="0"/>
                <a:ea typeface="ＭＳ Ｐゴシック" charset="0"/>
              </a:defRPr>
            </a:lvl2pPr>
            <a:lvl3pPr marL="1081164" indent="-216233" defTabSz="914485" eaLnBrk="0" hangingPunct="0">
              <a:defRPr sz="2300">
                <a:solidFill>
                  <a:schemeClr val="tx1"/>
                </a:solidFill>
                <a:latin typeface="Times New Roman" charset="0"/>
                <a:ea typeface="ＭＳ Ｐゴシック" charset="0"/>
              </a:defRPr>
            </a:lvl3pPr>
            <a:lvl4pPr marL="1513629" indent="-216233" defTabSz="914485" eaLnBrk="0" hangingPunct="0">
              <a:defRPr sz="2300">
                <a:solidFill>
                  <a:schemeClr val="tx1"/>
                </a:solidFill>
                <a:latin typeface="Times New Roman" charset="0"/>
                <a:ea typeface="ＭＳ Ｐゴシック" charset="0"/>
              </a:defRPr>
            </a:lvl4pPr>
            <a:lvl5pPr marL="1946095" indent="-216233" defTabSz="914485" eaLnBrk="0" hangingPunct="0">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3FE4A893-C24F-0A46-A5F4-211FDDC05851}" type="slidenum">
              <a:rPr lang="en-US" sz="1200"/>
              <a:pPr eaLnBrk="1" hangingPunct="1"/>
              <a:t>3</a:t>
            </a:fld>
            <a:endParaRPr lang="en-US" sz="1200"/>
          </a:p>
        </p:txBody>
      </p:sp>
    </p:spTree>
    <p:extLst>
      <p:ext uri="{BB962C8B-B14F-4D97-AF65-F5344CB8AC3E}">
        <p14:creationId xmlns:p14="http://schemas.microsoft.com/office/powerpoint/2010/main" val="1975046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F9FB1031-9DFD-23EA-1FA2-25AA596DB60A}"/>
              </a:ext>
            </a:extLst>
          </p:cNvPr>
          <p:cNvSpPr>
            <a:spLocks noGrp="1" noRot="1" noChangeAspect="1" noChangeArrowheads="1" noTextEdit="1"/>
          </p:cNvSpPr>
          <p:nvPr>
            <p:ph type="sldImg"/>
          </p:nvPr>
        </p:nvSpPr>
        <p:spPr>
          <a:ln/>
        </p:spPr>
      </p:sp>
      <p:sp>
        <p:nvSpPr>
          <p:cNvPr id="47106" name="Notes Placeholder 2">
            <a:extLst>
              <a:ext uri="{FF2B5EF4-FFF2-40B4-BE49-F238E27FC236}">
                <a16:creationId xmlns:a16="http://schemas.microsoft.com/office/drawing/2014/main" id="{0DC5D754-1246-6C48-ADA6-CDE7C82910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47107" name="Slide Number Placeholder 3">
            <a:extLst>
              <a:ext uri="{FF2B5EF4-FFF2-40B4-BE49-F238E27FC236}">
                <a16:creationId xmlns:a16="http://schemas.microsoft.com/office/drawing/2014/main" id="{1CA3D108-939B-5011-F60D-DF14ECC461B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131B4F4-F7ED-0D49-9484-78168970445D}" type="slidenum">
              <a:rPr lang="en-US" altLang="en-US" sz="1300" smtClean="0"/>
              <a:pPr>
                <a:spcBef>
                  <a:spcPct val="0"/>
                </a:spcBef>
              </a:pPr>
              <a:t>30</a:t>
            </a:fld>
            <a:endParaRPr lang="en-US" alt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Degrees of separation</a:t>
            </a:r>
            <a:r>
              <a:rPr lang="en-US" baseline="0" dirty="0">
                <a:latin typeface="Times New Roman" charset="0"/>
                <a:ea typeface="ＭＳ Ｐゴシック" charset="0"/>
                <a:cs typeface="ＭＳ Ｐゴシック" charset="0"/>
              </a:rPr>
              <a:t> in </a:t>
            </a:r>
            <a:r>
              <a:rPr lang="en-US" baseline="0" dirty="0" err="1">
                <a:latin typeface="Times New Roman" charset="0"/>
                <a:ea typeface="ＭＳ Ｐゴシック" charset="0"/>
                <a:cs typeface="ＭＳ Ｐゴシック" charset="0"/>
              </a:rPr>
              <a:t>Linkedin</a:t>
            </a:r>
            <a:r>
              <a:rPr lang="en-US" baseline="0" dirty="0">
                <a:latin typeface="Times New Roman" charset="0"/>
                <a:ea typeface="ＭＳ Ｐゴシック" charset="0"/>
                <a:cs typeface="ＭＳ Ｐゴシック" charset="0"/>
              </a:rPr>
              <a:t> </a:t>
            </a:r>
            <a:r>
              <a:rPr lang="en-US" baseline="0" dirty="0">
                <a:latin typeface="Times New Roman" charset="0"/>
                <a:ea typeface="ＭＳ Ｐゴシック" charset="0"/>
                <a:cs typeface="ＭＳ Ｐゴシック" charset="0"/>
                <a:sym typeface="Wingdings"/>
              </a:rPr>
              <a:t> shortest path algorithm.</a:t>
            </a:r>
          </a:p>
          <a:p>
            <a:pPr marL="0" marR="0" lvl="0" indent="0" algn="l" defTabSz="649463"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Lots of graph algorithms---shortest paths, min spanning tree, max flow, min-cut.</a:t>
            </a:r>
          </a:p>
          <a:p>
            <a:pPr marL="0" marR="0" lvl="0" indent="0" algn="l" defTabSz="649463" rtl="0" eaLnBrk="1" fontAlgn="auto" latinLnBrk="0" hangingPunct="1">
              <a:lnSpc>
                <a:spcPct val="100000"/>
              </a:lnSpc>
              <a:spcBef>
                <a:spcPts val="0"/>
              </a:spcBef>
              <a:spcAft>
                <a:spcPts val="0"/>
              </a:spcAft>
              <a:buClrTx/>
              <a:buSzTx/>
              <a:buFontTx/>
              <a:buNone/>
              <a:tabLst/>
              <a:defRPr/>
            </a:pPr>
            <a:r>
              <a:rPr lang="en-US" b="1" dirty="0">
                <a:latin typeface="Times New Roman" charset="0"/>
                <a:ea typeface="ＭＳ Ｐゴシック" charset="0"/>
                <a:cs typeface="ＭＳ Ｐゴシック" charset="0"/>
              </a:rPr>
              <a:t>QUESTION</a:t>
            </a:r>
            <a:r>
              <a:rPr lang="en-US" dirty="0">
                <a:latin typeface="Times New Roman" charset="0"/>
                <a:ea typeface="ＭＳ Ｐゴシック" charset="0"/>
                <a:cs typeface="ＭＳ Ｐゴシック" charset="0"/>
              </a:rPr>
              <a:t>: how many colors needed to color a world map? 5-coloring was proved in 1800s, and 4-coloring was proved only in 1976 and one of the first major theorems proved with the assistance of a computer.</a:t>
            </a:r>
          </a:p>
          <a:p>
            <a:endParaRPr lang="en-US" dirty="0">
              <a:latin typeface="Times New Roman" charset="0"/>
              <a:ea typeface="ＭＳ Ｐゴシック" charset="0"/>
              <a:cs typeface="ＭＳ Ｐゴシック" charset="0"/>
            </a:endParaRPr>
          </a:p>
        </p:txBody>
      </p:sp>
      <p:sp>
        <p:nvSpPr>
          <p:cNvPr id="2457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New Roman" charset="0"/>
                <a:ea typeface="ＭＳ Ｐゴシック" charset="0"/>
                <a:cs typeface="ＭＳ Ｐゴシック" charset="0"/>
              </a:defRPr>
            </a:lvl1pPr>
            <a:lvl2pPr marL="702756" indent="-270291" defTabSz="914485" eaLnBrk="0" hangingPunct="0">
              <a:defRPr sz="2300">
                <a:solidFill>
                  <a:schemeClr val="tx1"/>
                </a:solidFill>
                <a:latin typeface="Times New Roman" charset="0"/>
                <a:ea typeface="ＭＳ Ｐゴシック" charset="0"/>
              </a:defRPr>
            </a:lvl2pPr>
            <a:lvl3pPr marL="1081164" indent="-216233" defTabSz="914485" eaLnBrk="0" hangingPunct="0">
              <a:defRPr sz="2300">
                <a:solidFill>
                  <a:schemeClr val="tx1"/>
                </a:solidFill>
                <a:latin typeface="Times New Roman" charset="0"/>
                <a:ea typeface="ＭＳ Ｐゴシック" charset="0"/>
              </a:defRPr>
            </a:lvl3pPr>
            <a:lvl4pPr marL="1513629" indent="-216233" defTabSz="914485" eaLnBrk="0" hangingPunct="0">
              <a:defRPr sz="2300">
                <a:solidFill>
                  <a:schemeClr val="tx1"/>
                </a:solidFill>
                <a:latin typeface="Times New Roman" charset="0"/>
                <a:ea typeface="ＭＳ Ｐゴシック" charset="0"/>
              </a:defRPr>
            </a:lvl4pPr>
            <a:lvl5pPr marL="1946095" indent="-216233" defTabSz="914485" eaLnBrk="0" hangingPunct="0">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7DEA5E7D-2B5A-D040-8434-8F8324E8C155}" type="slidenum">
              <a:rPr lang="en-US" sz="1200"/>
              <a:pPr eaLnBrk="1" hangingPunct="1"/>
              <a:t>4</a:t>
            </a:fld>
            <a:endParaRPr lang="en-US" sz="1200"/>
          </a:p>
        </p:txBody>
      </p:sp>
    </p:spTree>
    <p:extLst>
      <p:ext uri="{BB962C8B-B14F-4D97-AF65-F5344CB8AC3E}">
        <p14:creationId xmlns:p14="http://schemas.microsoft.com/office/powerpoint/2010/main" val="951642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
        <p:nvSpPr>
          <p:cNvPr id="2662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New Roman" charset="0"/>
                <a:ea typeface="ＭＳ Ｐゴシック" charset="0"/>
                <a:cs typeface="ＭＳ Ｐゴシック" charset="0"/>
              </a:defRPr>
            </a:lvl1pPr>
            <a:lvl2pPr marL="702756" indent="-270291" defTabSz="914485" eaLnBrk="0" hangingPunct="0">
              <a:defRPr sz="2300">
                <a:solidFill>
                  <a:schemeClr val="tx1"/>
                </a:solidFill>
                <a:latin typeface="Times New Roman" charset="0"/>
                <a:ea typeface="ＭＳ Ｐゴシック" charset="0"/>
              </a:defRPr>
            </a:lvl2pPr>
            <a:lvl3pPr marL="1081164" indent="-216233" defTabSz="914485" eaLnBrk="0" hangingPunct="0">
              <a:defRPr sz="2300">
                <a:solidFill>
                  <a:schemeClr val="tx1"/>
                </a:solidFill>
                <a:latin typeface="Times New Roman" charset="0"/>
                <a:ea typeface="ＭＳ Ｐゴシック" charset="0"/>
              </a:defRPr>
            </a:lvl3pPr>
            <a:lvl4pPr marL="1513629" indent="-216233" defTabSz="914485" eaLnBrk="0" hangingPunct="0">
              <a:defRPr sz="2300">
                <a:solidFill>
                  <a:schemeClr val="tx1"/>
                </a:solidFill>
                <a:latin typeface="Times New Roman" charset="0"/>
                <a:ea typeface="ＭＳ Ｐゴシック" charset="0"/>
              </a:defRPr>
            </a:lvl4pPr>
            <a:lvl5pPr marL="1946095" indent="-216233" defTabSz="914485" eaLnBrk="0" hangingPunct="0">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74B6F0F3-2899-F142-AB89-0CABEF47B527}" type="slidenum">
              <a:rPr lang="en-US" sz="1200"/>
              <a:pPr eaLnBrk="1" hangingPunct="1"/>
              <a:t>5</a:t>
            </a:fld>
            <a:endParaRPr lang="en-US" sz="1200"/>
          </a:p>
        </p:txBody>
      </p:sp>
    </p:spTree>
    <p:extLst>
      <p:ext uri="{BB962C8B-B14F-4D97-AF65-F5344CB8AC3E}">
        <p14:creationId xmlns:p14="http://schemas.microsoft.com/office/powerpoint/2010/main" val="1945753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dirty="0">
                <a:latin typeface="Times New Roman" charset="0"/>
                <a:ea typeface="ＭＳ Ｐゴシック" charset="0"/>
                <a:cs typeface="ＭＳ Ｐゴシック" charset="0"/>
              </a:rPr>
              <a:t>QUESTION</a:t>
            </a:r>
            <a:r>
              <a:rPr lang="en-US" dirty="0">
                <a:latin typeface="Times New Roman" charset="0"/>
                <a:ea typeface="ＭＳ Ｐゴシック" charset="0"/>
                <a:cs typeface="ＭＳ Ｐゴシック" charset="0"/>
              </a:rPr>
              <a:t>: Can MapReduce be used for such applications?</a:t>
            </a:r>
          </a:p>
        </p:txBody>
      </p:sp>
      <p:sp>
        <p:nvSpPr>
          <p:cNvPr id="2867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New Roman" charset="0"/>
                <a:ea typeface="ＭＳ Ｐゴシック" charset="0"/>
                <a:cs typeface="ＭＳ Ｐゴシック" charset="0"/>
              </a:defRPr>
            </a:lvl1pPr>
            <a:lvl2pPr marL="702756" indent="-270291" defTabSz="914485" eaLnBrk="0" hangingPunct="0">
              <a:defRPr sz="2300">
                <a:solidFill>
                  <a:schemeClr val="tx1"/>
                </a:solidFill>
                <a:latin typeface="Times New Roman" charset="0"/>
                <a:ea typeface="ＭＳ Ｐゴシック" charset="0"/>
              </a:defRPr>
            </a:lvl2pPr>
            <a:lvl3pPr marL="1081164" indent="-216233" defTabSz="914485" eaLnBrk="0" hangingPunct="0">
              <a:defRPr sz="2300">
                <a:solidFill>
                  <a:schemeClr val="tx1"/>
                </a:solidFill>
                <a:latin typeface="Times New Roman" charset="0"/>
                <a:ea typeface="ＭＳ Ｐゴシック" charset="0"/>
              </a:defRPr>
            </a:lvl3pPr>
            <a:lvl4pPr marL="1513629" indent="-216233" defTabSz="914485" eaLnBrk="0" hangingPunct="0">
              <a:defRPr sz="2300">
                <a:solidFill>
                  <a:schemeClr val="tx1"/>
                </a:solidFill>
                <a:latin typeface="Times New Roman" charset="0"/>
                <a:ea typeface="ＭＳ Ｐゴシック" charset="0"/>
              </a:defRPr>
            </a:lvl4pPr>
            <a:lvl5pPr marL="1946095" indent="-216233" defTabSz="914485" eaLnBrk="0" hangingPunct="0">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7F565FD8-C8D2-7441-AAE6-6E7AA137A056}" type="slidenum">
              <a:rPr lang="en-US" sz="1200"/>
              <a:pPr eaLnBrk="1" hangingPunct="1"/>
              <a:t>6</a:t>
            </a:fld>
            <a:endParaRPr lang="en-US" sz="1200"/>
          </a:p>
        </p:txBody>
      </p:sp>
    </p:spTree>
    <p:extLst>
      <p:ext uri="{BB962C8B-B14F-4D97-AF65-F5344CB8AC3E}">
        <p14:creationId xmlns:p14="http://schemas.microsoft.com/office/powerpoint/2010/main" val="391324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One can ask the same Q as with Stream-processing</a:t>
            </a:r>
          </a:p>
          <a:p>
            <a:r>
              <a:rPr lang="en-US" dirty="0">
                <a:latin typeface="Times New Roman" charset="0"/>
                <a:ea typeface="ＭＳ Ｐゴシック" charset="0"/>
                <a:cs typeface="ＭＳ Ｐゴシック" charset="0"/>
              </a:rPr>
              <a:t>So, a graph processing algorithm that needs 100 iterations needs 100 MR stages!</a:t>
            </a:r>
          </a:p>
          <a:p>
            <a:r>
              <a:rPr lang="en-US" dirty="0">
                <a:latin typeface="Times New Roman" charset="0"/>
                <a:ea typeface="ＭＳ Ｐゴシック" charset="0"/>
                <a:cs typeface="ＭＳ Ｐゴシック" charset="0"/>
              </a:rPr>
              <a:t>In fact, Page-Rank used to run on a multi-stage MR before Pregel came along.</a:t>
            </a:r>
          </a:p>
        </p:txBody>
      </p:sp>
      <p:sp>
        <p:nvSpPr>
          <p:cNvPr id="3072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New Roman" charset="0"/>
                <a:ea typeface="ＭＳ Ｐゴシック" charset="0"/>
                <a:cs typeface="ＭＳ Ｐゴシック" charset="0"/>
              </a:defRPr>
            </a:lvl1pPr>
            <a:lvl2pPr marL="702756" indent="-270291" defTabSz="914485" eaLnBrk="0" hangingPunct="0">
              <a:defRPr sz="2300">
                <a:solidFill>
                  <a:schemeClr val="tx1"/>
                </a:solidFill>
                <a:latin typeface="Times New Roman" charset="0"/>
                <a:ea typeface="ＭＳ Ｐゴシック" charset="0"/>
              </a:defRPr>
            </a:lvl2pPr>
            <a:lvl3pPr marL="1081164" indent="-216233" defTabSz="914485" eaLnBrk="0" hangingPunct="0">
              <a:defRPr sz="2300">
                <a:solidFill>
                  <a:schemeClr val="tx1"/>
                </a:solidFill>
                <a:latin typeface="Times New Roman" charset="0"/>
                <a:ea typeface="ＭＳ Ｐゴシック" charset="0"/>
              </a:defRPr>
            </a:lvl3pPr>
            <a:lvl4pPr marL="1513629" indent="-216233" defTabSz="914485" eaLnBrk="0" hangingPunct="0">
              <a:defRPr sz="2300">
                <a:solidFill>
                  <a:schemeClr val="tx1"/>
                </a:solidFill>
                <a:latin typeface="Times New Roman" charset="0"/>
                <a:ea typeface="ＭＳ Ｐゴシック" charset="0"/>
              </a:defRPr>
            </a:lvl4pPr>
            <a:lvl5pPr marL="1946095" indent="-216233" defTabSz="914485" eaLnBrk="0" hangingPunct="0">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33CACAEC-D861-F148-8AA4-62F60728377C}" type="slidenum">
              <a:rPr lang="en-US" sz="1200"/>
              <a:pPr eaLnBrk="1" hangingPunct="1"/>
              <a:t>7</a:t>
            </a:fld>
            <a:endParaRPr lang="en-US" sz="1200"/>
          </a:p>
        </p:txBody>
      </p:sp>
    </p:spTree>
    <p:extLst>
      <p:ext uri="{BB962C8B-B14F-4D97-AF65-F5344CB8AC3E}">
        <p14:creationId xmlns:p14="http://schemas.microsoft.com/office/powerpoint/2010/main" val="1400364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Initially developed in 80s by Leslie Valiant. Then, a team across many univs developed the various libs, languages, and tools in the 90s and published </a:t>
            </a:r>
            <a:r>
              <a:rPr lang="en-US" dirty="0" err="1">
                <a:latin typeface="Times New Roman" charset="0"/>
                <a:ea typeface="ＭＳ Ｐゴシック" charset="0"/>
                <a:cs typeface="ＭＳ Ｐゴシック" charset="0"/>
              </a:rPr>
              <a:t>BSPlib</a:t>
            </a:r>
            <a:r>
              <a:rPr lang="en-US" dirty="0">
                <a:latin typeface="Times New Roman" charset="0"/>
                <a:ea typeface="ＭＳ Ｐゴシック" charset="0"/>
                <a:cs typeface="ＭＳ Ｐゴシック" charset="0"/>
              </a:rPr>
              <a:t>. </a:t>
            </a:r>
          </a:p>
          <a:p>
            <a:r>
              <a:rPr lang="en-US" dirty="0">
                <a:latin typeface="Times New Roman" charset="0"/>
                <a:ea typeface="ＭＳ Ｐゴシック" charset="0"/>
                <a:cs typeface="ＭＳ Ｐゴシック" charset="0"/>
              </a:rPr>
              <a:t>Used by</a:t>
            </a:r>
            <a:r>
              <a:rPr lang="en-US" baseline="0" dirty="0">
                <a:latin typeface="Times New Roman" charset="0"/>
                <a:ea typeface="ＭＳ Ｐゴシック" charset="0"/>
                <a:cs typeface="ＭＳ Ｐゴシック" charset="0"/>
              </a:rPr>
              <a:t> many engines today</a:t>
            </a:r>
          </a:p>
          <a:p>
            <a:r>
              <a:rPr lang="en-US" baseline="0" dirty="0">
                <a:latin typeface="Times New Roman" charset="0"/>
                <a:ea typeface="ＭＳ Ｐゴシック" charset="0"/>
                <a:cs typeface="ＭＳ Ｐゴシック" charset="0"/>
              </a:rPr>
              <a:t>Contrast with map-reduce &amp; graph processing: iterations of local compute, communicate (Get or Put operations), and a barrier.</a:t>
            </a:r>
            <a:endParaRPr lang="en-US" dirty="0">
              <a:latin typeface="Times New Roman" charset="0"/>
              <a:ea typeface="ＭＳ Ｐゴシック" charset="0"/>
              <a:cs typeface="ＭＳ Ｐゴシック" charset="0"/>
            </a:endParaRPr>
          </a:p>
        </p:txBody>
      </p:sp>
      <p:sp>
        <p:nvSpPr>
          <p:cNvPr id="3277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New Roman" charset="0"/>
                <a:ea typeface="ＭＳ Ｐゴシック" charset="0"/>
                <a:cs typeface="ＭＳ Ｐゴシック" charset="0"/>
              </a:defRPr>
            </a:lvl1pPr>
            <a:lvl2pPr marL="702756" indent="-270291" defTabSz="914485" eaLnBrk="0" hangingPunct="0">
              <a:defRPr sz="2300">
                <a:solidFill>
                  <a:schemeClr val="tx1"/>
                </a:solidFill>
                <a:latin typeface="Times New Roman" charset="0"/>
                <a:ea typeface="ＭＳ Ｐゴシック" charset="0"/>
              </a:defRPr>
            </a:lvl2pPr>
            <a:lvl3pPr marL="1081164" indent="-216233" defTabSz="914485" eaLnBrk="0" hangingPunct="0">
              <a:defRPr sz="2300">
                <a:solidFill>
                  <a:schemeClr val="tx1"/>
                </a:solidFill>
                <a:latin typeface="Times New Roman" charset="0"/>
                <a:ea typeface="ＭＳ Ｐゴシック" charset="0"/>
              </a:defRPr>
            </a:lvl3pPr>
            <a:lvl4pPr marL="1513629" indent="-216233" defTabSz="914485" eaLnBrk="0" hangingPunct="0">
              <a:defRPr sz="2300">
                <a:solidFill>
                  <a:schemeClr val="tx1"/>
                </a:solidFill>
                <a:latin typeface="Times New Roman" charset="0"/>
                <a:ea typeface="ＭＳ Ｐゴシック" charset="0"/>
              </a:defRPr>
            </a:lvl4pPr>
            <a:lvl5pPr marL="1946095" indent="-216233" defTabSz="914485" eaLnBrk="0" hangingPunct="0">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9E49D8B9-708C-FD4F-A4C5-9E31FAC61842}" type="slidenum">
              <a:rPr lang="en-US" sz="1200"/>
              <a:pPr eaLnBrk="1" hangingPunct="1"/>
              <a:t>8</a:t>
            </a:fld>
            <a:endParaRPr lang="en-US" sz="1200"/>
          </a:p>
        </p:txBody>
      </p:sp>
    </p:spTree>
    <p:extLst>
      <p:ext uri="{BB962C8B-B14F-4D97-AF65-F5344CB8AC3E}">
        <p14:creationId xmlns:p14="http://schemas.microsoft.com/office/powerpoint/2010/main" val="1654998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buAutoNum type="arabicPeriod"/>
            </a:pPr>
            <a:r>
              <a:rPr lang="en-US" dirty="0">
                <a:latin typeface="Times New Roman" charset="0"/>
                <a:ea typeface="ＭＳ Ｐゴシック" charset="0"/>
                <a:cs typeface="ＭＳ Ｐゴシック" charset="0"/>
              </a:rPr>
              <a:t>Input &amp; output formats are abstracted away; user-specified Reader/Writer subclasses of the abstract base class</a:t>
            </a:r>
          </a:p>
          <a:p>
            <a:pPr marL="342900" indent="-342900">
              <a:buAutoNum type="arabicPeriod"/>
            </a:pPr>
            <a:r>
              <a:rPr lang="en-US" dirty="0">
                <a:latin typeface="Times New Roman" charset="0"/>
                <a:ea typeface="ＭＳ Ｐゴシック" charset="0"/>
                <a:cs typeface="ＭＳ Ｐゴシック" charset="0"/>
              </a:rPr>
              <a:t>Apply is local to node, so no races WRT what a neighbor gets to read. </a:t>
            </a:r>
          </a:p>
          <a:p>
            <a:pPr marL="342900" indent="-342900">
              <a:buAutoNum type="arabicPeriod"/>
            </a:pPr>
            <a:r>
              <a:rPr lang="en-US" dirty="0">
                <a:latin typeface="Times New Roman" charset="0"/>
                <a:ea typeface="ＭＳ Ｐゴシック" charset="0"/>
                <a:cs typeface="ＭＳ Ｐゴシック" charset="0"/>
              </a:rPr>
              <a:t>Apply step can also mutate the graph: add/subtract vertex/edge as a neighbor; but its effect is seen in the next iteration only, much like a scatter message. Race conditions are handled either based on a priority (deletions before additions) or via user-specified handlers</a:t>
            </a:r>
          </a:p>
        </p:txBody>
      </p:sp>
      <p:sp>
        <p:nvSpPr>
          <p:cNvPr id="3481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Times New Roman" charset="0"/>
                <a:ea typeface="ＭＳ Ｐゴシック" charset="0"/>
                <a:cs typeface="ＭＳ Ｐゴシック" charset="0"/>
              </a:defRPr>
            </a:lvl1pPr>
            <a:lvl2pPr marL="702756" indent="-270291" defTabSz="914485" eaLnBrk="0" hangingPunct="0">
              <a:defRPr sz="2300">
                <a:solidFill>
                  <a:schemeClr val="tx1"/>
                </a:solidFill>
                <a:latin typeface="Times New Roman" charset="0"/>
                <a:ea typeface="ＭＳ Ｐゴシック" charset="0"/>
              </a:defRPr>
            </a:lvl2pPr>
            <a:lvl3pPr marL="1081164" indent="-216233" defTabSz="914485" eaLnBrk="0" hangingPunct="0">
              <a:defRPr sz="2300">
                <a:solidFill>
                  <a:schemeClr val="tx1"/>
                </a:solidFill>
                <a:latin typeface="Times New Roman" charset="0"/>
                <a:ea typeface="ＭＳ Ｐゴシック" charset="0"/>
              </a:defRPr>
            </a:lvl3pPr>
            <a:lvl4pPr marL="1513629" indent="-216233" defTabSz="914485" eaLnBrk="0" hangingPunct="0">
              <a:defRPr sz="2300">
                <a:solidFill>
                  <a:schemeClr val="tx1"/>
                </a:solidFill>
                <a:latin typeface="Times New Roman" charset="0"/>
                <a:ea typeface="ＭＳ Ｐゴシック" charset="0"/>
              </a:defRPr>
            </a:lvl4pPr>
            <a:lvl5pPr marL="1946095" indent="-216233" defTabSz="914485" eaLnBrk="0" hangingPunct="0">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4DD1EFAE-20D9-AB43-8D44-3633D0084978}" type="slidenum">
              <a:rPr lang="en-US" sz="1200"/>
              <a:pPr eaLnBrk="1" hangingPunct="1"/>
              <a:t>9</a:t>
            </a:fld>
            <a:endParaRPr lang="en-US" sz="1200"/>
          </a:p>
        </p:txBody>
      </p:sp>
    </p:spTree>
    <p:extLst>
      <p:ext uri="{BB962C8B-B14F-4D97-AF65-F5344CB8AC3E}">
        <p14:creationId xmlns:p14="http://schemas.microsoft.com/office/powerpoint/2010/main" val="1351862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503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 only">
    <p:spTree>
      <p:nvGrpSpPr>
        <p:cNvPr id="1" name=""/>
        <p:cNvGrpSpPr/>
        <p:nvPr/>
      </p:nvGrpSpPr>
      <p:grpSpPr>
        <a:xfrm>
          <a:off x="0" y="0"/>
          <a:ext cx="0" cy="0"/>
          <a:chOff x="0" y="0"/>
          <a:chExt cx="0" cy="0"/>
        </a:xfrm>
      </p:grpSpPr>
      <p:pic>
        <p:nvPicPr>
          <p:cNvPr id="4" name="Picture 3" descr="01-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984163" cy="7315200"/>
          </a:xfrm>
          <a:prstGeom prst="rect">
            <a:avLst/>
          </a:prstGeom>
        </p:spPr>
      </p:pic>
      <p:sp>
        <p:nvSpPr>
          <p:cNvPr id="2" name="Title 1"/>
          <p:cNvSpPr>
            <a:spLocks noGrp="1"/>
          </p:cNvSpPr>
          <p:nvPr>
            <p:ph type="title"/>
          </p:nvPr>
        </p:nvSpPr>
        <p:spPr>
          <a:xfrm>
            <a:off x="649209" y="292953"/>
            <a:ext cx="11902149" cy="1197185"/>
          </a:xfrm>
        </p:spPr>
        <p:txBody>
          <a:bodyPr>
            <a:normAutofit/>
          </a:bodyPr>
          <a:lstStyle>
            <a:lvl1pPr algn="l">
              <a:defRPr sz="4000" b="0" i="0">
                <a:solidFill>
                  <a:schemeClr val="bg1"/>
                </a:solidFill>
                <a:latin typeface="Whitney-BlackSC"/>
                <a:cs typeface="Whitney-BlackSC"/>
              </a:defRPr>
            </a:lvl1pPr>
          </a:lstStyle>
          <a:p>
            <a:r>
              <a:rPr lang="en-US" dirty="0"/>
              <a:t>Click to edit Master title style</a:t>
            </a:r>
          </a:p>
        </p:txBody>
      </p:sp>
      <p:sp>
        <p:nvSpPr>
          <p:cNvPr id="3" name="Content Placeholder 2"/>
          <p:cNvSpPr>
            <a:spLocks noGrp="1"/>
          </p:cNvSpPr>
          <p:nvPr>
            <p:ph idx="1"/>
          </p:nvPr>
        </p:nvSpPr>
        <p:spPr>
          <a:xfrm>
            <a:off x="649208" y="2140373"/>
            <a:ext cx="7033088" cy="4551680"/>
          </a:xfrm>
        </p:spPr>
        <p:txBody>
          <a:bodyPr>
            <a:normAutofit/>
          </a:bodyPr>
          <a:lstStyle>
            <a:lvl1pPr>
              <a:defRPr sz="2600">
                <a:latin typeface="Times New Roman"/>
                <a:cs typeface="Times New Roman"/>
              </a:defRPr>
            </a:lvl1pPr>
            <a:lvl2pPr marL="1055377" indent="-405914">
              <a:buFont typeface="Arial" pitchFamily="34" charset="0"/>
              <a:buChar char="•"/>
              <a:defRPr sz="2600">
                <a:latin typeface="Times New Roman"/>
                <a:cs typeface="Times New Roman"/>
              </a:defRPr>
            </a:lvl2pPr>
            <a:lvl3pPr>
              <a:defRPr sz="2600">
                <a:latin typeface="Times New Roman"/>
                <a:cs typeface="Times New Roman"/>
              </a:defRPr>
            </a:lvl3pPr>
            <a:lvl4pPr marL="2273121" indent="-324731">
              <a:buFont typeface="Arial" pitchFamily="34" charset="0"/>
              <a:buChar char="•"/>
              <a:defRPr sz="2600">
                <a:latin typeface="Times New Roman"/>
                <a:cs typeface="Times New Roman"/>
              </a:defRPr>
            </a:lvl4pPr>
            <a:lvl5pPr marL="2922583" indent="-324731">
              <a:buFont typeface="Arial" pitchFamily="34" charset="0"/>
              <a:buChar char="•"/>
              <a:defRPr sz="2600">
                <a:latin typeface="Times New Roman"/>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0419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814" y="2272455"/>
            <a:ext cx="11036539" cy="1568027"/>
          </a:xfrm>
        </p:spPr>
        <p:txBody>
          <a:bodyPr/>
          <a:lstStyle/>
          <a:p>
            <a:r>
              <a:rPr lang="en-US"/>
              <a:t>Click to edit Master title style</a:t>
            </a:r>
          </a:p>
        </p:txBody>
      </p:sp>
      <p:sp>
        <p:nvSpPr>
          <p:cNvPr id="3" name="Subtitle 2"/>
          <p:cNvSpPr>
            <a:spLocks noGrp="1"/>
          </p:cNvSpPr>
          <p:nvPr>
            <p:ph type="subTitle" idx="1"/>
          </p:nvPr>
        </p:nvSpPr>
        <p:spPr>
          <a:xfrm>
            <a:off x="1947625" y="4145280"/>
            <a:ext cx="9088914" cy="1869440"/>
          </a:xfrm>
        </p:spPr>
        <p:txBody>
          <a:bodyPr/>
          <a:lstStyle>
            <a:lvl1pPr marL="0" indent="0" algn="ctr">
              <a:buNone/>
              <a:defRPr/>
            </a:lvl1pPr>
            <a:lvl2pPr marL="649544" indent="0" algn="ctr">
              <a:buNone/>
              <a:defRPr/>
            </a:lvl2pPr>
            <a:lvl3pPr marL="1299088" indent="0" algn="ctr">
              <a:buNone/>
              <a:defRPr/>
            </a:lvl3pPr>
            <a:lvl4pPr marL="1948632" indent="0" algn="ctr">
              <a:buNone/>
              <a:defRPr/>
            </a:lvl4pPr>
            <a:lvl5pPr marL="2598176" indent="0" algn="ctr">
              <a:buNone/>
              <a:defRPr/>
            </a:lvl5pPr>
            <a:lvl6pPr marL="3247720" indent="0" algn="ctr">
              <a:buNone/>
              <a:defRPr/>
            </a:lvl6pPr>
            <a:lvl7pPr marL="3897264" indent="0" algn="ctr">
              <a:buNone/>
              <a:defRPr/>
            </a:lvl7pPr>
            <a:lvl8pPr marL="4546808" indent="0" algn="ctr">
              <a:buNone/>
              <a:defRPr/>
            </a:lvl8pPr>
            <a:lvl9pPr marL="5196352"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8F1BEBC-633C-FF42-B9F8-085A82D64667}" type="slidenum">
              <a:rPr lang="en-US"/>
              <a:pPr>
                <a:defRPr/>
              </a:pPr>
              <a:t>‹#›</a:t>
            </a:fld>
            <a:endParaRPr lang="en-US"/>
          </a:p>
        </p:txBody>
      </p:sp>
    </p:spTree>
    <p:extLst>
      <p:ext uri="{BB962C8B-B14F-4D97-AF65-F5344CB8AC3E}">
        <p14:creationId xmlns:p14="http://schemas.microsoft.com/office/powerpoint/2010/main" val="2888887201"/>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9210" y="292948"/>
            <a:ext cx="11685747" cy="1219200"/>
          </a:xfrm>
          <a:prstGeom prst="rect">
            <a:avLst/>
          </a:prstGeom>
        </p:spPr>
        <p:txBody>
          <a:bodyPr vert="horz" lIns="129892" tIns="64947" rIns="129892" bIns="64947" rtlCol="0" anchor="ctr">
            <a:normAutofit/>
          </a:bodyPr>
          <a:lstStyle/>
          <a:p>
            <a:r>
              <a:rPr lang="en-US" dirty="0"/>
              <a:t>Click to edit Master title style</a:t>
            </a:r>
          </a:p>
        </p:txBody>
      </p:sp>
      <p:sp>
        <p:nvSpPr>
          <p:cNvPr id="3" name="Text Placeholder 2"/>
          <p:cNvSpPr>
            <a:spLocks noGrp="1"/>
          </p:cNvSpPr>
          <p:nvPr>
            <p:ph type="body" idx="1"/>
          </p:nvPr>
        </p:nvSpPr>
        <p:spPr>
          <a:xfrm>
            <a:off x="649210" y="1706882"/>
            <a:ext cx="11685747" cy="4827694"/>
          </a:xfrm>
          <a:prstGeom prst="rect">
            <a:avLst/>
          </a:prstGeom>
        </p:spPr>
        <p:txBody>
          <a:bodyPr vert="horz" lIns="129892" tIns="64947" rIns="129892" bIns="6494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9208" y="6780110"/>
            <a:ext cx="3029638" cy="389467"/>
          </a:xfrm>
          <a:prstGeom prst="rect">
            <a:avLst/>
          </a:prstGeom>
        </p:spPr>
        <p:txBody>
          <a:bodyPr vert="horz" lIns="129892" tIns="64947" rIns="129892" bIns="64947" rtlCol="0" anchor="ctr"/>
          <a:lstStyle>
            <a:lvl1pPr algn="l">
              <a:defRPr sz="1700">
                <a:solidFill>
                  <a:schemeClr val="tx1">
                    <a:tint val="75000"/>
                  </a:schemeClr>
                </a:solidFill>
                <a:latin typeface="Times New Roman"/>
              </a:defRPr>
            </a:lvl1pPr>
          </a:lstStyle>
          <a:p>
            <a:fld id="{B748812E-561E-438A-81D3-22B6B9FAEA9A}" type="datetimeFigureOut">
              <a:rPr lang="en-US" smtClean="0"/>
              <a:pPr/>
              <a:t>11/15/25</a:t>
            </a:fld>
            <a:endParaRPr lang="en-US" dirty="0"/>
          </a:p>
        </p:txBody>
      </p:sp>
      <p:sp>
        <p:nvSpPr>
          <p:cNvPr id="5" name="Footer Placeholder 4"/>
          <p:cNvSpPr>
            <a:spLocks noGrp="1"/>
          </p:cNvSpPr>
          <p:nvPr>
            <p:ph type="ftr" sz="quarter" idx="3"/>
          </p:nvPr>
        </p:nvSpPr>
        <p:spPr>
          <a:xfrm>
            <a:off x="4436256" y="6780110"/>
            <a:ext cx="4111652" cy="389467"/>
          </a:xfrm>
          <a:prstGeom prst="rect">
            <a:avLst/>
          </a:prstGeom>
        </p:spPr>
        <p:txBody>
          <a:bodyPr vert="horz" lIns="129892" tIns="64947" rIns="129892" bIns="64947" rtlCol="0" anchor="ctr"/>
          <a:lstStyle>
            <a:lvl1pPr algn="ctr">
              <a:defRPr sz="1700">
                <a:solidFill>
                  <a:schemeClr val="tx1">
                    <a:tint val="75000"/>
                  </a:schemeClr>
                </a:solidFill>
                <a:latin typeface="Times New Roman"/>
              </a:defRPr>
            </a:lvl1pPr>
          </a:lstStyle>
          <a:p>
            <a:endParaRPr lang="en-US" dirty="0"/>
          </a:p>
        </p:txBody>
      </p:sp>
      <p:sp>
        <p:nvSpPr>
          <p:cNvPr id="6" name="Slide Number Placeholder 5"/>
          <p:cNvSpPr>
            <a:spLocks noGrp="1"/>
          </p:cNvSpPr>
          <p:nvPr>
            <p:ph type="sldNum" sz="quarter" idx="4"/>
          </p:nvPr>
        </p:nvSpPr>
        <p:spPr>
          <a:xfrm>
            <a:off x="9305317" y="6780110"/>
            <a:ext cx="3029638" cy="389467"/>
          </a:xfrm>
          <a:prstGeom prst="rect">
            <a:avLst/>
          </a:prstGeom>
        </p:spPr>
        <p:txBody>
          <a:bodyPr vert="horz" lIns="129892" tIns="64947" rIns="129892" bIns="64947" rtlCol="0" anchor="ctr"/>
          <a:lstStyle>
            <a:lvl1pPr algn="r">
              <a:defRPr sz="1700">
                <a:solidFill>
                  <a:schemeClr val="tx1">
                    <a:tint val="75000"/>
                  </a:schemeClr>
                </a:solidFill>
                <a:latin typeface="Times New Roman"/>
              </a:defRPr>
            </a:lvl1pPr>
          </a:lstStyle>
          <a:p>
            <a:fld id="{18288952-07DD-45F2-92DF-2D7C6E70F14E}" type="slidenum">
              <a:rPr lang="en-US" smtClean="0"/>
              <a:pPr/>
              <a:t>‹#›</a:t>
            </a:fld>
            <a:endParaRPr lang="en-US" dirty="0"/>
          </a:p>
        </p:txBody>
      </p:sp>
    </p:spTree>
    <p:extLst>
      <p:ext uri="{BB962C8B-B14F-4D97-AF65-F5344CB8AC3E}">
        <p14:creationId xmlns:p14="http://schemas.microsoft.com/office/powerpoint/2010/main" val="1912420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1298925" rtl="0" eaLnBrk="1" latinLnBrk="0" hangingPunct="1">
        <a:spcBef>
          <a:spcPct val="0"/>
        </a:spcBef>
        <a:buNone/>
        <a:defRPr sz="6300" kern="1200">
          <a:solidFill>
            <a:schemeClr val="tx1"/>
          </a:solidFill>
          <a:latin typeface="Times"/>
          <a:ea typeface="+mj-ea"/>
          <a:cs typeface="+mj-cs"/>
        </a:defRPr>
      </a:lvl1pPr>
    </p:titleStyle>
    <p:bodyStyle>
      <a:lvl1pPr marL="487097" indent="-487097" algn="l" defTabSz="1298925" rtl="0" eaLnBrk="1" latinLnBrk="0" hangingPunct="1">
        <a:spcBef>
          <a:spcPct val="20000"/>
        </a:spcBef>
        <a:buFont typeface="Arial" pitchFamily="34" charset="0"/>
        <a:buChar char="•"/>
        <a:defRPr sz="4500" kern="1200">
          <a:solidFill>
            <a:schemeClr val="tx1"/>
          </a:solidFill>
          <a:latin typeface="Arial"/>
          <a:ea typeface="+mn-ea"/>
          <a:cs typeface="+mn-cs"/>
        </a:defRPr>
      </a:lvl1pPr>
      <a:lvl2pPr marL="1055377" indent="-405914" algn="l" defTabSz="1298925" rtl="0" eaLnBrk="1" latinLnBrk="0" hangingPunct="1">
        <a:spcBef>
          <a:spcPct val="20000"/>
        </a:spcBef>
        <a:buFont typeface="Arial" pitchFamily="34" charset="0"/>
        <a:buChar char="–"/>
        <a:defRPr sz="4000" kern="1200">
          <a:solidFill>
            <a:schemeClr val="tx1"/>
          </a:solidFill>
          <a:latin typeface="Arial"/>
          <a:ea typeface="+mn-ea"/>
          <a:cs typeface="+mn-cs"/>
        </a:defRPr>
      </a:lvl2pPr>
      <a:lvl3pPr marL="1623658" indent="-324731" algn="l" defTabSz="1298925" rtl="0" eaLnBrk="1" latinLnBrk="0" hangingPunct="1">
        <a:spcBef>
          <a:spcPct val="20000"/>
        </a:spcBef>
        <a:buFont typeface="Arial" pitchFamily="34" charset="0"/>
        <a:buChar char="•"/>
        <a:defRPr sz="3400" kern="1200">
          <a:solidFill>
            <a:schemeClr val="tx1"/>
          </a:solidFill>
          <a:latin typeface="Arial"/>
          <a:ea typeface="+mn-ea"/>
          <a:cs typeface="+mn-cs"/>
        </a:defRPr>
      </a:lvl3pPr>
      <a:lvl4pPr marL="2273121" indent="-324731" algn="l" defTabSz="1298925" rtl="0" eaLnBrk="1" latinLnBrk="0" hangingPunct="1">
        <a:spcBef>
          <a:spcPct val="20000"/>
        </a:spcBef>
        <a:buFont typeface="Arial" pitchFamily="34" charset="0"/>
        <a:buChar char="–"/>
        <a:defRPr sz="2800" kern="1200">
          <a:solidFill>
            <a:schemeClr val="tx1"/>
          </a:solidFill>
          <a:latin typeface="Arial"/>
          <a:ea typeface="+mn-ea"/>
          <a:cs typeface="+mn-cs"/>
        </a:defRPr>
      </a:lvl4pPr>
      <a:lvl5pPr marL="2922583" indent="-324731" algn="l" defTabSz="1298925" rtl="0" eaLnBrk="1" latinLnBrk="0" hangingPunct="1">
        <a:spcBef>
          <a:spcPct val="20000"/>
        </a:spcBef>
        <a:buFont typeface="Arial" pitchFamily="34" charset="0"/>
        <a:buChar char="»"/>
        <a:defRPr sz="2800" kern="1200">
          <a:solidFill>
            <a:schemeClr val="tx1"/>
          </a:solidFill>
          <a:latin typeface="Arial"/>
          <a:ea typeface="+mn-ea"/>
          <a:cs typeface="+mn-cs"/>
        </a:defRPr>
      </a:lvl5pPr>
      <a:lvl6pPr marL="3572046" indent="-324731" algn="l" defTabSz="1298925"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1509" indent="-324731" algn="l" defTabSz="1298925"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0974" indent="-324731" algn="l" defTabSz="1298925"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0435" indent="-324731" algn="l" defTabSz="1298925"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98925" rtl="0" eaLnBrk="1" latinLnBrk="0" hangingPunct="1">
        <a:defRPr sz="2600" kern="1200">
          <a:solidFill>
            <a:schemeClr val="tx1"/>
          </a:solidFill>
          <a:latin typeface="+mn-lt"/>
          <a:ea typeface="+mn-ea"/>
          <a:cs typeface="+mn-cs"/>
        </a:defRPr>
      </a:lvl1pPr>
      <a:lvl2pPr marL="649463" algn="l" defTabSz="1298925" rtl="0" eaLnBrk="1" latinLnBrk="0" hangingPunct="1">
        <a:defRPr sz="2600" kern="1200">
          <a:solidFill>
            <a:schemeClr val="tx1"/>
          </a:solidFill>
          <a:latin typeface="+mn-lt"/>
          <a:ea typeface="+mn-ea"/>
          <a:cs typeface="+mn-cs"/>
        </a:defRPr>
      </a:lvl2pPr>
      <a:lvl3pPr marL="1298925" algn="l" defTabSz="1298925" rtl="0" eaLnBrk="1" latinLnBrk="0" hangingPunct="1">
        <a:defRPr sz="2600" kern="1200">
          <a:solidFill>
            <a:schemeClr val="tx1"/>
          </a:solidFill>
          <a:latin typeface="+mn-lt"/>
          <a:ea typeface="+mn-ea"/>
          <a:cs typeface="+mn-cs"/>
        </a:defRPr>
      </a:lvl3pPr>
      <a:lvl4pPr marL="1948389" algn="l" defTabSz="1298925" rtl="0" eaLnBrk="1" latinLnBrk="0" hangingPunct="1">
        <a:defRPr sz="2600" kern="1200">
          <a:solidFill>
            <a:schemeClr val="tx1"/>
          </a:solidFill>
          <a:latin typeface="+mn-lt"/>
          <a:ea typeface="+mn-ea"/>
          <a:cs typeface="+mn-cs"/>
        </a:defRPr>
      </a:lvl4pPr>
      <a:lvl5pPr marL="2597852" algn="l" defTabSz="1298925" rtl="0" eaLnBrk="1" latinLnBrk="0" hangingPunct="1">
        <a:defRPr sz="2600" kern="1200">
          <a:solidFill>
            <a:schemeClr val="tx1"/>
          </a:solidFill>
          <a:latin typeface="+mn-lt"/>
          <a:ea typeface="+mn-ea"/>
          <a:cs typeface="+mn-cs"/>
        </a:defRPr>
      </a:lvl5pPr>
      <a:lvl6pPr marL="3247315" algn="l" defTabSz="1298925" rtl="0" eaLnBrk="1" latinLnBrk="0" hangingPunct="1">
        <a:defRPr sz="2600" kern="1200">
          <a:solidFill>
            <a:schemeClr val="tx1"/>
          </a:solidFill>
          <a:latin typeface="+mn-lt"/>
          <a:ea typeface="+mn-ea"/>
          <a:cs typeface="+mn-cs"/>
        </a:defRPr>
      </a:lvl6pPr>
      <a:lvl7pPr marL="3896777" algn="l" defTabSz="1298925" rtl="0" eaLnBrk="1" latinLnBrk="0" hangingPunct="1">
        <a:defRPr sz="2600" kern="1200">
          <a:solidFill>
            <a:schemeClr val="tx1"/>
          </a:solidFill>
          <a:latin typeface="+mn-lt"/>
          <a:ea typeface="+mn-ea"/>
          <a:cs typeface="+mn-cs"/>
        </a:defRPr>
      </a:lvl7pPr>
      <a:lvl8pPr marL="4546240" algn="l" defTabSz="1298925" rtl="0" eaLnBrk="1" latinLnBrk="0" hangingPunct="1">
        <a:defRPr sz="2600" kern="1200">
          <a:solidFill>
            <a:schemeClr val="tx1"/>
          </a:solidFill>
          <a:latin typeface="+mn-lt"/>
          <a:ea typeface="+mn-ea"/>
          <a:cs typeface="+mn-cs"/>
        </a:defRPr>
      </a:lvl8pPr>
      <a:lvl9pPr marL="5195704" algn="l" defTabSz="1298925"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en.wikipedia.org/wiki/Bulk_synchronous_paralle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2"/>
          <p:cNvSpPr>
            <a:spLocks noChangeArrowheads="1"/>
          </p:cNvSpPr>
          <p:nvPr/>
        </p:nvSpPr>
        <p:spPr bwMode="auto">
          <a:xfrm>
            <a:off x="865612" y="2465493"/>
            <a:ext cx="11036539"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6969" tIns="63484" rIns="126969" bIns="63484" anchor="ctr"/>
          <a:lstStyle/>
          <a:p>
            <a:pPr algn="ctr"/>
            <a:r>
              <a:rPr lang="en-US" sz="6100" dirty="0">
                <a:solidFill>
                  <a:schemeClr val="tx2"/>
                </a:solidFill>
                <a:latin typeface="Times New Roman"/>
              </a:rPr>
              <a:t>CS 425 / ECE 428 </a:t>
            </a:r>
          </a:p>
          <a:p>
            <a:pPr algn="ctr"/>
            <a:r>
              <a:rPr lang="en-US" sz="6100" dirty="0">
                <a:solidFill>
                  <a:schemeClr val="tx2"/>
                </a:solidFill>
                <a:latin typeface="Times New Roman"/>
              </a:rPr>
              <a:t>Distributed Systems</a:t>
            </a:r>
          </a:p>
          <a:p>
            <a:pPr algn="ctr"/>
            <a:r>
              <a:rPr lang="en-US" sz="6100" dirty="0">
                <a:solidFill>
                  <a:schemeClr val="tx2"/>
                </a:solidFill>
                <a:latin typeface="Times New Roman"/>
              </a:rPr>
              <a:t>Fall 2025</a:t>
            </a:r>
          </a:p>
        </p:txBody>
      </p:sp>
      <p:sp>
        <p:nvSpPr>
          <p:cNvPr id="15362" name="Rectangle 3"/>
          <p:cNvSpPr>
            <a:spLocks noChangeArrowheads="1"/>
          </p:cNvSpPr>
          <p:nvPr/>
        </p:nvSpPr>
        <p:spPr bwMode="auto">
          <a:xfrm>
            <a:off x="1081881" y="4572000"/>
            <a:ext cx="10945258" cy="1869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6969" tIns="63484" rIns="126969" bIns="63484"/>
          <a:lstStyle/>
          <a:p>
            <a:pPr algn="ctr">
              <a:spcBef>
                <a:spcPct val="20000"/>
              </a:spcBef>
            </a:pPr>
            <a:r>
              <a:rPr lang="en-US" sz="3900" dirty="0">
                <a:latin typeface="Times New Roman"/>
              </a:rPr>
              <a:t>Aishwarya Ganesan </a:t>
            </a:r>
          </a:p>
          <a:p>
            <a:pPr algn="ctr">
              <a:spcBef>
                <a:spcPct val="20000"/>
              </a:spcBef>
            </a:pPr>
            <a:r>
              <a:rPr lang="en-US" sz="3900" dirty="0">
                <a:latin typeface="Times New Roman"/>
              </a:rPr>
              <a:t>W/ Indranil Gupta (Indy)</a:t>
            </a:r>
          </a:p>
          <a:p>
            <a:pPr algn="ctr">
              <a:spcBef>
                <a:spcPct val="20000"/>
              </a:spcBef>
            </a:pPr>
            <a:r>
              <a:rPr lang="en-US" sz="3900" i="1" dirty="0">
                <a:latin typeface="Times New Roman"/>
              </a:rPr>
              <a:t>Lecture 26: Graph Processing, Machine Learning </a:t>
            </a:r>
          </a:p>
        </p:txBody>
      </p:sp>
      <p:sp>
        <p:nvSpPr>
          <p:cNvPr id="4" name="Rectangle 3"/>
          <p:cNvSpPr/>
          <p:nvPr/>
        </p:nvSpPr>
        <p:spPr>
          <a:xfrm>
            <a:off x="10759281" y="6629400"/>
            <a:ext cx="2082621" cy="461665"/>
          </a:xfrm>
          <a:prstGeom prst="rect">
            <a:avLst/>
          </a:prstGeom>
        </p:spPr>
        <p:txBody>
          <a:bodyPr wrap="none">
            <a:spAutoFit/>
          </a:bodyPr>
          <a:lstStyle/>
          <a:p>
            <a:r>
              <a:rPr lang="en-US" dirty="0"/>
              <a:t>All slides © IG</a:t>
            </a:r>
          </a:p>
        </p:txBody>
      </p:sp>
    </p:spTree>
    <p:extLst>
      <p:ext uri="{BB962C8B-B14F-4D97-AF65-F5344CB8AC3E}">
        <p14:creationId xmlns:p14="http://schemas.microsoft.com/office/powerpoint/2010/main" val="125367506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2"/>
          <p:cNvSpPr>
            <a:spLocks noGrp="1"/>
          </p:cNvSpPr>
          <p:nvPr>
            <p:ph idx="1"/>
          </p:nvPr>
        </p:nvSpPr>
        <p:spPr>
          <a:xfrm>
            <a:off x="324604" y="2032000"/>
            <a:ext cx="9305317" cy="4226560"/>
          </a:xfrm>
        </p:spPr>
        <p:txBody>
          <a:bodyPr>
            <a:normAutofit fontScale="92500" lnSpcReduction="10000"/>
          </a:bodyPr>
          <a:lstStyle/>
          <a:p>
            <a:r>
              <a:rPr lang="en-US" sz="3400" dirty="0">
                <a:latin typeface="Times New Roman" charset="0"/>
                <a:ea typeface="ＭＳ Ｐゴシック" charset="0"/>
                <a:cs typeface="ＭＳ Ｐゴシック" charset="0"/>
              </a:rPr>
              <a:t>How to decide which server a given vertex is assigned to?</a:t>
            </a:r>
          </a:p>
          <a:p>
            <a:r>
              <a:rPr lang="en-US" sz="3400" dirty="0">
                <a:latin typeface="Times New Roman" charset="0"/>
                <a:ea typeface="ＭＳ Ｐゴシック" charset="0"/>
                <a:cs typeface="ＭＳ Ｐゴシック" charset="0"/>
              </a:rPr>
              <a:t>Different options</a:t>
            </a:r>
          </a:p>
          <a:p>
            <a:pPr lvl="1"/>
            <a:r>
              <a:rPr lang="en-US" sz="2800" dirty="0">
                <a:solidFill>
                  <a:srgbClr val="008000"/>
                </a:solidFill>
                <a:latin typeface="Times New Roman" charset="0"/>
                <a:ea typeface="ＭＳ Ｐゴシック" charset="0"/>
              </a:rPr>
              <a:t>Hash-based</a:t>
            </a:r>
            <a:r>
              <a:rPr lang="en-US" sz="2800" dirty="0">
                <a:latin typeface="Times New Roman" charset="0"/>
                <a:ea typeface="ＭＳ Ｐゴシック" charset="0"/>
              </a:rPr>
              <a:t>: Hash(vertex id) modulo number of servers</a:t>
            </a:r>
          </a:p>
          <a:p>
            <a:pPr lvl="2"/>
            <a:r>
              <a:rPr lang="en-US" sz="2300" dirty="0">
                <a:latin typeface="Times New Roman" charset="0"/>
                <a:ea typeface="ＭＳ Ｐゴシック" charset="0"/>
              </a:rPr>
              <a:t>Remember consistent hashing from P2P systems?!</a:t>
            </a:r>
          </a:p>
          <a:p>
            <a:pPr lvl="1"/>
            <a:r>
              <a:rPr lang="en-US" sz="2800" dirty="0">
                <a:solidFill>
                  <a:srgbClr val="008000"/>
                </a:solidFill>
                <a:latin typeface="Times New Roman" charset="0"/>
                <a:ea typeface="ＭＳ Ｐゴシック" charset="0"/>
              </a:rPr>
              <a:t>Locality-based</a:t>
            </a:r>
            <a:r>
              <a:rPr lang="en-US" sz="2800" dirty="0">
                <a:latin typeface="Times New Roman" charset="0"/>
                <a:ea typeface="ＭＳ Ｐゴシック" charset="0"/>
              </a:rPr>
              <a:t>: Assign vertices with more neighbors to the same server as its neighbors</a:t>
            </a:r>
          </a:p>
          <a:p>
            <a:pPr lvl="2"/>
            <a:r>
              <a:rPr lang="en-US" sz="2300" dirty="0">
                <a:latin typeface="Times New Roman" charset="0"/>
                <a:ea typeface="ＭＳ Ｐゴシック" charset="0"/>
              </a:rPr>
              <a:t>Reduces server to server communication volume after each iteration</a:t>
            </a:r>
          </a:p>
          <a:p>
            <a:pPr lvl="2"/>
            <a:r>
              <a:rPr lang="en-US" sz="2300" dirty="0">
                <a:latin typeface="Times New Roman" charset="0"/>
                <a:ea typeface="ＭＳ Ｐゴシック" charset="0"/>
              </a:rPr>
              <a:t>Need to be careful: some “intelligent” locality-based schemes may take up a lot of upfront time and may not give sufficient benefits!</a:t>
            </a:r>
          </a:p>
        </p:txBody>
      </p:sp>
      <p:sp>
        <p:nvSpPr>
          <p:cNvPr id="4" name="Title 1"/>
          <p:cNvSpPr txBox="1">
            <a:spLocks/>
          </p:cNvSpPr>
          <p:nvPr/>
        </p:nvSpPr>
        <p:spPr bwMode="auto">
          <a:xfrm>
            <a:off x="649208" y="514773"/>
            <a:ext cx="11902149" cy="866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9909" tIns="64954" rIns="129909" bIns="64954"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a:lstStyle>
          <a:p>
            <a:pPr algn="l">
              <a:defRPr/>
            </a:pPr>
            <a:r>
              <a:rPr lang="en-US" sz="4500" kern="0" dirty="0">
                <a:solidFill>
                  <a:schemeClr val="bg1"/>
                </a:solidFill>
                <a:latin typeface="Whitney-BlackSC" pitchFamily="50" charset="0"/>
              </a:rPr>
              <a:t>Assigning Vertices</a:t>
            </a:r>
            <a:endParaRPr lang="en-US" sz="4500" kern="0" dirty="0">
              <a:solidFill>
                <a:schemeClr val="bg1"/>
              </a:solidFill>
              <a:latin typeface="Whitney-Black" pitchFamily="50" charset="0"/>
            </a:endParaRPr>
          </a:p>
        </p:txBody>
      </p:sp>
      <p:sp>
        <p:nvSpPr>
          <p:cNvPr id="2" name="Slide Number Placeholder 1">
            <a:extLst>
              <a:ext uri="{FF2B5EF4-FFF2-40B4-BE49-F238E27FC236}">
                <a16:creationId xmlns:a16="http://schemas.microsoft.com/office/drawing/2014/main" id="{361EA919-DAC2-FCD5-D030-1D035770EF84}"/>
              </a:ext>
            </a:extLst>
          </p:cNvPr>
          <p:cNvSpPr txBox="1">
            <a:spLocks/>
          </p:cNvSpPr>
          <p:nvPr/>
        </p:nvSpPr>
        <p:spPr>
          <a:xfrm>
            <a:off x="11749881" y="6584952"/>
            <a:ext cx="585074" cy="365125"/>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defRPr/>
            </a:pPr>
            <a:fld id="{10CF8EBF-B98F-E04E-82EC-984B70870C6D}" type="slidenum">
              <a:rPr lang="en-US"/>
              <a:pPr>
                <a:defRPr/>
              </a:pPr>
              <a:t>10</a:t>
            </a:fld>
            <a:endParaRPr lang="en-US" dirty="0"/>
          </a:p>
        </p:txBody>
      </p:sp>
    </p:spTree>
    <p:extLst>
      <p:ext uri="{BB962C8B-B14F-4D97-AF65-F5344CB8AC3E}">
        <p14:creationId xmlns:p14="http://schemas.microsoft.com/office/powerpoint/2010/main" val="72662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2"/>
          <p:cNvSpPr>
            <a:spLocks noGrp="1"/>
          </p:cNvSpPr>
          <p:nvPr>
            <p:ph idx="1"/>
          </p:nvPr>
        </p:nvSpPr>
        <p:spPr>
          <a:xfrm>
            <a:off x="324604" y="2032000"/>
            <a:ext cx="9305317" cy="4226560"/>
          </a:xfrm>
        </p:spPr>
        <p:txBody>
          <a:bodyPr>
            <a:normAutofit fontScale="92500" lnSpcReduction="20000"/>
          </a:bodyPr>
          <a:lstStyle/>
          <a:p>
            <a:pPr>
              <a:spcBef>
                <a:spcPts val="710"/>
              </a:spcBef>
              <a:spcAft>
                <a:spcPts val="710"/>
              </a:spcAft>
            </a:pPr>
            <a:r>
              <a:rPr lang="en-US" altLang="ko-KR" sz="2800" dirty="0">
                <a:latin typeface="Times New Roman" charset="0"/>
                <a:ea typeface="ＭＳ Ｐゴシック" charset="0"/>
                <a:cs typeface="ＭＳ Ｐゴシック" charset="0"/>
              </a:rPr>
              <a:t>Pregel uses the leader/worker model</a:t>
            </a:r>
          </a:p>
          <a:p>
            <a:pPr lvl="1"/>
            <a:r>
              <a:rPr lang="en-US" altLang="ko-KR" dirty="0">
                <a:latin typeface="Times New Roman" charset="0"/>
                <a:ea typeface="ＭＳ Ｐゴシック" charset="0"/>
              </a:rPr>
              <a:t>Leader (one server)</a:t>
            </a:r>
          </a:p>
          <a:p>
            <a:pPr lvl="2"/>
            <a:r>
              <a:rPr lang="en-US" altLang="ko-KR" sz="2300" dirty="0">
                <a:latin typeface="Times New Roman" charset="0"/>
                <a:ea typeface="ＭＳ Ｐゴシック" charset="0"/>
              </a:rPr>
              <a:t>Maintains list of worker servers</a:t>
            </a:r>
          </a:p>
          <a:p>
            <a:pPr lvl="2"/>
            <a:r>
              <a:rPr lang="en-US" altLang="ko-KR" sz="2300" dirty="0">
                <a:latin typeface="Times New Roman" charset="0"/>
                <a:ea typeface="ＭＳ Ｐゴシック" charset="0"/>
              </a:rPr>
              <a:t>Monitors workers; restarts them on failure</a:t>
            </a:r>
          </a:p>
          <a:p>
            <a:pPr lvl="2"/>
            <a:r>
              <a:rPr lang="en-US" altLang="ko-KR" sz="2300" dirty="0">
                <a:latin typeface="Times New Roman" charset="0"/>
                <a:ea typeface="ＭＳ Ｐゴシック" charset="0"/>
              </a:rPr>
              <a:t>Provides Web-UI monitoring tool of job progress</a:t>
            </a:r>
          </a:p>
          <a:p>
            <a:pPr lvl="1"/>
            <a:r>
              <a:rPr lang="en-US" altLang="ko-KR" dirty="0">
                <a:latin typeface="Times New Roman" charset="0"/>
                <a:ea typeface="ＭＳ Ｐゴシック" charset="0"/>
              </a:rPr>
              <a:t>Worker (rest of the servers)</a:t>
            </a:r>
          </a:p>
          <a:p>
            <a:pPr lvl="2"/>
            <a:r>
              <a:rPr lang="en-US" altLang="ko-KR" sz="2300" dirty="0">
                <a:latin typeface="Times New Roman" charset="0"/>
                <a:ea typeface="ＭＳ Ｐゴシック" charset="0"/>
              </a:rPr>
              <a:t>Processes its vertices</a:t>
            </a:r>
          </a:p>
          <a:p>
            <a:pPr lvl="2"/>
            <a:r>
              <a:rPr lang="en-US" altLang="ko-KR" sz="2300" dirty="0">
                <a:latin typeface="Times New Roman" charset="0"/>
                <a:ea typeface="ＭＳ Ｐゴシック" charset="0"/>
              </a:rPr>
              <a:t>Communicates with the other workers</a:t>
            </a:r>
            <a:endParaRPr lang="en-US" altLang="ko-KR" sz="2800" dirty="0">
              <a:latin typeface="Times New Roman" charset="0"/>
              <a:ea typeface="ＭＳ Ｐゴシック" charset="0"/>
            </a:endParaRPr>
          </a:p>
          <a:p>
            <a:pPr>
              <a:spcBef>
                <a:spcPts val="710"/>
              </a:spcBef>
              <a:spcAft>
                <a:spcPts val="710"/>
              </a:spcAft>
            </a:pPr>
            <a:r>
              <a:rPr lang="en-US" altLang="ko-KR" sz="2800" dirty="0">
                <a:latin typeface="Times New Roman" charset="0"/>
                <a:ea typeface="ＭＳ Ｐゴシック" charset="0"/>
                <a:cs typeface="ＭＳ Ｐゴシック" charset="0"/>
              </a:rPr>
              <a:t>Persistent data is stored as files on a distributed storage system (such as GFS or </a:t>
            </a:r>
            <a:r>
              <a:rPr lang="en-US" altLang="ko-KR" sz="2800" dirty="0" err="1">
                <a:latin typeface="Times New Roman" charset="0"/>
                <a:ea typeface="ＭＳ Ｐゴシック" charset="0"/>
                <a:cs typeface="ＭＳ Ｐゴシック" charset="0"/>
              </a:rPr>
              <a:t>BigTable</a:t>
            </a:r>
            <a:r>
              <a:rPr lang="en-US" altLang="ko-KR" sz="2800" dirty="0">
                <a:latin typeface="Times New Roman" charset="0"/>
                <a:ea typeface="ＭＳ Ｐゴシック" charset="0"/>
                <a:cs typeface="ＭＳ Ｐゴシック" charset="0"/>
              </a:rPr>
              <a:t>)</a:t>
            </a:r>
          </a:p>
          <a:p>
            <a:pPr>
              <a:spcBef>
                <a:spcPts val="710"/>
              </a:spcBef>
              <a:spcAft>
                <a:spcPts val="710"/>
              </a:spcAft>
            </a:pPr>
            <a:r>
              <a:rPr lang="en-US" altLang="ko-KR" sz="2800" dirty="0">
                <a:latin typeface="Times New Roman" charset="0"/>
                <a:ea typeface="ＭＳ Ｐゴシック" charset="0"/>
                <a:cs typeface="ＭＳ Ｐゴシック" charset="0"/>
              </a:rPr>
              <a:t>Temporary data is stored on local disk</a:t>
            </a:r>
          </a:p>
        </p:txBody>
      </p:sp>
      <p:sp>
        <p:nvSpPr>
          <p:cNvPr id="4" name="Title 1"/>
          <p:cNvSpPr txBox="1">
            <a:spLocks/>
          </p:cNvSpPr>
          <p:nvPr/>
        </p:nvSpPr>
        <p:spPr bwMode="auto">
          <a:xfrm>
            <a:off x="649208" y="514773"/>
            <a:ext cx="11902149" cy="866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9909" tIns="64954" rIns="129909" bIns="64954"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a:lstStyle>
          <a:p>
            <a:pPr algn="l">
              <a:defRPr/>
            </a:pPr>
            <a:r>
              <a:rPr lang="en-US" sz="4500" kern="0" dirty="0" err="1">
                <a:solidFill>
                  <a:schemeClr val="bg1"/>
                </a:solidFill>
                <a:latin typeface="Whitney-BlackSC" pitchFamily="50" charset="0"/>
              </a:rPr>
              <a:t>Pregel</a:t>
            </a:r>
            <a:r>
              <a:rPr lang="en-US" sz="4500" kern="0" dirty="0">
                <a:solidFill>
                  <a:schemeClr val="bg1"/>
                </a:solidFill>
                <a:latin typeface="Whitney-BlackSC" pitchFamily="50" charset="0"/>
              </a:rPr>
              <a:t> System By Google</a:t>
            </a:r>
            <a:endParaRPr lang="en-US" sz="4500" kern="0" dirty="0">
              <a:solidFill>
                <a:schemeClr val="bg1"/>
              </a:solidFill>
              <a:latin typeface="Whitney-Black" pitchFamily="50" charset="0"/>
            </a:endParaRPr>
          </a:p>
        </p:txBody>
      </p:sp>
      <p:sp>
        <p:nvSpPr>
          <p:cNvPr id="2" name="Slide Number Placeholder 1">
            <a:extLst>
              <a:ext uri="{FF2B5EF4-FFF2-40B4-BE49-F238E27FC236}">
                <a16:creationId xmlns:a16="http://schemas.microsoft.com/office/drawing/2014/main" id="{EADDAD51-276F-C3A5-A6E0-C185528DE0E0}"/>
              </a:ext>
            </a:extLst>
          </p:cNvPr>
          <p:cNvSpPr txBox="1">
            <a:spLocks/>
          </p:cNvSpPr>
          <p:nvPr/>
        </p:nvSpPr>
        <p:spPr>
          <a:xfrm>
            <a:off x="11749881" y="6584952"/>
            <a:ext cx="585074" cy="365125"/>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defRPr/>
            </a:pPr>
            <a:fld id="{10CF8EBF-B98F-E04E-82EC-984B70870C6D}" type="slidenum">
              <a:rPr lang="en-US"/>
              <a:pPr>
                <a:defRPr/>
              </a:pPr>
              <a:t>11</a:t>
            </a:fld>
            <a:endParaRPr lang="en-US" dirty="0"/>
          </a:p>
        </p:txBody>
      </p:sp>
    </p:spTree>
    <p:extLst>
      <p:ext uri="{BB962C8B-B14F-4D97-AF65-F5344CB8AC3E}">
        <p14:creationId xmlns:p14="http://schemas.microsoft.com/office/powerpoint/2010/main" val="914170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p:cNvSpPr>
            <a:spLocks noGrp="1"/>
          </p:cNvSpPr>
          <p:nvPr>
            <p:ph idx="1"/>
          </p:nvPr>
        </p:nvSpPr>
        <p:spPr>
          <a:xfrm>
            <a:off x="324604" y="2032000"/>
            <a:ext cx="11272877" cy="5054600"/>
          </a:xfrm>
        </p:spPr>
        <p:txBody>
          <a:bodyPr>
            <a:normAutofit fontScale="92500" lnSpcReduction="20000"/>
          </a:bodyPr>
          <a:lstStyle/>
          <a:p>
            <a:pPr marL="649544" indent="-649544">
              <a:spcBef>
                <a:spcPts val="710"/>
              </a:spcBef>
              <a:spcAft>
                <a:spcPts val="710"/>
              </a:spcAft>
              <a:buFont typeface="Times New Roman" charset="0"/>
              <a:buAutoNum type="arabicPeriod"/>
            </a:pPr>
            <a:r>
              <a:rPr lang="en-US" altLang="ko-KR" sz="2300" dirty="0">
                <a:latin typeface="Times New Roman" charset="0"/>
                <a:ea typeface="ＭＳ Ｐゴシック" charset="0"/>
                <a:cs typeface="ＭＳ Ｐゴシック" charset="0"/>
              </a:rPr>
              <a:t>Many copies of the program begin executing on a cluster</a:t>
            </a:r>
          </a:p>
          <a:p>
            <a:pPr marL="649544" indent="-649544">
              <a:spcBef>
                <a:spcPts val="710"/>
              </a:spcBef>
              <a:spcAft>
                <a:spcPts val="710"/>
              </a:spcAft>
              <a:buFont typeface="Times New Roman" charset="0"/>
              <a:buAutoNum type="arabicPeriod"/>
            </a:pPr>
            <a:r>
              <a:rPr lang="en-US" altLang="ko-KR" sz="2300" dirty="0">
                <a:latin typeface="Times New Roman" charset="0"/>
                <a:ea typeface="ＭＳ Ｐゴシック" charset="0"/>
                <a:cs typeface="ＭＳ Ｐゴシック" charset="0"/>
              </a:rPr>
              <a:t>The leader (“Master” originally) assigns a partition of input (vertices) to each worker</a:t>
            </a:r>
          </a:p>
          <a:p>
            <a:pPr marL="1217895" lvl="1" indent="-649544">
              <a:spcBef>
                <a:spcPts val="710"/>
              </a:spcBef>
              <a:spcAft>
                <a:spcPts val="710"/>
              </a:spcAft>
            </a:pPr>
            <a:r>
              <a:rPr lang="en-US" altLang="ko-KR" sz="2000" dirty="0">
                <a:latin typeface="Times New Roman" charset="0"/>
                <a:ea typeface="ＭＳ Ｐゴシック" charset="0"/>
              </a:rPr>
              <a:t>Each worker loads the vertices and marks them as </a:t>
            </a:r>
            <a:r>
              <a:rPr lang="en-US" altLang="ko-KR" sz="2000" i="1" dirty="0">
                <a:latin typeface="Times New Roman" charset="0"/>
                <a:ea typeface="ＭＳ Ｐゴシック" charset="0"/>
              </a:rPr>
              <a:t>active</a:t>
            </a:r>
          </a:p>
          <a:p>
            <a:pPr marL="649544" indent="-649544">
              <a:spcBef>
                <a:spcPts val="710"/>
              </a:spcBef>
              <a:spcAft>
                <a:spcPts val="710"/>
              </a:spcAft>
              <a:buFont typeface="Times New Roman" charset="0"/>
              <a:buAutoNum type="arabicPeriod"/>
            </a:pPr>
            <a:r>
              <a:rPr lang="en-US" altLang="ko-KR" sz="2300" dirty="0">
                <a:latin typeface="Times New Roman" charset="0"/>
                <a:ea typeface="ＭＳ Ｐゴシック" charset="0"/>
                <a:cs typeface="ＭＳ Ｐゴシック" charset="0"/>
              </a:rPr>
              <a:t>The leader instructs each worker to perform an iteration</a:t>
            </a:r>
          </a:p>
          <a:p>
            <a:pPr marL="1217895" lvl="1" indent="-649544">
              <a:spcBef>
                <a:spcPts val="710"/>
              </a:spcBef>
              <a:spcAft>
                <a:spcPts val="710"/>
              </a:spcAft>
            </a:pPr>
            <a:r>
              <a:rPr lang="en-US" altLang="ko-KR" sz="2000" dirty="0">
                <a:solidFill>
                  <a:srgbClr val="000000"/>
                </a:solidFill>
                <a:latin typeface="Times New Roman" charset="0"/>
                <a:ea typeface="ＭＳ Ｐゴシック" charset="0"/>
              </a:rPr>
              <a:t>Each worker loops through its active vertices &amp; computes for each vertex</a:t>
            </a:r>
          </a:p>
          <a:p>
            <a:pPr marL="1217895" lvl="1" indent="-649544">
              <a:spcBef>
                <a:spcPts val="710"/>
              </a:spcBef>
              <a:spcAft>
                <a:spcPts val="710"/>
              </a:spcAft>
            </a:pPr>
            <a:r>
              <a:rPr lang="en-US" altLang="ko-KR" sz="2000" dirty="0">
                <a:solidFill>
                  <a:srgbClr val="000000"/>
                </a:solidFill>
                <a:latin typeface="Times New Roman" charset="0"/>
                <a:ea typeface="ＭＳ Ｐゴシック" charset="0"/>
              </a:rPr>
              <a:t>Messages can be sent whenever, but need to be delivered before the end of the iteration (i.e., the barrier)</a:t>
            </a:r>
          </a:p>
          <a:p>
            <a:pPr marL="1217895" lvl="1" indent="-649544">
              <a:spcBef>
                <a:spcPts val="710"/>
              </a:spcBef>
              <a:spcAft>
                <a:spcPts val="710"/>
              </a:spcAft>
            </a:pPr>
            <a:r>
              <a:rPr lang="en-US" altLang="ko-KR" sz="2000" dirty="0">
                <a:solidFill>
                  <a:srgbClr val="000000"/>
                </a:solidFill>
                <a:latin typeface="Times New Roman" charset="0"/>
                <a:ea typeface="ＭＳ Ｐゴシック" charset="0"/>
              </a:rPr>
              <a:t>Worker informs leader after completing an iteration; sends #active vertices for next iteration, and any aggregator values</a:t>
            </a:r>
          </a:p>
          <a:p>
            <a:pPr marL="1217895" lvl="1" indent="-649544">
              <a:spcBef>
                <a:spcPts val="710"/>
              </a:spcBef>
              <a:spcAft>
                <a:spcPts val="710"/>
              </a:spcAft>
            </a:pPr>
            <a:r>
              <a:rPr lang="en-US" altLang="ko-KR" sz="2000" dirty="0">
                <a:solidFill>
                  <a:srgbClr val="000000"/>
                </a:solidFill>
                <a:latin typeface="Times New Roman" charset="0"/>
                <a:ea typeface="ＭＳ Ｐゴシック" charset="0"/>
              </a:rPr>
              <a:t>When all workers reach iteration barrier, leader starts next iteration</a:t>
            </a:r>
          </a:p>
          <a:p>
            <a:pPr marL="649544" indent="-649544">
              <a:spcBef>
                <a:spcPts val="710"/>
              </a:spcBef>
              <a:spcAft>
                <a:spcPts val="710"/>
              </a:spcAft>
              <a:buFont typeface="Times New Roman" charset="0"/>
              <a:buAutoNum type="arabicPeriod"/>
            </a:pPr>
            <a:r>
              <a:rPr lang="en-US" altLang="ko-KR" sz="2300" dirty="0">
                <a:latin typeface="Times New Roman" charset="0"/>
                <a:ea typeface="ＭＳ Ｐゴシック" charset="0"/>
                <a:cs typeface="ＭＳ Ｐゴシック" charset="0"/>
              </a:rPr>
              <a:t>Computation halts when, in some iteration: no vertices are active and when no messages are in transit</a:t>
            </a:r>
          </a:p>
          <a:p>
            <a:pPr marL="649544" indent="-649544">
              <a:spcBef>
                <a:spcPts val="710"/>
              </a:spcBef>
              <a:spcAft>
                <a:spcPts val="710"/>
              </a:spcAft>
              <a:buFont typeface="Times New Roman" charset="0"/>
              <a:buAutoNum type="arabicPeriod"/>
            </a:pPr>
            <a:r>
              <a:rPr lang="en-US" altLang="ko-KR" sz="2300" dirty="0">
                <a:latin typeface="Times New Roman" charset="0"/>
                <a:ea typeface="ＭＳ Ｐゴシック" charset="0"/>
                <a:cs typeface="ＭＳ Ｐゴシック" charset="0"/>
              </a:rPr>
              <a:t>Leader instructs each worker to save its portion of the graph</a:t>
            </a:r>
          </a:p>
        </p:txBody>
      </p:sp>
      <p:sp>
        <p:nvSpPr>
          <p:cNvPr id="4" name="Title 1"/>
          <p:cNvSpPr txBox="1">
            <a:spLocks/>
          </p:cNvSpPr>
          <p:nvPr/>
        </p:nvSpPr>
        <p:spPr bwMode="auto">
          <a:xfrm>
            <a:off x="649208" y="514773"/>
            <a:ext cx="11902149" cy="866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9909" tIns="64954" rIns="129909" bIns="64954"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a:lstStyle>
          <a:p>
            <a:pPr algn="l">
              <a:defRPr/>
            </a:pPr>
            <a:r>
              <a:rPr lang="en-US" sz="4500" kern="0" dirty="0" err="1">
                <a:solidFill>
                  <a:schemeClr val="bg1"/>
                </a:solidFill>
                <a:latin typeface="Whitney-BlackSC" pitchFamily="50" charset="0"/>
              </a:rPr>
              <a:t>Pregel</a:t>
            </a:r>
            <a:r>
              <a:rPr lang="en-US" sz="4500" kern="0" dirty="0">
                <a:solidFill>
                  <a:schemeClr val="bg1"/>
                </a:solidFill>
                <a:latin typeface="Whitney-BlackSC" pitchFamily="50" charset="0"/>
              </a:rPr>
              <a:t> Execution</a:t>
            </a:r>
            <a:endParaRPr lang="en-US" sz="4500" kern="0" dirty="0">
              <a:solidFill>
                <a:schemeClr val="bg1"/>
              </a:solidFill>
              <a:latin typeface="Whitney-Black" pitchFamily="50" charset="0"/>
            </a:endParaRPr>
          </a:p>
        </p:txBody>
      </p:sp>
      <p:sp>
        <p:nvSpPr>
          <p:cNvPr id="2" name="Slide Number Placeholder 1">
            <a:extLst>
              <a:ext uri="{FF2B5EF4-FFF2-40B4-BE49-F238E27FC236}">
                <a16:creationId xmlns:a16="http://schemas.microsoft.com/office/drawing/2014/main" id="{075F51B2-56EC-B0B4-C980-5F719AC48E33}"/>
              </a:ext>
            </a:extLst>
          </p:cNvPr>
          <p:cNvSpPr txBox="1">
            <a:spLocks/>
          </p:cNvSpPr>
          <p:nvPr/>
        </p:nvSpPr>
        <p:spPr>
          <a:xfrm>
            <a:off x="11749881" y="6584952"/>
            <a:ext cx="585074" cy="365125"/>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defRPr/>
            </a:pPr>
            <a:fld id="{10CF8EBF-B98F-E04E-82EC-984B70870C6D}" type="slidenum">
              <a:rPr lang="en-US"/>
              <a:pPr>
                <a:defRPr/>
              </a:pPr>
              <a:t>12</a:t>
            </a:fld>
            <a:endParaRPr lang="en-US" dirty="0"/>
          </a:p>
        </p:txBody>
      </p:sp>
    </p:spTree>
    <p:extLst>
      <p:ext uri="{BB962C8B-B14F-4D97-AF65-F5344CB8AC3E}">
        <p14:creationId xmlns:p14="http://schemas.microsoft.com/office/powerpoint/2010/main" val="2428646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2"/>
          <p:cNvSpPr>
            <a:spLocks noGrp="1"/>
          </p:cNvSpPr>
          <p:nvPr>
            <p:ph idx="1"/>
          </p:nvPr>
        </p:nvSpPr>
        <p:spPr>
          <a:xfrm>
            <a:off x="324604" y="2032000"/>
            <a:ext cx="9305317" cy="4226560"/>
          </a:xfrm>
        </p:spPr>
        <p:txBody>
          <a:bodyPr>
            <a:normAutofit fontScale="92500" lnSpcReduction="20000"/>
          </a:bodyPr>
          <a:lstStyle/>
          <a:p>
            <a:pPr>
              <a:spcBef>
                <a:spcPts val="710"/>
              </a:spcBef>
              <a:spcAft>
                <a:spcPts val="710"/>
              </a:spcAft>
            </a:pPr>
            <a:r>
              <a:rPr lang="en-US" altLang="ko-KR" sz="2300" b="1" dirty="0">
                <a:latin typeface="Times New Roman" charset="0"/>
                <a:ea typeface="ＭＳ Ｐゴシック" charset="0"/>
                <a:cs typeface="ＭＳ Ｐゴシック" charset="0"/>
              </a:rPr>
              <a:t>Checkpointing</a:t>
            </a:r>
          </a:p>
          <a:p>
            <a:pPr lvl="1">
              <a:spcBef>
                <a:spcPts val="710"/>
              </a:spcBef>
              <a:spcAft>
                <a:spcPts val="710"/>
              </a:spcAft>
            </a:pPr>
            <a:r>
              <a:rPr lang="en-US" altLang="ko-KR" sz="2300" dirty="0">
                <a:latin typeface="Times New Roman" charset="0"/>
                <a:ea typeface="ＭＳ Ｐゴシック" charset="0"/>
              </a:rPr>
              <a:t>Periodically, at start of an iteration, leader instructs the workers to save state of their partitions to persistent storage</a:t>
            </a:r>
          </a:p>
          <a:p>
            <a:pPr lvl="2">
              <a:spcBef>
                <a:spcPts val="710"/>
              </a:spcBef>
              <a:spcAft>
                <a:spcPts val="710"/>
              </a:spcAft>
            </a:pPr>
            <a:r>
              <a:rPr lang="en-US" altLang="ko-KR" sz="2000" dirty="0">
                <a:latin typeface="Times New Roman" charset="0"/>
                <a:ea typeface="ＭＳ Ｐゴシック" charset="0"/>
              </a:rPr>
              <a:t>e.g., Vertex values, edge values, incoming messages</a:t>
            </a:r>
          </a:p>
          <a:p>
            <a:pPr>
              <a:spcBef>
                <a:spcPts val="710"/>
              </a:spcBef>
              <a:spcAft>
                <a:spcPts val="710"/>
              </a:spcAft>
            </a:pPr>
            <a:r>
              <a:rPr lang="en-US" altLang="ko-KR" sz="2300" b="1" dirty="0">
                <a:latin typeface="Times New Roman" charset="0"/>
                <a:ea typeface="ＭＳ Ｐゴシック" charset="0"/>
                <a:cs typeface="ＭＳ Ｐゴシック" charset="0"/>
              </a:rPr>
              <a:t>Failure detection </a:t>
            </a:r>
          </a:p>
          <a:p>
            <a:pPr lvl="1">
              <a:spcBef>
                <a:spcPts val="710"/>
              </a:spcBef>
              <a:spcAft>
                <a:spcPts val="710"/>
              </a:spcAft>
            </a:pPr>
            <a:r>
              <a:rPr lang="en-US" altLang="ko-KR" sz="2300" dirty="0">
                <a:latin typeface="Times New Roman" charset="0"/>
                <a:ea typeface="ＭＳ Ｐゴシック" charset="0"/>
              </a:rPr>
              <a:t>Using periodic “ping” messages from leader </a:t>
            </a:r>
            <a:r>
              <a:rPr lang="en-US" altLang="ko-KR" sz="2300" dirty="0">
                <a:latin typeface="Times New Roman" charset="0"/>
                <a:ea typeface="ＭＳ Ｐゴシック" charset="0"/>
                <a:sym typeface="Wingdings" charset="0"/>
              </a:rPr>
              <a:t> worker</a:t>
            </a:r>
            <a:endParaRPr lang="en-US" altLang="ko-KR" sz="2300" dirty="0">
              <a:latin typeface="Times New Roman" charset="0"/>
              <a:ea typeface="ＭＳ Ｐゴシック" charset="0"/>
            </a:endParaRPr>
          </a:p>
          <a:p>
            <a:pPr>
              <a:spcBef>
                <a:spcPts val="710"/>
              </a:spcBef>
              <a:spcAft>
                <a:spcPts val="710"/>
              </a:spcAft>
            </a:pPr>
            <a:r>
              <a:rPr lang="en-US" altLang="ko-KR" sz="2300" b="1" dirty="0">
                <a:latin typeface="Times New Roman" charset="0"/>
                <a:ea typeface="ＭＳ Ｐゴシック" charset="0"/>
                <a:cs typeface="ＭＳ Ｐゴシック" charset="0"/>
              </a:rPr>
              <a:t>Recovery</a:t>
            </a:r>
          </a:p>
          <a:p>
            <a:pPr lvl="1">
              <a:spcBef>
                <a:spcPts val="710"/>
              </a:spcBef>
              <a:spcAft>
                <a:spcPts val="710"/>
              </a:spcAft>
            </a:pPr>
            <a:r>
              <a:rPr lang="en-US" altLang="ko-KR" sz="2300" dirty="0">
                <a:latin typeface="Times New Roman" charset="0"/>
                <a:ea typeface="ＭＳ Ｐゴシック" charset="0"/>
              </a:rPr>
              <a:t>The leader reassigns graph partitions to the currently available workers</a:t>
            </a:r>
          </a:p>
          <a:p>
            <a:pPr lvl="1">
              <a:spcBef>
                <a:spcPts val="710"/>
              </a:spcBef>
              <a:spcAft>
                <a:spcPts val="710"/>
              </a:spcAft>
            </a:pPr>
            <a:r>
              <a:rPr lang="en-US" altLang="ko-KR" sz="2300" dirty="0">
                <a:latin typeface="Times New Roman" charset="0"/>
                <a:ea typeface="ＭＳ Ｐゴシック" charset="0"/>
              </a:rPr>
              <a:t>The workers all reload their partition state from most recent available checkpoint</a:t>
            </a:r>
          </a:p>
        </p:txBody>
      </p:sp>
      <p:sp>
        <p:nvSpPr>
          <p:cNvPr id="4" name="Title 1"/>
          <p:cNvSpPr txBox="1">
            <a:spLocks/>
          </p:cNvSpPr>
          <p:nvPr/>
        </p:nvSpPr>
        <p:spPr bwMode="auto">
          <a:xfrm>
            <a:off x="649208" y="514773"/>
            <a:ext cx="11902149" cy="866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9909" tIns="64954" rIns="129909" bIns="64954"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a:lstStyle>
          <a:p>
            <a:pPr algn="l">
              <a:defRPr/>
            </a:pPr>
            <a:r>
              <a:rPr lang="en-US" sz="4500" kern="0" dirty="0">
                <a:solidFill>
                  <a:schemeClr val="bg1"/>
                </a:solidFill>
                <a:latin typeface="Whitney-BlackSC" pitchFamily="50" charset="0"/>
              </a:rPr>
              <a:t>Fault-Tolerance in </a:t>
            </a:r>
            <a:r>
              <a:rPr lang="en-US" sz="4500" kern="0" dirty="0" err="1">
                <a:solidFill>
                  <a:schemeClr val="bg1"/>
                </a:solidFill>
                <a:latin typeface="Whitney-BlackSC" pitchFamily="50" charset="0"/>
              </a:rPr>
              <a:t>Pregel</a:t>
            </a:r>
            <a:endParaRPr lang="en-US" sz="4500" kern="0" dirty="0">
              <a:solidFill>
                <a:schemeClr val="bg1"/>
              </a:solidFill>
              <a:latin typeface="Whitney-Black" pitchFamily="50" charset="0"/>
            </a:endParaRPr>
          </a:p>
        </p:txBody>
      </p:sp>
      <p:sp>
        <p:nvSpPr>
          <p:cNvPr id="2" name="Slide Number Placeholder 1">
            <a:extLst>
              <a:ext uri="{FF2B5EF4-FFF2-40B4-BE49-F238E27FC236}">
                <a16:creationId xmlns:a16="http://schemas.microsoft.com/office/drawing/2014/main" id="{128983CB-66C4-4BB9-6B8E-6CA8E7B2E636}"/>
              </a:ext>
            </a:extLst>
          </p:cNvPr>
          <p:cNvSpPr txBox="1">
            <a:spLocks/>
          </p:cNvSpPr>
          <p:nvPr/>
        </p:nvSpPr>
        <p:spPr>
          <a:xfrm>
            <a:off x="11749881" y="6584952"/>
            <a:ext cx="585074" cy="365125"/>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defRPr/>
            </a:pPr>
            <a:fld id="{10CF8EBF-B98F-E04E-82EC-984B70870C6D}" type="slidenum">
              <a:rPr lang="en-US"/>
              <a:pPr>
                <a:defRPr/>
              </a:pPr>
              <a:t>13</a:t>
            </a:fld>
            <a:endParaRPr lang="en-US" dirty="0"/>
          </a:p>
        </p:txBody>
      </p:sp>
    </p:spTree>
    <p:extLst>
      <p:ext uri="{BB962C8B-B14F-4D97-AF65-F5344CB8AC3E}">
        <p14:creationId xmlns:p14="http://schemas.microsoft.com/office/powerpoint/2010/main" val="785913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2"/>
          <p:cNvSpPr>
            <a:spLocks noGrp="1"/>
          </p:cNvSpPr>
          <p:nvPr>
            <p:ph idx="1"/>
          </p:nvPr>
        </p:nvSpPr>
        <p:spPr>
          <a:xfrm>
            <a:off x="757409" y="2248747"/>
            <a:ext cx="9305317" cy="4226560"/>
          </a:xfrm>
        </p:spPr>
        <p:txBody>
          <a:bodyPr/>
          <a:lstStyle/>
          <a:p>
            <a:r>
              <a:rPr lang="en-US" sz="2800" dirty="0">
                <a:latin typeface="Times New Roman" charset="0"/>
                <a:ea typeface="ＭＳ Ｐゴシック" charset="0"/>
                <a:cs typeface="ＭＳ Ｐゴシック" charset="0"/>
              </a:rPr>
              <a:t>Shortest paths from one vertex to all vertices</a:t>
            </a:r>
          </a:p>
          <a:p>
            <a:pPr lvl="1"/>
            <a:r>
              <a:rPr lang="en-US" dirty="0">
                <a:latin typeface="Times New Roman" charset="0"/>
                <a:ea typeface="ＭＳ Ｐゴシック" charset="0"/>
              </a:rPr>
              <a:t>SSSP: “Single Source Shortest Path”</a:t>
            </a:r>
          </a:p>
          <a:p>
            <a:r>
              <a:rPr lang="en-US" sz="2800" dirty="0">
                <a:latin typeface="Times New Roman" charset="0"/>
                <a:ea typeface="ＭＳ Ｐゴシック" charset="0"/>
                <a:cs typeface="ＭＳ Ｐゴシック" charset="0"/>
              </a:rPr>
              <a:t>On 1 Billion vertex graph (tree)</a:t>
            </a:r>
          </a:p>
          <a:p>
            <a:pPr lvl="1"/>
            <a:r>
              <a:rPr lang="en-US" dirty="0">
                <a:latin typeface="Times New Roman" charset="0"/>
                <a:ea typeface="ＭＳ Ｐゴシック" charset="0"/>
              </a:rPr>
              <a:t>50 workers: 180 seconds</a:t>
            </a:r>
          </a:p>
          <a:p>
            <a:pPr lvl="1"/>
            <a:r>
              <a:rPr lang="en-US" dirty="0">
                <a:latin typeface="Times New Roman" charset="0"/>
                <a:ea typeface="ＭＳ Ｐゴシック" charset="0"/>
              </a:rPr>
              <a:t>800 workers: 20 seconds</a:t>
            </a:r>
          </a:p>
          <a:p>
            <a:r>
              <a:rPr lang="en-US" sz="2800" dirty="0">
                <a:latin typeface="Times New Roman" charset="0"/>
                <a:ea typeface="ＭＳ Ｐゴシック" charset="0"/>
                <a:cs typeface="ＭＳ Ｐゴシック" charset="0"/>
              </a:rPr>
              <a:t>50 B vertices on 800 workers: 700 seconds (~12 minutes)</a:t>
            </a:r>
          </a:p>
          <a:p>
            <a:r>
              <a:rPr lang="en-US" sz="2800" dirty="0">
                <a:latin typeface="Times New Roman" charset="0"/>
                <a:ea typeface="ＭＳ Ｐゴシック" charset="0"/>
                <a:cs typeface="ＭＳ Ｐゴシック" charset="0"/>
              </a:rPr>
              <a:t>Pretty Fast!</a:t>
            </a:r>
          </a:p>
        </p:txBody>
      </p:sp>
      <p:sp>
        <p:nvSpPr>
          <p:cNvPr id="4" name="Title 1"/>
          <p:cNvSpPr txBox="1">
            <a:spLocks/>
          </p:cNvSpPr>
          <p:nvPr/>
        </p:nvSpPr>
        <p:spPr bwMode="auto">
          <a:xfrm>
            <a:off x="649208" y="514773"/>
            <a:ext cx="11902149" cy="866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9909" tIns="64954" rIns="129909" bIns="64954"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a:lstStyle>
          <a:p>
            <a:pPr algn="l">
              <a:defRPr/>
            </a:pPr>
            <a:r>
              <a:rPr lang="en-US" sz="4500" kern="0" dirty="0">
                <a:solidFill>
                  <a:schemeClr val="bg1"/>
                </a:solidFill>
                <a:latin typeface="Whitney-BlackSC" pitchFamily="50" charset="0"/>
              </a:rPr>
              <a:t>How Fast Is It?</a:t>
            </a:r>
            <a:endParaRPr lang="en-US" sz="4500" kern="0" dirty="0">
              <a:solidFill>
                <a:schemeClr val="bg1"/>
              </a:solidFill>
              <a:latin typeface="Whitney-Black" pitchFamily="50" charset="0"/>
            </a:endParaRPr>
          </a:p>
        </p:txBody>
      </p:sp>
      <p:sp>
        <p:nvSpPr>
          <p:cNvPr id="2" name="Slide Number Placeholder 1">
            <a:extLst>
              <a:ext uri="{FF2B5EF4-FFF2-40B4-BE49-F238E27FC236}">
                <a16:creationId xmlns:a16="http://schemas.microsoft.com/office/drawing/2014/main" id="{58ECCBCA-7EB5-3357-FD7F-B870EF4BC623}"/>
              </a:ext>
            </a:extLst>
          </p:cNvPr>
          <p:cNvSpPr txBox="1">
            <a:spLocks/>
          </p:cNvSpPr>
          <p:nvPr/>
        </p:nvSpPr>
        <p:spPr>
          <a:xfrm>
            <a:off x="11749881" y="6584952"/>
            <a:ext cx="585074" cy="365125"/>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defRPr/>
            </a:pPr>
            <a:fld id="{10CF8EBF-B98F-E04E-82EC-984B70870C6D}" type="slidenum">
              <a:rPr lang="en-US"/>
              <a:pPr>
                <a:defRPr/>
              </a:pPr>
              <a:t>14</a:t>
            </a:fld>
            <a:endParaRPr lang="en-US" dirty="0"/>
          </a:p>
        </p:txBody>
      </p:sp>
    </p:spTree>
    <p:extLst>
      <p:ext uri="{BB962C8B-B14F-4D97-AF65-F5344CB8AC3E}">
        <p14:creationId xmlns:p14="http://schemas.microsoft.com/office/powerpoint/2010/main" val="1887996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
          <p:cNvSpPr>
            <a:spLocks noGrp="1"/>
          </p:cNvSpPr>
          <p:nvPr>
            <p:ph idx="1"/>
          </p:nvPr>
        </p:nvSpPr>
        <p:spPr>
          <a:xfrm>
            <a:off x="541007" y="2140373"/>
            <a:ext cx="9305317" cy="4226560"/>
          </a:xfrm>
        </p:spPr>
        <p:txBody>
          <a:bodyPr/>
          <a:lstStyle/>
          <a:p>
            <a:r>
              <a:rPr lang="en-US" sz="2800">
                <a:latin typeface="Times New Roman" charset="0"/>
                <a:ea typeface="ＭＳ Ｐゴシック" charset="0"/>
                <a:cs typeface="ＭＳ Ｐゴシック" charset="0"/>
              </a:rPr>
              <a:t>Lots of (large) graphs around us</a:t>
            </a:r>
          </a:p>
          <a:p>
            <a:r>
              <a:rPr lang="en-US" sz="2800">
                <a:latin typeface="Times New Roman" charset="0"/>
                <a:ea typeface="ＭＳ Ｐゴシック" charset="0"/>
                <a:cs typeface="ＭＳ Ｐゴシック" charset="0"/>
              </a:rPr>
              <a:t>Need to process these</a:t>
            </a:r>
          </a:p>
          <a:p>
            <a:r>
              <a:rPr lang="en-US" sz="2800">
                <a:latin typeface="Times New Roman" charset="0"/>
                <a:ea typeface="ＭＳ Ｐゴシック" charset="0"/>
                <a:cs typeface="ＭＳ Ｐゴシック" charset="0"/>
              </a:rPr>
              <a:t>MapReduce not a good match</a:t>
            </a:r>
          </a:p>
          <a:p>
            <a:r>
              <a:rPr lang="en-US" sz="2800">
                <a:latin typeface="Times New Roman" charset="0"/>
                <a:ea typeface="ＭＳ Ｐゴシック" charset="0"/>
                <a:cs typeface="ＭＳ Ｐゴシック" charset="0"/>
              </a:rPr>
              <a:t>Distributed Graph Processing systems: Pregel by Google</a:t>
            </a:r>
          </a:p>
          <a:p>
            <a:r>
              <a:rPr lang="en-US" sz="2800">
                <a:latin typeface="Times New Roman" charset="0"/>
                <a:ea typeface="ＭＳ Ｐゴシック" charset="0"/>
                <a:cs typeface="ＭＳ Ｐゴシック" charset="0"/>
              </a:rPr>
              <a:t>Many follow-up systems</a:t>
            </a:r>
          </a:p>
          <a:p>
            <a:pPr lvl="1"/>
            <a:r>
              <a:rPr lang="en-US">
                <a:latin typeface="Times New Roman" charset="0"/>
                <a:ea typeface="ＭＳ Ｐゴシック" charset="0"/>
              </a:rPr>
              <a:t>Piccolo, Giraph: Pregel-like</a:t>
            </a:r>
          </a:p>
          <a:p>
            <a:pPr lvl="1"/>
            <a:r>
              <a:rPr lang="en-US">
                <a:latin typeface="Times New Roman" charset="0"/>
                <a:ea typeface="ＭＳ Ｐゴシック" charset="0"/>
              </a:rPr>
              <a:t>GraphLab, PowerGraph, LFGraph, X-Stream: more advanced</a:t>
            </a:r>
          </a:p>
        </p:txBody>
      </p:sp>
      <p:sp>
        <p:nvSpPr>
          <p:cNvPr id="4" name="Title 1"/>
          <p:cNvSpPr txBox="1">
            <a:spLocks/>
          </p:cNvSpPr>
          <p:nvPr/>
        </p:nvSpPr>
        <p:spPr bwMode="auto">
          <a:xfrm>
            <a:off x="649208" y="514773"/>
            <a:ext cx="11902149" cy="866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9909" tIns="64954" rIns="129909" bIns="64954"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a:lstStyle>
          <a:p>
            <a:pPr algn="l">
              <a:defRPr/>
            </a:pPr>
            <a:r>
              <a:rPr lang="en-US" sz="4500" kern="0" dirty="0">
                <a:solidFill>
                  <a:schemeClr val="bg1"/>
                </a:solidFill>
                <a:latin typeface="Whitney-BlackSC" pitchFamily="50" charset="0"/>
              </a:rPr>
              <a:t>Summary: Graph Processing</a:t>
            </a:r>
            <a:endParaRPr lang="en-US" sz="4500" kern="0" dirty="0">
              <a:solidFill>
                <a:schemeClr val="bg1"/>
              </a:solidFill>
              <a:latin typeface="Whitney-Black" pitchFamily="50" charset="0"/>
            </a:endParaRPr>
          </a:p>
        </p:txBody>
      </p:sp>
      <p:sp>
        <p:nvSpPr>
          <p:cNvPr id="2" name="Slide Number Placeholder 1">
            <a:extLst>
              <a:ext uri="{FF2B5EF4-FFF2-40B4-BE49-F238E27FC236}">
                <a16:creationId xmlns:a16="http://schemas.microsoft.com/office/drawing/2014/main" id="{C2448B4D-0539-60DA-D23E-AF136B606F8F}"/>
              </a:ext>
            </a:extLst>
          </p:cNvPr>
          <p:cNvSpPr txBox="1">
            <a:spLocks/>
          </p:cNvSpPr>
          <p:nvPr/>
        </p:nvSpPr>
        <p:spPr>
          <a:xfrm>
            <a:off x="11749881" y="6584952"/>
            <a:ext cx="585074" cy="365125"/>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defRPr/>
            </a:pPr>
            <a:fld id="{10CF8EBF-B98F-E04E-82EC-984B70870C6D}" type="slidenum">
              <a:rPr lang="en-US"/>
              <a:pPr>
                <a:defRPr/>
              </a:pPr>
              <a:t>15</a:t>
            </a:fld>
            <a:endParaRPr lang="en-US" dirty="0"/>
          </a:p>
        </p:txBody>
      </p:sp>
    </p:spTree>
    <p:extLst>
      <p:ext uri="{BB962C8B-B14F-4D97-AF65-F5344CB8AC3E}">
        <p14:creationId xmlns:p14="http://schemas.microsoft.com/office/powerpoint/2010/main" val="3206685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2"/>
          <p:cNvSpPr>
            <a:spLocks noChangeArrowheads="1"/>
          </p:cNvSpPr>
          <p:nvPr/>
        </p:nvSpPr>
        <p:spPr bwMode="auto">
          <a:xfrm>
            <a:off x="865612" y="2465493"/>
            <a:ext cx="11036539"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6969" tIns="63484" rIns="126969" bIns="63484" anchor="ctr"/>
          <a:lstStyle/>
          <a:p>
            <a:pPr algn="ctr"/>
            <a:r>
              <a:rPr lang="en-US" sz="6100" dirty="0">
                <a:solidFill>
                  <a:schemeClr val="tx2"/>
                </a:solidFill>
                <a:latin typeface="Times New Roman"/>
              </a:rPr>
              <a:t>CS 425 / ECE 428 </a:t>
            </a:r>
          </a:p>
          <a:p>
            <a:pPr algn="ctr"/>
            <a:r>
              <a:rPr lang="en-US" sz="6100" dirty="0">
                <a:solidFill>
                  <a:schemeClr val="tx2"/>
                </a:solidFill>
                <a:latin typeface="Times New Roman"/>
              </a:rPr>
              <a:t>Distributed Systems</a:t>
            </a:r>
          </a:p>
          <a:p>
            <a:pPr algn="ctr"/>
            <a:r>
              <a:rPr lang="en-US" sz="6100">
                <a:solidFill>
                  <a:schemeClr val="tx2"/>
                </a:solidFill>
                <a:latin typeface="Times New Roman"/>
              </a:rPr>
              <a:t>Fall 2024</a:t>
            </a:r>
            <a:endParaRPr lang="en-US" sz="6100" dirty="0">
              <a:solidFill>
                <a:schemeClr val="tx2"/>
              </a:solidFill>
              <a:latin typeface="Times New Roman"/>
            </a:endParaRPr>
          </a:p>
        </p:txBody>
      </p:sp>
      <p:sp>
        <p:nvSpPr>
          <p:cNvPr id="15362" name="Rectangle 3"/>
          <p:cNvSpPr>
            <a:spLocks noChangeArrowheads="1"/>
          </p:cNvSpPr>
          <p:nvPr/>
        </p:nvSpPr>
        <p:spPr bwMode="auto">
          <a:xfrm>
            <a:off x="1081881" y="4572000"/>
            <a:ext cx="10945258" cy="1869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6969" tIns="63484" rIns="126969" bIns="63484"/>
          <a:lstStyle/>
          <a:p>
            <a:pPr algn="ctr">
              <a:spcBef>
                <a:spcPct val="20000"/>
              </a:spcBef>
            </a:pPr>
            <a:r>
              <a:rPr lang="en-US" sz="3900" dirty="0">
                <a:latin typeface="Times New Roman"/>
              </a:rPr>
              <a:t>Aishwarya Ganesan</a:t>
            </a:r>
          </a:p>
          <a:p>
            <a:pPr algn="ctr">
              <a:spcBef>
                <a:spcPct val="20000"/>
              </a:spcBef>
            </a:pPr>
            <a:r>
              <a:rPr lang="en-US" sz="3900" dirty="0">
                <a:latin typeface="Times New Roman"/>
              </a:rPr>
              <a:t>w/ Indranil Gupta (Indy)</a:t>
            </a:r>
          </a:p>
          <a:p>
            <a:pPr algn="ctr">
              <a:spcBef>
                <a:spcPct val="20000"/>
              </a:spcBef>
            </a:pPr>
            <a:r>
              <a:rPr lang="en-US" sz="3900" i="1" dirty="0">
                <a:latin typeface="Times New Roman"/>
              </a:rPr>
              <a:t>Lecture 26 (contd.): Machine Learning (in syllabus)</a:t>
            </a:r>
          </a:p>
        </p:txBody>
      </p:sp>
    </p:spTree>
    <p:extLst>
      <p:ext uri="{BB962C8B-B14F-4D97-AF65-F5344CB8AC3E}">
        <p14:creationId xmlns:p14="http://schemas.microsoft.com/office/powerpoint/2010/main" val="364392351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Basic ML: SGD</a:t>
            </a:r>
          </a:p>
        </p:txBody>
      </p:sp>
      <p:sp>
        <p:nvSpPr>
          <p:cNvPr id="4" name="Content Placeholder 3"/>
          <p:cNvSpPr>
            <a:spLocks noGrp="1"/>
          </p:cNvSpPr>
          <p:nvPr>
            <p:ph idx="1"/>
          </p:nvPr>
        </p:nvSpPr>
        <p:spPr>
          <a:xfrm>
            <a:off x="649208" y="2235200"/>
            <a:ext cx="10491073" cy="4267200"/>
          </a:xfrm>
        </p:spPr>
        <p:txBody>
          <a:bodyPr>
            <a:normAutofit fontScale="92500" lnSpcReduction="10000"/>
          </a:bodyPr>
          <a:lstStyle/>
          <a:p>
            <a:pPr marL="0" indent="0">
              <a:buNone/>
            </a:pPr>
            <a:r>
              <a:rPr lang="en-US" i="1" dirty="0"/>
              <a:t>“Machine learning is nothing but damn statistics.” – A lot of people</a:t>
            </a:r>
          </a:p>
          <a:p>
            <a:pPr marL="0" indent="0">
              <a:buNone/>
            </a:pPr>
            <a:endParaRPr lang="en-US" i="1" dirty="0"/>
          </a:p>
          <a:p>
            <a:r>
              <a:rPr lang="en-US" dirty="0"/>
              <a:t>Machine learning trains “models” (computer representations)</a:t>
            </a:r>
          </a:p>
          <a:p>
            <a:r>
              <a:rPr lang="en-US" dirty="0"/>
              <a:t>Training vs. Inference (latter called Prediction, or Model Serving)</a:t>
            </a:r>
          </a:p>
          <a:p>
            <a:r>
              <a:rPr lang="en-US" dirty="0"/>
              <a:t>Learning: Supervised vs. Unsupervised vs Reinforcement</a:t>
            </a:r>
          </a:p>
          <a:p>
            <a:r>
              <a:rPr lang="en-US" dirty="0"/>
              <a:t>SGD = Stochastic Gradient Descent</a:t>
            </a:r>
          </a:p>
          <a:p>
            <a:pPr lvl="1"/>
            <a:r>
              <a:rPr lang="en-US" dirty="0"/>
              <a:t>Minimize an objective function that is smooth and differentiable</a:t>
            </a:r>
          </a:p>
          <a:p>
            <a:pPr lvl="1"/>
            <a:r>
              <a:rPr lang="en-US" dirty="0"/>
              <a:t>Popular variants: </a:t>
            </a:r>
            <a:r>
              <a:rPr lang="en-US" dirty="0" err="1"/>
              <a:t>AdaGrad</a:t>
            </a:r>
            <a:r>
              <a:rPr lang="en-US" dirty="0"/>
              <a:t> (adaptive gradient), Adam (adaptive moment), </a:t>
            </a:r>
            <a:r>
              <a:rPr lang="en-US" dirty="0" err="1"/>
              <a:t>RMSProp</a:t>
            </a:r>
            <a:endParaRPr lang="en-US" dirty="0"/>
          </a:p>
          <a:p>
            <a:pPr lvl="1"/>
            <a:r>
              <a:rPr lang="en-US" dirty="0"/>
              <a:t>A common strawman application for many distributed ML papers!</a:t>
            </a:r>
          </a:p>
          <a:p>
            <a:pPr marL="0" indent="0">
              <a:buNone/>
            </a:pPr>
            <a:endParaRPr lang="en-US" dirty="0"/>
          </a:p>
        </p:txBody>
      </p:sp>
      <p:sp>
        <p:nvSpPr>
          <p:cNvPr id="8" name="Slide Number Placeholder 1">
            <a:extLst>
              <a:ext uri="{FF2B5EF4-FFF2-40B4-BE49-F238E27FC236}">
                <a16:creationId xmlns:a16="http://schemas.microsoft.com/office/drawing/2014/main" id="{9413B3EA-6EF4-05D5-E619-17412EDC302A}"/>
              </a:ext>
            </a:extLst>
          </p:cNvPr>
          <p:cNvSpPr txBox="1">
            <a:spLocks/>
          </p:cNvSpPr>
          <p:nvPr/>
        </p:nvSpPr>
        <p:spPr>
          <a:xfrm>
            <a:off x="12551357" y="6925733"/>
            <a:ext cx="432805" cy="389467"/>
          </a:xfrm>
          <a:prstGeom prst="rect">
            <a:avLst/>
          </a:prstGeom>
        </p:spPr>
        <p:txBody>
          <a:bodyPr/>
          <a:lstStyle>
            <a:defPPr>
              <a:defRPr lang="en-US"/>
            </a:defPPr>
            <a:lvl1pPr marL="0" algn="l" defTabSz="1298925" rtl="0" eaLnBrk="1" latinLnBrk="0" hangingPunct="1">
              <a:defRPr sz="2600" kern="1200">
                <a:solidFill>
                  <a:schemeClr val="tx1"/>
                </a:solidFill>
                <a:latin typeface="+mn-lt"/>
                <a:ea typeface="+mn-ea"/>
                <a:cs typeface="+mn-cs"/>
              </a:defRPr>
            </a:lvl1pPr>
            <a:lvl2pPr marL="649463" algn="l" defTabSz="1298925" rtl="0" eaLnBrk="1" latinLnBrk="0" hangingPunct="1">
              <a:defRPr sz="2600" kern="1200">
                <a:solidFill>
                  <a:schemeClr val="tx1"/>
                </a:solidFill>
                <a:latin typeface="+mn-lt"/>
                <a:ea typeface="+mn-ea"/>
                <a:cs typeface="+mn-cs"/>
              </a:defRPr>
            </a:lvl2pPr>
            <a:lvl3pPr marL="1298925" algn="l" defTabSz="1298925" rtl="0" eaLnBrk="1" latinLnBrk="0" hangingPunct="1">
              <a:defRPr sz="2600" kern="1200">
                <a:solidFill>
                  <a:schemeClr val="tx1"/>
                </a:solidFill>
                <a:latin typeface="+mn-lt"/>
                <a:ea typeface="+mn-ea"/>
                <a:cs typeface="+mn-cs"/>
              </a:defRPr>
            </a:lvl3pPr>
            <a:lvl4pPr marL="1948389" algn="l" defTabSz="1298925" rtl="0" eaLnBrk="1" latinLnBrk="0" hangingPunct="1">
              <a:defRPr sz="2600" kern="1200">
                <a:solidFill>
                  <a:schemeClr val="tx1"/>
                </a:solidFill>
                <a:latin typeface="+mn-lt"/>
                <a:ea typeface="+mn-ea"/>
                <a:cs typeface="+mn-cs"/>
              </a:defRPr>
            </a:lvl4pPr>
            <a:lvl5pPr marL="2597852" algn="l" defTabSz="1298925" rtl="0" eaLnBrk="1" latinLnBrk="0" hangingPunct="1">
              <a:defRPr sz="2600" kern="1200">
                <a:solidFill>
                  <a:schemeClr val="tx1"/>
                </a:solidFill>
                <a:latin typeface="+mn-lt"/>
                <a:ea typeface="+mn-ea"/>
                <a:cs typeface="+mn-cs"/>
              </a:defRPr>
            </a:lvl5pPr>
            <a:lvl6pPr marL="3247315" algn="l" defTabSz="1298925" rtl="0" eaLnBrk="1" latinLnBrk="0" hangingPunct="1">
              <a:defRPr sz="2600" kern="1200">
                <a:solidFill>
                  <a:schemeClr val="tx1"/>
                </a:solidFill>
                <a:latin typeface="+mn-lt"/>
                <a:ea typeface="+mn-ea"/>
                <a:cs typeface="+mn-cs"/>
              </a:defRPr>
            </a:lvl6pPr>
            <a:lvl7pPr marL="3896777" algn="l" defTabSz="1298925" rtl="0" eaLnBrk="1" latinLnBrk="0" hangingPunct="1">
              <a:defRPr sz="2600" kern="1200">
                <a:solidFill>
                  <a:schemeClr val="tx1"/>
                </a:solidFill>
                <a:latin typeface="+mn-lt"/>
                <a:ea typeface="+mn-ea"/>
                <a:cs typeface="+mn-cs"/>
              </a:defRPr>
            </a:lvl7pPr>
            <a:lvl8pPr marL="4546240" algn="l" defTabSz="1298925" rtl="0" eaLnBrk="1" latinLnBrk="0" hangingPunct="1">
              <a:defRPr sz="2600" kern="1200">
                <a:solidFill>
                  <a:schemeClr val="tx1"/>
                </a:solidFill>
                <a:latin typeface="+mn-lt"/>
                <a:ea typeface="+mn-ea"/>
                <a:cs typeface="+mn-cs"/>
              </a:defRPr>
            </a:lvl8pPr>
            <a:lvl9pPr marL="5195704" algn="l" defTabSz="1298925" rtl="0" eaLnBrk="1" latinLnBrk="0" hangingPunct="1">
              <a:defRPr sz="2600" kern="1200">
                <a:solidFill>
                  <a:schemeClr val="tx1"/>
                </a:solidFill>
                <a:latin typeface="+mn-lt"/>
                <a:ea typeface="+mn-ea"/>
                <a:cs typeface="+mn-cs"/>
              </a:defRPr>
            </a:lvl9pPr>
          </a:lstStyle>
          <a:p>
            <a:pPr algn="ctr">
              <a:defRPr/>
            </a:pPr>
            <a:fld id="{F8F1BEBC-633C-FF42-B9F8-085A82D64667}" type="slidenum">
              <a:rPr lang="en-US" sz="1600" smtClean="0">
                <a:latin typeface="Times" panose="02020603050405020304" pitchFamily="18" charset="0"/>
                <a:cs typeface="Times" panose="02020603050405020304" pitchFamily="18" charset="0"/>
              </a:rPr>
              <a:pPr algn="ctr">
                <a:defRPr/>
              </a:pPr>
              <a:t>17</a:t>
            </a:fld>
            <a:endParaRPr lang="en-US" sz="16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162697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Basic Neural Networks</a:t>
            </a:r>
          </a:p>
        </p:txBody>
      </p:sp>
      <p:sp>
        <p:nvSpPr>
          <p:cNvPr id="4" name="Content Placeholder 3"/>
          <p:cNvSpPr>
            <a:spLocks noGrp="1"/>
          </p:cNvSpPr>
          <p:nvPr>
            <p:ph idx="1"/>
          </p:nvPr>
        </p:nvSpPr>
        <p:spPr>
          <a:xfrm>
            <a:off x="649209" y="2209800"/>
            <a:ext cx="11441648" cy="5232401"/>
          </a:xfrm>
        </p:spPr>
        <p:txBody>
          <a:bodyPr>
            <a:normAutofit/>
          </a:bodyPr>
          <a:lstStyle/>
          <a:p>
            <a:r>
              <a:rPr lang="en-US" dirty="0"/>
              <a:t>ANN = Artificial Neural Network </a:t>
            </a:r>
          </a:p>
          <a:p>
            <a:pPr marL="649463" lvl="1" indent="0">
              <a:buNone/>
            </a:pPr>
            <a:r>
              <a:rPr lang="en-US" sz="2200" dirty="0"/>
              <a:t>Another kind of “model”</a:t>
            </a:r>
          </a:p>
          <a:p>
            <a:pPr marL="649463" lvl="1" indent="0">
              <a:buNone/>
            </a:pPr>
            <a:r>
              <a:rPr lang="en-US" sz="2200" dirty="0"/>
              <a:t>A common form of representation learning</a:t>
            </a:r>
          </a:p>
          <a:p>
            <a:pPr marL="649463" lvl="1" indent="0">
              <a:buNone/>
            </a:pPr>
            <a:r>
              <a:rPr lang="en-US" sz="2200" dirty="0"/>
              <a:t>Used widely in vision, NLP, …</a:t>
            </a:r>
          </a:p>
          <a:p>
            <a:r>
              <a:rPr lang="en-US" dirty="0"/>
              <a:t>Graphs of operators</a:t>
            </a:r>
          </a:p>
          <a:p>
            <a:r>
              <a:rPr lang="en-US" dirty="0"/>
              <a:t>Operators can be computationally heavy</a:t>
            </a:r>
          </a:p>
          <a:p>
            <a:r>
              <a:rPr lang="en-US" dirty="0"/>
              <a:t>Graph can be in “stages” or “layers”</a:t>
            </a:r>
          </a:p>
          <a:p>
            <a:endParaRPr lang="en-US" dirty="0"/>
          </a:p>
          <a:p>
            <a:r>
              <a:rPr lang="en-US" dirty="0"/>
              <a:t>Common: All to all communication between operators in consecutive stages</a:t>
            </a:r>
          </a:p>
          <a:p>
            <a:r>
              <a:rPr lang="en-US" dirty="0"/>
              <a:t>Most edges have a set of associated weights (parameters). (Exceptions: activation </a:t>
            </a:r>
            <a:r>
              <a:rPr lang="en-US" dirty="0" err="1"/>
              <a:t>funcs</a:t>
            </a:r>
            <a:r>
              <a:rPr lang="en-US" dirty="0"/>
              <a:t> (</a:t>
            </a:r>
            <a:r>
              <a:rPr lang="en-US" dirty="0" err="1"/>
              <a:t>ReLU</a:t>
            </a:r>
            <a:r>
              <a:rPr lang="en-US" dirty="0"/>
              <a:t>), dropout). The collection of these weights IS the model.</a:t>
            </a:r>
          </a:p>
        </p:txBody>
      </p:sp>
      <p:pic>
        <p:nvPicPr>
          <p:cNvPr id="8" name="Picture 7">
            <a:extLst>
              <a:ext uri="{FF2B5EF4-FFF2-40B4-BE49-F238E27FC236}">
                <a16:creationId xmlns:a16="http://schemas.microsoft.com/office/drawing/2014/main" id="{39833705-6B6D-EBE6-94B5-CB98D2E4B8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5316" y="3929995"/>
            <a:ext cx="3029638" cy="16023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E731145-1B04-91F9-D897-DA46D684D40D}"/>
              </a:ext>
            </a:extLst>
          </p:cNvPr>
          <p:cNvSpPr txBox="1"/>
          <p:nvPr/>
        </p:nvSpPr>
        <p:spPr>
          <a:xfrm>
            <a:off x="9968135" y="5465109"/>
            <a:ext cx="2098780" cy="400110"/>
          </a:xfrm>
          <a:prstGeom prst="rect">
            <a:avLst/>
          </a:prstGeom>
          <a:noFill/>
        </p:spPr>
        <p:txBody>
          <a:bodyPr wrap="none" rtlCol="0">
            <a:spAutoFit/>
          </a:bodyPr>
          <a:lstStyle/>
          <a:p>
            <a:r>
              <a:rPr lang="en-US" sz="2000" i="1" dirty="0"/>
              <a:t>A Perceptron layer</a:t>
            </a:r>
          </a:p>
        </p:txBody>
      </p:sp>
      <p:pic>
        <p:nvPicPr>
          <p:cNvPr id="3" name="Picture 2" descr="Image for post">
            <a:extLst>
              <a:ext uri="{FF2B5EF4-FFF2-40B4-BE49-F238E27FC236}">
                <a16:creationId xmlns:a16="http://schemas.microsoft.com/office/drawing/2014/main" id="{F8E6B1B9-24D7-F66E-6E32-0C5A38C2E3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2081" y="1828800"/>
            <a:ext cx="6492082" cy="1937637"/>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1">
            <a:extLst>
              <a:ext uri="{FF2B5EF4-FFF2-40B4-BE49-F238E27FC236}">
                <a16:creationId xmlns:a16="http://schemas.microsoft.com/office/drawing/2014/main" id="{163A836F-A717-E6E6-C657-E6C8B2EE0EE1}"/>
              </a:ext>
            </a:extLst>
          </p:cNvPr>
          <p:cNvSpPr txBox="1">
            <a:spLocks/>
          </p:cNvSpPr>
          <p:nvPr/>
        </p:nvSpPr>
        <p:spPr>
          <a:xfrm>
            <a:off x="12551357" y="6925733"/>
            <a:ext cx="432805" cy="389467"/>
          </a:xfrm>
          <a:prstGeom prst="rect">
            <a:avLst/>
          </a:prstGeom>
        </p:spPr>
        <p:txBody>
          <a:bodyPr/>
          <a:lstStyle>
            <a:defPPr>
              <a:defRPr lang="en-US"/>
            </a:defPPr>
            <a:lvl1pPr marL="0" algn="l" defTabSz="1298925" rtl="0" eaLnBrk="1" latinLnBrk="0" hangingPunct="1">
              <a:defRPr sz="2600" kern="1200">
                <a:solidFill>
                  <a:schemeClr val="tx1"/>
                </a:solidFill>
                <a:latin typeface="+mn-lt"/>
                <a:ea typeface="+mn-ea"/>
                <a:cs typeface="+mn-cs"/>
              </a:defRPr>
            </a:lvl1pPr>
            <a:lvl2pPr marL="649463" algn="l" defTabSz="1298925" rtl="0" eaLnBrk="1" latinLnBrk="0" hangingPunct="1">
              <a:defRPr sz="2600" kern="1200">
                <a:solidFill>
                  <a:schemeClr val="tx1"/>
                </a:solidFill>
                <a:latin typeface="+mn-lt"/>
                <a:ea typeface="+mn-ea"/>
                <a:cs typeface="+mn-cs"/>
              </a:defRPr>
            </a:lvl2pPr>
            <a:lvl3pPr marL="1298925" algn="l" defTabSz="1298925" rtl="0" eaLnBrk="1" latinLnBrk="0" hangingPunct="1">
              <a:defRPr sz="2600" kern="1200">
                <a:solidFill>
                  <a:schemeClr val="tx1"/>
                </a:solidFill>
                <a:latin typeface="+mn-lt"/>
                <a:ea typeface="+mn-ea"/>
                <a:cs typeface="+mn-cs"/>
              </a:defRPr>
            </a:lvl3pPr>
            <a:lvl4pPr marL="1948389" algn="l" defTabSz="1298925" rtl="0" eaLnBrk="1" latinLnBrk="0" hangingPunct="1">
              <a:defRPr sz="2600" kern="1200">
                <a:solidFill>
                  <a:schemeClr val="tx1"/>
                </a:solidFill>
                <a:latin typeface="+mn-lt"/>
                <a:ea typeface="+mn-ea"/>
                <a:cs typeface="+mn-cs"/>
              </a:defRPr>
            </a:lvl4pPr>
            <a:lvl5pPr marL="2597852" algn="l" defTabSz="1298925" rtl="0" eaLnBrk="1" latinLnBrk="0" hangingPunct="1">
              <a:defRPr sz="2600" kern="1200">
                <a:solidFill>
                  <a:schemeClr val="tx1"/>
                </a:solidFill>
                <a:latin typeface="+mn-lt"/>
                <a:ea typeface="+mn-ea"/>
                <a:cs typeface="+mn-cs"/>
              </a:defRPr>
            </a:lvl5pPr>
            <a:lvl6pPr marL="3247315" algn="l" defTabSz="1298925" rtl="0" eaLnBrk="1" latinLnBrk="0" hangingPunct="1">
              <a:defRPr sz="2600" kern="1200">
                <a:solidFill>
                  <a:schemeClr val="tx1"/>
                </a:solidFill>
                <a:latin typeface="+mn-lt"/>
                <a:ea typeface="+mn-ea"/>
                <a:cs typeface="+mn-cs"/>
              </a:defRPr>
            </a:lvl6pPr>
            <a:lvl7pPr marL="3896777" algn="l" defTabSz="1298925" rtl="0" eaLnBrk="1" latinLnBrk="0" hangingPunct="1">
              <a:defRPr sz="2600" kern="1200">
                <a:solidFill>
                  <a:schemeClr val="tx1"/>
                </a:solidFill>
                <a:latin typeface="+mn-lt"/>
                <a:ea typeface="+mn-ea"/>
                <a:cs typeface="+mn-cs"/>
              </a:defRPr>
            </a:lvl7pPr>
            <a:lvl8pPr marL="4546240" algn="l" defTabSz="1298925" rtl="0" eaLnBrk="1" latinLnBrk="0" hangingPunct="1">
              <a:defRPr sz="2600" kern="1200">
                <a:solidFill>
                  <a:schemeClr val="tx1"/>
                </a:solidFill>
                <a:latin typeface="+mn-lt"/>
                <a:ea typeface="+mn-ea"/>
                <a:cs typeface="+mn-cs"/>
              </a:defRPr>
            </a:lvl8pPr>
            <a:lvl9pPr marL="5195704" algn="l" defTabSz="1298925" rtl="0" eaLnBrk="1" latinLnBrk="0" hangingPunct="1">
              <a:defRPr sz="2600" kern="1200">
                <a:solidFill>
                  <a:schemeClr val="tx1"/>
                </a:solidFill>
                <a:latin typeface="+mn-lt"/>
                <a:ea typeface="+mn-ea"/>
                <a:cs typeface="+mn-cs"/>
              </a:defRPr>
            </a:lvl9pPr>
          </a:lstStyle>
          <a:p>
            <a:pPr algn="ctr">
              <a:defRPr/>
            </a:pPr>
            <a:fld id="{F8F1BEBC-633C-FF42-B9F8-085A82D64667}" type="slidenum">
              <a:rPr lang="en-US" sz="1600" smtClean="0">
                <a:latin typeface="Times" panose="02020603050405020304" pitchFamily="18" charset="0"/>
                <a:cs typeface="Times" panose="02020603050405020304" pitchFamily="18" charset="0"/>
              </a:rPr>
              <a:pPr algn="ctr">
                <a:defRPr/>
              </a:pPr>
              <a:t>18</a:t>
            </a:fld>
            <a:endParaRPr lang="en-US" sz="16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929376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Basic Neural Networks (2)</a:t>
            </a:r>
          </a:p>
        </p:txBody>
      </p:sp>
      <p:sp>
        <p:nvSpPr>
          <p:cNvPr id="4" name="Content Placeholder 3"/>
          <p:cNvSpPr>
            <a:spLocks noGrp="1"/>
          </p:cNvSpPr>
          <p:nvPr>
            <p:ph idx="1"/>
          </p:nvPr>
        </p:nvSpPr>
        <p:spPr>
          <a:xfrm>
            <a:off x="613033" y="2235199"/>
            <a:ext cx="11441648" cy="5232401"/>
          </a:xfrm>
        </p:spPr>
        <p:txBody>
          <a:bodyPr>
            <a:normAutofit fontScale="92500" lnSpcReduction="10000"/>
          </a:bodyPr>
          <a:lstStyle/>
          <a:p>
            <a:r>
              <a:rPr lang="en-US" dirty="0"/>
              <a:t>Training data passed “forward”, followed by calculating error against known result (supervised learning)</a:t>
            </a:r>
          </a:p>
          <a:p>
            <a:pPr lvl="1"/>
            <a:r>
              <a:rPr lang="en-US" dirty="0"/>
              <a:t>followed by “backward” pass that adjusts/updates the weights at operators (so that for an incorrect training pass, if the same input were to be passed through, the result would be correct)</a:t>
            </a:r>
          </a:p>
          <a:p>
            <a:r>
              <a:rPr lang="en-US" dirty="0"/>
              <a:t>Data between operators: tensors (multi-dimensional vectors)</a:t>
            </a:r>
          </a:p>
          <a:p>
            <a:r>
              <a:rPr lang="en-US" dirty="0"/>
              <a:t>Default: train on one item (forward + backward), followed by next item</a:t>
            </a:r>
          </a:p>
          <a:p>
            <a:pPr lvl="1"/>
            <a:r>
              <a:rPr lang="en-US" dirty="0"/>
              <a:t>Extension: train on a mini-batch of items</a:t>
            </a:r>
          </a:p>
          <a:p>
            <a:r>
              <a:rPr lang="en-US" dirty="0"/>
              <a:t>After model is trained, Prediction/Inference needs only forward pass </a:t>
            </a:r>
          </a:p>
          <a:p>
            <a:r>
              <a:rPr lang="en-US" dirty="0"/>
              <a:t>Emerging area: Online training : do both training and inference together (aka Continual training)</a:t>
            </a:r>
          </a:p>
          <a:p>
            <a:r>
              <a:rPr lang="en-US" dirty="0"/>
              <a:t>Hyperparameter: configuration parameter for your model (not to be confused with a model “weight” == parameter), e.g., batch size</a:t>
            </a:r>
          </a:p>
        </p:txBody>
      </p:sp>
      <p:sp>
        <p:nvSpPr>
          <p:cNvPr id="5" name="Slide Number Placeholder 1">
            <a:extLst>
              <a:ext uri="{FF2B5EF4-FFF2-40B4-BE49-F238E27FC236}">
                <a16:creationId xmlns:a16="http://schemas.microsoft.com/office/drawing/2014/main" id="{17B568E4-ED7D-AF57-31B9-46494B3FADF4}"/>
              </a:ext>
            </a:extLst>
          </p:cNvPr>
          <p:cNvSpPr txBox="1">
            <a:spLocks/>
          </p:cNvSpPr>
          <p:nvPr/>
        </p:nvSpPr>
        <p:spPr>
          <a:xfrm>
            <a:off x="12551357" y="6925733"/>
            <a:ext cx="432805" cy="389467"/>
          </a:xfrm>
          <a:prstGeom prst="rect">
            <a:avLst/>
          </a:prstGeom>
        </p:spPr>
        <p:txBody>
          <a:bodyPr/>
          <a:lstStyle>
            <a:defPPr>
              <a:defRPr lang="en-US"/>
            </a:defPPr>
            <a:lvl1pPr marL="0" algn="l" defTabSz="1298925" rtl="0" eaLnBrk="1" latinLnBrk="0" hangingPunct="1">
              <a:defRPr sz="2600" kern="1200">
                <a:solidFill>
                  <a:schemeClr val="tx1"/>
                </a:solidFill>
                <a:latin typeface="+mn-lt"/>
                <a:ea typeface="+mn-ea"/>
                <a:cs typeface="+mn-cs"/>
              </a:defRPr>
            </a:lvl1pPr>
            <a:lvl2pPr marL="649463" algn="l" defTabSz="1298925" rtl="0" eaLnBrk="1" latinLnBrk="0" hangingPunct="1">
              <a:defRPr sz="2600" kern="1200">
                <a:solidFill>
                  <a:schemeClr val="tx1"/>
                </a:solidFill>
                <a:latin typeface="+mn-lt"/>
                <a:ea typeface="+mn-ea"/>
                <a:cs typeface="+mn-cs"/>
              </a:defRPr>
            </a:lvl2pPr>
            <a:lvl3pPr marL="1298925" algn="l" defTabSz="1298925" rtl="0" eaLnBrk="1" latinLnBrk="0" hangingPunct="1">
              <a:defRPr sz="2600" kern="1200">
                <a:solidFill>
                  <a:schemeClr val="tx1"/>
                </a:solidFill>
                <a:latin typeface="+mn-lt"/>
                <a:ea typeface="+mn-ea"/>
                <a:cs typeface="+mn-cs"/>
              </a:defRPr>
            </a:lvl3pPr>
            <a:lvl4pPr marL="1948389" algn="l" defTabSz="1298925" rtl="0" eaLnBrk="1" latinLnBrk="0" hangingPunct="1">
              <a:defRPr sz="2600" kern="1200">
                <a:solidFill>
                  <a:schemeClr val="tx1"/>
                </a:solidFill>
                <a:latin typeface="+mn-lt"/>
                <a:ea typeface="+mn-ea"/>
                <a:cs typeface="+mn-cs"/>
              </a:defRPr>
            </a:lvl4pPr>
            <a:lvl5pPr marL="2597852" algn="l" defTabSz="1298925" rtl="0" eaLnBrk="1" latinLnBrk="0" hangingPunct="1">
              <a:defRPr sz="2600" kern="1200">
                <a:solidFill>
                  <a:schemeClr val="tx1"/>
                </a:solidFill>
                <a:latin typeface="+mn-lt"/>
                <a:ea typeface="+mn-ea"/>
                <a:cs typeface="+mn-cs"/>
              </a:defRPr>
            </a:lvl5pPr>
            <a:lvl6pPr marL="3247315" algn="l" defTabSz="1298925" rtl="0" eaLnBrk="1" latinLnBrk="0" hangingPunct="1">
              <a:defRPr sz="2600" kern="1200">
                <a:solidFill>
                  <a:schemeClr val="tx1"/>
                </a:solidFill>
                <a:latin typeface="+mn-lt"/>
                <a:ea typeface="+mn-ea"/>
                <a:cs typeface="+mn-cs"/>
              </a:defRPr>
            </a:lvl6pPr>
            <a:lvl7pPr marL="3896777" algn="l" defTabSz="1298925" rtl="0" eaLnBrk="1" latinLnBrk="0" hangingPunct="1">
              <a:defRPr sz="2600" kern="1200">
                <a:solidFill>
                  <a:schemeClr val="tx1"/>
                </a:solidFill>
                <a:latin typeface="+mn-lt"/>
                <a:ea typeface="+mn-ea"/>
                <a:cs typeface="+mn-cs"/>
              </a:defRPr>
            </a:lvl7pPr>
            <a:lvl8pPr marL="4546240" algn="l" defTabSz="1298925" rtl="0" eaLnBrk="1" latinLnBrk="0" hangingPunct="1">
              <a:defRPr sz="2600" kern="1200">
                <a:solidFill>
                  <a:schemeClr val="tx1"/>
                </a:solidFill>
                <a:latin typeface="+mn-lt"/>
                <a:ea typeface="+mn-ea"/>
                <a:cs typeface="+mn-cs"/>
              </a:defRPr>
            </a:lvl8pPr>
            <a:lvl9pPr marL="5195704" algn="l" defTabSz="1298925" rtl="0" eaLnBrk="1" latinLnBrk="0" hangingPunct="1">
              <a:defRPr sz="2600" kern="1200">
                <a:solidFill>
                  <a:schemeClr val="tx1"/>
                </a:solidFill>
                <a:latin typeface="+mn-lt"/>
                <a:ea typeface="+mn-ea"/>
                <a:cs typeface="+mn-cs"/>
              </a:defRPr>
            </a:lvl9pPr>
          </a:lstStyle>
          <a:p>
            <a:pPr algn="ctr">
              <a:defRPr/>
            </a:pPr>
            <a:fld id="{F8F1BEBC-633C-FF42-B9F8-085A82D64667}" type="slidenum">
              <a:rPr lang="en-US" sz="1600" smtClean="0">
                <a:latin typeface="Times" panose="02020603050405020304" pitchFamily="18" charset="0"/>
                <a:cs typeface="Times" panose="02020603050405020304" pitchFamily="18" charset="0"/>
              </a:rPr>
              <a:pPr algn="ctr">
                <a:defRPr/>
              </a:pPr>
              <a:t>19</a:t>
            </a:fld>
            <a:endParaRPr lang="en-US" sz="16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202063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a:xfrm>
            <a:off x="649208" y="1815253"/>
            <a:ext cx="9305317" cy="4226560"/>
          </a:xfrm>
        </p:spPr>
        <p:txBody>
          <a:bodyPr/>
          <a:lstStyle/>
          <a:p>
            <a:r>
              <a:rPr lang="en-US" sz="3400">
                <a:latin typeface="Times New Roman" charset="0"/>
                <a:ea typeface="ＭＳ Ｐゴシック" charset="0"/>
                <a:cs typeface="ＭＳ Ｐゴシック" charset="0"/>
              </a:rPr>
              <a:t>Distributed Graph Processing</a:t>
            </a:r>
          </a:p>
          <a:p>
            <a:r>
              <a:rPr lang="en-US" sz="3400">
                <a:latin typeface="Times New Roman" charset="0"/>
                <a:ea typeface="ＭＳ Ｐゴシック" charset="0"/>
                <a:cs typeface="ＭＳ Ｐゴシック" charset="0"/>
              </a:rPr>
              <a:t>Google’s Pregel system</a:t>
            </a:r>
          </a:p>
          <a:p>
            <a:pPr lvl="1"/>
            <a:r>
              <a:rPr lang="en-US" sz="3400">
                <a:latin typeface="Times New Roman" charset="0"/>
                <a:ea typeface="ＭＳ Ｐゴシック" charset="0"/>
                <a:cs typeface="ＭＳ Ｐゴシック" charset="0"/>
              </a:rPr>
              <a:t>Inspiration for many newer graph processing systems: Piccolo, Giraph, GraphLab, PowerGraph, LFGraph, X-Stream, etc.</a:t>
            </a:r>
          </a:p>
        </p:txBody>
      </p:sp>
      <p:sp>
        <p:nvSpPr>
          <p:cNvPr id="4" name="Title 1"/>
          <p:cNvSpPr txBox="1">
            <a:spLocks/>
          </p:cNvSpPr>
          <p:nvPr/>
        </p:nvSpPr>
        <p:spPr bwMode="auto">
          <a:xfrm>
            <a:off x="649208" y="514773"/>
            <a:ext cx="11902149" cy="866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9909" tIns="64954" rIns="129909" bIns="64954"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a:lstStyle>
          <a:p>
            <a:pPr algn="l">
              <a:defRPr/>
            </a:pPr>
            <a:r>
              <a:rPr lang="en-US" sz="4500" kern="0" dirty="0">
                <a:solidFill>
                  <a:schemeClr val="bg1"/>
                </a:solidFill>
                <a:latin typeface="Whitney-BlackSC" pitchFamily="50" charset="0"/>
              </a:rPr>
              <a:t>Graph Processing: What We’ll Cover</a:t>
            </a:r>
            <a:endParaRPr lang="en-US" sz="4500" kern="0" dirty="0">
              <a:solidFill>
                <a:schemeClr val="bg1"/>
              </a:solidFill>
              <a:latin typeface="Whitney-Black" pitchFamily="50" charset="0"/>
            </a:endParaRPr>
          </a:p>
        </p:txBody>
      </p:sp>
      <p:sp>
        <p:nvSpPr>
          <p:cNvPr id="2" name="Slide Number Placeholder 1">
            <a:extLst>
              <a:ext uri="{FF2B5EF4-FFF2-40B4-BE49-F238E27FC236}">
                <a16:creationId xmlns:a16="http://schemas.microsoft.com/office/drawing/2014/main" id="{D6446218-66B9-B38A-ED9C-1F333D4D6605}"/>
              </a:ext>
            </a:extLst>
          </p:cNvPr>
          <p:cNvSpPr txBox="1">
            <a:spLocks/>
          </p:cNvSpPr>
          <p:nvPr/>
        </p:nvSpPr>
        <p:spPr>
          <a:xfrm>
            <a:off x="11749881" y="6584952"/>
            <a:ext cx="585074" cy="365125"/>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defRPr/>
            </a:pPr>
            <a:fld id="{10CF8EBF-B98F-E04E-82EC-984B70870C6D}" type="slidenum">
              <a:rPr lang="en-US"/>
              <a:pPr>
                <a:defRPr/>
              </a:pPr>
              <a:t>2</a:t>
            </a:fld>
            <a:endParaRPr lang="en-US" dirty="0"/>
          </a:p>
        </p:txBody>
      </p:sp>
    </p:spTree>
    <p:extLst>
      <p:ext uri="{BB962C8B-B14F-4D97-AF65-F5344CB8AC3E}">
        <p14:creationId xmlns:p14="http://schemas.microsoft.com/office/powerpoint/2010/main" val="2340268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06857" y="2057400"/>
            <a:ext cx="11902148" cy="5181600"/>
          </a:xfrm>
        </p:spPr>
        <p:txBody>
          <a:bodyPr>
            <a:normAutofit fontScale="85000" lnSpcReduction="20000"/>
          </a:bodyPr>
          <a:lstStyle/>
          <a:p>
            <a:r>
              <a:rPr lang="en-US" dirty="0"/>
              <a:t>FFNN: feed forward neural net (no loops)</a:t>
            </a:r>
          </a:p>
          <a:p>
            <a:r>
              <a:rPr lang="en-US" dirty="0"/>
              <a:t>DNN: Deep NN</a:t>
            </a:r>
          </a:p>
          <a:p>
            <a:pPr lvl="1"/>
            <a:r>
              <a:rPr lang="en-US" dirty="0"/>
              <a:t>More than one stage </a:t>
            </a:r>
          </a:p>
          <a:p>
            <a:pPr lvl="1"/>
            <a:r>
              <a:rPr lang="en-US" dirty="0"/>
              <a:t>“Hidden” layers between input and output</a:t>
            </a:r>
          </a:p>
          <a:p>
            <a:r>
              <a:rPr lang="en-US" dirty="0"/>
              <a:t>CNN: Convolutional NN </a:t>
            </a:r>
          </a:p>
          <a:p>
            <a:pPr lvl="1"/>
            <a:r>
              <a:rPr lang="en-US" dirty="0"/>
              <a:t>DNN + additional layers for convolutions</a:t>
            </a:r>
          </a:p>
          <a:p>
            <a:pPr lvl="1"/>
            <a:r>
              <a:rPr lang="en-US" dirty="0"/>
              <a:t>Transform data, e.g., sequence of filters that result in an activation/detection, e.g., image. </a:t>
            </a:r>
          </a:p>
          <a:p>
            <a:pPr lvl="1"/>
            <a:r>
              <a:rPr lang="en-US" dirty="0"/>
              <a:t>E.g., Facebook photo captioning</a:t>
            </a:r>
          </a:p>
          <a:p>
            <a:r>
              <a:rPr lang="en-US" dirty="0"/>
              <a:t>RNN: Recurrent NN  </a:t>
            </a:r>
          </a:p>
          <a:p>
            <a:pPr lvl="1"/>
            <a:r>
              <a:rPr lang="en-US" dirty="0"/>
              <a:t>DNN + loops within layer (e.g., time aspect (e.g., GIF), sequential aspects)</a:t>
            </a:r>
          </a:p>
          <a:p>
            <a:pPr lvl="1"/>
            <a:r>
              <a:rPr lang="en-US" dirty="0"/>
              <a:t>E.g., auto-correction on your phone</a:t>
            </a:r>
          </a:p>
          <a:p>
            <a:r>
              <a:rPr lang="en-US" dirty="0"/>
              <a:t>Other types: GNN (graph neural net), Transformer, …</a:t>
            </a:r>
          </a:p>
          <a:p>
            <a:r>
              <a:rPr lang="en-US" dirty="0"/>
              <a:t>A few neural nets used in evaluation of distributed machine learning</a:t>
            </a:r>
          </a:p>
          <a:p>
            <a:pPr lvl="1"/>
            <a:r>
              <a:rPr lang="en-US" dirty="0"/>
              <a:t>Inception(v3), (G)NMT, Resnet,…</a:t>
            </a:r>
          </a:p>
          <a:p>
            <a:endParaRPr lang="en-US" dirty="0"/>
          </a:p>
        </p:txBody>
      </p:sp>
      <p:pic>
        <p:nvPicPr>
          <p:cNvPr id="1026" name="Picture 2" descr="Image for post">
            <a:extLst>
              <a:ext uri="{FF2B5EF4-FFF2-40B4-BE49-F238E27FC236}">
                <a16:creationId xmlns:a16="http://schemas.microsoft.com/office/drawing/2014/main" id="{01130BA9-58B0-F842-8479-F20E8485D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081" y="1828800"/>
            <a:ext cx="6492082" cy="193763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81C45634-9161-0308-C22C-FF98FE4CD6E9}"/>
              </a:ext>
            </a:extLst>
          </p:cNvPr>
          <p:cNvSpPr txBox="1">
            <a:spLocks/>
          </p:cNvSpPr>
          <p:nvPr/>
        </p:nvSpPr>
        <p:spPr>
          <a:xfrm>
            <a:off x="649209" y="292953"/>
            <a:ext cx="11902149" cy="1197185"/>
          </a:xfrm>
          <a:prstGeom prst="rect">
            <a:avLst/>
          </a:prstGeom>
        </p:spPr>
        <p:txBody>
          <a:bodyPr vert="horz" lIns="129892" tIns="64947" rIns="129892" bIns="64947" rtlCol="0" anchor="ctr">
            <a:normAutofit/>
          </a:bodyPr>
          <a:lstStyle>
            <a:lvl1pPr algn="l" defTabSz="1298925" rtl="0" eaLnBrk="1" latinLnBrk="0" hangingPunct="1">
              <a:spcBef>
                <a:spcPct val="0"/>
              </a:spcBef>
              <a:buNone/>
              <a:defRPr sz="4000" b="0" i="0" kern="1200">
                <a:solidFill>
                  <a:schemeClr val="bg1"/>
                </a:solidFill>
                <a:latin typeface="Whitney-BlackSC"/>
                <a:ea typeface="+mj-ea"/>
                <a:cs typeface="Whitney-BlackSC"/>
              </a:defRPr>
            </a:lvl1pPr>
          </a:lstStyle>
          <a:p>
            <a:r>
              <a:rPr lang="en-US" sz="3600" dirty="0"/>
              <a:t>ANN Types: FFNN, CNNs, RNNs</a:t>
            </a:r>
          </a:p>
        </p:txBody>
      </p:sp>
      <p:sp>
        <p:nvSpPr>
          <p:cNvPr id="6" name="Slide Number Placeholder 1">
            <a:extLst>
              <a:ext uri="{FF2B5EF4-FFF2-40B4-BE49-F238E27FC236}">
                <a16:creationId xmlns:a16="http://schemas.microsoft.com/office/drawing/2014/main" id="{61C5910A-0C4B-34F2-868E-3CBEA2CC5F30}"/>
              </a:ext>
            </a:extLst>
          </p:cNvPr>
          <p:cNvSpPr txBox="1">
            <a:spLocks/>
          </p:cNvSpPr>
          <p:nvPr/>
        </p:nvSpPr>
        <p:spPr>
          <a:xfrm>
            <a:off x="12551357" y="6925733"/>
            <a:ext cx="432805" cy="389467"/>
          </a:xfrm>
          <a:prstGeom prst="rect">
            <a:avLst/>
          </a:prstGeom>
        </p:spPr>
        <p:txBody>
          <a:bodyPr/>
          <a:lstStyle>
            <a:defPPr>
              <a:defRPr lang="en-US"/>
            </a:defPPr>
            <a:lvl1pPr marL="0" algn="l" defTabSz="1298925" rtl="0" eaLnBrk="1" latinLnBrk="0" hangingPunct="1">
              <a:defRPr sz="2600" kern="1200">
                <a:solidFill>
                  <a:schemeClr val="tx1"/>
                </a:solidFill>
                <a:latin typeface="+mn-lt"/>
                <a:ea typeface="+mn-ea"/>
                <a:cs typeface="+mn-cs"/>
              </a:defRPr>
            </a:lvl1pPr>
            <a:lvl2pPr marL="649463" algn="l" defTabSz="1298925" rtl="0" eaLnBrk="1" latinLnBrk="0" hangingPunct="1">
              <a:defRPr sz="2600" kern="1200">
                <a:solidFill>
                  <a:schemeClr val="tx1"/>
                </a:solidFill>
                <a:latin typeface="+mn-lt"/>
                <a:ea typeface="+mn-ea"/>
                <a:cs typeface="+mn-cs"/>
              </a:defRPr>
            </a:lvl2pPr>
            <a:lvl3pPr marL="1298925" algn="l" defTabSz="1298925" rtl="0" eaLnBrk="1" latinLnBrk="0" hangingPunct="1">
              <a:defRPr sz="2600" kern="1200">
                <a:solidFill>
                  <a:schemeClr val="tx1"/>
                </a:solidFill>
                <a:latin typeface="+mn-lt"/>
                <a:ea typeface="+mn-ea"/>
                <a:cs typeface="+mn-cs"/>
              </a:defRPr>
            </a:lvl3pPr>
            <a:lvl4pPr marL="1948389" algn="l" defTabSz="1298925" rtl="0" eaLnBrk="1" latinLnBrk="0" hangingPunct="1">
              <a:defRPr sz="2600" kern="1200">
                <a:solidFill>
                  <a:schemeClr val="tx1"/>
                </a:solidFill>
                <a:latin typeface="+mn-lt"/>
                <a:ea typeface="+mn-ea"/>
                <a:cs typeface="+mn-cs"/>
              </a:defRPr>
            </a:lvl4pPr>
            <a:lvl5pPr marL="2597852" algn="l" defTabSz="1298925" rtl="0" eaLnBrk="1" latinLnBrk="0" hangingPunct="1">
              <a:defRPr sz="2600" kern="1200">
                <a:solidFill>
                  <a:schemeClr val="tx1"/>
                </a:solidFill>
                <a:latin typeface="+mn-lt"/>
                <a:ea typeface="+mn-ea"/>
                <a:cs typeface="+mn-cs"/>
              </a:defRPr>
            </a:lvl5pPr>
            <a:lvl6pPr marL="3247315" algn="l" defTabSz="1298925" rtl="0" eaLnBrk="1" latinLnBrk="0" hangingPunct="1">
              <a:defRPr sz="2600" kern="1200">
                <a:solidFill>
                  <a:schemeClr val="tx1"/>
                </a:solidFill>
                <a:latin typeface="+mn-lt"/>
                <a:ea typeface="+mn-ea"/>
                <a:cs typeface="+mn-cs"/>
              </a:defRPr>
            </a:lvl6pPr>
            <a:lvl7pPr marL="3896777" algn="l" defTabSz="1298925" rtl="0" eaLnBrk="1" latinLnBrk="0" hangingPunct="1">
              <a:defRPr sz="2600" kern="1200">
                <a:solidFill>
                  <a:schemeClr val="tx1"/>
                </a:solidFill>
                <a:latin typeface="+mn-lt"/>
                <a:ea typeface="+mn-ea"/>
                <a:cs typeface="+mn-cs"/>
              </a:defRPr>
            </a:lvl7pPr>
            <a:lvl8pPr marL="4546240" algn="l" defTabSz="1298925" rtl="0" eaLnBrk="1" latinLnBrk="0" hangingPunct="1">
              <a:defRPr sz="2600" kern="1200">
                <a:solidFill>
                  <a:schemeClr val="tx1"/>
                </a:solidFill>
                <a:latin typeface="+mn-lt"/>
                <a:ea typeface="+mn-ea"/>
                <a:cs typeface="+mn-cs"/>
              </a:defRPr>
            </a:lvl8pPr>
            <a:lvl9pPr marL="5195704" algn="l" defTabSz="1298925" rtl="0" eaLnBrk="1" latinLnBrk="0" hangingPunct="1">
              <a:defRPr sz="2600" kern="1200">
                <a:solidFill>
                  <a:schemeClr val="tx1"/>
                </a:solidFill>
                <a:latin typeface="+mn-lt"/>
                <a:ea typeface="+mn-ea"/>
                <a:cs typeface="+mn-cs"/>
              </a:defRPr>
            </a:lvl9pPr>
          </a:lstStyle>
          <a:p>
            <a:pPr algn="ctr">
              <a:defRPr/>
            </a:pPr>
            <a:fld id="{F8F1BEBC-633C-FF42-B9F8-085A82D64667}" type="slidenum">
              <a:rPr lang="en-US" sz="1600" smtClean="0">
                <a:latin typeface="Times" panose="02020603050405020304" pitchFamily="18" charset="0"/>
                <a:cs typeface="Times" panose="02020603050405020304" pitchFamily="18" charset="0"/>
              </a:rPr>
              <a:pPr algn="ctr">
                <a:defRPr/>
              </a:pPr>
              <a:t>20</a:t>
            </a:fld>
            <a:endParaRPr lang="en-US" sz="16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430394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Distributed Machine Learning </a:t>
            </a:r>
          </a:p>
        </p:txBody>
      </p:sp>
      <p:sp>
        <p:nvSpPr>
          <p:cNvPr id="4" name="Content Placeholder 3"/>
          <p:cNvSpPr>
            <a:spLocks noGrp="1"/>
          </p:cNvSpPr>
          <p:nvPr>
            <p:ph idx="1"/>
          </p:nvPr>
        </p:nvSpPr>
        <p:spPr>
          <a:xfrm>
            <a:off x="706738" y="2182469"/>
            <a:ext cx="11902149" cy="5486400"/>
          </a:xfrm>
        </p:spPr>
        <p:txBody>
          <a:bodyPr>
            <a:normAutofit/>
          </a:bodyPr>
          <a:lstStyle/>
          <a:p>
            <a:pPr marL="0" indent="0">
              <a:buNone/>
            </a:pPr>
            <a:r>
              <a:rPr lang="en-US" sz="2000" dirty="0"/>
              <a:t>Training data – collection of input and output labels x</a:t>
            </a:r>
            <a:r>
              <a:rPr lang="en-US" sz="2000" baseline="-25000" dirty="0"/>
              <a:t>i</a:t>
            </a:r>
            <a:r>
              <a:rPr lang="en-US" sz="2000" dirty="0"/>
              <a:t>, </a:t>
            </a:r>
            <a:r>
              <a:rPr lang="en-US" sz="2000" dirty="0" err="1"/>
              <a:t>y</a:t>
            </a:r>
            <a:r>
              <a:rPr lang="en-US" sz="2000" baseline="-25000" dirty="0" err="1"/>
              <a:t>i</a:t>
            </a:r>
            <a:r>
              <a:rPr lang="en-US" sz="2000" baseline="-25000" dirty="0"/>
              <a:t> </a:t>
            </a:r>
            <a:r>
              <a:rPr lang="en-US" sz="2000" dirty="0"/>
              <a:t>of size N</a:t>
            </a:r>
          </a:p>
          <a:p>
            <a:pPr marL="0" indent="0">
              <a:buNone/>
            </a:pPr>
            <a:r>
              <a:rPr lang="en-US" sz="2000" dirty="0"/>
              <a:t>Learn model weights w</a:t>
            </a:r>
          </a:p>
          <a:p>
            <a:pPr marL="0" indent="0">
              <a:buNone/>
            </a:pPr>
            <a:r>
              <a:rPr lang="en-US" sz="2000" dirty="0"/>
              <a:t>Model size and N can be huge </a:t>
            </a:r>
          </a:p>
          <a:p>
            <a:pPr marL="0" indent="0">
              <a:buNone/>
            </a:pPr>
            <a:endParaRPr lang="en-US" sz="2000" b="1" dirty="0"/>
          </a:p>
          <a:p>
            <a:pPr marL="0" indent="0">
              <a:buNone/>
            </a:pPr>
            <a:r>
              <a:rPr lang="en-US" sz="2000" b="1" dirty="0"/>
              <a:t>Centralized Machine Learning</a:t>
            </a:r>
          </a:p>
          <a:p>
            <a:pPr marL="568280" lvl="1" indent="0">
              <a:buNone/>
            </a:pPr>
            <a:r>
              <a:rPr lang="en-US" sz="1900" dirty="0"/>
              <a:t>Slow and often infeasible</a:t>
            </a:r>
            <a:endParaRPr lang="en-US" sz="2000" b="1" dirty="0"/>
          </a:p>
          <a:p>
            <a:pPr marL="0" indent="0">
              <a:buNone/>
            </a:pPr>
            <a:endParaRPr lang="en-US" sz="2000" b="1" dirty="0"/>
          </a:p>
          <a:p>
            <a:pPr marL="0" indent="0">
              <a:buNone/>
            </a:pPr>
            <a:r>
              <a:rPr lang="en-US" sz="2000" b="1" dirty="0"/>
              <a:t>Distributed Machine Learning</a:t>
            </a:r>
            <a:r>
              <a:rPr lang="en-US" sz="2000" dirty="0"/>
              <a:t> </a:t>
            </a:r>
          </a:p>
          <a:p>
            <a:pPr marL="568280" lvl="1" indent="0">
              <a:buNone/>
            </a:pPr>
            <a:r>
              <a:rPr lang="en-US" sz="1800" dirty="0"/>
              <a:t>Parallelize via Multiple workers</a:t>
            </a:r>
          </a:p>
          <a:p>
            <a:pPr marL="568280" lvl="1" indent="0">
              <a:buNone/>
            </a:pPr>
            <a:r>
              <a:rPr lang="en-US" sz="1800" dirty="0"/>
              <a:t> “Parameter Server” to aggregate data from workers</a:t>
            </a:r>
          </a:p>
          <a:p>
            <a:pPr marL="568280" lvl="1" indent="0">
              <a:buNone/>
            </a:pPr>
            <a:r>
              <a:rPr lang="en-US" sz="1800" dirty="0"/>
              <a:t> from current iteration and start next iteration at workers. </a:t>
            </a:r>
          </a:p>
          <a:p>
            <a:pPr marL="568280" lvl="1" indent="0">
              <a:buNone/>
            </a:pPr>
            <a:endParaRPr lang="en-US" sz="1800" dirty="0"/>
          </a:p>
        </p:txBody>
      </p:sp>
      <p:pic>
        <p:nvPicPr>
          <p:cNvPr id="10" name="Picture 9">
            <a:extLst>
              <a:ext uri="{FF2B5EF4-FFF2-40B4-BE49-F238E27FC236}">
                <a16:creationId xmlns:a16="http://schemas.microsoft.com/office/drawing/2014/main" id="{8B854E54-4DE1-6FEF-E1B1-81550DDFE993}"/>
              </a:ext>
            </a:extLst>
          </p:cNvPr>
          <p:cNvPicPr>
            <a:picLocks noChangeAspect="1"/>
          </p:cNvPicPr>
          <p:nvPr/>
        </p:nvPicPr>
        <p:blipFill rotWithShape="1">
          <a:blip r:embed="rId3"/>
          <a:srcRect l="8254"/>
          <a:stretch/>
        </p:blipFill>
        <p:spPr>
          <a:xfrm>
            <a:off x="7558881" y="3311508"/>
            <a:ext cx="4235198" cy="3228322"/>
          </a:xfrm>
          <a:prstGeom prst="rect">
            <a:avLst/>
          </a:prstGeom>
        </p:spPr>
      </p:pic>
      <p:sp>
        <p:nvSpPr>
          <p:cNvPr id="14" name="TextBox 13">
            <a:extLst>
              <a:ext uri="{FF2B5EF4-FFF2-40B4-BE49-F238E27FC236}">
                <a16:creationId xmlns:a16="http://schemas.microsoft.com/office/drawing/2014/main" id="{3750A42D-D876-8AA0-F37D-B930ADAA0DB5}"/>
              </a:ext>
            </a:extLst>
          </p:cNvPr>
          <p:cNvSpPr txBox="1"/>
          <p:nvPr/>
        </p:nvSpPr>
        <p:spPr>
          <a:xfrm>
            <a:off x="541006" y="6883747"/>
            <a:ext cx="11582400" cy="276999"/>
          </a:xfrm>
          <a:prstGeom prst="rect">
            <a:avLst/>
          </a:prstGeom>
          <a:noFill/>
        </p:spPr>
        <p:txBody>
          <a:bodyPr wrap="square">
            <a:spAutoFit/>
          </a:bodyPr>
          <a:lstStyle/>
          <a:p>
            <a:r>
              <a:rPr lang="en-US" sz="1200" dirty="0">
                <a:latin typeface="Times" panose="02020603050405020304" pitchFamily="18" charset="0"/>
                <a:cs typeface="Times" panose="02020603050405020304" pitchFamily="18" charset="0"/>
              </a:rPr>
              <a:t>Dean, Jeffrey, et al. "Large scale distributed deep networks." Advances in Neural Information Processing Systems (</a:t>
            </a:r>
            <a:r>
              <a:rPr lang="en-US" sz="1200" dirty="0" err="1">
                <a:latin typeface="Times" panose="02020603050405020304" pitchFamily="18" charset="0"/>
                <a:cs typeface="Times" panose="02020603050405020304" pitchFamily="18" charset="0"/>
              </a:rPr>
              <a:t>NeurIPS</a:t>
            </a:r>
            <a:r>
              <a:rPr lang="en-US" sz="1200" dirty="0">
                <a:latin typeface="Times" panose="02020603050405020304" pitchFamily="18" charset="0"/>
                <a:cs typeface="Times" panose="02020603050405020304" pitchFamily="18" charset="0"/>
              </a:rPr>
              <a:t>) 25 (2012).</a:t>
            </a:r>
          </a:p>
        </p:txBody>
      </p:sp>
      <p:sp>
        <p:nvSpPr>
          <p:cNvPr id="6" name="Slide Number Placeholder 1">
            <a:extLst>
              <a:ext uri="{FF2B5EF4-FFF2-40B4-BE49-F238E27FC236}">
                <a16:creationId xmlns:a16="http://schemas.microsoft.com/office/drawing/2014/main" id="{0816F704-3263-E5B4-9528-FE26BBF950F1}"/>
              </a:ext>
            </a:extLst>
          </p:cNvPr>
          <p:cNvSpPr txBox="1">
            <a:spLocks/>
          </p:cNvSpPr>
          <p:nvPr/>
        </p:nvSpPr>
        <p:spPr>
          <a:xfrm>
            <a:off x="12551357" y="6925733"/>
            <a:ext cx="432805" cy="389467"/>
          </a:xfrm>
          <a:prstGeom prst="rect">
            <a:avLst/>
          </a:prstGeom>
        </p:spPr>
        <p:txBody>
          <a:bodyPr/>
          <a:lstStyle>
            <a:defPPr>
              <a:defRPr lang="en-US"/>
            </a:defPPr>
            <a:lvl1pPr marL="0" algn="l" defTabSz="1298925" rtl="0" eaLnBrk="1" latinLnBrk="0" hangingPunct="1">
              <a:defRPr sz="2600" kern="1200">
                <a:solidFill>
                  <a:schemeClr val="tx1"/>
                </a:solidFill>
                <a:latin typeface="+mn-lt"/>
                <a:ea typeface="+mn-ea"/>
                <a:cs typeface="+mn-cs"/>
              </a:defRPr>
            </a:lvl1pPr>
            <a:lvl2pPr marL="649463" algn="l" defTabSz="1298925" rtl="0" eaLnBrk="1" latinLnBrk="0" hangingPunct="1">
              <a:defRPr sz="2600" kern="1200">
                <a:solidFill>
                  <a:schemeClr val="tx1"/>
                </a:solidFill>
                <a:latin typeface="+mn-lt"/>
                <a:ea typeface="+mn-ea"/>
                <a:cs typeface="+mn-cs"/>
              </a:defRPr>
            </a:lvl2pPr>
            <a:lvl3pPr marL="1298925" algn="l" defTabSz="1298925" rtl="0" eaLnBrk="1" latinLnBrk="0" hangingPunct="1">
              <a:defRPr sz="2600" kern="1200">
                <a:solidFill>
                  <a:schemeClr val="tx1"/>
                </a:solidFill>
                <a:latin typeface="+mn-lt"/>
                <a:ea typeface="+mn-ea"/>
                <a:cs typeface="+mn-cs"/>
              </a:defRPr>
            </a:lvl3pPr>
            <a:lvl4pPr marL="1948389" algn="l" defTabSz="1298925" rtl="0" eaLnBrk="1" latinLnBrk="0" hangingPunct="1">
              <a:defRPr sz="2600" kern="1200">
                <a:solidFill>
                  <a:schemeClr val="tx1"/>
                </a:solidFill>
                <a:latin typeface="+mn-lt"/>
                <a:ea typeface="+mn-ea"/>
                <a:cs typeface="+mn-cs"/>
              </a:defRPr>
            </a:lvl4pPr>
            <a:lvl5pPr marL="2597852" algn="l" defTabSz="1298925" rtl="0" eaLnBrk="1" latinLnBrk="0" hangingPunct="1">
              <a:defRPr sz="2600" kern="1200">
                <a:solidFill>
                  <a:schemeClr val="tx1"/>
                </a:solidFill>
                <a:latin typeface="+mn-lt"/>
                <a:ea typeface="+mn-ea"/>
                <a:cs typeface="+mn-cs"/>
              </a:defRPr>
            </a:lvl5pPr>
            <a:lvl6pPr marL="3247315" algn="l" defTabSz="1298925" rtl="0" eaLnBrk="1" latinLnBrk="0" hangingPunct="1">
              <a:defRPr sz="2600" kern="1200">
                <a:solidFill>
                  <a:schemeClr val="tx1"/>
                </a:solidFill>
                <a:latin typeface="+mn-lt"/>
                <a:ea typeface="+mn-ea"/>
                <a:cs typeface="+mn-cs"/>
              </a:defRPr>
            </a:lvl6pPr>
            <a:lvl7pPr marL="3896777" algn="l" defTabSz="1298925" rtl="0" eaLnBrk="1" latinLnBrk="0" hangingPunct="1">
              <a:defRPr sz="2600" kern="1200">
                <a:solidFill>
                  <a:schemeClr val="tx1"/>
                </a:solidFill>
                <a:latin typeface="+mn-lt"/>
                <a:ea typeface="+mn-ea"/>
                <a:cs typeface="+mn-cs"/>
              </a:defRPr>
            </a:lvl7pPr>
            <a:lvl8pPr marL="4546240" algn="l" defTabSz="1298925" rtl="0" eaLnBrk="1" latinLnBrk="0" hangingPunct="1">
              <a:defRPr sz="2600" kern="1200">
                <a:solidFill>
                  <a:schemeClr val="tx1"/>
                </a:solidFill>
                <a:latin typeface="+mn-lt"/>
                <a:ea typeface="+mn-ea"/>
                <a:cs typeface="+mn-cs"/>
              </a:defRPr>
            </a:lvl8pPr>
            <a:lvl9pPr marL="5195704" algn="l" defTabSz="1298925" rtl="0" eaLnBrk="1" latinLnBrk="0" hangingPunct="1">
              <a:defRPr sz="2600" kern="1200">
                <a:solidFill>
                  <a:schemeClr val="tx1"/>
                </a:solidFill>
                <a:latin typeface="+mn-lt"/>
                <a:ea typeface="+mn-ea"/>
                <a:cs typeface="+mn-cs"/>
              </a:defRPr>
            </a:lvl9pPr>
          </a:lstStyle>
          <a:p>
            <a:pPr algn="ctr">
              <a:defRPr/>
            </a:pPr>
            <a:fld id="{F8F1BEBC-633C-FF42-B9F8-085A82D64667}" type="slidenum">
              <a:rPr lang="en-US" sz="1600" smtClean="0">
                <a:latin typeface="Times" panose="02020603050405020304" pitchFamily="18" charset="0"/>
                <a:cs typeface="Times" panose="02020603050405020304" pitchFamily="18" charset="0"/>
              </a:rPr>
              <a:pPr algn="ctr">
                <a:defRPr/>
              </a:pPr>
              <a:t>21</a:t>
            </a:fld>
            <a:endParaRPr lang="en-US" sz="16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243506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CACCBB7A-490A-1813-C825-0F689602701B}"/>
              </a:ext>
            </a:extLst>
          </p:cNvPr>
          <p:cNvSpPr/>
          <p:nvPr/>
        </p:nvSpPr>
        <p:spPr>
          <a:xfrm>
            <a:off x="11456303" y="2042220"/>
            <a:ext cx="1207978" cy="1375092"/>
          </a:xfrm>
          <a:prstGeom prst="rect">
            <a:avLst/>
          </a:prstGeom>
          <a:solidFill>
            <a:schemeClr val="accent3">
              <a:lumMod val="40000"/>
              <a:lumOff val="60000"/>
            </a:schemeClr>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81A8AE65-49D0-8CB1-8DD6-8080D65D6324}"/>
              </a:ext>
            </a:extLst>
          </p:cNvPr>
          <p:cNvSpPr/>
          <p:nvPr/>
        </p:nvSpPr>
        <p:spPr>
          <a:xfrm>
            <a:off x="9366515" y="2026238"/>
            <a:ext cx="1207978" cy="1375092"/>
          </a:xfrm>
          <a:prstGeom prst="rect">
            <a:avLst/>
          </a:prstGeom>
          <a:solidFill>
            <a:schemeClr val="accent1">
              <a:lumMod val="40000"/>
              <a:lumOff val="6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17ABD77E-4882-6E5D-CA97-B00FF129A762}"/>
              </a:ext>
            </a:extLst>
          </p:cNvPr>
          <p:cNvSpPr/>
          <p:nvPr/>
        </p:nvSpPr>
        <p:spPr>
          <a:xfrm>
            <a:off x="10086542" y="5741805"/>
            <a:ext cx="800102" cy="51805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A33D82A-EE24-9242-4762-907BCDE8E5CC}"/>
              </a:ext>
            </a:extLst>
          </p:cNvPr>
          <p:cNvSpPr/>
          <p:nvPr/>
        </p:nvSpPr>
        <p:spPr>
          <a:xfrm>
            <a:off x="10949779" y="5744077"/>
            <a:ext cx="800102" cy="518058"/>
          </a:xfrm>
          <a:prstGeom prst="rect">
            <a:avLst/>
          </a:prstGeom>
          <a:solidFill>
            <a:schemeClr val="accent3">
              <a:lumMod val="40000"/>
              <a:lumOff val="60000"/>
            </a:schemeClr>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7290ADDF-9A54-305F-0C19-91F4BBDF7A69}"/>
              </a:ext>
            </a:extLst>
          </p:cNvPr>
          <p:cNvSpPr/>
          <p:nvPr/>
        </p:nvSpPr>
        <p:spPr>
          <a:xfrm>
            <a:off x="10182838" y="6299517"/>
            <a:ext cx="1520635" cy="518058"/>
          </a:xfrm>
          <a:prstGeom prst="rect">
            <a:avLst/>
          </a:prstGeom>
          <a:solidFill>
            <a:schemeClr val="accent3">
              <a:lumMod val="40000"/>
              <a:lumOff val="60000"/>
            </a:schemeClr>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57399D9C-24C8-80D7-191C-11A2DDCF77CE}"/>
              </a:ext>
            </a:extLst>
          </p:cNvPr>
          <p:cNvSpPr/>
          <p:nvPr/>
        </p:nvSpPr>
        <p:spPr>
          <a:xfrm>
            <a:off x="10152080" y="5169541"/>
            <a:ext cx="1520635" cy="51805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20C330-91BE-66BF-84A7-97EB2621CD12}"/>
              </a:ext>
            </a:extLst>
          </p:cNvPr>
          <p:cNvSpPr>
            <a:spLocks noGrp="1"/>
          </p:cNvSpPr>
          <p:nvPr>
            <p:ph type="title"/>
          </p:nvPr>
        </p:nvSpPr>
        <p:spPr/>
        <p:txBody>
          <a:bodyPr>
            <a:normAutofit/>
          </a:bodyPr>
          <a:lstStyle/>
          <a:p>
            <a:r>
              <a:rPr lang="en-US" dirty="0"/>
              <a:t>Kinds of Parallelism</a:t>
            </a:r>
          </a:p>
        </p:txBody>
      </p:sp>
      <p:sp>
        <p:nvSpPr>
          <p:cNvPr id="3" name="Content Placeholder 2">
            <a:extLst>
              <a:ext uri="{FF2B5EF4-FFF2-40B4-BE49-F238E27FC236}">
                <a16:creationId xmlns:a16="http://schemas.microsoft.com/office/drawing/2014/main" id="{BCDB1C7C-A7AA-53D6-CD2C-8418B631B1B7}"/>
              </a:ext>
            </a:extLst>
          </p:cNvPr>
          <p:cNvSpPr>
            <a:spLocks noGrp="1"/>
          </p:cNvSpPr>
          <p:nvPr>
            <p:ph idx="1"/>
          </p:nvPr>
        </p:nvSpPr>
        <p:spPr>
          <a:xfrm>
            <a:off x="149623" y="1828800"/>
            <a:ext cx="9202132" cy="5257800"/>
          </a:xfrm>
        </p:spPr>
        <p:txBody>
          <a:bodyPr>
            <a:normAutofit/>
          </a:bodyPr>
          <a:lstStyle/>
          <a:p>
            <a:pPr marL="649463" lvl="1" indent="0">
              <a:buNone/>
            </a:pPr>
            <a:r>
              <a:rPr lang="en-US" sz="2000" b="1" dirty="0"/>
              <a:t>Data parallelism</a:t>
            </a:r>
            <a:r>
              <a:rPr lang="en-US" sz="2000" dirty="0"/>
              <a:t>: multiple workers run same model, different data is sent to each device, data “batched” into mini-batches</a:t>
            </a:r>
          </a:p>
          <a:p>
            <a:pPr marL="649463" lvl="1" indent="0">
              <a:buNone/>
            </a:pPr>
            <a:r>
              <a:rPr lang="en-US" sz="2000" dirty="0"/>
              <a:t>Workers synchronize after each mini-batch</a:t>
            </a:r>
          </a:p>
          <a:p>
            <a:pPr marL="1727027" lvl="2" indent="-457200">
              <a:buFont typeface="+mj-lt"/>
              <a:buAutoNum type="arabicPeriod"/>
            </a:pPr>
            <a:r>
              <a:rPr lang="en-US" sz="2000" dirty="0"/>
              <a:t>Parameter Server approach</a:t>
            </a:r>
          </a:p>
          <a:p>
            <a:pPr marL="1727027" lvl="2" indent="-457200">
              <a:buFont typeface="+mj-lt"/>
              <a:buAutoNum type="arabicPeriod"/>
            </a:pPr>
            <a:r>
              <a:rPr lang="en-US" sz="2000" dirty="0"/>
              <a:t>All-Reduce approach: each worker multicasts weights to others</a:t>
            </a:r>
            <a:endParaRPr lang="en-US" sz="2800" dirty="0"/>
          </a:p>
          <a:p>
            <a:pPr marL="701546" lvl="1" indent="0">
              <a:buNone/>
            </a:pPr>
            <a:r>
              <a:rPr lang="en-US" sz="2000" dirty="0"/>
              <a:t>Variant: Asynchronous training</a:t>
            </a:r>
          </a:p>
          <a:p>
            <a:pPr marL="649463" lvl="1" indent="0">
              <a:buNone/>
            </a:pPr>
            <a:endParaRPr lang="en-US" sz="2000" b="1" dirty="0"/>
          </a:p>
          <a:p>
            <a:pPr marL="649463" lvl="1" indent="0">
              <a:buNone/>
            </a:pPr>
            <a:endParaRPr lang="en-US" sz="2000" b="1" dirty="0"/>
          </a:p>
          <a:p>
            <a:pPr marL="649463" lvl="1" indent="0">
              <a:buNone/>
            </a:pPr>
            <a:endParaRPr lang="en-US" sz="2000" b="1" dirty="0"/>
          </a:p>
          <a:p>
            <a:pPr marL="649463" lvl="1" indent="0">
              <a:buNone/>
            </a:pPr>
            <a:endParaRPr lang="en-US" sz="2000" b="1" dirty="0"/>
          </a:p>
          <a:p>
            <a:pPr marL="649463" lvl="1" indent="0">
              <a:buNone/>
            </a:pPr>
            <a:endParaRPr lang="en-US" sz="2000" b="1" dirty="0"/>
          </a:p>
          <a:p>
            <a:pPr marL="649463" lvl="1" indent="0">
              <a:buNone/>
            </a:pPr>
            <a:r>
              <a:rPr lang="en-US" sz="2000" b="1" dirty="0"/>
              <a:t>Model parallelism</a:t>
            </a:r>
            <a:r>
              <a:rPr lang="en-US" sz="2000" dirty="0"/>
              <a:t>: same model (DNN graph) is split across multiple devices, one input passed through collection of devices at a time.</a:t>
            </a:r>
            <a:endParaRPr lang="en-US" sz="2000" b="1" dirty="0"/>
          </a:p>
          <a:p>
            <a:pPr marL="0" indent="0">
              <a:buNone/>
            </a:pPr>
            <a:endParaRPr lang="en-US" dirty="0"/>
          </a:p>
        </p:txBody>
      </p:sp>
      <p:grpSp>
        <p:nvGrpSpPr>
          <p:cNvPr id="20" name="Group 19">
            <a:extLst>
              <a:ext uri="{FF2B5EF4-FFF2-40B4-BE49-F238E27FC236}">
                <a16:creationId xmlns:a16="http://schemas.microsoft.com/office/drawing/2014/main" id="{05E21074-2131-1D8F-E4F8-510787FD6F46}"/>
              </a:ext>
            </a:extLst>
          </p:cNvPr>
          <p:cNvGrpSpPr/>
          <p:nvPr/>
        </p:nvGrpSpPr>
        <p:grpSpPr>
          <a:xfrm>
            <a:off x="5730081" y="125014"/>
            <a:ext cx="2438400" cy="1459647"/>
            <a:chOff x="8625681" y="292952"/>
            <a:chExt cx="2438400" cy="1459647"/>
          </a:xfrm>
        </p:grpSpPr>
        <p:sp>
          <p:nvSpPr>
            <p:cNvPr id="19" name="Rectangle 18">
              <a:extLst>
                <a:ext uri="{FF2B5EF4-FFF2-40B4-BE49-F238E27FC236}">
                  <a16:creationId xmlns:a16="http://schemas.microsoft.com/office/drawing/2014/main" id="{025EC050-26E6-7B50-0C62-A1A416F8B3FF}"/>
                </a:ext>
              </a:extLst>
            </p:cNvPr>
            <p:cNvSpPr/>
            <p:nvPr/>
          </p:nvSpPr>
          <p:spPr>
            <a:xfrm>
              <a:off x="8625681" y="292952"/>
              <a:ext cx="2438400" cy="145964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A623014-31E6-1DB3-894C-0E353FA855CB}"/>
                </a:ext>
              </a:extLst>
            </p:cNvPr>
            <p:cNvSpPr/>
            <p:nvPr/>
          </p:nvSpPr>
          <p:spPr>
            <a:xfrm>
              <a:off x="8854281" y="457200"/>
              <a:ext cx="1981200" cy="3048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panose="02020603050405020304" pitchFamily="18" charset="0"/>
                  <a:cs typeface="Times" panose="02020603050405020304" pitchFamily="18" charset="0"/>
                </a:rPr>
                <a:t>Layer 1</a:t>
              </a:r>
            </a:p>
          </p:txBody>
        </p:sp>
        <p:sp>
          <p:nvSpPr>
            <p:cNvPr id="7" name="Rectangle 6">
              <a:extLst>
                <a:ext uri="{FF2B5EF4-FFF2-40B4-BE49-F238E27FC236}">
                  <a16:creationId xmlns:a16="http://schemas.microsoft.com/office/drawing/2014/main" id="{FE3B776B-725C-9E7C-9DF1-A904B08F6DF8}"/>
                </a:ext>
              </a:extLst>
            </p:cNvPr>
            <p:cNvSpPr/>
            <p:nvPr/>
          </p:nvSpPr>
          <p:spPr>
            <a:xfrm>
              <a:off x="8854281" y="1345324"/>
              <a:ext cx="1981200" cy="3048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panose="02020603050405020304" pitchFamily="18" charset="0"/>
                  <a:cs typeface="Times" panose="02020603050405020304" pitchFamily="18" charset="0"/>
                </a:rPr>
                <a:t>Layer 4</a:t>
              </a:r>
            </a:p>
          </p:txBody>
        </p:sp>
        <p:sp>
          <p:nvSpPr>
            <p:cNvPr id="8" name="Rectangle 7">
              <a:extLst>
                <a:ext uri="{FF2B5EF4-FFF2-40B4-BE49-F238E27FC236}">
                  <a16:creationId xmlns:a16="http://schemas.microsoft.com/office/drawing/2014/main" id="{EF81C0C0-BB22-82C3-E14E-319B9A49AF9A}"/>
                </a:ext>
              </a:extLst>
            </p:cNvPr>
            <p:cNvSpPr/>
            <p:nvPr/>
          </p:nvSpPr>
          <p:spPr>
            <a:xfrm>
              <a:off x="8701881" y="911772"/>
              <a:ext cx="990600" cy="3048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panose="02020603050405020304" pitchFamily="18" charset="0"/>
                  <a:cs typeface="Times" panose="02020603050405020304" pitchFamily="18" charset="0"/>
                </a:rPr>
                <a:t>Layer 2</a:t>
              </a:r>
            </a:p>
          </p:txBody>
        </p:sp>
        <p:sp>
          <p:nvSpPr>
            <p:cNvPr id="9" name="Rectangle 8">
              <a:extLst>
                <a:ext uri="{FF2B5EF4-FFF2-40B4-BE49-F238E27FC236}">
                  <a16:creationId xmlns:a16="http://schemas.microsoft.com/office/drawing/2014/main" id="{6A34C93C-BDB2-B94A-B459-277A3EAE935C}"/>
                </a:ext>
              </a:extLst>
            </p:cNvPr>
            <p:cNvSpPr/>
            <p:nvPr/>
          </p:nvSpPr>
          <p:spPr>
            <a:xfrm>
              <a:off x="9997281" y="911772"/>
              <a:ext cx="990600" cy="3048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panose="02020603050405020304" pitchFamily="18" charset="0"/>
                  <a:cs typeface="Times" panose="02020603050405020304" pitchFamily="18" charset="0"/>
                </a:rPr>
                <a:t>Layer3</a:t>
              </a:r>
            </a:p>
          </p:txBody>
        </p:sp>
        <p:cxnSp>
          <p:nvCxnSpPr>
            <p:cNvPr id="11" name="Straight Connector 10">
              <a:extLst>
                <a:ext uri="{FF2B5EF4-FFF2-40B4-BE49-F238E27FC236}">
                  <a16:creationId xmlns:a16="http://schemas.microsoft.com/office/drawing/2014/main" id="{735316BB-0147-595F-5593-11032EB013DA}"/>
                </a:ext>
              </a:extLst>
            </p:cNvPr>
            <p:cNvCxnSpPr>
              <a:endCxn id="8" idx="0"/>
            </p:cNvCxnSpPr>
            <p:nvPr/>
          </p:nvCxnSpPr>
          <p:spPr>
            <a:xfrm flipH="1">
              <a:off x="9197181" y="762000"/>
              <a:ext cx="342900" cy="149772"/>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3B931DF3-726F-18B1-9694-CD83043BEB88}"/>
                </a:ext>
              </a:extLst>
            </p:cNvPr>
            <p:cNvCxnSpPr>
              <a:cxnSpLocks/>
              <a:endCxn id="9" idx="0"/>
            </p:cNvCxnSpPr>
            <p:nvPr/>
          </p:nvCxnSpPr>
          <p:spPr>
            <a:xfrm>
              <a:off x="10127976" y="768568"/>
              <a:ext cx="364605" cy="143204"/>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3DBB869C-0053-B84A-B97E-33DC802637DC}"/>
                </a:ext>
              </a:extLst>
            </p:cNvPr>
            <p:cNvCxnSpPr>
              <a:cxnSpLocks/>
              <a:endCxn id="7" idx="0"/>
            </p:cNvCxnSpPr>
            <p:nvPr/>
          </p:nvCxnSpPr>
          <p:spPr>
            <a:xfrm>
              <a:off x="9368631" y="1216572"/>
              <a:ext cx="476250" cy="128752"/>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9B92C17-5068-57BA-EC36-B57575D9C790}"/>
                </a:ext>
              </a:extLst>
            </p:cNvPr>
            <p:cNvCxnSpPr>
              <a:cxnSpLocks/>
              <a:stCxn id="9" idx="2"/>
              <a:endCxn id="7" idx="0"/>
            </p:cNvCxnSpPr>
            <p:nvPr/>
          </p:nvCxnSpPr>
          <p:spPr>
            <a:xfrm flipH="1">
              <a:off x="9844881" y="1216572"/>
              <a:ext cx="647700" cy="128752"/>
            </a:xfrm>
            <a:prstGeom prst="line">
              <a:avLst/>
            </a:prstGeom>
          </p:spPr>
          <p:style>
            <a:lnRef idx="1">
              <a:schemeClr val="dk1"/>
            </a:lnRef>
            <a:fillRef idx="0">
              <a:schemeClr val="dk1"/>
            </a:fillRef>
            <a:effectRef idx="0">
              <a:schemeClr val="dk1"/>
            </a:effectRef>
            <a:fontRef idx="minor">
              <a:schemeClr val="tx1"/>
            </a:fontRef>
          </p:style>
        </p:cxnSp>
      </p:grpSp>
      <p:grpSp>
        <p:nvGrpSpPr>
          <p:cNvPr id="54" name="Group 53">
            <a:extLst>
              <a:ext uri="{FF2B5EF4-FFF2-40B4-BE49-F238E27FC236}">
                <a16:creationId xmlns:a16="http://schemas.microsoft.com/office/drawing/2014/main" id="{D20D1E59-90F6-7CA4-0F8B-9A9EF7F1E09B}"/>
              </a:ext>
            </a:extLst>
          </p:cNvPr>
          <p:cNvGrpSpPr/>
          <p:nvPr/>
        </p:nvGrpSpPr>
        <p:grpSpPr>
          <a:xfrm>
            <a:off x="9471277" y="2211960"/>
            <a:ext cx="950952" cy="986271"/>
            <a:chOff x="8701881" y="457200"/>
            <a:chExt cx="2286000" cy="1192924"/>
          </a:xfrm>
        </p:grpSpPr>
        <p:sp>
          <p:nvSpPr>
            <p:cNvPr id="56" name="Rectangle 55">
              <a:extLst>
                <a:ext uri="{FF2B5EF4-FFF2-40B4-BE49-F238E27FC236}">
                  <a16:creationId xmlns:a16="http://schemas.microsoft.com/office/drawing/2014/main" id="{AFFB8C7E-D722-BAC8-EC9A-CBA307FCE79A}"/>
                </a:ext>
              </a:extLst>
            </p:cNvPr>
            <p:cNvSpPr/>
            <p:nvPr/>
          </p:nvSpPr>
          <p:spPr>
            <a:xfrm>
              <a:off x="8854281" y="457200"/>
              <a:ext cx="1981200" cy="3048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panose="02020603050405020304" pitchFamily="18" charset="0"/>
                  <a:cs typeface="Times" panose="02020603050405020304" pitchFamily="18" charset="0"/>
                </a:rPr>
                <a:t> L1</a:t>
              </a:r>
            </a:p>
          </p:txBody>
        </p:sp>
        <p:sp>
          <p:nvSpPr>
            <p:cNvPr id="57" name="Rectangle 56">
              <a:extLst>
                <a:ext uri="{FF2B5EF4-FFF2-40B4-BE49-F238E27FC236}">
                  <a16:creationId xmlns:a16="http://schemas.microsoft.com/office/drawing/2014/main" id="{EFB8F38B-4864-DB21-234C-E2C67C174658}"/>
                </a:ext>
              </a:extLst>
            </p:cNvPr>
            <p:cNvSpPr/>
            <p:nvPr/>
          </p:nvSpPr>
          <p:spPr>
            <a:xfrm>
              <a:off x="8854281" y="1345324"/>
              <a:ext cx="1981200" cy="3048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panose="02020603050405020304" pitchFamily="18" charset="0"/>
                  <a:cs typeface="Times" panose="02020603050405020304" pitchFamily="18" charset="0"/>
                </a:rPr>
                <a:t>L4</a:t>
              </a:r>
            </a:p>
          </p:txBody>
        </p:sp>
        <p:sp>
          <p:nvSpPr>
            <p:cNvPr id="58" name="Rectangle 57">
              <a:extLst>
                <a:ext uri="{FF2B5EF4-FFF2-40B4-BE49-F238E27FC236}">
                  <a16:creationId xmlns:a16="http://schemas.microsoft.com/office/drawing/2014/main" id="{B2CAF0CA-6EBB-6927-8D21-05D259493C5C}"/>
                </a:ext>
              </a:extLst>
            </p:cNvPr>
            <p:cNvSpPr/>
            <p:nvPr/>
          </p:nvSpPr>
          <p:spPr>
            <a:xfrm>
              <a:off x="8701881" y="911772"/>
              <a:ext cx="990600" cy="3048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panose="02020603050405020304" pitchFamily="18" charset="0"/>
                  <a:cs typeface="Times" panose="02020603050405020304" pitchFamily="18" charset="0"/>
                </a:rPr>
                <a:t>L2</a:t>
              </a:r>
            </a:p>
          </p:txBody>
        </p:sp>
        <p:sp>
          <p:nvSpPr>
            <p:cNvPr id="59" name="Rectangle 58">
              <a:extLst>
                <a:ext uri="{FF2B5EF4-FFF2-40B4-BE49-F238E27FC236}">
                  <a16:creationId xmlns:a16="http://schemas.microsoft.com/office/drawing/2014/main" id="{5698795B-8C84-43EC-86A0-520D6CEA84BC}"/>
                </a:ext>
              </a:extLst>
            </p:cNvPr>
            <p:cNvSpPr/>
            <p:nvPr/>
          </p:nvSpPr>
          <p:spPr>
            <a:xfrm>
              <a:off x="9997281" y="911772"/>
              <a:ext cx="990600" cy="3048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panose="02020603050405020304" pitchFamily="18" charset="0"/>
                  <a:cs typeface="Times" panose="02020603050405020304" pitchFamily="18" charset="0"/>
                </a:rPr>
                <a:t>L3</a:t>
              </a:r>
            </a:p>
          </p:txBody>
        </p:sp>
        <p:cxnSp>
          <p:nvCxnSpPr>
            <p:cNvPr id="60" name="Straight Connector 59">
              <a:extLst>
                <a:ext uri="{FF2B5EF4-FFF2-40B4-BE49-F238E27FC236}">
                  <a16:creationId xmlns:a16="http://schemas.microsoft.com/office/drawing/2014/main" id="{A4492E25-8CB6-DB6A-5033-3706796DB665}"/>
                </a:ext>
              </a:extLst>
            </p:cNvPr>
            <p:cNvCxnSpPr>
              <a:endCxn id="58" idx="0"/>
            </p:cNvCxnSpPr>
            <p:nvPr/>
          </p:nvCxnSpPr>
          <p:spPr>
            <a:xfrm flipH="1">
              <a:off x="9197181" y="762000"/>
              <a:ext cx="342900" cy="149772"/>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5BFABED7-35CB-F49E-CF96-FD90FDAB448B}"/>
                </a:ext>
              </a:extLst>
            </p:cNvPr>
            <p:cNvCxnSpPr>
              <a:cxnSpLocks/>
              <a:endCxn id="59" idx="0"/>
            </p:cNvCxnSpPr>
            <p:nvPr/>
          </p:nvCxnSpPr>
          <p:spPr>
            <a:xfrm>
              <a:off x="10127976" y="768568"/>
              <a:ext cx="364605" cy="143204"/>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974B8C85-3F6A-5E17-5F09-80DF74A52EB5}"/>
                </a:ext>
              </a:extLst>
            </p:cNvPr>
            <p:cNvCxnSpPr>
              <a:cxnSpLocks/>
              <a:endCxn id="57" idx="0"/>
            </p:cNvCxnSpPr>
            <p:nvPr/>
          </p:nvCxnSpPr>
          <p:spPr>
            <a:xfrm>
              <a:off x="9368631" y="1216572"/>
              <a:ext cx="476250" cy="128752"/>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0FDA44C1-7916-4665-AB4B-824A79F48A03}"/>
                </a:ext>
              </a:extLst>
            </p:cNvPr>
            <p:cNvCxnSpPr>
              <a:cxnSpLocks/>
              <a:stCxn id="59" idx="2"/>
              <a:endCxn id="57" idx="0"/>
            </p:cNvCxnSpPr>
            <p:nvPr/>
          </p:nvCxnSpPr>
          <p:spPr>
            <a:xfrm flipH="1">
              <a:off x="9844881" y="1216572"/>
              <a:ext cx="647700" cy="128752"/>
            </a:xfrm>
            <a:prstGeom prst="line">
              <a:avLst/>
            </a:prstGeom>
          </p:spPr>
          <p:style>
            <a:lnRef idx="1">
              <a:schemeClr val="dk1"/>
            </a:lnRef>
            <a:fillRef idx="0">
              <a:schemeClr val="dk1"/>
            </a:fillRef>
            <a:effectRef idx="0">
              <a:schemeClr val="dk1"/>
            </a:effectRef>
            <a:fontRef idx="minor">
              <a:schemeClr val="tx1"/>
            </a:fontRef>
          </p:style>
        </p:cxnSp>
      </p:grpSp>
      <p:grpSp>
        <p:nvGrpSpPr>
          <p:cNvPr id="65" name="Group 64">
            <a:extLst>
              <a:ext uri="{FF2B5EF4-FFF2-40B4-BE49-F238E27FC236}">
                <a16:creationId xmlns:a16="http://schemas.microsoft.com/office/drawing/2014/main" id="{E03D8619-DCF8-52FD-7A66-8FB53F2AB9D0}"/>
              </a:ext>
            </a:extLst>
          </p:cNvPr>
          <p:cNvGrpSpPr/>
          <p:nvPr/>
        </p:nvGrpSpPr>
        <p:grpSpPr>
          <a:xfrm>
            <a:off x="11579959" y="2216730"/>
            <a:ext cx="950952" cy="986271"/>
            <a:chOff x="8701881" y="457200"/>
            <a:chExt cx="2286000" cy="1192924"/>
          </a:xfrm>
        </p:grpSpPr>
        <p:sp>
          <p:nvSpPr>
            <p:cNvPr id="66" name="Rectangle 65">
              <a:extLst>
                <a:ext uri="{FF2B5EF4-FFF2-40B4-BE49-F238E27FC236}">
                  <a16:creationId xmlns:a16="http://schemas.microsoft.com/office/drawing/2014/main" id="{38EB7745-422B-5D72-D85A-0AFF79BEECD9}"/>
                </a:ext>
              </a:extLst>
            </p:cNvPr>
            <p:cNvSpPr/>
            <p:nvPr/>
          </p:nvSpPr>
          <p:spPr>
            <a:xfrm>
              <a:off x="8854281" y="457200"/>
              <a:ext cx="1981200" cy="3048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panose="02020603050405020304" pitchFamily="18" charset="0"/>
                  <a:cs typeface="Times" panose="02020603050405020304" pitchFamily="18" charset="0"/>
                </a:rPr>
                <a:t> L1</a:t>
              </a:r>
            </a:p>
          </p:txBody>
        </p:sp>
        <p:sp>
          <p:nvSpPr>
            <p:cNvPr id="67" name="Rectangle 66">
              <a:extLst>
                <a:ext uri="{FF2B5EF4-FFF2-40B4-BE49-F238E27FC236}">
                  <a16:creationId xmlns:a16="http://schemas.microsoft.com/office/drawing/2014/main" id="{7704F5EF-7881-FEE9-BD01-768E6F8563D2}"/>
                </a:ext>
              </a:extLst>
            </p:cNvPr>
            <p:cNvSpPr/>
            <p:nvPr/>
          </p:nvSpPr>
          <p:spPr>
            <a:xfrm>
              <a:off x="8854281" y="1345324"/>
              <a:ext cx="1981200" cy="3048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panose="02020603050405020304" pitchFamily="18" charset="0"/>
                  <a:cs typeface="Times" panose="02020603050405020304" pitchFamily="18" charset="0"/>
                </a:rPr>
                <a:t>L4</a:t>
              </a:r>
            </a:p>
          </p:txBody>
        </p:sp>
        <p:sp>
          <p:nvSpPr>
            <p:cNvPr id="68" name="Rectangle 67">
              <a:extLst>
                <a:ext uri="{FF2B5EF4-FFF2-40B4-BE49-F238E27FC236}">
                  <a16:creationId xmlns:a16="http://schemas.microsoft.com/office/drawing/2014/main" id="{EDDB584B-A2B2-F11C-515C-E13A2EDFA2AF}"/>
                </a:ext>
              </a:extLst>
            </p:cNvPr>
            <p:cNvSpPr/>
            <p:nvPr/>
          </p:nvSpPr>
          <p:spPr>
            <a:xfrm>
              <a:off x="8701881" y="911772"/>
              <a:ext cx="990600" cy="3048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panose="02020603050405020304" pitchFamily="18" charset="0"/>
                  <a:cs typeface="Times" panose="02020603050405020304" pitchFamily="18" charset="0"/>
                </a:rPr>
                <a:t>L2</a:t>
              </a:r>
            </a:p>
          </p:txBody>
        </p:sp>
        <p:sp>
          <p:nvSpPr>
            <p:cNvPr id="69" name="Rectangle 68">
              <a:extLst>
                <a:ext uri="{FF2B5EF4-FFF2-40B4-BE49-F238E27FC236}">
                  <a16:creationId xmlns:a16="http://schemas.microsoft.com/office/drawing/2014/main" id="{1F6F6AF4-20B7-E809-85A6-04EC39E7DCF9}"/>
                </a:ext>
              </a:extLst>
            </p:cNvPr>
            <p:cNvSpPr/>
            <p:nvPr/>
          </p:nvSpPr>
          <p:spPr>
            <a:xfrm>
              <a:off x="9997281" y="911772"/>
              <a:ext cx="990600" cy="3048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panose="02020603050405020304" pitchFamily="18" charset="0"/>
                  <a:cs typeface="Times" panose="02020603050405020304" pitchFamily="18" charset="0"/>
                </a:rPr>
                <a:t>L3</a:t>
              </a:r>
            </a:p>
          </p:txBody>
        </p:sp>
        <p:cxnSp>
          <p:nvCxnSpPr>
            <p:cNvPr id="70" name="Straight Connector 69">
              <a:extLst>
                <a:ext uri="{FF2B5EF4-FFF2-40B4-BE49-F238E27FC236}">
                  <a16:creationId xmlns:a16="http://schemas.microsoft.com/office/drawing/2014/main" id="{557A1123-AA58-1FB9-2D1A-B5213DCC4A3F}"/>
                </a:ext>
              </a:extLst>
            </p:cNvPr>
            <p:cNvCxnSpPr>
              <a:endCxn id="68" idx="0"/>
            </p:cNvCxnSpPr>
            <p:nvPr/>
          </p:nvCxnSpPr>
          <p:spPr>
            <a:xfrm flipH="1">
              <a:off x="9197181" y="762000"/>
              <a:ext cx="342900" cy="149772"/>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427BD6F6-2CD5-DB77-FFE0-08C8986524AF}"/>
                </a:ext>
              </a:extLst>
            </p:cNvPr>
            <p:cNvCxnSpPr>
              <a:cxnSpLocks/>
              <a:endCxn id="69" idx="0"/>
            </p:cNvCxnSpPr>
            <p:nvPr/>
          </p:nvCxnSpPr>
          <p:spPr>
            <a:xfrm>
              <a:off x="10127976" y="768568"/>
              <a:ext cx="364605" cy="143204"/>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64970EAF-3B21-E247-3CB5-4C2FD21AF8BE}"/>
                </a:ext>
              </a:extLst>
            </p:cNvPr>
            <p:cNvCxnSpPr>
              <a:cxnSpLocks/>
              <a:endCxn id="67" idx="0"/>
            </p:cNvCxnSpPr>
            <p:nvPr/>
          </p:nvCxnSpPr>
          <p:spPr>
            <a:xfrm>
              <a:off x="9368631" y="1216572"/>
              <a:ext cx="476250" cy="128752"/>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D64DE46C-E3E6-9C48-47D0-D5E3D2BB567D}"/>
                </a:ext>
              </a:extLst>
            </p:cNvPr>
            <p:cNvCxnSpPr>
              <a:cxnSpLocks/>
              <a:stCxn id="69" idx="2"/>
              <a:endCxn id="67" idx="0"/>
            </p:cNvCxnSpPr>
            <p:nvPr/>
          </p:nvCxnSpPr>
          <p:spPr>
            <a:xfrm flipH="1">
              <a:off x="9844881" y="1216572"/>
              <a:ext cx="647700" cy="128752"/>
            </a:xfrm>
            <a:prstGeom prst="line">
              <a:avLst/>
            </a:prstGeom>
          </p:spPr>
          <p:style>
            <a:lnRef idx="1">
              <a:schemeClr val="dk1"/>
            </a:lnRef>
            <a:fillRef idx="0">
              <a:schemeClr val="dk1"/>
            </a:fillRef>
            <a:effectRef idx="0">
              <a:schemeClr val="dk1"/>
            </a:effectRef>
            <a:fontRef idx="minor">
              <a:schemeClr val="tx1"/>
            </a:fontRef>
          </p:style>
        </p:cxnSp>
      </p:grpSp>
      <p:grpSp>
        <p:nvGrpSpPr>
          <p:cNvPr id="74" name="Group 73">
            <a:extLst>
              <a:ext uri="{FF2B5EF4-FFF2-40B4-BE49-F238E27FC236}">
                <a16:creationId xmlns:a16="http://schemas.microsoft.com/office/drawing/2014/main" id="{B1DB3FDA-34DE-5B40-4B71-70B5B2043C56}"/>
              </a:ext>
            </a:extLst>
          </p:cNvPr>
          <p:cNvGrpSpPr/>
          <p:nvPr/>
        </p:nvGrpSpPr>
        <p:grpSpPr>
          <a:xfrm>
            <a:off x="10172367" y="5249667"/>
            <a:ext cx="1459118" cy="1513853"/>
            <a:chOff x="8701881" y="457200"/>
            <a:chExt cx="2286000" cy="1237225"/>
          </a:xfrm>
        </p:grpSpPr>
        <p:sp>
          <p:nvSpPr>
            <p:cNvPr id="75" name="Rectangle 74">
              <a:extLst>
                <a:ext uri="{FF2B5EF4-FFF2-40B4-BE49-F238E27FC236}">
                  <a16:creationId xmlns:a16="http://schemas.microsoft.com/office/drawing/2014/main" id="{1A1C1164-C010-EBBE-898C-7576CE438CF4}"/>
                </a:ext>
              </a:extLst>
            </p:cNvPr>
            <p:cNvSpPr/>
            <p:nvPr/>
          </p:nvSpPr>
          <p:spPr>
            <a:xfrm>
              <a:off x="8854281" y="457200"/>
              <a:ext cx="1981200" cy="3048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panose="02020603050405020304" pitchFamily="18" charset="0"/>
                  <a:cs typeface="Times" panose="02020603050405020304" pitchFamily="18" charset="0"/>
                </a:rPr>
                <a:t> L1</a:t>
              </a:r>
            </a:p>
          </p:txBody>
        </p:sp>
        <p:sp>
          <p:nvSpPr>
            <p:cNvPr id="76" name="Rectangle 75">
              <a:extLst>
                <a:ext uri="{FF2B5EF4-FFF2-40B4-BE49-F238E27FC236}">
                  <a16:creationId xmlns:a16="http://schemas.microsoft.com/office/drawing/2014/main" id="{5F5D04AF-E9D9-2CC4-0955-E2FC7C2C13DE}"/>
                </a:ext>
              </a:extLst>
            </p:cNvPr>
            <p:cNvSpPr/>
            <p:nvPr/>
          </p:nvSpPr>
          <p:spPr>
            <a:xfrm>
              <a:off x="8854282" y="1389625"/>
              <a:ext cx="1981200" cy="3048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panose="02020603050405020304" pitchFamily="18" charset="0"/>
                  <a:cs typeface="Times" panose="02020603050405020304" pitchFamily="18" charset="0"/>
                </a:rPr>
                <a:t>L4</a:t>
              </a:r>
            </a:p>
          </p:txBody>
        </p:sp>
        <p:sp>
          <p:nvSpPr>
            <p:cNvPr id="77" name="Rectangle 76">
              <a:extLst>
                <a:ext uri="{FF2B5EF4-FFF2-40B4-BE49-F238E27FC236}">
                  <a16:creationId xmlns:a16="http://schemas.microsoft.com/office/drawing/2014/main" id="{F3D49AE5-BE7D-294B-C9D0-A085A91EAFAB}"/>
                </a:ext>
              </a:extLst>
            </p:cNvPr>
            <p:cNvSpPr/>
            <p:nvPr/>
          </p:nvSpPr>
          <p:spPr>
            <a:xfrm>
              <a:off x="8701881" y="911772"/>
              <a:ext cx="990600" cy="3048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panose="02020603050405020304" pitchFamily="18" charset="0"/>
                  <a:cs typeface="Times" panose="02020603050405020304" pitchFamily="18" charset="0"/>
                </a:rPr>
                <a:t>L2</a:t>
              </a:r>
            </a:p>
          </p:txBody>
        </p:sp>
        <p:sp>
          <p:nvSpPr>
            <p:cNvPr id="78" name="Rectangle 77">
              <a:extLst>
                <a:ext uri="{FF2B5EF4-FFF2-40B4-BE49-F238E27FC236}">
                  <a16:creationId xmlns:a16="http://schemas.microsoft.com/office/drawing/2014/main" id="{B777BCEC-0C1A-84AC-7ADC-A02FC164F1DE}"/>
                </a:ext>
              </a:extLst>
            </p:cNvPr>
            <p:cNvSpPr/>
            <p:nvPr/>
          </p:nvSpPr>
          <p:spPr>
            <a:xfrm>
              <a:off x="9997281" y="911772"/>
              <a:ext cx="990600" cy="3048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panose="02020603050405020304" pitchFamily="18" charset="0"/>
                  <a:cs typeface="Times" panose="02020603050405020304" pitchFamily="18" charset="0"/>
                </a:rPr>
                <a:t>L3</a:t>
              </a:r>
            </a:p>
          </p:txBody>
        </p:sp>
        <p:cxnSp>
          <p:nvCxnSpPr>
            <p:cNvPr id="79" name="Straight Connector 78">
              <a:extLst>
                <a:ext uri="{FF2B5EF4-FFF2-40B4-BE49-F238E27FC236}">
                  <a16:creationId xmlns:a16="http://schemas.microsoft.com/office/drawing/2014/main" id="{83E8267C-5B19-12F0-D246-FB2B60B9B21A}"/>
                </a:ext>
              </a:extLst>
            </p:cNvPr>
            <p:cNvCxnSpPr>
              <a:endCxn id="77" idx="0"/>
            </p:cNvCxnSpPr>
            <p:nvPr/>
          </p:nvCxnSpPr>
          <p:spPr>
            <a:xfrm flipH="1">
              <a:off x="9197181" y="762000"/>
              <a:ext cx="342900" cy="149772"/>
            </a:xfrm>
            <a:prstGeom prst="line">
              <a:avLst/>
            </a:prstGeom>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7626E003-EF30-5BD3-6A61-F40464567A3B}"/>
                </a:ext>
              </a:extLst>
            </p:cNvPr>
            <p:cNvCxnSpPr>
              <a:cxnSpLocks/>
              <a:endCxn id="78" idx="0"/>
            </p:cNvCxnSpPr>
            <p:nvPr/>
          </p:nvCxnSpPr>
          <p:spPr>
            <a:xfrm>
              <a:off x="10127976" y="768568"/>
              <a:ext cx="364605" cy="143204"/>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EBBFBAC3-EB48-0B9A-4F27-7DF1335D5183}"/>
                </a:ext>
              </a:extLst>
            </p:cNvPr>
            <p:cNvCxnSpPr>
              <a:cxnSpLocks/>
              <a:endCxn id="76" idx="0"/>
            </p:cNvCxnSpPr>
            <p:nvPr/>
          </p:nvCxnSpPr>
          <p:spPr>
            <a:xfrm>
              <a:off x="9368631" y="1260873"/>
              <a:ext cx="476250" cy="128752"/>
            </a:xfrm>
            <a:prstGeom prst="line">
              <a:avLst/>
            </a:prstGeom>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DAF0E229-737B-E5B7-F07A-DD583D5F8246}"/>
                </a:ext>
              </a:extLst>
            </p:cNvPr>
            <p:cNvCxnSpPr>
              <a:cxnSpLocks/>
              <a:stCxn id="78" idx="2"/>
              <a:endCxn id="76" idx="0"/>
            </p:cNvCxnSpPr>
            <p:nvPr/>
          </p:nvCxnSpPr>
          <p:spPr>
            <a:xfrm flipH="1">
              <a:off x="9844883" y="1216572"/>
              <a:ext cx="647699" cy="173053"/>
            </a:xfrm>
            <a:prstGeom prst="line">
              <a:avLst/>
            </a:prstGeom>
          </p:spPr>
          <p:style>
            <a:lnRef idx="1">
              <a:schemeClr val="dk1"/>
            </a:lnRef>
            <a:fillRef idx="0">
              <a:schemeClr val="dk1"/>
            </a:fillRef>
            <a:effectRef idx="0">
              <a:schemeClr val="dk1"/>
            </a:effectRef>
            <a:fontRef idx="minor">
              <a:schemeClr val="tx1"/>
            </a:fontRef>
          </p:style>
        </p:cxnSp>
      </p:grpSp>
      <p:sp>
        <p:nvSpPr>
          <p:cNvPr id="98" name="TextBox 97">
            <a:extLst>
              <a:ext uri="{FF2B5EF4-FFF2-40B4-BE49-F238E27FC236}">
                <a16:creationId xmlns:a16="http://schemas.microsoft.com/office/drawing/2014/main" id="{713784BB-4A42-86E3-373A-423F8B1CC349}"/>
              </a:ext>
            </a:extLst>
          </p:cNvPr>
          <p:cNvSpPr txBox="1"/>
          <p:nvPr/>
        </p:nvSpPr>
        <p:spPr>
          <a:xfrm>
            <a:off x="9366515" y="3387750"/>
            <a:ext cx="1207978" cy="369332"/>
          </a:xfrm>
          <a:prstGeom prst="rect">
            <a:avLst/>
          </a:prstGeom>
          <a:noFill/>
        </p:spPr>
        <p:txBody>
          <a:bodyPr wrap="square">
            <a:spAutoFit/>
          </a:bodyPr>
          <a:lstStyle/>
          <a:p>
            <a:pPr indent="-29099">
              <a:spcBef>
                <a:spcPct val="20000"/>
              </a:spcBef>
              <a:defRPr/>
            </a:pPr>
            <a:r>
              <a:rPr kumimoji="0" lang="en-US" sz="1800" b="0" i="0" u="none" strike="noStrike" kern="1200" cap="none" spc="0" normalizeH="0" baseline="0" noProof="0" dirty="0">
                <a:ln>
                  <a:noFill/>
                </a:ln>
                <a:solidFill>
                  <a:prstClr val="black"/>
                </a:solidFill>
                <a:effectLst/>
                <a:uLnTx/>
                <a:uFillTx/>
                <a:latin typeface="Times New Roman"/>
                <a:ea typeface="+mn-ea"/>
                <a:cs typeface="Times New Roman"/>
              </a:rPr>
              <a:t>worker 1</a:t>
            </a:r>
          </a:p>
        </p:txBody>
      </p:sp>
      <p:sp>
        <p:nvSpPr>
          <p:cNvPr id="99" name="TextBox 98">
            <a:extLst>
              <a:ext uri="{FF2B5EF4-FFF2-40B4-BE49-F238E27FC236}">
                <a16:creationId xmlns:a16="http://schemas.microsoft.com/office/drawing/2014/main" id="{5E2F5D3D-7DB9-EC7D-B4BB-2DC9246330DA}"/>
              </a:ext>
            </a:extLst>
          </p:cNvPr>
          <p:cNvSpPr txBox="1"/>
          <p:nvPr/>
        </p:nvSpPr>
        <p:spPr>
          <a:xfrm>
            <a:off x="11456303" y="3377854"/>
            <a:ext cx="1207978" cy="369332"/>
          </a:xfrm>
          <a:prstGeom prst="rect">
            <a:avLst/>
          </a:prstGeom>
          <a:noFill/>
        </p:spPr>
        <p:txBody>
          <a:bodyPr wrap="square">
            <a:spAutoFit/>
          </a:bodyPr>
          <a:lstStyle/>
          <a:p>
            <a:pPr indent="-29099">
              <a:spcBef>
                <a:spcPct val="20000"/>
              </a:spcBef>
              <a:defRPr/>
            </a:pPr>
            <a:r>
              <a:rPr kumimoji="0" lang="en-US" sz="1800" b="0" i="0" u="none" strike="noStrike" kern="1200" cap="none" spc="0" normalizeH="0" baseline="0" noProof="0" dirty="0">
                <a:ln>
                  <a:noFill/>
                </a:ln>
                <a:solidFill>
                  <a:prstClr val="black"/>
                </a:solidFill>
                <a:effectLst/>
                <a:uLnTx/>
                <a:uFillTx/>
                <a:latin typeface="Times New Roman"/>
                <a:ea typeface="+mn-ea"/>
                <a:cs typeface="Times New Roman"/>
              </a:rPr>
              <a:t>worker 2</a:t>
            </a:r>
          </a:p>
        </p:txBody>
      </p:sp>
      <p:cxnSp>
        <p:nvCxnSpPr>
          <p:cNvPr id="101" name="Straight Arrow Connector 100">
            <a:extLst>
              <a:ext uri="{FF2B5EF4-FFF2-40B4-BE49-F238E27FC236}">
                <a16:creationId xmlns:a16="http://schemas.microsoft.com/office/drawing/2014/main" id="{DAEDB7E8-F196-A61D-184E-73F341C0FE5D}"/>
              </a:ext>
            </a:extLst>
          </p:cNvPr>
          <p:cNvCxnSpPr>
            <a:cxnSpLocks/>
            <a:stCxn id="90" idx="3"/>
            <a:endCxn id="89" idx="1"/>
          </p:cNvCxnSpPr>
          <p:nvPr/>
        </p:nvCxnSpPr>
        <p:spPr>
          <a:xfrm>
            <a:off x="10574493" y="2713784"/>
            <a:ext cx="881810" cy="1598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5EFD02BB-5D2E-7701-CD87-15F021FFD0AD}"/>
              </a:ext>
            </a:extLst>
          </p:cNvPr>
          <p:cNvSpPr txBox="1"/>
          <p:nvPr/>
        </p:nvSpPr>
        <p:spPr>
          <a:xfrm>
            <a:off x="472281" y="6943965"/>
            <a:ext cx="11658600" cy="246221"/>
          </a:xfrm>
          <a:prstGeom prst="rect">
            <a:avLst/>
          </a:prstGeom>
          <a:noFill/>
        </p:spPr>
        <p:txBody>
          <a:bodyPr wrap="square">
            <a:spAutoFit/>
          </a:bodyPr>
          <a:lstStyle/>
          <a:p>
            <a:r>
              <a:rPr lang="en-US" sz="1000" dirty="0">
                <a:latin typeface="Times" panose="02020603050405020304" pitchFamily="18" charset="0"/>
                <a:cs typeface="Times" panose="02020603050405020304" pitchFamily="18" charset="0"/>
              </a:rPr>
              <a:t>Abadi, Martín, et al. "TensorFlow: a system for Large-Scale machine learning." 12th USENIX Symposium on Operating Systems Design and Implementation (OSDI 16). 2016.</a:t>
            </a:r>
          </a:p>
        </p:txBody>
      </p:sp>
      <p:pic>
        <p:nvPicPr>
          <p:cNvPr id="22" name="Picture 21">
            <a:extLst>
              <a:ext uri="{FF2B5EF4-FFF2-40B4-BE49-F238E27FC236}">
                <a16:creationId xmlns:a16="http://schemas.microsoft.com/office/drawing/2014/main" id="{2FBF1911-9F47-D2CC-A7E3-8E3E9CD12314}"/>
              </a:ext>
            </a:extLst>
          </p:cNvPr>
          <p:cNvPicPr>
            <a:picLocks noChangeAspect="1"/>
          </p:cNvPicPr>
          <p:nvPr/>
        </p:nvPicPr>
        <p:blipFill>
          <a:blip r:embed="rId3"/>
          <a:stretch>
            <a:fillRect/>
          </a:stretch>
        </p:blipFill>
        <p:spPr>
          <a:xfrm>
            <a:off x="4687363" y="4061298"/>
            <a:ext cx="3481118" cy="1420491"/>
          </a:xfrm>
          <a:prstGeom prst="rect">
            <a:avLst/>
          </a:prstGeom>
        </p:spPr>
      </p:pic>
      <p:pic>
        <p:nvPicPr>
          <p:cNvPr id="26" name="Picture 25">
            <a:extLst>
              <a:ext uri="{FF2B5EF4-FFF2-40B4-BE49-F238E27FC236}">
                <a16:creationId xmlns:a16="http://schemas.microsoft.com/office/drawing/2014/main" id="{973824B1-2BFC-1437-443C-67903EE40734}"/>
              </a:ext>
            </a:extLst>
          </p:cNvPr>
          <p:cNvPicPr>
            <a:picLocks noChangeAspect="1"/>
          </p:cNvPicPr>
          <p:nvPr/>
        </p:nvPicPr>
        <p:blipFill>
          <a:blip r:embed="rId4"/>
          <a:stretch>
            <a:fillRect/>
          </a:stretch>
        </p:blipFill>
        <p:spPr>
          <a:xfrm>
            <a:off x="1138490" y="4066258"/>
            <a:ext cx="3212870" cy="1426588"/>
          </a:xfrm>
          <a:prstGeom prst="rect">
            <a:avLst/>
          </a:prstGeom>
        </p:spPr>
      </p:pic>
      <p:sp>
        <p:nvSpPr>
          <p:cNvPr id="28" name="Slide Number Placeholder 1">
            <a:extLst>
              <a:ext uri="{FF2B5EF4-FFF2-40B4-BE49-F238E27FC236}">
                <a16:creationId xmlns:a16="http://schemas.microsoft.com/office/drawing/2014/main" id="{781C55BE-9E04-C898-805D-230864E62962}"/>
              </a:ext>
            </a:extLst>
          </p:cNvPr>
          <p:cNvSpPr txBox="1">
            <a:spLocks/>
          </p:cNvSpPr>
          <p:nvPr/>
        </p:nvSpPr>
        <p:spPr>
          <a:xfrm>
            <a:off x="12551357" y="6925733"/>
            <a:ext cx="432805" cy="389467"/>
          </a:xfrm>
          <a:prstGeom prst="rect">
            <a:avLst/>
          </a:prstGeom>
        </p:spPr>
        <p:txBody>
          <a:bodyPr/>
          <a:lstStyle>
            <a:defPPr>
              <a:defRPr lang="en-US"/>
            </a:defPPr>
            <a:lvl1pPr marL="0" algn="l" defTabSz="1298925" rtl="0" eaLnBrk="1" latinLnBrk="0" hangingPunct="1">
              <a:defRPr sz="2600" kern="1200">
                <a:solidFill>
                  <a:schemeClr val="tx1"/>
                </a:solidFill>
                <a:latin typeface="+mn-lt"/>
                <a:ea typeface="+mn-ea"/>
                <a:cs typeface="+mn-cs"/>
              </a:defRPr>
            </a:lvl1pPr>
            <a:lvl2pPr marL="649463" algn="l" defTabSz="1298925" rtl="0" eaLnBrk="1" latinLnBrk="0" hangingPunct="1">
              <a:defRPr sz="2600" kern="1200">
                <a:solidFill>
                  <a:schemeClr val="tx1"/>
                </a:solidFill>
                <a:latin typeface="+mn-lt"/>
                <a:ea typeface="+mn-ea"/>
                <a:cs typeface="+mn-cs"/>
              </a:defRPr>
            </a:lvl2pPr>
            <a:lvl3pPr marL="1298925" algn="l" defTabSz="1298925" rtl="0" eaLnBrk="1" latinLnBrk="0" hangingPunct="1">
              <a:defRPr sz="2600" kern="1200">
                <a:solidFill>
                  <a:schemeClr val="tx1"/>
                </a:solidFill>
                <a:latin typeface="+mn-lt"/>
                <a:ea typeface="+mn-ea"/>
                <a:cs typeface="+mn-cs"/>
              </a:defRPr>
            </a:lvl3pPr>
            <a:lvl4pPr marL="1948389" algn="l" defTabSz="1298925" rtl="0" eaLnBrk="1" latinLnBrk="0" hangingPunct="1">
              <a:defRPr sz="2600" kern="1200">
                <a:solidFill>
                  <a:schemeClr val="tx1"/>
                </a:solidFill>
                <a:latin typeface="+mn-lt"/>
                <a:ea typeface="+mn-ea"/>
                <a:cs typeface="+mn-cs"/>
              </a:defRPr>
            </a:lvl4pPr>
            <a:lvl5pPr marL="2597852" algn="l" defTabSz="1298925" rtl="0" eaLnBrk="1" latinLnBrk="0" hangingPunct="1">
              <a:defRPr sz="2600" kern="1200">
                <a:solidFill>
                  <a:schemeClr val="tx1"/>
                </a:solidFill>
                <a:latin typeface="+mn-lt"/>
                <a:ea typeface="+mn-ea"/>
                <a:cs typeface="+mn-cs"/>
              </a:defRPr>
            </a:lvl5pPr>
            <a:lvl6pPr marL="3247315" algn="l" defTabSz="1298925" rtl="0" eaLnBrk="1" latinLnBrk="0" hangingPunct="1">
              <a:defRPr sz="2600" kern="1200">
                <a:solidFill>
                  <a:schemeClr val="tx1"/>
                </a:solidFill>
                <a:latin typeface="+mn-lt"/>
                <a:ea typeface="+mn-ea"/>
                <a:cs typeface="+mn-cs"/>
              </a:defRPr>
            </a:lvl6pPr>
            <a:lvl7pPr marL="3896777" algn="l" defTabSz="1298925" rtl="0" eaLnBrk="1" latinLnBrk="0" hangingPunct="1">
              <a:defRPr sz="2600" kern="1200">
                <a:solidFill>
                  <a:schemeClr val="tx1"/>
                </a:solidFill>
                <a:latin typeface="+mn-lt"/>
                <a:ea typeface="+mn-ea"/>
                <a:cs typeface="+mn-cs"/>
              </a:defRPr>
            </a:lvl7pPr>
            <a:lvl8pPr marL="4546240" algn="l" defTabSz="1298925" rtl="0" eaLnBrk="1" latinLnBrk="0" hangingPunct="1">
              <a:defRPr sz="2600" kern="1200">
                <a:solidFill>
                  <a:schemeClr val="tx1"/>
                </a:solidFill>
                <a:latin typeface="+mn-lt"/>
                <a:ea typeface="+mn-ea"/>
                <a:cs typeface="+mn-cs"/>
              </a:defRPr>
            </a:lvl8pPr>
            <a:lvl9pPr marL="5195704" algn="l" defTabSz="1298925" rtl="0" eaLnBrk="1" latinLnBrk="0" hangingPunct="1">
              <a:defRPr sz="2600" kern="1200">
                <a:solidFill>
                  <a:schemeClr val="tx1"/>
                </a:solidFill>
                <a:latin typeface="+mn-lt"/>
                <a:ea typeface="+mn-ea"/>
                <a:cs typeface="+mn-cs"/>
              </a:defRPr>
            </a:lvl9pPr>
          </a:lstStyle>
          <a:p>
            <a:pPr algn="ctr">
              <a:defRPr/>
            </a:pPr>
            <a:fld id="{F8F1BEBC-633C-FF42-B9F8-085A82D64667}" type="slidenum">
              <a:rPr lang="en-US" sz="1600" smtClean="0">
                <a:latin typeface="Times" panose="02020603050405020304" pitchFamily="18" charset="0"/>
                <a:cs typeface="Times" panose="02020603050405020304" pitchFamily="18" charset="0"/>
              </a:rPr>
              <a:pPr algn="ctr">
                <a:defRPr/>
              </a:pPr>
              <a:t>22</a:t>
            </a:fld>
            <a:endParaRPr lang="en-US" sz="16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057907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383F-A550-5895-1E92-CEF21B81603C}"/>
              </a:ext>
            </a:extLst>
          </p:cNvPr>
          <p:cNvSpPr>
            <a:spLocks noGrp="1"/>
          </p:cNvSpPr>
          <p:nvPr>
            <p:ph type="title"/>
          </p:nvPr>
        </p:nvSpPr>
        <p:spPr/>
        <p:txBody>
          <a:bodyPr/>
          <a:lstStyle/>
          <a:p>
            <a:r>
              <a:rPr lang="en-US" dirty="0"/>
              <a:t>TensorFlow</a:t>
            </a:r>
          </a:p>
        </p:txBody>
      </p:sp>
      <p:sp>
        <p:nvSpPr>
          <p:cNvPr id="3" name="Content Placeholder 2">
            <a:extLst>
              <a:ext uri="{FF2B5EF4-FFF2-40B4-BE49-F238E27FC236}">
                <a16:creationId xmlns:a16="http://schemas.microsoft.com/office/drawing/2014/main" id="{7C19DD6B-67A7-FD03-DE1B-653C4511A0D5}"/>
              </a:ext>
            </a:extLst>
          </p:cNvPr>
          <p:cNvSpPr>
            <a:spLocks noGrp="1"/>
          </p:cNvSpPr>
          <p:nvPr>
            <p:ph idx="1"/>
          </p:nvPr>
        </p:nvSpPr>
        <p:spPr>
          <a:xfrm>
            <a:off x="472281" y="2140373"/>
            <a:ext cx="8915400" cy="4551680"/>
          </a:xfrm>
        </p:spPr>
        <p:txBody>
          <a:bodyPr>
            <a:normAutofit/>
          </a:bodyPr>
          <a:lstStyle/>
          <a:p>
            <a:pPr marL="0" indent="0">
              <a:buNone/>
            </a:pPr>
            <a:r>
              <a:rPr lang="en-US" sz="2400" dirty="0"/>
              <a:t>Built by Google</a:t>
            </a:r>
          </a:p>
          <a:p>
            <a:pPr marL="0" indent="0">
              <a:buNone/>
            </a:pPr>
            <a:r>
              <a:rPr lang="en-US" sz="2400" dirty="0"/>
              <a:t>Framework for large-scale training and inference</a:t>
            </a:r>
          </a:p>
          <a:p>
            <a:pPr marL="0" indent="0">
              <a:buNone/>
            </a:pPr>
            <a:r>
              <a:rPr lang="en-US" sz="2400" dirty="0"/>
              <a:t>Hides details of distribution </a:t>
            </a:r>
          </a:p>
          <a:p>
            <a:pPr marL="0" indent="0">
              <a:buNone/>
            </a:pPr>
            <a:r>
              <a:rPr lang="en-US" sz="2400" dirty="0"/>
              <a:t>Uses dataflow graphs to represent computation, shared state, and operations that mutate state</a:t>
            </a:r>
          </a:p>
          <a:p>
            <a:pPr marL="0" indent="0">
              <a:buNone/>
            </a:pPr>
            <a:r>
              <a:rPr lang="en-US" sz="2400" dirty="0"/>
              <a:t>Dataflow captures structure of computation in ML</a:t>
            </a:r>
          </a:p>
          <a:p>
            <a:pPr marL="0" indent="0">
              <a:buNone/>
            </a:pPr>
            <a:r>
              <a:rPr lang="en-US" sz="2400" dirty="0"/>
              <a:t>Extensible, runtime contains over 200 standard operations</a:t>
            </a:r>
          </a:p>
          <a:p>
            <a:pPr marL="0" indent="0">
              <a:buNone/>
            </a:pPr>
            <a:r>
              <a:rPr lang="en-US" sz="2400" dirty="0"/>
              <a:t>Support for CPUs, GPUs, and TPUs (Tensor Processing Units)</a:t>
            </a:r>
          </a:p>
          <a:p>
            <a:pPr marL="0" indent="0">
              <a:buNone/>
            </a:pPr>
            <a:r>
              <a:rPr lang="en-US" sz="2400" dirty="0"/>
              <a:t>Different communication protocols</a:t>
            </a:r>
          </a:p>
        </p:txBody>
      </p:sp>
      <p:sp>
        <p:nvSpPr>
          <p:cNvPr id="6" name="TextBox 5">
            <a:extLst>
              <a:ext uri="{FF2B5EF4-FFF2-40B4-BE49-F238E27FC236}">
                <a16:creationId xmlns:a16="http://schemas.microsoft.com/office/drawing/2014/main" id="{05085A50-F125-0A5C-32AC-A15B85F0EE97}"/>
              </a:ext>
            </a:extLst>
          </p:cNvPr>
          <p:cNvSpPr txBox="1"/>
          <p:nvPr/>
        </p:nvSpPr>
        <p:spPr>
          <a:xfrm>
            <a:off x="472281" y="6943965"/>
            <a:ext cx="11658600" cy="246221"/>
          </a:xfrm>
          <a:prstGeom prst="rect">
            <a:avLst/>
          </a:prstGeom>
          <a:noFill/>
        </p:spPr>
        <p:txBody>
          <a:bodyPr wrap="square">
            <a:spAutoFit/>
          </a:bodyPr>
          <a:lstStyle/>
          <a:p>
            <a:r>
              <a:rPr lang="en-US" sz="1000" dirty="0">
                <a:latin typeface="Times" panose="02020603050405020304" pitchFamily="18" charset="0"/>
                <a:cs typeface="Times" panose="02020603050405020304" pitchFamily="18" charset="0"/>
              </a:rPr>
              <a:t>Abadi, Martín, et al. "TensorFlow: a system for Large-Scale machine learning." 12th USENIX Symposium on Operating Systems Design and Implementation (OSDI 16). 2016.</a:t>
            </a:r>
          </a:p>
        </p:txBody>
      </p:sp>
      <p:pic>
        <p:nvPicPr>
          <p:cNvPr id="8" name="Picture 7">
            <a:extLst>
              <a:ext uri="{FF2B5EF4-FFF2-40B4-BE49-F238E27FC236}">
                <a16:creationId xmlns:a16="http://schemas.microsoft.com/office/drawing/2014/main" id="{D7AADE64-ED92-19BE-6C29-60DD11ED7D42}"/>
              </a:ext>
            </a:extLst>
          </p:cNvPr>
          <p:cNvPicPr>
            <a:picLocks noChangeAspect="1"/>
          </p:cNvPicPr>
          <p:nvPr/>
        </p:nvPicPr>
        <p:blipFill>
          <a:blip r:embed="rId3"/>
          <a:stretch>
            <a:fillRect/>
          </a:stretch>
        </p:blipFill>
        <p:spPr>
          <a:xfrm>
            <a:off x="9082881" y="2514600"/>
            <a:ext cx="3733800" cy="3133725"/>
          </a:xfrm>
          <a:prstGeom prst="rect">
            <a:avLst/>
          </a:prstGeom>
        </p:spPr>
      </p:pic>
      <p:sp>
        <p:nvSpPr>
          <p:cNvPr id="5" name="Slide Number Placeholder 1">
            <a:extLst>
              <a:ext uri="{FF2B5EF4-FFF2-40B4-BE49-F238E27FC236}">
                <a16:creationId xmlns:a16="http://schemas.microsoft.com/office/drawing/2014/main" id="{0A61CB7D-1C6D-77DA-F279-95527E3914ED}"/>
              </a:ext>
            </a:extLst>
          </p:cNvPr>
          <p:cNvSpPr txBox="1">
            <a:spLocks/>
          </p:cNvSpPr>
          <p:nvPr/>
        </p:nvSpPr>
        <p:spPr>
          <a:xfrm>
            <a:off x="12551357" y="6925733"/>
            <a:ext cx="432805" cy="389467"/>
          </a:xfrm>
          <a:prstGeom prst="rect">
            <a:avLst/>
          </a:prstGeom>
        </p:spPr>
        <p:txBody>
          <a:bodyPr/>
          <a:lstStyle>
            <a:defPPr>
              <a:defRPr lang="en-US"/>
            </a:defPPr>
            <a:lvl1pPr marL="0" algn="l" defTabSz="1298925" rtl="0" eaLnBrk="1" latinLnBrk="0" hangingPunct="1">
              <a:defRPr sz="2600" kern="1200">
                <a:solidFill>
                  <a:schemeClr val="tx1"/>
                </a:solidFill>
                <a:latin typeface="+mn-lt"/>
                <a:ea typeface="+mn-ea"/>
                <a:cs typeface="+mn-cs"/>
              </a:defRPr>
            </a:lvl1pPr>
            <a:lvl2pPr marL="649463" algn="l" defTabSz="1298925" rtl="0" eaLnBrk="1" latinLnBrk="0" hangingPunct="1">
              <a:defRPr sz="2600" kern="1200">
                <a:solidFill>
                  <a:schemeClr val="tx1"/>
                </a:solidFill>
                <a:latin typeface="+mn-lt"/>
                <a:ea typeface="+mn-ea"/>
                <a:cs typeface="+mn-cs"/>
              </a:defRPr>
            </a:lvl2pPr>
            <a:lvl3pPr marL="1298925" algn="l" defTabSz="1298925" rtl="0" eaLnBrk="1" latinLnBrk="0" hangingPunct="1">
              <a:defRPr sz="2600" kern="1200">
                <a:solidFill>
                  <a:schemeClr val="tx1"/>
                </a:solidFill>
                <a:latin typeface="+mn-lt"/>
                <a:ea typeface="+mn-ea"/>
                <a:cs typeface="+mn-cs"/>
              </a:defRPr>
            </a:lvl3pPr>
            <a:lvl4pPr marL="1948389" algn="l" defTabSz="1298925" rtl="0" eaLnBrk="1" latinLnBrk="0" hangingPunct="1">
              <a:defRPr sz="2600" kern="1200">
                <a:solidFill>
                  <a:schemeClr val="tx1"/>
                </a:solidFill>
                <a:latin typeface="+mn-lt"/>
                <a:ea typeface="+mn-ea"/>
                <a:cs typeface="+mn-cs"/>
              </a:defRPr>
            </a:lvl4pPr>
            <a:lvl5pPr marL="2597852" algn="l" defTabSz="1298925" rtl="0" eaLnBrk="1" latinLnBrk="0" hangingPunct="1">
              <a:defRPr sz="2600" kern="1200">
                <a:solidFill>
                  <a:schemeClr val="tx1"/>
                </a:solidFill>
                <a:latin typeface="+mn-lt"/>
                <a:ea typeface="+mn-ea"/>
                <a:cs typeface="+mn-cs"/>
              </a:defRPr>
            </a:lvl5pPr>
            <a:lvl6pPr marL="3247315" algn="l" defTabSz="1298925" rtl="0" eaLnBrk="1" latinLnBrk="0" hangingPunct="1">
              <a:defRPr sz="2600" kern="1200">
                <a:solidFill>
                  <a:schemeClr val="tx1"/>
                </a:solidFill>
                <a:latin typeface="+mn-lt"/>
                <a:ea typeface="+mn-ea"/>
                <a:cs typeface="+mn-cs"/>
              </a:defRPr>
            </a:lvl6pPr>
            <a:lvl7pPr marL="3896777" algn="l" defTabSz="1298925" rtl="0" eaLnBrk="1" latinLnBrk="0" hangingPunct="1">
              <a:defRPr sz="2600" kern="1200">
                <a:solidFill>
                  <a:schemeClr val="tx1"/>
                </a:solidFill>
                <a:latin typeface="+mn-lt"/>
                <a:ea typeface="+mn-ea"/>
                <a:cs typeface="+mn-cs"/>
              </a:defRPr>
            </a:lvl7pPr>
            <a:lvl8pPr marL="4546240" algn="l" defTabSz="1298925" rtl="0" eaLnBrk="1" latinLnBrk="0" hangingPunct="1">
              <a:defRPr sz="2600" kern="1200">
                <a:solidFill>
                  <a:schemeClr val="tx1"/>
                </a:solidFill>
                <a:latin typeface="+mn-lt"/>
                <a:ea typeface="+mn-ea"/>
                <a:cs typeface="+mn-cs"/>
              </a:defRPr>
            </a:lvl8pPr>
            <a:lvl9pPr marL="5195704" algn="l" defTabSz="1298925" rtl="0" eaLnBrk="1" latinLnBrk="0" hangingPunct="1">
              <a:defRPr sz="2600" kern="1200">
                <a:solidFill>
                  <a:schemeClr val="tx1"/>
                </a:solidFill>
                <a:latin typeface="+mn-lt"/>
                <a:ea typeface="+mn-ea"/>
                <a:cs typeface="+mn-cs"/>
              </a:defRPr>
            </a:lvl9pPr>
          </a:lstStyle>
          <a:p>
            <a:pPr algn="ctr">
              <a:defRPr/>
            </a:pPr>
            <a:fld id="{F8F1BEBC-633C-FF42-B9F8-085A82D64667}" type="slidenum">
              <a:rPr lang="en-US" sz="1600" smtClean="0">
                <a:latin typeface="Times" panose="02020603050405020304" pitchFamily="18" charset="0"/>
                <a:cs typeface="Times" panose="02020603050405020304" pitchFamily="18" charset="0"/>
              </a:rPr>
              <a:pPr algn="ctr">
                <a:defRPr/>
              </a:pPr>
              <a:t>23</a:t>
            </a:fld>
            <a:endParaRPr lang="en-US" sz="16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551866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363F9-4950-AFD7-BD07-65467A715BD8}"/>
              </a:ext>
            </a:extLst>
          </p:cNvPr>
          <p:cNvSpPr>
            <a:spLocks noGrp="1"/>
          </p:cNvSpPr>
          <p:nvPr>
            <p:ph type="title"/>
          </p:nvPr>
        </p:nvSpPr>
        <p:spPr/>
        <p:txBody>
          <a:bodyPr>
            <a:normAutofit/>
          </a:bodyPr>
          <a:lstStyle/>
          <a:p>
            <a:r>
              <a:rPr lang="en-US" dirty="0"/>
              <a:t>Image classifier using TensorFlow API</a:t>
            </a:r>
          </a:p>
        </p:txBody>
      </p:sp>
      <p:sp>
        <p:nvSpPr>
          <p:cNvPr id="3" name="Content Placeholder 2">
            <a:extLst>
              <a:ext uri="{FF2B5EF4-FFF2-40B4-BE49-F238E27FC236}">
                <a16:creationId xmlns:a16="http://schemas.microsoft.com/office/drawing/2014/main" id="{FAB5BBFE-15F7-213E-FB16-5A63E2ACD4AB}"/>
              </a:ext>
            </a:extLst>
          </p:cNvPr>
          <p:cNvSpPr>
            <a:spLocks noGrp="1"/>
          </p:cNvSpPr>
          <p:nvPr>
            <p:ph idx="1"/>
          </p:nvPr>
        </p:nvSpPr>
        <p:spPr>
          <a:xfrm>
            <a:off x="649209" y="1828800"/>
            <a:ext cx="10872074" cy="5327227"/>
          </a:xfrm>
        </p:spPr>
        <p:txBody>
          <a:bodyPr>
            <a:normAutofit fontScale="55000" lnSpcReduction="20000"/>
          </a:bodyPr>
          <a:lstStyle/>
          <a:p>
            <a:pPr marL="0" indent="0">
              <a:buNone/>
            </a:pPr>
            <a:r>
              <a:rPr lang="en-US" dirty="0">
                <a:latin typeface="Courier New" panose="02070309020205020404" pitchFamily="49" charset="0"/>
                <a:cs typeface="Courier New" panose="02070309020205020404" pitchFamily="49" charset="0"/>
              </a:rPr>
              <a:t># 1. Construct a graph representing the model. </a:t>
            </a:r>
          </a:p>
          <a:p>
            <a:pPr marL="0" indent="0">
              <a:buNone/>
            </a:pPr>
            <a:r>
              <a:rPr lang="en-US" dirty="0">
                <a:latin typeface="Courier New" panose="02070309020205020404" pitchFamily="49" charset="0"/>
                <a:cs typeface="Courier New" panose="02070309020205020404" pitchFamily="49" charset="0"/>
              </a:rPr>
              <a:t>x = </a:t>
            </a:r>
            <a:r>
              <a:rPr lang="en-US" dirty="0" err="1">
                <a:latin typeface="Courier New" panose="02070309020205020404" pitchFamily="49" charset="0"/>
                <a:cs typeface="Courier New" panose="02070309020205020404" pitchFamily="49" charset="0"/>
              </a:rPr>
              <a:t>tf.placeholder</a:t>
            </a:r>
            <a:r>
              <a:rPr lang="en-US" dirty="0">
                <a:latin typeface="Courier New" panose="02070309020205020404" pitchFamily="49" charset="0"/>
                <a:cs typeface="Courier New" panose="02070309020205020404" pitchFamily="49" charset="0"/>
              </a:rPr>
              <a:t>(tf.float32, [BATCH_SIZE, 784]) # Placeholder for input. </a:t>
            </a:r>
          </a:p>
          <a:p>
            <a:pPr marL="0" indent="0">
              <a:buNone/>
            </a:pPr>
            <a:r>
              <a:rPr lang="en-US" dirty="0">
                <a:latin typeface="Courier New" panose="02070309020205020404" pitchFamily="49" charset="0"/>
                <a:cs typeface="Courier New" panose="02070309020205020404" pitchFamily="49" charset="0"/>
              </a:rPr>
              <a:t>y = </a:t>
            </a:r>
            <a:r>
              <a:rPr lang="en-US" dirty="0" err="1">
                <a:latin typeface="Courier New" panose="02070309020205020404" pitchFamily="49" charset="0"/>
                <a:cs typeface="Courier New" panose="02070309020205020404" pitchFamily="49" charset="0"/>
              </a:rPr>
              <a:t>tf.placeholder</a:t>
            </a:r>
            <a:r>
              <a:rPr lang="en-US" dirty="0">
                <a:latin typeface="Courier New" panose="02070309020205020404" pitchFamily="49" charset="0"/>
                <a:cs typeface="Courier New" panose="02070309020205020404" pitchFamily="49" charset="0"/>
              </a:rPr>
              <a:t>(tf.float32, [BATCH_SIZE, 10]) # Placeholder for labels. </a:t>
            </a: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W_1 = </a:t>
            </a:r>
            <a:r>
              <a:rPr lang="en-US" dirty="0" err="1">
                <a:latin typeface="Courier New" panose="02070309020205020404" pitchFamily="49" charset="0"/>
                <a:cs typeface="Courier New" panose="02070309020205020404" pitchFamily="49" charset="0"/>
              </a:rPr>
              <a:t>tf.Variable</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tf.random_uniform</a:t>
            </a:r>
            <a:r>
              <a:rPr lang="en-US" dirty="0">
                <a:latin typeface="Courier New" panose="02070309020205020404" pitchFamily="49" charset="0"/>
                <a:cs typeface="Courier New" panose="02070309020205020404" pitchFamily="49" charset="0"/>
              </a:rPr>
              <a:t>([784, 100])) # 784x100 weight matrix. </a:t>
            </a:r>
          </a:p>
          <a:p>
            <a:pPr marL="0" indent="0">
              <a:buNone/>
            </a:pPr>
            <a:r>
              <a:rPr lang="en-US" dirty="0">
                <a:latin typeface="Courier New" panose="02070309020205020404" pitchFamily="49" charset="0"/>
                <a:cs typeface="Courier New" panose="02070309020205020404" pitchFamily="49" charset="0"/>
              </a:rPr>
              <a:t>b_1 = </a:t>
            </a:r>
            <a:r>
              <a:rPr lang="en-US" dirty="0" err="1">
                <a:latin typeface="Courier New" panose="02070309020205020404" pitchFamily="49" charset="0"/>
                <a:cs typeface="Courier New" panose="02070309020205020404" pitchFamily="49" charset="0"/>
              </a:rPr>
              <a:t>tf.Variable</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tf.zeros</a:t>
            </a:r>
            <a:r>
              <a:rPr lang="en-US" dirty="0">
                <a:latin typeface="Courier New" panose="02070309020205020404" pitchFamily="49" charset="0"/>
                <a:cs typeface="Courier New" panose="02070309020205020404" pitchFamily="49" charset="0"/>
              </a:rPr>
              <a:t>([100])) # 100-element bias vector. </a:t>
            </a:r>
          </a:p>
          <a:p>
            <a:pPr marL="0" indent="0">
              <a:buNone/>
            </a:pPr>
            <a:r>
              <a:rPr lang="en-US" dirty="0">
                <a:latin typeface="Courier New" panose="02070309020205020404" pitchFamily="49" charset="0"/>
                <a:cs typeface="Courier New" panose="02070309020205020404" pitchFamily="49" charset="0"/>
              </a:rPr>
              <a:t>layer_1 = </a:t>
            </a:r>
            <a:r>
              <a:rPr lang="en-US" dirty="0" err="1">
                <a:latin typeface="Courier New" panose="02070309020205020404" pitchFamily="49" charset="0"/>
                <a:cs typeface="Courier New" panose="02070309020205020404" pitchFamily="49" charset="0"/>
              </a:rPr>
              <a:t>tf.nn.relu</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tf.matmul</a:t>
            </a:r>
            <a:r>
              <a:rPr lang="en-US" dirty="0">
                <a:latin typeface="Courier New" panose="02070309020205020404" pitchFamily="49" charset="0"/>
                <a:cs typeface="Courier New" panose="02070309020205020404" pitchFamily="49" charset="0"/>
              </a:rPr>
              <a:t>(x, W_1) + b_2) # Output of hidden layer. </a:t>
            </a: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W_2 = </a:t>
            </a:r>
            <a:r>
              <a:rPr lang="en-US" dirty="0" err="1">
                <a:latin typeface="Courier New" panose="02070309020205020404" pitchFamily="49" charset="0"/>
                <a:cs typeface="Courier New" panose="02070309020205020404" pitchFamily="49" charset="0"/>
              </a:rPr>
              <a:t>tf.Variable</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tf.random_uniform</a:t>
            </a:r>
            <a:r>
              <a:rPr lang="en-US" dirty="0">
                <a:latin typeface="Courier New" panose="02070309020205020404" pitchFamily="49" charset="0"/>
                <a:cs typeface="Courier New" panose="02070309020205020404" pitchFamily="49" charset="0"/>
              </a:rPr>
              <a:t>([100, 10])) # 100x10 weight matrix. </a:t>
            </a:r>
          </a:p>
          <a:p>
            <a:pPr marL="0" indent="0">
              <a:buNone/>
            </a:pPr>
            <a:r>
              <a:rPr lang="en-US" dirty="0">
                <a:latin typeface="Courier New" panose="02070309020205020404" pitchFamily="49" charset="0"/>
                <a:cs typeface="Courier New" panose="02070309020205020404" pitchFamily="49" charset="0"/>
              </a:rPr>
              <a:t>b_2 = </a:t>
            </a:r>
            <a:r>
              <a:rPr lang="en-US" dirty="0" err="1">
                <a:latin typeface="Courier New" panose="02070309020205020404" pitchFamily="49" charset="0"/>
                <a:cs typeface="Courier New" panose="02070309020205020404" pitchFamily="49" charset="0"/>
              </a:rPr>
              <a:t>tf.Variable</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tf.zeros</a:t>
            </a:r>
            <a:r>
              <a:rPr lang="en-US" dirty="0">
                <a:latin typeface="Courier New" panose="02070309020205020404" pitchFamily="49" charset="0"/>
                <a:cs typeface="Courier New" panose="02070309020205020404" pitchFamily="49" charset="0"/>
              </a:rPr>
              <a:t>([10])) # 10-element bias vector. </a:t>
            </a:r>
          </a:p>
          <a:p>
            <a:pPr marL="0" indent="0">
              <a:buNone/>
            </a:pPr>
            <a:r>
              <a:rPr lang="en-US" dirty="0">
                <a:latin typeface="Courier New" panose="02070309020205020404" pitchFamily="49" charset="0"/>
                <a:cs typeface="Courier New" panose="02070309020205020404" pitchFamily="49" charset="0"/>
              </a:rPr>
              <a:t>layer_2 = </a:t>
            </a:r>
            <a:r>
              <a:rPr lang="en-US" dirty="0" err="1">
                <a:latin typeface="Courier New" panose="02070309020205020404" pitchFamily="49" charset="0"/>
                <a:cs typeface="Courier New" panose="02070309020205020404" pitchFamily="49" charset="0"/>
              </a:rPr>
              <a:t>tf.matmul</a:t>
            </a:r>
            <a:r>
              <a:rPr lang="en-US" dirty="0">
                <a:latin typeface="Courier New" panose="02070309020205020404" pitchFamily="49" charset="0"/>
                <a:cs typeface="Courier New" panose="02070309020205020404" pitchFamily="49" charset="0"/>
              </a:rPr>
              <a:t>(layer_1, W_2) + b_2 # Output of linear layer. </a:t>
            </a: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2. Add nodes that represent the optimization algorithm. </a:t>
            </a:r>
          </a:p>
          <a:p>
            <a:pPr marL="0" indent="0">
              <a:buNone/>
            </a:pPr>
            <a:r>
              <a:rPr lang="en-US" dirty="0">
                <a:latin typeface="Courier New" panose="02070309020205020404" pitchFamily="49" charset="0"/>
                <a:cs typeface="Courier New" panose="02070309020205020404" pitchFamily="49" charset="0"/>
              </a:rPr>
              <a:t>loss = </a:t>
            </a:r>
            <a:r>
              <a:rPr lang="en-US" dirty="0" err="1">
                <a:latin typeface="Courier New" panose="02070309020205020404" pitchFamily="49" charset="0"/>
                <a:cs typeface="Courier New" panose="02070309020205020404" pitchFamily="49" charset="0"/>
              </a:rPr>
              <a:t>tf.nn.softmax_cross_entropy_with_logits</a:t>
            </a:r>
            <a:r>
              <a:rPr lang="en-US" dirty="0">
                <a:latin typeface="Courier New" panose="02070309020205020404" pitchFamily="49" charset="0"/>
                <a:cs typeface="Courier New" panose="02070309020205020404" pitchFamily="49" charset="0"/>
              </a:rPr>
              <a:t>(layer_2, y) </a:t>
            </a:r>
          </a:p>
          <a:p>
            <a:pPr marL="0" indent="0">
              <a:buNone/>
            </a:pPr>
            <a:r>
              <a:rPr lang="en-US" dirty="0" err="1">
                <a:latin typeface="Courier New" panose="02070309020205020404" pitchFamily="49" charset="0"/>
                <a:cs typeface="Courier New" panose="02070309020205020404" pitchFamily="49" charset="0"/>
              </a:rPr>
              <a:t>train_op</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tf.train.AdagradOptimizer</a:t>
            </a:r>
            <a:r>
              <a:rPr lang="en-US" dirty="0">
                <a:latin typeface="Courier New" panose="02070309020205020404" pitchFamily="49" charset="0"/>
                <a:cs typeface="Courier New" panose="02070309020205020404" pitchFamily="49" charset="0"/>
              </a:rPr>
              <a:t>(0.01).minimize(loss) </a:t>
            </a: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3. Execute the graph on batches of input data. </a:t>
            </a:r>
          </a:p>
          <a:p>
            <a:pPr marL="0" indent="0">
              <a:buNone/>
            </a:pPr>
            <a:r>
              <a:rPr lang="en-US" dirty="0">
                <a:latin typeface="Courier New" panose="02070309020205020404" pitchFamily="49" charset="0"/>
                <a:cs typeface="Courier New" panose="02070309020205020404" pitchFamily="49" charset="0"/>
              </a:rPr>
              <a:t>with </a:t>
            </a:r>
            <a:r>
              <a:rPr lang="en-US" dirty="0" err="1">
                <a:latin typeface="Courier New" panose="02070309020205020404" pitchFamily="49" charset="0"/>
                <a:cs typeface="Courier New" panose="02070309020205020404" pitchFamily="49" charset="0"/>
              </a:rPr>
              <a:t>tf.Session</a:t>
            </a:r>
            <a:r>
              <a:rPr lang="en-US" dirty="0">
                <a:latin typeface="Courier New" panose="02070309020205020404" pitchFamily="49" charset="0"/>
                <a:cs typeface="Courier New" panose="02070309020205020404" pitchFamily="49" charset="0"/>
              </a:rPr>
              <a:t>() as </a:t>
            </a:r>
            <a:r>
              <a:rPr lang="en-US" dirty="0" err="1">
                <a:latin typeface="Courier New" panose="02070309020205020404" pitchFamily="49" charset="0"/>
                <a:cs typeface="Courier New" panose="02070309020205020404" pitchFamily="49" charset="0"/>
              </a:rPr>
              <a:t>sess</a:t>
            </a:r>
            <a:r>
              <a:rPr lang="en-US" dirty="0">
                <a:latin typeface="Courier New" panose="02070309020205020404" pitchFamily="49" charset="0"/>
                <a:cs typeface="Courier New" panose="02070309020205020404" pitchFamily="49" charset="0"/>
              </a:rPr>
              <a:t>: # Connect to the TF runtime. </a:t>
            </a:r>
          </a:p>
          <a:p>
            <a:pPr marL="568280" lvl="1" indent="0">
              <a:buNone/>
            </a:pPr>
            <a:r>
              <a:rPr lang="en-US" dirty="0" err="1">
                <a:latin typeface="Courier New" panose="02070309020205020404" pitchFamily="49" charset="0"/>
                <a:cs typeface="Courier New" panose="02070309020205020404" pitchFamily="49" charset="0"/>
              </a:rPr>
              <a:t>sess.run</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tf.initialize_all_variables</a:t>
            </a:r>
            <a:r>
              <a:rPr lang="en-US" dirty="0">
                <a:latin typeface="Courier New" panose="02070309020205020404" pitchFamily="49" charset="0"/>
                <a:cs typeface="Courier New" panose="02070309020205020404" pitchFamily="49" charset="0"/>
              </a:rPr>
              <a:t>()) # Randomly initialize weights. </a:t>
            </a:r>
          </a:p>
          <a:p>
            <a:pPr marL="568280" lvl="1" indent="0">
              <a:buNone/>
            </a:pPr>
            <a:r>
              <a:rPr lang="en-US" dirty="0">
                <a:latin typeface="Courier New" panose="02070309020205020404" pitchFamily="49" charset="0"/>
                <a:cs typeface="Courier New" panose="02070309020205020404" pitchFamily="49" charset="0"/>
              </a:rPr>
              <a:t>for step in range(NUM_STEPS): # Train iteratively for NUM_STEPS. </a:t>
            </a:r>
          </a:p>
          <a:p>
            <a:pPr marL="568280" lvl="1"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x_data</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y_data</a:t>
            </a:r>
            <a:r>
              <a:rPr lang="en-US" dirty="0">
                <a:latin typeface="Courier New" panose="02070309020205020404" pitchFamily="49" charset="0"/>
                <a:cs typeface="Courier New" panose="02070309020205020404" pitchFamily="49" charset="0"/>
              </a:rPr>
              <a:t> = ... # Load one batch of input data. </a:t>
            </a:r>
          </a:p>
          <a:p>
            <a:pPr marL="568280" lvl="1"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sess.run</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train_op</a:t>
            </a:r>
            <a:r>
              <a:rPr lang="en-US" dirty="0">
                <a:latin typeface="Courier New" panose="02070309020205020404" pitchFamily="49" charset="0"/>
                <a:cs typeface="Courier New" panose="02070309020205020404" pitchFamily="49" charset="0"/>
              </a:rPr>
              <a:t>, {x: </a:t>
            </a:r>
            <a:r>
              <a:rPr lang="en-US" dirty="0" err="1">
                <a:latin typeface="Courier New" panose="02070309020205020404" pitchFamily="49" charset="0"/>
                <a:cs typeface="Courier New" panose="02070309020205020404" pitchFamily="49" charset="0"/>
              </a:rPr>
              <a:t>x_data</a:t>
            </a:r>
            <a:r>
              <a:rPr lang="en-US" dirty="0">
                <a:latin typeface="Courier New" panose="02070309020205020404" pitchFamily="49" charset="0"/>
                <a:cs typeface="Courier New" panose="02070309020205020404" pitchFamily="49" charset="0"/>
              </a:rPr>
              <a:t>, y: </a:t>
            </a:r>
            <a:r>
              <a:rPr lang="en-US" dirty="0" err="1">
                <a:latin typeface="Courier New" panose="02070309020205020404" pitchFamily="49" charset="0"/>
                <a:cs typeface="Courier New" panose="02070309020205020404" pitchFamily="49" charset="0"/>
              </a:rPr>
              <a:t>y_data</a:t>
            </a:r>
            <a:r>
              <a:rPr lang="en-US" dirty="0">
                <a:latin typeface="Courier New" panose="02070309020205020404" pitchFamily="49" charset="0"/>
                <a:cs typeface="Courier New" panose="02070309020205020404" pitchFamily="49" charset="0"/>
              </a:rPr>
              <a:t>}) # Perform one training step. </a:t>
            </a:r>
          </a:p>
        </p:txBody>
      </p:sp>
      <p:sp>
        <p:nvSpPr>
          <p:cNvPr id="9" name="TextBox 8">
            <a:extLst>
              <a:ext uri="{FF2B5EF4-FFF2-40B4-BE49-F238E27FC236}">
                <a16:creationId xmlns:a16="http://schemas.microsoft.com/office/drawing/2014/main" id="{61F6967C-C099-94B7-C57A-E9B01B4C1CB2}"/>
              </a:ext>
            </a:extLst>
          </p:cNvPr>
          <p:cNvSpPr txBox="1"/>
          <p:nvPr/>
        </p:nvSpPr>
        <p:spPr>
          <a:xfrm>
            <a:off x="472281" y="6943965"/>
            <a:ext cx="11658600" cy="246221"/>
          </a:xfrm>
          <a:prstGeom prst="rect">
            <a:avLst/>
          </a:prstGeom>
          <a:noFill/>
        </p:spPr>
        <p:txBody>
          <a:bodyPr wrap="square">
            <a:spAutoFit/>
          </a:bodyPr>
          <a:lstStyle/>
          <a:p>
            <a:r>
              <a:rPr lang="en-US" sz="1000" dirty="0">
                <a:latin typeface="Times" panose="02020603050405020304" pitchFamily="18" charset="0"/>
                <a:cs typeface="Times" panose="02020603050405020304" pitchFamily="18" charset="0"/>
              </a:rPr>
              <a:t>Abadi, Martín, et al. "TensorFlow: a system for Large-Scale machine learning." 12th USENIX symposium on operating systems design and implementation (OSDI 16). 2016.</a:t>
            </a:r>
          </a:p>
        </p:txBody>
      </p:sp>
      <p:sp>
        <p:nvSpPr>
          <p:cNvPr id="5" name="Slide Number Placeholder 1">
            <a:extLst>
              <a:ext uri="{FF2B5EF4-FFF2-40B4-BE49-F238E27FC236}">
                <a16:creationId xmlns:a16="http://schemas.microsoft.com/office/drawing/2014/main" id="{3253AD15-B4BE-08C3-A49A-32B625338321}"/>
              </a:ext>
            </a:extLst>
          </p:cNvPr>
          <p:cNvSpPr txBox="1">
            <a:spLocks/>
          </p:cNvSpPr>
          <p:nvPr/>
        </p:nvSpPr>
        <p:spPr>
          <a:xfrm>
            <a:off x="12551357" y="6925733"/>
            <a:ext cx="432805" cy="389467"/>
          </a:xfrm>
          <a:prstGeom prst="rect">
            <a:avLst/>
          </a:prstGeom>
        </p:spPr>
        <p:txBody>
          <a:bodyPr/>
          <a:lstStyle>
            <a:defPPr>
              <a:defRPr lang="en-US"/>
            </a:defPPr>
            <a:lvl1pPr marL="0" algn="l" defTabSz="1298925" rtl="0" eaLnBrk="1" latinLnBrk="0" hangingPunct="1">
              <a:defRPr sz="2600" kern="1200">
                <a:solidFill>
                  <a:schemeClr val="tx1"/>
                </a:solidFill>
                <a:latin typeface="+mn-lt"/>
                <a:ea typeface="+mn-ea"/>
                <a:cs typeface="+mn-cs"/>
              </a:defRPr>
            </a:lvl1pPr>
            <a:lvl2pPr marL="649463" algn="l" defTabSz="1298925" rtl="0" eaLnBrk="1" latinLnBrk="0" hangingPunct="1">
              <a:defRPr sz="2600" kern="1200">
                <a:solidFill>
                  <a:schemeClr val="tx1"/>
                </a:solidFill>
                <a:latin typeface="+mn-lt"/>
                <a:ea typeface="+mn-ea"/>
                <a:cs typeface="+mn-cs"/>
              </a:defRPr>
            </a:lvl2pPr>
            <a:lvl3pPr marL="1298925" algn="l" defTabSz="1298925" rtl="0" eaLnBrk="1" latinLnBrk="0" hangingPunct="1">
              <a:defRPr sz="2600" kern="1200">
                <a:solidFill>
                  <a:schemeClr val="tx1"/>
                </a:solidFill>
                <a:latin typeface="+mn-lt"/>
                <a:ea typeface="+mn-ea"/>
                <a:cs typeface="+mn-cs"/>
              </a:defRPr>
            </a:lvl3pPr>
            <a:lvl4pPr marL="1948389" algn="l" defTabSz="1298925" rtl="0" eaLnBrk="1" latinLnBrk="0" hangingPunct="1">
              <a:defRPr sz="2600" kern="1200">
                <a:solidFill>
                  <a:schemeClr val="tx1"/>
                </a:solidFill>
                <a:latin typeface="+mn-lt"/>
                <a:ea typeface="+mn-ea"/>
                <a:cs typeface="+mn-cs"/>
              </a:defRPr>
            </a:lvl4pPr>
            <a:lvl5pPr marL="2597852" algn="l" defTabSz="1298925" rtl="0" eaLnBrk="1" latinLnBrk="0" hangingPunct="1">
              <a:defRPr sz="2600" kern="1200">
                <a:solidFill>
                  <a:schemeClr val="tx1"/>
                </a:solidFill>
                <a:latin typeface="+mn-lt"/>
                <a:ea typeface="+mn-ea"/>
                <a:cs typeface="+mn-cs"/>
              </a:defRPr>
            </a:lvl5pPr>
            <a:lvl6pPr marL="3247315" algn="l" defTabSz="1298925" rtl="0" eaLnBrk="1" latinLnBrk="0" hangingPunct="1">
              <a:defRPr sz="2600" kern="1200">
                <a:solidFill>
                  <a:schemeClr val="tx1"/>
                </a:solidFill>
                <a:latin typeface="+mn-lt"/>
                <a:ea typeface="+mn-ea"/>
                <a:cs typeface="+mn-cs"/>
              </a:defRPr>
            </a:lvl6pPr>
            <a:lvl7pPr marL="3896777" algn="l" defTabSz="1298925" rtl="0" eaLnBrk="1" latinLnBrk="0" hangingPunct="1">
              <a:defRPr sz="2600" kern="1200">
                <a:solidFill>
                  <a:schemeClr val="tx1"/>
                </a:solidFill>
                <a:latin typeface="+mn-lt"/>
                <a:ea typeface="+mn-ea"/>
                <a:cs typeface="+mn-cs"/>
              </a:defRPr>
            </a:lvl7pPr>
            <a:lvl8pPr marL="4546240" algn="l" defTabSz="1298925" rtl="0" eaLnBrk="1" latinLnBrk="0" hangingPunct="1">
              <a:defRPr sz="2600" kern="1200">
                <a:solidFill>
                  <a:schemeClr val="tx1"/>
                </a:solidFill>
                <a:latin typeface="+mn-lt"/>
                <a:ea typeface="+mn-ea"/>
                <a:cs typeface="+mn-cs"/>
              </a:defRPr>
            </a:lvl8pPr>
            <a:lvl9pPr marL="5195704" algn="l" defTabSz="1298925" rtl="0" eaLnBrk="1" latinLnBrk="0" hangingPunct="1">
              <a:defRPr sz="2600" kern="1200">
                <a:solidFill>
                  <a:schemeClr val="tx1"/>
                </a:solidFill>
                <a:latin typeface="+mn-lt"/>
                <a:ea typeface="+mn-ea"/>
                <a:cs typeface="+mn-cs"/>
              </a:defRPr>
            </a:lvl9pPr>
          </a:lstStyle>
          <a:p>
            <a:pPr algn="ctr">
              <a:defRPr/>
            </a:pPr>
            <a:fld id="{F8F1BEBC-633C-FF42-B9F8-085A82D64667}" type="slidenum">
              <a:rPr lang="en-US" sz="1600" smtClean="0">
                <a:latin typeface="Times" panose="02020603050405020304" pitchFamily="18" charset="0"/>
                <a:cs typeface="Times" panose="02020603050405020304" pitchFamily="18" charset="0"/>
              </a:rPr>
              <a:pPr algn="ctr">
                <a:defRPr/>
              </a:pPr>
              <a:t>24</a:t>
            </a:fld>
            <a:endParaRPr lang="en-US" sz="16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040321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E913-63F8-7FEF-39B3-DA6D79BCDB62}"/>
              </a:ext>
            </a:extLst>
          </p:cNvPr>
          <p:cNvSpPr>
            <a:spLocks noGrp="1"/>
          </p:cNvSpPr>
          <p:nvPr>
            <p:ph type="title"/>
          </p:nvPr>
        </p:nvSpPr>
        <p:spPr/>
        <p:txBody>
          <a:bodyPr/>
          <a:lstStyle/>
          <a:p>
            <a:r>
              <a:rPr lang="en-US" dirty="0" err="1"/>
              <a:t>PyTorch</a:t>
            </a:r>
            <a:endParaRPr lang="en-US" dirty="0"/>
          </a:p>
        </p:txBody>
      </p:sp>
      <p:sp>
        <p:nvSpPr>
          <p:cNvPr id="3" name="Content Placeholder 2">
            <a:extLst>
              <a:ext uri="{FF2B5EF4-FFF2-40B4-BE49-F238E27FC236}">
                <a16:creationId xmlns:a16="http://schemas.microsoft.com/office/drawing/2014/main" id="{CE1B281C-A6C8-B291-8ED5-CDAB94C62874}"/>
              </a:ext>
            </a:extLst>
          </p:cNvPr>
          <p:cNvSpPr>
            <a:spLocks noGrp="1"/>
          </p:cNvSpPr>
          <p:nvPr>
            <p:ph idx="1"/>
          </p:nvPr>
        </p:nvSpPr>
        <p:spPr>
          <a:xfrm>
            <a:off x="649207" y="2140373"/>
            <a:ext cx="11710273" cy="4881874"/>
          </a:xfrm>
        </p:spPr>
        <p:txBody>
          <a:bodyPr>
            <a:normAutofit fontScale="92500" lnSpcReduction="10000"/>
          </a:bodyPr>
          <a:lstStyle/>
          <a:p>
            <a:pPr marL="0" indent="0">
              <a:buNone/>
            </a:pPr>
            <a:r>
              <a:rPr lang="en-US" dirty="0"/>
              <a:t>Another popular ML framework originally developed by Meta</a:t>
            </a:r>
          </a:p>
          <a:p>
            <a:pPr marL="0" indent="0">
              <a:buNone/>
            </a:pPr>
            <a:r>
              <a:rPr lang="en-US" dirty="0"/>
              <a:t>Tesla Autopilot, Uber's Pyro, Hugging Face's Transformers</a:t>
            </a:r>
          </a:p>
          <a:p>
            <a:pPr marL="0" indent="0">
              <a:buNone/>
            </a:pPr>
            <a:r>
              <a:rPr lang="en-US" dirty="0"/>
              <a:t>Dynamic computation graphs</a:t>
            </a:r>
          </a:p>
          <a:p>
            <a:pPr marL="0" indent="0">
              <a:buNone/>
            </a:pPr>
            <a:r>
              <a:rPr lang="en-US" dirty="0"/>
              <a:t>Automatic computation of gradients</a:t>
            </a:r>
          </a:p>
          <a:p>
            <a:pPr marL="0" indent="0">
              <a:buNone/>
            </a:pPr>
            <a:r>
              <a:rPr lang="en-US" dirty="0"/>
              <a:t>Implements many algorithms and components</a:t>
            </a:r>
          </a:p>
          <a:p>
            <a:pPr marL="0" indent="0">
              <a:buNone/>
            </a:pPr>
            <a:r>
              <a:rPr lang="en-US" dirty="0"/>
              <a:t>Domain-specific – </a:t>
            </a:r>
            <a:r>
              <a:rPr lang="en-US" dirty="0" err="1"/>
              <a:t>TorchText</a:t>
            </a:r>
            <a:r>
              <a:rPr lang="en-US" dirty="0"/>
              <a:t>, </a:t>
            </a:r>
            <a:r>
              <a:rPr lang="en-US" dirty="0" err="1"/>
              <a:t>TorchVision</a:t>
            </a:r>
            <a:r>
              <a:rPr lang="en-US" dirty="0"/>
              <a:t>, and </a:t>
            </a:r>
            <a:r>
              <a:rPr lang="en-US" dirty="0" err="1"/>
              <a:t>TorchAudio</a:t>
            </a:r>
            <a:r>
              <a:rPr lang="en-US" dirty="0"/>
              <a:t> – include datasets</a:t>
            </a:r>
          </a:p>
          <a:p>
            <a:pPr marL="0" indent="0">
              <a:buNone/>
            </a:pPr>
            <a:r>
              <a:rPr lang="en-US" dirty="0"/>
              <a:t>Tensors – n-dimensional arrays </a:t>
            </a:r>
          </a:p>
          <a:p>
            <a:pPr marL="0" indent="0">
              <a:buNone/>
            </a:pPr>
            <a:r>
              <a:rPr lang="en-US" dirty="0"/>
              <a:t>Module – define what makes up the model and a forward member function. </a:t>
            </a:r>
          </a:p>
          <a:p>
            <a:pPr marL="0" indent="0">
              <a:buNone/>
            </a:pPr>
            <a:r>
              <a:rPr lang="en-US" dirty="0"/>
              <a:t>E.g., Linear Module </a:t>
            </a:r>
          </a:p>
          <a:p>
            <a:pPr marL="568280" lvl="1" indent="0">
              <a:buNone/>
            </a:pPr>
            <a:r>
              <a:rPr lang="en-US" dirty="0"/>
              <a:t>weight and bias as parameters</a:t>
            </a:r>
          </a:p>
          <a:p>
            <a:pPr marL="568280" lvl="1" indent="0">
              <a:buNone/>
            </a:pPr>
            <a:r>
              <a:rPr lang="en-US" dirty="0"/>
              <a:t>forward function generates output as input * weight + bias</a:t>
            </a:r>
          </a:p>
        </p:txBody>
      </p:sp>
      <p:sp>
        <p:nvSpPr>
          <p:cNvPr id="5" name="Slide Number Placeholder 1">
            <a:extLst>
              <a:ext uri="{FF2B5EF4-FFF2-40B4-BE49-F238E27FC236}">
                <a16:creationId xmlns:a16="http://schemas.microsoft.com/office/drawing/2014/main" id="{0BF4E3F9-8C26-B74F-A255-93E14DF58933}"/>
              </a:ext>
            </a:extLst>
          </p:cNvPr>
          <p:cNvSpPr txBox="1">
            <a:spLocks/>
          </p:cNvSpPr>
          <p:nvPr/>
        </p:nvSpPr>
        <p:spPr>
          <a:xfrm>
            <a:off x="12551357" y="6925733"/>
            <a:ext cx="432805" cy="389467"/>
          </a:xfrm>
          <a:prstGeom prst="rect">
            <a:avLst/>
          </a:prstGeom>
        </p:spPr>
        <p:txBody>
          <a:bodyPr/>
          <a:lstStyle>
            <a:defPPr>
              <a:defRPr lang="en-US"/>
            </a:defPPr>
            <a:lvl1pPr marL="0" algn="l" defTabSz="1298925" rtl="0" eaLnBrk="1" latinLnBrk="0" hangingPunct="1">
              <a:defRPr sz="2600" kern="1200">
                <a:solidFill>
                  <a:schemeClr val="tx1"/>
                </a:solidFill>
                <a:latin typeface="+mn-lt"/>
                <a:ea typeface="+mn-ea"/>
                <a:cs typeface="+mn-cs"/>
              </a:defRPr>
            </a:lvl1pPr>
            <a:lvl2pPr marL="649463" algn="l" defTabSz="1298925" rtl="0" eaLnBrk="1" latinLnBrk="0" hangingPunct="1">
              <a:defRPr sz="2600" kern="1200">
                <a:solidFill>
                  <a:schemeClr val="tx1"/>
                </a:solidFill>
                <a:latin typeface="+mn-lt"/>
                <a:ea typeface="+mn-ea"/>
                <a:cs typeface="+mn-cs"/>
              </a:defRPr>
            </a:lvl2pPr>
            <a:lvl3pPr marL="1298925" algn="l" defTabSz="1298925" rtl="0" eaLnBrk="1" latinLnBrk="0" hangingPunct="1">
              <a:defRPr sz="2600" kern="1200">
                <a:solidFill>
                  <a:schemeClr val="tx1"/>
                </a:solidFill>
                <a:latin typeface="+mn-lt"/>
                <a:ea typeface="+mn-ea"/>
                <a:cs typeface="+mn-cs"/>
              </a:defRPr>
            </a:lvl3pPr>
            <a:lvl4pPr marL="1948389" algn="l" defTabSz="1298925" rtl="0" eaLnBrk="1" latinLnBrk="0" hangingPunct="1">
              <a:defRPr sz="2600" kern="1200">
                <a:solidFill>
                  <a:schemeClr val="tx1"/>
                </a:solidFill>
                <a:latin typeface="+mn-lt"/>
                <a:ea typeface="+mn-ea"/>
                <a:cs typeface="+mn-cs"/>
              </a:defRPr>
            </a:lvl4pPr>
            <a:lvl5pPr marL="2597852" algn="l" defTabSz="1298925" rtl="0" eaLnBrk="1" latinLnBrk="0" hangingPunct="1">
              <a:defRPr sz="2600" kern="1200">
                <a:solidFill>
                  <a:schemeClr val="tx1"/>
                </a:solidFill>
                <a:latin typeface="+mn-lt"/>
                <a:ea typeface="+mn-ea"/>
                <a:cs typeface="+mn-cs"/>
              </a:defRPr>
            </a:lvl5pPr>
            <a:lvl6pPr marL="3247315" algn="l" defTabSz="1298925" rtl="0" eaLnBrk="1" latinLnBrk="0" hangingPunct="1">
              <a:defRPr sz="2600" kern="1200">
                <a:solidFill>
                  <a:schemeClr val="tx1"/>
                </a:solidFill>
                <a:latin typeface="+mn-lt"/>
                <a:ea typeface="+mn-ea"/>
                <a:cs typeface="+mn-cs"/>
              </a:defRPr>
            </a:lvl6pPr>
            <a:lvl7pPr marL="3896777" algn="l" defTabSz="1298925" rtl="0" eaLnBrk="1" latinLnBrk="0" hangingPunct="1">
              <a:defRPr sz="2600" kern="1200">
                <a:solidFill>
                  <a:schemeClr val="tx1"/>
                </a:solidFill>
                <a:latin typeface="+mn-lt"/>
                <a:ea typeface="+mn-ea"/>
                <a:cs typeface="+mn-cs"/>
              </a:defRPr>
            </a:lvl7pPr>
            <a:lvl8pPr marL="4546240" algn="l" defTabSz="1298925" rtl="0" eaLnBrk="1" latinLnBrk="0" hangingPunct="1">
              <a:defRPr sz="2600" kern="1200">
                <a:solidFill>
                  <a:schemeClr val="tx1"/>
                </a:solidFill>
                <a:latin typeface="+mn-lt"/>
                <a:ea typeface="+mn-ea"/>
                <a:cs typeface="+mn-cs"/>
              </a:defRPr>
            </a:lvl8pPr>
            <a:lvl9pPr marL="5195704" algn="l" defTabSz="1298925" rtl="0" eaLnBrk="1" latinLnBrk="0" hangingPunct="1">
              <a:defRPr sz="2600" kern="1200">
                <a:solidFill>
                  <a:schemeClr val="tx1"/>
                </a:solidFill>
                <a:latin typeface="+mn-lt"/>
                <a:ea typeface="+mn-ea"/>
                <a:cs typeface="+mn-cs"/>
              </a:defRPr>
            </a:lvl9pPr>
          </a:lstStyle>
          <a:p>
            <a:pPr algn="ctr">
              <a:defRPr/>
            </a:pPr>
            <a:fld id="{F8F1BEBC-633C-FF42-B9F8-085A82D64667}" type="slidenum">
              <a:rPr lang="en-US" sz="1600" smtClean="0">
                <a:latin typeface="Times" panose="02020603050405020304" pitchFamily="18" charset="0"/>
                <a:cs typeface="Times" panose="02020603050405020304" pitchFamily="18" charset="0"/>
              </a:rPr>
              <a:pPr algn="ctr">
                <a:defRPr/>
              </a:pPr>
              <a:t>25</a:t>
            </a:fld>
            <a:endParaRPr lang="en-US" sz="16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4197218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19A09-E467-48F4-5CF6-40E25B1DB21A}"/>
              </a:ext>
            </a:extLst>
          </p:cNvPr>
          <p:cNvSpPr>
            <a:spLocks noGrp="1"/>
          </p:cNvSpPr>
          <p:nvPr>
            <p:ph type="title"/>
          </p:nvPr>
        </p:nvSpPr>
        <p:spPr/>
        <p:txBody>
          <a:bodyPr/>
          <a:lstStyle/>
          <a:p>
            <a:r>
              <a:rPr lang="en-US" dirty="0"/>
              <a:t>Example with </a:t>
            </a:r>
            <a:r>
              <a:rPr lang="en-US" dirty="0" err="1"/>
              <a:t>DistributedDataParallel</a:t>
            </a:r>
            <a:endParaRPr lang="en-US" dirty="0"/>
          </a:p>
        </p:txBody>
      </p:sp>
      <p:sp>
        <p:nvSpPr>
          <p:cNvPr id="3" name="Content Placeholder 2">
            <a:extLst>
              <a:ext uri="{FF2B5EF4-FFF2-40B4-BE49-F238E27FC236}">
                <a16:creationId xmlns:a16="http://schemas.microsoft.com/office/drawing/2014/main" id="{58B9C547-B2B3-71D9-F987-3577F1AF6A3A}"/>
              </a:ext>
            </a:extLst>
          </p:cNvPr>
          <p:cNvSpPr>
            <a:spLocks noGrp="1"/>
          </p:cNvSpPr>
          <p:nvPr>
            <p:ph idx="1"/>
          </p:nvPr>
        </p:nvSpPr>
        <p:spPr>
          <a:xfrm>
            <a:off x="472281" y="2209800"/>
            <a:ext cx="11634073" cy="5410200"/>
          </a:xfrm>
        </p:spPr>
        <p:txBody>
          <a:bodyPr>
            <a:normAutofit/>
          </a:bodyPr>
          <a:lstStyle/>
          <a:p>
            <a:pPr marL="0" indent="0">
              <a:buNone/>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dist.init_process_group</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gloo</a:t>
            </a:r>
            <a:r>
              <a:rPr lang="en-US" sz="1400" dirty="0">
                <a:latin typeface="Courier New" panose="02070309020205020404" pitchFamily="49" charset="0"/>
                <a:cs typeface="Courier New" panose="02070309020205020404" pitchFamily="49" charset="0"/>
              </a:rPr>
              <a:t>", rank=rank, </a:t>
            </a:r>
            <a:r>
              <a:rPr lang="en-US" sz="1400" dirty="0" err="1">
                <a:latin typeface="Courier New" panose="02070309020205020404" pitchFamily="49" charset="0"/>
                <a:cs typeface="Courier New" panose="02070309020205020404" pitchFamily="49" charset="0"/>
              </a:rPr>
              <a:t>world_size</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world_size</a:t>
            </a:r>
            <a:r>
              <a:rPr lang="en-US" sz="1400" dirty="0">
                <a:latin typeface="Courier New" panose="02070309020205020404" pitchFamily="49" charset="0"/>
                <a:cs typeface="Courier New" panose="02070309020205020404" pitchFamily="49" charset="0"/>
              </a:rPr>
              <a:t>) # create default process group</a:t>
            </a:r>
          </a:p>
          <a:p>
            <a:pPr marL="0" indent="0">
              <a:buNone/>
            </a:pPr>
            <a:r>
              <a:rPr lang="en-US" sz="1400" dirty="0">
                <a:latin typeface="Courier New" panose="02070309020205020404" pitchFamily="49" charset="0"/>
                <a:cs typeface="Courier New" panose="02070309020205020404" pitchFamily="49" charset="0"/>
              </a:rPr>
              <a:t>    </a:t>
            </a:r>
          </a:p>
          <a:p>
            <a:pPr marL="0" indent="0">
              <a:buNone/>
            </a:pPr>
            <a:r>
              <a:rPr lang="en-US" sz="1400" dirty="0">
                <a:latin typeface="Courier New" panose="02070309020205020404" pitchFamily="49" charset="0"/>
                <a:cs typeface="Courier New" panose="02070309020205020404" pitchFamily="49" charset="0"/>
              </a:rPr>
              <a:t>    model = </a:t>
            </a:r>
            <a:r>
              <a:rPr lang="en-US" sz="1400" dirty="0" err="1">
                <a:latin typeface="Courier New" panose="02070309020205020404" pitchFamily="49" charset="0"/>
                <a:cs typeface="Courier New" panose="02070309020205020404" pitchFamily="49" charset="0"/>
              </a:rPr>
              <a:t>nn.Linear</a:t>
            </a:r>
            <a:r>
              <a:rPr lang="en-US" sz="1400" dirty="0">
                <a:latin typeface="Courier New" panose="02070309020205020404" pitchFamily="49" charset="0"/>
                <a:cs typeface="Courier New" panose="02070309020205020404" pitchFamily="49" charset="0"/>
              </a:rPr>
              <a:t>(10, 10).to(rank) # create local model</a:t>
            </a:r>
          </a:p>
          <a:p>
            <a:pPr marL="0" indent="0">
              <a:buNone/>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ddp_model</a:t>
            </a:r>
            <a:r>
              <a:rPr lang="en-US" sz="1400" dirty="0">
                <a:latin typeface="Courier New" panose="02070309020205020404" pitchFamily="49" charset="0"/>
                <a:cs typeface="Courier New" panose="02070309020205020404" pitchFamily="49" charset="0"/>
              </a:rPr>
              <a:t> = DDP(model, </a:t>
            </a:r>
            <a:r>
              <a:rPr lang="en-US" sz="1400" dirty="0" err="1">
                <a:latin typeface="Courier New" panose="02070309020205020404" pitchFamily="49" charset="0"/>
                <a:cs typeface="Courier New" panose="02070309020205020404" pitchFamily="49" charset="0"/>
              </a:rPr>
              <a:t>device_ids</a:t>
            </a:r>
            <a:r>
              <a:rPr lang="en-US" sz="1400" dirty="0">
                <a:latin typeface="Courier New" panose="02070309020205020404" pitchFamily="49" charset="0"/>
                <a:cs typeface="Courier New" panose="02070309020205020404" pitchFamily="49" charset="0"/>
              </a:rPr>
              <a:t>=[rank]) # construct DDP model</a:t>
            </a:r>
          </a:p>
          <a:p>
            <a:pPr marL="0" indent="0">
              <a:buNone/>
            </a:pPr>
            <a:r>
              <a:rPr lang="en-US" sz="1400" dirty="0">
                <a:latin typeface="Courier New" panose="02070309020205020404" pitchFamily="49" charset="0"/>
                <a:cs typeface="Courier New" panose="02070309020205020404" pitchFamily="49" charset="0"/>
              </a:rPr>
              <a:t>    </a:t>
            </a:r>
          </a:p>
          <a:p>
            <a:pPr marL="0" indent="0">
              <a:buNone/>
            </a:pPr>
            <a:r>
              <a:rPr lang="en-US" sz="1400" dirty="0">
                <a:latin typeface="Courier New" panose="02070309020205020404" pitchFamily="49" charset="0"/>
                <a:cs typeface="Courier New" panose="02070309020205020404" pitchFamily="49" charset="0"/>
              </a:rPr>
              <a:t>    # define loss function and optimizer</a:t>
            </a:r>
          </a:p>
          <a:p>
            <a:pPr marL="0" indent="0">
              <a:buNone/>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loss_fn</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nn.MSELoss</a:t>
            </a:r>
            <a:r>
              <a:rPr lang="en-US" sz="1400" dirty="0">
                <a:latin typeface="Courier New" panose="02070309020205020404" pitchFamily="49" charset="0"/>
                <a:cs typeface="Courier New" panose="02070309020205020404" pitchFamily="49" charset="0"/>
              </a:rPr>
              <a:t>()</a:t>
            </a:r>
          </a:p>
          <a:p>
            <a:pPr marL="0" indent="0">
              <a:buNone/>
            </a:pPr>
            <a:r>
              <a:rPr lang="en-US" sz="1400" dirty="0">
                <a:latin typeface="Courier New" panose="02070309020205020404" pitchFamily="49" charset="0"/>
                <a:cs typeface="Courier New" panose="02070309020205020404" pitchFamily="49" charset="0"/>
              </a:rPr>
              <a:t>    optimizer = </a:t>
            </a:r>
            <a:r>
              <a:rPr lang="en-US" sz="1400" dirty="0" err="1">
                <a:latin typeface="Courier New" panose="02070309020205020404" pitchFamily="49" charset="0"/>
                <a:cs typeface="Courier New" panose="02070309020205020404" pitchFamily="49" charset="0"/>
              </a:rPr>
              <a:t>optim.SGD</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ddp_model.parameters</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lr</a:t>
            </a:r>
            <a:r>
              <a:rPr lang="en-US" sz="1400" dirty="0">
                <a:latin typeface="Courier New" panose="02070309020205020404" pitchFamily="49" charset="0"/>
                <a:cs typeface="Courier New" panose="02070309020205020404" pitchFamily="49" charset="0"/>
              </a:rPr>
              <a:t>=0.001)</a:t>
            </a:r>
          </a:p>
          <a:p>
            <a:pPr marL="0" indent="0">
              <a:buNone/>
            </a:pPr>
            <a:endParaRPr lang="en-US" sz="1400" dirty="0">
              <a:latin typeface="Courier New" panose="02070309020205020404" pitchFamily="49" charset="0"/>
              <a:cs typeface="Courier New" panose="02070309020205020404" pitchFamily="49" charset="0"/>
            </a:endParaRPr>
          </a:p>
          <a:p>
            <a:pPr marL="0" indent="0">
              <a:buNone/>
            </a:pPr>
            <a:r>
              <a:rPr lang="en-US" sz="1400" dirty="0">
                <a:latin typeface="Courier New" panose="02070309020205020404" pitchFamily="49" charset="0"/>
                <a:cs typeface="Courier New" panose="02070309020205020404" pitchFamily="49" charset="0"/>
              </a:rPr>
              <a:t>    # forward pass</a:t>
            </a:r>
          </a:p>
          <a:p>
            <a:pPr marL="0" indent="0">
              <a:buNone/>
            </a:pPr>
            <a:r>
              <a:rPr lang="en-US" sz="1400" dirty="0">
                <a:latin typeface="Courier New" panose="02070309020205020404" pitchFamily="49" charset="0"/>
                <a:cs typeface="Courier New" panose="02070309020205020404" pitchFamily="49" charset="0"/>
              </a:rPr>
              <a:t>    outputs = </a:t>
            </a:r>
            <a:r>
              <a:rPr lang="en-US" sz="1400" dirty="0" err="1">
                <a:latin typeface="Courier New" panose="02070309020205020404" pitchFamily="49" charset="0"/>
                <a:cs typeface="Courier New" panose="02070309020205020404" pitchFamily="49" charset="0"/>
              </a:rPr>
              <a:t>ddp_model</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torch.randn</a:t>
            </a:r>
            <a:r>
              <a:rPr lang="en-US" sz="1400" dirty="0">
                <a:latin typeface="Courier New" panose="02070309020205020404" pitchFamily="49" charset="0"/>
                <a:cs typeface="Courier New" panose="02070309020205020404" pitchFamily="49" charset="0"/>
              </a:rPr>
              <a:t>(20, 10).to(rank))</a:t>
            </a:r>
          </a:p>
          <a:p>
            <a:pPr marL="0" indent="0">
              <a:buNone/>
            </a:pPr>
            <a:r>
              <a:rPr lang="en-US" sz="1400" dirty="0">
                <a:latin typeface="Courier New" panose="02070309020205020404" pitchFamily="49" charset="0"/>
                <a:cs typeface="Courier New" panose="02070309020205020404" pitchFamily="49" charset="0"/>
              </a:rPr>
              <a:t>    labels = </a:t>
            </a:r>
            <a:r>
              <a:rPr lang="en-US" sz="1400" dirty="0" err="1">
                <a:latin typeface="Courier New" panose="02070309020205020404" pitchFamily="49" charset="0"/>
                <a:cs typeface="Courier New" panose="02070309020205020404" pitchFamily="49" charset="0"/>
              </a:rPr>
              <a:t>torch.randn</a:t>
            </a:r>
            <a:r>
              <a:rPr lang="en-US" sz="1400" dirty="0">
                <a:latin typeface="Courier New" panose="02070309020205020404" pitchFamily="49" charset="0"/>
                <a:cs typeface="Courier New" panose="02070309020205020404" pitchFamily="49" charset="0"/>
              </a:rPr>
              <a:t>(20, 10).to(rank)</a:t>
            </a:r>
          </a:p>
          <a:p>
            <a:pPr marL="0" indent="0">
              <a:buNone/>
            </a:pPr>
            <a:endParaRPr lang="en-US" sz="1400" dirty="0">
              <a:latin typeface="Courier New" panose="02070309020205020404" pitchFamily="49" charset="0"/>
              <a:cs typeface="Courier New" panose="02070309020205020404" pitchFamily="49" charset="0"/>
            </a:endParaRPr>
          </a:p>
          <a:p>
            <a:pPr marL="0" indent="0">
              <a:buNone/>
            </a:pPr>
            <a:r>
              <a:rPr lang="en-US" sz="1400" dirty="0">
                <a:latin typeface="Courier New" panose="02070309020205020404" pitchFamily="49" charset="0"/>
                <a:cs typeface="Courier New" panose="02070309020205020404" pitchFamily="49" charset="0"/>
              </a:rPr>
              <a:t>    # backward pass</a:t>
            </a:r>
          </a:p>
          <a:p>
            <a:pPr marL="0" indent="0">
              <a:buNone/>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loss_fn</a:t>
            </a:r>
            <a:r>
              <a:rPr lang="en-US" sz="1400" dirty="0">
                <a:latin typeface="Courier New" panose="02070309020205020404" pitchFamily="49" charset="0"/>
                <a:cs typeface="Courier New" panose="02070309020205020404" pitchFamily="49" charset="0"/>
              </a:rPr>
              <a:t>(outputs, labels).backward()</a:t>
            </a:r>
          </a:p>
          <a:p>
            <a:pPr marL="0" indent="0">
              <a:buNone/>
            </a:pPr>
            <a:r>
              <a:rPr lang="en-US" sz="1400" dirty="0">
                <a:latin typeface="Courier New" panose="02070309020205020404" pitchFamily="49" charset="0"/>
                <a:cs typeface="Courier New" panose="02070309020205020404" pitchFamily="49" charset="0"/>
              </a:rPr>
              <a:t>    </a:t>
            </a:r>
          </a:p>
          <a:p>
            <a:pPr marL="0" indent="0">
              <a:buNone/>
            </a:pPr>
            <a:r>
              <a:rPr lang="en-US" sz="1400" dirty="0">
                <a:latin typeface="Courier New" panose="02070309020205020404" pitchFamily="49" charset="0"/>
                <a:cs typeface="Courier New" panose="02070309020205020404" pitchFamily="49" charset="0"/>
              </a:rPr>
              <a:t>    # update parameters</a:t>
            </a:r>
          </a:p>
          <a:p>
            <a:pPr marL="0" indent="0">
              <a:buNone/>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optimizer.step</a:t>
            </a:r>
            <a:r>
              <a:rPr lang="en-US" sz="1400" dirty="0">
                <a:latin typeface="Courier New" panose="02070309020205020404" pitchFamily="49" charset="0"/>
                <a:cs typeface="Courier New" panose="02070309020205020404" pitchFamily="49" charset="0"/>
              </a:rPr>
              <a:t>()</a:t>
            </a:r>
          </a:p>
        </p:txBody>
      </p:sp>
      <p:sp>
        <p:nvSpPr>
          <p:cNvPr id="4" name="Slide Number Placeholder 1">
            <a:extLst>
              <a:ext uri="{FF2B5EF4-FFF2-40B4-BE49-F238E27FC236}">
                <a16:creationId xmlns:a16="http://schemas.microsoft.com/office/drawing/2014/main" id="{5E16B01C-196E-85A6-631C-CF5C9357E0C9}"/>
              </a:ext>
            </a:extLst>
          </p:cNvPr>
          <p:cNvSpPr txBox="1">
            <a:spLocks/>
          </p:cNvSpPr>
          <p:nvPr/>
        </p:nvSpPr>
        <p:spPr>
          <a:xfrm>
            <a:off x="12551357" y="6925733"/>
            <a:ext cx="432805" cy="389467"/>
          </a:xfrm>
          <a:prstGeom prst="rect">
            <a:avLst/>
          </a:prstGeom>
        </p:spPr>
        <p:txBody>
          <a:bodyPr/>
          <a:lstStyle>
            <a:defPPr>
              <a:defRPr lang="en-US"/>
            </a:defPPr>
            <a:lvl1pPr marL="0" algn="l" defTabSz="1298925" rtl="0" eaLnBrk="1" latinLnBrk="0" hangingPunct="1">
              <a:defRPr sz="2600" kern="1200">
                <a:solidFill>
                  <a:schemeClr val="tx1"/>
                </a:solidFill>
                <a:latin typeface="+mn-lt"/>
                <a:ea typeface="+mn-ea"/>
                <a:cs typeface="+mn-cs"/>
              </a:defRPr>
            </a:lvl1pPr>
            <a:lvl2pPr marL="649463" algn="l" defTabSz="1298925" rtl="0" eaLnBrk="1" latinLnBrk="0" hangingPunct="1">
              <a:defRPr sz="2600" kern="1200">
                <a:solidFill>
                  <a:schemeClr val="tx1"/>
                </a:solidFill>
                <a:latin typeface="+mn-lt"/>
                <a:ea typeface="+mn-ea"/>
                <a:cs typeface="+mn-cs"/>
              </a:defRPr>
            </a:lvl2pPr>
            <a:lvl3pPr marL="1298925" algn="l" defTabSz="1298925" rtl="0" eaLnBrk="1" latinLnBrk="0" hangingPunct="1">
              <a:defRPr sz="2600" kern="1200">
                <a:solidFill>
                  <a:schemeClr val="tx1"/>
                </a:solidFill>
                <a:latin typeface="+mn-lt"/>
                <a:ea typeface="+mn-ea"/>
                <a:cs typeface="+mn-cs"/>
              </a:defRPr>
            </a:lvl3pPr>
            <a:lvl4pPr marL="1948389" algn="l" defTabSz="1298925" rtl="0" eaLnBrk="1" latinLnBrk="0" hangingPunct="1">
              <a:defRPr sz="2600" kern="1200">
                <a:solidFill>
                  <a:schemeClr val="tx1"/>
                </a:solidFill>
                <a:latin typeface="+mn-lt"/>
                <a:ea typeface="+mn-ea"/>
                <a:cs typeface="+mn-cs"/>
              </a:defRPr>
            </a:lvl4pPr>
            <a:lvl5pPr marL="2597852" algn="l" defTabSz="1298925" rtl="0" eaLnBrk="1" latinLnBrk="0" hangingPunct="1">
              <a:defRPr sz="2600" kern="1200">
                <a:solidFill>
                  <a:schemeClr val="tx1"/>
                </a:solidFill>
                <a:latin typeface="+mn-lt"/>
                <a:ea typeface="+mn-ea"/>
                <a:cs typeface="+mn-cs"/>
              </a:defRPr>
            </a:lvl5pPr>
            <a:lvl6pPr marL="3247315" algn="l" defTabSz="1298925" rtl="0" eaLnBrk="1" latinLnBrk="0" hangingPunct="1">
              <a:defRPr sz="2600" kern="1200">
                <a:solidFill>
                  <a:schemeClr val="tx1"/>
                </a:solidFill>
                <a:latin typeface="+mn-lt"/>
                <a:ea typeface="+mn-ea"/>
                <a:cs typeface="+mn-cs"/>
              </a:defRPr>
            </a:lvl6pPr>
            <a:lvl7pPr marL="3896777" algn="l" defTabSz="1298925" rtl="0" eaLnBrk="1" latinLnBrk="0" hangingPunct="1">
              <a:defRPr sz="2600" kern="1200">
                <a:solidFill>
                  <a:schemeClr val="tx1"/>
                </a:solidFill>
                <a:latin typeface="+mn-lt"/>
                <a:ea typeface="+mn-ea"/>
                <a:cs typeface="+mn-cs"/>
              </a:defRPr>
            </a:lvl7pPr>
            <a:lvl8pPr marL="4546240" algn="l" defTabSz="1298925" rtl="0" eaLnBrk="1" latinLnBrk="0" hangingPunct="1">
              <a:defRPr sz="2600" kern="1200">
                <a:solidFill>
                  <a:schemeClr val="tx1"/>
                </a:solidFill>
                <a:latin typeface="+mn-lt"/>
                <a:ea typeface="+mn-ea"/>
                <a:cs typeface="+mn-cs"/>
              </a:defRPr>
            </a:lvl8pPr>
            <a:lvl9pPr marL="5195704" algn="l" defTabSz="1298925" rtl="0" eaLnBrk="1" latinLnBrk="0" hangingPunct="1">
              <a:defRPr sz="2600" kern="1200">
                <a:solidFill>
                  <a:schemeClr val="tx1"/>
                </a:solidFill>
                <a:latin typeface="+mn-lt"/>
                <a:ea typeface="+mn-ea"/>
                <a:cs typeface="+mn-cs"/>
              </a:defRPr>
            </a:lvl9pPr>
          </a:lstStyle>
          <a:p>
            <a:pPr algn="ctr">
              <a:defRPr/>
            </a:pPr>
            <a:fld id="{F8F1BEBC-633C-FF42-B9F8-085A82D64667}" type="slidenum">
              <a:rPr lang="en-US" sz="1600" smtClean="0">
                <a:latin typeface="Times" panose="02020603050405020304" pitchFamily="18" charset="0"/>
                <a:cs typeface="Times" panose="02020603050405020304" pitchFamily="18" charset="0"/>
              </a:rPr>
              <a:pPr algn="ctr">
                <a:defRPr/>
              </a:pPr>
              <a:t>26</a:t>
            </a:fld>
            <a:endParaRPr lang="en-US" sz="16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825123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4CB0C-93BA-6C7B-1C38-B084F7416B0A}"/>
              </a:ext>
            </a:extLst>
          </p:cNvPr>
          <p:cNvSpPr>
            <a:spLocks noGrp="1"/>
          </p:cNvSpPr>
          <p:nvPr>
            <p:ph type="title"/>
          </p:nvPr>
        </p:nvSpPr>
        <p:spPr/>
        <p:txBody>
          <a:bodyPr/>
          <a:lstStyle/>
          <a:p>
            <a:r>
              <a:rPr lang="en-US" dirty="0"/>
              <a:t>Jax</a:t>
            </a:r>
          </a:p>
        </p:txBody>
      </p:sp>
      <p:sp>
        <p:nvSpPr>
          <p:cNvPr id="3" name="Content Placeholder 2">
            <a:extLst>
              <a:ext uri="{FF2B5EF4-FFF2-40B4-BE49-F238E27FC236}">
                <a16:creationId xmlns:a16="http://schemas.microsoft.com/office/drawing/2014/main" id="{F4E4A423-6557-5CD8-15C2-06888994CD3A}"/>
              </a:ext>
            </a:extLst>
          </p:cNvPr>
          <p:cNvSpPr>
            <a:spLocks noGrp="1"/>
          </p:cNvSpPr>
          <p:nvPr>
            <p:ph idx="1"/>
          </p:nvPr>
        </p:nvSpPr>
        <p:spPr>
          <a:xfrm>
            <a:off x="649207" y="2140373"/>
            <a:ext cx="11100673" cy="4551680"/>
          </a:xfrm>
        </p:spPr>
        <p:txBody>
          <a:bodyPr/>
          <a:lstStyle/>
          <a:p>
            <a:r>
              <a:rPr lang="en-US" dirty="0"/>
              <a:t>ML framework from Google</a:t>
            </a:r>
          </a:p>
          <a:p>
            <a:r>
              <a:rPr lang="en-US" dirty="0"/>
              <a:t>Provides a familiar NumPy-style API</a:t>
            </a:r>
          </a:p>
          <a:p>
            <a:r>
              <a:rPr lang="en-US" dirty="0"/>
              <a:t>Multiple backends, including CPU, GPU, &amp; TPU</a:t>
            </a:r>
          </a:p>
          <a:p>
            <a:pPr marL="487097" lvl="1" indent="-487097"/>
            <a:r>
              <a:rPr lang="en-US" dirty="0"/>
              <a:t>grad: automatic differentiation</a:t>
            </a:r>
          </a:p>
          <a:p>
            <a:pPr marL="487097" lvl="1" indent="-487097"/>
            <a:r>
              <a:rPr lang="en-US" dirty="0" err="1"/>
              <a:t>jit</a:t>
            </a:r>
            <a:r>
              <a:rPr lang="en-US" dirty="0"/>
              <a:t>: compilation</a:t>
            </a:r>
          </a:p>
          <a:p>
            <a:pPr marL="487097" lvl="1" indent="-487097"/>
            <a:r>
              <a:rPr lang="en-US" dirty="0" err="1"/>
              <a:t>vmap</a:t>
            </a:r>
            <a:r>
              <a:rPr lang="en-US" dirty="0"/>
              <a:t>: auto-vectorization</a:t>
            </a:r>
          </a:p>
          <a:p>
            <a:pPr marL="487097" lvl="1" indent="-487097"/>
            <a:r>
              <a:rPr lang="en-US" dirty="0" err="1"/>
              <a:t>pmap</a:t>
            </a:r>
            <a:r>
              <a:rPr lang="en-US" dirty="0"/>
              <a:t>:  automatic parallelization</a:t>
            </a:r>
          </a:p>
          <a:p>
            <a:endParaRPr lang="en-US" dirty="0"/>
          </a:p>
        </p:txBody>
      </p:sp>
      <p:sp>
        <p:nvSpPr>
          <p:cNvPr id="4" name="Slide Number Placeholder 1">
            <a:extLst>
              <a:ext uri="{FF2B5EF4-FFF2-40B4-BE49-F238E27FC236}">
                <a16:creationId xmlns:a16="http://schemas.microsoft.com/office/drawing/2014/main" id="{F9AF00C0-89E3-EED3-AE3A-F5A489C5CF65}"/>
              </a:ext>
            </a:extLst>
          </p:cNvPr>
          <p:cNvSpPr txBox="1">
            <a:spLocks/>
          </p:cNvSpPr>
          <p:nvPr/>
        </p:nvSpPr>
        <p:spPr>
          <a:xfrm>
            <a:off x="12551357" y="6925733"/>
            <a:ext cx="432805" cy="389467"/>
          </a:xfrm>
          <a:prstGeom prst="rect">
            <a:avLst/>
          </a:prstGeom>
        </p:spPr>
        <p:txBody>
          <a:bodyPr/>
          <a:lstStyle>
            <a:defPPr>
              <a:defRPr lang="en-US"/>
            </a:defPPr>
            <a:lvl1pPr marL="0" algn="l" defTabSz="1298925" rtl="0" eaLnBrk="1" latinLnBrk="0" hangingPunct="1">
              <a:defRPr sz="2600" kern="1200">
                <a:solidFill>
                  <a:schemeClr val="tx1"/>
                </a:solidFill>
                <a:latin typeface="+mn-lt"/>
                <a:ea typeface="+mn-ea"/>
                <a:cs typeface="+mn-cs"/>
              </a:defRPr>
            </a:lvl1pPr>
            <a:lvl2pPr marL="649463" algn="l" defTabSz="1298925" rtl="0" eaLnBrk="1" latinLnBrk="0" hangingPunct="1">
              <a:defRPr sz="2600" kern="1200">
                <a:solidFill>
                  <a:schemeClr val="tx1"/>
                </a:solidFill>
                <a:latin typeface="+mn-lt"/>
                <a:ea typeface="+mn-ea"/>
                <a:cs typeface="+mn-cs"/>
              </a:defRPr>
            </a:lvl2pPr>
            <a:lvl3pPr marL="1298925" algn="l" defTabSz="1298925" rtl="0" eaLnBrk="1" latinLnBrk="0" hangingPunct="1">
              <a:defRPr sz="2600" kern="1200">
                <a:solidFill>
                  <a:schemeClr val="tx1"/>
                </a:solidFill>
                <a:latin typeface="+mn-lt"/>
                <a:ea typeface="+mn-ea"/>
                <a:cs typeface="+mn-cs"/>
              </a:defRPr>
            </a:lvl3pPr>
            <a:lvl4pPr marL="1948389" algn="l" defTabSz="1298925" rtl="0" eaLnBrk="1" latinLnBrk="0" hangingPunct="1">
              <a:defRPr sz="2600" kern="1200">
                <a:solidFill>
                  <a:schemeClr val="tx1"/>
                </a:solidFill>
                <a:latin typeface="+mn-lt"/>
                <a:ea typeface="+mn-ea"/>
                <a:cs typeface="+mn-cs"/>
              </a:defRPr>
            </a:lvl4pPr>
            <a:lvl5pPr marL="2597852" algn="l" defTabSz="1298925" rtl="0" eaLnBrk="1" latinLnBrk="0" hangingPunct="1">
              <a:defRPr sz="2600" kern="1200">
                <a:solidFill>
                  <a:schemeClr val="tx1"/>
                </a:solidFill>
                <a:latin typeface="+mn-lt"/>
                <a:ea typeface="+mn-ea"/>
                <a:cs typeface="+mn-cs"/>
              </a:defRPr>
            </a:lvl5pPr>
            <a:lvl6pPr marL="3247315" algn="l" defTabSz="1298925" rtl="0" eaLnBrk="1" latinLnBrk="0" hangingPunct="1">
              <a:defRPr sz="2600" kern="1200">
                <a:solidFill>
                  <a:schemeClr val="tx1"/>
                </a:solidFill>
                <a:latin typeface="+mn-lt"/>
                <a:ea typeface="+mn-ea"/>
                <a:cs typeface="+mn-cs"/>
              </a:defRPr>
            </a:lvl6pPr>
            <a:lvl7pPr marL="3896777" algn="l" defTabSz="1298925" rtl="0" eaLnBrk="1" latinLnBrk="0" hangingPunct="1">
              <a:defRPr sz="2600" kern="1200">
                <a:solidFill>
                  <a:schemeClr val="tx1"/>
                </a:solidFill>
                <a:latin typeface="+mn-lt"/>
                <a:ea typeface="+mn-ea"/>
                <a:cs typeface="+mn-cs"/>
              </a:defRPr>
            </a:lvl7pPr>
            <a:lvl8pPr marL="4546240" algn="l" defTabSz="1298925" rtl="0" eaLnBrk="1" latinLnBrk="0" hangingPunct="1">
              <a:defRPr sz="2600" kern="1200">
                <a:solidFill>
                  <a:schemeClr val="tx1"/>
                </a:solidFill>
                <a:latin typeface="+mn-lt"/>
                <a:ea typeface="+mn-ea"/>
                <a:cs typeface="+mn-cs"/>
              </a:defRPr>
            </a:lvl8pPr>
            <a:lvl9pPr marL="5195704" algn="l" defTabSz="1298925" rtl="0" eaLnBrk="1" latinLnBrk="0" hangingPunct="1">
              <a:defRPr sz="2600" kern="1200">
                <a:solidFill>
                  <a:schemeClr val="tx1"/>
                </a:solidFill>
                <a:latin typeface="+mn-lt"/>
                <a:ea typeface="+mn-ea"/>
                <a:cs typeface="+mn-cs"/>
              </a:defRPr>
            </a:lvl9pPr>
          </a:lstStyle>
          <a:p>
            <a:pPr algn="ctr">
              <a:defRPr/>
            </a:pPr>
            <a:fld id="{F8F1BEBC-633C-FF42-B9F8-085A82D64667}" type="slidenum">
              <a:rPr lang="en-US" sz="1600" smtClean="0">
                <a:latin typeface="Times" panose="02020603050405020304" pitchFamily="18" charset="0"/>
                <a:cs typeface="Times" panose="02020603050405020304" pitchFamily="18" charset="0"/>
              </a:rPr>
              <a:pPr algn="ctr">
                <a:defRPr/>
              </a:pPr>
              <a:t>27</a:t>
            </a:fld>
            <a:endParaRPr lang="en-US" sz="16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870915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1F393-D3A2-1BF7-35B6-0A6B26257019}"/>
              </a:ext>
            </a:extLst>
          </p:cNvPr>
          <p:cNvSpPr>
            <a:spLocks noGrp="1"/>
          </p:cNvSpPr>
          <p:nvPr>
            <p:ph type="title"/>
          </p:nvPr>
        </p:nvSpPr>
        <p:spPr/>
        <p:txBody>
          <a:bodyPr/>
          <a:lstStyle/>
          <a:p>
            <a:r>
              <a:rPr lang="en-US" dirty="0"/>
              <a:t>Other ML</a:t>
            </a:r>
          </a:p>
        </p:txBody>
      </p:sp>
      <p:sp>
        <p:nvSpPr>
          <p:cNvPr id="3" name="Content Placeholder 2">
            <a:extLst>
              <a:ext uri="{FF2B5EF4-FFF2-40B4-BE49-F238E27FC236}">
                <a16:creationId xmlns:a16="http://schemas.microsoft.com/office/drawing/2014/main" id="{BED94D51-642A-49B5-866E-F83D3BE94E75}"/>
              </a:ext>
            </a:extLst>
          </p:cNvPr>
          <p:cNvSpPr>
            <a:spLocks noGrp="1"/>
          </p:cNvSpPr>
          <p:nvPr>
            <p:ph idx="1"/>
          </p:nvPr>
        </p:nvSpPr>
        <p:spPr/>
        <p:txBody>
          <a:bodyPr/>
          <a:lstStyle/>
          <a:p>
            <a:pPr marL="0" marR="0" lvl="0" indent="0" algn="l" defTabSz="1298925" rtl="0" eaLnBrk="1" fontAlgn="auto" latinLnBrk="0" hangingPunct="1">
              <a:lnSpc>
                <a:spcPct val="100000"/>
              </a:lnSpc>
              <a:spcBef>
                <a:spcPct val="20000"/>
              </a:spcBef>
              <a:spcAft>
                <a:spcPts val="0"/>
              </a:spcAft>
              <a:buClrTx/>
              <a:buSzTx/>
              <a:buNone/>
              <a:tabLst/>
              <a:defRPr/>
            </a:pPr>
            <a:r>
              <a:rPr kumimoji="0" lang="en-US" sz="1900" b="1" i="0" u="none" strike="noStrike" kern="1200" cap="none" spc="0" normalizeH="0" baseline="0" noProof="0" dirty="0">
                <a:ln>
                  <a:noFill/>
                </a:ln>
                <a:solidFill>
                  <a:prstClr val="black"/>
                </a:solidFill>
                <a:effectLst/>
                <a:uLnTx/>
                <a:uFillTx/>
                <a:latin typeface="Times New Roman"/>
                <a:ea typeface="+mn-ea"/>
                <a:cs typeface="Times New Roman"/>
              </a:rPr>
              <a:t>Distributed ML</a:t>
            </a:r>
          </a:p>
          <a:p>
            <a:pPr marL="568280" lvl="1" indent="0">
              <a:buNone/>
              <a:defRPr/>
            </a:pPr>
            <a:r>
              <a:rPr kumimoji="0" lang="en-US" sz="1900" b="0" i="0" u="none" strike="noStrike" kern="1200" cap="none" spc="0" normalizeH="0" baseline="0" noProof="0" dirty="0">
                <a:ln>
                  <a:noFill/>
                </a:ln>
                <a:solidFill>
                  <a:prstClr val="black"/>
                </a:solidFill>
                <a:effectLst/>
                <a:uLnTx/>
                <a:uFillTx/>
                <a:latin typeface="Times New Roman"/>
                <a:ea typeface="+mn-ea"/>
                <a:cs typeface="Times New Roman"/>
              </a:rPr>
              <a:t>assumes homogenous data across workers</a:t>
            </a:r>
          </a:p>
          <a:p>
            <a:pPr marL="568280" lvl="1" indent="0">
              <a:buNone/>
              <a:defRPr/>
            </a:pPr>
            <a:endParaRPr kumimoji="0" lang="en-US" sz="1900" b="1"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1298925" rtl="0" eaLnBrk="1" fontAlgn="auto" latinLnBrk="0" hangingPunct="1">
              <a:lnSpc>
                <a:spcPct val="100000"/>
              </a:lnSpc>
              <a:spcBef>
                <a:spcPct val="20000"/>
              </a:spcBef>
              <a:spcAft>
                <a:spcPts val="0"/>
              </a:spcAft>
              <a:buClrTx/>
              <a:buSzTx/>
              <a:buNone/>
              <a:tabLst/>
              <a:defRPr/>
            </a:pPr>
            <a:r>
              <a:rPr kumimoji="0" lang="en-US" sz="1900" b="1" i="0" u="none" strike="noStrike" kern="1200" cap="none" spc="0" normalizeH="0" baseline="0" noProof="0" dirty="0">
                <a:ln>
                  <a:noFill/>
                </a:ln>
                <a:solidFill>
                  <a:prstClr val="black"/>
                </a:solidFill>
                <a:effectLst/>
                <a:uLnTx/>
                <a:uFillTx/>
                <a:latin typeface="Times New Roman"/>
                <a:ea typeface="+mn-ea"/>
                <a:cs typeface="Times New Roman"/>
              </a:rPr>
              <a:t>Federated Machine Learning</a:t>
            </a:r>
            <a:r>
              <a:rPr kumimoji="0" lang="en-US" sz="1900" b="0" i="0" u="none" strike="noStrike" kern="1200" cap="none" spc="0" normalizeH="0" baseline="0" noProof="0" dirty="0">
                <a:ln>
                  <a:noFill/>
                </a:ln>
                <a:solidFill>
                  <a:prstClr val="black"/>
                </a:solidFill>
                <a:effectLst/>
                <a:uLnTx/>
                <a:uFillTx/>
                <a:latin typeface="Times New Roman"/>
                <a:ea typeface="+mn-ea"/>
                <a:cs typeface="Times New Roman"/>
              </a:rPr>
              <a:t> </a:t>
            </a:r>
          </a:p>
          <a:p>
            <a:pPr marL="568280" lvl="1" indent="0">
              <a:buNone/>
              <a:defRPr/>
            </a:pPr>
            <a:r>
              <a:rPr kumimoji="0" lang="en-US" sz="1900" b="0" i="0" u="none" strike="noStrike" kern="1200" cap="none" spc="0" normalizeH="0" baseline="0" noProof="0" dirty="0">
                <a:ln>
                  <a:noFill/>
                </a:ln>
                <a:solidFill>
                  <a:prstClr val="black"/>
                </a:solidFill>
                <a:effectLst/>
                <a:uLnTx/>
                <a:uFillTx/>
                <a:latin typeface="Times New Roman"/>
                <a:ea typeface="+mn-ea"/>
                <a:cs typeface="Times New Roman"/>
              </a:rPr>
              <a:t>allows heterogeneous data across workers</a:t>
            </a:r>
          </a:p>
          <a:p>
            <a:pPr marL="568280" lvl="1" indent="0">
              <a:buNone/>
              <a:defRPr/>
            </a:pPr>
            <a:r>
              <a:rPr kumimoji="0" lang="en-US" sz="1900" b="0" i="0" u="none" strike="noStrike" kern="1200" cap="none" spc="0" normalizeH="0" baseline="0" noProof="0" dirty="0">
                <a:ln>
                  <a:noFill/>
                </a:ln>
                <a:solidFill>
                  <a:prstClr val="black"/>
                </a:solidFill>
                <a:effectLst/>
                <a:uLnTx/>
                <a:uFillTx/>
                <a:latin typeface="Times New Roman"/>
                <a:ea typeface="+mn-ea"/>
                <a:cs typeface="Times New Roman"/>
              </a:rPr>
              <a:t>workers may be datacenters or mobile devices</a:t>
            </a:r>
          </a:p>
          <a:p>
            <a:pPr marL="568280" lvl="1" indent="0">
              <a:buNone/>
              <a:defRPr/>
            </a:pPr>
            <a:r>
              <a:rPr kumimoji="0" lang="en-US" sz="1900" b="0" i="0" u="none" strike="noStrike" kern="1200" cap="none" spc="0" normalizeH="0" baseline="0" noProof="0" dirty="0">
                <a:ln>
                  <a:noFill/>
                </a:ln>
                <a:solidFill>
                  <a:prstClr val="black"/>
                </a:solidFill>
                <a:effectLst/>
                <a:uLnTx/>
                <a:uFillTx/>
                <a:latin typeface="Times New Roman"/>
                <a:ea typeface="+mn-ea"/>
                <a:cs typeface="Times New Roman"/>
              </a:rPr>
              <a:t>failures, possibly privacy issues. </a:t>
            </a:r>
          </a:p>
          <a:p>
            <a:pPr marL="568280" lvl="1" indent="0">
              <a:buNone/>
              <a:defRPr/>
            </a:pPr>
            <a:r>
              <a:rPr kumimoji="0" lang="en-US" sz="1900" b="0" i="0" u="none" strike="noStrike" kern="1200" cap="none" spc="0" normalizeH="0" baseline="0" noProof="0" dirty="0">
                <a:ln>
                  <a:noFill/>
                </a:ln>
                <a:solidFill>
                  <a:prstClr val="black"/>
                </a:solidFill>
                <a:effectLst/>
                <a:uLnTx/>
                <a:uFillTx/>
                <a:latin typeface="Times New Roman"/>
                <a:ea typeface="+mn-ea"/>
                <a:cs typeface="Times New Roman"/>
              </a:rPr>
              <a:t>E.g., Google’s Federated learning to predict keystrokes from mobile devices</a:t>
            </a:r>
          </a:p>
          <a:p>
            <a:endParaRPr lang="en-US" dirty="0"/>
          </a:p>
        </p:txBody>
      </p:sp>
      <p:sp>
        <p:nvSpPr>
          <p:cNvPr id="4" name="Slide Number Placeholder 1">
            <a:extLst>
              <a:ext uri="{FF2B5EF4-FFF2-40B4-BE49-F238E27FC236}">
                <a16:creationId xmlns:a16="http://schemas.microsoft.com/office/drawing/2014/main" id="{E4AA56EE-6CD7-D101-2424-CEFC234E20CD}"/>
              </a:ext>
            </a:extLst>
          </p:cNvPr>
          <p:cNvSpPr txBox="1">
            <a:spLocks/>
          </p:cNvSpPr>
          <p:nvPr/>
        </p:nvSpPr>
        <p:spPr>
          <a:xfrm>
            <a:off x="12551357" y="6925733"/>
            <a:ext cx="432805" cy="389467"/>
          </a:xfrm>
          <a:prstGeom prst="rect">
            <a:avLst/>
          </a:prstGeom>
        </p:spPr>
        <p:txBody>
          <a:bodyPr/>
          <a:lstStyle>
            <a:defPPr>
              <a:defRPr lang="en-US"/>
            </a:defPPr>
            <a:lvl1pPr marL="0" algn="l" defTabSz="1298925" rtl="0" eaLnBrk="1" latinLnBrk="0" hangingPunct="1">
              <a:defRPr sz="2600" kern="1200">
                <a:solidFill>
                  <a:schemeClr val="tx1"/>
                </a:solidFill>
                <a:latin typeface="+mn-lt"/>
                <a:ea typeface="+mn-ea"/>
                <a:cs typeface="+mn-cs"/>
              </a:defRPr>
            </a:lvl1pPr>
            <a:lvl2pPr marL="649463" algn="l" defTabSz="1298925" rtl="0" eaLnBrk="1" latinLnBrk="0" hangingPunct="1">
              <a:defRPr sz="2600" kern="1200">
                <a:solidFill>
                  <a:schemeClr val="tx1"/>
                </a:solidFill>
                <a:latin typeface="+mn-lt"/>
                <a:ea typeface="+mn-ea"/>
                <a:cs typeface="+mn-cs"/>
              </a:defRPr>
            </a:lvl2pPr>
            <a:lvl3pPr marL="1298925" algn="l" defTabSz="1298925" rtl="0" eaLnBrk="1" latinLnBrk="0" hangingPunct="1">
              <a:defRPr sz="2600" kern="1200">
                <a:solidFill>
                  <a:schemeClr val="tx1"/>
                </a:solidFill>
                <a:latin typeface="+mn-lt"/>
                <a:ea typeface="+mn-ea"/>
                <a:cs typeface="+mn-cs"/>
              </a:defRPr>
            </a:lvl3pPr>
            <a:lvl4pPr marL="1948389" algn="l" defTabSz="1298925" rtl="0" eaLnBrk="1" latinLnBrk="0" hangingPunct="1">
              <a:defRPr sz="2600" kern="1200">
                <a:solidFill>
                  <a:schemeClr val="tx1"/>
                </a:solidFill>
                <a:latin typeface="+mn-lt"/>
                <a:ea typeface="+mn-ea"/>
                <a:cs typeface="+mn-cs"/>
              </a:defRPr>
            </a:lvl4pPr>
            <a:lvl5pPr marL="2597852" algn="l" defTabSz="1298925" rtl="0" eaLnBrk="1" latinLnBrk="0" hangingPunct="1">
              <a:defRPr sz="2600" kern="1200">
                <a:solidFill>
                  <a:schemeClr val="tx1"/>
                </a:solidFill>
                <a:latin typeface="+mn-lt"/>
                <a:ea typeface="+mn-ea"/>
                <a:cs typeface="+mn-cs"/>
              </a:defRPr>
            </a:lvl5pPr>
            <a:lvl6pPr marL="3247315" algn="l" defTabSz="1298925" rtl="0" eaLnBrk="1" latinLnBrk="0" hangingPunct="1">
              <a:defRPr sz="2600" kern="1200">
                <a:solidFill>
                  <a:schemeClr val="tx1"/>
                </a:solidFill>
                <a:latin typeface="+mn-lt"/>
                <a:ea typeface="+mn-ea"/>
                <a:cs typeface="+mn-cs"/>
              </a:defRPr>
            </a:lvl6pPr>
            <a:lvl7pPr marL="3896777" algn="l" defTabSz="1298925" rtl="0" eaLnBrk="1" latinLnBrk="0" hangingPunct="1">
              <a:defRPr sz="2600" kern="1200">
                <a:solidFill>
                  <a:schemeClr val="tx1"/>
                </a:solidFill>
                <a:latin typeface="+mn-lt"/>
                <a:ea typeface="+mn-ea"/>
                <a:cs typeface="+mn-cs"/>
              </a:defRPr>
            </a:lvl7pPr>
            <a:lvl8pPr marL="4546240" algn="l" defTabSz="1298925" rtl="0" eaLnBrk="1" latinLnBrk="0" hangingPunct="1">
              <a:defRPr sz="2600" kern="1200">
                <a:solidFill>
                  <a:schemeClr val="tx1"/>
                </a:solidFill>
                <a:latin typeface="+mn-lt"/>
                <a:ea typeface="+mn-ea"/>
                <a:cs typeface="+mn-cs"/>
              </a:defRPr>
            </a:lvl8pPr>
            <a:lvl9pPr marL="5195704" algn="l" defTabSz="1298925" rtl="0" eaLnBrk="1" latinLnBrk="0" hangingPunct="1">
              <a:defRPr sz="2600" kern="1200">
                <a:solidFill>
                  <a:schemeClr val="tx1"/>
                </a:solidFill>
                <a:latin typeface="+mn-lt"/>
                <a:ea typeface="+mn-ea"/>
                <a:cs typeface="+mn-cs"/>
              </a:defRPr>
            </a:lvl9pPr>
          </a:lstStyle>
          <a:p>
            <a:pPr algn="ctr">
              <a:defRPr/>
            </a:pPr>
            <a:fld id="{F8F1BEBC-633C-FF42-B9F8-085A82D64667}" type="slidenum">
              <a:rPr lang="en-US" sz="1600" smtClean="0">
                <a:latin typeface="Times" panose="02020603050405020304" pitchFamily="18" charset="0"/>
                <a:cs typeface="Times" panose="02020603050405020304" pitchFamily="18" charset="0"/>
              </a:rPr>
              <a:pPr algn="ctr">
                <a:defRPr/>
              </a:pPr>
              <a:t>28</a:t>
            </a:fld>
            <a:endParaRPr lang="en-US" sz="16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4242657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95B23-E74D-CE07-AE39-83566C7349A2}"/>
              </a:ext>
            </a:extLst>
          </p:cNvPr>
          <p:cNvSpPr>
            <a:spLocks noGrp="1"/>
          </p:cNvSpPr>
          <p:nvPr>
            <p:ph type="title"/>
          </p:nvPr>
        </p:nvSpPr>
        <p:spPr/>
        <p:txBody>
          <a:bodyPr/>
          <a:lstStyle/>
          <a:p>
            <a:r>
              <a:rPr lang="en-US" dirty="0"/>
              <a:t>Summary of this Lecture, and one more video to watch!</a:t>
            </a:r>
          </a:p>
        </p:txBody>
      </p:sp>
      <p:sp>
        <p:nvSpPr>
          <p:cNvPr id="3" name="Content Placeholder 2">
            <a:extLst>
              <a:ext uri="{FF2B5EF4-FFF2-40B4-BE49-F238E27FC236}">
                <a16:creationId xmlns:a16="http://schemas.microsoft.com/office/drawing/2014/main" id="{ED364005-B17A-60CA-0B61-EAFAFF83D2A0}"/>
              </a:ext>
            </a:extLst>
          </p:cNvPr>
          <p:cNvSpPr>
            <a:spLocks noGrp="1"/>
          </p:cNvSpPr>
          <p:nvPr>
            <p:ph idx="1"/>
          </p:nvPr>
        </p:nvSpPr>
        <p:spPr>
          <a:xfrm>
            <a:off x="649207" y="2140373"/>
            <a:ext cx="11786473" cy="4551680"/>
          </a:xfrm>
        </p:spPr>
        <p:txBody>
          <a:bodyPr/>
          <a:lstStyle/>
          <a:p>
            <a:pPr marL="0" indent="0">
              <a:buNone/>
            </a:pPr>
            <a:r>
              <a:rPr lang="en-US" dirty="0"/>
              <a:t>Emerging topics in Distributed Computing</a:t>
            </a:r>
          </a:p>
          <a:p>
            <a:r>
              <a:rPr lang="en-US" dirty="0"/>
              <a:t>Nov6th: Stream Processing (in syllabus)</a:t>
            </a:r>
          </a:p>
          <a:p>
            <a:r>
              <a:rPr lang="en-US" dirty="0"/>
              <a:t>Graph Processing (in syllabus)</a:t>
            </a:r>
          </a:p>
          <a:p>
            <a:r>
              <a:rPr lang="en-US" dirty="0"/>
              <a:t>Machine Learning (in syllabus)</a:t>
            </a:r>
          </a:p>
          <a:p>
            <a:pPr marL="0" indent="0">
              <a:buNone/>
            </a:pPr>
            <a:endParaRPr lang="en-US" dirty="0"/>
          </a:p>
          <a:p>
            <a:r>
              <a:rPr lang="en-US" b="1" dirty="0"/>
              <a:t>Additional Video on Course website (In Syllabus, NOT optional): Spark</a:t>
            </a:r>
          </a:p>
        </p:txBody>
      </p:sp>
    </p:spTree>
    <p:extLst>
      <p:ext uri="{BB962C8B-B14F-4D97-AF65-F5344CB8AC3E}">
        <p14:creationId xmlns:p14="http://schemas.microsoft.com/office/powerpoint/2010/main" val="537177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a:xfrm>
            <a:off x="0" y="2140373"/>
            <a:ext cx="8625681" cy="4226560"/>
          </a:xfrm>
        </p:spPr>
        <p:txBody>
          <a:bodyPr>
            <a:normAutofit fontScale="92500"/>
          </a:bodyPr>
          <a:lstStyle/>
          <a:p>
            <a:pPr>
              <a:defRPr/>
            </a:pPr>
            <a:r>
              <a:rPr lang="en-US" altLang="en-US" sz="3400" dirty="0">
                <a:latin typeface="Times"/>
              </a:rPr>
              <a:t>Large graphs are all around us</a:t>
            </a:r>
          </a:p>
          <a:p>
            <a:pPr lvl="1">
              <a:defRPr/>
            </a:pPr>
            <a:r>
              <a:rPr lang="en-US" altLang="en-US" sz="2800" dirty="0">
                <a:latin typeface="Times"/>
              </a:rPr>
              <a:t>Internet Graph: vertices are routers/switches and edges are links</a:t>
            </a:r>
          </a:p>
          <a:p>
            <a:pPr lvl="1">
              <a:defRPr/>
            </a:pPr>
            <a:r>
              <a:rPr lang="en-US" altLang="en-US" sz="2800" dirty="0">
                <a:latin typeface="Times"/>
              </a:rPr>
              <a:t>World Wide Web: vertices are webpages, and edges are URL links on a webpage pointing to another webpage</a:t>
            </a:r>
          </a:p>
          <a:p>
            <a:pPr lvl="2">
              <a:defRPr/>
            </a:pPr>
            <a:r>
              <a:rPr lang="en-US" altLang="en-US" sz="2300" dirty="0">
                <a:latin typeface="Times"/>
              </a:rPr>
              <a:t>Called “Directed” graph as edges are </a:t>
            </a:r>
            <a:r>
              <a:rPr lang="en-US" altLang="en-US" sz="2300" dirty="0" err="1">
                <a:latin typeface="Times"/>
              </a:rPr>
              <a:t>uni</a:t>
            </a:r>
            <a:r>
              <a:rPr lang="en-US" altLang="en-US" sz="2300" dirty="0">
                <a:latin typeface="Times"/>
              </a:rPr>
              <a:t>-directional</a:t>
            </a:r>
          </a:p>
          <a:p>
            <a:pPr lvl="1">
              <a:defRPr/>
            </a:pPr>
            <a:r>
              <a:rPr lang="en-US" altLang="en-US" sz="2800" dirty="0"/>
              <a:t>Social graphs: Facebook, Twitter, LinkedIn</a:t>
            </a:r>
          </a:p>
          <a:p>
            <a:pPr lvl="1">
              <a:defRPr/>
            </a:pPr>
            <a:r>
              <a:rPr lang="en-US" altLang="en-US" sz="2800" dirty="0"/>
              <a:t>Biological graphs: Brain neurons, DNA interaction graphs, ecosystem graphs, etc.</a:t>
            </a:r>
          </a:p>
          <a:p>
            <a:pPr lvl="1">
              <a:defRPr/>
            </a:pPr>
            <a:endParaRPr lang="en-US" altLang="en-US" sz="2800" dirty="0">
              <a:latin typeface="Times"/>
            </a:endParaRPr>
          </a:p>
        </p:txBody>
      </p:sp>
      <p:sp>
        <p:nvSpPr>
          <p:cNvPr id="4" name="Title 1"/>
          <p:cNvSpPr txBox="1">
            <a:spLocks/>
          </p:cNvSpPr>
          <p:nvPr/>
        </p:nvSpPr>
        <p:spPr bwMode="auto">
          <a:xfrm>
            <a:off x="649208" y="514773"/>
            <a:ext cx="11902149" cy="866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9909" tIns="64954" rIns="129909" bIns="64954"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a:lstStyle>
          <a:p>
            <a:pPr algn="l">
              <a:defRPr/>
            </a:pPr>
            <a:r>
              <a:rPr lang="en-US" sz="4500" kern="0" dirty="0">
                <a:solidFill>
                  <a:schemeClr val="bg1"/>
                </a:solidFill>
                <a:latin typeface="Whitney-BlackSC" pitchFamily="50" charset="0"/>
              </a:rPr>
              <a:t>Lots of Graphs</a:t>
            </a:r>
            <a:endParaRPr lang="en-US" sz="4500" kern="0" dirty="0">
              <a:solidFill>
                <a:schemeClr val="bg1"/>
              </a:solidFill>
              <a:latin typeface="Whitney-Black" pitchFamily="50" charset="0"/>
            </a:endParaRPr>
          </a:p>
        </p:txBody>
      </p:sp>
      <p:pic>
        <p:nvPicPr>
          <p:cNvPr id="2150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6681" y="1676400"/>
            <a:ext cx="2583422" cy="25875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내용 개체 틀 7"/>
          <p:cNvSpPr txBox="1">
            <a:spLocks/>
          </p:cNvSpPr>
          <p:nvPr/>
        </p:nvSpPr>
        <p:spPr>
          <a:xfrm>
            <a:off x="3672681" y="6477000"/>
            <a:ext cx="4544457" cy="406400"/>
          </a:xfrm>
          <a:prstGeom prst="rect">
            <a:avLst/>
          </a:prstGeom>
        </p:spPr>
        <p:txBody>
          <a:bodyPr lIns="129909" tIns="64954" rIns="129909" bIns="64954">
            <a:normAutofit/>
          </a:bodyPr>
          <a:lstStyle/>
          <a:p>
            <a:pPr marL="487158" indent="-487158" algn="ctr">
              <a:spcBef>
                <a:spcPct val="20000"/>
              </a:spcBef>
              <a:buClr>
                <a:srgbClr val="C00000"/>
              </a:buClr>
              <a:defRPr/>
            </a:pPr>
            <a:r>
              <a:rPr lang="en-US" altLang="ko-KR" sz="1700" dirty="0">
                <a:latin typeface="Corbel" pitchFamily="34" charset="0"/>
              </a:rPr>
              <a:t>Source: Wikimedia Commons, Wikipedia</a:t>
            </a:r>
            <a:endParaRPr lang="ko-KR" altLang="en-US" sz="1700" dirty="0">
              <a:latin typeface="Corbel" pitchFamily="34" charset="0"/>
            </a:endParaRPr>
          </a:p>
        </p:txBody>
      </p:sp>
      <p:pic>
        <p:nvPicPr>
          <p:cNvPr id="2" name="Picture 1"/>
          <p:cNvPicPr>
            <a:picLocks noChangeAspect="1"/>
          </p:cNvPicPr>
          <p:nvPr/>
        </p:nvPicPr>
        <p:blipFill>
          <a:blip r:embed="rId4"/>
          <a:stretch>
            <a:fillRect/>
          </a:stretch>
        </p:blipFill>
        <p:spPr>
          <a:xfrm>
            <a:off x="9082881" y="4300288"/>
            <a:ext cx="3164681" cy="3014912"/>
          </a:xfrm>
          <a:prstGeom prst="rect">
            <a:avLst/>
          </a:prstGeom>
        </p:spPr>
      </p:pic>
      <p:sp>
        <p:nvSpPr>
          <p:cNvPr id="3" name="Slide Number Placeholder 1">
            <a:extLst>
              <a:ext uri="{FF2B5EF4-FFF2-40B4-BE49-F238E27FC236}">
                <a16:creationId xmlns:a16="http://schemas.microsoft.com/office/drawing/2014/main" id="{6F043971-2A48-8185-0388-7BF6FDD65BC9}"/>
              </a:ext>
            </a:extLst>
          </p:cNvPr>
          <p:cNvSpPr txBox="1">
            <a:spLocks/>
          </p:cNvSpPr>
          <p:nvPr/>
        </p:nvSpPr>
        <p:spPr>
          <a:xfrm>
            <a:off x="181689" y="6760421"/>
            <a:ext cx="585074" cy="365125"/>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defRPr/>
            </a:pPr>
            <a:fld id="{10CF8EBF-B98F-E04E-82EC-984B70870C6D}" type="slidenum">
              <a:rPr lang="en-US"/>
              <a:pPr>
                <a:defRPr/>
              </a:pPr>
              <a:t>3</a:t>
            </a:fld>
            <a:endParaRPr lang="en-US" dirty="0"/>
          </a:p>
        </p:txBody>
      </p:sp>
    </p:spTree>
    <p:extLst>
      <p:ext uri="{BB962C8B-B14F-4D97-AF65-F5344CB8AC3E}">
        <p14:creationId xmlns:p14="http://schemas.microsoft.com/office/powerpoint/2010/main" val="2966643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
            <a:extLst>
              <a:ext uri="{FF2B5EF4-FFF2-40B4-BE49-F238E27FC236}">
                <a16:creationId xmlns:a16="http://schemas.microsoft.com/office/drawing/2014/main" id="{72709EA8-4C96-3AFB-EFBC-CCFF564C580F}"/>
              </a:ext>
            </a:extLst>
          </p:cNvPr>
          <p:cNvSpPr>
            <a:spLocks noGrp="1" noChangeArrowheads="1"/>
          </p:cNvSpPr>
          <p:nvPr>
            <p:ph idx="1"/>
          </p:nvPr>
        </p:nvSpPr>
        <p:spPr>
          <a:xfrm>
            <a:off x="541007" y="2142781"/>
            <a:ext cx="12334954" cy="4760860"/>
          </a:xfrm>
        </p:spPr>
        <p:txBody>
          <a:bodyPr/>
          <a:lstStyle/>
          <a:p>
            <a:pPr>
              <a:defRPr/>
            </a:pPr>
            <a:r>
              <a:rPr lang="en-US" sz="2800" dirty="0">
                <a:ea typeface="ＭＳ Ｐゴシック" charset="0"/>
              </a:rPr>
              <a:t>HW4 due this Thursday 12/4 at 2 pm US Central</a:t>
            </a:r>
          </a:p>
          <a:p>
            <a:pPr>
              <a:defRPr/>
            </a:pPr>
            <a:endParaRPr lang="en-US" sz="2800" dirty="0">
              <a:ea typeface="ＭＳ Ｐゴシック" charset="0"/>
            </a:endParaRPr>
          </a:p>
          <a:p>
            <a:pPr>
              <a:defRPr/>
            </a:pPr>
            <a:r>
              <a:rPr lang="en-US" sz="2800" dirty="0">
                <a:ea typeface="ＭＳ Ｐゴシック" charset="0"/>
              </a:rPr>
              <a:t>MP4 due this Sunday (12/7), demos next Monday (12/8)</a:t>
            </a:r>
          </a:p>
        </p:txBody>
      </p:sp>
      <p:sp>
        <p:nvSpPr>
          <p:cNvPr id="4" name="Title 1">
            <a:extLst>
              <a:ext uri="{FF2B5EF4-FFF2-40B4-BE49-F238E27FC236}">
                <a16:creationId xmlns:a16="http://schemas.microsoft.com/office/drawing/2014/main" id="{59B00169-2DBA-AF6E-33C1-AC16EE818CFB}"/>
              </a:ext>
            </a:extLst>
          </p:cNvPr>
          <p:cNvSpPr txBox="1">
            <a:spLocks/>
          </p:cNvSpPr>
          <p:nvPr/>
        </p:nvSpPr>
        <p:spPr bwMode="auto">
          <a:xfrm>
            <a:off x="649208" y="519761"/>
            <a:ext cx="11902149" cy="865611"/>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a:lstStyle>
          <a:p>
            <a:pPr algn="l">
              <a:defRPr/>
            </a:pPr>
            <a:r>
              <a:rPr lang="en-US" sz="4544" kern="0" dirty="0">
                <a:solidFill>
                  <a:schemeClr val="bg1"/>
                </a:solidFill>
                <a:latin typeface="Whitney-BlackSC" pitchFamily="50" charset="0"/>
              </a:rPr>
              <a:t>Announcements</a:t>
            </a:r>
            <a:endParaRPr lang="en-US" sz="4544" kern="0" dirty="0">
              <a:solidFill>
                <a:schemeClr val="bg1"/>
              </a:solidFill>
              <a:latin typeface="Whitney-Black" pitchFamily="50" charset="0"/>
            </a:endParaRPr>
          </a:p>
        </p:txBody>
      </p:sp>
      <p:sp>
        <p:nvSpPr>
          <p:cNvPr id="46083" name="Slide Number Placeholder 1">
            <a:extLst>
              <a:ext uri="{FF2B5EF4-FFF2-40B4-BE49-F238E27FC236}">
                <a16:creationId xmlns:a16="http://schemas.microsoft.com/office/drawing/2014/main" id="{9305265D-2CFF-8437-549B-4C6A34F25B88}"/>
              </a:ext>
            </a:extLst>
          </p:cNvPr>
          <p:cNvSpPr txBox="1">
            <a:spLocks/>
          </p:cNvSpPr>
          <p:nvPr/>
        </p:nvSpPr>
        <p:spPr bwMode="auto">
          <a:xfrm>
            <a:off x="9846323" y="6579037"/>
            <a:ext cx="3029638" cy="38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9857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129857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1298575">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1298575">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1298575">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1298575"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1298575"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1298575"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1298575"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fld id="{653B9F24-A2B2-7345-B881-B876388C1BCA}" type="slidenum">
              <a:rPr lang="en-US" altLang="en-US" sz="1988"/>
              <a:pPr algn="ctr" eaLnBrk="1" hangingPunct="1">
                <a:spcBef>
                  <a:spcPct val="0"/>
                </a:spcBef>
                <a:buFontTx/>
                <a:buNone/>
              </a:pPr>
              <a:t>30</a:t>
            </a:fld>
            <a:endParaRPr lang="en-US" altLang="en-US" sz="1988"/>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a:xfrm>
            <a:off x="432805" y="1923626"/>
            <a:ext cx="9305317" cy="4934373"/>
          </a:xfrm>
        </p:spPr>
        <p:txBody>
          <a:bodyPr>
            <a:normAutofit fontScale="85000" lnSpcReduction="20000"/>
          </a:bodyPr>
          <a:lstStyle/>
          <a:p>
            <a:r>
              <a:rPr lang="en-US" sz="3400" dirty="0">
                <a:latin typeface="Times New Roman" charset="0"/>
                <a:ea typeface="ＭＳ Ｐゴシック" charset="0"/>
                <a:cs typeface="ＭＳ Ｐゴシック" charset="0"/>
              </a:rPr>
              <a:t>Need to derive properties from these graphs</a:t>
            </a:r>
          </a:p>
          <a:p>
            <a:r>
              <a:rPr lang="en-US" sz="3400" dirty="0">
                <a:latin typeface="Times New Roman" charset="0"/>
                <a:ea typeface="ＭＳ Ｐゴシック" charset="0"/>
                <a:cs typeface="ＭＳ Ｐゴシック" charset="0"/>
              </a:rPr>
              <a:t>Need to summarize these graphs into statistics</a:t>
            </a:r>
          </a:p>
          <a:p>
            <a:r>
              <a:rPr lang="en-US" sz="3400" dirty="0">
                <a:latin typeface="Times New Roman" charset="0"/>
                <a:ea typeface="ＭＳ Ｐゴシック" charset="0"/>
                <a:cs typeface="ＭＳ Ｐゴシック" charset="0"/>
              </a:rPr>
              <a:t>E.g., find shortest paths between pairs of vertices</a:t>
            </a:r>
          </a:p>
          <a:p>
            <a:pPr lvl="1"/>
            <a:r>
              <a:rPr lang="en-US" sz="2300" dirty="0">
                <a:latin typeface="Times New Roman" charset="0"/>
                <a:ea typeface="ＭＳ Ｐゴシック" charset="0"/>
              </a:rPr>
              <a:t>Internet (for routing) </a:t>
            </a:r>
          </a:p>
          <a:p>
            <a:pPr lvl="1"/>
            <a:r>
              <a:rPr lang="en-US" sz="2300" dirty="0">
                <a:latin typeface="Times New Roman" charset="0"/>
                <a:ea typeface="ＭＳ Ｐゴシック" charset="0"/>
              </a:rPr>
              <a:t>LinkedIn (degrees of separation)</a:t>
            </a:r>
          </a:p>
          <a:p>
            <a:r>
              <a:rPr lang="en-US" sz="3400" dirty="0">
                <a:latin typeface="Times New Roman" charset="0"/>
                <a:ea typeface="ＭＳ Ｐゴシック" charset="0"/>
                <a:cs typeface="ＭＳ Ｐゴシック" charset="0"/>
              </a:rPr>
              <a:t>E.g., do matching </a:t>
            </a:r>
          </a:p>
          <a:p>
            <a:pPr lvl="1"/>
            <a:r>
              <a:rPr lang="en-US" sz="2300" dirty="0">
                <a:latin typeface="Times New Roman" charset="0"/>
                <a:ea typeface="ＭＳ Ｐゴシック" charset="0"/>
              </a:rPr>
              <a:t>Dating graphs in </a:t>
            </a:r>
            <a:r>
              <a:rPr lang="en-US" sz="2300" dirty="0" err="1">
                <a:latin typeface="Times New Roman" charset="0"/>
                <a:ea typeface="ＭＳ Ｐゴシック" charset="0"/>
              </a:rPr>
              <a:t>match.com</a:t>
            </a:r>
            <a:r>
              <a:rPr lang="en-US" sz="2300" dirty="0">
                <a:latin typeface="Times New Roman" charset="0"/>
                <a:ea typeface="ＭＳ Ｐゴシック" charset="0"/>
              </a:rPr>
              <a:t> (for better dates)</a:t>
            </a:r>
          </a:p>
          <a:p>
            <a:r>
              <a:rPr lang="en-US" sz="3400" dirty="0">
                <a:latin typeface="Times New Roman" charset="0"/>
                <a:ea typeface="ＭＳ Ｐゴシック" charset="0"/>
                <a:cs typeface="ＭＳ Ｐゴシック" charset="0"/>
              </a:rPr>
              <a:t>PageRank</a:t>
            </a:r>
          </a:p>
          <a:p>
            <a:pPr lvl="1"/>
            <a:r>
              <a:rPr lang="en-US" sz="2300" dirty="0">
                <a:latin typeface="Times New Roman" charset="0"/>
                <a:ea typeface="ＭＳ Ｐゴシック" charset="0"/>
              </a:rPr>
              <a:t>Web Graphs</a:t>
            </a:r>
          </a:p>
          <a:p>
            <a:pPr lvl="1"/>
            <a:r>
              <a:rPr lang="en-US" sz="2300" dirty="0">
                <a:latin typeface="Times New Roman" charset="0"/>
                <a:ea typeface="ＭＳ Ｐゴシック" charset="0"/>
              </a:rPr>
              <a:t>Google search, Bing search, Yahoo search: all rely on this</a:t>
            </a:r>
          </a:p>
          <a:p>
            <a:endParaRPr lang="en-US" sz="2300" dirty="0">
              <a:latin typeface="Times New Roman" charset="0"/>
              <a:ea typeface="ＭＳ Ｐゴシック" charset="0"/>
            </a:endParaRPr>
          </a:p>
          <a:p>
            <a:r>
              <a:rPr lang="en-US" sz="3400" dirty="0">
                <a:latin typeface="Times New Roman" charset="0"/>
                <a:ea typeface="ＭＳ Ｐゴシック" charset="0"/>
                <a:cs typeface="ＭＳ Ｐゴシック" charset="0"/>
              </a:rPr>
              <a:t>And many (many) other examples!</a:t>
            </a:r>
          </a:p>
        </p:txBody>
      </p:sp>
      <p:sp>
        <p:nvSpPr>
          <p:cNvPr id="4" name="Title 1"/>
          <p:cNvSpPr txBox="1">
            <a:spLocks/>
          </p:cNvSpPr>
          <p:nvPr/>
        </p:nvSpPr>
        <p:spPr bwMode="auto">
          <a:xfrm>
            <a:off x="649208" y="514773"/>
            <a:ext cx="11902149" cy="866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9909" tIns="64954" rIns="129909" bIns="64954"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a:lstStyle>
          <a:p>
            <a:pPr algn="l">
              <a:defRPr/>
            </a:pPr>
            <a:r>
              <a:rPr lang="en-US" sz="4500" kern="0" dirty="0">
                <a:solidFill>
                  <a:schemeClr val="bg1"/>
                </a:solidFill>
                <a:latin typeface="Whitney-BlackSC" pitchFamily="50" charset="0"/>
              </a:rPr>
              <a:t>Graph Processing Operations</a:t>
            </a:r>
            <a:endParaRPr lang="en-US" sz="4500" kern="0" dirty="0">
              <a:solidFill>
                <a:schemeClr val="bg1"/>
              </a:solidFill>
              <a:latin typeface="Whitney-Black" pitchFamily="50" charset="0"/>
            </a:endParaRPr>
          </a:p>
        </p:txBody>
      </p:sp>
      <p:sp>
        <p:nvSpPr>
          <p:cNvPr id="2" name="Slide Number Placeholder 1">
            <a:extLst>
              <a:ext uri="{FF2B5EF4-FFF2-40B4-BE49-F238E27FC236}">
                <a16:creationId xmlns:a16="http://schemas.microsoft.com/office/drawing/2014/main" id="{B3CE1484-C1D8-B3FA-A205-7392A469B9D6}"/>
              </a:ext>
            </a:extLst>
          </p:cNvPr>
          <p:cNvSpPr txBox="1">
            <a:spLocks/>
          </p:cNvSpPr>
          <p:nvPr/>
        </p:nvSpPr>
        <p:spPr>
          <a:xfrm>
            <a:off x="11749881" y="6629400"/>
            <a:ext cx="585074" cy="365125"/>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defRPr/>
            </a:pPr>
            <a:fld id="{10CF8EBF-B98F-E04E-82EC-984B70870C6D}" type="slidenum">
              <a:rPr lang="en-US"/>
              <a:pPr>
                <a:defRPr/>
              </a:pPr>
              <a:t>4</a:t>
            </a:fld>
            <a:endParaRPr lang="en-US" dirty="0"/>
          </a:p>
        </p:txBody>
      </p:sp>
    </p:spTree>
    <p:extLst>
      <p:ext uri="{BB962C8B-B14F-4D97-AF65-F5344CB8AC3E}">
        <p14:creationId xmlns:p14="http://schemas.microsoft.com/office/powerpoint/2010/main" val="2750988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2"/>
          <p:cNvSpPr>
            <a:spLocks noGrp="1"/>
          </p:cNvSpPr>
          <p:nvPr>
            <p:ph idx="1"/>
          </p:nvPr>
        </p:nvSpPr>
        <p:spPr>
          <a:xfrm>
            <a:off x="432805" y="2140373"/>
            <a:ext cx="9305317" cy="4226560"/>
          </a:xfrm>
        </p:spPr>
        <p:txBody>
          <a:bodyPr>
            <a:normAutofit fontScale="92500" lnSpcReduction="10000"/>
          </a:bodyPr>
          <a:lstStyle/>
          <a:p>
            <a:r>
              <a:rPr lang="en-US" sz="3400" dirty="0">
                <a:latin typeface="Times New Roman" charset="0"/>
                <a:ea typeface="ＭＳ Ｐゴシック" charset="0"/>
                <a:cs typeface="ＭＳ Ｐゴシック" charset="0"/>
              </a:rPr>
              <a:t>Because these graphs are large!</a:t>
            </a:r>
          </a:p>
          <a:p>
            <a:pPr lvl="1"/>
            <a:r>
              <a:rPr lang="en-US" sz="2800" dirty="0">
                <a:latin typeface="Times New Roman" charset="0"/>
                <a:ea typeface="ＭＳ Ｐゴシック" charset="0"/>
              </a:rPr>
              <a:t>Human social network has 100s Millions of vertices and Billions of edges</a:t>
            </a:r>
          </a:p>
          <a:p>
            <a:pPr lvl="1"/>
            <a:r>
              <a:rPr lang="en-US" sz="2800" dirty="0">
                <a:latin typeface="Times New Roman" charset="0"/>
                <a:ea typeface="ＭＳ Ｐゴシック" charset="0"/>
              </a:rPr>
              <a:t>WWW has Millions of vertices and edges</a:t>
            </a:r>
          </a:p>
          <a:p>
            <a:r>
              <a:rPr lang="en-US" sz="3400" dirty="0">
                <a:latin typeface="Times New Roman" charset="0"/>
                <a:ea typeface="ＭＳ Ｐゴシック" charset="0"/>
                <a:cs typeface="ＭＳ Ｐゴシック" charset="0"/>
              </a:rPr>
              <a:t>Hard to store the entire graph on one server and process it</a:t>
            </a:r>
          </a:p>
          <a:p>
            <a:pPr lvl="1"/>
            <a:r>
              <a:rPr lang="en-US" sz="2800" dirty="0">
                <a:latin typeface="Times New Roman" charset="0"/>
                <a:ea typeface="ＭＳ Ｐゴシック" charset="0"/>
              </a:rPr>
              <a:t>On one beefy server: may be slow, or may be very expensive (performance to cost ratio very low)</a:t>
            </a:r>
          </a:p>
          <a:p>
            <a:r>
              <a:rPr lang="en-US" sz="3400" dirty="0">
                <a:latin typeface="Times New Roman" charset="0"/>
                <a:ea typeface="ＭＳ Ｐゴシック" charset="0"/>
                <a:cs typeface="ＭＳ Ｐゴシック" charset="0"/>
              </a:rPr>
              <a:t>Use distributed cluster/cloud!</a:t>
            </a:r>
          </a:p>
        </p:txBody>
      </p:sp>
      <p:sp>
        <p:nvSpPr>
          <p:cNvPr id="4" name="Title 1"/>
          <p:cNvSpPr txBox="1">
            <a:spLocks/>
          </p:cNvSpPr>
          <p:nvPr/>
        </p:nvSpPr>
        <p:spPr bwMode="auto">
          <a:xfrm>
            <a:off x="649208" y="514773"/>
            <a:ext cx="11902149" cy="866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9909" tIns="64954" rIns="129909" bIns="64954"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a:lstStyle>
          <a:p>
            <a:pPr algn="l">
              <a:defRPr/>
            </a:pPr>
            <a:r>
              <a:rPr lang="en-US" sz="4500" kern="0" dirty="0">
                <a:solidFill>
                  <a:schemeClr val="bg1"/>
                </a:solidFill>
                <a:latin typeface="Whitney-BlackSC" pitchFamily="50" charset="0"/>
              </a:rPr>
              <a:t>Why Hard?</a:t>
            </a:r>
            <a:endParaRPr lang="en-US" sz="4500" kern="0" dirty="0">
              <a:solidFill>
                <a:schemeClr val="bg1"/>
              </a:solidFill>
              <a:latin typeface="Whitney-Black" pitchFamily="50" charset="0"/>
            </a:endParaRPr>
          </a:p>
        </p:txBody>
      </p:sp>
      <p:sp>
        <p:nvSpPr>
          <p:cNvPr id="2" name="Slide Number Placeholder 1">
            <a:extLst>
              <a:ext uri="{FF2B5EF4-FFF2-40B4-BE49-F238E27FC236}">
                <a16:creationId xmlns:a16="http://schemas.microsoft.com/office/drawing/2014/main" id="{259C401D-E134-28D4-C675-AF1AE9238DF1}"/>
              </a:ext>
            </a:extLst>
          </p:cNvPr>
          <p:cNvSpPr txBox="1">
            <a:spLocks/>
          </p:cNvSpPr>
          <p:nvPr/>
        </p:nvSpPr>
        <p:spPr>
          <a:xfrm>
            <a:off x="11749881" y="6584952"/>
            <a:ext cx="585074" cy="365125"/>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defRPr/>
            </a:pPr>
            <a:fld id="{10CF8EBF-B98F-E04E-82EC-984B70870C6D}" type="slidenum">
              <a:rPr lang="en-US"/>
              <a:pPr>
                <a:defRPr/>
              </a:pPr>
              <a:t>5</a:t>
            </a:fld>
            <a:endParaRPr lang="en-US" dirty="0"/>
          </a:p>
        </p:txBody>
      </p:sp>
    </p:spTree>
    <p:extLst>
      <p:ext uri="{BB962C8B-B14F-4D97-AF65-F5344CB8AC3E}">
        <p14:creationId xmlns:p14="http://schemas.microsoft.com/office/powerpoint/2010/main" val="4079016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a:xfrm>
            <a:off x="649208" y="1869440"/>
            <a:ext cx="9424273" cy="5217160"/>
          </a:xfrm>
        </p:spPr>
        <p:txBody>
          <a:bodyPr>
            <a:normAutofit lnSpcReduction="10000"/>
          </a:bodyPr>
          <a:lstStyle/>
          <a:p>
            <a:pPr>
              <a:defRPr/>
            </a:pPr>
            <a:r>
              <a:rPr lang="en-US" altLang="en-US" sz="2800" dirty="0">
                <a:latin typeface="Times"/>
              </a:rPr>
              <a:t>Works in </a:t>
            </a:r>
            <a:r>
              <a:rPr lang="en-US" altLang="en-US" sz="2800" i="1" dirty="0">
                <a:latin typeface="Times"/>
              </a:rPr>
              <a:t>iterations</a:t>
            </a:r>
          </a:p>
          <a:p>
            <a:pPr>
              <a:defRPr/>
            </a:pPr>
            <a:r>
              <a:rPr lang="en-US" altLang="en-US" sz="2800" dirty="0">
                <a:latin typeface="Times"/>
              </a:rPr>
              <a:t>Each vertex assigned a </a:t>
            </a:r>
            <a:r>
              <a:rPr lang="en-US" altLang="en-US" sz="2800" i="1" dirty="0">
                <a:latin typeface="Times"/>
              </a:rPr>
              <a:t>value</a:t>
            </a:r>
          </a:p>
          <a:p>
            <a:pPr>
              <a:defRPr/>
            </a:pPr>
            <a:r>
              <a:rPr lang="en-US" altLang="en-US" sz="2800" dirty="0">
                <a:latin typeface="Times"/>
              </a:rPr>
              <a:t>In each iteration, each vertex:</a:t>
            </a:r>
          </a:p>
          <a:p>
            <a:pPr marL="1299088" lvl="1" indent="-649544">
              <a:buFont typeface="+mj-lt"/>
              <a:buAutoNum type="arabicPeriod"/>
              <a:defRPr/>
            </a:pPr>
            <a:r>
              <a:rPr lang="en-US" altLang="en-US" b="1" dirty="0">
                <a:latin typeface="Times"/>
              </a:rPr>
              <a:t>Gather</a:t>
            </a:r>
            <a:r>
              <a:rPr lang="en-US" altLang="en-US" dirty="0">
                <a:latin typeface="Times"/>
              </a:rPr>
              <a:t>: Gathers values from its immediate neighbors (vertices who join it directly with an edge). E.g., @A: B</a:t>
            </a:r>
            <a:r>
              <a:rPr lang="en-US" altLang="en-US" dirty="0">
                <a:latin typeface="Times"/>
                <a:sym typeface="Wingdings"/>
              </a:rPr>
              <a:t>A, CA, DA,…</a:t>
            </a:r>
            <a:endParaRPr lang="en-US" altLang="en-US" dirty="0">
              <a:latin typeface="Times"/>
            </a:endParaRPr>
          </a:p>
          <a:p>
            <a:pPr marL="1299088" lvl="1" indent="-649544">
              <a:buFont typeface="+mj-lt"/>
              <a:buAutoNum type="arabicPeriod"/>
              <a:defRPr/>
            </a:pPr>
            <a:r>
              <a:rPr lang="en-US" altLang="en-US" b="1" dirty="0">
                <a:latin typeface="Times"/>
              </a:rPr>
              <a:t>Apply</a:t>
            </a:r>
            <a:r>
              <a:rPr lang="en-US" altLang="en-US" dirty="0">
                <a:latin typeface="Times"/>
              </a:rPr>
              <a:t>: Does some computation using its own value and its neighbors’ values. </a:t>
            </a:r>
          </a:p>
          <a:p>
            <a:pPr marL="1299088" lvl="1" indent="-649544">
              <a:buFont typeface="+mj-lt"/>
              <a:buAutoNum type="arabicPeriod"/>
              <a:defRPr/>
            </a:pPr>
            <a:r>
              <a:rPr lang="en-US" altLang="en-US" b="1" dirty="0">
                <a:latin typeface="Times"/>
              </a:rPr>
              <a:t>Scatter</a:t>
            </a:r>
            <a:r>
              <a:rPr lang="en-US" altLang="en-US" dirty="0">
                <a:latin typeface="Times"/>
              </a:rPr>
              <a:t>: Updates its new value and sends it out to its neighboring vertices. E.g., A</a:t>
            </a:r>
            <a:r>
              <a:rPr lang="en-US" altLang="en-US" dirty="0">
                <a:latin typeface="Times"/>
                <a:sym typeface="Wingdings"/>
              </a:rPr>
              <a:t>B, C, D, E</a:t>
            </a:r>
            <a:endParaRPr lang="en-US" altLang="en-US" dirty="0">
              <a:latin typeface="Times"/>
            </a:endParaRPr>
          </a:p>
          <a:p>
            <a:pPr marL="730737" indent="-649544">
              <a:defRPr/>
            </a:pPr>
            <a:r>
              <a:rPr lang="en-US" altLang="en-US" sz="2800" dirty="0">
                <a:latin typeface="Times"/>
              </a:rPr>
              <a:t>Graph processing terminates after: </a:t>
            </a:r>
            <a:r>
              <a:rPr lang="en-US" altLang="en-US" sz="2800" dirty="0" err="1">
                <a:latin typeface="Times"/>
              </a:rPr>
              <a:t>i</a:t>
            </a:r>
            <a:r>
              <a:rPr lang="en-US" altLang="en-US" sz="2800" dirty="0">
                <a:latin typeface="Times"/>
              </a:rPr>
              <a:t>) fixed iterations, or ii) vertices stop changing values</a:t>
            </a:r>
          </a:p>
          <a:p>
            <a:pPr lvl="1">
              <a:defRPr/>
            </a:pPr>
            <a:endParaRPr lang="en-US" altLang="en-US" sz="2000" dirty="0">
              <a:latin typeface="Times"/>
            </a:endParaRPr>
          </a:p>
        </p:txBody>
      </p:sp>
      <p:sp>
        <p:nvSpPr>
          <p:cNvPr id="4" name="Title 1"/>
          <p:cNvSpPr txBox="1">
            <a:spLocks/>
          </p:cNvSpPr>
          <p:nvPr/>
        </p:nvSpPr>
        <p:spPr bwMode="auto">
          <a:xfrm>
            <a:off x="649208" y="514773"/>
            <a:ext cx="11902149" cy="866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9909" tIns="64954" rIns="129909" bIns="64954"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a:lstStyle>
          <a:p>
            <a:pPr algn="l">
              <a:defRPr/>
            </a:pPr>
            <a:r>
              <a:rPr lang="en-US" sz="4500" kern="0" dirty="0">
                <a:solidFill>
                  <a:schemeClr val="bg1"/>
                </a:solidFill>
                <a:latin typeface="Whitney-BlackSC" pitchFamily="50" charset="0"/>
              </a:rPr>
              <a:t>Typical Graph Processing Application</a:t>
            </a:r>
            <a:endParaRPr lang="en-US" sz="4500" kern="0" dirty="0">
              <a:solidFill>
                <a:schemeClr val="bg1"/>
              </a:solidFill>
              <a:latin typeface="Whitney-Black" pitchFamily="50" charset="0"/>
            </a:endParaRPr>
          </a:p>
        </p:txBody>
      </p:sp>
      <p:grpSp>
        <p:nvGrpSpPr>
          <p:cNvPr id="27651" name="Group 43"/>
          <p:cNvGrpSpPr>
            <a:grpSpLocks/>
          </p:cNvGrpSpPr>
          <p:nvPr/>
        </p:nvGrpSpPr>
        <p:grpSpPr bwMode="auto">
          <a:xfrm>
            <a:off x="9287283" y="1862667"/>
            <a:ext cx="3480477" cy="2878666"/>
            <a:chOff x="6248400" y="1309935"/>
            <a:chExt cx="2451444" cy="2023815"/>
          </a:xfrm>
        </p:grpSpPr>
        <p:cxnSp>
          <p:nvCxnSpPr>
            <p:cNvPr id="3" name="Straight Connector 2"/>
            <p:cNvCxnSpPr/>
            <p:nvPr/>
          </p:nvCxnSpPr>
          <p:spPr>
            <a:xfrm>
              <a:off x="6934296" y="2114699"/>
              <a:ext cx="381053" cy="22857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Oval 4"/>
            <p:cNvSpPr/>
            <p:nvPr/>
          </p:nvSpPr>
          <p:spPr>
            <a:xfrm>
              <a:off x="7315350" y="2267080"/>
              <a:ext cx="228632" cy="228572"/>
            </a:xfrm>
            <a:prstGeom prst="ellipse">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Times New Roman"/>
              </a:endParaRPr>
            </a:p>
          </p:txBody>
        </p:sp>
        <p:sp>
          <p:nvSpPr>
            <p:cNvPr id="7" name="Oval 6"/>
            <p:cNvSpPr/>
            <p:nvPr/>
          </p:nvSpPr>
          <p:spPr>
            <a:xfrm>
              <a:off x="6748533" y="1954381"/>
              <a:ext cx="228632" cy="228572"/>
            </a:xfrm>
            <a:prstGeom prst="ellipse">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Times New Roman"/>
              </a:endParaRPr>
            </a:p>
          </p:txBody>
        </p:sp>
        <p:cxnSp>
          <p:nvCxnSpPr>
            <p:cNvPr id="10" name="Straight Connector 9"/>
            <p:cNvCxnSpPr>
              <a:endCxn id="5" idx="7"/>
            </p:cNvCxnSpPr>
            <p:nvPr/>
          </p:nvCxnSpPr>
          <p:spPr>
            <a:xfrm flipH="1">
              <a:off x="7510640" y="2038508"/>
              <a:ext cx="185763" cy="26190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7637658" y="1843270"/>
              <a:ext cx="228632" cy="228572"/>
            </a:xfrm>
            <a:prstGeom prst="ellipse">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Times New Roman"/>
              </a:endParaRPr>
            </a:p>
          </p:txBody>
        </p:sp>
        <p:sp>
          <p:nvSpPr>
            <p:cNvPr id="14" name="Oval 13"/>
            <p:cNvSpPr/>
            <p:nvPr/>
          </p:nvSpPr>
          <p:spPr>
            <a:xfrm>
              <a:off x="7899632" y="2630574"/>
              <a:ext cx="228632" cy="228572"/>
            </a:xfrm>
            <a:prstGeom prst="ellipse">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Times New Roman"/>
              </a:endParaRPr>
            </a:p>
          </p:txBody>
        </p:sp>
        <p:cxnSp>
          <p:nvCxnSpPr>
            <p:cNvPr id="15" name="Straight Connector 14"/>
            <p:cNvCxnSpPr/>
            <p:nvPr/>
          </p:nvCxnSpPr>
          <p:spPr>
            <a:xfrm>
              <a:off x="7536044" y="2452796"/>
              <a:ext cx="379465" cy="22857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7170867" y="2487716"/>
              <a:ext cx="185763" cy="26190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6993042" y="2716288"/>
              <a:ext cx="228632" cy="228572"/>
            </a:xfrm>
            <a:prstGeom prst="ellipse">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Times New Roman"/>
              </a:endParaRPr>
            </a:p>
          </p:txBody>
        </p:sp>
        <p:cxnSp>
          <p:nvCxnSpPr>
            <p:cNvPr id="20" name="Straight Connector 19"/>
            <p:cNvCxnSpPr/>
            <p:nvPr/>
          </p:nvCxnSpPr>
          <p:spPr>
            <a:xfrm flipV="1">
              <a:off x="6858086" y="1428982"/>
              <a:ext cx="76211" cy="53333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7" idx="2"/>
            </p:cNvCxnSpPr>
            <p:nvPr/>
          </p:nvCxnSpPr>
          <p:spPr>
            <a:xfrm flipH="1" flipV="1">
              <a:off x="6248400" y="1733745"/>
              <a:ext cx="500133" cy="33492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7772614" y="1309935"/>
              <a:ext cx="76211" cy="53333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3" idx="6"/>
            </p:cNvCxnSpPr>
            <p:nvPr/>
          </p:nvCxnSpPr>
          <p:spPr>
            <a:xfrm flipV="1">
              <a:off x="7866290" y="1581364"/>
              <a:ext cx="516009" cy="37619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19" idx="3"/>
            </p:cNvCxnSpPr>
            <p:nvPr/>
          </p:nvCxnSpPr>
          <p:spPr>
            <a:xfrm flipH="1">
              <a:off x="6781875" y="2911527"/>
              <a:ext cx="244509" cy="3460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7086718" y="2935337"/>
              <a:ext cx="76211" cy="39841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8102860" y="2495652"/>
              <a:ext cx="596984" cy="21111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14" idx="6"/>
            </p:cNvCxnSpPr>
            <p:nvPr/>
          </p:nvCxnSpPr>
          <p:spPr>
            <a:xfrm>
              <a:off x="8128264" y="2744860"/>
              <a:ext cx="558878" cy="5555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14" idx="5"/>
            </p:cNvCxnSpPr>
            <p:nvPr/>
          </p:nvCxnSpPr>
          <p:spPr>
            <a:xfrm>
              <a:off x="8094922" y="2825812"/>
              <a:ext cx="516009" cy="27936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670" name="TextBox 42"/>
            <p:cNvSpPr txBox="1">
              <a:spLocks noChangeArrowheads="1"/>
            </p:cNvSpPr>
            <p:nvPr/>
          </p:nvSpPr>
          <p:spPr bwMode="auto">
            <a:xfrm>
              <a:off x="7543800" y="2266950"/>
              <a:ext cx="238458" cy="2488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700"/>
                <a:t>A</a:t>
              </a:r>
            </a:p>
          </p:txBody>
        </p:sp>
        <p:sp>
          <p:nvSpPr>
            <p:cNvPr id="27671" name="TextBox 44"/>
            <p:cNvSpPr txBox="1">
              <a:spLocks noChangeArrowheads="1"/>
            </p:cNvSpPr>
            <p:nvPr/>
          </p:nvSpPr>
          <p:spPr bwMode="auto">
            <a:xfrm>
              <a:off x="6934200" y="1809750"/>
              <a:ext cx="232486" cy="2488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700"/>
                <a:t>B</a:t>
              </a:r>
            </a:p>
          </p:txBody>
        </p:sp>
        <p:sp>
          <p:nvSpPr>
            <p:cNvPr id="27672" name="TextBox 45"/>
            <p:cNvSpPr txBox="1">
              <a:spLocks noChangeArrowheads="1"/>
            </p:cNvSpPr>
            <p:nvPr/>
          </p:nvSpPr>
          <p:spPr bwMode="auto">
            <a:xfrm>
              <a:off x="7391400" y="1581150"/>
              <a:ext cx="232486" cy="2488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700"/>
                <a:t>C</a:t>
              </a:r>
            </a:p>
          </p:txBody>
        </p:sp>
        <p:sp>
          <p:nvSpPr>
            <p:cNvPr id="27673" name="TextBox 46"/>
            <p:cNvSpPr txBox="1">
              <a:spLocks noChangeArrowheads="1"/>
            </p:cNvSpPr>
            <p:nvPr/>
          </p:nvSpPr>
          <p:spPr bwMode="auto">
            <a:xfrm>
              <a:off x="6705600" y="2571750"/>
              <a:ext cx="240959" cy="2488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700"/>
                <a:t>D</a:t>
              </a:r>
            </a:p>
          </p:txBody>
        </p:sp>
        <p:sp>
          <p:nvSpPr>
            <p:cNvPr id="27674" name="TextBox 47"/>
            <p:cNvSpPr txBox="1">
              <a:spLocks noChangeArrowheads="1"/>
            </p:cNvSpPr>
            <p:nvPr/>
          </p:nvSpPr>
          <p:spPr bwMode="auto">
            <a:xfrm>
              <a:off x="7696200" y="2800350"/>
              <a:ext cx="223864" cy="2488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700"/>
                <a:t>E</a:t>
              </a:r>
            </a:p>
          </p:txBody>
        </p:sp>
      </p:grpSp>
      <p:sp>
        <p:nvSpPr>
          <p:cNvPr id="2" name="Slide Number Placeholder 1">
            <a:extLst>
              <a:ext uri="{FF2B5EF4-FFF2-40B4-BE49-F238E27FC236}">
                <a16:creationId xmlns:a16="http://schemas.microsoft.com/office/drawing/2014/main" id="{2E738328-DAFC-5A9C-10B0-3F299EFD4A2E}"/>
              </a:ext>
            </a:extLst>
          </p:cNvPr>
          <p:cNvSpPr txBox="1">
            <a:spLocks/>
          </p:cNvSpPr>
          <p:nvPr/>
        </p:nvSpPr>
        <p:spPr>
          <a:xfrm>
            <a:off x="11749881" y="6584952"/>
            <a:ext cx="585074" cy="365125"/>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defRPr/>
            </a:pPr>
            <a:fld id="{10CF8EBF-B98F-E04E-82EC-984B70870C6D}" type="slidenum">
              <a:rPr lang="en-US"/>
              <a:pPr>
                <a:defRPr/>
              </a:pPr>
              <a:t>6</a:t>
            </a:fld>
            <a:endParaRPr lang="en-US" dirty="0"/>
          </a:p>
        </p:txBody>
      </p:sp>
    </p:spTree>
    <p:extLst>
      <p:ext uri="{BB962C8B-B14F-4D97-AF65-F5344CB8AC3E}">
        <p14:creationId xmlns:p14="http://schemas.microsoft.com/office/powerpoint/2010/main" val="1809461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a:xfrm>
            <a:off x="541007" y="1923627"/>
            <a:ext cx="9305317" cy="4226560"/>
          </a:xfrm>
        </p:spPr>
        <p:txBody>
          <a:bodyPr>
            <a:normAutofit fontScale="92500" lnSpcReduction="10000"/>
          </a:bodyPr>
          <a:lstStyle/>
          <a:p>
            <a:pPr>
              <a:defRPr/>
            </a:pPr>
            <a:r>
              <a:rPr lang="en-US" altLang="en-US" sz="3400" dirty="0">
                <a:latin typeface="Times"/>
              </a:rPr>
              <a:t>Multi-stage </a:t>
            </a:r>
            <a:r>
              <a:rPr lang="en-US" altLang="en-US" sz="3400" dirty="0" err="1">
                <a:latin typeface="Times"/>
              </a:rPr>
              <a:t>Hadoop</a:t>
            </a:r>
            <a:endParaRPr lang="en-US" altLang="en-US" sz="3400" dirty="0">
              <a:latin typeface="Times"/>
            </a:endParaRPr>
          </a:p>
          <a:p>
            <a:pPr>
              <a:defRPr/>
            </a:pPr>
            <a:r>
              <a:rPr lang="en-US" altLang="en-US" sz="3400" dirty="0">
                <a:latin typeface="Times"/>
              </a:rPr>
              <a:t>Each stage == 1 graph iteration</a:t>
            </a:r>
          </a:p>
          <a:p>
            <a:pPr>
              <a:defRPr/>
            </a:pPr>
            <a:r>
              <a:rPr lang="en-US" altLang="en-US" sz="3400" dirty="0">
                <a:latin typeface="Times"/>
              </a:rPr>
              <a:t>Assign vertex ids as keys in the reduce phase</a:t>
            </a:r>
          </a:p>
          <a:p>
            <a:pPr>
              <a:buFont typeface="Wingdings" charset="0"/>
              <a:buChar char="J"/>
              <a:defRPr/>
            </a:pPr>
            <a:r>
              <a:rPr lang="en-US" altLang="en-US" sz="3400" dirty="0">
                <a:latin typeface="Times"/>
                <a:sym typeface="Wingdings"/>
              </a:rPr>
              <a:t>Well-known</a:t>
            </a:r>
          </a:p>
          <a:p>
            <a:pPr>
              <a:buFont typeface="Wingdings" charset="0"/>
              <a:buChar char="L"/>
              <a:defRPr/>
            </a:pPr>
            <a:r>
              <a:rPr lang="en-US" altLang="en-US" sz="3400" dirty="0">
                <a:latin typeface="Times"/>
                <a:sym typeface="Wingdings"/>
              </a:rPr>
              <a:t>At the end of every stage, transfer all vertices over network (to neighbor vertices)</a:t>
            </a:r>
          </a:p>
          <a:p>
            <a:pPr lvl="1">
              <a:buFont typeface="Wingdings" charset="0"/>
              <a:buChar char="L"/>
              <a:defRPr/>
            </a:pPr>
            <a:r>
              <a:rPr lang="en-US" altLang="en-US" sz="2800" dirty="0">
                <a:latin typeface="Times"/>
                <a:sym typeface="Wingdings"/>
              </a:rPr>
              <a:t>All vertex values written to HDFS (file system)</a:t>
            </a:r>
          </a:p>
          <a:p>
            <a:pPr lvl="1">
              <a:buFont typeface="Wingdings" charset="0"/>
              <a:buChar char="L"/>
              <a:defRPr/>
            </a:pPr>
            <a:r>
              <a:rPr lang="en-US" altLang="en-US" sz="2800" dirty="0">
                <a:latin typeface="Times"/>
                <a:sym typeface="Wingdings"/>
              </a:rPr>
              <a:t>Very slow!</a:t>
            </a:r>
            <a:endParaRPr lang="en-US" altLang="en-US" sz="2800" dirty="0">
              <a:latin typeface="Times"/>
            </a:endParaRPr>
          </a:p>
        </p:txBody>
      </p:sp>
      <p:sp>
        <p:nvSpPr>
          <p:cNvPr id="4" name="Title 1"/>
          <p:cNvSpPr txBox="1">
            <a:spLocks/>
          </p:cNvSpPr>
          <p:nvPr/>
        </p:nvSpPr>
        <p:spPr bwMode="auto">
          <a:xfrm>
            <a:off x="649208" y="514773"/>
            <a:ext cx="11902149" cy="866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9909" tIns="64954" rIns="129909" bIns="64954"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a:lstStyle>
          <a:p>
            <a:pPr algn="l">
              <a:defRPr/>
            </a:pPr>
            <a:r>
              <a:rPr lang="en-US" sz="4500" kern="0" dirty="0" err="1">
                <a:solidFill>
                  <a:schemeClr val="bg1"/>
                </a:solidFill>
                <a:latin typeface="Whitney-BlackSC" pitchFamily="50" charset="0"/>
              </a:rPr>
              <a:t>Hadoop</a:t>
            </a:r>
            <a:r>
              <a:rPr lang="en-US" sz="4500" kern="0" dirty="0">
                <a:solidFill>
                  <a:schemeClr val="bg1"/>
                </a:solidFill>
                <a:latin typeface="Whitney-BlackSC" pitchFamily="50" charset="0"/>
              </a:rPr>
              <a:t>/</a:t>
            </a:r>
            <a:r>
              <a:rPr lang="en-US" sz="4500" kern="0" dirty="0" err="1">
                <a:solidFill>
                  <a:schemeClr val="bg1"/>
                </a:solidFill>
                <a:latin typeface="Whitney-BlackSC" pitchFamily="50" charset="0"/>
              </a:rPr>
              <a:t>MapReduce</a:t>
            </a:r>
            <a:r>
              <a:rPr lang="en-US" sz="4500" kern="0" dirty="0">
                <a:solidFill>
                  <a:schemeClr val="bg1"/>
                </a:solidFill>
                <a:latin typeface="Whitney-BlackSC" pitchFamily="50" charset="0"/>
              </a:rPr>
              <a:t> to the Rescue?</a:t>
            </a:r>
            <a:endParaRPr lang="en-US" sz="4500" kern="0" dirty="0">
              <a:solidFill>
                <a:schemeClr val="bg1"/>
              </a:solidFill>
              <a:latin typeface="Whitney-Black" pitchFamily="50" charset="0"/>
            </a:endParaRPr>
          </a:p>
        </p:txBody>
      </p:sp>
      <p:sp>
        <p:nvSpPr>
          <p:cNvPr id="2" name="Slide Number Placeholder 1">
            <a:extLst>
              <a:ext uri="{FF2B5EF4-FFF2-40B4-BE49-F238E27FC236}">
                <a16:creationId xmlns:a16="http://schemas.microsoft.com/office/drawing/2014/main" id="{F7FAD68E-B462-3B40-EADA-496005B45BDA}"/>
              </a:ext>
            </a:extLst>
          </p:cNvPr>
          <p:cNvSpPr txBox="1">
            <a:spLocks/>
          </p:cNvSpPr>
          <p:nvPr/>
        </p:nvSpPr>
        <p:spPr>
          <a:xfrm>
            <a:off x="11749881" y="6584952"/>
            <a:ext cx="585074" cy="365125"/>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defRPr/>
            </a:pPr>
            <a:fld id="{10CF8EBF-B98F-E04E-82EC-984B70870C6D}" type="slidenum">
              <a:rPr lang="en-US"/>
              <a:pPr>
                <a:defRPr/>
              </a:pPr>
              <a:t>7</a:t>
            </a:fld>
            <a:endParaRPr lang="en-US" dirty="0"/>
          </a:p>
        </p:txBody>
      </p:sp>
    </p:spTree>
    <p:extLst>
      <p:ext uri="{BB962C8B-B14F-4D97-AF65-F5344CB8AC3E}">
        <p14:creationId xmlns:p14="http://schemas.microsoft.com/office/powerpoint/2010/main" val="490386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a:xfrm>
            <a:off x="432805" y="2140373"/>
            <a:ext cx="9305317" cy="4226560"/>
          </a:xfrm>
        </p:spPr>
        <p:txBody>
          <a:bodyPr/>
          <a:lstStyle/>
          <a:p>
            <a:pPr>
              <a:defRPr/>
            </a:pPr>
            <a:r>
              <a:rPr lang="en-US" altLang="en-US" sz="2800" dirty="0">
                <a:latin typeface="Times"/>
              </a:rPr>
              <a:t>“Think like a vertex”</a:t>
            </a:r>
          </a:p>
          <a:p>
            <a:pPr>
              <a:defRPr/>
            </a:pPr>
            <a:r>
              <a:rPr lang="en-US" altLang="en-US" sz="2800" dirty="0">
                <a:latin typeface="Times"/>
              </a:rPr>
              <a:t>Originally by Valiant (1990)</a:t>
            </a:r>
          </a:p>
        </p:txBody>
      </p:sp>
      <p:sp>
        <p:nvSpPr>
          <p:cNvPr id="4" name="Title 1"/>
          <p:cNvSpPr txBox="1">
            <a:spLocks/>
          </p:cNvSpPr>
          <p:nvPr/>
        </p:nvSpPr>
        <p:spPr bwMode="auto">
          <a:xfrm>
            <a:off x="649208" y="514773"/>
            <a:ext cx="11902149" cy="866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9909" tIns="64954" rIns="129909" bIns="64954"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a:lstStyle>
          <a:p>
            <a:pPr algn="l">
              <a:defRPr/>
            </a:pPr>
            <a:r>
              <a:rPr lang="en-US" sz="4500" kern="0" dirty="0">
                <a:solidFill>
                  <a:schemeClr val="bg1"/>
                </a:solidFill>
                <a:latin typeface="Whitney-BlackSC" pitchFamily="50" charset="0"/>
              </a:rPr>
              <a:t>Bulk Synchronous Parallel Model</a:t>
            </a:r>
            <a:endParaRPr lang="en-US" sz="4500" kern="0" dirty="0">
              <a:solidFill>
                <a:schemeClr val="bg1"/>
              </a:solidFill>
              <a:latin typeface="Whitney-Black" pitchFamily="50" charset="0"/>
            </a:endParaRPr>
          </a:p>
        </p:txBody>
      </p:sp>
      <p:pic>
        <p:nvPicPr>
          <p:cNvPr id="31747" name="Picture 2" descr="bsp archite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54" y="2032001"/>
            <a:ext cx="6861769" cy="53599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내용 개체 틀 7"/>
          <p:cNvSpPr txBox="1">
            <a:spLocks/>
          </p:cNvSpPr>
          <p:nvPr/>
        </p:nvSpPr>
        <p:spPr>
          <a:xfrm>
            <a:off x="108201" y="6838810"/>
            <a:ext cx="12984163" cy="476390"/>
          </a:xfrm>
          <a:prstGeom prst="rect">
            <a:avLst/>
          </a:prstGeom>
        </p:spPr>
        <p:txBody>
          <a:bodyPr lIns="129909" tIns="64954" rIns="129909" bIns="64954">
            <a:normAutofit/>
          </a:bodyPr>
          <a:lstStyle/>
          <a:p>
            <a:pPr marL="487158" indent="-487158" algn="ctr">
              <a:spcBef>
                <a:spcPct val="20000"/>
              </a:spcBef>
              <a:buClr>
                <a:srgbClr val="C00000"/>
              </a:buClr>
              <a:defRPr/>
            </a:pPr>
            <a:r>
              <a:rPr lang="en-US" altLang="ko-KR" sz="1700" dirty="0">
                <a:latin typeface="Corbel" pitchFamily="34" charset="0"/>
              </a:rPr>
              <a:t>Source: </a:t>
            </a:r>
            <a:r>
              <a:rPr lang="en-US" altLang="ko-KR" sz="1700" dirty="0">
                <a:latin typeface="Corbel" pitchFamily="34" charset="0"/>
                <a:hlinkClick r:id="rId4"/>
              </a:rPr>
              <a:t>http://en.wikipedia.org/wiki/Bulk_synchronous_parallel</a:t>
            </a:r>
            <a:r>
              <a:rPr lang="en-US" altLang="ko-KR" sz="1700" dirty="0">
                <a:latin typeface="Corbel" pitchFamily="34" charset="0"/>
              </a:rPr>
              <a:t> </a:t>
            </a:r>
            <a:endParaRPr lang="ko-KR" altLang="en-US" sz="1700" dirty="0">
              <a:latin typeface="Corbel" pitchFamily="34" charset="0"/>
            </a:endParaRPr>
          </a:p>
        </p:txBody>
      </p:sp>
      <p:sp>
        <p:nvSpPr>
          <p:cNvPr id="2" name="Slide Number Placeholder 1">
            <a:extLst>
              <a:ext uri="{FF2B5EF4-FFF2-40B4-BE49-F238E27FC236}">
                <a16:creationId xmlns:a16="http://schemas.microsoft.com/office/drawing/2014/main" id="{5FA1B5BF-9961-DC62-A529-36A9A4A80B7C}"/>
              </a:ext>
            </a:extLst>
          </p:cNvPr>
          <p:cNvSpPr txBox="1">
            <a:spLocks/>
          </p:cNvSpPr>
          <p:nvPr/>
        </p:nvSpPr>
        <p:spPr>
          <a:xfrm>
            <a:off x="11749881" y="6584952"/>
            <a:ext cx="585074" cy="365125"/>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defRPr/>
            </a:pPr>
            <a:fld id="{10CF8EBF-B98F-E04E-82EC-984B70870C6D}" type="slidenum">
              <a:rPr lang="en-US"/>
              <a:pPr>
                <a:defRPr/>
              </a:pPr>
              <a:t>8</a:t>
            </a:fld>
            <a:endParaRPr lang="en-US" dirty="0"/>
          </a:p>
        </p:txBody>
      </p:sp>
    </p:spTree>
    <p:extLst>
      <p:ext uri="{BB962C8B-B14F-4D97-AF65-F5344CB8AC3E}">
        <p14:creationId xmlns:p14="http://schemas.microsoft.com/office/powerpoint/2010/main" val="4056853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2"/>
          <p:cNvSpPr>
            <a:spLocks noGrp="1"/>
          </p:cNvSpPr>
          <p:nvPr>
            <p:ph idx="1"/>
          </p:nvPr>
        </p:nvSpPr>
        <p:spPr>
          <a:xfrm>
            <a:off x="541007" y="2140373"/>
            <a:ext cx="9305317" cy="4226560"/>
          </a:xfrm>
        </p:spPr>
        <p:txBody>
          <a:bodyPr>
            <a:normAutofit fontScale="92500" lnSpcReduction="10000"/>
          </a:bodyPr>
          <a:lstStyle/>
          <a:p>
            <a:pPr>
              <a:spcBef>
                <a:spcPts val="710"/>
              </a:spcBef>
              <a:spcAft>
                <a:spcPts val="710"/>
              </a:spcAft>
            </a:pPr>
            <a:r>
              <a:rPr lang="en-US" altLang="ko-KR" sz="2800">
                <a:latin typeface="Times New Roman" charset="0"/>
                <a:ea typeface="ＭＳ Ｐゴシック" charset="0"/>
                <a:cs typeface="ＭＳ Ｐゴシック" charset="0"/>
              </a:rPr>
              <a:t>“Think like a vertex”</a:t>
            </a:r>
          </a:p>
          <a:p>
            <a:pPr>
              <a:spcBef>
                <a:spcPts val="710"/>
              </a:spcBef>
              <a:spcAft>
                <a:spcPts val="710"/>
              </a:spcAft>
            </a:pPr>
            <a:r>
              <a:rPr lang="en-US" altLang="ko-KR" sz="2800">
                <a:latin typeface="Times New Roman" charset="0"/>
                <a:ea typeface="ＭＳ Ｐゴシック" charset="0"/>
                <a:cs typeface="ＭＳ Ｐゴシック" charset="0"/>
              </a:rPr>
              <a:t>Assign each vertex to one server</a:t>
            </a:r>
          </a:p>
          <a:p>
            <a:pPr>
              <a:spcBef>
                <a:spcPts val="710"/>
              </a:spcBef>
              <a:spcAft>
                <a:spcPts val="710"/>
              </a:spcAft>
            </a:pPr>
            <a:r>
              <a:rPr lang="en-US" altLang="ko-KR" sz="2800">
                <a:latin typeface="Times New Roman" charset="0"/>
                <a:ea typeface="ＭＳ Ｐゴシック" charset="0"/>
                <a:cs typeface="ＭＳ Ｐゴシック" charset="0"/>
              </a:rPr>
              <a:t>Each server thus gets a subset of vertices</a:t>
            </a:r>
          </a:p>
          <a:p>
            <a:pPr>
              <a:spcBef>
                <a:spcPts val="710"/>
              </a:spcBef>
              <a:spcAft>
                <a:spcPts val="710"/>
              </a:spcAft>
            </a:pPr>
            <a:r>
              <a:rPr lang="en-US" altLang="ko-KR" sz="2800">
                <a:latin typeface="Times New Roman" charset="0"/>
                <a:ea typeface="ＭＳ Ｐゴシック" charset="0"/>
                <a:cs typeface="ＭＳ Ｐゴシック" charset="0"/>
              </a:rPr>
              <a:t>In each iteration, each server performs </a:t>
            </a:r>
            <a:r>
              <a:rPr lang="en-US" altLang="ko-KR" sz="2800" b="1">
                <a:latin typeface="Times New Roman" charset="0"/>
                <a:ea typeface="ＭＳ Ｐゴシック" charset="0"/>
                <a:cs typeface="ＭＳ Ｐゴシック" charset="0"/>
              </a:rPr>
              <a:t>Gather-Apply-Scatter </a:t>
            </a:r>
            <a:r>
              <a:rPr lang="en-US" altLang="ko-KR" sz="2800">
                <a:latin typeface="Times New Roman" charset="0"/>
                <a:ea typeface="ＭＳ Ｐゴシック" charset="0"/>
                <a:cs typeface="ＭＳ Ｐゴシック" charset="0"/>
              </a:rPr>
              <a:t>for all its assigned vertices</a:t>
            </a:r>
          </a:p>
          <a:p>
            <a:pPr lvl="1">
              <a:spcBef>
                <a:spcPts val="710"/>
              </a:spcBef>
              <a:spcAft>
                <a:spcPts val="710"/>
              </a:spcAft>
            </a:pPr>
            <a:r>
              <a:rPr lang="en-US" altLang="ko-KR" sz="2300">
                <a:latin typeface="Times New Roman" charset="0"/>
                <a:ea typeface="ＭＳ Ｐゴシック" charset="0"/>
              </a:rPr>
              <a:t>Gather: get all neighboring vertices’ values</a:t>
            </a:r>
          </a:p>
          <a:p>
            <a:pPr lvl="1">
              <a:spcBef>
                <a:spcPts val="710"/>
              </a:spcBef>
              <a:spcAft>
                <a:spcPts val="710"/>
              </a:spcAft>
            </a:pPr>
            <a:r>
              <a:rPr lang="en-US" altLang="ko-KR" sz="2300">
                <a:latin typeface="Times New Roman" charset="0"/>
                <a:ea typeface="ＭＳ Ｐゴシック" charset="0"/>
              </a:rPr>
              <a:t>Apply: compute own new value from own old value and gathered neighbors’ values</a:t>
            </a:r>
          </a:p>
          <a:p>
            <a:pPr lvl="1">
              <a:spcBef>
                <a:spcPts val="710"/>
              </a:spcBef>
              <a:spcAft>
                <a:spcPts val="710"/>
              </a:spcAft>
            </a:pPr>
            <a:r>
              <a:rPr lang="en-US" altLang="ko-KR" sz="2300">
                <a:latin typeface="Times New Roman" charset="0"/>
                <a:ea typeface="ＭＳ Ｐゴシック" charset="0"/>
              </a:rPr>
              <a:t>Scatter: send own new value to neighboring vertices</a:t>
            </a:r>
          </a:p>
          <a:p>
            <a:pPr lvl="1">
              <a:spcBef>
                <a:spcPts val="710"/>
              </a:spcBef>
              <a:spcAft>
                <a:spcPts val="710"/>
              </a:spcAft>
            </a:pPr>
            <a:endParaRPr lang="en-US" altLang="ko-KR" sz="2300">
              <a:latin typeface="Times New Roman" charset="0"/>
              <a:ea typeface="ＭＳ Ｐゴシック" charset="0"/>
            </a:endParaRPr>
          </a:p>
        </p:txBody>
      </p:sp>
      <p:sp>
        <p:nvSpPr>
          <p:cNvPr id="4" name="Title 1"/>
          <p:cNvSpPr txBox="1">
            <a:spLocks/>
          </p:cNvSpPr>
          <p:nvPr/>
        </p:nvSpPr>
        <p:spPr bwMode="auto">
          <a:xfrm>
            <a:off x="649208" y="514773"/>
            <a:ext cx="11902149" cy="866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9909" tIns="64954" rIns="129909" bIns="64954"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a:lstStyle>
          <a:p>
            <a:pPr algn="l">
              <a:defRPr/>
            </a:pPr>
            <a:r>
              <a:rPr lang="en-US" sz="4500" kern="0" dirty="0">
                <a:solidFill>
                  <a:schemeClr val="bg1"/>
                </a:solidFill>
                <a:latin typeface="Whitney-BlackSC" pitchFamily="50" charset="0"/>
              </a:rPr>
              <a:t>Basic Distributed Graph Processing</a:t>
            </a:r>
            <a:endParaRPr lang="en-US" sz="4500" kern="0" dirty="0">
              <a:solidFill>
                <a:schemeClr val="bg1"/>
              </a:solidFill>
              <a:latin typeface="Whitney-Black" pitchFamily="50" charset="0"/>
            </a:endParaRPr>
          </a:p>
        </p:txBody>
      </p:sp>
      <p:grpSp>
        <p:nvGrpSpPr>
          <p:cNvPr id="5" name="Group 43"/>
          <p:cNvGrpSpPr>
            <a:grpSpLocks/>
          </p:cNvGrpSpPr>
          <p:nvPr/>
        </p:nvGrpSpPr>
        <p:grpSpPr bwMode="auto">
          <a:xfrm>
            <a:off x="9287283" y="1828800"/>
            <a:ext cx="3480477" cy="2878666"/>
            <a:chOff x="6248400" y="1309935"/>
            <a:chExt cx="2451444" cy="2023815"/>
          </a:xfrm>
        </p:grpSpPr>
        <p:cxnSp>
          <p:nvCxnSpPr>
            <p:cNvPr id="6" name="Straight Connector 5"/>
            <p:cNvCxnSpPr/>
            <p:nvPr/>
          </p:nvCxnSpPr>
          <p:spPr>
            <a:xfrm>
              <a:off x="6934296" y="2114699"/>
              <a:ext cx="381053" cy="22857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7315350" y="2267080"/>
              <a:ext cx="228632" cy="228572"/>
            </a:xfrm>
            <a:prstGeom prst="ellipse">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Times New Roman"/>
              </a:endParaRPr>
            </a:p>
          </p:txBody>
        </p:sp>
        <p:sp>
          <p:nvSpPr>
            <p:cNvPr id="8" name="Oval 7"/>
            <p:cNvSpPr/>
            <p:nvPr/>
          </p:nvSpPr>
          <p:spPr>
            <a:xfrm>
              <a:off x="6748533" y="1954381"/>
              <a:ext cx="228632" cy="228572"/>
            </a:xfrm>
            <a:prstGeom prst="ellipse">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Times New Roman"/>
              </a:endParaRPr>
            </a:p>
          </p:txBody>
        </p:sp>
        <p:cxnSp>
          <p:nvCxnSpPr>
            <p:cNvPr id="9" name="Straight Connector 8"/>
            <p:cNvCxnSpPr>
              <a:endCxn id="8" idx="7"/>
            </p:cNvCxnSpPr>
            <p:nvPr/>
          </p:nvCxnSpPr>
          <p:spPr>
            <a:xfrm flipH="1">
              <a:off x="7510640" y="2038508"/>
              <a:ext cx="185763" cy="26190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7637658" y="1843270"/>
              <a:ext cx="228632" cy="228572"/>
            </a:xfrm>
            <a:prstGeom prst="ellipse">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Times New Roman"/>
              </a:endParaRPr>
            </a:p>
          </p:txBody>
        </p:sp>
        <p:sp>
          <p:nvSpPr>
            <p:cNvPr id="11" name="Oval 10"/>
            <p:cNvSpPr/>
            <p:nvPr/>
          </p:nvSpPr>
          <p:spPr>
            <a:xfrm>
              <a:off x="7899632" y="2630574"/>
              <a:ext cx="228632" cy="228572"/>
            </a:xfrm>
            <a:prstGeom prst="ellipse">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Times New Roman"/>
              </a:endParaRPr>
            </a:p>
          </p:txBody>
        </p:sp>
        <p:cxnSp>
          <p:nvCxnSpPr>
            <p:cNvPr id="12" name="Straight Connector 11"/>
            <p:cNvCxnSpPr/>
            <p:nvPr/>
          </p:nvCxnSpPr>
          <p:spPr>
            <a:xfrm>
              <a:off x="7536044" y="2452796"/>
              <a:ext cx="379465" cy="22857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7170867" y="2487716"/>
              <a:ext cx="185763" cy="26190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6993042" y="2716288"/>
              <a:ext cx="228632" cy="228572"/>
            </a:xfrm>
            <a:prstGeom prst="ellipse">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Times New Roman"/>
              </a:endParaRPr>
            </a:p>
          </p:txBody>
        </p:sp>
        <p:cxnSp>
          <p:nvCxnSpPr>
            <p:cNvPr id="15" name="Straight Connector 14"/>
            <p:cNvCxnSpPr/>
            <p:nvPr/>
          </p:nvCxnSpPr>
          <p:spPr>
            <a:xfrm flipV="1">
              <a:off x="6858086" y="1428982"/>
              <a:ext cx="76211" cy="53333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10" idx="2"/>
            </p:cNvCxnSpPr>
            <p:nvPr/>
          </p:nvCxnSpPr>
          <p:spPr>
            <a:xfrm flipH="1" flipV="1">
              <a:off x="6248400" y="1733745"/>
              <a:ext cx="500133" cy="33492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7772614" y="1309935"/>
              <a:ext cx="76211" cy="53333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16" idx="6"/>
            </p:cNvCxnSpPr>
            <p:nvPr/>
          </p:nvCxnSpPr>
          <p:spPr>
            <a:xfrm flipV="1">
              <a:off x="7866290" y="1581364"/>
              <a:ext cx="516009" cy="37619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22" idx="3"/>
            </p:cNvCxnSpPr>
            <p:nvPr/>
          </p:nvCxnSpPr>
          <p:spPr>
            <a:xfrm flipH="1">
              <a:off x="6781875" y="2911527"/>
              <a:ext cx="244509" cy="3460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7086718" y="2935337"/>
              <a:ext cx="76211" cy="39841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8102860" y="2495652"/>
              <a:ext cx="596984" cy="21111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7" idx="6"/>
            </p:cNvCxnSpPr>
            <p:nvPr/>
          </p:nvCxnSpPr>
          <p:spPr>
            <a:xfrm>
              <a:off x="8128264" y="2744860"/>
              <a:ext cx="558878" cy="5555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7" idx="5"/>
            </p:cNvCxnSpPr>
            <p:nvPr/>
          </p:nvCxnSpPr>
          <p:spPr>
            <a:xfrm>
              <a:off x="8094922" y="2825812"/>
              <a:ext cx="516009" cy="27936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42"/>
            <p:cNvSpPr txBox="1">
              <a:spLocks noChangeArrowheads="1"/>
            </p:cNvSpPr>
            <p:nvPr/>
          </p:nvSpPr>
          <p:spPr bwMode="auto">
            <a:xfrm>
              <a:off x="7543800" y="2266950"/>
              <a:ext cx="238458" cy="2488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700"/>
                <a:t>A</a:t>
              </a:r>
            </a:p>
          </p:txBody>
        </p:sp>
        <p:sp>
          <p:nvSpPr>
            <p:cNvPr id="25" name="TextBox 44"/>
            <p:cNvSpPr txBox="1">
              <a:spLocks noChangeArrowheads="1"/>
            </p:cNvSpPr>
            <p:nvPr/>
          </p:nvSpPr>
          <p:spPr bwMode="auto">
            <a:xfrm>
              <a:off x="6934200" y="1809750"/>
              <a:ext cx="232486" cy="2488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700"/>
                <a:t>B</a:t>
              </a:r>
            </a:p>
          </p:txBody>
        </p:sp>
        <p:sp>
          <p:nvSpPr>
            <p:cNvPr id="26" name="TextBox 45"/>
            <p:cNvSpPr txBox="1">
              <a:spLocks noChangeArrowheads="1"/>
            </p:cNvSpPr>
            <p:nvPr/>
          </p:nvSpPr>
          <p:spPr bwMode="auto">
            <a:xfrm>
              <a:off x="7391400" y="1581150"/>
              <a:ext cx="232486" cy="2488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700"/>
                <a:t>C</a:t>
              </a:r>
            </a:p>
          </p:txBody>
        </p:sp>
        <p:sp>
          <p:nvSpPr>
            <p:cNvPr id="27" name="TextBox 46"/>
            <p:cNvSpPr txBox="1">
              <a:spLocks noChangeArrowheads="1"/>
            </p:cNvSpPr>
            <p:nvPr/>
          </p:nvSpPr>
          <p:spPr bwMode="auto">
            <a:xfrm>
              <a:off x="6705600" y="2571750"/>
              <a:ext cx="240959" cy="2488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700"/>
                <a:t>D</a:t>
              </a:r>
            </a:p>
          </p:txBody>
        </p:sp>
        <p:sp>
          <p:nvSpPr>
            <p:cNvPr id="28" name="TextBox 47"/>
            <p:cNvSpPr txBox="1">
              <a:spLocks noChangeArrowheads="1"/>
            </p:cNvSpPr>
            <p:nvPr/>
          </p:nvSpPr>
          <p:spPr bwMode="auto">
            <a:xfrm>
              <a:off x="7696200" y="2800350"/>
              <a:ext cx="223864" cy="2488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700"/>
                <a:t>E</a:t>
              </a:r>
            </a:p>
          </p:txBody>
        </p:sp>
      </p:grpSp>
      <p:sp>
        <p:nvSpPr>
          <p:cNvPr id="2" name="Slide Number Placeholder 1">
            <a:extLst>
              <a:ext uri="{FF2B5EF4-FFF2-40B4-BE49-F238E27FC236}">
                <a16:creationId xmlns:a16="http://schemas.microsoft.com/office/drawing/2014/main" id="{3B4F3540-5142-EE25-51A7-7FF8811A17B8}"/>
              </a:ext>
            </a:extLst>
          </p:cNvPr>
          <p:cNvSpPr txBox="1">
            <a:spLocks/>
          </p:cNvSpPr>
          <p:nvPr/>
        </p:nvSpPr>
        <p:spPr>
          <a:xfrm>
            <a:off x="11749881" y="6584952"/>
            <a:ext cx="585074" cy="365125"/>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defRPr/>
            </a:pPr>
            <a:fld id="{10CF8EBF-B98F-E04E-82EC-984B70870C6D}" type="slidenum">
              <a:rPr lang="en-US"/>
              <a:pPr>
                <a:defRPr/>
              </a:pPr>
              <a:t>9</a:t>
            </a:fld>
            <a:endParaRPr lang="en-US" dirty="0"/>
          </a:p>
        </p:txBody>
      </p:sp>
    </p:spTree>
    <p:extLst>
      <p:ext uri="{BB962C8B-B14F-4D97-AF65-F5344CB8AC3E}">
        <p14:creationId xmlns:p14="http://schemas.microsoft.com/office/powerpoint/2010/main" val="4132645624"/>
      </p:ext>
    </p:extLst>
  </p:cSld>
  <p:clrMapOvr>
    <a:masterClrMapping/>
  </p:clrMapOvr>
</p:sld>
</file>

<file path=ppt/theme/theme1.xml><?xml version="1.0" encoding="utf-8"?>
<a:theme xmlns:a="http://schemas.openxmlformats.org/drawingml/2006/main" name="HPP-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8">
      <a:majorFont>
        <a:latin typeface="Akzidenz-Grotesk Extended BQ"/>
        <a:ea typeface=""/>
        <a:cs typeface=""/>
      </a:majorFont>
      <a:minorFont>
        <a:latin typeface="Akzidenz-Grotesk BQ"/>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26255</TotalTime>
  <Words>4119</Words>
  <Application>Microsoft Macintosh PowerPoint</Application>
  <PresentationFormat>Custom</PresentationFormat>
  <Paragraphs>434</Paragraphs>
  <Slides>30</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ＭＳ Ｐゴシック</vt:lpstr>
      <vt:lpstr>Arial</vt:lpstr>
      <vt:lpstr>Calibri</vt:lpstr>
      <vt:lpstr>Corbel</vt:lpstr>
      <vt:lpstr>Courier New</vt:lpstr>
      <vt:lpstr>Times</vt:lpstr>
      <vt:lpstr>Times New Roman</vt:lpstr>
      <vt:lpstr>Whitney-Black</vt:lpstr>
      <vt:lpstr>Whitney-BlackSC</vt:lpstr>
      <vt:lpstr>Wingdings</vt:lpstr>
      <vt:lpstr>HPP-template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ML: SGD</vt:lpstr>
      <vt:lpstr>Basic Neural Networks</vt:lpstr>
      <vt:lpstr>Basic Neural Networks (2)</vt:lpstr>
      <vt:lpstr>PowerPoint Presentation</vt:lpstr>
      <vt:lpstr>Distributed Machine Learning </vt:lpstr>
      <vt:lpstr>Kinds of Parallelism</vt:lpstr>
      <vt:lpstr>TensorFlow</vt:lpstr>
      <vt:lpstr>Image classifier using TensorFlow API</vt:lpstr>
      <vt:lpstr>PyTorch</vt:lpstr>
      <vt:lpstr>Example with DistributedDataParallel</vt:lpstr>
      <vt:lpstr>Jax</vt:lpstr>
      <vt:lpstr>Other ML</vt:lpstr>
      <vt:lpstr>Summary of this Lecture, and one more video to watch!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Calianno, Vincent Luke</dc:creator>
  <cp:lastModifiedBy>Kesavan, Ram</cp:lastModifiedBy>
  <cp:revision>518</cp:revision>
  <cp:lastPrinted>2025-11-16T01:19:01Z</cp:lastPrinted>
  <dcterms:created xsi:type="dcterms:W3CDTF">2012-12-19T21:49:48Z</dcterms:created>
  <dcterms:modified xsi:type="dcterms:W3CDTF">2025-12-03T01:41:00Z</dcterms:modified>
</cp:coreProperties>
</file>