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32" r:id="rId2"/>
    <p:sldId id="329" r:id="rId3"/>
    <p:sldId id="330" r:id="rId4"/>
    <p:sldId id="307" r:id="rId5"/>
    <p:sldId id="309" r:id="rId6"/>
    <p:sldId id="310" r:id="rId7"/>
    <p:sldId id="311" r:id="rId8"/>
    <p:sldId id="312" r:id="rId9"/>
    <p:sldId id="313" r:id="rId10"/>
    <p:sldId id="314" r:id="rId11"/>
    <p:sldId id="331" r:id="rId12"/>
    <p:sldId id="315" r:id="rId13"/>
    <p:sldId id="316" r:id="rId14"/>
    <p:sldId id="317" r:id="rId15"/>
    <p:sldId id="318" r:id="rId16"/>
    <p:sldId id="350" r:id="rId17"/>
  </p:sldIdLst>
  <p:sldSz cx="9144000" cy="5143500" type="screen16x9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82"/>
    <p:restoredTop sz="83213"/>
  </p:normalViewPr>
  <p:slideViewPr>
    <p:cSldViewPr>
      <p:cViewPr varScale="1">
        <p:scale>
          <a:sx n="125" d="100"/>
          <a:sy n="125" d="100"/>
        </p:scale>
        <p:origin x="160" y="2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656"/>
    </p:cViewPr>
  </p:sorterViewPr>
  <p:notesViewPr>
    <p:cSldViewPr>
      <p:cViewPr varScale="1">
        <p:scale>
          <a:sx n="59" d="100"/>
          <a:sy n="59" d="100"/>
        </p:scale>
        <p:origin x="-702" y="-6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5A04F126-1F49-8223-F4F9-32D6BDA5B0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0E24622F-BC8C-2D85-153A-59535BFCC49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7D05443A-167A-9E83-E06D-C3C567554D0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1EA792C1-9B3E-7B28-3A86-F47197E18E5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pPr>
              <a:defRPr/>
            </a:pPr>
            <a:fld id="{3AAEEDFC-1E93-B94F-94C4-F9B02AE593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5A8753D-8E4B-2840-23E1-BFFE67AA45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3F688D2-C775-6CA6-4928-47250DCA63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7F6128C7-4FBF-0EA0-F58C-44BA6589FFD6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96077515-420A-FE76-9D4E-49CEF9230D0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C8B88543-4771-DC31-3ED3-0892FAA6D5B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204305F4-873E-5113-D174-EABDBEEB7C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pPr>
              <a:defRPr/>
            </a:pPr>
            <a:fld id="{8D6C7DB9-29DF-4E4E-86A7-9BB8A49E4A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verage_path_length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research.fb.com/three-and-a-half-degrees-of-separation/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69DAE350-6EE8-E172-A6F6-58D62E6B48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2388" cy="3600450"/>
          </a:xfrm>
          <a:ln/>
        </p:spPr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84B83F2E-4EAD-4AC1-5CA7-8CC8CC5819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>
            <a:extLst>
              <a:ext uri="{FF2B5EF4-FFF2-40B4-BE49-F238E27FC236}">
                <a16:creationId xmlns:a16="http://schemas.microsoft.com/office/drawing/2014/main" id="{FA3A75EA-1261-0C6B-2860-6E5F2B5845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>
            <a:extLst>
              <a:ext uri="{FF2B5EF4-FFF2-40B4-BE49-F238E27FC236}">
                <a16:creationId xmlns:a16="http://schemas.microsoft.com/office/drawing/2014/main" id="{809D6795-EFA1-0ED1-28CF-7A97881AD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Straight line for power-law graphs.</a:t>
            </a: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 general, power-law graphs may share some properties with heavy-tailed graphs.</a:t>
            </a:r>
          </a:p>
        </p:txBody>
      </p:sp>
      <p:sp>
        <p:nvSpPr>
          <p:cNvPr id="34819" name="Slide Number Placeholder 3">
            <a:extLst>
              <a:ext uri="{FF2B5EF4-FFF2-40B4-BE49-F238E27FC236}">
                <a16:creationId xmlns:a16="http://schemas.microsoft.com/office/drawing/2014/main" id="{B4258348-DD51-9C04-E8F3-7AD42F30B8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D36C4B0-968A-1440-B0C8-BE8CF3AF8F7B}" type="slidenum">
              <a:rPr lang="en-US" altLang="en-US" sz="1300" smtClean="0"/>
              <a:pPr>
                <a:spcBef>
                  <a:spcPct val="0"/>
                </a:spcBef>
              </a:pPr>
              <a:t>10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9B57AE28-5D5D-ABE8-B09F-64C71C7EC3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CB058485-E7A8-96C1-1918-A4B895482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B63CFFCD-32E0-BA0C-4652-EFB8E286A3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7244C5F-52B4-024F-9B1A-7C4C63296995}" type="slidenum">
              <a:rPr lang="en-US" altLang="en-US" sz="1300" smtClean="0"/>
              <a:pPr>
                <a:spcBef>
                  <a:spcPct val="0"/>
                </a:spcBef>
              </a:pPr>
              <a:t>11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>
            <a:extLst>
              <a:ext uri="{FF2B5EF4-FFF2-40B4-BE49-F238E27FC236}">
                <a16:creationId xmlns:a16="http://schemas.microsoft.com/office/drawing/2014/main" id="{A08C0945-20BB-2003-3F47-8DF11747E0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>
            <a:extLst>
              <a:ext uri="{FF2B5EF4-FFF2-40B4-BE49-F238E27FC236}">
                <a16:creationId xmlns:a16="http://schemas.microsoft.com/office/drawing/2014/main" id="{4C2CD251-09A7-79A7-2E77-44EF84AC1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F16ED2DC-532E-A08E-261D-DF055ECF3F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A2AC4AC-09D9-A84F-9BAF-B922C97118D9}" type="slidenum">
              <a:rPr lang="en-US" altLang="en-US" sz="1300" smtClean="0"/>
              <a:pPr>
                <a:spcBef>
                  <a:spcPct val="0"/>
                </a:spcBef>
              </a:pPr>
              <a:t>12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>
            <a:extLst>
              <a:ext uri="{FF2B5EF4-FFF2-40B4-BE49-F238E27FC236}">
                <a16:creationId xmlns:a16="http://schemas.microsoft.com/office/drawing/2014/main" id="{DE4EACDB-3D9F-D29A-DF9B-F00A75BD37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>
            <a:extLst>
              <a:ext uri="{FF2B5EF4-FFF2-40B4-BE49-F238E27FC236}">
                <a16:creationId xmlns:a16="http://schemas.microsoft.com/office/drawing/2014/main" id="{54F74761-F15F-3B3C-3E2F-C683481E2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Why is this relevant to distributed systems?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1E51EDC8-A6C3-6875-9A82-3AEF423EBA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A62FBDC-10E4-2A47-9F63-9C6F7875CD84}" type="slidenum">
              <a:rPr lang="en-US" altLang="en-US" sz="1300" smtClean="0"/>
              <a:pPr>
                <a:spcBef>
                  <a:spcPct val="0"/>
                </a:spcBef>
              </a:pPr>
              <a:t>13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>
            <a:extLst>
              <a:ext uri="{FF2B5EF4-FFF2-40B4-BE49-F238E27FC236}">
                <a16:creationId xmlns:a16="http://schemas.microsoft.com/office/drawing/2014/main" id="{A8B09832-44EB-DC55-2CD4-E47FD0CF4A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Notes Placeholder 2">
            <a:extLst>
              <a:ext uri="{FF2B5EF4-FFF2-40B4-BE49-F238E27FC236}">
                <a16:creationId xmlns:a16="http://schemas.microsoft.com/office/drawing/2014/main" id="{EDEB60F2-CEC8-F934-AC11-C926AE8EF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ISP to ISP contracts often influence routing more than shortest-path, which introduces some randomness.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This also means that when you build a distributed system, highly ”connected” services or nodes or objects (in whatever dependency graph you build) become points of failure; adding some randomness (even if it appears counterintuitive WRT performance/cost) to the graph is a good idea.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Alleviate congestion by introducing additional paths in the graph, overlay additional resilience based on what the underlying infrastructure does not provide, 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BC26F829-ED90-99CA-BA9B-806671DEE8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B7F5637-6B02-CF4F-8282-55009E4C2644}" type="slidenum">
              <a:rPr lang="en-US" altLang="en-US" sz="1300" smtClean="0"/>
              <a:pPr>
                <a:spcBef>
                  <a:spcPct val="0"/>
                </a:spcBef>
              </a:pPr>
              <a:t>14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>
            <a:extLst>
              <a:ext uri="{FF2B5EF4-FFF2-40B4-BE49-F238E27FC236}">
                <a16:creationId xmlns:a16="http://schemas.microsoft.com/office/drawing/2014/main" id="{52620E1E-1D63-0969-D31D-490ECA30D2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8" name="Notes Placeholder 2">
            <a:extLst>
              <a:ext uri="{FF2B5EF4-FFF2-40B4-BE49-F238E27FC236}">
                <a16:creationId xmlns:a16="http://schemas.microsoft.com/office/drawing/2014/main" id="{CD7DE89A-1093-5944-040F-1A58643EE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A021ED4F-59E7-A4EC-EB46-B17D1BD254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5930D80-0C7D-614D-BD38-14D94142F648}" type="slidenum">
              <a:rPr lang="en-US" altLang="en-US" sz="1300" smtClean="0"/>
              <a:pPr>
                <a:spcBef>
                  <a:spcPct val="0"/>
                </a:spcBef>
              </a:pPr>
              <a:t>15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>
            <a:extLst>
              <a:ext uri="{FF2B5EF4-FFF2-40B4-BE49-F238E27FC236}">
                <a16:creationId xmlns:a16="http://schemas.microsoft.com/office/drawing/2014/main" id="{E60D466E-CBAF-6AAF-242E-D04156CF4B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>
            <a:extLst>
              <a:ext uri="{FF2B5EF4-FFF2-40B4-BE49-F238E27FC236}">
                <a16:creationId xmlns:a16="http://schemas.microsoft.com/office/drawing/2014/main" id="{1B4BF208-36F1-7824-9D97-5AAF2F393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36B2A7B4-32A3-3B1E-37AE-EBB3B70242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F14B474-DE16-F144-8B4F-1F885BD5E1AE}" type="slidenum">
              <a:rPr lang="en-US" altLang="en-US" sz="1300" smtClean="0"/>
              <a:pPr>
                <a:spcBef>
                  <a:spcPct val="0"/>
                </a:spcBef>
              </a:pPr>
              <a:t>16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>
            <a:extLst>
              <a:ext uri="{FF2B5EF4-FFF2-40B4-BE49-F238E27FC236}">
                <a16:creationId xmlns:a16="http://schemas.microsoft.com/office/drawing/2014/main" id="{6C4092CE-E56F-3055-B51C-E610D2DCB8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>
            <a:extLst>
              <a:ext uri="{FF2B5EF4-FFF2-40B4-BE49-F238E27FC236}">
                <a16:creationId xmlns:a16="http://schemas.microsoft.com/office/drawing/2014/main" id="{DA1BD4AB-25D8-DAF6-C484-0B91321F7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QUESTION: How many have done a course on graph theory? My fav course from undergrad…vertices, edges, paths, trees + cycles, min-cut, max-flows, etc.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Graphs are used to represent relationships between objects. Bidirectional vs unidirectional edges. </a:t>
            </a:r>
          </a:p>
          <a:p>
            <a:r>
              <a:rPr lang="en-US" altLang="en-US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Eg.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Highways/rail-tracks/flights and cities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QUESTION: Any examples that you can think of?</a:t>
            </a:r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D65A6103-5FC3-1F30-6D3B-FBC19B8015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826102A-5770-9F4D-A709-95DAB6C102BF}" type="slidenum">
              <a:rPr lang="en-US" altLang="en-US" sz="1300" smtClean="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>
            <a:extLst>
              <a:ext uri="{FF2B5EF4-FFF2-40B4-BE49-F238E27FC236}">
                <a16:creationId xmlns:a16="http://schemas.microsoft.com/office/drawing/2014/main" id="{AD7A9EF2-90AA-657A-AFAD-959E2386DA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>
            <a:extLst>
              <a:ext uri="{FF2B5EF4-FFF2-40B4-BE49-F238E27FC236}">
                <a16:creationId xmlns:a16="http://schemas.microsoft.com/office/drawing/2014/main" id="{E280EE38-54B8-1773-9BE3-3DBCC94BE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Ecosystem: (1) geographies that have the same species of fish, birds, plants. (2) species that eat each other or depend on each other.</a:t>
            </a: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Created by humans vs those in nature.</a:t>
            </a: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7140EB31-4ED3-FB08-D32A-E00D48B4F3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7D18516-467B-E142-AB1F-662147DE2DF0}" type="slidenum">
              <a:rPr lang="en-US" altLang="en-US" sz="1300" smtClean="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659CD2B6-16B5-B519-F766-DC238277CB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5B4BA800-32F6-054C-88D1-7D8F8C03B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Node can have attributes</a:t>
            </a: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Emergent phenomena: self-organization—the individual parts don’t show the emergent properties! </a:t>
            </a:r>
          </a:p>
          <a:p>
            <a:r>
              <a:rPr lang="en-US" altLang="en-US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Eg.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flocking of birds, formation of ice, hurricane formation, consciousness from neurons, </a:t>
            </a: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 all areas: Biology, Physics, Chemistry, technology, religion, etc.</a:t>
            </a: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FFD4403F-A220-D9D0-3BC2-2464D322DC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D627A0C-A1CB-C24C-B15C-03828E733864}" type="slidenum">
              <a:rPr lang="en-US" altLang="en-US" sz="1300" smtClean="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id="{842D4E11-35C9-7A8C-3BA0-4A578444EB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id="{0A31E90B-B1B9-0AF2-6243-D51EB7B13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solidFill>
                  <a:srgbClr val="20212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https://</a:t>
            </a:r>
            <a:r>
              <a:rPr lang="en-US" altLang="en-US" dirty="0" err="1">
                <a:solidFill>
                  <a:srgbClr val="20212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oracleofbacon.org</a:t>
            </a:r>
            <a:r>
              <a:rPr lang="en-US" altLang="en-US" dirty="0">
                <a:solidFill>
                  <a:srgbClr val="20212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/ &amp; an actual TEDx talk by Kevin on this topic about https://</a:t>
            </a:r>
            <a:r>
              <a:rPr lang="en-US" altLang="en-US" dirty="0" err="1">
                <a:solidFill>
                  <a:srgbClr val="20212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www.sixdegrees.org</a:t>
            </a:r>
            <a:r>
              <a:rPr lang="en-US" altLang="en-US" dirty="0">
                <a:solidFill>
                  <a:srgbClr val="20212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/ (a charity organization).</a:t>
            </a:r>
          </a:p>
          <a:p>
            <a:endParaRPr lang="en-US" altLang="en-US" dirty="0">
              <a:solidFill>
                <a:srgbClr val="202122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US" altLang="en-US" dirty="0">
                <a:solidFill>
                  <a:srgbClr val="20212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Stanley Milgram: However, 64 of the letters eventually did reach the target contact. Among these chains, the </a:t>
            </a:r>
            <a:r>
              <a:rPr lang="en-US" altLang="en-US" dirty="0">
                <a:solidFill>
                  <a:srgbClr val="0645AD"/>
                </a:solidFill>
                <a:latin typeface="Arial" panose="020B0604020202020204" pitchFamily="34" charset="0"/>
                <a:ea typeface="ＭＳ Ｐゴシック" panose="020B0600070205080204" pitchFamily="34" charset="-128"/>
                <a:hlinkClick r:id="rId3" tooltip="Average path length"/>
              </a:rPr>
              <a:t>average path length</a:t>
            </a:r>
            <a:r>
              <a:rPr lang="en-US" altLang="en-US" dirty="0">
                <a:solidFill>
                  <a:srgbClr val="20212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 fell around five and a half or six. https://</a:t>
            </a:r>
            <a:r>
              <a:rPr lang="en-US" altLang="en-US" dirty="0" err="1">
                <a:solidFill>
                  <a:srgbClr val="20212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en.wikipedia.org</a:t>
            </a:r>
            <a:r>
              <a:rPr lang="en-US" altLang="en-US" dirty="0">
                <a:solidFill>
                  <a:srgbClr val="20212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/wiki/Small-</a:t>
            </a:r>
            <a:r>
              <a:rPr lang="en-US" altLang="en-US" dirty="0" err="1">
                <a:solidFill>
                  <a:srgbClr val="20212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world_experiment</a:t>
            </a:r>
            <a:r>
              <a:rPr lang="en-US" altLang="en-US" dirty="0">
                <a:solidFill>
                  <a:srgbClr val="20212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#:~:text=In%20an%20experiment%20in%20which,came%20from%20two%20other%20men. </a:t>
            </a:r>
            <a:endParaRPr lang="en-US" altLang="en-US" dirty="0">
              <a:solidFill>
                <a:srgbClr val="000000"/>
              </a:solidFill>
              <a:latin typeface="Miller Text"/>
              <a:ea typeface="ＭＳ Ｐゴシック" panose="020B0600070205080204" pitchFamily="34" charset="-128"/>
            </a:endParaRPr>
          </a:p>
          <a:p>
            <a:endParaRPr lang="en-US" altLang="en-US" dirty="0">
              <a:solidFill>
                <a:srgbClr val="000000"/>
              </a:solidFill>
              <a:latin typeface="Miller Text"/>
              <a:ea typeface="ＭＳ Ｐゴシック" panose="020B0600070205080204" pitchFamily="34" charset="-128"/>
            </a:endParaRPr>
          </a:p>
          <a:p>
            <a:r>
              <a:rPr lang="en-US" altLang="en-US" dirty="0">
                <a:solidFill>
                  <a:srgbClr val="000000"/>
                </a:solidFill>
                <a:latin typeface="Miller Text"/>
                <a:ea typeface="ＭＳ Ｐゴシック" panose="020B0600070205080204" pitchFamily="34" charset="-128"/>
              </a:rPr>
              <a:t>And in 2011, </a:t>
            </a:r>
            <a:r>
              <a:rPr lang="en-US" altLang="en-US" dirty="0">
                <a:solidFill>
                  <a:srgbClr val="000000"/>
                </a:solidFill>
                <a:latin typeface="Miller Text"/>
                <a:ea typeface="ＭＳ Ｐゴシック" panose="020B0600070205080204" pitchFamily="34" charset="-128"/>
                <a:hlinkClick r:id="rId4"/>
              </a:rPr>
              <a:t>a study by Facebook</a:t>
            </a:r>
            <a:r>
              <a:rPr lang="en-US" altLang="en-US" dirty="0">
                <a:solidFill>
                  <a:srgbClr val="000000"/>
                </a:solidFill>
                <a:latin typeface="Miller Text"/>
                <a:ea typeface="ＭＳ Ｐゴシック" panose="020B0600070205080204" pitchFamily="34" charset="-128"/>
              </a:rPr>
              <a:t> found that its users were separated by an average of 4.57 degrees. https://</a:t>
            </a:r>
            <a:r>
              <a:rPr lang="en-US" altLang="en-US" dirty="0" err="1">
                <a:solidFill>
                  <a:srgbClr val="000000"/>
                </a:solidFill>
                <a:latin typeface="Miller Text"/>
                <a:ea typeface="ＭＳ Ｐゴシック" panose="020B0600070205080204" pitchFamily="34" charset="-128"/>
              </a:rPr>
              <a:t>www.thecut.com</a:t>
            </a:r>
            <a:r>
              <a:rPr lang="en-US" altLang="en-US" dirty="0">
                <a:solidFill>
                  <a:srgbClr val="000000"/>
                </a:solidFill>
                <a:latin typeface="Miller Text"/>
                <a:ea typeface="ＭＳ Ｐゴシック" panose="020B0600070205080204" pitchFamily="34" charset="-128"/>
              </a:rPr>
              <a:t>/2018/03/the-history-of-the-six-degrees-of-separation-</a:t>
            </a:r>
            <a:r>
              <a:rPr lang="en-US" altLang="en-US" dirty="0" err="1">
                <a:solidFill>
                  <a:srgbClr val="000000"/>
                </a:solidFill>
                <a:latin typeface="Miller Text"/>
                <a:ea typeface="ＭＳ Ｐゴシック" panose="020B0600070205080204" pitchFamily="34" charset="-128"/>
              </a:rPr>
              <a:t>study.html</a:t>
            </a:r>
            <a:r>
              <a:rPr lang="en-US" altLang="en-US" dirty="0">
                <a:solidFill>
                  <a:srgbClr val="000000"/>
                </a:solidFill>
                <a:latin typeface="Miller Text"/>
                <a:ea typeface="ＭＳ Ｐゴシック" panose="020B0600070205080204" pitchFamily="34" charset="-128"/>
              </a:rPr>
              <a:t> 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5-6 path-lengths is an emergent property!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Small-world networks: sweet spot between highly connected graphs and very sparsely connected and long-path-length </a:t>
            </a:r>
            <a:r>
              <a:rPr lang="en-US" altLang="en-US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grapsh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. For </a:t>
            </a:r>
            <a:r>
              <a:rPr lang="en-US" altLang="en-US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eg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 most ppl know a small number of ppl, but there’s a few #ppl that have enormous #friends, so high clustering and small path-length. 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C9A652FA-353A-B918-90A4-31565FCD21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B828810-04BD-2B42-8AAD-3C6F05EF9251}" type="slidenum">
              <a:rPr lang="en-US" altLang="en-US" sz="1300" smtClean="0"/>
              <a:pPr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>
            <a:extLst>
              <a:ext uri="{FF2B5EF4-FFF2-40B4-BE49-F238E27FC236}">
                <a16:creationId xmlns:a16="http://schemas.microsoft.com/office/drawing/2014/main" id="{AF3F832E-BD65-82C6-4D17-79ED908E83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>
            <a:extLst>
              <a:ext uri="{FF2B5EF4-FFF2-40B4-BE49-F238E27FC236}">
                <a16:creationId xmlns:a16="http://schemas.microsoft.com/office/drawing/2014/main" id="{C61AA504-8D5E-739C-2690-0BEBA7D62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Explain Path-length computation.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QUESTION: How to convert an extended ring graph to have shorter paths at the cost of lower CC? By taking random edges out of a cluster and connect them to a random vertex. Slowly reduce CC while reducing path-length too. However, both trends don’t change at the same rate (next slide)!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E560F82D-0275-7F7B-7D02-BF2190540C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33916B5-5DF0-934B-AE04-7850B9D130D9}" type="slidenum">
              <a:rPr lang="en-US" altLang="en-US" sz="1300" smtClean="0"/>
              <a:pPr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>
            <a:extLst>
              <a:ext uri="{FF2B5EF4-FFF2-40B4-BE49-F238E27FC236}">
                <a16:creationId xmlns:a16="http://schemas.microsoft.com/office/drawing/2014/main" id="{2B975568-582E-AC8A-742D-D275C2FDEF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>
            <a:extLst>
              <a:ext uri="{FF2B5EF4-FFF2-40B4-BE49-F238E27FC236}">
                <a16:creationId xmlns:a16="http://schemas.microsoft.com/office/drawing/2014/main" id="{9F6E64E8-ED9B-786D-F67D-CAB3F0542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Adding 1 short path benefits everyone and drops the average path length very quickly.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SW Networks hit the sweet spot.</a:t>
            </a:r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0AED2DD8-B979-AE28-958B-EEE3DBB4F7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856D340-538B-B642-8DC9-FCD9A7386017}" type="slidenum">
              <a:rPr lang="en-US" altLang="en-US" sz="1300" smtClean="0"/>
              <a:pPr>
                <a:spcBef>
                  <a:spcPct val="0"/>
                </a:spcBef>
              </a:pPr>
              <a:t>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>
            <a:extLst>
              <a:ext uri="{FF2B5EF4-FFF2-40B4-BE49-F238E27FC236}">
                <a16:creationId xmlns:a16="http://schemas.microsoft.com/office/drawing/2014/main" id="{FEA52791-E7C1-5AA8-9652-33BF3CCD79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>
            <a:extLst>
              <a:ext uri="{FF2B5EF4-FFF2-40B4-BE49-F238E27FC236}">
                <a16:creationId xmlns:a16="http://schemas.microsoft.com/office/drawing/2014/main" id="{CC0DF848-1A07-768F-B339-A9418A5A1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Erdos: 1500 papers with 500+ unique co-authors!</a:t>
            </a: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Much like bacon# calculator, there are portals that can compute your </a:t>
            </a:r>
            <a:r>
              <a:rPr lang="en-US" altLang="en-US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erdos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#.</a:t>
            </a: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E7191C9A-D95F-AF18-A083-E69607DC49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590F695-BC87-C344-BFFE-F67EED2DC9CE}" type="slidenum">
              <a:rPr lang="en-US" altLang="en-US" sz="1300" smtClean="0"/>
              <a:pPr>
                <a:spcBef>
                  <a:spcPct val="0"/>
                </a:spcBef>
              </a:pPr>
              <a:t>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E76D4165-77FA-A0C6-327B-EC54FF9356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9DC50768-4D85-A898-D944-78043FC51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E506A53F-AF07-68A2-4CC8-3FC243ECC8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387E5DD-0846-CB43-A921-01C00B13B549}" type="slidenum">
              <a:rPr lang="en-US" altLang="en-US" sz="1300" smtClean="0"/>
              <a:pPr>
                <a:spcBef>
                  <a:spcPct val="0"/>
                </a:spcBef>
              </a:pPr>
              <a:t>9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EAFAC5-81F9-2D41-AD8D-839440928D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EE2000-1341-3A06-98A8-D898FE54C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1FD1A6-E155-B908-BD53-907EE186A3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2A71D-833B-9846-9D32-D200644D18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676875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D742A0-10C1-F29D-5ED1-5D068C7B8F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830BBD-56C5-954D-EDD0-ECA7225E5E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FF1A54-A602-BD30-DBAE-88CF346209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CAB0-5700-2A4F-962C-C5DD5BDD4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69092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6FACE2-8935-9E8D-EA96-54C72E5665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6B34EC-D606-5583-96DD-2514721E82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607945-9221-7196-4C4C-97E98FADEE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316EA-B2E2-C345-9F9D-3C6BC087A2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693475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491107-FC57-8ADC-17E4-B01E9FFBC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726885-8D3D-81AA-C1B9-E1A982026A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D60918-972B-61B7-0F0C-E84F83CFDD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29328-DEB2-A246-A701-A4F782D915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439340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02F8A8-CD96-2490-E8D5-49FB5C4DFA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631BAA-3F8D-5003-F555-C86AB462AA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2C35BC-CBAA-2488-DC48-162D9F0888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E2CED-659A-DD4E-9A5B-8A71933F03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671682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11B29-093D-0633-BEC1-FA5DE48BC5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B68266-EF63-61A4-ADC4-E5FFC9D4BE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916AF-2494-6465-19CA-DF142ADA04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79D42-17CC-AB4B-AC54-5D500CB742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68600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8764A31-4177-4902-DA7D-CEB8282D29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097386C-D7D1-AF5C-08A6-EE94F1763E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1EED1ED-F739-E6AB-A6EB-3113363E71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1A71C-045A-FD4F-8356-CFBEE5EDD4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685446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5C1F443-D024-13A0-9843-5CCD94D425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77C28CB-335C-FB85-0A4D-86D6A0923F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DA307A8-4EEF-E61E-3615-B0616EB3E7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975E5-E61E-E041-AF9B-7199F8F9E7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315145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6CA3020-1D35-D73F-86DF-4161ED5781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56AFE98-C425-530E-A237-CD23423AA1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FC1DB42-5A88-A4B9-9643-7598272472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656BF-656B-7841-8FAB-233A0DA7BD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135498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FB57F8-4964-BA96-69A6-1DFB03F046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D8A48-0F4A-F586-428B-A6372E88B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DFD94D-7C0C-3364-9A04-06EBF248E4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16194-2319-DF43-9A1D-63A7BA3D02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39685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5A3D72-F46E-7F97-30EE-B22CF035F2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8B756-61E2-FB87-9B5A-9DE5FEEEF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C9B6F-9B77-F5C5-2304-EE2FF078A1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D1F5B-C7F9-E54E-8E32-4E0779A2D0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157709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8BC84D7-B43F-17EC-77C1-4809D9330C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78B9121-CB9F-B68D-5493-1922F47AD8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800DDE4-FA75-C658-B807-726A4EF7E43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BB65794-7F7C-6C2B-6D3C-B1C2944622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03EA5A0-5526-B573-8D73-946DABEFF5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E30B78C-2823-4643-93EC-5A640E4311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1" r:id="rId1"/>
    <p:sldLayoutId id="2147484552" r:id="rId2"/>
    <p:sldLayoutId id="2147484553" r:id="rId3"/>
    <p:sldLayoutId id="2147484554" r:id="rId4"/>
    <p:sldLayoutId id="2147484555" r:id="rId5"/>
    <p:sldLayoutId id="2147484556" r:id="rId6"/>
    <p:sldLayoutId id="2147484557" r:id="rId7"/>
    <p:sldLayoutId id="2147484558" r:id="rId8"/>
    <p:sldLayoutId id="2147484559" r:id="rId9"/>
    <p:sldLayoutId id="2147484560" r:id="rId10"/>
    <p:sldLayoutId id="2147484561" r:id="rId11"/>
  </p:sldLayoutIdLst>
  <p:transition spd="med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/>
          <a:ea typeface="ＭＳ Ｐゴシック" pitchFamily="-111" charset="-128"/>
          <a:cs typeface="ＭＳ Ｐゴシック" pitchFamily="-11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ＭＳ Ｐゴシック" pitchFamily="-111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>
            <a:extLst>
              <a:ext uri="{FF2B5EF4-FFF2-40B4-BE49-F238E27FC236}">
                <a16:creationId xmlns:a16="http://schemas.microsoft.com/office/drawing/2014/main" id="{F907ACBE-B38A-8571-71F1-6D1B55AE5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733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361" tIns="44680" rIns="89361" bIns="4468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0">
                <a:solidFill>
                  <a:schemeClr val="tx2"/>
                </a:solidFill>
              </a:rPr>
              <a:t>CS 425 / ECE 428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0">
                <a:solidFill>
                  <a:schemeClr val="tx2"/>
                </a:solidFill>
              </a:rPr>
              <a:t>Distributed Systems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0">
                <a:solidFill>
                  <a:schemeClr val="tx2"/>
                </a:solidFill>
              </a:rPr>
              <a:t>Fall 2025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A578E795-6292-E57F-2F28-0B5975E00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390900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361" tIns="44680" rIns="89361" bIns="4468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700"/>
              <a:t>Indranil Gupta (Indy)</a:t>
            </a:r>
          </a:p>
          <a:p>
            <a:pPr algn="ctr" eaLnBrk="1" hangingPunct="1">
              <a:buFontTx/>
              <a:buNone/>
            </a:pPr>
            <a:r>
              <a:rPr lang="en-US" altLang="en-US" sz="2700"/>
              <a:t>W/ Aishwarya Ganesan</a:t>
            </a:r>
          </a:p>
          <a:p>
            <a:pPr algn="ctr" eaLnBrk="1" hangingPunct="1">
              <a:buFontTx/>
              <a:buNone/>
            </a:pPr>
            <a:r>
              <a:rPr lang="en-US" altLang="en-US" sz="2700" i="1"/>
              <a:t>Lecture 22: Structure of Networks</a:t>
            </a:r>
            <a:endParaRPr lang="en-US" altLang="en-US" sz="2700" i="1">
              <a:solidFill>
                <a:srgbClr val="17375E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0664A4A-0DDA-B344-DC70-2D476D8A5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4706938"/>
            <a:ext cx="202723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All slides © IG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41FAA7A-28FE-B7D3-DB1D-F58FF2C59969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Power Law Graphs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33794" name="Group 2">
            <a:extLst>
              <a:ext uri="{FF2B5EF4-FFF2-40B4-BE49-F238E27FC236}">
                <a16:creationId xmlns:a16="http://schemas.microsoft.com/office/drawing/2014/main" id="{8F9D85A6-3361-F7A6-40B1-9842C141C2FB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1428750"/>
            <a:ext cx="8562975" cy="3733800"/>
            <a:chOff x="304800" y="1428750"/>
            <a:chExt cx="8562975" cy="3733800"/>
          </a:xfrm>
        </p:grpSpPr>
        <p:sp>
          <p:nvSpPr>
            <p:cNvPr id="33796" name="Line 1026">
              <a:extLst>
                <a:ext uri="{FF2B5EF4-FFF2-40B4-BE49-F238E27FC236}">
                  <a16:creationId xmlns:a16="http://schemas.microsoft.com/office/drawing/2014/main" id="{EC68EC64-082E-3840-3ACA-B266975EAB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2600" y="1428750"/>
              <a:ext cx="0" cy="3200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stealth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797" name="Line 1027">
              <a:extLst>
                <a:ext uri="{FF2B5EF4-FFF2-40B4-BE49-F238E27FC236}">
                  <a16:creationId xmlns:a16="http://schemas.microsoft.com/office/drawing/2014/main" id="{388A7232-4B3F-5A15-44A4-9F47A4EDD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0650" y="4283075"/>
              <a:ext cx="6553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798" name="Text Box 1028">
              <a:extLst>
                <a:ext uri="{FF2B5EF4-FFF2-40B4-BE49-F238E27FC236}">
                  <a16:creationId xmlns:a16="http://schemas.microsoft.com/office/drawing/2014/main" id="{2BFFE64F-E021-8B74-57F9-F0A25572D9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392972">
              <a:off x="-985838" y="2967038"/>
              <a:ext cx="30384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/>
                <a:t>log (number of nodes)</a:t>
              </a:r>
            </a:p>
          </p:txBody>
        </p:sp>
        <p:sp>
          <p:nvSpPr>
            <p:cNvPr id="33799" name="Text Box 1029">
              <a:extLst>
                <a:ext uri="{FF2B5EF4-FFF2-40B4-BE49-F238E27FC236}">
                  <a16:creationId xmlns:a16="http://schemas.microsoft.com/office/drawing/2014/main" id="{BCF62ED2-E229-192A-1B10-02F53555CC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4705350"/>
              <a:ext cx="274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/>
                <a:t>log (node degree=</a:t>
              </a:r>
              <a:r>
                <a:rPr lang="en-US" altLang="en-US" sz="2400" b="1" i="1"/>
                <a:t>k</a:t>
              </a:r>
              <a:r>
                <a:rPr lang="en-US" altLang="en-US" sz="2400" b="1"/>
                <a:t>)</a:t>
              </a:r>
            </a:p>
          </p:txBody>
        </p:sp>
        <p:sp>
          <p:nvSpPr>
            <p:cNvPr id="33800" name="Line 1031">
              <a:extLst>
                <a:ext uri="{FF2B5EF4-FFF2-40B4-BE49-F238E27FC236}">
                  <a16:creationId xmlns:a16="http://schemas.microsoft.com/office/drawing/2014/main" id="{E2D18826-5587-4A78-B6C9-30B1751BC7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2600" y="1657350"/>
              <a:ext cx="5715000" cy="259080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1" name="Text Box 1032">
              <a:extLst>
                <a:ext uri="{FF2B5EF4-FFF2-40B4-BE49-F238E27FC236}">
                  <a16:creationId xmlns:a16="http://schemas.microsoft.com/office/drawing/2014/main" id="{8E8518E3-5641-2BB2-DEAD-6CDB6C6D2E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72200" y="3200400"/>
              <a:ext cx="1479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8000"/>
                  </a:solidFill>
                </a:rPr>
                <a:t>Power law</a:t>
              </a:r>
            </a:p>
          </p:txBody>
        </p:sp>
        <p:sp>
          <p:nvSpPr>
            <p:cNvPr id="33802" name="Freeform 1033">
              <a:extLst>
                <a:ext uri="{FF2B5EF4-FFF2-40B4-BE49-F238E27FC236}">
                  <a16:creationId xmlns:a16="http://schemas.microsoft.com/office/drawing/2014/main" id="{54F6EEAE-DC52-944E-F5B4-DC0276D0C0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00" y="2571750"/>
              <a:ext cx="2209800" cy="1676400"/>
            </a:xfrm>
            <a:custGeom>
              <a:avLst/>
              <a:gdLst>
                <a:gd name="T0" fmla="*/ 0 w 1344"/>
                <a:gd name="T1" fmla="*/ 2147483646 h 1216"/>
                <a:gd name="T2" fmla="*/ 2147483646 w 1344"/>
                <a:gd name="T3" fmla="*/ 2147483646 h 1216"/>
                <a:gd name="T4" fmla="*/ 2147483646 w 1344"/>
                <a:gd name="T5" fmla="*/ 2147483646 h 1216"/>
                <a:gd name="T6" fmla="*/ 2147483646 w 1344"/>
                <a:gd name="T7" fmla="*/ 2147483646 h 1216"/>
                <a:gd name="T8" fmla="*/ 2147483646 w 1344"/>
                <a:gd name="T9" fmla="*/ 2147483646 h 1216"/>
                <a:gd name="T10" fmla="*/ 2147483646 w 1344"/>
                <a:gd name="T11" fmla="*/ 2147483646 h 12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44" h="1216">
                  <a:moveTo>
                    <a:pt x="0" y="16"/>
                  </a:moveTo>
                  <a:cubicBezTo>
                    <a:pt x="124" y="8"/>
                    <a:pt x="248" y="0"/>
                    <a:pt x="384" y="16"/>
                  </a:cubicBezTo>
                  <a:cubicBezTo>
                    <a:pt x="520" y="32"/>
                    <a:pt x="696" y="56"/>
                    <a:pt x="816" y="112"/>
                  </a:cubicBezTo>
                  <a:cubicBezTo>
                    <a:pt x="936" y="168"/>
                    <a:pt x="1032" y="264"/>
                    <a:pt x="1104" y="352"/>
                  </a:cubicBezTo>
                  <a:cubicBezTo>
                    <a:pt x="1176" y="440"/>
                    <a:pt x="1208" y="496"/>
                    <a:pt x="1248" y="640"/>
                  </a:cubicBezTo>
                  <a:cubicBezTo>
                    <a:pt x="1288" y="784"/>
                    <a:pt x="1328" y="1120"/>
                    <a:pt x="1344" y="1216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Text Box 1034">
              <a:extLst>
                <a:ext uri="{FF2B5EF4-FFF2-40B4-BE49-F238E27FC236}">
                  <a16:creationId xmlns:a16="http://schemas.microsoft.com/office/drawing/2014/main" id="{A42AA9BA-FFA4-9688-BA85-EA77B8D03F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00" y="3810000"/>
              <a:ext cx="167163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00FF"/>
                  </a:solidFill>
                </a:rPr>
                <a:t>Exponential</a:t>
              </a:r>
            </a:p>
          </p:txBody>
        </p:sp>
        <p:sp>
          <p:nvSpPr>
            <p:cNvPr id="33804" name="Freeform 1035">
              <a:extLst>
                <a:ext uri="{FF2B5EF4-FFF2-40B4-BE49-F238E27FC236}">
                  <a16:creationId xmlns:a16="http://schemas.microsoft.com/office/drawing/2014/main" id="{91D9DB62-11F3-1649-C85C-62A8C2ABFA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00" y="2038350"/>
              <a:ext cx="4114800" cy="2209800"/>
            </a:xfrm>
            <a:custGeom>
              <a:avLst/>
              <a:gdLst>
                <a:gd name="T0" fmla="*/ 0 w 2688"/>
                <a:gd name="T1" fmla="*/ 0 h 1584"/>
                <a:gd name="T2" fmla="*/ 2147483646 w 2688"/>
                <a:gd name="T3" fmla="*/ 2147483646 h 1584"/>
                <a:gd name="T4" fmla="*/ 2147483646 w 2688"/>
                <a:gd name="T5" fmla="*/ 2147483646 h 1584"/>
                <a:gd name="T6" fmla="*/ 2147483646 w 2688"/>
                <a:gd name="T7" fmla="*/ 2147483646 h 1584"/>
                <a:gd name="T8" fmla="*/ 2147483646 w 2688"/>
                <a:gd name="T9" fmla="*/ 2147483646 h 1584"/>
                <a:gd name="T10" fmla="*/ 2147483646 w 2688"/>
                <a:gd name="T11" fmla="*/ 2147483646 h 15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88" h="1584">
                  <a:moveTo>
                    <a:pt x="0" y="0"/>
                  </a:moveTo>
                  <a:cubicBezTo>
                    <a:pt x="116" y="4"/>
                    <a:pt x="232" y="8"/>
                    <a:pt x="384" y="48"/>
                  </a:cubicBezTo>
                  <a:cubicBezTo>
                    <a:pt x="536" y="88"/>
                    <a:pt x="760" y="160"/>
                    <a:pt x="912" y="240"/>
                  </a:cubicBezTo>
                  <a:cubicBezTo>
                    <a:pt x="1064" y="320"/>
                    <a:pt x="1128" y="400"/>
                    <a:pt x="1296" y="528"/>
                  </a:cubicBezTo>
                  <a:cubicBezTo>
                    <a:pt x="1464" y="656"/>
                    <a:pt x="1688" y="832"/>
                    <a:pt x="1920" y="1008"/>
                  </a:cubicBezTo>
                  <a:cubicBezTo>
                    <a:pt x="2152" y="1184"/>
                    <a:pt x="2560" y="1488"/>
                    <a:pt x="2688" y="1584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Text Box 1036">
              <a:extLst>
                <a:ext uri="{FF2B5EF4-FFF2-40B4-BE49-F238E27FC236}">
                  <a16:creationId xmlns:a16="http://schemas.microsoft.com/office/drawing/2014/main" id="{3DE2F81B-ACA4-15A1-B469-729DAD0FF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800" y="3486150"/>
              <a:ext cx="174942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</a:rPr>
                <a:t>Heavy tailed</a:t>
              </a:r>
            </a:p>
          </p:txBody>
        </p:sp>
        <p:sp>
          <p:nvSpPr>
            <p:cNvPr id="33806" name="Text Box 1037">
              <a:extLst>
                <a:ext uri="{FF2B5EF4-FFF2-40B4-BE49-F238E27FC236}">
                  <a16:creationId xmlns:a16="http://schemas.microsoft.com/office/drawing/2014/main" id="{11D8DAD4-3D98-CC69-8EBA-79E035C193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0" y="4435475"/>
              <a:ext cx="1841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07" name="Text Box 1038">
              <a:extLst>
                <a:ext uri="{FF2B5EF4-FFF2-40B4-BE49-F238E27FC236}">
                  <a16:creationId xmlns:a16="http://schemas.microsoft.com/office/drawing/2014/main" id="{278294D3-7312-F5AA-0B64-4E121CBC24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125" y="4248150"/>
              <a:ext cx="5594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1                 10                   100               1000</a:t>
              </a:r>
            </a:p>
          </p:txBody>
        </p:sp>
        <p:sp>
          <p:nvSpPr>
            <p:cNvPr id="33808" name="Text Box 1039">
              <a:extLst>
                <a:ext uri="{FF2B5EF4-FFF2-40B4-BE49-F238E27FC236}">
                  <a16:creationId xmlns:a16="http://schemas.microsoft.com/office/drawing/2014/main" id="{DA96A54A-2328-6081-B534-1C867DB2CE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394185">
              <a:off x="141288" y="2720975"/>
              <a:ext cx="2613025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1  100   10000   1M</a:t>
              </a:r>
            </a:p>
          </p:txBody>
        </p:sp>
        <p:sp>
          <p:nvSpPr>
            <p:cNvPr id="33809" name="Text Box 1040">
              <a:extLst>
                <a:ext uri="{FF2B5EF4-FFF2-40B4-BE49-F238E27FC236}">
                  <a16:creationId xmlns:a16="http://schemas.microsoft.com/office/drawing/2014/main" id="{D04C2A33-B16B-9C25-483C-07BE77B9F5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1524000"/>
              <a:ext cx="46132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Number of nodes with degree </a:t>
              </a:r>
              <a:r>
                <a:rPr lang="en-US" altLang="en-US" sz="2400" i="1"/>
                <a:t>k</a:t>
              </a:r>
              <a:r>
                <a:rPr lang="en-US" altLang="en-US" sz="2400"/>
                <a:t> is ~ </a:t>
              </a:r>
            </a:p>
          </p:txBody>
        </p:sp>
        <p:graphicFrame>
          <p:nvGraphicFramePr>
            <p:cNvPr id="33810" name="Object 1041">
              <a:extLst>
                <a:ext uri="{FF2B5EF4-FFF2-40B4-BE49-F238E27FC236}">
                  <a16:creationId xmlns:a16="http://schemas.microsoft.com/office/drawing/2014/main" id="{4814FBB9-FE73-CB25-3DD0-69C8BC5F010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286750" y="1495425"/>
            <a:ext cx="581025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5854700" imgH="4686300" progId="Equation.3">
                    <p:embed/>
                  </p:oleObj>
                </mc:Choice>
                <mc:Fallback>
                  <p:oleObj name="Equation" r:id="rId3" imgW="5854700" imgH="4686300" progId="Equation.3">
                    <p:embed/>
                    <p:pic>
                      <p:nvPicPr>
                        <p:cNvPr id="0" name="Object 10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86750" y="1495425"/>
                          <a:ext cx="581025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811" name="Line 1042">
              <a:extLst>
                <a:ext uri="{FF2B5EF4-FFF2-40B4-BE49-F238E27FC236}">
                  <a16:creationId xmlns:a16="http://schemas.microsoft.com/office/drawing/2014/main" id="{D11277CC-146A-4FB0-ECAB-322A4139CE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05600" y="2057400"/>
              <a:ext cx="0" cy="1066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5" name="Slide Number Placeholder 1">
            <a:extLst>
              <a:ext uri="{FF2B5EF4-FFF2-40B4-BE49-F238E27FC236}">
                <a16:creationId xmlns:a16="http://schemas.microsoft.com/office/drawing/2014/main" id="{995A7C56-6DCA-E638-B8C4-EE1600705C64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8A7CD32B-5C59-334D-852C-17770995B764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Content Placeholder 2">
            <a:extLst>
              <a:ext uri="{FF2B5EF4-FFF2-40B4-BE49-F238E27FC236}">
                <a16:creationId xmlns:a16="http://schemas.microsoft.com/office/drawing/2014/main" id="{D637CFB5-1535-CB5F-D292-7C45B7510B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2000">
                <a:ea typeface="ＭＳ Ｐゴシック" panose="020B0600070205080204" pitchFamily="34" charset="-128"/>
              </a:rPr>
              <a:t>A lot of small world networks are power law graphs 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1600">
                <a:ea typeface="ＭＳ Ｐゴシック" panose="020B0600070205080204" pitchFamily="34" charset="-128"/>
              </a:rPr>
              <a:t>Internet backbone, telephone call graph, protein networks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1600">
                <a:ea typeface="ＭＳ Ｐゴシック" panose="020B0600070205080204" pitchFamily="34" charset="-128"/>
              </a:rPr>
              <a:t>WWW is a small-world graph and also a power-law graph with α=2.1-2.4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1600">
                <a:ea typeface="ＭＳ Ｐゴシック" panose="020B0600070205080204" pitchFamily="34" charset="-128"/>
              </a:rPr>
              <a:t>Gnutella p2p system network has heavy-tailed degree distribution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000">
                <a:ea typeface="ＭＳ Ｐゴシック" panose="020B0600070205080204" pitchFamily="34" charset="-128"/>
              </a:rPr>
              <a:t>Power law networks also called </a:t>
            </a:r>
            <a:r>
              <a:rPr lang="en-US" altLang="en-US" sz="2000" i="1">
                <a:ea typeface="ＭＳ Ｐゴシック" panose="020B0600070205080204" pitchFamily="34" charset="-128"/>
              </a:rPr>
              <a:t>scale-free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1600">
                <a:ea typeface="ＭＳ Ｐゴシック" panose="020B0600070205080204" pitchFamily="34" charset="-128"/>
              </a:rPr>
              <a:t>Gnutella has 3.4 edges per vertex, </a:t>
            </a:r>
            <a:r>
              <a:rPr lang="en-US" altLang="en-US" sz="1600" i="1">
                <a:ea typeface="ＭＳ Ｐゴシック" panose="020B0600070205080204" pitchFamily="34" charset="-128"/>
              </a:rPr>
              <a:t>independent of scale (i.e., number of vertices)</a:t>
            </a:r>
          </a:p>
          <a:p>
            <a:pPr eaLnBrk="1" hangingPunct="1"/>
            <a:endParaRPr lang="en-US" altLang="en-US" sz="2000">
              <a:ea typeface="ＭＳ Ｐゴシック" panose="020B0600070205080204" pitchFamily="34" charset="-128"/>
            </a:endParaRPr>
          </a:p>
          <a:p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006F02-7B0E-8CBA-8093-257245E945CD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Small-world and Power-Law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35843" name="Slide Number Placeholder 1">
            <a:extLst>
              <a:ext uri="{FF2B5EF4-FFF2-40B4-BE49-F238E27FC236}">
                <a16:creationId xmlns:a16="http://schemas.microsoft.com/office/drawing/2014/main" id="{8092F157-FAC8-60D3-DD38-EC0970FA5AC2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8A335304-9460-2E4D-B1E2-051D588535BC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id="{066E6D3E-CFFD-A9C9-D1C6-DD81162F8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57350"/>
            <a:ext cx="5715000" cy="2971800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sz="2000" dirty="0">
                <a:latin typeface="+mj-lt"/>
              </a:rPr>
              <a:t>Not all small world networks are power law 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sz="1600" dirty="0">
                <a:latin typeface="+mj-lt"/>
              </a:rPr>
              <a:t>E.g., co-author networks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sz="2000" dirty="0">
                <a:latin typeface="+mj-lt"/>
              </a:rPr>
              <a:t>Not all power-law networks are small world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sz="1600" dirty="0">
                <a:latin typeface="+mj-lt"/>
              </a:rPr>
              <a:t>E.g., Disconnected power-law networks</a:t>
            </a:r>
          </a:p>
          <a:p>
            <a:pPr eaLnBrk="1" hangingPunct="1">
              <a:defRPr/>
            </a:pPr>
            <a:endParaRPr lang="en-US" sz="2000" dirty="0">
              <a:latin typeface="+mj-lt"/>
            </a:endParaRPr>
          </a:p>
          <a:p>
            <a:pPr>
              <a:defRPr/>
            </a:pPr>
            <a:endParaRPr lang="en-US" sz="2000" dirty="0">
              <a:latin typeface="+mj-lt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41E81B-9C92-BFFE-D63B-81BF8C63AC36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Small-world </a:t>
            </a:r>
            <a:r>
              <a:rPr lang="en-US" sz="3200" b="1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≠ </a:t>
            </a: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Power-Law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37891" name="Slide Number Placeholder 1">
            <a:extLst>
              <a:ext uri="{FF2B5EF4-FFF2-40B4-BE49-F238E27FC236}">
                <a16:creationId xmlns:a16="http://schemas.microsoft.com/office/drawing/2014/main" id="{47AA12EF-F831-D29B-34AC-86B2B5A32D9E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92F856C2-190A-7845-A85C-1EE9DD325E5F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Content Placeholder 2">
            <a:extLst>
              <a:ext uri="{FF2B5EF4-FFF2-40B4-BE49-F238E27FC236}">
                <a16:creationId xmlns:a16="http://schemas.microsoft.com/office/drawing/2014/main" id="{4CF27E0C-AC78-C61F-A5F7-0F5867D9C6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352550"/>
            <a:ext cx="5715000" cy="2971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Most nodes have small degree, but a few nodes have high degree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Attacks on small world networks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ea typeface="ＭＳ Ｐゴシック" panose="020B0600070205080204" pitchFamily="34" charset="-128"/>
              </a:rPr>
              <a:t>Killing a large number of randomly chosen nodes does not disconnect graph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ea typeface="ＭＳ Ｐゴシック" panose="020B0600070205080204" pitchFamily="34" charset="-128"/>
              </a:rPr>
              <a:t>Killing a few high-degree nodes will disconnect graph</a:t>
            </a:r>
          </a:p>
          <a:p>
            <a:pPr eaLnBrk="1" hangingPunct="1">
              <a:spcBef>
                <a:spcPct val="0"/>
              </a:spcBef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i="1">
                <a:ea typeface="ＭＳ Ｐゴシック" panose="020B0600070205080204" pitchFamily="34" charset="-128"/>
              </a:rPr>
              <a:t>“</a:t>
            </a:r>
            <a:r>
              <a:rPr lang="en-US" altLang="ja-JP" sz="1800" i="1">
                <a:ea typeface="ＭＳ Ｐゴシック" panose="020B0600070205080204" pitchFamily="34" charset="-128"/>
              </a:rPr>
              <a:t>A few (of the many thousand) nutrients are very important to your body</a:t>
            </a:r>
            <a:r>
              <a:rPr lang="ja-JP" altLang="en-US" sz="1800" i="1">
                <a:ea typeface="ＭＳ Ｐゴシック" panose="020B0600070205080204" pitchFamily="34" charset="-128"/>
              </a:rPr>
              <a:t>”</a:t>
            </a:r>
            <a:endParaRPr lang="en-US" altLang="ja-JP" sz="1800" i="1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i="1">
                <a:ea typeface="ＭＳ Ｐゴシック" panose="020B0600070205080204" pitchFamily="34" charset="-128"/>
              </a:rPr>
              <a:t>“</a:t>
            </a:r>
            <a:r>
              <a:rPr lang="en-US" altLang="ja-JP" sz="1800" i="1">
                <a:ea typeface="ＭＳ Ｐゴシック" panose="020B0600070205080204" pitchFamily="34" charset="-128"/>
              </a:rPr>
              <a:t>The Electric Grid is very vulnerable to attacks</a:t>
            </a:r>
            <a:r>
              <a:rPr lang="ja-JP" altLang="en-US" sz="1800" i="1">
                <a:ea typeface="ＭＳ Ｐゴシック" panose="020B0600070205080204" pitchFamily="34" charset="-128"/>
              </a:rPr>
              <a:t>”</a:t>
            </a:r>
            <a:endParaRPr lang="en-US" altLang="en-US" sz="1800" i="1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D9227BB-44B2-96B5-4529-53278CE917CD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Resilience of </a:t>
            </a:r>
            <a:r>
              <a:rPr lang="en-US" sz="3200" kern="0" dirty="0" err="1">
                <a:solidFill>
                  <a:schemeClr val="bg1"/>
                </a:solidFill>
                <a:latin typeface="Whitney-BlackSC" pitchFamily="50" charset="0"/>
              </a:rPr>
              <a:t>Small-world+Power-Law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39939" name="Slide Number Placeholder 1">
            <a:extLst>
              <a:ext uri="{FF2B5EF4-FFF2-40B4-BE49-F238E27FC236}">
                <a16:creationId xmlns:a16="http://schemas.microsoft.com/office/drawing/2014/main" id="{76631631-190B-DE1F-6385-A33825073995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5F6A26FC-6E11-3A41-8BD4-8E2BA4DF7A7D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Content Placeholder 2">
            <a:extLst>
              <a:ext uri="{FF2B5EF4-FFF2-40B4-BE49-F238E27FC236}">
                <a16:creationId xmlns:a16="http://schemas.microsoft.com/office/drawing/2014/main" id="{120AE887-3124-4960-5DA0-B3AD0FFD38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r>
              <a:rPr lang="en-US" altLang="en-US" sz="1800">
                <a:ea typeface="ＭＳ Ｐゴシック" panose="020B0600070205080204" pitchFamily="34" charset="-128"/>
              </a:rPr>
              <a:t>Build shortest-path routes between every pair of vertices</a:t>
            </a:r>
          </a:p>
          <a:p>
            <a:r>
              <a:rPr lang="en-US" altLang="en-US" sz="1800">
                <a:ea typeface="ＭＳ Ｐゴシック" panose="020B0600070205080204" pitchFamily="34" charset="-128"/>
              </a:rPr>
              <a:t>=&gt; Most of these routes will pass via the few high-degree vertices in the graphs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=&gt; High-degree vertices are heavily overloaded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High-degree vertices more likely to suffer congestions or crash</a:t>
            </a:r>
          </a:p>
          <a:p>
            <a:r>
              <a:rPr lang="en-US" altLang="en-US" sz="1800">
                <a:ea typeface="ＭＳ Ｐゴシック" panose="020B0600070205080204" pitchFamily="34" charset="-128"/>
              </a:rPr>
              <a:t>Same phenomenon in Electric power grid</a:t>
            </a:r>
          </a:p>
          <a:p>
            <a:r>
              <a:rPr lang="en-US" altLang="en-US" sz="1800">
                <a:ea typeface="ＭＳ Ｐゴシック" panose="020B0600070205080204" pitchFamily="34" charset="-128"/>
              </a:rPr>
              <a:t>Solution may be to introduce some randomness in path selection; don’t always use shortest path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70E3731-814D-EBBA-602A-7E19A1ED07AD}"/>
              </a:ext>
            </a:extLst>
          </p:cNvPr>
          <p:cNvSpPr txBox="1">
            <a:spLocks/>
          </p:cNvSpPr>
          <p:nvPr/>
        </p:nvSpPr>
        <p:spPr bwMode="auto">
          <a:xfrm>
            <a:off x="152400" y="361950"/>
            <a:ext cx="86868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Routing in Small-world/Power-law Networks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41987" name="Slide Number Placeholder 1">
            <a:extLst>
              <a:ext uri="{FF2B5EF4-FFF2-40B4-BE49-F238E27FC236}">
                <a16:creationId xmlns:a16="http://schemas.microsoft.com/office/drawing/2014/main" id="{FC9B75D5-4AA2-D5FA-9E76-3A5805988442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579EC8D9-0C6E-774F-8611-9092CDF02E64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Content Placeholder 2">
            <a:extLst>
              <a:ext uri="{FF2B5EF4-FFF2-40B4-BE49-F238E27FC236}">
                <a16:creationId xmlns:a16="http://schemas.microsoft.com/office/drawing/2014/main" id="{6177630E-EB65-7B8F-747E-22A1873F61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Networks (graphs) are all around us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Man-made networks like Internet, WWW, p2p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Natural networks like protein networks, human social network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Yet, many of these have common characteristics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Small-world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Power-law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Useful to know this: when designing distributed systems that run on such networks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Can better predict how these networks might behave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F9B1061-8927-5D4A-6F10-F752EFF2ECB6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Summary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44035" name="Slide Number Placeholder 1">
            <a:extLst>
              <a:ext uri="{FF2B5EF4-FFF2-40B4-BE49-F238E27FC236}">
                <a16:creationId xmlns:a16="http://schemas.microsoft.com/office/drawing/2014/main" id="{12008712-6307-39B9-D8CD-4D13F2FD6DC3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A6000ADD-8872-E94C-A515-6758C8BA4E70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Content Placeholder 2">
            <a:extLst>
              <a:ext uri="{FF2B5EF4-FFF2-40B4-BE49-F238E27FC236}">
                <a16:creationId xmlns:a16="http://schemas.microsoft.com/office/drawing/2014/main" id="{0F43DBC0-3281-A367-90D6-9FE09B591E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04950"/>
            <a:ext cx="8686800" cy="3352800"/>
          </a:xfrm>
        </p:spPr>
        <p:txBody>
          <a:bodyPr/>
          <a:lstStyle/>
          <a:p>
            <a:r>
              <a:rPr lang="en-US" altLang="en-US" sz="1800" dirty="0">
                <a:ea typeface="ＭＳ Ｐゴシック" panose="020B0600070205080204" pitchFamily="34" charset="-128"/>
              </a:rPr>
              <a:t>HW4 released, due 12/4 (Thursday)</a:t>
            </a:r>
          </a:p>
          <a:p>
            <a:pPr lvl="1"/>
            <a:r>
              <a:rPr lang="en-US" altLang="en-US" sz="1200" dirty="0">
                <a:ea typeface="ＭＳ Ｐゴシック" panose="020B0600070205080204" pitchFamily="34" charset="-128"/>
              </a:rPr>
              <a:t>Deadline will creep up on you! Start a problem as soon as the topic is discussed</a:t>
            </a:r>
          </a:p>
          <a:p>
            <a:r>
              <a:rPr lang="en-US" altLang="en-US" sz="1800" dirty="0">
                <a:ea typeface="ＭＳ Ｐゴシック" panose="020B0600070205080204" pitchFamily="34" charset="-128"/>
              </a:rPr>
              <a:t>HW4 and MP4 due soon after Thanksgiving/Fall Break, so please start soon!</a:t>
            </a:r>
          </a:p>
          <a:p>
            <a:r>
              <a:rPr lang="en-US" altLang="en-US" sz="1800" dirty="0">
                <a:ea typeface="ＭＳ Ｐゴシック" panose="020B0600070205080204" pitchFamily="34" charset="-128"/>
              </a:rPr>
              <a:t>MP3 due Sunday 11/9, demos on 11/10</a:t>
            </a:r>
          </a:p>
          <a:p>
            <a:r>
              <a:rPr lang="en-US" altLang="en-US" sz="1800" dirty="0">
                <a:ea typeface="ＭＳ Ｐゴシック" panose="020B0600070205080204" pitchFamily="34" charset="-128"/>
              </a:rPr>
              <a:t>Final Exam: See Piazza</a:t>
            </a:r>
            <a:endParaRPr lang="en-US" altLang="en-US" sz="1400" dirty="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032DD6E-89ED-8BD2-C6F0-34C40C4D5A31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Announcements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46083" name="Slide Number Placeholder 1">
            <a:extLst>
              <a:ext uri="{FF2B5EF4-FFF2-40B4-BE49-F238E27FC236}">
                <a16:creationId xmlns:a16="http://schemas.microsoft.com/office/drawing/2014/main" id="{9ABB1DC0-F551-BA9E-FA67-2A8A5B755784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D2B881D-A0EC-CD42-8DB8-1C145D2CAE8F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id="{DC8A2A15-4FE3-00F2-0F5F-06DCAA7F3D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76350"/>
            <a:ext cx="6553200" cy="29718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Has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vertices</a:t>
            </a:r>
            <a:r>
              <a:rPr lang="en-US" altLang="en-US" sz="2400">
                <a:ea typeface="ＭＳ Ｐゴシック" panose="020B0600070205080204" pitchFamily="34" charset="-128"/>
              </a:rPr>
              <a:t> (i.e., nodes)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E.g., in the Facebook graph, each user = a vertex (or a node)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Has </a:t>
            </a:r>
            <a:r>
              <a:rPr lang="en-US" altLang="en-US" sz="2400">
                <a:solidFill>
                  <a:srgbClr val="0000FF"/>
                </a:solidFill>
                <a:ea typeface="ＭＳ Ｐゴシック" panose="020B0600070205080204" pitchFamily="34" charset="-128"/>
              </a:rPr>
              <a:t>edges </a:t>
            </a:r>
            <a:r>
              <a:rPr lang="en-US" altLang="en-US" sz="2400">
                <a:ea typeface="ＭＳ Ｐゴシック" panose="020B0600070205080204" pitchFamily="34" charset="-128"/>
              </a:rPr>
              <a:t>that connect pairs of vertices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E.g., in the Facebook graph, a friend relationship = an edge</a:t>
            </a: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3DC3764A-D5F6-FB94-CDD8-36075BDB48B8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What’s a Network/Graph?</a:t>
            </a:r>
            <a:endParaRPr lang="en-US" altLang="en-US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17411" name="Slide Number Placeholder 1">
            <a:extLst>
              <a:ext uri="{FF2B5EF4-FFF2-40B4-BE49-F238E27FC236}">
                <a16:creationId xmlns:a16="http://schemas.microsoft.com/office/drawing/2014/main" id="{ADD15BC9-C8AF-5981-0640-0D8C515F865D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03203E49-9552-C742-AB1B-42E85EB6FAC9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t Placeholder 2">
            <a:extLst>
              <a:ext uri="{FF2B5EF4-FFF2-40B4-BE49-F238E27FC236}">
                <a16:creationId xmlns:a16="http://schemas.microsoft.com/office/drawing/2014/main" id="{89640EC8-6813-F590-2073-3919B2152E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504950"/>
            <a:ext cx="6553200" cy="29718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Large graphs/network are all around us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Internet : vertices are routers/switches and edges are links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World Wide Web: vertices are webpages, and edges are URL links on a webpage pointing to another webpage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Called “Directed” graph as edges are uni-directional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Social networks: Facebook, Twitter, LinkedIn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Biological networks: DNA interaction graphs, ecosystem graphs, etc.</a:t>
            </a:r>
          </a:p>
          <a:p>
            <a:pPr lvl="1"/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03439D1-43AD-E894-B882-1FE05BBF0E47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Lots of Graphs/networks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pic>
        <p:nvPicPr>
          <p:cNvPr id="19459" name="Picture 1">
            <a:extLst>
              <a:ext uri="{FF2B5EF4-FFF2-40B4-BE49-F238E27FC236}">
                <a16:creationId xmlns:a16="http://schemas.microsoft.com/office/drawing/2014/main" id="{6454D12E-E0A2-B194-FB25-4874964AE4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371600"/>
            <a:ext cx="21145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내용 개체 틀 7">
            <a:extLst>
              <a:ext uri="{FF2B5EF4-FFF2-40B4-BE49-F238E27FC236}">
                <a16:creationId xmlns:a16="http://schemas.microsoft.com/office/drawing/2014/main" id="{073F922D-1CF9-9FDA-C8E5-DA36B241F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409950"/>
            <a:ext cx="32004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C00000"/>
              </a:buClr>
              <a:buFontTx/>
              <a:buNone/>
            </a:pPr>
            <a:r>
              <a:rPr lang="en-US" altLang="ko-KR" sz="1200">
                <a:latin typeface="Corbel" panose="020B0503020204020204" pitchFamily="34" charset="0"/>
              </a:rPr>
              <a:t>Source: Wikimedia Commons</a:t>
            </a:r>
            <a:endParaRPr lang="ko-KR" altLang="en-US" sz="1200">
              <a:latin typeface="Corbel" panose="020B0503020204020204" pitchFamily="34" charset="0"/>
            </a:endParaRPr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5B9E0CA0-BBD7-CAF7-EEB6-5BC7033DCBE4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811A4D51-E145-514A-B78F-C1B1C406973A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ontent Placeholder 2">
            <a:extLst>
              <a:ext uri="{FF2B5EF4-FFF2-40B4-BE49-F238E27FC236}">
                <a16:creationId xmlns:a16="http://schemas.microsoft.com/office/drawing/2014/main" id="{728898B7-5DB5-4A2C-BB6E-86692E5FF8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428750"/>
            <a:ext cx="5715000" cy="2971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Structural</a:t>
            </a:r>
            <a:r>
              <a:rPr lang="en-US" altLang="en-US" sz="2000">
                <a:ea typeface="ＭＳ Ｐゴシック" panose="020B0600070205080204" pitchFamily="34" charset="-128"/>
              </a:rPr>
              <a:t>: </a:t>
            </a:r>
            <a:r>
              <a:rPr lang="en-US" altLang="en-US" sz="2000" i="1">
                <a:ea typeface="ＭＳ Ｐゴシック" panose="020B0600070205080204" pitchFamily="34" charset="-128"/>
              </a:rPr>
              <a:t>human population has ~8 B nodes, there are millions of computers on the Internet…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Evolution</a:t>
            </a:r>
            <a:r>
              <a:rPr lang="en-US" altLang="en-US" sz="2000">
                <a:ea typeface="ＭＳ Ｐゴシック" panose="020B0600070205080204" pitchFamily="34" charset="-128"/>
              </a:rPr>
              <a:t>: </a:t>
            </a:r>
            <a:r>
              <a:rPr lang="en-US" altLang="en-US" sz="2000" i="1">
                <a:ea typeface="ＭＳ Ｐゴシック" panose="020B0600070205080204" pitchFamily="34" charset="-128"/>
              </a:rPr>
              <a:t>people make new friends all the time, ISP</a:t>
            </a:r>
            <a:r>
              <a:rPr lang="ja-JP" altLang="en-US" sz="2000" i="1">
                <a:ea typeface="ＭＳ Ｐゴシック" panose="020B0600070205080204" pitchFamily="34" charset="-128"/>
              </a:rPr>
              <a:t>’</a:t>
            </a:r>
            <a:r>
              <a:rPr lang="en-US" altLang="ja-JP" sz="2000" i="1">
                <a:ea typeface="ＭＳ Ｐゴシック" panose="020B0600070205080204" pitchFamily="34" charset="-128"/>
              </a:rPr>
              <a:t>s change hands all the time…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Diversity</a:t>
            </a:r>
            <a:r>
              <a:rPr lang="en-US" altLang="en-US" sz="2000">
                <a:ea typeface="ＭＳ Ｐゴシック" panose="020B0600070205080204" pitchFamily="34" charset="-128"/>
              </a:rPr>
              <a:t>: </a:t>
            </a:r>
            <a:r>
              <a:rPr lang="en-US" altLang="en-US" sz="2000" i="1">
                <a:ea typeface="ＭＳ Ｐゴシック" panose="020B0600070205080204" pitchFamily="34" charset="-128"/>
              </a:rPr>
              <a:t>some people are more popular, some friendships are more important…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Node Complexity</a:t>
            </a:r>
            <a:r>
              <a:rPr lang="en-US" altLang="en-US" sz="2000">
                <a:ea typeface="ＭＳ Ｐゴシック" panose="020B0600070205080204" pitchFamily="34" charset="-128"/>
              </a:rPr>
              <a:t>: </a:t>
            </a:r>
            <a:r>
              <a:rPr lang="en-US" altLang="en-US" sz="2000" i="1">
                <a:ea typeface="ＭＳ Ｐゴシック" panose="020B0600070205080204" pitchFamily="34" charset="-128"/>
              </a:rPr>
              <a:t>Endpoints have different CPUs, Windows is a complicated OS, Mobile devices 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Emergent phenomena</a:t>
            </a:r>
            <a:r>
              <a:rPr lang="en-US" altLang="en-US" sz="2000">
                <a:ea typeface="ＭＳ Ｐゴシック" panose="020B0600070205080204" pitchFamily="34" charset="-128"/>
              </a:rPr>
              <a:t>: simple end behavior </a:t>
            </a:r>
            <a:r>
              <a:rPr lang="en-US" altLang="en-US" sz="2000">
                <a:ea typeface="ＭＳ Ｐゴシック" panose="020B0600070205080204" pitchFamily="34" charset="-128"/>
                <a:sym typeface="Wingdings" pitchFamily="2" charset="2"/>
              </a:rPr>
              <a:t> leads to  complex system-wide behavior.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i="1">
                <a:ea typeface="ＭＳ Ｐゴシック" panose="020B0600070205080204" pitchFamily="34" charset="-128"/>
                <a:sym typeface="Wingdings" pitchFamily="2" charset="2"/>
              </a:rPr>
              <a:t>If we understand the basics of climate, why is weather still so unpredictable?</a:t>
            </a:r>
            <a:endParaRPr lang="en-US" altLang="en-US" sz="1600" i="1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FCABB50-9FBE-2FE3-F5D7-8EA858D890ED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Complexity of Networks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1507" name="Slide Number Placeholder 1">
            <a:extLst>
              <a:ext uri="{FF2B5EF4-FFF2-40B4-BE49-F238E27FC236}">
                <a16:creationId xmlns:a16="http://schemas.microsoft.com/office/drawing/2014/main" id="{C926B7B0-FBCF-0D9A-E23D-3B421E015120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5E167857-4129-D440-8DFD-9E6CE91C6F29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>
            <a:extLst>
              <a:ext uri="{FF2B5EF4-FFF2-40B4-BE49-F238E27FC236}">
                <a16:creationId xmlns:a16="http://schemas.microsoft.com/office/drawing/2014/main" id="{612A19C4-158C-CCF8-810F-2F0755532C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000" dirty="0">
                <a:ea typeface="ＭＳ Ｐゴシック" panose="020B0600070205080204" pitchFamily="34" charset="-128"/>
              </a:rPr>
              <a:t>“Six degrees of Kevin Bacon”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Milgram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 dirty="0">
                <a:ea typeface="ＭＳ Ｐゴシック" panose="020B0600070205080204" pitchFamily="34" charset="-128"/>
              </a:rPr>
              <a:t>s experiment in 1970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Recent work on shows similarities between the structures of: Internet, WWW, human social networks, p2p overlays, Electric power grid, protein networks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These networks have “</a:t>
            </a:r>
            <a:r>
              <a:rPr lang="en-US" altLang="ja-JP" sz="2000" dirty="0">
                <a:ea typeface="ＭＳ Ｐゴシック" panose="020B0600070205080204" pitchFamily="34" charset="-128"/>
              </a:rPr>
              <a:t>evolved naturally”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Many of these are “</a:t>
            </a:r>
            <a:r>
              <a:rPr lang="en-US" altLang="ja-JP" sz="2000" dirty="0">
                <a:solidFill>
                  <a:srgbClr val="FF9933"/>
                </a:solidFill>
                <a:ea typeface="ＭＳ Ｐゴシック" panose="020B0600070205080204" pitchFamily="34" charset="-128"/>
              </a:rPr>
              <a:t>small world networks</a:t>
            </a:r>
            <a:r>
              <a:rPr lang="en-US" altLang="en-US" sz="2000" dirty="0">
                <a:ea typeface="ＭＳ Ｐゴシック" panose="020B0600070205080204" pitchFamily="34" charset="-128"/>
              </a:rPr>
              <a:t>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7246928-3401-91D5-8214-676A524220BC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Network Structure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3555" name="Slide Number Placeholder 1">
            <a:extLst>
              <a:ext uri="{FF2B5EF4-FFF2-40B4-BE49-F238E27FC236}">
                <a16:creationId xmlns:a16="http://schemas.microsoft.com/office/drawing/2014/main" id="{514ADF7C-C705-F2DB-12AD-206ECEFD3E62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7916853D-158A-D04E-B5E0-65C70C0DF206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id="{3B820EE1-F8FA-6477-78B2-535EDA4AF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047750"/>
            <a:ext cx="5715000" cy="29718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en-US" sz="2000" dirty="0">
              <a:solidFill>
                <a:srgbClr val="FF6600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>
                <a:solidFill>
                  <a:srgbClr val="FF6600"/>
                </a:solidFill>
              </a:rPr>
              <a:t>Clustering Coefficient</a:t>
            </a:r>
            <a:r>
              <a:rPr lang="en-US" sz="2400" dirty="0"/>
              <a:t>: CC</a:t>
            </a:r>
          </a:p>
          <a:p>
            <a:pPr marL="914400" lvl="2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dirty="0" err="1"/>
              <a:t>Pr</a:t>
            </a:r>
            <a:r>
              <a:rPr lang="en-US" sz="1800" dirty="0"/>
              <a:t>(A-B edge, given an A-C edge and a C-B edge)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>
                <a:solidFill>
                  <a:srgbClr val="0000FF"/>
                </a:solidFill>
              </a:rPr>
              <a:t>Path Length </a:t>
            </a:r>
            <a:r>
              <a:rPr lang="en-US" sz="2400" dirty="0"/>
              <a:t>of shortest path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Extended Ring graph: high CC, long paths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Random graph: low CC, short paths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Small World Networks: high CC, short paths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2A9257D-C3DB-82F9-292D-0C17242FAE75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Two Important Network Properties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25603" name="Group 21">
            <a:extLst>
              <a:ext uri="{FF2B5EF4-FFF2-40B4-BE49-F238E27FC236}">
                <a16:creationId xmlns:a16="http://schemas.microsoft.com/office/drawing/2014/main" id="{BDD80FB1-8EBE-ACE3-30AC-C40EB821AB9B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1962150"/>
            <a:ext cx="1371600" cy="1327150"/>
            <a:chOff x="5638800" y="2190750"/>
            <a:chExt cx="1371600" cy="1327355"/>
          </a:xfrm>
        </p:grpSpPr>
        <p:pic>
          <p:nvPicPr>
            <p:cNvPr id="25608" name="Picture 1">
              <a:extLst>
                <a:ext uri="{FF2B5EF4-FFF2-40B4-BE49-F238E27FC236}">
                  <a16:creationId xmlns:a16="http://schemas.microsoft.com/office/drawing/2014/main" id="{B5EED115-31B3-D42C-722E-A5D69FF136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38800" y="2190750"/>
              <a:ext cx="1371600" cy="1327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F1337E0-30AF-605D-8298-4921E644EF26}"/>
                </a:ext>
              </a:extLst>
            </p:cNvPr>
            <p:cNvCxnSpPr/>
            <p:nvPr/>
          </p:nvCxnSpPr>
          <p:spPr>
            <a:xfrm>
              <a:off x="6019800" y="2648021"/>
              <a:ext cx="609600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F8E5ADE-0360-8EE4-B0B4-AC77E6172F38}"/>
                </a:ext>
              </a:extLst>
            </p:cNvPr>
            <p:cNvCxnSpPr/>
            <p:nvPr/>
          </p:nvCxnSpPr>
          <p:spPr>
            <a:xfrm>
              <a:off x="6383338" y="2554344"/>
              <a:ext cx="246062" cy="47473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6A54765-6652-2BE0-75F1-36BB29504AF5}"/>
                </a:ext>
              </a:extLst>
            </p:cNvPr>
            <p:cNvCxnSpPr/>
            <p:nvPr/>
          </p:nvCxnSpPr>
          <p:spPr>
            <a:xfrm>
              <a:off x="6002338" y="2724232"/>
              <a:ext cx="246062" cy="457271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796304C-B62C-C733-CC0D-20575EBDE137}"/>
                </a:ext>
              </a:extLst>
            </p:cNvPr>
            <p:cNvCxnSpPr/>
            <p:nvPr/>
          </p:nvCxnSpPr>
          <p:spPr>
            <a:xfrm>
              <a:off x="6019800" y="3029079"/>
              <a:ext cx="609600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BC0DC13-CF9E-EBC5-878E-56EF2FDE169C}"/>
                </a:ext>
              </a:extLst>
            </p:cNvPr>
            <p:cNvCxnSpPr/>
            <p:nvPr/>
          </p:nvCxnSpPr>
          <p:spPr>
            <a:xfrm flipV="1">
              <a:off x="6019800" y="2571809"/>
              <a:ext cx="304800" cy="457271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C51D0E0-7BAD-52D3-C5FA-A6F301702032}"/>
                </a:ext>
              </a:extLst>
            </p:cNvPr>
            <p:cNvCxnSpPr/>
            <p:nvPr/>
          </p:nvCxnSpPr>
          <p:spPr>
            <a:xfrm flipV="1">
              <a:off x="6342063" y="2724232"/>
              <a:ext cx="304800" cy="457271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5604" name="Picture 19">
            <a:extLst>
              <a:ext uri="{FF2B5EF4-FFF2-40B4-BE49-F238E27FC236}">
                <a16:creationId xmlns:a16="http://schemas.microsoft.com/office/drawing/2014/main" id="{FD5BB492-F947-3DD7-C9F5-165615A50F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105150"/>
            <a:ext cx="135255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71AAC86-3168-91EA-5336-4AC0A9CEC6A7}"/>
              </a:ext>
            </a:extLst>
          </p:cNvPr>
          <p:cNvCxnSpPr/>
          <p:nvPr/>
        </p:nvCxnSpPr>
        <p:spPr>
          <a:xfrm flipV="1">
            <a:off x="4724400" y="3638550"/>
            <a:ext cx="685800" cy="98425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99B991C-BF5C-17CF-3C02-9DA4E71CF84A}"/>
              </a:ext>
            </a:extLst>
          </p:cNvPr>
          <p:cNvCxnSpPr/>
          <p:nvPr/>
        </p:nvCxnSpPr>
        <p:spPr>
          <a:xfrm flipV="1">
            <a:off x="4953000" y="2876550"/>
            <a:ext cx="685800" cy="98425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607" name="Slide Number Placeholder 1">
            <a:extLst>
              <a:ext uri="{FF2B5EF4-FFF2-40B4-BE49-F238E27FC236}">
                <a16:creationId xmlns:a16="http://schemas.microsoft.com/office/drawing/2014/main" id="{DCF5A20F-E0A7-BECD-8903-10CD81DBA74D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E00DD036-55C0-1B43-92F0-B2E4141527DE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2195FAD-3077-A27F-3441-772F14F27BEA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Deriving Small-world Graphs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27650" name="Group 2">
            <a:extLst>
              <a:ext uri="{FF2B5EF4-FFF2-40B4-BE49-F238E27FC236}">
                <a16:creationId xmlns:a16="http://schemas.microsoft.com/office/drawing/2014/main" id="{09BC9AF4-3E49-B135-F75B-08EC8AB69B51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1276350"/>
            <a:ext cx="7620000" cy="3944938"/>
            <a:chOff x="685800" y="1276350"/>
            <a:chExt cx="7620000" cy="3944384"/>
          </a:xfrm>
        </p:grpSpPr>
        <p:sp>
          <p:nvSpPr>
            <p:cNvPr id="27652" name="Line 2">
              <a:extLst>
                <a:ext uri="{FF2B5EF4-FFF2-40B4-BE49-F238E27FC236}">
                  <a16:creationId xmlns:a16="http://schemas.microsoft.com/office/drawing/2014/main" id="{F24867CC-C40B-B616-6907-3CFF5B180F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7800" y="1765231"/>
              <a:ext cx="0" cy="31253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3" name="Line 3">
              <a:extLst>
                <a:ext uri="{FF2B5EF4-FFF2-40B4-BE49-F238E27FC236}">
                  <a16:creationId xmlns:a16="http://schemas.microsoft.com/office/drawing/2014/main" id="{7054CE0D-135E-AF87-30E1-7C9EC391D8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8200" y="4433445"/>
              <a:ext cx="7162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4" name="Text Box 4">
              <a:extLst>
                <a:ext uri="{FF2B5EF4-FFF2-40B4-BE49-F238E27FC236}">
                  <a16:creationId xmlns:a16="http://schemas.microsoft.com/office/drawing/2014/main" id="{ED0F90B2-D4FE-7075-27B9-BD2091F6A8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4469951"/>
              <a:ext cx="1331913" cy="707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Extended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Ring graph</a:t>
              </a:r>
            </a:p>
          </p:txBody>
        </p:sp>
        <p:sp>
          <p:nvSpPr>
            <p:cNvPr id="27655" name="Text Box 5">
              <a:extLst>
                <a:ext uri="{FF2B5EF4-FFF2-40B4-BE49-F238E27FC236}">
                  <a16:creationId xmlns:a16="http://schemas.microsoft.com/office/drawing/2014/main" id="{C96D9753-C928-696F-4C80-8281351E94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8800" y="4476301"/>
              <a:ext cx="1054100" cy="707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Random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Graph</a:t>
              </a:r>
            </a:p>
          </p:txBody>
        </p:sp>
        <p:sp>
          <p:nvSpPr>
            <p:cNvPr id="27656" name="Freeform 6">
              <a:extLst>
                <a:ext uri="{FF2B5EF4-FFF2-40B4-BE49-F238E27FC236}">
                  <a16:creationId xmlns:a16="http://schemas.microsoft.com/office/drawing/2014/main" id="{1EDCBEB4-979D-8FD1-C02D-C00E97EFA1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800" y="1746862"/>
              <a:ext cx="6629400" cy="2533650"/>
            </a:xfrm>
            <a:custGeom>
              <a:avLst/>
              <a:gdLst>
                <a:gd name="T0" fmla="*/ 0 w 4032"/>
                <a:gd name="T1" fmla="*/ 2147483646 h 2232"/>
                <a:gd name="T2" fmla="*/ 2147483646 w 4032"/>
                <a:gd name="T3" fmla="*/ 2147483646 h 2232"/>
                <a:gd name="T4" fmla="*/ 2147483646 w 4032"/>
                <a:gd name="T5" fmla="*/ 2147483646 h 2232"/>
                <a:gd name="T6" fmla="*/ 2147483646 w 4032"/>
                <a:gd name="T7" fmla="*/ 2147483646 h 2232"/>
                <a:gd name="T8" fmla="*/ 2147483646 w 4032"/>
                <a:gd name="T9" fmla="*/ 2147483646 h 2232"/>
                <a:gd name="T10" fmla="*/ 2147483646 w 4032"/>
                <a:gd name="T11" fmla="*/ 2147483646 h 2232"/>
                <a:gd name="T12" fmla="*/ 2147483646 w 4032"/>
                <a:gd name="T13" fmla="*/ 2147483646 h 2232"/>
                <a:gd name="T14" fmla="*/ 2147483646 w 4032"/>
                <a:gd name="T15" fmla="*/ 2147483646 h 22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032" h="2232">
                  <a:moveTo>
                    <a:pt x="0" y="24"/>
                  </a:moveTo>
                  <a:cubicBezTo>
                    <a:pt x="64" y="12"/>
                    <a:pt x="128" y="0"/>
                    <a:pt x="336" y="24"/>
                  </a:cubicBezTo>
                  <a:cubicBezTo>
                    <a:pt x="544" y="48"/>
                    <a:pt x="992" y="120"/>
                    <a:pt x="1248" y="168"/>
                  </a:cubicBezTo>
                  <a:cubicBezTo>
                    <a:pt x="1504" y="216"/>
                    <a:pt x="1704" y="200"/>
                    <a:pt x="1872" y="312"/>
                  </a:cubicBezTo>
                  <a:cubicBezTo>
                    <a:pt x="2040" y="424"/>
                    <a:pt x="2128" y="584"/>
                    <a:pt x="2256" y="840"/>
                  </a:cubicBezTo>
                  <a:cubicBezTo>
                    <a:pt x="2384" y="1096"/>
                    <a:pt x="2504" y="1640"/>
                    <a:pt x="2640" y="1848"/>
                  </a:cubicBezTo>
                  <a:cubicBezTo>
                    <a:pt x="2776" y="2056"/>
                    <a:pt x="2840" y="2024"/>
                    <a:pt x="3072" y="2088"/>
                  </a:cubicBezTo>
                  <a:cubicBezTo>
                    <a:pt x="3304" y="2152"/>
                    <a:pt x="3668" y="2192"/>
                    <a:pt x="4032" y="2232"/>
                  </a:cubicBezTo>
                </a:path>
              </a:pathLst>
            </a:cu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7" name="Freeform 7">
              <a:extLst>
                <a:ext uri="{FF2B5EF4-FFF2-40B4-BE49-F238E27FC236}">
                  <a16:creationId xmlns:a16="http://schemas.microsoft.com/office/drawing/2014/main" id="{6882D277-9E71-5FC1-C3E9-4B8F3998F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800" y="1797662"/>
              <a:ext cx="5029200" cy="2559050"/>
            </a:xfrm>
            <a:custGeom>
              <a:avLst/>
              <a:gdLst>
                <a:gd name="T0" fmla="*/ 0 w 3024"/>
                <a:gd name="T1" fmla="*/ 2147483646 h 2368"/>
                <a:gd name="T2" fmla="*/ 2147483646 w 3024"/>
                <a:gd name="T3" fmla="*/ 2147483646 h 2368"/>
                <a:gd name="T4" fmla="*/ 2147483646 w 3024"/>
                <a:gd name="T5" fmla="*/ 2147483646 h 2368"/>
                <a:gd name="T6" fmla="*/ 2147483646 w 3024"/>
                <a:gd name="T7" fmla="*/ 2147483646 h 2368"/>
                <a:gd name="T8" fmla="*/ 2147483646 w 3024"/>
                <a:gd name="T9" fmla="*/ 2147483646 h 2368"/>
                <a:gd name="T10" fmla="*/ 2147483646 w 3024"/>
                <a:gd name="T11" fmla="*/ 2147483646 h 2368"/>
                <a:gd name="T12" fmla="*/ 2147483646 w 3024"/>
                <a:gd name="T13" fmla="*/ 2147483646 h 23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24" h="2368">
                  <a:moveTo>
                    <a:pt x="0" y="40"/>
                  </a:moveTo>
                  <a:cubicBezTo>
                    <a:pt x="140" y="20"/>
                    <a:pt x="280" y="0"/>
                    <a:pt x="432" y="88"/>
                  </a:cubicBezTo>
                  <a:cubicBezTo>
                    <a:pt x="584" y="176"/>
                    <a:pt x="800" y="320"/>
                    <a:pt x="912" y="568"/>
                  </a:cubicBezTo>
                  <a:cubicBezTo>
                    <a:pt x="1024" y="816"/>
                    <a:pt x="976" y="1296"/>
                    <a:pt x="1104" y="1576"/>
                  </a:cubicBezTo>
                  <a:cubicBezTo>
                    <a:pt x="1232" y="1856"/>
                    <a:pt x="1424" y="2128"/>
                    <a:pt x="1680" y="2248"/>
                  </a:cubicBezTo>
                  <a:cubicBezTo>
                    <a:pt x="1936" y="2368"/>
                    <a:pt x="2416" y="2288"/>
                    <a:pt x="2640" y="2296"/>
                  </a:cubicBezTo>
                  <a:cubicBezTo>
                    <a:pt x="2864" y="2304"/>
                    <a:pt x="2944" y="2300"/>
                    <a:pt x="3024" y="2296"/>
                  </a:cubicBezTo>
                </a:path>
              </a:pathLst>
            </a:cu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8" name="Text Box 8">
              <a:extLst>
                <a:ext uri="{FF2B5EF4-FFF2-40B4-BE49-F238E27FC236}">
                  <a16:creationId xmlns:a16="http://schemas.microsoft.com/office/drawing/2014/main" id="{0EA631C0-C090-4F46-2B8A-82594190EA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0" y="2450935"/>
              <a:ext cx="2897188" cy="458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Clustering Coefficient</a:t>
              </a:r>
            </a:p>
          </p:txBody>
        </p:sp>
        <p:sp>
          <p:nvSpPr>
            <p:cNvPr id="27659" name="Text Box 9">
              <a:extLst>
                <a:ext uri="{FF2B5EF4-FFF2-40B4-BE49-F238E27FC236}">
                  <a16:creationId xmlns:a16="http://schemas.microsoft.com/office/drawing/2014/main" id="{B5319382-FA9A-DED9-ED7A-C42D0489CC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2985848"/>
              <a:ext cx="1663700" cy="457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Path Length</a:t>
              </a:r>
            </a:p>
          </p:txBody>
        </p:sp>
        <p:sp>
          <p:nvSpPr>
            <p:cNvPr id="27660" name="Line 10">
              <a:extLst>
                <a:ext uri="{FF2B5EF4-FFF2-40B4-BE49-F238E27FC236}">
                  <a16:creationId xmlns:a16="http://schemas.microsoft.com/office/drawing/2014/main" id="{F8FADA4E-9080-FD7B-9832-9261215F7B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86000" y="1765231"/>
              <a:ext cx="0" cy="27872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1" name="Line 13">
              <a:extLst>
                <a:ext uri="{FF2B5EF4-FFF2-40B4-BE49-F238E27FC236}">
                  <a16:creationId xmlns:a16="http://schemas.microsoft.com/office/drawing/2014/main" id="{9BFBF3F1-F6B3-F0F3-5B96-142E5E02DC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6200" y="4552490"/>
              <a:ext cx="1066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Text Box 16">
              <a:extLst>
                <a:ext uri="{FF2B5EF4-FFF2-40B4-BE49-F238E27FC236}">
                  <a16:creationId xmlns:a16="http://schemas.microsoft.com/office/drawing/2014/main" id="{163A6440-8516-4488-2BBC-BFAC742AD2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4512808"/>
              <a:ext cx="1492250" cy="707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Small World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Networks</a:t>
              </a:r>
            </a:p>
          </p:txBody>
        </p:sp>
        <p:sp>
          <p:nvSpPr>
            <p:cNvPr id="27663" name="Rectangle 17">
              <a:extLst>
                <a:ext uri="{FF2B5EF4-FFF2-40B4-BE49-F238E27FC236}">
                  <a16:creationId xmlns:a16="http://schemas.microsoft.com/office/drawing/2014/main" id="{E2CC88CA-CC86-FA1C-DFC8-AEB677513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200" y="1784279"/>
              <a:ext cx="1066800" cy="2649166"/>
            </a:xfrm>
            <a:prstGeom prst="rect">
              <a:avLst/>
            </a:prstGeom>
            <a:solidFill>
              <a:schemeClr val="accent2">
                <a:alpha val="50195"/>
              </a:schemeClr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27664" name="Line 18">
              <a:extLst>
                <a:ext uri="{FF2B5EF4-FFF2-40B4-BE49-F238E27FC236}">
                  <a16:creationId xmlns:a16="http://schemas.microsoft.com/office/drawing/2014/main" id="{4F70320D-990F-B042-A8C8-09F759A49C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38800" y="3004895"/>
              <a:ext cx="1066800" cy="5904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9">
              <a:extLst>
                <a:ext uri="{FF2B5EF4-FFF2-40B4-BE49-F238E27FC236}">
                  <a16:creationId xmlns:a16="http://schemas.microsoft.com/office/drawing/2014/main" id="{088891FD-827A-8180-7DEF-BA9F89EF6C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14600" y="2298556"/>
              <a:ext cx="304800" cy="7634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Line 20">
              <a:extLst>
                <a:ext uri="{FF2B5EF4-FFF2-40B4-BE49-F238E27FC236}">
                  <a16:creationId xmlns:a16="http://schemas.microsoft.com/office/drawing/2014/main" id="{60051025-F2CA-CD81-14CD-5337F552CE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800" y="1352539"/>
              <a:ext cx="76200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7" name="Text Box 21">
              <a:extLst>
                <a:ext uri="{FF2B5EF4-FFF2-40B4-BE49-F238E27FC236}">
                  <a16:creationId xmlns:a16="http://schemas.microsoft.com/office/drawing/2014/main" id="{06688586-7701-625A-D1F4-E4AE225642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1276350"/>
              <a:ext cx="7161213" cy="461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solidFill>
                    <a:srgbClr val="008000"/>
                  </a:solidFill>
                </a:rPr>
                <a:t>Convert more and more edges to point to random nodes</a:t>
              </a:r>
            </a:p>
          </p:txBody>
        </p:sp>
        <p:sp>
          <p:nvSpPr>
            <p:cNvPr id="27668" name="Line 10">
              <a:extLst>
                <a:ext uri="{FF2B5EF4-FFF2-40B4-BE49-F238E27FC236}">
                  <a16:creationId xmlns:a16="http://schemas.microsoft.com/office/drawing/2014/main" id="{DE974F91-338A-25FC-B25D-68CC36EDAA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43600" y="1765231"/>
              <a:ext cx="0" cy="27872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1" name="Slide Number Placeholder 1">
            <a:extLst>
              <a:ext uri="{FF2B5EF4-FFF2-40B4-BE49-F238E27FC236}">
                <a16:creationId xmlns:a16="http://schemas.microsoft.com/office/drawing/2014/main" id="{CDA9703B-6C5E-2437-B48B-C61620C61D74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3AE3A0FE-8EC4-C74D-AE4C-5E0352D48D25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Content Placeholder 2">
            <a:extLst>
              <a:ext uri="{FF2B5EF4-FFF2-40B4-BE49-F238E27FC236}">
                <a16:creationId xmlns:a16="http://schemas.microsoft.com/office/drawing/2014/main" id="{63D54E5C-7FAA-2001-EE16-4A3F2B6E0B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04950"/>
            <a:ext cx="5715000" cy="2971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Most “</a:t>
            </a:r>
            <a:r>
              <a:rPr lang="en-US" altLang="ja-JP" sz="2000">
                <a:ea typeface="ＭＳ Ｐゴシック" panose="020B0600070205080204" pitchFamily="34" charset="-128"/>
              </a:rPr>
              <a:t>natural evolved” networks are small world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Network of actors </a:t>
            </a:r>
            <a:r>
              <a:rPr lang="en-US" altLang="en-US" sz="2000">
                <a:ea typeface="ＭＳ Ｐゴシック" panose="020B0600070205080204" pitchFamily="34" charset="-128"/>
                <a:sym typeface="Wingdings" pitchFamily="2" charset="2"/>
              </a:rPr>
              <a:t> six degrees of Kevin Bacon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  <a:sym typeface="Wingdings" pitchFamily="2" charset="2"/>
              </a:rPr>
              <a:t>Network of humans  Milgram’</a:t>
            </a:r>
            <a:r>
              <a:rPr lang="en-US" altLang="ja-JP" sz="2000">
                <a:ea typeface="ＭＳ Ｐゴシック" panose="020B0600070205080204" pitchFamily="34" charset="-128"/>
                <a:sym typeface="Wingdings" pitchFamily="2" charset="2"/>
              </a:rPr>
              <a:t>s experiment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Co-authorship network </a:t>
            </a:r>
            <a:r>
              <a:rPr lang="en-US" altLang="en-US" sz="2000">
                <a:ea typeface="ＭＳ Ｐゴシック" panose="020B0600070205080204" pitchFamily="34" charset="-128"/>
                <a:sym typeface="Wingdings" pitchFamily="2" charset="2"/>
              </a:rPr>
              <a:t> </a:t>
            </a:r>
            <a:r>
              <a:rPr lang="ja-JP" altLang="en-US" sz="2000">
                <a:ea typeface="ＭＳ Ｐゴシック" panose="020B0600070205080204" pitchFamily="34" charset="-128"/>
                <a:sym typeface="Wingdings" pitchFamily="2" charset="2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  <a:sym typeface="Wingdings" pitchFamily="2" charset="2"/>
              </a:rPr>
              <a:t>Erdos Number</a:t>
            </a:r>
            <a:r>
              <a:rPr lang="ja-JP" altLang="en-US" sz="2000">
                <a:ea typeface="ＭＳ Ｐゴシック" panose="020B0600070205080204" pitchFamily="34" charset="-128"/>
                <a:sym typeface="Wingdings" pitchFamily="2" charset="2"/>
              </a:rPr>
              <a:t>”</a:t>
            </a:r>
            <a:endParaRPr lang="en-US" altLang="ja-JP" sz="2000">
              <a:ea typeface="ＭＳ Ｐゴシック" panose="020B0600070205080204" pitchFamily="34" charset="-128"/>
              <a:sym typeface="Wingdings" pitchFamily="2" charset="2"/>
            </a:endParaRPr>
          </a:p>
          <a:p>
            <a:pPr eaLnBrk="1" hangingPunct="1"/>
            <a:r>
              <a:rPr lang="en-US" altLang="ja-JP" sz="2000">
                <a:ea typeface="ＭＳ Ｐゴシック" panose="020B0600070205080204" pitchFamily="34" charset="-128"/>
                <a:sym typeface="Wingdings" pitchFamily="2" charset="2"/>
              </a:rPr>
              <a:t>World Wide Web, the Internet, …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Many of these networks also “</a:t>
            </a:r>
            <a:r>
              <a:rPr lang="en-US" altLang="ja-JP" sz="2000">
                <a:ea typeface="ＭＳ Ｐゴシック" panose="020B0600070205080204" pitchFamily="34" charset="-128"/>
              </a:rPr>
              <a:t>grow incrementally”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“Preferential” model of growth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When adding a vertex to graph, connect it to existing vertex v with probability proportional to num_neighbors(v)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C542AD9-891F-ED1B-6CDD-171AD648D7B8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Small-world Networks All Around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A28F8825-83E2-50FC-A70C-23CB0BF4AE7A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E194A182-8ED4-BA40-95C3-A689530C9B3E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t Placeholder 2">
            <a:extLst>
              <a:ext uri="{FF2B5EF4-FFF2-40B4-BE49-F238E27FC236}">
                <a16:creationId xmlns:a16="http://schemas.microsoft.com/office/drawing/2014/main" id="{93091047-84C3-499A-427B-96F0A1C54C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FF6600"/>
                </a:solidFill>
                <a:ea typeface="ＭＳ Ｐゴシック" panose="020B0600070205080204" pitchFamily="34" charset="-128"/>
              </a:rPr>
              <a:t>Degree </a:t>
            </a:r>
            <a:r>
              <a:rPr lang="en-US" altLang="en-US" sz="2000">
                <a:ea typeface="ＭＳ Ｐゴシック" panose="020B0600070205080204" pitchFamily="34" charset="-128"/>
              </a:rPr>
              <a:t>of a vertex = number of its immediate neighbor vertices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ea typeface="ＭＳ Ｐゴシック" panose="020B0600070205080204" pitchFamily="34" charset="-128"/>
              </a:rPr>
              <a:t>Degree distribution</a:t>
            </a:r>
            <a:r>
              <a:rPr lang="en-US" altLang="en-US" sz="2000">
                <a:ea typeface="ＭＳ Ｐゴシック" panose="020B0600070205080204" pitchFamily="34" charset="-128"/>
              </a:rPr>
              <a:t> – what is the probability of a given node having </a:t>
            </a:r>
            <a:r>
              <a:rPr lang="en-US" altLang="en-US" sz="2000" i="1">
                <a:ea typeface="ＭＳ Ｐゴシック" panose="020B0600070205080204" pitchFamily="34" charset="-128"/>
              </a:rPr>
              <a:t>k</a:t>
            </a:r>
            <a:r>
              <a:rPr lang="en-US" altLang="en-US" sz="2000">
                <a:ea typeface="ＭＳ Ｐゴシック" panose="020B0600070205080204" pitchFamily="34" charset="-128"/>
              </a:rPr>
              <a:t> edges (neighbors, friends, …)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Regular graph: all nodes same degree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b="1">
                <a:ea typeface="ＭＳ Ｐゴシック" panose="020B0600070205080204" pitchFamily="34" charset="-128"/>
              </a:rPr>
              <a:t>Gaussian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Random graph: </a:t>
            </a:r>
            <a:r>
              <a:rPr lang="en-US" altLang="en-US" sz="2000" b="1">
                <a:ea typeface="ＭＳ Ｐゴシック" panose="020B0600070205080204" pitchFamily="34" charset="-128"/>
              </a:rPr>
              <a:t>Exponential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b="1">
                <a:ea typeface="ＭＳ Ｐゴシック" panose="020B0600070205080204" pitchFamily="34" charset="-128"/>
              </a:rPr>
              <a:t>Power law</a:t>
            </a:r>
            <a:r>
              <a:rPr lang="en-US" altLang="en-US" sz="2000">
                <a:ea typeface="ＭＳ Ｐゴシック" panose="020B0600070205080204" pitchFamily="34" charset="-128"/>
              </a:rPr>
              <a:t>: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BCD0DC6-7C2F-8249-E4A3-DAB310605D07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Degrees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aphicFrame>
        <p:nvGraphicFramePr>
          <p:cNvPr id="31747" name="Object 2052">
            <a:extLst>
              <a:ext uri="{FF2B5EF4-FFF2-40B4-BE49-F238E27FC236}">
                <a16:creationId xmlns:a16="http://schemas.microsoft.com/office/drawing/2014/main" id="{3BBA6A24-6457-60DB-46D6-0E9C0AF82C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6613" y="4084638"/>
          <a:ext cx="5810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54700" imgH="4686300" progId="Equation.3">
                  <p:embed/>
                </p:oleObj>
              </mc:Choice>
              <mc:Fallback>
                <p:oleObj name="Equation" r:id="rId3" imgW="5854700" imgH="4686300" progId="Equation.3">
                  <p:embed/>
                  <p:pic>
                    <p:nvPicPr>
                      <p:cNvPr id="0" name="Object 20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3" y="4084638"/>
                        <a:ext cx="58102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2053">
            <a:extLst>
              <a:ext uri="{FF2B5EF4-FFF2-40B4-BE49-F238E27FC236}">
                <a16:creationId xmlns:a16="http://schemas.microsoft.com/office/drawing/2014/main" id="{3294F464-2BD6-848B-6A01-9D1A5D06DC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8738" y="3705225"/>
          <a:ext cx="6667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731000" imgH="4686300" progId="Equation.3">
                  <p:embed/>
                </p:oleObj>
              </mc:Choice>
              <mc:Fallback>
                <p:oleObj name="Equation" r:id="rId5" imgW="6731000" imgH="4686300" progId="Equation.3">
                  <p:embed/>
                  <p:pic>
                    <p:nvPicPr>
                      <p:cNvPr id="0" name="Object 20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738" y="3705225"/>
                        <a:ext cx="66675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Slide Number Placeholder 1">
            <a:extLst>
              <a:ext uri="{FF2B5EF4-FFF2-40B4-BE49-F238E27FC236}">
                <a16:creationId xmlns:a16="http://schemas.microsoft.com/office/drawing/2014/main" id="{B684FFB4-132A-CEB9-7202-75A14FB3995B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2161BC40-2DC7-6743-9023-7D8456754DC7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7779</TotalTime>
  <Words>1518</Words>
  <Application>Microsoft Macintosh PowerPoint</Application>
  <PresentationFormat>On-screen Show (16:9)</PresentationFormat>
  <Paragraphs>190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Times New Roman</vt:lpstr>
      <vt:lpstr>ＭＳ Ｐゴシック</vt:lpstr>
      <vt:lpstr>Arial</vt:lpstr>
      <vt:lpstr>Whitney-BlackSC</vt:lpstr>
      <vt:lpstr>Whitney-Black</vt:lpstr>
      <vt:lpstr>Corbel</vt:lpstr>
      <vt:lpstr>Wingdings</vt:lpstr>
      <vt:lpstr>Miller Text</vt:lpstr>
      <vt:lpstr>Default Design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CUCS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Indranil</dc:creator>
  <cp:lastModifiedBy>Kesavan, Ram</cp:lastModifiedBy>
  <cp:revision>1071</cp:revision>
  <dcterms:created xsi:type="dcterms:W3CDTF">2011-01-15T17:00:17Z</dcterms:created>
  <dcterms:modified xsi:type="dcterms:W3CDTF">2025-11-06T21:52:38Z</dcterms:modified>
</cp:coreProperties>
</file>