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2"/>
  </p:notesMasterIdLst>
  <p:handoutMasterIdLst>
    <p:handoutMasterId r:id="rId23"/>
  </p:handoutMasterIdLst>
  <p:sldIdLst>
    <p:sldId id="466" r:id="rId2"/>
    <p:sldId id="467" r:id="rId3"/>
    <p:sldId id="452" r:id="rId4"/>
    <p:sldId id="398" r:id="rId5"/>
    <p:sldId id="459" r:id="rId6"/>
    <p:sldId id="383" r:id="rId7"/>
    <p:sldId id="384" r:id="rId8"/>
    <p:sldId id="385" r:id="rId9"/>
    <p:sldId id="386" r:id="rId10"/>
    <p:sldId id="387" r:id="rId11"/>
    <p:sldId id="388" r:id="rId12"/>
    <p:sldId id="389" r:id="rId13"/>
    <p:sldId id="390" r:id="rId14"/>
    <p:sldId id="391" r:id="rId15"/>
    <p:sldId id="392" r:id="rId16"/>
    <p:sldId id="393" r:id="rId17"/>
    <p:sldId id="397" r:id="rId18"/>
    <p:sldId id="454" r:id="rId19"/>
    <p:sldId id="449" r:id="rId20"/>
    <p:sldId id="451" r:id="rId21"/>
  </p:sldIdLst>
  <p:sldSz cx="9144000" cy="5143500" type="screen16x9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0"/>
    <p:restoredTop sz="94626"/>
  </p:normalViewPr>
  <p:slideViewPr>
    <p:cSldViewPr>
      <p:cViewPr varScale="1">
        <p:scale>
          <a:sx n="161" d="100"/>
          <a:sy n="161" d="100"/>
        </p:scale>
        <p:origin x="432" y="192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23567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365B585D-54EC-28B6-18C6-97143ECDAB2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035F197-D526-92CF-ED51-69AB7CDC27A0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fld id="{63782C22-C729-DB4F-836F-4CAA7C00DABC}" type="datetimeFigureOut">
              <a:rPr lang="en-US" altLang="en-US"/>
              <a:pPr>
                <a:defRPr/>
              </a:pPr>
              <a:t>10/8/25</a:t>
            </a:fld>
            <a:endParaRPr lang="en-US" alt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625B704-3E5F-DD1E-7B59-4B4E9FF43CEF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2D48D5F-0217-6A44-EF80-ADFA6C530998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7148E5E6-CF52-3345-8C2C-40276ACD3A6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E9AA9604-2E38-78C6-4CC0-E65A477DE991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pitchFamily="-111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id="{D09BA879-FB39-A90C-8107-2216D7AB5F94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pitchFamily="-111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6" name="Rectangle 4">
            <a:extLst>
              <a:ext uri="{FF2B5EF4-FFF2-40B4-BE49-F238E27FC236}">
                <a16:creationId xmlns:a16="http://schemas.microsoft.com/office/drawing/2014/main" id="{9888283D-9E88-C031-5299-CFBC4A8B5B6F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73" name="Rectangle 5">
            <a:extLst>
              <a:ext uri="{FF2B5EF4-FFF2-40B4-BE49-F238E27FC236}">
                <a16:creationId xmlns:a16="http://schemas.microsoft.com/office/drawing/2014/main" id="{DBEE07C3-CB36-DB3D-E3FA-7CC5744975E2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7174" name="Rectangle 6">
            <a:extLst>
              <a:ext uri="{FF2B5EF4-FFF2-40B4-BE49-F238E27FC236}">
                <a16:creationId xmlns:a16="http://schemas.microsoft.com/office/drawing/2014/main" id="{8826583C-0D44-199F-DC4E-7575D8018986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pitchFamily="-111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5" name="Rectangle 7">
            <a:extLst>
              <a:ext uri="{FF2B5EF4-FFF2-40B4-BE49-F238E27FC236}">
                <a16:creationId xmlns:a16="http://schemas.microsoft.com/office/drawing/2014/main" id="{D2C6BA2E-BB82-50A6-040B-186EDB3983C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F00A3036-3FEB-C640-8EEA-5AF77B254958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11" charset="0"/>
        <a:ea typeface="ＭＳ Ｐゴシック" pitchFamily="-111" charset="-128"/>
        <a:cs typeface="ＭＳ Ｐゴシック" pitchFamily="-111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11" charset="0"/>
        <a:ea typeface="ＭＳ Ｐゴシック" pitchFamily="-111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11" charset="0"/>
        <a:ea typeface="ＭＳ Ｐゴシック" pitchFamily="-111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11" charset="0"/>
        <a:ea typeface="ＭＳ Ｐゴシック" pitchFamily="-111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11" charset="0"/>
        <a:ea typeface="ＭＳ Ｐゴシック" pitchFamily="-111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2">
            <a:extLst>
              <a:ext uri="{FF2B5EF4-FFF2-40B4-BE49-F238E27FC236}">
                <a16:creationId xmlns:a16="http://schemas.microsoft.com/office/drawing/2014/main" id="{12663B2E-9A8E-7F00-F5C5-D02DF151B6C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2588" y="685800"/>
            <a:ext cx="6094412" cy="3429000"/>
          </a:xfrm>
          <a:ln/>
        </p:spPr>
      </p:sp>
      <p:sp>
        <p:nvSpPr>
          <p:cNvPr id="16386" name="Rectangle 3">
            <a:extLst>
              <a:ext uri="{FF2B5EF4-FFF2-40B4-BE49-F238E27FC236}">
                <a16:creationId xmlns:a16="http://schemas.microsoft.com/office/drawing/2014/main" id="{492F4FCA-BD7E-B50D-1305-FA2577FE4A9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Slide Image Placeholder 1">
            <a:extLst>
              <a:ext uri="{FF2B5EF4-FFF2-40B4-BE49-F238E27FC236}">
                <a16:creationId xmlns:a16="http://schemas.microsoft.com/office/drawing/2014/main" id="{B5FF0D5F-B9D1-2C1F-7A7F-732519E5FA4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6" name="Notes Placeholder 2">
            <a:extLst>
              <a:ext uri="{FF2B5EF4-FFF2-40B4-BE49-F238E27FC236}">
                <a16:creationId xmlns:a16="http://schemas.microsoft.com/office/drawing/2014/main" id="{0059A17E-5EE0-B1BF-8A08-4AB6C606909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  <p:sp>
        <p:nvSpPr>
          <p:cNvPr id="36867" name="Slide Number Placeholder 3">
            <a:extLst>
              <a:ext uri="{FF2B5EF4-FFF2-40B4-BE49-F238E27FC236}">
                <a16:creationId xmlns:a16="http://schemas.microsoft.com/office/drawing/2014/main" id="{FC2F026C-236D-0D25-F339-1918F62CA4D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5513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925513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925513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925513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925513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2333F76B-CA3A-CF44-9F46-08BD086643AC}" type="slidenum">
              <a:rPr lang="en-US" altLang="en-US" sz="900">
                <a:latin typeface="Times New Roman" panose="02020603050405020304" pitchFamily="18" charset="0"/>
              </a:rPr>
              <a:pPr/>
              <a:t>10</a:t>
            </a:fld>
            <a:endParaRPr lang="en-US" altLang="en-US" sz="90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Slide Image Placeholder 1">
            <a:extLst>
              <a:ext uri="{FF2B5EF4-FFF2-40B4-BE49-F238E27FC236}">
                <a16:creationId xmlns:a16="http://schemas.microsoft.com/office/drawing/2014/main" id="{773D9C46-9F06-7EFB-92EE-C8BF7D45482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4" name="Notes Placeholder 2">
            <a:extLst>
              <a:ext uri="{FF2B5EF4-FFF2-40B4-BE49-F238E27FC236}">
                <a16:creationId xmlns:a16="http://schemas.microsoft.com/office/drawing/2014/main" id="{9F7CD02D-620A-2B37-CB1C-1557BAFD76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  <p:sp>
        <p:nvSpPr>
          <p:cNvPr id="38915" name="Slide Number Placeholder 3">
            <a:extLst>
              <a:ext uri="{FF2B5EF4-FFF2-40B4-BE49-F238E27FC236}">
                <a16:creationId xmlns:a16="http://schemas.microsoft.com/office/drawing/2014/main" id="{E1E90211-91F0-C7BF-A262-DEAD5621D09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5513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925513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925513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925513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925513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B94EADD5-D549-0244-9894-A42C3552AE53}" type="slidenum">
              <a:rPr lang="en-US" altLang="en-US" sz="900">
                <a:latin typeface="Times New Roman" panose="02020603050405020304" pitchFamily="18" charset="0"/>
              </a:rPr>
              <a:pPr/>
              <a:t>11</a:t>
            </a:fld>
            <a:endParaRPr lang="en-US" altLang="en-US" sz="90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Slide Image Placeholder 1">
            <a:extLst>
              <a:ext uri="{FF2B5EF4-FFF2-40B4-BE49-F238E27FC236}">
                <a16:creationId xmlns:a16="http://schemas.microsoft.com/office/drawing/2014/main" id="{EC0AE952-77C5-7734-EA59-A534415B69C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2" name="Notes Placeholder 2">
            <a:extLst>
              <a:ext uri="{FF2B5EF4-FFF2-40B4-BE49-F238E27FC236}">
                <a16:creationId xmlns:a16="http://schemas.microsoft.com/office/drawing/2014/main" id="{CECF681C-F7BE-79D8-8F8F-311348CEFEE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  <p:sp>
        <p:nvSpPr>
          <p:cNvPr id="40963" name="Slide Number Placeholder 3">
            <a:extLst>
              <a:ext uri="{FF2B5EF4-FFF2-40B4-BE49-F238E27FC236}">
                <a16:creationId xmlns:a16="http://schemas.microsoft.com/office/drawing/2014/main" id="{E21A1744-A676-CF18-D292-B5ABFF91D2C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5513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925513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925513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925513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925513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40A36CD7-AC9D-FF46-A3A2-BB896A9B1B3E}" type="slidenum">
              <a:rPr lang="en-US" altLang="en-US" sz="900">
                <a:latin typeface="Times New Roman" panose="02020603050405020304" pitchFamily="18" charset="0"/>
              </a:rPr>
              <a:pPr/>
              <a:t>12</a:t>
            </a:fld>
            <a:endParaRPr lang="en-US" altLang="en-US" sz="90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Slide Image Placeholder 1">
            <a:extLst>
              <a:ext uri="{FF2B5EF4-FFF2-40B4-BE49-F238E27FC236}">
                <a16:creationId xmlns:a16="http://schemas.microsoft.com/office/drawing/2014/main" id="{7E6388BE-395A-4D1C-70FC-19062DDF75A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0" name="Notes Placeholder 2">
            <a:extLst>
              <a:ext uri="{FF2B5EF4-FFF2-40B4-BE49-F238E27FC236}">
                <a16:creationId xmlns:a16="http://schemas.microsoft.com/office/drawing/2014/main" id="{D0161289-08F0-9EFA-F68F-59FC2D22C55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  <p:sp>
        <p:nvSpPr>
          <p:cNvPr id="43011" name="Slide Number Placeholder 3">
            <a:extLst>
              <a:ext uri="{FF2B5EF4-FFF2-40B4-BE49-F238E27FC236}">
                <a16:creationId xmlns:a16="http://schemas.microsoft.com/office/drawing/2014/main" id="{2DB9908F-7247-4595-B6A1-28456B99F53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5513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925513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925513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925513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925513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ED3AA35E-7F31-7145-B326-B34F7C129DD7}" type="slidenum">
              <a:rPr lang="en-US" altLang="en-US" sz="900">
                <a:latin typeface="Times New Roman" panose="02020603050405020304" pitchFamily="18" charset="0"/>
              </a:rPr>
              <a:pPr/>
              <a:t>13</a:t>
            </a:fld>
            <a:endParaRPr lang="en-US" altLang="en-US" sz="90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Slide Image Placeholder 1">
            <a:extLst>
              <a:ext uri="{FF2B5EF4-FFF2-40B4-BE49-F238E27FC236}">
                <a16:creationId xmlns:a16="http://schemas.microsoft.com/office/drawing/2014/main" id="{06AE76BB-5ED1-698F-B206-E3A8CF5D1FC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58" name="Notes Placeholder 2">
            <a:extLst>
              <a:ext uri="{FF2B5EF4-FFF2-40B4-BE49-F238E27FC236}">
                <a16:creationId xmlns:a16="http://schemas.microsoft.com/office/drawing/2014/main" id="{7B3E5150-6A00-14C2-0157-8BAB8FF11CB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  <p:sp>
        <p:nvSpPr>
          <p:cNvPr id="45059" name="Slide Number Placeholder 3">
            <a:extLst>
              <a:ext uri="{FF2B5EF4-FFF2-40B4-BE49-F238E27FC236}">
                <a16:creationId xmlns:a16="http://schemas.microsoft.com/office/drawing/2014/main" id="{E19532A4-F41D-5676-A21A-9FECDBC9F7F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5513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925513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925513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925513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925513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9CD58430-B12C-6744-B2AB-55365FEA6746}" type="slidenum">
              <a:rPr lang="en-US" altLang="en-US" sz="900">
                <a:latin typeface="Times New Roman" panose="02020603050405020304" pitchFamily="18" charset="0"/>
              </a:rPr>
              <a:pPr/>
              <a:t>14</a:t>
            </a:fld>
            <a:endParaRPr lang="en-US" altLang="en-US" sz="90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Slide Image Placeholder 1">
            <a:extLst>
              <a:ext uri="{FF2B5EF4-FFF2-40B4-BE49-F238E27FC236}">
                <a16:creationId xmlns:a16="http://schemas.microsoft.com/office/drawing/2014/main" id="{743B027D-68D3-C836-7955-9A142C9D712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106" name="Notes Placeholder 2">
            <a:extLst>
              <a:ext uri="{FF2B5EF4-FFF2-40B4-BE49-F238E27FC236}">
                <a16:creationId xmlns:a16="http://schemas.microsoft.com/office/drawing/2014/main" id="{30AB5991-314C-0091-1657-9B41048000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  <p:sp>
        <p:nvSpPr>
          <p:cNvPr id="47107" name="Slide Number Placeholder 3">
            <a:extLst>
              <a:ext uri="{FF2B5EF4-FFF2-40B4-BE49-F238E27FC236}">
                <a16:creationId xmlns:a16="http://schemas.microsoft.com/office/drawing/2014/main" id="{3548D942-99A2-D88D-9821-12EF6FDADB8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5513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925513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925513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925513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925513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5431493C-327D-7D49-80A5-033AF74CA12A}" type="slidenum">
              <a:rPr lang="en-US" altLang="en-US" sz="900">
                <a:latin typeface="Times New Roman" panose="02020603050405020304" pitchFamily="18" charset="0"/>
              </a:rPr>
              <a:pPr/>
              <a:t>15</a:t>
            </a:fld>
            <a:endParaRPr lang="en-US" altLang="en-US" sz="90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Slide Image Placeholder 1">
            <a:extLst>
              <a:ext uri="{FF2B5EF4-FFF2-40B4-BE49-F238E27FC236}">
                <a16:creationId xmlns:a16="http://schemas.microsoft.com/office/drawing/2014/main" id="{F72CEB4F-09A7-CBBF-AACE-C21EE1416F3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4" name="Notes Placeholder 2">
            <a:extLst>
              <a:ext uri="{FF2B5EF4-FFF2-40B4-BE49-F238E27FC236}">
                <a16:creationId xmlns:a16="http://schemas.microsoft.com/office/drawing/2014/main" id="{7181F194-004B-EF6C-7A1B-60552097EE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n-US">
                <a:latin typeface="Arial" panose="020B0604020202020204" pitchFamily="34" charset="0"/>
                <a:ea typeface="ＭＳ Ｐゴシック" panose="020B0600070205080204" pitchFamily="34" charset="-128"/>
              </a:rPr>
              <a:t>Don’t think URL works -Bob</a:t>
            </a:r>
          </a:p>
        </p:txBody>
      </p:sp>
      <p:sp>
        <p:nvSpPr>
          <p:cNvPr id="49155" name="Slide Number Placeholder 3">
            <a:extLst>
              <a:ext uri="{FF2B5EF4-FFF2-40B4-BE49-F238E27FC236}">
                <a16:creationId xmlns:a16="http://schemas.microsoft.com/office/drawing/2014/main" id="{81DCD414-CDA7-6515-5754-33C08D1FDFA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5513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925513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925513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925513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925513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BB5B984D-E15B-4B4E-BC89-DDCDDE0D37DE}" type="slidenum">
              <a:rPr lang="en-US" altLang="en-US" sz="900">
                <a:latin typeface="Times New Roman" panose="02020603050405020304" pitchFamily="18" charset="0"/>
              </a:rPr>
              <a:pPr/>
              <a:t>16</a:t>
            </a:fld>
            <a:endParaRPr lang="en-US" altLang="en-US" sz="90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7">
            <a:extLst>
              <a:ext uri="{FF2B5EF4-FFF2-40B4-BE49-F238E27FC236}">
                <a16:creationId xmlns:a16="http://schemas.microsoft.com/office/drawing/2014/main" id="{FCEFFC66-3E3D-390B-1C73-E45C42B219E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3DCE3CC0-9138-8840-B8D6-97D7C5735A40}" type="slidenum">
              <a:rPr lang="en-US" altLang="en-US">
                <a:latin typeface="Times New Roman" panose="02020603050405020304" pitchFamily="18" charset="0"/>
              </a:rPr>
              <a:pPr/>
              <a:t>17</a:t>
            </a:fld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18434" name="Rectangle 2">
            <a:extLst>
              <a:ext uri="{FF2B5EF4-FFF2-40B4-BE49-F238E27FC236}">
                <a16:creationId xmlns:a16="http://schemas.microsoft.com/office/drawing/2014/main" id="{A66A680A-2ED2-3715-F267-580A32C91DA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002865AE-F48B-2607-AA4E-818C713DDEB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434219703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1" name="Slide Image Placeholder 1">
            <a:extLst>
              <a:ext uri="{FF2B5EF4-FFF2-40B4-BE49-F238E27FC236}">
                <a16:creationId xmlns:a16="http://schemas.microsoft.com/office/drawing/2014/main" id="{8A45A0C1-4C7B-B284-BC02-ACBE0BD0647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882" name="Notes Placeholder 2">
            <a:extLst>
              <a:ext uri="{FF2B5EF4-FFF2-40B4-BE49-F238E27FC236}">
                <a16:creationId xmlns:a16="http://schemas.microsoft.com/office/drawing/2014/main" id="{A588F3A6-9862-9690-B716-470A2EAD00C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  <p:sp>
        <p:nvSpPr>
          <p:cNvPr id="122883" name="Slide Number Placeholder 3">
            <a:extLst>
              <a:ext uri="{FF2B5EF4-FFF2-40B4-BE49-F238E27FC236}">
                <a16:creationId xmlns:a16="http://schemas.microsoft.com/office/drawing/2014/main" id="{462C05A6-7947-8D62-3E66-7D49250809E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1B89C716-3C04-624D-A25F-F59CEEBBF166}" type="slidenum">
              <a:rPr lang="en-US" altLang="en-US" sz="1300" smtClean="0"/>
              <a:pPr>
                <a:spcBef>
                  <a:spcPct val="0"/>
                </a:spcBef>
              </a:pPr>
              <a:t>19</a:t>
            </a:fld>
            <a:endParaRPr lang="en-US" altLang="en-US" sz="130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929" name="Slide Image Placeholder 1">
            <a:extLst>
              <a:ext uri="{FF2B5EF4-FFF2-40B4-BE49-F238E27FC236}">
                <a16:creationId xmlns:a16="http://schemas.microsoft.com/office/drawing/2014/main" id="{8E1FCAA6-9883-B516-FA52-F2BA6504F8E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4930" name="Notes Placeholder 2">
            <a:extLst>
              <a:ext uri="{FF2B5EF4-FFF2-40B4-BE49-F238E27FC236}">
                <a16:creationId xmlns:a16="http://schemas.microsoft.com/office/drawing/2014/main" id="{BCB79534-0621-E700-E155-71AF4F09EA4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  <p:sp>
        <p:nvSpPr>
          <p:cNvPr id="124931" name="Slide Number Placeholder 3">
            <a:extLst>
              <a:ext uri="{FF2B5EF4-FFF2-40B4-BE49-F238E27FC236}">
                <a16:creationId xmlns:a16="http://schemas.microsoft.com/office/drawing/2014/main" id="{19979F2B-60CE-0BF6-F557-3727225B3F0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F4E8E839-7EE2-454C-9E1A-A3EB3170251C}" type="slidenum">
              <a:rPr lang="en-US" altLang="en-US" sz="1300" smtClean="0"/>
              <a:pPr>
                <a:spcBef>
                  <a:spcPct val="0"/>
                </a:spcBef>
              </a:pPr>
              <a:t>20</a:t>
            </a:fld>
            <a:endParaRPr lang="en-US" altLang="en-US" sz="130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7">
            <a:extLst>
              <a:ext uri="{FF2B5EF4-FFF2-40B4-BE49-F238E27FC236}">
                <a16:creationId xmlns:a16="http://schemas.microsoft.com/office/drawing/2014/main" id="{2CCF512B-0BAC-2661-8DDF-3FE73A48104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72119AEB-12E3-B34F-B020-94EB6B792DE8}" type="slidenum">
              <a:rPr lang="en-US" altLang="en-US">
                <a:latin typeface="Times New Roman" panose="02020603050405020304" pitchFamily="18" charset="0"/>
              </a:rPr>
              <a:pPr/>
              <a:t>2</a:t>
            </a:fld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20482" name="Rectangle 2">
            <a:extLst>
              <a:ext uri="{FF2B5EF4-FFF2-40B4-BE49-F238E27FC236}">
                <a16:creationId xmlns:a16="http://schemas.microsoft.com/office/drawing/2014/main" id="{6F0AA9F8-D80D-B94F-AD87-E22A6AABDA3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3" name="Rectangle 3">
            <a:extLst>
              <a:ext uri="{FF2B5EF4-FFF2-40B4-BE49-F238E27FC236}">
                <a16:creationId xmlns:a16="http://schemas.microsoft.com/office/drawing/2014/main" id="{F40F7E10-B80C-6FE4-0776-B62ADCF45AC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Slide Image Placeholder 1">
            <a:extLst>
              <a:ext uri="{FF2B5EF4-FFF2-40B4-BE49-F238E27FC236}">
                <a16:creationId xmlns:a16="http://schemas.microsoft.com/office/drawing/2014/main" id="{081E1A8B-8BE6-52D1-525F-D9CDBED3A58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0" name="Notes Placeholder 2">
            <a:extLst>
              <a:ext uri="{FF2B5EF4-FFF2-40B4-BE49-F238E27FC236}">
                <a16:creationId xmlns:a16="http://schemas.microsoft.com/office/drawing/2014/main" id="{F930DBB0-2D40-05BF-F648-694C94CCA5B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  <p:sp>
        <p:nvSpPr>
          <p:cNvPr id="22531" name="Slide Number Placeholder 3">
            <a:extLst>
              <a:ext uri="{FF2B5EF4-FFF2-40B4-BE49-F238E27FC236}">
                <a16:creationId xmlns:a16="http://schemas.microsoft.com/office/drawing/2014/main" id="{C530E1D9-7C26-FFD4-2E5F-754176FF8B4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FBD2EF02-389A-494A-B770-FEA43FFB180E}" type="slidenum">
              <a:rPr lang="en-US" altLang="en-US"/>
              <a:pPr/>
              <a:t>3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7">
            <a:extLst>
              <a:ext uri="{FF2B5EF4-FFF2-40B4-BE49-F238E27FC236}">
                <a16:creationId xmlns:a16="http://schemas.microsoft.com/office/drawing/2014/main" id="{FD90967F-7102-13D9-E2AB-A52681221C1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6F6D185B-25F3-9040-B4BA-0DF1D2BF7C88}" type="slidenum">
              <a:rPr lang="en-US" altLang="en-US">
                <a:latin typeface="Times New Roman" panose="02020603050405020304" pitchFamily="18" charset="0"/>
              </a:rPr>
              <a:pPr/>
              <a:t>4</a:t>
            </a:fld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24578" name="Rectangle 2">
            <a:extLst>
              <a:ext uri="{FF2B5EF4-FFF2-40B4-BE49-F238E27FC236}">
                <a16:creationId xmlns:a16="http://schemas.microsoft.com/office/drawing/2014/main" id="{660A191A-9B95-F813-7E73-409A9F9B40D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79" name="Rectangle 3">
            <a:extLst>
              <a:ext uri="{FF2B5EF4-FFF2-40B4-BE49-F238E27FC236}">
                <a16:creationId xmlns:a16="http://schemas.microsoft.com/office/drawing/2014/main" id="{545AE0E9-B8C4-CFBB-18F3-2D3868D5630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2">
            <a:extLst>
              <a:ext uri="{FF2B5EF4-FFF2-40B4-BE49-F238E27FC236}">
                <a16:creationId xmlns:a16="http://schemas.microsoft.com/office/drawing/2014/main" id="{04399B1A-44B5-ADB4-AEB0-1D89F6C9B0D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6" name="Rectangle 3">
            <a:extLst>
              <a:ext uri="{FF2B5EF4-FFF2-40B4-BE49-F238E27FC236}">
                <a16:creationId xmlns:a16="http://schemas.microsoft.com/office/drawing/2014/main" id="{704AEF65-589F-1F34-EA46-03516172CB2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5">
            <a:extLst>
              <a:ext uri="{FF2B5EF4-FFF2-40B4-BE49-F238E27FC236}">
                <a16:creationId xmlns:a16="http://schemas.microsoft.com/office/drawing/2014/main" id="{E4F32A06-3532-378F-341C-CD454452AEA5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3887788" y="8685213"/>
            <a:ext cx="2970212" cy="458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8852" tIns="0" rIns="18852" bIns="0" anchor="b"/>
          <a:lstStyle>
            <a:lvl1pPr defTabSz="979488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979488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979488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979488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979488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9794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9794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9794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9794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r"/>
            <a:fld id="{47AE46D2-878E-454D-8323-1BC56C61497F}" type="slidenum">
              <a:rPr lang="en-US" altLang="en-US" sz="900" i="1">
                <a:latin typeface="Times New Roman" panose="02020603050405020304" pitchFamily="18" charset="0"/>
              </a:rPr>
              <a:pPr algn="r"/>
              <a:t>6</a:t>
            </a:fld>
            <a:endParaRPr lang="en-US" altLang="en-US" sz="900" i="1">
              <a:latin typeface="Times New Roman" panose="02020603050405020304" pitchFamily="18" charset="0"/>
            </a:endParaRPr>
          </a:p>
        </p:txBody>
      </p:sp>
      <p:sp>
        <p:nvSpPr>
          <p:cNvPr id="28674" name="Rectangle 2">
            <a:extLst>
              <a:ext uri="{FF2B5EF4-FFF2-40B4-BE49-F238E27FC236}">
                <a16:creationId xmlns:a16="http://schemas.microsoft.com/office/drawing/2014/main" id="{1FBA0560-5500-E767-B176-32AB86D1CA7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5" name="Rectangle 3">
            <a:extLst>
              <a:ext uri="{FF2B5EF4-FFF2-40B4-BE49-F238E27FC236}">
                <a16:creationId xmlns:a16="http://schemas.microsoft.com/office/drawing/2014/main" id="{1B9C1E8D-5B59-E4DB-D16E-F7EA083E2D0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653" tIns="45327" rIns="90653" bIns="45327"/>
          <a:lstStyle/>
          <a:p>
            <a:endParaRPr lang="en-US" altLang="en-US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5">
            <a:extLst>
              <a:ext uri="{FF2B5EF4-FFF2-40B4-BE49-F238E27FC236}">
                <a16:creationId xmlns:a16="http://schemas.microsoft.com/office/drawing/2014/main" id="{F0E74996-2A74-DD81-8DA5-61B1E21EB7E0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3887788" y="8685213"/>
            <a:ext cx="2970212" cy="458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8852" tIns="0" rIns="18852" bIns="0" anchor="b"/>
          <a:lstStyle>
            <a:lvl1pPr defTabSz="979488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979488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979488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979488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979488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9794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9794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9794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9794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r"/>
            <a:fld id="{D326B5FE-141E-E740-8102-B9786E9537C1}" type="slidenum">
              <a:rPr lang="en-US" altLang="en-US" sz="900" i="1">
                <a:latin typeface="Times New Roman" panose="02020603050405020304" pitchFamily="18" charset="0"/>
              </a:rPr>
              <a:pPr algn="r"/>
              <a:t>7</a:t>
            </a:fld>
            <a:endParaRPr lang="en-US" altLang="en-US" sz="900" i="1">
              <a:latin typeface="Times New Roman" panose="02020603050405020304" pitchFamily="18" charset="0"/>
            </a:endParaRPr>
          </a:p>
        </p:txBody>
      </p:sp>
      <p:sp>
        <p:nvSpPr>
          <p:cNvPr id="30722" name="Rectangle 2">
            <a:extLst>
              <a:ext uri="{FF2B5EF4-FFF2-40B4-BE49-F238E27FC236}">
                <a16:creationId xmlns:a16="http://schemas.microsoft.com/office/drawing/2014/main" id="{C6F397DF-ED89-4132-AF05-2582ACD0954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3" name="Rectangle 3">
            <a:extLst>
              <a:ext uri="{FF2B5EF4-FFF2-40B4-BE49-F238E27FC236}">
                <a16:creationId xmlns:a16="http://schemas.microsoft.com/office/drawing/2014/main" id="{255CCF01-6AF0-4F0A-1211-F2C1AE095B9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653" tIns="45327" rIns="90653" bIns="45327"/>
          <a:lstStyle/>
          <a:p>
            <a:endParaRPr lang="en-US" altLang="en-US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Slide Image Placeholder 1">
            <a:extLst>
              <a:ext uri="{FF2B5EF4-FFF2-40B4-BE49-F238E27FC236}">
                <a16:creationId xmlns:a16="http://schemas.microsoft.com/office/drawing/2014/main" id="{46162FB0-6B09-5728-7626-0A148E9AAA2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0" name="Notes Placeholder 2">
            <a:extLst>
              <a:ext uri="{FF2B5EF4-FFF2-40B4-BE49-F238E27FC236}">
                <a16:creationId xmlns:a16="http://schemas.microsoft.com/office/drawing/2014/main" id="{D2D8DC75-A326-BA8C-37A0-8F5A5C084A7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  <p:sp>
        <p:nvSpPr>
          <p:cNvPr id="32771" name="Slide Number Placeholder 3">
            <a:extLst>
              <a:ext uri="{FF2B5EF4-FFF2-40B4-BE49-F238E27FC236}">
                <a16:creationId xmlns:a16="http://schemas.microsoft.com/office/drawing/2014/main" id="{D72E9D7E-3D8F-AFDE-5FC8-B74F40FF543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5513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925513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925513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925513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925513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1714BD87-5EEE-5245-B09F-7E621FDA68BC}" type="slidenum">
              <a:rPr lang="en-US" altLang="en-US" sz="900">
                <a:latin typeface="Times New Roman" panose="02020603050405020304" pitchFamily="18" charset="0"/>
              </a:rPr>
              <a:pPr/>
              <a:t>8</a:t>
            </a:fld>
            <a:endParaRPr lang="en-US" altLang="en-US" sz="90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Slide Image Placeholder 1">
            <a:extLst>
              <a:ext uri="{FF2B5EF4-FFF2-40B4-BE49-F238E27FC236}">
                <a16:creationId xmlns:a16="http://schemas.microsoft.com/office/drawing/2014/main" id="{829A1F42-B4B3-AB97-FA06-88F5DFADD84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18" name="Notes Placeholder 2">
            <a:extLst>
              <a:ext uri="{FF2B5EF4-FFF2-40B4-BE49-F238E27FC236}">
                <a16:creationId xmlns:a16="http://schemas.microsoft.com/office/drawing/2014/main" id="{11B00740-375D-A674-77DB-77F15D2C50F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n-US" dirty="0">
                <a:latin typeface="Arial" panose="020B0604020202020204" pitchFamily="34" charset="0"/>
                <a:ea typeface="ＭＳ Ｐゴシック" panose="020B0600070205080204" pitchFamily="34" charset="-128"/>
              </a:rPr>
              <a:t>If leader hears multiple proposed values, then it uses the most recent one as proposal in next Bill Phase.</a:t>
            </a:r>
          </a:p>
          <a:p>
            <a:r>
              <a:rPr lang="en-US" altLang="en-US" dirty="0">
                <a:latin typeface="Arial" panose="020B0604020202020204" pitchFamily="34" charset="0"/>
                <a:ea typeface="ＭＳ Ｐゴシック" panose="020B0600070205080204" pitchFamily="34" charset="-128"/>
              </a:rPr>
              <a:t>Note that this DOES NOT violate the quorum intersection 2a-1a quorum overlap rule/theorem later.</a:t>
            </a:r>
          </a:p>
        </p:txBody>
      </p:sp>
      <p:sp>
        <p:nvSpPr>
          <p:cNvPr id="34819" name="Slide Number Placeholder 3">
            <a:extLst>
              <a:ext uri="{FF2B5EF4-FFF2-40B4-BE49-F238E27FC236}">
                <a16:creationId xmlns:a16="http://schemas.microsoft.com/office/drawing/2014/main" id="{C7EABE51-B886-88CD-EBED-C50D87877BF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5513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925513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925513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925513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925513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FBF078C5-D2F2-9046-80A4-61131386785E}" type="slidenum">
              <a:rPr lang="en-US" altLang="en-US" sz="900">
                <a:latin typeface="Times New Roman" panose="02020603050405020304" pitchFamily="18" charset="0"/>
              </a:rPr>
              <a:pPr/>
              <a:t>9</a:t>
            </a:fld>
            <a:endParaRPr lang="en-US" altLang="en-US" sz="90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ECB6E8A1-B14A-A3E2-F361-5943C26892F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4684713"/>
            <a:ext cx="2133600" cy="357187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itchFamily="34" charset="0"/>
                <a:ea typeface="ＭＳ Ｐゴシック" pitchFamily="34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4B6FE664-7ECF-9303-00B1-4A72A121A2C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4684713"/>
            <a:ext cx="2895600" cy="357187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itchFamily="34" charset="0"/>
                <a:ea typeface="ＭＳ Ｐゴシック" pitchFamily="34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12500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506C90EF-E883-51D0-AF44-6D170571775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4684713"/>
            <a:ext cx="2133600" cy="357187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itchFamily="34" charset="0"/>
                <a:ea typeface="ＭＳ Ｐゴシック" pitchFamily="34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ED84543B-C53F-30E5-6F81-2637E8D7859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4684713"/>
            <a:ext cx="2895600" cy="357187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itchFamily="34" charset="0"/>
                <a:ea typeface="ＭＳ Ｐゴシック" pitchFamily="34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22980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79C84945-1374-680D-A028-3B2FFADBC24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4684713"/>
            <a:ext cx="2133600" cy="357187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itchFamily="34" charset="0"/>
                <a:ea typeface="ＭＳ Ｐゴシック" pitchFamily="34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3087995B-729E-9BC3-1695-BE093A0BE4A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4684713"/>
            <a:ext cx="2895600" cy="357187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itchFamily="34" charset="0"/>
                <a:ea typeface="ＭＳ Ｐゴシック" pitchFamily="34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7671D38-5212-E29E-56B5-4A9AF20122D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4684713"/>
            <a:ext cx="2133600" cy="357187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09A3C6DA-90E8-4C4D-8C4C-49D8FC778ED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664807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23607EEA-6F76-30CB-D031-42DFAB21ABC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4684713"/>
            <a:ext cx="2133600" cy="357187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itchFamily="34" charset="0"/>
                <a:ea typeface="ＭＳ Ｐゴシック" pitchFamily="34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6A738BCA-7CE7-28C5-3A5F-DC89C6B1DC0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4684713"/>
            <a:ext cx="2895600" cy="357187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itchFamily="34" charset="0"/>
                <a:ea typeface="ＭＳ Ｐゴシック" pitchFamily="34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11283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9AE5C70-9BF8-9EC0-2326-6BAE7E78F40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4684713"/>
            <a:ext cx="2133600" cy="357187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itchFamily="34" charset="0"/>
                <a:ea typeface="ＭＳ Ｐゴシック" pitchFamily="34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F0AEF62C-50AE-0CFA-78F2-635BAAB486D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4684713"/>
            <a:ext cx="2895600" cy="357187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itchFamily="34" charset="0"/>
                <a:ea typeface="ＭＳ Ｐゴシック" pitchFamily="34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18003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59D2CB2-FA69-B282-4C3C-20A6B85C984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4684713"/>
            <a:ext cx="2133600" cy="357187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itchFamily="34" charset="0"/>
                <a:ea typeface="ＭＳ Ｐゴシック" pitchFamily="34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D6298EC-673F-3C95-D9A7-227B3BB6D57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4684713"/>
            <a:ext cx="2895600" cy="357187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itchFamily="34" charset="0"/>
                <a:ea typeface="ＭＳ Ｐゴシック" pitchFamily="34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20292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C7DEEA68-0547-6168-B4AC-06B06B64A30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4684713"/>
            <a:ext cx="2133600" cy="357187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itchFamily="34" charset="0"/>
                <a:ea typeface="ＭＳ Ｐゴシック" pitchFamily="34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A04AF365-481F-5F36-C5CD-82353D8CCBF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4684713"/>
            <a:ext cx="2895600" cy="357187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itchFamily="34" charset="0"/>
                <a:ea typeface="ＭＳ Ｐゴシック" pitchFamily="34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16653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ACFA14F6-9044-3980-0E70-68765DC22EA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4684713"/>
            <a:ext cx="2133600" cy="357187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itchFamily="34" charset="0"/>
                <a:ea typeface="ＭＳ Ｐゴシック" pitchFamily="34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A83FDA1F-7E1E-C21F-CEB6-32A7706A41F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4684713"/>
            <a:ext cx="2895600" cy="357187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itchFamily="34" charset="0"/>
                <a:ea typeface="ＭＳ Ｐゴシック" pitchFamily="34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28777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24DE9381-CCAB-4A46-AA12-12655ECFA93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4684713"/>
            <a:ext cx="2133600" cy="357187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itchFamily="34" charset="0"/>
                <a:ea typeface="ＭＳ Ｐゴシック" pitchFamily="34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ADFBE5C5-1315-A23B-0A98-8F04F40204D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4684713"/>
            <a:ext cx="2895600" cy="357187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itchFamily="34" charset="0"/>
                <a:ea typeface="ＭＳ Ｐゴシック" pitchFamily="34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73114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8B7926B-0A8C-C9B7-9F00-2B1E9415CBE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4684713"/>
            <a:ext cx="2133600" cy="357187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itchFamily="34" charset="0"/>
                <a:ea typeface="ＭＳ Ｐゴシック" pitchFamily="34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66D94D3-05E8-25B8-6C6A-C79D532AAC5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4684713"/>
            <a:ext cx="2895600" cy="357187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itchFamily="34" charset="0"/>
                <a:ea typeface="ＭＳ Ｐゴシック" pitchFamily="34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26516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135AEE8-EB18-2CB5-4510-5EC20545D41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4684713"/>
            <a:ext cx="2133600" cy="357187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itchFamily="34" charset="0"/>
                <a:ea typeface="ＭＳ Ｐゴシック" pitchFamily="34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75F6EA1-0F17-107C-187B-1CAB70B03DE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4684713"/>
            <a:ext cx="2895600" cy="357187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itchFamily="34" charset="0"/>
                <a:ea typeface="ＭＳ Ｐゴシック" pitchFamily="34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27574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4001" r:id="rId1"/>
    <p:sldLayoutId id="2147484002" r:id="rId2"/>
    <p:sldLayoutId id="2147484003" r:id="rId3"/>
    <p:sldLayoutId id="2147484004" r:id="rId4"/>
    <p:sldLayoutId id="2147484005" r:id="rId5"/>
    <p:sldLayoutId id="2147484006" r:id="rId6"/>
    <p:sldLayoutId id="2147484007" r:id="rId7"/>
    <p:sldLayoutId id="2147484008" r:id="rId8"/>
    <p:sldLayoutId id="2147484009" r:id="rId9"/>
    <p:sldLayoutId id="2147484010" r:id="rId10"/>
    <p:sldLayoutId id="2147484011" r:id="rId11"/>
  </p:sldLayoutIdLst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ＭＳ Ｐゴシック" pitchFamily="-111" charset="-128"/>
          <a:cs typeface="ＭＳ Ｐゴシック" pitchFamily="-111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pitchFamily="34" charset="0"/>
          <a:ea typeface="ＭＳ Ｐゴシック" pitchFamily="-111" charset="-128"/>
          <a:cs typeface="ＭＳ Ｐゴシック" pitchFamily="-111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pitchFamily="34" charset="0"/>
          <a:ea typeface="ＭＳ Ｐゴシック" pitchFamily="-111" charset="-128"/>
          <a:cs typeface="ＭＳ Ｐゴシック" pitchFamily="-111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pitchFamily="34" charset="0"/>
          <a:ea typeface="ＭＳ Ｐゴシック" pitchFamily="-111" charset="-128"/>
          <a:cs typeface="ＭＳ Ｐゴシック" pitchFamily="-111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pitchFamily="34" charset="0"/>
          <a:ea typeface="ＭＳ Ｐゴシック" pitchFamily="-111" charset="-128"/>
          <a:cs typeface="ＭＳ Ｐゴシック" pitchFamily="-111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-111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-111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-111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-111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ＭＳ Ｐゴシック" pitchFamily="-111" charset="-128"/>
          <a:cs typeface="ＭＳ Ｐゴシック" pitchFamily="-111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ＭＳ Ｐゴシック" pitchFamily="-111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ＭＳ Ｐゴシック" pitchFamily="-111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pitchFamily="-111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pitchFamily="-111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pitchFamily="-111" charset="-128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pitchFamily="-111" charset="-128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pitchFamily="-111" charset="-128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pitchFamily="-11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://research.microsoft.com/en-us/um/people/lamport/pubs/paxos-simple.pdf" TargetMode="Externa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12">
            <a:extLst>
              <a:ext uri="{FF2B5EF4-FFF2-40B4-BE49-F238E27FC236}">
                <a16:creationId xmlns:a16="http://schemas.microsoft.com/office/drawing/2014/main" id="{B71A0DA8-249F-80DA-DF85-9BC51BD6BC1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0" y="1733550"/>
            <a:ext cx="77724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9361" tIns="44680" rIns="89361" bIns="44680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/>
            <a:r>
              <a:rPr lang="en-US" altLang="en-US" sz="4300" dirty="0">
                <a:solidFill>
                  <a:schemeClr val="tx2"/>
                </a:solidFill>
              </a:rPr>
              <a:t>CS 425 / ECE 428 </a:t>
            </a:r>
          </a:p>
          <a:p>
            <a:pPr algn="ctr"/>
            <a:r>
              <a:rPr lang="en-US" altLang="en-US" sz="4300" dirty="0">
                <a:solidFill>
                  <a:schemeClr val="tx2"/>
                </a:solidFill>
              </a:rPr>
              <a:t>Distributed Systems</a:t>
            </a:r>
          </a:p>
          <a:p>
            <a:pPr algn="ctr"/>
            <a:r>
              <a:rPr lang="en-US" altLang="en-US" sz="4300">
                <a:solidFill>
                  <a:schemeClr val="tx2"/>
                </a:solidFill>
              </a:rPr>
              <a:t>Fall 2025</a:t>
            </a:r>
            <a:endParaRPr lang="en-US" altLang="en-US" sz="4300" dirty="0">
              <a:solidFill>
                <a:schemeClr val="tx2"/>
              </a:solidFill>
            </a:endParaRPr>
          </a:p>
        </p:txBody>
      </p:sp>
      <p:sp>
        <p:nvSpPr>
          <p:cNvPr id="15362" name="Rectangle 3">
            <a:extLst>
              <a:ext uri="{FF2B5EF4-FFF2-40B4-BE49-F238E27FC236}">
                <a16:creationId xmlns:a16="http://schemas.microsoft.com/office/drawing/2014/main" id="{5DA22E89-FCC9-6324-B2F7-AA1110BC595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71600" y="3390900"/>
            <a:ext cx="6400800" cy="1314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9361" tIns="44680" rIns="89361" bIns="4468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20000"/>
              </a:spcBef>
            </a:pPr>
            <a:r>
              <a:rPr lang="en-US" altLang="en-US" sz="2700" dirty="0" err="1"/>
              <a:t>Indranil</a:t>
            </a:r>
            <a:r>
              <a:rPr lang="en-US" altLang="en-US" sz="2700" dirty="0"/>
              <a:t> Gupta (Indy)</a:t>
            </a:r>
          </a:p>
          <a:p>
            <a:pPr algn="ctr">
              <a:spcBef>
                <a:spcPct val="20000"/>
              </a:spcBef>
            </a:pPr>
            <a:r>
              <a:rPr lang="en-US" altLang="en-US" sz="2700" dirty="0"/>
              <a:t>w/ Aishwarya Ganesan</a:t>
            </a:r>
          </a:p>
          <a:p>
            <a:pPr algn="ctr">
              <a:spcBef>
                <a:spcPct val="20000"/>
              </a:spcBef>
            </a:pPr>
            <a:r>
              <a:rPr lang="en-US" altLang="en-US" sz="2700" i="1" dirty="0"/>
              <a:t>Lecture 15-B: </a:t>
            </a:r>
            <a:r>
              <a:rPr lang="en-US" altLang="en-US" sz="2700" i="1" dirty="0" err="1"/>
              <a:t>Paxos</a:t>
            </a:r>
            <a:endParaRPr lang="en-US" altLang="en-US" sz="2700" i="1" dirty="0">
              <a:solidFill>
                <a:srgbClr val="17375E"/>
              </a:solidFill>
            </a:endParaRPr>
          </a:p>
        </p:txBody>
      </p:sp>
      <p:sp>
        <p:nvSpPr>
          <p:cNvPr id="15363" name="Rectangle 3">
            <a:extLst>
              <a:ext uri="{FF2B5EF4-FFF2-40B4-BE49-F238E27FC236}">
                <a16:creationId xmlns:a16="http://schemas.microsoft.com/office/drawing/2014/main" id="{84F3AD1C-80A1-3EAA-F522-20C5BD1FE5D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58000" y="4670425"/>
            <a:ext cx="2082800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/>
              <a:t>All slides © IG</a:t>
            </a:r>
          </a:p>
        </p:txBody>
      </p:sp>
    </p:spTree>
  </p:cSld>
  <p:clrMapOvr>
    <a:masterClrMapping/>
  </p:clrMapOvr>
  <p:transition spd="slow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Content Placeholder 2">
            <a:extLst>
              <a:ext uri="{FF2B5EF4-FFF2-40B4-BE49-F238E27FC236}">
                <a16:creationId xmlns:a16="http://schemas.microsoft.com/office/drawing/2014/main" id="{A24A7727-ABA0-4DAD-2FA3-0F7A57A8B878}"/>
              </a:ext>
            </a:extLst>
          </p:cNvPr>
          <p:cNvSpPr>
            <a:spLocks noGrp="1"/>
          </p:cNvSpPr>
          <p:nvPr>
            <p:ph idx="1"/>
          </p:nvPr>
        </p:nvSpPr>
        <p:spPr bwMode="auto">
          <a:xfrm>
            <a:off x="722313" y="1504950"/>
            <a:ext cx="7772400" cy="230505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altLang="en-US" sz="2400">
                <a:latin typeface="Times New Roman" panose="02020603050405020304" pitchFamily="18" charset="0"/>
                <a:ea typeface="ＭＳ Ｐゴシック" panose="020B0600070205080204" pitchFamily="34" charset="-128"/>
              </a:rPr>
              <a:t>Leader sends proposed value v to all </a:t>
            </a:r>
          </a:p>
          <a:p>
            <a:pPr lvl="1"/>
            <a:r>
              <a:rPr lang="en-US" altLang="en-US" sz="2400">
                <a:latin typeface="Times New Roman" panose="02020603050405020304" pitchFamily="18" charset="0"/>
                <a:ea typeface="ＭＳ Ｐゴシック" panose="020B0600070205080204" pitchFamily="34" charset="-128"/>
              </a:rPr>
              <a:t>use v=v</a:t>
            </a:r>
            <a:r>
              <a:rPr lang="ja-JP" altLang="en-US" sz="2400">
                <a:latin typeface="Times New Roman" panose="02020603050405020304" pitchFamily="18" charset="0"/>
                <a:ea typeface="ＭＳ Ｐゴシック" panose="020B0600070205080204" pitchFamily="34" charset="-128"/>
              </a:rPr>
              <a:t>’</a:t>
            </a:r>
            <a:r>
              <a:rPr lang="en-US" altLang="ja-JP" sz="2400">
                <a:latin typeface="Times New Roman" panose="02020603050405020304" pitchFamily="18" charset="0"/>
                <a:ea typeface="ＭＳ Ｐゴシック" panose="020B0600070205080204" pitchFamily="34" charset="-128"/>
              </a:rPr>
              <a:t> if some process already decided in a previous round and sent you its decided value v’</a:t>
            </a:r>
          </a:p>
          <a:p>
            <a:pPr lvl="1"/>
            <a:r>
              <a:rPr lang="en-US" altLang="ja-JP" sz="2400">
                <a:latin typeface="Times New Roman" panose="02020603050405020304" pitchFamily="18" charset="0"/>
                <a:ea typeface="ＭＳ Ｐゴシック" panose="020B0600070205080204" pitchFamily="34" charset="-128"/>
              </a:rPr>
              <a:t>If multiple such v’ received, use latest one</a:t>
            </a:r>
          </a:p>
          <a:p>
            <a:r>
              <a:rPr lang="en-US" altLang="en-US" sz="2400">
                <a:latin typeface="Times New Roman" panose="02020603050405020304" pitchFamily="18" charset="0"/>
                <a:ea typeface="ＭＳ Ｐゴシック" panose="020B0600070205080204" pitchFamily="34" charset="-128"/>
              </a:rPr>
              <a:t>Recipient logs on disk; responds OK</a:t>
            </a:r>
          </a:p>
        </p:txBody>
      </p:sp>
      <p:cxnSp>
        <p:nvCxnSpPr>
          <p:cNvPr id="35842" name="Straight Arrow Connector 4">
            <a:extLst>
              <a:ext uri="{FF2B5EF4-FFF2-40B4-BE49-F238E27FC236}">
                <a16:creationId xmlns:a16="http://schemas.microsoft.com/office/drawing/2014/main" id="{7F468B07-7C2A-2E53-62C5-4CAD25B16FD3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1066800" y="4114800"/>
            <a:ext cx="4800600" cy="0"/>
          </a:xfrm>
          <a:prstGeom prst="straightConnector1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5843" name="Straight Arrow Connector 5">
            <a:extLst>
              <a:ext uri="{FF2B5EF4-FFF2-40B4-BE49-F238E27FC236}">
                <a16:creationId xmlns:a16="http://schemas.microsoft.com/office/drawing/2014/main" id="{7A4E6278-5614-57CF-A14F-D5A2C58F1CD1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1066800" y="4457700"/>
            <a:ext cx="4800600" cy="0"/>
          </a:xfrm>
          <a:prstGeom prst="straightConnector1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5844" name="Straight Arrow Connector 6">
            <a:extLst>
              <a:ext uri="{FF2B5EF4-FFF2-40B4-BE49-F238E27FC236}">
                <a16:creationId xmlns:a16="http://schemas.microsoft.com/office/drawing/2014/main" id="{7AC503C1-8E8A-94AE-7225-6EB93EE253F8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1066800" y="4800600"/>
            <a:ext cx="4800600" cy="0"/>
          </a:xfrm>
          <a:prstGeom prst="straightConnector1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5845" name="Straight Arrow Connector 9">
            <a:extLst>
              <a:ext uri="{FF2B5EF4-FFF2-40B4-BE49-F238E27FC236}">
                <a16:creationId xmlns:a16="http://schemas.microsoft.com/office/drawing/2014/main" id="{79F73A73-8501-F58B-F485-0FFC64654C70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1295400" y="4114800"/>
            <a:ext cx="381000" cy="342900"/>
          </a:xfrm>
          <a:prstGeom prst="straightConnector1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5846" name="Straight Arrow Connector 11">
            <a:extLst>
              <a:ext uri="{FF2B5EF4-FFF2-40B4-BE49-F238E27FC236}">
                <a16:creationId xmlns:a16="http://schemas.microsoft.com/office/drawing/2014/main" id="{35EC9FFB-BA26-E0E7-47E0-B14FE65FFB18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1295400" y="4114800"/>
            <a:ext cx="381000" cy="685800"/>
          </a:xfrm>
          <a:prstGeom prst="straightConnector1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5847" name="Straight Arrow Connector 12">
            <a:extLst>
              <a:ext uri="{FF2B5EF4-FFF2-40B4-BE49-F238E27FC236}">
                <a16:creationId xmlns:a16="http://schemas.microsoft.com/office/drawing/2014/main" id="{88C4D3B1-38E3-326C-A2BF-4960A4732EA7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1905000" y="4114800"/>
            <a:ext cx="609600" cy="685800"/>
          </a:xfrm>
          <a:prstGeom prst="straightConnector1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5848" name="Straight Arrow Connector 15">
            <a:extLst>
              <a:ext uri="{FF2B5EF4-FFF2-40B4-BE49-F238E27FC236}">
                <a16:creationId xmlns:a16="http://schemas.microsoft.com/office/drawing/2014/main" id="{E3E35420-5944-41D4-8907-50FDB710928C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1905000" y="4114800"/>
            <a:ext cx="381000" cy="342900"/>
          </a:xfrm>
          <a:prstGeom prst="straightConnector1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5849" name="TextBox 18">
            <a:extLst>
              <a:ext uri="{FF2B5EF4-FFF2-40B4-BE49-F238E27FC236}">
                <a16:creationId xmlns:a16="http://schemas.microsoft.com/office/drawing/2014/main" id="{7D4B05A1-AB39-8743-7943-B76E2EC59FC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875" y="4171950"/>
            <a:ext cx="150812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1400">
                <a:solidFill>
                  <a:schemeClr val="accent2"/>
                </a:solidFill>
                <a:latin typeface="Helvetica" pitchFamily="2" charset="0"/>
              </a:rPr>
              <a:t>Please elect me!</a:t>
            </a:r>
          </a:p>
        </p:txBody>
      </p:sp>
      <p:sp>
        <p:nvSpPr>
          <p:cNvPr id="35850" name="TextBox 19">
            <a:extLst>
              <a:ext uri="{FF2B5EF4-FFF2-40B4-BE49-F238E27FC236}">
                <a16:creationId xmlns:a16="http://schemas.microsoft.com/office/drawing/2014/main" id="{E0EB184D-DF77-1DC3-EBE9-14616571B1A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00200" y="4114800"/>
            <a:ext cx="493713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1400">
                <a:solidFill>
                  <a:schemeClr val="accent2"/>
                </a:solidFill>
                <a:latin typeface="Helvetica" pitchFamily="2" charset="0"/>
              </a:rPr>
              <a:t>OK!</a:t>
            </a:r>
          </a:p>
        </p:txBody>
      </p:sp>
      <p:cxnSp>
        <p:nvCxnSpPr>
          <p:cNvPr id="35851" name="Straight Arrow Connector 11">
            <a:extLst>
              <a:ext uri="{FF2B5EF4-FFF2-40B4-BE49-F238E27FC236}">
                <a16:creationId xmlns:a16="http://schemas.microsoft.com/office/drawing/2014/main" id="{399364CF-81BB-FD28-293F-12898BE64006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3124200" y="4114800"/>
            <a:ext cx="381000" cy="685800"/>
          </a:xfrm>
          <a:prstGeom prst="straightConnector1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5852" name="Straight Arrow Connector 11">
            <a:extLst>
              <a:ext uri="{FF2B5EF4-FFF2-40B4-BE49-F238E27FC236}">
                <a16:creationId xmlns:a16="http://schemas.microsoft.com/office/drawing/2014/main" id="{63E496B8-BFFE-ED15-8879-ADBE4278DE36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3124200" y="4114800"/>
            <a:ext cx="609600" cy="371475"/>
          </a:xfrm>
          <a:prstGeom prst="straightConnector1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5853" name="TextBox 18">
            <a:extLst>
              <a:ext uri="{FF2B5EF4-FFF2-40B4-BE49-F238E27FC236}">
                <a16:creationId xmlns:a16="http://schemas.microsoft.com/office/drawing/2014/main" id="{C961887B-F839-8500-BFFF-977C90074F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25725" y="3863975"/>
            <a:ext cx="110807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1400">
                <a:solidFill>
                  <a:schemeClr val="accent2"/>
                </a:solidFill>
                <a:latin typeface="Helvetica" pitchFamily="2" charset="0"/>
              </a:rPr>
              <a:t>Value v ok?</a:t>
            </a:r>
          </a:p>
        </p:txBody>
      </p:sp>
      <p:cxnSp>
        <p:nvCxnSpPr>
          <p:cNvPr id="35854" name="Straight Arrow Connector 12">
            <a:extLst>
              <a:ext uri="{FF2B5EF4-FFF2-40B4-BE49-F238E27FC236}">
                <a16:creationId xmlns:a16="http://schemas.microsoft.com/office/drawing/2014/main" id="{CA0584C8-E0E5-B7DA-6FA8-B7A05CC92AB3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4343400" y="4114800"/>
            <a:ext cx="609600" cy="685800"/>
          </a:xfrm>
          <a:prstGeom prst="straightConnector1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5855" name="Straight Arrow Connector 15">
            <a:extLst>
              <a:ext uri="{FF2B5EF4-FFF2-40B4-BE49-F238E27FC236}">
                <a16:creationId xmlns:a16="http://schemas.microsoft.com/office/drawing/2014/main" id="{81435116-AE2E-7DB7-807F-34B497F2891F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4343400" y="4114800"/>
            <a:ext cx="381000" cy="342900"/>
          </a:xfrm>
          <a:prstGeom prst="straightConnector1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5856" name="TextBox 19">
            <a:extLst>
              <a:ext uri="{FF2B5EF4-FFF2-40B4-BE49-F238E27FC236}">
                <a16:creationId xmlns:a16="http://schemas.microsoft.com/office/drawing/2014/main" id="{9D5879F7-3BF9-DA0D-19E6-851B4AED750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38600" y="4114800"/>
            <a:ext cx="493713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1400">
                <a:solidFill>
                  <a:schemeClr val="accent2"/>
                </a:solidFill>
                <a:latin typeface="Helvetica" pitchFamily="2" charset="0"/>
              </a:rPr>
              <a:t>OK!</a:t>
            </a:r>
          </a:p>
        </p:txBody>
      </p:sp>
      <p:sp>
        <p:nvSpPr>
          <p:cNvPr id="35857" name="Rectangle 1026">
            <a:extLst>
              <a:ext uri="{FF2B5EF4-FFF2-40B4-BE49-F238E27FC236}">
                <a16:creationId xmlns:a16="http://schemas.microsoft.com/office/drawing/2014/main" id="{4F78A1F9-3322-E971-F4FF-E10835DAD03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358775"/>
            <a:ext cx="82296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4000">
                <a:solidFill>
                  <a:schemeClr val="bg1"/>
                </a:solidFill>
                <a:latin typeface="Whitney-BlackSC" pitchFamily="1" charset="0"/>
              </a:rPr>
              <a:t>Phase 2 – Proposal (</a:t>
            </a:r>
            <a:r>
              <a:rPr lang="en-US" altLang="en-US" sz="4000">
                <a:solidFill>
                  <a:srgbClr val="FF0000"/>
                </a:solidFill>
                <a:latin typeface="Whitney-BlackSC" pitchFamily="1" charset="0"/>
              </a:rPr>
              <a:t>Bill</a:t>
            </a:r>
            <a:r>
              <a:rPr lang="en-US" altLang="en-US" sz="4000">
                <a:solidFill>
                  <a:schemeClr val="bg1"/>
                </a:solidFill>
                <a:latin typeface="Whitney-BlackSC" pitchFamily="1" charset="0"/>
              </a:rPr>
              <a:t>)</a:t>
            </a:r>
          </a:p>
        </p:txBody>
      </p:sp>
      <p:sp>
        <p:nvSpPr>
          <p:cNvPr id="35858" name="Slide Number Placeholder 1">
            <a:extLst>
              <a:ext uri="{FF2B5EF4-FFF2-40B4-BE49-F238E27FC236}">
                <a16:creationId xmlns:a16="http://schemas.microsoft.com/office/drawing/2014/main" id="{8BD117F1-6A97-7770-AF5C-39041CB77351}"/>
              </a:ext>
            </a:extLst>
          </p:cNvPr>
          <p:cNvSpPr txBox="1">
            <a:spLocks/>
          </p:cNvSpPr>
          <p:nvPr/>
        </p:nvSpPr>
        <p:spPr bwMode="auto">
          <a:xfrm>
            <a:off x="8001000" y="4552950"/>
            <a:ext cx="990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1268413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1268413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1268413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1268413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1268413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12684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12684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12684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12684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/>
            <a:fld id="{29F2DC20-42BE-5141-9F8B-D9C5697DD946}" type="slidenum">
              <a:rPr lang="en-US" altLang="en-US">
                <a:latin typeface="Calibri" panose="020F0502020204030204" pitchFamily="34" charset="0"/>
              </a:rPr>
              <a:pPr algn="ctr" eaLnBrk="1" hangingPunct="1"/>
              <a:t>10</a:t>
            </a:fld>
            <a:endParaRPr lang="en-US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Content Placeholder 2">
            <a:extLst>
              <a:ext uri="{FF2B5EF4-FFF2-40B4-BE49-F238E27FC236}">
                <a16:creationId xmlns:a16="http://schemas.microsoft.com/office/drawing/2014/main" id="{58481126-EF48-8926-E437-D0621EBCECF2}"/>
              </a:ext>
            </a:extLst>
          </p:cNvPr>
          <p:cNvSpPr>
            <a:spLocks noGrp="1"/>
          </p:cNvSpPr>
          <p:nvPr>
            <p:ph idx="1"/>
          </p:nvPr>
        </p:nvSpPr>
        <p:spPr bwMode="auto">
          <a:xfrm>
            <a:off x="685800" y="1504950"/>
            <a:ext cx="8305800" cy="30861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altLang="en-US" sz="2400">
                <a:latin typeface="Times New Roman" panose="02020603050405020304" pitchFamily="18" charset="0"/>
                <a:ea typeface="ＭＳ Ｐゴシック" panose="020B0600070205080204" pitchFamily="34" charset="-128"/>
              </a:rPr>
              <a:t>If leader hears a </a:t>
            </a:r>
            <a:r>
              <a:rPr lang="en-US" altLang="en-US" sz="2400" u="sng">
                <a:solidFill>
                  <a:srgbClr val="008000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rPr>
              <a:t>majority</a:t>
            </a:r>
            <a:r>
              <a:rPr lang="en-US" altLang="en-US" sz="2400">
                <a:latin typeface="Times New Roman" panose="02020603050405020304" pitchFamily="18" charset="0"/>
                <a:ea typeface="ＭＳ Ｐゴシック" panose="020B0600070205080204" pitchFamily="34" charset="-128"/>
              </a:rPr>
              <a:t> of OKs, it lets everyone know of the decision</a:t>
            </a:r>
          </a:p>
          <a:p>
            <a:r>
              <a:rPr lang="en-US" altLang="en-US" sz="2400">
                <a:latin typeface="Times New Roman" panose="02020603050405020304" pitchFamily="18" charset="0"/>
                <a:ea typeface="ＭＳ Ｐゴシック" panose="020B0600070205080204" pitchFamily="34" charset="-128"/>
              </a:rPr>
              <a:t>Recipients receive decision, log it on disk</a:t>
            </a:r>
          </a:p>
        </p:txBody>
      </p:sp>
      <p:cxnSp>
        <p:nvCxnSpPr>
          <p:cNvPr id="37890" name="Straight Arrow Connector 4">
            <a:extLst>
              <a:ext uri="{FF2B5EF4-FFF2-40B4-BE49-F238E27FC236}">
                <a16:creationId xmlns:a16="http://schemas.microsoft.com/office/drawing/2014/main" id="{F67266F0-F563-759C-B561-2CF014844CC3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1066800" y="4114800"/>
            <a:ext cx="4800600" cy="0"/>
          </a:xfrm>
          <a:prstGeom prst="straightConnector1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7891" name="Straight Arrow Connector 5">
            <a:extLst>
              <a:ext uri="{FF2B5EF4-FFF2-40B4-BE49-F238E27FC236}">
                <a16:creationId xmlns:a16="http://schemas.microsoft.com/office/drawing/2014/main" id="{291DBEFF-03BB-E494-F569-16E60889D20E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1066800" y="4457700"/>
            <a:ext cx="4800600" cy="0"/>
          </a:xfrm>
          <a:prstGeom prst="straightConnector1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7892" name="Straight Arrow Connector 6">
            <a:extLst>
              <a:ext uri="{FF2B5EF4-FFF2-40B4-BE49-F238E27FC236}">
                <a16:creationId xmlns:a16="http://schemas.microsoft.com/office/drawing/2014/main" id="{1C4DB144-B6D3-2719-05B1-27C7B5F2E9CF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1066800" y="4800600"/>
            <a:ext cx="4800600" cy="0"/>
          </a:xfrm>
          <a:prstGeom prst="straightConnector1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7893" name="Straight Arrow Connector 9">
            <a:extLst>
              <a:ext uri="{FF2B5EF4-FFF2-40B4-BE49-F238E27FC236}">
                <a16:creationId xmlns:a16="http://schemas.microsoft.com/office/drawing/2014/main" id="{F154FCF9-030C-1A92-BA4D-7A3B4C02A808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1295400" y="4114800"/>
            <a:ext cx="381000" cy="342900"/>
          </a:xfrm>
          <a:prstGeom prst="straightConnector1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7894" name="Straight Arrow Connector 11">
            <a:extLst>
              <a:ext uri="{FF2B5EF4-FFF2-40B4-BE49-F238E27FC236}">
                <a16:creationId xmlns:a16="http://schemas.microsoft.com/office/drawing/2014/main" id="{3E1A05F9-D16A-E3FC-09E2-B53F56424EC6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1295400" y="4114800"/>
            <a:ext cx="381000" cy="685800"/>
          </a:xfrm>
          <a:prstGeom prst="straightConnector1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7895" name="Straight Arrow Connector 12">
            <a:extLst>
              <a:ext uri="{FF2B5EF4-FFF2-40B4-BE49-F238E27FC236}">
                <a16:creationId xmlns:a16="http://schemas.microsoft.com/office/drawing/2014/main" id="{9AB16F88-CA56-6C6C-CF51-B253B5795B25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1905000" y="4114800"/>
            <a:ext cx="609600" cy="685800"/>
          </a:xfrm>
          <a:prstGeom prst="straightConnector1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7896" name="Straight Arrow Connector 15">
            <a:extLst>
              <a:ext uri="{FF2B5EF4-FFF2-40B4-BE49-F238E27FC236}">
                <a16:creationId xmlns:a16="http://schemas.microsoft.com/office/drawing/2014/main" id="{56E6EA25-6E53-0AA0-3987-47DF0756ECA0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1905000" y="4114800"/>
            <a:ext cx="381000" cy="342900"/>
          </a:xfrm>
          <a:prstGeom prst="straightConnector1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7897" name="TextBox 18">
            <a:extLst>
              <a:ext uri="{FF2B5EF4-FFF2-40B4-BE49-F238E27FC236}">
                <a16:creationId xmlns:a16="http://schemas.microsoft.com/office/drawing/2014/main" id="{EF00F70C-3463-1E5C-C542-A9495BC0489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875" y="4171950"/>
            <a:ext cx="150812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1400">
                <a:solidFill>
                  <a:schemeClr val="accent2"/>
                </a:solidFill>
                <a:latin typeface="Helvetica" pitchFamily="2" charset="0"/>
              </a:rPr>
              <a:t>Please elect me!</a:t>
            </a:r>
          </a:p>
        </p:txBody>
      </p:sp>
      <p:sp>
        <p:nvSpPr>
          <p:cNvPr id="37898" name="TextBox 19">
            <a:extLst>
              <a:ext uri="{FF2B5EF4-FFF2-40B4-BE49-F238E27FC236}">
                <a16:creationId xmlns:a16="http://schemas.microsoft.com/office/drawing/2014/main" id="{AD21B202-A8A4-0DCD-9A1A-CF0CDEB1B10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00200" y="4114800"/>
            <a:ext cx="493713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1400">
                <a:solidFill>
                  <a:schemeClr val="accent2"/>
                </a:solidFill>
                <a:latin typeface="Helvetica" pitchFamily="2" charset="0"/>
              </a:rPr>
              <a:t>OK!</a:t>
            </a:r>
          </a:p>
        </p:txBody>
      </p:sp>
      <p:cxnSp>
        <p:nvCxnSpPr>
          <p:cNvPr id="37899" name="Straight Arrow Connector 11">
            <a:extLst>
              <a:ext uri="{FF2B5EF4-FFF2-40B4-BE49-F238E27FC236}">
                <a16:creationId xmlns:a16="http://schemas.microsoft.com/office/drawing/2014/main" id="{F84CFF4C-18AA-50D3-F6B3-A005861B453F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3124200" y="4114800"/>
            <a:ext cx="381000" cy="685800"/>
          </a:xfrm>
          <a:prstGeom prst="straightConnector1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7900" name="Straight Arrow Connector 11">
            <a:extLst>
              <a:ext uri="{FF2B5EF4-FFF2-40B4-BE49-F238E27FC236}">
                <a16:creationId xmlns:a16="http://schemas.microsoft.com/office/drawing/2014/main" id="{96957548-1DF3-809E-7546-88803C79C4AF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3124200" y="4114800"/>
            <a:ext cx="609600" cy="371475"/>
          </a:xfrm>
          <a:prstGeom prst="straightConnector1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7901" name="TextBox 18">
            <a:extLst>
              <a:ext uri="{FF2B5EF4-FFF2-40B4-BE49-F238E27FC236}">
                <a16:creationId xmlns:a16="http://schemas.microsoft.com/office/drawing/2014/main" id="{A823B888-C4F9-AF19-FBF3-C2E48651BF5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25725" y="3863975"/>
            <a:ext cx="110807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1400">
                <a:solidFill>
                  <a:schemeClr val="accent2"/>
                </a:solidFill>
                <a:latin typeface="Helvetica" pitchFamily="2" charset="0"/>
              </a:rPr>
              <a:t>Value v ok?</a:t>
            </a:r>
          </a:p>
        </p:txBody>
      </p:sp>
      <p:cxnSp>
        <p:nvCxnSpPr>
          <p:cNvPr id="37902" name="Straight Arrow Connector 12">
            <a:extLst>
              <a:ext uri="{FF2B5EF4-FFF2-40B4-BE49-F238E27FC236}">
                <a16:creationId xmlns:a16="http://schemas.microsoft.com/office/drawing/2014/main" id="{C33A20F4-4368-DBFF-F2B2-526991BE74EA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4343400" y="4114800"/>
            <a:ext cx="609600" cy="685800"/>
          </a:xfrm>
          <a:prstGeom prst="straightConnector1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7903" name="Straight Arrow Connector 15">
            <a:extLst>
              <a:ext uri="{FF2B5EF4-FFF2-40B4-BE49-F238E27FC236}">
                <a16:creationId xmlns:a16="http://schemas.microsoft.com/office/drawing/2014/main" id="{AEBA2B5E-109D-9E2C-EA1D-57A7EDD5EB99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4343400" y="4114800"/>
            <a:ext cx="381000" cy="342900"/>
          </a:xfrm>
          <a:prstGeom prst="straightConnector1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7904" name="TextBox 19">
            <a:extLst>
              <a:ext uri="{FF2B5EF4-FFF2-40B4-BE49-F238E27FC236}">
                <a16:creationId xmlns:a16="http://schemas.microsoft.com/office/drawing/2014/main" id="{0F8291B2-A7EE-71FB-6C4B-ACC0731693F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38600" y="4114800"/>
            <a:ext cx="493713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1400">
                <a:solidFill>
                  <a:schemeClr val="accent2"/>
                </a:solidFill>
                <a:latin typeface="Helvetica" pitchFamily="2" charset="0"/>
              </a:rPr>
              <a:t>OK!</a:t>
            </a:r>
          </a:p>
        </p:txBody>
      </p:sp>
      <p:cxnSp>
        <p:nvCxnSpPr>
          <p:cNvPr id="37905" name="Straight Arrow Connector 11">
            <a:extLst>
              <a:ext uri="{FF2B5EF4-FFF2-40B4-BE49-F238E27FC236}">
                <a16:creationId xmlns:a16="http://schemas.microsoft.com/office/drawing/2014/main" id="{3A2E9423-4064-4960-4263-C01D30CC057A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5181600" y="4114800"/>
            <a:ext cx="381000" cy="685800"/>
          </a:xfrm>
          <a:prstGeom prst="straightConnector1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7906" name="Straight Arrow Connector 11">
            <a:extLst>
              <a:ext uri="{FF2B5EF4-FFF2-40B4-BE49-F238E27FC236}">
                <a16:creationId xmlns:a16="http://schemas.microsoft.com/office/drawing/2014/main" id="{A6A3FDC7-E153-9FC6-5AD9-B5A4408624BA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5181600" y="4114800"/>
            <a:ext cx="609600" cy="371475"/>
          </a:xfrm>
          <a:prstGeom prst="straightConnector1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7907" name="TextBox 18">
            <a:extLst>
              <a:ext uri="{FF2B5EF4-FFF2-40B4-BE49-F238E27FC236}">
                <a16:creationId xmlns:a16="http://schemas.microsoft.com/office/drawing/2014/main" id="{E85E92AA-551C-D4E8-48D6-73199EEE27F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62550" y="3867150"/>
            <a:ext cx="32385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1400">
                <a:solidFill>
                  <a:schemeClr val="accent2"/>
                </a:solidFill>
                <a:latin typeface="Helvetica" pitchFamily="2" charset="0"/>
              </a:rPr>
              <a:t>v!</a:t>
            </a:r>
          </a:p>
        </p:txBody>
      </p:sp>
      <p:sp>
        <p:nvSpPr>
          <p:cNvPr id="37908" name="Rectangle 1026">
            <a:extLst>
              <a:ext uri="{FF2B5EF4-FFF2-40B4-BE49-F238E27FC236}">
                <a16:creationId xmlns:a16="http://schemas.microsoft.com/office/drawing/2014/main" id="{02F2985B-39A1-79B0-98F5-C81A3BB61CA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358775"/>
            <a:ext cx="82296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4000">
                <a:solidFill>
                  <a:schemeClr val="bg1"/>
                </a:solidFill>
                <a:latin typeface="Whitney-BlackSC" pitchFamily="1" charset="0"/>
              </a:rPr>
              <a:t>Phase 3 – Decision (</a:t>
            </a:r>
            <a:r>
              <a:rPr lang="en-US" altLang="en-US" sz="4000">
                <a:solidFill>
                  <a:srgbClr val="33CC33"/>
                </a:solidFill>
                <a:latin typeface="Whitney-BlackSC" pitchFamily="1" charset="0"/>
              </a:rPr>
              <a:t>Law</a:t>
            </a:r>
            <a:r>
              <a:rPr lang="en-US" altLang="en-US" sz="4000">
                <a:solidFill>
                  <a:schemeClr val="bg1"/>
                </a:solidFill>
                <a:latin typeface="Whitney-BlackSC" pitchFamily="1" charset="0"/>
              </a:rPr>
              <a:t>)</a:t>
            </a:r>
          </a:p>
        </p:txBody>
      </p:sp>
      <p:sp>
        <p:nvSpPr>
          <p:cNvPr id="37909" name="Slide Number Placeholder 1">
            <a:extLst>
              <a:ext uri="{FF2B5EF4-FFF2-40B4-BE49-F238E27FC236}">
                <a16:creationId xmlns:a16="http://schemas.microsoft.com/office/drawing/2014/main" id="{C9F19834-9CD4-B479-F28E-9E3F14592CE2}"/>
              </a:ext>
            </a:extLst>
          </p:cNvPr>
          <p:cNvSpPr txBox="1">
            <a:spLocks/>
          </p:cNvSpPr>
          <p:nvPr/>
        </p:nvSpPr>
        <p:spPr bwMode="auto">
          <a:xfrm>
            <a:off x="8001000" y="4552950"/>
            <a:ext cx="990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1268413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1268413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1268413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1268413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1268413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12684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12684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12684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12684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/>
            <a:fld id="{29C2432B-2B69-A94F-B64C-114D269FA331}" type="slidenum">
              <a:rPr lang="en-US" altLang="en-US">
                <a:latin typeface="Calibri" panose="020F0502020204030204" pitchFamily="34" charset="0"/>
              </a:rPr>
              <a:pPr algn="ctr" eaLnBrk="1" hangingPunct="1"/>
              <a:t>11</a:t>
            </a:fld>
            <a:endParaRPr lang="en-US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Content Placeholder 2">
            <a:extLst>
              <a:ext uri="{FF2B5EF4-FFF2-40B4-BE49-F238E27FC236}">
                <a16:creationId xmlns:a16="http://schemas.microsoft.com/office/drawing/2014/main" id="{FBC17ACD-5238-0C4D-3A72-EBC63A316F82}"/>
              </a:ext>
            </a:extLst>
          </p:cNvPr>
          <p:cNvSpPr>
            <a:spLocks noGrp="1"/>
          </p:cNvSpPr>
          <p:nvPr>
            <p:ph idx="1"/>
          </p:nvPr>
        </p:nvSpPr>
        <p:spPr bwMode="auto">
          <a:xfrm>
            <a:off x="647700" y="1504950"/>
            <a:ext cx="7772400" cy="30861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altLang="en-US" sz="2400">
                <a:latin typeface="Times New Roman" panose="02020603050405020304" pitchFamily="18" charset="0"/>
                <a:ea typeface="ＭＳ Ｐゴシック" panose="020B0600070205080204" pitchFamily="34" charset="-128"/>
              </a:rPr>
              <a:t>That is, when is consensus reached in the system</a:t>
            </a:r>
          </a:p>
        </p:txBody>
      </p:sp>
      <p:cxnSp>
        <p:nvCxnSpPr>
          <p:cNvPr id="39938" name="Straight Arrow Connector 4">
            <a:extLst>
              <a:ext uri="{FF2B5EF4-FFF2-40B4-BE49-F238E27FC236}">
                <a16:creationId xmlns:a16="http://schemas.microsoft.com/office/drawing/2014/main" id="{605C1CDF-0D9E-D920-D5F7-41CDCB8BFD31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1066800" y="4114800"/>
            <a:ext cx="4800600" cy="0"/>
          </a:xfrm>
          <a:prstGeom prst="straightConnector1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9939" name="Straight Arrow Connector 5">
            <a:extLst>
              <a:ext uri="{FF2B5EF4-FFF2-40B4-BE49-F238E27FC236}">
                <a16:creationId xmlns:a16="http://schemas.microsoft.com/office/drawing/2014/main" id="{26041D87-ED5D-DE96-0DEE-462323DB53C6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1066800" y="4457700"/>
            <a:ext cx="4800600" cy="0"/>
          </a:xfrm>
          <a:prstGeom prst="straightConnector1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9940" name="Straight Arrow Connector 6">
            <a:extLst>
              <a:ext uri="{FF2B5EF4-FFF2-40B4-BE49-F238E27FC236}">
                <a16:creationId xmlns:a16="http://schemas.microsoft.com/office/drawing/2014/main" id="{08AA1833-EC76-EBA6-4BCC-E9830B7FA784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1066800" y="4800600"/>
            <a:ext cx="4800600" cy="0"/>
          </a:xfrm>
          <a:prstGeom prst="straightConnector1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9941" name="Straight Arrow Connector 9">
            <a:extLst>
              <a:ext uri="{FF2B5EF4-FFF2-40B4-BE49-F238E27FC236}">
                <a16:creationId xmlns:a16="http://schemas.microsoft.com/office/drawing/2014/main" id="{9D59B86C-BB23-07BF-49B8-A10E3374D064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1295400" y="4114800"/>
            <a:ext cx="381000" cy="342900"/>
          </a:xfrm>
          <a:prstGeom prst="straightConnector1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9942" name="Straight Arrow Connector 11">
            <a:extLst>
              <a:ext uri="{FF2B5EF4-FFF2-40B4-BE49-F238E27FC236}">
                <a16:creationId xmlns:a16="http://schemas.microsoft.com/office/drawing/2014/main" id="{DF13A256-3C7E-3FCB-3A22-BEB7E8BE6834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1295400" y="4114800"/>
            <a:ext cx="381000" cy="685800"/>
          </a:xfrm>
          <a:prstGeom prst="straightConnector1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9943" name="Straight Arrow Connector 12">
            <a:extLst>
              <a:ext uri="{FF2B5EF4-FFF2-40B4-BE49-F238E27FC236}">
                <a16:creationId xmlns:a16="http://schemas.microsoft.com/office/drawing/2014/main" id="{C7B61252-7A49-7D99-0853-D18028701E5F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1905000" y="4114800"/>
            <a:ext cx="609600" cy="685800"/>
          </a:xfrm>
          <a:prstGeom prst="straightConnector1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9944" name="Straight Arrow Connector 15">
            <a:extLst>
              <a:ext uri="{FF2B5EF4-FFF2-40B4-BE49-F238E27FC236}">
                <a16:creationId xmlns:a16="http://schemas.microsoft.com/office/drawing/2014/main" id="{5B1AB4AF-647D-97CD-AB5F-C1828510A581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1905000" y="4114800"/>
            <a:ext cx="381000" cy="342900"/>
          </a:xfrm>
          <a:prstGeom prst="straightConnector1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9945" name="TextBox 18">
            <a:extLst>
              <a:ext uri="{FF2B5EF4-FFF2-40B4-BE49-F238E27FC236}">
                <a16:creationId xmlns:a16="http://schemas.microsoft.com/office/drawing/2014/main" id="{FCD5F086-7A70-D619-6FA2-7CEB4144419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875" y="4171950"/>
            <a:ext cx="150812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1400">
                <a:solidFill>
                  <a:schemeClr val="accent2"/>
                </a:solidFill>
                <a:latin typeface="Helvetica" pitchFamily="2" charset="0"/>
              </a:rPr>
              <a:t>Please elect me!</a:t>
            </a:r>
          </a:p>
        </p:txBody>
      </p:sp>
      <p:sp>
        <p:nvSpPr>
          <p:cNvPr id="39946" name="TextBox 19">
            <a:extLst>
              <a:ext uri="{FF2B5EF4-FFF2-40B4-BE49-F238E27FC236}">
                <a16:creationId xmlns:a16="http://schemas.microsoft.com/office/drawing/2014/main" id="{A1D7C423-33AF-3FBF-83C1-0E49B9723B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00200" y="4114800"/>
            <a:ext cx="493713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1400">
                <a:solidFill>
                  <a:schemeClr val="accent2"/>
                </a:solidFill>
                <a:latin typeface="Helvetica" pitchFamily="2" charset="0"/>
              </a:rPr>
              <a:t>OK!</a:t>
            </a:r>
          </a:p>
        </p:txBody>
      </p:sp>
      <p:cxnSp>
        <p:nvCxnSpPr>
          <p:cNvPr id="39947" name="Straight Arrow Connector 11">
            <a:extLst>
              <a:ext uri="{FF2B5EF4-FFF2-40B4-BE49-F238E27FC236}">
                <a16:creationId xmlns:a16="http://schemas.microsoft.com/office/drawing/2014/main" id="{48419E3B-3C7D-7F71-E2B0-1A4688D2A49B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3124200" y="4114800"/>
            <a:ext cx="381000" cy="685800"/>
          </a:xfrm>
          <a:prstGeom prst="straightConnector1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9948" name="Straight Arrow Connector 11">
            <a:extLst>
              <a:ext uri="{FF2B5EF4-FFF2-40B4-BE49-F238E27FC236}">
                <a16:creationId xmlns:a16="http://schemas.microsoft.com/office/drawing/2014/main" id="{714C410E-466D-6FD4-1D49-088CA099D258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3124200" y="4114800"/>
            <a:ext cx="609600" cy="371475"/>
          </a:xfrm>
          <a:prstGeom prst="straightConnector1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9949" name="TextBox 18">
            <a:extLst>
              <a:ext uri="{FF2B5EF4-FFF2-40B4-BE49-F238E27FC236}">
                <a16:creationId xmlns:a16="http://schemas.microsoft.com/office/drawing/2014/main" id="{12813B3B-04E3-9D9A-454D-588B67981CA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25725" y="3863975"/>
            <a:ext cx="110807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1400">
                <a:solidFill>
                  <a:schemeClr val="accent2"/>
                </a:solidFill>
                <a:latin typeface="Helvetica" pitchFamily="2" charset="0"/>
              </a:rPr>
              <a:t>Value v ok?</a:t>
            </a:r>
          </a:p>
        </p:txBody>
      </p:sp>
      <p:cxnSp>
        <p:nvCxnSpPr>
          <p:cNvPr id="39950" name="Straight Arrow Connector 12">
            <a:extLst>
              <a:ext uri="{FF2B5EF4-FFF2-40B4-BE49-F238E27FC236}">
                <a16:creationId xmlns:a16="http://schemas.microsoft.com/office/drawing/2014/main" id="{46F4D3E2-CEC9-6D85-922A-657C4C962FCE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4343400" y="4114800"/>
            <a:ext cx="609600" cy="685800"/>
          </a:xfrm>
          <a:prstGeom prst="straightConnector1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9951" name="Straight Arrow Connector 15">
            <a:extLst>
              <a:ext uri="{FF2B5EF4-FFF2-40B4-BE49-F238E27FC236}">
                <a16:creationId xmlns:a16="http://schemas.microsoft.com/office/drawing/2014/main" id="{4E11C39F-620C-EA37-85F8-E9E3DA48F5EF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4343400" y="4114800"/>
            <a:ext cx="381000" cy="342900"/>
          </a:xfrm>
          <a:prstGeom prst="straightConnector1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9952" name="TextBox 19">
            <a:extLst>
              <a:ext uri="{FF2B5EF4-FFF2-40B4-BE49-F238E27FC236}">
                <a16:creationId xmlns:a16="http://schemas.microsoft.com/office/drawing/2014/main" id="{B6AF8D7B-3621-035B-057B-3B4E707D066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38600" y="4114800"/>
            <a:ext cx="493713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1400">
                <a:solidFill>
                  <a:schemeClr val="accent2"/>
                </a:solidFill>
                <a:latin typeface="Helvetica" pitchFamily="2" charset="0"/>
              </a:rPr>
              <a:t>OK!</a:t>
            </a:r>
          </a:p>
        </p:txBody>
      </p:sp>
      <p:cxnSp>
        <p:nvCxnSpPr>
          <p:cNvPr id="39953" name="Straight Arrow Connector 11">
            <a:extLst>
              <a:ext uri="{FF2B5EF4-FFF2-40B4-BE49-F238E27FC236}">
                <a16:creationId xmlns:a16="http://schemas.microsoft.com/office/drawing/2014/main" id="{BD447064-54F3-E191-D09A-9526BDD573F3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5181600" y="4114800"/>
            <a:ext cx="381000" cy="685800"/>
          </a:xfrm>
          <a:prstGeom prst="straightConnector1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9954" name="Straight Arrow Connector 11">
            <a:extLst>
              <a:ext uri="{FF2B5EF4-FFF2-40B4-BE49-F238E27FC236}">
                <a16:creationId xmlns:a16="http://schemas.microsoft.com/office/drawing/2014/main" id="{513BEC4B-FBA8-BA38-176E-775BA140524C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5181600" y="4114800"/>
            <a:ext cx="609600" cy="371475"/>
          </a:xfrm>
          <a:prstGeom prst="straightConnector1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9955" name="TextBox 18">
            <a:extLst>
              <a:ext uri="{FF2B5EF4-FFF2-40B4-BE49-F238E27FC236}">
                <a16:creationId xmlns:a16="http://schemas.microsoft.com/office/drawing/2014/main" id="{132C9861-CA41-AE18-3529-8FE4BC3B960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62550" y="3867150"/>
            <a:ext cx="32385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1400">
                <a:solidFill>
                  <a:schemeClr val="accent2"/>
                </a:solidFill>
                <a:latin typeface="Helvetica" pitchFamily="2" charset="0"/>
              </a:rPr>
              <a:t>v!</a:t>
            </a:r>
          </a:p>
        </p:txBody>
      </p:sp>
      <p:sp>
        <p:nvSpPr>
          <p:cNvPr id="22" name="Rectangle 1026">
            <a:extLst>
              <a:ext uri="{FF2B5EF4-FFF2-40B4-BE49-F238E27FC236}">
                <a16:creationId xmlns:a16="http://schemas.microsoft.com/office/drawing/2014/main" id="{5F43D327-409D-263D-1D48-CBBB953BFEA1}"/>
              </a:ext>
            </a:extLst>
          </p:cNvPr>
          <p:cNvSpPr txBox="1">
            <a:spLocks noChangeArrowheads="1"/>
          </p:cNvSpPr>
          <p:nvPr/>
        </p:nvSpPr>
        <p:spPr>
          <a:xfrm>
            <a:off x="533400" y="285750"/>
            <a:ext cx="8229600" cy="781050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ＭＳ Ｐゴシック" pitchFamily="-111" charset="-128"/>
                <a:cs typeface="ＭＳ Ｐゴシック" pitchFamily="-111" charset="-128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  <a:ea typeface="ＭＳ Ｐゴシック" pitchFamily="-111" charset="-128"/>
                <a:cs typeface="ＭＳ Ｐゴシック" pitchFamily="-111" charset="-128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  <a:ea typeface="ＭＳ Ｐゴシック" pitchFamily="-111" charset="-128"/>
                <a:cs typeface="ＭＳ Ｐゴシック" pitchFamily="-111" charset="-128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  <a:ea typeface="ＭＳ Ｐゴシック" pitchFamily="-111" charset="-128"/>
                <a:cs typeface="ＭＳ Ｐゴシック" pitchFamily="-111" charset="-128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  <a:ea typeface="ＭＳ Ｐゴシック" pitchFamily="-111" charset="-128"/>
                <a:cs typeface="ＭＳ Ｐゴシック" pitchFamily="-111" charset="-128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</a:defRPr>
            </a:lvl9pPr>
          </a:lstStyle>
          <a:p>
            <a:pPr algn="l" eaLnBrk="1" hangingPunct="1">
              <a:defRPr/>
            </a:pPr>
            <a:r>
              <a:rPr lang="en-US" altLang="en-US" sz="4000" kern="0" dirty="0">
                <a:solidFill>
                  <a:schemeClr val="bg1"/>
                </a:solidFill>
                <a:latin typeface="Whitney-BlackSC" pitchFamily="50" charset="0"/>
                <a:ea typeface="ＭＳ Ｐゴシック" pitchFamily="34" charset="-128"/>
              </a:rPr>
              <a:t>Which is the point of No-Return?</a:t>
            </a:r>
          </a:p>
        </p:txBody>
      </p:sp>
      <p:sp>
        <p:nvSpPr>
          <p:cNvPr id="39957" name="Slide Number Placeholder 1">
            <a:extLst>
              <a:ext uri="{FF2B5EF4-FFF2-40B4-BE49-F238E27FC236}">
                <a16:creationId xmlns:a16="http://schemas.microsoft.com/office/drawing/2014/main" id="{8E39D56F-09D3-3548-20A9-E5EA3C4A14ED}"/>
              </a:ext>
            </a:extLst>
          </p:cNvPr>
          <p:cNvSpPr txBox="1">
            <a:spLocks/>
          </p:cNvSpPr>
          <p:nvPr/>
        </p:nvSpPr>
        <p:spPr bwMode="auto">
          <a:xfrm>
            <a:off x="8001000" y="4552950"/>
            <a:ext cx="990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1268413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1268413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1268413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1268413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1268413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12684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12684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12684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12684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/>
            <a:fld id="{9AEB5FEA-444D-F548-809E-E2EE4FCDF0EB}" type="slidenum">
              <a:rPr lang="en-US" altLang="en-US">
                <a:latin typeface="Calibri" panose="020F0502020204030204" pitchFamily="34" charset="0"/>
              </a:rPr>
              <a:pPr algn="ctr" eaLnBrk="1" hangingPunct="1"/>
              <a:t>12</a:t>
            </a:fld>
            <a:endParaRPr lang="en-US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7" name="Content Placeholder 2">
            <a:extLst>
              <a:ext uri="{FF2B5EF4-FFF2-40B4-BE49-F238E27FC236}">
                <a16:creationId xmlns:a16="http://schemas.microsoft.com/office/drawing/2014/main" id="{AC2E3F24-F801-9EDE-B182-8186B35B7CB9}"/>
              </a:ext>
            </a:extLst>
          </p:cNvPr>
          <p:cNvSpPr>
            <a:spLocks noGrp="1"/>
          </p:cNvSpPr>
          <p:nvPr>
            <p:ph idx="1"/>
          </p:nvPr>
        </p:nvSpPr>
        <p:spPr bwMode="auto">
          <a:xfrm>
            <a:off x="304800" y="1352550"/>
            <a:ext cx="8534400" cy="2605088"/>
          </a:xfr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 fontScale="92500" lnSpcReduction="20000"/>
          </a:bodyPr>
          <a:lstStyle/>
          <a:p>
            <a:pPr>
              <a:defRPr/>
            </a:pPr>
            <a:r>
              <a:rPr lang="en-US" altLang="en-US" sz="2800" dirty="0">
                <a:latin typeface="Times New Roman" panose="02020603050405020304" pitchFamily="18" charset="0"/>
                <a:ea typeface="ＭＳ Ｐゴシック" pitchFamily="34" charset="-128"/>
                <a:cs typeface="Times New Roman" panose="02020603050405020304" pitchFamily="18" charset="0"/>
              </a:rPr>
              <a:t>If/when a majority of processes hear proposed value and accept it (i.e., are about to/have respond(</a:t>
            </a:r>
            <a:r>
              <a:rPr lang="en-US" altLang="en-US" sz="2800" dirty="0" err="1">
                <a:latin typeface="Times New Roman" panose="02020603050405020304" pitchFamily="18" charset="0"/>
                <a:ea typeface="ＭＳ Ｐゴシック" pitchFamily="34" charset="-128"/>
                <a:cs typeface="Times New Roman" panose="02020603050405020304" pitchFamily="18" charset="0"/>
              </a:rPr>
              <a:t>ed</a:t>
            </a:r>
            <a:r>
              <a:rPr lang="en-US" altLang="en-US" sz="2800" dirty="0">
                <a:latin typeface="Times New Roman" panose="02020603050405020304" pitchFamily="18" charset="0"/>
                <a:ea typeface="ＭＳ Ｐゴシック" pitchFamily="34" charset="-128"/>
                <a:cs typeface="Times New Roman" panose="02020603050405020304" pitchFamily="18" charset="0"/>
              </a:rPr>
              <a:t>) with an OK!)</a:t>
            </a:r>
          </a:p>
          <a:p>
            <a:pPr>
              <a:defRPr/>
            </a:pPr>
            <a:r>
              <a:rPr lang="en-US" altLang="en-US" sz="2800" dirty="0">
                <a:latin typeface="Times New Roman" panose="02020603050405020304" pitchFamily="18" charset="0"/>
                <a:ea typeface="ＭＳ Ｐゴシック" pitchFamily="34" charset="-128"/>
                <a:cs typeface="Times New Roman" panose="02020603050405020304" pitchFamily="18" charset="0"/>
              </a:rPr>
              <a:t>Processes </a:t>
            </a:r>
            <a:r>
              <a:rPr lang="en-US" altLang="en-US" sz="2800" i="1" dirty="0">
                <a:latin typeface="Times New Roman" panose="02020603050405020304" pitchFamily="18" charset="0"/>
                <a:ea typeface="ＭＳ Ｐゴシック" pitchFamily="34" charset="-128"/>
                <a:cs typeface="Times New Roman" panose="02020603050405020304" pitchFamily="18" charset="0"/>
              </a:rPr>
              <a:t>may not know it yet</a:t>
            </a:r>
            <a:r>
              <a:rPr lang="en-US" altLang="en-US" sz="2800" dirty="0">
                <a:latin typeface="Times New Roman" panose="02020603050405020304" pitchFamily="18" charset="0"/>
                <a:ea typeface="ＭＳ Ｐゴシック" pitchFamily="34" charset="-128"/>
                <a:cs typeface="Times New Roman" panose="02020603050405020304" pitchFamily="18" charset="0"/>
              </a:rPr>
              <a:t>, but a decision has been made for the group</a:t>
            </a:r>
          </a:p>
          <a:p>
            <a:pPr lvl="1">
              <a:defRPr/>
            </a:pPr>
            <a:r>
              <a:rPr lang="en-US" altLang="en-US" sz="2400" dirty="0">
                <a:latin typeface="Times New Roman" panose="02020603050405020304" pitchFamily="18" charset="0"/>
                <a:ea typeface="ＭＳ Ｐゴシック" pitchFamily="34" charset="-128"/>
                <a:cs typeface="Times New Roman" panose="02020603050405020304" pitchFamily="18" charset="0"/>
              </a:rPr>
              <a:t>Even leader does not know it yet</a:t>
            </a:r>
          </a:p>
          <a:p>
            <a:pPr>
              <a:defRPr/>
            </a:pPr>
            <a:r>
              <a:rPr lang="en-US" altLang="en-US" sz="2800" dirty="0">
                <a:latin typeface="Times New Roman" panose="02020603050405020304" pitchFamily="18" charset="0"/>
                <a:ea typeface="ＭＳ Ｐゴシック" pitchFamily="34" charset="-128"/>
                <a:cs typeface="Times New Roman" panose="02020603050405020304" pitchFamily="18" charset="0"/>
              </a:rPr>
              <a:t>What if leader fails after that?</a:t>
            </a:r>
          </a:p>
          <a:p>
            <a:pPr lvl="1">
              <a:defRPr/>
            </a:pPr>
            <a:r>
              <a:rPr lang="en-US" altLang="en-US" sz="2400" dirty="0">
                <a:latin typeface="Times New Roman" panose="02020603050405020304" pitchFamily="18" charset="0"/>
                <a:ea typeface="ＭＳ Ｐゴシック" pitchFamily="34" charset="-128"/>
                <a:cs typeface="Times New Roman" panose="02020603050405020304" pitchFamily="18" charset="0"/>
              </a:rPr>
              <a:t>Keep having rounds until some round completes</a:t>
            </a:r>
          </a:p>
          <a:p>
            <a:pPr>
              <a:defRPr/>
            </a:pPr>
            <a:endParaRPr lang="en-US" altLang="en-US" sz="2800" dirty="0">
              <a:latin typeface="Times New Roman" panose="02020603050405020304" pitchFamily="18" charset="0"/>
              <a:ea typeface="ＭＳ Ｐゴシック" pitchFamily="34" charset="-128"/>
              <a:cs typeface="Times New Roman" panose="02020603050405020304" pitchFamily="18" charset="0"/>
            </a:endParaRPr>
          </a:p>
        </p:txBody>
      </p:sp>
      <p:cxnSp>
        <p:nvCxnSpPr>
          <p:cNvPr id="41986" name="Straight Arrow Connector 4">
            <a:extLst>
              <a:ext uri="{FF2B5EF4-FFF2-40B4-BE49-F238E27FC236}">
                <a16:creationId xmlns:a16="http://schemas.microsoft.com/office/drawing/2014/main" id="{221971A5-665C-63E9-E75F-1576B60EFC9A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1066800" y="4114800"/>
            <a:ext cx="4800600" cy="0"/>
          </a:xfrm>
          <a:prstGeom prst="straightConnector1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1987" name="Straight Arrow Connector 5">
            <a:extLst>
              <a:ext uri="{FF2B5EF4-FFF2-40B4-BE49-F238E27FC236}">
                <a16:creationId xmlns:a16="http://schemas.microsoft.com/office/drawing/2014/main" id="{E993B707-210A-8162-FFC5-47A64C45B85F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1066800" y="4457700"/>
            <a:ext cx="4800600" cy="0"/>
          </a:xfrm>
          <a:prstGeom prst="straightConnector1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1988" name="Straight Arrow Connector 6">
            <a:extLst>
              <a:ext uri="{FF2B5EF4-FFF2-40B4-BE49-F238E27FC236}">
                <a16:creationId xmlns:a16="http://schemas.microsoft.com/office/drawing/2014/main" id="{97E47914-D8F4-8734-677D-D7CF18A3C09C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1066800" y="4800600"/>
            <a:ext cx="4800600" cy="0"/>
          </a:xfrm>
          <a:prstGeom prst="straightConnector1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1989" name="Straight Arrow Connector 9">
            <a:extLst>
              <a:ext uri="{FF2B5EF4-FFF2-40B4-BE49-F238E27FC236}">
                <a16:creationId xmlns:a16="http://schemas.microsoft.com/office/drawing/2014/main" id="{99CD71AC-8399-629E-88D4-4D14C1C1325C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1295400" y="4114800"/>
            <a:ext cx="381000" cy="342900"/>
          </a:xfrm>
          <a:prstGeom prst="straightConnector1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1990" name="Straight Arrow Connector 11">
            <a:extLst>
              <a:ext uri="{FF2B5EF4-FFF2-40B4-BE49-F238E27FC236}">
                <a16:creationId xmlns:a16="http://schemas.microsoft.com/office/drawing/2014/main" id="{A6610BD4-641D-02C5-D0F9-17BBBABE3249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1295400" y="4114800"/>
            <a:ext cx="381000" cy="685800"/>
          </a:xfrm>
          <a:prstGeom prst="straightConnector1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1991" name="Straight Arrow Connector 12">
            <a:extLst>
              <a:ext uri="{FF2B5EF4-FFF2-40B4-BE49-F238E27FC236}">
                <a16:creationId xmlns:a16="http://schemas.microsoft.com/office/drawing/2014/main" id="{08792794-AFEE-D7AF-B221-6291DABC3623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1905000" y="4114800"/>
            <a:ext cx="609600" cy="685800"/>
          </a:xfrm>
          <a:prstGeom prst="straightConnector1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1992" name="Straight Arrow Connector 15">
            <a:extLst>
              <a:ext uri="{FF2B5EF4-FFF2-40B4-BE49-F238E27FC236}">
                <a16:creationId xmlns:a16="http://schemas.microsoft.com/office/drawing/2014/main" id="{FF05E6B1-7440-F620-42A5-7324D8D499AC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1905000" y="4114800"/>
            <a:ext cx="381000" cy="342900"/>
          </a:xfrm>
          <a:prstGeom prst="straightConnector1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1993" name="TextBox 18">
            <a:extLst>
              <a:ext uri="{FF2B5EF4-FFF2-40B4-BE49-F238E27FC236}">
                <a16:creationId xmlns:a16="http://schemas.microsoft.com/office/drawing/2014/main" id="{31416D9E-7B48-A8A2-2619-B8109447B41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875" y="4171950"/>
            <a:ext cx="150812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1400">
                <a:solidFill>
                  <a:schemeClr val="accent2"/>
                </a:solidFill>
                <a:latin typeface="Helvetica" pitchFamily="2" charset="0"/>
              </a:rPr>
              <a:t>Please elect me!</a:t>
            </a:r>
          </a:p>
        </p:txBody>
      </p:sp>
      <p:sp>
        <p:nvSpPr>
          <p:cNvPr id="41994" name="TextBox 19">
            <a:extLst>
              <a:ext uri="{FF2B5EF4-FFF2-40B4-BE49-F238E27FC236}">
                <a16:creationId xmlns:a16="http://schemas.microsoft.com/office/drawing/2014/main" id="{8738CD4D-AC49-F6B5-9090-0CD060E7955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00200" y="4114800"/>
            <a:ext cx="493713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1400">
                <a:solidFill>
                  <a:schemeClr val="accent2"/>
                </a:solidFill>
                <a:latin typeface="Helvetica" pitchFamily="2" charset="0"/>
              </a:rPr>
              <a:t>OK!</a:t>
            </a:r>
          </a:p>
        </p:txBody>
      </p:sp>
      <p:cxnSp>
        <p:nvCxnSpPr>
          <p:cNvPr id="41995" name="Straight Arrow Connector 11">
            <a:extLst>
              <a:ext uri="{FF2B5EF4-FFF2-40B4-BE49-F238E27FC236}">
                <a16:creationId xmlns:a16="http://schemas.microsoft.com/office/drawing/2014/main" id="{071F99BF-9322-825F-7A7A-2000653A8223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3124200" y="4114800"/>
            <a:ext cx="381000" cy="685800"/>
          </a:xfrm>
          <a:prstGeom prst="straightConnector1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1996" name="Straight Arrow Connector 11">
            <a:extLst>
              <a:ext uri="{FF2B5EF4-FFF2-40B4-BE49-F238E27FC236}">
                <a16:creationId xmlns:a16="http://schemas.microsoft.com/office/drawing/2014/main" id="{3A49BA5A-050B-7FED-4A21-E2E63BC4B42D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3124200" y="4114800"/>
            <a:ext cx="609600" cy="371475"/>
          </a:xfrm>
          <a:prstGeom prst="straightConnector1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1997" name="TextBox 18">
            <a:extLst>
              <a:ext uri="{FF2B5EF4-FFF2-40B4-BE49-F238E27FC236}">
                <a16:creationId xmlns:a16="http://schemas.microsoft.com/office/drawing/2014/main" id="{8688C1ED-3A8A-B327-5701-65290D25E61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25725" y="3867150"/>
            <a:ext cx="110807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1400">
                <a:solidFill>
                  <a:schemeClr val="accent2"/>
                </a:solidFill>
                <a:latin typeface="Helvetica" pitchFamily="2" charset="0"/>
              </a:rPr>
              <a:t>Value v ok?</a:t>
            </a:r>
          </a:p>
        </p:txBody>
      </p:sp>
      <p:cxnSp>
        <p:nvCxnSpPr>
          <p:cNvPr id="41998" name="Straight Arrow Connector 12">
            <a:extLst>
              <a:ext uri="{FF2B5EF4-FFF2-40B4-BE49-F238E27FC236}">
                <a16:creationId xmlns:a16="http://schemas.microsoft.com/office/drawing/2014/main" id="{28D47DC8-3E63-BD0A-3522-7B253CBAA63C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4343400" y="4114800"/>
            <a:ext cx="609600" cy="685800"/>
          </a:xfrm>
          <a:prstGeom prst="straightConnector1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1999" name="Straight Arrow Connector 15">
            <a:extLst>
              <a:ext uri="{FF2B5EF4-FFF2-40B4-BE49-F238E27FC236}">
                <a16:creationId xmlns:a16="http://schemas.microsoft.com/office/drawing/2014/main" id="{07E5AEDA-CBC8-61A5-0F58-1CFDADD61ECD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4343400" y="4114800"/>
            <a:ext cx="381000" cy="342900"/>
          </a:xfrm>
          <a:prstGeom prst="straightConnector1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2000" name="TextBox 19">
            <a:extLst>
              <a:ext uri="{FF2B5EF4-FFF2-40B4-BE49-F238E27FC236}">
                <a16:creationId xmlns:a16="http://schemas.microsoft.com/office/drawing/2014/main" id="{0AEA0CFE-9370-46F5-8BB0-50C963189ED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38600" y="4114800"/>
            <a:ext cx="493713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1400">
                <a:solidFill>
                  <a:schemeClr val="accent2"/>
                </a:solidFill>
                <a:latin typeface="Helvetica" pitchFamily="2" charset="0"/>
              </a:rPr>
              <a:t>OK!</a:t>
            </a:r>
          </a:p>
        </p:txBody>
      </p:sp>
      <p:cxnSp>
        <p:nvCxnSpPr>
          <p:cNvPr id="42001" name="Straight Arrow Connector 11">
            <a:extLst>
              <a:ext uri="{FF2B5EF4-FFF2-40B4-BE49-F238E27FC236}">
                <a16:creationId xmlns:a16="http://schemas.microsoft.com/office/drawing/2014/main" id="{1C8F450D-601D-BD51-129F-2C72D3C1C8DF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5181600" y="4114800"/>
            <a:ext cx="381000" cy="685800"/>
          </a:xfrm>
          <a:prstGeom prst="straightConnector1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2002" name="Straight Arrow Connector 11">
            <a:extLst>
              <a:ext uri="{FF2B5EF4-FFF2-40B4-BE49-F238E27FC236}">
                <a16:creationId xmlns:a16="http://schemas.microsoft.com/office/drawing/2014/main" id="{D24CE207-C07C-DBD8-569C-4127D09794D4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5181600" y="4114800"/>
            <a:ext cx="609600" cy="371475"/>
          </a:xfrm>
          <a:prstGeom prst="straightConnector1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2003" name="TextBox 18">
            <a:extLst>
              <a:ext uri="{FF2B5EF4-FFF2-40B4-BE49-F238E27FC236}">
                <a16:creationId xmlns:a16="http://schemas.microsoft.com/office/drawing/2014/main" id="{CB11E996-D981-FDC1-22A9-15B585EC472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62550" y="3867150"/>
            <a:ext cx="32385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1400">
                <a:solidFill>
                  <a:schemeClr val="accent2"/>
                </a:solidFill>
                <a:latin typeface="Helvetica" pitchFamily="2" charset="0"/>
              </a:rPr>
              <a:t>v!</a:t>
            </a:r>
          </a:p>
        </p:txBody>
      </p:sp>
      <p:sp>
        <p:nvSpPr>
          <p:cNvPr id="42004" name="Rectangle 2">
            <a:extLst>
              <a:ext uri="{FF2B5EF4-FFF2-40B4-BE49-F238E27FC236}">
                <a16:creationId xmlns:a16="http://schemas.microsoft.com/office/drawing/2014/main" id="{D7E6E4F5-B1F4-1850-B3FF-129F2087EA7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33800" y="3943350"/>
            <a:ext cx="228600" cy="1143000"/>
          </a:xfrm>
          <a:prstGeom prst="rect">
            <a:avLst/>
          </a:prstGeom>
          <a:noFill/>
          <a:ln w="12700">
            <a:solidFill>
              <a:schemeClr val="accent2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/>
          </a:p>
        </p:txBody>
      </p:sp>
      <p:cxnSp>
        <p:nvCxnSpPr>
          <p:cNvPr id="42005" name="Straight Arrow Connector 4">
            <a:extLst>
              <a:ext uri="{FF2B5EF4-FFF2-40B4-BE49-F238E27FC236}">
                <a16:creationId xmlns:a16="http://schemas.microsoft.com/office/drawing/2014/main" id="{44ED3C97-C4FE-3AF7-F8D4-D1CDEB43F1E5}"/>
              </a:ext>
            </a:extLst>
          </p:cNvPr>
          <p:cNvCxnSpPr>
            <a:cxnSpLocks noChangeShapeType="1"/>
          </p:cNvCxnSpPr>
          <p:nvPr/>
        </p:nvCxnSpPr>
        <p:spPr bwMode="auto">
          <a:xfrm flipH="1">
            <a:off x="3848100" y="2038350"/>
            <a:ext cx="2019300" cy="1905000"/>
          </a:xfrm>
          <a:prstGeom prst="straightConnector1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4" name="Rectangle 1026">
            <a:extLst>
              <a:ext uri="{FF2B5EF4-FFF2-40B4-BE49-F238E27FC236}">
                <a16:creationId xmlns:a16="http://schemas.microsoft.com/office/drawing/2014/main" id="{120AA0A2-D7B7-2A5C-B26C-CEA95321D4F9}"/>
              </a:ext>
            </a:extLst>
          </p:cNvPr>
          <p:cNvSpPr txBox="1">
            <a:spLocks noChangeArrowheads="1"/>
          </p:cNvSpPr>
          <p:nvPr/>
        </p:nvSpPr>
        <p:spPr>
          <a:xfrm>
            <a:off x="533400" y="285750"/>
            <a:ext cx="8229600" cy="781050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ＭＳ Ｐゴシック" pitchFamily="-111" charset="-128"/>
                <a:cs typeface="ＭＳ Ｐゴシック" pitchFamily="-111" charset="-128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  <a:ea typeface="ＭＳ Ｐゴシック" pitchFamily="-111" charset="-128"/>
                <a:cs typeface="ＭＳ Ｐゴシック" pitchFamily="-111" charset="-128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  <a:ea typeface="ＭＳ Ｐゴシック" pitchFamily="-111" charset="-128"/>
                <a:cs typeface="ＭＳ Ｐゴシック" pitchFamily="-111" charset="-128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  <a:ea typeface="ＭＳ Ｐゴシック" pitchFamily="-111" charset="-128"/>
                <a:cs typeface="ＭＳ Ｐゴシック" pitchFamily="-111" charset="-128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  <a:ea typeface="ＭＳ Ｐゴシック" pitchFamily="-111" charset="-128"/>
                <a:cs typeface="ＭＳ Ｐゴシック" pitchFamily="-111" charset="-128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</a:defRPr>
            </a:lvl9pPr>
          </a:lstStyle>
          <a:p>
            <a:pPr algn="l" eaLnBrk="1" hangingPunct="1">
              <a:defRPr/>
            </a:pPr>
            <a:r>
              <a:rPr lang="en-US" altLang="en-US" sz="4000" kern="0" dirty="0">
                <a:solidFill>
                  <a:schemeClr val="bg1"/>
                </a:solidFill>
                <a:latin typeface="Whitney-BlackSC" pitchFamily="50" charset="0"/>
                <a:ea typeface="ＭＳ Ｐゴシック" pitchFamily="34" charset="-128"/>
              </a:rPr>
              <a:t>Which is the point of No-Return?</a:t>
            </a:r>
          </a:p>
        </p:txBody>
      </p:sp>
      <p:sp>
        <p:nvSpPr>
          <p:cNvPr id="42007" name="Slide Number Placeholder 1">
            <a:extLst>
              <a:ext uri="{FF2B5EF4-FFF2-40B4-BE49-F238E27FC236}">
                <a16:creationId xmlns:a16="http://schemas.microsoft.com/office/drawing/2014/main" id="{832DF24C-427D-BA93-5292-F9F0CC12965A}"/>
              </a:ext>
            </a:extLst>
          </p:cNvPr>
          <p:cNvSpPr txBox="1">
            <a:spLocks/>
          </p:cNvSpPr>
          <p:nvPr/>
        </p:nvSpPr>
        <p:spPr bwMode="auto">
          <a:xfrm>
            <a:off x="8001000" y="4552950"/>
            <a:ext cx="990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1268413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1268413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1268413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1268413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1268413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12684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12684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12684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12684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/>
            <a:fld id="{D5822C31-23DB-2148-8F5C-E862985360CA}" type="slidenum">
              <a:rPr lang="en-US" altLang="en-US">
                <a:latin typeface="Calibri" panose="020F0502020204030204" pitchFamily="34" charset="0"/>
              </a:rPr>
              <a:pPr algn="ctr" eaLnBrk="1" hangingPunct="1"/>
              <a:t>13</a:t>
            </a:fld>
            <a:endParaRPr lang="en-US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Content Placeholder 2">
            <a:extLst>
              <a:ext uri="{FF2B5EF4-FFF2-40B4-BE49-F238E27FC236}">
                <a16:creationId xmlns:a16="http://schemas.microsoft.com/office/drawing/2014/main" id="{B5D46954-F2CF-AEBB-8010-4032832A6B64}"/>
              </a:ext>
            </a:extLst>
          </p:cNvPr>
          <p:cNvSpPr>
            <a:spLocks noGrp="1"/>
          </p:cNvSpPr>
          <p:nvPr>
            <p:ph idx="1"/>
          </p:nvPr>
        </p:nvSpPr>
        <p:spPr bwMode="auto">
          <a:xfrm>
            <a:off x="228600" y="1276350"/>
            <a:ext cx="8686800" cy="2820988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lnSpc>
                <a:spcPct val="80000"/>
              </a:lnSpc>
            </a:pPr>
            <a:r>
              <a:rPr lang="en-US" altLang="en-US" sz="2200">
                <a:latin typeface="Times New Roman" panose="02020603050405020304" pitchFamily="18" charset="0"/>
                <a:ea typeface="ＭＳ Ｐゴシック" panose="020B0600070205080204" pitchFamily="34" charset="-128"/>
              </a:rPr>
              <a:t>If some round has a majority (i.e., quorum) hearing proposed value v</a:t>
            </a:r>
            <a:r>
              <a:rPr lang="ja-JP" altLang="en-US" sz="2200">
                <a:latin typeface="Times New Roman" panose="02020603050405020304" pitchFamily="18" charset="0"/>
                <a:ea typeface="ＭＳ Ｐゴシック" panose="020B0600070205080204" pitchFamily="34" charset="-128"/>
              </a:rPr>
              <a:t>’</a:t>
            </a:r>
            <a:r>
              <a:rPr lang="en-US" altLang="ja-JP" sz="2200">
                <a:latin typeface="Times New Roman" panose="02020603050405020304" pitchFamily="18" charset="0"/>
                <a:ea typeface="ＭＳ Ｐゴシック" panose="020B0600070205080204" pitchFamily="34" charset="-128"/>
              </a:rPr>
              <a:t> and accepting it, then subsequently at each round either: 1) the round chooses v</a:t>
            </a:r>
            <a:r>
              <a:rPr lang="ja-JP" altLang="en-US" sz="2200">
                <a:latin typeface="Times New Roman" panose="02020603050405020304" pitchFamily="18" charset="0"/>
                <a:ea typeface="ＭＳ Ｐゴシック" panose="020B0600070205080204" pitchFamily="34" charset="-128"/>
              </a:rPr>
              <a:t>’</a:t>
            </a:r>
            <a:r>
              <a:rPr lang="en-US" altLang="ja-JP" sz="2200">
                <a:latin typeface="Times New Roman" panose="02020603050405020304" pitchFamily="18" charset="0"/>
                <a:ea typeface="ＭＳ Ｐゴシック" panose="020B0600070205080204" pitchFamily="34" charset="-128"/>
              </a:rPr>
              <a:t> as decision or 2) the round fails</a:t>
            </a:r>
          </a:p>
          <a:p>
            <a:pPr>
              <a:lnSpc>
                <a:spcPct val="80000"/>
              </a:lnSpc>
            </a:pPr>
            <a:r>
              <a:rPr lang="en-US" altLang="en-US" sz="2200">
                <a:latin typeface="Times New Roman" panose="02020603050405020304" pitchFamily="18" charset="0"/>
                <a:ea typeface="ＭＳ Ｐゴシック" panose="020B0600070205080204" pitchFamily="34" charset="-128"/>
              </a:rPr>
              <a:t>Proof: </a:t>
            </a:r>
          </a:p>
          <a:p>
            <a:pPr lvl="1">
              <a:lnSpc>
                <a:spcPct val="80000"/>
              </a:lnSpc>
            </a:pPr>
            <a:r>
              <a:rPr lang="en-US" altLang="en-US" sz="1900">
                <a:latin typeface="Times New Roman" panose="02020603050405020304" pitchFamily="18" charset="0"/>
                <a:ea typeface="ＭＳ Ｐゴシック" panose="020B0600070205080204" pitchFamily="34" charset="-128"/>
              </a:rPr>
              <a:t>Potential leader waits for majority of OKs in Phase 1</a:t>
            </a:r>
          </a:p>
          <a:p>
            <a:pPr lvl="1">
              <a:lnSpc>
                <a:spcPct val="80000"/>
              </a:lnSpc>
            </a:pPr>
            <a:r>
              <a:rPr lang="en-US" altLang="en-US" sz="1900">
                <a:latin typeface="Times New Roman" panose="02020603050405020304" pitchFamily="18" charset="0"/>
                <a:ea typeface="ＭＳ Ｐゴシック" panose="020B0600070205080204" pitchFamily="34" charset="-128"/>
              </a:rPr>
              <a:t>At least one will contain v’ (because two majorities or quorums always intersect)</a:t>
            </a:r>
          </a:p>
          <a:p>
            <a:pPr lvl="1">
              <a:lnSpc>
                <a:spcPct val="80000"/>
              </a:lnSpc>
            </a:pPr>
            <a:r>
              <a:rPr lang="en-US" altLang="en-US" sz="1900">
                <a:latin typeface="Times New Roman" panose="02020603050405020304" pitchFamily="18" charset="0"/>
                <a:ea typeface="ＭＳ Ｐゴシック" panose="020B0600070205080204" pitchFamily="34" charset="-128"/>
              </a:rPr>
              <a:t>It will choose to send out v’ in Phase 2</a:t>
            </a:r>
          </a:p>
          <a:p>
            <a:pPr>
              <a:lnSpc>
                <a:spcPct val="80000"/>
              </a:lnSpc>
            </a:pPr>
            <a:r>
              <a:rPr lang="en-US" altLang="en-US" sz="2200">
                <a:latin typeface="Times New Roman" panose="02020603050405020304" pitchFamily="18" charset="0"/>
                <a:ea typeface="ＭＳ Ｐゴシック" panose="020B0600070205080204" pitchFamily="34" charset="-128"/>
              </a:rPr>
              <a:t>Success requires a majority, and any two majority sets intersect</a:t>
            </a:r>
          </a:p>
        </p:txBody>
      </p:sp>
      <p:cxnSp>
        <p:nvCxnSpPr>
          <p:cNvPr id="44034" name="Straight Arrow Connector 4">
            <a:extLst>
              <a:ext uri="{FF2B5EF4-FFF2-40B4-BE49-F238E27FC236}">
                <a16:creationId xmlns:a16="http://schemas.microsoft.com/office/drawing/2014/main" id="{E9546561-B300-E140-1732-4E72FB8A8F50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1066800" y="4114800"/>
            <a:ext cx="4800600" cy="0"/>
          </a:xfrm>
          <a:prstGeom prst="straightConnector1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4035" name="Straight Arrow Connector 5">
            <a:extLst>
              <a:ext uri="{FF2B5EF4-FFF2-40B4-BE49-F238E27FC236}">
                <a16:creationId xmlns:a16="http://schemas.microsoft.com/office/drawing/2014/main" id="{5F13D77C-09F2-3899-8F04-F76DEE30753A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1066800" y="4457700"/>
            <a:ext cx="4800600" cy="0"/>
          </a:xfrm>
          <a:prstGeom prst="straightConnector1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4036" name="Straight Arrow Connector 6">
            <a:extLst>
              <a:ext uri="{FF2B5EF4-FFF2-40B4-BE49-F238E27FC236}">
                <a16:creationId xmlns:a16="http://schemas.microsoft.com/office/drawing/2014/main" id="{F59E168D-6F3F-57B1-89B7-8A974A6558EE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1066800" y="4800600"/>
            <a:ext cx="4800600" cy="0"/>
          </a:xfrm>
          <a:prstGeom prst="straightConnector1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4037" name="Straight Arrow Connector 9">
            <a:extLst>
              <a:ext uri="{FF2B5EF4-FFF2-40B4-BE49-F238E27FC236}">
                <a16:creationId xmlns:a16="http://schemas.microsoft.com/office/drawing/2014/main" id="{8A735B68-94F6-2BC9-5980-B0A30456F43D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1295400" y="4114800"/>
            <a:ext cx="381000" cy="342900"/>
          </a:xfrm>
          <a:prstGeom prst="straightConnector1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4038" name="Straight Arrow Connector 11">
            <a:extLst>
              <a:ext uri="{FF2B5EF4-FFF2-40B4-BE49-F238E27FC236}">
                <a16:creationId xmlns:a16="http://schemas.microsoft.com/office/drawing/2014/main" id="{A1DCB754-40DC-9277-3FE9-C5B843E92B90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1295400" y="4114800"/>
            <a:ext cx="381000" cy="685800"/>
          </a:xfrm>
          <a:prstGeom prst="straightConnector1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4039" name="Straight Arrow Connector 12">
            <a:extLst>
              <a:ext uri="{FF2B5EF4-FFF2-40B4-BE49-F238E27FC236}">
                <a16:creationId xmlns:a16="http://schemas.microsoft.com/office/drawing/2014/main" id="{51D841D7-C162-3D2E-8F5F-289A347D13DE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1905000" y="4114800"/>
            <a:ext cx="609600" cy="685800"/>
          </a:xfrm>
          <a:prstGeom prst="straightConnector1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4040" name="Straight Arrow Connector 15">
            <a:extLst>
              <a:ext uri="{FF2B5EF4-FFF2-40B4-BE49-F238E27FC236}">
                <a16:creationId xmlns:a16="http://schemas.microsoft.com/office/drawing/2014/main" id="{C24A07B7-6794-398E-0C38-CCB1496B4185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1905000" y="4114800"/>
            <a:ext cx="381000" cy="342900"/>
          </a:xfrm>
          <a:prstGeom prst="straightConnector1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4041" name="TextBox 18">
            <a:extLst>
              <a:ext uri="{FF2B5EF4-FFF2-40B4-BE49-F238E27FC236}">
                <a16:creationId xmlns:a16="http://schemas.microsoft.com/office/drawing/2014/main" id="{6A6B4BFC-B352-2F13-551E-A73136376EF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875" y="4171950"/>
            <a:ext cx="150812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1400">
                <a:solidFill>
                  <a:schemeClr val="accent2"/>
                </a:solidFill>
                <a:latin typeface="Helvetica" pitchFamily="2" charset="0"/>
              </a:rPr>
              <a:t>Please elect me!</a:t>
            </a:r>
          </a:p>
        </p:txBody>
      </p:sp>
      <p:sp>
        <p:nvSpPr>
          <p:cNvPr id="44042" name="TextBox 19">
            <a:extLst>
              <a:ext uri="{FF2B5EF4-FFF2-40B4-BE49-F238E27FC236}">
                <a16:creationId xmlns:a16="http://schemas.microsoft.com/office/drawing/2014/main" id="{F5853DEA-703C-A8D3-BA8E-1B004093D00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00200" y="4114800"/>
            <a:ext cx="493713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1400">
                <a:solidFill>
                  <a:schemeClr val="accent2"/>
                </a:solidFill>
                <a:latin typeface="Helvetica" pitchFamily="2" charset="0"/>
              </a:rPr>
              <a:t>OK!</a:t>
            </a:r>
          </a:p>
        </p:txBody>
      </p:sp>
      <p:cxnSp>
        <p:nvCxnSpPr>
          <p:cNvPr id="44043" name="Straight Arrow Connector 11">
            <a:extLst>
              <a:ext uri="{FF2B5EF4-FFF2-40B4-BE49-F238E27FC236}">
                <a16:creationId xmlns:a16="http://schemas.microsoft.com/office/drawing/2014/main" id="{8F465DA1-3A52-C404-6978-341EFCD33A20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3124200" y="4114800"/>
            <a:ext cx="381000" cy="685800"/>
          </a:xfrm>
          <a:prstGeom prst="straightConnector1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4044" name="Straight Arrow Connector 11">
            <a:extLst>
              <a:ext uri="{FF2B5EF4-FFF2-40B4-BE49-F238E27FC236}">
                <a16:creationId xmlns:a16="http://schemas.microsoft.com/office/drawing/2014/main" id="{3017CC1A-0472-AEC1-C721-5CA7034BF1FA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3124200" y="4114800"/>
            <a:ext cx="609600" cy="371475"/>
          </a:xfrm>
          <a:prstGeom prst="straightConnector1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4045" name="TextBox 18">
            <a:extLst>
              <a:ext uri="{FF2B5EF4-FFF2-40B4-BE49-F238E27FC236}">
                <a16:creationId xmlns:a16="http://schemas.microsoft.com/office/drawing/2014/main" id="{AB1E0F5A-285D-587F-A409-D147E3F3F3B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25725" y="3867150"/>
            <a:ext cx="110807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1400">
                <a:solidFill>
                  <a:schemeClr val="accent2"/>
                </a:solidFill>
                <a:latin typeface="Helvetica" pitchFamily="2" charset="0"/>
              </a:rPr>
              <a:t>Value v ok?</a:t>
            </a:r>
          </a:p>
        </p:txBody>
      </p:sp>
      <p:cxnSp>
        <p:nvCxnSpPr>
          <p:cNvPr id="44046" name="Straight Arrow Connector 12">
            <a:extLst>
              <a:ext uri="{FF2B5EF4-FFF2-40B4-BE49-F238E27FC236}">
                <a16:creationId xmlns:a16="http://schemas.microsoft.com/office/drawing/2014/main" id="{D34CD3C2-38D4-E0E7-6DE6-ED119A435807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4343400" y="4114800"/>
            <a:ext cx="609600" cy="685800"/>
          </a:xfrm>
          <a:prstGeom prst="straightConnector1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4047" name="Straight Arrow Connector 15">
            <a:extLst>
              <a:ext uri="{FF2B5EF4-FFF2-40B4-BE49-F238E27FC236}">
                <a16:creationId xmlns:a16="http://schemas.microsoft.com/office/drawing/2014/main" id="{46742845-96D7-DBF6-3A69-9EBB3E68BD79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4343400" y="4114800"/>
            <a:ext cx="381000" cy="342900"/>
          </a:xfrm>
          <a:prstGeom prst="straightConnector1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4048" name="TextBox 19">
            <a:extLst>
              <a:ext uri="{FF2B5EF4-FFF2-40B4-BE49-F238E27FC236}">
                <a16:creationId xmlns:a16="http://schemas.microsoft.com/office/drawing/2014/main" id="{DFFC4CF1-4D57-367C-5909-C95A02C975E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38600" y="4114800"/>
            <a:ext cx="493713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1400">
                <a:solidFill>
                  <a:schemeClr val="accent2"/>
                </a:solidFill>
                <a:latin typeface="Helvetica" pitchFamily="2" charset="0"/>
              </a:rPr>
              <a:t>OK!</a:t>
            </a:r>
          </a:p>
        </p:txBody>
      </p:sp>
      <p:cxnSp>
        <p:nvCxnSpPr>
          <p:cNvPr id="44049" name="Straight Arrow Connector 11">
            <a:extLst>
              <a:ext uri="{FF2B5EF4-FFF2-40B4-BE49-F238E27FC236}">
                <a16:creationId xmlns:a16="http://schemas.microsoft.com/office/drawing/2014/main" id="{6BEB8FC1-C53A-D78C-DA74-958A890B93B7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5181600" y="4114800"/>
            <a:ext cx="381000" cy="685800"/>
          </a:xfrm>
          <a:prstGeom prst="straightConnector1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4050" name="Straight Arrow Connector 11">
            <a:extLst>
              <a:ext uri="{FF2B5EF4-FFF2-40B4-BE49-F238E27FC236}">
                <a16:creationId xmlns:a16="http://schemas.microsoft.com/office/drawing/2014/main" id="{BE77E090-4F8C-7B75-7F5C-FB67513169F5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5181600" y="4114800"/>
            <a:ext cx="609600" cy="371475"/>
          </a:xfrm>
          <a:prstGeom prst="straightConnector1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4051" name="TextBox 18">
            <a:extLst>
              <a:ext uri="{FF2B5EF4-FFF2-40B4-BE49-F238E27FC236}">
                <a16:creationId xmlns:a16="http://schemas.microsoft.com/office/drawing/2014/main" id="{E8F7F4BA-1F2F-253F-D7C2-54FD117E49B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62550" y="3867150"/>
            <a:ext cx="32385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1400">
                <a:solidFill>
                  <a:schemeClr val="accent2"/>
                </a:solidFill>
                <a:latin typeface="Helvetica" pitchFamily="2" charset="0"/>
              </a:rPr>
              <a:t>v!</a:t>
            </a:r>
          </a:p>
        </p:txBody>
      </p:sp>
      <p:sp>
        <p:nvSpPr>
          <p:cNvPr id="44052" name="Rectangle 2">
            <a:extLst>
              <a:ext uri="{FF2B5EF4-FFF2-40B4-BE49-F238E27FC236}">
                <a16:creationId xmlns:a16="http://schemas.microsoft.com/office/drawing/2014/main" id="{B31F84BC-1C7A-2FD2-93EA-262AE49E3DB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33800" y="3943350"/>
            <a:ext cx="228600" cy="1143000"/>
          </a:xfrm>
          <a:prstGeom prst="rect">
            <a:avLst/>
          </a:prstGeom>
          <a:noFill/>
          <a:ln w="12700">
            <a:solidFill>
              <a:schemeClr val="accent2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23" name="Rectangle 1026">
            <a:extLst>
              <a:ext uri="{FF2B5EF4-FFF2-40B4-BE49-F238E27FC236}">
                <a16:creationId xmlns:a16="http://schemas.microsoft.com/office/drawing/2014/main" id="{16BF73D4-E09E-369B-C742-F6D0B0499774}"/>
              </a:ext>
            </a:extLst>
          </p:cNvPr>
          <p:cNvSpPr txBox="1">
            <a:spLocks noChangeArrowheads="1"/>
          </p:cNvSpPr>
          <p:nvPr/>
        </p:nvSpPr>
        <p:spPr>
          <a:xfrm>
            <a:off x="533400" y="285750"/>
            <a:ext cx="8229600" cy="781050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ＭＳ Ｐゴシック" pitchFamily="-111" charset="-128"/>
                <a:cs typeface="ＭＳ Ｐゴシック" pitchFamily="-111" charset="-128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  <a:ea typeface="ＭＳ Ｐゴシック" pitchFamily="-111" charset="-128"/>
                <a:cs typeface="ＭＳ Ｐゴシック" pitchFamily="-111" charset="-128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  <a:ea typeface="ＭＳ Ｐゴシック" pitchFamily="-111" charset="-128"/>
                <a:cs typeface="ＭＳ Ｐゴシック" pitchFamily="-111" charset="-128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  <a:ea typeface="ＭＳ Ｐゴシック" pitchFamily="-111" charset="-128"/>
                <a:cs typeface="ＭＳ Ｐゴシック" pitchFamily="-111" charset="-128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  <a:ea typeface="ＭＳ Ｐゴシック" pitchFamily="-111" charset="-128"/>
                <a:cs typeface="ＭＳ Ｐゴシック" pitchFamily="-111" charset="-128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</a:defRPr>
            </a:lvl9pPr>
          </a:lstStyle>
          <a:p>
            <a:pPr algn="l" eaLnBrk="1" hangingPunct="1">
              <a:defRPr/>
            </a:pPr>
            <a:r>
              <a:rPr lang="en-US" altLang="en-US" sz="4000" kern="0" dirty="0">
                <a:solidFill>
                  <a:schemeClr val="bg1"/>
                </a:solidFill>
                <a:latin typeface="Whitney-BlackSC" pitchFamily="50" charset="0"/>
                <a:ea typeface="ＭＳ Ｐゴシック" pitchFamily="34" charset="-128"/>
              </a:rPr>
              <a:t>Safety</a:t>
            </a:r>
          </a:p>
        </p:txBody>
      </p:sp>
      <p:sp>
        <p:nvSpPr>
          <p:cNvPr id="44054" name="Slide Number Placeholder 1">
            <a:extLst>
              <a:ext uri="{FF2B5EF4-FFF2-40B4-BE49-F238E27FC236}">
                <a16:creationId xmlns:a16="http://schemas.microsoft.com/office/drawing/2014/main" id="{55250953-5121-44B4-9E93-194E934102D5}"/>
              </a:ext>
            </a:extLst>
          </p:cNvPr>
          <p:cNvSpPr txBox="1">
            <a:spLocks/>
          </p:cNvSpPr>
          <p:nvPr/>
        </p:nvSpPr>
        <p:spPr bwMode="auto">
          <a:xfrm>
            <a:off x="8001000" y="4552950"/>
            <a:ext cx="990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1268413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1268413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1268413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1268413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1268413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12684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12684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12684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12684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/>
            <a:fld id="{6C3F724F-E6A3-4A40-8360-677AB9AD460C}" type="slidenum">
              <a:rPr lang="en-US" altLang="en-US">
                <a:latin typeface="Calibri" panose="020F0502020204030204" pitchFamily="34" charset="0"/>
              </a:rPr>
              <a:pPr algn="ctr" eaLnBrk="1" hangingPunct="1"/>
              <a:t>14</a:t>
            </a:fld>
            <a:endParaRPr lang="en-US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Content Placeholder 2">
            <a:extLst>
              <a:ext uri="{FF2B5EF4-FFF2-40B4-BE49-F238E27FC236}">
                <a16:creationId xmlns:a16="http://schemas.microsoft.com/office/drawing/2014/main" id="{0F94D472-B9CF-DC11-835D-F436FA7A763D}"/>
              </a:ext>
            </a:extLst>
          </p:cNvPr>
          <p:cNvSpPr>
            <a:spLocks noGrp="1"/>
          </p:cNvSpPr>
          <p:nvPr>
            <p:ph idx="1"/>
          </p:nvPr>
        </p:nvSpPr>
        <p:spPr bwMode="auto">
          <a:xfrm>
            <a:off x="381000" y="1352550"/>
            <a:ext cx="8382000" cy="24765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lnSpc>
                <a:spcPct val="80000"/>
              </a:lnSpc>
            </a:pPr>
            <a:r>
              <a:rPr lang="en-US" altLang="en-US" sz="1400">
                <a:latin typeface="Times New Roman" panose="02020603050405020304" pitchFamily="18" charset="0"/>
                <a:ea typeface="ＭＳ Ｐゴシック" panose="020B0600070205080204" pitchFamily="34" charset="-128"/>
              </a:rPr>
              <a:t>Process fails</a:t>
            </a:r>
          </a:p>
          <a:p>
            <a:pPr lvl="1">
              <a:lnSpc>
                <a:spcPct val="80000"/>
              </a:lnSpc>
            </a:pPr>
            <a:r>
              <a:rPr lang="en-US" altLang="en-US" sz="1300">
                <a:latin typeface="Times New Roman" panose="02020603050405020304" pitchFamily="18" charset="0"/>
                <a:ea typeface="ＭＳ Ｐゴシック" panose="020B0600070205080204" pitchFamily="34" charset="-128"/>
              </a:rPr>
              <a:t>Majority does not include it</a:t>
            </a:r>
          </a:p>
          <a:p>
            <a:pPr lvl="1">
              <a:lnSpc>
                <a:spcPct val="80000"/>
              </a:lnSpc>
            </a:pPr>
            <a:r>
              <a:rPr lang="en-US" altLang="en-US" sz="1300">
                <a:latin typeface="Times New Roman" panose="02020603050405020304" pitchFamily="18" charset="0"/>
                <a:ea typeface="ＭＳ Ｐゴシック" panose="020B0600070205080204" pitchFamily="34" charset="-128"/>
              </a:rPr>
              <a:t>When process restarts, it uses log to retrieve a past decision (if any) and past-seen ballot ids. Tries to know of past decisions.</a:t>
            </a:r>
          </a:p>
          <a:p>
            <a:pPr>
              <a:lnSpc>
                <a:spcPct val="80000"/>
              </a:lnSpc>
            </a:pPr>
            <a:r>
              <a:rPr lang="en-US" altLang="en-US" sz="1400">
                <a:latin typeface="Times New Roman" panose="02020603050405020304" pitchFamily="18" charset="0"/>
                <a:ea typeface="ＭＳ Ｐゴシック" panose="020B0600070205080204" pitchFamily="34" charset="-128"/>
              </a:rPr>
              <a:t>Leader fails</a:t>
            </a:r>
          </a:p>
          <a:p>
            <a:pPr lvl="1">
              <a:lnSpc>
                <a:spcPct val="80000"/>
              </a:lnSpc>
            </a:pPr>
            <a:r>
              <a:rPr lang="en-US" altLang="en-US" sz="1300">
                <a:latin typeface="Times New Roman" panose="02020603050405020304" pitchFamily="18" charset="0"/>
                <a:ea typeface="ＭＳ Ｐゴシック" panose="020B0600070205080204" pitchFamily="34" charset="-128"/>
              </a:rPr>
              <a:t>Start another round</a:t>
            </a:r>
          </a:p>
          <a:p>
            <a:pPr>
              <a:lnSpc>
                <a:spcPct val="80000"/>
              </a:lnSpc>
            </a:pPr>
            <a:r>
              <a:rPr lang="en-US" altLang="en-US" sz="1400">
                <a:latin typeface="Times New Roman" panose="02020603050405020304" pitchFamily="18" charset="0"/>
                <a:ea typeface="ＭＳ Ｐゴシック" panose="020B0600070205080204" pitchFamily="34" charset="-128"/>
              </a:rPr>
              <a:t>Messages dropped</a:t>
            </a:r>
          </a:p>
          <a:p>
            <a:pPr lvl="1">
              <a:lnSpc>
                <a:spcPct val="80000"/>
              </a:lnSpc>
            </a:pPr>
            <a:r>
              <a:rPr lang="en-US" altLang="en-US" sz="1300">
                <a:latin typeface="Times New Roman" panose="02020603050405020304" pitchFamily="18" charset="0"/>
                <a:ea typeface="ＭＳ Ｐゴシック" panose="020B0600070205080204" pitchFamily="34" charset="-128"/>
              </a:rPr>
              <a:t>If too flaky, just start another round</a:t>
            </a:r>
          </a:p>
          <a:p>
            <a:pPr>
              <a:lnSpc>
                <a:spcPct val="80000"/>
              </a:lnSpc>
            </a:pPr>
            <a:r>
              <a:rPr lang="en-US" altLang="en-US" sz="1400">
                <a:latin typeface="Times New Roman" panose="02020603050405020304" pitchFamily="18" charset="0"/>
                <a:ea typeface="ＭＳ Ｐゴシック" panose="020B0600070205080204" pitchFamily="34" charset="-128"/>
              </a:rPr>
              <a:t>Note that anyone can start a round any time</a:t>
            </a:r>
          </a:p>
          <a:p>
            <a:pPr>
              <a:lnSpc>
                <a:spcPct val="80000"/>
              </a:lnSpc>
            </a:pPr>
            <a:r>
              <a:rPr lang="en-US" altLang="en-US" sz="1400">
                <a:latin typeface="Times New Roman" panose="02020603050405020304" pitchFamily="18" charset="0"/>
                <a:ea typeface="ＭＳ Ｐゴシック" panose="020B0600070205080204" pitchFamily="34" charset="-128"/>
              </a:rPr>
              <a:t>Protocol may never end – tough luck, buddy!</a:t>
            </a:r>
          </a:p>
          <a:p>
            <a:pPr lvl="1">
              <a:lnSpc>
                <a:spcPct val="80000"/>
              </a:lnSpc>
            </a:pPr>
            <a:r>
              <a:rPr lang="en-US" altLang="en-US" sz="1300">
                <a:latin typeface="Times New Roman" panose="02020603050405020304" pitchFamily="18" charset="0"/>
                <a:ea typeface="ＭＳ Ｐゴシック" panose="020B0600070205080204" pitchFamily="34" charset="-128"/>
              </a:rPr>
              <a:t>Impossibility result not violated</a:t>
            </a:r>
          </a:p>
          <a:p>
            <a:pPr lvl="1">
              <a:lnSpc>
                <a:spcPct val="80000"/>
              </a:lnSpc>
            </a:pPr>
            <a:r>
              <a:rPr lang="en-US" altLang="en-US" sz="1300">
                <a:latin typeface="Times New Roman" panose="02020603050405020304" pitchFamily="18" charset="0"/>
                <a:ea typeface="ＭＳ Ｐゴシック" panose="020B0600070205080204" pitchFamily="34" charset="-128"/>
              </a:rPr>
              <a:t>If things go well sometime in the future, consensus reached</a:t>
            </a:r>
          </a:p>
          <a:p>
            <a:pPr>
              <a:lnSpc>
                <a:spcPct val="80000"/>
              </a:lnSpc>
            </a:pPr>
            <a:endParaRPr lang="en-US" altLang="en-US" sz="1400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  <a:p>
            <a:pPr>
              <a:lnSpc>
                <a:spcPct val="80000"/>
              </a:lnSpc>
            </a:pPr>
            <a:endParaRPr lang="en-US" altLang="en-US" sz="1400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  <p:cxnSp>
        <p:nvCxnSpPr>
          <p:cNvPr id="46082" name="Straight Arrow Connector 4">
            <a:extLst>
              <a:ext uri="{FF2B5EF4-FFF2-40B4-BE49-F238E27FC236}">
                <a16:creationId xmlns:a16="http://schemas.microsoft.com/office/drawing/2014/main" id="{F8610F5E-6323-A8C1-B8FC-AC2C25B2CC02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1066800" y="4114800"/>
            <a:ext cx="4800600" cy="0"/>
          </a:xfrm>
          <a:prstGeom prst="straightConnector1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6083" name="Straight Arrow Connector 5">
            <a:extLst>
              <a:ext uri="{FF2B5EF4-FFF2-40B4-BE49-F238E27FC236}">
                <a16:creationId xmlns:a16="http://schemas.microsoft.com/office/drawing/2014/main" id="{03AC0723-490F-3D96-FC95-89006FDEE678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1066800" y="4457700"/>
            <a:ext cx="4800600" cy="0"/>
          </a:xfrm>
          <a:prstGeom prst="straightConnector1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6084" name="Straight Arrow Connector 6">
            <a:extLst>
              <a:ext uri="{FF2B5EF4-FFF2-40B4-BE49-F238E27FC236}">
                <a16:creationId xmlns:a16="http://schemas.microsoft.com/office/drawing/2014/main" id="{00862002-7571-BF1D-0DDA-92DCA3E0C6CB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1066800" y="4800600"/>
            <a:ext cx="4800600" cy="0"/>
          </a:xfrm>
          <a:prstGeom prst="straightConnector1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6085" name="Straight Arrow Connector 9">
            <a:extLst>
              <a:ext uri="{FF2B5EF4-FFF2-40B4-BE49-F238E27FC236}">
                <a16:creationId xmlns:a16="http://schemas.microsoft.com/office/drawing/2014/main" id="{E8E0AB45-06E5-8C02-B99C-5231A9E5B55B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1295400" y="4114800"/>
            <a:ext cx="381000" cy="342900"/>
          </a:xfrm>
          <a:prstGeom prst="straightConnector1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6086" name="Straight Arrow Connector 11">
            <a:extLst>
              <a:ext uri="{FF2B5EF4-FFF2-40B4-BE49-F238E27FC236}">
                <a16:creationId xmlns:a16="http://schemas.microsoft.com/office/drawing/2014/main" id="{E369CA30-FAD6-CCCB-B6A8-2E6AEAAE71D0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1295400" y="4114800"/>
            <a:ext cx="381000" cy="685800"/>
          </a:xfrm>
          <a:prstGeom prst="straightConnector1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6087" name="Straight Arrow Connector 12">
            <a:extLst>
              <a:ext uri="{FF2B5EF4-FFF2-40B4-BE49-F238E27FC236}">
                <a16:creationId xmlns:a16="http://schemas.microsoft.com/office/drawing/2014/main" id="{7477953E-C309-F2A9-8EDA-4FF5A277C6ED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1905000" y="4114800"/>
            <a:ext cx="609600" cy="685800"/>
          </a:xfrm>
          <a:prstGeom prst="straightConnector1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6088" name="Straight Arrow Connector 15">
            <a:extLst>
              <a:ext uri="{FF2B5EF4-FFF2-40B4-BE49-F238E27FC236}">
                <a16:creationId xmlns:a16="http://schemas.microsoft.com/office/drawing/2014/main" id="{DE495367-105C-A85E-E0DD-F365A7EC952F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1905000" y="4114800"/>
            <a:ext cx="381000" cy="342900"/>
          </a:xfrm>
          <a:prstGeom prst="straightConnector1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6089" name="TextBox 18">
            <a:extLst>
              <a:ext uri="{FF2B5EF4-FFF2-40B4-BE49-F238E27FC236}">
                <a16:creationId xmlns:a16="http://schemas.microsoft.com/office/drawing/2014/main" id="{3810E3A7-2A10-28E1-AB42-E58328DC53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875" y="4171950"/>
            <a:ext cx="150812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1400">
                <a:solidFill>
                  <a:schemeClr val="accent2"/>
                </a:solidFill>
                <a:latin typeface="Helvetica" pitchFamily="2" charset="0"/>
              </a:rPr>
              <a:t>Please elect me!</a:t>
            </a:r>
          </a:p>
        </p:txBody>
      </p:sp>
      <p:sp>
        <p:nvSpPr>
          <p:cNvPr id="46090" name="TextBox 19">
            <a:extLst>
              <a:ext uri="{FF2B5EF4-FFF2-40B4-BE49-F238E27FC236}">
                <a16:creationId xmlns:a16="http://schemas.microsoft.com/office/drawing/2014/main" id="{DC432351-3F5D-7483-66DF-1E0901704FC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00200" y="4114800"/>
            <a:ext cx="493713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1400">
                <a:solidFill>
                  <a:schemeClr val="accent2"/>
                </a:solidFill>
                <a:latin typeface="Helvetica" pitchFamily="2" charset="0"/>
              </a:rPr>
              <a:t>OK!</a:t>
            </a:r>
          </a:p>
        </p:txBody>
      </p:sp>
      <p:cxnSp>
        <p:nvCxnSpPr>
          <p:cNvPr id="46091" name="Straight Arrow Connector 11">
            <a:extLst>
              <a:ext uri="{FF2B5EF4-FFF2-40B4-BE49-F238E27FC236}">
                <a16:creationId xmlns:a16="http://schemas.microsoft.com/office/drawing/2014/main" id="{0074247D-8E21-1ED7-2786-558A2EBF4212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3124200" y="4114800"/>
            <a:ext cx="381000" cy="685800"/>
          </a:xfrm>
          <a:prstGeom prst="straightConnector1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6092" name="Straight Arrow Connector 11">
            <a:extLst>
              <a:ext uri="{FF2B5EF4-FFF2-40B4-BE49-F238E27FC236}">
                <a16:creationId xmlns:a16="http://schemas.microsoft.com/office/drawing/2014/main" id="{7CFD3F38-3E13-A26B-3698-6129D04B3D74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3124200" y="4114800"/>
            <a:ext cx="609600" cy="371475"/>
          </a:xfrm>
          <a:prstGeom prst="straightConnector1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6093" name="TextBox 18">
            <a:extLst>
              <a:ext uri="{FF2B5EF4-FFF2-40B4-BE49-F238E27FC236}">
                <a16:creationId xmlns:a16="http://schemas.microsoft.com/office/drawing/2014/main" id="{90713303-7A24-3527-F68B-FD74F8A94A3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25725" y="3867150"/>
            <a:ext cx="110807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1400">
                <a:solidFill>
                  <a:schemeClr val="accent2"/>
                </a:solidFill>
                <a:latin typeface="Helvetica" pitchFamily="2" charset="0"/>
              </a:rPr>
              <a:t>Value v ok?</a:t>
            </a:r>
          </a:p>
        </p:txBody>
      </p:sp>
      <p:cxnSp>
        <p:nvCxnSpPr>
          <p:cNvPr id="46094" name="Straight Arrow Connector 12">
            <a:extLst>
              <a:ext uri="{FF2B5EF4-FFF2-40B4-BE49-F238E27FC236}">
                <a16:creationId xmlns:a16="http://schemas.microsoft.com/office/drawing/2014/main" id="{CF76CEB3-F7A2-A07E-2CE0-26A53D77FC97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4343400" y="4114800"/>
            <a:ext cx="609600" cy="685800"/>
          </a:xfrm>
          <a:prstGeom prst="straightConnector1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6095" name="Straight Arrow Connector 15">
            <a:extLst>
              <a:ext uri="{FF2B5EF4-FFF2-40B4-BE49-F238E27FC236}">
                <a16:creationId xmlns:a16="http://schemas.microsoft.com/office/drawing/2014/main" id="{F8BCD5C4-84E3-9AC5-1B9D-697FECC69F61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4343400" y="4114800"/>
            <a:ext cx="381000" cy="342900"/>
          </a:xfrm>
          <a:prstGeom prst="straightConnector1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6096" name="TextBox 19">
            <a:extLst>
              <a:ext uri="{FF2B5EF4-FFF2-40B4-BE49-F238E27FC236}">
                <a16:creationId xmlns:a16="http://schemas.microsoft.com/office/drawing/2014/main" id="{9635FCAF-5D09-CBE5-7001-C0631421F98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38600" y="4114800"/>
            <a:ext cx="493713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1400">
                <a:solidFill>
                  <a:schemeClr val="accent2"/>
                </a:solidFill>
                <a:latin typeface="Helvetica" pitchFamily="2" charset="0"/>
              </a:rPr>
              <a:t>OK!</a:t>
            </a:r>
          </a:p>
        </p:txBody>
      </p:sp>
      <p:cxnSp>
        <p:nvCxnSpPr>
          <p:cNvPr id="46097" name="Straight Arrow Connector 11">
            <a:extLst>
              <a:ext uri="{FF2B5EF4-FFF2-40B4-BE49-F238E27FC236}">
                <a16:creationId xmlns:a16="http://schemas.microsoft.com/office/drawing/2014/main" id="{5645D3AA-AD60-CAA4-CAB8-DA2B7C78BBBB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5181600" y="4114800"/>
            <a:ext cx="381000" cy="685800"/>
          </a:xfrm>
          <a:prstGeom prst="straightConnector1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6098" name="Straight Arrow Connector 11">
            <a:extLst>
              <a:ext uri="{FF2B5EF4-FFF2-40B4-BE49-F238E27FC236}">
                <a16:creationId xmlns:a16="http://schemas.microsoft.com/office/drawing/2014/main" id="{EEB9965B-C86C-1A0A-D9DC-AC5006228195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5181600" y="4114800"/>
            <a:ext cx="609600" cy="371475"/>
          </a:xfrm>
          <a:prstGeom prst="straightConnector1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6099" name="TextBox 18">
            <a:extLst>
              <a:ext uri="{FF2B5EF4-FFF2-40B4-BE49-F238E27FC236}">
                <a16:creationId xmlns:a16="http://schemas.microsoft.com/office/drawing/2014/main" id="{20A49474-55B8-14EC-9929-72CC692D87C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62550" y="3867150"/>
            <a:ext cx="32385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1400">
                <a:solidFill>
                  <a:schemeClr val="accent2"/>
                </a:solidFill>
                <a:latin typeface="Helvetica" pitchFamily="2" charset="0"/>
              </a:rPr>
              <a:t>v!</a:t>
            </a:r>
          </a:p>
        </p:txBody>
      </p:sp>
      <p:sp>
        <p:nvSpPr>
          <p:cNvPr id="46100" name="Rectangle 2">
            <a:extLst>
              <a:ext uri="{FF2B5EF4-FFF2-40B4-BE49-F238E27FC236}">
                <a16:creationId xmlns:a16="http://schemas.microsoft.com/office/drawing/2014/main" id="{59275FBC-4823-BBFD-4662-78FA89DFF10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33800" y="3943350"/>
            <a:ext cx="228600" cy="1143000"/>
          </a:xfrm>
          <a:prstGeom prst="rect">
            <a:avLst/>
          </a:prstGeom>
          <a:noFill/>
          <a:ln w="12700">
            <a:solidFill>
              <a:schemeClr val="accent2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23" name="Rectangle 1026">
            <a:extLst>
              <a:ext uri="{FF2B5EF4-FFF2-40B4-BE49-F238E27FC236}">
                <a16:creationId xmlns:a16="http://schemas.microsoft.com/office/drawing/2014/main" id="{D33B560D-3165-621E-E3BE-C3541BFC31A6}"/>
              </a:ext>
            </a:extLst>
          </p:cNvPr>
          <p:cNvSpPr txBox="1">
            <a:spLocks noChangeArrowheads="1"/>
          </p:cNvSpPr>
          <p:nvPr/>
        </p:nvSpPr>
        <p:spPr>
          <a:xfrm>
            <a:off x="533400" y="285750"/>
            <a:ext cx="8229600" cy="781050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ＭＳ Ｐゴシック" pitchFamily="-111" charset="-128"/>
                <a:cs typeface="ＭＳ Ｐゴシック" pitchFamily="-111" charset="-128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  <a:ea typeface="ＭＳ Ｐゴシック" pitchFamily="-111" charset="-128"/>
                <a:cs typeface="ＭＳ Ｐゴシック" pitchFamily="-111" charset="-128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  <a:ea typeface="ＭＳ Ｐゴシック" pitchFamily="-111" charset="-128"/>
                <a:cs typeface="ＭＳ Ｐゴシック" pitchFamily="-111" charset="-128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  <a:ea typeface="ＭＳ Ｐゴシック" pitchFamily="-111" charset="-128"/>
                <a:cs typeface="ＭＳ Ｐゴシック" pitchFamily="-111" charset="-128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  <a:ea typeface="ＭＳ Ｐゴシック" pitchFamily="-111" charset="-128"/>
                <a:cs typeface="ＭＳ Ｐゴシック" pitchFamily="-111" charset="-128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</a:defRPr>
            </a:lvl9pPr>
          </a:lstStyle>
          <a:p>
            <a:pPr algn="l" eaLnBrk="1" hangingPunct="1">
              <a:defRPr/>
            </a:pPr>
            <a:r>
              <a:rPr lang="en-US" altLang="en-US" sz="4000" kern="0" dirty="0">
                <a:solidFill>
                  <a:schemeClr val="bg1"/>
                </a:solidFill>
                <a:latin typeface="Whitney-BlackSC" pitchFamily="50" charset="0"/>
                <a:ea typeface="ＭＳ Ｐゴシック" pitchFamily="34" charset="-128"/>
              </a:rPr>
              <a:t>What could go Wrong?</a:t>
            </a:r>
          </a:p>
        </p:txBody>
      </p:sp>
      <p:sp>
        <p:nvSpPr>
          <p:cNvPr id="46102" name="Slide Number Placeholder 1">
            <a:extLst>
              <a:ext uri="{FF2B5EF4-FFF2-40B4-BE49-F238E27FC236}">
                <a16:creationId xmlns:a16="http://schemas.microsoft.com/office/drawing/2014/main" id="{7FFC78D8-443E-AC85-0A65-9B0E33DC3B46}"/>
              </a:ext>
            </a:extLst>
          </p:cNvPr>
          <p:cNvSpPr txBox="1">
            <a:spLocks/>
          </p:cNvSpPr>
          <p:nvPr/>
        </p:nvSpPr>
        <p:spPr bwMode="auto">
          <a:xfrm>
            <a:off x="8001000" y="4552950"/>
            <a:ext cx="990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1268413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1268413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1268413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1268413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1268413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12684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12684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12684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12684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/>
            <a:fld id="{82930DEE-0C97-9C45-BCC7-9ED441991ECC}" type="slidenum">
              <a:rPr lang="en-US" altLang="en-US">
                <a:latin typeface="Calibri" panose="020F0502020204030204" pitchFamily="34" charset="0"/>
              </a:rPr>
              <a:pPr algn="ctr" eaLnBrk="1" hangingPunct="1"/>
              <a:t>15</a:t>
            </a:fld>
            <a:endParaRPr lang="en-US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Content Placeholder 2">
            <a:extLst>
              <a:ext uri="{FF2B5EF4-FFF2-40B4-BE49-F238E27FC236}">
                <a16:creationId xmlns:a16="http://schemas.microsoft.com/office/drawing/2014/main" id="{3A3B1E83-0B91-361E-14B9-590C38B01902}"/>
              </a:ext>
            </a:extLst>
          </p:cNvPr>
          <p:cNvSpPr>
            <a:spLocks noGrp="1"/>
          </p:cNvSpPr>
          <p:nvPr>
            <p:ph idx="1"/>
          </p:nvPr>
        </p:nvSpPr>
        <p:spPr bwMode="auto">
          <a:xfrm>
            <a:off x="381000" y="1390650"/>
            <a:ext cx="8382000" cy="24765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lnSpc>
                <a:spcPct val="90000"/>
              </a:lnSpc>
            </a:pPr>
            <a:r>
              <a:rPr lang="en-US" altLang="en-US" sz="3000">
                <a:latin typeface="Times New Roman" panose="02020603050405020304" pitchFamily="18" charset="0"/>
                <a:ea typeface="ＭＳ Ｐゴシック" panose="020B0600070205080204" pitchFamily="34" charset="-128"/>
              </a:rPr>
              <a:t>A lot more! </a:t>
            </a:r>
          </a:p>
          <a:p>
            <a:pPr>
              <a:lnSpc>
                <a:spcPct val="90000"/>
              </a:lnSpc>
            </a:pPr>
            <a:endParaRPr lang="en-US" altLang="en-US" sz="3000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  <a:p>
            <a:pPr>
              <a:lnSpc>
                <a:spcPct val="90000"/>
              </a:lnSpc>
            </a:pPr>
            <a:r>
              <a:rPr lang="en-US" altLang="en-US" sz="3000">
                <a:latin typeface="Times New Roman" panose="02020603050405020304" pitchFamily="18" charset="0"/>
                <a:ea typeface="ＭＳ Ｐゴシック" panose="020B0600070205080204" pitchFamily="34" charset="-128"/>
              </a:rPr>
              <a:t>This is a highly simplified view of Paxos. </a:t>
            </a:r>
          </a:p>
          <a:p>
            <a:pPr>
              <a:lnSpc>
                <a:spcPct val="90000"/>
              </a:lnSpc>
            </a:pPr>
            <a:r>
              <a:rPr lang="en-US" altLang="en-US" sz="3000">
                <a:latin typeface="Times New Roman" panose="02020603050405020304" pitchFamily="18" charset="0"/>
                <a:ea typeface="ＭＳ Ｐゴシック" panose="020B0600070205080204" pitchFamily="34" charset="-128"/>
              </a:rPr>
              <a:t>See Lamport</a:t>
            </a:r>
            <a:r>
              <a:rPr lang="ja-JP" altLang="en-US" sz="3000">
                <a:latin typeface="Times New Roman" panose="02020603050405020304" pitchFamily="18" charset="0"/>
                <a:ea typeface="ＭＳ Ｐゴシック" panose="020B0600070205080204" pitchFamily="34" charset="-128"/>
              </a:rPr>
              <a:t>’</a:t>
            </a:r>
            <a:r>
              <a:rPr lang="en-US" altLang="ja-JP" sz="3000">
                <a:latin typeface="Times New Roman" panose="02020603050405020304" pitchFamily="18" charset="0"/>
                <a:ea typeface="ＭＳ Ｐゴシック" panose="020B0600070205080204" pitchFamily="34" charset="-128"/>
              </a:rPr>
              <a:t>s original paper: </a:t>
            </a:r>
            <a:r>
              <a:rPr lang="en-US" altLang="ja-JP" sz="2000">
                <a:latin typeface="Times New Roman" panose="02020603050405020304" pitchFamily="18" charset="0"/>
                <a:ea typeface="ＭＳ Ｐゴシック" panose="020B0600070205080204" pitchFamily="34" charset="-128"/>
                <a:hlinkClick r:id="rId3"/>
              </a:rPr>
              <a:t>http://research.microsoft.com/en-us/um/people/lamport/pubs/paxos-simple.pdf</a:t>
            </a:r>
            <a:r>
              <a:rPr lang="en-US" altLang="ja-JP" sz="2000">
                <a:latin typeface="Times New Roman" panose="02020603050405020304" pitchFamily="18" charset="0"/>
                <a:ea typeface="ＭＳ Ｐゴシック" panose="020B0600070205080204" pitchFamily="34" charset="-128"/>
              </a:rPr>
              <a:t> </a:t>
            </a:r>
            <a:endParaRPr lang="en-US" altLang="en-US" sz="2000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  <p:cxnSp>
        <p:nvCxnSpPr>
          <p:cNvPr id="48130" name="Straight Arrow Connector 4">
            <a:extLst>
              <a:ext uri="{FF2B5EF4-FFF2-40B4-BE49-F238E27FC236}">
                <a16:creationId xmlns:a16="http://schemas.microsoft.com/office/drawing/2014/main" id="{FCF75E4A-FE3C-7B1E-E929-1C3476E80D7C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1066800" y="4114800"/>
            <a:ext cx="4800600" cy="0"/>
          </a:xfrm>
          <a:prstGeom prst="straightConnector1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8131" name="Straight Arrow Connector 5">
            <a:extLst>
              <a:ext uri="{FF2B5EF4-FFF2-40B4-BE49-F238E27FC236}">
                <a16:creationId xmlns:a16="http://schemas.microsoft.com/office/drawing/2014/main" id="{792740C5-349C-0936-3330-7CC4BADC1265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1066800" y="4457700"/>
            <a:ext cx="4800600" cy="0"/>
          </a:xfrm>
          <a:prstGeom prst="straightConnector1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8132" name="Straight Arrow Connector 6">
            <a:extLst>
              <a:ext uri="{FF2B5EF4-FFF2-40B4-BE49-F238E27FC236}">
                <a16:creationId xmlns:a16="http://schemas.microsoft.com/office/drawing/2014/main" id="{A15E275D-B421-AA36-7D04-14722B55C61B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1066800" y="4800600"/>
            <a:ext cx="4800600" cy="0"/>
          </a:xfrm>
          <a:prstGeom prst="straightConnector1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8133" name="Straight Arrow Connector 9">
            <a:extLst>
              <a:ext uri="{FF2B5EF4-FFF2-40B4-BE49-F238E27FC236}">
                <a16:creationId xmlns:a16="http://schemas.microsoft.com/office/drawing/2014/main" id="{92CFB8C4-4B9C-FDAF-E9C1-7230DB6594BD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1295400" y="4114800"/>
            <a:ext cx="381000" cy="342900"/>
          </a:xfrm>
          <a:prstGeom prst="straightConnector1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8134" name="Straight Arrow Connector 11">
            <a:extLst>
              <a:ext uri="{FF2B5EF4-FFF2-40B4-BE49-F238E27FC236}">
                <a16:creationId xmlns:a16="http://schemas.microsoft.com/office/drawing/2014/main" id="{B3A6D3CF-37D3-CB83-426F-BA4EF2B976F4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1295400" y="4114800"/>
            <a:ext cx="381000" cy="685800"/>
          </a:xfrm>
          <a:prstGeom prst="straightConnector1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8135" name="Straight Arrow Connector 12">
            <a:extLst>
              <a:ext uri="{FF2B5EF4-FFF2-40B4-BE49-F238E27FC236}">
                <a16:creationId xmlns:a16="http://schemas.microsoft.com/office/drawing/2014/main" id="{2E404946-C32F-1E86-DB93-666310D3ABCF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1905000" y="4114800"/>
            <a:ext cx="609600" cy="685800"/>
          </a:xfrm>
          <a:prstGeom prst="straightConnector1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8136" name="Straight Arrow Connector 15">
            <a:extLst>
              <a:ext uri="{FF2B5EF4-FFF2-40B4-BE49-F238E27FC236}">
                <a16:creationId xmlns:a16="http://schemas.microsoft.com/office/drawing/2014/main" id="{A3A26C1C-06D7-8085-D214-E3CAE220416E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1905000" y="4114800"/>
            <a:ext cx="381000" cy="342900"/>
          </a:xfrm>
          <a:prstGeom prst="straightConnector1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8137" name="TextBox 18">
            <a:extLst>
              <a:ext uri="{FF2B5EF4-FFF2-40B4-BE49-F238E27FC236}">
                <a16:creationId xmlns:a16="http://schemas.microsoft.com/office/drawing/2014/main" id="{DE126CDE-BEC5-2365-35AD-4285FC191F0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875" y="4171950"/>
            <a:ext cx="150812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1400">
                <a:solidFill>
                  <a:schemeClr val="accent2"/>
                </a:solidFill>
                <a:latin typeface="Helvetica" pitchFamily="2" charset="0"/>
              </a:rPr>
              <a:t>Please elect me!</a:t>
            </a:r>
          </a:p>
        </p:txBody>
      </p:sp>
      <p:sp>
        <p:nvSpPr>
          <p:cNvPr id="48138" name="TextBox 19">
            <a:extLst>
              <a:ext uri="{FF2B5EF4-FFF2-40B4-BE49-F238E27FC236}">
                <a16:creationId xmlns:a16="http://schemas.microsoft.com/office/drawing/2014/main" id="{09656639-EEB0-9F65-2A66-7E13FEF0681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00200" y="4114800"/>
            <a:ext cx="493713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1400">
                <a:solidFill>
                  <a:schemeClr val="accent2"/>
                </a:solidFill>
                <a:latin typeface="Helvetica" pitchFamily="2" charset="0"/>
              </a:rPr>
              <a:t>OK!</a:t>
            </a:r>
          </a:p>
        </p:txBody>
      </p:sp>
      <p:cxnSp>
        <p:nvCxnSpPr>
          <p:cNvPr id="48139" name="Straight Arrow Connector 11">
            <a:extLst>
              <a:ext uri="{FF2B5EF4-FFF2-40B4-BE49-F238E27FC236}">
                <a16:creationId xmlns:a16="http://schemas.microsoft.com/office/drawing/2014/main" id="{6404D664-8F43-45AA-2738-B7EE46A86AF4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3124200" y="4114800"/>
            <a:ext cx="381000" cy="685800"/>
          </a:xfrm>
          <a:prstGeom prst="straightConnector1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8140" name="Straight Arrow Connector 11">
            <a:extLst>
              <a:ext uri="{FF2B5EF4-FFF2-40B4-BE49-F238E27FC236}">
                <a16:creationId xmlns:a16="http://schemas.microsoft.com/office/drawing/2014/main" id="{AC1DF7D3-A5C4-ED7F-CC0B-99EFE2EC8399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3124200" y="4114800"/>
            <a:ext cx="609600" cy="371475"/>
          </a:xfrm>
          <a:prstGeom prst="straightConnector1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8141" name="TextBox 18">
            <a:extLst>
              <a:ext uri="{FF2B5EF4-FFF2-40B4-BE49-F238E27FC236}">
                <a16:creationId xmlns:a16="http://schemas.microsoft.com/office/drawing/2014/main" id="{C6F57F5D-1EE5-B42F-B5D3-AB2193EBC0B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25725" y="3867150"/>
            <a:ext cx="110807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1400">
                <a:solidFill>
                  <a:schemeClr val="accent2"/>
                </a:solidFill>
                <a:latin typeface="Helvetica" pitchFamily="2" charset="0"/>
              </a:rPr>
              <a:t>Value v ok?</a:t>
            </a:r>
          </a:p>
        </p:txBody>
      </p:sp>
      <p:cxnSp>
        <p:nvCxnSpPr>
          <p:cNvPr id="48142" name="Straight Arrow Connector 12">
            <a:extLst>
              <a:ext uri="{FF2B5EF4-FFF2-40B4-BE49-F238E27FC236}">
                <a16:creationId xmlns:a16="http://schemas.microsoft.com/office/drawing/2014/main" id="{5848C6D4-5430-4FBA-7FBE-7062A48220B6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4343400" y="4114800"/>
            <a:ext cx="609600" cy="685800"/>
          </a:xfrm>
          <a:prstGeom prst="straightConnector1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8143" name="Straight Arrow Connector 15">
            <a:extLst>
              <a:ext uri="{FF2B5EF4-FFF2-40B4-BE49-F238E27FC236}">
                <a16:creationId xmlns:a16="http://schemas.microsoft.com/office/drawing/2014/main" id="{3A1AC3A8-568C-BFE1-384F-2958D15D482B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4343400" y="4114800"/>
            <a:ext cx="381000" cy="342900"/>
          </a:xfrm>
          <a:prstGeom prst="straightConnector1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8144" name="TextBox 19">
            <a:extLst>
              <a:ext uri="{FF2B5EF4-FFF2-40B4-BE49-F238E27FC236}">
                <a16:creationId xmlns:a16="http://schemas.microsoft.com/office/drawing/2014/main" id="{4EB7B338-72B4-A7D8-ADF5-4C2FDC1895F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38600" y="4114800"/>
            <a:ext cx="493713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1400">
                <a:solidFill>
                  <a:schemeClr val="accent2"/>
                </a:solidFill>
                <a:latin typeface="Helvetica" pitchFamily="2" charset="0"/>
              </a:rPr>
              <a:t>OK!</a:t>
            </a:r>
          </a:p>
        </p:txBody>
      </p:sp>
      <p:cxnSp>
        <p:nvCxnSpPr>
          <p:cNvPr id="48145" name="Straight Arrow Connector 11">
            <a:extLst>
              <a:ext uri="{FF2B5EF4-FFF2-40B4-BE49-F238E27FC236}">
                <a16:creationId xmlns:a16="http://schemas.microsoft.com/office/drawing/2014/main" id="{8F529437-0201-9050-656B-C68D6C6A7448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5181600" y="4114800"/>
            <a:ext cx="381000" cy="685800"/>
          </a:xfrm>
          <a:prstGeom prst="straightConnector1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8146" name="Straight Arrow Connector 11">
            <a:extLst>
              <a:ext uri="{FF2B5EF4-FFF2-40B4-BE49-F238E27FC236}">
                <a16:creationId xmlns:a16="http://schemas.microsoft.com/office/drawing/2014/main" id="{9C761EC1-114D-37B9-94E3-23F854AF501A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5181600" y="4114800"/>
            <a:ext cx="609600" cy="371475"/>
          </a:xfrm>
          <a:prstGeom prst="straightConnector1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8147" name="TextBox 18">
            <a:extLst>
              <a:ext uri="{FF2B5EF4-FFF2-40B4-BE49-F238E27FC236}">
                <a16:creationId xmlns:a16="http://schemas.microsoft.com/office/drawing/2014/main" id="{256766C6-C30F-FADA-4DB5-52F1A98D714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62550" y="3867150"/>
            <a:ext cx="32385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1400">
                <a:solidFill>
                  <a:schemeClr val="accent2"/>
                </a:solidFill>
                <a:latin typeface="Helvetica" pitchFamily="2" charset="0"/>
              </a:rPr>
              <a:t>v!</a:t>
            </a:r>
          </a:p>
        </p:txBody>
      </p:sp>
      <p:sp>
        <p:nvSpPr>
          <p:cNvPr id="48148" name="Rectangle 2">
            <a:extLst>
              <a:ext uri="{FF2B5EF4-FFF2-40B4-BE49-F238E27FC236}">
                <a16:creationId xmlns:a16="http://schemas.microsoft.com/office/drawing/2014/main" id="{0500FD63-9CF0-1F45-FC70-D98C5DB8A45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33800" y="3943350"/>
            <a:ext cx="228600" cy="1143000"/>
          </a:xfrm>
          <a:prstGeom prst="rect">
            <a:avLst/>
          </a:prstGeom>
          <a:noFill/>
          <a:ln w="12700">
            <a:solidFill>
              <a:schemeClr val="accent2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23" name="Rectangle 1026">
            <a:extLst>
              <a:ext uri="{FF2B5EF4-FFF2-40B4-BE49-F238E27FC236}">
                <a16:creationId xmlns:a16="http://schemas.microsoft.com/office/drawing/2014/main" id="{65DC6052-5B3F-3FDC-81C1-2CA9A0FE13A8}"/>
              </a:ext>
            </a:extLst>
          </p:cNvPr>
          <p:cNvSpPr txBox="1">
            <a:spLocks noChangeArrowheads="1"/>
          </p:cNvSpPr>
          <p:nvPr/>
        </p:nvSpPr>
        <p:spPr>
          <a:xfrm>
            <a:off x="533400" y="285750"/>
            <a:ext cx="8229600" cy="781050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ＭＳ Ｐゴシック" pitchFamily="-111" charset="-128"/>
                <a:cs typeface="ＭＳ Ｐゴシック" pitchFamily="-111" charset="-128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  <a:ea typeface="ＭＳ Ｐゴシック" pitchFamily="-111" charset="-128"/>
                <a:cs typeface="ＭＳ Ｐゴシック" pitchFamily="-111" charset="-128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  <a:ea typeface="ＭＳ Ｐゴシック" pitchFamily="-111" charset="-128"/>
                <a:cs typeface="ＭＳ Ｐゴシック" pitchFamily="-111" charset="-128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  <a:ea typeface="ＭＳ Ｐゴシック" pitchFamily="-111" charset="-128"/>
                <a:cs typeface="ＭＳ Ｐゴシック" pitchFamily="-111" charset="-128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  <a:ea typeface="ＭＳ Ｐゴシック" pitchFamily="-111" charset="-128"/>
                <a:cs typeface="ＭＳ Ｐゴシック" pitchFamily="-111" charset="-128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</a:defRPr>
            </a:lvl9pPr>
          </a:lstStyle>
          <a:p>
            <a:pPr algn="l" eaLnBrk="1" hangingPunct="1">
              <a:defRPr/>
            </a:pPr>
            <a:r>
              <a:rPr lang="en-US" altLang="en-US" sz="4000" kern="0" dirty="0">
                <a:solidFill>
                  <a:schemeClr val="bg1"/>
                </a:solidFill>
                <a:latin typeface="Whitney-BlackSC" pitchFamily="50" charset="0"/>
                <a:ea typeface="ＭＳ Ｐゴシック" pitchFamily="34" charset="-128"/>
              </a:rPr>
              <a:t>What could go Wrong?</a:t>
            </a:r>
          </a:p>
        </p:txBody>
      </p:sp>
      <p:sp>
        <p:nvSpPr>
          <p:cNvPr id="48150" name="Slide Number Placeholder 1">
            <a:extLst>
              <a:ext uri="{FF2B5EF4-FFF2-40B4-BE49-F238E27FC236}">
                <a16:creationId xmlns:a16="http://schemas.microsoft.com/office/drawing/2014/main" id="{9AACE3DF-2898-C002-880E-A360A2074EAA}"/>
              </a:ext>
            </a:extLst>
          </p:cNvPr>
          <p:cNvSpPr txBox="1">
            <a:spLocks/>
          </p:cNvSpPr>
          <p:nvPr/>
        </p:nvSpPr>
        <p:spPr bwMode="auto">
          <a:xfrm>
            <a:off x="8001000" y="4552950"/>
            <a:ext cx="990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1268413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1268413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1268413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1268413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1268413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12684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12684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12684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12684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/>
            <a:fld id="{7D8723BC-DAA6-7446-9A34-B6FC443DF154}" type="slidenum">
              <a:rPr lang="en-US" altLang="en-US">
                <a:latin typeface="Calibri" panose="020F0502020204030204" pitchFamily="34" charset="0"/>
              </a:rPr>
              <a:pPr algn="ctr" eaLnBrk="1" hangingPunct="1"/>
              <a:t>16</a:t>
            </a:fld>
            <a:endParaRPr lang="en-US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3">
            <a:extLst>
              <a:ext uri="{FF2B5EF4-FFF2-40B4-BE49-F238E27FC236}">
                <a16:creationId xmlns:a16="http://schemas.microsoft.com/office/drawing/2014/main" id="{CCA5B222-AF9F-5CD5-9EF6-12AE8FFB5098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419100" y="1260475"/>
            <a:ext cx="8077200" cy="386715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20675" indent="-320675">
              <a:buFont typeface="Calibri" panose="020F0502020204030204" pitchFamily="34" charset="0"/>
              <a:buAutoNum type="arabicPeriod"/>
            </a:pPr>
            <a:r>
              <a:rPr lang="en-US" altLang="en-US" sz="2000" dirty="0">
                <a:ea typeface="ＭＳ Ｐゴシック" panose="020B0600070205080204" pitchFamily="34" charset="-128"/>
              </a:rPr>
              <a:t>Why does </a:t>
            </a:r>
            <a:r>
              <a:rPr lang="en-US" altLang="en-US" sz="2000" dirty="0" err="1">
                <a:ea typeface="ＭＳ Ｐゴシック" panose="020B0600070205080204" pitchFamily="34" charset="-128"/>
              </a:rPr>
              <a:t>Paxos</a:t>
            </a:r>
            <a:r>
              <a:rPr lang="en-US" altLang="en-US" sz="2000" dirty="0">
                <a:ea typeface="ＭＳ Ｐゴシック" panose="020B0600070205080204" pitchFamily="34" charset="-128"/>
              </a:rPr>
              <a:t> provide safety?</a:t>
            </a:r>
          </a:p>
          <a:p>
            <a:pPr marL="320675" indent="-320675">
              <a:buFont typeface="Calibri" panose="020F0502020204030204" pitchFamily="34" charset="0"/>
              <a:buAutoNum type="arabicPeriod"/>
            </a:pPr>
            <a:r>
              <a:rPr lang="en-US" altLang="en-US" sz="2000" dirty="0">
                <a:ea typeface="ＭＳ Ｐゴシック" panose="020B0600070205080204" pitchFamily="34" charset="-128"/>
              </a:rPr>
              <a:t>Why does </a:t>
            </a:r>
            <a:r>
              <a:rPr lang="en-US" altLang="en-US" sz="2000" dirty="0" err="1">
                <a:ea typeface="ＭＳ Ｐゴシック" panose="020B0600070205080204" pitchFamily="34" charset="-128"/>
              </a:rPr>
              <a:t>Paxos</a:t>
            </a:r>
            <a:r>
              <a:rPr lang="en-US" altLang="en-US" sz="2000" dirty="0">
                <a:ea typeface="ＭＳ Ｐゴシック" panose="020B0600070205080204" pitchFamily="34" charset="-128"/>
              </a:rPr>
              <a:t> not provide liveness?</a:t>
            </a:r>
          </a:p>
          <a:p>
            <a:pPr marL="320675" indent="-320675">
              <a:buFont typeface="Calibri" panose="020F0502020204030204" pitchFamily="34" charset="0"/>
              <a:buAutoNum type="arabicPeriod"/>
            </a:pPr>
            <a:r>
              <a:rPr lang="en-US" altLang="en-US" sz="2000" dirty="0">
                <a:ea typeface="ＭＳ Ｐゴシック" panose="020B0600070205080204" pitchFamily="34" charset="-128"/>
              </a:rPr>
              <a:t>Someone implements </a:t>
            </a:r>
            <a:r>
              <a:rPr lang="en-US" altLang="en-US" sz="2000" dirty="0" err="1">
                <a:ea typeface="ＭＳ Ｐゴシック" panose="020B0600070205080204" pitchFamily="34" charset="-128"/>
              </a:rPr>
              <a:t>Paxos</a:t>
            </a:r>
            <a:r>
              <a:rPr lang="en-US" altLang="en-US" sz="2000" dirty="0">
                <a:ea typeface="ＭＳ Ｐゴシック" panose="020B0600070205080204" pitchFamily="34" charset="-128"/>
              </a:rPr>
              <a:t> but it has a bug – everywhere there was a quorum (&gt;N/2), the new implementation only requires &gt; N/3 processes. Is this new algorithm safe?</a:t>
            </a:r>
          </a:p>
          <a:p>
            <a:pPr marL="320675" indent="-320675">
              <a:buFont typeface="Calibri" panose="020F0502020204030204" pitchFamily="34" charset="0"/>
              <a:buAutoNum type="arabicPeriod"/>
            </a:pPr>
            <a:r>
              <a:rPr lang="en-US" altLang="en-US" sz="2000" dirty="0" err="1">
                <a:ea typeface="ＭＳ Ｐゴシック" panose="020B0600070205080204" pitchFamily="34" charset="-128"/>
              </a:rPr>
              <a:t>Paxos</a:t>
            </a:r>
            <a:r>
              <a:rPr lang="en-US" altLang="en-US" sz="2000" dirty="0">
                <a:ea typeface="ＭＳ Ｐゴシック" panose="020B0600070205080204" pitchFamily="34" charset="-128"/>
              </a:rPr>
              <a:t> appears to be structured in “rounds”, which appears to indicate that it is intended for synchronous systems. Why does </a:t>
            </a:r>
            <a:r>
              <a:rPr lang="en-US" altLang="en-US" sz="2000" dirty="0" err="1">
                <a:ea typeface="ＭＳ Ｐゴシック" panose="020B0600070205080204" pitchFamily="34" charset="-128"/>
              </a:rPr>
              <a:t>Paxos</a:t>
            </a:r>
            <a:r>
              <a:rPr lang="en-US" altLang="en-US" sz="2000" dirty="0">
                <a:ea typeface="ＭＳ Ｐゴシック" panose="020B0600070205080204" pitchFamily="34" charset="-128"/>
              </a:rPr>
              <a:t> still work in an asynchronous system?</a:t>
            </a:r>
          </a:p>
          <a:p>
            <a:pPr marL="320675" indent="-320675">
              <a:buFont typeface="Calibri" panose="020F0502020204030204" pitchFamily="34" charset="0"/>
              <a:buAutoNum type="arabicPeriod"/>
            </a:pPr>
            <a:r>
              <a:rPr lang="en-US" altLang="en-US" sz="2000" dirty="0">
                <a:ea typeface="ＭＳ Ｐゴシック" panose="020B0600070205080204" pitchFamily="34" charset="-128"/>
              </a:rPr>
              <a:t>Assuming no failures, what is the point of no return in </a:t>
            </a:r>
            <a:r>
              <a:rPr lang="en-US" altLang="en-US" sz="2000" dirty="0" err="1">
                <a:ea typeface="ＭＳ Ｐゴシック" panose="020B0600070205080204" pitchFamily="34" charset="-128"/>
              </a:rPr>
              <a:t>Paxos</a:t>
            </a:r>
            <a:r>
              <a:rPr lang="en-US" altLang="en-US" sz="2000" dirty="0">
                <a:ea typeface="ＭＳ Ｐゴシック" panose="020B0600070205080204" pitchFamily="34" charset="-128"/>
              </a:rPr>
              <a:t>?</a:t>
            </a:r>
          </a:p>
          <a:p>
            <a:pPr marL="320675" indent="-320675">
              <a:buFont typeface="Calibri" panose="020F0502020204030204" pitchFamily="34" charset="0"/>
              <a:buAutoNum type="arabicPeriod"/>
            </a:pPr>
            <a:r>
              <a:rPr lang="en-US" altLang="en-US" sz="2000" dirty="0">
                <a:ea typeface="ＭＳ Ｐゴシック" panose="020B0600070205080204" pitchFamily="34" charset="-128"/>
              </a:rPr>
              <a:t>What could go wrong in </a:t>
            </a:r>
            <a:r>
              <a:rPr lang="en-US" altLang="en-US" sz="2000" dirty="0" err="1">
                <a:ea typeface="ＭＳ Ｐゴシック" panose="020B0600070205080204" pitchFamily="34" charset="-128"/>
              </a:rPr>
              <a:t>Paxos</a:t>
            </a:r>
            <a:r>
              <a:rPr lang="en-US" altLang="en-US" sz="2000" dirty="0">
                <a:ea typeface="ＭＳ Ｐゴシック" panose="020B0600070205080204" pitchFamily="34" charset="-128"/>
              </a:rPr>
              <a:t>?</a:t>
            </a:r>
          </a:p>
          <a:p>
            <a:pPr marL="320675" indent="-320675">
              <a:buFont typeface="Calibri" panose="020F0502020204030204" pitchFamily="34" charset="0"/>
              <a:buAutoNum type="arabicPeriod"/>
            </a:pPr>
            <a:endParaRPr lang="en-US" altLang="en-US" sz="2000" dirty="0">
              <a:ea typeface="ＭＳ Ｐゴシック" panose="020B0600070205080204" pitchFamily="34" charset="-128"/>
            </a:endParaRPr>
          </a:p>
        </p:txBody>
      </p:sp>
      <p:sp>
        <p:nvSpPr>
          <p:cNvPr id="4" name="Rectangle 1026">
            <a:extLst>
              <a:ext uri="{FF2B5EF4-FFF2-40B4-BE49-F238E27FC236}">
                <a16:creationId xmlns:a16="http://schemas.microsoft.com/office/drawing/2014/main" id="{5A32B277-4A26-483E-59B2-7E3FF8D1344C}"/>
              </a:ext>
            </a:extLst>
          </p:cNvPr>
          <p:cNvSpPr txBox="1">
            <a:spLocks noChangeArrowheads="1"/>
          </p:cNvSpPr>
          <p:nvPr/>
        </p:nvSpPr>
        <p:spPr>
          <a:xfrm>
            <a:off x="533400" y="285750"/>
            <a:ext cx="8229600" cy="857250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ＭＳ Ｐゴシック" pitchFamily="-111" charset="-128"/>
                <a:cs typeface="ＭＳ Ｐゴシック" pitchFamily="-111" charset="-128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  <a:ea typeface="ＭＳ Ｐゴシック" pitchFamily="-111" charset="-128"/>
                <a:cs typeface="ＭＳ Ｐゴシック" pitchFamily="-111" charset="-128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  <a:ea typeface="ＭＳ Ｐゴシック" pitchFamily="-111" charset="-128"/>
                <a:cs typeface="ＭＳ Ｐゴシック" pitchFamily="-111" charset="-128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  <a:ea typeface="ＭＳ Ｐゴシック" pitchFamily="-111" charset="-128"/>
                <a:cs typeface="ＭＳ Ｐゴシック" pitchFamily="-111" charset="-128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  <a:ea typeface="ＭＳ Ｐゴシック" pitchFamily="-111" charset="-128"/>
                <a:cs typeface="ＭＳ Ｐゴシック" pitchFamily="-111" charset="-128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</a:defRPr>
            </a:lvl9pPr>
          </a:lstStyle>
          <a:p>
            <a:pPr algn="l" eaLnBrk="1" hangingPunct="1">
              <a:defRPr/>
            </a:pPr>
            <a:r>
              <a:rPr lang="en-US" sz="2400" dirty="0">
                <a:solidFill>
                  <a:schemeClr val="bg1"/>
                </a:solidFill>
              </a:rPr>
              <a:t>Optional Exercises/Questions to Test your Own Knowledge</a:t>
            </a:r>
            <a:endParaRPr lang="en-US" altLang="en-US" sz="2400" kern="0" dirty="0">
              <a:solidFill>
                <a:schemeClr val="bg1"/>
              </a:solidFill>
              <a:latin typeface="Whitney-BlackSC" pitchFamily="50" charset="0"/>
              <a:ea typeface="ＭＳ Ｐゴシック" pitchFamily="34" charset="-128"/>
            </a:endParaRPr>
          </a:p>
        </p:txBody>
      </p:sp>
      <p:sp>
        <p:nvSpPr>
          <p:cNvPr id="17411" name="Slide Number Placeholder 1">
            <a:extLst>
              <a:ext uri="{FF2B5EF4-FFF2-40B4-BE49-F238E27FC236}">
                <a16:creationId xmlns:a16="http://schemas.microsoft.com/office/drawing/2014/main" id="{B379B2CA-2957-C10C-AEA0-F7AAE4AF6706}"/>
              </a:ext>
            </a:extLst>
          </p:cNvPr>
          <p:cNvSpPr txBox="1">
            <a:spLocks/>
          </p:cNvSpPr>
          <p:nvPr/>
        </p:nvSpPr>
        <p:spPr bwMode="auto">
          <a:xfrm>
            <a:off x="8001000" y="4552950"/>
            <a:ext cx="990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1268413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1268413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1268413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1268413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1268413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12684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12684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12684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12684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/>
            <a:fld id="{1CC36A71-A8E6-E842-A6E0-6AA3A5D34E87}" type="slidenum">
              <a:rPr lang="en-US" altLang="en-US">
                <a:latin typeface="Calibri" panose="020F0502020204030204" pitchFamily="34" charset="0"/>
              </a:rPr>
              <a:pPr algn="ctr" eaLnBrk="1" hangingPunct="1"/>
              <a:t>17</a:t>
            </a:fld>
            <a:endParaRPr lang="en-US" altLang="en-US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8715516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Content Placeholder 2">
            <a:extLst>
              <a:ext uri="{FF2B5EF4-FFF2-40B4-BE49-F238E27FC236}">
                <a16:creationId xmlns:a16="http://schemas.microsoft.com/office/drawing/2014/main" id="{96CFFFAE-9972-806C-741A-C9A662005F5E}"/>
              </a:ext>
            </a:extLst>
          </p:cNvPr>
          <p:cNvSpPr>
            <a:spLocks noGrp="1"/>
          </p:cNvSpPr>
          <p:nvPr>
            <p:ph idx="1"/>
          </p:nvPr>
        </p:nvSpPr>
        <p:spPr bwMode="auto">
          <a:xfrm>
            <a:off x="304800" y="1428750"/>
            <a:ext cx="5867400" cy="35814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lnSpc>
                <a:spcPct val="120000"/>
              </a:lnSpc>
            </a:pPr>
            <a:r>
              <a:rPr lang="en-US" altLang="en-US" sz="1600" dirty="0" err="1">
                <a:latin typeface="Times New Roman" panose="02020603050405020304" pitchFamily="18" charset="0"/>
                <a:ea typeface="ＭＳ Ｐゴシック" panose="020B0600070205080204" pitchFamily="34" charset="-128"/>
              </a:rPr>
              <a:t>Paxos</a:t>
            </a:r>
            <a:r>
              <a:rPr lang="en-US" altLang="en-US" sz="1600" dirty="0">
                <a:latin typeface="Times New Roman" panose="02020603050405020304" pitchFamily="18" charset="0"/>
                <a:ea typeface="ＭＳ Ｐゴシック" panose="020B0600070205080204" pitchFamily="34" charset="-128"/>
              </a:rPr>
              <a:t> protocol: widely used implementation of a safe, eventually-live consensus protocol for asynchronous systems</a:t>
            </a:r>
          </a:p>
          <a:p>
            <a:pPr lvl="1">
              <a:lnSpc>
                <a:spcPct val="120000"/>
              </a:lnSpc>
            </a:pPr>
            <a:r>
              <a:rPr lang="en-US" altLang="en-US" sz="1400" dirty="0" err="1">
                <a:latin typeface="Times New Roman" panose="02020603050405020304" pitchFamily="18" charset="0"/>
                <a:ea typeface="ＭＳ Ｐゴシック" panose="020B0600070205080204" pitchFamily="34" charset="-128"/>
              </a:rPr>
              <a:t>Paxos</a:t>
            </a:r>
            <a:r>
              <a:rPr lang="en-US" altLang="en-US" sz="1400" dirty="0">
                <a:latin typeface="Times New Roman" panose="02020603050405020304" pitchFamily="18" charset="0"/>
                <a:ea typeface="ＭＳ Ｐゴシック" panose="020B0600070205080204" pitchFamily="34" charset="-128"/>
              </a:rPr>
              <a:t> (or variants) used in Apache Zookeeper, Google’s Chubby system, Active Disk </a:t>
            </a:r>
            <a:r>
              <a:rPr lang="en-US" altLang="en-US" sz="1400" dirty="0" err="1">
                <a:latin typeface="Times New Roman" panose="02020603050405020304" pitchFamily="18" charset="0"/>
                <a:ea typeface="ＭＳ Ｐゴシック" panose="020B0600070205080204" pitchFamily="34" charset="-128"/>
              </a:rPr>
              <a:t>Paxos</a:t>
            </a:r>
            <a:r>
              <a:rPr lang="en-US" altLang="en-US" sz="1400" dirty="0">
                <a:latin typeface="Times New Roman" panose="02020603050405020304" pitchFamily="18" charset="0"/>
                <a:ea typeface="ＭＳ Ｐゴシック" panose="020B0600070205080204" pitchFamily="34" charset="-128"/>
              </a:rPr>
              <a:t>, and many other cloud computing systems</a:t>
            </a:r>
          </a:p>
        </p:txBody>
      </p:sp>
      <p:sp>
        <p:nvSpPr>
          <p:cNvPr id="4" name="Rectangle 1026">
            <a:extLst>
              <a:ext uri="{FF2B5EF4-FFF2-40B4-BE49-F238E27FC236}">
                <a16:creationId xmlns:a16="http://schemas.microsoft.com/office/drawing/2014/main" id="{9CC83E00-2587-DFDF-6DD8-E9432DD4E821}"/>
              </a:ext>
            </a:extLst>
          </p:cNvPr>
          <p:cNvSpPr txBox="1">
            <a:spLocks noChangeArrowheads="1"/>
          </p:cNvSpPr>
          <p:nvPr/>
        </p:nvSpPr>
        <p:spPr>
          <a:xfrm>
            <a:off x="533400" y="285750"/>
            <a:ext cx="8229600" cy="781050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ＭＳ Ｐゴシック" pitchFamily="-111" charset="-128"/>
                <a:cs typeface="ＭＳ Ｐゴシック" pitchFamily="-111" charset="-128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  <a:ea typeface="ＭＳ Ｐゴシック" pitchFamily="-111" charset="-128"/>
                <a:cs typeface="ＭＳ Ｐゴシック" pitchFamily="-111" charset="-128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  <a:ea typeface="ＭＳ Ｐゴシック" pitchFamily="-111" charset="-128"/>
                <a:cs typeface="ＭＳ Ｐゴシック" pitchFamily="-111" charset="-128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  <a:ea typeface="ＭＳ Ｐゴシック" pitchFamily="-111" charset="-128"/>
                <a:cs typeface="ＭＳ Ｐゴシック" pitchFamily="-111" charset="-128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  <a:ea typeface="ＭＳ Ｐゴシック" pitchFamily="-111" charset="-128"/>
                <a:cs typeface="ＭＳ Ｐゴシック" pitchFamily="-111" charset="-128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</a:defRPr>
            </a:lvl9pPr>
          </a:lstStyle>
          <a:p>
            <a:pPr algn="l" eaLnBrk="1" hangingPunct="1">
              <a:defRPr/>
            </a:pPr>
            <a:r>
              <a:rPr lang="en-US" altLang="en-US" sz="4000" kern="0" dirty="0">
                <a:solidFill>
                  <a:schemeClr val="bg1"/>
                </a:solidFill>
                <a:latin typeface="Whitney-BlackSC" pitchFamily="50" charset="0"/>
                <a:ea typeface="ＭＳ Ｐゴシック" pitchFamily="34" charset="-128"/>
              </a:rPr>
              <a:t>Summary</a:t>
            </a:r>
          </a:p>
        </p:txBody>
      </p:sp>
      <p:sp>
        <p:nvSpPr>
          <p:cNvPr id="50179" name="Slide Number Placeholder 1">
            <a:extLst>
              <a:ext uri="{FF2B5EF4-FFF2-40B4-BE49-F238E27FC236}">
                <a16:creationId xmlns:a16="http://schemas.microsoft.com/office/drawing/2014/main" id="{E95408E2-240D-8F29-F75D-CB5576EF62E6}"/>
              </a:ext>
            </a:extLst>
          </p:cNvPr>
          <p:cNvSpPr txBox="1">
            <a:spLocks/>
          </p:cNvSpPr>
          <p:nvPr/>
        </p:nvSpPr>
        <p:spPr bwMode="auto">
          <a:xfrm>
            <a:off x="8001000" y="4552950"/>
            <a:ext cx="990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1268413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1268413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1268413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1268413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1268413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12684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12684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12684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12684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/>
            <a:fld id="{E181B104-E828-F04C-BCEE-19EAA100F9DB}" type="slidenum">
              <a:rPr lang="en-US" altLang="en-US">
                <a:latin typeface="Calibri" panose="020F0502020204030204" pitchFamily="34" charset="0"/>
              </a:rPr>
              <a:pPr algn="ctr" eaLnBrk="1" hangingPunct="1"/>
              <a:t>18</a:t>
            </a:fld>
            <a:endParaRPr lang="en-US" altLang="en-US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128039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7" name="Title 1">
            <a:extLst>
              <a:ext uri="{FF2B5EF4-FFF2-40B4-BE49-F238E27FC236}">
                <a16:creationId xmlns:a16="http://schemas.microsoft.com/office/drawing/2014/main" id="{EFAFD385-6595-ACF2-9693-790C8D8CF17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81000" y="209550"/>
            <a:ext cx="7772400" cy="857250"/>
          </a:xfrm>
        </p:spPr>
        <p:txBody>
          <a:bodyPr/>
          <a:lstStyle/>
          <a:p>
            <a:pPr algn="l"/>
            <a:r>
              <a:rPr lang="en-US" altLang="en-US" sz="4000">
                <a:solidFill>
                  <a:schemeClr val="bg1"/>
                </a:solidFill>
                <a:latin typeface="Whitney BlackSC" pitchFamily="50" charset="0"/>
                <a:ea typeface="ＭＳ Ｐゴシック" panose="020B0600070205080204" pitchFamily="34" charset="-128"/>
              </a:rPr>
              <a:t>Announcements</a:t>
            </a:r>
          </a:p>
        </p:txBody>
      </p:sp>
      <p:sp>
        <p:nvSpPr>
          <p:cNvPr id="121858" name="Content Placeholder 2">
            <a:extLst>
              <a:ext uri="{FF2B5EF4-FFF2-40B4-BE49-F238E27FC236}">
                <a16:creationId xmlns:a16="http://schemas.microsoft.com/office/drawing/2014/main" id="{C0673B0B-7AEC-6637-3D8D-C139451FF9FB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7200" y="1581150"/>
            <a:ext cx="7924800" cy="3086100"/>
          </a:xfrm>
        </p:spPr>
        <p:txBody>
          <a:bodyPr/>
          <a:lstStyle/>
          <a:p>
            <a:pPr>
              <a:lnSpc>
                <a:spcPct val="110000"/>
              </a:lnSpc>
            </a:pPr>
            <a:r>
              <a:rPr lang="en-US" altLang="en-US" sz="2800" dirty="0"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rPr>
              <a:t>HW3, MP3 Released. Start now!</a:t>
            </a:r>
          </a:p>
          <a:p>
            <a:pPr>
              <a:lnSpc>
                <a:spcPct val="110000"/>
              </a:lnSpc>
            </a:pPr>
            <a:r>
              <a:rPr lang="en-US" altLang="en-US" sz="2800" dirty="0"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rPr>
              <a:t>Midterm Solutions – released</a:t>
            </a:r>
          </a:p>
          <a:p>
            <a:pPr>
              <a:lnSpc>
                <a:spcPct val="110000"/>
              </a:lnSpc>
            </a:pPr>
            <a:r>
              <a:rPr lang="en-US" altLang="en-US" sz="2800" dirty="0"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rPr>
              <a:t>Midterm Grading – handed back now</a:t>
            </a:r>
          </a:p>
          <a:p>
            <a:pPr>
              <a:lnSpc>
                <a:spcPct val="110000"/>
              </a:lnSpc>
            </a:pPr>
            <a:endParaRPr lang="en-US" altLang="en-US" sz="2800" dirty="0">
              <a:latin typeface="Times New Roman" panose="02020603050405020304" pitchFamily="18" charset="0"/>
              <a:ea typeface="ＭＳ Ｐゴシック" panose="020B0600070205080204" pitchFamily="34" charset="-128"/>
              <a:cs typeface="Times New Roman" panose="02020603050405020304" pitchFamily="18" charset="0"/>
            </a:endParaRPr>
          </a:p>
        </p:txBody>
      </p:sp>
      <p:sp>
        <p:nvSpPr>
          <p:cNvPr id="121859" name="Slide Number Placeholder 1">
            <a:extLst>
              <a:ext uri="{FF2B5EF4-FFF2-40B4-BE49-F238E27FC236}">
                <a16:creationId xmlns:a16="http://schemas.microsoft.com/office/drawing/2014/main" id="{A628A1B6-B023-79DA-71DC-33D48B1690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xfrm>
            <a:off x="65532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+mn-cs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88B6C773-7287-5341-ACB3-57C738CA546E}" type="slidenum">
              <a:rPr lang="en-US" altLang="en-US" smtClean="0"/>
              <a:pPr>
                <a:defRPr/>
              </a:pPr>
              <a:t>19</a:t>
            </a:fld>
            <a:endParaRPr lang="en-US" altLang="en-US" sz="14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3">
            <a:extLst>
              <a:ext uri="{FF2B5EF4-FFF2-40B4-BE49-F238E27FC236}">
                <a16:creationId xmlns:a16="http://schemas.microsoft.com/office/drawing/2014/main" id="{F237048F-A99D-CF27-F017-BF6BB215C8D6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457200" y="1200150"/>
            <a:ext cx="5943600" cy="386715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indent="0" eaLnBrk="1" hangingPunct="1">
              <a:lnSpc>
                <a:spcPct val="120000"/>
              </a:lnSpc>
              <a:buFontTx/>
              <a:buNone/>
            </a:pPr>
            <a:r>
              <a:rPr lang="en-US" altLang="en-US" sz="2000">
                <a:latin typeface="Times New Roman" panose="02020603050405020304" pitchFamily="18" charset="0"/>
                <a:ea typeface="ＭＳ Ｐゴシック" panose="020B0600070205080204" pitchFamily="34" charset="-128"/>
              </a:rPr>
              <a:t>Formal problem statement</a:t>
            </a:r>
          </a:p>
          <a:p>
            <a:pPr marL="0" indent="0" eaLnBrk="1" hangingPunct="1">
              <a:lnSpc>
                <a:spcPct val="120000"/>
              </a:lnSpc>
            </a:pPr>
            <a:r>
              <a:rPr lang="en-US" altLang="en-US" sz="2000">
                <a:latin typeface="Times New Roman" panose="02020603050405020304" pitchFamily="18" charset="0"/>
                <a:ea typeface="ＭＳ Ｐゴシック" panose="020B0600070205080204" pitchFamily="34" charset="-128"/>
              </a:rPr>
              <a:t>N processes</a:t>
            </a:r>
          </a:p>
          <a:p>
            <a:pPr marL="0" indent="0" eaLnBrk="1" hangingPunct="1">
              <a:lnSpc>
                <a:spcPct val="120000"/>
              </a:lnSpc>
            </a:pPr>
            <a:r>
              <a:rPr lang="en-US" altLang="en-US" sz="2000">
                <a:latin typeface="Times New Roman" panose="02020603050405020304" pitchFamily="18" charset="0"/>
                <a:ea typeface="ＭＳ Ｐゴシック" panose="020B0600070205080204" pitchFamily="34" charset="-128"/>
              </a:rPr>
              <a:t>Each process p has </a:t>
            </a:r>
          </a:p>
          <a:p>
            <a:pPr marL="457200" lvl="1" indent="0" eaLnBrk="1" hangingPunct="1">
              <a:lnSpc>
                <a:spcPct val="120000"/>
              </a:lnSpc>
              <a:buFontTx/>
              <a:buNone/>
            </a:pPr>
            <a:r>
              <a:rPr lang="en-US" altLang="en-US" sz="1800">
                <a:latin typeface="Times New Roman" panose="02020603050405020304" pitchFamily="18" charset="0"/>
                <a:ea typeface="ＭＳ Ｐゴシック" panose="020B0600070205080204" pitchFamily="34" charset="-128"/>
              </a:rPr>
              <a:t>input variable xp : initially either 0 or 1</a:t>
            </a:r>
          </a:p>
          <a:p>
            <a:pPr marL="457200" lvl="1" indent="0" eaLnBrk="1" hangingPunct="1">
              <a:lnSpc>
                <a:spcPct val="120000"/>
              </a:lnSpc>
              <a:buFontTx/>
              <a:buNone/>
            </a:pPr>
            <a:r>
              <a:rPr lang="en-US" altLang="en-US" sz="1800">
                <a:latin typeface="Times New Roman" panose="02020603050405020304" pitchFamily="18" charset="0"/>
                <a:ea typeface="ＭＳ Ｐゴシック" panose="020B0600070205080204" pitchFamily="34" charset="-128"/>
              </a:rPr>
              <a:t>output variable yp : initially b (can be changed only once)</a:t>
            </a:r>
          </a:p>
          <a:p>
            <a:pPr marL="0" indent="0" eaLnBrk="1" hangingPunct="1">
              <a:lnSpc>
                <a:spcPct val="120000"/>
              </a:lnSpc>
            </a:pPr>
            <a:r>
              <a:rPr lang="en-US" altLang="en-US" sz="2000">
                <a:solidFill>
                  <a:schemeClr val="accent2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rPr>
              <a:t>Consensus problem</a:t>
            </a:r>
            <a:r>
              <a:rPr lang="en-US" altLang="en-US" sz="2000">
                <a:latin typeface="Times New Roman" panose="02020603050405020304" pitchFamily="18" charset="0"/>
                <a:ea typeface="ＭＳ Ｐゴシック" panose="020B0600070205080204" pitchFamily="34" charset="-128"/>
              </a:rPr>
              <a:t>: design a protocol so that at the end, either:</a:t>
            </a:r>
          </a:p>
          <a:p>
            <a:pPr marL="457200" lvl="1" indent="0" eaLnBrk="1" hangingPunct="1">
              <a:lnSpc>
                <a:spcPct val="120000"/>
              </a:lnSpc>
              <a:buFontTx/>
              <a:buAutoNum type="arabicPeriod"/>
            </a:pPr>
            <a:r>
              <a:rPr lang="en-US" altLang="en-US" sz="1800">
                <a:latin typeface="Times New Roman" panose="02020603050405020304" pitchFamily="18" charset="0"/>
                <a:ea typeface="ＭＳ Ｐゴシック" panose="020B0600070205080204" pitchFamily="34" charset="-128"/>
              </a:rPr>
              <a:t> All processes set their output variables to 0 (all-0’s)</a:t>
            </a:r>
          </a:p>
          <a:p>
            <a:pPr marL="457200" lvl="1" indent="0" eaLnBrk="1" hangingPunct="1">
              <a:lnSpc>
                <a:spcPct val="120000"/>
              </a:lnSpc>
              <a:buFontTx/>
              <a:buAutoNum type="arabicPeriod"/>
            </a:pPr>
            <a:r>
              <a:rPr lang="en-US" altLang="en-US" sz="1800">
                <a:latin typeface="Times New Roman" panose="02020603050405020304" pitchFamily="18" charset="0"/>
                <a:ea typeface="ＭＳ Ｐゴシック" panose="020B0600070205080204" pitchFamily="34" charset="-128"/>
              </a:rPr>
              <a:t> Or All processes set their output variables to 1 (all-1’s)</a:t>
            </a:r>
          </a:p>
          <a:p>
            <a:pPr marL="457200" lvl="1" indent="0" eaLnBrk="1" hangingPunct="1">
              <a:lnSpc>
                <a:spcPct val="120000"/>
              </a:lnSpc>
              <a:buFontTx/>
              <a:buNone/>
            </a:pPr>
            <a:r>
              <a:rPr lang="en-US" altLang="en-US" sz="1800">
                <a:latin typeface="Times New Roman" panose="02020603050405020304" pitchFamily="18" charset="0"/>
                <a:ea typeface="ＭＳ Ｐゴシック" panose="020B0600070205080204" pitchFamily="34" charset="-128"/>
              </a:rPr>
              <a:t>	</a:t>
            </a:r>
            <a:endParaRPr lang="en-US" altLang="en-US" sz="1600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  <p:sp>
        <p:nvSpPr>
          <p:cNvPr id="4" name="Rectangle 1026">
            <a:extLst>
              <a:ext uri="{FF2B5EF4-FFF2-40B4-BE49-F238E27FC236}">
                <a16:creationId xmlns:a16="http://schemas.microsoft.com/office/drawing/2014/main" id="{56B829AA-CD90-CCA6-3FCC-96AEE3B02583}"/>
              </a:ext>
            </a:extLst>
          </p:cNvPr>
          <p:cNvSpPr txBox="1">
            <a:spLocks noChangeArrowheads="1"/>
          </p:cNvSpPr>
          <p:nvPr/>
        </p:nvSpPr>
        <p:spPr>
          <a:xfrm>
            <a:off x="533400" y="285750"/>
            <a:ext cx="8229600" cy="857250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ＭＳ Ｐゴシック" pitchFamily="-111" charset="-128"/>
                <a:cs typeface="ＭＳ Ｐゴシック" pitchFamily="-111" charset="-128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  <a:ea typeface="ＭＳ Ｐゴシック" pitchFamily="-111" charset="-128"/>
                <a:cs typeface="ＭＳ Ｐゴシック" pitchFamily="-111" charset="-128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  <a:ea typeface="ＭＳ Ｐゴシック" pitchFamily="-111" charset="-128"/>
                <a:cs typeface="ＭＳ Ｐゴシック" pitchFamily="-111" charset="-128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  <a:ea typeface="ＭＳ Ｐゴシック" pitchFamily="-111" charset="-128"/>
                <a:cs typeface="ＭＳ Ｐゴシック" pitchFamily="-111" charset="-128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  <a:ea typeface="ＭＳ Ｐゴシック" pitchFamily="-111" charset="-128"/>
                <a:cs typeface="ＭＳ Ｐゴシック" pitchFamily="-111" charset="-128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</a:defRPr>
            </a:lvl9pPr>
          </a:lstStyle>
          <a:p>
            <a:pPr algn="l" eaLnBrk="1" hangingPunct="1">
              <a:defRPr/>
            </a:pPr>
            <a:r>
              <a:rPr lang="en-US" altLang="en-US" sz="4000" kern="0" dirty="0">
                <a:solidFill>
                  <a:schemeClr val="bg1"/>
                </a:solidFill>
                <a:latin typeface="Whitney-BlackSC" pitchFamily="50" charset="0"/>
                <a:ea typeface="ＭＳ Ｐゴシック" pitchFamily="34" charset="-128"/>
              </a:rPr>
              <a:t>What is Consensus?</a:t>
            </a:r>
          </a:p>
        </p:txBody>
      </p:sp>
      <p:sp>
        <p:nvSpPr>
          <p:cNvPr id="19459" name="Slide Number Placeholder 1">
            <a:extLst>
              <a:ext uri="{FF2B5EF4-FFF2-40B4-BE49-F238E27FC236}">
                <a16:creationId xmlns:a16="http://schemas.microsoft.com/office/drawing/2014/main" id="{013F12CD-E35C-A02B-AE9B-5500040F75AF}"/>
              </a:ext>
            </a:extLst>
          </p:cNvPr>
          <p:cNvSpPr txBox="1">
            <a:spLocks/>
          </p:cNvSpPr>
          <p:nvPr/>
        </p:nvSpPr>
        <p:spPr bwMode="auto">
          <a:xfrm>
            <a:off x="8001000" y="4552950"/>
            <a:ext cx="990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1268413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1268413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1268413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1268413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1268413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12684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12684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12684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12684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/>
            <a:fld id="{B04FF4D8-06A5-2340-B4D0-64A9E0E862B9}" type="slidenum">
              <a:rPr lang="en-US" altLang="en-US">
                <a:latin typeface="Calibri" panose="020F0502020204030204" pitchFamily="34" charset="0"/>
              </a:rPr>
              <a:pPr algn="ctr" eaLnBrk="1" hangingPunct="1"/>
              <a:t>2</a:t>
            </a:fld>
            <a:endParaRPr lang="en-US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5" name="Title 1">
            <a:extLst>
              <a:ext uri="{FF2B5EF4-FFF2-40B4-BE49-F238E27FC236}">
                <a16:creationId xmlns:a16="http://schemas.microsoft.com/office/drawing/2014/main" id="{1CB810AA-C2DD-15CF-E0C8-079E31F58DF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81000" y="209550"/>
            <a:ext cx="7772400" cy="857250"/>
          </a:xfrm>
        </p:spPr>
        <p:txBody>
          <a:bodyPr/>
          <a:lstStyle/>
          <a:p>
            <a:pPr algn="l"/>
            <a:r>
              <a:rPr lang="en-US" altLang="en-US" sz="4000">
                <a:solidFill>
                  <a:schemeClr val="bg1"/>
                </a:solidFill>
                <a:latin typeface="Whitney BlackSC" pitchFamily="50" charset="0"/>
                <a:ea typeface="ＭＳ Ｐゴシック" panose="020B0600070205080204" pitchFamily="34" charset="-128"/>
              </a:rPr>
              <a:t>Collect your Midterms</a:t>
            </a:r>
          </a:p>
        </p:txBody>
      </p:sp>
      <p:sp>
        <p:nvSpPr>
          <p:cNvPr id="123906" name="Content Placeholder 2">
            <a:extLst>
              <a:ext uri="{FF2B5EF4-FFF2-40B4-BE49-F238E27FC236}">
                <a16:creationId xmlns:a16="http://schemas.microsoft.com/office/drawing/2014/main" id="{55F1CC5A-D860-6AE0-C9D1-D63394796893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52400" y="1276350"/>
            <a:ext cx="8839200" cy="1447800"/>
          </a:xfrm>
        </p:spPr>
        <p:txBody>
          <a:bodyPr/>
          <a:lstStyle/>
          <a:p>
            <a:pPr>
              <a:lnSpc>
                <a:spcPct val="110000"/>
              </a:lnSpc>
            </a:pPr>
            <a:r>
              <a:rPr lang="en-US" altLang="en-US" sz="2400" b="1" dirty="0">
                <a:solidFill>
                  <a:srgbClr val="FF0000"/>
                </a:solidFill>
                <a:ea typeface="ＭＳ Ｐゴシック" panose="020B0600070205080204" pitchFamily="34" charset="-128"/>
              </a:rPr>
              <a:t>After collecting, please leave immediately (make way for others). </a:t>
            </a:r>
            <a:r>
              <a:rPr lang="en-US" altLang="en-US" sz="2400" dirty="0">
                <a:ea typeface="ＭＳ Ｐゴシック" panose="020B0600070205080204" pitchFamily="34" charset="-128"/>
              </a:rPr>
              <a:t>Regrades and questions can be asked in TA Office Hours.</a:t>
            </a:r>
          </a:p>
          <a:p>
            <a:pPr>
              <a:lnSpc>
                <a:spcPct val="110000"/>
              </a:lnSpc>
            </a:pPr>
            <a:r>
              <a:rPr lang="en-US" altLang="en-US" sz="2400" dirty="0">
                <a:ea typeface="ＭＳ Ｐゴシック" panose="020B0600070205080204" pitchFamily="34" charset="-128"/>
              </a:rPr>
              <a:t>Midterms: 5 piles, by </a:t>
            </a:r>
            <a:r>
              <a:rPr lang="en-US" altLang="en-US" sz="2400" b="1" dirty="0">
                <a:solidFill>
                  <a:srgbClr val="FF0000"/>
                </a:solidFill>
                <a:ea typeface="ＭＳ Ｐゴシック" panose="020B0600070205080204" pitchFamily="34" charset="-128"/>
              </a:rPr>
              <a:t>last name</a:t>
            </a:r>
          </a:p>
        </p:txBody>
      </p:sp>
      <p:sp>
        <p:nvSpPr>
          <p:cNvPr id="123907" name="Slide Number Placeholder 1">
            <a:extLst>
              <a:ext uri="{FF2B5EF4-FFF2-40B4-BE49-F238E27FC236}">
                <a16:creationId xmlns:a16="http://schemas.microsoft.com/office/drawing/2014/main" id="{A22A8444-1518-20E7-F2A0-987BD4E216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xfrm>
            <a:off x="65532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+mn-cs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88B6C773-7287-5341-ACB3-57C738CA546E}" type="slidenum">
              <a:rPr lang="en-US" altLang="en-US" smtClean="0"/>
              <a:pPr>
                <a:defRPr/>
              </a:pPr>
              <a:t>20</a:t>
            </a:fld>
            <a:endParaRPr lang="en-US" altLang="en-US" sz="1400"/>
          </a:p>
        </p:txBody>
      </p:sp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16A57E8E-B42D-C6CE-6AE9-4F5051956B1A}"/>
              </a:ext>
            </a:extLst>
          </p:cNvPr>
          <p:cNvSpPr txBox="1">
            <a:spLocks/>
          </p:cNvSpPr>
          <p:nvPr/>
        </p:nvSpPr>
        <p:spPr>
          <a:xfrm>
            <a:off x="457200" y="2495550"/>
            <a:ext cx="4038600" cy="2441971"/>
          </a:xfrm>
          <a:prstGeom prst="rect">
            <a:avLst/>
          </a:prstGeom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ＭＳ Ｐゴシック" pitchFamily="-111" charset="-128"/>
                <a:cs typeface="ＭＳ Ｐゴシック" pitchFamily="-111" charset="-128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ＭＳ Ｐゴシック" pitchFamily="-111" charset="-128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ＭＳ Ｐゴシック" pitchFamily="-111" charset="-12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ＭＳ Ｐゴシック" pitchFamily="-111" charset="-12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pitchFamily="-111" charset="-128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pitchFamily="-111" charset="-128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pitchFamily="-111" charset="-128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pitchFamily="-111" charset="-128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pitchFamily="-111" charset="-128"/>
              </a:defRPr>
            </a:lvl9pPr>
          </a:lstStyle>
          <a:p>
            <a:pPr>
              <a:lnSpc>
                <a:spcPct val="110000"/>
              </a:lnSpc>
            </a:pPr>
            <a:r>
              <a:rPr lang="en-US" altLang="en-US" sz="2400" kern="0" dirty="0">
                <a:solidFill>
                  <a:srgbClr val="FF0000"/>
                </a:solidFill>
                <a:ea typeface="ＭＳ Ｐゴシック" panose="020B0600070205080204" pitchFamily="34" charset="-128"/>
              </a:rPr>
              <a:t>In front of room: </a:t>
            </a:r>
          </a:p>
          <a:p>
            <a:pPr lvl="1">
              <a:lnSpc>
                <a:spcPct val="110000"/>
              </a:lnSpc>
            </a:pPr>
            <a:r>
              <a:rPr lang="en-US" altLang="en-US" sz="2000" kern="0" dirty="0">
                <a:solidFill>
                  <a:srgbClr val="FF0000"/>
                </a:solidFill>
                <a:ea typeface="ＭＳ Ｐゴシック" panose="020B0600070205080204" pitchFamily="34" charset="-128"/>
              </a:rPr>
              <a:t>last names [A-G] (your right, facing screens)</a:t>
            </a:r>
          </a:p>
          <a:p>
            <a:pPr lvl="1">
              <a:lnSpc>
                <a:spcPct val="110000"/>
              </a:lnSpc>
            </a:pPr>
            <a:r>
              <a:rPr lang="en-US" altLang="en-US" sz="2000" kern="0" dirty="0">
                <a:solidFill>
                  <a:srgbClr val="FF0000"/>
                </a:solidFill>
                <a:ea typeface="ＭＳ Ｐゴシック" panose="020B0600070205080204" pitchFamily="34" charset="-128"/>
              </a:rPr>
              <a:t>[L-O] (your middle, facing screens)</a:t>
            </a:r>
          </a:p>
          <a:p>
            <a:pPr lvl="1">
              <a:lnSpc>
                <a:spcPct val="110000"/>
              </a:lnSpc>
            </a:pPr>
            <a:r>
              <a:rPr lang="en-US" altLang="en-US" sz="2000" kern="0" dirty="0">
                <a:solidFill>
                  <a:srgbClr val="FF0000"/>
                </a:solidFill>
                <a:ea typeface="ＭＳ Ｐゴシック" panose="020B0600070205080204" pitchFamily="34" charset="-128"/>
              </a:rPr>
              <a:t>[H-K] (your left, facing screens)</a:t>
            </a:r>
          </a:p>
          <a:p>
            <a:endParaRPr lang="en-US" sz="2800" kern="0" dirty="0"/>
          </a:p>
        </p:txBody>
      </p:sp>
      <p:sp>
        <p:nvSpPr>
          <p:cNvPr id="3" name="Content Placeholder 3">
            <a:extLst>
              <a:ext uri="{FF2B5EF4-FFF2-40B4-BE49-F238E27FC236}">
                <a16:creationId xmlns:a16="http://schemas.microsoft.com/office/drawing/2014/main" id="{F8FF6CF8-621A-C752-A1F1-22FD3D4B07D8}"/>
              </a:ext>
            </a:extLst>
          </p:cNvPr>
          <p:cNvSpPr txBox="1">
            <a:spLocks/>
          </p:cNvSpPr>
          <p:nvPr/>
        </p:nvSpPr>
        <p:spPr>
          <a:xfrm>
            <a:off x="4550797" y="2495550"/>
            <a:ext cx="4038600" cy="2286000"/>
          </a:xfrm>
          <a:prstGeom prst="rect">
            <a:avLst/>
          </a:prstGeom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ＭＳ Ｐゴシック" pitchFamily="-111" charset="-128"/>
                <a:cs typeface="ＭＳ Ｐゴシック" pitchFamily="-111" charset="-128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ＭＳ Ｐゴシック" pitchFamily="-111" charset="-128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ＭＳ Ｐゴシック" pitchFamily="-111" charset="-12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ＭＳ Ｐゴシック" pitchFamily="-111" charset="-12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pitchFamily="-111" charset="-128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pitchFamily="-111" charset="-128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pitchFamily="-111" charset="-128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pitchFamily="-111" charset="-128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pitchFamily="-111" charset="-128"/>
              </a:defRPr>
            </a:lvl9pPr>
          </a:lstStyle>
          <a:p>
            <a:r>
              <a:rPr lang="en-US" altLang="en-US" sz="2400" kern="0" dirty="0">
                <a:solidFill>
                  <a:srgbClr val="7030A0"/>
                </a:solidFill>
                <a:ea typeface="ＭＳ Ｐゴシック" panose="020B0600070205080204" pitchFamily="34" charset="-128"/>
              </a:rPr>
              <a:t>Back of classroom: </a:t>
            </a:r>
          </a:p>
          <a:p>
            <a:pPr lvl="1"/>
            <a:r>
              <a:rPr lang="en-US" altLang="en-US" sz="2000" kern="0" dirty="0">
                <a:solidFill>
                  <a:srgbClr val="7030A0"/>
                </a:solidFill>
                <a:ea typeface="ＭＳ Ｐゴシック" panose="020B0600070205080204" pitchFamily="34" charset="-128"/>
              </a:rPr>
              <a:t>last names [P-T] (your left, facing screens)</a:t>
            </a:r>
          </a:p>
          <a:p>
            <a:pPr lvl="1"/>
            <a:r>
              <a:rPr lang="en-US" altLang="en-US" sz="2000" kern="0" dirty="0">
                <a:solidFill>
                  <a:srgbClr val="7030A0"/>
                </a:solidFill>
                <a:ea typeface="ＭＳ Ｐゴシック" panose="020B0600070205080204" pitchFamily="34" charset="-128"/>
              </a:rPr>
              <a:t>[U-Z] (your right, facing screens)</a:t>
            </a:r>
          </a:p>
          <a:p>
            <a:endParaRPr lang="en-US" sz="2800" kern="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Content Placeholder 2">
            <a:extLst>
              <a:ext uri="{FF2B5EF4-FFF2-40B4-BE49-F238E27FC236}">
                <a16:creationId xmlns:a16="http://schemas.microsoft.com/office/drawing/2014/main" id="{282D0B23-F733-1127-CBC0-3F6A5E062711}"/>
              </a:ext>
            </a:extLst>
          </p:cNvPr>
          <p:cNvSpPr>
            <a:spLocks noGrp="1"/>
          </p:cNvSpPr>
          <p:nvPr>
            <p:ph idx="1"/>
          </p:nvPr>
        </p:nvSpPr>
        <p:spPr bwMode="auto">
          <a:xfrm>
            <a:off x="533400" y="1352550"/>
            <a:ext cx="6172200" cy="3657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altLang="en-US" sz="2000">
                <a:latin typeface="Times New Roman" panose="02020603050405020304" pitchFamily="18" charset="0"/>
                <a:ea typeface="ＭＳ Ｐゴシック" panose="020B0600070205080204" pitchFamily="34" charset="-128"/>
              </a:rPr>
              <a:t>Every process contributes a value</a:t>
            </a:r>
          </a:p>
          <a:p>
            <a:r>
              <a:rPr lang="en-US" altLang="en-US" sz="2000" i="1">
                <a:solidFill>
                  <a:srgbClr val="CC6600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rPr>
              <a:t>Goal is to have all processes decide same (some) value</a:t>
            </a:r>
          </a:p>
          <a:p>
            <a:pPr lvl="1"/>
            <a:r>
              <a:rPr lang="en-US" altLang="en-US" sz="1600">
                <a:latin typeface="Times New Roman" panose="02020603050405020304" pitchFamily="18" charset="0"/>
                <a:ea typeface="ＭＳ Ｐゴシック" panose="020B0600070205080204" pitchFamily="34" charset="-128"/>
              </a:rPr>
              <a:t>Decision once made can’t be changed</a:t>
            </a:r>
          </a:p>
          <a:p>
            <a:pPr eaLnBrk="1" hangingPunct="1">
              <a:lnSpc>
                <a:spcPct val="120000"/>
              </a:lnSpc>
            </a:pPr>
            <a:r>
              <a:rPr lang="en-US" altLang="en-US" sz="2000">
                <a:latin typeface="Times New Roman" panose="02020603050405020304" pitchFamily="18" charset="0"/>
                <a:ea typeface="ＭＳ Ｐゴシック" panose="020B0600070205080204" pitchFamily="34" charset="-128"/>
              </a:rPr>
              <a:t>There might be other constraints </a:t>
            </a:r>
          </a:p>
          <a:p>
            <a:pPr lvl="1" eaLnBrk="1" hangingPunct="1">
              <a:lnSpc>
                <a:spcPct val="120000"/>
              </a:lnSpc>
            </a:pPr>
            <a:r>
              <a:rPr lang="en-US" altLang="en-US" sz="1800">
                <a:latin typeface="Times New Roman" panose="02020603050405020304" pitchFamily="18" charset="0"/>
                <a:ea typeface="ＭＳ Ｐゴシック" panose="020B0600070205080204" pitchFamily="34" charset="-128"/>
              </a:rPr>
              <a:t>Validity = if everyone proposes same value, then that’s what’s decided</a:t>
            </a:r>
          </a:p>
          <a:p>
            <a:pPr lvl="1" eaLnBrk="1" hangingPunct="1">
              <a:lnSpc>
                <a:spcPct val="120000"/>
              </a:lnSpc>
            </a:pPr>
            <a:r>
              <a:rPr lang="en-US" altLang="en-US" sz="1800">
                <a:latin typeface="Times New Roman" panose="02020603050405020304" pitchFamily="18" charset="0"/>
                <a:ea typeface="ＭＳ Ｐゴシック" panose="020B0600070205080204" pitchFamily="34" charset="-128"/>
              </a:rPr>
              <a:t>Integrity = decided value must have been proposed by some process</a:t>
            </a:r>
          </a:p>
          <a:p>
            <a:pPr lvl="1" eaLnBrk="1" hangingPunct="1">
              <a:lnSpc>
                <a:spcPct val="120000"/>
              </a:lnSpc>
            </a:pPr>
            <a:r>
              <a:rPr lang="en-US" altLang="en-US" sz="1800">
                <a:latin typeface="Times New Roman" panose="02020603050405020304" pitchFamily="18" charset="0"/>
                <a:ea typeface="ＭＳ Ｐゴシック" panose="020B0600070205080204" pitchFamily="34" charset="-128"/>
              </a:rPr>
              <a:t>Non-triviality = there is at least one initial system state that leads to each of the all-0’s or all-1’s outcomes</a:t>
            </a:r>
            <a:endParaRPr lang="en-US" altLang="en-US" sz="2000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  <a:p>
            <a:pPr>
              <a:buFontTx/>
              <a:buNone/>
            </a:pPr>
            <a:r>
              <a:rPr lang="en-US" altLang="en-US" sz="2000" i="1">
                <a:solidFill>
                  <a:srgbClr val="CC6600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rPr>
              <a:t> </a:t>
            </a:r>
          </a:p>
        </p:txBody>
      </p:sp>
      <p:sp>
        <p:nvSpPr>
          <p:cNvPr id="4" name="Rectangle 1026">
            <a:extLst>
              <a:ext uri="{FF2B5EF4-FFF2-40B4-BE49-F238E27FC236}">
                <a16:creationId xmlns:a16="http://schemas.microsoft.com/office/drawing/2014/main" id="{3C6A6E7C-8DBE-0DB5-B67C-BCF364E426FC}"/>
              </a:ext>
            </a:extLst>
          </p:cNvPr>
          <p:cNvSpPr txBox="1">
            <a:spLocks noChangeArrowheads="1"/>
          </p:cNvSpPr>
          <p:nvPr/>
        </p:nvSpPr>
        <p:spPr>
          <a:xfrm>
            <a:off x="533400" y="285750"/>
            <a:ext cx="8229600" cy="857250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ＭＳ Ｐゴシック" pitchFamily="-111" charset="-128"/>
                <a:cs typeface="ＭＳ Ｐゴシック" pitchFamily="-111" charset="-128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  <a:ea typeface="ＭＳ Ｐゴシック" pitchFamily="-111" charset="-128"/>
                <a:cs typeface="ＭＳ Ｐゴシック" pitchFamily="-111" charset="-128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  <a:ea typeface="ＭＳ Ｐゴシック" pitchFamily="-111" charset="-128"/>
                <a:cs typeface="ＭＳ Ｐゴシック" pitchFamily="-111" charset="-128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  <a:ea typeface="ＭＳ Ｐゴシック" pitchFamily="-111" charset="-128"/>
                <a:cs typeface="ＭＳ Ｐゴシック" pitchFamily="-111" charset="-128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  <a:ea typeface="ＭＳ Ｐゴシック" pitchFamily="-111" charset="-128"/>
                <a:cs typeface="ＭＳ Ｐゴシック" pitchFamily="-111" charset="-128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</a:defRPr>
            </a:lvl9pPr>
          </a:lstStyle>
          <a:p>
            <a:pPr algn="l" eaLnBrk="1" hangingPunct="1">
              <a:defRPr/>
            </a:pPr>
            <a:r>
              <a:rPr lang="en-US" altLang="en-US" sz="4000" kern="0" dirty="0">
                <a:solidFill>
                  <a:schemeClr val="bg1"/>
                </a:solidFill>
                <a:latin typeface="Whitney-BlackSC" pitchFamily="50" charset="0"/>
                <a:ea typeface="ＭＳ Ｐゴシック" pitchFamily="34" charset="-128"/>
              </a:rPr>
              <a:t>What is Consensus? (2)</a:t>
            </a:r>
          </a:p>
        </p:txBody>
      </p:sp>
      <p:sp>
        <p:nvSpPr>
          <p:cNvPr id="21507" name="Slide Number Placeholder 1">
            <a:extLst>
              <a:ext uri="{FF2B5EF4-FFF2-40B4-BE49-F238E27FC236}">
                <a16:creationId xmlns:a16="http://schemas.microsoft.com/office/drawing/2014/main" id="{F1302267-325E-27E7-E643-B4F80168E3FB}"/>
              </a:ext>
            </a:extLst>
          </p:cNvPr>
          <p:cNvSpPr txBox="1">
            <a:spLocks/>
          </p:cNvSpPr>
          <p:nvPr/>
        </p:nvSpPr>
        <p:spPr bwMode="auto">
          <a:xfrm>
            <a:off x="8001000" y="4552950"/>
            <a:ext cx="990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1268413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1268413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1268413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1268413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1268413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12684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12684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12684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12684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/>
            <a:fld id="{328668AA-9EED-0941-8E5B-BA80F0886CB0}" type="slidenum">
              <a:rPr lang="en-US" altLang="en-US">
                <a:latin typeface="Calibri" panose="020F0502020204030204" pitchFamily="34" charset="0"/>
              </a:rPr>
              <a:pPr algn="ctr" eaLnBrk="1" hangingPunct="1"/>
              <a:t>3</a:t>
            </a:fld>
            <a:endParaRPr lang="en-US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3" name="Rectangle 3">
            <a:extLst>
              <a:ext uri="{FF2B5EF4-FFF2-40B4-BE49-F238E27FC236}">
                <a16:creationId xmlns:a16="http://schemas.microsoft.com/office/drawing/2014/main" id="{DE3862EC-881D-BEAB-9BAB-0D30C1AB6255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457200" y="1352550"/>
            <a:ext cx="5410200" cy="3581400"/>
          </a:xfr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 fontScale="55000" lnSpcReduction="20000"/>
          </a:bodyPr>
          <a:lstStyle/>
          <a:p>
            <a:pPr marL="609600" indent="-609600" eaLnBrk="1" hangingPunct="1">
              <a:lnSpc>
                <a:spcPct val="120000"/>
              </a:lnSpc>
              <a:defRPr/>
            </a:pPr>
            <a:r>
              <a:rPr lang="en-US" altLang="en-US" sz="2800" dirty="0">
                <a:latin typeface="Times New Roman" panose="02020603050405020304" pitchFamily="18" charset="0"/>
                <a:ea typeface="ＭＳ Ｐゴシック" pitchFamily="34" charset="-128"/>
                <a:cs typeface="Times New Roman" panose="02020603050405020304" pitchFamily="18" charset="0"/>
              </a:rPr>
              <a:t>Many problems in distributed systems are </a:t>
            </a:r>
            <a:r>
              <a:rPr lang="en-US" altLang="en-US" sz="2800" dirty="0">
                <a:solidFill>
                  <a:srgbClr val="FF0000"/>
                </a:solidFill>
                <a:latin typeface="Times New Roman" panose="02020603050405020304" pitchFamily="18" charset="0"/>
                <a:ea typeface="ＭＳ Ｐゴシック" pitchFamily="34" charset="-128"/>
                <a:cs typeface="Times New Roman" panose="02020603050405020304" pitchFamily="18" charset="0"/>
              </a:rPr>
              <a:t>equivalent to </a:t>
            </a:r>
            <a:r>
              <a:rPr lang="en-US" altLang="en-US" sz="2800" i="1" dirty="0">
                <a:solidFill>
                  <a:srgbClr val="FF0000"/>
                </a:solidFill>
                <a:latin typeface="Times New Roman" panose="02020603050405020304" pitchFamily="18" charset="0"/>
                <a:ea typeface="ＭＳ Ｐゴシック" pitchFamily="34" charset="-128"/>
                <a:cs typeface="Times New Roman" panose="02020603050405020304" pitchFamily="18" charset="0"/>
              </a:rPr>
              <a:t>(or harder than)</a:t>
            </a:r>
            <a:r>
              <a:rPr lang="en-US" altLang="en-US" sz="2800" dirty="0">
                <a:solidFill>
                  <a:srgbClr val="FF0000"/>
                </a:solidFill>
                <a:latin typeface="Times New Roman" panose="02020603050405020304" pitchFamily="18" charset="0"/>
                <a:ea typeface="ＭＳ Ｐゴシック" pitchFamily="34" charset="-128"/>
                <a:cs typeface="Times New Roman" panose="02020603050405020304" pitchFamily="18" charset="0"/>
              </a:rPr>
              <a:t> </a:t>
            </a:r>
            <a:r>
              <a:rPr lang="en-US" altLang="en-US" sz="2800" dirty="0">
                <a:latin typeface="Times New Roman" panose="02020603050405020304" pitchFamily="18" charset="0"/>
                <a:ea typeface="ＭＳ Ｐゴシック" pitchFamily="34" charset="-128"/>
                <a:cs typeface="Times New Roman" panose="02020603050405020304" pitchFamily="18" charset="0"/>
              </a:rPr>
              <a:t>consensus!</a:t>
            </a:r>
          </a:p>
          <a:p>
            <a:pPr marL="990600" lvl="1" indent="-533400" eaLnBrk="1" hangingPunct="1">
              <a:lnSpc>
                <a:spcPct val="120000"/>
              </a:lnSpc>
              <a:defRPr/>
            </a:pPr>
            <a:r>
              <a:rPr lang="en-US" altLang="en-US" sz="2400" dirty="0">
                <a:latin typeface="Times New Roman" panose="02020603050405020304" pitchFamily="18" charset="0"/>
                <a:ea typeface="ＭＳ Ｐゴシック" pitchFamily="34" charset="-128"/>
                <a:cs typeface="Times New Roman" panose="02020603050405020304" pitchFamily="18" charset="0"/>
              </a:rPr>
              <a:t>Perfect Failure Detection</a:t>
            </a:r>
          </a:p>
          <a:p>
            <a:pPr marL="990600" lvl="1" indent="-533400" eaLnBrk="1" hangingPunct="1">
              <a:lnSpc>
                <a:spcPct val="120000"/>
              </a:lnSpc>
              <a:defRPr/>
            </a:pPr>
            <a:r>
              <a:rPr lang="en-US" altLang="en-US" sz="2400" dirty="0">
                <a:latin typeface="Times New Roman" panose="02020603050405020304" pitchFamily="18" charset="0"/>
                <a:ea typeface="ＭＳ Ｐゴシック" pitchFamily="34" charset="-128"/>
                <a:cs typeface="Times New Roman" panose="02020603050405020304" pitchFamily="18" charset="0"/>
              </a:rPr>
              <a:t>Leader election (select exactly one leader, and every alive process knows about it)</a:t>
            </a:r>
          </a:p>
          <a:p>
            <a:pPr marL="990600" lvl="1" indent="-533400" eaLnBrk="1" hangingPunct="1">
              <a:lnSpc>
                <a:spcPct val="120000"/>
              </a:lnSpc>
              <a:defRPr/>
            </a:pPr>
            <a:r>
              <a:rPr lang="en-US" altLang="en-US" sz="2400" dirty="0">
                <a:latin typeface="Times New Roman" panose="02020603050405020304" pitchFamily="18" charset="0"/>
                <a:ea typeface="ＭＳ Ｐゴシック" pitchFamily="34" charset="-128"/>
                <a:cs typeface="Times New Roman" panose="02020603050405020304" pitchFamily="18" charset="0"/>
              </a:rPr>
              <a:t>Agreement (harder than consensus)</a:t>
            </a:r>
          </a:p>
          <a:p>
            <a:pPr marL="609600" indent="-609600" eaLnBrk="1" hangingPunct="1">
              <a:lnSpc>
                <a:spcPct val="120000"/>
              </a:lnSpc>
              <a:defRPr/>
            </a:pPr>
            <a:endParaRPr lang="en-US" altLang="en-US" sz="2400" dirty="0">
              <a:latin typeface="Times New Roman" panose="02020603050405020304" pitchFamily="18" charset="0"/>
              <a:ea typeface="ＭＳ Ｐゴシック" pitchFamily="34" charset="-128"/>
              <a:cs typeface="Times New Roman" panose="02020603050405020304" pitchFamily="18" charset="0"/>
            </a:endParaRPr>
          </a:p>
          <a:p>
            <a:pPr marL="609600" indent="-609600" eaLnBrk="1" hangingPunct="1">
              <a:lnSpc>
                <a:spcPct val="120000"/>
              </a:lnSpc>
              <a:defRPr/>
            </a:pPr>
            <a:r>
              <a:rPr lang="en-US" altLang="en-US" sz="2800" dirty="0">
                <a:latin typeface="Times New Roman" panose="02020603050405020304" pitchFamily="18" charset="0"/>
                <a:ea typeface="ＭＳ Ｐゴシック" pitchFamily="34" charset="-128"/>
                <a:cs typeface="Times New Roman" panose="02020603050405020304" pitchFamily="18" charset="0"/>
              </a:rPr>
              <a:t>So consensus is a very important problem, and solving it would be really useful!</a:t>
            </a:r>
          </a:p>
          <a:p>
            <a:pPr marL="609600" indent="-609600" eaLnBrk="1" hangingPunct="1">
              <a:lnSpc>
                <a:spcPct val="120000"/>
              </a:lnSpc>
              <a:defRPr/>
            </a:pPr>
            <a:endParaRPr lang="en-US" altLang="en-US" sz="2800" dirty="0">
              <a:latin typeface="Times New Roman" panose="02020603050405020304" pitchFamily="18" charset="0"/>
              <a:ea typeface="ＭＳ Ｐゴシック" pitchFamily="34" charset="-128"/>
              <a:cs typeface="Times New Roman" panose="02020603050405020304" pitchFamily="18" charset="0"/>
            </a:endParaRPr>
          </a:p>
          <a:p>
            <a:pPr marL="609600" indent="-609600" eaLnBrk="1" hangingPunct="1">
              <a:lnSpc>
                <a:spcPct val="120000"/>
              </a:lnSpc>
              <a:defRPr/>
            </a:pPr>
            <a:r>
              <a:rPr lang="en-US" altLang="en-US" sz="2800" dirty="0">
                <a:latin typeface="Times New Roman" panose="02020603050405020304" pitchFamily="18" charset="0"/>
                <a:ea typeface="ＭＳ Ｐゴシック" pitchFamily="34" charset="-128"/>
                <a:cs typeface="Times New Roman" panose="02020603050405020304" pitchFamily="18" charset="0"/>
              </a:rPr>
              <a:t>Consensus is </a:t>
            </a:r>
          </a:p>
          <a:p>
            <a:pPr marL="1009650" lvl="1" indent="-609600" eaLnBrk="1" hangingPunct="1">
              <a:lnSpc>
                <a:spcPct val="120000"/>
              </a:lnSpc>
              <a:defRPr/>
            </a:pPr>
            <a:r>
              <a:rPr lang="en-US" altLang="en-US" sz="2400" dirty="0">
                <a:latin typeface="Times New Roman" panose="02020603050405020304" pitchFamily="18" charset="0"/>
                <a:ea typeface="ＭＳ Ｐゴシック" pitchFamily="34" charset="-128"/>
                <a:cs typeface="Times New Roman" panose="02020603050405020304" pitchFamily="18" charset="0"/>
              </a:rPr>
              <a:t>Possible to solve in synchronous systems</a:t>
            </a:r>
          </a:p>
          <a:p>
            <a:pPr marL="1009650" lvl="1" indent="-609600" eaLnBrk="1" hangingPunct="1">
              <a:lnSpc>
                <a:spcPct val="120000"/>
              </a:lnSpc>
              <a:defRPr/>
            </a:pPr>
            <a:r>
              <a:rPr lang="en-US" altLang="en-US" sz="2400" dirty="0">
                <a:latin typeface="Times New Roman" panose="02020603050405020304" pitchFamily="18" charset="0"/>
                <a:ea typeface="ＭＳ Ｐゴシック" pitchFamily="34" charset="-128"/>
                <a:cs typeface="Times New Roman" panose="02020603050405020304" pitchFamily="18" charset="0"/>
              </a:rPr>
              <a:t>Impossible to solve in asynchronous systems</a:t>
            </a:r>
          </a:p>
        </p:txBody>
      </p:sp>
      <p:sp>
        <p:nvSpPr>
          <p:cNvPr id="4" name="Rectangle 1026">
            <a:extLst>
              <a:ext uri="{FF2B5EF4-FFF2-40B4-BE49-F238E27FC236}">
                <a16:creationId xmlns:a16="http://schemas.microsoft.com/office/drawing/2014/main" id="{496A3318-6A48-0CFA-F3D7-E82ED19A92B9}"/>
              </a:ext>
            </a:extLst>
          </p:cNvPr>
          <p:cNvSpPr txBox="1">
            <a:spLocks noChangeArrowheads="1"/>
          </p:cNvSpPr>
          <p:nvPr/>
        </p:nvSpPr>
        <p:spPr>
          <a:xfrm>
            <a:off x="533400" y="285750"/>
            <a:ext cx="8229600" cy="857250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ＭＳ Ｐゴシック" pitchFamily="-111" charset="-128"/>
                <a:cs typeface="ＭＳ Ｐゴシック" pitchFamily="-111" charset="-128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  <a:ea typeface="ＭＳ Ｐゴシック" pitchFamily="-111" charset="-128"/>
                <a:cs typeface="ＭＳ Ｐゴシック" pitchFamily="-111" charset="-128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  <a:ea typeface="ＭＳ Ｐゴシック" pitchFamily="-111" charset="-128"/>
                <a:cs typeface="ＭＳ Ｐゴシック" pitchFamily="-111" charset="-128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  <a:ea typeface="ＭＳ Ｐゴシック" pitchFamily="-111" charset="-128"/>
                <a:cs typeface="ＭＳ Ｐゴシック" pitchFamily="-111" charset="-128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  <a:ea typeface="ＭＳ Ｐゴシック" pitchFamily="-111" charset="-128"/>
                <a:cs typeface="ＭＳ Ｐゴシック" pitchFamily="-111" charset="-128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</a:defRPr>
            </a:lvl9pPr>
          </a:lstStyle>
          <a:p>
            <a:pPr algn="l" eaLnBrk="1" hangingPunct="1">
              <a:defRPr/>
            </a:pPr>
            <a:r>
              <a:rPr lang="en-US" altLang="en-US" sz="4000" kern="0" dirty="0">
                <a:solidFill>
                  <a:schemeClr val="bg1"/>
                </a:solidFill>
                <a:latin typeface="Whitney-BlackSC" pitchFamily="50" charset="0"/>
                <a:ea typeface="ＭＳ Ｐゴシック" pitchFamily="34" charset="-128"/>
              </a:rPr>
              <a:t>Why is it Important?</a:t>
            </a:r>
          </a:p>
        </p:txBody>
      </p:sp>
      <p:sp>
        <p:nvSpPr>
          <p:cNvPr id="23555" name="Slide Number Placeholder 1">
            <a:extLst>
              <a:ext uri="{FF2B5EF4-FFF2-40B4-BE49-F238E27FC236}">
                <a16:creationId xmlns:a16="http://schemas.microsoft.com/office/drawing/2014/main" id="{6E06A7E3-9902-8578-2DF5-83BE2B9BCE7D}"/>
              </a:ext>
            </a:extLst>
          </p:cNvPr>
          <p:cNvSpPr txBox="1">
            <a:spLocks/>
          </p:cNvSpPr>
          <p:nvPr/>
        </p:nvSpPr>
        <p:spPr bwMode="auto">
          <a:xfrm>
            <a:off x="8001000" y="4552950"/>
            <a:ext cx="990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1268413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1268413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1268413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1268413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1268413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12684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12684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12684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12684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/>
            <a:fld id="{B7052127-9E56-A04C-8778-C6E28A39A089}" type="slidenum">
              <a:rPr lang="en-US" altLang="en-US">
                <a:latin typeface="Calibri" panose="020F0502020204030204" pitchFamily="34" charset="0"/>
              </a:rPr>
              <a:pPr algn="ctr" eaLnBrk="1" hangingPunct="1"/>
              <a:t>4</a:t>
            </a:fld>
            <a:endParaRPr lang="en-US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3">
            <a:extLst>
              <a:ext uri="{FF2B5EF4-FFF2-40B4-BE49-F238E27FC236}">
                <a16:creationId xmlns:a16="http://schemas.microsoft.com/office/drawing/2014/main" id="{33D25795-E970-4830-77DD-7B2D01F17962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304800" y="1428750"/>
            <a:ext cx="5943600" cy="3429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lnSpc>
                <a:spcPct val="120000"/>
              </a:lnSpc>
            </a:pPr>
            <a:r>
              <a:rPr lang="en-US" altLang="en-US" sz="1800">
                <a:latin typeface="Times New Roman" panose="02020603050405020304" pitchFamily="18" charset="0"/>
                <a:ea typeface="ＭＳ Ｐゴシック" panose="020B0600070205080204" pitchFamily="34" charset="-128"/>
              </a:rPr>
              <a:t>Yes, we can!</a:t>
            </a:r>
          </a:p>
          <a:p>
            <a:pPr>
              <a:lnSpc>
                <a:spcPct val="120000"/>
              </a:lnSpc>
            </a:pPr>
            <a:r>
              <a:rPr lang="en-US" altLang="en-US" sz="1800">
                <a:latin typeface="Times New Roman" panose="02020603050405020304" pitchFamily="18" charset="0"/>
                <a:ea typeface="ＭＳ Ｐゴシック" panose="020B0600070205080204" pitchFamily="34" charset="-128"/>
              </a:rPr>
              <a:t>(Whut?)</a:t>
            </a:r>
            <a:endParaRPr lang="en-US" altLang="en-US" sz="1600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  <p:sp>
        <p:nvSpPr>
          <p:cNvPr id="25602" name="Rectangle 1026">
            <a:extLst>
              <a:ext uri="{FF2B5EF4-FFF2-40B4-BE49-F238E27FC236}">
                <a16:creationId xmlns:a16="http://schemas.microsoft.com/office/drawing/2014/main" id="{91470ACA-0D8A-6A7F-74B6-71FC1953BD4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285750"/>
            <a:ext cx="8229600" cy="781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4000">
                <a:solidFill>
                  <a:schemeClr val="bg1"/>
                </a:solidFill>
                <a:latin typeface="Whitney-BlackSC" pitchFamily="1" charset="0"/>
              </a:rPr>
              <a:t>Can’t we just solve Consensus?</a:t>
            </a:r>
          </a:p>
        </p:txBody>
      </p:sp>
      <p:sp>
        <p:nvSpPr>
          <p:cNvPr id="25603" name="Slide Number Placeholder 1">
            <a:extLst>
              <a:ext uri="{FF2B5EF4-FFF2-40B4-BE49-F238E27FC236}">
                <a16:creationId xmlns:a16="http://schemas.microsoft.com/office/drawing/2014/main" id="{7BC9C106-5EE3-2F83-956C-03ACE1F7A19B}"/>
              </a:ext>
            </a:extLst>
          </p:cNvPr>
          <p:cNvSpPr txBox="1">
            <a:spLocks/>
          </p:cNvSpPr>
          <p:nvPr/>
        </p:nvSpPr>
        <p:spPr bwMode="auto">
          <a:xfrm>
            <a:off x="8001000" y="4552950"/>
            <a:ext cx="990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1268413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1268413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1268413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1268413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1268413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12684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12684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12684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12684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/>
            <a:fld id="{B1770714-5A69-CB47-9C50-941993EEEB89}" type="slidenum">
              <a:rPr lang="en-US" altLang="en-US">
                <a:latin typeface="Calibri" panose="020F0502020204030204" pitchFamily="34" charset="0"/>
              </a:rPr>
              <a:pPr algn="ctr" eaLnBrk="1" hangingPunct="1"/>
              <a:t>5</a:t>
            </a:fld>
            <a:endParaRPr lang="en-US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3">
            <a:extLst>
              <a:ext uri="{FF2B5EF4-FFF2-40B4-BE49-F238E27FC236}">
                <a16:creationId xmlns:a16="http://schemas.microsoft.com/office/drawing/2014/main" id="{245B7655-65F1-D6AB-1174-5D79C0A939DD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304800" y="762000"/>
            <a:ext cx="5638800" cy="371475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indent="0">
              <a:buFontTx/>
              <a:buNone/>
            </a:pPr>
            <a:endParaRPr lang="en-US" altLang="en-US" sz="2400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  <a:p>
            <a:pPr marL="0" indent="0"/>
            <a:r>
              <a:rPr lang="en-US" altLang="en-US" sz="2400">
                <a:latin typeface="Times New Roman" panose="02020603050405020304" pitchFamily="18" charset="0"/>
                <a:ea typeface="ＭＳ Ｐゴシック" panose="020B0600070205080204" pitchFamily="34" charset="-128"/>
              </a:rPr>
              <a:t>Paxos algorithm</a:t>
            </a:r>
          </a:p>
          <a:p>
            <a:pPr lvl="1"/>
            <a:r>
              <a:rPr lang="en-US" altLang="en-US" sz="2000">
                <a:latin typeface="Times New Roman" panose="02020603050405020304" pitchFamily="18" charset="0"/>
                <a:ea typeface="ＭＳ Ｐゴシック" panose="020B0600070205080204" pitchFamily="34" charset="-128"/>
              </a:rPr>
              <a:t>Most popular “consensus-solving” algorithm</a:t>
            </a:r>
          </a:p>
          <a:p>
            <a:pPr lvl="1"/>
            <a:r>
              <a:rPr lang="en-US" altLang="en-US" sz="2000">
                <a:latin typeface="Times New Roman" panose="02020603050405020304" pitchFamily="18" charset="0"/>
                <a:ea typeface="ＭＳ Ｐゴシック" panose="020B0600070205080204" pitchFamily="34" charset="-128"/>
              </a:rPr>
              <a:t>Does not solve consensus problem (which would be impossible, because we already proved that)</a:t>
            </a:r>
          </a:p>
          <a:p>
            <a:pPr lvl="1"/>
            <a:r>
              <a:rPr lang="en-US" altLang="en-US" sz="2000">
                <a:latin typeface="Times New Roman" panose="02020603050405020304" pitchFamily="18" charset="0"/>
                <a:ea typeface="ＭＳ Ｐゴシック" panose="020B0600070205080204" pitchFamily="34" charset="-128"/>
              </a:rPr>
              <a:t>But provides </a:t>
            </a:r>
            <a:r>
              <a:rPr lang="en-US" altLang="en-US" sz="2000" u="sng">
                <a:latin typeface="Times New Roman" panose="02020603050405020304" pitchFamily="18" charset="0"/>
                <a:ea typeface="ＭＳ Ｐゴシック" panose="020B0600070205080204" pitchFamily="34" charset="-128"/>
              </a:rPr>
              <a:t>safety</a:t>
            </a:r>
            <a:r>
              <a:rPr lang="en-US" altLang="en-US" sz="2000">
                <a:latin typeface="Times New Roman" panose="02020603050405020304" pitchFamily="18" charset="0"/>
                <a:ea typeface="ＭＳ Ｐゴシック" panose="020B0600070205080204" pitchFamily="34" charset="-128"/>
              </a:rPr>
              <a:t> and </a:t>
            </a:r>
            <a:r>
              <a:rPr lang="en-US" altLang="en-US" sz="2000" u="sng">
                <a:latin typeface="Times New Roman" panose="02020603050405020304" pitchFamily="18" charset="0"/>
                <a:ea typeface="ＭＳ Ｐゴシック" panose="020B0600070205080204" pitchFamily="34" charset="-128"/>
              </a:rPr>
              <a:t>eventual liveness</a:t>
            </a:r>
          </a:p>
          <a:p>
            <a:pPr lvl="1"/>
            <a:r>
              <a:rPr lang="en-US" altLang="en-US" sz="2000">
                <a:latin typeface="Times New Roman" panose="02020603050405020304" pitchFamily="18" charset="0"/>
                <a:ea typeface="ＭＳ Ｐゴシック" panose="020B0600070205080204" pitchFamily="34" charset="-128"/>
              </a:rPr>
              <a:t>A lot of systems use it</a:t>
            </a:r>
          </a:p>
          <a:p>
            <a:pPr lvl="2"/>
            <a:r>
              <a:rPr lang="en-US" altLang="en-US" sz="1800">
                <a:latin typeface="Times New Roman" panose="02020603050405020304" pitchFamily="18" charset="0"/>
                <a:ea typeface="ＭＳ Ｐゴシック" panose="020B0600070205080204" pitchFamily="34" charset="-128"/>
              </a:rPr>
              <a:t>Zookeeper (Yahoo!), Google Chubby, and many other companies</a:t>
            </a:r>
          </a:p>
          <a:p>
            <a:pPr lvl="2"/>
            <a:endParaRPr lang="en-US" altLang="en-US" sz="1800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  <a:p>
            <a:pPr marL="0" indent="0"/>
            <a:r>
              <a:rPr lang="en-US" altLang="en-US" sz="2400">
                <a:latin typeface="Times New Roman" panose="02020603050405020304" pitchFamily="18" charset="0"/>
                <a:ea typeface="ＭＳ Ｐゴシック" panose="020B0600070205080204" pitchFamily="34" charset="-128"/>
              </a:rPr>
              <a:t>Paxos invented by? (take a guess)</a:t>
            </a:r>
          </a:p>
        </p:txBody>
      </p:sp>
      <p:sp>
        <p:nvSpPr>
          <p:cNvPr id="4" name="Rectangle 1026">
            <a:extLst>
              <a:ext uri="{FF2B5EF4-FFF2-40B4-BE49-F238E27FC236}">
                <a16:creationId xmlns:a16="http://schemas.microsoft.com/office/drawing/2014/main" id="{45F32754-6ECF-5260-3A72-F4C52997EB2E}"/>
              </a:ext>
            </a:extLst>
          </p:cNvPr>
          <p:cNvSpPr txBox="1">
            <a:spLocks noChangeArrowheads="1"/>
          </p:cNvSpPr>
          <p:nvPr/>
        </p:nvSpPr>
        <p:spPr>
          <a:xfrm>
            <a:off x="533400" y="285750"/>
            <a:ext cx="8229600" cy="781050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ＭＳ Ｐゴシック" pitchFamily="-111" charset="-128"/>
                <a:cs typeface="ＭＳ Ｐゴシック" pitchFamily="-111" charset="-128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  <a:ea typeface="ＭＳ Ｐゴシック" pitchFamily="-111" charset="-128"/>
                <a:cs typeface="ＭＳ Ｐゴシック" pitchFamily="-111" charset="-128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  <a:ea typeface="ＭＳ Ｐゴシック" pitchFamily="-111" charset="-128"/>
                <a:cs typeface="ＭＳ Ｐゴシック" pitchFamily="-111" charset="-128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  <a:ea typeface="ＭＳ Ｐゴシック" pitchFamily="-111" charset="-128"/>
                <a:cs typeface="ＭＳ Ｐゴシック" pitchFamily="-111" charset="-128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  <a:ea typeface="ＭＳ Ｐゴシック" pitchFamily="-111" charset="-128"/>
                <a:cs typeface="ＭＳ Ｐゴシック" pitchFamily="-111" charset="-128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</a:defRPr>
            </a:lvl9pPr>
          </a:lstStyle>
          <a:p>
            <a:pPr algn="l" eaLnBrk="1" hangingPunct="1">
              <a:defRPr/>
            </a:pPr>
            <a:r>
              <a:rPr lang="en-US" altLang="en-US" sz="3800" kern="0" dirty="0">
                <a:solidFill>
                  <a:schemeClr val="bg1"/>
                </a:solidFill>
                <a:latin typeface="Whitney-BlackSC" pitchFamily="50" charset="0"/>
                <a:ea typeface="ＭＳ Ｐゴシック" pitchFamily="34" charset="-128"/>
              </a:rPr>
              <a:t>Yes we Can!</a:t>
            </a:r>
          </a:p>
        </p:txBody>
      </p:sp>
      <p:sp>
        <p:nvSpPr>
          <p:cNvPr id="27651" name="Slide Number Placeholder 1">
            <a:extLst>
              <a:ext uri="{FF2B5EF4-FFF2-40B4-BE49-F238E27FC236}">
                <a16:creationId xmlns:a16="http://schemas.microsoft.com/office/drawing/2014/main" id="{B8DF9342-7932-129B-7F7D-0EE359ECD57F}"/>
              </a:ext>
            </a:extLst>
          </p:cNvPr>
          <p:cNvSpPr txBox="1">
            <a:spLocks/>
          </p:cNvSpPr>
          <p:nvPr/>
        </p:nvSpPr>
        <p:spPr bwMode="auto">
          <a:xfrm>
            <a:off x="8001000" y="4552950"/>
            <a:ext cx="990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1268413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1268413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1268413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1268413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1268413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12684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12684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12684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12684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/>
            <a:fld id="{C0A1EBAC-2AF9-724B-8022-50879302F36E}" type="slidenum">
              <a:rPr lang="en-US" altLang="en-US">
                <a:latin typeface="Calibri" panose="020F0502020204030204" pitchFamily="34" charset="0"/>
              </a:rPr>
              <a:pPr algn="ctr" eaLnBrk="1" hangingPunct="1"/>
              <a:t>6</a:t>
            </a:fld>
            <a:endParaRPr lang="en-US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3">
            <a:extLst>
              <a:ext uri="{FF2B5EF4-FFF2-40B4-BE49-F238E27FC236}">
                <a16:creationId xmlns:a16="http://schemas.microsoft.com/office/drawing/2014/main" id="{789AFDEA-4E5A-8251-2375-0860BC49A50B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304800" y="1428750"/>
            <a:ext cx="6553200" cy="3733800"/>
          </a:xfr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defRPr/>
            </a:pPr>
            <a:r>
              <a:rPr lang="en-US" sz="2000" dirty="0" err="1">
                <a:latin typeface="Times New Roman" charset="0"/>
                <a:ea typeface="ＭＳ Ｐゴシック" charset="0"/>
                <a:cs typeface="Times New Roman" charset="0"/>
              </a:rPr>
              <a:t>Paxos</a:t>
            </a:r>
            <a:r>
              <a:rPr lang="en-US" sz="2000" dirty="0">
                <a:latin typeface="Times New Roman" charset="0"/>
                <a:ea typeface="ＭＳ Ｐゴシック" charset="0"/>
                <a:cs typeface="Times New Roman" charset="0"/>
              </a:rPr>
              <a:t> invented by Leslie </a:t>
            </a:r>
            <a:r>
              <a:rPr lang="en-US" sz="2000" dirty="0" err="1">
                <a:latin typeface="Times New Roman" charset="0"/>
                <a:ea typeface="ＭＳ Ｐゴシック" charset="0"/>
                <a:cs typeface="Times New Roman" charset="0"/>
              </a:rPr>
              <a:t>Lamport</a:t>
            </a:r>
            <a:endParaRPr lang="en-US" sz="2000" dirty="0">
              <a:latin typeface="Times New Roman" charset="0"/>
              <a:ea typeface="ＭＳ Ｐゴシック" charset="0"/>
              <a:cs typeface="Times New Roman" charset="0"/>
            </a:endParaRPr>
          </a:p>
          <a:p>
            <a:pPr marL="457200" lvl="1" indent="0">
              <a:buFontTx/>
              <a:buNone/>
              <a:defRPr/>
            </a:pPr>
            <a:endParaRPr lang="en-US" sz="1800" dirty="0">
              <a:latin typeface="Times New Roman" charset="0"/>
              <a:ea typeface="ＭＳ Ｐゴシック" charset="0"/>
              <a:cs typeface="Times New Roman" charset="0"/>
            </a:endParaRPr>
          </a:p>
          <a:p>
            <a:pPr>
              <a:defRPr/>
            </a:pPr>
            <a:r>
              <a:rPr lang="en-US" sz="2000" dirty="0" err="1">
                <a:latin typeface="Times New Roman" charset="0"/>
                <a:ea typeface="ＭＳ Ｐゴシック" charset="0"/>
                <a:cs typeface="Times New Roman" charset="0"/>
              </a:rPr>
              <a:t>Paxos</a:t>
            </a:r>
            <a:r>
              <a:rPr lang="en-US" sz="2000" dirty="0">
                <a:latin typeface="Times New Roman" charset="0"/>
                <a:ea typeface="ＭＳ Ｐゴシック" charset="0"/>
                <a:cs typeface="Times New Roman" charset="0"/>
              </a:rPr>
              <a:t> provides </a:t>
            </a:r>
            <a:r>
              <a:rPr lang="en-US" sz="2000" u="sng" dirty="0">
                <a:latin typeface="Times New Roman" charset="0"/>
                <a:ea typeface="ＭＳ Ｐゴシック" charset="0"/>
                <a:cs typeface="Times New Roman" charset="0"/>
              </a:rPr>
              <a:t>safety</a:t>
            </a:r>
            <a:r>
              <a:rPr lang="en-US" sz="2000" dirty="0">
                <a:latin typeface="Times New Roman" charset="0"/>
                <a:ea typeface="ＭＳ Ｐゴシック" charset="0"/>
                <a:cs typeface="Times New Roman" charset="0"/>
              </a:rPr>
              <a:t> and </a:t>
            </a:r>
            <a:r>
              <a:rPr lang="en-US" sz="2000" u="sng" dirty="0">
                <a:latin typeface="Times New Roman" charset="0"/>
                <a:ea typeface="ＭＳ Ｐゴシック" charset="0"/>
                <a:cs typeface="Times New Roman" charset="0"/>
              </a:rPr>
              <a:t>eventual </a:t>
            </a:r>
            <a:r>
              <a:rPr lang="en-US" sz="2000" u="sng" dirty="0" err="1">
                <a:latin typeface="Times New Roman" charset="0"/>
                <a:ea typeface="ＭＳ Ｐゴシック" charset="0"/>
                <a:cs typeface="Times New Roman" charset="0"/>
              </a:rPr>
              <a:t>liveness</a:t>
            </a:r>
            <a:endParaRPr lang="en-US" sz="2000" u="sng" dirty="0">
              <a:latin typeface="Times New Roman" charset="0"/>
              <a:ea typeface="ＭＳ Ｐゴシック" charset="0"/>
              <a:cs typeface="Times New Roman" charset="0"/>
            </a:endParaRPr>
          </a:p>
          <a:p>
            <a:pPr lvl="1">
              <a:defRPr/>
            </a:pPr>
            <a:r>
              <a:rPr lang="en-US" sz="1800" u="sng" dirty="0">
                <a:solidFill>
                  <a:schemeClr val="accent2"/>
                </a:solidFill>
                <a:latin typeface="Times New Roman" charset="0"/>
                <a:ea typeface="ＭＳ Ｐゴシック" charset="0"/>
                <a:cs typeface="Times New Roman" charset="0"/>
              </a:rPr>
              <a:t>Safety</a:t>
            </a:r>
            <a:r>
              <a:rPr lang="en-US" sz="1800" dirty="0">
                <a:latin typeface="Times New Roman" charset="0"/>
                <a:ea typeface="ＭＳ Ｐゴシック" charset="0"/>
                <a:cs typeface="Times New Roman" charset="0"/>
              </a:rPr>
              <a:t>: Consensus is not violated</a:t>
            </a:r>
          </a:p>
          <a:p>
            <a:pPr lvl="1">
              <a:defRPr/>
            </a:pPr>
            <a:r>
              <a:rPr lang="en-US" sz="1800" u="sng" dirty="0">
                <a:solidFill>
                  <a:srgbClr val="339933"/>
                </a:solidFill>
                <a:latin typeface="Times New Roman" charset="0"/>
                <a:ea typeface="ＭＳ Ｐゴシック" charset="0"/>
                <a:cs typeface="Times New Roman" charset="0"/>
              </a:rPr>
              <a:t>Eventual </a:t>
            </a:r>
            <a:r>
              <a:rPr lang="en-US" sz="1800" u="sng" dirty="0" err="1">
                <a:solidFill>
                  <a:srgbClr val="339933"/>
                </a:solidFill>
                <a:latin typeface="Times New Roman" charset="0"/>
                <a:ea typeface="ＭＳ Ｐゴシック" charset="0"/>
                <a:cs typeface="Times New Roman" charset="0"/>
              </a:rPr>
              <a:t>Liveness</a:t>
            </a:r>
            <a:r>
              <a:rPr lang="en-US" sz="1800" dirty="0">
                <a:latin typeface="Times New Roman" charset="0"/>
                <a:ea typeface="ＭＳ Ｐゴシック" charset="0"/>
                <a:cs typeface="Times New Roman" charset="0"/>
              </a:rPr>
              <a:t>: If things go well sometime in the future (messages, failures, etc.), there is a good chance consensus will be reached. But there is no guarantee.</a:t>
            </a:r>
          </a:p>
          <a:p>
            <a:pPr lvl="1">
              <a:defRPr/>
            </a:pPr>
            <a:endParaRPr lang="en-US" sz="1800" u="sng" dirty="0">
              <a:latin typeface="Times New Roman" charset="0"/>
              <a:ea typeface="ＭＳ Ｐゴシック" charset="0"/>
              <a:cs typeface="Times New Roman" charset="0"/>
            </a:endParaRPr>
          </a:p>
          <a:p>
            <a:pPr>
              <a:defRPr/>
            </a:pPr>
            <a:r>
              <a:rPr lang="en-US" sz="2000" dirty="0">
                <a:latin typeface="Times New Roman" charset="0"/>
                <a:ea typeface="ＭＳ Ｐゴシック" charset="0"/>
                <a:cs typeface="Times New Roman" charset="0"/>
              </a:rPr>
              <a:t>FLP result still applies: </a:t>
            </a:r>
            <a:r>
              <a:rPr lang="en-US" sz="2000" dirty="0" err="1">
                <a:latin typeface="Times New Roman" charset="0"/>
                <a:ea typeface="ＭＳ Ｐゴシック" charset="0"/>
                <a:cs typeface="Times New Roman" charset="0"/>
              </a:rPr>
              <a:t>Paxos</a:t>
            </a:r>
            <a:r>
              <a:rPr lang="en-US" sz="2000" dirty="0">
                <a:latin typeface="Times New Roman" charset="0"/>
                <a:ea typeface="ＭＳ Ｐゴシック" charset="0"/>
                <a:cs typeface="Times New Roman" charset="0"/>
              </a:rPr>
              <a:t> is not </a:t>
            </a:r>
            <a:r>
              <a:rPr lang="en-US" sz="2000" i="1" dirty="0">
                <a:latin typeface="Times New Roman" charset="0"/>
                <a:ea typeface="ＭＳ Ｐゴシック" charset="0"/>
                <a:cs typeface="Times New Roman" charset="0"/>
              </a:rPr>
              <a:t>guaranteed </a:t>
            </a:r>
            <a:r>
              <a:rPr lang="en-US" sz="2000" dirty="0">
                <a:latin typeface="Times New Roman" charset="0"/>
                <a:ea typeface="ＭＳ Ｐゴシック" charset="0"/>
                <a:cs typeface="Times New Roman" charset="0"/>
              </a:rPr>
              <a:t>to reach Consensus (ever, or within any bounded time)</a:t>
            </a:r>
          </a:p>
        </p:txBody>
      </p:sp>
      <p:sp>
        <p:nvSpPr>
          <p:cNvPr id="5" name="Rectangle 1026">
            <a:extLst>
              <a:ext uri="{FF2B5EF4-FFF2-40B4-BE49-F238E27FC236}">
                <a16:creationId xmlns:a16="http://schemas.microsoft.com/office/drawing/2014/main" id="{52B08699-2981-7A4C-3598-E5166963A04C}"/>
              </a:ext>
            </a:extLst>
          </p:cNvPr>
          <p:cNvSpPr txBox="1">
            <a:spLocks noChangeArrowheads="1"/>
          </p:cNvSpPr>
          <p:nvPr/>
        </p:nvSpPr>
        <p:spPr>
          <a:xfrm>
            <a:off x="533400" y="285750"/>
            <a:ext cx="8229600" cy="781050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ＭＳ Ｐゴシック" pitchFamily="-111" charset="-128"/>
                <a:cs typeface="ＭＳ Ｐゴシック" pitchFamily="-111" charset="-128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  <a:ea typeface="ＭＳ Ｐゴシック" pitchFamily="-111" charset="-128"/>
                <a:cs typeface="ＭＳ Ｐゴシック" pitchFamily="-111" charset="-128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  <a:ea typeface="ＭＳ Ｐゴシック" pitchFamily="-111" charset="-128"/>
                <a:cs typeface="ＭＳ Ｐゴシック" pitchFamily="-111" charset="-128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  <a:ea typeface="ＭＳ Ｐゴシック" pitchFamily="-111" charset="-128"/>
                <a:cs typeface="ＭＳ Ｐゴシック" pitchFamily="-111" charset="-128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  <a:ea typeface="ＭＳ Ｐゴシック" pitchFamily="-111" charset="-128"/>
                <a:cs typeface="ＭＳ Ｐゴシック" pitchFamily="-111" charset="-128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</a:defRPr>
            </a:lvl9pPr>
          </a:lstStyle>
          <a:p>
            <a:pPr algn="l" eaLnBrk="1" hangingPunct="1">
              <a:defRPr/>
            </a:pPr>
            <a:r>
              <a:rPr lang="en-US" altLang="en-US" sz="3800" kern="0" dirty="0">
                <a:solidFill>
                  <a:schemeClr val="bg1"/>
                </a:solidFill>
                <a:latin typeface="Whitney-BlackSC" pitchFamily="50" charset="0"/>
                <a:ea typeface="ＭＳ Ｐゴシック" pitchFamily="34" charset="-128"/>
              </a:rPr>
              <a:t>Yes we Can!</a:t>
            </a:r>
          </a:p>
        </p:txBody>
      </p:sp>
      <p:sp>
        <p:nvSpPr>
          <p:cNvPr id="29699" name="Slide Number Placeholder 1">
            <a:extLst>
              <a:ext uri="{FF2B5EF4-FFF2-40B4-BE49-F238E27FC236}">
                <a16:creationId xmlns:a16="http://schemas.microsoft.com/office/drawing/2014/main" id="{15A605A4-26F3-8420-A9F8-89889D599E93}"/>
              </a:ext>
            </a:extLst>
          </p:cNvPr>
          <p:cNvSpPr txBox="1">
            <a:spLocks/>
          </p:cNvSpPr>
          <p:nvPr/>
        </p:nvSpPr>
        <p:spPr bwMode="auto">
          <a:xfrm>
            <a:off x="8001000" y="4552950"/>
            <a:ext cx="990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1268413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1268413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1268413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1268413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1268413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12684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12684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12684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12684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/>
            <a:fld id="{66179680-BA3A-724A-BB6F-C24B0E0A2F81}" type="slidenum">
              <a:rPr lang="en-US" altLang="en-US">
                <a:latin typeface="Calibri" panose="020F0502020204030204" pitchFamily="34" charset="0"/>
              </a:rPr>
              <a:pPr algn="ctr" eaLnBrk="1" hangingPunct="1"/>
              <a:t>7</a:t>
            </a:fld>
            <a:endParaRPr lang="en-US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Content Placeholder 2">
            <a:extLst>
              <a:ext uri="{FF2B5EF4-FFF2-40B4-BE49-F238E27FC236}">
                <a16:creationId xmlns:a16="http://schemas.microsoft.com/office/drawing/2014/main" id="{FA02700C-3D68-6E8F-E30C-5B0044F4EE86}"/>
              </a:ext>
            </a:extLst>
          </p:cNvPr>
          <p:cNvSpPr>
            <a:spLocks noGrp="1"/>
          </p:cNvSpPr>
          <p:nvPr>
            <p:ph idx="1"/>
          </p:nvPr>
        </p:nvSpPr>
        <p:spPr bwMode="auto">
          <a:xfrm>
            <a:off x="304800" y="1371600"/>
            <a:ext cx="8534400" cy="371475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altLang="en-US" sz="2200">
                <a:latin typeface="Times New Roman" panose="02020603050405020304" pitchFamily="18" charset="0"/>
                <a:ea typeface="ＭＳ Ｐゴシック" panose="020B0600070205080204" pitchFamily="34" charset="-128"/>
              </a:rPr>
              <a:t>Paxos has </a:t>
            </a:r>
            <a:r>
              <a:rPr lang="en-US" altLang="en-US" sz="2200">
                <a:solidFill>
                  <a:srgbClr val="0066CC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rPr>
              <a:t>rounds</a:t>
            </a:r>
            <a:r>
              <a:rPr lang="en-US" altLang="en-US" sz="2200">
                <a:latin typeface="Times New Roman" panose="02020603050405020304" pitchFamily="18" charset="0"/>
                <a:ea typeface="ＭＳ Ｐゴシック" panose="020B0600070205080204" pitchFamily="34" charset="-128"/>
              </a:rPr>
              <a:t>; each round has a unique ballot id</a:t>
            </a:r>
          </a:p>
          <a:p>
            <a:r>
              <a:rPr lang="en-US" altLang="en-US" sz="2200">
                <a:latin typeface="Times New Roman" panose="02020603050405020304" pitchFamily="18" charset="0"/>
                <a:ea typeface="ＭＳ Ｐゴシック" panose="020B0600070205080204" pitchFamily="34" charset="-128"/>
              </a:rPr>
              <a:t>Rounds are asynchronous</a:t>
            </a:r>
          </a:p>
          <a:p>
            <a:pPr lvl="1"/>
            <a:r>
              <a:rPr lang="en-US" altLang="en-US" sz="1900">
                <a:latin typeface="Times New Roman" panose="02020603050405020304" pitchFamily="18" charset="0"/>
                <a:ea typeface="ＭＳ Ｐゴシック" panose="020B0600070205080204" pitchFamily="34" charset="-128"/>
              </a:rPr>
              <a:t>Time synchronization not required</a:t>
            </a:r>
          </a:p>
          <a:p>
            <a:pPr lvl="1"/>
            <a:r>
              <a:rPr lang="en-US" altLang="en-US" sz="1900">
                <a:latin typeface="Times New Roman" panose="02020603050405020304" pitchFamily="18" charset="0"/>
                <a:ea typeface="ＭＳ Ｐゴシック" panose="020B0600070205080204" pitchFamily="34" charset="-128"/>
              </a:rPr>
              <a:t>If you’re in round </a:t>
            </a:r>
            <a:r>
              <a:rPr lang="en-US" altLang="en-US" sz="1900" i="1">
                <a:latin typeface="Times New Roman" panose="02020603050405020304" pitchFamily="18" charset="0"/>
                <a:ea typeface="ＭＳ Ｐゴシック" panose="020B0600070205080204" pitchFamily="34" charset="-128"/>
              </a:rPr>
              <a:t>j </a:t>
            </a:r>
            <a:r>
              <a:rPr lang="en-US" altLang="en-US" sz="1900">
                <a:latin typeface="Times New Roman" panose="02020603050405020304" pitchFamily="18" charset="0"/>
                <a:ea typeface="ＭＳ Ｐゴシック" panose="020B0600070205080204" pitchFamily="34" charset="-128"/>
              </a:rPr>
              <a:t>and hear a message from round </a:t>
            </a:r>
            <a:r>
              <a:rPr lang="en-US" altLang="en-US" sz="1900" i="1">
                <a:latin typeface="Times New Roman" panose="02020603050405020304" pitchFamily="18" charset="0"/>
                <a:ea typeface="ＭＳ Ｐゴシック" panose="020B0600070205080204" pitchFamily="34" charset="-128"/>
              </a:rPr>
              <a:t>j+1</a:t>
            </a:r>
            <a:r>
              <a:rPr lang="en-US" altLang="en-US" sz="1900">
                <a:latin typeface="Times New Roman" panose="02020603050405020304" pitchFamily="18" charset="0"/>
                <a:ea typeface="ＭＳ Ｐゴシック" panose="020B0600070205080204" pitchFamily="34" charset="-128"/>
              </a:rPr>
              <a:t>, abort everything and move over to round </a:t>
            </a:r>
            <a:r>
              <a:rPr lang="en-US" altLang="en-US" sz="1900" i="1">
                <a:latin typeface="Times New Roman" panose="02020603050405020304" pitchFamily="18" charset="0"/>
                <a:ea typeface="ＭＳ Ｐゴシック" panose="020B0600070205080204" pitchFamily="34" charset="-128"/>
              </a:rPr>
              <a:t>j+1</a:t>
            </a:r>
          </a:p>
          <a:p>
            <a:pPr lvl="1"/>
            <a:r>
              <a:rPr lang="en-US" altLang="en-US" sz="1900">
                <a:latin typeface="Times New Roman" panose="02020603050405020304" pitchFamily="18" charset="0"/>
                <a:ea typeface="ＭＳ Ｐゴシック" panose="020B0600070205080204" pitchFamily="34" charset="-128"/>
              </a:rPr>
              <a:t>Use timeouts; may be pessimistic</a:t>
            </a:r>
          </a:p>
          <a:p>
            <a:r>
              <a:rPr lang="en-US" altLang="en-US" sz="2200">
                <a:latin typeface="Times New Roman" panose="02020603050405020304" pitchFamily="18" charset="0"/>
                <a:ea typeface="ＭＳ Ｐゴシック" panose="020B0600070205080204" pitchFamily="34" charset="-128"/>
              </a:rPr>
              <a:t>Each round itself broken into phases (which are also asynchronous)</a:t>
            </a:r>
          </a:p>
          <a:p>
            <a:pPr lvl="1"/>
            <a:r>
              <a:rPr lang="en-US" altLang="en-US" sz="1900">
                <a:latin typeface="Times New Roman" panose="02020603050405020304" pitchFamily="18" charset="0"/>
                <a:ea typeface="ＭＳ Ｐゴシック" panose="020B0600070205080204" pitchFamily="34" charset="-128"/>
              </a:rPr>
              <a:t>Phase 1: A leader is elected (</a:t>
            </a:r>
            <a:r>
              <a:rPr lang="en-US" altLang="en-US" sz="1900">
                <a:solidFill>
                  <a:srgbClr val="CC6600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rPr>
              <a:t>Election</a:t>
            </a:r>
            <a:r>
              <a:rPr lang="en-US" altLang="en-US" sz="1900">
                <a:latin typeface="Times New Roman" panose="02020603050405020304" pitchFamily="18" charset="0"/>
                <a:ea typeface="ＭＳ Ｐゴシック" panose="020B0600070205080204" pitchFamily="34" charset="-128"/>
              </a:rPr>
              <a:t>)</a:t>
            </a:r>
          </a:p>
          <a:p>
            <a:pPr lvl="1"/>
            <a:r>
              <a:rPr lang="en-US" altLang="en-US" sz="1900">
                <a:latin typeface="Times New Roman" panose="02020603050405020304" pitchFamily="18" charset="0"/>
                <a:ea typeface="ＭＳ Ｐゴシック" panose="020B0600070205080204" pitchFamily="34" charset="-128"/>
              </a:rPr>
              <a:t>Phase 2: Leader proposes a value, processes ack (</a:t>
            </a:r>
            <a:r>
              <a:rPr lang="en-US" altLang="en-US" sz="1900">
                <a:solidFill>
                  <a:srgbClr val="FF0000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rPr>
              <a:t>Bill</a:t>
            </a:r>
            <a:r>
              <a:rPr lang="en-US" altLang="en-US" sz="1900">
                <a:latin typeface="Times New Roman" panose="02020603050405020304" pitchFamily="18" charset="0"/>
                <a:ea typeface="ＭＳ Ｐゴシック" panose="020B0600070205080204" pitchFamily="34" charset="-128"/>
              </a:rPr>
              <a:t>)</a:t>
            </a:r>
          </a:p>
          <a:p>
            <a:pPr lvl="1"/>
            <a:r>
              <a:rPr lang="en-US" altLang="en-US" sz="1900">
                <a:latin typeface="Times New Roman" panose="02020603050405020304" pitchFamily="18" charset="0"/>
                <a:ea typeface="ＭＳ Ｐゴシック" panose="020B0600070205080204" pitchFamily="34" charset="-128"/>
              </a:rPr>
              <a:t>Phase 3: Leader multicasts final value (</a:t>
            </a:r>
            <a:r>
              <a:rPr lang="en-US" altLang="en-US" sz="1900">
                <a:solidFill>
                  <a:srgbClr val="00B050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rPr>
              <a:t>Law</a:t>
            </a:r>
            <a:r>
              <a:rPr lang="en-US" altLang="en-US" sz="1900">
                <a:latin typeface="Times New Roman" panose="02020603050405020304" pitchFamily="18" charset="0"/>
                <a:ea typeface="ＭＳ Ｐゴシック" panose="020B0600070205080204" pitchFamily="34" charset="-128"/>
              </a:rPr>
              <a:t>)</a:t>
            </a:r>
          </a:p>
        </p:txBody>
      </p:sp>
      <p:sp>
        <p:nvSpPr>
          <p:cNvPr id="4" name="Rectangle 1026">
            <a:extLst>
              <a:ext uri="{FF2B5EF4-FFF2-40B4-BE49-F238E27FC236}">
                <a16:creationId xmlns:a16="http://schemas.microsoft.com/office/drawing/2014/main" id="{9D81AB85-4463-0F37-A3E6-CE966AF38099}"/>
              </a:ext>
            </a:extLst>
          </p:cNvPr>
          <p:cNvSpPr txBox="1">
            <a:spLocks noChangeArrowheads="1"/>
          </p:cNvSpPr>
          <p:nvPr/>
        </p:nvSpPr>
        <p:spPr>
          <a:xfrm>
            <a:off x="533400" y="285750"/>
            <a:ext cx="8229600" cy="781050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ＭＳ Ｐゴシック" pitchFamily="-111" charset="-128"/>
                <a:cs typeface="ＭＳ Ｐゴシック" pitchFamily="-111" charset="-128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  <a:ea typeface="ＭＳ Ｐゴシック" pitchFamily="-111" charset="-128"/>
                <a:cs typeface="ＭＳ Ｐゴシック" pitchFamily="-111" charset="-128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  <a:ea typeface="ＭＳ Ｐゴシック" pitchFamily="-111" charset="-128"/>
                <a:cs typeface="ＭＳ Ｐゴシック" pitchFamily="-111" charset="-128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  <a:ea typeface="ＭＳ Ｐゴシック" pitchFamily="-111" charset="-128"/>
                <a:cs typeface="ＭＳ Ｐゴシック" pitchFamily="-111" charset="-128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  <a:ea typeface="ＭＳ Ｐゴシック" pitchFamily="-111" charset="-128"/>
                <a:cs typeface="ＭＳ Ｐゴシック" pitchFamily="-111" charset="-128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</a:defRPr>
            </a:lvl9pPr>
          </a:lstStyle>
          <a:p>
            <a:pPr algn="l" eaLnBrk="1" hangingPunct="1">
              <a:defRPr/>
            </a:pPr>
            <a:r>
              <a:rPr lang="en-US" altLang="en-US" sz="3400" kern="0" dirty="0">
                <a:solidFill>
                  <a:schemeClr val="bg1"/>
                </a:solidFill>
                <a:latin typeface="Whitney-BlackSC" pitchFamily="50" charset="0"/>
                <a:ea typeface="ＭＳ Ｐゴシック" pitchFamily="34" charset="-128"/>
              </a:rPr>
              <a:t>Political Science 101, i.e., </a:t>
            </a:r>
            <a:r>
              <a:rPr lang="en-US" altLang="en-US" sz="4100" kern="0" dirty="0" err="1">
                <a:solidFill>
                  <a:schemeClr val="bg1"/>
                </a:solidFill>
                <a:latin typeface="Whitney-BlackSC" pitchFamily="50" charset="0"/>
                <a:ea typeface="ＭＳ Ｐゴシック" pitchFamily="34" charset="-128"/>
              </a:rPr>
              <a:t>Paxos</a:t>
            </a:r>
            <a:r>
              <a:rPr lang="en-US" altLang="en-US" sz="4100" kern="0" dirty="0">
                <a:solidFill>
                  <a:schemeClr val="bg1"/>
                </a:solidFill>
                <a:latin typeface="Whitney-BlackSC" pitchFamily="50" charset="0"/>
                <a:ea typeface="ＭＳ Ｐゴシック" pitchFamily="34" charset="-128"/>
              </a:rPr>
              <a:t> </a:t>
            </a:r>
            <a:r>
              <a:rPr lang="en-US" altLang="en-US" sz="4100" kern="0" dirty="0" err="1">
                <a:solidFill>
                  <a:schemeClr val="bg1"/>
                </a:solidFill>
                <a:latin typeface="Whitney-BlackSC" pitchFamily="50" charset="0"/>
                <a:ea typeface="ＭＳ Ｐゴシック" pitchFamily="34" charset="-128"/>
              </a:rPr>
              <a:t>Groked</a:t>
            </a:r>
            <a:endParaRPr lang="en-US" altLang="en-US" sz="4100" kern="0" dirty="0">
              <a:solidFill>
                <a:schemeClr val="bg1"/>
              </a:solidFill>
              <a:latin typeface="Whitney-BlackSC" pitchFamily="50" charset="0"/>
              <a:ea typeface="ＭＳ Ｐゴシック" pitchFamily="34" charset="-128"/>
            </a:endParaRPr>
          </a:p>
        </p:txBody>
      </p:sp>
      <p:sp>
        <p:nvSpPr>
          <p:cNvPr id="31747" name="Slide Number Placeholder 1">
            <a:extLst>
              <a:ext uri="{FF2B5EF4-FFF2-40B4-BE49-F238E27FC236}">
                <a16:creationId xmlns:a16="http://schemas.microsoft.com/office/drawing/2014/main" id="{31EDBD54-F271-A0F3-A8B7-31F500962CA7}"/>
              </a:ext>
            </a:extLst>
          </p:cNvPr>
          <p:cNvSpPr txBox="1">
            <a:spLocks/>
          </p:cNvSpPr>
          <p:nvPr/>
        </p:nvSpPr>
        <p:spPr bwMode="auto">
          <a:xfrm>
            <a:off x="8001000" y="4552950"/>
            <a:ext cx="990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1268413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1268413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1268413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1268413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1268413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12684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12684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12684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12684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/>
            <a:fld id="{06EE0580-87B1-1640-86E0-39B123876B22}" type="slidenum">
              <a:rPr lang="en-US" altLang="en-US">
                <a:latin typeface="Calibri" panose="020F0502020204030204" pitchFamily="34" charset="0"/>
              </a:rPr>
              <a:pPr algn="ctr" eaLnBrk="1" hangingPunct="1"/>
              <a:t>8</a:t>
            </a:fld>
            <a:endParaRPr lang="en-US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Content Placeholder 2">
            <a:extLst>
              <a:ext uri="{FF2B5EF4-FFF2-40B4-BE49-F238E27FC236}">
                <a16:creationId xmlns:a16="http://schemas.microsoft.com/office/drawing/2014/main" id="{B5B37845-40FD-A6AB-D09E-5E06788B5DB9}"/>
              </a:ext>
            </a:extLst>
          </p:cNvPr>
          <p:cNvSpPr>
            <a:spLocks noGrp="1"/>
          </p:cNvSpPr>
          <p:nvPr>
            <p:ph idx="1"/>
          </p:nvPr>
        </p:nvSpPr>
        <p:spPr bwMode="auto">
          <a:xfrm>
            <a:off x="228600" y="1352550"/>
            <a:ext cx="8610600" cy="2916238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lnSpc>
                <a:spcPct val="90000"/>
              </a:lnSpc>
            </a:pPr>
            <a:r>
              <a:rPr lang="en-US" altLang="en-US" sz="1700">
                <a:latin typeface="Times New Roman" panose="02020603050405020304" pitchFamily="18" charset="0"/>
                <a:ea typeface="ＭＳ Ｐゴシック" panose="020B0600070205080204" pitchFamily="34" charset="-128"/>
              </a:rPr>
              <a:t>Potential leader chooses a unique ballot id, higher than seen anything so far</a:t>
            </a:r>
          </a:p>
          <a:p>
            <a:pPr>
              <a:lnSpc>
                <a:spcPct val="90000"/>
              </a:lnSpc>
            </a:pPr>
            <a:r>
              <a:rPr lang="en-US" altLang="en-US" sz="1700">
                <a:latin typeface="Times New Roman" panose="02020603050405020304" pitchFamily="18" charset="0"/>
                <a:ea typeface="ＭＳ Ｐゴシック" panose="020B0600070205080204" pitchFamily="34" charset="-128"/>
              </a:rPr>
              <a:t>Sends to all processes</a:t>
            </a:r>
          </a:p>
          <a:p>
            <a:pPr>
              <a:lnSpc>
                <a:spcPct val="90000"/>
              </a:lnSpc>
            </a:pPr>
            <a:r>
              <a:rPr lang="en-US" altLang="en-US" sz="1700">
                <a:latin typeface="Times New Roman" panose="02020603050405020304" pitchFamily="18" charset="0"/>
                <a:ea typeface="ＭＳ Ｐゴシック" panose="020B0600070205080204" pitchFamily="34" charset="-128"/>
              </a:rPr>
              <a:t>Processes wait, respond once to highest ballot id</a:t>
            </a:r>
          </a:p>
          <a:p>
            <a:pPr lvl="1">
              <a:lnSpc>
                <a:spcPct val="90000"/>
              </a:lnSpc>
            </a:pPr>
            <a:r>
              <a:rPr lang="en-US" altLang="en-US" sz="1500">
                <a:latin typeface="Times New Roman" panose="02020603050405020304" pitchFamily="18" charset="0"/>
                <a:ea typeface="ＭＳ Ｐゴシック" panose="020B0600070205080204" pitchFamily="34" charset="-128"/>
              </a:rPr>
              <a:t>If potential leader sees a higher ballot id, it can’t be a leader</a:t>
            </a:r>
          </a:p>
          <a:p>
            <a:pPr lvl="1">
              <a:lnSpc>
                <a:spcPct val="90000"/>
              </a:lnSpc>
            </a:pPr>
            <a:r>
              <a:rPr lang="en-US" altLang="en-US" sz="1500">
                <a:latin typeface="Times New Roman" panose="02020603050405020304" pitchFamily="18" charset="0"/>
                <a:ea typeface="ＭＳ Ｐゴシック" panose="020B0600070205080204" pitchFamily="34" charset="-128"/>
              </a:rPr>
              <a:t>Paxos tolerant to multiple leaders, but we’ll only discuss 1 leader case</a:t>
            </a:r>
          </a:p>
          <a:p>
            <a:pPr lvl="1">
              <a:lnSpc>
                <a:spcPct val="90000"/>
              </a:lnSpc>
            </a:pPr>
            <a:r>
              <a:rPr lang="en-US" altLang="en-US" sz="1500">
                <a:latin typeface="Times New Roman" panose="02020603050405020304" pitchFamily="18" charset="0"/>
                <a:ea typeface="ＭＳ Ｐゴシック" panose="020B0600070205080204" pitchFamily="34" charset="-128"/>
              </a:rPr>
              <a:t>Processes also </a:t>
            </a:r>
            <a:r>
              <a:rPr lang="en-US" altLang="en-US" sz="1500">
                <a:solidFill>
                  <a:srgbClr val="7030A0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rPr>
              <a:t>log </a:t>
            </a:r>
            <a:r>
              <a:rPr lang="en-US" altLang="en-US" sz="1500">
                <a:latin typeface="Times New Roman" panose="02020603050405020304" pitchFamily="18" charset="0"/>
                <a:ea typeface="ＭＳ Ｐゴシック" panose="020B0600070205080204" pitchFamily="34" charset="-128"/>
              </a:rPr>
              <a:t>received ballot ID on disk</a:t>
            </a:r>
          </a:p>
          <a:p>
            <a:pPr>
              <a:lnSpc>
                <a:spcPct val="90000"/>
              </a:lnSpc>
            </a:pPr>
            <a:r>
              <a:rPr lang="en-US" altLang="en-US" sz="1700">
                <a:latin typeface="Times New Roman" panose="02020603050405020304" pitchFamily="18" charset="0"/>
                <a:ea typeface="ＭＳ Ｐゴシック" panose="020B0600070205080204" pitchFamily="34" charset="-128"/>
              </a:rPr>
              <a:t>If a process has in a previous round decided on a value v’, it includes value v</a:t>
            </a:r>
            <a:r>
              <a:rPr lang="ja-JP" altLang="en-US" sz="1700">
                <a:latin typeface="Times New Roman" panose="02020603050405020304" pitchFamily="18" charset="0"/>
                <a:ea typeface="ＭＳ Ｐゴシック" panose="020B0600070205080204" pitchFamily="34" charset="-128"/>
              </a:rPr>
              <a:t>’ </a:t>
            </a:r>
            <a:r>
              <a:rPr lang="en-US" altLang="ja-JP" sz="1700">
                <a:latin typeface="Times New Roman" panose="02020603050405020304" pitchFamily="18" charset="0"/>
                <a:ea typeface="ＭＳ Ｐゴシック" panose="020B0600070205080204" pitchFamily="34" charset="-128"/>
              </a:rPr>
              <a:t>in its response</a:t>
            </a:r>
          </a:p>
          <a:p>
            <a:pPr>
              <a:lnSpc>
                <a:spcPct val="90000"/>
              </a:lnSpc>
            </a:pPr>
            <a:r>
              <a:rPr lang="en-US" altLang="en-US" sz="1700">
                <a:latin typeface="Times New Roman" panose="02020603050405020304" pitchFamily="18" charset="0"/>
                <a:ea typeface="ＭＳ Ｐゴシック" panose="020B0600070205080204" pitchFamily="34" charset="-128"/>
              </a:rPr>
              <a:t>If </a:t>
            </a:r>
            <a:r>
              <a:rPr lang="en-US" altLang="en-US" sz="1700" u="sng">
                <a:solidFill>
                  <a:srgbClr val="00B050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rPr>
              <a:t>majority (i.e., quorum)</a:t>
            </a:r>
            <a:r>
              <a:rPr lang="en-US" altLang="en-US" sz="1700">
                <a:latin typeface="Times New Roman" panose="02020603050405020304" pitchFamily="18" charset="0"/>
                <a:ea typeface="ＭＳ Ｐゴシック" panose="020B0600070205080204" pitchFamily="34" charset="-128"/>
              </a:rPr>
              <a:t> respond OK then you are the leader</a:t>
            </a:r>
          </a:p>
          <a:p>
            <a:pPr lvl="1">
              <a:lnSpc>
                <a:spcPct val="90000"/>
              </a:lnSpc>
            </a:pPr>
            <a:r>
              <a:rPr lang="en-US" altLang="en-US" sz="1500">
                <a:latin typeface="Times New Roman" panose="02020603050405020304" pitchFamily="18" charset="0"/>
                <a:ea typeface="ＭＳ Ｐゴシック" panose="020B0600070205080204" pitchFamily="34" charset="-128"/>
              </a:rPr>
              <a:t>If no one has majority, start new round </a:t>
            </a:r>
          </a:p>
          <a:p>
            <a:pPr>
              <a:lnSpc>
                <a:spcPct val="90000"/>
              </a:lnSpc>
            </a:pPr>
            <a:r>
              <a:rPr lang="en-US" altLang="en-US" sz="1700">
                <a:latin typeface="Times New Roman" panose="02020603050405020304" pitchFamily="18" charset="0"/>
                <a:ea typeface="ＭＳ Ｐゴシック" panose="020B0600070205080204" pitchFamily="34" charset="-128"/>
              </a:rPr>
              <a:t>(If things go right) A round cannot have two leaders (why?)</a:t>
            </a:r>
          </a:p>
        </p:txBody>
      </p:sp>
      <p:cxnSp>
        <p:nvCxnSpPr>
          <p:cNvPr id="33794" name="Straight Arrow Connector 4">
            <a:extLst>
              <a:ext uri="{FF2B5EF4-FFF2-40B4-BE49-F238E27FC236}">
                <a16:creationId xmlns:a16="http://schemas.microsoft.com/office/drawing/2014/main" id="{BE1AC5B6-A2C2-6F91-D014-F7CBF1117ED1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1066800" y="4114800"/>
            <a:ext cx="4800600" cy="0"/>
          </a:xfrm>
          <a:prstGeom prst="straightConnector1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3795" name="Straight Arrow Connector 5">
            <a:extLst>
              <a:ext uri="{FF2B5EF4-FFF2-40B4-BE49-F238E27FC236}">
                <a16:creationId xmlns:a16="http://schemas.microsoft.com/office/drawing/2014/main" id="{CA4A77B8-DFA3-CE94-76BA-5EE69ECE29E3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1066800" y="4457700"/>
            <a:ext cx="4800600" cy="0"/>
          </a:xfrm>
          <a:prstGeom prst="straightConnector1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3796" name="Straight Arrow Connector 6">
            <a:extLst>
              <a:ext uri="{FF2B5EF4-FFF2-40B4-BE49-F238E27FC236}">
                <a16:creationId xmlns:a16="http://schemas.microsoft.com/office/drawing/2014/main" id="{7B2DF964-66FA-5BB5-51FE-3C170B0F286E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1066800" y="4800600"/>
            <a:ext cx="4800600" cy="0"/>
          </a:xfrm>
          <a:prstGeom prst="straightConnector1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3797" name="Straight Arrow Connector 9">
            <a:extLst>
              <a:ext uri="{FF2B5EF4-FFF2-40B4-BE49-F238E27FC236}">
                <a16:creationId xmlns:a16="http://schemas.microsoft.com/office/drawing/2014/main" id="{9B89C29C-D816-B640-B12C-C1C105DC11CC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1295400" y="4114800"/>
            <a:ext cx="381000" cy="342900"/>
          </a:xfrm>
          <a:prstGeom prst="straightConnector1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3798" name="Straight Arrow Connector 11">
            <a:extLst>
              <a:ext uri="{FF2B5EF4-FFF2-40B4-BE49-F238E27FC236}">
                <a16:creationId xmlns:a16="http://schemas.microsoft.com/office/drawing/2014/main" id="{D0543E13-A8A4-780F-E975-85369B8651C8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1295400" y="4114800"/>
            <a:ext cx="381000" cy="685800"/>
          </a:xfrm>
          <a:prstGeom prst="straightConnector1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3799" name="Straight Arrow Connector 12">
            <a:extLst>
              <a:ext uri="{FF2B5EF4-FFF2-40B4-BE49-F238E27FC236}">
                <a16:creationId xmlns:a16="http://schemas.microsoft.com/office/drawing/2014/main" id="{33B9539B-FDB3-6CA7-842A-79FA22AB4547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1905000" y="4114800"/>
            <a:ext cx="609600" cy="685800"/>
          </a:xfrm>
          <a:prstGeom prst="straightConnector1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3800" name="Straight Arrow Connector 15">
            <a:extLst>
              <a:ext uri="{FF2B5EF4-FFF2-40B4-BE49-F238E27FC236}">
                <a16:creationId xmlns:a16="http://schemas.microsoft.com/office/drawing/2014/main" id="{D4731986-A311-AD27-1160-F6EAD0B51C45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1905000" y="4114800"/>
            <a:ext cx="381000" cy="342900"/>
          </a:xfrm>
          <a:prstGeom prst="straightConnector1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3801" name="TextBox 18">
            <a:extLst>
              <a:ext uri="{FF2B5EF4-FFF2-40B4-BE49-F238E27FC236}">
                <a16:creationId xmlns:a16="http://schemas.microsoft.com/office/drawing/2014/main" id="{DE688193-3402-3FA2-B2B5-F79189A06B4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875" y="4171950"/>
            <a:ext cx="150812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1400">
                <a:solidFill>
                  <a:schemeClr val="accent2"/>
                </a:solidFill>
                <a:latin typeface="Helvetica" pitchFamily="2" charset="0"/>
              </a:rPr>
              <a:t>Please elect me!</a:t>
            </a:r>
          </a:p>
        </p:txBody>
      </p:sp>
      <p:sp>
        <p:nvSpPr>
          <p:cNvPr id="33802" name="TextBox 19">
            <a:extLst>
              <a:ext uri="{FF2B5EF4-FFF2-40B4-BE49-F238E27FC236}">
                <a16:creationId xmlns:a16="http://schemas.microsoft.com/office/drawing/2014/main" id="{ED4BF5BA-79F3-F659-1883-0DC6CA431A4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00200" y="4114800"/>
            <a:ext cx="493713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1400">
                <a:solidFill>
                  <a:schemeClr val="accent2"/>
                </a:solidFill>
                <a:latin typeface="Helvetica" pitchFamily="2" charset="0"/>
              </a:rPr>
              <a:t>OK!</a:t>
            </a:r>
          </a:p>
        </p:txBody>
      </p:sp>
      <p:sp>
        <p:nvSpPr>
          <p:cNvPr id="33803" name="Rectangle 1026">
            <a:extLst>
              <a:ext uri="{FF2B5EF4-FFF2-40B4-BE49-F238E27FC236}">
                <a16:creationId xmlns:a16="http://schemas.microsoft.com/office/drawing/2014/main" id="{B0FE14E1-4EEC-CE08-36EC-307246B727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358775"/>
            <a:ext cx="82296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4000">
                <a:solidFill>
                  <a:schemeClr val="bg1"/>
                </a:solidFill>
                <a:latin typeface="Whitney-BlackSC" pitchFamily="1" charset="0"/>
              </a:rPr>
              <a:t>Phase 1 – </a:t>
            </a:r>
            <a:r>
              <a:rPr lang="en-US" altLang="en-US" sz="4000">
                <a:solidFill>
                  <a:srgbClr val="FFC000"/>
                </a:solidFill>
                <a:latin typeface="Whitney-BlackSC" pitchFamily="1" charset="0"/>
              </a:rPr>
              <a:t>election</a:t>
            </a:r>
          </a:p>
        </p:txBody>
      </p:sp>
      <p:sp>
        <p:nvSpPr>
          <p:cNvPr id="33804" name="Slide Number Placeholder 1">
            <a:extLst>
              <a:ext uri="{FF2B5EF4-FFF2-40B4-BE49-F238E27FC236}">
                <a16:creationId xmlns:a16="http://schemas.microsoft.com/office/drawing/2014/main" id="{6801D78C-9573-DE11-A189-EF03E374F7C1}"/>
              </a:ext>
            </a:extLst>
          </p:cNvPr>
          <p:cNvSpPr txBox="1">
            <a:spLocks/>
          </p:cNvSpPr>
          <p:nvPr/>
        </p:nvSpPr>
        <p:spPr bwMode="auto">
          <a:xfrm>
            <a:off x="8001000" y="4552950"/>
            <a:ext cx="990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1268413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1268413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1268413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1268413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1268413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12684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12684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12684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12684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/>
            <a:fld id="{00905371-6046-EE46-B5D0-C12B5C3AF1C4}" type="slidenum">
              <a:rPr lang="en-US" altLang="en-US">
                <a:latin typeface="Calibri" panose="020F0502020204030204" pitchFamily="34" charset="0"/>
              </a:rPr>
              <a:pPr algn="ctr" eaLnBrk="1" hangingPunct="1"/>
              <a:t>9</a:t>
            </a:fld>
            <a:endParaRPr lang="en-US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1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1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1913</TotalTime>
  <Words>1492</Words>
  <Application>Microsoft Macintosh PowerPoint</Application>
  <PresentationFormat>On-screen Show (16:9)</PresentationFormat>
  <Paragraphs>218</Paragraphs>
  <Slides>20</Slides>
  <Notes>19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8" baseType="lpstr">
      <vt:lpstr>ＭＳ Ｐゴシック</vt:lpstr>
      <vt:lpstr>Arial</vt:lpstr>
      <vt:lpstr>Calibri</vt:lpstr>
      <vt:lpstr>Helvetica</vt:lpstr>
      <vt:lpstr>Times New Roman</vt:lpstr>
      <vt:lpstr>Whitney BlackSC</vt:lpstr>
      <vt:lpstr>Whitney-BlackSC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Announcements</vt:lpstr>
      <vt:lpstr>Collect your Midterms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Dignan, Robert</dc:creator>
  <cp:lastModifiedBy>Indranil Gupta</cp:lastModifiedBy>
  <cp:revision>463</cp:revision>
  <cp:lastPrinted>1601-01-01T00:00:00Z</cp:lastPrinted>
  <dcterms:created xsi:type="dcterms:W3CDTF">2011-01-17T17:11:26Z</dcterms:created>
  <dcterms:modified xsi:type="dcterms:W3CDTF">2025-10-08T17:59:06Z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