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334" r:id="rId2"/>
    <p:sldId id="449" r:id="rId3"/>
    <p:sldId id="336" r:id="rId4"/>
    <p:sldId id="431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8" r:id="rId15"/>
    <p:sldId id="349" r:id="rId16"/>
    <p:sldId id="350" r:id="rId17"/>
    <p:sldId id="351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78" r:id="rId28"/>
    <p:sldId id="379" r:id="rId29"/>
    <p:sldId id="380" r:id="rId30"/>
    <p:sldId id="381" r:id="rId31"/>
    <p:sldId id="382" r:id="rId32"/>
    <p:sldId id="383" r:id="rId33"/>
    <p:sldId id="384" r:id="rId34"/>
    <p:sldId id="385" r:id="rId35"/>
    <p:sldId id="386" r:id="rId36"/>
    <p:sldId id="387" r:id="rId37"/>
    <p:sldId id="388" r:id="rId38"/>
    <p:sldId id="389" r:id="rId39"/>
    <p:sldId id="390" r:id="rId40"/>
    <p:sldId id="430" r:id="rId41"/>
    <p:sldId id="391" r:id="rId42"/>
    <p:sldId id="451" r:id="rId43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84898"/>
  </p:normalViewPr>
  <p:slideViewPr>
    <p:cSldViewPr>
      <p:cViewPr varScale="1">
        <p:scale>
          <a:sx n="101" d="100"/>
          <a:sy n="101" d="100"/>
        </p:scale>
        <p:origin x="1376" y="192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6012FD8-7817-D549-9450-C9986F2CEE98}" type="slidenum">
              <a:rPr lang="en-US" sz="1200">
                <a:latin typeface="Times New Roman" charset="0"/>
              </a:rPr>
              <a:pPr/>
              <a:t>10</a:t>
            </a:fld>
            <a:endParaRPr lang="en-US" sz="120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EA73AF8-0BC5-F440-9334-7CB36D37F7B8}" type="slidenum">
              <a:rPr lang="en-US" sz="1200">
                <a:latin typeface="Times New Roman" charset="0"/>
              </a:rPr>
              <a:pPr/>
              <a:t>11</a:t>
            </a:fld>
            <a:endParaRPr lang="en-US" sz="120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AD60F2F-60E3-5245-B422-5249E10F8E9A}" type="slidenum">
              <a:rPr lang="en-US" sz="1200">
                <a:latin typeface="Times New Roman" charset="0"/>
              </a:rPr>
              <a:pPr/>
              <a:t>12</a:t>
            </a:fld>
            <a:endParaRPr lang="en-US" sz="120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088DB7E-966D-E14D-9887-DF920CC04E73}" type="slidenum">
              <a:rPr lang="en-US" sz="1200">
                <a:latin typeface="Times New Roman" charset="0"/>
              </a:rPr>
              <a:pPr/>
              <a:t>14</a:t>
            </a:fld>
            <a:endParaRPr lang="en-US" sz="1200">
              <a:latin typeface="Times New Roman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2F3FDB-3D21-E04B-9892-7EBA6AD88736}" type="slidenum">
              <a:rPr lang="en-US" sz="1200">
                <a:latin typeface="Times New Roman" charset="0"/>
              </a:rPr>
              <a:pPr/>
              <a:t>15</a:t>
            </a:fld>
            <a:endParaRPr lang="en-US" sz="1200">
              <a:latin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73227F5-065D-B34E-91C4-986906CA9C0A}" type="slidenum">
              <a:rPr lang="en-US" sz="1200">
                <a:latin typeface="Times New Roman" charset="0"/>
              </a:rPr>
              <a:pPr/>
              <a:t>16</a:t>
            </a:fld>
            <a:endParaRPr lang="en-US" sz="1200">
              <a:latin typeface="Times New Roman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AC85E38-FAA0-3E49-9693-7D3EA04C1743}" type="slidenum">
              <a:rPr lang="en-US" sz="1200">
                <a:latin typeface="Times New Roman" charset="0"/>
              </a:rPr>
              <a:pPr/>
              <a:t>17</a:t>
            </a:fld>
            <a:endParaRPr lang="en-US" sz="1200">
              <a:latin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8D32CD0-F56A-BB4A-A1CB-9CB2A2E1AE5B}" type="slidenum">
              <a:rPr lang="en-US" sz="1200">
                <a:latin typeface="Times New Roman" charset="0"/>
              </a:rPr>
              <a:pPr/>
              <a:t>18</a:t>
            </a:fld>
            <a:endParaRPr lang="en-US" sz="1200">
              <a:latin typeface="Times New Roman" charset="0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356F49-EF69-3840-81B1-8CE7882C50AD}" type="slidenum">
              <a:rPr lang="en-US" sz="1200">
                <a:latin typeface="Times New Roman" charset="0"/>
              </a:rPr>
              <a:pPr/>
              <a:t>19</a:t>
            </a:fld>
            <a:endParaRPr lang="en-US" sz="120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>
            <a:extLst>
              <a:ext uri="{FF2B5EF4-FFF2-40B4-BE49-F238E27FC236}">
                <a16:creationId xmlns:a16="http://schemas.microsoft.com/office/drawing/2014/main" id="{8A45A0C1-4C7B-B284-BC02-ACBE0BD064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Notes Placeholder 2">
            <a:extLst>
              <a:ext uri="{FF2B5EF4-FFF2-40B4-BE49-F238E27FC236}">
                <a16:creationId xmlns:a16="http://schemas.microsoft.com/office/drawing/2014/main" id="{A588F3A6-9862-9690-B716-470A2EAD0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2883" name="Slide Number Placeholder 3">
            <a:extLst>
              <a:ext uri="{FF2B5EF4-FFF2-40B4-BE49-F238E27FC236}">
                <a16:creationId xmlns:a16="http://schemas.microsoft.com/office/drawing/2014/main" id="{462C05A6-7947-8D62-3E66-7D49250809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B89C716-3C04-624D-A25F-F59CEEBBF166}" type="slidenum">
              <a:rPr lang="en-US" altLang="en-US" sz="1300" smtClean="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DDAF01-7EBB-5B49-937F-1390B0B160DC}" type="slidenum">
              <a:rPr lang="en-US" sz="1200">
                <a:latin typeface="Times New Roman" charset="0"/>
              </a:rPr>
              <a:pPr/>
              <a:t>20</a:t>
            </a:fld>
            <a:endParaRPr lang="en-US" sz="120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2FC30D-7B9A-014E-82BE-C0BBC5363CE3}" type="slidenum">
              <a:rPr lang="en-US" sz="1200">
                <a:latin typeface="Times New Roman" charset="0"/>
              </a:rPr>
              <a:pPr/>
              <a:t>21</a:t>
            </a:fld>
            <a:endParaRPr lang="en-US" sz="120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1A6A4C4-D0A6-4B42-9275-B56E2B2CAD8B}" type="slidenum">
              <a:rPr lang="en-US" sz="1200">
                <a:latin typeface="Times New Roman" charset="0"/>
              </a:rPr>
              <a:pPr/>
              <a:t>22</a:t>
            </a:fld>
            <a:endParaRPr lang="en-US" sz="120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935AEC2-9A65-0A46-B1A5-4A9B31DF3B1D}" type="slidenum">
              <a:rPr lang="en-US" sz="1200">
                <a:latin typeface="Times New Roman" charset="0"/>
              </a:rPr>
              <a:pPr/>
              <a:t>23</a:t>
            </a:fld>
            <a:endParaRPr lang="en-US" sz="1200">
              <a:latin typeface="Times New Roman" charset="0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0F1F15E-C86C-8D4A-85AB-4F3C69804AE9}" type="slidenum">
              <a:rPr lang="en-US" sz="1200">
                <a:latin typeface="Times New Roman" charset="0"/>
              </a:rPr>
              <a:pPr/>
              <a:t>24</a:t>
            </a:fld>
            <a:endParaRPr lang="en-US" sz="1200">
              <a:latin typeface="Times New Roman" charset="0"/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55506A6-8954-F04C-999C-945778E607E8}" type="slidenum">
              <a:rPr lang="en-US" sz="1200">
                <a:latin typeface="Times New Roman" charset="0"/>
              </a:rPr>
              <a:pPr/>
              <a:t>25</a:t>
            </a:fld>
            <a:endParaRPr lang="en-US" sz="1200">
              <a:latin typeface="Times New Roman" charset="0"/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1DC152-BE35-954D-8CD7-EBC9EC3DE961}" type="slidenum">
              <a:rPr lang="en-US" sz="1200">
                <a:latin typeface="Times New Roman" charset="0"/>
              </a:rPr>
              <a:pPr/>
              <a:t>26</a:t>
            </a:fld>
            <a:endParaRPr lang="en-US" sz="1200">
              <a:latin typeface="Times New Roman" charset="0"/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5B9CA35-573D-6543-AE1E-DF5A90935594}" type="slidenum">
              <a:rPr lang="en-US" sz="1200">
                <a:latin typeface="Times New Roman" charset="0"/>
              </a:rPr>
              <a:pPr/>
              <a:t>27</a:t>
            </a:fld>
            <a:endParaRPr lang="en-US" sz="1200">
              <a:latin typeface="Times New Roman" charset="0"/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35715B-B1FA-794D-8915-C6F059705FAA}" type="slidenum">
              <a:rPr lang="en-US" sz="1200">
                <a:latin typeface="Times New Roman" charset="0"/>
              </a:rPr>
              <a:pPr/>
              <a:t>28</a:t>
            </a:fld>
            <a:endParaRPr lang="en-US" sz="1200">
              <a:latin typeface="Times New Roman" charset="0"/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AF7BF2A-80E9-C54C-999E-5C9105EE3658}" type="slidenum">
              <a:rPr lang="en-US" sz="1200">
                <a:latin typeface="Times New Roman" charset="0"/>
              </a:rPr>
              <a:pPr/>
              <a:t>29</a:t>
            </a:fld>
            <a:endParaRPr lang="en-US" sz="1200">
              <a:latin typeface="Times New Roman" charset="0"/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A7BE65E-F778-9B4C-9793-C48BDE7B3582}" type="slidenum">
              <a:rPr lang="en-US" sz="1200">
                <a:latin typeface="Times New Roman" charset="0"/>
              </a:rPr>
              <a:pPr/>
              <a:t>3</a:t>
            </a:fld>
            <a:endParaRPr lang="en-US" sz="120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904AB3A-9B9E-9C4A-9BE4-F90FB3874117}" type="slidenum">
              <a:rPr lang="en-US" sz="1200">
                <a:latin typeface="Times New Roman" charset="0"/>
              </a:rPr>
              <a:pPr/>
              <a:t>30</a:t>
            </a:fld>
            <a:endParaRPr lang="en-US" sz="1200">
              <a:latin typeface="Times New Roman" charset="0"/>
            </a:endParaRPr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E3AF6E0-CCE2-9F4D-8555-A0CA938AAA41}" type="slidenum">
              <a:rPr lang="en-US" sz="1200">
                <a:latin typeface="Times New Roman" charset="0"/>
              </a:rPr>
              <a:pPr/>
              <a:t>31</a:t>
            </a:fld>
            <a:endParaRPr lang="en-US" sz="1200">
              <a:latin typeface="Times New Roman" charset="0"/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9E31F9-CBD7-7F40-A40F-F6424886CF01}" type="slidenum">
              <a:rPr lang="en-US" sz="1200">
                <a:latin typeface="Times New Roman" charset="0"/>
              </a:rPr>
              <a:pPr/>
              <a:t>32</a:t>
            </a:fld>
            <a:endParaRPr lang="en-US" sz="120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0197013-0AD5-EC47-B1D9-74D339227C60}" type="slidenum">
              <a:rPr lang="en-US" sz="1200">
                <a:latin typeface="Times New Roman" charset="0"/>
              </a:rPr>
              <a:pPr/>
              <a:t>33</a:t>
            </a:fld>
            <a:endParaRPr lang="en-US" sz="1200">
              <a:latin typeface="Times New Roman" charset="0"/>
            </a:endParaRPr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83B81CE-8236-864D-A4D2-E6903EA95265}" type="slidenum">
              <a:rPr lang="en-US" sz="1200">
                <a:latin typeface="Times New Roman" charset="0"/>
              </a:rPr>
              <a:pPr/>
              <a:t>34</a:t>
            </a:fld>
            <a:endParaRPr lang="en-US" sz="1200">
              <a:latin typeface="Times New Roman" charset="0"/>
            </a:endParaRPr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7ADB2D-FF69-C94A-9808-DB68E6B5CF1F}" type="slidenum">
              <a:rPr lang="en-US" sz="1200">
                <a:latin typeface="Times New Roman" charset="0"/>
              </a:rPr>
              <a:pPr/>
              <a:t>35</a:t>
            </a:fld>
            <a:endParaRPr lang="en-US" sz="1200">
              <a:latin typeface="Times New Roman" charset="0"/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Why D contains at least one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 state (for each of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=0,1)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Consider an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 state E reachable from the red state.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E is in C, then E-&gt; e is in D and is an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 state in 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E is NOT in C, then e was applied during red-&gt;E, and so the red-&gt; E path must pass via D. Since D 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has no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bivalent states, E’s ANCESTOR that belongs in D must also be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-valent.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2052461-D7C1-1348-B14E-112CD9868427}" type="slidenum">
              <a:rPr lang="en-US" sz="1200">
                <a:latin typeface="Times New Roman" charset="0"/>
              </a:rPr>
              <a:pPr/>
              <a:t>36</a:t>
            </a:fld>
            <a:endParaRPr lang="en-US" sz="1200">
              <a:latin typeface="Times New Roman" charset="0"/>
            </a:endParaRPr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EC90D8F-C3EC-2A48-B8D8-E95F0B82A799}" type="slidenum">
              <a:rPr lang="en-US" sz="1200">
                <a:latin typeface="Times New Roman" charset="0"/>
              </a:rPr>
              <a:pPr/>
              <a:t>37</a:t>
            </a:fld>
            <a:endParaRPr lang="en-US" sz="1200">
              <a:latin typeface="Times New Roman" charset="0"/>
            </a:endParaRPr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9780E7-74FC-0C40-920B-425C87A57CD9}" type="slidenum">
              <a:rPr lang="en-US" sz="1200">
                <a:latin typeface="Times New Roman" charset="0"/>
              </a:rPr>
              <a:pPr/>
              <a:t>38</a:t>
            </a:fld>
            <a:endParaRPr lang="en-US" sz="1200">
              <a:latin typeface="Times New Roman" charset="0"/>
            </a:endParaRPr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13A0C3-57AE-D341-880F-8BA6B2CB4C7E}" type="slidenum">
              <a:rPr lang="en-US" sz="1200">
                <a:latin typeface="Times New Roman" charset="0"/>
              </a:rPr>
              <a:pPr/>
              <a:t>39</a:t>
            </a:fld>
            <a:endParaRPr lang="en-US" sz="1200">
              <a:latin typeface="Times New Roman" charset="0"/>
            </a:endParaRPr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A7BE65E-F778-9B4C-9793-C48BDE7B3582}" type="slidenum">
              <a:rPr lang="en-US" sz="1200">
                <a:latin typeface="Times New Roman" charset="0"/>
              </a:rPr>
              <a:pPr/>
              <a:t>4</a:t>
            </a:fld>
            <a:endParaRPr lang="en-US" sz="120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1880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697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40069DD-24EE-B54E-95CE-7E58FE3149A0}" type="slidenum">
              <a:rPr lang="en-US" sz="1200">
                <a:latin typeface="Times New Roman" charset="0"/>
              </a:rPr>
              <a:pPr/>
              <a:t>41</a:t>
            </a:fld>
            <a:endParaRPr lang="en-US" sz="1200">
              <a:latin typeface="Times New Roman" charset="0"/>
            </a:endParaRPr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>
            <a:extLst>
              <a:ext uri="{FF2B5EF4-FFF2-40B4-BE49-F238E27FC236}">
                <a16:creationId xmlns:a16="http://schemas.microsoft.com/office/drawing/2014/main" id="{8E1FCAA6-9883-B516-FA52-F2BA6504F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0" name="Notes Placeholder 2">
            <a:extLst>
              <a:ext uri="{FF2B5EF4-FFF2-40B4-BE49-F238E27FC236}">
                <a16:creationId xmlns:a16="http://schemas.microsoft.com/office/drawing/2014/main" id="{BCB79534-0621-E700-E155-71AF4F09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4931" name="Slide Number Placeholder 3">
            <a:extLst>
              <a:ext uri="{FF2B5EF4-FFF2-40B4-BE49-F238E27FC236}">
                <a16:creationId xmlns:a16="http://schemas.microsoft.com/office/drawing/2014/main" id="{19979F2B-60CE-0BF6-F557-3727225B3F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4E8E839-7EE2-454C-9E1A-A3EB3170251C}" type="slidenum">
              <a:rPr lang="en-US" altLang="en-US" sz="1300" smtClean="0"/>
              <a:pPr>
                <a:spcBef>
                  <a:spcPct val="0"/>
                </a:spcBef>
              </a:pPr>
              <a:t>42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FFB162C-407F-BF4A-A75E-2A902A850D6E}" type="slidenum">
              <a:rPr lang="en-US" sz="1200"/>
              <a:pPr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413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AA8CBF4-C0ED-5140-8F2F-3F4EF6AD3BE9}" type="slidenum">
              <a:rPr lang="en-US" sz="1200"/>
              <a:pPr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1330EB6-FA2C-4F4B-86E7-CAA3721C67CD}" type="slidenum">
              <a:rPr lang="en-US" sz="1200"/>
              <a:pPr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E3EE691-57F5-6D45-BEF6-7AE9D38152D6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1101AA-A09F-F546-8C33-6429404CC99E}" type="slidenum">
              <a:rPr lang="en-US" sz="1200"/>
              <a:pPr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0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8" y="292948"/>
            <a:ext cx="11685747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8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8" y="292948"/>
            <a:ext cx="11685747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208" y="1706881"/>
            <a:ext cx="5734672" cy="4827694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0283" y="1706881"/>
            <a:ext cx="5734672" cy="4827694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7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812" y="650240"/>
            <a:ext cx="11036539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73812" y="2113280"/>
            <a:ext cx="5410068" cy="43891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600283" y="2113280"/>
            <a:ext cx="5410068" cy="438912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49208" y="6662704"/>
            <a:ext cx="3029638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36256" y="6662704"/>
            <a:ext cx="4111652" cy="5079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05317" y="6662704"/>
            <a:ext cx="3029638" cy="507999"/>
          </a:xfrm>
          <a:prstGeom prst="rect">
            <a:avLst/>
          </a:prstGeom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E35B9B56-4BB6-5547-BB32-B4B786891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6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812E-561E-438A-81D3-22B6B9FAEA9A}" type="datetimeFigureOut">
              <a:rPr lang="en-US" smtClean="0"/>
              <a:t>10/8/25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>
                <a:solidFill>
                  <a:schemeClr val="tx2"/>
                </a:solidFill>
              </a:rPr>
              <a:t>Fall 2025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615281" y="4822613"/>
            <a:ext cx="9421258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3900" dirty="0"/>
              <a:t>w/ Aishwarya Ganesan</a:t>
            </a:r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15-A: Impossibility of Consensus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830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7682296" cy="509354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866059" indent="-866059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Many problems in distributed systems are 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equivalent to </a:t>
            </a:r>
            <a:r>
              <a:rPr lang="en-US" altLang="en-US" sz="4000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(or harder than)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consensus!</a:t>
            </a:r>
          </a:p>
          <a:p>
            <a:pPr marL="1407345" lvl="1" indent="-75780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Perfect Failure Detection</a:t>
            </a:r>
          </a:p>
          <a:p>
            <a:pPr marL="1407345" lvl="1" indent="-75780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Leader election (select exactly one leader, and every alive process knows about it)</a:t>
            </a:r>
          </a:p>
          <a:p>
            <a:pPr marL="1407345" lvl="1" indent="-75780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Agreement (harder than consensus)</a:t>
            </a:r>
          </a:p>
          <a:p>
            <a:pPr marL="866059" indent="-866059">
              <a:lnSpc>
                <a:spcPct val="120000"/>
              </a:lnSpc>
              <a:defRPr/>
            </a:pPr>
            <a:endParaRPr lang="en-US" altLang="en-US" sz="34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866059" indent="-866059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So consensus is a very important problem, and solving it would be really useful!</a:t>
            </a:r>
          </a:p>
          <a:p>
            <a:pPr marL="866059" indent="-866059">
              <a:lnSpc>
                <a:spcPct val="120000"/>
              </a:lnSpc>
              <a:defRPr/>
            </a:pPr>
            <a:endParaRPr lang="en-US" altLang="en-US" sz="40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866059" indent="-866059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So, is there a solution to Consensus?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Why is it Important?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53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7574095" cy="538028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40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Synchronous System Model and </a:t>
            </a:r>
            <a:r>
              <a:rPr lang="en-US" sz="3400">
                <a:solidFill>
                  <a:srgbClr val="FF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Asynchronous System Model</a:t>
            </a:r>
            <a:endParaRPr lang="en-US" sz="3400">
              <a:solidFill>
                <a:srgbClr val="0080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/>
            <a:r>
              <a:rPr lang="en-US" sz="340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</a:t>
            </a:r>
            <a:r>
              <a:rPr lang="en-US" sz="280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ynchronous 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Distributed System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Each message is received within bounded time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Drift of each process</a:t>
            </a:r>
            <a:r>
              <a:rPr lang="ja-JP" altLang="en-US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ea typeface="ＭＳ Ｐゴシック" charset="0"/>
                <a:cs typeface="Times New Roman" charset="0"/>
              </a:rPr>
              <a:t> local clock has a known bound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Each step in a process takes lb &lt; time &lt; ub</a:t>
            </a:r>
          </a:p>
          <a:p>
            <a:pPr lvl="1" eaLnBrk="1" hangingPunct="1">
              <a:buClr>
                <a:schemeClr val="hlink"/>
              </a:buClr>
              <a:buFont typeface="Wingdings" charset="0"/>
              <a:buNone/>
            </a:pPr>
            <a:r>
              <a:rPr lang="en-US" i="1">
                <a:latin typeface="Times New Roman" charset="0"/>
                <a:ea typeface="ＭＳ Ｐゴシック" charset="0"/>
                <a:cs typeface="Times New Roman" charset="0"/>
              </a:rPr>
              <a:t>E.g., A collection of processors connected by a communication bus, e.g., a Cray supercomputer or a multicore machine</a:t>
            </a:r>
          </a:p>
          <a:p>
            <a:pPr lvl="1" eaLnBrk="1" hangingPunct="1">
              <a:buClr>
                <a:schemeClr val="hlink"/>
              </a:buClr>
              <a:buFont typeface="Wingdings" charset="0"/>
              <a:buNone/>
            </a:pPr>
            <a:endParaRPr lang="en-US" i="1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514773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3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Two Different Models of Distributed Systems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37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8006901" cy="538028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chemeClr val="hlink"/>
              </a:buClr>
            </a:pPr>
            <a:r>
              <a:rPr lang="en-US" sz="2800">
                <a:solidFill>
                  <a:srgbClr val="FF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Asynchronous</a:t>
            </a:r>
            <a:r>
              <a:rPr lang="en-US" sz="28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Distributed System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No bounds on process execution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The drift rate of a clock is arbitrary </a:t>
            </a:r>
          </a:p>
          <a:p>
            <a:pPr lvl="1" eaLnBrk="1" hangingPunct="1">
              <a:buClr>
                <a:schemeClr val="hlink"/>
              </a:buClr>
            </a:pPr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 No bounds on message transmission delays</a:t>
            </a:r>
          </a:p>
          <a:p>
            <a:pPr lvl="1" eaLnBrk="1" hangingPunct="1">
              <a:buFont typeface="Wingdings" charset="0"/>
              <a:buNone/>
            </a:pPr>
            <a:r>
              <a:rPr lang="en-US" i="1">
                <a:latin typeface="Times New Roman" charset="0"/>
                <a:ea typeface="ＭＳ Ｐゴシック" charset="0"/>
                <a:cs typeface="Times New Roman" charset="0"/>
              </a:rPr>
              <a:t>E.g., The Internet is an asynchronous distributed system, so are ad-hoc and sensor networks</a:t>
            </a:r>
          </a:p>
          <a:p>
            <a:pPr eaLnBrk="1" hangingPunct="1">
              <a:buFont typeface="Wingdings" charset="0"/>
              <a:buChar char="q"/>
            </a:pP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This is a more </a:t>
            </a:r>
            <a:r>
              <a:rPr lang="en-US" sz="2800" i="1" u="sng">
                <a:latin typeface="Times New Roman" charset="0"/>
                <a:ea typeface="ＭＳ Ｐゴシック" charset="0"/>
                <a:cs typeface="Times New Roman" charset="0"/>
              </a:rPr>
              <a:t>general (and thus challenging)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 model than the synchronous system model. A protocol for an asynchronous system will also work for a synchronous system (but not vice-versa)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514773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3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Asynchronous System Model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625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805" y="1706880"/>
            <a:ext cx="8439706" cy="48768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In the synchronous system model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Consensus is solvable</a:t>
            </a:r>
          </a:p>
          <a:p>
            <a:pPr lvl="1">
              <a:lnSpc>
                <a:spcPct val="120000"/>
              </a:lnSpc>
            </a:pPr>
            <a:endParaRPr lang="en-US" sz="2300" dirty="0">
              <a:solidFill>
                <a:srgbClr val="0080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In the asynchronous system model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Times New Roman" charset="0"/>
              </a:rPr>
              <a:t>Consensus is impossible to solve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Whatever protocol/algorithm you suggest, there is always a worst-case possible execution (with failures and message delays) that prevents the system from reaching consensus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Powerful result (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see the FLP proof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Subsequently, </a:t>
            </a:r>
            <a:r>
              <a:rPr lang="en-US" sz="2300" u="sng" dirty="0">
                <a:latin typeface="Times New Roman" charset="0"/>
                <a:ea typeface="ＭＳ Ｐゴシック" charset="0"/>
                <a:cs typeface="Times New Roman" charset="0"/>
              </a:rPr>
              <a:t>safe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or </a:t>
            </a:r>
            <a:r>
              <a:rPr lang="en-US" sz="2300" u="sng" dirty="0">
                <a:latin typeface="Times New Roman" charset="0"/>
                <a:ea typeface="ＭＳ Ｐゴシック" charset="0"/>
                <a:cs typeface="Times New Roman" charset="0"/>
              </a:rPr>
              <a:t>probabilistic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solutions have become quite popular to consensus or related problems. </a:t>
            </a: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Possible or Not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24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140373"/>
            <a:ext cx="8331505" cy="509354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sz="3700" dirty="0">
                <a:latin typeface="Times New Roman" charset="0"/>
                <a:ea typeface="ＭＳ Ｐゴシック" charset="0"/>
                <a:cs typeface="Times New Roman" charset="0"/>
              </a:rPr>
              <a:t>Uh, what</a:t>
            </a:r>
            <a:r>
              <a:rPr lang="ja-JP" altLang="en-US" sz="3700" dirty="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3700" dirty="0">
                <a:latin typeface="Times New Roman" charset="0"/>
                <a:ea typeface="ＭＳ Ｐゴシック" charset="0"/>
                <a:cs typeface="Times New Roman" charset="0"/>
              </a:rPr>
              <a:t>s the </a:t>
            </a:r>
            <a:r>
              <a:rPr lang="en-US" altLang="ja-JP" sz="3700" b="1" dirty="0">
                <a:latin typeface="Times New Roman" charset="0"/>
                <a:ea typeface="ＭＳ Ｐゴシック" charset="0"/>
                <a:cs typeface="Times New Roman" charset="0"/>
              </a:rPr>
              <a:t>system model</a:t>
            </a:r>
            <a:r>
              <a:rPr lang="en-US" altLang="ja-JP" sz="3700" dirty="0">
                <a:latin typeface="Times New Roman" charset="0"/>
                <a:ea typeface="ＭＳ Ｐゴシック" charset="0"/>
                <a:cs typeface="Times New Roman" charset="0"/>
              </a:rPr>
              <a:t>? (assumptions!)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37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Synchronous system</a:t>
            </a:r>
            <a:r>
              <a:rPr lang="en-US" sz="3700" dirty="0">
                <a:latin typeface="Times New Roman" charset="0"/>
                <a:ea typeface="ＭＳ Ｐゴシック" charset="0"/>
                <a:cs typeface="Times New Roman" charset="0"/>
              </a:rPr>
              <a:t>: bounds on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Message delays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Upper bound on clock drift rates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Max time for each process step</a:t>
            </a:r>
          </a:p>
          <a:p>
            <a:pPr lvl="1" eaLnBrk="1" hangingPunct="1">
              <a:lnSpc>
                <a:spcPct val="110000"/>
              </a:lnSpc>
              <a:buFontTx/>
              <a:buNone/>
              <a:defRPr/>
            </a:pPr>
            <a:r>
              <a:rPr lang="en-US" sz="3100" dirty="0">
                <a:latin typeface="Times New Roman" charset="0"/>
                <a:ea typeface="ＭＳ Ｐゴシック" charset="0"/>
                <a:cs typeface="Times New Roman" charset="0"/>
              </a:rPr>
              <a:t>e.g., multiprocessor (common clock across processors)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3700" dirty="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Processes can fail by stopping (fail-stop or crash failures)</a:t>
            </a:r>
          </a:p>
          <a:p>
            <a:pPr eaLnBrk="1" hangingPunct="1">
              <a:lnSpc>
                <a:spcPct val="110000"/>
              </a:lnSpc>
              <a:defRPr/>
            </a:pPr>
            <a:endParaRPr lang="en-US" sz="3700" dirty="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9938" name="Rectangle 1026"/>
          <p:cNvSpPr txBox="1">
            <a:spLocks noChangeArrowheads="1"/>
          </p:cNvSpPr>
          <p:nvPr/>
        </p:nvSpPr>
        <p:spPr bwMode="auto">
          <a:xfrm>
            <a:off x="757409" y="406400"/>
            <a:ext cx="11685747" cy="111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5700">
                <a:solidFill>
                  <a:schemeClr val="bg1"/>
                </a:solidFill>
                <a:latin typeface="Whitney-BlackSC" charset="0"/>
              </a:rPr>
              <a:t>Let’s Try to Solve Consensus!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267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140373"/>
            <a:ext cx="8331505" cy="509354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marL="405965" indent="-405965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For a system with at most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f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processes crashing</a:t>
            </a:r>
          </a:p>
          <a:p>
            <a:pPr marL="974316" lvl="1" indent="-324772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All processes are synchronized and operate in </a:t>
            </a:r>
            <a:r>
              <a:rPr lang="ja-JP" altLang="en-US" sz="2300" dirty="0">
                <a:latin typeface="Times New Roman" charset="0"/>
                <a:ea typeface="ＭＳ Ｐゴシック" charset="0"/>
                <a:cs typeface="Times New Roman" charset="0"/>
              </a:rPr>
              <a:t>“</a:t>
            </a:r>
            <a:r>
              <a:rPr lang="en-US" altLang="ja-JP" sz="2300" dirty="0">
                <a:latin typeface="Times New Roman" charset="0"/>
                <a:ea typeface="ＭＳ Ｐゴシック" charset="0"/>
                <a:cs typeface="Times New Roman" charset="0"/>
              </a:rPr>
              <a:t>rounds</a:t>
            </a:r>
            <a:r>
              <a:rPr lang="ja-JP" altLang="en-US" sz="2300" dirty="0">
                <a:latin typeface="Times New Roman" charset="0"/>
                <a:ea typeface="ＭＳ Ｐゴシック" charset="0"/>
                <a:cs typeface="Times New Roman" charset="0"/>
              </a:rPr>
              <a:t>”</a:t>
            </a:r>
            <a:r>
              <a:rPr lang="en-US" altLang="ja-JP" sz="2300" dirty="0">
                <a:latin typeface="Times New Roman" charset="0"/>
                <a:ea typeface="ＭＳ Ｐゴシック" charset="0"/>
                <a:cs typeface="Times New Roman" charset="0"/>
              </a:rPr>
              <a:t> of time. Round length &gt;&gt; max transmission delay.</a:t>
            </a:r>
          </a:p>
          <a:p>
            <a:pPr marL="974316" lvl="1" indent="-324772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the algorithm proceeds in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f+1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rounds (with timeout), using reliable communication to all members </a:t>
            </a:r>
          </a:p>
          <a:p>
            <a:pPr marL="974316" lvl="1" indent="-324772">
              <a:lnSpc>
                <a:spcPct val="90000"/>
              </a:lnSpc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i="1" dirty="0" err="1">
                <a:latin typeface="Times New Roman" charset="0"/>
                <a:ea typeface="ＭＳ Ｐゴシック" charset="0"/>
                <a:cs typeface="Times New Roman" charset="0"/>
              </a:rPr>
              <a:t>Values</a:t>
            </a:r>
            <a:r>
              <a:rPr lang="en-US" sz="2300" i="1" baseline="30000" dirty="0" err="1">
                <a:latin typeface="Times New Roman" charset="0"/>
                <a:ea typeface="ＭＳ Ｐゴシック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: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the set of proposed values known to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300" i="1" baseline="-25000" dirty="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 at the beginning of round </a:t>
            </a:r>
            <a:r>
              <a:rPr lang="en-US" sz="2300" i="1" dirty="0">
                <a:latin typeface="Times New Roman" charset="0"/>
                <a:ea typeface="ＭＳ Ｐゴシック" charset="0"/>
                <a:cs typeface="Times New Roman" charset="0"/>
              </a:rPr>
              <a:t>r</a:t>
            </a: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.</a:t>
            </a:r>
            <a:endParaRPr lang="en-US" sz="2300" baseline="-25000" dirty="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1986" name="Rectangle 1026"/>
          <p:cNvSpPr txBox="1">
            <a:spLocks noChangeArrowheads="1"/>
          </p:cNvSpPr>
          <p:nvPr/>
        </p:nvSpPr>
        <p:spPr bwMode="auto">
          <a:xfrm>
            <a:off x="757409" y="406400"/>
            <a:ext cx="11685747" cy="111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5700">
                <a:solidFill>
                  <a:schemeClr val="bg1"/>
                </a:solidFill>
                <a:latin typeface="Whitney-BlackSC" charset="0"/>
              </a:rPr>
              <a:t>Consensus in Synchronous Systems</a:t>
            </a:r>
          </a:p>
        </p:txBody>
      </p:sp>
      <p:cxnSp>
        <p:nvCxnSpPr>
          <p:cNvPr id="41987" name="Straight Arrow Connector 4"/>
          <p:cNvCxnSpPr>
            <a:cxnSpLocks noChangeShapeType="1"/>
          </p:cNvCxnSpPr>
          <p:nvPr/>
        </p:nvCxnSpPr>
        <p:spPr bwMode="auto">
          <a:xfrm>
            <a:off x="1514819" y="5852160"/>
            <a:ext cx="681668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88" name="Straight Arrow Connector 5"/>
          <p:cNvCxnSpPr>
            <a:cxnSpLocks noChangeShapeType="1"/>
          </p:cNvCxnSpPr>
          <p:nvPr/>
        </p:nvCxnSpPr>
        <p:spPr bwMode="auto">
          <a:xfrm>
            <a:off x="1514819" y="6339840"/>
            <a:ext cx="681668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89" name="Straight Arrow Connector 6"/>
          <p:cNvCxnSpPr>
            <a:cxnSpLocks noChangeShapeType="1"/>
          </p:cNvCxnSpPr>
          <p:nvPr/>
        </p:nvCxnSpPr>
        <p:spPr bwMode="auto">
          <a:xfrm>
            <a:off x="1514819" y="6827520"/>
            <a:ext cx="681668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0" name="Straight Arrow Connector 9"/>
          <p:cNvCxnSpPr>
            <a:cxnSpLocks noChangeShapeType="1"/>
          </p:cNvCxnSpPr>
          <p:nvPr/>
        </p:nvCxnSpPr>
        <p:spPr bwMode="auto">
          <a:xfrm>
            <a:off x="1839423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1" name="Straight Arrow Connector 11"/>
          <p:cNvCxnSpPr>
            <a:cxnSpLocks noChangeShapeType="1"/>
          </p:cNvCxnSpPr>
          <p:nvPr/>
        </p:nvCxnSpPr>
        <p:spPr bwMode="auto">
          <a:xfrm>
            <a:off x="1839423" y="5852160"/>
            <a:ext cx="541007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2" name="Straight Arrow Connector 12"/>
          <p:cNvCxnSpPr>
            <a:cxnSpLocks noChangeShapeType="1"/>
          </p:cNvCxnSpPr>
          <p:nvPr/>
        </p:nvCxnSpPr>
        <p:spPr bwMode="auto">
          <a:xfrm>
            <a:off x="2705034" y="6366934"/>
            <a:ext cx="324604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1993" name="Straight Arrow Connector 15"/>
          <p:cNvCxnSpPr>
            <a:cxnSpLocks noChangeShapeType="1"/>
          </p:cNvCxnSpPr>
          <p:nvPr/>
        </p:nvCxnSpPr>
        <p:spPr bwMode="auto">
          <a:xfrm flipV="1">
            <a:off x="2705034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1994" name="TextBox 19"/>
          <p:cNvSpPr txBox="1">
            <a:spLocks noChangeArrowheads="1"/>
          </p:cNvSpPr>
          <p:nvPr/>
        </p:nvSpPr>
        <p:spPr bwMode="auto">
          <a:xfrm>
            <a:off x="2164027" y="5283201"/>
            <a:ext cx="1226282" cy="43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Round 1</a:t>
            </a:r>
          </a:p>
        </p:txBody>
      </p:sp>
      <p:cxnSp>
        <p:nvCxnSpPr>
          <p:cNvPr id="41995" name="Straight Connector 2"/>
          <p:cNvCxnSpPr>
            <a:cxnSpLocks noChangeShapeType="1"/>
          </p:cNvCxnSpPr>
          <p:nvPr/>
        </p:nvCxnSpPr>
        <p:spPr bwMode="auto">
          <a:xfrm>
            <a:off x="3787048" y="5283200"/>
            <a:ext cx="0" cy="19507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996" name="Straight Connector 23"/>
          <p:cNvCxnSpPr>
            <a:cxnSpLocks noChangeShapeType="1"/>
          </p:cNvCxnSpPr>
          <p:nvPr/>
        </p:nvCxnSpPr>
        <p:spPr bwMode="auto">
          <a:xfrm>
            <a:off x="7249491" y="5283200"/>
            <a:ext cx="0" cy="19507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1997" name="TextBox 19"/>
          <p:cNvSpPr txBox="1">
            <a:spLocks noChangeArrowheads="1"/>
          </p:cNvSpPr>
          <p:nvPr/>
        </p:nvSpPr>
        <p:spPr bwMode="auto">
          <a:xfrm>
            <a:off x="4977263" y="5283201"/>
            <a:ext cx="1226282" cy="43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Round 2</a:t>
            </a:r>
          </a:p>
        </p:txBody>
      </p:sp>
      <p:sp>
        <p:nvSpPr>
          <p:cNvPr id="41998" name="TextBox 19"/>
          <p:cNvSpPr txBox="1">
            <a:spLocks noChangeArrowheads="1"/>
          </p:cNvSpPr>
          <p:nvPr/>
        </p:nvSpPr>
        <p:spPr bwMode="auto">
          <a:xfrm>
            <a:off x="7574095" y="5283201"/>
            <a:ext cx="1226282" cy="438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Helvetica" charset="0"/>
              </a:rPr>
              <a:t>Round 3</a:t>
            </a:r>
          </a:p>
        </p:txBody>
      </p:sp>
      <p:cxnSp>
        <p:nvCxnSpPr>
          <p:cNvPr id="41999" name="Straight Arrow Connector 12"/>
          <p:cNvCxnSpPr>
            <a:cxnSpLocks noChangeShapeType="1"/>
          </p:cNvCxnSpPr>
          <p:nvPr/>
        </p:nvCxnSpPr>
        <p:spPr bwMode="auto">
          <a:xfrm flipV="1">
            <a:off x="2596833" y="5825067"/>
            <a:ext cx="973812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0" name="Straight Arrow Connector 12"/>
          <p:cNvCxnSpPr>
            <a:cxnSpLocks noChangeShapeType="1"/>
          </p:cNvCxnSpPr>
          <p:nvPr/>
        </p:nvCxnSpPr>
        <p:spPr bwMode="auto">
          <a:xfrm flipV="1">
            <a:off x="2596832" y="6366934"/>
            <a:ext cx="757410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1" name="Straight Arrow Connector 9"/>
          <p:cNvCxnSpPr>
            <a:cxnSpLocks noChangeShapeType="1"/>
          </p:cNvCxnSpPr>
          <p:nvPr/>
        </p:nvCxnSpPr>
        <p:spPr bwMode="auto">
          <a:xfrm>
            <a:off x="4544457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2" name="Straight Arrow Connector 11"/>
          <p:cNvCxnSpPr>
            <a:cxnSpLocks noChangeShapeType="1"/>
          </p:cNvCxnSpPr>
          <p:nvPr/>
        </p:nvCxnSpPr>
        <p:spPr bwMode="auto">
          <a:xfrm>
            <a:off x="4544457" y="5852160"/>
            <a:ext cx="541007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3" name="Straight Arrow Connector 12"/>
          <p:cNvCxnSpPr>
            <a:cxnSpLocks noChangeShapeType="1"/>
          </p:cNvCxnSpPr>
          <p:nvPr/>
        </p:nvCxnSpPr>
        <p:spPr bwMode="auto">
          <a:xfrm>
            <a:off x="6383880" y="6366934"/>
            <a:ext cx="324604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4" name="Straight Arrow Connector 15"/>
          <p:cNvCxnSpPr>
            <a:cxnSpLocks noChangeShapeType="1"/>
          </p:cNvCxnSpPr>
          <p:nvPr/>
        </p:nvCxnSpPr>
        <p:spPr bwMode="auto">
          <a:xfrm flipV="1">
            <a:off x="6383880" y="5852160"/>
            <a:ext cx="541007" cy="48768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5" name="Straight Arrow Connector 12"/>
          <p:cNvCxnSpPr>
            <a:cxnSpLocks noChangeShapeType="1"/>
          </p:cNvCxnSpPr>
          <p:nvPr/>
        </p:nvCxnSpPr>
        <p:spPr bwMode="auto">
          <a:xfrm flipV="1">
            <a:off x="5301867" y="5825067"/>
            <a:ext cx="973812" cy="9753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6" name="Straight Arrow Connector 12"/>
          <p:cNvCxnSpPr>
            <a:cxnSpLocks noChangeShapeType="1"/>
          </p:cNvCxnSpPr>
          <p:nvPr/>
        </p:nvCxnSpPr>
        <p:spPr bwMode="auto">
          <a:xfrm flipV="1">
            <a:off x="5301866" y="6366934"/>
            <a:ext cx="757410" cy="433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25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ChangeArrowheads="1"/>
          </p:cNvSpPr>
          <p:nvPr/>
        </p:nvSpPr>
        <p:spPr bwMode="auto">
          <a:xfrm>
            <a:off x="757410" y="1923627"/>
            <a:ext cx="11162773" cy="594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811" tIns="65406" rIns="130811" bIns="65406"/>
          <a:lstStyle/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cs typeface="Times New Roman" charset="0"/>
              </a:rPr>
              <a:t>For a system with at most </a:t>
            </a:r>
            <a:r>
              <a:rPr lang="en-US" sz="2300" i="1" dirty="0">
                <a:latin typeface="Times New Roman" charset="0"/>
                <a:cs typeface="Times New Roman" charset="0"/>
              </a:rPr>
              <a:t>f</a:t>
            </a:r>
            <a:r>
              <a:rPr lang="en-US" sz="2300" dirty="0">
                <a:latin typeface="Times New Roman" charset="0"/>
                <a:cs typeface="Times New Roman" charset="0"/>
              </a:rPr>
              <a:t> processes crashing</a:t>
            </a:r>
          </a:p>
          <a:p>
            <a:pPr marL="974316" lvl="1" indent="-324772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cs typeface="Times New Roman" charset="0"/>
              </a:rPr>
              <a:t>All processes are synchronized and operate in </a:t>
            </a:r>
            <a:r>
              <a:rPr lang="ja-JP" altLang="en-US" sz="2300" dirty="0">
                <a:latin typeface="Times New Roman" charset="0"/>
                <a:cs typeface="Times New Roman" charset="0"/>
              </a:rPr>
              <a:t>“</a:t>
            </a:r>
            <a:r>
              <a:rPr lang="en-US" altLang="ja-JP" sz="2300" dirty="0">
                <a:latin typeface="Times New Roman" charset="0"/>
                <a:cs typeface="Times New Roman" charset="0"/>
              </a:rPr>
              <a:t>rounds</a:t>
            </a:r>
            <a:r>
              <a:rPr lang="ja-JP" altLang="en-US" sz="2300" dirty="0">
                <a:latin typeface="Times New Roman" charset="0"/>
                <a:cs typeface="Times New Roman" charset="0"/>
              </a:rPr>
              <a:t>”</a:t>
            </a:r>
            <a:r>
              <a:rPr lang="en-US" altLang="ja-JP" sz="2300" dirty="0">
                <a:latin typeface="Times New Roman" charset="0"/>
                <a:cs typeface="Times New Roman" charset="0"/>
              </a:rPr>
              <a:t> of time</a:t>
            </a:r>
          </a:p>
          <a:p>
            <a:pPr marL="974316" lvl="1" indent="-324772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dirty="0">
                <a:latin typeface="Times New Roman" charset="0"/>
                <a:cs typeface="Times New Roman" charset="0"/>
              </a:rPr>
              <a:t>the algorithm proceeds in </a:t>
            </a:r>
            <a:r>
              <a:rPr lang="en-US" sz="2300" i="1" dirty="0">
                <a:latin typeface="Times New Roman" charset="0"/>
                <a:cs typeface="Times New Roman" charset="0"/>
              </a:rPr>
              <a:t>f+1</a:t>
            </a:r>
            <a:r>
              <a:rPr lang="en-US" sz="2300" dirty="0">
                <a:latin typeface="Times New Roman" charset="0"/>
                <a:cs typeface="Times New Roman" charset="0"/>
              </a:rPr>
              <a:t> rounds (with timeout), using reliable communication to all members. </a:t>
            </a:r>
            <a:r>
              <a:rPr lang="en-US" altLang="ja-JP" sz="2300" dirty="0">
                <a:latin typeface="Times New Roman" charset="0"/>
                <a:ea typeface="ＭＳ Ｐゴシック" charset="0"/>
                <a:cs typeface="Times New Roman" charset="0"/>
              </a:rPr>
              <a:t>Round length &gt;&gt; max transmission delay.</a:t>
            </a:r>
            <a:r>
              <a:rPr lang="en-US" sz="2300" dirty="0">
                <a:latin typeface="Times New Roman" charset="0"/>
                <a:cs typeface="Times New Roman" charset="0"/>
              </a:rPr>
              <a:t> </a:t>
            </a:r>
          </a:p>
          <a:p>
            <a:pPr marL="974316" lvl="1" indent="-324772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-"/>
            </a:pPr>
            <a:r>
              <a:rPr lang="en-US" sz="2300" i="1" dirty="0" err="1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 err="1">
                <a:latin typeface="Times New Roman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:</a:t>
            </a:r>
            <a:r>
              <a:rPr lang="en-US" sz="2300" dirty="0">
                <a:latin typeface="Times New Roman" charset="0"/>
                <a:cs typeface="Times New Roman" charset="0"/>
              </a:rPr>
              <a:t> the set of proposed values known to </a:t>
            </a:r>
            <a:r>
              <a:rPr lang="en-US" sz="2300" i="1" dirty="0">
                <a:latin typeface="Times New Roman" charset="0"/>
                <a:cs typeface="Times New Roman" charset="0"/>
              </a:rPr>
              <a:t>p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at the beginning of round </a:t>
            </a:r>
            <a:r>
              <a:rPr lang="en-US" sz="2300" i="1" dirty="0">
                <a:latin typeface="Times New Roman" charset="0"/>
                <a:cs typeface="Times New Roman" charset="0"/>
              </a:rPr>
              <a:t>r</a:t>
            </a:r>
            <a:r>
              <a:rPr lang="en-US" sz="2300" dirty="0">
                <a:latin typeface="Times New Roman" charset="0"/>
                <a:cs typeface="Times New Roman" charset="0"/>
              </a:rPr>
              <a:t>.</a:t>
            </a:r>
            <a:endParaRPr lang="en-US" sz="2300" baseline="-25000" dirty="0">
              <a:latin typeface="Times New Roman" charset="0"/>
              <a:cs typeface="Times New Roman" charset="0"/>
            </a:endParaRP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- Initially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0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 = {}</a:t>
            </a:r>
            <a:r>
              <a:rPr lang="en-US" sz="2300" dirty="0">
                <a:latin typeface="Times New Roman" charset="0"/>
                <a:cs typeface="Times New Roman" charset="0"/>
              </a:rPr>
              <a:t> ;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 = {v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}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 for round = 1 to </a:t>
            </a:r>
            <a:r>
              <a:rPr lang="en-US" sz="2300" i="1" dirty="0">
                <a:latin typeface="Times New Roman" charset="0"/>
                <a:cs typeface="Times New Roman" charset="0"/>
              </a:rPr>
              <a:t>f+1</a:t>
            </a:r>
            <a:r>
              <a:rPr lang="en-US" sz="2300" dirty="0">
                <a:latin typeface="Times New Roman" charset="0"/>
                <a:cs typeface="Times New Roman" charset="0"/>
              </a:rPr>
              <a:t> do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	</a:t>
            </a:r>
            <a:r>
              <a:rPr lang="en-US" sz="2300" dirty="0">
                <a:solidFill>
                  <a:srgbClr val="FF3300"/>
                </a:solidFill>
                <a:latin typeface="Times New Roman" charset="0"/>
                <a:cs typeface="Times New Roman" charset="0"/>
              </a:rPr>
              <a:t>multicast</a:t>
            </a:r>
            <a:r>
              <a:rPr lang="en-US" sz="2300" dirty="0">
                <a:latin typeface="Times New Roman" charset="0"/>
                <a:cs typeface="Times New Roman" charset="0"/>
              </a:rPr>
              <a:t> (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 err="1">
                <a:latin typeface="Times New Roman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i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</a:rPr>
              <a:t>– 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r-1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) // iterate through processes, send each a message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	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r+1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  <a:sym typeface="Wingdings" charset="0"/>
              </a:rPr>
              <a:t> </a:t>
            </a:r>
            <a:r>
              <a:rPr lang="en-US" sz="2300" i="1" dirty="0" err="1">
                <a:latin typeface="Times New Roman" charset="0"/>
                <a:cs typeface="Times New Roman" charset="0"/>
              </a:rPr>
              <a:t>Values</a:t>
            </a:r>
            <a:r>
              <a:rPr lang="en-US" sz="2300" i="1" baseline="30000" dirty="0" err="1">
                <a:latin typeface="Times New Roman" charset="0"/>
                <a:cs typeface="Times New Roman" charset="0"/>
              </a:rPr>
              <a:t>r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i</a:t>
            </a:r>
            <a:endParaRPr lang="en-US" sz="2300" baseline="-25000" dirty="0">
              <a:latin typeface="Times New Roman" charset="0"/>
              <a:cs typeface="Times New Roman" charset="0"/>
            </a:endParaRP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baseline="-25000" dirty="0">
                <a:latin typeface="Times New Roman" charset="0"/>
                <a:cs typeface="Times New Roman" charset="0"/>
              </a:rPr>
              <a:t>	   	</a:t>
            </a:r>
            <a:r>
              <a:rPr lang="en-US" sz="2300" dirty="0">
                <a:latin typeface="Times New Roman" charset="0"/>
                <a:cs typeface="Times New Roman" charset="0"/>
              </a:rPr>
              <a:t>for each </a:t>
            </a:r>
            <a:r>
              <a:rPr lang="en-US" sz="2300" i="1" dirty="0" err="1">
                <a:latin typeface="Times New Roman" charset="0"/>
                <a:cs typeface="Times New Roman" charset="0"/>
              </a:rPr>
              <a:t>V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j</a:t>
            </a:r>
            <a:r>
              <a:rPr lang="en-US" sz="2300" baseline="-250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</a:rPr>
              <a:t>received 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	      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r+1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= 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 dirty="0">
                <a:latin typeface="Times New Roman" charset="0"/>
                <a:cs typeface="Times New Roman" charset="0"/>
              </a:rPr>
              <a:t>r+1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 </a:t>
            </a:r>
            <a:r>
              <a:rPr lang="en-US" sz="2300" baseline="-25000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  <a:sym typeface="Symbol" charset="0"/>
              </a:rPr>
              <a:t> </a:t>
            </a:r>
            <a:r>
              <a:rPr lang="en-US" sz="2300" i="1" dirty="0" err="1">
                <a:latin typeface="Times New Roman" charset="0"/>
                <a:cs typeface="Times New Roman" charset="0"/>
              </a:rPr>
              <a:t>V</a:t>
            </a:r>
            <a:r>
              <a:rPr lang="en-US" sz="2300" i="1" baseline="-25000" dirty="0" err="1">
                <a:latin typeface="Times New Roman" charset="0"/>
                <a:cs typeface="Times New Roman" charset="0"/>
              </a:rPr>
              <a:t>j</a:t>
            </a:r>
            <a:endParaRPr lang="en-US" sz="2300" i="1" baseline="-25000" dirty="0">
              <a:latin typeface="Times New Roman" charset="0"/>
              <a:cs typeface="Times New Roman" charset="0"/>
            </a:endParaRP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baseline="-25000" dirty="0">
                <a:latin typeface="Times New Roman" charset="0"/>
                <a:cs typeface="Times New Roman" charset="0"/>
              </a:rPr>
              <a:t>	  	</a:t>
            </a:r>
            <a:r>
              <a:rPr lang="en-US" sz="2300" dirty="0">
                <a:latin typeface="Times New Roman" charset="0"/>
                <a:cs typeface="Times New Roman" charset="0"/>
              </a:rPr>
              <a:t>end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 end</a:t>
            </a:r>
          </a:p>
          <a:p>
            <a:pPr marL="405965" indent="-405965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300" dirty="0">
                <a:latin typeface="Times New Roman" charset="0"/>
                <a:cs typeface="Times New Roman" charset="0"/>
              </a:rPr>
              <a:t>	</a:t>
            </a:r>
            <a:r>
              <a:rPr lang="en-US" sz="2300" i="1" dirty="0">
                <a:latin typeface="Times New Roman" charset="0"/>
                <a:cs typeface="Times New Roman" charset="0"/>
              </a:rPr>
              <a:t>d</a:t>
            </a:r>
            <a:r>
              <a:rPr lang="en-US" sz="2300" i="1" baseline="-25000" dirty="0">
                <a:latin typeface="Times New Roman" charset="0"/>
                <a:cs typeface="Times New Roman" charset="0"/>
              </a:rPr>
              <a:t>i</a:t>
            </a:r>
            <a:r>
              <a:rPr lang="en-US" sz="2300" i="1" dirty="0">
                <a:latin typeface="Times New Roman" charset="0"/>
                <a:cs typeface="Times New Roman" charset="0"/>
              </a:rPr>
              <a:t> </a:t>
            </a:r>
            <a:r>
              <a:rPr lang="en-US" sz="2300" dirty="0">
                <a:latin typeface="Times New Roman" charset="0"/>
                <a:cs typeface="Times New Roman" charset="0"/>
              </a:rPr>
              <a:t>= </a:t>
            </a:r>
            <a:r>
              <a:rPr lang="en-US" sz="2300" dirty="0">
                <a:solidFill>
                  <a:srgbClr val="FF3300"/>
                </a:solidFill>
                <a:latin typeface="Times New Roman" charset="0"/>
                <a:cs typeface="Times New Roman" charset="0"/>
              </a:rPr>
              <a:t>minimum</a:t>
            </a:r>
            <a:r>
              <a:rPr lang="en-US" sz="2300" dirty="0">
                <a:latin typeface="Times New Roman" charset="0"/>
                <a:cs typeface="Times New Roman" charset="0"/>
              </a:rPr>
              <a:t>(</a:t>
            </a:r>
            <a:r>
              <a:rPr lang="en-US" sz="2300" i="1" dirty="0">
                <a:latin typeface="Times New Roman" charset="0"/>
                <a:cs typeface="Times New Roman" charset="0"/>
              </a:rPr>
              <a:t>Values </a:t>
            </a:r>
            <a:r>
              <a:rPr lang="en-US" sz="2300" i="1" baseline="30000">
                <a:latin typeface="Times New Roman" charset="0"/>
                <a:cs typeface="Times New Roman" charset="0"/>
              </a:rPr>
              <a:t>f+2</a:t>
            </a:r>
            <a:r>
              <a:rPr lang="en-US" sz="2300" i="1" baseline="-25000">
                <a:latin typeface="Times New Roman" charset="0"/>
                <a:cs typeface="Times New Roman" charset="0"/>
              </a:rPr>
              <a:t>i</a:t>
            </a:r>
            <a:r>
              <a:rPr lang="en-US" sz="2300" dirty="0">
                <a:latin typeface="Times New Roman" charset="0"/>
                <a:cs typeface="Times New Roman" charset="0"/>
              </a:rPr>
              <a:t>) /</a:t>
            </a:r>
            <a:r>
              <a:rPr lang="en-US" sz="2300">
                <a:latin typeface="Times New Roman" charset="0"/>
                <a:cs typeface="Times New Roman" charset="0"/>
              </a:rPr>
              <a:t>/ consistent minimum </a:t>
            </a:r>
            <a:r>
              <a:rPr lang="en-US" sz="2300" dirty="0">
                <a:latin typeface="Times New Roman" charset="0"/>
                <a:cs typeface="Times New Roman" charset="0"/>
              </a:rPr>
              <a:t>based on say, id (not minimum value)</a:t>
            </a:r>
          </a:p>
        </p:txBody>
      </p:sp>
      <p:sp>
        <p:nvSpPr>
          <p:cNvPr id="44034" name="Text Box 5"/>
          <p:cNvSpPr txBox="1">
            <a:spLocks noChangeArrowheads="1"/>
          </p:cNvSpPr>
          <p:nvPr/>
        </p:nvSpPr>
        <p:spPr bwMode="auto">
          <a:xfrm>
            <a:off x="9201624" y="1187592"/>
            <a:ext cx="272396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u="sng">
                <a:solidFill>
                  <a:schemeClr val="bg1"/>
                </a:solidFill>
                <a:latin typeface="Times New Roman" charset="0"/>
              </a:rPr>
              <a:t>Possible to achieve!</a:t>
            </a: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4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Consensus in Synchronous System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912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604" y="1815254"/>
            <a:ext cx="8115102" cy="596053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After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f+1 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rounds, all non-faulty processes would have received the same set of Values. Proof by contradiction.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Assume that two non-faulty processes, say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and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j 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, differ in their final set of values (i.e., after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f+1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rounds)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Assume that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possesses a value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v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that </a:t>
            </a:r>
            <a:r>
              <a:rPr lang="en-US" sz="20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2000" i="1" baseline="-25000">
                <a:latin typeface="Times New Roman" charset="0"/>
                <a:ea typeface="ＭＳ Ｐゴシック" charset="0"/>
                <a:cs typeface="Times New Roman" charset="0"/>
              </a:rPr>
              <a:t>j</a:t>
            </a:r>
            <a:r>
              <a:rPr lang="en-US" sz="2000">
                <a:latin typeface="Times New Roman" charset="0"/>
                <a:ea typeface="ＭＳ Ｐゴシック" charset="0"/>
                <a:cs typeface="Times New Roman" charset="0"/>
              </a:rPr>
              <a:t> does not possess.</a:t>
            </a:r>
          </a:p>
          <a:p>
            <a:pPr lvl="1" eaLnBrk="1" hangingPunct="1">
              <a:lnSpc>
                <a:spcPct val="110000"/>
              </a:lnSpc>
              <a:buFont typeface="Wingdings" charset="0"/>
              <a:buChar char="à"/>
            </a:pP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</a:rPr>
              <a:t>  must have received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</a:rPr>
              <a:t>v 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</a:rPr>
              <a:t>in the </a:t>
            </a:r>
            <a:r>
              <a:rPr lang="en-US" sz="1700">
                <a:solidFill>
                  <a:srgbClr val="FF3300"/>
                </a:solidFill>
                <a:latin typeface="Times New Roman" charset="0"/>
                <a:ea typeface="ＭＳ Ｐゴシック" charset="0"/>
                <a:cs typeface="Times New Roman" charset="0"/>
              </a:rPr>
              <a:t>very last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</a:rPr>
              <a:t> round </a:t>
            </a:r>
          </a:p>
          <a:p>
            <a:pPr lvl="2" eaLnBrk="1" hangingPunct="1">
              <a:lnSpc>
                <a:spcPct val="110000"/>
              </a:lnSpc>
              <a:buFont typeface="Wingdings" charset="0"/>
              <a:buChar char="à"/>
            </a:pP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Else, </a:t>
            </a:r>
            <a:r>
              <a:rPr lang="en-US" sz="16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1600" i="1" baseline="-2500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 would have sent </a:t>
            </a:r>
            <a:r>
              <a:rPr lang="en-US" sz="1600" i="1">
                <a:latin typeface="Times New Roman" charset="0"/>
                <a:ea typeface="ＭＳ Ｐゴシック" charset="0"/>
                <a:cs typeface="Times New Roman" charset="0"/>
              </a:rPr>
              <a:t>v </a:t>
            </a: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to </a:t>
            </a:r>
            <a:r>
              <a:rPr lang="en-US" sz="1600" i="1">
                <a:latin typeface="Times New Roman" charset="0"/>
                <a:ea typeface="ＭＳ Ｐゴシック" charset="0"/>
                <a:cs typeface="Times New Roman" charset="0"/>
              </a:rPr>
              <a:t>p</a:t>
            </a:r>
            <a:r>
              <a:rPr lang="en-US" sz="1600" i="1" baseline="-25000">
                <a:latin typeface="Times New Roman" charset="0"/>
                <a:ea typeface="ＭＳ Ｐゴシック" charset="0"/>
                <a:cs typeface="Times New Roman" charset="0"/>
              </a:rPr>
              <a:t>j </a:t>
            </a:r>
            <a:r>
              <a:rPr lang="en-US" sz="1600">
                <a:latin typeface="Times New Roman" charset="0"/>
                <a:ea typeface="ＭＳ Ｐゴシック" charset="0"/>
                <a:cs typeface="Times New Roman" charset="0"/>
              </a:rPr>
              <a:t>in that last round 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So, in the last round: a third process,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k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, must have sent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to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i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, but then crashed before sending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to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j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.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Similarly, a fourth process sending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in the </a:t>
            </a:r>
            <a:r>
              <a:rPr lang="en-US" sz="1700">
                <a:solidFill>
                  <a:srgbClr val="FF3300"/>
                </a:solidFill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last-but-one round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must have crashed; otherwise, both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k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and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p</a:t>
            </a:r>
            <a:r>
              <a:rPr lang="en-US" sz="1700" i="1" baseline="-250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j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should have received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v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.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Proceeding in this way, we infer at least one (unique) crash in each of the preceding rounds. 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 This means a total of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f+1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crashes, while we have assumed at most </a:t>
            </a:r>
            <a:r>
              <a:rPr lang="en-US" sz="1700" i="1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f</a:t>
            </a:r>
            <a:r>
              <a:rPr lang="en-US" sz="17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 crashes can occur =&gt; contradiction.</a:t>
            </a:r>
            <a:endParaRPr lang="en-US" sz="1700"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>
              <a:lnSpc>
                <a:spcPct val="110000"/>
              </a:lnSpc>
            </a:pPr>
            <a:endParaRPr lang="en-US" sz="200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4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Why does the Algorithm work? </a:t>
            </a:r>
            <a:r>
              <a:rPr lang="en-US" altLang="en-US" sz="5400" kern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(Proof)</a:t>
            </a:r>
            <a:endParaRPr lang="en-US" altLang="en-US" sz="5400" kern="0" dirty="0">
              <a:solidFill>
                <a:schemeClr val="bg1"/>
              </a:solidFill>
              <a:latin typeface="Whitney-BlackSC" pitchFamily="50" charset="0"/>
              <a:ea typeface="ＭＳ Ｐゴシック" pitchFamily="34" charset="-128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17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140374"/>
            <a:ext cx="7682296" cy="482712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4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Times New Roman" charset="0"/>
              </a:rPr>
              <a:t>Impossible to achieve!</a:t>
            </a:r>
          </a:p>
          <a:p>
            <a:pPr lvl="1" eaLnBrk="1" hangingPunct="1"/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/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Proved in a now-famous result by Fischer, Lynch and Patterson, 1983  (FLP)</a:t>
            </a:r>
          </a:p>
          <a:p>
            <a:pPr lvl="1" eaLnBrk="1" hangingPunct="1"/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Stopped many distributed system designers dead in their tracks</a:t>
            </a:r>
          </a:p>
          <a:p>
            <a:pPr lvl="1" eaLnBrk="1" hangingPunct="1"/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A lot of claims of </a:t>
            </a:r>
            <a:r>
              <a:rPr lang="ja-JP" altLang="en-US" sz="2800" dirty="0">
                <a:latin typeface="Times New Roman" charset="0"/>
                <a:ea typeface="ＭＳ Ｐゴシック" charset="0"/>
                <a:cs typeface="Times New Roman" charset="0"/>
              </a:rPr>
              <a:t>“</a:t>
            </a:r>
            <a:r>
              <a:rPr lang="en-US" altLang="ja-JP" sz="2800" dirty="0">
                <a:latin typeface="Times New Roman" charset="0"/>
                <a:ea typeface="ＭＳ Ｐゴシック" charset="0"/>
                <a:cs typeface="Times New Roman" charset="0"/>
              </a:rPr>
              <a:t>reliability</a:t>
            </a:r>
            <a:r>
              <a:rPr lang="ja-JP" altLang="en-US" sz="2800" dirty="0">
                <a:latin typeface="Times New Roman" charset="0"/>
                <a:ea typeface="ＭＳ Ｐゴシック" charset="0"/>
                <a:cs typeface="Times New Roman" charset="0"/>
              </a:rPr>
              <a:t>”</a:t>
            </a:r>
            <a:r>
              <a:rPr lang="en-US" altLang="ja-JP" sz="2800" dirty="0">
                <a:latin typeface="Times New Roman" charset="0"/>
                <a:ea typeface="ＭＳ Ｐゴシック" charset="0"/>
                <a:cs typeface="Times New Roman" charset="0"/>
              </a:rPr>
              <a:t> vanished overnight</a:t>
            </a:r>
          </a:p>
          <a:p>
            <a:pPr lvl="1" eaLnBrk="1" hangingPunct="1"/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1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Consensus in an Asynchronous System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619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idx="1"/>
          </p:nvPr>
        </p:nvSpPr>
        <p:spPr>
          <a:xfrm>
            <a:off x="432805" y="1733974"/>
            <a:ext cx="8439706" cy="539157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2300" dirty="0">
                <a:solidFill>
                  <a:srgbClr val="FF6600"/>
                </a:solidFill>
                <a:latin typeface="Times New Roman" charset="0"/>
                <a:ea typeface="ＭＳ Ｐゴシック" charset="0"/>
              </a:rPr>
              <a:t>Asynchronous system</a:t>
            </a:r>
            <a:r>
              <a:rPr lang="en-US" sz="2300" dirty="0">
                <a:latin typeface="Times New Roman" charset="0"/>
                <a:ea typeface="ＭＳ Ｐゴシック" charset="0"/>
              </a:rPr>
              <a:t>: All message delays and processing delays can be arbitrarily long or short.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sz="23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Consensus</a:t>
            </a:r>
            <a:r>
              <a:rPr lang="en-US" sz="2300" dirty="0">
                <a:latin typeface="Times New Roman" charset="0"/>
                <a:ea typeface="ＭＳ Ｐゴシック" charset="0"/>
              </a:rPr>
              <a:t>: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300" dirty="0">
                <a:latin typeface="Times New Roman" charset="0"/>
                <a:ea typeface="ＭＳ Ｐゴシック" charset="0"/>
              </a:rPr>
              <a:t>Each process p has a </a:t>
            </a:r>
            <a:r>
              <a:rPr lang="en-US" sz="2300" dirty="0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state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program counter, registers, stack, local variables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input register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xp</a:t>
            </a:r>
            <a:r>
              <a:rPr lang="en-US" sz="2000" dirty="0">
                <a:latin typeface="Times New Roman" charset="0"/>
                <a:ea typeface="ＭＳ Ｐゴシック" charset="0"/>
              </a:rPr>
              <a:t> : initially either 0 or 1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output register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yp</a:t>
            </a:r>
            <a:r>
              <a:rPr lang="en-US" sz="2000" dirty="0">
                <a:latin typeface="Times New Roman" charset="0"/>
                <a:ea typeface="ＭＳ Ｐゴシック" charset="0"/>
              </a:rPr>
              <a:t> : initially b (undecided)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300" dirty="0">
                <a:latin typeface="Times New Roman" charset="0"/>
                <a:ea typeface="ＭＳ Ｐゴシック" charset="0"/>
              </a:rPr>
              <a:t>Consensus Problem: design a protocol so that either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all processes set their output variables to 0 (all-0’s)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Or all processes set their output variables to 1 (all-1’s)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000" dirty="0">
                <a:latin typeface="Times New Roman" charset="0"/>
                <a:ea typeface="ＭＳ Ｐゴシック" charset="0"/>
              </a:rPr>
              <a:t>Non-triviality: at least one initial system state leads to each of the above two outcomes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Recall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7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Title 1">
            <a:extLst>
              <a:ext uri="{FF2B5EF4-FFF2-40B4-BE49-F238E27FC236}">
                <a16:creationId xmlns:a16="http://schemas.microsoft.com/office/drawing/2014/main" id="{EFAFD385-6595-ACF2-9693-790C8D8CF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007" y="303358"/>
            <a:ext cx="11036538" cy="1217265"/>
          </a:xfrm>
        </p:spPr>
        <p:txBody>
          <a:bodyPr/>
          <a:lstStyle/>
          <a:p>
            <a:pPr algn="l"/>
            <a:r>
              <a:rPr lang="en-US" altLang="en-US" sz="5680">
                <a:latin typeface="Whitney BlackSC" pitchFamily="50" charset="0"/>
                <a:ea typeface="ＭＳ Ｐゴシック" panose="020B0600070205080204" pitchFamily="34" charset="-128"/>
              </a:rPr>
              <a:t>Announcements</a:t>
            </a:r>
          </a:p>
        </p:txBody>
      </p:sp>
      <p:sp>
        <p:nvSpPr>
          <p:cNvPr id="121858" name="Content Placeholder 2">
            <a:extLst>
              <a:ext uri="{FF2B5EF4-FFF2-40B4-BE49-F238E27FC236}">
                <a16:creationId xmlns:a16="http://schemas.microsoft.com/office/drawing/2014/main" id="{C0673B0B-7AEC-6637-3D8D-C139451FF9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9208" y="2250982"/>
            <a:ext cx="11252941" cy="438215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3976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HW3, MP3 Released. Start now!</a:t>
            </a:r>
          </a:p>
          <a:p>
            <a:pPr>
              <a:lnSpc>
                <a:spcPct val="110000"/>
              </a:lnSpc>
            </a:pPr>
            <a:r>
              <a:rPr lang="en-US" altLang="en-US" sz="3976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Midterm Solutions – </a:t>
            </a:r>
            <a:r>
              <a:rPr lang="en-US" altLang="en-US" sz="3976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released soon </a:t>
            </a:r>
            <a:endParaRPr lang="en-US" altLang="en-US" sz="3976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n-US" altLang="en-US" sz="3976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1859" name="Slide Number Placeholder 1">
            <a:extLst>
              <a:ext uri="{FF2B5EF4-FFF2-40B4-BE49-F238E27FC236}">
                <a16:creationId xmlns:a16="http://schemas.microsoft.com/office/drawing/2014/main" id="{A628A1B6-B023-79DA-71DC-33D48B169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305316" y="6660188"/>
            <a:ext cx="2705034" cy="486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842" tIns="64921" rIns="129842" bIns="64921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98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649224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1298448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947672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2596896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3246120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3895344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4544568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5193792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88B6C773-7287-5341-ACB3-57C738CA546E}" type="slidenum">
              <a:rPr lang="en-US" altLang="en-US" smtClean="0"/>
              <a:pPr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805" y="1733974"/>
            <a:ext cx="8439706" cy="539157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For impossibility proof, OK to consider </a:t>
            </a:r>
          </a:p>
          <a:p>
            <a:pPr eaLnBrk="1" hangingPunct="1">
              <a:lnSpc>
                <a:spcPct val="120000"/>
              </a:lnSpc>
              <a:buFont typeface="Calibri" charset="0"/>
              <a:buAutoNum type="arabicPeriod"/>
            </a:pP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more restrictive system model, and </a:t>
            </a:r>
          </a:p>
          <a:p>
            <a:pPr eaLnBrk="1" hangingPunct="1">
              <a:lnSpc>
                <a:spcPct val="120000"/>
              </a:lnSpc>
              <a:buFont typeface="Calibri" charset="0"/>
              <a:buAutoNum type="arabicPeriod"/>
            </a:pPr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easier problem</a:t>
            </a:r>
          </a:p>
          <a:p>
            <a:pPr lvl="1" eaLnBrk="1" hangingPunct="1">
              <a:lnSpc>
                <a:spcPct val="120000"/>
              </a:lnSpc>
            </a:pPr>
            <a:r>
              <a:rPr lang="en-US">
                <a:latin typeface="Times New Roman" charset="0"/>
                <a:ea typeface="ＭＳ Ｐゴシック" charset="0"/>
              </a:rPr>
              <a:t>Why is this is ok?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Proof Setup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52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ext Box 2"/>
          <p:cNvSpPr txBox="1">
            <a:spLocks noChangeArrowheads="1"/>
          </p:cNvSpPr>
          <p:nvPr/>
        </p:nvSpPr>
        <p:spPr bwMode="auto">
          <a:xfrm>
            <a:off x="1163165" y="1993618"/>
            <a:ext cx="416244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p</a:t>
            </a:r>
          </a:p>
        </p:txBody>
      </p:sp>
      <p:sp>
        <p:nvSpPr>
          <p:cNvPr id="87042" name="Text Box 3"/>
          <p:cNvSpPr txBox="1">
            <a:spLocks noChangeArrowheads="1"/>
          </p:cNvSpPr>
          <p:nvPr/>
        </p:nvSpPr>
        <p:spPr bwMode="auto">
          <a:xfrm>
            <a:off x="9602871" y="1993618"/>
            <a:ext cx="570132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p</a:t>
            </a:r>
            <a:r>
              <a:rPr lang="ja-JP" altLang="en-US">
                <a:latin typeface="Times New Roman" charset="0"/>
              </a:rPr>
              <a:t>’</a:t>
            </a:r>
            <a:endParaRPr lang="en-US">
              <a:latin typeface="Times New Roman" charset="0"/>
            </a:endParaRPr>
          </a:p>
        </p:txBody>
      </p:sp>
      <p:sp>
        <p:nvSpPr>
          <p:cNvPr id="87043" name="Rectangle 4"/>
          <p:cNvSpPr>
            <a:spLocks noChangeArrowheads="1"/>
          </p:cNvSpPr>
          <p:nvPr/>
        </p:nvSpPr>
        <p:spPr bwMode="auto">
          <a:xfrm>
            <a:off x="3133331" y="4145280"/>
            <a:ext cx="5951075" cy="56896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Global Message Buffer</a:t>
            </a:r>
          </a:p>
        </p:txBody>
      </p:sp>
      <p:sp>
        <p:nvSpPr>
          <p:cNvPr id="87044" name="Line 5"/>
          <p:cNvSpPr>
            <a:spLocks noChangeShapeType="1"/>
          </p:cNvSpPr>
          <p:nvPr/>
        </p:nvSpPr>
        <p:spPr bwMode="auto">
          <a:xfrm>
            <a:off x="1618512" y="2682240"/>
            <a:ext cx="1947624" cy="13817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87045" name="Line 6"/>
          <p:cNvSpPr>
            <a:spLocks noChangeShapeType="1"/>
          </p:cNvSpPr>
          <p:nvPr/>
        </p:nvSpPr>
        <p:spPr bwMode="auto">
          <a:xfrm flipV="1">
            <a:off x="7785989" y="2600960"/>
            <a:ext cx="1731222" cy="13817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87046" name="Text Box 7"/>
          <p:cNvSpPr txBox="1">
            <a:spLocks noChangeArrowheads="1"/>
          </p:cNvSpPr>
          <p:nvPr/>
        </p:nvSpPr>
        <p:spPr bwMode="auto">
          <a:xfrm>
            <a:off x="2461582" y="2725138"/>
            <a:ext cx="165561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send(p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,m)</a:t>
            </a:r>
            <a:endParaRPr lang="en-US">
              <a:latin typeface="Times New Roman" charset="0"/>
            </a:endParaRPr>
          </a:p>
        </p:txBody>
      </p:sp>
      <p:sp>
        <p:nvSpPr>
          <p:cNvPr id="87047" name="Text Box 8"/>
          <p:cNvSpPr txBox="1">
            <a:spLocks noChangeArrowheads="1"/>
          </p:cNvSpPr>
          <p:nvPr/>
        </p:nvSpPr>
        <p:spPr bwMode="auto">
          <a:xfrm>
            <a:off x="8651601" y="3088641"/>
            <a:ext cx="3471420" cy="86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receive(p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)</a:t>
            </a:r>
          </a:p>
          <a:p>
            <a:r>
              <a:rPr lang="en-US">
                <a:latin typeface="Times New Roman" charset="0"/>
              </a:rPr>
              <a:t>	may return null</a:t>
            </a:r>
          </a:p>
        </p:txBody>
      </p:sp>
      <p:sp>
        <p:nvSpPr>
          <p:cNvPr id="87048" name="Text Box 10"/>
          <p:cNvSpPr txBox="1">
            <a:spLocks noChangeArrowheads="1"/>
          </p:cNvSpPr>
          <p:nvPr/>
        </p:nvSpPr>
        <p:spPr bwMode="auto">
          <a:xfrm>
            <a:off x="4305512" y="5082258"/>
            <a:ext cx="16470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ja-JP" altLang="en-US">
                <a:latin typeface="Times New Roman" charset="0"/>
              </a:rPr>
              <a:t>“</a:t>
            </a:r>
            <a:r>
              <a:rPr lang="en-US" altLang="ja-JP">
                <a:latin typeface="Times New Roman" charset="0"/>
              </a:rPr>
              <a:t>Network</a:t>
            </a:r>
            <a:r>
              <a:rPr lang="ja-JP" altLang="en-US">
                <a:latin typeface="Times New Roman" charset="0"/>
              </a:rPr>
              <a:t>”</a:t>
            </a:r>
            <a:endParaRPr lang="en-US">
              <a:latin typeface="Times New Roman" charset="0"/>
            </a:endParaRPr>
          </a:p>
        </p:txBody>
      </p:sp>
      <p:sp>
        <p:nvSpPr>
          <p:cNvPr id="11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Network</a:t>
            </a:r>
          </a:p>
        </p:txBody>
      </p:sp>
      <p:sp>
        <p:nvSpPr>
          <p:cNvPr id="12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173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95108" y="2032001"/>
            <a:ext cx="9034813" cy="450200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State of a process</a:t>
            </a:r>
          </a:p>
          <a:p>
            <a:pPr eaLnBrk="1" hangingPunct="1">
              <a:lnSpc>
                <a:spcPct val="90000"/>
              </a:lnSpc>
            </a:pPr>
            <a:r>
              <a:rPr lang="en-US" sz="3400" b="1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Configuration</a:t>
            </a:r>
            <a:r>
              <a:rPr lang="en-US" sz="34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=global state. 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Collection of states, one for each process; alongside state of the global buffer.</a:t>
            </a:r>
          </a:p>
          <a:p>
            <a:pPr eaLnBrk="1" hangingPunct="1">
              <a:lnSpc>
                <a:spcPct val="90000"/>
              </a:lnSpc>
            </a:pP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Each </a:t>
            </a:r>
            <a:r>
              <a:rPr lang="en-US" sz="3400" dirty="0">
                <a:solidFill>
                  <a:srgbClr val="FF3300"/>
                </a:solidFill>
                <a:latin typeface="Times New Roman" charset="0"/>
                <a:ea typeface="ＭＳ Ｐゴシック" charset="0"/>
                <a:cs typeface="Times New Roman" charset="0"/>
              </a:rPr>
              <a:t>Event 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(</a:t>
            </a:r>
            <a:r>
              <a:rPr lang="en-US" sz="3400" u="sng" dirty="0">
                <a:latin typeface="Times New Roman" charset="0"/>
                <a:ea typeface="ＭＳ Ｐゴシック" charset="0"/>
                <a:cs typeface="Times New Roman" charset="0"/>
              </a:rPr>
              <a:t>different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 from </a:t>
            </a:r>
            <a:r>
              <a:rPr lang="en-US" sz="3400" dirty="0" err="1">
                <a:latin typeface="Times New Roman" charset="0"/>
                <a:ea typeface="ＭＳ Ｐゴシック" charset="0"/>
                <a:cs typeface="Times New Roman" charset="0"/>
              </a:rPr>
              <a:t>Lamport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 events) 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is atomic 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and consists of three steps</a:t>
            </a:r>
            <a:endParaRPr lang="en-US" sz="3400" dirty="0">
              <a:solidFill>
                <a:srgbClr val="FF33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receipt of a message by a process (say 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processing of message (may change recipient</a:t>
            </a:r>
            <a:r>
              <a:rPr lang="ja-JP" altLang="en-US" sz="2800" dirty="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 dirty="0">
                <a:latin typeface="Times New Roman" charset="0"/>
                <a:ea typeface="ＭＳ Ｐゴシック" charset="0"/>
                <a:cs typeface="Times New Roman" charset="0"/>
              </a:rPr>
              <a:t>s state)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sending out of all necessary messages by p</a:t>
            </a:r>
          </a:p>
          <a:p>
            <a:pPr eaLnBrk="1" hangingPunct="1">
              <a:lnSpc>
                <a:spcPct val="90000"/>
              </a:lnSpc>
            </a:pPr>
            <a:r>
              <a:rPr lang="en-US" sz="3400" dirty="0">
                <a:solidFill>
                  <a:srgbClr val="008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Schedule</a:t>
            </a:r>
            <a:r>
              <a:rPr lang="en-US" sz="3400" dirty="0">
                <a:latin typeface="Times New Roman" charset="0"/>
                <a:ea typeface="ＭＳ Ｐゴシック" charset="0"/>
                <a:cs typeface="Times New Roman" charset="0"/>
              </a:rPr>
              <a:t>: sequence of events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States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3393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38" name="Oval 2"/>
          <p:cNvSpPr>
            <a:spLocks noChangeArrowheads="1"/>
          </p:cNvSpPr>
          <p:nvPr/>
        </p:nvSpPr>
        <p:spPr bwMode="auto">
          <a:xfrm>
            <a:off x="2526953" y="103857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1139" name="Oval 4"/>
          <p:cNvSpPr>
            <a:spLocks noChangeArrowheads="1"/>
          </p:cNvSpPr>
          <p:nvPr/>
        </p:nvSpPr>
        <p:spPr bwMode="auto">
          <a:xfrm>
            <a:off x="2635155" y="307057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91140" name="Oval 5"/>
          <p:cNvSpPr>
            <a:spLocks noChangeArrowheads="1"/>
          </p:cNvSpPr>
          <p:nvPr/>
        </p:nvSpPr>
        <p:spPr bwMode="auto">
          <a:xfrm>
            <a:off x="2743356" y="510257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’’</a:t>
            </a:r>
            <a:endParaRPr lang="en-US"/>
          </a:p>
        </p:txBody>
      </p:sp>
      <p:sp>
        <p:nvSpPr>
          <p:cNvPr id="91141" name="Line 6"/>
          <p:cNvSpPr>
            <a:spLocks noChangeShapeType="1"/>
          </p:cNvSpPr>
          <p:nvPr/>
        </p:nvSpPr>
        <p:spPr bwMode="auto">
          <a:xfrm>
            <a:off x="3176162" y="2013938"/>
            <a:ext cx="108201" cy="1056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42" name="Line 7"/>
          <p:cNvSpPr>
            <a:spLocks noChangeShapeType="1"/>
          </p:cNvSpPr>
          <p:nvPr/>
        </p:nvSpPr>
        <p:spPr bwMode="auto">
          <a:xfrm>
            <a:off x="3392564" y="4045938"/>
            <a:ext cx="0" cy="1056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43" name="Text Box 8"/>
          <p:cNvSpPr txBox="1">
            <a:spLocks noChangeArrowheads="1"/>
          </p:cNvSpPr>
          <p:nvPr/>
        </p:nvSpPr>
        <p:spPr bwMode="auto">
          <a:xfrm>
            <a:off x="3478224" y="2219396"/>
            <a:ext cx="250425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Event e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=(p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,m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)</a:t>
            </a:r>
            <a:endParaRPr lang="en-US">
              <a:latin typeface="Times New Roman" charset="0"/>
            </a:endParaRPr>
          </a:p>
        </p:txBody>
      </p:sp>
      <p:sp>
        <p:nvSpPr>
          <p:cNvPr id="91144" name="Text Box 9"/>
          <p:cNvSpPr txBox="1">
            <a:spLocks noChangeArrowheads="1"/>
          </p:cNvSpPr>
          <p:nvPr/>
        </p:nvSpPr>
        <p:spPr bwMode="auto">
          <a:xfrm>
            <a:off x="3392565" y="4289778"/>
            <a:ext cx="2965920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Event e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=(p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,m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)</a:t>
            </a:r>
            <a:endParaRPr lang="en-US">
              <a:latin typeface="Times New Roman" charset="0"/>
            </a:endParaRPr>
          </a:p>
        </p:txBody>
      </p:sp>
      <p:sp>
        <p:nvSpPr>
          <p:cNvPr id="91145" name="Text Box 10"/>
          <p:cNvSpPr txBox="1">
            <a:spLocks noChangeArrowheads="1"/>
          </p:cNvSpPr>
          <p:nvPr/>
        </p:nvSpPr>
        <p:spPr bwMode="auto">
          <a:xfrm>
            <a:off x="3802828" y="1081476"/>
            <a:ext cx="227131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Configuration C</a:t>
            </a:r>
          </a:p>
        </p:txBody>
      </p:sp>
      <p:sp>
        <p:nvSpPr>
          <p:cNvPr id="91146" name="Text Box 11"/>
          <p:cNvSpPr txBox="1">
            <a:spLocks noChangeArrowheads="1"/>
          </p:cNvSpPr>
          <p:nvPr/>
        </p:nvSpPr>
        <p:spPr bwMode="auto">
          <a:xfrm>
            <a:off x="6724265" y="3032196"/>
            <a:ext cx="277761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Schedule s=(e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,e</a:t>
            </a:r>
            <a:r>
              <a:rPr lang="ja-JP" altLang="en-US">
                <a:latin typeface="Times New Roman" charset="0"/>
              </a:rPr>
              <a:t>’’</a:t>
            </a:r>
            <a:r>
              <a:rPr lang="en-US" altLang="ja-JP">
                <a:latin typeface="Times New Roman" charset="0"/>
              </a:rPr>
              <a:t>)</a:t>
            </a:r>
            <a:endParaRPr lang="en-US">
              <a:latin typeface="Times New Roman" charset="0"/>
            </a:endParaRPr>
          </a:p>
        </p:txBody>
      </p:sp>
      <p:sp>
        <p:nvSpPr>
          <p:cNvPr id="91147" name="Oval 12"/>
          <p:cNvSpPr>
            <a:spLocks noChangeArrowheads="1"/>
          </p:cNvSpPr>
          <p:nvPr/>
        </p:nvSpPr>
        <p:spPr bwMode="auto">
          <a:xfrm>
            <a:off x="9560042" y="168881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1148" name="Oval 13"/>
          <p:cNvSpPr>
            <a:spLocks noChangeArrowheads="1"/>
          </p:cNvSpPr>
          <p:nvPr/>
        </p:nvSpPr>
        <p:spPr bwMode="auto">
          <a:xfrm>
            <a:off x="9560042" y="3720818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’’</a:t>
            </a:r>
            <a:endParaRPr lang="en-US"/>
          </a:p>
        </p:txBody>
      </p:sp>
      <p:sp>
        <p:nvSpPr>
          <p:cNvPr id="91149" name="Line 14"/>
          <p:cNvSpPr>
            <a:spLocks noChangeShapeType="1"/>
          </p:cNvSpPr>
          <p:nvPr/>
        </p:nvSpPr>
        <p:spPr bwMode="auto">
          <a:xfrm>
            <a:off x="10209250" y="2664178"/>
            <a:ext cx="0" cy="105664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50" name="Freeform 15"/>
          <p:cNvSpPr>
            <a:spLocks/>
          </p:cNvSpPr>
          <p:nvPr/>
        </p:nvSpPr>
        <p:spPr bwMode="auto">
          <a:xfrm>
            <a:off x="5015585" y="469618"/>
            <a:ext cx="3354242" cy="6258560"/>
          </a:xfrm>
          <a:custGeom>
            <a:avLst/>
            <a:gdLst>
              <a:gd name="T0" fmla="*/ 2147483647 w 1488"/>
              <a:gd name="T1" fmla="*/ 0 h 3696"/>
              <a:gd name="T2" fmla="*/ 2147483647 w 1488"/>
              <a:gd name="T3" fmla="*/ 2147483647 h 3696"/>
              <a:gd name="T4" fmla="*/ 2147483647 w 1488"/>
              <a:gd name="T5" fmla="*/ 2147483647 h 3696"/>
              <a:gd name="T6" fmla="*/ 2147483647 w 1488"/>
              <a:gd name="T7" fmla="*/ 2147483647 h 3696"/>
              <a:gd name="T8" fmla="*/ 0 w 1488"/>
              <a:gd name="T9" fmla="*/ 2147483647 h 36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8"/>
              <a:gd name="T16" fmla="*/ 0 h 3696"/>
              <a:gd name="T17" fmla="*/ 1488 w 1488"/>
              <a:gd name="T18" fmla="*/ 3696 h 36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51" name="Line 16"/>
          <p:cNvSpPr>
            <a:spLocks noChangeShapeType="1"/>
          </p:cNvSpPr>
          <p:nvPr/>
        </p:nvSpPr>
        <p:spPr bwMode="auto">
          <a:xfrm>
            <a:off x="4582779" y="6159218"/>
            <a:ext cx="1947624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1152" name="Text Box 17"/>
          <p:cNvSpPr txBox="1">
            <a:spLocks noChangeArrowheads="1"/>
          </p:cNvSpPr>
          <p:nvPr/>
        </p:nvSpPr>
        <p:spPr bwMode="auto">
          <a:xfrm>
            <a:off x="4474578" y="6579165"/>
            <a:ext cx="1596054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FF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027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Oval 3"/>
          <p:cNvSpPr>
            <a:spLocks noChangeArrowheads="1"/>
          </p:cNvSpPr>
          <p:nvPr/>
        </p:nvSpPr>
        <p:spPr bwMode="auto">
          <a:xfrm>
            <a:off x="5714385" y="266869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3186" name="Oval 4"/>
          <p:cNvSpPr>
            <a:spLocks noChangeArrowheads="1"/>
          </p:cNvSpPr>
          <p:nvPr/>
        </p:nvSpPr>
        <p:spPr bwMode="auto">
          <a:xfrm>
            <a:off x="4091365" y="437557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93187" name="Oval 5"/>
          <p:cNvSpPr>
            <a:spLocks noChangeArrowheads="1"/>
          </p:cNvSpPr>
          <p:nvPr/>
        </p:nvSpPr>
        <p:spPr bwMode="auto">
          <a:xfrm>
            <a:off x="5714385" y="616373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</a:t>
            </a:r>
            <a:r>
              <a:rPr lang="ja-JP" altLang="en-US"/>
              <a:t>’’</a:t>
            </a:r>
            <a:endParaRPr lang="en-US"/>
          </a:p>
        </p:txBody>
      </p:sp>
      <p:sp>
        <p:nvSpPr>
          <p:cNvPr id="93188" name="Line 6"/>
          <p:cNvSpPr>
            <a:spLocks noChangeShapeType="1"/>
          </p:cNvSpPr>
          <p:nvPr/>
        </p:nvSpPr>
        <p:spPr bwMode="auto">
          <a:xfrm flipH="1">
            <a:off x="5065177" y="3562773"/>
            <a:ext cx="865611" cy="8940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89" name="Line 7"/>
          <p:cNvSpPr>
            <a:spLocks noChangeShapeType="1"/>
          </p:cNvSpPr>
          <p:nvPr/>
        </p:nvSpPr>
        <p:spPr bwMode="auto">
          <a:xfrm>
            <a:off x="5065177" y="5269653"/>
            <a:ext cx="865611" cy="9753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90" name="Text Box 8"/>
          <p:cNvSpPr txBox="1">
            <a:spLocks noChangeArrowheads="1"/>
          </p:cNvSpPr>
          <p:nvPr/>
        </p:nvSpPr>
        <p:spPr bwMode="auto">
          <a:xfrm>
            <a:off x="4848774" y="3887894"/>
            <a:ext cx="174112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Schedule s1</a:t>
            </a: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>
            <a:off x="4848774" y="5350934"/>
            <a:ext cx="174112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Schedule s2</a:t>
            </a:r>
          </a:p>
        </p:txBody>
      </p:sp>
      <p:sp>
        <p:nvSpPr>
          <p:cNvPr id="93192" name="Oval 10"/>
          <p:cNvSpPr>
            <a:spLocks noChangeArrowheads="1"/>
          </p:cNvSpPr>
          <p:nvPr/>
        </p:nvSpPr>
        <p:spPr bwMode="auto">
          <a:xfrm>
            <a:off x="9717835" y="4294293"/>
            <a:ext cx="1298416" cy="97536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endParaRPr lang="en-US"/>
          </a:p>
        </p:txBody>
      </p:sp>
      <p:sp>
        <p:nvSpPr>
          <p:cNvPr id="93193" name="Line 11"/>
          <p:cNvSpPr>
            <a:spLocks noChangeShapeType="1"/>
          </p:cNvSpPr>
          <p:nvPr/>
        </p:nvSpPr>
        <p:spPr bwMode="auto">
          <a:xfrm>
            <a:off x="6904600" y="3400213"/>
            <a:ext cx="2921437" cy="105664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94" name="Line 12"/>
          <p:cNvSpPr>
            <a:spLocks noChangeShapeType="1"/>
          </p:cNvSpPr>
          <p:nvPr/>
        </p:nvSpPr>
        <p:spPr bwMode="auto">
          <a:xfrm flipH="1">
            <a:off x="7012801" y="5269653"/>
            <a:ext cx="3246041" cy="130048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93195" name="Text Box 13"/>
          <p:cNvSpPr txBox="1">
            <a:spLocks noChangeArrowheads="1"/>
          </p:cNvSpPr>
          <p:nvPr/>
        </p:nvSpPr>
        <p:spPr bwMode="auto">
          <a:xfrm>
            <a:off x="8288676" y="3364090"/>
            <a:ext cx="536018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s2</a:t>
            </a:r>
          </a:p>
        </p:txBody>
      </p:sp>
      <p:sp>
        <p:nvSpPr>
          <p:cNvPr id="93196" name="Text Box 14"/>
          <p:cNvSpPr txBox="1">
            <a:spLocks noChangeArrowheads="1"/>
          </p:cNvSpPr>
          <p:nvPr/>
        </p:nvSpPr>
        <p:spPr bwMode="auto">
          <a:xfrm>
            <a:off x="8288676" y="6046330"/>
            <a:ext cx="536018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s1</a:t>
            </a:r>
          </a:p>
        </p:txBody>
      </p:sp>
      <p:sp>
        <p:nvSpPr>
          <p:cNvPr id="93197" name="Text Box 15"/>
          <p:cNvSpPr txBox="1">
            <a:spLocks noChangeArrowheads="1"/>
          </p:cNvSpPr>
          <p:nvPr/>
        </p:nvSpPr>
        <p:spPr bwMode="auto">
          <a:xfrm>
            <a:off x="196116" y="4587804"/>
            <a:ext cx="3807335" cy="2320996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>
                <a:latin typeface="Times New Roman" charset="0"/>
              </a:rPr>
              <a:t>s1 and s2 involve</a:t>
            </a:r>
          </a:p>
          <a:p>
            <a:r>
              <a:rPr lang="en-US" sz="2800" u="sng">
                <a:latin typeface="Times New Roman" charset="0"/>
              </a:rPr>
              <a:t>disjoint</a:t>
            </a:r>
            <a:r>
              <a:rPr lang="en-US" sz="2800">
                <a:latin typeface="Times New Roman" charset="0"/>
              </a:rPr>
              <a:t> sets of </a:t>
            </a:r>
          </a:p>
          <a:p>
            <a:r>
              <a:rPr lang="en-US" sz="2800" u="sng">
                <a:latin typeface="Times New Roman" charset="0"/>
              </a:rPr>
              <a:t>receiving</a:t>
            </a:r>
            <a:r>
              <a:rPr lang="en-US" sz="2800">
                <a:latin typeface="Times New Roman" charset="0"/>
              </a:rPr>
              <a:t> processes, </a:t>
            </a:r>
          </a:p>
          <a:p>
            <a:r>
              <a:rPr lang="en-US" sz="2800">
                <a:latin typeface="Times New Roman" charset="0"/>
              </a:rPr>
              <a:t>and are </a:t>
            </a:r>
            <a:r>
              <a:rPr lang="en-US" sz="2800" u="sng">
                <a:latin typeface="Times New Roman" charset="0"/>
              </a:rPr>
              <a:t>each</a:t>
            </a:r>
            <a:r>
              <a:rPr lang="en-US" sz="2800">
                <a:latin typeface="Times New Roman" charset="0"/>
              </a:rPr>
              <a:t> applicable</a:t>
            </a:r>
          </a:p>
          <a:p>
            <a:r>
              <a:rPr lang="en-US" sz="2800">
                <a:latin typeface="Times New Roman" charset="0"/>
              </a:rPr>
              <a:t>on C</a:t>
            </a:r>
          </a:p>
        </p:txBody>
      </p:sp>
      <p:sp>
        <p:nvSpPr>
          <p:cNvPr id="93198" name="Rectangle 16"/>
          <p:cNvSpPr>
            <a:spLocks noChangeArrowheads="1"/>
          </p:cNvSpPr>
          <p:nvPr/>
        </p:nvSpPr>
        <p:spPr bwMode="auto">
          <a:xfrm>
            <a:off x="4740573" y="1855893"/>
            <a:ext cx="4436256" cy="81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pPr marL="487158" indent="-487158"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</a:rPr>
              <a:t>Disjoint schedules are commutative </a:t>
            </a:r>
          </a:p>
        </p:txBody>
      </p:sp>
      <p:sp>
        <p:nvSpPr>
          <p:cNvPr id="17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1</a:t>
            </a: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71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7410" y="2248747"/>
            <a:ext cx="6167477" cy="471424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marL="866059" indent="-866059">
              <a:buNone/>
            </a:pPr>
            <a:r>
              <a:rPr lang="en-US" sz="4000">
                <a:latin typeface="Times New Roman" charset="0"/>
                <a:ea typeface="ＭＳ Ｐゴシック" charset="0"/>
                <a:cs typeface="Times New Roman" charset="0"/>
              </a:rPr>
              <a:t>Easier Consensus Problem: </a:t>
            </a:r>
            <a:r>
              <a:rPr lang="en-US" sz="4000">
                <a:solidFill>
                  <a:srgbClr val="FF0000"/>
                </a:solidFill>
                <a:latin typeface="Times New Roman" charset="0"/>
                <a:ea typeface="ＭＳ Ｐゴシック" charset="0"/>
                <a:cs typeface="Times New Roman" charset="0"/>
              </a:rPr>
              <a:t>some</a:t>
            </a:r>
            <a:r>
              <a:rPr lang="en-US" sz="4000">
                <a:latin typeface="Times New Roman" charset="0"/>
                <a:ea typeface="ＭＳ Ｐゴシック" charset="0"/>
                <a:cs typeface="Times New Roman" charset="0"/>
              </a:rPr>
              <a:t> process eventually sets yp to be 0 or 1</a:t>
            </a:r>
          </a:p>
          <a:p>
            <a:pPr marL="866059" indent="-866059">
              <a:buNone/>
            </a:pPr>
            <a:r>
              <a:rPr lang="en-US" sz="4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Only one process crashes</a:t>
            </a:r>
            <a:r>
              <a:rPr lang="en-US" sz="4000">
                <a:latin typeface="Times New Roman" charset="0"/>
                <a:ea typeface="ＭＳ Ｐゴシック" charset="0"/>
                <a:cs typeface="Times New Roman" charset="0"/>
              </a:rPr>
              <a:t> – we’</a:t>
            </a:r>
            <a:r>
              <a:rPr lang="en-US" altLang="ja-JP" sz="4000">
                <a:latin typeface="Times New Roman" charset="0"/>
                <a:ea typeface="ＭＳ Ｐゴシック" charset="0"/>
                <a:cs typeface="Times New Roman" charset="0"/>
              </a:rPr>
              <a:t>re free to choose which one</a:t>
            </a:r>
            <a:endParaRPr lang="en-US" sz="4000"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Easier Consensus Problem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924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7409" y="2140374"/>
            <a:ext cx="7790498" cy="4827129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Let </a:t>
            </a:r>
            <a:r>
              <a:rPr lang="en-US" altLang="en-US" dirty="0" err="1">
                <a:latin typeface="Times New Roman" pitchFamily="18" charset="0"/>
                <a:ea typeface="ＭＳ Ｐゴシック" pitchFamily="34" charset="-128"/>
              </a:rPr>
              <a:t>config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. C have a set of decision values V </a:t>
            </a:r>
            <a:r>
              <a:rPr lang="en-US" altLang="en-US" u="sng" dirty="0">
                <a:latin typeface="Times New Roman" pitchFamily="18" charset="0"/>
                <a:ea typeface="ＭＳ Ｐゴシック" pitchFamily="34" charset="-128"/>
              </a:rPr>
              <a:t>reachable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 from it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If |V| = 2, </a:t>
            </a:r>
            <a:r>
              <a:rPr lang="en-US" altLang="en-US" dirty="0" err="1">
                <a:latin typeface="Times New Roman" pitchFamily="18" charset="0"/>
                <a:ea typeface="ＭＳ Ｐゴシック" pitchFamily="34" charset="-128"/>
              </a:rPr>
              <a:t>config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. C is bivalent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If |V| = 1, </a:t>
            </a:r>
            <a:r>
              <a:rPr lang="en-US" altLang="en-US" dirty="0" err="1">
                <a:latin typeface="Times New Roman" pitchFamily="18" charset="0"/>
                <a:ea typeface="ＭＳ Ｐゴシック" pitchFamily="34" charset="-128"/>
              </a:rPr>
              <a:t>config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. C is 0-valent or 1-valent, as is the case</a:t>
            </a:r>
          </a:p>
          <a:p>
            <a:pPr lvl="1" eaLnBrk="1" hangingPunct="1">
              <a:lnSpc>
                <a:spcPct val="110000"/>
              </a:lnSpc>
              <a:defRPr/>
            </a:pPr>
            <a:endParaRPr lang="en-US" altLang="en-US" dirty="0">
              <a:latin typeface="Times New Roman" pitchFamily="18" charset="0"/>
              <a:ea typeface="ＭＳ Ｐゴシック" pitchFamily="34" charset="-128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</a:rPr>
              <a:t>Bivalent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 means 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</a:rPr>
              <a:t>outcome is unpredictable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</a:rPr>
              <a:t> 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Easier Consensus Problem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2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2032000"/>
            <a:ext cx="7249491" cy="527416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marL="866059" indent="-866059">
              <a:buFontTx/>
              <a:buAutoNum type="arabicPeriod"/>
            </a:pPr>
            <a:r>
              <a:rPr lang="en-US" sz="4100">
                <a:latin typeface="Times New Roman" charset="0"/>
                <a:ea typeface="ＭＳ Ｐゴシック" charset="0"/>
                <a:cs typeface="ＭＳ Ｐゴシック" charset="0"/>
              </a:rPr>
              <a:t>There exists an initial configuration that is bivalent</a:t>
            </a:r>
          </a:p>
          <a:p>
            <a:pPr marL="866059" indent="-866059">
              <a:buFontTx/>
              <a:buAutoNum type="arabicPeriod"/>
            </a:pPr>
            <a:endParaRPr lang="en-US" sz="41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866059" indent="-866059">
              <a:buFontTx/>
              <a:buAutoNum type="arabicPeriod"/>
            </a:pPr>
            <a:r>
              <a:rPr lang="en-US" sz="4100">
                <a:latin typeface="Times New Roman" charset="0"/>
                <a:ea typeface="ＭＳ Ｐゴシック" charset="0"/>
                <a:cs typeface="ＭＳ Ｐゴシック" charset="0"/>
              </a:rPr>
              <a:t>Starting from a bivalent config., there is always another bivalent config. that is reachable</a:t>
            </a:r>
          </a:p>
          <a:p>
            <a:pPr marL="866059" indent="-866059">
              <a:buFontTx/>
              <a:buAutoNum type="arabicPeriod"/>
            </a:pPr>
            <a:endParaRPr lang="en-US" sz="41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the FLP proof shows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96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4395680" y="636693"/>
            <a:ext cx="7465894" cy="650240"/>
          </a:xfr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400" b="1">
                <a:solidFill>
                  <a:schemeClr val="bg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Some initial configuration is bivalent</a:t>
            </a:r>
          </a:p>
        </p:txBody>
      </p:sp>
      <p:sp>
        <p:nvSpPr>
          <p:cNvPr id="101378" name="Text Box 5"/>
          <p:cNvSpPr txBox="1">
            <a:spLocks noChangeArrowheads="1"/>
          </p:cNvSpPr>
          <p:nvPr/>
        </p:nvSpPr>
        <p:spPr bwMode="auto">
          <a:xfrm>
            <a:off x="324605" y="1815253"/>
            <a:ext cx="8559498" cy="160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Suppose all initial configurations were either 0-valent or 1-valent.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If there are N processes, there are </a:t>
            </a:r>
            <a:r>
              <a:rPr lang="en-US" i="1">
                <a:latin typeface="Times New Roman" charset="0"/>
              </a:rPr>
              <a:t>2</a:t>
            </a:r>
            <a:r>
              <a:rPr lang="en-US" i="1" baseline="30000">
                <a:latin typeface="Times New Roman" charset="0"/>
              </a:rPr>
              <a:t>N</a:t>
            </a:r>
            <a:r>
              <a:rPr lang="en-US" baseline="30000">
                <a:latin typeface="Times New Roman" charset="0"/>
              </a:rPr>
              <a:t> </a:t>
            </a:r>
            <a:r>
              <a:rPr lang="en-US">
                <a:latin typeface="Times New Roman" charset="0"/>
              </a:rPr>
              <a:t>possible initial configurations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Place all configurations side-by-side (in a lattice), where adjacent</a:t>
            </a:r>
          </a:p>
          <a:p>
            <a:r>
              <a:rPr lang="en-US">
                <a:latin typeface="Times New Roman" charset="0"/>
              </a:rPr>
              <a:t>   configurations differ in initial xp value for </a:t>
            </a:r>
            <a:r>
              <a:rPr lang="en-US" u="sng">
                <a:latin typeface="Times New Roman" charset="0"/>
              </a:rPr>
              <a:t>exactly one</a:t>
            </a:r>
            <a:r>
              <a:rPr lang="en-US">
                <a:latin typeface="Times New Roman" charset="0"/>
              </a:rPr>
              <a:t> process.</a:t>
            </a:r>
          </a:p>
        </p:txBody>
      </p:sp>
      <p:sp>
        <p:nvSpPr>
          <p:cNvPr id="101379" name="Oval 6"/>
          <p:cNvSpPr>
            <a:spLocks noChangeArrowheads="1"/>
          </p:cNvSpPr>
          <p:nvPr/>
        </p:nvSpPr>
        <p:spPr bwMode="auto">
          <a:xfrm>
            <a:off x="865611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0" name="Oval 7"/>
          <p:cNvSpPr>
            <a:spLocks noChangeArrowheads="1"/>
          </p:cNvSpPr>
          <p:nvPr/>
        </p:nvSpPr>
        <p:spPr bwMode="auto">
          <a:xfrm>
            <a:off x="205582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1" name="Oval 8"/>
          <p:cNvSpPr>
            <a:spLocks noChangeArrowheads="1"/>
          </p:cNvSpPr>
          <p:nvPr/>
        </p:nvSpPr>
        <p:spPr bwMode="auto">
          <a:xfrm>
            <a:off x="3354242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2" name="Oval 9"/>
          <p:cNvSpPr>
            <a:spLocks noChangeArrowheads="1"/>
          </p:cNvSpPr>
          <p:nvPr/>
        </p:nvSpPr>
        <p:spPr bwMode="auto">
          <a:xfrm>
            <a:off x="443625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3" name="Oval 10"/>
          <p:cNvSpPr>
            <a:spLocks noChangeArrowheads="1"/>
          </p:cNvSpPr>
          <p:nvPr/>
        </p:nvSpPr>
        <p:spPr bwMode="auto">
          <a:xfrm>
            <a:off x="5518269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4" name="Oval 11"/>
          <p:cNvSpPr>
            <a:spLocks noChangeArrowheads="1"/>
          </p:cNvSpPr>
          <p:nvPr/>
        </p:nvSpPr>
        <p:spPr bwMode="auto">
          <a:xfrm>
            <a:off x="6708484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1385" name="Text Box 12"/>
          <p:cNvSpPr txBox="1">
            <a:spLocks noChangeArrowheads="1"/>
          </p:cNvSpPr>
          <p:nvPr/>
        </p:nvSpPr>
        <p:spPr bwMode="auto">
          <a:xfrm>
            <a:off x="843069" y="4594578"/>
            <a:ext cx="472511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  1         1          0        1        0         1</a:t>
            </a:r>
          </a:p>
        </p:txBody>
      </p:sp>
      <p:sp>
        <p:nvSpPr>
          <p:cNvPr id="101386" name="Text Box 13"/>
          <p:cNvSpPr txBox="1">
            <a:spLocks noChangeArrowheads="1"/>
          </p:cNvSpPr>
          <p:nvPr/>
        </p:nvSpPr>
        <p:spPr bwMode="auto">
          <a:xfrm>
            <a:off x="410263" y="6141156"/>
            <a:ext cx="5020068" cy="1239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There has to be </a:t>
            </a:r>
            <a:r>
              <a:rPr lang="en-US">
                <a:solidFill>
                  <a:schemeClr val="accent2"/>
                </a:solidFill>
                <a:latin typeface="Times New Roman" charset="0"/>
              </a:rPr>
              <a:t>some</a:t>
            </a:r>
            <a:r>
              <a:rPr lang="en-US">
                <a:latin typeface="Times New Roman" charset="0"/>
              </a:rPr>
              <a:t> adjacent pair of </a:t>
            </a:r>
          </a:p>
          <a:p>
            <a:r>
              <a:rPr lang="en-US">
                <a:latin typeface="Times New Roman" charset="0"/>
              </a:rPr>
              <a:t>       1-valent and 0-valent configs.</a:t>
            </a:r>
          </a:p>
          <a:p>
            <a:pPr>
              <a:buFontTx/>
              <a:buChar char="•"/>
            </a:pPr>
            <a:endParaRPr lang="en-US">
              <a:latin typeface="Times New Roman" charset="0"/>
            </a:endParaRPr>
          </a:p>
        </p:txBody>
      </p:sp>
      <p:sp>
        <p:nvSpPr>
          <p:cNvPr id="101387" name="Oval 14"/>
          <p:cNvSpPr>
            <a:spLocks noChangeArrowheads="1"/>
          </p:cNvSpPr>
          <p:nvPr/>
        </p:nvSpPr>
        <p:spPr bwMode="auto">
          <a:xfrm>
            <a:off x="3029638" y="4470400"/>
            <a:ext cx="2488631" cy="154432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2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02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Oval 5"/>
          <p:cNvSpPr>
            <a:spLocks noChangeArrowheads="1"/>
          </p:cNvSpPr>
          <p:nvPr/>
        </p:nvSpPr>
        <p:spPr bwMode="auto">
          <a:xfrm>
            <a:off x="865611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6" name="Oval 6"/>
          <p:cNvSpPr>
            <a:spLocks noChangeArrowheads="1"/>
          </p:cNvSpPr>
          <p:nvPr/>
        </p:nvSpPr>
        <p:spPr bwMode="auto">
          <a:xfrm>
            <a:off x="205582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7" name="Oval 7"/>
          <p:cNvSpPr>
            <a:spLocks noChangeArrowheads="1"/>
          </p:cNvSpPr>
          <p:nvPr/>
        </p:nvSpPr>
        <p:spPr bwMode="auto">
          <a:xfrm>
            <a:off x="3354242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8" name="Oval 8"/>
          <p:cNvSpPr>
            <a:spLocks noChangeArrowheads="1"/>
          </p:cNvSpPr>
          <p:nvPr/>
        </p:nvSpPr>
        <p:spPr bwMode="auto">
          <a:xfrm>
            <a:off x="4436256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29" name="Oval 9"/>
          <p:cNvSpPr>
            <a:spLocks noChangeArrowheads="1"/>
          </p:cNvSpPr>
          <p:nvPr/>
        </p:nvSpPr>
        <p:spPr bwMode="auto">
          <a:xfrm>
            <a:off x="5518269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30" name="Oval 10"/>
          <p:cNvSpPr>
            <a:spLocks noChangeArrowheads="1"/>
          </p:cNvSpPr>
          <p:nvPr/>
        </p:nvSpPr>
        <p:spPr bwMode="auto">
          <a:xfrm>
            <a:off x="6708484" y="5120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31" name="Text Box 11"/>
          <p:cNvSpPr txBox="1">
            <a:spLocks noChangeArrowheads="1"/>
          </p:cNvSpPr>
          <p:nvPr/>
        </p:nvSpPr>
        <p:spPr bwMode="auto">
          <a:xfrm>
            <a:off x="843069" y="4594578"/>
            <a:ext cx="4725115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  1         1          0        1        0         1</a:t>
            </a:r>
          </a:p>
        </p:txBody>
      </p:sp>
      <p:sp>
        <p:nvSpPr>
          <p:cNvPr id="103432" name="Text Box 12"/>
          <p:cNvSpPr txBox="1">
            <a:spLocks noChangeArrowheads="1"/>
          </p:cNvSpPr>
          <p:nvPr/>
        </p:nvSpPr>
        <p:spPr bwMode="auto">
          <a:xfrm>
            <a:off x="229929" y="1923627"/>
            <a:ext cx="9136580" cy="160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There has to be </a:t>
            </a:r>
            <a:r>
              <a:rPr lang="en-US">
                <a:solidFill>
                  <a:schemeClr val="accent2"/>
                </a:solidFill>
                <a:latin typeface="Times New Roman" charset="0"/>
              </a:rPr>
              <a:t>some</a:t>
            </a:r>
            <a:r>
              <a:rPr lang="en-US">
                <a:latin typeface="Times New Roman" charset="0"/>
              </a:rPr>
              <a:t> adjacent pair of 1-valent and 0-valent configs.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Let the process p, that has a different state across these two configs., be</a:t>
            </a:r>
          </a:p>
          <a:p>
            <a:r>
              <a:rPr lang="en-US">
                <a:latin typeface="Times New Roman" charset="0"/>
              </a:rPr>
              <a:t>   the process that has crashed (i.e., is silent throughout)</a:t>
            </a:r>
          </a:p>
          <a:p>
            <a:pPr>
              <a:buFontTx/>
              <a:buChar char="•"/>
            </a:pPr>
            <a:endParaRPr lang="en-US">
              <a:latin typeface="Times New Roman" charset="0"/>
            </a:endParaRPr>
          </a:p>
        </p:txBody>
      </p:sp>
      <p:sp>
        <p:nvSpPr>
          <p:cNvPr id="103433" name="Oval 13"/>
          <p:cNvSpPr>
            <a:spLocks noChangeArrowheads="1"/>
          </p:cNvSpPr>
          <p:nvPr/>
        </p:nvSpPr>
        <p:spPr bwMode="auto">
          <a:xfrm>
            <a:off x="3029638" y="4470400"/>
            <a:ext cx="2488631" cy="154432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3434" name="Freeform 14"/>
          <p:cNvSpPr>
            <a:spLocks/>
          </p:cNvSpPr>
          <p:nvPr/>
        </p:nvSpPr>
        <p:spPr bwMode="auto">
          <a:xfrm>
            <a:off x="3354242" y="5527040"/>
            <a:ext cx="324604" cy="113792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3435" name="Freeform 15"/>
          <p:cNvSpPr>
            <a:spLocks/>
          </p:cNvSpPr>
          <p:nvPr/>
        </p:nvSpPr>
        <p:spPr bwMode="auto">
          <a:xfrm>
            <a:off x="4544457" y="5527040"/>
            <a:ext cx="324604" cy="113792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3436" name="Text Box 16"/>
          <p:cNvSpPr txBox="1">
            <a:spLocks noChangeArrowheads="1"/>
          </p:cNvSpPr>
          <p:nvPr/>
        </p:nvSpPr>
        <p:spPr bwMode="auto">
          <a:xfrm>
            <a:off x="7682297" y="3725334"/>
            <a:ext cx="4977262" cy="31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>
                <a:latin typeface="Times New Roman" charset="0"/>
              </a:rPr>
              <a:t>Both initial configs. will lead to the same config. for the same sequence of events</a:t>
            </a:r>
          </a:p>
          <a:p>
            <a:endParaRPr lang="en-US" sz="2800">
              <a:latin typeface="Times New Roman" charset="0"/>
            </a:endParaRPr>
          </a:p>
          <a:p>
            <a:r>
              <a:rPr lang="en-US" sz="2800">
                <a:solidFill>
                  <a:schemeClr val="accent2"/>
                </a:solidFill>
                <a:latin typeface="Times New Roman" charset="0"/>
              </a:rPr>
              <a:t>Therefore, both these initial configs. are </a:t>
            </a:r>
            <a:r>
              <a:rPr lang="en-US" sz="2800" u="sng">
                <a:solidFill>
                  <a:schemeClr val="accent2"/>
                </a:solidFill>
                <a:latin typeface="Times New Roman" charset="0"/>
              </a:rPr>
              <a:t>bivalent</a:t>
            </a:r>
            <a:r>
              <a:rPr lang="en-US" sz="2800">
                <a:solidFill>
                  <a:schemeClr val="accent2"/>
                </a:solidFill>
                <a:latin typeface="Times New Roman" charset="0"/>
              </a:rPr>
              <a:t> when there is such a failure</a:t>
            </a:r>
          </a:p>
        </p:txBody>
      </p:sp>
      <p:sp>
        <p:nvSpPr>
          <p:cNvPr id="16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2</a:t>
            </a:r>
          </a:p>
        </p:txBody>
      </p:sp>
      <p:sp>
        <p:nvSpPr>
          <p:cNvPr id="103438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4395680" y="636693"/>
            <a:ext cx="7465894" cy="650240"/>
          </a:xfr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400" b="1">
                <a:solidFill>
                  <a:schemeClr val="bg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Some initial configuration is bivalent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36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865611" y="379307"/>
            <a:ext cx="11685747" cy="1219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dirty="0">
                <a:solidFill>
                  <a:schemeClr val="bg1"/>
                </a:solidFill>
                <a:latin typeface="Whitney-BlackSC" charset="0"/>
                <a:ea typeface="ＭＳ Ｐゴシック" charset="0"/>
                <a:cs typeface="ＭＳ Ｐゴシック" charset="0"/>
              </a:rPr>
              <a:t>Announcements</a:t>
            </a:r>
          </a:p>
        </p:txBody>
      </p:sp>
      <p:sp>
        <p:nvSpPr>
          <p:cNvPr id="18434" name="Rectangle 1027"/>
          <p:cNvSpPr>
            <a:spLocks noGrp="1" noChangeArrowheads="1"/>
          </p:cNvSpPr>
          <p:nvPr>
            <p:ph idx="1"/>
          </p:nvPr>
        </p:nvSpPr>
        <p:spPr>
          <a:xfrm>
            <a:off x="324604" y="2032000"/>
            <a:ext cx="7574095" cy="4985173"/>
          </a:xfrm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/>
          </a:bodyPr>
          <a:lstStyle/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Midterms will be returned today at end of lecture</a:t>
            </a:r>
            <a:endParaRPr lang="en-US" sz="2800" u="sng" dirty="0">
              <a:solidFill>
                <a:schemeClr val="accent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130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1026"/>
          <p:cNvSpPr txBox="1">
            <a:spLocks noChangeArrowheads="1"/>
          </p:cNvSpPr>
          <p:nvPr/>
        </p:nvSpPr>
        <p:spPr bwMode="auto">
          <a:xfrm>
            <a:off x="757409" y="406400"/>
            <a:ext cx="11685747" cy="1110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5700">
                <a:solidFill>
                  <a:schemeClr val="bg1"/>
                </a:solidFill>
                <a:latin typeface="Whitney-BlackSC" charset="0"/>
              </a:rPr>
              <a:t>What we’ll show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49208" y="2032000"/>
            <a:ext cx="7249491" cy="5274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 marL="866059" indent="-866059" eaLnBrk="1" hangingPunct="1">
              <a:buFontTx/>
              <a:buAutoNum type="arabicPeriod"/>
              <a:defRPr/>
            </a:pPr>
            <a:r>
              <a:rPr lang="en-US" sz="4100" dirty="0">
                <a:solidFill>
                  <a:schemeClr val="bg1">
                    <a:lumMod val="50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There exists an initial configuration that is bivalent</a:t>
            </a:r>
          </a:p>
          <a:p>
            <a:pPr marL="866059" indent="-866059" eaLnBrk="1" hangingPunct="1">
              <a:buFontTx/>
              <a:buAutoNum type="arabicPeriod"/>
              <a:defRPr/>
            </a:pPr>
            <a:endParaRPr lang="en-US" sz="41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866059" indent="-866059" eaLnBrk="1" hangingPunct="1">
              <a:buFontTx/>
              <a:buAutoNum type="arabicPeriod"/>
              <a:defRPr/>
            </a:pPr>
            <a:r>
              <a:rPr lang="en-US" sz="4100" dirty="0">
                <a:latin typeface="Times New Roman" charset="0"/>
                <a:ea typeface="ＭＳ Ｐゴシック" charset="0"/>
                <a:cs typeface="ＭＳ Ｐゴシック" charset="0"/>
              </a:rPr>
              <a:t>Starting from a bivalent </a:t>
            </a:r>
            <a:r>
              <a:rPr lang="en-US" sz="41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4100" dirty="0">
                <a:latin typeface="Times New Roman" charset="0"/>
                <a:ea typeface="ＭＳ Ｐゴシック" charset="0"/>
                <a:cs typeface="ＭＳ Ｐゴシック" charset="0"/>
              </a:rPr>
              <a:t>., there is always another bivalent </a:t>
            </a:r>
            <a:r>
              <a:rPr lang="en-US" sz="4100" dirty="0" err="1">
                <a:latin typeface="Times New Roman" charset="0"/>
                <a:ea typeface="ＭＳ Ｐゴシック" charset="0"/>
                <a:cs typeface="ＭＳ Ｐゴシック" charset="0"/>
              </a:rPr>
              <a:t>config</a:t>
            </a:r>
            <a:r>
              <a:rPr lang="en-US" sz="4100" dirty="0">
                <a:latin typeface="Times New Roman" charset="0"/>
                <a:ea typeface="ＭＳ Ｐゴシック" charset="0"/>
                <a:cs typeface="ＭＳ Ｐゴシック" charset="0"/>
              </a:rPr>
              <a:t>. that is reachable</a:t>
            </a:r>
          </a:p>
          <a:p>
            <a:pPr marL="866059" indent="-866059" eaLnBrk="1" hangingPunct="1">
              <a:buFontTx/>
              <a:buAutoNum type="arabicPeriod"/>
              <a:defRPr/>
            </a:pPr>
            <a:endParaRPr lang="en-US" sz="41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856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107522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3787047" y="447041"/>
            <a:ext cx="8656109" cy="1070187"/>
          </a:xfr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000" b="1">
                <a:solidFill>
                  <a:schemeClr val="bg1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Starting from a bivalent config., there is always another bivalent config. that is reachable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758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Oval 4"/>
          <p:cNvSpPr>
            <a:spLocks noChangeArrowheads="1"/>
          </p:cNvSpPr>
          <p:nvPr/>
        </p:nvSpPr>
        <p:spPr bwMode="auto">
          <a:xfrm>
            <a:off x="2894386" y="3007360"/>
            <a:ext cx="649208" cy="406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0" name="Freeform 5"/>
          <p:cNvSpPr>
            <a:spLocks/>
          </p:cNvSpPr>
          <p:nvPr/>
        </p:nvSpPr>
        <p:spPr bwMode="auto">
          <a:xfrm rot="2037484">
            <a:off x="1514819" y="3002844"/>
            <a:ext cx="757410" cy="203200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9571" name="Freeform 6"/>
          <p:cNvSpPr>
            <a:spLocks/>
          </p:cNvSpPr>
          <p:nvPr/>
        </p:nvSpPr>
        <p:spPr bwMode="auto">
          <a:xfrm rot="-1578320">
            <a:off x="3029638" y="3413760"/>
            <a:ext cx="1082014" cy="178816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09572" name="Text Box 7"/>
          <p:cNvSpPr txBox="1">
            <a:spLocks noChangeArrowheads="1"/>
          </p:cNvSpPr>
          <p:nvPr/>
        </p:nvSpPr>
        <p:spPr bwMode="auto">
          <a:xfrm>
            <a:off x="3895249" y="2790614"/>
            <a:ext cx="3283966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A bivalent initial config.</a:t>
            </a:r>
          </a:p>
        </p:txBody>
      </p:sp>
      <p:sp>
        <p:nvSpPr>
          <p:cNvPr id="109573" name="Text Box 8"/>
          <p:cNvSpPr txBox="1">
            <a:spLocks noChangeArrowheads="1"/>
          </p:cNvSpPr>
          <p:nvPr/>
        </p:nvSpPr>
        <p:spPr bwMode="auto">
          <a:xfrm>
            <a:off x="6836974" y="3197014"/>
            <a:ext cx="4262248" cy="86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let e=(p,m) be some event</a:t>
            </a:r>
          </a:p>
          <a:p>
            <a:r>
              <a:rPr lang="en-US">
                <a:latin typeface="Times New Roman" charset="0"/>
              </a:rPr>
              <a:t>   applicable to the initial config.</a:t>
            </a:r>
          </a:p>
        </p:txBody>
      </p:sp>
      <p:sp>
        <p:nvSpPr>
          <p:cNvPr id="56328" name="Text Box 9"/>
          <p:cNvSpPr txBox="1">
            <a:spLocks noChangeArrowheads="1"/>
          </p:cNvSpPr>
          <p:nvPr/>
        </p:nvSpPr>
        <p:spPr bwMode="auto">
          <a:xfrm>
            <a:off x="5791028" y="4172374"/>
            <a:ext cx="6868531" cy="118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Let </a:t>
            </a:r>
            <a:r>
              <a:rPr lang="en-US" altLang="en-US" sz="3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C</a:t>
            </a:r>
            <a:r>
              <a:rPr lang="en-US" altLang="en-US" sz="3400" dirty="0">
                <a:latin typeface="Times New Roman" pitchFamily="18" charset="0"/>
              </a:rPr>
              <a:t> be the set of </a:t>
            </a:r>
            <a:r>
              <a:rPr lang="en-US" altLang="en-US" sz="3400" dirty="0" err="1">
                <a:latin typeface="Times New Roman" pitchFamily="18" charset="0"/>
              </a:rPr>
              <a:t>configs</a:t>
            </a:r>
            <a:r>
              <a:rPr lang="en-US" altLang="en-US" sz="3400" dirty="0">
                <a:latin typeface="Times New Roman" pitchFamily="18" charset="0"/>
              </a:rPr>
              <a:t>. reachable </a:t>
            </a:r>
          </a:p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  </a:t>
            </a:r>
            <a:r>
              <a:rPr lang="en-US" altLang="en-US" sz="3400" b="1" dirty="0">
                <a:latin typeface="Times New Roman" pitchFamily="18" charset="0"/>
              </a:rPr>
              <a:t>without</a:t>
            </a:r>
            <a:r>
              <a:rPr lang="en-US" altLang="en-US" sz="3400" dirty="0">
                <a:latin typeface="Times New Roman" pitchFamily="18" charset="0"/>
              </a:rPr>
              <a:t> applying e</a:t>
            </a:r>
          </a:p>
        </p:txBody>
      </p:sp>
      <p:sp>
        <p:nvSpPr>
          <p:cNvPr id="109575" name="Oval 10"/>
          <p:cNvSpPr>
            <a:spLocks noChangeArrowheads="1"/>
          </p:cNvSpPr>
          <p:nvPr/>
        </p:nvSpPr>
        <p:spPr bwMode="auto">
          <a:xfrm>
            <a:off x="4111652" y="495808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6" name="Oval 11"/>
          <p:cNvSpPr>
            <a:spLocks noChangeArrowheads="1"/>
          </p:cNvSpPr>
          <p:nvPr/>
        </p:nvSpPr>
        <p:spPr bwMode="auto">
          <a:xfrm>
            <a:off x="1082014" y="50393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7" name="Oval 12"/>
          <p:cNvSpPr>
            <a:spLocks noChangeArrowheads="1"/>
          </p:cNvSpPr>
          <p:nvPr/>
        </p:nvSpPr>
        <p:spPr bwMode="auto">
          <a:xfrm>
            <a:off x="2164027" y="455168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8" name="Oval 13"/>
          <p:cNvSpPr>
            <a:spLocks noChangeArrowheads="1"/>
          </p:cNvSpPr>
          <p:nvPr/>
        </p:nvSpPr>
        <p:spPr bwMode="auto">
          <a:xfrm>
            <a:off x="2813235" y="50393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79" name="Oval 14"/>
          <p:cNvSpPr>
            <a:spLocks noChangeArrowheads="1"/>
          </p:cNvSpPr>
          <p:nvPr/>
        </p:nvSpPr>
        <p:spPr bwMode="auto">
          <a:xfrm>
            <a:off x="3029638" y="4307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80" name="AutoShape 15"/>
          <p:cNvSpPr>
            <a:spLocks noChangeArrowheads="1"/>
          </p:cNvSpPr>
          <p:nvPr/>
        </p:nvSpPr>
        <p:spPr bwMode="auto">
          <a:xfrm>
            <a:off x="541007" y="2682240"/>
            <a:ext cx="5193665" cy="292608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09581" name="Line 30"/>
          <p:cNvSpPr>
            <a:spLocks noChangeShapeType="1"/>
          </p:cNvSpPr>
          <p:nvPr/>
        </p:nvSpPr>
        <p:spPr bwMode="auto">
          <a:xfrm flipH="1">
            <a:off x="2705034" y="4551680"/>
            <a:ext cx="324604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6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635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Oval 4"/>
          <p:cNvSpPr>
            <a:spLocks noChangeArrowheads="1"/>
          </p:cNvSpPr>
          <p:nvPr/>
        </p:nvSpPr>
        <p:spPr bwMode="auto">
          <a:xfrm>
            <a:off x="2894386" y="3034453"/>
            <a:ext cx="649208" cy="406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18" name="Freeform 5"/>
          <p:cNvSpPr>
            <a:spLocks/>
          </p:cNvSpPr>
          <p:nvPr/>
        </p:nvSpPr>
        <p:spPr bwMode="auto">
          <a:xfrm rot="2037484">
            <a:off x="1514819" y="3029938"/>
            <a:ext cx="757410" cy="203200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19" name="Freeform 6"/>
          <p:cNvSpPr>
            <a:spLocks/>
          </p:cNvSpPr>
          <p:nvPr/>
        </p:nvSpPr>
        <p:spPr bwMode="auto">
          <a:xfrm rot="-1578320">
            <a:off x="3029638" y="3440853"/>
            <a:ext cx="1082014" cy="1788160"/>
          </a:xfrm>
          <a:custGeom>
            <a:avLst/>
            <a:gdLst>
              <a:gd name="T0" fmla="*/ 2147483647 w 144"/>
              <a:gd name="T1" fmla="*/ 0 h 672"/>
              <a:gd name="T2" fmla="*/ 0 w 144"/>
              <a:gd name="T3" fmla="*/ 2147483647 h 672"/>
              <a:gd name="T4" fmla="*/ 2147483647 w 144"/>
              <a:gd name="T5" fmla="*/ 2147483647 h 672"/>
              <a:gd name="T6" fmla="*/ 0 w 144"/>
              <a:gd name="T7" fmla="*/ 2147483647 h 672"/>
              <a:gd name="T8" fmla="*/ 2147483647 w 144"/>
              <a:gd name="T9" fmla="*/ 2147483647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"/>
              <a:gd name="T16" fmla="*/ 0 h 672"/>
              <a:gd name="T17" fmla="*/ 144 w 14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" h="672">
                <a:moveTo>
                  <a:pt x="144" y="0"/>
                </a:moveTo>
                <a:cubicBezTo>
                  <a:pt x="72" y="64"/>
                  <a:pt x="0" y="128"/>
                  <a:pt x="0" y="192"/>
                </a:cubicBezTo>
                <a:cubicBezTo>
                  <a:pt x="0" y="256"/>
                  <a:pt x="144" y="328"/>
                  <a:pt x="144" y="384"/>
                </a:cubicBezTo>
                <a:cubicBezTo>
                  <a:pt x="144" y="440"/>
                  <a:pt x="0" y="480"/>
                  <a:pt x="0" y="528"/>
                </a:cubicBezTo>
                <a:cubicBezTo>
                  <a:pt x="0" y="576"/>
                  <a:pt x="72" y="624"/>
                  <a:pt x="14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20" name="Text Box 7"/>
          <p:cNvSpPr txBox="1">
            <a:spLocks noChangeArrowheads="1"/>
          </p:cNvSpPr>
          <p:nvPr/>
        </p:nvSpPr>
        <p:spPr bwMode="auto">
          <a:xfrm>
            <a:off x="3895249" y="2828996"/>
            <a:ext cx="3283966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A bivalent initial config.</a:t>
            </a:r>
          </a:p>
        </p:txBody>
      </p:sp>
      <p:sp>
        <p:nvSpPr>
          <p:cNvPr id="57351" name="Text Box 9"/>
          <p:cNvSpPr txBox="1">
            <a:spLocks noChangeArrowheads="1"/>
          </p:cNvSpPr>
          <p:nvPr/>
        </p:nvSpPr>
        <p:spPr bwMode="auto">
          <a:xfrm>
            <a:off x="5734673" y="4210756"/>
            <a:ext cx="6868533" cy="1180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Let </a:t>
            </a:r>
            <a:r>
              <a:rPr lang="en-US" altLang="en-US" sz="3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C</a:t>
            </a:r>
            <a:r>
              <a:rPr lang="en-US" altLang="en-US" sz="3400" dirty="0">
                <a:latin typeface="Times New Roman" pitchFamily="18" charset="0"/>
              </a:rPr>
              <a:t> be the set of </a:t>
            </a:r>
            <a:r>
              <a:rPr lang="en-US" altLang="en-US" sz="3400" dirty="0" err="1">
                <a:latin typeface="Times New Roman" pitchFamily="18" charset="0"/>
              </a:rPr>
              <a:t>configs</a:t>
            </a:r>
            <a:r>
              <a:rPr lang="en-US" altLang="en-US" sz="3400" dirty="0">
                <a:latin typeface="Times New Roman" pitchFamily="18" charset="0"/>
              </a:rPr>
              <a:t>. reachable </a:t>
            </a:r>
          </a:p>
          <a:p>
            <a:pPr>
              <a:defRPr/>
            </a:pPr>
            <a:r>
              <a:rPr lang="en-US" altLang="en-US" sz="3400" dirty="0">
                <a:latin typeface="Times New Roman" pitchFamily="18" charset="0"/>
              </a:rPr>
              <a:t>  </a:t>
            </a:r>
            <a:r>
              <a:rPr lang="en-US" altLang="en-US" sz="3400" b="1" dirty="0">
                <a:latin typeface="Times New Roman" pitchFamily="18" charset="0"/>
              </a:rPr>
              <a:t>without</a:t>
            </a:r>
            <a:r>
              <a:rPr lang="en-US" altLang="en-US" sz="3400" dirty="0">
                <a:latin typeface="Times New Roman" pitchFamily="18" charset="0"/>
              </a:rPr>
              <a:t> applying e</a:t>
            </a:r>
          </a:p>
        </p:txBody>
      </p:sp>
      <p:sp>
        <p:nvSpPr>
          <p:cNvPr id="111622" name="Oval 10"/>
          <p:cNvSpPr>
            <a:spLocks noChangeArrowheads="1"/>
          </p:cNvSpPr>
          <p:nvPr/>
        </p:nvSpPr>
        <p:spPr bwMode="auto">
          <a:xfrm>
            <a:off x="4111652" y="498517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3" name="Oval 11"/>
          <p:cNvSpPr>
            <a:spLocks noChangeArrowheads="1"/>
          </p:cNvSpPr>
          <p:nvPr/>
        </p:nvSpPr>
        <p:spPr bwMode="auto">
          <a:xfrm>
            <a:off x="1082014" y="506645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4" name="Oval 12"/>
          <p:cNvSpPr>
            <a:spLocks noChangeArrowheads="1"/>
          </p:cNvSpPr>
          <p:nvPr/>
        </p:nvSpPr>
        <p:spPr bwMode="auto">
          <a:xfrm>
            <a:off x="2164027" y="457877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5" name="Oval 13"/>
          <p:cNvSpPr>
            <a:spLocks noChangeArrowheads="1"/>
          </p:cNvSpPr>
          <p:nvPr/>
        </p:nvSpPr>
        <p:spPr bwMode="auto">
          <a:xfrm>
            <a:off x="2813235" y="506645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6" name="Oval 14"/>
          <p:cNvSpPr>
            <a:spLocks noChangeArrowheads="1"/>
          </p:cNvSpPr>
          <p:nvPr/>
        </p:nvSpPr>
        <p:spPr bwMode="auto">
          <a:xfrm>
            <a:off x="3029638" y="4334933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7" name="AutoShape 15"/>
          <p:cNvSpPr>
            <a:spLocks noChangeArrowheads="1"/>
          </p:cNvSpPr>
          <p:nvPr/>
        </p:nvSpPr>
        <p:spPr bwMode="auto">
          <a:xfrm>
            <a:off x="541007" y="2693530"/>
            <a:ext cx="5193665" cy="292608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8" name="Oval 16"/>
          <p:cNvSpPr>
            <a:spLocks noChangeArrowheads="1"/>
          </p:cNvSpPr>
          <p:nvPr/>
        </p:nvSpPr>
        <p:spPr bwMode="auto">
          <a:xfrm>
            <a:off x="541007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29" name="Oval 17"/>
          <p:cNvSpPr>
            <a:spLocks noChangeArrowheads="1"/>
          </p:cNvSpPr>
          <p:nvPr/>
        </p:nvSpPr>
        <p:spPr bwMode="auto">
          <a:xfrm>
            <a:off x="1298416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0" name="Oval 18"/>
          <p:cNvSpPr>
            <a:spLocks noChangeArrowheads="1"/>
          </p:cNvSpPr>
          <p:nvPr/>
        </p:nvSpPr>
        <p:spPr bwMode="auto">
          <a:xfrm>
            <a:off x="2380430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1" name="Oval 19"/>
          <p:cNvSpPr>
            <a:spLocks noChangeArrowheads="1"/>
          </p:cNvSpPr>
          <p:nvPr/>
        </p:nvSpPr>
        <p:spPr bwMode="auto">
          <a:xfrm>
            <a:off x="4219853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2" name="Oval 20"/>
          <p:cNvSpPr>
            <a:spLocks noChangeArrowheads="1"/>
          </p:cNvSpPr>
          <p:nvPr/>
        </p:nvSpPr>
        <p:spPr bwMode="auto">
          <a:xfrm>
            <a:off x="5410068" y="5960533"/>
            <a:ext cx="649208" cy="406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endParaRPr lang="en-US"/>
          </a:p>
        </p:txBody>
      </p:sp>
      <p:sp>
        <p:nvSpPr>
          <p:cNvPr id="111633" name="Line 21"/>
          <p:cNvSpPr>
            <a:spLocks noChangeShapeType="1"/>
          </p:cNvSpPr>
          <p:nvPr/>
        </p:nvSpPr>
        <p:spPr bwMode="auto">
          <a:xfrm flipH="1">
            <a:off x="757409" y="5472853"/>
            <a:ext cx="541007" cy="487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4" name="Line 22"/>
          <p:cNvSpPr>
            <a:spLocks noChangeShapeType="1"/>
          </p:cNvSpPr>
          <p:nvPr/>
        </p:nvSpPr>
        <p:spPr bwMode="auto">
          <a:xfrm flipH="1">
            <a:off x="1731222" y="4985173"/>
            <a:ext cx="649208" cy="9753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5" name="Line 23"/>
          <p:cNvSpPr>
            <a:spLocks noChangeShapeType="1"/>
          </p:cNvSpPr>
          <p:nvPr/>
        </p:nvSpPr>
        <p:spPr bwMode="auto">
          <a:xfrm>
            <a:off x="3462443" y="4741333"/>
            <a:ext cx="865611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6" name="Line 24"/>
          <p:cNvSpPr>
            <a:spLocks noChangeShapeType="1"/>
          </p:cNvSpPr>
          <p:nvPr/>
        </p:nvSpPr>
        <p:spPr bwMode="auto">
          <a:xfrm>
            <a:off x="4652658" y="5310293"/>
            <a:ext cx="865611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7" name="Line 25"/>
          <p:cNvSpPr>
            <a:spLocks noChangeShapeType="1"/>
          </p:cNvSpPr>
          <p:nvPr/>
        </p:nvSpPr>
        <p:spPr bwMode="auto">
          <a:xfrm flipH="1">
            <a:off x="2813235" y="5472853"/>
            <a:ext cx="216403" cy="487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38" name="Text Box 26"/>
          <p:cNvSpPr txBox="1">
            <a:spLocks noChangeArrowheads="1"/>
          </p:cNvSpPr>
          <p:nvPr/>
        </p:nvSpPr>
        <p:spPr bwMode="auto">
          <a:xfrm>
            <a:off x="951270" y="5434472"/>
            <a:ext cx="3561486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 e       e       e           e        e</a:t>
            </a:r>
          </a:p>
        </p:txBody>
      </p:sp>
      <p:sp>
        <p:nvSpPr>
          <p:cNvPr id="111639" name="Text Box 27"/>
          <p:cNvSpPr txBox="1">
            <a:spLocks noChangeArrowheads="1"/>
          </p:cNvSpPr>
          <p:nvPr/>
        </p:nvSpPr>
        <p:spPr bwMode="auto">
          <a:xfrm>
            <a:off x="5951075" y="5635413"/>
            <a:ext cx="4340395" cy="1239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Let </a:t>
            </a:r>
            <a:r>
              <a:rPr lang="en-US" b="1" i="1">
                <a:solidFill>
                  <a:schemeClr val="accent2"/>
                </a:solidFill>
                <a:latin typeface="Times New Roman" charset="0"/>
              </a:rPr>
              <a:t>D</a:t>
            </a:r>
            <a:r>
              <a:rPr lang="en-US">
                <a:latin typeface="Times New Roman" charset="0"/>
              </a:rPr>
              <a:t> be the set of configs. </a:t>
            </a:r>
          </a:p>
          <a:p>
            <a:r>
              <a:rPr lang="en-US">
                <a:latin typeface="Times New Roman" charset="0"/>
              </a:rPr>
              <a:t>  obtained by </a:t>
            </a:r>
            <a:r>
              <a:rPr lang="en-US" b="1">
                <a:latin typeface="Times New Roman" charset="0"/>
              </a:rPr>
              <a:t>applying e</a:t>
            </a:r>
            <a:r>
              <a:rPr lang="en-US">
                <a:latin typeface="Times New Roman" charset="0"/>
              </a:rPr>
              <a:t> to some </a:t>
            </a:r>
          </a:p>
          <a:p>
            <a:r>
              <a:rPr lang="en-US">
                <a:latin typeface="Times New Roman" charset="0"/>
              </a:rPr>
              <a:t>  config. in </a:t>
            </a:r>
            <a:r>
              <a:rPr lang="en-US" b="1" i="1">
                <a:latin typeface="Times New Roman" charset="0"/>
              </a:rPr>
              <a:t>C</a:t>
            </a:r>
          </a:p>
        </p:txBody>
      </p:sp>
      <p:sp>
        <p:nvSpPr>
          <p:cNvPr id="111640" name="Line 29"/>
          <p:cNvSpPr>
            <a:spLocks noChangeShapeType="1"/>
          </p:cNvSpPr>
          <p:nvPr/>
        </p:nvSpPr>
        <p:spPr bwMode="auto">
          <a:xfrm flipH="1">
            <a:off x="2705034" y="4578773"/>
            <a:ext cx="324604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1641" name="Text Box 30"/>
          <p:cNvSpPr txBox="1">
            <a:spLocks noChangeArrowheads="1"/>
          </p:cNvSpPr>
          <p:nvPr/>
        </p:nvSpPr>
        <p:spPr bwMode="auto">
          <a:xfrm>
            <a:off x="6839228" y="3235396"/>
            <a:ext cx="4262248" cy="86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let e=(p,m) be some event</a:t>
            </a:r>
          </a:p>
          <a:p>
            <a:r>
              <a:rPr lang="en-US">
                <a:latin typeface="Times New Roman" charset="0"/>
              </a:rPr>
              <a:t>   applicable to the initial config.</a:t>
            </a:r>
          </a:p>
        </p:txBody>
      </p:sp>
      <p:sp>
        <p:nvSpPr>
          <p:cNvPr id="28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29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72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65" name="Group 36"/>
          <p:cNvGrpSpPr>
            <a:grpSpLocks/>
          </p:cNvGrpSpPr>
          <p:nvPr/>
        </p:nvGrpSpPr>
        <p:grpSpPr bwMode="auto">
          <a:xfrm>
            <a:off x="2813235" y="2354864"/>
            <a:ext cx="7432503" cy="4371248"/>
            <a:chOff x="1392" y="1150"/>
            <a:chExt cx="3307" cy="2632"/>
          </a:xfrm>
        </p:grpSpPr>
        <p:grpSp>
          <p:nvGrpSpPr>
            <p:cNvPr id="113668" name="Group 34"/>
            <p:cNvGrpSpPr>
              <a:grpSpLocks/>
            </p:cNvGrpSpPr>
            <p:nvPr/>
          </p:nvGrpSpPr>
          <p:grpSpPr bwMode="auto">
            <a:xfrm>
              <a:off x="1392" y="1150"/>
              <a:ext cx="2880" cy="2632"/>
              <a:chOff x="576" y="1582"/>
              <a:chExt cx="2880" cy="2632"/>
            </a:xfrm>
          </p:grpSpPr>
          <p:sp>
            <p:nvSpPr>
              <p:cNvPr id="113670" name="Text Box 27"/>
              <p:cNvSpPr txBox="1">
                <a:spLocks noChangeArrowheads="1"/>
              </p:cNvSpPr>
              <p:nvPr/>
            </p:nvSpPr>
            <p:spPr bwMode="auto">
              <a:xfrm>
                <a:off x="1920" y="3936"/>
                <a:ext cx="22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3671" name="Group 33"/>
              <p:cNvGrpSpPr>
                <a:grpSpLocks/>
              </p:cNvGrpSpPr>
              <p:nvPr/>
            </p:nvGrpSpPr>
            <p:grpSpPr bwMode="auto">
              <a:xfrm>
                <a:off x="576" y="1582"/>
                <a:ext cx="2880" cy="2354"/>
                <a:chOff x="192" y="1582"/>
                <a:chExt cx="2880" cy="2354"/>
              </a:xfrm>
            </p:grpSpPr>
            <p:sp>
              <p:nvSpPr>
                <p:cNvPr id="113672" name="Oval 4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3" name="Freeform 5"/>
                <p:cNvSpPr>
                  <a:spLocks/>
                </p:cNvSpPr>
                <p:nvPr/>
              </p:nvSpPr>
              <p:spPr bwMode="auto">
                <a:xfrm rot="2189000">
                  <a:off x="876" y="1719"/>
                  <a:ext cx="381" cy="1278"/>
                </a:xfrm>
                <a:custGeom>
                  <a:avLst/>
                  <a:gdLst>
                    <a:gd name="T0" fmla="*/ 11251441 w 144"/>
                    <a:gd name="T1" fmla="*/ 0 h 672"/>
                    <a:gd name="T2" fmla="*/ 0 w 144"/>
                    <a:gd name="T3" fmla="*/ 409403 h 672"/>
                    <a:gd name="T4" fmla="*/ 11251441 w 144"/>
                    <a:gd name="T5" fmla="*/ 818222 h 672"/>
                    <a:gd name="T6" fmla="*/ 0 w 144"/>
                    <a:gd name="T7" fmla="*/ 1124524 h 672"/>
                    <a:gd name="T8" fmla="*/ 11251441 w 144"/>
                    <a:gd name="T9" fmla="*/ 143120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74" name="Freeform 6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8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302" y="2448"/>
                  <a:ext cx="240" cy="3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defRPr/>
                  </a:pPr>
                  <a:r>
                    <a:rPr lang="en-US" altLang="en-US" sz="3400" b="1" i="1" dirty="0">
                      <a:solidFill>
                        <a:schemeClr val="accent1">
                          <a:lumMod val="50000"/>
                        </a:schemeClr>
                      </a:solidFill>
                      <a:latin typeface="Times New Roman" pitchFamily="18" charset="0"/>
                    </a:rPr>
                    <a:t>C</a:t>
                  </a:r>
                  <a:endParaRPr lang="en-US" altLang="en-US" sz="3400" dirty="0">
                    <a:solidFill>
                      <a:schemeClr val="accent1">
                        <a:lumMod val="50000"/>
                      </a:schemeClr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13676" name="Oval 10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7" name="Oval 11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8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79" name="Oval 13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0" name="Oval 14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1" name="AutoShape 15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2" name="Oval 16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3" name="Oval 17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4" name="Oval 18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5" name="Oval 19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6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87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88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89" name="Line 23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90" name="Line 24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9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9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1550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3693" name="Oval 31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694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737" y="1582"/>
                  <a:ext cx="57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3669" name="Text Box 35"/>
            <p:cNvSpPr txBox="1">
              <a:spLocks noChangeArrowheads="1"/>
            </p:cNvSpPr>
            <p:nvPr/>
          </p:nvSpPr>
          <p:spPr bwMode="auto">
            <a:xfrm>
              <a:off x="3734" y="1994"/>
              <a:ext cx="965" cy="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113666" name="Line 37"/>
          <p:cNvSpPr>
            <a:spLocks noChangeShapeType="1"/>
          </p:cNvSpPr>
          <p:nvPr/>
        </p:nvSpPr>
        <p:spPr bwMode="auto">
          <a:xfrm flipH="1">
            <a:off x="5570117" y="4190436"/>
            <a:ext cx="324604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32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33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143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16403" y="487680"/>
            <a:ext cx="7465894" cy="682752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Claim.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 Set D contains a bivalent config.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Proof.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  By contradiction. That is, suppose </a:t>
            </a:r>
            <a:r>
              <a:rPr lang="en-US" sz="3400" b="1" i="1">
                <a:latin typeface="Times New Roman" charset="0"/>
                <a:ea typeface="ＭＳ Ｐゴシック" charset="0"/>
                <a:cs typeface="Times New Roman" charset="0"/>
              </a:rPr>
              <a:t>D 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has only 0- and 1- valent states (and no bivalent ones)</a:t>
            </a:r>
          </a:p>
          <a:p>
            <a:pPr eaLnBrk="1" hangingPunct="1">
              <a:lnSpc>
                <a:spcPct val="90000"/>
              </a:lnSpc>
            </a:pP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There are states D0 and D1 in </a:t>
            </a:r>
            <a:r>
              <a:rPr lang="en-US" sz="3400" b="1" i="1">
                <a:latin typeface="Times New Roman" charset="0"/>
                <a:ea typeface="ＭＳ Ｐゴシック" charset="0"/>
                <a:cs typeface="Times New Roman" charset="0"/>
              </a:rPr>
              <a:t>D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, and C0 and C1 in </a:t>
            </a:r>
            <a:r>
              <a:rPr lang="en-US" sz="3400" b="1" i="1">
                <a:latin typeface="Times New Roman" charset="0"/>
                <a:ea typeface="ＭＳ Ｐゴシック" charset="0"/>
                <a:cs typeface="Times New Roman" charset="0"/>
              </a:rPr>
              <a:t>C </a:t>
            </a:r>
            <a:r>
              <a:rPr lang="en-US" sz="3400">
                <a:latin typeface="Times New Roman" charset="0"/>
                <a:ea typeface="ＭＳ Ｐゴシック" charset="0"/>
                <a:cs typeface="Times New Roman" charset="0"/>
              </a:rPr>
              <a:t> such that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400"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D0 is 0-valent, D1 is 1-valent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D0=C0 foll. by e=(p,m)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D1=C1 foll. by e=(p,m)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And C1 = C0 followed by some event e</a:t>
            </a:r>
            <a:r>
              <a:rPr lang="ja-JP" altLang="en-US" sz="28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’</a:t>
            </a:r>
            <a:r>
              <a:rPr lang="en-US" altLang="ja-JP" sz="2800">
                <a:latin typeface="Times New Roman" charset="0"/>
                <a:ea typeface="ＭＳ Ｐゴシック" charset="0"/>
                <a:cs typeface="Times New Roman" charset="0"/>
              </a:rPr>
              <a:t>=(p</a:t>
            </a:r>
            <a:r>
              <a:rPr lang="ja-JP" altLang="en-US" sz="280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>
                <a:latin typeface="Times New Roman" charset="0"/>
                <a:ea typeface="ＭＳ Ｐゴシック" charset="0"/>
                <a:cs typeface="Times New Roman" charset="0"/>
              </a:rPr>
              <a:t>,m</a:t>
            </a:r>
            <a:r>
              <a:rPr lang="ja-JP" altLang="en-US" sz="2800"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>
                <a:latin typeface="Times New Roman" charset="0"/>
                <a:ea typeface="ＭＳ Ｐゴシック" charset="0"/>
                <a:cs typeface="Times New Roman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>
                <a:latin typeface="Times New Roman" charset="0"/>
                <a:ea typeface="ＭＳ Ｐゴシック" charset="0"/>
                <a:cs typeface="Times New Roman" charset="0"/>
                <a:sym typeface="Wingdings" charset="0"/>
              </a:rPr>
              <a:t>	(why?)</a:t>
            </a:r>
          </a:p>
        </p:txBody>
      </p:sp>
      <p:grpSp>
        <p:nvGrpSpPr>
          <p:cNvPr id="115715" name="Group 3"/>
          <p:cNvGrpSpPr>
            <a:grpSpLocks/>
          </p:cNvGrpSpPr>
          <p:nvPr/>
        </p:nvGrpSpPr>
        <p:grpSpPr bwMode="auto">
          <a:xfrm>
            <a:off x="5734672" y="1873955"/>
            <a:ext cx="6558893" cy="3913895"/>
            <a:chOff x="1392" y="1117"/>
            <a:chExt cx="3500" cy="2706"/>
          </a:xfrm>
        </p:grpSpPr>
        <p:grpSp>
          <p:nvGrpSpPr>
            <p:cNvPr id="115716" name="Group 4"/>
            <p:cNvGrpSpPr>
              <a:grpSpLocks/>
            </p:cNvGrpSpPr>
            <p:nvPr/>
          </p:nvGrpSpPr>
          <p:grpSpPr bwMode="auto">
            <a:xfrm>
              <a:off x="1392" y="1117"/>
              <a:ext cx="2880" cy="2706"/>
              <a:chOff x="576" y="1549"/>
              <a:chExt cx="2880" cy="2706"/>
            </a:xfrm>
          </p:grpSpPr>
          <p:sp>
            <p:nvSpPr>
              <p:cNvPr id="115718" name="Text Box 5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27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5719" name="Group 6"/>
              <p:cNvGrpSpPr>
                <a:grpSpLocks/>
              </p:cNvGrpSpPr>
              <p:nvPr/>
            </p:nvGrpSpPr>
            <p:grpSpPr bwMode="auto">
              <a:xfrm>
                <a:off x="576" y="1549"/>
                <a:ext cx="2880" cy="2387"/>
                <a:chOff x="192" y="1549"/>
                <a:chExt cx="2880" cy="2387"/>
              </a:xfrm>
            </p:grpSpPr>
            <p:sp>
              <p:nvSpPr>
                <p:cNvPr id="115720" name="Oval 7"/>
                <p:cNvSpPr>
                  <a:spLocks noChangeArrowheads="1"/>
                </p:cNvSpPr>
                <p:nvPr/>
              </p:nvSpPr>
              <p:spPr bwMode="auto">
                <a:xfrm>
                  <a:off x="1430" y="1776"/>
                  <a:ext cx="334" cy="262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1" name="Freeform 8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8750579 w 144"/>
                    <a:gd name="T1" fmla="*/ 0 h 672"/>
                    <a:gd name="T2" fmla="*/ 0 w 144"/>
                    <a:gd name="T3" fmla="*/ 360954 h 672"/>
                    <a:gd name="T4" fmla="*/ 8750579 w 144"/>
                    <a:gd name="T5" fmla="*/ 721393 h 672"/>
                    <a:gd name="T6" fmla="*/ 0 w 144"/>
                    <a:gd name="T7" fmla="*/ 991448 h 672"/>
                    <a:gd name="T8" fmla="*/ 8750579 w 144"/>
                    <a:gd name="T9" fmla="*/ 126183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22" name="Freeform 9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2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04" y="2448"/>
                  <a:ext cx="227" cy="3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chemeClr val="accent1"/>
                      </a:solidFill>
                      <a:latin typeface="Times New Roman" charset="0"/>
                    </a:rPr>
                    <a:t>C</a:t>
                  </a: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15724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5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6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7" name="Oval 1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8" name="Oval 15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29" name="AutoShape 16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0" name="Oval 17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1" name="Oval 18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2" name="Oval 19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3" name="Oval 20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35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6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7" name="Line 24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8" name="Line 25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39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4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1859" cy="3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5741" name="Oval 28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742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776" y="1549"/>
                  <a:ext cx="691" cy="3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5717" name="Text Box 30"/>
            <p:cNvSpPr txBox="1">
              <a:spLocks noChangeArrowheads="1"/>
            </p:cNvSpPr>
            <p:nvPr/>
          </p:nvSpPr>
          <p:spPr bwMode="auto">
            <a:xfrm>
              <a:off x="3734" y="1995"/>
              <a:ext cx="1158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32" name="Slide Number Placeholder 1"/>
          <p:cNvSpPr txBox="1">
            <a:spLocks/>
          </p:cNvSpPr>
          <p:nvPr/>
        </p:nvSpPr>
        <p:spPr>
          <a:xfrm>
            <a:off x="11902281" y="67818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8244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324604" y="487680"/>
            <a:ext cx="638388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Proof.</a:t>
            </a:r>
            <a:r>
              <a:rPr lang="en-US">
                <a:latin typeface="Times New Roman" charset="0"/>
                <a:cs typeface="Times New Roman" charset="0"/>
              </a:rPr>
              <a:t> (contd.)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is not p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same as p</a:t>
            </a:r>
            <a:endParaRPr lang="en-US" altLang="ja-JP" sz="2800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</p:txBody>
      </p:sp>
      <p:grpSp>
        <p:nvGrpSpPr>
          <p:cNvPr id="117763" name="Group 5"/>
          <p:cNvGrpSpPr>
            <a:grpSpLocks/>
          </p:cNvGrpSpPr>
          <p:nvPr/>
        </p:nvGrpSpPr>
        <p:grpSpPr bwMode="auto">
          <a:xfrm>
            <a:off x="3029639" y="3727592"/>
            <a:ext cx="6048795" cy="3562683"/>
            <a:chOff x="1392" y="1062"/>
            <a:chExt cx="3652" cy="2806"/>
          </a:xfrm>
        </p:grpSpPr>
        <p:grpSp>
          <p:nvGrpSpPr>
            <p:cNvPr id="117779" name="Group 6"/>
            <p:cNvGrpSpPr>
              <a:grpSpLocks/>
            </p:cNvGrpSpPr>
            <p:nvPr/>
          </p:nvGrpSpPr>
          <p:grpSpPr bwMode="auto">
            <a:xfrm>
              <a:off x="1392" y="1062"/>
              <a:ext cx="2880" cy="2806"/>
              <a:chOff x="576" y="1494"/>
              <a:chExt cx="2880" cy="2806"/>
            </a:xfrm>
          </p:grpSpPr>
          <p:sp>
            <p:nvSpPr>
              <p:cNvPr id="117781" name="Text Box 7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307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7782" name="Group 8"/>
              <p:cNvGrpSpPr>
                <a:grpSpLocks/>
              </p:cNvGrpSpPr>
              <p:nvPr/>
            </p:nvGrpSpPr>
            <p:grpSpPr bwMode="auto">
              <a:xfrm>
                <a:off x="576" y="1494"/>
                <a:ext cx="2880" cy="2442"/>
                <a:chOff x="192" y="1494"/>
                <a:chExt cx="2880" cy="2442"/>
              </a:xfrm>
            </p:grpSpPr>
            <p:sp>
              <p:nvSpPr>
                <p:cNvPr id="117783" name="Oval 9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84" name="Freeform 10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8750579 w 144"/>
                    <a:gd name="T1" fmla="*/ 0 h 672"/>
                    <a:gd name="T2" fmla="*/ 0 w 144"/>
                    <a:gd name="T3" fmla="*/ 360954 h 672"/>
                    <a:gd name="T4" fmla="*/ 8750579 w 144"/>
                    <a:gd name="T5" fmla="*/ 721393 h 672"/>
                    <a:gd name="T6" fmla="*/ 0 w 144"/>
                    <a:gd name="T7" fmla="*/ 991448 h 672"/>
                    <a:gd name="T8" fmla="*/ 8750579 w 144"/>
                    <a:gd name="T9" fmla="*/ 126183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785" name="Freeform 11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304" y="2447"/>
                  <a:ext cx="325" cy="4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defRPr/>
                  </a:pPr>
                  <a:r>
                    <a:rPr lang="en-US" altLang="en-US" sz="3400" b="1" i="1" dirty="0">
                      <a:solidFill>
                        <a:schemeClr val="accent1">
                          <a:lumMod val="50000"/>
                        </a:schemeClr>
                      </a:solidFill>
                      <a:latin typeface="Times New Roman" pitchFamily="18" charset="0"/>
                    </a:rPr>
                    <a:t>C</a:t>
                  </a:r>
                  <a:endParaRPr lang="en-US" altLang="en-US" sz="3400" dirty="0">
                    <a:solidFill>
                      <a:schemeClr val="accent1">
                        <a:lumMod val="50000"/>
                      </a:schemeClr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17787" name="Oval 13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88" name="Oval 14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89" name="Oval 15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0" name="Oval 16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1" name="Oval 17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2" name="AutoShape 18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3" name="Oval 19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4" name="Oval 20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5" name="Oval 21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6" name="Oval 22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7" name="Oval 23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798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79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0" name="Line 26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1" name="Line 27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2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80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2103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7804" name="Oval 30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80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764" y="1494"/>
                  <a:ext cx="781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7780" name="Text Box 32"/>
            <p:cNvSpPr txBox="1">
              <a:spLocks noChangeArrowheads="1"/>
            </p:cNvSpPr>
            <p:nvPr/>
          </p:nvSpPr>
          <p:spPr bwMode="auto">
            <a:xfrm>
              <a:off x="3734" y="1995"/>
              <a:ext cx="1310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117764" name="Oval 33"/>
          <p:cNvSpPr>
            <a:spLocks noChangeArrowheads="1"/>
          </p:cNvSpPr>
          <p:nvPr/>
        </p:nvSpPr>
        <p:spPr bwMode="auto">
          <a:xfrm>
            <a:off x="8872511" y="4064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C0</a:t>
            </a:r>
          </a:p>
        </p:txBody>
      </p:sp>
      <p:sp>
        <p:nvSpPr>
          <p:cNvPr id="117765" name="Oval 34"/>
          <p:cNvSpPr>
            <a:spLocks noChangeArrowheads="1"/>
          </p:cNvSpPr>
          <p:nvPr/>
        </p:nvSpPr>
        <p:spPr bwMode="auto">
          <a:xfrm>
            <a:off x="8872511" y="2275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D1</a:t>
            </a:r>
          </a:p>
        </p:txBody>
      </p:sp>
      <p:sp>
        <p:nvSpPr>
          <p:cNvPr id="117766" name="Oval 35"/>
          <p:cNvSpPr>
            <a:spLocks noChangeArrowheads="1"/>
          </p:cNvSpPr>
          <p:nvPr/>
        </p:nvSpPr>
        <p:spPr bwMode="auto">
          <a:xfrm>
            <a:off x="6924887" y="13817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D0</a:t>
            </a:r>
          </a:p>
        </p:txBody>
      </p:sp>
      <p:sp>
        <p:nvSpPr>
          <p:cNvPr id="117767" name="Oval 36"/>
          <p:cNvSpPr>
            <a:spLocks noChangeArrowheads="1"/>
          </p:cNvSpPr>
          <p:nvPr/>
        </p:nvSpPr>
        <p:spPr bwMode="auto">
          <a:xfrm>
            <a:off x="10820136" y="138176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C1</a:t>
            </a:r>
          </a:p>
        </p:txBody>
      </p:sp>
      <p:sp>
        <p:nvSpPr>
          <p:cNvPr id="117768" name="Line 37"/>
          <p:cNvSpPr>
            <a:spLocks noChangeShapeType="1"/>
          </p:cNvSpPr>
          <p:nvPr/>
        </p:nvSpPr>
        <p:spPr bwMode="auto">
          <a:xfrm flipH="1">
            <a:off x="7574095" y="731520"/>
            <a:ext cx="1298416" cy="731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69" name="Line 38"/>
          <p:cNvSpPr>
            <a:spLocks noChangeShapeType="1"/>
          </p:cNvSpPr>
          <p:nvPr/>
        </p:nvSpPr>
        <p:spPr bwMode="auto">
          <a:xfrm flipH="1">
            <a:off x="9521720" y="1706880"/>
            <a:ext cx="1298416" cy="731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0" name="Line 39"/>
          <p:cNvSpPr>
            <a:spLocks noChangeShapeType="1"/>
          </p:cNvSpPr>
          <p:nvPr/>
        </p:nvSpPr>
        <p:spPr bwMode="auto">
          <a:xfrm>
            <a:off x="9413518" y="812800"/>
            <a:ext cx="1406618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1" name="Line 40"/>
          <p:cNvSpPr>
            <a:spLocks noChangeShapeType="1"/>
          </p:cNvSpPr>
          <p:nvPr/>
        </p:nvSpPr>
        <p:spPr bwMode="auto">
          <a:xfrm>
            <a:off x="7465894" y="1706880"/>
            <a:ext cx="1406618" cy="65024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2" name="Text Box 46"/>
          <p:cNvSpPr txBox="1">
            <a:spLocks noChangeArrowheads="1"/>
          </p:cNvSpPr>
          <p:nvPr/>
        </p:nvSpPr>
        <p:spPr bwMode="auto">
          <a:xfrm>
            <a:off x="7767957" y="611858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7773" name="Text Box 47"/>
          <p:cNvSpPr txBox="1">
            <a:spLocks noChangeArrowheads="1"/>
          </p:cNvSpPr>
          <p:nvPr/>
        </p:nvSpPr>
        <p:spPr bwMode="auto">
          <a:xfrm>
            <a:off x="10040185" y="2074898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7774" name="Text Box 48"/>
          <p:cNvSpPr txBox="1">
            <a:spLocks noChangeArrowheads="1"/>
          </p:cNvSpPr>
          <p:nvPr/>
        </p:nvSpPr>
        <p:spPr bwMode="auto">
          <a:xfrm>
            <a:off x="7443352" y="2156178"/>
            <a:ext cx="5528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rgbClr val="FF0000"/>
                </a:solidFill>
                <a:latin typeface="Times New Roman" charset="0"/>
              </a:rPr>
              <a:t>e</a:t>
            </a:r>
            <a:r>
              <a:rPr lang="ja-JP" altLang="en-US" b="1">
                <a:solidFill>
                  <a:srgbClr val="FF0000"/>
                </a:solidFill>
                <a:latin typeface="Times New Roman" charset="0"/>
              </a:rPr>
              <a:t>’</a:t>
            </a:r>
            <a:endParaRPr lang="en-US" b="1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117775" name="Text Box 49"/>
          <p:cNvSpPr txBox="1">
            <a:spLocks noChangeArrowheads="1"/>
          </p:cNvSpPr>
          <p:nvPr/>
        </p:nvSpPr>
        <p:spPr bwMode="auto">
          <a:xfrm>
            <a:off x="10040185" y="530578"/>
            <a:ext cx="5528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  <a:r>
              <a:rPr lang="ja-JP" altLang="en-US">
                <a:latin typeface="Times New Roman" charset="0"/>
              </a:rPr>
              <a:t>’</a:t>
            </a:r>
            <a:endParaRPr lang="en-US">
              <a:latin typeface="Times New Roman" charset="0"/>
            </a:endParaRPr>
          </a:p>
        </p:txBody>
      </p:sp>
      <p:sp>
        <p:nvSpPr>
          <p:cNvPr id="117776" name="Line 50"/>
          <p:cNvSpPr>
            <a:spLocks noChangeShapeType="1"/>
          </p:cNvSpPr>
          <p:nvPr/>
        </p:nvSpPr>
        <p:spPr bwMode="auto">
          <a:xfrm>
            <a:off x="4436256" y="1544320"/>
            <a:ext cx="162302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7777" name="Text Box 51"/>
          <p:cNvSpPr txBox="1">
            <a:spLocks noChangeArrowheads="1"/>
          </p:cNvSpPr>
          <p:nvPr/>
        </p:nvSpPr>
        <p:spPr bwMode="auto">
          <a:xfrm>
            <a:off x="8223303" y="2763521"/>
            <a:ext cx="3220046" cy="869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Why? (Lemma 1)</a:t>
            </a:r>
          </a:p>
          <a:p>
            <a:r>
              <a:rPr lang="en-US">
                <a:latin typeface="Times New Roman" charset="0"/>
              </a:rPr>
              <a:t>But D0 is then bivalent!</a:t>
            </a:r>
          </a:p>
        </p:txBody>
      </p:sp>
      <p:sp>
        <p:nvSpPr>
          <p:cNvPr id="117778" name="Line 52"/>
          <p:cNvSpPr>
            <a:spLocks noChangeShapeType="1"/>
          </p:cNvSpPr>
          <p:nvPr/>
        </p:nvSpPr>
        <p:spPr bwMode="auto">
          <a:xfrm flipH="1">
            <a:off x="5008821" y="5249334"/>
            <a:ext cx="216403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47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5607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1"/>
          <p:cNvSpPr>
            <a:spLocks noChangeArrowheads="1"/>
          </p:cNvSpPr>
          <p:nvPr/>
        </p:nvSpPr>
        <p:spPr bwMode="auto">
          <a:xfrm>
            <a:off x="-541007" y="-304800"/>
            <a:ext cx="13957975" cy="2474526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324604" y="487680"/>
            <a:ext cx="638388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/>
          <a:lstStyle/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Proof.</a:t>
            </a:r>
            <a:r>
              <a:rPr lang="en-US">
                <a:latin typeface="Times New Roman" charset="0"/>
                <a:cs typeface="Times New Roman" charset="0"/>
              </a:rPr>
              <a:t> (contd.)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is not p</a:t>
            </a: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Times New Roman" charset="0"/>
              <a:cs typeface="Times New Roman" charset="0"/>
            </a:endParaRPr>
          </a:p>
          <a:p>
            <a:pPr marL="487158" indent="-487158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Times New Roman" charset="0"/>
                <a:cs typeface="Times New Roman" charset="0"/>
              </a:rPr>
              <a:t>Case II: p</a:t>
            </a:r>
            <a:r>
              <a:rPr lang="ja-JP" altLang="en-US">
                <a:latin typeface="Times New Roman" charset="0"/>
                <a:cs typeface="Times New Roman" charset="0"/>
              </a:rPr>
              <a:t>’</a:t>
            </a:r>
            <a:r>
              <a:rPr lang="en-US" altLang="ja-JP">
                <a:latin typeface="Times New Roman" charset="0"/>
                <a:cs typeface="Times New Roman" charset="0"/>
              </a:rPr>
              <a:t> same as p</a:t>
            </a:r>
            <a:endParaRPr lang="en-US" altLang="ja-JP" sz="2800">
              <a:latin typeface="Times New Roman" charset="0"/>
              <a:cs typeface="Times New Roman" charset="0"/>
            </a:endParaRPr>
          </a:p>
        </p:txBody>
      </p:sp>
      <p:grpSp>
        <p:nvGrpSpPr>
          <p:cNvPr id="119811" name="Group 3"/>
          <p:cNvGrpSpPr>
            <a:grpSpLocks/>
          </p:cNvGrpSpPr>
          <p:nvPr/>
        </p:nvGrpSpPr>
        <p:grpSpPr bwMode="auto">
          <a:xfrm>
            <a:off x="76643" y="3549227"/>
            <a:ext cx="6048795" cy="3562683"/>
            <a:chOff x="1392" y="1062"/>
            <a:chExt cx="3652" cy="2806"/>
          </a:xfrm>
        </p:grpSpPr>
        <p:grpSp>
          <p:nvGrpSpPr>
            <p:cNvPr id="119840" name="Group 4"/>
            <p:cNvGrpSpPr>
              <a:grpSpLocks/>
            </p:cNvGrpSpPr>
            <p:nvPr/>
          </p:nvGrpSpPr>
          <p:grpSpPr bwMode="auto">
            <a:xfrm>
              <a:off x="1392" y="1062"/>
              <a:ext cx="2880" cy="2806"/>
              <a:chOff x="576" y="1494"/>
              <a:chExt cx="2880" cy="2806"/>
            </a:xfrm>
          </p:grpSpPr>
          <p:sp>
            <p:nvSpPr>
              <p:cNvPr id="119842" name="Text Box 5"/>
              <p:cNvSpPr txBox="1">
                <a:spLocks noChangeArrowheads="1"/>
              </p:cNvSpPr>
              <p:nvPr/>
            </p:nvSpPr>
            <p:spPr bwMode="auto">
              <a:xfrm>
                <a:off x="1919" y="3936"/>
                <a:ext cx="307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b="1" i="1">
                    <a:solidFill>
                      <a:schemeClr val="accent2"/>
                    </a:solidFill>
                    <a:latin typeface="Times New Roman" charset="0"/>
                  </a:rPr>
                  <a:t>D</a:t>
                </a:r>
                <a:endParaRPr lang="en-US" b="1" i="1">
                  <a:latin typeface="Times New Roman" charset="0"/>
                </a:endParaRPr>
              </a:p>
            </p:txBody>
          </p:sp>
          <p:grpSp>
            <p:nvGrpSpPr>
              <p:cNvPr id="119843" name="Group 6"/>
              <p:cNvGrpSpPr>
                <a:grpSpLocks/>
              </p:cNvGrpSpPr>
              <p:nvPr/>
            </p:nvGrpSpPr>
            <p:grpSpPr bwMode="auto">
              <a:xfrm>
                <a:off x="576" y="1494"/>
                <a:ext cx="2880" cy="2442"/>
                <a:chOff x="192" y="1494"/>
                <a:chExt cx="2880" cy="2442"/>
              </a:xfrm>
            </p:grpSpPr>
            <p:sp>
              <p:nvSpPr>
                <p:cNvPr id="119844" name="Oval 7"/>
                <p:cNvSpPr>
                  <a:spLocks noChangeArrowheads="1"/>
                </p:cNvSpPr>
                <p:nvPr/>
              </p:nvSpPr>
              <p:spPr bwMode="auto">
                <a:xfrm>
                  <a:off x="1476" y="1776"/>
                  <a:ext cx="288" cy="2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45" name="Freeform 8"/>
                <p:cNvSpPr>
                  <a:spLocks/>
                </p:cNvSpPr>
                <p:nvPr/>
              </p:nvSpPr>
              <p:spPr bwMode="auto">
                <a:xfrm rot="2037484">
                  <a:off x="864" y="1773"/>
                  <a:ext cx="336" cy="1200"/>
                </a:xfrm>
                <a:custGeom>
                  <a:avLst/>
                  <a:gdLst>
                    <a:gd name="T0" fmla="*/ 8750579 w 144"/>
                    <a:gd name="T1" fmla="*/ 0 h 672"/>
                    <a:gd name="T2" fmla="*/ 0 w 144"/>
                    <a:gd name="T3" fmla="*/ 360954 h 672"/>
                    <a:gd name="T4" fmla="*/ 8750579 w 144"/>
                    <a:gd name="T5" fmla="*/ 721393 h 672"/>
                    <a:gd name="T6" fmla="*/ 0 w 144"/>
                    <a:gd name="T7" fmla="*/ 991448 h 672"/>
                    <a:gd name="T8" fmla="*/ 8750579 w 144"/>
                    <a:gd name="T9" fmla="*/ 1261834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46" name="Freeform 9"/>
                <p:cNvSpPr>
                  <a:spLocks/>
                </p:cNvSpPr>
                <p:nvPr/>
              </p:nvSpPr>
              <p:spPr bwMode="auto">
                <a:xfrm rot="-1578320">
                  <a:off x="1536" y="2016"/>
                  <a:ext cx="480" cy="1056"/>
                </a:xfrm>
                <a:custGeom>
                  <a:avLst/>
                  <a:gdLst>
                    <a:gd name="T0" fmla="*/ 903168777 w 144"/>
                    <a:gd name="T1" fmla="*/ 0 h 672"/>
                    <a:gd name="T2" fmla="*/ 0 w 144"/>
                    <a:gd name="T3" fmla="*/ 68499 h 672"/>
                    <a:gd name="T4" fmla="*/ 903168777 w 144"/>
                    <a:gd name="T5" fmla="*/ 136787 h 672"/>
                    <a:gd name="T6" fmla="*/ 0 w 144"/>
                    <a:gd name="T7" fmla="*/ 188133 h 672"/>
                    <a:gd name="T8" fmla="*/ 903168777 w 144"/>
                    <a:gd name="T9" fmla="*/ 239398 h 6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4"/>
                    <a:gd name="T16" fmla="*/ 0 h 672"/>
                    <a:gd name="T17" fmla="*/ 144 w 144"/>
                    <a:gd name="T18" fmla="*/ 672 h 6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4" h="672">
                      <a:moveTo>
                        <a:pt x="144" y="0"/>
                      </a:moveTo>
                      <a:cubicBezTo>
                        <a:pt x="72" y="64"/>
                        <a:pt x="0" y="128"/>
                        <a:pt x="0" y="192"/>
                      </a:cubicBezTo>
                      <a:cubicBezTo>
                        <a:pt x="0" y="256"/>
                        <a:pt x="144" y="328"/>
                        <a:pt x="144" y="384"/>
                      </a:cubicBezTo>
                      <a:cubicBezTo>
                        <a:pt x="144" y="440"/>
                        <a:pt x="0" y="480"/>
                        <a:pt x="0" y="528"/>
                      </a:cubicBezTo>
                      <a:cubicBezTo>
                        <a:pt x="0" y="576"/>
                        <a:pt x="72" y="624"/>
                        <a:pt x="144" y="6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4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304" y="2448"/>
                  <a:ext cx="257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chemeClr val="accent1"/>
                      </a:solidFill>
                      <a:latin typeface="Times New Roman" charset="0"/>
                    </a:rPr>
                    <a:t>C</a:t>
                  </a: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119848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92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49" name="Oval 12"/>
                <p:cNvSpPr>
                  <a:spLocks noChangeArrowheads="1"/>
                </p:cNvSpPr>
                <p:nvPr/>
              </p:nvSpPr>
              <p:spPr bwMode="auto">
                <a:xfrm>
                  <a:off x="672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0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2688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1" name="Oval 1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2" name="Oval 15"/>
                <p:cNvSpPr>
                  <a:spLocks noChangeArrowheads="1"/>
                </p:cNvSpPr>
                <p:nvPr/>
              </p:nvSpPr>
              <p:spPr bwMode="auto">
                <a:xfrm>
                  <a:off x="1536" y="2544"/>
                  <a:ext cx="288" cy="24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3" name="AutoShape 16"/>
                <p:cNvSpPr>
                  <a:spLocks noChangeArrowheads="1"/>
                </p:cNvSpPr>
                <p:nvPr/>
              </p:nvSpPr>
              <p:spPr bwMode="auto">
                <a:xfrm>
                  <a:off x="432" y="1584"/>
                  <a:ext cx="2304" cy="1728"/>
                </a:xfrm>
                <a:prstGeom prst="triangle">
                  <a:avLst>
                    <a:gd name="adj" fmla="val 50000"/>
                  </a:avLst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4" name="Oval 17"/>
                <p:cNvSpPr>
                  <a:spLocks noChangeArrowheads="1"/>
                </p:cNvSpPr>
                <p:nvPr/>
              </p:nvSpPr>
              <p:spPr bwMode="auto">
                <a:xfrm>
                  <a:off x="336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5" name="Oval 18"/>
                <p:cNvSpPr>
                  <a:spLocks noChangeArrowheads="1"/>
                </p:cNvSpPr>
                <p:nvPr/>
              </p:nvSpPr>
              <p:spPr bwMode="auto">
                <a:xfrm>
                  <a:off x="76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6" name="Oval 19"/>
                <p:cNvSpPr>
                  <a:spLocks noChangeArrowheads="1"/>
                </p:cNvSpPr>
                <p:nvPr/>
              </p:nvSpPr>
              <p:spPr bwMode="auto">
                <a:xfrm>
                  <a:off x="1248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7" name="Oval 20"/>
                <p:cNvSpPr>
                  <a:spLocks noChangeArrowheads="1"/>
                </p:cNvSpPr>
                <p:nvPr/>
              </p:nvSpPr>
              <p:spPr bwMode="auto">
                <a:xfrm>
                  <a:off x="2064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8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3504"/>
                  <a:ext cx="288" cy="24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59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28" y="3216"/>
                  <a:ext cx="24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0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960" y="2928"/>
                  <a:ext cx="288" cy="5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1" name="Line 24"/>
                <p:cNvSpPr>
                  <a:spLocks noChangeShapeType="1"/>
                </p:cNvSpPr>
                <p:nvPr/>
              </p:nvSpPr>
              <p:spPr bwMode="auto">
                <a:xfrm>
                  <a:off x="1728" y="2784"/>
                  <a:ext cx="384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2" name="Line 25"/>
                <p:cNvSpPr>
                  <a:spLocks noChangeShapeType="1"/>
                </p:cNvSpPr>
                <p:nvPr/>
              </p:nvSpPr>
              <p:spPr bwMode="auto">
                <a:xfrm>
                  <a:off x="2256" y="3120"/>
                  <a:ext cx="384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3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440" y="3216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86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14" y="3194"/>
                  <a:ext cx="2103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latin typeface="Times New Roman" charset="0"/>
                    </a:rPr>
                    <a:t> e       e       e           e        e</a:t>
                  </a:r>
                </a:p>
              </p:txBody>
            </p:sp>
            <p:sp>
              <p:nvSpPr>
                <p:cNvPr id="119865" name="Oval 28"/>
                <p:cNvSpPr>
                  <a:spLocks noChangeArrowheads="1"/>
                </p:cNvSpPr>
                <p:nvPr/>
              </p:nvSpPr>
              <p:spPr bwMode="auto">
                <a:xfrm>
                  <a:off x="192" y="3360"/>
                  <a:ext cx="2880" cy="576"/>
                </a:xfrm>
                <a:prstGeom prst="ellipse">
                  <a:avLst/>
                </a:prstGeom>
                <a:noFill/>
                <a:ln w="2857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86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776" y="1494"/>
                  <a:ext cx="781" cy="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FF0000"/>
                      </a:solidFill>
                      <a:latin typeface="Times New Roman" charset="0"/>
                    </a:rPr>
                    <a:t>bivalent</a:t>
                  </a:r>
                </a:p>
              </p:txBody>
            </p:sp>
          </p:grpSp>
        </p:grpSp>
        <p:sp>
          <p:nvSpPr>
            <p:cNvPr id="119841" name="Text Box 30"/>
            <p:cNvSpPr txBox="1">
              <a:spLocks noChangeArrowheads="1"/>
            </p:cNvSpPr>
            <p:nvPr/>
          </p:nvSpPr>
          <p:spPr bwMode="auto">
            <a:xfrm>
              <a:off x="3734" y="1995"/>
              <a:ext cx="1310" cy="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imes New Roman" charset="0"/>
                </a:rPr>
                <a:t> [don</a:t>
              </a:r>
              <a:r>
                <a:rPr lang="ja-JP" altLang="en-US">
                  <a:latin typeface="Times New Roman" charset="0"/>
                </a:rPr>
                <a:t>’</a:t>
              </a:r>
              <a:r>
                <a:rPr lang="en-US" altLang="ja-JP">
                  <a:latin typeface="Times New Roman" charset="0"/>
                </a:rPr>
                <a:t>t apply </a:t>
              </a:r>
            </a:p>
            <a:p>
              <a:r>
                <a:rPr lang="en-US">
                  <a:latin typeface="Times New Roman" charset="0"/>
                </a:rPr>
                <a:t>  event e=(p,m)]</a:t>
              </a:r>
            </a:p>
          </p:txBody>
        </p:sp>
      </p:grpSp>
      <p:sp>
        <p:nvSpPr>
          <p:cNvPr id="119812" name="Line 43"/>
          <p:cNvSpPr>
            <a:spLocks noChangeShapeType="1"/>
          </p:cNvSpPr>
          <p:nvPr/>
        </p:nvSpPr>
        <p:spPr bwMode="auto">
          <a:xfrm>
            <a:off x="4869061" y="2438400"/>
            <a:ext cx="162302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3" name="Oval 45"/>
          <p:cNvSpPr>
            <a:spLocks noChangeArrowheads="1"/>
          </p:cNvSpPr>
          <p:nvPr/>
        </p:nvSpPr>
        <p:spPr bwMode="auto">
          <a:xfrm>
            <a:off x="7682297" y="4064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C0</a:t>
            </a:r>
          </a:p>
        </p:txBody>
      </p:sp>
      <p:sp>
        <p:nvSpPr>
          <p:cNvPr id="119814" name="Oval 46"/>
          <p:cNvSpPr>
            <a:spLocks noChangeArrowheads="1"/>
          </p:cNvSpPr>
          <p:nvPr/>
        </p:nvSpPr>
        <p:spPr bwMode="auto">
          <a:xfrm>
            <a:off x="11469344" y="2275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D1</a:t>
            </a:r>
          </a:p>
        </p:txBody>
      </p:sp>
      <p:sp>
        <p:nvSpPr>
          <p:cNvPr id="119815" name="Oval 47"/>
          <p:cNvSpPr>
            <a:spLocks noChangeArrowheads="1"/>
          </p:cNvSpPr>
          <p:nvPr/>
        </p:nvSpPr>
        <p:spPr bwMode="auto">
          <a:xfrm>
            <a:off x="6708484" y="16256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D0</a:t>
            </a:r>
          </a:p>
        </p:txBody>
      </p:sp>
      <p:sp>
        <p:nvSpPr>
          <p:cNvPr id="119816" name="Oval 48"/>
          <p:cNvSpPr>
            <a:spLocks noChangeArrowheads="1"/>
          </p:cNvSpPr>
          <p:nvPr/>
        </p:nvSpPr>
        <p:spPr bwMode="auto">
          <a:xfrm>
            <a:off x="9629921" y="130048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C1</a:t>
            </a:r>
          </a:p>
        </p:txBody>
      </p:sp>
      <p:sp>
        <p:nvSpPr>
          <p:cNvPr id="119817" name="Line 49"/>
          <p:cNvSpPr>
            <a:spLocks noChangeShapeType="1"/>
          </p:cNvSpPr>
          <p:nvPr/>
        </p:nvSpPr>
        <p:spPr bwMode="auto">
          <a:xfrm flipH="1">
            <a:off x="7249491" y="812800"/>
            <a:ext cx="649208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8" name="Line 51"/>
          <p:cNvSpPr>
            <a:spLocks noChangeShapeType="1"/>
          </p:cNvSpPr>
          <p:nvPr/>
        </p:nvSpPr>
        <p:spPr bwMode="auto">
          <a:xfrm>
            <a:off x="8331504" y="731520"/>
            <a:ext cx="1406618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19" name="Line 52"/>
          <p:cNvSpPr>
            <a:spLocks noChangeShapeType="1"/>
          </p:cNvSpPr>
          <p:nvPr/>
        </p:nvSpPr>
        <p:spPr bwMode="auto">
          <a:xfrm>
            <a:off x="8439706" y="3413760"/>
            <a:ext cx="1514819" cy="731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0" name="Text Box 53"/>
          <p:cNvSpPr txBox="1">
            <a:spLocks noChangeArrowheads="1"/>
          </p:cNvSpPr>
          <p:nvPr/>
        </p:nvSpPr>
        <p:spPr bwMode="auto">
          <a:xfrm>
            <a:off x="7249492" y="731521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9821" name="Text Box 56"/>
          <p:cNvSpPr txBox="1">
            <a:spLocks noChangeArrowheads="1"/>
          </p:cNvSpPr>
          <p:nvPr/>
        </p:nvSpPr>
        <p:spPr bwMode="auto">
          <a:xfrm>
            <a:off x="9088915" y="568961"/>
            <a:ext cx="552849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  <a:r>
              <a:rPr lang="ja-JP" altLang="en-US">
                <a:latin typeface="Times New Roman" charset="0"/>
              </a:rPr>
              <a:t>’</a:t>
            </a:r>
            <a:endParaRPr lang="en-US">
              <a:latin typeface="Times New Roman" charset="0"/>
            </a:endParaRPr>
          </a:p>
        </p:txBody>
      </p:sp>
      <p:sp>
        <p:nvSpPr>
          <p:cNvPr id="119822" name="Oval 57"/>
          <p:cNvSpPr>
            <a:spLocks noChangeArrowheads="1"/>
          </p:cNvSpPr>
          <p:nvPr/>
        </p:nvSpPr>
        <p:spPr bwMode="auto">
          <a:xfrm>
            <a:off x="7790498" y="30886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119823" name="Oval 58"/>
          <p:cNvSpPr>
            <a:spLocks noChangeArrowheads="1"/>
          </p:cNvSpPr>
          <p:nvPr/>
        </p:nvSpPr>
        <p:spPr bwMode="auto">
          <a:xfrm>
            <a:off x="6816686" y="430784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E0</a:t>
            </a:r>
          </a:p>
        </p:txBody>
      </p:sp>
      <p:sp>
        <p:nvSpPr>
          <p:cNvPr id="119824" name="Line 59"/>
          <p:cNvSpPr>
            <a:spLocks noChangeShapeType="1"/>
          </p:cNvSpPr>
          <p:nvPr/>
        </p:nvSpPr>
        <p:spPr bwMode="auto">
          <a:xfrm flipH="1">
            <a:off x="7249491" y="3495040"/>
            <a:ext cx="649208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5" name="Text Box 60"/>
          <p:cNvSpPr txBox="1">
            <a:spLocks noChangeArrowheads="1"/>
          </p:cNvSpPr>
          <p:nvPr/>
        </p:nvSpPr>
        <p:spPr bwMode="auto">
          <a:xfrm>
            <a:off x="7249492" y="3413761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9826" name="Line 61"/>
          <p:cNvSpPr>
            <a:spLocks noChangeShapeType="1"/>
          </p:cNvSpPr>
          <p:nvPr/>
        </p:nvSpPr>
        <p:spPr bwMode="auto">
          <a:xfrm>
            <a:off x="8006901" y="812800"/>
            <a:ext cx="0" cy="22758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7" name="Line 62"/>
          <p:cNvSpPr>
            <a:spLocks noChangeShapeType="1"/>
          </p:cNvSpPr>
          <p:nvPr/>
        </p:nvSpPr>
        <p:spPr bwMode="auto">
          <a:xfrm>
            <a:off x="7033088" y="2032000"/>
            <a:ext cx="0" cy="22758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28" name="Text Box 63"/>
          <p:cNvSpPr txBox="1">
            <a:spLocks noChangeArrowheads="1"/>
          </p:cNvSpPr>
          <p:nvPr/>
        </p:nvSpPr>
        <p:spPr bwMode="auto">
          <a:xfrm>
            <a:off x="5842874" y="2844801"/>
            <a:ext cx="94628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</p:txBody>
      </p:sp>
      <p:sp>
        <p:nvSpPr>
          <p:cNvPr id="119829" name="Text Box 64"/>
          <p:cNvSpPr txBox="1">
            <a:spLocks noChangeArrowheads="1"/>
          </p:cNvSpPr>
          <p:nvPr/>
        </p:nvSpPr>
        <p:spPr bwMode="auto">
          <a:xfrm>
            <a:off x="8006901" y="1788161"/>
            <a:ext cx="94628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</p:txBody>
      </p:sp>
      <p:sp>
        <p:nvSpPr>
          <p:cNvPr id="119830" name="Line 65"/>
          <p:cNvSpPr>
            <a:spLocks noChangeShapeType="1"/>
          </p:cNvSpPr>
          <p:nvPr/>
        </p:nvSpPr>
        <p:spPr bwMode="auto">
          <a:xfrm>
            <a:off x="10279129" y="1625600"/>
            <a:ext cx="1406618" cy="650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31" name="Line 66"/>
          <p:cNvSpPr>
            <a:spLocks noChangeShapeType="1"/>
          </p:cNvSpPr>
          <p:nvPr/>
        </p:nvSpPr>
        <p:spPr bwMode="auto">
          <a:xfrm flipH="1">
            <a:off x="10495532" y="2682240"/>
            <a:ext cx="1190215" cy="1463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32" name="Oval 67"/>
          <p:cNvSpPr>
            <a:spLocks noChangeArrowheads="1"/>
          </p:cNvSpPr>
          <p:nvPr/>
        </p:nvSpPr>
        <p:spPr bwMode="auto">
          <a:xfrm>
            <a:off x="9954525" y="4064000"/>
            <a:ext cx="649208" cy="406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29909" tIns="64954" rIns="129909" bIns="64954" anchor="ctr"/>
          <a:lstStyle/>
          <a:p>
            <a:pPr algn="ctr"/>
            <a:r>
              <a:rPr lang="en-US"/>
              <a:t>E1</a:t>
            </a:r>
          </a:p>
        </p:txBody>
      </p:sp>
      <p:sp>
        <p:nvSpPr>
          <p:cNvPr id="119833" name="Text Box 68"/>
          <p:cNvSpPr txBox="1">
            <a:spLocks noChangeArrowheads="1"/>
          </p:cNvSpPr>
          <p:nvPr/>
        </p:nvSpPr>
        <p:spPr bwMode="auto">
          <a:xfrm>
            <a:off x="9920713" y="2926081"/>
            <a:ext cx="946287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</p:txBody>
      </p:sp>
      <p:sp>
        <p:nvSpPr>
          <p:cNvPr id="119834" name="Text Box 69"/>
          <p:cNvSpPr txBox="1">
            <a:spLocks noChangeArrowheads="1"/>
          </p:cNvSpPr>
          <p:nvPr/>
        </p:nvSpPr>
        <p:spPr bwMode="auto">
          <a:xfrm>
            <a:off x="8331506" y="3820161"/>
            <a:ext cx="971384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(e</a:t>
            </a:r>
            <a:r>
              <a:rPr lang="ja-JP" altLang="en-US">
                <a:latin typeface="Times New Roman" charset="0"/>
              </a:rPr>
              <a:t>’</a:t>
            </a:r>
            <a:r>
              <a:rPr lang="en-US" altLang="ja-JP">
                <a:latin typeface="Times New Roman" charset="0"/>
              </a:rPr>
              <a:t>,e)</a:t>
            </a:r>
            <a:endParaRPr lang="en-US">
              <a:latin typeface="Times New Roman" charset="0"/>
            </a:endParaRPr>
          </a:p>
        </p:txBody>
      </p:sp>
      <p:sp>
        <p:nvSpPr>
          <p:cNvPr id="119835" name="Text Box 70"/>
          <p:cNvSpPr txBox="1">
            <a:spLocks noChangeArrowheads="1"/>
          </p:cNvSpPr>
          <p:nvPr/>
        </p:nvSpPr>
        <p:spPr bwMode="auto">
          <a:xfrm>
            <a:off x="10799850" y="1381761"/>
            <a:ext cx="398961" cy="50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e</a:t>
            </a:r>
          </a:p>
        </p:txBody>
      </p:sp>
      <p:sp>
        <p:nvSpPr>
          <p:cNvPr id="119836" name="Text Box 71"/>
          <p:cNvSpPr txBox="1">
            <a:spLocks noChangeArrowheads="1"/>
          </p:cNvSpPr>
          <p:nvPr/>
        </p:nvSpPr>
        <p:spPr bwMode="auto">
          <a:xfrm>
            <a:off x="8223304" y="4876800"/>
            <a:ext cx="3211881" cy="160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Times New Roman" charset="0"/>
              </a:rPr>
              <a:t>sch. s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 finite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 </a:t>
            </a:r>
            <a:r>
              <a:rPr lang="en-US" b="1">
                <a:latin typeface="Times New Roman" charset="0"/>
              </a:rPr>
              <a:t>deciding run</a:t>
            </a:r>
            <a:r>
              <a:rPr lang="en-US">
                <a:latin typeface="Times New Roman" charset="0"/>
              </a:rPr>
              <a:t> from C0</a:t>
            </a:r>
          </a:p>
          <a:p>
            <a:pPr>
              <a:buFontTx/>
              <a:buChar char="•"/>
            </a:pPr>
            <a:r>
              <a:rPr lang="en-US">
                <a:latin typeface="Times New Roman" charset="0"/>
              </a:rPr>
              <a:t> </a:t>
            </a:r>
            <a:r>
              <a:rPr lang="en-US" i="1">
                <a:latin typeface="Times New Roman" charset="0"/>
              </a:rPr>
              <a:t>p takes no steps</a:t>
            </a:r>
          </a:p>
        </p:txBody>
      </p:sp>
      <p:sp>
        <p:nvSpPr>
          <p:cNvPr id="119837" name="Freeform 72"/>
          <p:cNvSpPr>
            <a:spLocks/>
          </p:cNvSpPr>
          <p:nvPr/>
        </p:nvSpPr>
        <p:spPr bwMode="auto">
          <a:xfrm>
            <a:off x="8439706" y="2275840"/>
            <a:ext cx="1406618" cy="2844800"/>
          </a:xfrm>
          <a:custGeom>
            <a:avLst/>
            <a:gdLst>
              <a:gd name="T0" fmla="*/ 0 w 624"/>
              <a:gd name="T1" fmla="*/ 0 h 1680"/>
              <a:gd name="T2" fmla="*/ 2147483647 w 624"/>
              <a:gd name="T3" fmla="*/ 2147483647 h 1680"/>
              <a:gd name="T4" fmla="*/ 2147483647 w 624"/>
              <a:gd name="T5" fmla="*/ 2147483647 h 1680"/>
              <a:gd name="T6" fmla="*/ 2147483647 w 624"/>
              <a:gd name="T7" fmla="*/ 2147483647 h 1680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1680"/>
              <a:gd name="T14" fmla="*/ 624 w 624"/>
              <a:gd name="T15" fmla="*/ 1680 h 16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1680">
                <a:moveTo>
                  <a:pt x="0" y="0"/>
                </a:moveTo>
                <a:cubicBezTo>
                  <a:pt x="216" y="280"/>
                  <a:pt x="432" y="560"/>
                  <a:pt x="528" y="816"/>
                </a:cubicBezTo>
                <a:cubicBezTo>
                  <a:pt x="624" y="1072"/>
                  <a:pt x="592" y="1392"/>
                  <a:pt x="576" y="1536"/>
                </a:cubicBezTo>
                <a:cubicBezTo>
                  <a:pt x="560" y="1680"/>
                  <a:pt x="496" y="1680"/>
                  <a:pt x="432" y="168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119838" name="Text Box 73"/>
          <p:cNvSpPr txBox="1">
            <a:spLocks noChangeArrowheads="1"/>
          </p:cNvSpPr>
          <p:nvPr/>
        </p:nvSpPr>
        <p:spPr bwMode="auto">
          <a:xfrm>
            <a:off x="4452036" y="6646899"/>
            <a:ext cx="3865944" cy="6118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9909" tIns="64954" rIns="129909" bIns="6495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100">
                <a:latin typeface="Times New Roman" charset="0"/>
              </a:rPr>
              <a:t>But A is then bivalent!</a:t>
            </a:r>
          </a:p>
        </p:txBody>
      </p:sp>
      <p:sp>
        <p:nvSpPr>
          <p:cNvPr id="119839" name="Line 74"/>
          <p:cNvSpPr>
            <a:spLocks noChangeShapeType="1"/>
          </p:cNvSpPr>
          <p:nvPr/>
        </p:nvSpPr>
        <p:spPr bwMode="auto">
          <a:xfrm flipH="1">
            <a:off x="1994963" y="5271912"/>
            <a:ext cx="216403" cy="812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129909" tIns="64954" rIns="129909" bIns="64954"/>
          <a:lstStyle/>
          <a:p>
            <a:endParaRPr lang="en-US"/>
          </a:p>
        </p:txBody>
      </p:sp>
      <p:sp>
        <p:nvSpPr>
          <p:cNvPr id="60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453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Lemma 3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787047" y="447041"/>
            <a:ext cx="8656109" cy="10701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129909" tIns="64954" rIns="129909" bIns="64954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3000" b="1" ker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</a:rPr>
              <a:t>Starting from a bivalent config., there is always another bivalent config. that is reachable</a:t>
            </a:r>
            <a:endParaRPr lang="en-US" altLang="en-US" sz="3000" b="1" kern="0" dirty="0">
              <a:solidFill>
                <a:schemeClr val="bg1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1917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007" y="2032001"/>
            <a:ext cx="8439706" cy="482712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Lemma 2: There exists an initial configuration that is bivalent</a:t>
            </a:r>
          </a:p>
          <a:p>
            <a:pPr eaLnBrk="1" hangingPunct="1"/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Lemma 3: Starting from a bivalent config., there is always another bivalent config. that is reachable</a:t>
            </a:r>
          </a:p>
          <a:p>
            <a:pPr eaLnBrk="1" hangingPunct="1"/>
            <a:endParaRPr lang="en-US" sz="28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Theorem (Impossibility of Consensus): </a:t>
            </a:r>
            <a:r>
              <a:rPr lang="en-US" sz="280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There is always a run of events in an asynchronous distributed system such that the group of processes never reach consensus (i.e., stays bivalent all the time)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Putting it all Together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74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865611" y="379307"/>
            <a:ext cx="11685747" cy="1219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>
                <a:solidFill>
                  <a:schemeClr val="bg1"/>
                </a:solidFill>
                <a:latin typeface="Whitney-BlackSC" charset="0"/>
                <a:ea typeface="ＭＳ Ｐゴシック" charset="0"/>
                <a:cs typeface="ＭＳ Ｐゴシック" charset="0"/>
              </a:rPr>
              <a:t>Give it a thought</a:t>
            </a:r>
          </a:p>
        </p:txBody>
      </p:sp>
      <p:sp>
        <p:nvSpPr>
          <p:cNvPr id="18434" name="Rectangle 1027"/>
          <p:cNvSpPr>
            <a:spLocks noGrp="1" noChangeArrowheads="1"/>
          </p:cNvSpPr>
          <p:nvPr>
            <p:ph idx="1"/>
          </p:nvPr>
        </p:nvSpPr>
        <p:spPr>
          <a:xfrm>
            <a:off x="324604" y="2032000"/>
            <a:ext cx="7574095" cy="4985173"/>
          </a:xfrm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/>
          </a:bodyPr>
          <a:lstStyle/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Have you ever wondered why distributed server vendors always only offer solutions that promise five-9</a:t>
            </a:r>
            <a:r>
              <a:rPr lang="ja-JP" alt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s reliability, seven-9</a:t>
            </a:r>
            <a:r>
              <a:rPr lang="ja-JP" alt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’</a:t>
            </a:r>
            <a:r>
              <a:rPr lang="en-US" altLang="ja-JP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s reliability, but never 100%  reliable?</a:t>
            </a:r>
          </a:p>
          <a:p>
            <a:pPr lvl="1" eaLnBrk="1" hangingPunct="1">
              <a:buFontTx/>
              <a:buNone/>
              <a:defRPr/>
            </a:pPr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charset="0"/>
                <a:ea typeface="ＭＳ Ｐゴシック" charset="0"/>
                <a:cs typeface="Times New Roman" charset="0"/>
              </a:rPr>
              <a:t>The fault does not lie with the companies themselves, or the worthlessness of humanity.</a:t>
            </a:r>
          </a:p>
          <a:p>
            <a:pPr lvl="1" eaLnBrk="1" hangingPunct="1">
              <a:buFontTx/>
              <a:buNone/>
              <a:defRPr/>
            </a:pPr>
            <a:endParaRPr lang="en-US" sz="2800" dirty="0">
              <a:solidFill>
                <a:schemeClr val="tx2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buFontTx/>
              <a:buNone/>
              <a:defRPr/>
            </a:pPr>
            <a:r>
              <a:rPr lang="en-US" sz="28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The fault lies in the </a:t>
            </a:r>
            <a:r>
              <a:rPr lang="en-US" sz="2800" u="sng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impossibility of consensus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8746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Optional Exercises/Questions to Test your Own Knowledge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9208" y="2235200"/>
            <a:ext cx="11634073" cy="457676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Is the consensus problem the same as majority voting? If not, what are the differences?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a trivial solution to consensus?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Why is consensus solvable for synchronous systems?.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. A synchronous consensus algorithm with N=5 processes has only 2 rounds, but can have up to 2 failures. Show how this algorithm fails to solve consensus.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Why does the FLP proof treat the network as a giant “buffer”?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a commutative schedule?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the lattice of states and why is it important in the FLP proof?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does FLP show that given a bivalent state, one can reach another bivalent state?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 FLP’s last lemma, why is it ok to prevent process p from taking any steps for a while, or event e from occurring for a while?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2130881" y="6477000"/>
            <a:ext cx="533400" cy="5334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114CECF8-010E-F041-9C75-EBE094CC61E3}" type="slidenum">
              <a:rPr lang="en-US"/>
              <a:pPr algn="r"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5864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923627"/>
            <a:ext cx="7682296" cy="596053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itchFamily="18" charset="0"/>
                <a:ea typeface="ＭＳ Ｐゴシック" pitchFamily="34" charset="-128"/>
              </a:rPr>
              <a:t>Consensus Problem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Agreement in distributed systems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Solution exists in synchronous system model (e.g., supercomputer)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Impossible to solve in an asynchronous system (e.g., Internet, Web)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itchFamily="18" charset="0"/>
                <a:ea typeface="ＭＳ Ｐゴシック" pitchFamily="34" charset="-128"/>
              </a:rPr>
              <a:t>Key idea: with even one (adversarial) crash-stop process failure, there are always sequences of events for the system to decide any which way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itchFamily="18" charset="0"/>
                <a:ea typeface="ＭＳ Ｐゴシック" pitchFamily="34" charset="-128"/>
              </a:rPr>
              <a:t>Holds true regardless of whatever algorithm you choose!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en-US" sz="3400" dirty="0">
                <a:latin typeface="Times New Roman" pitchFamily="18" charset="0"/>
                <a:ea typeface="ＭＳ Ｐゴシック" pitchFamily="34" charset="-128"/>
              </a:rPr>
              <a:t>FLP impossibility proof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altLang="en-US" sz="4000" dirty="0">
                <a:latin typeface="Times New Roman" pitchFamily="18" charset="0"/>
                <a:ea typeface="ＭＳ Ｐゴシック" pitchFamily="34" charset="-128"/>
              </a:rPr>
              <a:t>One of the most fundamental results in distributed systems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110827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Summary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6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Title 1">
            <a:extLst>
              <a:ext uri="{FF2B5EF4-FFF2-40B4-BE49-F238E27FC236}">
                <a16:creationId xmlns:a16="http://schemas.microsoft.com/office/drawing/2014/main" id="{1CB810AA-C2DD-15CF-E0C8-079E31F58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007" y="303358"/>
            <a:ext cx="11036538" cy="1217265"/>
          </a:xfrm>
        </p:spPr>
        <p:txBody>
          <a:bodyPr/>
          <a:lstStyle/>
          <a:p>
            <a:pPr algn="l"/>
            <a:r>
              <a:rPr lang="en-US" altLang="en-US" sz="5680">
                <a:latin typeface="Whitney BlackSC" pitchFamily="50" charset="0"/>
                <a:ea typeface="ＭＳ Ｐゴシック" panose="020B0600070205080204" pitchFamily="34" charset="-128"/>
              </a:rPr>
              <a:t>Collect your Midterms</a:t>
            </a:r>
          </a:p>
        </p:txBody>
      </p:sp>
      <p:sp>
        <p:nvSpPr>
          <p:cNvPr id="123906" name="Content Placeholder 2">
            <a:extLst>
              <a:ext uri="{FF2B5EF4-FFF2-40B4-BE49-F238E27FC236}">
                <a16:creationId xmlns:a16="http://schemas.microsoft.com/office/drawing/2014/main" id="{55F1CC5A-D860-6AE0-C9D1-D633947968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6403" y="1818177"/>
            <a:ext cx="12551357" cy="2055826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3408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After collecting, please leave immediately (make way for others). </a:t>
            </a:r>
            <a:r>
              <a:rPr lang="en-US" altLang="en-US" sz="3408" dirty="0">
                <a:ea typeface="ＭＳ Ｐゴシック" panose="020B0600070205080204" pitchFamily="34" charset="-128"/>
              </a:rPr>
              <a:t>Regrades and questions can be asked in TA Office Hours.</a:t>
            </a:r>
          </a:p>
          <a:p>
            <a:pPr>
              <a:lnSpc>
                <a:spcPct val="110000"/>
              </a:lnSpc>
            </a:pPr>
            <a:r>
              <a:rPr lang="en-US" altLang="en-US" sz="3408" dirty="0">
                <a:ea typeface="ＭＳ Ｐゴシック" panose="020B0600070205080204" pitchFamily="34" charset="-128"/>
              </a:rPr>
              <a:t>Midterms: 5 piles, by </a:t>
            </a:r>
            <a:r>
              <a:rPr lang="en-US" altLang="en-US" sz="3408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</a:t>
            </a:r>
          </a:p>
        </p:txBody>
      </p:sp>
      <p:sp>
        <p:nvSpPr>
          <p:cNvPr id="123907" name="Slide Number Placeholder 1">
            <a:extLst>
              <a:ext uri="{FF2B5EF4-FFF2-40B4-BE49-F238E27FC236}">
                <a16:creationId xmlns:a16="http://schemas.microsoft.com/office/drawing/2014/main" id="{A22A8444-1518-20E7-F2A0-987BD4E2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305316" y="6660188"/>
            <a:ext cx="2705034" cy="486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842" tIns="64921" rIns="129842" bIns="64921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98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649224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1298448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947672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2596896" algn="l" rtl="0" eaLnBrk="0" fontAlgn="base" hangingPunct="0">
              <a:spcBef>
                <a:spcPct val="0"/>
              </a:spcBef>
              <a:spcAft>
                <a:spcPct val="0"/>
              </a:spcAft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3246120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3895344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4544568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5193792" algn="l" defTabSz="1298448" rtl="0" eaLnBrk="1" latinLnBrk="0" hangingPunct="1">
              <a:defRPr sz="3408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88B6C773-7287-5341-ACB3-57C738CA546E}" type="slidenum">
              <a:rPr lang="en-US" altLang="en-US" smtClean="0"/>
              <a:pPr>
                <a:spcBef>
                  <a:spcPct val="0"/>
                </a:spcBef>
                <a:buFontTx/>
                <a:buNone/>
                <a:defRPr/>
              </a:pPr>
              <a:t>42</a:t>
            </a:fld>
            <a:endParaRPr lang="en-US" alt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6A57E8E-B42D-C6CE-6AE9-4F5051956B1A}"/>
              </a:ext>
            </a:extLst>
          </p:cNvPr>
          <p:cNvSpPr txBox="1">
            <a:spLocks/>
          </p:cNvSpPr>
          <p:nvPr/>
        </p:nvSpPr>
        <p:spPr>
          <a:xfrm>
            <a:off x="649208" y="3549399"/>
            <a:ext cx="5734672" cy="346751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3408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 front of room: </a:t>
            </a:r>
          </a:p>
          <a:p>
            <a:pPr lvl="1">
              <a:lnSpc>
                <a:spcPct val="110000"/>
              </a:lnSpc>
            </a:pPr>
            <a:r>
              <a:rPr lang="en-US" altLang="en-US" sz="284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names [A-G] (your right,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84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[L-O] (your middle,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84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[H-K] (your left, facing screens)</a:t>
            </a:r>
          </a:p>
          <a:p>
            <a:endParaRPr lang="en-US" sz="3976" kern="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8FF6CF8-621A-C752-A1F1-22FD3D4B07D8}"/>
              </a:ext>
            </a:extLst>
          </p:cNvPr>
          <p:cNvSpPr txBox="1">
            <a:spLocks/>
          </p:cNvSpPr>
          <p:nvPr/>
        </p:nvSpPr>
        <p:spPr>
          <a:xfrm>
            <a:off x="6461973" y="3549398"/>
            <a:ext cx="5734672" cy="324604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r>
              <a:rPr lang="en-US" altLang="en-US" sz="3408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Back of classroom: </a:t>
            </a:r>
          </a:p>
          <a:p>
            <a:pPr lvl="1"/>
            <a:r>
              <a:rPr lang="en-US" altLang="en-US" sz="284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last names [P-T] (your left, facing screens)</a:t>
            </a:r>
          </a:p>
          <a:p>
            <a:pPr lvl="1"/>
            <a:r>
              <a:rPr lang="en-US" altLang="en-US" sz="284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[U-Z] (your right, facing screens)</a:t>
            </a:r>
          </a:p>
          <a:p>
            <a:endParaRPr lang="en-US" sz="3976" kern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032000"/>
            <a:ext cx="6924887" cy="509354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group of servers attempting: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that all of them receive the same updates in the same order as each other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keep their own local lists where they know about each other, and when anyone leaves or fails, everyone is updated simultaneously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 a leader among them, and let everyone in the group know about it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ensure mutually exclusive (one process at a time only) access to a critical resource like a file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common to all of these?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7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032000"/>
            <a:ext cx="7790498" cy="5093547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group of servers attempting: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that all of them receive the same updates in the same order as each other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[Reliable Multicast]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keep their own local lists where they know about each other, and when anyone leaves or fails, everyone is updated simultaneously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[Membership/Failure Detection]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 a leader among them, and let everyone in the group know about it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[Leader Election]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ensure mutually exclusive (one process at a time only) access to a critical resource like a file </a:t>
            </a:r>
            <a:r>
              <a:rPr lang="en-US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[Mutual Exclusion]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common to all of these?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49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 bwMode="auto">
          <a:xfrm>
            <a:off x="737123" y="2032000"/>
            <a:ext cx="7918986" cy="48768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</a:bodyPr>
          <a:lstStyle/>
          <a:p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Let’s call each server a “process” (think of the daemon at each server)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All of these were groups of processes attempting to 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coordinate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 with each other and reach 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agreement 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on the value of something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The ordering of messages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The up/down status of a suspected failed process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Who the leader is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  <a:cs typeface="Times New Roman" charset="0"/>
              </a:rPr>
              <a:t>Who has access to the critical resource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All of these are related to the </a:t>
            </a:r>
            <a:r>
              <a:rPr lang="en-US" sz="2800" i="1">
                <a:latin typeface="Times New Roman" charset="0"/>
                <a:ea typeface="ＭＳ Ｐゴシック" charset="0"/>
                <a:cs typeface="Times New Roman" charset="0"/>
              </a:rPr>
              <a:t>Consensus</a:t>
            </a:r>
            <a:r>
              <a:rPr lang="en-US" sz="2800">
                <a:latin typeface="Times New Roman" charset="0"/>
                <a:ea typeface="ＭＳ Ｐゴシック" charset="0"/>
                <a:cs typeface="Times New Roman" charset="0"/>
              </a:rPr>
              <a:t> problem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So what is common?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77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49208" y="1706880"/>
            <a:ext cx="8439706" cy="549994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Formal problem statement</a:t>
            </a:r>
          </a:p>
          <a:p>
            <a:pPr marL="866059" indent="-866059">
              <a:lnSpc>
                <a:spcPct val="120000"/>
              </a:lnSpc>
              <a:defRPr/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N processes</a:t>
            </a:r>
          </a:p>
          <a:p>
            <a:pPr marL="866059" indent="-866059">
              <a:lnSpc>
                <a:spcPct val="120000"/>
              </a:lnSpc>
              <a:defRPr/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Each process p has </a:t>
            </a:r>
          </a:p>
          <a:p>
            <a:pPr marL="649544" lvl="1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input variable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xp</a:t>
            </a:r>
            <a:r>
              <a:rPr lang="en-US" sz="2400" dirty="0">
                <a:latin typeface="Times New Roman" charset="0"/>
                <a:ea typeface="ＭＳ Ｐゴシック" charset="0"/>
              </a:rPr>
              <a:t> : initially either 0 or 1</a:t>
            </a:r>
          </a:p>
          <a:p>
            <a:pPr marL="649544" lvl="1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output variable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yp</a:t>
            </a:r>
            <a:r>
              <a:rPr lang="en-US" sz="2400" dirty="0">
                <a:latin typeface="Times New Roman" charset="0"/>
                <a:ea typeface="ＭＳ Ｐゴシック" charset="0"/>
              </a:rPr>
              <a:t> : initially b (can be changed only once)</a:t>
            </a:r>
          </a:p>
          <a:p>
            <a:pPr marL="866059" indent="-866059">
              <a:lnSpc>
                <a:spcPct val="120000"/>
              </a:lnSpc>
              <a:defRPr/>
            </a:pPr>
            <a:r>
              <a:rPr lang="en-US" sz="2400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Consensus problem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: design a protocol so that at the end, either:</a:t>
            </a:r>
          </a:p>
          <a:p>
            <a:pPr marL="649544" lvl="1" indent="0">
              <a:lnSpc>
                <a:spcPct val="120000"/>
              </a:lnSpc>
              <a:buFontTx/>
              <a:buAutoNum type="arabicPeriod"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 All processes set their output variables to 0 (all-0’s)</a:t>
            </a:r>
          </a:p>
          <a:p>
            <a:pPr marL="649544" lvl="1" indent="0">
              <a:lnSpc>
                <a:spcPct val="120000"/>
              </a:lnSpc>
              <a:buFontTx/>
              <a:buAutoNum type="arabicPeriod"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 Or All processes set their output variables to 1 (all-1’s)</a:t>
            </a:r>
          </a:p>
          <a:p>
            <a:pPr marL="649544" lvl="1" indent="0">
              <a:lnSpc>
                <a:spcPct val="120000"/>
              </a:lnSpc>
              <a:buNone/>
              <a:defRPr/>
            </a:pPr>
            <a:r>
              <a:rPr lang="en-US" sz="2400" dirty="0">
                <a:latin typeface="Times New Roman" charset="0"/>
                <a:ea typeface="ＭＳ Ｐゴシック" charset="0"/>
              </a:rPr>
              <a:t>	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13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 bwMode="auto">
          <a:xfrm>
            <a:off x="757410" y="1923627"/>
            <a:ext cx="8764310" cy="520192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09" tIns="64954" rIns="129909" bIns="64954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defRPr/>
            </a:pPr>
            <a:r>
              <a:rPr lang="en-US" sz="2800" dirty="0">
                <a:latin typeface="Times New Roman" charset="0"/>
                <a:ea typeface="ＭＳ Ｐゴシック" charset="0"/>
                <a:cs typeface="Times New Roman" charset="0"/>
              </a:rPr>
              <a:t>Every process contributes a value</a:t>
            </a:r>
          </a:p>
          <a:p>
            <a:pPr>
              <a:defRPr/>
            </a:pPr>
            <a:r>
              <a:rPr lang="en-US" sz="2800" i="1" dirty="0">
                <a:solidFill>
                  <a:srgbClr val="CC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Goal is to have all processes decide same (some) value</a:t>
            </a:r>
          </a:p>
          <a:p>
            <a:pPr lvl="1">
              <a:defRPr/>
            </a:pPr>
            <a:r>
              <a:rPr lang="en-US" sz="2300" dirty="0">
                <a:latin typeface="Times New Roman" charset="0"/>
                <a:ea typeface="ＭＳ Ｐゴシック" charset="0"/>
                <a:cs typeface="Times New Roman" charset="0"/>
              </a:rPr>
              <a:t>Decision once made can’t be changed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There might be other constraints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Validity = if everyone proposes same value, then that’s what’s decided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Integrity = decided value must have been proposed by some process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dirty="0">
                <a:latin typeface="Times New Roman" charset="0"/>
                <a:ea typeface="ＭＳ Ｐゴシック" charset="0"/>
                <a:cs typeface="Times New Roman" charset="0"/>
              </a:rPr>
              <a:t>Non-triviality = there is at least one initial system state that leads to each of the all-0’s or all-1’s outcomes</a:t>
            </a:r>
            <a:endParaRPr lang="en-US" sz="28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 marL="0" indent="0">
              <a:buNone/>
              <a:defRPr/>
            </a:pPr>
            <a:r>
              <a:rPr lang="en-US" sz="2800" i="1" dirty="0">
                <a:solidFill>
                  <a:srgbClr val="CC6600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757409" y="406400"/>
            <a:ext cx="11685747" cy="1219200"/>
          </a:xfrm>
          <a:prstGeom prst="rect">
            <a:avLst/>
          </a:prstGeom>
        </p:spPr>
        <p:txBody>
          <a:bodyPr lIns="129909" tIns="64954" rIns="129909" bIns="64954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57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 (2)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1902281" y="6705600"/>
            <a:ext cx="990600" cy="457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114CECF8-010E-F041-9C75-EBE094CC61E3}" type="slidenum">
              <a:rPr lang="en-US" smtClean="0"/>
              <a:pPr algn="ctr"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96368"/>
      </p:ext>
    </p:extLst>
  </p:cSld>
  <p:clrMapOvr>
    <a:masterClrMapping/>
  </p:clrMapOvr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3068</Words>
  <Application>Microsoft Macintosh PowerPoint</Application>
  <PresentationFormat>Custom</PresentationFormat>
  <Paragraphs>445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3" baseType="lpstr">
      <vt:lpstr>ＭＳ Ｐゴシック</vt:lpstr>
      <vt:lpstr>Akzidenz-Grotesk BQ</vt:lpstr>
      <vt:lpstr>Akzidenz-Grotesk Extended BQ</vt:lpstr>
      <vt:lpstr>Arial</vt:lpstr>
      <vt:lpstr>Calibri</vt:lpstr>
      <vt:lpstr>Helvetica</vt:lpstr>
      <vt:lpstr>Times New Roman</vt:lpstr>
      <vt:lpstr>Whitney BlackSC</vt:lpstr>
      <vt:lpstr>Whitney-BlackSC</vt:lpstr>
      <vt:lpstr>Wingdings</vt:lpstr>
      <vt:lpstr>HPP-template</vt:lpstr>
      <vt:lpstr>PowerPoint Presentation</vt:lpstr>
      <vt:lpstr>Announcements</vt:lpstr>
      <vt:lpstr>Announcements</vt:lpstr>
      <vt:lpstr>Give it a thought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Optional Exercises/Questions to Test your Own Knowledge</vt:lpstr>
      <vt:lpstr>PowerPoint Presentation</vt:lpstr>
      <vt:lpstr>Collect your Midterms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Indranil Gupta</cp:lastModifiedBy>
  <cp:revision>414</cp:revision>
  <dcterms:created xsi:type="dcterms:W3CDTF">2012-12-19T21:49:48Z</dcterms:created>
  <dcterms:modified xsi:type="dcterms:W3CDTF">2025-10-08T18:01:21Z</dcterms:modified>
</cp:coreProperties>
</file>