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2"/>
  </p:notesMasterIdLst>
  <p:handoutMasterIdLst>
    <p:handoutMasterId r:id="rId63"/>
  </p:handoutMasterIdLst>
  <p:sldIdLst>
    <p:sldId id="367" r:id="rId2"/>
    <p:sldId id="427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7" r:id="rId11"/>
    <p:sldId id="315" r:id="rId12"/>
    <p:sldId id="368" r:id="rId13"/>
    <p:sldId id="316" r:id="rId14"/>
    <p:sldId id="318" r:id="rId15"/>
    <p:sldId id="319" r:id="rId16"/>
    <p:sldId id="320" r:id="rId17"/>
    <p:sldId id="322" r:id="rId18"/>
    <p:sldId id="323" r:id="rId19"/>
    <p:sldId id="325" r:id="rId20"/>
    <p:sldId id="326" r:id="rId21"/>
    <p:sldId id="327" r:id="rId22"/>
    <p:sldId id="328" r:id="rId23"/>
    <p:sldId id="329" r:id="rId24"/>
    <p:sldId id="330" r:id="rId25"/>
    <p:sldId id="369" r:id="rId26"/>
    <p:sldId id="332" r:id="rId27"/>
    <p:sldId id="334" r:id="rId28"/>
    <p:sldId id="353" r:id="rId29"/>
    <p:sldId id="343" r:id="rId30"/>
    <p:sldId id="344" r:id="rId31"/>
    <p:sldId id="345" r:id="rId32"/>
    <p:sldId id="335" r:id="rId33"/>
    <p:sldId id="333" r:id="rId34"/>
    <p:sldId id="336" r:id="rId35"/>
    <p:sldId id="337" r:id="rId36"/>
    <p:sldId id="338" r:id="rId37"/>
    <p:sldId id="339" r:id="rId38"/>
    <p:sldId id="340" r:id="rId39"/>
    <p:sldId id="341" r:id="rId40"/>
    <p:sldId id="342" r:id="rId41"/>
    <p:sldId id="346" r:id="rId42"/>
    <p:sldId id="347" r:id="rId43"/>
    <p:sldId id="348" r:id="rId44"/>
    <p:sldId id="349" r:id="rId45"/>
    <p:sldId id="351" r:id="rId46"/>
    <p:sldId id="352" r:id="rId47"/>
    <p:sldId id="355" r:id="rId48"/>
    <p:sldId id="354" r:id="rId49"/>
    <p:sldId id="356" r:id="rId50"/>
    <p:sldId id="357" r:id="rId51"/>
    <p:sldId id="358" r:id="rId52"/>
    <p:sldId id="359" r:id="rId53"/>
    <p:sldId id="361" r:id="rId54"/>
    <p:sldId id="362" r:id="rId55"/>
    <p:sldId id="360" r:id="rId56"/>
    <p:sldId id="363" r:id="rId57"/>
    <p:sldId id="364" r:id="rId58"/>
    <p:sldId id="365" r:id="rId59"/>
    <p:sldId id="366" r:id="rId60"/>
    <p:sldId id="428" r:id="rId61"/>
  </p:sldIdLst>
  <p:sldSz cx="9144000" cy="5143500" type="screen16x9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/>
    <p:restoredTop sz="78452" autoAdjust="0"/>
  </p:normalViewPr>
  <p:slideViewPr>
    <p:cSldViewPr>
      <p:cViewPr varScale="1">
        <p:scale>
          <a:sx n="111" d="100"/>
          <a:sy n="111" d="100"/>
        </p:scale>
        <p:origin x="978" y="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656"/>
    </p:cViewPr>
  </p:sorterViewPr>
  <p:notesViewPr>
    <p:cSldViewPr>
      <p:cViewPr varScale="1">
        <p:scale>
          <a:sx n="59" d="100"/>
          <a:sy n="59" d="100"/>
        </p:scale>
        <p:origin x="-702" y="-6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2DCAB2AD-73BF-C0F9-839C-11394CD19F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8E42E946-3C08-8424-6820-50A5FD58A6D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9A766188-85C8-F62E-A828-562C41D760F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6317DD1F-EEF9-BE3B-6036-769A071C79B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03DCAF98-68BB-482F-BF64-384E2F53DC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5CAEF43-124B-3ADB-421E-9B65A165F3B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B9B8CD8-D9A1-E8EC-4EDF-704D78ABDFC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5300D0ED-7FD8-C0C6-39D4-015D2CCA1C7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4B471E20-2745-D9C2-B9BB-C99E058615E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8C917ABA-24BD-B72D-59C0-A002F6D90D7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E1A9157E-5424-A864-14A7-72661D7104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984BF357-2D5B-49D9-AB3A-47BA8B3379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MS PGothic" panose="020B0600070205080204" pitchFamily="34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661C4D9-6964-5015-7233-5009413619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2388" cy="3600450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1FE2FFF-C1D3-E022-E1FE-187019D391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056354C6-10C9-8919-8F7D-AB1A679F62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5BACA40C-40DD-1891-4D45-509429F2F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D98891B5-D8BA-108A-16A9-04D9730E0A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9708152-4881-4C32-AA8F-444F7CDB8C4E}" type="slidenum">
              <a:rPr lang="en-US" altLang="en-US" sz="1300" smtClean="0"/>
              <a:pPr>
                <a:spcBef>
                  <a:spcPct val="0"/>
                </a:spcBef>
              </a:pPr>
              <a:t>10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8FDA5E86-23F4-129C-EE02-B35BEDA647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5F4B4EFB-2564-B3E9-E81E-E00304AAA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06CE683D-F004-CED7-6D7E-8113340B76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4016ED7-61E8-4FD2-9D27-701DCCC52F05}" type="slidenum">
              <a:rPr lang="en-US" altLang="en-US" sz="1300" smtClean="0"/>
              <a:pPr>
                <a:spcBef>
                  <a:spcPct val="0"/>
                </a:spcBef>
              </a:pPr>
              <a:t>11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CFE9136D-3B7B-7EF9-7F60-AAB5CE724F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86B7DAA9-77F9-F631-CFAC-C256D041B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EABFD8D7-C546-393F-260B-77AD077A88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69E94F4-8148-495F-9E50-30DFAC7179A4}" type="slidenum">
              <a:rPr lang="en-US" altLang="en-US" sz="1300" smtClean="0"/>
              <a:pPr>
                <a:spcBef>
                  <a:spcPct val="0"/>
                </a:spcBef>
              </a:pPr>
              <a:t>13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FA2A9BBA-16DA-58F3-388F-01B0536943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E391C7A2-020A-F166-ACB5-6AB54E1AB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0D79CCF8-1922-C772-A4AC-67D22FEC6E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6E36A87-6953-4292-A229-4459FEB7BF7C}" type="slidenum">
              <a:rPr lang="en-US" altLang="en-US" sz="1300" smtClean="0"/>
              <a:pPr>
                <a:spcBef>
                  <a:spcPct val="0"/>
                </a:spcBef>
              </a:pPr>
              <a:t>14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76C6A643-A492-B285-9838-C7B1214532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4A8FD195-A7C2-9E22-9A21-34B47E7D4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AA226284-6792-0B9A-8840-502A7706A0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B8973F4-9AA1-4FE6-AF50-DC231553FC0F}" type="slidenum">
              <a:rPr lang="en-US" altLang="en-US" sz="1300" smtClean="0"/>
              <a:pPr>
                <a:spcBef>
                  <a:spcPct val="0"/>
                </a:spcBef>
              </a:pPr>
              <a:t>15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114114E2-071F-99EA-AEF9-7EBE5C541A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AF850324-E1E4-9654-28F9-43DF7479F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B2B1E462-9D2C-508E-018E-E2F959289D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B040070-010E-423A-9F7A-2C187770498D}" type="slidenum">
              <a:rPr lang="en-US" altLang="en-US" sz="1300" smtClean="0"/>
              <a:pPr>
                <a:spcBef>
                  <a:spcPct val="0"/>
                </a:spcBef>
              </a:pPr>
              <a:t>16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942B89CE-E496-A6F2-6C92-D33EBEC3EA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82CB318C-1567-79A1-900D-45CBB17E7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t+min2 because the LATEST time that S could have timestamped the message is if the S-&gt;P message took the minimum time min2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T+RTT-min1 because the EARLIEST time that S could have timestamped the message is if the P-&gt;S message took the minimum time min1 (and the rest of the time for the message to transit needs to sum up to RTT as that is the ground truth). </a:t>
            </a: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3D1D31E5-D721-352F-5092-1E082BA0B7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BEA849B-4AD9-47D4-A803-C6D170045C3B}" type="slidenum">
              <a:rPr lang="en-US" altLang="en-US" sz="1300" smtClean="0"/>
              <a:pPr>
                <a:spcBef>
                  <a:spcPct val="0"/>
                </a:spcBef>
              </a:pPr>
              <a:t>17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553DEDB8-E292-2F57-B5B5-3B6CBC9AFE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6CA1B868-3752-B859-1A2C-AC85B1CA7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80B5646E-2FB6-050E-4DA7-2B3FF530A4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D184B51-53E4-467E-81EC-737743D18FE8}" type="slidenum">
              <a:rPr lang="en-US" altLang="en-US" sz="1300" smtClean="0"/>
              <a:pPr>
                <a:spcBef>
                  <a:spcPct val="0"/>
                </a:spcBef>
              </a:pPr>
              <a:t>18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4861398E-2D6D-336D-7275-6F2D85501F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94D7EA93-55CB-A1BF-E44E-4BA4693D9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61B2C1E7-F927-851F-ED80-B68E325DD7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D42F9B5-045A-4AD2-BBD5-B18406D03A56}" type="slidenum">
              <a:rPr lang="en-US" altLang="en-US" sz="1300" smtClean="0"/>
              <a:pPr>
                <a:spcBef>
                  <a:spcPct val="0"/>
                </a:spcBef>
              </a:pPr>
              <a:t>19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81D13942-AF74-E74C-6527-D27775EA60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16F70DE9-E844-CBA8-1B21-450F80FBA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1C88C74C-D955-3ECA-E64A-0B7CA09669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3D8A288-AE7B-4A00-95CB-1048A7A5C7E6}" type="slidenum">
              <a:rPr lang="en-US" altLang="en-US" sz="1300" smtClean="0"/>
              <a:pPr>
                <a:spcBef>
                  <a:spcPct val="0"/>
                </a:spcBef>
              </a:pPr>
              <a:t>20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26CD1216-3692-2CE6-7452-A623AA6C38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E81BFE33-1534-53BB-A991-1B1B83B27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F3419A11-04DF-8C00-99F1-2C63282964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7D231E3-BA7A-4479-B8F2-FA54EEFF7A04}" type="slidenum">
              <a:rPr lang="en-US" altLang="en-US" sz="1300" smtClean="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92015638-5BDC-2860-C2B2-CF2728C250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D3D32F01-118D-150B-AA71-5B07A97AB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D9BBA5E5-D390-14B1-95FF-76C80CF089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97D5E0D-5BD2-42EA-822F-35625947CA5F}" type="slidenum">
              <a:rPr lang="en-US" altLang="en-US" sz="1300" smtClean="0"/>
              <a:pPr>
                <a:spcBef>
                  <a:spcPct val="0"/>
                </a:spcBef>
              </a:pPr>
              <a:t>21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BD8687A1-DBCC-C30F-3E8E-F1B3C7177C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C79D6FB0-061E-7A78-C2A0-F8D8EA774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“Oreal” in French means Beauty or Halo</a:t>
            </a:r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3CF04454-0844-2A3B-5DE6-4D1C5ECE88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AB2B0A3-A322-45F4-99DD-9650D49D31C6}" type="slidenum">
              <a:rPr lang="en-US" altLang="en-US" sz="1300" smtClean="0"/>
              <a:pPr>
                <a:spcBef>
                  <a:spcPct val="0"/>
                </a:spcBef>
              </a:pPr>
              <a:t>22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>
            <a:extLst>
              <a:ext uri="{FF2B5EF4-FFF2-40B4-BE49-F238E27FC236}">
                <a16:creationId xmlns:a16="http://schemas.microsoft.com/office/drawing/2014/main" id="{EF97083C-7C4B-4238-911A-5D340207DB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>
            <a:extLst>
              <a:ext uri="{FF2B5EF4-FFF2-40B4-BE49-F238E27FC236}">
                <a16:creationId xmlns:a16="http://schemas.microsoft.com/office/drawing/2014/main" id="{A228068E-9763-E474-CC15-77C752AC2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0420" name="Slide Number Placeholder 3">
            <a:extLst>
              <a:ext uri="{FF2B5EF4-FFF2-40B4-BE49-F238E27FC236}">
                <a16:creationId xmlns:a16="http://schemas.microsoft.com/office/drawing/2014/main" id="{EA37BD1B-D0A5-408A-8C7C-09560DE1C0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00F8FD6-30E0-4C2D-8772-84903B941CA4}" type="slidenum">
              <a:rPr lang="en-US" altLang="en-US" sz="1300" smtClean="0"/>
              <a:pPr>
                <a:spcBef>
                  <a:spcPct val="0"/>
                </a:spcBef>
              </a:pPr>
              <a:t>23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>
            <a:extLst>
              <a:ext uri="{FF2B5EF4-FFF2-40B4-BE49-F238E27FC236}">
                <a16:creationId xmlns:a16="http://schemas.microsoft.com/office/drawing/2014/main" id="{FCA1587B-C739-DC25-3B65-1C16B9E9EA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>
            <a:extLst>
              <a:ext uri="{FF2B5EF4-FFF2-40B4-BE49-F238E27FC236}">
                <a16:creationId xmlns:a16="http://schemas.microsoft.com/office/drawing/2014/main" id="{784625E9-7BE5-B051-C41E-BF04EE6F6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8EB5C1D7-ABFC-F55E-230A-DE2B9FDEF1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3C1037D-C6A3-4CDF-BC83-6BE8A2C5B8B6}" type="slidenum">
              <a:rPr lang="en-US" altLang="en-US" sz="1300" smtClean="0"/>
              <a:pPr>
                <a:spcBef>
                  <a:spcPct val="0"/>
                </a:spcBef>
              </a:pPr>
              <a:t>24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>
            <a:extLst>
              <a:ext uri="{FF2B5EF4-FFF2-40B4-BE49-F238E27FC236}">
                <a16:creationId xmlns:a16="http://schemas.microsoft.com/office/drawing/2014/main" id="{827025B7-6C8F-16B1-4B31-877BC7E1B1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>
            <a:extLst>
              <a:ext uri="{FF2B5EF4-FFF2-40B4-BE49-F238E27FC236}">
                <a16:creationId xmlns:a16="http://schemas.microsoft.com/office/drawing/2014/main" id="{DC98934C-CF01-6B75-62EF-F5856BF65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5540" name="Slide Number Placeholder 3">
            <a:extLst>
              <a:ext uri="{FF2B5EF4-FFF2-40B4-BE49-F238E27FC236}">
                <a16:creationId xmlns:a16="http://schemas.microsoft.com/office/drawing/2014/main" id="{959DA463-EF4F-9ABD-ABA8-6AA2FECE3D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FB93C01-6A61-4E4A-8891-C40570FF9E88}" type="slidenum">
              <a:rPr lang="en-US" altLang="en-US" sz="1300" smtClean="0"/>
              <a:pPr>
                <a:spcBef>
                  <a:spcPct val="0"/>
                </a:spcBef>
              </a:pPr>
              <a:t>26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>
            <a:extLst>
              <a:ext uri="{FF2B5EF4-FFF2-40B4-BE49-F238E27FC236}">
                <a16:creationId xmlns:a16="http://schemas.microsoft.com/office/drawing/2014/main" id="{FD1519C1-8EE3-6FC1-7AF4-9F262011E3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>
            <a:extLst>
              <a:ext uri="{FF2B5EF4-FFF2-40B4-BE49-F238E27FC236}">
                <a16:creationId xmlns:a16="http://schemas.microsoft.com/office/drawing/2014/main" id="{D4BF50C1-62FC-9FD1-35CC-B157FD353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7588" name="Slide Number Placeholder 3">
            <a:extLst>
              <a:ext uri="{FF2B5EF4-FFF2-40B4-BE49-F238E27FC236}">
                <a16:creationId xmlns:a16="http://schemas.microsoft.com/office/drawing/2014/main" id="{1BB44998-6D65-84FF-E65E-6620D39958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6656695-12EE-46BC-A59A-328E874C8C23}" type="slidenum">
              <a:rPr lang="en-US" altLang="en-US" sz="1300" smtClean="0"/>
              <a:pPr>
                <a:spcBef>
                  <a:spcPct val="0"/>
                </a:spcBef>
              </a:pPr>
              <a:t>27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>
            <a:extLst>
              <a:ext uri="{FF2B5EF4-FFF2-40B4-BE49-F238E27FC236}">
                <a16:creationId xmlns:a16="http://schemas.microsoft.com/office/drawing/2014/main" id="{C252FF63-1138-2E53-A5D7-A5AA409969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>
            <a:extLst>
              <a:ext uri="{FF2B5EF4-FFF2-40B4-BE49-F238E27FC236}">
                <a16:creationId xmlns:a16="http://schemas.microsoft.com/office/drawing/2014/main" id="{305B163B-E92B-ED67-038D-2059A1E2B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What’s the difference between a blind date and a second date? The first is casual, the second is causal. (this joke is really important)</a:t>
            </a:r>
          </a:p>
          <a:p>
            <a:endParaRPr lang="en-US" altLang="en-US" b="1">
              <a:latin typeface="Times New Roman" panose="02020603050405020304" pitchFamily="18" charset="0"/>
            </a:endParaRPr>
          </a:p>
          <a:p>
            <a:r>
              <a:rPr lang="en-US" altLang="en-US" b="1">
                <a:latin typeface="Times New Roman" panose="02020603050405020304" pitchFamily="18" charset="0"/>
              </a:rPr>
              <a:t>Why did the chicken cross the road? </a:t>
            </a:r>
            <a:endParaRPr lang="en-US" altLang="en-US">
              <a:latin typeface="Times New Roman" panose="02020603050405020304" pitchFamily="18" charset="0"/>
            </a:endParaRPr>
          </a:p>
          <a:p>
            <a:pPr lvl="1"/>
            <a:r>
              <a:rPr lang="en-US" altLang="en-US" b="1">
                <a:latin typeface="Times New Roman" panose="02020603050405020304" pitchFamily="18" charset="0"/>
              </a:rPr>
              <a:t>Because Lamport asked it to carry a timestamp.</a:t>
            </a:r>
            <a:endParaRPr lang="en-US" altLang="en-US">
              <a:latin typeface="Times New Roman" panose="02020603050405020304" pitchFamily="18" charset="0"/>
            </a:endParaRPr>
          </a:p>
          <a:p>
            <a:pPr lvl="1"/>
            <a:r>
              <a:rPr lang="en-US" altLang="en-US" b="1">
                <a:latin typeface="Times New Roman" panose="02020603050405020304" pitchFamily="18" charset="0"/>
              </a:rPr>
              <a:t>Because it was carrying a Lamport timestamp.</a:t>
            </a:r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9636" name="Slide Number Placeholder 3">
            <a:extLst>
              <a:ext uri="{FF2B5EF4-FFF2-40B4-BE49-F238E27FC236}">
                <a16:creationId xmlns:a16="http://schemas.microsoft.com/office/drawing/2014/main" id="{F316FCBC-1516-C7B8-5628-B26B4BBB32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9A8A265-4279-4FB9-8001-2163B9BD72D0}" type="slidenum">
              <a:rPr lang="en-US" altLang="en-US" sz="1300" smtClean="0"/>
              <a:pPr>
                <a:spcBef>
                  <a:spcPct val="0"/>
                </a:spcBef>
              </a:pPr>
              <a:t>28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>
            <a:extLst>
              <a:ext uri="{FF2B5EF4-FFF2-40B4-BE49-F238E27FC236}">
                <a16:creationId xmlns:a16="http://schemas.microsoft.com/office/drawing/2014/main" id="{3E1A8543-9CA7-44D5-F4B5-587012A92B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>
            <a:extLst>
              <a:ext uri="{FF2B5EF4-FFF2-40B4-BE49-F238E27FC236}">
                <a16:creationId xmlns:a16="http://schemas.microsoft.com/office/drawing/2014/main" id="{25CADD7F-25B4-29B7-63E3-6FC61A4E6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66290A24-A258-F2B8-5561-C4EB114DFD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9626319-C956-432C-B1FD-F9AAE22E81A9}" type="slidenum">
              <a:rPr lang="en-US" altLang="en-US" sz="1300" smtClean="0"/>
              <a:pPr>
                <a:spcBef>
                  <a:spcPct val="0"/>
                </a:spcBef>
              </a:pPr>
              <a:t>29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>
            <a:extLst>
              <a:ext uri="{FF2B5EF4-FFF2-40B4-BE49-F238E27FC236}">
                <a16:creationId xmlns:a16="http://schemas.microsoft.com/office/drawing/2014/main" id="{81B111D0-D556-0890-6824-9D31F177DC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>
            <a:extLst>
              <a:ext uri="{FF2B5EF4-FFF2-40B4-BE49-F238E27FC236}">
                <a16:creationId xmlns:a16="http://schemas.microsoft.com/office/drawing/2014/main" id="{E18C1DF3-1D56-13B4-E1CC-550806851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3732" name="Slide Number Placeholder 3">
            <a:extLst>
              <a:ext uri="{FF2B5EF4-FFF2-40B4-BE49-F238E27FC236}">
                <a16:creationId xmlns:a16="http://schemas.microsoft.com/office/drawing/2014/main" id="{44A765FC-7144-028A-1758-61034A1F3D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ADB328C-858E-4AF6-A56D-8E4F86D1ED76}" type="slidenum">
              <a:rPr lang="en-US" altLang="en-US" sz="1300" smtClean="0"/>
              <a:pPr>
                <a:spcBef>
                  <a:spcPct val="0"/>
                </a:spcBef>
              </a:pPr>
              <a:t>30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>
            <a:extLst>
              <a:ext uri="{FF2B5EF4-FFF2-40B4-BE49-F238E27FC236}">
                <a16:creationId xmlns:a16="http://schemas.microsoft.com/office/drawing/2014/main" id="{E3FB5EF5-EF26-52C1-113D-59782131A9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>
            <a:extLst>
              <a:ext uri="{FF2B5EF4-FFF2-40B4-BE49-F238E27FC236}">
                <a16:creationId xmlns:a16="http://schemas.microsoft.com/office/drawing/2014/main" id="{4727B22C-4BB7-AFD0-9F7C-5E4562475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?C -&gt; F?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?H -&gt; C?</a:t>
            </a:r>
          </a:p>
        </p:txBody>
      </p:sp>
      <p:sp>
        <p:nvSpPr>
          <p:cNvPr id="75780" name="Slide Number Placeholder 3">
            <a:extLst>
              <a:ext uri="{FF2B5EF4-FFF2-40B4-BE49-F238E27FC236}">
                <a16:creationId xmlns:a16="http://schemas.microsoft.com/office/drawing/2014/main" id="{96DE1F2E-2619-4015-0CF5-1432BF6836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B77126B-9ECF-4E64-B0A0-691FA5E7682F}" type="slidenum">
              <a:rPr lang="en-US" altLang="en-US" sz="1300" smtClean="0"/>
              <a:pPr>
                <a:spcBef>
                  <a:spcPct val="0"/>
                </a:spcBef>
              </a:pPr>
              <a:t>31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A16C94C3-005C-E128-5045-1301C65254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837B7004-9E70-72E4-603D-D5958EB33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BAFBC50D-3523-CF64-6E9A-C08D881AD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07402B8-881A-47C7-866C-C251A6693F4B}" type="slidenum">
              <a:rPr lang="en-US" altLang="en-US" sz="1300" smtClean="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>
            <a:extLst>
              <a:ext uri="{FF2B5EF4-FFF2-40B4-BE49-F238E27FC236}">
                <a16:creationId xmlns:a16="http://schemas.microsoft.com/office/drawing/2014/main" id="{2E01B042-248A-15AC-8050-D4BAFC1D17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>
            <a:extLst>
              <a:ext uri="{FF2B5EF4-FFF2-40B4-BE49-F238E27FC236}">
                <a16:creationId xmlns:a16="http://schemas.microsoft.com/office/drawing/2014/main" id="{38932B42-0C8A-5437-ADDE-23ED411CB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Timestamps Song: https://www.youtube.com/watch?v=dG2wmdkkeY0 </a:t>
            </a:r>
          </a:p>
          <a:p>
            <a:endParaRPr lang="en-US" altLang="en-US">
              <a:latin typeface="Times New Roman" panose="02020603050405020304" pitchFamily="18" charset="0"/>
            </a:endParaRP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Description: Distributed Systems Timestamps, with a Ukulele. </a:t>
            </a:r>
          </a:p>
          <a:p>
            <a:endParaRPr lang="en-US" altLang="en-US">
              <a:solidFill>
                <a:srgbClr val="FFFFFF"/>
              </a:solidFill>
              <a:latin typeface="Roboto" panose="02000000000000000000" pitchFamily="2" charset="0"/>
            </a:endParaRP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Lamport and Vector Timestamps are very important concepts in Distributed Systems/Cloud Computing Systems. Here's a Song Mnemonic Tutorial for these timestamps, played with a Ukulele. Lyrics: </a:t>
            </a:r>
          </a:p>
          <a:p>
            <a:endParaRPr lang="en-US" altLang="en-US">
              <a:solidFill>
                <a:srgbClr val="FFFFFF"/>
              </a:solidFill>
              <a:latin typeface="Roboto" panose="02000000000000000000" pitchFamily="2" charset="0"/>
            </a:endParaRP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Lamport timestamps, they're so easy;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When you send a message, increment your timestamp;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When you receive a message, add 1 to the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Max of what you got and what you have (that's it!). </a:t>
            </a:r>
          </a:p>
          <a:p>
            <a:endParaRPr lang="en-US" altLang="en-US">
              <a:solidFill>
                <a:srgbClr val="FFFFFF"/>
              </a:solidFill>
              <a:latin typeface="Roboto" panose="02000000000000000000" pitchFamily="2" charset="0"/>
            </a:endParaRP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Vector timestamps, they're even easier;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When you send a message, increment your entry;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When you receive a message, increment your entry;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For the other entries, just take max (that's it!). </a:t>
            </a:r>
          </a:p>
          <a:p>
            <a:endParaRPr lang="en-US" altLang="en-US">
              <a:solidFill>
                <a:srgbClr val="FFFFFF"/>
              </a:solidFill>
              <a:latin typeface="Roboto" panose="02000000000000000000" pitchFamily="2" charset="0"/>
            </a:endParaRP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(C) Indranil Gupta, March 2016.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7828" name="Slide Number Placeholder 3">
            <a:extLst>
              <a:ext uri="{FF2B5EF4-FFF2-40B4-BE49-F238E27FC236}">
                <a16:creationId xmlns:a16="http://schemas.microsoft.com/office/drawing/2014/main" id="{3D033812-1BCB-309B-0D45-2CF715C99D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3D298ED-1B23-4418-98BD-A6AD80609B06}" type="slidenum">
              <a:rPr lang="en-US" altLang="en-US" sz="1300" smtClean="0"/>
              <a:pPr>
                <a:spcBef>
                  <a:spcPct val="0"/>
                </a:spcBef>
              </a:pPr>
              <a:t>32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>
            <a:extLst>
              <a:ext uri="{FF2B5EF4-FFF2-40B4-BE49-F238E27FC236}">
                <a16:creationId xmlns:a16="http://schemas.microsoft.com/office/drawing/2014/main" id="{8C4B22A7-ABF6-E1D6-C7CA-0407629964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>
            <a:extLst>
              <a:ext uri="{FF2B5EF4-FFF2-40B4-BE49-F238E27FC236}">
                <a16:creationId xmlns:a16="http://schemas.microsoft.com/office/drawing/2014/main" id="{95EAFED3-8065-042C-6A3F-DC3F370BE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9876" name="Slide Number Placeholder 3">
            <a:extLst>
              <a:ext uri="{FF2B5EF4-FFF2-40B4-BE49-F238E27FC236}">
                <a16:creationId xmlns:a16="http://schemas.microsoft.com/office/drawing/2014/main" id="{F1C9DDFD-9DFE-D039-06ED-98D7D25F16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7192AAA-5EE5-4515-B2E7-6C29BFB9F762}" type="slidenum">
              <a:rPr lang="en-US" altLang="en-US" sz="1300" smtClean="0"/>
              <a:pPr>
                <a:spcBef>
                  <a:spcPct val="0"/>
                </a:spcBef>
              </a:pPr>
              <a:t>33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>
            <a:extLst>
              <a:ext uri="{FF2B5EF4-FFF2-40B4-BE49-F238E27FC236}">
                <a16:creationId xmlns:a16="http://schemas.microsoft.com/office/drawing/2014/main" id="{5D0BDF6A-067D-C6EC-6626-F1914BB99F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>
            <a:extLst>
              <a:ext uri="{FF2B5EF4-FFF2-40B4-BE49-F238E27FC236}">
                <a16:creationId xmlns:a16="http://schemas.microsoft.com/office/drawing/2014/main" id="{5671AEA7-9466-A651-CD43-0466ABD7A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24" name="Slide Number Placeholder 3">
            <a:extLst>
              <a:ext uri="{FF2B5EF4-FFF2-40B4-BE49-F238E27FC236}">
                <a16:creationId xmlns:a16="http://schemas.microsoft.com/office/drawing/2014/main" id="{1D3FEBF9-8D41-BB41-6BAF-858C10ECEF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EBAA3B3-AC5E-4FC2-B091-B96E4EE37C4C}" type="slidenum">
              <a:rPr lang="en-US" altLang="en-US" sz="1300" smtClean="0"/>
              <a:pPr>
                <a:spcBef>
                  <a:spcPct val="0"/>
                </a:spcBef>
              </a:pPr>
              <a:t>34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FA009A2D-4D06-0915-848F-8BD2EA30C9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29F8049A-8536-5919-4FE6-8F10A2129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3972" name="Slide Number Placeholder 3">
            <a:extLst>
              <a:ext uri="{FF2B5EF4-FFF2-40B4-BE49-F238E27FC236}">
                <a16:creationId xmlns:a16="http://schemas.microsoft.com/office/drawing/2014/main" id="{77773029-C3B9-7904-7090-B01B57E177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E40D7CC-D842-477A-ADF4-CB75EC4CB9D8}" type="slidenum">
              <a:rPr lang="en-US" altLang="en-US" sz="1300" smtClean="0"/>
              <a:pPr>
                <a:spcBef>
                  <a:spcPct val="0"/>
                </a:spcBef>
              </a:pPr>
              <a:t>35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>
            <a:extLst>
              <a:ext uri="{FF2B5EF4-FFF2-40B4-BE49-F238E27FC236}">
                <a16:creationId xmlns:a16="http://schemas.microsoft.com/office/drawing/2014/main" id="{E1EE42C8-0B25-6EC5-2A7D-8257CD2215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>
            <a:extLst>
              <a:ext uri="{FF2B5EF4-FFF2-40B4-BE49-F238E27FC236}">
                <a16:creationId xmlns:a16="http://schemas.microsoft.com/office/drawing/2014/main" id="{3DFB9F63-C6D7-BB62-CBD8-6AB3CAEDE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6020" name="Slide Number Placeholder 3">
            <a:extLst>
              <a:ext uri="{FF2B5EF4-FFF2-40B4-BE49-F238E27FC236}">
                <a16:creationId xmlns:a16="http://schemas.microsoft.com/office/drawing/2014/main" id="{12761088-AFF1-6564-BFCA-CFBE060DE7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EF5072D-047E-47E6-A9C3-9D98B18D8570}" type="slidenum">
              <a:rPr lang="en-US" altLang="en-US" sz="1300" smtClean="0"/>
              <a:pPr>
                <a:spcBef>
                  <a:spcPct val="0"/>
                </a:spcBef>
              </a:pPr>
              <a:t>36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>
            <a:extLst>
              <a:ext uri="{FF2B5EF4-FFF2-40B4-BE49-F238E27FC236}">
                <a16:creationId xmlns:a16="http://schemas.microsoft.com/office/drawing/2014/main" id="{B6C1EF09-2BBF-0265-9DB8-658655F1FB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>
            <a:extLst>
              <a:ext uri="{FF2B5EF4-FFF2-40B4-BE49-F238E27FC236}">
                <a16:creationId xmlns:a16="http://schemas.microsoft.com/office/drawing/2014/main" id="{99A72CB9-A09F-AB82-CF0E-6CCEE2DD0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8068" name="Slide Number Placeholder 3">
            <a:extLst>
              <a:ext uri="{FF2B5EF4-FFF2-40B4-BE49-F238E27FC236}">
                <a16:creationId xmlns:a16="http://schemas.microsoft.com/office/drawing/2014/main" id="{A66C572B-7E2E-57AA-31AC-5785692A09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23CD1EA-ED78-42A7-8640-B67ADD96BE01}" type="slidenum">
              <a:rPr lang="en-US" altLang="en-US" sz="1300" smtClean="0"/>
              <a:pPr>
                <a:spcBef>
                  <a:spcPct val="0"/>
                </a:spcBef>
              </a:pPr>
              <a:t>37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>
            <a:extLst>
              <a:ext uri="{FF2B5EF4-FFF2-40B4-BE49-F238E27FC236}">
                <a16:creationId xmlns:a16="http://schemas.microsoft.com/office/drawing/2014/main" id="{520F9977-40C9-0882-CAF3-A6842D2636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>
            <a:extLst>
              <a:ext uri="{FF2B5EF4-FFF2-40B4-BE49-F238E27FC236}">
                <a16:creationId xmlns:a16="http://schemas.microsoft.com/office/drawing/2014/main" id="{EAC15A92-9E2F-912C-5395-5A0F5C948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90116" name="Slide Number Placeholder 3">
            <a:extLst>
              <a:ext uri="{FF2B5EF4-FFF2-40B4-BE49-F238E27FC236}">
                <a16:creationId xmlns:a16="http://schemas.microsoft.com/office/drawing/2014/main" id="{09822F96-0515-4CCC-9916-F125FEE845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AEDEF60-2CFD-4028-ADD8-D696EED9F66F}" type="slidenum">
              <a:rPr lang="en-US" altLang="en-US" sz="1300" smtClean="0"/>
              <a:pPr>
                <a:spcBef>
                  <a:spcPct val="0"/>
                </a:spcBef>
              </a:pPr>
              <a:t>38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>
            <a:extLst>
              <a:ext uri="{FF2B5EF4-FFF2-40B4-BE49-F238E27FC236}">
                <a16:creationId xmlns:a16="http://schemas.microsoft.com/office/drawing/2014/main" id="{5AC5A535-D41E-211B-DA31-FB9BF1384D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>
            <a:extLst>
              <a:ext uri="{FF2B5EF4-FFF2-40B4-BE49-F238E27FC236}">
                <a16:creationId xmlns:a16="http://schemas.microsoft.com/office/drawing/2014/main" id="{FFAC59F2-E088-2A24-9B26-1780C4AE1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2164" name="Slide Number Placeholder 3">
            <a:extLst>
              <a:ext uri="{FF2B5EF4-FFF2-40B4-BE49-F238E27FC236}">
                <a16:creationId xmlns:a16="http://schemas.microsoft.com/office/drawing/2014/main" id="{F57B98BB-6A06-5F60-F2C2-1E570D8384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639202F-1939-4F2D-96B3-3DF66424D6D0}" type="slidenum">
              <a:rPr lang="en-US" altLang="en-US" sz="1300" smtClean="0"/>
              <a:pPr>
                <a:spcBef>
                  <a:spcPct val="0"/>
                </a:spcBef>
              </a:pPr>
              <a:t>39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>
            <a:extLst>
              <a:ext uri="{FF2B5EF4-FFF2-40B4-BE49-F238E27FC236}">
                <a16:creationId xmlns:a16="http://schemas.microsoft.com/office/drawing/2014/main" id="{AFE21A5E-594A-4FD6-E8D4-660EC74A1D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>
            <a:extLst>
              <a:ext uri="{FF2B5EF4-FFF2-40B4-BE49-F238E27FC236}">
                <a16:creationId xmlns:a16="http://schemas.microsoft.com/office/drawing/2014/main" id="{CE4CC3B4-1553-7A0F-E5B0-CFAB10087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4212" name="Slide Number Placeholder 3">
            <a:extLst>
              <a:ext uri="{FF2B5EF4-FFF2-40B4-BE49-F238E27FC236}">
                <a16:creationId xmlns:a16="http://schemas.microsoft.com/office/drawing/2014/main" id="{C2FFBB42-D33A-4FD7-1E1C-C22CFE2642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623E9E6-4885-4BA0-91BF-BFDCA4757387}" type="slidenum">
              <a:rPr lang="en-US" altLang="en-US" sz="1300" smtClean="0"/>
              <a:pPr>
                <a:spcBef>
                  <a:spcPct val="0"/>
                </a:spcBef>
              </a:pPr>
              <a:t>40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>
            <a:extLst>
              <a:ext uri="{FF2B5EF4-FFF2-40B4-BE49-F238E27FC236}">
                <a16:creationId xmlns:a16="http://schemas.microsoft.com/office/drawing/2014/main" id="{37732171-F796-36E2-4E48-E490C42B8A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>
            <a:extLst>
              <a:ext uri="{FF2B5EF4-FFF2-40B4-BE49-F238E27FC236}">
                <a16:creationId xmlns:a16="http://schemas.microsoft.com/office/drawing/2014/main" id="{A7C346EC-B0A8-3D83-3F47-C470E2033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6260" name="Slide Number Placeholder 3">
            <a:extLst>
              <a:ext uri="{FF2B5EF4-FFF2-40B4-BE49-F238E27FC236}">
                <a16:creationId xmlns:a16="http://schemas.microsoft.com/office/drawing/2014/main" id="{7BADD5A1-A250-488E-F027-C7FC393478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0B80D55-7848-4FE2-889C-F78296969BEE}" type="slidenum">
              <a:rPr lang="en-US" altLang="en-US" sz="1300" smtClean="0"/>
              <a:pPr>
                <a:spcBef>
                  <a:spcPct val="0"/>
                </a:spcBef>
              </a:pPr>
              <a:t>41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64570DEB-1ED9-8F33-C646-FF37E7CC33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2C5CFFC2-2D61-B235-CCDB-9292FA0E6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DBA4B2D-3C9E-7768-E088-0DAE6D23B8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82E3A5F-53E8-4459-9D78-55E2B9C0B6B9}" type="slidenum">
              <a:rPr lang="en-US" altLang="en-US" sz="1300" smtClean="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>
            <a:extLst>
              <a:ext uri="{FF2B5EF4-FFF2-40B4-BE49-F238E27FC236}">
                <a16:creationId xmlns:a16="http://schemas.microsoft.com/office/drawing/2014/main" id="{4FC8D64C-C26D-A90C-3AEE-7786110133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>
            <a:extLst>
              <a:ext uri="{FF2B5EF4-FFF2-40B4-BE49-F238E27FC236}">
                <a16:creationId xmlns:a16="http://schemas.microsoft.com/office/drawing/2014/main" id="{1C738985-7931-4FF9-0525-4B7D78D76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1">
                <a:latin typeface="Times New Roman" panose="02020603050405020304" pitchFamily="18" charset="0"/>
              </a:rPr>
              <a:t>Why did the chicken cross the road? </a:t>
            </a:r>
            <a:endParaRPr lang="en-US" altLang="en-US">
              <a:latin typeface="Times New Roman" panose="02020603050405020304" pitchFamily="18" charset="0"/>
            </a:endParaRPr>
          </a:p>
          <a:p>
            <a:pPr lvl="1"/>
            <a:r>
              <a:rPr lang="en-US" altLang="en-US" b="1">
                <a:latin typeface="Times New Roman" panose="02020603050405020304" pitchFamily="18" charset="0"/>
              </a:rPr>
              <a:t>Because Lamport asked it to carry a timestamp.</a:t>
            </a:r>
            <a:endParaRPr lang="en-US" altLang="en-US">
              <a:latin typeface="Times New Roman" panose="02020603050405020304" pitchFamily="18" charset="0"/>
            </a:endParaRPr>
          </a:p>
          <a:p>
            <a:pPr lvl="1"/>
            <a:r>
              <a:rPr lang="en-US" altLang="en-US" b="1">
                <a:latin typeface="Times New Roman" panose="02020603050405020304" pitchFamily="18" charset="0"/>
              </a:rPr>
              <a:t>Because it was carrying a Lamport timestamp.</a:t>
            </a:r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8308" name="Slide Number Placeholder 3">
            <a:extLst>
              <a:ext uri="{FF2B5EF4-FFF2-40B4-BE49-F238E27FC236}">
                <a16:creationId xmlns:a16="http://schemas.microsoft.com/office/drawing/2014/main" id="{A9192006-D0C6-39C1-3B74-26CBBD32E1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922DF00-A934-4309-8AE7-795464F0C3EF}" type="slidenum">
              <a:rPr lang="en-US" altLang="en-US" sz="1300" smtClean="0"/>
              <a:pPr>
                <a:spcBef>
                  <a:spcPct val="0"/>
                </a:spcBef>
              </a:pPr>
              <a:t>42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>
            <a:extLst>
              <a:ext uri="{FF2B5EF4-FFF2-40B4-BE49-F238E27FC236}">
                <a16:creationId xmlns:a16="http://schemas.microsoft.com/office/drawing/2014/main" id="{3F16F8FA-22AD-77E0-BE9F-9A130B5A7F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>
            <a:extLst>
              <a:ext uri="{FF2B5EF4-FFF2-40B4-BE49-F238E27FC236}">
                <a16:creationId xmlns:a16="http://schemas.microsoft.com/office/drawing/2014/main" id="{B523A71E-2937-E50D-D1B0-AD5941C0D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6" name="Slide Number Placeholder 3">
            <a:extLst>
              <a:ext uri="{FF2B5EF4-FFF2-40B4-BE49-F238E27FC236}">
                <a16:creationId xmlns:a16="http://schemas.microsoft.com/office/drawing/2014/main" id="{5B5AB77E-D468-A377-ADED-AA65E81AA4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2AD1338-4B4B-4A19-BA60-62F9A12EC2C5}" type="slidenum">
              <a:rPr lang="en-US" altLang="en-US" sz="1300" smtClean="0"/>
              <a:pPr>
                <a:spcBef>
                  <a:spcPct val="0"/>
                </a:spcBef>
              </a:pPr>
              <a:t>43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>
            <a:extLst>
              <a:ext uri="{FF2B5EF4-FFF2-40B4-BE49-F238E27FC236}">
                <a16:creationId xmlns:a16="http://schemas.microsoft.com/office/drawing/2014/main" id="{F72A5CAE-E421-5C7C-9697-265CA3456B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>
            <a:extLst>
              <a:ext uri="{FF2B5EF4-FFF2-40B4-BE49-F238E27FC236}">
                <a16:creationId xmlns:a16="http://schemas.microsoft.com/office/drawing/2014/main" id="{E35C1B65-B433-047D-4B63-24E1A7C82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2404" name="Slide Number Placeholder 3">
            <a:extLst>
              <a:ext uri="{FF2B5EF4-FFF2-40B4-BE49-F238E27FC236}">
                <a16:creationId xmlns:a16="http://schemas.microsoft.com/office/drawing/2014/main" id="{DCAE7F6F-4E94-82FE-9C33-288B2C1AC1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C31DF80-A0E7-45DD-A179-31C48DE73A12}" type="slidenum">
              <a:rPr lang="en-US" altLang="en-US" sz="1300" smtClean="0"/>
              <a:pPr>
                <a:spcBef>
                  <a:spcPct val="0"/>
                </a:spcBef>
              </a:pPr>
              <a:t>44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>
            <a:extLst>
              <a:ext uri="{FF2B5EF4-FFF2-40B4-BE49-F238E27FC236}">
                <a16:creationId xmlns:a16="http://schemas.microsoft.com/office/drawing/2014/main" id="{3C6469CB-72FC-E97E-6B9B-C8C0FE957B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>
            <a:extLst>
              <a:ext uri="{FF2B5EF4-FFF2-40B4-BE49-F238E27FC236}">
                <a16:creationId xmlns:a16="http://schemas.microsoft.com/office/drawing/2014/main" id="{D2E4286F-4597-E93F-B0A8-C7DE59EA1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4452" name="Slide Number Placeholder 3">
            <a:extLst>
              <a:ext uri="{FF2B5EF4-FFF2-40B4-BE49-F238E27FC236}">
                <a16:creationId xmlns:a16="http://schemas.microsoft.com/office/drawing/2014/main" id="{F871B008-53D1-1564-D4C7-29093EBE10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58609EB-22BE-4015-9916-C159946835CB}" type="slidenum">
              <a:rPr lang="en-US" altLang="en-US" sz="1300" smtClean="0"/>
              <a:pPr>
                <a:spcBef>
                  <a:spcPct val="0"/>
                </a:spcBef>
              </a:pPr>
              <a:t>45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>
            <a:extLst>
              <a:ext uri="{FF2B5EF4-FFF2-40B4-BE49-F238E27FC236}">
                <a16:creationId xmlns:a16="http://schemas.microsoft.com/office/drawing/2014/main" id="{D30C2A80-944E-1A7C-CB87-B1FBD2C04A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Notes Placeholder 2">
            <a:extLst>
              <a:ext uri="{FF2B5EF4-FFF2-40B4-BE49-F238E27FC236}">
                <a16:creationId xmlns:a16="http://schemas.microsoft.com/office/drawing/2014/main" id="{66A16DC9-21A1-9410-0CAE-26D2A662B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Timestamps Song: https://www.youtube.com/watch?v=dG2wmdkkeY0 </a:t>
            </a:r>
          </a:p>
          <a:p>
            <a:endParaRPr lang="en-US" altLang="en-US">
              <a:latin typeface="Times New Roman" panose="02020603050405020304" pitchFamily="18" charset="0"/>
            </a:endParaRP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Description: Distributed Systems Timestamps, with a Ukulele. </a:t>
            </a:r>
          </a:p>
          <a:p>
            <a:endParaRPr lang="en-US" altLang="en-US">
              <a:solidFill>
                <a:srgbClr val="FFFFFF"/>
              </a:solidFill>
              <a:latin typeface="Roboto" panose="02000000000000000000" pitchFamily="2" charset="0"/>
            </a:endParaRP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Lamport and Vector Timestamps are very important concepts in Distributed Systems/Cloud Computing Systems. Here's a Song Mnemonic Tutorial for these timestamps, played with a Ukulele. Lyrics: </a:t>
            </a:r>
          </a:p>
          <a:p>
            <a:endParaRPr lang="en-US" altLang="en-US">
              <a:solidFill>
                <a:srgbClr val="FFFFFF"/>
              </a:solidFill>
              <a:latin typeface="Roboto" panose="02000000000000000000" pitchFamily="2" charset="0"/>
            </a:endParaRP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Lamport timestamps, they're so easy;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When you send a message, increment your timestamp;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When you receive a message, add 1 to the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Max of what you got and what you have (that's it!). </a:t>
            </a:r>
          </a:p>
          <a:p>
            <a:endParaRPr lang="en-US" altLang="en-US">
              <a:solidFill>
                <a:srgbClr val="FFFFFF"/>
              </a:solidFill>
              <a:latin typeface="Roboto" panose="02000000000000000000" pitchFamily="2" charset="0"/>
            </a:endParaRP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Vector timestamps, they're even easier;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When you send a message, increment your entry;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When you receive a message, increment your entry; </a:t>
            </a: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For the other entries, just take max (that's it!). </a:t>
            </a:r>
          </a:p>
          <a:p>
            <a:endParaRPr lang="en-US" altLang="en-US">
              <a:solidFill>
                <a:srgbClr val="FFFFFF"/>
              </a:solidFill>
              <a:latin typeface="Roboto" panose="02000000000000000000" pitchFamily="2" charset="0"/>
            </a:endParaRPr>
          </a:p>
          <a:p>
            <a:r>
              <a:rPr lang="en-US" altLang="en-US">
                <a:solidFill>
                  <a:srgbClr val="FFFFFF"/>
                </a:solidFill>
                <a:latin typeface="Roboto" panose="02000000000000000000" pitchFamily="2" charset="0"/>
              </a:rPr>
              <a:t>(C) Indranil Gupta, March 2016.</a:t>
            </a:r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6500" name="Slide Number Placeholder 3">
            <a:extLst>
              <a:ext uri="{FF2B5EF4-FFF2-40B4-BE49-F238E27FC236}">
                <a16:creationId xmlns:a16="http://schemas.microsoft.com/office/drawing/2014/main" id="{E9F51EF0-32E6-B8A7-3F73-B2894CF83F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F17662-4D0A-491B-9EB5-F5959CBEB36C}" type="slidenum">
              <a:rPr lang="en-US" altLang="en-US" sz="1300" smtClean="0"/>
              <a:pPr>
                <a:spcBef>
                  <a:spcPct val="0"/>
                </a:spcBef>
              </a:pPr>
              <a:t>46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>
            <a:extLst>
              <a:ext uri="{FF2B5EF4-FFF2-40B4-BE49-F238E27FC236}">
                <a16:creationId xmlns:a16="http://schemas.microsoft.com/office/drawing/2014/main" id="{6971CA30-87C6-AA81-4920-34F27EC9B1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>
            <a:extLst>
              <a:ext uri="{FF2B5EF4-FFF2-40B4-BE49-F238E27FC236}">
                <a16:creationId xmlns:a16="http://schemas.microsoft.com/office/drawing/2014/main" id="{C4818B5C-E132-7E4F-2E81-00527AFF4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8548" name="Slide Number Placeholder 3">
            <a:extLst>
              <a:ext uri="{FF2B5EF4-FFF2-40B4-BE49-F238E27FC236}">
                <a16:creationId xmlns:a16="http://schemas.microsoft.com/office/drawing/2014/main" id="{771EBE73-38F6-5FB5-2B06-CDE8574C1C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C136FC6-B9AF-4140-ABA0-5E2005E484EB}" type="slidenum">
              <a:rPr lang="en-US" altLang="en-US" sz="1300" smtClean="0"/>
              <a:pPr>
                <a:spcBef>
                  <a:spcPct val="0"/>
                </a:spcBef>
              </a:pPr>
              <a:t>47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>
            <a:extLst>
              <a:ext uri="{FF2B5EF4-FFF2-40B4-BE49-F238E27FC236}">
                <a16:creationId xmlns:a16="http://schemas.microsoft.com/office/drawing/2014/main" id="{AA25FC2D-B64D-E479-AEA2-B79419227F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Notes Placeholder 2">
            <a:extLst>
              <a:ext uri="{FF2B5EF4-FFF2-40B4-BE49-F238E27FC236}">
                <a16:creationId xmlns:a16="http://schemas.microsoft.com/office/drawing/2014/main" id="{AF14184A-01EC-7E93-74DD-40CE9E645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0596" name="Slide Number Placeholder 3">
            <a:extLst>
              <a:ext uri="{FF2B5EF4-FFF2-40B4-BE49-F238E27FC236}">
                <a16:creationId xmlns:a16="http://schemas.microsoft.com/office/drawing/2014/main" id="{CEF4DC49-7518-545D-1953-6627F3979B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518E12D-005B-4584-B18A-A9855370F6E4}" type="slidenum">
              <a:rPr lang="en-US" altLang="en-US" sz="1300" smtClean="0"/>
              <a:pPr>
                <a:spcBef>
                  <a:spcPct val="0"/>
                </a:spcBef>
              </a:pPr>
              <a:t>48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>
            <a:extLst>
              <a:ext uri="{FF2B5EF4-FFF2-40B4-BE49-F238E27FC236}">
                <a16:creationId xmlns:a16="http://schemas.microsoft.com/office/drawing/2014/main" id="{C3A26A28-0DE0-AE6C-53E2-B79396CD96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>
            <a:extLst>
              <a:ext uri="{FF2B5EF4-FFF2-40B4-BE49-F238E27FC236}">
                <a16:creationId xmlns:a16="http://schemas.microsoft.com/office/drawing/2014/main" id="{A339D35F-9E39-7AA6-2325-8E7ECC930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44" name="Slide Number Placeholder 3">
            <a:extLst>
              <a:ext uri="{FF2B5EF4-FFF2-40B4-BE49-F238E27FC236}">
                <a16:creationId xmlns:a16="http://schemas.microsoft.com/office/drawing/2014/main" id="{C6A48E5E-7CF4-E7F6-4104-38C569D302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1D25C0C-C3D1-4813-BFBF-693A135E4BCD}" type="slidenum">
              <a:rPr lang="en-US" altLang="en-US" sz="1300" smtClean="0"/>
              <a:pPr>
                <a:spcBef>
                  <a:spcPct val="0"/>
                </a:spcBef>
              </a:pPr>
              <a:t>49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>
            <a:extLst>
              <a:ext uri="{FF2B5EF4-FFF2-40B4-BE49-F238E27FC236}">
                <a16:creationId xmlns:a16="http://schemas.microsoft.com/office/drawing/2014/main" id="{1745C1F3-1A8F-CB75-DB4E-9F161DAC92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>
            <a:extLst>
              <a:ext uri="{FF2B5EF4-FFF2-40B4-BE49-F238E27FC236}">
                <a16:creationId xmlns:a16="http://schemas.microsoft.com/office/drawing/2014/main" id="{6B56B350-8EA8-FDE0-1065-16BFB6EA1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4692" name="Slide Number Placeholder 3">
            <a:extLst>
              <a:ext uri="{FF2B5EF4-FFF2-40B4-BE49-F238E27FC236}">
                <a16:creationId xmlns:a16="http://schemas.microsoft.com/office/drawing/2014/main" id="{85F99961-52C4-615F-A5CB-F7C0A43D20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F841F43-1811-4467-9389-9253CF74CB77}" type="slidenum">
              <a:rPr lang="en-US" altLang="en-US" sz="1300" smtClean="0"/>
              <a:pPr>
                <a:spcBef>
                  <a:spcPct val="0"/>
                </a:spcBef>
              </a:pPr>
              <a:t>50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>
            <a:extLst>
              <a:ext uri="{FF2B5EF4-FFF2-40B4-BE49-F238E27FC236}">
                <a16:creationId xmlns:a16="http://schemas.microsoft.com/office/drawing/2014/main" id="{881EAB4F-9274-7000-9644-DD47899AA3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>
            <a:extLst>
              <a:ext uri="{FF2B5EF4-FFF2-40B4-BE49-F238E27FC236}">
                <a16:creationId xmlns:a16="http://schemas.microsoft.com/office/drawing/2014/main" id="{AD2CD935-CF7C-F05A-F41C-5E9459040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6740" name="Slide Number Placeholder 3">
            <a:extLst>
              <a:ext uri="{FF2B5EF4-FFF2-40B4-BE49-F238E27FC236}">
                <a16:creationId xmlns:a16="http://schemas.microsoft.com/office/drawing/2014/main" id="{D58200F4-EC02-D5E1-75BA-FB426D68E1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B4F4858-9E64-4D4D-AA19-73D6E7BFDFA4}" type="slidenum">
              <a:rPr lang="en-US" altLang="en-US" sz="1300" smtClean="0"/>
              <a:pPr>
                <a:spcBef>
                  <a:spcPct val="0"/>
                </a:spcBef>
              </a:pPr>
              <a:t>51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14FBBAEC-60BB-9FDE-ED04-721872C139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AA3284F1-46EA-C572-7858-BE3BD7EA7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AACBFDA9-04F6-A28C-12B1-06040B3E16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40A5349-CCB9-4B9F-9B9A-8103A95D3C0D}" type="slidenum">
              <a:rPr lang="en-US" altLang="en-US" sz="1300" smtClean="0"/>
              <a:pPr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>
            <a:extLst>
              <a:ext uri="{FF2B5EF4-FFF2-40B4-BE49-F238E27FC236}">
                <a16:creationId xmlns:a16="http://schemas.microsoft.com/office/drawing/2014/main" id="{0CD5EB95-7388-49EC-AAB3-44F225D314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Notes Placeholder 2">
            <a:extLst>
              <a:ext uri="{FF2B5EF4-FFF2-40B4-BE49-F238E27FC236}">
                <a16:creationId xmlns:a16="http://schemas.microsoft.com/office/drawing/2014/main" id="{314CB9F9-C4B4-9E16-69F2-A7BFACF80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8788" name="Slide Number Placeholder 3">
            <a:extLst>
              <a:ext uri="{FF2B5EF4-FFF2-40B4-BE49-F238E27FC236}">
                <a16:creationId xmlns:a16="http://schemas.microsoft.com/office/drawing/2014/main" id="{9F2DC82A-96CC-B5F6-8F7D-80547A872A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2E50A28-7DB1-4C83-8CF5-A6F88AB074AD}" type="slidenum">
              <a:rPr lang="en-US" altLang="en-US" sz="1300" smtClean="0"/>
              <a:pPr>
                <a:spcBef>
                  <a:spcPct val="0"/>
                </a:spcBef>
              </a:pPr>
              <a:t>52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5D526915-29E3-F3F5-8EF0-7BB6B53D53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ED0A66BE-9F4F-7E7E-1E70-B7EBB41274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A5CA36CA-759F-4943-E7EB-9DC1B64A49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F600346E-CC24-6309-41B6-F2B43E8DBA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2D960-7811-4A71-2F1C-B2761032E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0774101D-9070-BBB0-68D9-C13BA9A113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91C2CF2A-DFAE-F28D-D989-F16535C3A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F3F2780A-AE33-108E-1C0F-7D3819DEEB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7D231E3-BA7A-4479-B8F2-FA54EEFF7A04}" type="slidenum">
              <a:rPr lang="en-US" altLang="en-US" sz="1300" smtClean="0"/>
              <a:pPr>
                <a:spcBef>
                  <a:spcPct val="0"/>
                </a:spcBef>
              </a:pPr>
              <a:t>60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40540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DA4DB85A-D9C1-9727-DCF9-8185A033C0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5FFB87C7-0777-F3F7-F8FF-0156636AD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AA1C7A0F-6783-F6DC-587B-61239E3208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2AA3504-ECE2-435D-B123-D2B9191FF032}" type="slidenum">
              <a:rPr lang="en-US" altLang="en-US" sz="1300" smtClean="0"/>
              <a:pPr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1DFA035B-EF77-2F90-424C-8417F99491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D1002477-8012-C107-C90A-19E19F080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94056EF2-A0DA-10C2-429E-11E109EE4D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2C58936-184E-4FEC-A5ED-55A94C0EC501}" type="slidenum">
              <a:rPr lang="en-US" altLang="en-US" sz="1300" smtClean="0"/>
              <a:pPr>
                <a:spcBef>
                  <a:spcPct val="0"/>
                </a:spcBef>
              </a:pPr>
              <a:t>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4958131B-8387-8A3B-63C5-83C7E80AC6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1B23B115-49EE-8148-76A3-780138FD5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M = Maximum *allowed* skew (allowed by application, before application would start to malfunction)</a:t>
            </a: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EBF72494-832A-7509-43C1-AD8A1FA0BA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01ED8ED-1181-40CB-B99E-D7AC323BBC75}" type="slidenum">
              <a:rPr lang="en-US" altLang="en-US" sz="1300" smtClean="0"/>
              <a:pPr>
                <a:spcBef>
                  <a:spcPct val="0"/>
                </a:spcBef>
              </a:pPr>
              <a:t>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B6839B59-1780-D018-F89D-E05DC6EB40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75837541-A2DD-6DB6-2EC2-7B7EC3AEE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896CF44D-62F5-CC6C-307E-884D0B1A7E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3AB375B-11AB-4694-8D5B-0E420A334A9C}" type="slidenum">
              <a:rPr lang="en-US" altLang="en-US" sz="1300" smtClean="0"/>
              <a:pPr>
                <a:spcBef>
                  <a:spcPct val="0"/>
                </a:spcBef>
              </a:pPr>
              <a:t>9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02D1AE-01C9-1117-75F3-46F2197184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6CF697-E338-1ED9-87BA-B538BA1484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C51674-14F5-A568-1EF7-3839A38FFA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866CC-7F49-4F58-8865-72E55C9B50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174037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5417F4-2A6B-9A52-96F2-67C65C93D0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423149-B94F-F760-A932-1A658FACDE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5C6514-CE39-D9A0-8BDD-C2B64BC89F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C934B-6FBC-4DD3-A8AE-037F059E1B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83929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1BE18D-4EE6-F16F-DF23-F7859B2C9A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3A4189-8A2E-47B5-ED32-8954F414D5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6F0179-B507-DD06-0C75-47E16B6EB0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04DAD-F8CF-4A9A-8E2E-3F173D5745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05612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42E9E3-013A-D124-8CC4-9B2000F951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227667-3C8B-F6FA-3A4B-0C8C735C7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328325-F61F-20B9-6222-E7B737DF13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4DDDA-41E5-4C35-8241-46E77D8F9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02634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B0AA93-3AFC-817C-534E-F49504730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0DDA45-BFB3-BCBD-1661-B83C224C13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E2704E-A9DA-3A4E-2257-D81D601044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2A560-39AD-4C0B-9D92-F3FCC6BA47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212879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92C92-2BE8-9334-62A7-A164D1D053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DD1FD3-EDE9-F27D-7F9A-495FFE7E2C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89E3C-6F22-2A78-73C8-A812F64FE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EC314-596E-4BD2-A9AB-FA9AE1C398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048201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2135C78-52A3-28C0-7787-8025FD448E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A473BED-0CA8-AFA4-FF0D-B54BC634C4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DA3C650-B2A4-6209-1BEB-54CD18B694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6CE15-A6E2-4D35-AF8A-406F2B657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262345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30EB87A-9215-3C50-69F6-0AB6740ED0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C700508-AED7-4616-7A87-8693456E7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DDC1A12-D1EB-D413-166A-1E74C057A4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C9879-56FD-4659-84EE-3BB52D4157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634423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6CD708F-C1F5-3781-8F9C-8B18258238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CF87645-536C-7314-1951-D1BD3EA24C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679F58A-C1DF-B3FF-D727-2CE49F2329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4D8AF-624D-45FC-8763-8B281375FB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19494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23294-99F7-3E03-982B-54103E8343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9A70A-F6C4-62CE-2736-997280C6AC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D5EBA-D0B2-3B42-75E7-A419643AC7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75E77-9806-4BEC-A5B0-794347FC22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285813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55838C-D3C9-31CA-CBBD-23B724C35A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DB75EC-631C-B789-7B9E-CD7C62AA7C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56C01-F96D-6DBE-E4F2-068403CFCB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9881E-6CA6-4A16-8877-FBCF2E1032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428281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3520723-63D2-C67C-F9F5-C4D34212DA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9BE466-8150-0A29-CABA-D18325C86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EB5A09B-DA0C-B917-057E-FDF1574319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89E2146-3926-79FF-7F62-A8192ECA2B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22AF6D4-08FB-4813-8318-2A2722C3A6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A6093ABF-3A8D-494B-A26E-14F58C9252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47" r:id="rId1"/>
    <p:sldLayoutId id="2147484948" r:id="rId2"/>
    <p:sldLayoutId id="2147484949" r:id="rId3"/>
    <p:sldLayoutId id="2147484950" r:id="rId4"/>
    <p:sldLayoutId id="2147484951" r:id="rId5"/>
    <p:sldLayoutId id="2147484952" r:id="rId6"/>
    <p:sldLayoutId id="2147484953" r:id="rId7"/>
    <p:sldLayoutId id="2147484954" r:id="rId8"/>
    <p:sldLayoutId id="2147484955" r:id="rId9"/>
    <p:sldLayoutId id="2147484956" r:id="rId10"/>
    <p:sldLayoutId id="2147484957" r:id="rId11"/>
  </p:sldLayoutIdLst>
  <p:transition spd="med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/>
          <a:ea typeface="MS PGothic" panose="020B0600070205080204" pitchFamily="34" charset="-128"/>
          <a:cs typeface="ＭＳ Ｐゴシック" pitchFamily="-11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MS PGothic" panose="020B0600070205080204" pitchFamily="34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MS PGothic" panose="020B0600070205080204" pitchFamily="34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MS PGothic" panose="020B0600070205080204" pitchFamily="34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MS PGothic" panose="020B0600070205080204" pitchFamily="34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2">
            <a:extLst>
              <a:ext uri="{FF2B5EF4-FFF2-40B4-BE49-F238E27FC236}">
                <a16:creationId xmlns:a16="http://schemas.microsoft.com/office/drawing/2014/main" id="{8F37366C-AA7D-9814-B571-E1BD3F7D5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733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tx2"/>
                </a:solidFill>
              </a:rPr>
              <a:t>CS 425 / ECE 428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tx2"/>
                </a:solidFill>
              </a:rPr>
              <a:t>Distributed Systems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>
                <a:solidFill>
                  <a:schemeClr val="tx2"/>
                </a:solidFill>
              </a:rPr>
              <a:t>Fall 2025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2F50F55-19FC-7983-5B3E-1E0BC57EE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390900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800"/>
              <a:t>Aishwarya Ganesan </a:t>
            </a:r>
          </a:p>
          <a:p>
            <a:pPr algn="ctr" eaLnBrk="1" hangingPunct="1">
              <a:buFontTx/>
              <a:buNone/>
            </a:pPr>
            <a:r>
              <a:rPr lang="en-US" altLang="en-US" sz="2800"/>
              <a:t>w/ Indranil Gupta (Indy) and Ram Kesavan</a:t>
            </a:r>
          </a:p>
          <a:p>
            <a:pPr algn="ctr" eaLnBrk="1" hangingPunct="1">
              <a:buFontTx/>
              <a:buNone/>
            </a:pPr>
            <a:r>
              <a:rPr lang="en-US" altLang="en-US" sz="2800" i="1"/>
              <a:t>Lecture 12: Time and Ordering</a:t>
            </a:r>
            <a:endParaRPr lang="en-US" altLang="en-US" sz="2800" i="1">
              <a:solidFill>
                <a:srgbClr val="17375E"/>
              </a:solidFill>
            </a:endParaRP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15DADA06-B9CD-2F2D-9B50-A5346CE48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4670425"/>
            <a:ext cx="2082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All slides © IG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3380DA06-69A6-08A6-4391-71CD2FF56D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95450"/>
            <a:ext cx="6096000" cy="3162300"/>
          </a:xfrm>
        </p:spPr>
        <p:txBody>
          <a:bodyPr/>
          <a:lstStyle/>
          <a:p>
            <a:r>
              <a:rPr lang="en-US" altLang="en-US" sz="1800" b="1"/>
              <a:t>External Synchronization with D =&gt; Internal Synchronization with 2*D</a:t>
            </a:r>
          </a:p>
          <a:p>
            <a:endParaRPr lang="en-US" altLang="en-US" sz="1800" b="1"/>
          </a:p>
          <a:p>
            <a:r>
              <a:rPr lang="en-US" altLang="en-US" sz="1800" b="1"/>
              <a:t>Internal Synchronization does not imply External Synchronization</a:t>
            </a:r>
          </a:p>
          <a:p>
            <a:pPr lvl="1"/>
            <a:r>
              <a:rPr lang="en-US" altLang="en-US" sz="1800"/>
              <a:t>In fact, the entire system may drift away from the external clock S! </a:t>
            </a:r>
          </a:p>
          <a:p>
            <a:pPr lvl="1"/>
            <a:endParaRPr lang="en-US" altLang="en-US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C5BB69-20F5-B940-6F72-98A763AF20DC}"/>
              </a:ext>
            </a:extLst>
          </p:cNvPr>
          <p:cNvSpPr/>
          <p:nvPr/>
        </p:nvSpPr>
        <p:spPr>
          <a:xfrm>
            <a:off x="457200" y="438150"/>
            <a:ext cx="7737475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  <a:ea typeface="ＭＳ Ｐゴシック" panose="020B0600070205080204" pitchFamily="34" charset="-128"/>
              </a:rPr>
              <a:t>External vs Internal Synchronization (2)</a:t>
            </a:r>
          </a:p>
        </p:txBody>
      </p:sp>
      <p:sp>
        <p:nvSpPr>
          <p:cNvPr id="33796" name="Slide Number Placeholder 1">
            <a:extLst>
              <a:ext uri="{FF2B5EF4-FFF2-40B4-BE49-F238E27FC236}">
                <a16:creationId xmlns:a16="http://schemas.microsoft.com/office/drawing/2014/main" id="{B293B9EB-693F-316B-5C6B-A6501454E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630C1B-85CD-40E6-B1C4-492FC752165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86869C7C-B622-39A8-4E5C-FB60298BBB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6670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Next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1A168580-A0FF-E2F0-30D0-958705EF6F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619250"/>
            <a:ext cx="7772400" cy="3086100"/>
          </a:xfrm>
        </p:spPr>
        <p:txBody>
          <a:bodyPr/>
          <a:lstStyle/>
          <a:p>
            <a:r>
              <a:rPr lang="en-US" altLang="en-US" sz="2000"/>
              <a:t>Algorithms for Clock Synchronization</a:t>
            </a:r>
          </a:p>
        </p:txBody>
      </p:sp>
      <p:sp>
        <p:nvSpPr>
          <p:cNvPr id="35844" name="Slide Number Placeholder 1">
            <a:extLst>
              <a:ext uri="{FF2B5EF4-FFF2-40B4-BE49-F238E27FC236}">
                <a16:creationId xmlns:a16="http://schemas.microsoft.com/office/drawing/2014/main" id="{EC470CAE-5B4B-F9D4-89AD-EB8E77089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571A62-AF0C-46FE-9963-AB085676A25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08EA503F-515D-AC4D-09C6-BDD3FFD518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Cristian’s Algorithm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65C47CF6-2015-31FD-12D0-D84B54DCF8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7892" name="Slide Number Placeholder 1">
            <a:extLst>
              <a:ext uri="{FF2B5EF4-FFF2-40B4-BE49-F238E27FC236}">
                <a16:creationId xmlns:a16="http://schemas.microsoft.com/office/drawing/2014/main" id="{8FADDECB-7F85-E999-D2AA-9A55E0C7D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03F2F2-CC15-4624-957B-6AE22AC33BE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86B9E8F0-8126-EC46-1550-989FDD256D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857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Basics</a:t>
            </a:r>
            <a:r>
              <a:rPr lang="en-US" altLang="en-US" sz="4000">
                <a:latin typeface="Whitney-BlackSC" pitchFamily="1" charset="0"/>
              </a:rPr>
              <a:t> 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5E24941F-3B1C-387D-79B3-FA8F55DCE2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485900"/>
            <a:ext cx="7772400" cy="1828800"/>
          </a:xfrm>
        </p:spPr>
        <p:txBody>
          <a:bodyPr/>
          <a:lstStyle/>
          <a:p>
            <a:r>
              <a:rPr lang="en-US" altLang="en-US" sz="1800" b="1"/>
              <a:t>External time synchronization</a:t>
            </a:r>
          </a:p>
          <a:p>
            <a:r>
              <a:rPr lang="en-US" altLang="en-US" sz="1800" b="1"/>
              <a:t>All processes P synchronize with a time server S</a:t>
            </a:r>
          </a:p>
          <a:p>
            <a:pPr marL="457200" lvl="1" indent="0">
              <a:buFontTx/>
              <a:buNone/>
            </a:pPr>
            <a:endParaRPr lang="en-US" altLang="en-US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F8FC12A-80BC-5642-2A7F-34FB9D1BA2EB}"/>
              </a:ext>
            </a:extLst>
          </p:cNvPr>
          <p:cNvCxnSpPr/>
          <p:nvPr/>
        </p:nvCxnSpPr>
        <p:spPr>
          <a:xfrm>
            <a:off x="1285875" y="2800350"/>
            <a:ext cx="561657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ACC1E8A-4165-E361-5425-5E6680F46F45}"/>
              </a:ext>
            </a:extLst>
          </p:cNvPr>
          <p:cNvCxnSpPr/>
          <p:nvPr/>
        </p:nvCxnSpPr>
        <p:spPr>
          <a:xfrm>
            <a:off x="1285875" y="4095750"/>
            <a:ext cx="561657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918" name="TextBox 6">
            <a:extLst>
              <a:ext uri="{FF2B5EF4-FFF2-40B4-BE49-F238E27FC236}">
                <a16:creationId xmlns:a16="http://schemas.microsoft.com/office/drawing/2014/main" id="{39E77D28-B195-D58E-4EBE-DE1385E96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7963"/>
            <a:ext cx="3905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P</a:t>
            </a:r>
          </a:p>
        </p:txBody>
      </p:sp>
      <p:sp>
        <p:nvSpPr>
          <p:cNvPr id="38919" name="TextBox 7">
            <a:extLst>
              <a:ext uri="{FF2B5EF4-FFF2-40B4-BE49-F238E27FC236}">
                <a16:creationId xmlns:a16="http://schemas.microsoft.com/office/drawing/2014/main" id="{93606822-3424-E56D-6F74-57F44E407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563" y="3716338"/>
            <a:ext cx="3905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FBAB49D-FB97-9127-FD67-FE8411755895}"/>
              </a:ext>
            </a:extLst>
          </p:cNvPr>
          <p:cNvCxnSpPr/>
          <p:nvPr/>
        </p:nvCxnSpPr>
        <p:spPr>
          <a:xfrm>
            <a:off x="1873250" y="2797175"/>
            <a:ext cx="1089025" cy="1312863"/>
          </a:xfrm>
          <a:prstGeom prst="straightConnector1">
            <a:avLst/>
          </a:prstGeom>
          <a:ln w="63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921" name="TextBox 11">
            <a:extLst>
              <a:ext uri="{FF2B5EF4-FFF2-40B4-BE49-F238E27FC236}">
                <a16:creationId xmlns:a16="http://schemas.microsoft.com/office/drawing/2014/main" id="{64D36B60-B632-45D5-2446-60D41E59A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3963" y="2343150"/>
            <a:ext cx="8604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Time</a:t>
            </a:r>
          </a:p>
        </p:txBody>
      </p:sp>
      <p:sp>
        <p:nvSpPr>
          <p:cNvPr id="38922" name="TextBox 12">
            <a:extLst>
              <a:ext uri="{FF2B5EF4-FFF2-40B4-BE49-F238E27FC236}">
                <a16:creationId xmlns:a16="http://schemas.microsoft.com/office/drawing/2014/main" id="{29B6A898-9D9A-3F29-880B-56DFBD21C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040063"/>
            <a:ext cx="2074863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/>
              <a:t>What’s the time?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2C5C9C7-F0BB-9568-6AD6-4661810C712F}"/>
              </a:ext>
            </a:extLst>
          </p:cNvPr>
          <p:cNvCxnSpPr/>
          <p:nvPr/>
        </p:nvCxnSpPr>
        <p:spPr>
          <a:xfrm flipV="1">
            <a:off x="3336925" y="2797175"/>
            <a:ext cx="754063" cy="1312863"/>
          </a:xfrm>
          <a:prstGeom prst="straightConnector1">
            <a:avLst/>
          </a:prstGeom>
          <a:ln w="63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924" name="TextBox 16">
            <a:extLst>
              <a:ext uri="{FF2B5EF4-FFF2-40B4-BE49-F238E27FC236}">
                <a16:creationId xmlns:a16="http://schemas.microsoft.com/office/drawing/2014/main" id="{B45AAC88-0D05-BB61-2A26-EB13DF4AF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025" y="3440113"/>
            <a:ext cx="2135188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 dirty="0"/>
              <a:t>Here’s the time t!</a:t>
            </a:r>
          </a:p>
        </p:txBody>
      </p:sp>
      <p:sp>
        <p:nvSpPr>
          <p:cNvPr id="38925" name="TextBox 17">
            <a:extLst>
              <a:ext uri="{FF2B5EF4-FFF2-40B4-BE49-F238E27FC236}">
                <a16:creationId xmlns:a16="http://schemas.microsoft.com/office/drawing/2014/main" id="{C9CF97C0-33FD-F0B9-B05B-466A3FC05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4788" y="4221163"/>
            <a:ext cx="3706812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 dirty="0"/>
              <a:t>Check local clock to find time t</a:t>
            </a:r>
          </a:p>
        </p:txBody>
      </p:sp>
      <p:sp>
        <p:nvSpPr>
          <p:cNvPr id="38926" name="TextBox 18">
            <a:extLst>
              <a:ext uri="{FF2B5EF4-FFF2-40B4-BE49-F238E27FC236}">
                <a16:creationId xmlns:a16="http://schemas.microsoft.com/office/drawing/2014/main" id="{FD6137B5-9C0A-8713-6463-6F571540B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9050" y="2468563"/>
            <a:ext cx="1649413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 dirty="0"/>
              <a:t>Set clock to t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5E2331F-A906-1745-64D0-57BEA781D379}"/>
              </a:ext>
            </a:extLst>
          </p:cNvPr>
          <p:cNvCxnSpPr/>
          <p:nvPr/>
        </p:nvCxnSpPr>
        <p:spPr>
          <a:xfrm>
            <a:off x="3200400" y="4095750"/>
            <a:ext cx="0" cy="228600"/>
          </a:xfrm>
          <a:prstGeom prst="straightConnector1">
            <a:avLst/>
          </a:prstGeom>
          <a:ln w="63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928" name="Slide Number Placeholder 1">
            <a:extLst>
              <a:ext uri="{FF2B5EF4-FFF2-40B4-BE49-F238E27FC236}">
                <a16:creationId xmlns:a16="http://schemas.microsoft.com/office/drawing/2014/main" id="{19A60DB4-7403-054C-FA82-F7003DB6C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C9B5280-C04A-4988-B326-63723BC23E3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950828F-5EF9-2F50-57B7-D085CA41FE34}"/>
              </a:ext>
            </a:extLst>
          </p:cNvPr>
          <p:cNvGrpSpPr>
            <a:grpSpLocks/>
          </p:cNvGrpSpPr>
          <p:nvPr/>
        </p:nvGrpSpPr>
        <p:grpSpPr bwMode="auto">
          <a:xfrm>
            <a:off x="5370513" y="128588"/>
            <a:ext cx="3714750" cy="996950"/>
            <a:chOff x="8697675" y="3858331"/>
            <a:chExt cx="3715316" cy="997059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2B8B2F5E-B104-8C87-36E9-FBE1E7CA91E3}"/>
                </a:ext>
              </a:extLst>
            </p:cNvPr>
            <p:cNvSpPr/>
            <p:nvPr/>
          </p:nvSpPr>
          <p:spPr>
            <a:xfrm>
              <a:off x="8802466" y="3858331"/>
              <a:ext cx="3610525" cy="997059"/>
            </a:xfrm>
            <a:prstGeom prst="roundRect">
              <a:avLst/>
            </a:prstGeom>
            <a:solidFill>
              <a:srgbClr val="EEECE1"/>
            </a:solidFill>
            <a:ln w="25400" cap="flat" cmpd="sng" algn="ctr">
              <a:solidFill>
                <a:srgbClr val="4F81BD">
                  <a:shade val="1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500" kern="0" dirty="0">
                <a:solidFill>
                  <a:prstClr val="white"/>
                </a:solidFill>
                <a:latin typeface="Akzidenz-Grotesk BQ"/>
                <a:ea typeface="+mn-ea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779A3E1-F46E-D7E8-AF45-9611363339D4}"/>
                </a:ext>
              </a:extLst>
            </p:cNvPr>
            <p:cNvSpPr txBox="1"/>
            <p:nvPr/>
          </p:nvSpPr>
          <p:spPr>
            <a:xfrm>
              <a:off x="9450265" y="4005984"/>
              <a:ext cx="2876988" cy="70810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What is the problem with setting clock at P to t?</a:t>
              </a:r>
            </a:p>
          </p:txBody>
        </p:sp>
        <p:pic>
          <p:nvPicPr>
            <p:cNvPr id="38932" name="Graphic 6" descr="Question Mark with solid fill">
              <a:extLst>
                <a:ext uri="{FF2B5EF4-FFF2-40B4-BE49-F238E27FC236}">
                  <a16:creationId xmlns:a16="http://schemas.microsoft.com/office/drawing/2014/main" id="{BCF2E663-B42E-9E50-6602-6E8ACBF785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7675" y="3901198"/>
              <a:ext cx="932004" cy="931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2" grpId="0"/>
      <p:bldP spid="38924" grpId="0"/>
      <p:bldP spid="38925" grpId="0"/>
      <p:bldP spid="389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BF36C59D-36E7-9ECF-F06D-B16E335891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857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What’s Wrong</a:t>
            </a:r>
            <a:endParaRPr lang="en-US" altLang="en-US" sz="4000">
              <a:latin typeface="Whitney-BlackSC" pitchFamily="1" charset="0"/>
            </a:endParaRP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7C4824DB-0DD2-01AF-F149-0AA986E9F4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885950"/>
            <a:ext cx="5257800" cy="3657600"/>
          </a:xfrm>
        </p:spPr>
        <p:txBody>
          <a:bodyPr/>
          <a:lstStyle/>
          <a:p>
            <a:r>
              <a:rPr lang="en-US" altLang="en-US" sz="2000" dirty="0"/>
              <a:t>By the time response message is received at P, time has moved on</a:t>
            </a:r>
          </a:p>
          <a:p>
            <a:r>
              <a:rPr lang="en-US" altLang="en-US" sz="2000" dirty="0"/>
              <a:t>P’s time set to </a:t>
            </a:r>
            <a:r>
              <a:rPr lang="en-US" altLang="en-US" sz="2000" i="1" dirty="0"/>
              <a:t>t </a:t>
            </a:r>
            <a:r>
              <a:rPr lang="en-US" altLang="en-US" sz="2000" dirty="0"/>
              <a:t>is inaccurate!</a:t>
            </a:r>
          </a:p>
          <a:p>
            <a:r>
              <a:rPr lang="en-US" altLang="en-US" sz="2000" dirty="0"/>
              <a:t>Inaccuracy a function of message latencies</a:t>
            </a:r>
          </a:p>
          <a:p>
            <a:r>
              <a:rPr lang="en-US" altLang="en-US" sz="2000" dirty="0"/>
              <a:t>Since latencies unbounded in an asynchronous system, the inaccuracy cannot be bounded</a:t>
            </a:r>
          </a:p>
        </p:txBody>
      </p:sp>
      <p:sp>
        <p:nvSpPr>
          <p:cNvPr id="40964" name="Slide Number Placeholder 1">
            <a:extLst>
              <a:ext uri="{FF2B5EF4-FFF2-40B4-BE49-F238E27FC236}">
                <a16:creationId xmlns:a16="http://schemas.microsoft.com/office/drawing/2014/main" id="{21329593-A72C-3E69-2996-CF1E3A657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75E348-B516-4894-BB20-81CBF40187B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4">
            <a:extLst>
              <a:ext uri="{FF2B5EF4-FFF2-40B4-BE49-F238E27FC236}">
                <a16:creationId xmlns:a16="http://schemas.microsoft.com/office/drawing/2014/main" id="{DC039A44-8D79-9224-FD3B-2747355215B9}"/>
              </a:ext>
            </a:extLst>
          </p:cNvPr>
          <p:cNvGrpSpPr>
            <a:grpSpLocks/>
          </p:cNvGrpSpPr>
          <p:nvPr/>
        </p:nvGrpSpPr>
        <p:grpSpPr bwMode="auto">
          <a:xfrm>
            <a:off x="949325" y="2495550"/>
            <a:ext cx="6192838" cy="2184400"/>
            <a:chOff x="304800" y="3799445"/>
            <a:chExt cx="6193427" cy="2912039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160FBC6F-DDDC-B085-0EAF-CE08A426DBA8}"/>
                </a:ext>
              </a:extLst>
            </p:cNvPr>
            <p:cNvCxnSpPr/>
            <p:nvPr/>
          </p:nvCxnSpPr>
          <p:spPr>
            <a:xfrm>
              <a:off x="914458" y="4495711"/>
              <a:ext cx="510588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C4E9F085-BFC4-A309-BF22-F096B7DD04EB}"/>
                </a:ext>
              </a:extLst>
            </p:cNvPr>
            <p:cNvCxnSpPr/>
            <p:nvPr/>
          </p:nvCxnSpPr>
          <p:spPr>
            <a:xfrm>
              <a:off x="914458" y="5943265"/>
              <a:ext cx="5105886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017" name="TextBox 6">
              <a:extLst>
                <a:ext uri="{FF2B5EF4-FFF2-40B4-BE49-F238E27FC236}">
                  <a16:creationId xmlns:a16="http://schemas.microsoft.com/office/drawing/2014/main" id="{BEE4E28E-C8AE-5302-E6ED-71FD60AF70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" y="4343400"/>
              <a:ext cx="356187" cy="615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</a:t>
              </a:r>
            </a:p>
          </p:txBody>
        </p:sp>
        <p:sp>
          <p:nvSpPr>
            <p:cNvPr id="43018" name="TextBox 7">
              <a:extLst>
                <a:ext uri="{FF2B5EF4-FFF2-40B4-BE49-F238E27FC236}">
                  <a16:creationId xmlns:a16="http://schemas.microsoft.com/office/drawing/2014/main" id="{D64373CC-9F83-8C77-C75D-DD0EBAFA9A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422" y="5634335"/>
              <a:ext cx="356187" cy="615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S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88CB000C-4388-7EEA-5F8A-5E5F6861F4E9}"/>
                </a:ext>
              </a:extLst>
            </p:cNvPr>
            <p:cNvCxnSpPr/>
            <p:nvPr/>
          </p:nvCxnSpPr>
          <p:spPr>
            <a:xfrm>
              <a:off x="1295494" y="4495711"/>
              <a:ext cx="990694" cy="1447554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020" name="TextBox 11">
              <a:extLst>
                <a:ext uri="{FF2B5EF4-FFF2-40B4-BE49-F238E27FC236}">
                  <a16:creationId xmlns:a16="http://schemas.microsoft.com/office/drawing/2014/main" id="{31A09EFA-85F0-A968-DF23-CD2D0F2733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3799445"/>
              <a:ext cx="783227" cy="615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sp>
          <p:nvSpPr>
            <p:cNvPr id="43021" name="TextBox 12">
              <a:extLst>
                <a:ext uri="{FF2B5EF4-FFF2-40B4-BE49-F238E27FC236}">
                  <a16:creationId xmlns:a16="http://schemas.microsoft.com/office/drawing/2014/main" id="{4AD4E26E-3528-DF96-4EE7-5D9E0C08E1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4724401"/>
              <a:ext cx="2228876" cy="615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What’s the time?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BBEDAA1-BEE6-D661-ABBD-6618CA3A2E42}"/>
                </a:ext>
              </a:extLst>
            </p:cNvPr>
            <p:cNvCxnSpPr/>
            <p:nvPr/>
          </p:nvCxnSpPr>
          <p:spPr>
            <a:xfrm flipV="1">
              <a:off x="2743432" y="4495711"/>
              <a:ext cx="685865" cy="1447554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023" name="TextBox 16">
              <a:extLst>
                <a:ext uri="{FF2B5EF4-FFF2-40B4-BE49-F238E27FC236}">
                  <a16:creationId xmlns:a16="http://schemas.microsoft.com/office/drawing/2014/main" id="{F83F03B8-68EC-2739-6C44-F0C740E459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0800" y="5257799"/>
              <a:ext cx="2294407" cy="615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Here’s the time t!</a:t>
              </a:r>
            </a:p>
          </p:txBody>
        </p:sp>
        <p:sp>
          <p:nvSpPr>
            <p:cNvPr id="43024" name="TextBox 17">
              <a:extLst>
                <a:ext uri="{FF2B5EF4-FFF2-40B4-BE49-F238E27FC236}">
                  <a16:creationId xmlns:a16="http://schemas.microsoft.com/office/drawing/2014/main" id="{5B265D6C-80DD-64BF-070A-1838BF9048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0" y="6096001"/>
              <a:ext cx="4006218" cy="615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Check local clock to find time t</a:t>
              </a:r>
            </a:p>
          </p:txBody>
        </p:sp>
        <p:sp>
          <p:nvSpPr>
            <p:cNvPr id="43025" name="TextBox 18">
              <a:extLst>
                <a:ext uri="{FF2B5EF4-FFF2-40B4-BE49-F238E27FC236}">
                  <a16:creationId xmlns:a16="http://schemas.microsoft.com/office/drawing/2014/main" id="{172D9767-5986-04A2-8D4B-40E8D10139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3962400"/>
              <a:ext cx="1915906" cy="615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  Set clock to t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43F60771-B2C2-1094-A4BC-3704DC41EF6C}"/>
                </a:ext>
              </a:extLst>
            </p:cNvPr>
            <p:cNvCxnSpPr/>
            <p:nvPr/>
          </p:nvCxnSpPr>
          <p:spPr>
            <a:xfrm>
              <a:off x="2438603" y="5943265"/>
              <a:ext cx="0" cy="30474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Left Brace 3">
              <a:extLst>
                <a:ext uri="{FF2B5EF4-FFF2-40B4-BE49-F238E27FC236}">
                  <a16:creationId xmlns:a16="http://schemas.microsoft.com/office/drawing/2014/main" id="{40B9E44B-A7C5-7CC9-3D4B-D1C47BB3D749}"/>
                </a:ext>
              </a:extLst>
            </p:cNvPr>
            <p:cNvSpPr/>
            <p:nvPr/>
          </p:nvSpPr>
          <p:spPr>
            <a:xfrm rot="5400000">
              <a:off x="2210022" y="3124061"/>
              <a:ext cx="304748" cy="2133803"/>
            </a:xfrm>
            <a:prstGeom prst="leftBrac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D14FEBD-C327-3E60-6D14-464282F00505}"/>
              </a:ext>
            </a:extLst>
          </p:cNvPr>
          <p:cNvCxnSpPr>
            <a:endCxn id="4" idx="1"/>
          </p:cNvCxnSpPr>
          <p:nvPr/>
        </p:nvCxnSpPr>
        <p:spPr>
          <a:xfrm flipH="1">
            <a:off x="3006725" y="1809750"/>
            <a:ext cx="1870075" cy="865188"/>
          </a:xfrm>
          <a:prstGeom prst="straightConnector1">
            <a:avLst/>
          </a:prstGeom>
          <a:ln w="63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012" name="Title 1">
            <a:extLst>
              <a:ext uri="{FF2B5EF4-FFF2-40B4-BE49-F238E27FC236}">
                <a16:creationId xmlns:a16="http://schemas.microsoft.com/office/drawing/2014/main" id="{6BC3EBA5-EB25-B0E6-E8A6-0DB84B1951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670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Cristian’s Algorithm</a:t>
            </a:r>
            <a:endParaRPr lang="en-US" altLang="en-US">
              <a:latin typeface="Whitney-BlackSC" pitchFamily="1" charset="0"/>
            </a:endParaRPr>
          </a:p>
        </p:txBody>
      </p:sp>
      <p:sp>
        <p:nvSpPr>
          <p:cNvPr id="43013" name="Content Placeholder 2">
            <a:extLst>
              <a:ext uri="{FF2B5EF4-FFF2-40B4-BE49-F238E27FC236}">
                <a16:creationId xmlns:a16="http://schemas.microsoft.com/office/drawing/2014/main" id="{6F2723FC-C12A-B785-F194-634A716744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352550"/>
            <a:ext cx="7772400" cy="990600"/>
          </a:xfrm>
        </p:spPr>
        <p:txBody>
          <a:bodyPr/>
          <a:lstStyle/>
          <a:p>
            <a:r>
              <a:rPr lang="en-US" altLang="en-US" sz="2400"/>
              <a:t>P measures the round-trip-time RTT of message exchange</a:t>
            </a:r>
          </a:p>
        </p:txBody>
      </p:sp>
      <p:sp>
        <p:nvSpPr>
          <p:cNvPr id="43014" name="Slide Number Placeholder 1">
            <a:extLst>
              <a:ext uri="{FF2B5EF4-FFF2-40B4-BE49-F238E27FC236}">
                <a16:creationId xmlns:a16="http://schemas.microsoft.com/office/drawing/2014/main" id="{FE66F54F-3DD7-DA13-E3FC-59E0C1C0C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1A8834-90FF-4F70-9F25-461AFB757EF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E2C8CB7-9BDF-112E-CCD5-93158C2967AF}"/>
              </a:ext>
            </a:extLst>
          </p:cNvPr>
          <p:cNvGrpSpPr>
            <a:grpSpLocks/>
          </p:cNvGrpSpPr>
          <p:nvPr/>
        </p:nvGrpSpPr>
        <p:grpSpPr bwMode="auto">
          <a:xfrm>
            <a:off x="5370513" y="128588"/>
            <a:ext cx="3714750" cy="996950"/>
            <a:chOff x="8697675" y="3858331"/>
            <a:chExt cx="3715316" cy="997059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8D8E43C5-420F-2E02-684E-9DBF61478BCB}"/>
                </a:ext>
              </a:extLst>
            </p:cNvPr>
            <p:cNvSpPr/>
            <p:nvPr/>
          </p:nvSpPr>
          <p:spPr>
            <a:xfrm>
              <a:off x="8802466" y="3858331"/>
              <a:ext cx="3610525" cy="997059"/>
            </a:xfrm>
            <a:prstGeom prst="roundRect">
              <a:avLst/>
            </a:prstGeom>
            <a:solidFill>
              <a:srgbClr val="EEECE1"/>
            </a:solidFill>
            <a:ln w="25400" cap="flat" cmpd="sng" algn="ctr">
              <a:solidFill>
                <a:srgbClr val="4F81BD">
                  <a:shade val="1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500" kern="0" dirty="0">
                <a:solidFill>
                  <a:prstClr val="white"/>
                </a:solidFill>
                <a:latin typeface="Akzidenz-Grotesk BQ"/>
                <a:ea typeface="+mn-ea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3F48C6C-A30C-2F9F-E5C3-1777BCCB619C}"/>
                </a:ext>
              </a:extLst>
            </p:cNvPr>
            <p:cNvSpPr txBox="1"/>
            <p:nvPr/>
          </p:nvSpPr>
          <p:spPr>
            <a:xfrm>
              <a:off x="9450265" y="4005984"/>
              <a:ext cx="2876988" cy="707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Why not measure </a:t>
              </a:r>
            </a:p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one-way latency?</a:t>
              </a:r>
            </a:p>
          </p:txBody>
        </p:sp>
        <p:pic>
          <p:nvPicPr>
            <p:cNvPr id="8" name="Graphic 6" descr="Question Mark with solid fill">
              <a:extLst>
                <a:ext uri="{FF2B5EF4-FFF2-40B4-BE49-F238E27FC236}">
                  <a16:creationId xmlns:a16="http://schemas.microsoft.com/office/drawing/2014/main" id="{4B4369D0-AF45-0FE2-BBC6-FB1025502F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97675" y="3901198"/>
              <a:ext cx="932004" cy="931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21A4BABA-C815-3A25-E17A-45C773E4B2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8575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Cristian’s Algorithm (2)</a:t>
            </a:r>
            <a:endParaRPr lang="en-US" altLang="en-US">
              <a:latin typeface="Whitney-BlackSC" pitchFamily="1" charset="0"/>
            </a:endParaRP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3D604451-44D7-D398-5D87-4176F8B9EE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504950"/>
            <a:ext cx="7772400" cy="1828800"/>
          </a:xfrm>
        </p:spPr>
        <p:txBody>
          <a:bodyPr/>
          <a:lstStyle/>
          <a:p>
            <a:r>
              <a:rPr lang="en-US" altLang="en-US" sz="1600" b="1" dirty="0"/>
              <a:t>P measures the round-trip-time RTT of message exchange</a:t>
            </a:r>
          </a:p>
          <a:p>
            <a:r>
              <a:rPr lang="en-US" altLang="en-US" sz="1600" b="1" dirty="0"/>
              <a:t>Suppose we know the minimum P </a:t>
            </a:r>
            <a:r>
              <a:rPr lang="en-US" altLang="en-US" sz="1600" b="1" dirty="0">
                <a:sym typeface="Wingdings" panose="05000000000000000000" pitchFamily="2" charset="2"/>
              </a:rPr>
              <a:t> S latency min1</a:t>
            </a:r>
          </a:p>
          <a:p>
            <a:r>
              <a:rPr lang="en-US" altLang="en-US" sz="1600" b="1" dirty="0">
                <a:sym typeface="Wingdings" panose="05000000000000000000" pitchFamily="2" charset="2"/>
              </a:rPr>
              <a:t>And the minimum S  P latency min2</a:t>
            </a:r>
            <a:r>
              <a:rPr lang="en-US" altLang="en-US" sz="1600" dirty="0"/>
              <a:t>	</a:t>
            </a:r>
          </a:p>
          <a:p>
            <a:pPr lvl="1"/>
            <a:r>
              <a:rPr lang="en-US" altLang="en-US" sz="1600" dirty="0"/>
              <a:t>min1 and min2 depend on Operating system overhead to buffer messages, TCP time to queue messages, etc.</a:t>
            </a:r>
          </a:p>
        </p:txBody>
      </p:sp>
      <p:grpSp>
        <p:nvGrpSpPr>
          <p:cNvPr id="45060" name="Group 1">
            <a:extLst>
              <a:ext uri="{FF2B5EF4-FFF2-40B4-BE49-F238E27FC236}">
                <a16:creationId xmlns:a16="http://schemas.microsoft.com/office/drawing/2014/main" id="{D762E146-BDCB-DC44-40BD-BDF346CE87D0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3186113"/>
            <a:ext cx="4729163" cy="1671637"/>
            <a:chOff x="609600" y="3028950"/>
            <a:chExt cx="4729162" cy="1671638"/>
          </a:xfrm>
        </p:grpSpPr>
        <p:grpSp>
          <p:nvGrpSpPr>
            <p:cNvPr id="45062" name="Group 9">
              <a:extLst>
                <a:ext uri="{FF2B5EF4-FFF2-40B4-BE49-F238E27FC236}">
                  <a16:creationId xmlns:a16="http://schemas.microsoft.com/office/drawing/2014/main" id="{C77A390B-16A4-CE1C-98A9-A0CFACB709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600" y="3105150"/>
              <a:ext cx="4729162" cy="1595438"/>
              <a:chOff x="304800" y="3623963"/>
              <a:chExt cx="6337295" cy="3062978"/>
            </a:xfrm>
          </p:grpSpPr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240505E-7ACD-75CE-2735-2F39529AE381}"/>
                  </a:ext>
                </a:extLst>
              </p:cNvPr>
              <p:cNvCxnSpPr/>
              <p:nvPr/>
            </p:nvCxnSpPr>
            <p:spPr>
              <a:xfrm>
                <a:off x="915342" y="4495617"/>
                <a:ext cx="510557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19E92FC1-C94B-8C89-98F0-0237020F7AF6}"/>
                  </a:ext>
                </a:extLst>
              </p:cNvPr>
              <p:cNvCxnSpPr/>
              <p:nvPr/>
            </p:nvCxnSpPr>
            <p:spPr>
              <a:xfrm>
                <a:off x="915342" y="5943292"/>
                <a:ext cx="510557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066" name="TextBox 6">
                <a:extLst>
                  <a:ext uri="{FF2B5EF4-FFF2-40B4-BE49-F238E27FC236}">
                    <a16:creationId xmlns:a16="http://schemas.microsoft.com/office/drawing/2014/main" id="{81AA7F8C-BF3C-4729-DCAE-7B447E4073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800" y="4343400"/>
                <a:ext cx="356187" cy="6154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P</a:t>
                </a:r>
              </a:p>
            </p:txBody>
          </p:sp>
          <p:sp>
            <p:nvSpPr>
              <p:cNvPr id="45067" name="TextBox 7">
                <a:extLst>
                  <a:ext uri="{FF2B5EF4-FFF2-40B4-BE49-F238E27FC236}">
                    <a16:creationId xmlns:a16="http://schemas.microsoft.com/office/drawing/2014/main" id="{6AC0B3B9-2F20-09F8-A7A3-1D043DC1F8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4422" y="5634335"/>
                <a:ext cx="356187" cy="6154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S</a:t>
                </a:r>
              </a:p>
            </p:txBody>
          </p: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09F079C3-2248-8832-B0E3-38A56DE71F76}"/>
                  </a:ext>
                </a:extLst>
              </p:cNvPr>
              <p:cNvCxnSpPr/>
              <p:nvPr/>
            </p:nvCxnSpPr>
            <p:spPr>
              <a:xfrm>
                <a:off x="1296132" y="4495617"/>
                <a:ext cx="989206" cy="1447676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069" name="TextBox 11">
                <a:extLst>
                  <a:ext uri="{FF2B5EF4-FFF2-40B4-BE49-F238E27FC236}">
                    <a16:creationId xmlns:a16="http://schemas.microsoft.com/office/drawing/2014/main" id="{C3E8738E-1060-978F-24D9-FCB377076B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26638" y="4209187"/>
                <a:ext cx="715457" cy="5909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i="1"/>
                  <a:t>Time</a:t>
                </a:r>
              </a:p>
            </p:txBody>
          </p:sp>
          <p:sp>
            <p:nvSpPr>
              <p:cNvPr id="45070" name="TextBox 12">
                <a:extLst>
                  <a:ext uri="{FF2B5EF4-FFF2-40B4-BE49-F238E27FC236}">
                    <a16:creationId xmlns:a16="http://schemas.microsoft.com/office/drawing/2014/main" id="{585F9D6F-0A6F-C3E7-9F55-1897D2DE9B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2453" y="4648105"/>
                <a:ext cx="1846989" cy="5909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i="1"/>
                  <a:t>What’s the time?</a:t>
                </a:r>
              </a:p>
            </p:txBody>
          </p: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26594D88-1F15-2151-D779-D71DF1FA56E7}"/>
                  </a:ext>
                </a:extLst>
              </p:cNvPr>
              <p:cNvCxnSpPr/>
              <p:nvPr/>
            </p:nvCxnSpPr>
            <p:spPr>
              <a:xfrm flipV="1">
                <a:off x="2742712" y="4495617"/>
                <a:ext cx="687126" cy="1447676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072" name="TextBox 16">
                <a:extLst>
                  <a:ext uri="{FF2B5EF4-FFF2-40B4-BE49-F238E27FC236}">
                    <a16:creationId xmlns:a16="http://schemas.microsoft.com/office/drawing/2014/main" id="{7B96C8CA-A6F1-CD7F-CCD6-E50DAA1672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99356" y="5379634"/>
                <a:ext cx="1900353" cy="5909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i="1"/>
                  <a:t>Here’s the time t!</a:t>
                </a:r>
              </a:p>
            </p:txBody>
          </p:sp>
          <p:sp>
            <p:nvSpPr>
              <p:cNvPr id="45073" name="TextBox 17">
                <a:extLst>
                  <a:ext uri="{FF2B5EF4-FFF2-40B4-BE49-F238E27FC236}">
                    <a16:creationId xmlns:a16="http://schemas.microsoft.com/office/drawing/2014/main" id="{75480D95-D986-146E-AEB9-066FF8BCC1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0" y="6096001"/>
                <a:ext cx="3244305" cy="5909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i="1"/>
                  <a:t>Check local clock to find time t</a:t>
                </a:r>
              </a:p>
            </p:txBody>
          </p:sp>
          <p:sp>
            <p:nvSpPr>
              <p:cNvPr id="45074" name="TextBox 18">
                <a:extLst>
                  <a:ext uri="{FF2B5EF4-FFF2-40B4-BE49-F238E27FC236}">
                    <a16:creationId xmlns:a16="http://schemas.microsoft.com/office/drawing/2014/main" id="{0A611036-2002-4CC7-BADF-D19ECD9D45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6600" y="3623963"/>
                <a:ext cx="1824836" cy="8863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  </a:t>
                </a:r>
                <a:r>
                  <a:rPr lang="en-US" altLang="en-US" sz="1400" i="1"/>
                  <a:t>Set clock to t</a:t>
                </a:r>
                <a:endParaRPr lang="en-US" altLang="en-US" sz="2400" i="1"/>
              </a:p>
            </p:txBody>
          </p: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90CC43C4-8C3D-CC2F-348B-1D479060E14A}"/>
                  </a:ext>
                </a:extLst>
              </p:cNvPr>
              <p:cNvCxnSpPr/>
              <p:nvPr/>
            </p:nvCxnSpPr>
            <p:spPr>
              <a:xfrm>
                <a:off x="2438505" y="5943292"/>
                <a:ext cx="0" cy="304774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Left Brace 31">
                <a:extLst>
                  <a:ext uri="{FF2B5EF4-FFF2-40B4-BE49-F238E27FC236}">
                    <a16:creationId xmlns:a16="http://schemas.microsoft.com/office/drawing/2014/main" id="{D44A54C0-24DC-BDA6-E65F-982F6F6F0ADC}"/>
                  </a:ext>
                </a:extLst>
              </p:cNvPr>
              <p:cNvSpPr/>
              <p:nvPr/>
            </p:nvSpPr>
            <p:spPr>
              <a:xfrm rot="5400000">
                <a:off x="2210599" y="3123989"/>
                <a:ext cx="304774" cy="2133705"/>
              </a:xfrm>
              <a:prstGeom prst="leftBrace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45063" name="TextBox 11">
              <a:extLst>
                <a:ext uri="{FF2B5EF4-FFF2-40B4-BE49-F238E27FC236}">
                  <a16:creationId xmlns:a16="http://schemas.microsoft.com/office/drawing/2014/main" id="{CA824999-B7CB-A8E8-9C53-DC8449851C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5000" y="3028950"/>
              <a:ext cx="5097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RTT</a:t>
              </a:r>
            </a:p>
          </p:txBody>
        </p:sp>
      </p:grpSp>
      <p:sp>
        <p:nvSpPr>
          <p:cNvPr id="45061" name="Slide Number Placeholder 1">
            <a:extLst>
              <a:ext uri="{FF2B5EF4-FFF2-40B4-BE49-F238E27FC236}">
                <a16:creationId xmlns:a16="http://schemas.microsoft.com/office/drawing/2014/main" id="{74252533-DFF3-1BF9-D4B9-59DCA405F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C31DBD-4A2B-4639-9802-1E739F52F64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DDD7C5BD-DBBE-8A03-330D-BBF3AFF4E4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670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Cristian’s Algorithm (4)</a:t>
            </a:r>
            <a:endParaRPr lang="en-US" altLang="en-US">
              <a:latin typeface="Whitney-BlackSC" pitchFamily="1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24B42-D0EE-2D06-95F7-CD4F24B3B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1200150"/>
            <a:ext cx="7772400" cy="1828800"/>
          </a:xfrm>
        </p:spPr>
        <p:txBody>
          <a:bodyPr/>
          <a:lstStyle/>
          <a:p>
            <a:pPr>
              <a:defRPr/>
            </a:pPr>
            <a:r>
              <a:rPr lang="en-US" sz="1800" dirty="0">
                <a:ea typeface="ＭＳ Ｐゴシック" pitchFamily="-111" charset="-128"/>
              </a:rPr>
              <a:t>The actual time at P when it receives response is between </a:t>
            </a:r>
            <a:r>
              <a:rPr lang="en-US" sz="1800" dirty="0">
                <a:solidFill>
                  <a:srgbClr val="0000FF"/>
                </a:solidFill>
                <a:ea typeface="ＭＳ Ｐゴシック" pitchFamily="-111" charset="-128"/>
              </a:rPr>
              <a:t>[t+min2, t+RTT-min1]</a:t>
            </a:r>
          </a:p>
          <a:p>
            <a:pPr>
              <a:defRPr/>
            </a:pPr>
            <a:r>
              <a:rPr lang="en-US" sz="1800" dirty="0">
                <a:solidFill>
                  <a:srgbClr val="FF6600"/>
                </a:solidFill>
                <a:ea typeface="ＭＳ Ｐゴシック" pitchFamily="-111" charset="-128"/>
              </a:rPr>
              <a:t>P sets its time to halfway through this interval</a:t>
            </a:r>
          </a:p>
          <a:p>
            <a:pPr lvl="1">
              <a:defRPr/>
            </a:pPr>
            <a:r>
              <a:rPr lang="en-US" sz="1800" dirty="0">
                <a:solidFill>
                  <a:schemeClr val="tx2"/>
                </a:solidFill>
                <a:ea typeface="ＭＳ Ｐゴシック" pitchFamily="-111" charset="-128"/>
              </a:rPr>
              <a:t>To: t + (RTT+min2-min1)/2</a:t>
            </a:r>
          </a:p>
          <a:p>
            <a:pPr marL="342900" lvl="1" indent="-342900">
              <a:buFontTx/>
              <a:buChar char="•"/>
              <a:defRPr/>
            </a:pPr>
            <a:r>
              <a:rPr lang="en-US" sz="1800" dirty="0">
                <a:solidFill>
                  <a:schemeClr val="tx2"/>
                </a:solidFill>
                <a:ea typeface="ＭＳ Ｐゴシック" pitchFamily="-111" charset="-128"/>
              </a:rPr>
              <a:t>Error is at most (RTT-min2-min1)/2</a:t>
            </a:r>
          </a:p>
          <a:p>
            <a:pPr lvl="1">
              <a:defRPr/>
            </a:pPr>
            <a:r>
              <a:rPr lang="en-US" sz="2000" dirty="0">
                <a:solidFill>
                  <a:schemeClr val="tx2"/>
                </a:solidFill>
                <a:ea typeface="ＭＳ Ｐゴシック" pitchFamily="-111" charset="-128"/>
              </a:rPr>
              <a:t>Bounded!</a:t>
            </a:r>
          </a:p>
        </p:txBody>
      </p:sp>
      <p:grpSp>
        <p:nvGrpSpPr>
          <p:cNvPr id="47108" name="Group 46">
            <a:extLst>
              <a:ext uri="{FF2B5EF4-FFF2-40B4-BE49-F238E27FC236}">
                <a16:creationId xmlns:a16="http://schemas.microsoft.com/office/drawing/2014/main" id="{1181E808-52FC-F273-C316-76079B6DA1AA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3186113"/>
            <a:ext cx="4729163" cy="1671637"/>
            <a:chOff x="609600" y="3028950"/>
            <a:chExt cx="4729162" cy="1671638"/>
          </a:xfrm>
        </p:grpSpPr>
        <p:grpSp>
          <p:nvGrpSpPr>
            <p:cNvPr id="47114" name="Group 9">
              <a:extLst>
                <a:ext uri="{FF2B5EF4-FFF2-40B4-BE49-F238E27FC236}">
                  <a16:creationId xmlns:a16="http://schemas.microsoft.com/office/drawing/2014/main" id="{667F9E1F-9257-37AE-A336-09579A1F26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600" y="3105150"/>
              <a:ext cx="4729162" cy="1595438"/>
              <a:chOff x="304800" y="3623963"/>
              <a:chExt cx="6337295" cy="3062978"/>
            </a:xfrm>
          </p:grpSpPr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4D09E37D-19AB-2313-5BB5-9E8D203DC0EE}"/>
                  </a:ext>
                </a:extLst>
              </p:cNvPr>
              <p:cNvCxnSpPr/>
              <p:nvPr/>
            </p:nvCxnSpPr>
            <p:spPr>
              <a:xfrm>
                <a:off x="915342" y="4495617"/>
                <a:ext cx="510557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17C2150A-08CE-A91C-FEBE-3F5CD29FB6D5}"/>
                  </a:ext>
                </a:extLst>
              </p:cNvPr>
              <p:cNvCxnSpPr/>
              <p:nvPr/>
            </p:nvCxnSpPr>
            <p:spPr>
              <a:xfrm>
                <a:off x="915342" y="5943292"/>
                <a:ext cx="510557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118" name="TextBox 6">
                <a:extLst>
                  <a:ext uri="{FF2B5EF4-FFF2-40B4-BE49-F238E27FC236}">
                    <a16:creationId xmlns:a16="http://schemas.microsoft.com/office/drawing/2014/main" id="{2D721DD2-7A7D-E6B9-9E15-40EBDB8340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800" y="4343400"/>
                <a:ext cx="356187" cy="6154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P</a:t>
                </a:r>
              </a:p>
            </p:txBody>
          </p:sp>
          <p:sp>
            <p:nvSpPr>
              <p:cNvPr id="47119" name="TextBox 7">
                <a:extLst>
                  <a:ext uri="{FF2B5EF4-FFF2-40B4-BE49-F238E27FC236}">
                    <a16:creationId xmlns:a16="http://schemas.microsoft.com/office/drawing/2014/main" id="{1AD51714-3E52-2875-AFA4-04AF90A2C3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4422" y="5634335"/>
                <a:ext cx="356187" cy="6154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S</a:t>
                </a:r>
              </a:p>
            </p:txBody>
          </p:sp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47CE1A64-AAB7-153D-679E-0F3C430484E9}"/>
                  </a:ext>
                </a:extLst>
              </p:cNvPr>
              <p:cNvCxnSpPr/>
              <p:nvPr/>
            </p:nvCxnSpPr>
            <p:spPr>
              <a:xfrm>
                <a:off x="1296132" y="4495617"/>
                <a:ext cx="989206" cy="1447676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121" name="TextBox 11">
                <a:extLst>
                  <a:ext uri="{FF2B5EF4-FFF2-40B4-BE49-F238E27FC236}">
                    <a16:creationId xmlns:a16="http://schemas.microsoft.com/office/drawing/2014/main" id="{96590578-2ABA-FE1D-E4B2-E490A4D4AF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26638" y="4209187"/>
                <a:ext cx="715457" cy="5909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i="1"/>
                  <a:t>Time</a:t>
                </a:r>
              </a:p>
            </p:txBody>
          </p:sp>
          <p:sp>
            <p:nvSpPr>
              <p:cNvPr id="47122" name="TextBox 12">
                <a:extLst>
                  <a:ext uri="{FF2B5EF4-FFF2-40B4-BE49-F238E27FC236}">
                    <a16:creationId xmlns:a16="http://schemas.microsoft.com/office/drawing/2014/main" id="{03A91A3B-D278-74DA-6202-D6381DF0CB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2453" y="4648105"/>
                <a:ext cx="1846989" cy="5909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i="1"/>
                  <a:t>What’s the time?</a:t>
                </a:r>
              </a:p>
            </p:txBody>
          </p:sp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7333F528-9D4A-61D0-0BF5-71649A834431}"/>
                  </a:ext>
                </a:extLst>
              </p:cNvPr>
              <p:cNvCxnSpPr/>
              <p:nvPr/>
            </p:nvCxnSpPr>
            <p:spPr>
              <a:xfrm flipV="1">
                <a:off x="2742712" y="4495617"/>
                <a:ext cx="687126" cy="1447676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124" name="TextBox 16">
                <a:extLst>
                  <a:ext uri="{FF2B5EF4-FFF2-40B4-BE49-F238E27FC236}">
                    <a16:creationId xmlns:a16="http://schemas.microsoft.com/office/drawing/2014/main" id="{4F80BC8F-FE99-3A35-7DD4-2E2B8C7174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99356" y="5379634"/>
                <a:ext cx="1900353" cy="5909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i="1"/>
                  <a:t>Here’s the time t!</a:t>
                </a:r>
              </a:p>
            </p:txBody>
          </p:sp>
          <p:sp>
            <p:nvSpPr>
              <p:cNvPr id="47125" name="TextBox 17">
                <a:extLst>
                  <a:ext uri="{FF2B5EF4-FFF2-40B4-BE49-F238E27FC236}">
                    <a16:creationId xmlns:a16="http://schemas.microsoft.com/office/drawing/2014/main" id="{59C61C53-D123-290C-D2BA-7F6F10708D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0" y="6096001"/>
                <a:ext cx="3244305" cy="5909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i="1"/>
                  <a:t>Check local clock to find time t</a:t>
                </a:r>
              </a:p>
            </p:txBody>
          </p:sp>
          <p:sp>
            <p:nvSpPr>
              <p:cNvPr id="47126" name="TextBox 18">
                <a:extLst>
                  <a:ext uri="{FF2B5EF4-FFF2-40B4-BE49-F238E27FC236}">
                    <a16:creationId xmlns:a16="http://schemas.microsoft.com/office/drawing/2014/main" id="{2FDB52E4-6019-C6DD-3E07-C5F53702EE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6600" y="3623963"/>
                <a:ext cx="1824836" cy="8863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  </a:t>
                </a:r>
                <a:r>
                  <a:rPr lang="en-US" altLang="en-US" sz="1400" i="1"/>
                  <a:t>Set clock to t</a:t>
                </a:r>
                <a:endParaRPr lang="en-US" altLang="en-US" sz="2400" i="1"/>
              </a:p>
            </p:txBody>
          </p:sp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21950C24-CBF6-258D-B89A-519485B13493}"/>
                  </a:ext>
                </a:extLst>
              </p:cNvPr>
              <p:cNvCxnSpPr/>
              <p:nvPr/>
            </p:nvCxnSpPr>
            <p:spPr>
              <a:xfrm>
                <a:off x="2438505" y="5943292"/>
                <a:ext cx="0" cy="304774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Left Brace 61">
                <a:extLst>
                  <a:ext uri="{FF2B5EF4-FFF2-40B4-BE49-F238E27FC236}">
                    <a16:creationId xmlns:a16="http://schemas.microsoft.com/office/drawing/2014/main" id="{C92FBCB4-4836-A68E-F76A-9A6791D2B305}"/>
                  </a:ext>
                </a:extLst>
              </p:cNvPr>
              <p:cNvSpPr/>
              <p:nvPr/>
            </p:nvSpPr>
            <p:spPr>
              <a:xfrm rot="5400000">
                <a:off x="2210599" y="3123989"/>
                <a:ext cx="304774" cy="2133705"/>
              </a:xfrm>
              <a:prstGeom prst="leftBrace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47115" name="TextBox 11">
              <a:extLst>
                <a:ext uri="{FF2B5EF4-FFF2-40B4-BE49-F238E27FC236}">
                  <a16:creationId xmlns:a16="http://schemas.microsoft.com/office/drawing/2014/main" id="{E6092FE0-C57D-6CC8-9CFD-FFA9CB8E1D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5000" y="3028950"/>
              <a:ext cx="5097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RTT</a:t>
              </a:r>
            </a:p>
          </p:txBody>
        </p:sp>
      </p:grpSp>
      <p:sp>
        <p:nvSpPr>
          <p:cNvPr id="47109" name="Slide Number Placeholder 1">
            <a:extLst>
              <a:ext uri="{FF2B5EF4-FFF2-40B4-BE49-F238E27FC236}">
                <a16:creationId xmlns:a16="http://schemas.microsoft.com/office/drawing/2014/main" id="{86122F75-258A-A3E4-F602-553A84DD0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95F39E-8374-4567-AD68-0D334D79135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0EE9E1D-B2BA-023F-FCE2-6054750D3294}"/>
              </a:ext>
            </a:extLst>
          </p:cNvPr>
          <p:cNvGrpSpPr>
            <a:grpSpLocks/>
          </p:cNvGrpSpPr>
          <p:nvPr/>
        </p:nvGrpSpPr>
        <p:grpSpPr bwMode="auto">
          <a:xfrm>
            <a:off x="5956300" y="128588"/>
            <a:ext cx="3241675" cy="996950"/>
            <a:chOff x="9283835" y="3858331"/>
            <a:chExt cx="3241085" cy="99705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8B0C5CAD-B442-81EC-CDA0-5A28C9B734C0}"/>
                </a:ext>
              </a:extLst>
            </p:cNvPr>
            <p:cNvSpPr/>
            <p:nvPr/>
          </p:nvSpPr>
          <p:spPr>
            <a:xfrm>
              <a:off x="9423510" y="3858331"/>
              <a:ext cx="2988719" cy="997059"/>
            </a:xfrm>
            <a:prstGeom prst="roundRect">
              <a:avLst/>
            </a:prstGeom>
            <a:solidFill>
              <a:srgbClr val="EEECE1"/>
            </a:solidFill>
            <a:ln w="25400" cap="flat" cmpd="sng" algn="ctr">
              <a:solidFill>
                <a:srgbClr val="4F81BD">
                  <a:shade val="1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500" kern="0" dirty="0">
                <a:solidFill>
                  <a:prstClr val="white"/>
                </a:solidFill>
                <a:latin typeface="Akzidenz-Grotesk BQ"/>
                <a:ea typeface="+mn-ea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5B3CB03-7100-EA52-F157-CD5A17278FA7}"/>
                </a:ext>
              </a:extLst>
            </p:cNvPr>
            <p:cNvSpPr txBox="1"/>
            <p:nvPr/>
          </p:nvSpPr>
          <p:spPr>
            <a:xfrm>
              <a:off x="10085377" y="3988520"/>
              <a:ext cx="2439543" cy="70810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What if min1 and min2 are unknown?</a:t>
              </a:r>
            </a:p>
          </p:txBody>
        </p:sp>
        <p:pic>
          <p:nvPicPr>
            <p:cNvPr id="47113" name="Graphic 5" descr="Question Mark with solid fill">
              <a:extLst>
                <a:ext uri="{FF2B5EF4-FFF2-40B4-BE49-F238E27FC236}">
                  <a16:creationId xmlns:a16="http://schemas.microsoft.com/office/drawing/2014/main" id="{03AB2177-D2DF-998D-856C-77A21418EC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3835" y="3878970"/>
              <a:ext cx="931693" cy="931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7F4AE5D7-40D1-FB31-08D2-ABB12CD45E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6670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Gotchas</a:t>
            </a:r>
            <a:endParaRPr lang="en-US" altLang="en-US">
              <a:latin typeface="Whitney-BlackSC" pitchFamily="1" charset="0"/>
            </a:endParaRP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05A5A165-8A7F-52F7-7AC2-409C663C45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581150"/>
            <a:ext cx="5562600" cy="3086100"/>
          </a:xfrm>
        </p:spPr>
        <p:txBody>
          <a:bodyPr/>
          <a:lstStyle/>
          <a:p>
            <a:r>
              <a:rPr lang="en-US" altLang="en-US" sz="1800" b="1"/>
              <a:t>Allowed to increase clock value but should never decrease clock value</a:t>
            </a:r>
          </a:p>
          <a:p>
            <a:pPr lvl="1"/>
            <a:r>
              <a:rPr lang="en-US" altLang="en-US" sz="1800"/>
              <a:t>May violate ordering of events within the same process</a:t>
            </a:r>
          </a:p>
          <a:p>
            <a:endParaRPr lang="en-US" altLang="en-US" sz="1800" b="1"/>
          </a:p>
          <a:p>
            <a:r>
              <a:rPr lang="en-US" altLang="en-US" sz="1800" b="1"/>
              <a:t>Allowed to increase or decrease speed of clock</a:t>
            </a:r>
          </a:p>
          <a:p>
            <a:endParaRPr lang="en-US" altLang="en-US" sz="1800" b="1"/>
          </a:p>
          <a:p>
            <a:r>
              <a:rPr lang="en-US" altLang="en-US" sz="1800" b="1"/>
              <a:t>If error is too high, take multiple readings and average them</a:t>
            </a:r>
          </a:p>
          <a:p>
            <a:endParaRPr lang="en-US" altLang="en-US" sz="2400"/>
          </a:p>
        </p:txBody>
      </p:sp>
      <p:sp>
        <p:nvSpPr>
          <p:cNvPr id="49156" name="Slide Number Placeholder 1">
            <a:extLst>
              <a:ext uri="{FF2B5EF4-FFF2-40B4-BE49-F238E27FC236}">
                <a16:creationId xmlns:a16="http://schemas.microsoft.com/office/drawing/2014/main" id="{B6B95AEF-9F40-AAC8-4D70-CEFB58B5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AE0F78-1E06-4FE9-BA95-919A36B4246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1D84C1FD-C2FA-ADFD-E9F2-239910B1D2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19050"/>
            <a:ext cx="7772400" cy="1828800"/>
          </a:xfrm>
        </p:spPr>
        <p:txBody>
          <a:bodyPr/>
          <a:lstStyle/>
          <a:p>
            <a:pPr algn="l"/>
            <a:r>
              <a:rPr lang="en-US" altLang="en-US" sz="3000">
                <a:solidFill>
                  <a:schemeClr val="bg1"/>
                </a:solidFill>
                <a:latin typeface="Whitney-BlackSC" pitchFamily="1" charset="0"/>
              </a:rPr>
              <a:t>NTP = Network Time Protocol</a:t>
            </a:r>
            <a:endParaRPr lang="en-US" altLang="en-US" sz="3000">
              <a:latin typeface="Whitney-BlackSC" pitchFamily="1" charset="0"/>
            </a:endParaRPr>
          </a:p>
        </p:txBody>
      </p:sp>
      <p:sp>
        <p:nvSpPr>
          <p:cNvPr id="51203" name="Content Placeholder 2">
            <a:extLst>
              <a:ext uri="{FF2B5EF4-FFF2-40B4-BE49-F238E27FC236}">
                <a16:creationId xmlns:a16="http://schemas.microsoft.com/office/drawing/2014/main" id="{881F0817-43B9-20F8-C414-C0ACCE831C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409700"/>
            <a:ext cx="7772400" cy="1085850"/>
          </a:xfrm>
        </p:spPr>
        <p:txBody>
          <a:bodyPr/>
          <a:lstStyle/>
          <a:p>
            <a:r>
              <a:rPr lang="en-US" altLang="en-US" sz="2000"/>
              <a:t>NTP Servers organized in a tree</a:t>
            </a:r>
          </a:p>
          <a:p>
            <a:r>
              <a:rPr lang="en-US" altLang="en-US" sz="2000"/>
              <a:t>Each Client = a leaf of tree</a:t>
            </a:r>
          </a:p>
          <a:p>
            <a:r>
              <a:rPr lang="en-US" altLang="en-US" sz="2000"/>
              <a:t>Each node synchronizes with its tree parent</a:t>
            </a:r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Hexagon 3">
            <a:extLst>
              <a:ext uri="{FF2B5EF4-FFF2-40B4-BE49-F238E27FC236}">
                <a16:creationId xmlns:a16="http://schemas.microsoft.com/office/drawing/2014/main" id="{CE3E0E38-9C3C-E2F7-88EF-0BAAF739E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0013" y="2628900"/>
            <a:ext cx="533400" cy="342900"/>
          </a:xfrm>
          <a:prstGeom prst="hexagon">
            <a:avLst>
              <a:gd name="adj" fmla="val 25004"/>
              <a:gd name="vf" fmla="val 115470"/>
            </a:avLst>
          </a:prstGeom>
          <a:solidFill>
            <a:srgbClr val="008000"/>
          </a:solidFill>
          <a:ln w="9525">
            <a:solidFill>
              <a:srgbClr val="00CC9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5" name="Hexagon 4">
            <a:extLst>
              <a:ext uri="{FF2B5EF4-FFF2-40B4-BE49-F238E27FC236}">
                <a16:creationId xmlns:a16="http://schemas.microsoft.com/office/drawing/2014/main" id="{2AE88E7A-7B35-D115-F001-C2F5D6697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013" y="3257550"/>
            <a:ext cx="533400" cy="342900"/>
          </a:xfrm>
          <a:prstGeom prst="hexagon">
            <a:avLst>
              <a:gd name="adj" fmla="val 25004"/>
              <a:gd name="vf" fmla="val 115470"/>
            </a:avLst>
          </a:prstGeom>
          <a:solidFill>
            <a:srgbClr val="008000"/>
          </a:solidFill>
          <a:ln w="9525">
            <a:solidFill>
              <a:srgbClr val="00CC9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B5A7AF34-A1A3-E199-2CF6-9189BD72A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613" y="3257550"/>
            <a:ext cx="533400" cy="342900"/>
          </a:xfrm>
          <a:prstGeom prst="hexagon">
            <a:avLst>
              <a:gd name="adj" fmla="val 25004"/>
              <a:gd name="vf" fmla="val 115470"/>
            </a:avLst>
          </a:prstGeom>
          <a:solidFill>
            <a:srgbClr val="008000"/>
          </a:solidFill>
          <a:ln w="9525">
            <a:solidFill>
              <a:srgbClr val="00CC9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72FCDF39-FB92-AC90-401A-D6757D92C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3257550"/>
            <a:ext cx="533400" cy="342900"/>
          </a:xfrm>
          <a:prstGeom prst="hexagon">
            <a:avLst>
              <a:gd name="adj" fmla="val 25004"/>
              <a:gd name="vf" fmla="val 115470"/>
            </a:avLst>
          </a:prstGeom>
          <a:solidFill>
            <a:srgbClr val="008000"/>
          </a:solidFill>
          <a:ln w="9525">
            <a:solidFill>
              <a:srgbClr val="00CC9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0C8479CC-BA2E-9AF8-CB2A-628FA8A01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813" y="3943350"/>
            <a:ext cx="533400" cy="342900"/>
          </a:xfrm>
          <a:prstGeom prst="hexagon">
            <a:avLst>
              <a:gd name="adj" fmla="val 25004"/>
              <a:gd name="vf" fmla="val 115470"/>
            </a:avLst>
          </a:prstGeom>
          <a:solidFill>
            <a:srgbClr val="008000"/>
          </a:solidFill>
          <a:ln w="9525">
            <a:solidFill>
              <a:srgbClr val="00CC9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DC1161D2-4451-162B-6663-BFA93491A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813" y="3943350"/>
            <a:ext cx="533400" cy="342900"/>
          </a:xfrm>
          <a:prstGeom prst="hexagon">
            <a:avLst>
              <a:gd name="adj" fmla="val 25004"/>
              <a:gd name="vf" fmla="val 115470"/>
            </a:avLst>
          </a:prstGeom>
          <a:solidFill>
            <a:srgbClr val="008000"/>
          </a:solidFill>
          <a:ln w="9525">
            <a:solidFill>
              <a:srgbClr val="00CC9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C5A5993B-DA1A-A2EE-08A9-87EF89DDE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4813" y="3943350"/>
            <a:ext cx="533400" cy="342900"/>
          </a:xfrm>
          <a:prstGeom prst="hexagon">
            <a:avLst>
              <a:gd name="adj" fmla="val 25004"/>
              <a:gd name="vf" fmla="val 115470"/>
            </a:avLst>
          </a:prstGeom>
          <a:solidFill>
            <a:srgbClr val="008000"/>
          </a:solidFill>
          <a:ln w="9525">
            <a:solidFill>
              <a:srgbClr val="00CC9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954EAD70-9A36-6048-D824-8886F0F38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13" y="3943350"/>
            <a:ext cx="533400" cy="342900"/>
          </a:xfrm>
          <a:prstGeom prst="hexagon">
            <a:avLst>
              <a:gd name="adj" fmla="val 25004"/>
              <a:gd name="vf" fmla="val 115470"/>
            </a:avLst>
          </a:prstGeom>
          <a:solidFill>
            <a:srgbClr val="008000"/>
          </a:solidFill>
          <a:ln w="9525">
            <a:solidFill>
              <a:srgbClr val="00CC9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>
              <a:solidFill>
                <a:srgbClr val="FFFFFF"/>
              </a:solidFill>
            </a:endParaRPr>
          </a:p>
        </p:txBody>
      </p:sp>
      <p:sp>
        <p:nvSpPr>
          <p:cNvPr id="51212" name="TextBox 11">
            <a:extLst>
              <a:ext uri="{FF2B5EF4-FFF2-40B4-BE49-F238E27FC236}">
                <a16:creationId xmlns:a16="http://schemas.microsoft.com/office/drawing/2014/main" id="{7C2D0EDA-6AB5-246C-A51A-9E68AE408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613" y="4511675"/>
            <a:ext cx="935037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Client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3F0F522-A1A7-443B-35E7-AED674442A85}"/>
              </a:ext>
            </a:extLst>
          </p:cNvPr>
          <p:cNvCxnSpPr/>
          <p:nvPr/>
        </p:nvCxnSpPr>
        <p:spPr>
          <a:xfrm>
            <a:off x="2030413" y="4286250"/>
            <a:ext cx="0" cy="228600"/>
          </a:xfrm>
          <a:prstGeom prst="straightConnector1">
            <a:avLst/>
          </a:prstGeom>
          <a:ln w="63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9595637-30E0-BEED-3756-B5F2FE876218}"/>
              </a:ext>
            </a:extLst>
          </p:cNvPr>
          <p:cNvCxnSpPr/>
          <p:nvPr/>
        </p:nvCxnSpPr>
        <p:spPr>
          <a:xfrm flipH="1">
            <a:off x="1268413" y="3600450"/>
            <a:ext cx="533400" cy="342900"/>
          </a:xfrm>
          <a:prstGeom prst="straightConnector1">
            <a:avLst/>
          </a:prstGeom>
          <a:ln w="63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392F3AA-0088-5D79-CC0F-09580EDFD0C3}"/>
              </a:ext>
            </a:extLst>
          </p:cNvPr>
          <p:cNvCxnSpPr>
            <a:stCxn id="4" idx="2"/>
            <a:endCxn id="5" idx="2"/>
          </p:cNvCxnSpPr>
          <p:nvPr/>
        </p:nvCxnSpPr>
        <p:spPr>
          <a:xfrm flipH="1">
            <a:off x="2030413" y="2971800"/>
            <a:ext cx="695325" cy="457200"/>
          </a:xfrm>
          <a:prstGeom prst="straightConnector1">
            <a:avLst/>
          </a:prstGeom>
          <a:ln w="63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01D29A3-F62B-58D7-102B-95BDB42928B3}"/>
              </a:ext>
            </a:extLst>
          </p:cNvPr>
          <p:cNvCxnSpPr/>
          <p:nvPr/>
        </p:nvCxnSpPr>
        <p:spPr>
          <a:xfrm>
            <a:off x="1801813" y="3600450"/>
            <a:ext cx="304800" cy="342900"/>
          </a:xfrm>
          <a:prstGeom prst="straightConnector1">
            <a:avLst/>
          </a:prstGeom>
          <a:ln w="63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7375C90-0B89-92DB-D98B-7A8322B89863}"/>
              </a:ext>
            </a:extLst>
          </p:cNvPr>
          <p:cNvCxnSpPr/>
          <p:nvPr/>
        </p:nvCxnSpPr>
        <p:spPr>
          <a:xfrm>
            <a:off x="2792413" y="3600450"/>
            <a:ext cx="304800" cy="342900"/>
          </a:xfrm>
          <a:prstGeom prst="straightConnector1">
            <a:avLst/>
          </a:prstGeom>
          <a:ln w="63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9F3B00A-9A23-6330-9D36-85EEDA033248}"/>
              </a:ext>
            </a:extLst>
          </p:cNvPr>
          <p:cNvCxnSpPr/>
          <p:nvPr/>
        </p:nvCxnSpPr>
        <p:spPr>
          <a:xfrm>
            <a:off x="3859213" y="3600450"/>
            <a:ext cx="685800" cy="342900"/>
          </a:xfrm>
          <a:prstGeom prst="straightConnector1">
            <a:avLst/>
          </a:prstGeom>
          <a:ln w="63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002D818-A69D-D0A8-195A-77C26BBA0DED}"/>
              </a:ext>
            </a:extLst>
          </p:cNvPr>
          <p:cNvCxnSpPr>
            <a:endCxn id="7" idx="2"/>
          </p:cNvCxnSpPr>
          <p:nvPr/>
        </p:nvCxnSpPr>
        <p:spPr>
          <a:xfrm>
            <a:off x="3021013" y="2987675"/>
            <a:ext cx="533400" cy="441325"/>
          </a:xfrm>
          <a:prstGeom prst="straightConnector1">
            <a:avLst/>
          </a:prstGeom>
          <a:ln w="63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220" name="TextBox 24">
            <a:extLst>
              <a:ext uri="{FF2B5EF4-FFF2-40B4-BE49-F238E27FC236}">
                <a16:creationId xmlns:a16="http://schemas.microsoft.com/office/drawing/2014/main" id="{BFD45AF2-CF0B-1C3F-92BF-416F18882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571750"/>
            <a:ext cx="1797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Primary servers</a:t>
            </a:r>
          </a:p>
        </p:txBody>
      </p:sp>
      <p:sp>
        <p:nvSpPr>
          <p:cNvPr id="51221" name="TextBox 25">
            <a:extLst>
              <a:ext uri="{FF2B5EF4-FFF2-40B4-BE49-F238E27FC236}">
                <a16:creationId xmlns:a16="http://schemas.microsoft.com/office/drawing/2014/main" id="{09546AE3-0402-404F-6B42-F3FBB8996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181350"/>
            <a:ext cx="2055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Secondary servers</a:t>
            </a:r>
          </a:p>
        </p:txBody>
      </p:sp>
      <p:sp>
        <p:nvSpPr>
          <p:cNvPr id="51222" name="TextBox 26">
            <a:extLst>
              <a:ext uri="{FF2B5EF4-FFF2-40B4-BE49-F238E27FC236}">
                <a16:creationId xmlns:a16="http://schemas.microsoft.com/office/drawing/2014/main" id="{57B57EC7-4B10-BD14-30D1-9E7AFA8FB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943350"/>
            <a:ext cx="1779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Tertiary servers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63F40E8-0FC7-0657-DE58-4F8BBC8DCD9C}"/>
              </a:ext>
            </a:extLst>
          </p:cNvPr>
          <p:cNvCxnSpPr/>
          <p:nvPr/>
        </p:nvCxnSpPr>
        <p:spPr>
          <a:xfrm flipH="1">
            <a:off x="2743200" y="2952750"/>
            <a:ext cx="152400" cy="304800"/>
          </a:xfrm>
          <a:prstGeom prst="straightConnector1">
            <a:avLst/>
          </a:prstGeom>
          <a:ln w="63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224" name="Slide Number Placeholder 1">
            <a:extLst>
              <a:ext uri="{FF2B5EF4-FFF2-40B4-BE49-F238E27FC236}">
                <a16:creationId xmlns:a16="http://schemas.microsoft.com/office/drawing/2014/main" id="{76B95320-F9E5-DB25-1138-CD8E40CCC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E530B7-3649-4DAF-9AEA-0DA33EB6AB5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DA37A949-4B59-532D-558A-0D216D2954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095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 BlackSC" pitchFamily="50" charset="0"/>
              </a:rPr>
              <a:t>Announcements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370E882E-A394-CDEA-D332-80B5A5233F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276350"/>
            <a:ext cx="8686800" cy="3086100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(All) HW2 due 10/5 @ 2 pm (Sunday!) US Central (hard deadline)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Midterm Thursday (10/9): </a:t>
            </a:r>
            <a:r>
              <a:rPr lang="en-US" altLang="en-US" sz="1800" dirty="0"/>
              <a:t>Written, in class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Locations: 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sz="1800" dirty="0"/>
              <a:t>CIF 0027/1025 : if your LAST NAME starts with A-M 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sz="1800" dirty="0"/>
              <a:t>David Kinley Hall, Room 114: if your last name starts with N-Z</a:t>
            </a:r>
            <a:endParaRPr lang="en-US" altLang="en-US" sz="1600" dirty="0"/>
          </a:p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Material: Lecture 1-12 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sz="1600" dirty="0"/>
              <a:t>Grid and HBase lecture videos. (HBase video on course webpage.)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Practice Midterm Released (see webpage)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Chord routing clarification – see Piazza post</a:t>
            </a:r>
          </a:p>
        </p:txBody>
      </p:sp>
      <p:sp>
        <p:nvSpPr>
          <p:cNvPr id="17412" name="Slide Number Placeholder 1">
            <a:extLst>
              <a:ext uri="{FF2B5EF4-FFF2-40B4-BE49-F238E27FC236}">
                <a16:creationId xmlns:a16="http://schemas.microsoft.com/office/drawing/2014/main" id="{77708E98-9CF6-B47E-DA65-A16EEE7DB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0B25D2-14D5-418D-97AD-75E71D12D6D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355D439A-2E04-52C7-8732-59E4F0C2A6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8575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NTP Protocol</a:t>
            </a:r>
            <a:endParaRPr lang="en-US" altLang="en-US">
              <a:latin typeface="Whitney-BlackSC" pitchFamily="1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A99C974-39F4-18C9-3D6A-7127408FC7CB}"/>
              </a:ext>
            </a:extLst>
          </p:cNvPr>
          <p:cNvCxnSpPr/>
          <p:nvPr/>
        </p:nvCxnSpPr>
        <p:spPr bwMode="auto">
          <a:xfrm>
            <a:off x="914400" y="2357438"/>
            <a:ext cx="7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405831E-F06B-C9F0-AE82-71831AE8AC9A}"/>
              </a:ext>
            </a:extLst>
          </p:cNvPr>
          <p:cNvCxnSpPr/>
          <p:nvPr/>
        </p:nvCxnSpPr>
        <p:spPr bwMode="auto">
          <a:xfrm>
            <a:off x="914400" y="3443288"/>
            <a:ext cx="7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256" name="TextBox 6">
            <a:extLst>
              <a:ext uri="{FF2B5EF4-FFF2-40B4-BE49-F238E27FC236}">
                <a16:creationId xmlns:a16="http://schemas.microsoft.com/office/drawing/2014/main" id="{EDF4FF69-68EE-09A8-CAB4-6D377724D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19" y="2071757"/>
            <a:ext cx="867484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Child</a:t>
            </a:r>
          </a:p>
        </p:txBody>
      </p:sp>
      <p:sp>
        <p:nvSpPr>
          <p:cNvPr id="53257" name="TextBox 7">
            <a:extLst>
              <a:ext uri="{FF2B5EF4-FFF2-40B4-BE49-F238E27FC236}">
                <a16:creationId xmlns:a16="http://schemas.microsoft.com/office/drawing/2014/main" id="{7DF86569-C19F-1840-8357-07D2B2EE9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8" y="3157726"/>
            <a:ext cx="970069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Parent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AD2A9B0-A90F-59F6-85BD-9BF1E629D649}"/>
              </a:ext>
            </a:extLst>
          </p:cNvPr>
          <p:cNvCxnSpPr/>
          <p:nvPr/>
        </p:nvCxnSpPr>
        <p:spPr bwMode="auto">
          <a:xfrm>
            <a:off x="1295400" y="2357438"/>
            <a:ext cx="990600" cy="1085850"/>
          </a:xfrm>
          <a:prstGeom prst="straightConnector1">
            <a:avLst/>
          </a:prstGeom>
          <a:ln w="63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259" name="TextBox 9">
            <a:extLst>
              <a:ext uri="{FF2B5EF4-FFF2-40B4-BE49-F238E27FC236}">
                <a16:creationId xmlns:a16="http://schemas.microsoft.com/office/drawing/2014/main" id="{C0DDB8DE-7B82-8B69-DAD8-674C29818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5273" y="1885950"/>
            <a:ext cx="783173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Time</a:t>
            </a:r>
          </a:p>
        </p:txBody>
      </p:sp>
      <p:sp>
        <p:nvSpPr>
          <p:cNvPr id="53260" name="TextBox 10">
            <a:extLst>
              <a:ext uri="{FF2B5EF4-FFF2-40B4-BE49-F238E27FC236}">
                <a16:creationId xmlns:a16="http://schemas.microsoft.com/office/drawing/2014/main" id="{5CE52C03-DC9F-183C-C286-BA024C9B2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76" y="2529007"/>
            <a:ext cx="2509037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/>
              <a:t>Let’s start protocol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0C9F6BB-2EC6-B98B-6300-F0C78AC07521}"/>
              </a:ext>
            </a:extLst>
          </p:cNvPr>
          <p:cNvCxnSpPr/>
          <p:nvPr/>
        </p:nvCxnSpPr>
        <p:spPr bwMode="auto">
          <a:xfrm flipV="1">
            <a:off x="2743200" y="2357438"/>
            <a:ext cx="685800" cy="1085850"/>
          </a:xfrm>
          <a:prstGeom prst="straightConnector1">
            <a:avLst/>
          </a:prstGeom>
          <a:ln w="63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262" name="TextBox 12">
            <a:extLst>
              <a:ext uri="{FF2B5EF4-FFF2-40B4-BE49-F238E27FC236}">
                <a16:creationId xmlns:a16="http://schemas.microsoft.com/office/drawing/2014/main" id="{2BB5D444-4851-01CC-00A2-9D49D3FEE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581" y="2929101"/>
            <a:ext cx="1492611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/>
              <a:t>Message 1</a:t>
            </a:r>
          </a:p>
        </p:txBody>
      </p:sp>
      <p:sp>
        <p:nvSpPr>
          <p:cNvPr id="53263" name="TextBox 21">
            <a:extLst>
              <a:ext uri="{FF2B5EF4-FFF2-40B4-BE49-F238E27FC236}">
                <a16:creationId xmlns:a16="http://schemas.microsoft.com/office/drawing/2014/main" id="{07CF245B-3A55-D55F-6AE3-DBA710E5D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012" y="4015070"/>
            <a:ext cx="3175646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Message 1 send time ts1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8F7C779-CF87-F762-44A5-EFCE080F0722}"/>
              </a:ext>
            </a:extLst>
          </p:cNvPr>
          <p:cNvCxnSpPr/>
          <p:nvPr/>
        </p:nvCxnSpPr>
        <p:spPr bwMode="auto">
          <a:xfrm>
            <a:off x="2743200" y="3443288"/>
            <a:ext cx="0" cy="685800"/>
          </a:xfrm>
          <a:prstGeom prst="straightConnector1">
            <a:avLst/>
          </a:prstGeom>
          <a:ln w="6350" cmpd="sng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265" name="TextBox 26">
            <a:extLst>
              <a:ext uri="{FF2B5EF4-FFF2-40B4-BE49-F238E27FC236}">
                <a16:creationId xmlns:a16="http://schemas.microsoft.com/office/drawing/2014/main" id="{99931D1D-D5BC-A83B-3A67-5D2D3EFD1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6748" y="1614507"/>
            <a:ext cx="3175646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Message 2 send time ts2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B345BA1-BE07-8190-A466-8EF5942A39CA}"/>
              </a:ext>
            </a:extLst>
          </p:cNvPr>
          <p:cNvCxnSpPr/>
          <p:nvPr/>
        </p:nvCxnSpPr>
        <p:spPr bwMode="auto">
          <a:xfrm>
            <a:off x="5486400" y="2014538"/>
            <a:ext cx="0" cy="342900"/>
          </a:xfrm>
          <a:prstGeom prst="straightConnector1">
            <a:avLst/>
          </a:prstGeom>
          <a:ln w="6350" cmpd="sng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B340F7C-68C8-B97B-1154-4B786B98A350}"/>
              </a:ext>
            </a:extLst>
          </p:cNvPr>
          <p:cNvCxnSpPr/>
          <p:nvPr/>
        </p:nvCxnSpPr>
        <p:spPr bwMode="auto">
          <a:xfrm>
            <a:off x="5486400" y="2357438"/>
            <a:ext cx="1676400" cy="1085850"/>
          </a:xfrm>
          <a:prstGeom prst="straightConnector1">
            <a:avLst/>
          </a:prstGeom>
          <a:ln w="63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268" name="TextBox 33">
            <a:extLst>
              <a:ext uri="{FF2B5EF4-FFF2-40B4-BE49-F238E27FC236}">
                <a16:creationId xmlns:a16="http://schemas.microsoft.com/office/drawing/2014/main" id="{080B8155-906C-90C4-0251-BF96E05BC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360" y="1443038"/>
            <a:ext cx="3128970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Message 1 recv time tr1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9D40FE4-E571-E787-3E09-79570582B645}"/>
              </a:ext>
            </a:extLst>
          </p:cNvPr>
          <p:cNvCxnSpPr/>
          <p:nvPr/>
        </p:nvCxnSpPr>
        <p:spPr bwMode="auto">
          <a:xfrm>
            <a:off x="3429000" y="1785938"/>
            <a:ext cx="0" cy="571500"/>
          </a:xfrm>
          <a:prstGeom prst="straightConnector1">
            <a:avLst/>
          </a:prstGeom>
          <a:ln w="6350" cmpd="sng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270" name="TextBox 36">
            <a:extLst>
              <a:ext uri="{FF2B5EF4-FFF2-40B4-BE49-F238E27FC236}">
                <a16:creationId xmlns:a16="http://schemas.microsoft.com/office/drawing/2014/main" id="{C348E02D-B5D1-C4DD-C0DE-FCAF076B2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2453" y="3614975"/>
            <a:ext cx="3128970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/>
              <a:t>Message 2 </a:t>
            </a:r>
            <a:r>
              <a:rPr lang="en-US" altLang="en-US" sz="2400" i="1" dirty="0" err="1"/>
              <a:t>recv</a:t>
            </a:r>
            <a:r>
              <a:rPr lang="en-US" altLang="en-US" sz="2400" i="1" dirty="0"/>
              <a:t> time tr2</a:t>
            </a:r>
          </a:p>
        </p:txBody>
      </p:sp>
      <p:sp>
        <p:nvSpPr>
          <p:cNvPr id="53271" name="TextBox 37">
            <a:extLst>
              <a:ext uri="{FF2B5EF4-FFF2-40B4-BE49-F238E27FC236}">
                <a16:creationId xmlns:a16="http://schemas.microsoft.com/office/drawing/2014/main" id="{DEBA7D4F-55CA-3983-C6CD-438643568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211" y="2700476"/>
            <a:ext cx="1492611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Message 2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30FA80C-9A8E-82C7-D4A0-96AAF4C68AFB}"/>
              </a:ext>
            </a:extLst>
          </p:cNvPr>
          <p:cNvCxnSpPr/>
          <p:nvPr/>
        </p:nvCxnSpPr>
        <p:spPr bwMode="auto">
          <a:xfrm flipV="1">
            <a:off x="7620000" y="2343150"/>
            <a:ext cx="533400" cy="1100138"/>
          </a:xfrm>
          <a:prstGeom prst="straightConnector1">
            <a:avLst/>
          </a:prstGeom>
          <a:ln w="635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273" name="TextBox 41">
            <a:extLst>
              <a:ext uri="{FF2B5EF4-FFF2-40B4-BE49-F238E27FC236}">
                <a16:creationId xmlns:a16="http://schemas.microsoft.com/office/drawing/2014/main" id="{497943D6-C107-CBC8-33AC-CC19E7A9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1462" y="2814788"/>
            <a:ext cx="1056626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ts1, tr2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1ED649C-5434-AD33-91A1-061C39B52AE7}"/>
              </a:ext>
            </a:extLst>
          </p:cNvPr>
          <p:cNvCxnSpPr/>
          <p:nvPr/>
        </p:nvCxnSpPr>
        <p:spPr bwMode="auto">
          <a:xfrm>
            <a:off x="7162800" y="3486150"/>
            <a:ext cx="0" cy="228600"/>
          </a:xfrm>
          <a:prstGeom prst="straightConnector1">
            <a:avLst/>
          </a:prstGeom>
          <a:ln w="6350" cmpd="sng">
            <a:solidFill>
              <a:schemeClr val="tx1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253" name="Slide Number Placeholder 1">
            <a:extLst>
              <a:ext uri="{FF2B5EF4-FFF2-40B4-BE49-F238E27FC236}">
                <a16:creationId xmlns:a16="http://schemas.microsoft.com/office/drawing/2014/main" id="{0CD3DD74-C08C-702B-A4A9-F1D7C8A82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D1B8C1D-5E59-4752-9983-C2863621729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0" grpId="0"/>
      <p:bldP spid="53262" grpId="0"/>
      <p:bldP spid="53263" grpId="0"/>
      <p:bldP spid="53265" grpId="0"/>
      <p:bldP spid="53268" grpId="0"/>
      <p:bldP spid="53270" grpId="0"/>
      <p:bldP spid="53271" grpId="0"/>
      <p:bldP spid="5327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:a16="http://schemas.microsoft.com/office/drawing/2014/main" id="{B4BFED73-AE49-D208-7F15-4885DB1D0B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8575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What the Child Does</a:t>
            </a:r>
            <a:endParaRPr lang="en-US" altLang="en-US">
              <a:latin typeface="Whitney-BlackSC" pitchFamily="1" charset="0"/>
            </a:endParaRP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4E699990-63ED-439F-5138-7AC697F784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733550"/>
            <a:ext cx="5257800" cy="3124200"/>
          </a:xfrm>
        </p:spPr>
        <p:txBody>
          <a:bodyPr/>
          <a:lstStyle/>
          <a:p>
            <a:r>
              <a:rPr lang="en-US" altLang="en-US" sz="2400"/>
              <a:t>Child calculates </a:t>
            </a:r>
            <a:r>
              <a:rPr lang="en-US" altLang="en-US" sz="2400" i="1"/>
              <a:t>offset </a:t>
            </a:r>
            <a:r>
              <a:rPr lang="en-US" altLang="en-US" sz="2400"/>
              <a:t>between its clock and parent’s clock</a:t>
            </a:r>
          </a:p>
          <a:p>
            <a:r>
              <a:rPr lang="en-US" altLang="en-US" sz="2400"/>
              <a:t>Uses </a:t>
            </a:r>
            <a:r>
              <a:rPr lang="en-US" altLang="en-US" sz="2400" i="1"/>
              <a:t>ts1, tr1, ts2, tr2</a:t>
            </a:r>
          </a:p>
          <a:p>
            <a:r>
              <a:rPr lang="en-US" altLang="en-US" sz="2400"/>
              <a:t>Offset is calculated as </a:t>
            </a:r>
          </a:p>
          <a:p>
            <a:pPr marL="457200" lvl="1" indent="0">
              <a:buFontTx/>
              <a:buNone/>
            </a:pPr>
            <a:r>
              <a:rPr lang="en-US" altLang="en-US" sz="2400" i="1">
                <a:solidFill>
                  <a:srgbClr val="FF6600"/>
                </a:solidFill>
              </a:rPr>
              <a:t>o</a:t>
            </a:r>
            <a:r>
              <a:rPr lang="en-US" altLang="en-US" sz="2400">
                <a:solidFill>
                  <a:srgbClr val="FF6600"/>
                </a:solidFill>
              </a:rPr>
              <a:t> = </a:t>
            </a:r>
            <a:r>
              <a:rPr lang="en-US" altLang="en-US" sz="2400" i="1">
                <a:solidFill>
                  <a:srgbClr val="FF6600"/>
                </a:solidFill>
              </a:rPr>
              <a:t>(tr1 – tr2 + ts2 – ts1)/2</a:t>
            </a:r>
            <a:endParaRPr lang="en-US" altLang="en-US" sz="2400">
              <a:solidFill>
                <a:srgbClr val="FF6600"/>
              </a:solidFill>
            </a:endParaRPr>
          </a:p>
        </p:txBody>
      </p:sp>
      <p:sp>
        <p:nvSpPr>
          <p:cNvPr id="55300" name="Slide Number Placeholder 1">
            <a:extLst>
              <a:ext uri="{FF2B5EF4-FFF2-40B4-BE49-F238E27FC236}">
                <a16:creationId xmlns:a16="http://schemas.microsoft.com/office/drawing/2014/main" id="{DFDE51D2-F142-D90D-F68B-A47EBDF28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F9A6E0A-05E6-411D-965C-67B71A5C4A8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>
            <a:extLst>
              <a:ext uri="{FF2B5EF4-FFF2-40B4-BE49-F238E27FC236}">
                <a16:creationId xmlns:a16="http://schemas.microsoft.com/office/drawing/2014/main" id="{1423748B-EA78-4C2F-55D7-1A7E0CF90D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6670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Why</a:t>
            </a:r>
            <a:r>
              <a:rPr lang="en-US" altLang="en-US" sz="4000">
                <a:solidFill>
                  <a:schemeClr val="bg1"/>
                </a:solidFill>
                <a:latin typeface="Whitney-Black" pitchFamily="50" charset="0"/>
              </a:rPr>
              <a:t> o = (tr1 - tr2 + ts2 - ts1)/2?</a:t>
            </a:r>
            <a:endParaRPr lang="en-US" altLang="en-US" sz="4000">
              <a:latin typeface="Times New Roman" panose="02020603050405020304" pitchFamily="18" charset="0"/>
            </a:endParaRPr>
          </a:p>
        </p:txBody>
      </p:sp>
      <p:sp>
        <p:nvSpPr>
          <p:cNvPr id="57347" name="Content Placeholder 2">
            <a:extLst>
              <a:ext uri="{FF2B5EF4-FFF2-40B4-BE49-F238E27FC236}">
                <a16:creationId xmlns:a16="http://schemas.microsoft.com/office/drawing/2014/main" id="{EA6DF1D3-1B8C-BF6C-1357-64A24C3B52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504950"/>
            <a:ext cx="4800600" cy="3086100"/>
          </a:xfrm>
        </p:spPr>
        <p:txBody>
          <a:bodyPr/>
          <a:lstStyle/>
          <a:p>
            <a:r>
              <a:rPr lang="en-US" altLang="en-US" sz="1800" b="1" dirty="0"/>
              <a:t>Offset </a:t>
            </a:r>
            <a:r>
              <a:rPr lang="en-US" altLang="en-US" sz="1800" b="1" i="1" dirty="0"/>
              <a:t>o</a:t>
            </a:r>
            <a:r>
              <a:rPr lang="en-US" altLang="en-US" sz="1800" b="1" dirty="0"/>
              <a:t> = </a:t>
            </a:r>
            <a:r>
              <a:rPr lang="en-US" altLang="en-US" sz="1800" b="1" i="1" dirty="0"/>
              <a:t>(tr1 – tr2 + ts2 – ts1)/2</a:t>
            </a:r>
            <a:endParaRPr lang="en-US" altLang="en-US" sz="1800" b="1" dirty="0"/>
          </a:p>
          <a:p>
            <a:r>
              <a:rPr lang="en-US" altLang="en-US" sz="1800" b="1" dirty="0"/>
              <a:t>Let’s calculate the error</a:t>
            </a:r>
          </a:p>
          <a:p>
            <a:r>
              <a:rPr lang="en-US" altLang="en-US" sz="1800" b="1" dirty="0"/>
              <a:t>Suppose real offset is </a:t>
            </a:r>
            <a:r>
              <a:rPr lang="en-US" altLang="en-US" sz="1800" b="1" i="1" dirty="0" err="1"/>
              <a:t>oreal</a:t>
            </a:r>
            <a:endParaRPr lang="en-US" altLang="en-US" sz="1800" b="1" i="1" dirty="0"/>
          </a:p>
          <a:p>
            <a:pPr lvl="1"/>
            <a:r>
              <a:rPr lang="en-US" altLang="en-US" sz="1800" dirty="0"/>
              <a:t>Child is ahead of parent by </a:t>
            </a:r>
            <a:r>
              <a:rPr lang="en-US" altLang="en-US" sz="1800" i="1" dirty="0" err="1"/>
              <a:t>oreal</a:t>
            </a:r>
            <a:endParaRPr lang="en-US" altLang="en-US" sz="1800" i="1" dirty="0"/>
          </a:p>
          <a:p>
            <a:pPr lvl="1"/>
            <a:r>
              <a:rPr lang="en-US" altLang="en-US" sz="1800" dirty="0"/>
              <a:t>Parent is ahead of child by -</a:t>
            </a:r>
            <a:r>
              <a:rPr lang="en-US" altLang="en-US" sz="1800" i="1" dirty="0" err="1"/>
              <a:t>oreal</a:t>
            </a:r>
            <a:endParaRPr lang="en-US" altLang="en-US" sz="1800" dirty="0"/>
          </a:p>
          <a:p>
            <a:r>
              <a:rPr lang="en-US" altLang="en-US" sz="1800" b="1" dirty="0"/>
              <a:t>Suppose one-way latency of Message 1 is </a:t>
            </a:r>
            <a:r>
              <a:rPr lang="en-US" altLang="en-US" sz="1800" b="1" i="1" dirty="0"/>
              <a:t>L1</a:t>
            </a:r>
            <a:r>
              <a:rPr lang="en-US" altLang="en-US" sz="1800" b="1" dirty="0"/>
              <a:t> (</a:t>
            </a:r>
            <a:r>
              <a:rPr lang="en-US" altLang="en-US" sz="1800" b="1" i="1" dirty="0"/>
              <a:t>L2 </a:t>
            </a:r>
            <a:r>
              <a:rPr lang="en-US" altLang="en-US" sz="1800" b="1" dirty="0"/>
              <a:t>for Message 2)</a:t>
            </a:r>
          </a:p>
          <a:p>
            <a:r>
              <a:rPr lang="en-US" altLang="en-US" sz="1800" b="1" dirty="0"/>
              <a:t>No one knows </a:t>
            </a:r>
            <a:r>
              <a:rPr lang="en-US" altLang="en-US" sz="1800" b="1" i="1" dirty="0"/>
              <a:t>L1</a:t>
            </a:r>
            <a:r>
              <a:rPr lang="en-US" altLang="en-US" sz="1800" b="1" dirty="0"/>
              <a:t> or </a:t>
            </a:r>
            <a:r>
              <a:rPr lang="en-US" altLang="en-US" sz="1800" b="1" i="1" dirty="0"/>
              <a:t>L2</a:t>
            </a:r>
            <a:r>
              <a:rPr lang="en-US" altLang="en-US" sz="1800" b="1" dirty="0"/>
              <a:t>!</a:t>
            </a:r>
          </a:p>
          <a:p>
            <a:r>
              <a:rPr lang="en-US" altLang="en-US" sz="1800" b="1" dirty="0"/>
              <a:t>Then </a:t>
            </a:r>
          </a:p>
          <a:p>
            <a:pPr lvl="1">
              <a:buFontTx/>
              <a:buNone/>
            </a:pPr>
            <a:r>
              <a:rPr lang="en-US" altLang="en-US" sz="1800" i="1" dirty="0"/>
              <a:t>tr1 = ts1 + L1 + </a:t>
            </a:r>
            <a:r>
              <a:rPr lang="en-US" altLang="en-US" sz="1800" i="1" dirty="0" err="1"/>
              <a:t>oreal</a:t>
            </a:r>
            <a:endParaRPr lang="en-US" altLang="en-US" sz="1800" i="1" dirty="0"/>
          </a:p>
          <a:p>
            <a:pPr lvl="1">
              <a:buFontTx/>
              <a:buNone/>
            </a:pPr>
            <a:r>
              <a:rPr lang="en-US" altLang="en-US" sz="1800" i="1" dirty="0"/>
              <a:t>tr2 = ts2 + L2 – </a:t>
            </a:r>
            <a:r>
              <a:rPr lang="en-US" altLang="en-US" sz="1800" i="1" dirty="0" err="1"/>
              <a:t>oreal</a:t>
            </a:r>
            <a:r>
              <a:rPr lang="en-US" altLang="en-US" sz="1800" i="1" dirty="0"/>
              <a:t> </a:t>
            </a:r>
          </a:p>
          <a:p>
            <a:pPr lvl="1"/>
            <a:endParaRPr lang="en-US" altLang="en-US" sz="1800" dirty="0"/>
          </a:p>
        </p:txBody>
      </p:sp>
      <p:sp>
        <p:nvSpPr>
          <p:cNvPr id="57348" name="Slide Number Placeholder 1">
            <a:extLst>
              <a:ext uri="{FF2B5EF4-FFF2-40B4-BE49-F238E27FC236}">
                <a16:creationId xmlns:a16="http://schemas.microsoft.com/office/drawing/2014/main" id="{D8F4BE0B-F411-98C1-5A07-FD32BA2E0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81550"/>
            <a:ext cx="2133600" cy="2746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A373034-D61E-4DD4-9507-F96444E9714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>
            <a:extLst>
              <a:ext uri="{FF2B5EF4-FFF2-40B4-BE49-F238E27FC236}">
                <a16:creationId xmlns:a16="http://schemas.microsoft.com/office/drawing/2014/main" id="{975F75E1-5FC1-A490-EA37-1568391F96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85750"/>
            <a:ext cx="80772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Why</a:t>
            </a:r>
            <a:r>
              <a:rPr lang="en-US" altLang="en-US" sz="4000">
                <a:solidFill>
                  <a:schemeClr val="bg1"/>
                </a:solidFill>
                <a:latin typeface="Whitney-Black" pitchFamily="50" charset="0"/>
              </a:rPr>
              <a:t> o = (tr1 - tr2 + ts2 - ts1)/2? (2)</a:t>
            </a:r>
            <a:endParaRPr lang="en-US" altLang="en-US" sz="4000">
              <a:latin typeface="Times New Roman" panose="02020603050405020304" pitchFamily="18" charset="0"/>
            </a:endParaRPr>
          </a:p>
        </p:txBody>
      </p:sp>
      <p:sp>
        <p:nvSpPr>
          <p:cNvPr id="59395" name="Content Placeholder 2">
            <a:extLst>
              <a:ext uri="{FF2B5EF4-FFF2-40B4-BE49-F238E27FC236}">
                <a16:creationId xmlns:a16="http://schemas.microsoft.com/office/drawing/2014/main" id="{8F02712F-281A-00AD-E8A7-057925BD1A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4953000" cy="3086100"/>
          </a:xfrm>
        </p:spPr>
        <p:txBody>
          <a:bodyPr/>
          <a:lstStyle/>
          <a:p>
            <a:r>
              <a:rPr lang="en-US" altLang="en-US" sz="1800" b="1"/>
              <a:t>Then </a:t>
            </a:r>
          </a:p>
          <a:p>
            <a:pPr marL="457200" lvl="1" indent="0">
              <a:buFontTx/>
              <a:buNone/>
            </a:pPr>
            <a:r>
              <a:rPr lang="en-US" altLang="en-US" sz="1800" i="1"/>
              <a:t>tr1 = ts1 + L1 + oreal</a:t>
            </a:r>
          </a:p>
          <a:p>
            <a:pPr marL="457200" lvl="1" indent="0">
              <a:buFontTx/>
              <a:buNone/>
            </a:pPr>
            <a:r>
              <a:rPr lang="en-US" altLang="en-US" sz="1800" i="1"/>
              <a:t>tr2 = ts2 + L2 – oreal </a:t>
            </a:r>
          </a:p>
          <a:p>
            <a:r>
              <a:rPr lang="en-US" altLang="en-US" sz="1800" b="1"/>
              <a:t>Subtracting second equation from the first</a:t>
            </a:r>
          </a:p>
          <a:p>
            <a:pPr marL="457200" lvl="1" indent="0">
              <a:buFontTx/>
              <a:buNone/>
            </a:pPr>
            <a:r>
              <a:rPr lang="en-US" altLang="en-US" sz="1800" i="1"/>
              <a:t>oreal = (tr1 – tr2 + ts2 – ts1)/2 + (L2 – L1)/2 =&gt; oreal = o + (L2 – L1)/2 </a:t>
            </a:r>
          </a:p>
          <a:p>
            <a:pPr marL="457200" lvl="1" indent="0">
              <a:buFontTx/>
              <a:buNone/>
            </a:pPr>
            <a:r>
              <a:rPr lang="en-US" altLang="en-US" sz="1800" i="1"/>
              <a:t>=&gt; |oreal – o</a:t>
            </a:r>
            <a:r>
              <a:rPr lang="en-US" altLang="en-US" sz="1800"/>
              <a:t>|</a:t>
            </a:r>
            <a:r>
              <a:rPr lang="en-US" altLang="en-US" sz="1800" i="1"/>
              <a:t> &lt; </a:t>
            </a:r>
            <a:r>
              <a:rPr lang="en-US" altLang="en-US" sz="1800"/>
              <a:t>|(</a:t>
            </a:r>
            <a:r>
              <a:rPr lang="en-US" altLang="en-US" sz="1800" i="1"/>
              <a:t>L2 – L1)/2</a:t>
            </a:r>
            <a:r>
              <a:rPr lang="en-US" altLang="en-US" sz="1800"/>
              <a:t>| </a:t>
            </a:r>
            <a:r>
              <a:rPr lang="en-US" altLang="en-US" sz="1800" i="1"/>
              <a:t>&lt; </a:t>
            </a:r>
            <a:r>
              <a:rPr lang="en-US" altLang="en-US" sz="1800"/>
              <a:t>|(</a:t>
            </a:r>
            <a:r>
              <a:rPr lang="en-US" altLang="en-US" sz="1800" i="1"/>
              <a:t>L2 + L1)/2</a:t>
            </a:r>
            <a:r>
              <a:rPr lang="en-US" altLang="en-US" sz="1800"/>
              <a:t>| </a:t>
            </a:r>
            <a:r>
              <a:rPr lang="en-US" altLang="en-US" sz="1800" i="1"/>
              <a:t> </a:t>
            </a:r>
          </a:p>
          <a:p>
            <a:pPr marL="457200" lvl="1" indent="0"/>
            <a:r>
              <a:rPr lang="en-US" altLang="en-US" sz="1800"/>
              <a:t> Thus, the error is bounded by the round-trip-time</a:t>
            </a:r>
          </a:p>
          <a:p>
            <a:pPr>
              <a:buFontTx/>
              <a:buNone/>
            </a:pPr>
            <a:r>
              <a:rPr lang="en-US" altLang="en-US" sz="1800"/>
              <a:t>     </a:t>
            </a:r>
          </a:p>
          <a:p>
            <a:pPr marL="457200" lvl="1" indent="0"/>
            <a:endParaRPr lang="en-US" altLang="en-US" sz="1800"/>
          </a:p>
        </p:txBody>
      </p:sp>
      <p:sp>
        <p:nvSpPr>
          <p:cNvPr id="59396" name="Slide Number Placeholder 1">
            <a:extLst>
              <a:ext uri="{FF2B5EF4-FFF2-40B4-BE49-F238E27FC236}">
                <a16:creationId xmlns:a16="http://schemas.microsoft.com/office/drawing/2014/main" id="{BC366ECF-C3B0-BE2C-52CD-76F72810D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F7F3615-7208-4331-B438-733287EB129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0A4D1405-283D-2BE5-F47F-9821FAC375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8575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And yet…</a:t>
            </a:r>
            <a:endParaRPr lang="en-US" altLang="en-US">
              <a:latin typeface="Whitney-BlackSC" pitchFamily="1" charset="0"/>
            </a:endParaRPr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E9BA1F42-59DE-9469-A3EC-E0CAA5D09B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19250"/>
            <a:ext cx="7772400" cy="3086100"/>
          </a:xfrm>
        </p:spPr>
        <p:txBody>
          <a:bodyPr/>
          <a:lstStyle/>
          <a:p>
            <a:r>
              <a:rPr lang="en-US" altLang="en-US" sz="2000" b="1"/>
              <a:t>We still have a non-zero error!</a:t>
            </a:r>
          </a:p>
          <a:p>
            <a:r>
              <a:rPr lang="en-US" altLang="en-US" sz="2000" b="1"/>
              <a:t>We just can’t seem to get rid of error </a:t>
            </a:r>
          </a:p>
          <a:p>
            <a:pPr lvl="1"/>
            <a:r>
              <a:rPr lang="en-US" altLang="en-US" sz="2000"/>
              <a:t>Can’t, as long as message latencies are non-zero</a:t>
            </a:r>
          </a:p>
          <a:p>
            <a:r>
              <a:rPr lang="en-US" altLang="en-US" sz="2000" b="1"/>
              <a:t>Can we avoid synchronizing clocks altogether, and still be able to order events?</a:t>
            </a:r>
          </a:p>
        </p:txBody>
      </p:sp>
      <p:sp>
        <p:nvSpPr>
          <p:cNvPr id="61444" name="Slide Number Placeholder 1">
            <a:extLst>
              <a:ext uri="{FF2B5EF4-FFF2-40B4-BE49-F238E27FC236}">
                <a16:creationId xmlns:a16="http://schemas.microsoft.com/office/drawing/2014/main" id="{AC6E8150-9D08-87F1-0432-286017AAA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3FB75F-D599-4264-920F-43BAA70EC3C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>
            <a:extLst>
              <a:ext uri="{FF2B5EF4-FFF2-40B4-BE49-F238E27FC236}">
                <a16:creationId xmlns:a16="http://schemas.microsoft.com/office/drawing/2014/main" id="{799F0747-6E6D-D065-82B8-2D31D2404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>
                <a:solidFill>
                  <a:srgbClr val="FFFFFF"/>
                </a:solidFill>
                <a:latin typeface="Whitney-BlackSC" pitchFamily="1" charset="0"/>
              </a:rPr>
              <a:t>Lamport Timestamps</a:t>
            </a:r>
          </a:p>
        </p:txBody>
      </p:sp>
      <p:sp>
        <p:nvSpPr>
          <p:cNvPr id="63491" name="Content Placeholder 2">
            <a:extLst>
              <a:ext uri="{FF2B5EF4-FFF2-40B4-BE49-F238E27FC236}">
                <a16:creationId xmlns:a16="http://schemas.microsoft.com/office/drawing/2014/main" id="{7D31AC15-AF34-DEA5-7462-63237F21B2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3492" name="Slide Number Placeholder 1">
            <a:extLst>
              <a:ext uri="{FF2B5EF4-FFF2-40B4-BE49-F238E27FC236}">
                <a16:creationId xmlns:a16="http://schemas.microsoft.com/office/drawing/2014/main" id="{A05A20EF-77BE-2AE8-5A0F-10CBF354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F63F214-CC6C-41B7-966E-4641C63F593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>
            <a:extLst>
              <a:ext uri="{FF2B5EF4-FFF2-40B4-BE49-F238E27FC236}">
                <a16:creationId xmlns:a16="http://schemas.microsoft.com/office/drawing/2014/main" id="{66B00B3F-7D56-913F-2085-66D7449E75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42900"/>
            <a:ext cx="8458200" cy="857250"/>
          </a:xfrm>
        </p:spPr>
        <p:txBody>
          <a:bodyPr/>
          <a:lstStyle/>
          <a:p>
            <a:pPr algn="l"/>
            <a:r>
              <a:rPr lang="en-US" altLang="en-US" sz="3600">
                <a:solidFill>
                  <a:schemeClr val="bg1"/>
                </a:solidFill>
                <a:latin typeface="Whitney-BlackSC" pitchFamily="1" charset="0"/>
              </a:rPr>
              <a:t>Ordering Events in a Distributed System</a:t>
            </a:r>
            <a:endParaRPr lang="en-US" altLang="en-US" sz="3600">
              <a:latin typeface="Whitney-BlackSC" pitchFamily="1" charset="0"/>
            </a:endParaRPr>
          </a:p>
        </p:txBody>
      </p:sp>
      <p:sp>
        <p:nvSpPr>
          <p:cNvPr id="64515" name="Content Placeholder 2">
            <a:extLst>
              <a:ext uri="{FF2B5EF4-FFF2-40B4-BE49-F238E27FC236}">
                <a16:creationId xmlns:a16="http://schemas.microsoft.com/office/drawing/2014/main" id="{0B5B4C6E-6EE4-14B5-D40E-64EB23B2FE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04950"/>
            <a:ext cx="8229600" cy="1295400"/>
          </a:xfrm>
        </p:spPr>
        <p:txBody>
          <a:bodyPr/>
          <a:lstStyle/>
          <a:p>
            <a:r>
              <a:rPr lang="en-US" altLang="en-US" sz="1800" b="1"/>
              <a:t>To order events across processes, trying to sync clocks is one approach</a:t>
            </a:r>
          </a:p>
          <a:p>
            <a:r>
              <a:rPr lang="en-US" altLang="en-US" sz="1800" b="1"/>
              <a:t>What if we instead assigned timestamps to events that were not </a:t>
            </a:r>
            <a:r>
              <a:rPr lang="en-US" altLang="en-US" sz="1800" b="1" i="1"/>
              <a:t>absolute</a:t>
            </a:r>
            <a:r>
              <a:rPr lang="en-US" altLang="en-US" sz="1800" b="1"/>
              <a:t> time?</a:t>
            </a:r>
          </a:p>
        </p:txBody>
      </p:sp>
      <p:sp>
        <p:nvSpPr>
          <p:cNvPr id="64516" name="Rectangle 1">
            <a:extLst>
              <a:ext uri="{FF2B5EF4-FFF2-40B4-BE49-F238E27FC236}">
                <a16:creationId xmlns:a16="http://schemas.microsoft.com/office/drawing/2014/main" id="{586C9C47-B8ED-144A-0343-03814B515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190750"/>
            <a:ext cx="52578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 b="1" dirty="0"/>
              <a:t>As long as these timestamps obey </a:t>
            </a:r>
            <a:r>
              <a:rPr lang="en-US" altLang="en-US" sz="1800" b="1" i="1" dirty="0"/>
              <a:t>causality</a:t>
            </a:r>
            <a:r>
              <a:rPr lang="en-US" altLang="en-US" sz="1800" b="1" dirty="0"/>
              <a:t>, that would work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If an event A causally happens before another event B, then timestamp(A) &lt; timestamp(B)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Humans use causality all the time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E.g., I enter a house only after I unlock it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E.g., You receive a letter only after I send it</a:t>
            </a:r>
          </a:p>
        </p:txBody>
      </p:sp>
      <p:sp>
        <p:nvSpPr>
          <p:cNvPr id="64517" name="Slide Number Placeholder 1">
            <a:extLst>
              <a:ext uri="{FF2B5EF4-FFF2-40B4-BE49-F238E27FC236}">
                <a16:creationId xmlns:a16="http://schemas.microsoft.com/office/drawing/2014/main" id="{95BE881E-78DA-7756-A6C5-04175C577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09D6259-D69E-47C8-A583-B08857E052F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>
            <a:extLst>
              <a:ext uri="{FF2B5EF4-FFF2-40B4-BE49-F238E27FC236}">
                <a16:creationId xmlns:a16="http://schemas.microsoft.com/office/drawing/2014/main" id="{28229235-2F88-97E3-111A-FEA2FF9080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619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Logical (or Lamport) Ordering</a:t>
            </a:r>
            <a:endParaRPr lang="en-US" altLang="en-US" sz="4000">
              <a:latin typeface="Whitney-BlackSC" pitchFamily="1" charset="0"/>
            </a:endParaRPr>
          </a:p>
        </p:txBody>
      </p:sp>
      <p:sp>
        <p:nvSpPr>
          <p:cNvPr id="66563" name="Content Placeholder 2">
            <a:extLst>
              <a:ext uri="{FF2B5EF4-FFF2-40B4-BE49-F238E27FC236}">
                <a16:creationId xmlns:a16="http://schemas.microsoft.com/office/drawing/2014/main" id="{194B0D3E-A3D4-7E19-8E29-C756431E9B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619250"/>
            <a:ext cx="5486400" cy="3086100"/>
          </a:xfrm>
        </p:spPr>
        <p:txBody>
          <a:bodyPr/>
          <a:lstStyle/>
          <a:p>
            <a:r>
              <a:rPr lang="en-US" altLang="en-US" sz="2000"/>
              <a:t>Proposed by Leslie Lamport in the 1970s</a:t>
            </a:r>
          </a:p>
          <a:p>
            <a:r>
              <a:rPr lang="en-US" altLang="en-US" sz="2000"/>
              <a:t>Used in almost all distributed systems since then</a:t>
            </a:r>
          </a:p>
          <a:p>
            <a:r>
              <a:rPr lang="en-US" altLang="en-US" sz="2000"/>
              <a:t>Almost all cloud computing systems use some form of logical ordering of events</a:t>
            </a:r>
          </a:p>
        </p:txBody>
      </p:sp>
      <p:sp>
        <p:nvSpPr>
          <p:cNvPr id="66564" name="Slide Number Placeholder 1">
            <a:extLst>
              <a:ext uri="{FF2B5EF4-FFF2-40B4-BE49-F238E27FC236}">
                <a16:creationId xmlns:a16="http://schemas.microsoft.com/office/drawing/2014/main" id="{15356B4B-7514-2FC0-29A8-938D947C4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E10D64-8A4B-4E03-B025-3F17461DB2C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8DBB173D-5045-5432-DE64-5590FC5C4C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85750"/>
            <a:ext cx="86868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Logical (or Lamport) Ordering(2)</a:t>
            </a:r>
            <a:endParaRPr lang="en-US" altLang="en-US" sz="4000">
              <a:latin typeface="Whitney-BlackSC" pitchFamily="1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9DD5C-1D0F-CD2A-60DE-25C1E41D6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5900"/>
            <a:ext cx="7772400" cy="3086100"/>
          </a:xfrm>
        </p:spPr>
        <p:txBody>
          <a:bodyPr/>
          <a:lstStyle/>
          <a:p>
            <a:pPr>
              <a:defRPr/>
            </a:pPr>
            <a:r>
              <a:rPr lang="en-US" sz="1600" dirty="0">
                <a:latin typeface="+mj-lt"/>
                <a:ea typeface="ＭＳ Ｐゴシック" charset="0"/>
                <a:cs typeface="ＭＳ Ｐゴシック" charset="0"/>
              </a:rPr>
              <a:t>Define a logical relation 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  <a:cs typeface="ＭＳ Ｐゴシック" charset="0"/>
              </a:rPr>
              <a:t>Happens-Before  </a:t>
            </a:r>
            <a:r>
              <a:rPr lang="en-US" sz="1600" dirty="0">
                <a:latin typeface="+mj-lt"/>
                <a:ea typeface="ＭＳ Ｐゴシック" charset="0"/>
                <a:cs typeface="ＭＳ Ｐゴシック" charset="0"/>
              </a:rPr>
              <a:t>among pairs of events</a:t>
            </a:r>
          </a:p>
          <a:p>
            <a:pPr>
              <a:defRPr/>
            </a:pPr>
            <a:r>
              <a:rPr lang="en-US" sz="1600" dirty="0">
                <a:solidFill>
                  <a:srgbClr val="0000FF"/>
                </a:solidFill>
                <a:latin typeface="+mj-lt"/>
                <a:ea typeface="ＭＳ Ｐゴシック" charset="0"/>
                <a:cs typeface="ＭＳ Ｐゴシック" charset="0"/>
              </a:rPr>
              <a:t>Happens-Before </a:t>
            </a:r>
            <a:r>
              <a:rPr lang="en-US" sz="1600" dirty="0">
                <a:solidFill>
                  <a:schemeClr val="tx2"/>
                </a:solidFill>
                <a:latin typeface="+mj-lt"/>
                <a:ea typeface="ＭＳ Ｐゴシック" charset="0"/>
                <a:cs typeface="ＭＳ Ｐゴシック" charset="0"/>
              </a:rPr>
              <a:t>denoted as 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  <a:sym typeface="Symbol" charset="0"/>
              </a:rPr>
              <a:t></a:t>
            </a:r>
            <a:endParaRPr lang="en-US" sz="1600" dirty="0">
              <a:latin typeface="+mj-lt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1600" dirty="0">
                <a:latin typeface="+mj-lt"/>
                <a:ea typeface="ＭＳ Ｐゴシック" charset="0"/>
                <a:cs typeface="ＭＳ Ｐゴシック" charset="0"/>
              </a:rPr>
              <a:t>Three rules</a:t>
            </a:r>
          </a:p>
          <a:p>
            <a:pPr>
              <a:buFont typeface="+mj-lt"/>
              <a:buAutoNum type="arabicPeriod"/>
              <a:defRPr/>
            </a:pPr>
            <a:r>
              <a:rPr lang="en-US" sz="1600" dirty="0">
                <a:latin typeface="+mj-lt"/>
                <a:ea typeface="ＭＳ Ｐゴシック" charset="0"/>
              </a:rPr>
              <a:t>On the same process:</a:t>
            </a:r>
            <a:r>
              <a:rPr lang="en-US" sz="1600" dirty="0">
                <a:solidFill>
                  <a:schemeClr val="hlink"/>
                </a:solidFill>
                <a:latin typeface="+mj-lt"/>
                <a:ea typeface="ＭＳ Ｐゴシック" charset="0"/>
              </a:rPr>
              <a:t> 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</a:rPr>
              <a:t>a 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  <a:sym typeface="Symbol" charset="0"/>
              </a:rPr>
              <a:t>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</a:rPr>
              <a:t> b</a:t>
            </a:r>
            <a:r>
              <a:rPr lang="en-US" sz="1600" dirty="0">
                <a:solidFill>
                  <a:srgbClr val="0000FF"/>
                </a:solidFill>
                <a:latin typeface="+mj-lt"/>
                <a:ea typeface="ＭＳ Ｐゴシック" charset="0"/>
              </a:rPr>
              <a:t>, if 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</a:rPr>
              <a:t>time(a) &lt; time(b)</a:t>
            </a:r>
            <a:r>
              <a:rPr lang="en-US" sz="1600" dirty="0">
                <a:solidFill>
                  <a:srgbClr val="0000FF"/>
                </a:solidFill>
                <a:latin typeface="+mj-lt"/>
                <a:ea typeface="ＭＳ Ｐゴシック" charset="0"/>
              </a:rPr>
              <a:t> </a:t>
            </a:r>
            <a:r>
              <a:rPr lang="en-US" sz="1600" dirty="0">
                <a:latin typeface="+mj-lt"/>
                <a:ea typeface="ＭＳ Ｐゴシック" charset="0"/>
              </a:rPr>
              <a:t>(using the local clock)</a:t>
            </a:r>
          </a:p>
          <a:p>
            <a:pPr>
              <a:buFont typeface="+mj-lt"/>
              <a:buAutoNum type="arabicPeriod"/>
              <a:defRPr/>
            </a:pPr>
            <a:r>
              <a:rPr lang="en-US" sz="1600" dirty="0">
                <a:latin typeface="+mj-lt"/>
                <a:ea typeface="ＭＳ Ｐゴシック" charset="0"/>
              </a:rPr>
              <a:t>If p1 sends </a:t>
            </a:r>
            <a:r>
              <a:rPr lang="en-US" sz="1600" i="1" dirty="0">
                <a:latin typeface="+mj-lt"/>
                <a:ea typeface="ＭＳ Ｐゴシック" charset="0"/>
              </a:rPr>
              <a:t>m</a:t>
            </a:r>
            <a:r>
              <a:rPr lang="en-US" sz="1600" dirty="0">
                <a:latin typeface="+mj-lt"/>
                <a:ea typeface="ＭＳ Ｐゴシック" charset="0"/>
              </a:rPr>
              <a:t> to p2:</a:t>
            </a:r>
            <a:r>
              <a:rPr lang="en-US" sz="1600" dirty="0">
                <a:solidFill>
                  <a:schemeClr val="hlink"/>
                </a:solidFill>
                <a:latin typeface="+mj-lt"/>
                <a:ea typeface="ＭＳ Ｐゴシック" charset="0"/>
              </a:rPr>
              <a:t> 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</a:rPr>
              <a:t>send(m) 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  <a:sym typeface="Symbol" charset="0"/>
              </a:rPr>
              <a:t>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</a:rPr>
              <a:t> receive(m)</a:t>
            </a:r>
            <a:endParaRPr lang="en-US" sz="1600" dirty="0">
              <a:latin typeface="+mj-lt"/>
              <a:ea typeface="ＭＳ Ｐゴシック" charset="0"/>
            </a:endParaRPr>
          </a:p>
          <a:p>
            <a:pPr>
              <a:buFont typeface="+mj-lt"/>
              <a:buAutoNum type="arabicPeriod"/>
              <a:defRPr/>
            </a:pPr>
            <a:r>
              <a:rPr lang="en-US" sz="1600" dirty="0">
                <a:solidFill>
                  <a:srgbClr val="0000FF"/>
                </a:solidFill>
                <a:latin typeface="+mj-lt"/>
                <a:ea typeface="ＭＳ Ｐゴシック" charset="0"/>
              </a:rPr>
              <a:t>(Transitivity) </a:t>
            </a:r>
            <a:r>
              <a:rPr lang="en-US" sz="1600" dirty="0">
                <a:latin typeface="+mj-lt"/>
                <a:ea typeface="ＭＳ Ｐゴシック" charset="0"/>
              </a:rPr>
              <a:t>If</a:t>
            </a:r>
            <a:r>
              <a:rPr lang="en-US" sz="1600" dirty="0">
                <a:solidFill>
                  <a:schemeClr val="hlink"/>
                </a:solidFill>
                <a:latin typeface="+mj-lt"/>
                <a:ea typeface="ＭＳ Ｐゴシック" charset="0"/>
              </a:rPr>
              <a:t> 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</a:rPr>
              <a:t>a 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  <a:sym typeface="Symbol" charset="0"/>
              </a:rPr>
              <a:t>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</a:rPr>
              <a:t> b and  b 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  <a:sym typeface="Symbol" charset="0"/>
              </a:rPr>
              <a:t>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</a:rPr>
              <a:t> c</a:t>
            </a:r>
            <a:r>
              <a:rPr lang="en-US" sz="1600" dirty="0">
                <a:solidFill>
                  <a:schemeClr val="hlink"/>
                </a:solidFill>
                <a:latin typeface="+mj-lt"/>
                <a:ea typeface="ＭＳ Ｐゴシック" charset="0"/>
              </a:rPr>
              <a:t> </a:t>
            </a:r>
            <a:r>
              <a:rPr lang="en-US" sz="1600" dirty="0">
                <a:latin typeface="+mj-lt"/>
                <a:ea typeface="ＭＳ Ｐゴシック" charset="0"/>
                <a:sym typeface="Symbol" charset="0"/>
              </a:rPr>
              <a:t>then</a:t>
            </a:r>
            <a:r>
              <a:rPr lang="en-US" sz="1600" dirty="0">
                <a:solidFill>
                  <a:schemeClr val="hlink"/>
                </a:solidFill>
                <a:latin typeface="+mj-lt"/>
                <a:ea typeface="ＭＳ Ｐゴシック" charset="0"/>
                <a:sym typeface="Symbol" charset="0"/>
              </a:rPr>
              <a:t>  </a:t>
            </a:r>
            <a:r>
              <a:rPr lang="en-US" sz="1600" i="1" dirty="0">
                <a:solidFill>
                  <a:srgbClr val="0000FF"/>
                </a:solidFill>
                <a:latin typeface="+mj-lt"/>
                <a:ea typeface="ＭＳ Ｐゴシック" charset="0"/>
                <a:sym typeface="Symbol" charset="0"/>
              </a:rPr>
              <a:t>a  c</a:t>
            </a:r>
          </a:p>
          <a:p>
            <a:pPr>
              <a:defRPr/>
            </a:pPr>
            <a:r>
              <a:rPr lang="en-US" sz="1800" dirty="0">
                <a:latin typeface="+mj-lt"/>
                <a:ea typeface="ＭＳ Ｐゴシック" charset="0"/>
                <a:sym typeface="Symbol" charset="0"/>
              </a:rPr>
              <a:t>Creates a </a:t>
            </a:r>
            <a:r>
              <a:rPr lang="en-US" sz="1800" i="1" dirty="0">
                <a:latin typeface="+mj-lt"/>
                <a:ea typeface="ＭＳ Ｐゴシック" charset="0"/>
                <a:sym typeface="Symbol" charset="0"/>
              </a:rPr>
              <a:t>partial order</a:t>
            </a:r>
            <a:r>
              <a:rPr lang="en-US" sz="1800" dirty="0">
                <a:latin typeface="+mj-lt"/>
                <a:ea typeface="ＭＳ Ｐゴシック" charset="0"/>
                <a:sym typeface="Symbol" charset="0"/>
              </a:rPr>
              <a:t> among events</a:t>
            </a:r>
          </a:p>
          <a:p>
            <a:pPr lvl="1">
              <a:defRPr/>
            </a:pPr>
            <a:r>
              <a:rPr lang="en-US" sz="1800" dirty="0">
                <a:latin typeface="+mj-lt"/>
                <a:ea typeface="ＭＳ Ｐゴシック" charset="0"/>
                <a:sym typeface="Symbol" charset="0"/>
              </a:rPr>
              <a:t>Not all events related to each other via </a:t>
            </a:r>
            <a:r>
              <a:rPr lang="en-US" sz="1800" dirty="0">
                <a:solidFill>
                  <a:srgbClr val="0000FF"/>
                </a:solidFill>
                <a:latin typeface="+mj-lt"/>
                <a:ea typeface="ＭＳ Ｐゴシック" charset="0"/>
                <a:cs typeface="ＭＳ Ｐゴシック" charset="0"/>
                <a:sym typeface="Symbol" charset="0"/>
              </a:rPr>
              <a:t></a:t>
            </a:r>
            <a:endParaRPr lang="en-US" sz="1800" dirty="0">
              <a:latin typeface="+mj-lt"/>
              <a:ea typeface="ＭＳ Ｐゴシック" charset="0"/>
            </a:endParaRPr>
          </a:p>
          <a:p>
            <a:pPr marL="800100" lvl="1" indent="-342900">
              <a:buClr>
                <a:schemeClr val="hlink"/>
              </a:buClr>
              <a:buSzPct val="120000"/>
              <a:buFont typeface="Wingdings" charset="0"/>
              <a:buChar char="q"/>
              <a:defRPr/>
            </a:pPr>
            <a:endParaRPr lang="en-US" sz="1800" dirty="0">
              <a:latin typeface="Arial" charset="0"/>
              <a:ea typeface="ＭＳ Ｐゴシック" charset="0"/>
            </a:endParaRPr>
          </a:p>
          <a:p>
            <a:pPr>
              <a:defRPr/>
            </a:pPr>
            <a:endParaRPr lang="en-US" sz="1800" dirty="0">
              <a:ea typeface="ＭＳ Ｐゴシック" pitchFamily="-111" charset="-128"/>
            </a:endParaRPr>
          </a:p>
          <a:p>
            <a:pPr>
              <a:defRPr/>
            </a:pPr>
            <a:endParaRPr lang="en-US" sz="1800" dirty="0">
              <a:ea typeface="ＭＳ Ｐゴシック" pitchFamily="-111" charset="-128"/>
            </a:endParaRPr>
          </a:p>
        </p:txBody>
      </p:sp>
      <p:sp>
        <p:nvSpPr>
          <p:cNvPr id="68612" name="Slide Number Placeholder 1">
            <a:extLst>
              <a:ext uri="{FF2B5EF4-FFF2-40B4-BE49-F238E27FC236}">
                <a16:creationId xmlns:a16="http://schemas.microsoft.com/office/drawing/2014/main" id="{E550D9DC-777A-7FE7-E746-DAF36844B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C94E366-2033-483C-90B7-8CBA0F45449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>
            <a:extLst>
              <a:ext uri="{FF2B5EF4-FFF2-40B4-BE49-F238E27FC236}">
                <a16:creationId xmlns:a16="http://schemas.microsoft.com/office/drawing/2014/main" id="{D8E62928-7833-BDBE-96E2-8B3CC5BBDD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0955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Example</a:t>
            </a:r>
            <a:endParaRPr lang="en-US" altLang="en-US">
              <a:latin typeface="Whitney-BlackSC" pitchFamily="1" charset="0"/>
            </a:endParaRPr>
          </a:p>
        </p:txBody>
      </p:sp>
      <p:grpSp>
        <p:nvGrpSpPr>
          <p:cNvPr id="70659" name="Group 41">
            <a:extLst>
              <a:ext uri="{FF2B5EF4-FFF2-40B4-BE49-F238E27FC236}">
                <a16:creationId xmlns:a16="http://schemas.microsoft.com/office/drawing/2014/main" id="{F007A6C9-1E85-4FA4-C3CF-1969CF41C92E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430747B2-2FA8-3CE7-D907-AEA2BAF17AB3}"/>
                </a:ext>
              </a:extLst>
            </p:cNvPr>
            <p:cNvCxnSpPr/>
            <p:nvPr/>
          </p:nvCxnSpPr>
          <p:spPr>
            <a:xfrm>
              <a:off x="914400" y="205738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7228EC1-4C15-8A71-D776-05DF94438FA6}"/>
                </a:ext>
              </a:extLst>
            </p:cNvPr>
            <p:cNvCxnSpPr/>
            <p:nvPr/>
          </p:nvCxnSpPr>
          <p:spPr>
            <a:xfrm>
              <a:off x="914400" y="3505059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66" name="TextBox 6">
              <a:extLst>
                <a:ext uri="{FF2B5EF4-FFF2-40B4-BE49-F238E27FC236}">
                  <a16:creationId xmlns:a16="http://schemas.microsoft.com/office/drawing/2014/main" id="{C32FA892-B8F8-09DB-841D-6B54E2C23D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987B7562-9620-9652-7DA9-8757F70B2619}"/>
                </a:ext>
              </a:extLst>
            </p:cNvPr>
            <p:cNvCxnSpPr/>
            <p:nvPr/>
          </p:nvCxnSpPr>
          <p:spPr>
            <a:xfrm>
              <a:off x="7239000" y="2057381"/>
              <a:ext cx="914400" cy="28953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68" name="TextBox 9">
              <a:extLst>
                <a:ext uri="{FF2B5EF4-FFF2-40B4-BE49-F238E27FC236}">
                  <a16:creationId xmlns:a16="http://schemas.microsoft.com/office/drawing/2014/main" id="{623EF3D4-5544-DD3D-E625-61E0B1DFE5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0ACA29A-9C37-A364-F7D6-309EFA36264D}"/>
                </a:ext>
              </a:extLst>
            </p:cNvPr>
            <p:cNvCxnSpPr/>
            <p:nvPr/>
          </p:nvCxnSpPr>
          <p:spPr>
            <a:xfrm flipV="1">
              <a:off x="2362200" y="3505059"/>
              <a:ext cx="1295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70" name="TextBox 13">
              <a:extLst>
                <a:ext uri="{FF2B5EF4-FFF2-40B4-BE49-F238E27FC236}">
                  <a16:creationId xmlns:a16="http://schemas.microsoft.com/office/drawing/2014/main" id="{EC81A4F9-BF86-87ED-B931-D66C1EB5B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334000"/>
              <a:ext cx="245772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4D2AABDD-A0A7-6513-E8DF-BC586339751A}"/>
                </a:ext>
              </a:extLst>
            </p:cNvPr>
            <p:cNvCxnSpPr/>
            <p:nvPr/>
          </p:nvCxnSpPr>
          <p:spPr>
            <a:xfrm>
              <a:off x="3429000" y="2057381"/>
              <a:ext cx="1676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CE0C555-9317-5641-F116-833FA89EBB76}"/>
                </a:ext>
              </a:extLst>
            </p:cNvPr>
            <p:cNvCxnSpPr/>
            <p:nvPr/>
          </p:nvCxnSpPr>
          <p:spPr>
            <a:xfrm flipV="1">
              <a:off x="6096000" y="2057381"/>
              <a:ext cx="517525" cy="144344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73" name="TextBox 24">
              <a:extLst>
                <a:ext uri="{FF2B5EF4-FFF2-40B4-BE49-F238E27FC236}">
                  <a16:creationId xmlns:a16="http://schemas.microsoft.com/office/drawing/2014/main" id="{8EE24C40-545A-55E1-FE6D-886D223078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141B7FF4-EC86-EA5F-2B0B-CC8B88B5ED88}"/>
                </a:ext>
              </a:extLst>
            </p:cNvPr>
            <p:cNvCxnSpPr/>
            <p:nvPr/>
          </p:nvCxnSpPr>
          <p:spPr>
            <a:xfrm>
              <a:off x="990600" y="4952737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75" name="TextBox 26">
              <a:extLst>
                <a:ext uri="{FF2B5EF4-FFF2-40B4-BE49-F238E27FC236}">
                  <a16:creationId xmlns:a16="http://schemas.microsoft.com/office/drawing/2014/main" id="{AC19CDC5-EB6D-4C74-A33E-3FAFD67BEB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9C8EE44C-4A0B-9607-4D4D-57D91EB6AAB8}"/>
                </a:ext>
              </a:extLst>
            </p:cNvPr>
            <p:cNvSpPr/>
            <p:nvPr/>
          </p:nvSpPr>
          <p:spPr>
            <a:xfrm>
              <a:off x="1447800" y="1966372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0398453-E077-B1D8-4D5C-33EEB4EC8C82}"/>
                </a:ext>
              </a:extLst>
            </p:cNvPr>
            <p:cNvSpPr/>
            <p:nvPr/>
          </p:nvSpPr>
          <p:spPr>
            <a:xfrm>
              <a:off x="4876800" y="1981187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6D630AE-5D8C-C90E-3B2E-B3D3998AA354}"/>
                </a:ext>
              </a:extLst>
            </p:cNvPr>
            <p:cNvSpPr/>
            <p:nvPr/>
          </p:nvSpPr>
          <p:spPr>
            <a:xfrm>
              <a:off x="5029200" y="4876544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A3A6F21-4E20-947E-EA2E-E0346E7ADE94}"/>
                </a:ext>
              </a:extLst>
            </p:cNvPr>
            <p:cNvSpPr/>
            <p:nvPr/>
          </p:nvSpPr>
          <p:spPr>
            <a:xfrm>
              <a:off x="5181600" y="548609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1D619FAF-8EE1-895A-18BE-00148068355E}"/>
                </a:ext>
              </a:extLst>
            </p:cNvPr>
            <p:cNvCxnSpPr/>
            <p:nvPr/>
          </p:nvCxnSpPr>
          <p:spPr>
            <a:xfrm>
              <a:off x="5105400" y="6171835"/>
              <a:ext cx="609600" cy="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81" name="TextBox 39">
              <a:extLst>
                <a:ext uri="{FF2B5EF4-FFF2-40B4-BE49-F238E27FC236}">
                  <a16:creationId xmlns:a16="http://schemas.microsoft.com/office/drawing/2014/main" id="{F87812B3-69A0-CB65-671D-7B80476AAF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5943600"/>
              <a:ext cx="12618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Message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0F2EED1-91FA-0D93-98BB-343DD699C771}"/>
                </a:ext>
              </a:extLst>
            </p:cNvPr>
            <p:cNvSpPr/>
            <p:nvPr/>
          </p:nvSpPr>
          <p:spPr>
            <a:xfrm>
              <a:off x="4876800" y="5333705"/>
              <a:ext cx="3429000" cy="11429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70660" name="TextBox 28">
            <a:extLst>
              <a:ext uri="{FF2B5EF4-FFF2-40B4-BE49-F238E27FC236}">
                <a16:creationId xmlns:a16="http://schemas.microsoft.com/office/drawing/2014/main" id="{5F5F63F0-53B7-DF54-EFA2-C2F005FE1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143000"/>
            <a:ext cx="693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                      B               C                   D        E                          		</a:t>
            </a:r>
          </a:p>
        </p:txBody>
      </p:sp>
      <p:sp>
        <p:nvSpPr>
          <p:cNvPr id="70661" name="TextBox 29">
            <a:extLst>
              <a:ext uri="{FF2B5EF4-FFF2-40B4-BE49-F238E27FC236}">
                <a16:creationId xmlns:a16="http://schemas.microsoft.com/office/drawing/2014/main" id="{571C2E42-6975-C9BE-18A1-E5ACDA93C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25675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              E’                    F            G</a:t>
            </a:r>
          </a:p>
        </p:txBody>
      </p:sp>
      <p:sp>
        <p:nvSpPr>
          <p:cNvPr id="70662" name="TextBox 31">
            <a:extLst>
              <a:ext uri="{FF2B5EF4-FFF2-40B4-BE49-F238E27FC236}">
                <a16:creationId xmlns:a16="http://schemas.microsoft.com/office/drawing/2014/main" id="{79579907-699E-9D1C-F3DA-C2111A39A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147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H                                I                                          J</a:t>
            </a:r>
          </a:p>
        </p:txBody>
      </p:sp>
      <p:sp>
        <p:nvSpPr>
          <p:cNvPr id="70663" name="Slide Number Placeholder 1">
            <a:extLst>
              <a:ext uri="{FF2B5EF4-FFF2-40B4-BE49-F238E27FC236}">
                <a16:creationId xmlns:a16="http://schemas.microsoft.com/office/drawing/2014/main" id="{4140E5CD-3B71-327D-A315-8EF0915B3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45C201-615B-413E-A4FA-53693559D52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A8C68C31-79EF-B47F-F2E1-A4AA5D6C4A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28750"/>
            <a:ext cx="6553200" cy="2971800"/>
          </a:xfrm>
        </p:spPr>
        <p:txBody>
          <a:bodyPr/>
          <a:lstStyle/>
          <a:p>
            <a:r>
              <a:rPr lang="en-US" altLang="en-US" sz="1800" b="1"/>
              <a:t>You want to catch a bus at 6.05 pm, but your watch is off by 15 minutes</a:t>
            </a:r>
          </a:p>
          <a:p>
            <a:pPr lvl="1"/>
            <a:r>
              <a:rPr lang="en-US" altLang="en-US" sz="1600"/>
              <a:t>What if your watch is Late by 15 minutes?</a:t>
            </a:r>
          </a:p>
          <a:p>
            <a:pPr lvl="2"/>
            <a:r>
              <a:rPr lang="en-US" altLang="en-US" sz="1600"/>
              <a:t>You’ll miss the bus! </a:t>
            </a:r>
          </a:p>
          <a:p>
            <a:pPr lvl="1"/>
            <a:r>
              <a:rPr lang="en-US" altLang="en-US" sz="1600"/>
              <a:t>What if your watch is Fast by 15 minutes?</a:t>
            </a:r>
          </a:p>
          <a:p>
            <a:pPr lvl="2"/>
            <a:r>
              <a:rPr lang="en-US" altLang="en-US" sz="1600"/>
              <a:t>You’ll end up unfairly waiting for a longer time than you intended</a:t>
            </a:r>
            <a:endParaRPr lang="en-US" altLang="en-US" sz="2000"/>
          </a:p>
          <a:p>
            <a:r>
              <a:rPr lang="en-US" altLang="en-US" sz="2000" b="1"/>
              <a:t>Time synchronization is required for both</a:t>
            </a:r>
          </a:p>
          <a:p>
            <a:pPr lvl="1"/>
            <a:r>
              <a:rPr lang="en-US" altLang="en-US" sz="2000">
                <a:solidFill>
                  <a:srgbClr val="0000FF"/>
                </a:solidFill>
              </a:rPr>
              <a:t>Correctness </a:t>
            </a:r>
          </a:p>
          <a:p>
            <a:pPr lvl="1"/>
            <a:r>
              <a:rPr lang="en-US" altLang="en-US" sz="2000">
                <a:solidFill>
                  <a:srgbClr val="0000FF"/>
                </a:solidFill>
              </a:rPr>
              <a:t>Fairness</a:t>
            </a:r>
          </a:p>
          <a:p>
            <a:pPr lvl="1"/>
            <a:endParaRPr lang="en-US" altLang="en-US" sz="2000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lvl="1"/>
            <a:endParaRPr lang="en-US" altLang="en-US" sz="200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endParaRPr lang="en-US" altLang="en-US" sz="280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41FC2F9-1D1D-DB84-49A1-90B198AD6052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Why Synchronization?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19460" name="Slide Number Placeholder 1">
            <a:extLst>
              <a:ext uri="{FF2B5EF4-FFF2-40B4-BE49-F238E27FC236}">
                <a16:creationId xmlns:a16="http://schemas.microsoft.com/office/drawing/2014/main" id="{AFE93B5C-FC1E-BEB5-5F92-5E0B8A31F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634CEF-D076-4CF7-8960-88ADBBCFE38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>
            <a:extLst>
              <a:ext uri="{FF2B5EF4-FFF2-40B4-BE49-F238E27FC236}">
                <a16:creationId xmlns:a16="http://schemas.microsoft.com/office/drawing/2014/main" id="{CA2C9654-947C-F81C-4ED2-5CB5FD1DB9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8575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Happens-Before</a:t>
            </a:r>
            <a:endParaRPr lang="en-US" altLang="en-US">
              <a:latin typeface="Whitney-BlackSC" pitchFamily="1" charset="0"/>
            </a:endParaRPr>
          </a:p>
        </p:txBody>
      </p:sp>
      <p:grpSp>
        <p:nvGrpSpPr>
          <p:cNvPr id="72707" name="Group 41">
            <a:extLst>
              <a:ext uri="{FF2B5EF4-FFF2-40B4-BE49-F238E27FC236}">
                <a16:creationId xmlns:a16="http://schemas.microsoft.com/office/drawing/2014/main" id="{E07A5E1D-EECD-E8B1-28A0-61B520F9F40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3FF106E8-6D2B-5E79-584D-2B21C6D298CF}"/>
                </a:ext>
              </a:extLst>
            </p:cNvPr>
            <p:cNvCxnSpPr/>
            <p:nvPr/>
          </p:nvCxnSpPr>
          <p:spPr>
            <a:xfrm>
              <a:off x="914400" y="205738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F8082BD-EA89-F2EB-5B2C-6B98E49EC4C4}"/>
                </a:ext>
              </a:extLst>
            </p:cNvPr>
            <p:cNvCxnSpPr/>
            <p:nvPr/>
          </p:nvCxnSpPr>
          <p:spPr>
            <a:xfrm>
              <a:off x="914400" y="3505059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14" name="TextBox 6">
              <a:extLst>
                <a:ext uri="{FF2B5EF4-FFF2-40B4-BE49-F238E27FC236}">
                  <a16:creationId xmlns:a16="http://schemas.microsoft.com/office/drawing/2014/main" id="{EEBBD16F-D4D5-5D72-B95A-8C60681986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F3475F7F-14D9-47F5-22B0-8D43AAF2284C}"/>
                </a:ext>
              </a:extLst>
            </p:cNvPr>
            <p:cNvCxnSpPr/>
            <p:nvPr/>
          </p:nvCxnSpPr>
          <p:spPr>
            <a:xfrm>
              <a:off x="7239000" y="2057381"/>
              <a:ext cx="914400" cy="28953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16" name="TextBox 9">
              <a:extLst>
                <a:ext uri="{FF2B5EF4-FFF2-40B4-BE49-F238E27FC236}">
                  <a16:creationId xmlns:a16="http://schemas.microsoft.com/office/drawing/2014/main" id="{6867BECA-2CEE-E8EC-8EFB-FBF7841090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00A51E66-AAC8-B53D-EC26-35C1660FB78E}"/>
                </a:ext>
              </a:extLst>
            </p:cNvPr>
            <p:cNvCxnSpPr/>
            <p:nvPr/>
          </p:nvCxnSpPr>
          <p:spPr>
            <a:xfrm flipV="1">
              <a:off x="2362200" y="3505059"/>
              <a:ext cx="1295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18" name="TextBox 13">
              <a:extLst>
                <a:ext uri="{FF2B5EF4-FFF2-40B4-BE49-F238E27FC236}">
                  <a16:creationId xmlns:a16="http://schemas.microsoft.com/office/drawing/2014/main" id="{11B1C6E6-E627-A6E2-CA25-18BBAFB2F4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334000"/>
              <a:ext cx="245772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97CF65C9-959D-0E2A-8445-5B8772DD8A2A}"/>
                </a:ext>
              </a:extLst>
            </p:cNvPr>
            <p:cNvCxnSpPr/>
            <p:nvPr/>
          </p:nvCxnSpPr>
          <p:spPr>
            <a:xfrm>
              <a:off x="3429000" y="2057381"/>
              <a:ext cx="1676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E202D7CC-80F9-B138-7AD4-9E4C26E8EDFE}"/>
                </a:ext>
              </a:extLst>
            </p:cNvPr>
            <p:cNvCxnSpPr/>
            <p:nvPr/>
          </p:nvCxnSpPr>
          <p:spPr>
            <a:xfrm flipV="1">
              <a:off x="6096000" y="2057381"/>
              <a:ext cx="517525" cy="144344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21" name="TextBox 24">
              <a:extLst>
                <a:ext uri="{FF2B5EF4-FFF2-40B4-BE49-F238E27FC236}">
                  <a16:creationId xmlns:a16="http://schemas.microsoft.com/office/drawing/2014/main" id="{C04F0226-8497-1C25-9F3D-014479932A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0E342D9F-2B26-2623-CE94-96CB36F55B66}"/>
                </a:ext>
              </a:extLst>
            </p:cNvPr>
            <p:cNvCxnSpPr/>
            <p:nvPr/>
          </p:nvCxnSpPr>
          <p:spPr>
            <a:xfrm>
              <a:off x="990600" y="4952737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23" name="TextBox 26">
              <a:extLst>
                <a:ext uri="{FF2B5EF4-FFF2-40B4-BE49-F238E27FC236}">
                  <a16:creationId xmlns:a16="http://schemas.microsoft.com/office/drawing/2014/main" id="{3811DB7C-484B-26AF-88C6-1609F1E929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591DA4C-22A0-A655-AEBF-993FCDF1BAF7}"/>
                </a:ext>
              </a:extLst>
            </p:cNvPr>
            <p:cNvSpPr/>
            <p:nvPr/>
          </p:nvSpPr>
          <p:spPr>
            <a:xfrm>
              <a:off x="1447800" y="1966372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3889DA4-B87C-730F-C045-BA0C8DBD3EFB}"/>
                </a:ext>
              </a:extLst>
            </p:cNvPr>
            <p:cNvSpPr/>
            <p:nvPr/>
          </p:nvSpPr>
          <p:spPr>
            <a:xfrm>
              <a:off x="4876800" y="1981187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63703C0-37E1-07C1-4292-85538B68D557}"/>
                </a:ext>
              </a:extLst>
            </p:cNvPr>
            <p:cNvSpPr/>
            <p:nvPr/>
          </p:nvSpPr>
          <p:spPr>
            <a:xfrm>
              <a:off x="5029200" y="4876544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A96F3BD-821A-7B00-26CB-AD95391F5B36}"/>
                </a:ext>
              </a:extLst>
            </p:cNvPr>
            <p:cNvSpPr/>
            <p:nvPr/>
          </p:nvSpPr>
          <p:spPr>
            <a:xfrm>
              <a:off x="5181600" y="548609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692BA9CE-CB43-7731-DC36-22BECD5E4DBE}"/>
                </a:ext>
              </a:extLst>
            </p:cNvPr>
            <p:cNvCxnSpPr/>
            <p:nvPr/>
          </p:nvCxnSpPr>
          <p:spPr>
            <a:xfrm>
              <a:off x="5105400" y="6171835"/>
              <a:ext cx="609600" cy="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29" name="TextBox 39">
              <a:extLst>
                <a:ext uri="{FF2B5EF4-FFF2-40B4-BE49-F238E27FC236}">
                  <a16:creationId xmlns:a16="http://schemas.microsoft.com/office/drawing/2014/main" id="{A09DF271-25D7-0AFA-7910-96B42FFA48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5943600"/>
              <a:ext cx="12618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Message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681261F-3895-362A-67C0-A1295AAE1C79}"/>
                </a:ext>
              </a:extLst>
            </p:cNvPr>
            <p:cNvSpPr/>
            <p:nvPr/>
          </p:nvSpPr>
          <p:spPr>
            <a:xfrm>
              <a:off x="4876800" y="5333705"/>
              <a:ext cx="3429000" cy="11429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72708" name="TextBox 3">
            <a:extLst>
              <a:ext uri="{FF2B5EF4-FFF2-40B4-BE49-F238E27FC236}">
                <a16:creationId xmlns:a16="http://schemas.microsoft.com/office/drawing/2014/main" id="{C57E5621-5341-D22A-327A-793FA3BAA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943350"/>
            <a:ext cx="160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A </a:t>
            </a:r>
            <a:r>
              <a:rPr lang="en-US" altLang="en-US" sz="2400">
                <a:solidFill>
                  <a:schemeClr val="accent2"/>
                </a:solidFill>
                <a:sym typeface="Wingdings" panose="05000000000000000000" pitchFamily="2" charset="2"/>
              </a:rPr>
              <a:t> B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accent2"/>
                </a:solidFill>
                <a:sym typeface="Wingdings" panose="05000000000000000000" pitchFamily="2" charset="2"/>
              </a:rPr>
              <a:t>B  F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accent2"/>
                </a:solidFill>
                <a:sym typeface="Wingdings" panose="05000000000000000000" pitchFamily="2" charset="2"/>
              </a:rPr>
              <a:t>A  F</a:t>
            </a:r>
            <a:endParaRPr lang="en-US" altLang="en-US" sz="2400">
              <a:solidFill>
                <a:schemeClr val="accent2"/>
              </a:solidFill>
            </a:endParaRPr>
          </a:p>
        </p:txBody>
      </p:sp>
      <p:sp>
        <p:nvSpPr>
          <p:cNvPr id="72709" name="TextBox 28">
            <a:extLst>
              <a:ext uri="{FF2B5EF4-FFF2-40B4-BE49-F238E27FC236}">
                <a16:creationId xmlns:a16="http://schemas.microsoft.com/office/drawing/2014/main" id="{740A26AC-FAA7-F69B-7CED-A5060437D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143000"/>
            <a:ext cx="693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                      B               C                   D        E                          		</a:t>
            </a:r>
          </a:p>
        </p:txBody>
      </p:sp>
      <p:sp>
        <p:nvSpPr>
          <p:cNvPr id="72710" name="TextBox 29">
            <a:extLst>
              <a:ext uri="{FF2B5EF4-FFF2-40B4-BE49-F238E27FC236}">
                <a16:creationId xmlns:a16="http://schemas.microsoft.com/office/drawing/2014/main" id="{E9626716-F20F-8899-6A9F-06EA63A8D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25675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              E’                    F            G</a:t>
            </a:r>
          </a:p>
        </p:txBody>
      </p:sp>
      <p:sp>
        <p:nvSpPr>
          <p:cNvPr id="72711" name="TextBox 31">
            <a:extLst>
              <a:ext uri="{FF2B5EF4-FFF2-40B4-BE49-F238E27FC236}">
                <a16:creationId xmlns:a16="http://schemas.microsoft.com/office/drawing/2014/main" id="{A3479438-962A-6640-4AC6-D930852F5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147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H                                I                                          J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>
            <a:extLst>
              <a:ext uri="{FF2B5EF4-FFF2-40B4-BE49-F238E27FC236}">
                <a16:creationId xmlns:a16="http://schemas.microsoft.com/office/drawing/2014/main" id="{9F2F4FB2-D6BA-3379-63EC-E093F3424B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0955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Happens-Before (2)</a:t>
            </a:r>
            <a:endParaRPr lang="en-US" altLang="en-US">
              <a:latin typeface="Whitney-BlackSC" pitchFamily="1" charset="0"/>
            </a:endParaRPr>
          </a:p>
        </p:txBody>
      </p:sp>
      <p:grpSp>
        <p:nvGrpSpPr>
          <p:cNvPr id="74755" name="Group 41">
            <a:extLst>
              <a:ext uri="{FF2B5EF4-FFF2-40B4-BE49-F238E27FC236}">
                <a16:creationId xmlns:a16="http://schemas.microsoft.com/office/drawing/2014/main" id="{BCF16F00-63DA-A78E-C310-9A300E63944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4A9D905-C70C-6740-6956-85C4C9291459}"/>
                </a:ext>
              </a:extLst>
            </p:cNvPr>
            <p:cNvCxnSpPr/>
            <p:nvPr/>
          </p:nvCxnSpPr>
          <p:spPr>
            <a:xfrm>
              <a:off x="914400" y="205738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C7A5D139-2346-15F2-4A9C-ED615A4035E1}"/>
                </a:ext>
              </a:extLst>
            </p:cNvPr>
            <p:cNvCxnSpPr/>
            <p:nvPr/>
          </p:nvCxnSpPr>
          <p:spPr>
            <a:xfrm>
              <a:off x="914400" y="3505059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66" name="TextBox 6">
              <a:extLst>
                <a:ext uri="{FF2B5EF4-FFF2-40B4-BE49-F238E27FC236}">
                  <a16:creationId xmlns:a16="http://schemas.microsoft.com/office/drawing/2014/main" id="{7423484B-0517-FD3F-8135-3850D501DD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FDD8FBEA-060C-156E-4539-59F6228AB08B}"/>
                </a:ext>
              </a:extLst>
            </p:cNvPr>
            <p:cNvCxnSpPr/>
            <p:nvPr/>
          </p:nvCxnSpPr>
          <p:spPr>
            <a:xfrm>
              <a:off x="7239000" y="2057381"/>
              <a:ext cx="914400" cy="28953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68" name="TextBox 9">
              <a:extLst>
                <a:ext uri="{FF2B5EF4-FFF2-40B4-BE49-F238E27FC236}">
                  <a16:creationId xmlns:a16="http://schemas.microsoft.com/office/drawing/2014/main" id="{78EAEF77-7D70-AA78-AFFC-CABC33060D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EC6CECD5-8881-86CB-35DF-19FB4488FD00}"/>
                </a:ext>
              </a:extLst>
            </p:cNvPr>
            <p:cNvCxnSpPr/>
            <p:nvPr/>
          </p:nvCxnSpPr>
          <p:spPr>
            <a:xfrm flipV="1">
              <a:off x="2362200" y="3505059"/>
              <a:ext cx="1295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70" name="TextBox 13">
              <a:extLst>
                <a:ext uri="{FF2B5EF4-FFF2-40B4-BE49-F238E27FC236}">
                  <a16:creationId xmlns:a16="http://schemas.microsoft.com/office/drawing/2014/main" id="{5907F2B7-954A-604C-27CB-0EDAF9ECF9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334000"/>
              <a:ext cx="245772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947DCD3-1E3F-8EB8-CBF7-7EC53341CF59}"/>
                </a:ext>
              </a:extLst>
            </p:cNvPr>
            <p:cNvCxnSpPr/>
            <p:nvPr/>
          </p:nvCxnSpPr>
          <p:spPr>
            <a:xfrm>
              <a:off x="3429000" y="2057381"/>
              <a:ext cx="1676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CB6273FB-BC48-E823-19D3-EF1175191276}"/>
                </a:ext>
              </a:extLst>
            </p:cNvPr>
            <p:cNvCxnSpPr/>
            <p:nvPr/>
          </p:nvCxnSpPr>
          <p:spPr>
            <a:xfrm flipV="1">
              <a:off x="6096000" y="2057381"/>
              <a:ext cx="517525" cy="144344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73" name="TextBox 24">
              <a:extLst>
                <a:ext uri="{FF2B5EF4-FFF2-40B4-BE49-F238E27FC236}">
                  <a16:creationId xmlns:a16="http://schemas.microsoft.com/office/drawing/2014/main" id="{985240C6-36AB-1FD0-35CE-448E252A53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AE55BB87-0A4A-7854-C4A9-C5D247A210E7}"/>
                </a:ext>
              </a:extLst>
            </p:cNvPr>
            <p:cNvCxnSpPr/>
            <p:nvPr/>
          </p:nvCxnSpPr>
          <p:spPr>
            <a:xfrm>
              <a:off x="990600" y="4952737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75" name="TextBox 26">
              <a:extLst>
                <a:ext uri="{FF2B5EF4-FFF2-40B4-BE49-F238E27FC236}">
                  <a16:creationId xmlns:a16="http://schemas.microsoft.com/office/drawing/2014/main" id="{5B3E4E1E-B148-E7D1-4494-55BB4372F9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98A4BC4-A7D0-48F7-4F40-CDC0A940E2DB}"/>
                </a:ext>
              </a:extLst>
            </p:cNvPr>
            <p:cNvSpPr/>
            <p:nvPr/>
          </p:nvSpPr>
          <p:spPr>
            <a:xfrm>
              <a:off x="1447800" y="1966372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34C14F1E-5C15-5CB6-E8F2-6B86B110DCDE}"/>
                </a:ext>
              </a:extLst>
            </p:cNvPr>
            <p:cNvSpPr/>
            <p:nvPr/>
          </p:nvSpPr>
          <p:spPr>
            <a:xfrm>
              <a:off x="4876800" y="1981187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A70F95C-56F9-FF4D-784D-A0EC7264F451}"/>
                </a:ext>
              </a:extLst>
            </p:cNvPr>
            <p:cNvSpPr/>
            <p:nvPr/>
          </p:nvSpPr>
          <p:spPr>
            <a:xfrm>
              <a:off x="5029200" y="4876544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67E0FDAE-96BA-054B-B9E4-3D3EBBB084E9}"/>
                </a:ext>
              </a:extLst>
            </p:cNvPr>
            <p:cNvSpPr/>
            <p:nvPr/>
          </p:nvSpPr>
          <p:spPr>
            <a:xfrm>
              <a:off x="5181600" y="548609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6D0412BE-A1E1-6092-DB8E-911B0F3F4117}"/>
                </a:ext>
              </a:extLst>
            </p:cNvPr>
            <p:cNvCxnSpPr/>
            <p:nvPr/>
          </p:nvCxnSpPr>
          <p:spPr>
            <a:xfrm>
              <a:off x="5105400" y="6171835"/>
              <a:ext cx="609600" cy="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81" name="TextBox 39">
              <a:extLst>
                <a:ext uri="{FF2B5EF4-FFF2-40B4-BE49-F238E27FC236}">
                  <a16:creationId xmlns:a16="http://schemas.microsoft.com/office/drawing/2014/main" id="{956F20DA-1E5B-13AC-9324-F85D08171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5943600"/>
              <a:ext cx="12618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Message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0C0C380-DD0F-5DC6-110C-C1181EA43F64}"/>
                </a:ext>
              </a:extLst>
            </p:cNvPr>
            <p:cNvSpPr/>
            <p:nvPr/>
          </p:nvSpPr>
          <p:spPr>
            <a:xfrm>
              <a:off x="4876800" y="5333705"/>
              <a:ext cx="3429000" cy="11429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74756" name="TextBox 3">
            <a:extLst>
              <a:ext uri="{FF2B5EF4-FFF2-40B4-BE49-F238E27FC236}">
                <a16:creationId xmlns:a16="http://schemas.microsoft.com/office/drawing/2014/main" id="{C0C934EC-4E73-23E4-A6F9-EEF22C331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38550"/>
            <a:ext cx="1600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H </a:t>
            </a:r>
            <a:r>
              <a:rPr lang="en-US" altLang="en-US" sz="2400">
                <a:solidFill>
                  <a:schemeClr val="accent2"/>
                </a:solidFill>
                <a:sym typeface="Wingdings" panose="05000000000000000000" pitchFamily="2" charset="2"/>
              </a:rPr>
              <a:t> G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accent2"/>
                </a:solidFill>
                <a:sym typeface="Wingdings" panose="05000000000000000000" pitchFamily="2" charset="2"/>
              </a:rPr>
              <a:t>F  J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accent2"/>
                </a:solidFill>
                <a:sym typeface="Wingdings" panose="05000000000000000000" pitchFamily="2" charset="2"/>
              </a:rPr>
              <a:t>H  J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accent2"/>
                </a:solidFill>
                <a:sym typeface="Wingdings" panose="05000000000000000000" pitchFamily="2" charset="2"/>
              </a:rPr>
              <a:t>C  J</a:t>
            </a:r>
          </a:p>
        </p:txBody>
      </p:sp>
      <p:sp>
        <p:nvSpPr>
          <p:cNvPr id="74757" name="TextBox 28">
            <a:extLst>
              <a:ext uri="{FF2B5EF4-FFF2-40B4-BE49-F238E27FC236}">
                <a16:creationId xmlns:a16="http://schemas.microsoft.com/office/drawing/2014/main" id="{86DA9486-F3DB-B203-77A2-0C3AB21E5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143000"/>
            <a:ext cx="693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                      B               C                   D        E                          		</a:t>
            </a:r>
          </a:p>
        </p:txBody>
      </p:sp>
      <p:sp>
        <p:nvSpPr>
          <p:cNvPr id="74758" name="TextBox 29">
            <a:extLst>
              <a:ext uri="{FF2B5EF4-FFF2-40B4-BE49-F238E27FC236}">
                <a16:creationId xmlns:a16="http://schemas.microsoft.com/office/drawing/2014/main" id="{5D9D83BB-EEC3-3F3A-5413-4B337F763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25675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              E’                    F            G</a:t>
            </a:r>
          </a:p>
        </p:txBody>
      </p:sp>
      <p:sp>
        <p:nvSpPr>
          <p:cNvPr id="74759" name="TextBox 31">
            <a:extLst>
              <a:ext uri="{FF2B5EF4-FFF2-40B4-BE49-F238E27FC236}">
                <a16:creationId xmlns:a16="http://schemas.microsoft.com/office/drawing/2014/main" id="{0C79CDD6-DBB9-B4E6-71E2-EA78BC111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147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H                                I                                          J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7853275-9C7B-7ABA-0B13-A51AB2B16192}"/>
              </a:ext>
            </a:extLst>
          </p:cNvPr>
          <p:cNvGrpSpPr>
            <a:grpSpLocks/>
          </p:cNvGrpSpPr>
          <p:nvPr/>
        </p:nvGrpSpPr>
        <p:grpSpPr bwMode="auto">
          <a:xfrm>
            <a:off x="5956300" y="128588"/>
            <a:ext cx="3241675" cy="996950"/>
            <a:chOff x="9283835" y="3858331"/>
            <a:chExt cx="3241085" cy="997059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EBB5DF9F-DD4F-937A-071A-BA0D0D3500AF}"/>
                </a:ext>
              </a:extLst>
            </p:cNvPr>
            <p:cNvSpPr/>
            <p:nvPr/>
          </p:nvSpPr>
          <p:spPr>
            <a:xfrm>
              <a:off x="9423510" y="3858331"/>
              <a:ext cx="2988719" cy="997059"/>
            </a:xfrm>
            <a:prstGeom prst="roundRect">
              <a:avLst/>
            </a:prstGeom>
            <a:solidFill>
              <a:srgbClr val="EEECE1"/>
            </a:solidFill>
            <a:ln w="25400" cap="flat" cmpd="sng" algn="ctr">
              <a:solidFill>
                <a:srgbClr val="4F81BD">
                  <a:shade val="1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500" kern="0" dirty="0">
                <a:solidFill>
                  <a:prstClr val="white"/>
                </a:solidFill>
                <a:latin typeface="Akzidenz-Grotesk BQ"/>
                <a:ea typeface="+mn-ea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247BE3A-CCE9-CBE4-A21B-4AD78F87DD96}"/>
                </a:ext>
              </a:extLst>
            </p:cNvPr>
            <p:cNvSpPr txBox="1"/>
            <p:nvPr/>
          </p:nvSpPr>
          <p:spPr>
            <a:xfrm>
              <a:off x="10085377" y="3988520"/>
              <a:ext cx="2439543" cy="70810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F and J?</a:t>
              </a:r>
            </a:p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F and C?</a:t>
              </a:r>
            </a:p>
          </p:txBody>
        </p:sp>
        <p:pic>
          <p:nvPicPr>
            <p:cNvPr id="74763" name="Graphic 5" descr="Question Mark with solid fill">
              <a:extLst>
                <a:ext uri="{FF2B5EF4-FFF2-40B4-BE49-F238E27FC236}">
                  <a16:creationId xmlns:a16="http://schemas.microsoft.com/office/drawing/2014/main" id="{79C0186E-620C-EF87-65CE-C035B4FC3A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3835" y="3878970"/>
              <a:ext cx="931693" cy="931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>
            <a:extLst>
              <a:ext uri="{FF2B5EF4-FFF2-40B4-BE49-F238E27FC236}">
                <a16:creationId xmlns:a16="http://schemas.microsoft.com/office/drawing/2014/main" id="{15D12C02-2942-B478-8AD4-FB072E716A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09550"/>
            <a:ext cx="8305800" cy="10477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In practice: Lamport timestamps</a:t>
            </a:r>
            <a:endParaRPr lang="en-US" altLang="en-US" sz="4000">
              <a:latin typeface="Whitney-BlackSC" pitchFamily="1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3A1F8-8155-44D7-4982-B7F708A8C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0"/>
            <a:ext cx="6019800" cy="3086100"/>
          </a:xfrm>
        </p:spPr>
        <p:txBody>
          <a:bodyPr/>
          <a:lstStyle/>
          <a:p>
            <a:pPr>
              <a:defRPr/>
            </a:pPr>
            <a:r>
              <a:rPr lang="en-US" sz="1800" b="1" dirty="0">
                <a:latin typeface="+mj-lt"/>
                <a:ea typeface="ＭＳ Ｐゴシック" pitchFamily="-111" charset="-128"/>
              </a:rPr>
              <a:t>Goal: Assign logical (</a:t>
            </a:r>
            <a:r>
              <a:rPr lang="en-US" sz="1800" b="1" dirty="0" err="1">
                <a:latin typeface="+mj-lt"/>
                <a:ea typeface="ＭＳ Ｐゴシック" pitchFamily="-111" charset="-128"/>
              </a:rPr>
              <a:t>Lamport</a:t>
            </a:r>
            <a:r>
              <a:rPr lang="en-US" sz="1800" b="1" dirty="0">
                <a:latin typeface="+mj-lt"/>
                <a:ea typeface="ＭＳ Ｐゴシック" pitchFamily="-111" charset="-128"/>
              </a:rPr>
              <a:t>) timestamp to each event</a:t>
            </a:r>
          </a:p>
          <a:p>
            <a:pPr>
              <a:defRPr/>
            </a:pPr>
            <a:r>
              <a:rPr lang="en-US" sz="1800" b="1" dirty="0">
                <a:latin typeface="+mj-lt"/>
                <a:ea typeface="ＭＳ Ｐゴシック" pitchFamily="-111" charset="-128"/>
              </a:rPr>
              <a:t>Timestamps obey causality</a:t>
            </a:r>
          </a:p>
          <a:p>
            <a:pPr>
              <a:defRPr/>
            </a:pPr>
            <a:r>
              <a:rPr lang="en-US" sz="1800" b="1" dirty="0">
                <a:latin typeface="+mj-lt"/>
                <a:ea typeface="ＭＳ Ｐゴシック" pitchFamily="-111" charset="-128"/>
              </a:rPr>
              <a:t>Rules</a:t>
            </a:r>
          </a:p>
          <a:p>
            <a:pPr lvl="1">
              <a:buClr>
                <a:schemeClr val="tx1"/>
              </a:buClr>
              <a:defRPr/>
            </a:pPr>
            <a:r>
              <a:rPr lang="en-US" sz="1600" dirty="0">
                <a:latin typeface="+mj-lt"/>
                <a:ea typeface="ＭＳ Ｐゴシック" charset="0"/>
              </a:rPr>
              <a:t>Each process uses a local counter (clock) which is an integer</a:t>
            </a:r>
          </a:p>
          <a:p>
            <a:pPr lvl="2">
              <a:buClr>
                <a:schemeClr val="tx1"/>
              </a:buClr>
              <a:defRPr/>
            </a:pPr>
            <a:r>
              <a:rPr lang="en-US" sz="1600" dirty="0">
                <a:latin typeface="+mj-lt"/>
                <a:ea typeface="ＭＳ Ｐゴシック" charset="0"/>
              </a:rPr>
              <a:t>initial value of counter is zero</a:t>
            </a:r>
          </a:p>
          <a:p>
            <a:pPr lvl="1">
              <a:buClr>
                <a:schemeClr val="hlink"/>
              </a:buClr>
              <a:buSzPct val="120000"/>
              <a:defRPr/>
            </a:pPr>
            <a:r>
              <a:rPr lang="en-US" sz="1600" dirty="0">
                <a:latin typeface="+mj-lt"/>
                <a:ea typeface="ＭＳ Ｐゴシック" charset="0"/>
              </a:rPr>
              <a:t> A process increments its counter when a </a:t>
            </a:r>
            <a:r>
              <a:rPr lang="en-US" sz="1600" dirty="0">
                <a:solidFill>
                  <a:srgbClr val="0000FF"/>
                </a:solidFill>
                <a:latin typeface="+mj-lt"/>
                <a:ea typeface="ＭＳ Ｐゴシック" charset="0"/>
              </a:rPr>
              <a:t>send</a:t>
            </a:r>
            <a:r>
              <a:rPr lang="en-US" sz="1600" dirty="0">
                <a:solidFill>
                  <a:schemeClr val="hlink"/>
                </a:solidFill>
                <a:latin typeface="+mj-lt"/>
                <a:ea typeface="ＭＳ Ｐゴシック" charset="0"/>
              </a:rPr>
              <a:t> </a:t>
            </a:r>
            <a:r>
              <a:rPr lang="en-US" sz="1600" dirty="0">
                <a:latin typeface="+mj-lt"/>
                <a:ea typeface="ＭＳ Ｐゴシック" charset="0"/>
              </a:rPr>
              <a:t>or an </a:t>
            </a:r>
            <a:r>
              <a:rPr lang="en-US" sz="1600" dirty="0">
                <a:solidFill>
                  <a:srgbClr val="0000FF"/>
                </a:solidFill>
                <a:latin typeface="+mj-lt"/>
                <a:ea typeface="ＭＳ Ｐゴシック" charset="0"/>
              </a:rPr>
              <a:t>instruction </a:t>
            </a:r>
            <a:r>
              <a:rPr lang="en-US" sz="1600" dirty="0">
                <a:latin typeface="+mj-lt"/>
                <a:ea typeface="ＭＳ Ｐゴシック" charset="0"/>
              </a:rPr>
              <a:t>happens at it. The counter is assigned to the event as its timestamp.</a:t>
            </a:r>
          </a:p>
          <a:p>
            <a:pPr lvl="1">
              <a:buClr>
                <a:schemeClr val="hlink"/>
              </a:buClr>
              <a:buSzPct val="120000"/>
              <a:defRPr/>
            </a:pPr>
            <a:r>
              <a:rPr lang="en-US" sz="1600" dirty="0">
                <a:latin typeface="+mj-lt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+mj-lt"/>
                <a:ea typeface="ＭＳ Ｐゴシック" charset="0"/>
              </a:rPr>
              <a:t>A send (message) </a:t>
            </a:r>
            <a:r>
              <a:rPr lang="en-US" sz="1600" dirty="0">
                <a:latin typeface="+mj-lt"/>
                <a:ea typeface="ＭＳ Ｐゴシック" charset="0"/>
              </a:rPr>
              <a:t>event carries its timestamp  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defRPr/>
            </a:pPr>
            <a:r>
              <a:rPr lang="en-US" sz="1600" dirty="0">
                <a:latin typeface="+mj-lt"/>
                <a:ea typeface="ＭＳ Ｐゴシック" charset="0"/>
              </a:rPr>
              <a:t> For </a:t>
            </a:r>
            <a:r>
              <a:rPr lang="en-US" sz="1600" dirty="0">
                <a:solidFill>
                  <a:srgbClr val="0000FF"/>
                </a:solidFill>
                <a:latin typeface="+mj-lt"/>
                <a:ea typeface="ＭＳ Ｐゴシック" charset="0"/>
              </a:rPr>
              <a:t>a receive (message) </a:t>
            </a:r>
            <a:r>
              <a:rPr lang="en-US" sz="1600" dirty="0">
                <a:latin typeface="+mj-lt"/>
                <a:ea typeface="ＭＳ Ｐゴシック" charset="0"/>
              </a:rPr>
              <a:t>event the counter is updated by  	</a:t>
            </a:r>
          </a:p>
          <a:p>
            <a:pPr marL="457200" lvl="1" indent="0">
              <a:lnSpc>
                <a:spcPct val="120000"/>
              </a:lnSpc>
              <a:buClr>
                <a:schemeClr val="hlink"/>
              </a:buClr>
              <a:buSzPct val="120000"/>
              <a:buFontTx/>
              <a:buNone/>
              <a:defRPr/>
            </a:pPr>
            <a:r>
              <a:rPr lang="en-US" sz="1600" dirty="0">
                <a:solidFill>
                  <a:schemeClr val="hlink"/>
                </a:solidFill>
                <a:latin typeface="+mj-lt"/>
                <a:ea typeface="ＭＳ Ｐゴシック" charset="0"/>
              </a:rPr>
              <a:t>		</a:t>
            </a:r>
            <a:r>
              <a:rPr lang="en-US" sz="1600" dirty="0">
                <a:solidFill>
                  <a:srgbClr val="0000FF"/>
                </a:solidFill>
                <a:latin typeface="+mj-lt"/>
                <a:ea typeface="ＭＳ Ｐゴシック" charset="0"/>
              </a:rPr>
              <a:t>max(local clock, message timestamp) + 1</a:t>
            </a:r>
          </a:p>
          <a:p>
            <a:pPr>
              <a:defRPr/>
            </a:pPr>
            <a:endParaRPr lang="en-US" sz="1600" dirty="0">
              <a:latin typeface="+mj-lt"/>
              <a:ea typeface="ＭＳ Ｐゴシック" pitchFamily="-111" charset="-128"/>
            </a:endParaRPr>
          </a:p>
        </p:txBody>
      </p:sp>
      <p:sp>
        <p:nvSpPr>
          <p:cNvPr id="76804" name="Slide Number Placeholder 1">
            <a:extLst>
              <a:ext uri="{FF2B5EF4-FFF2-40B4-BE49-F238E27FC236}">
                <a16:creationId xmlns:a16="http://schemas.microsoft.com/office/drawing/2014/main" id="{9B2BA63D-8DAC-6CCE-3646-DC0004D95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248015-ACA0-4F58-9554-533E1818208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>
            <a:extLst>
              <a:ext uri="{FF2B5EF4-FFF2-40B4-BE49-F238E27FC236}">
                <a16:creationId xmlns:a16="http://schemas.microsoft.com/office/drawing/2014/main" id="{15DD2A55-1B24-FD47-483F-5648B4E705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8575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Example</a:t>
            </a:r>
            <a:endParaRPr lang="en-US" altLang="en-US">
              <a:latin typeface="Whitney-BlackSC" pitchFamily="1" charset="0"/>
            </a:endParaRPr>
          </a:p>
        </p:txBody>
      </p:sp>
      <p:grpSp>
        <p:nvGrpSpPr>
          <p:cNvPr id="78851" name="Group 41">
            <a:extLst>
              <a:ext uri="{FF2B5EF4-FFF2-40B4-BE49-F238E27FC236}">
                <a16:creationId xmlns:a16="http://schemas.microsoft.com/office/drawing/2014/main" id="{34953352-22CD-7914-2E93-63C86A15FB05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47496DE8-FEAD-E252-B93F-E6B569986877}"/>
                </a:ext>
              </a:extLst>
            </p:cNvPr>
            <p:cNvCxnSpPr/>
            <p:nvPr/>
          </p:nvCxnSpPr>
          <p:spPr>
            <a:xfrm>
              <a:off x="914400" y="205738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0FF12863-CB16-D31A-9C20-60EE9699933E}"/>
                </a:ext>
              </a:extLst>
            </p:cNvPr>
            <p:cNvCxnSpPr/>
            <p:nvPr/>
          </p:nvCxnSpPr>
          <p:spPr>
            <a:xfrm>
              <a:off x="914400" y="3505059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55" name="TextBox 6">
              <a:extLst>
                <a:ext uri="{FF2B5EF4-FFF2-40B4-BE49-F238E27FC236}">
                  <a16:creationId xmlns:a16="http://schemas.microsoft.com/office/drawing/2014/main" id="{E50F5C97-9BC5-0077-E350-C445EAFAB7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05E6B3FC-02CA-7036-E3B7-DE34483DF336}"/>
                </a:ext>
              </a:extLst>
            </p:cNvPr>
            <p:cNvCxnSpPr/>
            <p:nvPr/>
          </p:nvCxnSpPr>
          <p:spPr>
            <a:xfrm>
              <a:off x="7239000" y="2057381"/>
              <a:ext cx="914400" cy="28953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57" name="TextBox 9">
              <a:extLst>
                <a:ext uri="{FF2B5EF4-FFF2-40B4-BE49-F238E27FC236}">
                  <a16:creationId xmlns:a16="http://schemas.microsoft.com/office/drawing/2014/main" id="{FD75401B-D9DD-C811-A6D0-B5E8AB1E98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96ECC58E-47A8-7551-B240-85711D0137FC}"/>
                </a:ext>
              </a:extLst>
            </p:cNvPr>
            <p:cNvCxnSpPr/>
            <p:nvPr/>
          </p:nvCxnSpPr>
          <p:spPr>
            <a:xfrm flipV="1">
              <a:off x="2362200" y="3505059"/>
              <a:ext cx="1295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59" name="TextBox 13">
              <a:extLst>
                <a:ext uri="{FF2B5EF4-FFF2-40B4-BE49-F238E27FC236}">
                  <a16:creationId xmlns:a16="http://schemas.microsoft.com/office/drawing/2014/main" id="{4D369AAD-16E8-C42C-CB06-22B274EC12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334000"/>
              <a:ext cx="245772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936EC3A9-0B46-14F1-957F-3364802EAF38}"/>
                </a:ext>
              </a:extLst>
            </p:cNvPr>
            <p:cNvCxnSpPr/>
            <p:nvPr/>
          </p:nvCxnSpPr>
          <p:spPr>
            <a:xfrm>
              <a:off x="3429000" y="2057381"/>
              <a:ext cx="1676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BF172BD7-B95F-1246-D361-D5317FE96D7E}"/>
                </a:ext>
              </a:extLst>
            </p:cNvPr>
            <p:cNvCxnSpPr/>
            <p:nvPr/>
          </p:nvCxnSpPr>
          <p:spPr>
            <a:xfrm flipV="1">
              <a:off x="6096000" y="2057381"/>
              <a:ext cx="517525" cy="144344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62" name="TextBox 24">
              <a:extLst>
                <a:ext uri="{FF2B5EF4-FFF2-40B4-BE49-F238E27FC236}">
                  <a16:creationId xmlns:a16="http://schemas.microsoft.com/office/drawing/2014/main" id="{44C2BC38-38EA-B0DD-B209-3D652359C4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1558FC2-324E-5229-D272-61D6FAC3DC9F}"/>
                </a:ext>
              </a:extLst>
            </p:cNvPr>
            <p:cNvCxnSpPr/>
            <p:nvPr/>
          </p:nvCxnSpPr>
          <p:spPr>
            <a:xfrm>
              <a:off x="990600" y="4952737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64" name="TextBox 26">
              <a:extLst>
                <a:ext uri="{FF2B5EF4-FFF2-40B4-BE49-F238E27FC236}">
                  <a16:creationId xmlns:a16="http://schemas.microsoft.com/office/drawing/2014/main" id="{B8BAFA52-D36D-F629-A06B-F1633C39C1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305E1F5-855C-3939-0C66-53D3135E9C7A}"/>
                </a:ext>
              </a:extLst>
            </p:cNvPr>
            <p:cNvSpPr/>
            <p:nvPr/>
          </p:nvSpPr>
          <p:spPr>
            <a:xfrm>
              <a:off x="1447800" y="1966372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428EA0A-F9FE-D63F-6210-A6F78E90D8C7}"/>
                </a:ext>
              </a:extLst>
            </p:cNvPr>
            <p:cNvSpPr/>
            <p:nvPr/>
          </p:nvSpPr>
          <p:spPr>
            <a:xfrm>
              <a:off x="4876800" y="1981187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FCD59DC2-E362-B452-C0A3-18E826430D85}"/>
                </a:ext>
              </a:extLst>
            </p:cNvPr>
            <p:cNvSpPr/>
            <p:nvPr/>
          </p:nvSpPr>
          <p:spPr>
            <a:xfrm>
              <a:off x="5029200" y="4876544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DBBA76D-8005-A945-0DF0-F78DCD9E7B63}"/>
                </a:ext>
              </a:extLst>
            </p:cNvPr>
            <p:cNvSpPr/>
            <p:nvPr/>
          </p:nvSpPr>
          <p:spPr>
            <a:xfrm>
              <a:off x="5181600" y="548609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C8366361-56A3-B4F5-AE56-1333F95311F0}"/>
                </a:ext>
              </a:extLst>
            </p:cNvPr>
            <p:cNvCxnSpPr/>
            <p:nvPr/>
          </p:nvCxnSpPr>
          <p:spPr>
            <a:xfrm>
              <a:off x="5105400" y="6171835"/>
              <a:ext cx="609600" cy="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70" name="TextBox 39">
              <a:extLst>
                <a:ext uri="{FF2B5EF4-FFF2-40B4-BE49-F238E27FC236}">
                  <a16:creationId xmlns:a16="http://schemas.microsoft.com/office/drawing/2014/main" id="{6E7370F0-803F-FF8B-EAF0-B394502E25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5943600"/>
              <a:ext cx="12618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Message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57B09F5F-2ACC-3939-D85E-2E8B08ACDDA1}"/>
                </a:ext>
              </a:extLst>
            </p:cNvPr>
            <p:cNvSpPr/>
            <p:nvPr/>
          </p:nvSpPr>
          <p:spPr>
            <a:xfrm>
              <a:off x="4876800" y="5333705"/>
              <a:ext cx="3429000" cy="11429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78852" name="Slide Number Placeholder 1">
            <a:extLst>
              <a:ext uri="{FF2B5EF4-FFF2-40B4-BE49-F238E27FC236}">
                <a16:creationId xmlns:a16="http://schemas.microsoft.com/office/drawing/2014/main" id="{A19DB599-4508-AF31-A5E5-5127E2E1F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41A4B4-E935-4330-BF6E-631E07EE93D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898" name="Group 3">
            <a:extLst>
              <a:ext uri="{FF2B5EF4-FFF2-40B4-BE49-F238E27FC236}">
                <a16:creationId xmlns:a16="http://schemas.microsoft.com/office/drawing/2014/main" id="{C69229A4-7A51-E8F0-8DF0-596FCFC0FFE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276350"/>
            <a:ext cx="8458200" cy="3643313"/>
            <a:chOff x="152400" y="1701811"/>
            <a:chExt cx="8458200" cy="4857342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7ED3CBD3-83BB-9C0A-273F-49DBCB59FEBB}"/>
                </a:ext>
              </a:extLst>
            </p:cNvPr>
            <p:cNvCxnSpPr/>
            <p:nvPr/>
          </p:nvCxnSpPr>
          <p:spPr>
            <a:xfrm>
              <a:off x="914400" y="205738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334F9A7-4252-9B39-F2E9-CD61327D3071}"/>
                </a:ext>
              </a:extLst>
            </p:cNvPr>
            <p:cNvCxnSpPr/>
            <p:nvPr/>
          </p:nvCxnSpPr>
          <p:spPr>
            <a:xfrm>
              <a:off x="914400" y="3505059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904" name="TextBox 6">
              <a:extLst>
                <a:ext uri="{FF2B5EF4-FFF2-40B4-BE49-F238E27FC236}">
                  <a16:creationId xmlns:a16="http://schemas.microsoft.com/office/drawing/2014/main" id="{D5C720FB-1DD4-BE7F-999B-3B19D09B4D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B40E8F9-1BB2-BE2D-E4BC-9E284A77FAC7}"/>
                </a:ext>
              </a:extLst>
            </p:cNvPr>
            <p:cNvCxnSpPr/>
            <p:nvPr/>
          </p:nvCxnSpPr>
          <p:spPr>
            <a:xfrm>
              <a:off x="7239000" y="2057381"/>
              <a:ext cx="914400" cy="289535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906" name="TextBox 9">
              <a:extLst>
                <a:ext uri="{FF2B5EF4-FFF2-40B4-BE49-F238E27FC236}">
                  <a16:creationId xmlns:a16="http://schemas.microsoft.com/office/drawing/2014/main" id="{6658141F-142A-6B4F-063F-6F92500D97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7D75EFAB-46E6-5AA1-8439-288D849D13FD}"/>
                </a:ext>
              </a:extLst>
            </p:cNvPr>
            <p:cNvCxnSpPr/>
            <p:nvPr/>
          </p:nvCxnSpPr>
          <p:spPr>
            <a:xfrm flipV="1">
              <a:off x="2362200" y="3505059"/>
              <a:ext cx="1295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908" name="TextBox 13">
              <a:extLst>
                <a:ext uri="{FF2B5EF4-FFF2-40B4-BE49-F238E27FC236}">
                  <a16:creationId xmlns:a16="http://schemas.microsoft.com/office/drawing/2014/main" id="{E57E2703-FF24-28CB-6E4E-9154D6A1FE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334000"/>
              <a:ext cx="245772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2919C9D-E08F-E9E9-48DD-9312DADD443B}"/>
                </a:ext>
              </a:extLst>
            </p:cNvPr>
            <p:cNvCxnSpPr/>
            <p:nvPr/>
          </p:nvCxnSpPr>
          <p:spPr>
            <a:xfrm>
              <a:off x="3429000" y="2057381"/>
              <a:ext cx="1676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787E46FD-DEED-7054-F640-59A41D03F2B9}"/>
                </a:ext>
              </a:extLst>
            </p:cNvPr>
            <p:cNvCxnSpPr/>
            <p:nvPr/>
          </p:nvCxnSpPr>
          <p:spPr>
            <a:xfrm flipV="1">
              <a:off x="6096000" y="2057381"/>
              <a:ext cx="517525" cy="144344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911" name="TextBox 24">
              <a:extLst>
                <a:ext uri="{FF2B5EF4-FFF2-40B4-BE49-F238E27FC236}">
                  <a16:creationId xmlns:a16="http://schemas.microsoft.com/office/drawing/2014/main" id="{A1B0374C-7672-8AE7-5C43-E536C623AA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6BF3FDBA-90E5-7A5C-BA9B-9C89030BE024}"/>
                </a:ext>
              </a:extLst>
            </p:cNvPr>
            <p:cNvCxnSpPr/>
            <p:nvPr/>
          </p:nvCxnSpPr>
          <p:spPr>
            <a:xfrm>
              <a:off x="990600" y="4952737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913" name="TextBox 26">
              <a:extLst>
                <a:ext uri="{FF2B5EF4-FFF2-40B4-BE49-F238E27FC236}">
                  <a16:creationId xmlns:a16="http://schemas.microsoft.com/office/drawing/2014/main" id="{227F028D-0AB1-60C4-F437-BE812160C4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F54042D2-76A0-D2EA-011C-ECF09882DCFB}"/>
                </a:ext>
              </a:extLst>
            </p:cNvPr>
            <p:cNvSpPr/>
            <p:nvPr/>
          </p:nvSpPr>
          <p:spPr>
            <a:xfrm>
              <a:off x="1447800" y="196637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BE8D91A-30AE-C297-B1E0-7BA510E7F0E9}"/>
                </a:ext>
              </a:extLst>
            </p:cNvPr>
            <p:cNvSpPr/>
            <p:nvPr/>
          </p:nvSpPr>
          <p:spPr>
            <a:xfrm>
              <a:off x="4876800" y="1981187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1D4E03-FC82-4984-F1F7-1EEF7641FCDB}"/>
                </a:ext>
              </a:extLst>
            </p:cNvPr>
            <p:cNvSpPr/>
            <p:nvPr/>
          </p:nvSpPr>
          <p:spPr>
            <a:xfrm>
              <a:off x="5029200" y="4876544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24CC798-F5B0-72C3-4E3B-8FAE731893B3}"/>
                </a:ext>
              </a:extLst>
            </p:cNvPr>
            <p:cNvSpPr/>
            <p:nvPr/>
          </p:nvSpPr>
          <p:spPr>
            <a:xfrm>
              <a:off x="5181600" y="548609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D6C0CC10-C1C6-8F78-079A-FAE249FA7B15}"/>
                </a:ext>
              </a:extLst>
            </p:cNvPr>
            <p:cNvCxnSpPr/>
            <p:nvPr/>
          </p:nvCxnSpPr>
          <p:spPr>
            <a:xfrm>
              <a:off x="5105400" y="6171835"/>
              <a:ext cx="609600" cy="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919" name="TextBox 39">
              <a:extLst>
                <a:ext uri="{FF2B5EF4-FFF2-40B4-BE49-F238E27FC236}">
                  <a16:creationId xmlns:a16="http://schemas.microsoft.com/office/drawing/2014/main" id="{B12104C8-9805-3447-4C72-F50A5529CE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5943600"/>
              <a:ext cx="12618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Message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F7C68EF-86AA-EDC5-C85B-3A722E6D8F04}"/>
                </a:ext>
              </a:extLst>
            </p:cNvPr>
            <p:cNvSpPr/>
            <p:nvPr/>
          </p:nvSpPr>
          <p:spPr>
            <a:xfrm>
              <a:off x="4876800" y="5333705"/>
              <a:ext cx="3429000" cy="11429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0921" name="TextBox 2">
              <a:extLst>
                <a:ext uri="{FF2B5EF4-FFF2-40B4-BE49-F238E27FC236}">
                  <a16:creationId xmlns:a16="http://schemas.microsoft.com/office/drawing/2014/main" id="{C0A618EB-1125-ACEA-DAB5-AF188B9C3C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046" y="1701811"/>
              <a:ext cx="338554" cy="3569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0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0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0</a:t>
              </a:r>
            </a:p>
          </p:txBody>
        </p:sp>
      </p:grpSp>
      <p:sp>
        <p:nvSpPr>
          <p:cNvPr id="80899" name="TextBox 10">
            <a:extLst>
              <a:ext uri="{FF2B5EF4-FFF2-40B4-BE49-F238E27FC236}">
                <a16:creationId xmlns:a16="http://schemas.microsoft.com/office/drawing/2014/main" id="{7BA5E32A-2669-98DD-B5DD-EF4261424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286250"/>
            <a:ext cx="3103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Initial counters (clocks)</a:t>
            </a:r>
          </a:p>
        </p:txBody>
      </p:sp>
      <p:sp>
        <p:nvSpPr>
          <p:cNvPr id="80900" name="Title 1">
            <a:extLst>
              <a:ext uri="{FF2B5EF4-FFF2-40B4-BE49-F238E27FC236}">
                <a16:creationId xmlns:a16="http://schemas.microsoft.com/office/drawing/2014/main" id="{430BF50C-45DF-7501-4731-CA9CABA7F4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latin typeface="Whitney-BlackSC" pitchFamily="1" charset="0"/>
            </a:endParaRPr>
          </a:p>
        </p:txBody>
      </p:sp>
      <p:sp>
        <p:nvSpPr>
          <p:cNvPr id="80901" name="Title 1">
            <a:extLst>
              <a:ext uri="{FF2B5EF4-FFF2-40B4-BE49-F238E27FC236}">
                <a16:creationId xmlns:a16="http://schemas.microsoft.com/office/drawing/2014/main" id="{B8FC2E3A-CF46-C080-B3A8-7010CC5EE3EE}"/>
              </a:ext>
            </a:extLst>
          </p:cNvPr>
          <p:cNvSpPr txBox="1">
            <a:spLocks/>
          </p:cNvSpPr>
          <p:nvPr/>
        </p:nvSpPr>
        <p:spPr bwMode="auto">
          <a:xfrm>
            <a:off x="381000" y="209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Lamport Timestamps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46" name="Group 3">
            <a:extLst>
              <a:ext uri="{FF2B5EF4-FFF2-40B4-BE49-F238E27FC236}">
                <a16:creationId xmlns:a16="http://schemas.microsoft.com/office/drawing/2014/main" id="{7057DA24-003A-C9BD-E19C-F59B3343871B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8E7F69C7-5088-0E95-A9F0-63D90769ED22}"/>
                </a:ext>
              </a:extLst>
            </p:cNvPr>
            <p:cNvCxnSpPr/>
            <p:nvPr/>
          </p:nvCxnSpPr>
          <p:spPr>
            <a:xfrm>
              <a:off x="914400" y="205738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491F5FD1-F20B-AE7D-BBFC-D2EC7348379F}"/>
                </a:ext>
              </a:extLst>
            </p:cNvPr>
            <p:cNvCxnSpPr/>
            <p:nvPr/>
          </p:nvCxnSpPr>
          <p:spPr>
            <a:xfrm>
              <a:off x="914400" y="3505059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956" name="TextBox 6">
              <a:extLst>
                <a:ext uri="{FF2B5EF4-FFF2-40B4-BE49-F238E27FC236}">
                  <a16:creationId xmlns:a16="http://schemas.microsoft.com/office/drawing/2014/main" id="{4BE6AC1E-7535-325F-4AB7-EA185D92E6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46C18F1-9F74-A3AF-2A7B-A4807097CE87}"/>
                </a:ext>
              </a:extLst>
            </p:cNvPr>
            <p:cNvCxnSpPr/>
            <p:nvPr/>
          </p:nvCxnSpPr>
          <p:spPr>
            <a:xfrm>
              <a:off x="7239000" y="2057381"/>
              <a:ext cx="914400" cy="28953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958" name="TextBox 9">
              <a:extLst>
                <a:ext uri="{FF2B5EF4-FFF2-40B4-BE49-F238E27FC236}">
                  <a16:creationId xmlns:a16="http://schemas.microsoft.com/office/drawing/2014/main" id="{793602C8-10B4-254D-FD17-A62EBC1A2B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E4353393-BF59-79C7-7E7E-616816122A0D}"/>
                </a:ext>
              </a:extLst>
            </p:cNvPr>
            <p:cNvCxnSpPr/>
            <p:nvPr/>
          </p:nvCxnSpPr>
          <p:spPr>
            <a:xfrm flipV="1">
              <a:off x="2362200" y="3505059"/>
              <a:ext cx="1295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960" name="TextBox 13">
              <a:extLst>
                <a:ext uri="{FF2B5EF4-FFF2-40B4-BE49-F238E27FC236}">
                  <a16:creationId xmlns:a16="http://schemas.microsoft.com/office/drawing/2014/main" id="{67E6A1A1-D6EE-D132-DFFD-40BCFC058F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334000"/>
              <a:ext cx="245772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4ABF059-CFF5-9DC3-4164-D09096708093}"/>
                </a:ext>
              </a:extLst>
            </p:cNvPr>
            <p:cNvCxnSpPr/>
            <p:nvPr/>
          </p:nvCxnSpPr>
          <p:spPr>
            <a:xfrm>
              <a:off x="3429000" y="2057381"/>
              <a:ext cx="1676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58CA2285-91D1-B812-9B0D-552FF2C09554}"/>
                </a:ext>
              </a:extLst>
            </p:cNvPr>
            <p:cNvCxnSpPr/>
            <p:nvPr/>
          </p:nvCxnSpPr>
          <p:spPr>
            <a:xfrm flipV="1">
              <a:off x="6096000" y="2057381"/>
              <a:ext cx="517525" cy="144344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963" name="TextBox 24">
              <a:extLst>
                <a:ext uri="{FF2B5EF4-FFF2-40B4-BE49-F238E27FC236}">
                  <a16:creationId xmlns:a16="http://schemas.microsoft.com/office/drawing/2014/main" id="{C59CCE78-1E3F-DBB1-6370-C3368B2BF1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FB17E79-67E0-A238-D723-A7C7259A4EFA}"/>
                </a:ext>
              </a:extLst>
            </p:cNvPr>
            <p:cNvCxnSpPr/>
            <p:nvPr/>
          </p:nvCxnSpPr>
          <p:spPr>
            <a:xfrm>
              <a:off x="990600" y="4952737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965" name="TextBox 26">
              <a:extLst>
                <a:ext uri="{FF2B5EF4-FFF2-40B4-BE49-F238E27FC236}">
                  <a16:creationId xmlns:a16="http://schemas.microsoft.com/office/drawing/2014/main" id="{B7CA9C26-28F1-6916-CED5-E16CAD3B18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ADC2DE6-7ED1-1AC1-2623-B511459F248C}"/>
                </a:ext>
              </a:extLst>
            </p:cNvPr>
            <p:cNvSpPr/>
            <p:nvPr/>
          </p:nvSpPr>
          <p:spPr>
            <a:xfrm>
              <a:off x="1447800" y="1966372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B989DF-20F4-6791-3C4A-BB1CAA4D0492}"/>
                </a:ext>
              </a:extLst>
            </p:cNvPr>
            <p:cNvSpPr/>
            <p:nvPr/>
          </p:nvSpPr>
          <p:spPr>
            <a:xfrm>
              <a:off x="4876800" y="1981187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F0F18270-EBE4-7B46-E814-BC54819496F8}"/>
                </a:ext>
              </a:extLst>
            </p:cNvPr>
            <p:cNvSpPr/>
            <p:nvPr/>
          </p:nvSpPr>
          <p:spPr>
            <a:xfrm>
              <a:off x="5029200" y="4876544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5C0ACE7F-3D42-F892-F05A-7DD23E7811AC}"/>
                </a:ext>
              </a:extLst>
            </p:cNvPr>
            <p:cNvSpPr/>
            <p:nvPr/>
          </p:nvSpPr>
          <p:spPr>
            <a:xfrm>
              <a:off x="5181600" y="548609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46501A9E-96A3-414B-4F71-26381BCEB466}"/>
                </a:ext>
              </a:extLst>
            </p:cNvPr>
            <p:cNvCxnSpPr/>
            <p:nvPr/>
          </p:nvCxnSpPr>
          <p:spPr>
            <a:xfrm>
              <a:off x="5105400" y="6171835"/>
              <a:ext cx="609600" cy="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971" name="TextBox 39">
              <a:extLst>
                <a:ext uri="{FF2B5EF4-FFF2-40B4-BE49-F238E27FC236}">
                  <a16:creationId xmlns:a16="http://schemas.microsoft.com/office/drawing/2014/main" id="{7B43F395-9801-9DA5-EF1F-A51DCBF82B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5943600"/>
              <a:ext cx="12618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Message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625F545-46AC-8A9D-86A4-CFBB010C4CC0}"/>
                </a:ext>
              </a:extLst>
            </p:cNvPr>
            <p:cNvSpPr/>
            <p:nvPr/>
          </p:nvSpPr>
          <p:spPr>
            <a:xfrm>
              <a:off x="4876800" y="5333705"/>
              <a:ext cx="3429000" cy="11429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82947" name="TextBox 10">
            <a:extLst>
              <a:ext uri="{FF2B5EF4-FFF2-40B4-BE49-F238E27FC236}">
                <a16:creationId xmlns:a16="http://schemas.microsoft.com/office/drawing/2014/main" id="{637C54F5-6E67-D75A-A1DC-50A7E136D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114800"/>
            <a:ext cx="1903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Message send</a:t>
            </a:r>
          </a:p>
        </p:txBody>
      </p:sp>
      <p:sp>
        <p:nvSpPr>
          <p:cNvPr id="82948" name="TextBox 27">
            <a:extLst>
              <a:ext uri="{FF2B5EF4-FFF2-40B4-BE49-F238E27FC236}">
                <a16:creationId xmlns:a16="http://schemas.microsoft.com/office/drawing/2014/main" id="{BB387F50-279B-0737-4DD9-98846877E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43050"/>
            <a:ext cx="871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ts = 1</a:t>
            </a:r>
          </a:p>
        </p:txBody>
      </p:sp>
      <p:sp>
        <p:nvSpPr>
          <p:cNvPr id="82949" name="TextBox 28">
            <a:extLst>
              <a:ext uri="{FF2B5EF4-FFF2-40B4-BE49-F238E27FC236}">
                <a16:creationId xmlns:a16="http://schemas.microsoft.com/office/drawing/2014/main" id="{D9F85FCD-4EDC-43BF-8EC0-5C5E80370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771900"/>
            <a:ext cx="871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ts = 1</a:t>
            </a:r>
          </a:p>
        </p:txBody>
      </p:sp>
      <p:sp>
        <p:nvSpPr>
          <p:cNvPr id="82950" name="TextBox 29">
            <a:extLst>
              <a:ext uri="{FF2B5EF4-FFF2-40B4-BE49-F238E27FC236}">
                <a16:creationId xmlns:a16="http://schemas.microsoft.com/office/drawing/2014/main" id="{3278A1B3-B854-9565-FEFC-DDC97BFB4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971800"/>
            <a:ext cx="215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Message carries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ts = 1</a:t>
            </a:r>
          </a:p>
        </p:txBody>
      </p:sp>
      <p:sp>
        <p:nvSpPr>
          <p:cNvPr id="82951" name="TextBox 2">
            <a:extLst>
              <a:ext uri="{FF2B5EF4-FFF2-40B4-BE49-F238E27FC236}">
                <a16:creationId xmlns:a16="http://schemas.microsoft.com/office/drawing/2014/main" id="{5DCE0848-6739-2864-853E-3F2C37E92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1276350"/>
            <a:ext cx="338137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</p:txBody>
      </p:sp>
      <p:sp>
        <p:nvSpPr>
          <p:cNvPr id="82952" name="Title 1">
            <a:extLst>
              <a:ext uri="{FF2B5EF4-FFF2-40B4-BE49-F238E27FC236}">
                <a16:creationId xmlns:a16="http://schemas.microsoft.com/office/drawing/2014/main" id="{0177C784-B66C-70F8-67BC-B8B8661E39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latin typeface="Whitney-BlackSC" pitchFamily="1" charset="0"/>
            </a:endParaRPr>
          </a:p>
        </p:txBody>
      </p:sp>
      <p:sp>
        <p:nvSpPr>
          <p:cNvPr id="82953" name="Title 1">
            <a:extLst>
              <a:ext uri="{FF2B5EF4-FFF2-40B4-BE49-F238E27FC236}">
                <a16:creationId xmlns:a16="http://schemas.microsoft.com/office/drawing/2014/main" id="{E332ACE4-6607-85FB-12A2-B53A9D2A7D3C}"/>
              </a:ext>
            </a:extLst>
          </p:cNvPr>
          <p:cNvSpPr txBox="1">
            <a:spLocks/>
          </p:cNvSpPr>
          <p:nvPr/>
        </p:nvSpPr>
        <p:spPr bwMode="auto">
          <a:xfrm>
            <a:off x="381000" y="209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Lamport Timestamps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994" name="Group 3">
            <a:extLst>
              <a:ext uri="{FF2B5EF4-FFF2-40B4-BE49-F238E27FC236}">
                <a16:creationId xmlns:a16="http://schemas.microsoft.com/office/drawing/2014/main" id="{474409F4-106B-BD21-06A2-73B50EF40AE4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E178B48C-6583-3E81-8FBD-9798925B68D2}"/>
                </a:ext>
              </a:extLst>
            </p:cNvPr>
            <p:cNvCxnSpPr/>
            <p:nvPr/>
          </p:nvCxnSpPr>
          <p:spPr>
            <a:xfrm>
              <a:off x="914400" y="205738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56CB0A6E-F6EA-FBE6-0FFD-330ADCFC931B}"/>
                </a:ext>
              </a:extLst>
            </p:cNvPr>
            <p:cNvCxnSpPr/>
            <p:nvPr/>
          </p:nvCxnSpPr>
          <p:spPr>
            <a:xfrm>
              <a:off x="914400" y="3505059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005" name="TextBox 6">
              <a:extLst>
                <a:ext uri="{FF2B5EF4-FFF2-40B4-BE49-F238E27FC236}">
                  <a16:creationId xmlns:a16="http://schemas.microsoft.com/office/drawing/2014/main" id="{695367E4-3F3C-7B9A-19BE-CDC878058C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B9B5DC3-536C-31D9-38D3-50A9D5A0B0C6}"/>
                </a:ext>
              </a:extLst>
            </p:cNvPr>
            <p:cNvCxnSpPr/>
            <p:nvPr/>
          </p:nvCxnSpPr>
          <p:spPr>
            <a:xfrm>
              <a:off x="7239000" y="2057381"/>
              <a:ext cx="914400" cy="28953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007" name="TextBox 9">
              <a:extLst>
                <a:ext uri="{FF2B5EF4-FFF2-40B4-BE49-F238E27FC236}">
                  <a16:creationId xmlns:a16="http://schemas.microsoft.com/office/drawing/2014/main" id="{2C22FDD4-760B-2B35-4D5E-3CEE323B4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CFD901C8-EE7E-F784-7D84-F2DB05694D01}"/>
                </a:ext>
              </a:extLst>
            </p:cNvPr>
            <p:cNvCxnSpPr/>
            <p:nvPr/>
          </p:nvCxnSpPr>
          <p:spPr>
            <a:xfrm flipV="1">
              <a:off x="2362200" y="3505059"/>
              <a:ext cx="1295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009" name="TextBox 13">
              <a:extLst>
                <a:ext uri="{FF2B5EF4-FFF2-40B4-BE49-F238E27FC236}">
                  <a16:creationId xmlns:a16="http://schemas.microsoft.com/office/drawing/2014/main" id="{D8AA5FAF-A244-2B05-9AD6-5D1414A20F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334000"/>
              <a:ext cx="245772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63F341B-D0A1-E5A5-15BD-2908F81E07D3}"/>
                </a:ext>
              </a:extLst>
            </p:cNvPr>
            <p:cNvCxnSpPr/>
            <p:nvPr/>
          </p:nvCxnSpPr>
          <p:spPr>
            <a:xfrm>
              <a:off x="3429000" y="2057381"/>
              <a:ext cx="1676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48E83BB5-BE75-C8C1-3FF2-F99A406A304A}"/>
                </a:ext>
              </a:extLst>
            </p:cNvPr>
            <p:cNvCxnSpPr/>
            <p:nvPr/>
          </p:nvCxnSpPr>
          <p:spPr>
            <a:xfrm flipV="1">
              <a:off x="6096000" y="2057381"/>
              <a:ext cx="517525" cy="144344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012" name="TextBox 24">
              <a:extLst>
                <a:ext uri="{FF2B5EF4-FFF2-40B4-BE49-F238E27FC236}">
                  <a16:creationId xmlns:a16="http://schemas.microsoft.com/office/drawing/2014/main" id="{144537D5-5B6B-1436-E529-C2AB485FC7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0EDE9B21-1862-8996-468C-4D82F539CE7B}"/>
                </a:ext>
              </a:extLst>
            </p:cNvPr>
            <p:cNvCxnSpPr/>
            <p:nvPr/>
          </p:nvCxnSpPr>
          <p:spPr>
            <a:xfrm>
              <a:off x="990600" y="4952737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014" name="TextBox 26">
              <a:extLst>
                <a:ext uri="{FF2B5EF4-FFF2-40B4-BE49-F238E27FC236}">
                  <a16:creationId xmlns:a16="http://schemas.microsoft.com/office/drawing/2014/main" id="{158F2CE0-5CE2-7495-0995-A0174A996D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F0758828-AE6B-7723-1E1F-9D728D113F15}"/>
                </a:ext>
              </a:extLst>
            </p:cNvPr>
            <p:cNvSpPr/>
            <p:nvPr/>
          </p:nvSpPr>
          <p:spPr>
            <a:xfrm>
              <a:off x="1447800" y="1966372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32CE6C7F-9743-7641-F7AE-ED92F999DF27}"/>
                </a:ext>
              </a:extLst>
            </p:cNvPr>
            <p:cNvSpPr/>
            <p:nvPr/>
          </p:nvSpPr>
          <p:spPr>
            <a:xfrm>
              <a:off x="4876800" y="1981187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3E141A2-64DD-3234-30B2-D7568FC79CEF}"/>
                </a:ext>
              </a:extLst>
            </p:cNvPr>
            <p:cNvSpPr/>
            <p:nvPr/>
          </p:nvSpPr>
          <p:spPr>
            <a:xfrm>
              <a:off x="5029200" y="4876544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7D9B0F3-73A9-6D2E-486A-F8B4DC787D72}"/>
                </a:ext>
              </a:extLst>
            </p:cNvPr>
            <p:cNvSpPr/>
            <p:nvPr/>
          </p:nvSpPr>
          <p:spPr>
            <a:xfrm>
              <a:off x="5181600" y="548609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BE205AE9-BA56-1679-0902-45F7CAAD72BC}"/>
                </a:ext>
              </a:extLst>
            </p:cNvPr>
            <p:cNvCxnSpPr/>
            <p:nvPr/>
          </p:nvCxnSpPr>
          <p:spPr>
            <a:xfrm>
              <a:off x="5105400" y="6171835"/>
              <a:ext cx="609600" cy="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020" name="TextBox 39">
              <a:extLst>
                <a:ext uri="{FF2B5EF4-FFF2-40B4-BE49-F238E27FC236}">
                  <a16:creationId xmlns:a16="http://schemas.microsoft.com/office/drawing/2014/main" id="{3956F750-64AD-25A4-9599-DEA4DAD0A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5943600"/>
              <a:ext cx="12618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Message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DE209A4C-BEAD-62FA-1620-934A4B818BD2}"/>
                </a:ext>
              </a:extLst>
            </p:cNvPr>
            <p:cNvSpPr/>
            <p:nvPr/>
          </p:nvSpPr>
          <p:spPr>
            <a:xfrm>
              <a:off x="4876800" y="5333705"/>
              <a:ext cx="3429000" cy="11429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84995" name="TextBox 27">
            <a:extLst>
              <a:ext uri="{FF2B5EF4-FFF2-40B4-BE49-F238E27FC236}">
                <a16:creationId xmlns:a16="http://schemas.microsoft.com/office/drawing/2014/main" id="{006670A1-4917-6AFB-E769-C60C5C3E0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430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1</a:t>
            </a:r>
          </a:p>
        </p:txBody>
      </p:sp>
      <p:sp>
        <p:nvSpPr>
          <p:cNvPr id="84996" name="TextBox 28">
            <a:extLst>
              <a:ext uri="{FF2B5EF4-FFF2-40B4-BE49-F238E27FC236}">
                <a16:creationId xmlns:a16="http://schemas.microsoft.com/office/drawing/2014/main" id="{F13B467B-07E6-9DAF-921C-94287261D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7719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1</a:t>
            </a:r>
          </a:p>
        </p:txBody>
      </p:sp>
      <p:sp>
        <p:nvSpPr>
          <p:cNvPr id="84997" name="TextBox 29">
            <a:extLst>
              <a:ext uri="{FF2B5EF4-FFF2-40B4-BE49-F238E27FC236}">
                <a16:creationId xmlns:a16="http://schemas.microsoft.com/office/drawing/2014/main" id="{1B398963-CA3F-9418-3FC0-451B592AB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971800"/>
            <a:ext cx="215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Message carries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ts = 1</a:t>
            </a:r>
          </a:p>
        </p:txBody>
      </p:sp>
      <p:sp>
        <p:nvSpPr>
          <p:cNvPr id="84998" name="TextBox 31">
            <a:extLst>
              <a:ext uri="{FF2B5EF4-FFF2-40B4-BE49-F238E27FC236}">
                <a16:creationId xmlns:a16="http://schemas.microsoft.com/office/drawing/2014/main" id="{AC948452-B199-E7CC-16DD-959F21EE6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5813" y="1647825"/>
            <a:ext cx="24463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9933"/>
                </a:solidFill>
              </a:rPr>
              <a:t>ts = max(local, msg) + 1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9933"/>
                </a:solidFill>
              </a:rPr>
              <a:t>= max(0, 1)+1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9933"/>
                </a:solidFill>
              </a:rPr>
              <a:t>= 2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DBCA38-A739-A492-E15A-B2CD2492FFB4}"/>
              </a:ext>
            </a:extLst>
          </p:cNvPr>
          <p:cNvCxnSpPr/>
          <p:nvPr/>
        </p:nvCxnSpPr>
        <p:spPr>
          <a:xfrm>
            <a:off x="3581400" y="2343150"/>
            <a:ext cx="76200" cy="28575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000" name="TextBox 2">
            <a:extLst>
              <a:ext uri="{FF2B5EF4-FFF2-40B4-BE49-F238E27FC236}">
                <a16:creationId xmlns:a16="http://schemas.microsoft.com/office/drawing/2014/main" id="{D3650040-1584-7199-4D91-5C638BB59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1276350"/>
            <a:ext cx="338137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</p:txBody>
      </p:sp>
      <p:sp>
        <p:nvSpPr>
          <p:cNvPr id="85001" name="Title 1">
            <a:extLst>
              <a:ext uri="{FF2B5EF4-FFF2-40B4-BE49-F238E27FC236}">
                <a16:creationId xmlns:a16="http://schemas.microsoft.com/office/drawing/2014/main" id="{6DF9386D-6349-6CB6-EB3F-485094C913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latin typeface="Whitney-BlackSC" pitchFamily="1" charset="0"/>
            </a:endParaRPr>
          </a:p>
        </p:txBody>
      </p:sp>
      <p:sp>
        <p:nvSpPr>
          <p:cNvPr id="85002" name="Title 1">
            <a:extLst>
              <a:ext uri="{FF2B5EF4-FFF2-40B4-BE49-F238E27FC236}">
                <a16:creationId xmlns:a16="http://schemas.microsoft.com/office/drawing/2014/main" id="{6E012773-9A1E-6163-91FE-5C39CC949657}"/>
              </a:ext>
            </a:extLst>
          </p:cNvPr>
          <p:cNvSpPr txBox="1">
            <a:spLocks/>
          </p:cNvSpPr>
          <p:nvPr/>
        </p:nvSpPr>
        <p:spPr bwMode="auto">
          <a:xfrm>
            <a:off x="381000" y="209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Lamport Timestamps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042" name="Group 3">
            <a:extLst>
              <a:ext uri="{FF2B5EF4-FFF2-40B4-BE49-F238E27FC236}">
                <a16:creationId xmlns:a16="http://schemas.microsoft.com/office/drawing/2014/main" id="{C86D3E51-D8D6-4CB7-B240-BF3657326450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CA59B07D-C797-D7A2-7CAA-044B1E580F3D}"/>
                </a:ext>
              </a:extLst>
            </p:cNvPr>
            <p:cNvCxnSpPr/>
            <p:nvPr/>
          </p:nvCxnSpPr>
          <p:spPr>
            <a:xfrm>
              <a:off x="914400" y="205738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6ADC481-CD98-A7D4-DFC5-7AE037BCED2D}"/>
                </a:ext>
              </a:extLst>
            </p:cNvPr>
            <p:cNvCxnSpPr/>
            <p:nvPr/>
          </p:nvCxnSpPr>
          <p:spPr>
            <a:xfrm>
              <a:off x="914400" y="3505059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055" name="TextBox 6">
              <a:extLst>
                <a:ext uri="{FF2B5EF4-FFF2-40B4-BE49-F238E27FC236}">
                  <a16:creationId xmlns:a16="http://schemas.microsoft.com/office/drawing/2014/main" id="{92C8EE20-0982-775B-D648-4C52BEC177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7B30F69-AF7B-49CA-5126-C7E6742A0BA3}"/>
                </a:ext>
              </a:extLst>
            </p:cNvPr>
            <p:cNvCxnSpPr/>
            <p:nvPr/>
          </p:nvCxnSpPr>
          <p:spPr>
            <a:xfrm>
              <a:off x="7239000" y="2057381"/>
              <a:ext cx="914400" cy="28953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057" name="TextBox 9">
              <a:extLst>
                <a:ext uri="{FF2B5EF4-FFF2-40B4-BE49-F238E27FC236}">
                  <a16:creationId xmlns:a16="http://schemas.microsoft.com/office/drawing/2014/main" id="{5E9D96E7-4BB5-E489-414A-65454A5E65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5694D79E-FB8D-1BC9-1240-CF7F760C0843}"/>
                </a:ext>
              </a:extLst>
            </p:cNvPr>
            <p:cNvCxnSpPr/>
            <p:nvPr/>
          </p:nvCxnSpPr>
          <p:spPr>
            <a:xfrm flipV="1">
              <a:off x="2362200" y="3505059"/>
              <a:ext cx="1295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059" name="TextBox 13">
              <a:extLst>
                <a:ext uri="{FF2B5EF4-FFF2-40B4-BE49-F238E27FC236}">
                  <a16:creationId xmlns:a16="http://schemas.microsoft.com/office/drawing/2014/main" id="{6139FB98-1E53-5352-DE85-755571ECD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334000"/>
              <a:ext cx="245772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109D4423-3071-ACE6-5726-FA9864131C4C}"/>
                </a:ext>
              </a:extLst>
            </p:cNvPr>
            <p:cNvCxnSpPr/>
            <p:nvPr/>
          </p:nvCxnSpPr>
          <p:spPr>
            <a:xfrm>
              <a:off x="3429000" y="2057381"/>
              <a:ext cx="1676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440E8CAA-7A6E-ECB7-583F-CD76C982C934}"/>
                </a:ext>
              </a:extLst>
            </p:cNvPr>
            <p:cNvCxnSpPr/>
            <p:nvPr/>
          </p:nvCxnSpPr>
          <p:spPr>
            <a:xfrm flipV="1">
              <a:off x="6096000" y="2057381"/>
              <a:ext cx="517525" cy="144344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062" name="TextBox 24">
              <a:extLst>
                <a:ext uri="{FF2B5EF4-FFF2-40B4-BE49-F238E27FC236}">
                  <a16:creationId xmlns:a16="http://schemas.microsoft.com/office/drawing/2014/main" id="{1D1887DF-A89A-4756-D144-806803EEB4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43707A72-1313-D2AB-6013-7D3F577354D9}"/>
                </a:ext>
              </a:extLst>
            </p:cNvPr>
            <p:cNvCxnSpPr/>
            <p:nvPr/>
          </p:nvCxnSpPr>
          <p:spPr>
            <a:xfrm>
              <a:off x="990600" y="4952737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064" name="TextBox 26">
              <a:extLst>
                <a:ext uri="{FF2B5EF4-FFF2-40B4-BE49-F238E27FC236}">
                  <a16:creationId xmlns:a16="http://schemas.microsoft.com/office/drawing/2014/main" id="{EA8458C5-E3BD-FAB8-A8EB-7B5D9DC0C7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4238EF3-B44B-2090-0F31-A1CB693DF2DF}"/>
                </a:ext>
              </a:extLst>
            </p:cNvPr>
            <p:cNvSpPr/>
            <p:nvPr/>
          </p:nvSpPr>
          <p:spPr>
            <a:xfrm>
              <a:off x="1447800" y="1966372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4244AD8-C1CD-8AE8-D039-5E2C0C3FDFBC}"/>
                </a:ext>
              </a:extLst>
            </p:cNvPr>
            <p:cNvSpPr/>
            <p:nvPr/>
          </p:nvSpPr>
          <p:spPr>
            <a:xfrm>
              <a:off x="4876800" y="1981187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1659D3F-E1DA-553E-2594-7CA4586A7294}"/>
                </a:ext>
              </a:extLst>
            </p:cNvPr>
            <p:cNvSpPr/>
            <p:nvPr/>
          </p:nvSpPr>
          <p:spPr>
            <a:xfrm>
              <a:off x="5029200" y="4876544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14A2613-3F70-8E3B-2777-CAAE3142FBF5}"/>
                </a:ext>
              </a:extLst>
            </p:cNvPr>
            <p:cNvSpPr/>
            <p:nvPr/>
          </p:nvSpPr>
          <p:spPr>
            <a:xfrm>
              <a:off x="5181600" y="548609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6C1EED50-F831-C796-AB06-76293D78FE48}"/>
                </a:ext>
              </a:extLst>
            </p:cNvPr>
            <p:cNvCxnSpPr/>
            <p:nvPr/>
          </p:nvCxnSpPr>
          <p:spPr>
            <a:xfrm>
              <a:off x="5105400" y="6171835"/>
              <a:ext cx="609600" cy="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070" name="TextBox 39">
              <a:extLst>
                <a:ext uri="{FF2B5EF4-FFF2-40B4-BE49-F238E27FC236}">
                  <a16:creationId xmlns:a16="http://schemas.microsoft.com/office/drawing/2014/main" id="{36D227F0-7750-FCDB-70EC-081F5CA97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5943600"/>
              <a:ext cx="12618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Message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6EC4484-2024-1717-BF3A-39C05343FF13}"/>
                </a:ext>
              </a:extLst>
            </p:cNvPr>
            <p:cNvSpPr/>
            <p:nvPr/>
          </p:nvSpPr>
          <p:spPr>
            <a:xfrm>
              <a:off x="4876800" y="5333705"/>
              <a:ext cx="3429000" cy="11429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87043" name="TextBox 27">
            <a:extLst>
              <a:ext uri="{FF2B5EF4-FFF2-40B4-BE49-F238E27FC236}">
                <a16:creationId xmlns:a16="http://schemas.microsoft.com/office/drawing/2014/main" id="{EDE16990-AC76-CA93-1584-632457E26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430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1</a:t>
            </a:r>
          </a:p>
        </p:txBody>
      </p:sp>
      <p:sp>
        <p:nvSpPr>
          <p:cNvPr id="87044" name="TextBox 28">
            <a:extLst>
              <a:ext uri="{FF2B5EF4-FFF2-40B4-BE49-F238E27FC236}">
                <a16:creationId xmlns:a16="http://schemas.microsoft.com/office/drawing/2014/main" id="{D6A7FE12-A4B1-5EAF-A728-CBFD42A27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7719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1</a:t>
            </a:r>
          </a:p>
        </p:txBody>
      </p:sp>
      <p:sp>
        <p:nvSpPr>
          <p:cNvPr id="87045" name="TextBox 29">
            <a:extLst>
              <a:ext uri="{FF2B5EF4-FFF2-40B4-BE49-F238E27FC236}">
                <a16:creationId xmlns:a16="http://schemas.microsoft.com/office/drawing/2014/main" id="{45E10FBE-8BD9-D681-6E5F-3CECB8731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714500"/>
            <a:ext cx="215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Message carries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ts = 2</a:t>
            </a:r>
          </a:p>
        </p:txBody>
      </p:sp>
      <p:sp>
        <p:nvSpPr>
          <p:cNvPr id="87046" name="TextBox 31">
            <a:extLst>
              <a:ext uri="{FF2B5EF4-FFF2-40B4-BE49-F238E27FC236}">
                <a16:creationId xmlns:a16="http://schemas.microsoft.com/office/drawing/2014/main" id="{0799C96D-C38F-42DF-8573-50DF7F176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4859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2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C5CF4C3-AB06-BCE0-DFD4-10BE7568D068}"/>
              </a:ext>
            </a:extLst>
          </p:cNvPr>
          <p:cNvCxnSpPr/>
          <p:nvPr/>
        </p:nvCxnSpPr>
        <p:spPr>
          <a:xfrm>
            <a:off x="5029200" y="2686050"/>
            <a:ext cx="76200" cy="28575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048" name="TextBox 32">
            <a:extLst>
              <a:ext uri="{FF2B5EF4-FFF2-40B4-BE49-F238E27FC236}">
                <a16:creationId xmlns:a16="http://schemas.microsoft.com/office/drawing/2014/main" id="{0490FC1B-EFE2-7D2A-FF48-6C9CF226B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5717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2</a:t>
            </a:r>
          </a:p>
        </p:txBody>
      </p:sp>
      <p:sp>
        <p:nvSpPr>
          <p:cNvPr id="87049" name="TextBox 33">
            <a:extLst>
              <a:ext uri="{FF2B5EF4-FFF2-40B4-BE49-F238E27FC236}">
                <a16:creationId xmlns:a16="http://schemas.microsoft.com/office/drawing/2014/main" id="{609B14CB-7912-D585-41B4-8370519DF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0225" y="2921000"/>
            <a:ext cx="17081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max(2, 2)+1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=3</a:t>
            </a:r>
          </a:p>
        </p:txBody>
      </p:sp>
      <p:sp>
        <p:nvSpPr>
          <p:cNvPr id="87050" name="TextBox 2">
            <a:extLst>
              <a:ext uri="{FF2B5EF4-FFF2-40B4-BE49-F238E27FC236}">
                <a16:creationId xmlns:a16="http://schemas.microsoft.com/office/drawing/2014/main" id="{8C22889B-E666-034A-1D88-10A00F36E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1276350"/>
            <a:ext cx="338137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</p:txBody>
      </p:sp>
      <p:sp>
        <p:nvSpPr>
          <p:cNvPr id="87051" name="Title 1">
            <a:extLst>
              <a:ext uri="{FF2B5EF4-FFF2-40B4-BE49-F238E27FC236}">
                <a16:creationId xmlns:a16="http://schemas.microsoft.com/office/drawing/2014/main" id="{92D02209-BB1E-66D7-A931-E29D466EB2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latin typeface="Whitney-BlackSC" pitchFamily="1" charset="0"/>
            </a:endParaRPr>
          </a:p>
        </p:txBody>
      </p:sp>
      <p:sp>
        <p:nvSpPr>
          <p:cNvPr id="87052" name="Title 1">
            <a:extLst>
              <a:ext uri="{FF2B5EF4-FFF2-40B4-BE49-F238E27FC236}">
                <a16:creationId xmlns:a16="http://schemas.microsoft.com/office/drawing/2014/main" id="{C1AAFD0D-950E-5FDC-6DFD-5FC3D49A6AC1}"/>
              </a:ext>
            </a:extLst>
          </p:cNvPr>
          <p:cNvSpPr txBox="1">
            <a:spLocks/>
          </p:cNvSpPr>
          <p:nvPr/>
        </p:nvSpPr>
        <p:spPr bwMode="auto">
          <a:xfrm>
            <a:off x="381000" y="209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Lamport Timestamps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90" name="Group 3">
            <a:extLst>
              <a:ext uri="{FF2B5EF4-FFF2-40B4-BE49-F238E27FC236}">
                <a16:creationId xmlns:a16="http://schemas.microsoft.com/office/drawing/2014/main" id="{26D41003-45E2-C74F-843D-00BAFA572C0B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C6AAEAB-077A-3A50-09AF-009AB0034F3A}"/>
                </a:ext>
              </a:extLst>
            </p:cNvPr>
            <p:cNvCxnSpPr/>
            <p:nvPr/>
          </p:nvCxnSpPr>
          <p:spPr>
            <a:xfrm>
              <a:off x="914400" y="205738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93BBD858-2EF4-5BF4-F4C1-90D84A06566D}"/>
                </a:ext>
              </a:extLst>
            </p:cNvPr>
            <p:cNvCxnSpPr/>
            <p:nvPr/>
          </p:nvCxnSpPr>
          <p:spPr>
            <a:xfrm>
              <a:off x="914400" y="3505059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105" name="TextBox 6">
              <a:extLst>
                <a:ext uri="{FF2B5EF4-FFF2-40B4-BE49-F238E27FC236}">
                  <a16:creationId xmlns:a16="http://schemas.microsoft.com/office/drawing/2014/main" id="{E71F5A71-577F-57F6-236A-401106A41E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1128482A-EE41-4B71-1C68-E1DB53ECF418}"/>
                </a:ext>
              </a:extLst>
            </p:cNvPr>
            <p:cNvCxnSpPr/>
            <p:nvPr/>
          </p:nvCxnSpPr>
          <p:spPr>
            <a:xfrm>
              <a:off x="7239000" y="2057381"/>
              <a:ext cx="914400" cy="28953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107" name="TextBox 9">
              <a:extLst>
                <a:ext uri="{FF2B5EF4-FFF2-40B4-BE49-F238E27FC236}">
                  <a16:creationId xmlns:a16="http://schemas.microsoft.com/office/drawing/2014/main" id="{D1CB2B91-8BCD-5883-04FD-58714E2A3B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825D9F7-1DB5-2F6B-A0B0-9D440B418F9B}"/>
                </a:ext>
              </a:extLst>
            </p:cNvPr>
            <p:cNvCxnSpPr/>
            <p:nvPr/>
          </p:nvCxnSpPr>
          <p:spPr>
            <a:xfrm flipV="1">
              <a:off x="2362200" y="3505059"/>
              <a:ext cx="1295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109" name="TextBox 13">
              <a:extLst>
                <a:ext uri="{FF2B5EF4-FFF2-40B4-BE49-F238E27FC236}">
                  <a16:creationId xmlns:a16="http://schemas.microsoft.com/office/drawing/2014/main" id="{A7F67306-002A-E730-CC8C-EE43132594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334000"/>
              <a:ext cx="245772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1457FBF-1309-1DAC-9B0E-07EEA4927651}"/>
                </a:ext>
              </a:extLst>
            </p:cNvPr>
            <p:cNvCxnSpPr/>
            <p:nvPr/>
          </p:nvCxnSpPr>
          <p:spPr>
            <a:xfrm>
              <a:off x="3429000" y="2057381"/>
              <a:ext cx="1676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61462D1B-251B-2031-073C-56C917057415}"/>
                </a:ext>
              </a:extLst>
            </p:cNvPr>
            <p:cNvCxnSpPr/>
            <p:nvPr/>
          </p:nvCxnSpPr>
          <p:spPr>
            <a:xfrm flipV="1">
              <a:off x="6096000" y="2057381"/>
              <a:ext cx="517525" cy="144344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112" name="TextBox 24">
              <a:extLst>
                <a:ext uri="{FF2B5EF4-FFF2-40B4-BE49-F238E27FC236}">
                  <a16:creationId xmlns:a16="http://schemas.microsoft.com/office/drawing/2014/main" id="{BA5212EC-BACE-B847-0C74-5005E07F7C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2B5E6B27-3F8D-F400-3F1B-21C62CA19531}"/>
                </a:ext>
              </a:extLst>
            </p:cNvPr>
            <p:cNvCxnSpPr/>
            <p:nvPr/>
          </p:nvCxnSpPr>
          <p:spPr>
            <a:xfrm>
              <a:off x="990600" y="4952737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114" name="TextBox 26">
              <a:extLst>
                <a:ext uri="{FF2B5EF4-FFF2-40B4-BE49-F238E27FC236}">
                  <a16:creationId xmlns:a16="http://schemas.microsoft.com/office/drawing/2014/main" id="{454D20F9-2207-568F-C36C-6DD6BF6662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3D7A248-D2D2-5C27-635B-EFADA996A0BB}"/>
                </a:ext>
              </a:extLst>
            </p:cNvPr>
            <p:cNvSpPr/>
            <p:nvPr/>
          </p:nvSpPr>
          <p:spPr>
            <a:xfrm>
              <a:off x="1447800" y="1966372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88CC3DC5-DAD1-94F9-936E-A26AE107FCE0}"/>
                </a:ext>
              </a:extLst>
            </p:cNvPr>
            <p:cNvSpPr/>
            <p:nvPr/>
          </p:nvSpPr>
          <p:spPr>
            <a:xfrm>
              <a:off x="4876800" y="1981187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62476D6B-F243-0EFB-ECF5-6D97630E6989}"/>
                </a:ext>
              </a:extLst>
            </p:cNvPr>
            <p:cNvSpPr/>
            <p:nvPr/>
          </p:nvSpPr>
          <p:spPr>
            <a:xfrm>
              <a:off x="5029200" y="4876544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5E79A04F-EE79-24D0-6C07-C8FC95F04865}"/>
                </a:ext>
              </a:extLst>
            </p:cNvPr>
            <p:cNvSpPr/>
            <p:nvPr/>
          </p:nvSpPr>
          <p:spPr>
            <a:xfrm>
              <a:off x="5181600" y="548609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698CDAA1-295B-856A-A64B-1B064331DAD1}"/>
                </a:ext>
              </a:extLst>
            </p:cNvPr>
            <p:cNvCxnSpPr/>
            <p:nvPr/>
          </p:nvCxnSpPr>
          <p:spPr>
            <a:xfrm>
              <a:off x="5105400" y="6171835"/>
              <a:ext cx="609600" cy="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120" name="TextBox 39">
              <a:extLst>
                <a:ext uri="{FF2B5EF4-FFF2-40B4-BE49-F238E27FC236}">
                  <a16:creationId xmlns:a16="http://schemas.microsoft.com/office/drawing/2014/main" id="{5FE368E4-9FFE-3E01-06B6-C8B0E57600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5943600"/>
              <a:ext cx="12618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Message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BB2FDBB-CECD-0150-EF90-B94D9168F533}"/>
                </a:ext>
              </a:extLst>
            </p:cNvPr>
            <p:cNvSpPr/>
            <p:nvPr/>
          </p:nvSpPr>
          <p:spPr>
            <a:xfrm>
              <a:off x="4876800" y="5333705"/>
              <a:ext cx="3429000" cy="11429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89091" name="TextBox 27">
            <a:extLst>
              <a:ext uri="{FF2B5EF4-FFF2-40B4-BE49-F238E27FC236}">
                <a16:creationId xmlns:a16="http://schemas.microsoft.com/office/drawing/2014/main" id="{F9318ABE-7E96-65FD-8AF1-EB997B413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430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1</a:t>
            </a:r>
          </a:p>
        </p:txBody>
      </p:sp>
      <p:sp>
        <p:nvSpPr>
          <p:cNvPr id="89092" name="TextBox 28">
            <a:extLst>
              <a:ext uri="{FF2B5EF4-FFF2-40B4-BE49-F238E27FC236}">
                <a16:creationId xmlns:a16="http://schemas.microsoft.com/office/drawing/2014/main" id="{33D2B569-60B3-2CB3-596B-0D8D3AB95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7719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1</a:t>
            </a:r>
          </a:p>
        </p:txBody>
      </p:sp>
      <p:sp>
        <p:nvSpPr>
          <p:cNvPr id="89093" name="TextBox 31">
            <a:extLst>
              <a:ext uri="{FF2B5EF4-FFF2-40B4-BE49-F238E27FC236}">
                <a16:creationId xmlns:a16="http://schemas.microsoft.com/office/drawing/2014/main" id="{89B79176-6172-32A1-7F5F-991A547FF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4859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2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4879FDE-E2C1-138E-1E10-1A97304C9022}"/>
              </a:ext>
            </a:extLst>
          </p:cNvPr>
          <p:cNvCxnSpPr/>
          <p:nvPr/>
        </p:nvCxnSpPr>
        <p:spPr>
          <a:xfrm flipV="1">
            <a:off x="6629400" y="1143000"/>
            <a:ext cx="457200" cy="40005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095" name="TextBox 32">
            <a:extLst>
              <a:ext uri="{FF2B5EF4-FFF2-40B4-BE49-F238E27FC236}">
                <a16:creationId xmlns:a16="http://schemas.microsoft.com/office/drawing/2014/main" id="{B4AD32D0-8339-378E-38F4-34311FB90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5717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2</a:t>
            </a:r>
          </a:p>
        </p:txBody>
      </p:sp>
      <p:sp>
        <p:nvSpPr>
          <p:cNvPr id="89096" name="TextBox 33">
            <a:extLst>
              <a:ext uri="{FF2B5EF4-FFF2-40B4-BE49-F238E27FC236}">
                <a16:creationId xmlns:a16="http://schemas.microsoft.com/office/drawing/2014/main" id="{24BA9A25-B772-07EF-2AA6-AEB36D579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568575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3</a:t>
            </a:r>
          </a:p>
        </p:txBody>
      </p:sp>
      <p:sp>
        <p:nvSpPr>
          <p:cNvPr id="89097" name="TextBox 38">
            <a:extLst>
              <a:ext uri="{FF2B5EF4-FFF2-40B4-BE49-F238E27FC236}">
                <a16:creationId xmlns:a16="http://schemas.microsoft.com/office/drawing/2014/main" id="{88B19322-2656-9A27-4F3D-A5F47DFDB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5717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4</a:t>
            </a:r>
          </a:p>
        </p:txBody>
      </p:sp>
      <p:sp>
        <p:nvSpPr>
          <p:cNvPr id="89098" name="TextBox 41">
            <a:extLst>
              <a:ext uri="{FF2B5EF4-FFF2-40B4-BE49-F238E27FC236}">
                <a16:creationId xmlns:a16="http://schemas.microsoft.com/office/drawing/2014/main" id="{A74034CC-FEF9-EBF7-7409-ABBD184E7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5430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3</a:t>
            </a:r>
          </a:p>
        </p:txBody>
      </p:sp>
      <p:sp>
        <p:nvSpPr>
          <p:cNvPr id="89099" name="TextBox 42">
            <a:extLst>
              <a:ext uri="{FF2B5EF4-FFF2-40B4-BE49-F238E27FC236}">
                <a16:creationId xmlns:a16="http://schemas.microsoft.com/office/drawing/2014/main" id="{CE579EBF-0C3D-DA41-2278-7E0EF0C85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7388" y="800100"/>
            <a:ext cx="17081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max(3, 4)+1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=5</a:t>
            </a:r>
          </a:p>
        </p:txBody>
      </p:sp>
      <p:sp>
        <p:nvSpPr>
          <p:cNvPr id="89100" name="TextBox 2">
            <a:extLst>
              <a:ext uri="{FF2B5EF4-FFF2-40B4-BE49-F238E27FC236}">
                <a16:creationId xmlns:a16="http://schemas.microsoft.com/office/drawing/2014/main" id="{5A4609D3-38EA-F43F-036D-DCAD5664B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1276350"/>
            <a:ext cx="338137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</p:txBody>
      </p:sp>
      <p:sp>
        <p:nvSpPr>
          <p:cNvPr id="89101" name="Title 1">
            <a:extLst>
              <a:ext uri="{FF2B5EF4-FFF2-40B4-BE49-F238E27FC236}">
                <a16:creationId xmlns:a16="http://schemas.microsoft.com/office/drawing/2014/main" id="{3BE4CB4F-78B4-4806-6275-14BC26B268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latin typeface="Whitney-BlackSC" pitchFamily="1" charset="0"/>
            </a:endParaRPr>
          </a:p>
        </p:txBody>
      </p:sp>
      <p:sp>
        <p:nvSpPr>
          <p:cNvPr id="89102" name="Title 1">
            <a:extLst>
              <a:ext uri="{FF2B5EF4-FFF2-40B4-BE49-F238E27FC236}">
                <a16:creationId xmlns:a16="http://schemas.microsoft.com/office/drawing/2014/main" id="{E57C01F1-35E1-F7E4-C02D-9B769BA1B2A4}"/>
              </a:ext>
            </a:extLst>
          </p:cNvPr>
          <p:cNvSpPr txBox="1">
            <a:spLocks/>
          </p:cNvSpPr>
          <p:nvPr/>
        </p:nvSpPr>
        <p:spPr bwMode="auto">
          <a:xfrm>
            <a:off x="381000" y="209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Lamport Timestamps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AB83DAB-0527-D8BF-7AB4-1A55C543185A}"/>
              </a:ext>
            </a:extLst>
          </p:cNvPr>
          <p:cNvGrpSpPr>
            <a:grpSpLocks/>
          </p:cNvGrpSpPr>
          <p:nvPr/>
        </p:nvGrpSpPr>
        <p:grpSpPr bwMode="auto">
          <a:xfrm>
            <a:off x="4976004" y="214343"/>
            <a:ext cx="2362201" cy="996950"/>
            <a:chOff x="9283835" y="3858331"/>
            <a:chExt cx="2361771" cy="997059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93CB49CA-217E-B3D9-D31E-FE38E634865F}"/>
                </a:ext>
              </a:extLst>
            </p:cNvPr>
            <p:cNvSpPr/>
            <p:nvPr/>
          </p:nvSpPr>
          <p:spPr>
            <a:xfrm>
              <a:off x="9423511" y="3858331"/>
              <a:ext cx="1749108" cy="997059"/>
            </a:xfrm>
            <a:prstGeom prst="roundRect">
              <a:avLst/>
            </a:prstGeom>
            <a:solidFill>
              <a:srgbClr val="EEECE1"/>
            </a:solidFill>
            <a:ln w="25400" cap="flat" cmpd="sng" algn="ctr">
              <a:solidFill>
                <a:srgbClr val="4F81BD">
                  <a:shade val="1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500" kern="0" dirty="0">
                <a:solidFill>
                  <a:prstClr val="white"/>
                </a:solidFill>
                <a:latin typeface="Akzidenz-Grotesk BQ"/>
                <a:ea typeface="+mn-ea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1507D01-E20A-055F-708E-F4C791DF7F3C}"/>
                </a:ext>
              </a:extLst>
            </p:cNvPr>
            <p:cNvSpPr txBox="1"/>
            <p:nvPr/>
          </p:nvSpPr>
          <p:spPr>
            <a:xfrm>
              <a:off x="10085378" y="3988520"/>
              <a:ext cx="1560228" cy="7079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Why</a:t>
              </a:r>
            </a:p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Max?</a:t>
              </a:r>
            </a:p>
          </p:txBody>
        </p:sp>
        <p:pic>
          <p:nvPicPr>
            <p:cNvPr id="7" name="Graphic 5" descr="Question Mark with solid fill">
              <a:extLst>
                <a:ext uri="{FF2B5EF4-FFF2-40B4-BE49-F238E27FC236}">
                  <a16:creationId xmlns:a16="http://schemas.microsoft.com/office/drawing/2014/main" id="{4DA03CC3-F01E-894C-78D6-E5ABDFE2B3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3835" y="3878970"/>
              <a:ext cx="931693" cy="931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38" name="Group 3">
            <a:extLst>
              <a:ext uri="{FF2B5EF4-FFF2-40B4-BE49-F238E27FC236}">
                <a16:creationId xmlns:a16="http://schemas.microsoft.com/office/drawing/2014/main" id="{06F43872-F2A7-F898-6C8E-5171B81CB357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8919D26-227E-6CB2-CA63-3199E7725BE6}"/>
                </a:ext>
              </a:extLst>
            </p:cNvPr>
            <p:cNvCxnSpPr/>
            <p:nvPr/>
          </p:nvCxnSpPr>
          <p:spPr>
            <a:xfrm>
              <a:off x="914400" y="205738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3415C82-83FB-CE73-2C3C-832969006F45}"/>
                </a:ext>
              </a:extLst>
            </p:cNvPr>
            <p:cNvCxnSpPr/>
            <p:nvPr/>
          </p:nvCxnSpPr>
          <p:spPr>
            <a:xfrm>
              <a:off x="914400" y="3505059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155" name="TextBox 6">
              <a:extLst>
                <a:ext uri="{FF2B5EF4-FFF2-40B4-BE49-F238E27FC236}">
                  <a16:creationId xmlns:a16="http://schemas.microsoft.com/office/drawing/2014/main" id="{72E86C7E-AA8F-267A-8922-D144409209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AA52F3A-E7F4-312A-A161-F340F2CD4BFE}"/>
                </a:ext>
              </a:extLst>
            </p:cNvPr>
            <p:cNvCxnSpPr/>
            <p:nvPr/>
          </p:nvCxnSpPr>
          <p:spPr>
            <a:xfrm>
              <a:off x="7239000" y="2057381"/>
              <a:ext cx="914400" cy="28953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157" name="TextBox 9">
              <a:extLst>
                <a:ext uri="{FF2B5EF4-FFF2-40B4-BE49-F238E27FC236}">
                  <a16:creationId xmlns:a16="http://schemas.microsoft.com/office/drawing/2014/main" id="{F95D17C0-AB40-7538-91A0-9D6F124100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4A49496E-851C-3887-9B1A-6F0B59FD807D}"/>
                </a:ext>
              </a:extLst>
            </p:cNvPr>
            <p:cNvCxnSpPr/>
            <p:nvPr/>
          </p:nvCxnSpPr>
          <p:spPr>
            <a:xfrm flipV="1">
              <a:off x="2362200" y="3505059"/>
              <a:ext cx="1295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159" name="TextBox 13">
              <a:extLst>
                <a:ext uri="{FF2B5EF4-FFF2-40B4-BE49-F238E27FC236}">
                  <a16:creationId xmlns:a16="http://schemas.microsoft.com/office/drawing/2014/main" id="{99E20B56-0B04-40D7-AEBD-08C80B2B91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334000"/>
              <a:ext cx="245772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C885D96-407B-E988-AB8D-B776CA3B4B35}"/>
                </a:ext>
              </a:extLst>
            </p:cNvPr>
            <p:cNvCxnSpPr/>
            <p:nvPr/>
          </p:nvCxnSpPr>
          <p:spPr>
            <a:xfrm>
              <a:off x="3429000" y="2057381"/>
              <a:ext cx="1676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FC3191FD-C583-D1B5-12F7-CF16EC20E21C}"/>
                </a:ext>
              </a:extLst>
            </p:cNvPr>
            <p:cNvCxnSpPr/>
            <p:nvPr/>
          </p:nvCxnSpPr>
          <p:spPr>
            <a:xfrm flipV="1">
              <a:off x="6096000" y="2057381"/>
              <a:ext cx="517525" cy="144344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162" name="TextBox 24">
              <a:extLst>
                <a:ext uri="{FF2B5EF4-FFF2-40B4-BE49-F238E27FC236}">
                  <a16:creationId xmlns:a16="http://schemas.microsoft.com/office/drawing/2014/main" id="{F9C08558-F283-5230-A428-6DA815B89D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53B91945-595C-8A29-3FA7-566A84BE8FBE}"/>
                </a:ext>
              </a:extLst>
            </p:cNvPr>
            <p:cNvCxnSpPr/>
            <p:nvPr/>
          </p:nvCxnSpPr>
          <p:spPr>
            <a:xfrm>
              <a:off x="990600" y="4952737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164" name="TextBox 26">
              <a:extLst>
                <a:ext uri="{FF2B5EF4-FFF2-40B4-BE49-F238E27FC236}">
                  <a16:creationId xmlns:a16="http://schemas.microsoft.com/office/drawing/2014/main" id="{5FEAF5A7-B3AC-8383-8156-D5BCE64C44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F89AEAD2-16E6-6306-E8EA-742BBB78AC15}"/>
                </a:ext>
              </a:extLst>
            </p:cNvPr>
            <p:cNvSpPr/>
            <p:nvPr/>
          </p:nvSpPr>
          <p:spPr>
            <a:xfrm>
              <a:off x="1447800" y="1966372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1CC45254-A72D-43B8-13BE-077C24F3B741}"/>
                </a:ext>
              </a:extLst>
            </p:cNvPr>
            <p:cNvSpPr/>
            <p:nvPr/>
          </p:nvSpPr>
          <p:spPr>
            <a:xfrm>
              <a:off x="4876800" y="1981187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734D721-F12A-6F8B-E0A4-BBD20DE6276D}"/>
                </a:ext>
              </a:extLst>
            </p:cNvPr>
            <p:cNvSpPr/>
            <p:nvPr/>
          </p:nvSpPr>
          <p:spPr>
            <a:xfrm>
              <a:off x="5029200" y="4876544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7FA2289-86B2-A9C5-F5D0-7B9489EC0F7E}"/>
                </a:ext>
              </a:extLst>
            </p:cNvPr>
            <p:cNvSpPr/>
            <p:nvPr/>
          </p:nvSpPr>
          <p:spPr>
            <a:xfrm>
              <a:off x="5181600" y="548609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7BE4F7D4-753C-3756-FEE8-E285F1E52149}"/>
                </a:ext>
              </a:extLst>
            </p:cNvPr>
            <p:cNvCxnSpPr/>
            <p:nvPr/>
          </p:nvCxnSpPr>
          <p:spPr>
            <a:xfrm>
              <a:off x="5105400" y="6171835"/>
              <a:ext cx="609600" cy="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170" name="TextBox 39">
              <a:extLst>
                <a:ext uri="{FF2B5EF4-FFF2-40B4-BE49-F238E27FC236}">
                  <a16:creationId xmlns:a16="http://schemas.microsoft.com/office/drawing/2014/main" id="{32D58840-7E28-0D4D-4697-3B41F3E54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5943600"/>
              <a:ext cx="12618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Message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FAA8493-792A-E468-D019-FC845F3CC993}"/>
                </a:ext>
              </a:extLst>
            </p:cNvPr>
            <p:cNvSpPr/>
            <p:nvPr/>
          </p:nvSpPr>
          <p:spPr>
            <a:xfrm>
              <a:off x="4876800" y="5333705"/>
              <a:ext cx="3429000" cy="11429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91139" name="TextBox 27">
            <a:extLst>
              <a:ext uri="{FF2B5EF4-FFF2-40B4-BE49-F238E27FC236}">
                <a16:creationId xmlns:a16="http://schemas.microsoft.com/office/drawing/2014/main" id="{94A489B7-3C85-2EF9-906A-C4852719D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430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1</a:t>
            </a:r>
          </a:p>
        </p:txBody>
      </p:sp>
      <p:sp>
        <p:nvSpPr>
          <p:cNvPr id="91140" name="TextBox 28">
            <a:extLst>
              <a:ext uri="{FF2B5EF4-FFF2-40B4-BE49-F238E27FC236}">
                <a16:creationId xmlns:a16="http://schemas.microsoft.com/office/drawing/2014/main" id="{9608BF88-ADD8-A54F-6946-96416322A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7719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1</a:t>
            </a:r>
          </a:p>
        </p:txBody>
      </p:sp>
      <p:sp>
        <p:nvSpPr>
          <p:cNvPr id="91141" name="TextBox 31">
            <a:extLst>
              <a:ext uri="{FF2B5EF4-FFF2-40B4-BE49-F238E27FC236}">
                <a16:creationId xmlns:a16="http://schemas.microsoft.com/office/drawing/2014/main" id="{0FA8BD8F-5B64-C44A-F89E-812497BEB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4859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2</a:t>
            </a:r>
          </a:p>
        </p:txBody>
      </p:sp>
      <p:sp>
        <p:nvSpPr>
          <p:cNvPr id="91142" name="TextBox 32">
            <a:extLst>
              <a:ext uri="{FF2B5EF4-FFF2-40B4-BE49-F238E27FC236}">
                <a16:creationId xmlns:a16="http://schemas.microsoft.com/office/drawing/2014/main" id="{C2382C20-DB0A-AF58-8B17-DFC45D1A1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5717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2</a:t>
            </a:r>
          </a:p>
        </p:txBody>
      </p:sp>
      <p:sp>
        <p:nvSpPr>
          <p:cNvPr id="91143" name="TextBox 33">
            <a:extLst>
              <a:ext uri="{FF2B5EF4-FFF2-40B4-BE49-F238E27FC236}">
                <a16:creationId xmlns:a16="http://schemas.microsoft.com/office/drawing/2014/main" id="{BF04F408-4B24-FC36-62C6-04DCD6A45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568575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3</a:t>
            </a:r>
          </a:p>
        </p:txBody>
      </p:sp>
      <p:sp>
        <p:nvSpPr>
          <p:cNvPr id="91144" name="TextBox 38">
            <a:extLst>
              <a:ext uri="{FF2B5EF4-FFF2-40B4-BE49-F238E27FC236}">
                <a16:creationId xmlns:a16="http://schemas.microsoft.com/office/drawing/2014/main" id="{E55068E1-0522-CBC1-FC58-122F1ACDA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5717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4</a:t>
            </a:r>
          </a:p>
        </p:txBody>
      </p:sp>
      <p:sp>
        <p:nvSpPr>
          <p:cNvPr id="91145" name="TextBox 41">
            <a:extLst>
              <a:ext uri="{FF2B5EF4-FFF2-40B4-BE49-F238E27FC236}">
                <a16:creationId xmlns:a16="http://schemas.microsoft.com/office/drawing/2014/main" id="{EB97C34F-6A31-20CB-9A1C-AD8DFAD4B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5430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3</a:t>
            </a:r>
          </a:p>
        </p:txBody>
      </p:sp>
      <p:sp>
        <p:nvSpPr>
          <p:cNvPr id="91146" name="TextBox 42">
            <a:extLst>
              <a:ext uri="{FF2B5EF4-FFF2-40B4-BE49-F238E27FC236}">
                <a16:creationId xmlns:a16="http://schemas.microsoft.com/office/drawing/2014/main" id="{E93A03E9-FD1E-A3CD-9565-D3BA8FAD4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4859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5</a:t>
            </a:r>
          </a:p>
        </p:txBody>
      </p:sp>
      <p:sp>
        <p:nvSpPr>
          <p:cNvPr id="91147" name="TextBox 43">
            <a:extLst>
              <a:ext uri="{FF2B5EF4-FFF2-40B4-BE49-F238E27FC236}">
                <a16:creationId xmlns:a16="http://schemas.microsoft.com/office/drawing/2014/main" id="{12876A5A-F3AC-0410-D8CE-93438DDFC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14859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6</a:t>
            </a:r>
          </a:p>
        </p:txBody>
      </p:sp>
      <p:sp>
        <p:nvSpPr>
          <p:cNvPr id="91148" name="TextBox 44">
            <a:extLst>
              <a:ext uri="{FF2B5EF4-FFF2-40B4-BE49-F238E27FC236}">
                <a16:creationId xmlns:a16="http://schemas.microsoft.com/office/drawing/2014/main" id="{D9EB5360-0888-E037-4D9A-8D49B6973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6576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7</a:t>
            </a:r>
          </a:p>
        </p:txBody>
      </p:sp>
      <p:sp>
        <p:nvSpPr>
          <p:cNvPr id="91149" name="TextBox 45">
            <a:extLst>
              <a:ext uri="{FF2B5EF4-FFF2-40B4-BE49-F238E27FC236}">
                <a16:creationId xmlns:a16="http://schemas.microsoft.com/office/drawing/2014/main" id="{8F08FE7E-8786-1503-9BBE-211ED4972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7147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2</a:t>
            </a:r>
          </a:p>
        </p:txBody>
      </p:sp>
      <p:sp>
        <p:nvSpPr>
          <p:cNvPr id="91150" name="TextBox 2">
            <a:extLst>
              <a:ext uri="{FF2B5EF4-FFF2-40B4-BE49-F238E27FC236}">
                <a16:creationId xmlns:a16="http://schemas.microsoft.com/office/drawing/2014/main" id="{56AC08E4-92A9-2EB8-8939-3EB5365DE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1276350"/>
            <a:ext cx="338137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</p:txBody>
      </p:sp>
      <p:sp>
        <p:nvSpPr>
          <p:cNvPr id="91151" name="Title 1">
            <a:extLst>
              <a:ext uri="{FF2B5EF4-FFF2-40B4-BE49-F238E27FC236}">
                <a16:creationId xmlns:a16="http://schemas.microsoft.com/office/drawing/2014/main" id="{E933DFE8-1DBA-5C44-FA8B-678FD1CB56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latin typeface="Whitney-BlackSC" pitchFamily="1" charset="0"/>
            </a:endParaRPr>
          </a:p>
        </p:txBody>
      </p:sp>
      <p:sp>
        <p:nvSpPr>
          <p:cNvPr id="91152" name="Title 1">
            <a:extLst>
              <a:ext uri="{FF2B5EF4-FFF2-40B4-BE49-F238E27FC236}">
                <a16:creationId xmlns:a16="http://schemas.microsoft.com/office/drawing/2014/main" id="{74730240-1EAF-CC20-557E-03F08C464A81}"/>
              </a:ext>
            </a:extLst>
          </p:cNvPr>
          <p:cNvSpPr txBox="1">
            <a:spLocks/>
          </p:cNvSpPr>
          <p:nvPr/>
        </p:nvSpPr>
        <p:spPr bwMode="auto">
          <a:xfrm>
            <a:off x="381000" y="209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Lamport Timestamps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7700F68-603B-8B83-F27A-15F0B74C70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85750"/>
            <a:ext cx="7772400" cy="857250"/>
          </a:xfrm>
        </p:spPr>
        <p:txBody>
          <a:bodyPr/>
          <a:lstStyle/>
          <a:p>
            <a:pPr algn="l"/>
            <a:r>
              <a:rPr lang="en-US" altLang="en-US" sz="3200">
                <a:solidFill>
                  <a:schemeClr val="bg1"/>
                </a:solidFill>
                <a:latin typeface="Whitney-BlackSC" pitchFamily="1" charset="0"/>
              </a:rPr>
              <a:t>Synchronization In The Cloud</a:t>
            </a:r>
            <a:endParaRPr lang="en-US" altLang="en-US" sz="3200">
              <a:latin typeface="Times New Roman" panose="02020603050405020304" pitchFamily="18" charset="0"/>
            </a:endParaRP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F1BAFB50-5331-498B-0C19-7CC4638BED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85900"/>
            <a:ext cx="5867400" cy="3524250"/>
          </a:xfrm>
        </p:spPr>
        <p:txBody>
          <a:bodyPr/>
          <a:lstStyle/>
          <a:p>
            <a:r>
              <a:rPr lang="en-US" altLang="en-US" sz="1600"/>
              <a:t>Cloud airline reservation system</a:t>
            </a:r>
          </a:p>
          <a:p>
            <a:r>
              <a:rPr lang="en-US" altLang="en-US" sz="1600"/>
              <a:t>Server A receives a client request to purchase last ticket on flight ABC 123.</a:t>
            </a:r>
          </a:p>
          <a:p>
            <a:r>
              <a:rPr lang="en-US" altLang="en-US" sz="1600"/>
              <a:t>Server A timestamps purchase using local clock </a:t>
            </a:r>
            <a:r>
              <a:rPr lang="en-US" altLang="en-US" sz="1600">
                <a:solidFill>
                  <a:srgbClr val="0070C0"/>
                </a:solidFill>
              </a:rPr>
              <a:t>9h:15m:32.45s</a:t>
            </a:r>
            <a:r>
              <a:rPr lang="en-US" altLang="en-US" sz="1600"/>
              <a:t>, and logs it. Replies ok to client. </a:t>
            </a:r>
          </a:p>
          <a:p>
            <a:r>
              <a:rPr lang="en-US" altLang="en-US" sz="1600"/>
              <a:t>That was the last seat. Server A sends message to Server B saying “flight full.”</a:t>
            </a:r>
          </a:p>
          <a:p>
            <a:r>
              <a:rPr lang="en-US" altLang="en-US" sz="1600"/>
              <a:t>B enters “Flight ABC 123 full” + its own local clock value (which reads </a:t>
            </a:r>
            <a:r>
              <a:rPr lang="en-US" altLang="en-US" sz="1600">
                <a:solidFill>
                  <a:srgbClr val="FF0000"/>
                </a:solidFill>
              </a:rPr>
              <a:t>9h:10m:10.11s</a:t>
            </a:r>
            <a:r>
              <a:rPr lang="en-US" altLang="en-US" sz="1600"/>
              <a:t>) into its log.</a:t>
            </a:r>
          </a:p>
          <a:p>
            <a:r>
              <a:rPr lang="en-US" altLang="en-US" sz="1600"/>
              <a:t>Server C queries A’s and B’s logs. Is confused that a client purchased a ticket at A after the flight became full at B.</a:t>
            </a:r>
          </a:p>
          <a:p>
            <a:r>
              <a:rPr lang="en-US" altLang="en-US" sz="1600">
                <a:solidFill>
                  <a:schemeClr val="accent2"/>
                </a:solidFill>
              </a:rPr>
              <a:t>This may lead to further incorrect actions by C</a:t>
            </a:r>
            <a:endParaRPr lang="en-US" altLang="en-US" sz="2000">
              <a:solidFill>
                <a:schemeClr val="accent2"/>
              </a:solidFill>
            </a:endParaRPr>
          </a:p>
          <a:p>
            <a:endParaRPr lang="en-US" altLang="en-US" sz="1600"/>
          </a:p>
        </p:txBody>
      </p:sp>
      <p:sp>
        <p:nvSpPr>
          <p:cNvPr id="21508" name="Slide Number Placeholder 1">
            <a:extLst>
              <a:ext uri="{FF2B5EF4-FFF2-40B4-BE49-F238E27FC236}">
                <a16:creationId xmlns:a16="http://schemas.microsoft.com/office/drawing/2014/main" id="{97FA89AC-A7CE-44B7-0096-FE055CFDE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BD303AC-1B80-4A33-AEAC-54293471614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>
            <a:extLst>
              <a:ext uri="{FF2B5EF4-FFF2-40B4-BE49-F238E27FC236}">
                <a16:creationId xmlns:a16="http://schemas.microsoft.com/office/drawing/2014/main" id="{AAF9324F-0BE8-B533-3AEE-9D99EF9DB5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095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Obeying Causality</a:t>
            </a:r>
            <a:endParaRPr lang="en-US" altLang="en-US" sz="4000">
              <a:latin typeface="Whitney-BlackSC" pitchFamily="1" charset="0"/>
            </a:endParaRPr>
          </a:p>
        </p:txBody>
      </p:sp>
      <p:grpSp>
        <p:nvGrpSpPr>
          <p:cNvPr id="93187" name="Group 7">
            <a:extLst>
              <a:ext uri="{FF2B5EF4-FFF2-40B4-BE49-F238E27FC236}">
                <a16:creationId xmlns:a16="http://schemas.microsoft.com/office/drawing/2014/main" id="{F11861FE-19F3-5DCF-49A7-DFE8BD26A845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grpSp>
          <p:nvGrpSpPr>
            <p:cNvPr id="93194" name="Group 3">
              <a:extLst>
                <a:ext uri="{FF2B5EF4-FFF2-40B4-BE49-F238E27FC236}">
                  <a16:creationId xmlns:a16="http://schemas.microsoft.com/office/drawing/2014/main" id="{0FABFB70-8DA8-CCAF-221A-197020B918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2400" y="1828800"/>
              <a:ext cx="8458200" cy="4730353"/>
              <a:chOff x="152400" y="1828800"/>
              <a:chExt cx="8458200" cy="4730353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34F2DD7C-887C-730D-14CD-A413FD9BDD49}"/>
                  </a:ext>
                </a:extLst>
              </p:cNvPr>
              <p:cNvCxnSpPr/>
              <p:nvPr/>
            </p:nvCxnSpPr>
            <p:spPr>
              <a:xfrm>
                <a:off x="914400" y="2057381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CC59644E-A692-C141-6BF4-5B976316947B}"/>
                  </a:ext>
                </a:extLst>
              </p:cNvPr>
              <p:cNvCxnSpPr/>
              <p:nvPr/>
            </p:nvCxnSpPr>
            <p:spPr>
              <a:xfrm>
                <a:off x="914400" y="3505059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207" name="TextBox 6">
                <a:extLst>
                  <a:ext uri="{FF2B5EF4-FFF2-40B4-BE49-F238E27FC236}">
                    <a16:creationId xmlns:a16="http://schemas.microsoft.com/office/drawing/2014/main" id="{E14C7581-601F-A24E-E73B-EE924F2596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" y="3200400"/>
                <a:ext cx="510076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P2</a:t>
                </a:r>
              </a:p>
            </p:txBody>
          </p: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92054D4D-9F28-0946-A8A3-ED946F669B55}"/>
                  </a:ext>
                </a:extLst>
              </p:cNvPr>
              <p:cNvCxnSpPr/>
              <p:nvPr/>
            </p:nvCxnSpPr>
            <p:spPr>
              <a:xfrm>
                <a:off x="7239000" y="2057381"/>
                <a:ext cx="914400" cy="2895357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209" name="TextBox 9">
                <a:extLst>
                  <a:ext uri="{FF2B5EF4-FFF2-40B4-BE49-F238E27FC236}">
                    <a16:creationId xmlns:a16="http://schemas.microsoft.com/office/drawing/2014/main" id="{D1504C2B-DD80-1CD0-DA72-E8BB0FD288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96200" y="2362200"/>
                <a:ext cx="783228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Time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B6CE9042-1AFE-100E-F347-E3BBE7DA495D}"/>
                  </a:ext>
                </a:extLst>
              </p:cNvPr>
              <p:cNvCxnSpPr/>
              <p:nvPr/>
            </p:nvCxnSpPr>
            <p:spPr>
              <a:xfrm flipV="1">
                <a:off x="2362200" y="3505059"/>
                <a:ext cx="1295400" cy="144767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211" name="TextBox 13">
                <a:extLst>
                  <a:ext uri="{FF2B5EF4-FFF2-40B4-BE49-F238E27FC236}">
                    <a16:creationId xmlns:a16="http://schemas.microsoft.com/office/drawing/2014/main" id="{C55053FB-5173-4F98-F8BF-0F8F01381F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62600" y="5334000"/>
                <a:ext cx="2457724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Instruction or step</a:t>
                </a:r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64A30441-C51C-DC43-EA77-DBDAF0271215}"/>
                  </a:ext>
                </a:extLst>
              </p:cNvPr>
              <p:cNvCxnSpPr/>
              <p:nvPr/>
            </p:nvCxnSpPr>
            <p:spPr>
              <a:xfrm>
                <a:off x="3429000" y="2057381"/>
                <a:ext cx="1676400" cy="144767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0A9410C0-2550-8ADD-2D8B-BFAAFECDC124}"/>
                  </a:ext>
                </a:extLst>
              </p:cNvPr>
              <p:cNvCxnSpPr/>
              <p:nvPr/>
            </p:nvCxnSpPr>
            <p:spPr>
              <a:xfrm flipV="1">
                <a:off x="6096000" y="2057381"/>
                <a:ext cx="517525" cy="1443445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214" name="TextBox 24">
                <a:extLst>
                  <a:ext uri="{FF2B5EF4-FFF2-40B4-BE49-F238E27FC236}">
                    <a16:creationId xmlns:a16="http://schemas.microsoft.com/office/drawing/2014/main" id="{710EBD7A-EC79-2CC4-FBC0-BF758BD599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" y="1828800"/>
                <a:ext cx="510076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P1</a:t>
                </a:r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72DB2145-D8B6-3EA2-6B9F-A3F76399C26E}"/>
                  </a:ext>
                </a:extLst>
              </p:cNvPr>
              <p:cNvCxnSpPr/>
              <p:nvPr/>
            </p:nvCxnSpPr>
            <p:spPr>
              <a:xfrm>
                <a:off x="990600" y="4952737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216" name="TextBox 26">
                <a:extLst>
                  <a:ext uri="{FF2B5EF4-FFF2-40B4-BE49-F238E27FC236}">
                    <a16:creationId xmlns:a16="http://schemas.microsoft.com/office/drawing/2014/main" id="{86DE9927-9BE8-3422-5E1F-B349DA08D6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" y="4648200"/>
                <a:ext cx="510076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P3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C3ACD693-66F4-3C2F-F688-23240D923B01}"/>
                  </a:ext>
                </a:extLst>
              </p:cNvPr>
              <p:cNvSpPr/>
              <p:nvPr/>
            </p:nvSpPr>
            <p:spPr>
              <a:xfrm>
                <a:off x="1447800" y="1966372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5F054FBF-C84F-D2CD-0824-E730474DE9A2}"/>
                  </a:ext>
                </a:extLst>
              </p:cNvPr>
              <p:cNvSpPr/>
              <p:nvPr/>
            </p:nvSpPr>
            <p:spPr>
              <a:xfrm>
                <a:off x="4876800" y="1981187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DF511EBE-9505-4C9C-6AF2-E7E8C22DB314}"/>
                  </a:ext>
                </a:extLst>
              </p:cNvPr>
              <p:cNvSpPr/>
              <p:nvPr/>
            </p:nvSpPr>
            <p:spPr>
              <a:xfrm>
                <a:off x="5029200" y="4876544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2C13FAF0-17C2-D777-C114-BB53CB78FCD2}"/>
                  </a:ext>
                </a:extLst>
              </p:cNvPr>
              <p:cNvSpPr/>
              <p:nvPr/>
            </p:nvSpPr>
            <p:spPr>
              <a:xfrm>
                <a:off x="5181600" y="5486093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A8E3DFA4-19BB-69BC-5BCD-26901F13CBE4}"/>
                  </a:ext>
                </a:extLst>
              </p:cNvPr>
              <p:cNvCxnSpPr/>
              <p:nvPr/>
            </p:nvCxnSpPr>
            <p:spPr>
              <a:xfrm>
                <a:off x="5105400" y="6171835"/>
                <a:ext cx="609600" cy="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222" name="TextBox 39">
                <a:extLst>
                  <a:ext uri="{FF2B5EF4-FFF2-40B4-BE49-F238E27FC236}">
                    <a16:creationId xmlns:a16="http://schemas.microsoft.com/office/drawing/2014/main" id="{DA0B4714-059C-D32A-6150-015AF2084C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00" y="5943600"/>
                <a:ext cx="1261884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Message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52CB09DD-93C9-8BF5-1119-A2E5D0E843EE}"/>
                  </a:ext>
                </a:extLst>
              </p:cNvPr>
              <p:cNvSpPr/>
              <p:nvPr/>
            </p:nvSpPr>
            <p:spPr>
              <a:xfrm>
                <a:off x="4876800" y="5333705"/>
                <a:ext cx="3429000" cy="114290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93195" name="TextBox 27">
              <a:extLst>
                <a:ext uri="{FF2B5EF4-FFF2-40B4-BE49-F238E27FC236}">
                  <a16:creationId xmlns:a16="http://schemas.microsoft.com/office/drawing/2014/main" id="{0C6288AD-6403-3959-70FC-F30FA43B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20574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1</a:t>
              </a:r>
            </a:p>
          </p:txBody>
        </p:sp>
        <p:sp>
          <p:nvSpPr>
            <p:cNvPr id="93196" name="TextBox 28">
              <a:extLst>
                <a:ext uri="{FF2B5EF4-FFF2-40B4-BE49-F238E27FC236}">
                  <a16:creationId xmlns:a16="http://schemas.microsoft.com/office/drawing/2014/main" id="{67384CD9-C018-5A2F-27FA-8D3B700EDF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00" y="5029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1</a:t>
              </a:r>
            </a:p>
          </p:txBody>
        </p:sp>
        <p:sp>
          <p:nvSpPr>
            <p:cNvPr id="93197" name="TextBox 31">
              <a:extLst>
                <a:ext uri="{FF2B5EF4-FFF2-40B4-BE49-F238E27FC236}">
                  <a16:creationId xmlns:a16="http://schemas.microsoft.com/office/drawing/2014/main" id="{5F7972F7-6AC8-2CD5-309C-EE56E21012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1981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2</a:t>
              </a:r>
            </a:p>
          </p:txBody>
        </p:sp>
        <p:sp>
          <p:nvSpPr>
            <p:cNvPr id="93198" name="TextBox 32">
              <a:extLst>
                <a:ext uri="{FF2B5EF4-FFF2-40B4-BE49-F238E27FC236}">
                  <a16:creationId xmlns:a16="http://schemas.microsoft.com/office/drawing/2014/main" id="{A4BC0815-3762-1512-98D3-3CDE483107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34290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2</a:t>
              </a:r>
            </a:p>
          </p:txBody>
        </p:sp>
        <p:sp>
          <p:nvSpPr>
            <p:cNvPr id="93199" name="TextBox 33">
              <a:extLst>
                <a:ext uri="{FF2B5EF4-FFF2-40B4-BE49-F238E27FC236}">
                  <a16:creationId xmlns:a16="http://schemas.microsoft.com/office/drawing/2014/main" id="{C9B7F359-D9C6-8EE2-A684-44B6DF4EF2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800" y="3424535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3</a:t>
              </a:r>
            </a:p>
          </p:txBody>
        </p:sp>
        <p:sp>
          <p:nvSpPr>
            <p:cNvPr id="93200" name="TextBox 38">
              <a:extLst>
                <a:ext uri="{FF2B5EF4-FFF2-40B4-BE49-F238E27FC236}">
                  <a16:creationId xmlns:a16="http://schemas.microsoft.com/office/drawing/2014/main" id="{239CC9B0-9EB3-1572-14AE-8FA1613129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600" y="34290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4</a:t>
              </a:r>
            </a:p>
          </p:txBody>
        </p:sp>
        <p:sp>
          <p:nvSpPr>
            <p:cNvPr id="93201" name="TextBox 41">
              <a:extLst>
                <a:ext uri="{FF2B5EF4-FFF2-40B4-BE49-F238E27FC236}">
                  <a16:creationId xmlns:a16="http://schemas.microsoft.com/office/drawing/2014/main" id="{F0D1AFE6-718E-FCA8-222F-200B4CDC0A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20574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3</a:t>
              </a:r>
            </a:p>
          </p:txBody>
        </p:sp>
        <p:sp>
          <p:nvSpPr>
            <p:cNvPr id="93202" name="TextBox 42">
              <a:extLst>
                <a:ext uri="{FF2B5EF4-FFF2-40B4-BE49-F238E27FC236}">
                  <a16:creationId xmlns:a16="http://schemas.microsoft.com/office/drawing/2014/main" id="{DC722351-D930-B68D-C578-9C970A5D1E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3200" y="1981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5</a:t>
              </a:r>
            </a:p>
          </p:txBody>
        </p:sp>
        <p:sp>
          <p:nvSpPr>
            <p:cNvPr id="93203" name="TextBox 43">
              <a:extLst>
                <a:ext uri="{FF2B5EF4-FFF2-40B4-BE49-F238E27FC236}">
                  <a16:creationId xmlns:a16="http://schemas.microsoft.com/office/drawing/2014/main" id="{ADD5E9B9-5D1B-5FA7-C336-4001F799F1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1400" y="1981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6</a:t>
              </a:r>
            </a:p>
          </p:txBody>
        </p:sp>
        <p:sp>
          <p:nvSpPr>
            <p:cNvPr id="93204" name="TextBox 44">
              <a:extLst>
                <a:ext uri="{FF2B5EF4-FFF2-40B4-BE49-F238E27FC236}">
                  <a16:creationId xmlns:a16="http://schemas.microsoft.com/office/drawing/2014/main" id="{C9D86C49-DDE7-708A-398A-4BA58DBDC4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000" y="48768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7</a:t>
              </a:r>
            </a:p>
          </p:txBody>
        </p:sp>
      </p:grpSp>
      <p:sp>
        <p:nvSpPr>
          <p:cNvPr id="93188" name="TextBox 46">
            <a:extLst>
              <a:ext uri="{FF2B5EF4-FFF2-40B4-BE49-F238E27FC236}">
                <a16:creationId xmlns:a16="http://schemas.microsoft.com/office/drawing/2014/main" id="{4A2EA620-274E-F994-C587-607D889A1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019550"/>
            <a:ext cx="3581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</a:rPr>
              <a:t>A </a:t>
            </a: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 B :: 1 &lt; 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B  F :: 2 &lt; 3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A  F :: 1 &lt; 3</a:t>
            </a: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93189" name="TextBox 50">
            <a:extLst>
              <a:ext uri="{FF2B5EF4-FFF2-40B4-BE49-F238E27FC236}">
                <a16:creationId xmlns:a16="http://schemas.microsoft.com/office/drawing/2014/main" id="{1A2800D6-2E50-4652-0CAF-BB16091ED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143000"/>
            <a:ext cx="693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                      B               C                   D        E                          		</a:t>
            </a:r>
          </a:p>
        </p:txBody>
      </p:sp>
      <p:sp>
        <p:nvSpPr>
          <p:cNvPr id="93190" name="TextBox 51">
            <a:extLst>
              <a:ext uri="{FF2B5EF4-FFF2-40B4-BE49-F238E27FC236}">
                <a16:creationId xmlns:a16="http://schemas.microsoft.com/office/drawing/2014/main" id="{163F57DF-D869-B590-C8BE-68C23A039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25675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              E’                    F            G</a:t>
            </a:r>
          </a:p>
        </p:txBody>
      </p:sp>
      <p:sp>
        <p:nvSpPr>
          <p:cNvPr id="93191" name="TextBox 52">
            <a:extLst>
              <a:ext uri="{FF2B5EF4-FFF2-40B4-BE49-F238E27FC236}">
                <a16:creationId xmlns:a16="http://schemas.microsoft.com/office/drawing/2014/main" id="{E881EBF3-3B01-BAC3-0254-4B00A93A6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147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H                                I                                          J</a:t>
            </a:r>
          </a:p>
        </p:txBody>
      </p:sp>
      <p:sp>
        <p:nvSpPr>
          <p:cNvPr id="93192" name="TextBox 53">
            <a:extLst>
              <a:ext uri="{FF2B5EF4-FFF2-40B4-BE49-F238E27FC236}">
                <a16:creationId xmlns:a16="http://schemas.microsoft.com/office/drawing/2014/main" id="{39CA229B-9DE8-3A01-E3B2-328014730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7147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2</a:t>
            </a:r>
          </a:p>
        </p:txBody>
      </p:sp>
      <p:sp>
        <p:nvSpPr>
          <p:cNvPr id="93193" name="TextBox 2">
            <a:extLst>
              <a:ext uri="{FF2B5EF4-FFF2-40B4-BE49-F238E27FC236}">
                <a16:creationId xmlns:a16="http://schemas.microsoft.com/office/drawing/2014/main" id="{207210E9-AE36-99BE-8F8E-BBC4CF31A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1276350"/>
            <a:ext cx="338137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>
            <a:extLst>
              <a:ext uri="{FF2B5EF4-FFF2-40B4-BE49-F238E27FC236}">
                <a16:creationId xmlns:a16="http://schemas.microsoft.com/office/drawing/2014/main" id="{B31BB2ED-A483-AF7E-8919-503D7CAF36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095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Obeying Causality (2)</a:t>
            </a:r>
            <a:endParaRPr lang="en-US" altLang="en-US" sz="4000">
              <a:latin typeface="Whitney-BlackSC" pitchFamily="1" charset="0"/>
            </a:endParaRPr>
          </a:p>
        </p:txBody>
      </p:sp>
      <p:grpSp>
        <p:nvGrpSpPr>
          <p:cNvPr id="95235" name="Group 7">
            <a:extLst>
              <a:ext uri="{FF2B5EF4-FFF2-40B4-BE49-F238E27FC236}">
                <a16:creationId xmlns:a16="http://schemas.microsoft.com/office/drawing/2014/main" id="{053A7F04-4C25-EAD1-4191-34AD453BE8BD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grpSp>
          <p:nvGrpSpPr>
            <p:cNvPr id="95242" name="Group 3">
              <a:extLst>
                <a:ext uri="{FF2B5EF4-FFF2-40B4-BE49-F238E27FC236}">
                  <a16:creationId xmlns:a16="http://schemas.microsoft.com/office/drawing/2014/main" id="{1F92A10F-55D7-2125-11AF-0A0CF8812D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2400" y="1828800"/>
              <a:ext cx="8458200" cy="4730353"/>
              <a:chOff x="152400" y="1828800"/>
              <a:chExt cx="8458200" cy="4730353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FAEA229E-787E-7912-E65B-06B73D761F42}"/>
                  </a:ext>
                </a:extLst>
              </p:cNvPr>
              <p:cNvCxnSpPr/>
              <p:nvPr/>
            </p:nvCxnSpPr>
            <p:spPr>
              <a:xfrm>
                <a:off x="914400" y="2057381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F0AF25A8-9AD3-0CDB-8621-2B59601424BE}"/>
                  </a:ext>
                </a:extLst>
              </p:cNvPr>
              <p:cNvCxnSpPr/>
              <p:nvPr/>
            </p:nvCxnSpPr>
            <p:spPr>
              <a:xfrm>
                <a:off x="914400" y="3505059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255" name="TextBox 6">
                <a:extLst>
                  <a:ext uri="{FF2B5EF4-FFF2-40B4-BE49-F238E27FC236}">
                    <a16:creationId xmlns:a16="http://schemas.microsoft.com/office/drawing/2014/main" id="{DE2E0A1C-E91F-3478-EDFB-6C59CC9EBC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" y="3200400"/>
                <a:ext cx="510076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P2</a:t>
                </a:r>
              </a:p>
            </p:txBody>
          </p: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82C46BC3-4DFE-00AB-D523-048BB5AA2373}"/>
                  </a:ext>
                </a:extLst>
              </p:cNvPr>
              <p:cNvCxnSpPr/>
              <p:nvPr/>
            </p:nvCxnSpPr>
            <p:spPr>
              <a:xfrm>
                <a:off x="7239000" y="2057381"/>
                <a:ext cx="914400" cy="2895357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257" name="TextBox 9">
                <a:extLst>
                  <a:ext uri="{FF2B5EF4-FFF2-40B4-BE49-F238E27FC236}">
                    <a16:creationId xmlns:a16="http://schemas.microsoft.com/office/drawing/2014/main" id="{A91989E7-959C-7F57-2AF3-23E835CB6D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96200" y="2362200"/>
                <a:ext cx="783228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Time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6A1346F2-6DAD-BB30-213C-247BD732015C}"/>
                  </a:ext>
                </a:extLst>
              </p:cNvPr>
              <p:cNvCxnSpPr/>
              <p:nvPr/>
            </p:nvCxnSpPr>
            <p:spPr>
              <a:xfrm flipV="1">
                <a:off x="2362200" y="3505059"/>
                <a:ext cx="1295400" cy="144767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259" name="TextBox 13">
                <a:extLst>
                  <a:ext uri="{FF2B5EF4-FFF2-40B4-BE49-F238E27FC236}">
                    <a16:creationId xmlns:a16="http://schemas.microsoft.com/office/drawing/2014/main" id="{4CC6CB19-92AD-A188-0415-1A54D89E4A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62600" y="5334000"/>
                <a:ext cx="2457724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Instruction or step</a:t>
                </a:r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0C19486F-EA95-E20F-10B3-82C12CF40660}"/>
                  </a:ext>
                </a:extLst>
              </p:cNvPr>
              <p:cNvCxnSpPr/>
              <p:nvPr/>
            </p:nvCxnSpPr>
            <p:spPr>
              <a:xfrm>
                <a:off x="3429000" y="2057381"/>
                <a:ext cx="1676400" cy="144767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09D2F16D-6ABD-9B34-0E12-3E837F311C5B}"/>
                  </a:ext>
                </a:extLst>
              </p:cNvPr>
              <p:cNvCxnSpPr/>
              <p:nvPr/>
            </p:nvCxnSpPr>
            <p:spPr>
              <a:xfrm flipV="1">
                <a:off x="6096000" y="2057381"/>
                <a:ext cx="517525" cy="1443445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262" name="TextBox 24">
                <a:extLst>
                  <a:ext uri="{FF2B5EF4-FFF2-40B4-BE49-F238E27FC236}">
                    <a16:creationId xmlns:a16="http://schemas.microsoft.com/office/drawing/2014/main" id="{D6E1E416-1E95-57C2-2C78-67503DAEC0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" y="1828800"/>
                <a:ext cx="510076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P1</a:t>
                </a:r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EFBA4E3D-A4A7-8578-7689-7456FDF3BEE1}"/>
                  </a:ext>
                </a:extLst>
              </p:cNvPr>
              <p:cNvCxnSpPr/>
              <p:nvPr/>
            </p:nvCxnSpPr>
            <p:spPr>
              <a:xfrm>
                <a:off x="990600" y="4952737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264" name="TextBox 26">
                <a:extLst>
                  <a:ext uri="{FF2B5EF4-FFF2-40B4-BE49-F238E27FC236}">
                    <a16:creationId xmlns:a16="http://schemas.microsoft.com/office/drawing/2014/main" id="{B9B4BEB0-3811-FA73-D679-1E975F4DD9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" y="4648200"/>
                <a:ext cx="510076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P3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21B90C45-2BB9-F6F7-FAA3-3CEEFCC74409}"/>
                  </a:ext>
                </a:extLst>
              </p:cNvPr>
              <p:cNvSpPr/>
              <p:nvPr/>
            </p:nvSpPr>
            <p:spPr>
              <a:xfrm>
                <a:off x="1447800" y="1966372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E12E094C-786F-870D-466E-A6E1D87AD0BB}"/>
                  </a:ext>
                </a:extLst>
              </p:cNvPr>
              <p:cNvSpPr/>
              <p:nvPr/>
            </p:nvSpPr>
            <p:spPr>
              <a:xfrm>
                <a:off x="4876800" y="1981187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EC7C27C1-3DAB-67C1-821D-6AF76D7A9143}"/>
                  </a:ext>
                </a:extLst>
              </p:cNvPr>
              <p:cNvSpPr/>
              <p:nvPr/>
            </p:nvSpPr>
            <p:spPr>
              <a:xfrm>
                <a:off x="5029200" y="4876544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A9A0E644-49C3-99E4-FF26-51950ED22977}"/>
                  </a:ext>
                </a:extLst>
              </p:cNvPr>
              <p:cNvSpPr/>
              <p:nvPr/>
            </p:nvSpPr>
            <p:spPr>
              <a:xfrm>
                <a:off x="5181600" y="5486093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4D112AE8-F001-08AC-E47D-EF1D202E36FE}"/>
                  </a:ext>
                </a:extLst>
              </p:cNvPr>
              <p:cNvCxnSpPr/>
              <p:nvPr/>
            </p:nvCxnSpPr>
            <p:spPr>
              <a:xfrm>
                <a:off x="5105400" y="6171835"/>
                <a:ext cx="609600" cy="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270" name="TextBox 39">
                <a:extLst>
                  <a:ext uri="{FF2B5EF4-FFF2-40B4-BE49-F238E27FC236}">
                    <a16:creationId xmlns:a16="http://schemas.microsoft.com/office/drawing/2014/main" id="{B0CDDA79-D7CE-B1F4-D3C6-6A0E3DF31D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00" y="5943600"/>
                <a:ext cx="1261884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Message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0F759594-041F-2329-2960-1E7C339CD756}"/>
                  </a:ext>
                </a:extLst>
              </p:cNvPr>
              <p:cNvSpPr/>
              <p:nvPr/>
            </p:nvSpPr>
            <p:spPr>
              <a:xfrm>
                <a:off x="4876800" y="5333705"/>
                <a:ext cx="3429000" cy="114290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95243" name="TextBox 27">
              <a:extLst>
                <a:ext uri="{FF2B5EF4-FFF2-40B4-BE49-F238E27FC236}">
                  <a16:creationId xmlns:a16="http://schemas.microsoft.com/office/drawing/2014/main" id="{04AC9440-9E4B-2C11-4CFA-185EFF50B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20574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1</a:t>
              </a:r>
            </a:p>
          </p:txBody>
        </p:sp>
        <p:sp>
          <p:nvSpPr>
            <p:cNvPr id="95244" name="TextBox 28">
              <a:extLst>
                <a:ext uri="{FF2B5EF4-FFF2-40B4-BE49-F238E27FC236}">
                  <a16:creationId xmlns:a16="http://schemas.microsoft.com/office/drawing/2014/main" id="{1D1C869D-81D4-0E9A-9156-06607216B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00" y="5029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1</a:t>
              </a:r>
            </a:p>
          </p:txBody>
        </p:sp>
        <p:sp>
          <p:nvSpPr>
            <p:cNvPr id="95245" name="TextBox 31">
              <a:extLst>
                <a:ext uri="{FF2B5EF4-FFF2-40B4-BE49-F238E27FC236}">
                  <a16:creationId xmlns:a16="http://schemas.microsoft.com/office/drawing/2014/main" id="{A577DCD8-D654-B66D-A0AC-9C223A225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1981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2</a:t>
              </a:r>
            </a:p>
          </p:txBody>
        </p:sp>
        <p:sp>
          <p:nvSpPr>
            <p:cNvPr id="95246" name="TextBox 32">
              <a:extLst>
                <a:ext uri="{FF2B5EF4-FFF2-40B4-BE49-F238E27FC236}">
                  <a16:creationId xmlns:a16="http://schemas.microsoft.com/office/drawing/2014/main" id="{69CB3B70-EE27-1203-E25B-C1553A47C8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34290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2</a:t>
              </a:r>
            </a:p>
          </p:txBody>
        </p:sp>
        <p:sp>
          <p:nvSpPr>
            <p:cNvPr id="95247" name="TextBox 33">
              <a:extLst>
                <a:ext uri="{FF2B5EF4-FFF2-40B4-BE49-F238E27FC236}">
                  <a16:creationId xmlns:a16="http://schemas.microsoft.com/office/drawing/2014/main" id="{8B454948-DB30-50B4-A8A1-2F9E96C65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800" y="3424535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3</a:t>
              </a:r>
            </a:p>
          </p:txBody>
        </p:sp>
        <p:sp>
          <p:nvSpPr>
            <p:cNvPr id="95248" name="TextBox 38">
              <a:extLst>
                <a:ext uri="{FF2B5EF4-FFF2-40B4-BE49-F238E27FC236}">
                  <a16:creationId xmlns:a16="http://schemas.microsoft.com/office/drawing/2014/main" id="{BCC8CDF9-2707-C341-6CF5-436CE0C799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600" y="34290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4</a:t>
              </a:r>
            </a:p>
          </p:txBody>
        </p:sp>
        <p:sp>
          <p:nvSpPr>
            <p:cNvPr id="95249" name="TextBox 41">
              <a:extLst>
                <a:ext uri="{FF2B5EF4-FFF2-40B4-BE49-F238E27FC236}">
                  <a16:creationId xmlns:a16="http://schemas.microsoft.com/office/drawing/2014/main" id="{41BC6DB9-4106-40F5-0B70-CC9DE41CD0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20574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3</a:t>
              </a:r>
            </a:p>
          </p:txBody>
        </p:sp>
        <p:sp>
          <p:nvSpPr>
            <p:cNvPr id="95250" name="TextBox 42">
              <a:extLst>
                <a:ext uri="{FF2B5EF4-FFF2-40B4-BE49-F238E27FC236}">
                  <a16:creationId xmlns:a16="http://schemas.microsoft.com/office/drawing/2014/main" id="{AC9193AC-86A8-1E37-A48C-CFE16E6A21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3200" y="1981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5</a:t>
              </a:r>
            </a:p>
          </p:txBody>
        </p:sp>
        <p:sp>
          <p:nvSpPr>
            <p:cNvPr id="95251" name="TextBox 43">
              <a:extLst>
                <a:ext uri="{FF2B5EF4-FFF2-40B4-BE49-F238E27FC236}">
                  <a16:creationId xmlns:a16="http://schemas.microsoft.com/office/drawing/2014/main" id="{817AA381-8D1F-3EA7-0527-DDA197AFBC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1400" y="1981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6</a:t>
              </a:r>
            </a:p>
          </p:txBody>
        </p:sp>
        <p:sp>
          <p:nvSpPr>
            <p:cNvPr id="95252" name="TextBox 44">
              <a:extLst>
                <a:ext uri="{FF2B5EF4-FFF2-40B4-BE49-F238E27FC236}">
                  <a16:creationId xmlns:a16="http://schemas.microsoft.com/office/drawing/2014/main" id="{F12A1D7B-3121-1CD3-2817-4024A277DF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000" y="48768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7</a:t>
              </a:r>
            </a:p>
          </p:txBody>
        </p:sp>
      </p:grpSp>
      <p:sp>
        <p:nvSpPr>
          <p:cNvPr id="95236" name="TextBox 50">
            <a:extLst>
              <a:ext uri="{FF2B5EF4-FFF2-40B4-BE49-F238E27FC236}">
                <a16:creationId xmlns:a16="http://schemas.microsoft.com/office/drawing/2014/main" id="{D5FB4256-8C1F-DEBE-A00F-ABB9614E7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143000"/>
            <a:ext cx="693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                      B               C                   D        E                          		</a:t>
            </a:r>
          </a:p>
        </p:txBody>
      </p:sp>
      <p:sp>
        <p:nvSpPr>
          <p:cNvPr id="95237" name="TextBox 51">
            <a:extLst>
              <a:ext uri="{FF2B5EF4-FFF2-40B4-BE49-F238E27FC236}">
                <a16:creationId xmlns:a16="http://schemas.microsoft.com/office/drawing/2014/main" id="{6B207F5C-B9B5-6AA6-FED0-1E3A23AE8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25675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              E’                    F            G</a:t>
            </a:r>
          </a:p>
        </p:txBody>
      </p:sp>
      <p:sp>
        <p:nvSpPr>
          <p:cNvPr id="95238" name="TextBox 52">
            <a:extLst>
              <a:ext uri="{FF2B5EF4-FFF2-40B4-BE49-F238E27FC236}">
                <a16:creationId xmlns:a16="http://schemas.microsoft.com/office/drawing/2014/main" id="{362ADF15-F347-19FC-F95E-0A39EBA86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147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H                                I                                          J</a:t>
            </a:r>
          </a:p>
        </p:txBody>
      </p:sp>
      <p:sp>
        <p:nvSpPr>
          <p:cNvPr id="95239" name="TextBox 48">
            <a:extLst>
              <a:ext uri="{FF2B5EF4-FFF2-40B4-BE49-F238E27FC236}">
                <a16:creationId xmlns:a16="http://schemas.microsoft.com/office/drawing/2014/main" id="{8C590916-4DD9-AE8A-EDC2-9E7AE3BF8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000500"/>
            <a:ext cx="2819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</a:rPr>
              <a:t>H </a:t>
            </a: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 G :: 1 &lt; 4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F  J   :: 3 &lt; 7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H  J  :: 1 &lt; 7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C  J  :: 3 &lt; 7</a:t>
            </a:r>
          </a:p>
        </p:txBody>
      </p:sp>
      <p:sp>
        <p:nvSpPr>
          <p:cNvPr id="95240" name="TextBox 49">
            <a:extLst>
              <a:ext uri="{FF2B5EF4-FFF2-40B4-BE49-F238E27FC236}">
                <a16:creationId xmlns:a16="http://schemas.microsoft.com/office/drawing/2014/main" id="{6233B7AF-EA47-BBE2-B225-CE5A90CC1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7147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2</a:t>
            </a:r>
          </a:p>
        </p:txBody>
      </p:sp>
      <p:sp>
        <p:nvSpPr>
          <p:cNvPr id="95241" name="TextBox 2">
            <a:extLst>
              <a:ext uri="{FF2B5EF4-FFF2-40B4-BE49-F238E27FC236}">
                <a16:creationId xmlns:a16="http://schemas.microsoft.com/office/drawing/2014/main" id="{8A03D037-9EF0-0A14-5C9F-C07EDB1B1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1276350"/>
            <a:ext cx="338137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>
            <a:extLst>
              <a:ext uri="{FF2B5EF4-FFF2-40B4-BE49-F238E27FC236}">
                <a16:creationId xmlns:a16="http://schemas.microsoft.com/office/drawing/2014/main" id="{580E98AA-2E87-3E71-B693-04E37983DD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6670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Not always </a:t>
            </a:r>
            <a:r>
              <a:rPr lang="en-US" altLang="en-US" sz="4000" i="1" u="sng">
                <a:solidFill>
                  <a:schemeClr val="bg1"/>
                </a:solidFill>
                <a:latin typeface="Whitney-BlackSC" pitchFamily="1" charset="0"/>
              </a:rPr>
              <a:t>implying</a:t>
            </a: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 Causality</a:t>
            </a:r>
            <a:endParaRPr lang="en-US" altLang="en-US" sz="4000">
              <a:latin typeface="Whitney-BlackSC" pitchFamily="1" charset="0"/>
            </a:endParaRPr>
          </a:p>
        </p:txBody>
      </p:sp>
      <p:grpSp>
        <p:nvGrpSpPr>
          <p:cNvPr id="97283" name="Group 7">
            <a:extLst>
              <a:ext uri="{FF2B5EF4-FFF2-40B4-BE49-F238E27FC236}">
                <a16:creationId xmlns:a16="http://schemas.microsoft.com/office/drawing/2014/main" id="{149E65BD-8B33-3F42-CDA8-E93B48EB0412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grpSp>
          <p:nvGrpSpPr>
            <p:cNvPr id="97290" name="Group 3">
              <a:extLst>
                <a:ext uri="{FF2B5EF4-FFF2-40B4-BE49-F238E27FC236}">
                  <a16:creationId xmlns:a16="http://schemas.microsoft.com/office/drawing/2014/main" id="{2344B70A-9C96-0BF6-9076-0C2887A462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2400" y="1828800"/>
              <a:ext cx="8458200" cy="4730353"/>
              <a:chOff x="152400" y="1828800"/>
              <a:chExt cx="8458200" cy="4730353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DA5F56AF-9C5B-A15C-C9AA-4E99B8A24670}"/>
                  </a:ext>
                </a:extLst>
              </p:cNvPr>
              <p:cNvCxnSpPr/>
              <p:nvPr/>
            </p:nvCxnSpPr>
            <p:spPr>
              <a:xfrm>
                <a:off x="914400" y="2057381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77110038-139E-AEAE-853A-512BA4DBC666}"/>
                  </a:ext>
                </a:extLst>
              </p:cNvPr>
              <p:cNvCxnSpPr/>
              <p:nvPr/>
            </p:nvCxnSpPr>
            <p:spPr>
              <a:xfrm>
                <a:off x="914400" y="3505059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303" name="TextBox 6">
                <a:extLst>
                  <a:ext uri="{FF2B5EF4-FFF2-40B4-BE49-F238E27FC236}">
                    <a16:creationId xmlns:a16="http://schemas.microsoft.com/office/drawing/2014/main" id="{FFE148A2-A4E3-2DC5-4E0D-7BFA99D01B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" y="3200400"/>
                <a:ext cx="510076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P2</a:t>
                </a:r>
              </a:p>
            </p:txBody>
          </p: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502EA246-C1EF-8CF4-D47C-9A280856A11F}"/>
                  </a:ext>
                </a:extLst>
              </p:cNvPr>
              <p:cNvCxnSpPr/>
              <p:nvPr/>
            </p:nvCxnSpPr>
            <p:spPr>
              <a:xfrm>
                <a:off x="7239000" y="2057381"/>
                <a:ext cx="914400" cy="2895357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305" name="TextBox 9">
                <a:extLst>
                  <a:ext uri="{FF2B5EF4-FFF2-40B4-BE49-F238E27FC236}">
                    <a16:creationId xmlns:a16="http://schemas.microsoft.com/office/drawing/2014/main" id="{06FA5F27-10CD-985D-620C-F8C059A118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96200" y="2362200"/>
                <a:ext cx="783228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Time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97A97DC3-FAAB-DEB5-6D6E-2F245AECCF32}"/>
                  </a:ext>
                </a:extLst>
              </p:cNvPr>
              <p:cNvCxnSpPr/>
              <p:nvPr/>
            </p:nvCxnSpPr>
            <p:spPr>
              <a:xfrm flipV="1">
                <a:off x="2362200" y="3505059"/>
                <a:ext cx="1295400" cy="144767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307" name="TextBox 13">
                <a:extLst>
                  <a:ext uri="{FF2B5EF4-FFF2-40B4-BE49-F238E27FC236}">
                    <a16:creationId xmlns:a16="http://schemas.microsoft.com/office/drawing/2014/main" id="{69557B2D-9FBB-5471-A611-E5B3127628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62600" y="5334000"/>
                <a:ext cx="2457724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Instruction or step</a:t>
                </a:r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0BD4718A-558F-8A3B-9935-0A6F95D8F0F3}"/>
                  </a:ext>
                </a:extLst>
              </p:cNvPr>
              <p:cNvCxnSpPr/>
              <p:nvPr/>
            </p:nvCxnSpPr>
            <p:spPr>
              <a:xfrm>
                <a:off x="3429000" y="2057381"/>
                <a:ext cx="1676400" cy="144767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403CD898-5D20-F051-C32F-811A8E39B9BC}"/>
                  </a:ext>
                </a:extLst>
              </p:cNvPr>
              <p:cNvCxnSpPr/>
              <p:nvPr/>
            </p:nvCxnSpPr>
            <p:spPr>
              <a:xfrm flipV="1">
                <a:off x="6096000" y="2057381"/>
                <a:ext cx="517525" cy="1443445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310" name="TextBox 24">
                <a:extLst>
                  <a:ext uri="{FF2B5EF4-FFF2-40B4-BE49-F238E27FC236}">
                    <a16:creationId xmlns:a16="http://schemas.microsoft.com/office/drawing/2014/main" id="{64D69D94-6122-37F1-D127-CE7E05C8B9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" y="1828800"/>
                <a:ext cx="510076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P1</a:t>
                </a:r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6FD184A6-93CE-C70E-EEF0-7B7034A846E1}"/>
                  </a:ext>
                </a:extLst>
              </p:cNvPr>
              <p:cNvCxnSpPr/>
              <p:nvPr/>
            </p:nvCxnSpPr>
            <p:spPr>
              <a:xfrm>
                <a:off x="990600" y="4952737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312" name="TextBox 26">
                <a:extLst>
                  <a:ext uri="{FF2B5EF4-FFF2-40B4-BE49-F238E27FC236}">
                    <a16:creationId xmlns:a16="http://schemas.microsoft.com/office/drawing/2014/main" id="{4928B968-7C1D-99D9-238E-CC8EB438F6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" y="4648200"/>
                <a:ext cx="510076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/>
                  <a:t>P3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2B95411A-1F06-34C2-056D-F856015BE74E}"/>
                  </a:ext>
                </a:extLst>
              </p:cNvPr>
              <p:cNvSpPr/>
              <p:nvPr/>
            </p:nvSpPr>
            <p:spPr>
              <a:xfrm>
                <a:off x="1447800" y="1966372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A97BE343-E9B6-8CAC-9EEA-8AA3DE31C8C7}"/>
                  </a:ext>
                </a:extLst>
              </p:cNvPr>
              <p:cNvSpPr/>
              <p:nvPr/>
            </p:nvSpPr>
            <p:spPr>
              <a:xfrm>
                <a:off x="4876800" y="1981187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6FB4F290-11CA-DBB7-B254-866B2D9047DE}"/>
                  </a:ext>
                </a:extLst>
              </p:cNvPr>
              <p:cNvSpPr/>
              <p:nvPr/>
            </p:nvSpPr>
            <p:spPr>
              <a:xfrm>
                <a:off x="5029200" y="4876544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6D7F6B62-04B0-6A4E-2B22-F2141E82DFA7}"/>
                  </a:ext>
                </a:extLst>
              </p:cNvPr>
              <p:cNvSpPr/>
              <p:nvPr/>
            </p:nvSpPr>
            <p:spPr>
              <a:xfrm>
                <a:off x="5181600" y="5486093"/>
                <a:ext cx="152400" cy="15238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377E1BB1-C934-BC5C-26B8-506B55A01EBF}"/>
                  </a:ext>
                </a:extLst>
              </p:cNvPr>
              <p:cNvCxnSpPr/>
              <p:nvPr/>
            </p:nvCxnSpPr>
            <p:spPr>
              <a:xfrm>
                <a:off x="5105400" y="6171835"/>
                <a:ext cx="609600" cy="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318" name="TextBox 39">
                <a:extLst>
                  <a:ext uri="{FF2B5EF4-FFF2-40B4-BE49-F238E27FC236}">
                    <a16:creationId xmlns:a16="http://schemas.microsoft.com/office/drawing/2014/main" id="{835788EA-25B1-8786-E603-A1A4FCFBF9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00" y="5943600"/>
                <a:ext cx="1261884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Message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65A74BF6-40A5-86E8-38DE-A80861B3E5CB}"/>
                  </a:ext>
                </a:extLst>
              </p:cNvPr>
              <p:cNvSpPr/>
              <p:nvPr/>
            </p:nvSpPr>
            <p:spPr>
              <a:xfrm>
                <a:off x="4876800" y="5333705"/>
                <a:ext cx="3429000" cy="114290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97291" name="TextBox 27">
              <a:extLst>
                <a:ext uri="{FF2B5EF4-FFF2-40B4-BE49-F238E27FC236}">
                  <a16:creationId xmlns:a16="http://schemas.microsoft.com/office/drawing/2014/main" id="{ABC0030B-430E-B4D5-4448-4117DB63A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20574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1</a:t>
              </a:r>
            </a:p>
          </p:txBody>
        </p:sp>
        <p:sp>
          <p:nvSpPr>
            <p:cNvPr id="97292" name="TextBox 28">
              <a:extLst>
                <a:ext uri="{FF2B5EF4-FFF2-40B4-BE49-F238E27FC236}">
                  <a16:creationId xmlns:a16="http://schemas.microsoft.com/office/drawing/2014/main" id="{2FF07870-9551-1F25-535B-A305BC3138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00" y="5029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1</a:t>
              </a:r>
            </a:p>
          </p:txBody>
        </p:sp>
        <p:sp>
          <p:nvSpPr>
            <p:cNvPr id="97293" name="TextBox 31">
              <a:extLst>
                <a:ext uri="{FF2B5EF4-FFF2-40B4-BE49-F238E27FC236}">
                  <a16:creationId xmlns:a16="http://schemas.microsoft.com/office/drawing/2014/main" id="{F4FEB475-7D3B-3611-D4B2-E23012C2DE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1981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2</a:t>
              </a:r>
            </a:p>
          </p:txBody>
        </p:sp>
        <p:sp>
          <p:nvSpPr>
            <p:cNvPr id="97294" name="TextBox 32">
              <a:extLst>
                <a:ext uri="{FF2B5EF4-FFF2-40B4-BE49-F238E27FC236}">
                  <a16:creationId xmlns:a16="http://schemas.microsoft.com/office/drawing/2014/main" id="{61EBC939-BE5C-D7B7-FCFD-FF4184FC94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34290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2</a:t>
              </a:r>
            </a:p>
          </p:txBody>
        </p:sp>
        <p:sp>
          <p:nvSpPr>
            <p:cNvPr id="97295" name="TextBox 33">
              <a:extLst>
                <a:ext uri="{FF2B5EF4-FFF2-40B4-BE49-F238E27FC236}">
                  <a16:creationId xmlns:a16="http://schemas.microsoft.com/office/drawing/2014/main" id="{A37C637A-C4BF-0C58-4534-E55F8259E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800" y="3424535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3</a:t>
              </a:r>
            </a:p>
          </p:txBody>
        </p:sp>
        <p:sp>
          <p:nvSpPr>
            <p:cNvPr id="97296" name="TextBox 38">
              <a:extLst>
                <a:ext uri="{FF2B5EF4-FFF2-40B4-BE49-F238E27FC236}">
                  <a16:creationId xmlns:a16="http://schemas.microsoft.com/office/drawing/2014/main" id="{D895C759-CF37-E5DC-CA85-4FE4150E86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600" y="34290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4</a:t>
              </a:r>
            </a:p>
          </p:txBody>
        </p:sp>
        <p:sp>
          <p:nvSpPr>
            <p:cNvPr id="97297" name="TextBox 41">
              <a:extLst>
                <a:ext uri="{FF2B5EF4-FFF2-40B4-BE49-F238E27FC236}">
                  <a16:creationId xmlns:a16="http://schemas.microsoft.com/office/drawing/2014/main" id="{C3319451-92F7-B77A-2057-605C580A9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20574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3</a:t>
              </a:r>
            </a:p>
          </p:txBody>
        </p:sp>
        <p:sp>
          <p:nvSpPr>
            <p:cNvPr id="97298" name="TextBox 42">
              <a:extLst>
                <a:ext uri="{FF2B5EF4-FFF2-40B4-BE49-F238E27FC236}">
                  <a16:creationId xmlns:a16="http://schemas.microsoft.com/office/drawing/2014/main" id="{2F9788DD-62C0-2077-3958-AE79F8CE1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3200" y="1981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5</a:t>
              </a:r>
            </a:p>
          </p:txBody>
        </p:sp>
        <p:sp>
          <p:nvSpPr>
            <p:cNvPr id="97299" name="TextBox 43">
              <a:extLst>
                <a:ext uri="{FF2B5EF4-FFF2-40B4-BE49-F238E27FC236}">
                  <a16:creationId xmlns:a16="http://schemas.microsoft.com/office/drawing/2014/main" id="{303BC737-2F3E-4ED7-C0EE-F1A7CBB09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1400" y="19812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6</a:t>
              </a:r>
            </a:p>
          </p:txBody>
        </p:sp>
        <p:sp>
          <p:nvSpPr>
            <p:cNvPr id="97300" name="TextBox 44">
              <a:extLst>
                <a:ext uri="{FF2B5EF4-FFF2-40B4-BE49-F238E27FC236}">
                  <a16:creationId xmlns:a16="http://schemas.microsoft.com/office/drawing/2014/main" id="{CA91C5BC-D31D-3536-7379-6DF20A8214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000" y="4876800"/>
              <a:ext cx="33855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7</a:t>
              </a:r>
            </a:p>
          </p:txBody>
        </p:sp>
      </p:grpSp>
      <p:sp>
        <p:nvSpPr>
          <p:cNvPr id="97284" name="TextBox 50">
            <a:extLst>
              <a:ext uri="{FF2B5EF4-FFF2-40B4-BE49-F238E27FC236}">
                <a16:creationId xmlns:a16="http://schemas.microsoft.com/office/drawing/2014/main" id="{6FAF8641-5B81-A382-AF3F-AB8884929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143000"/>
            <a:ext cx="693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                      B               C                   D        E                          		</a:t>
            </a:r>
          </a:p>
        </p:txBody>
      </p:sp>
      <p:sp>
        <p:nvSpPr>
          <p:cNvPr id="97285" name="TextBox 51">
            <a:extLst>
              <a:ext uri="{FF2B5EF4-FFF2-40B4-BE49-F238E27FC236}">
                <a16:creationId xmlns:a16="http://schemas.microsoft.com/office/drawing/2014/main" id="{FDCA5D35-C32F-0D87-BD99-2F234BC8B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25675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              E’                    F            G</a:t>
            </a:r>
          </a:p>
        </p:txBody>
      </p:sp>
      <p:sp>
        <p:nvSpPr>
          <p:cNvPr id="97286" name="TextBox 52">
            <a:extLst>
              <a:ext uri="{FF2B5EF4-FFF2-40B4-BE49-F238E27FC236}">
                <a16:creationId xmlns:a16="http://schemas.microsoft.com/office/drawing/2014/main" id="{F76D5B86-4566-BB57-05D8-AC467DEF5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147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H                                I                                          J</a:t>
            </a:r>
          </a:p>
        </p:txBody>
      </p:sp>
      <p:sp>
        <p:nvSpPr>
          <p:cNvPr id="97287" name="TextBox 48">
            <a:extLst>
              <a:ext uri="{FF2B5EF4-FFF2-40B4-BE49-F238E27FC236}">
                <a16:creationId xmlns:a16="http://schemas.microsoft.com/office/drawing/2014/main" id="{6C888CB4-5401-A6E0-C704-70B14C88A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000500"/>
            <a:ext cx="3962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solidFill>
                  <a:srgbClr val="0000FF"/>
                </a:solidFill>
              </a:rPr>
              <a:t>? C </a:t>
            </a:r>
            <a:r>
              <a:rPr lang="en-US" altLang="en-US" sz="1800" dirty="0">
                <a:solidFill>
                  <a:srgbClr val="0000FF"/>
                </a:solidFill>
                <a:sym typeface="Wingdings" panose="05000000000000000000" pitchFamily="2" charset="2"/>
              </a:rPr>
              <a:t> F ? :: 3 = 3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solidFill>
                  <a:srgbClr val="0000FF"/>
                </a:solidFill>
                <a:sym typeface="Wingdings" panose="05000000000000000000" pitchFamily="2" charset="2"/>
              </a:rPr>
              <a:t>? H  C ? :: 1 &lt; 3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solidFill>
                  <a:srgbClr val="0000FF"/>
                </a:solidFill>
                <a:sym typeface="Wingdings" panose="05000000000000000000" pitchFamily="2" charset="2"/>
              </a:rPr>
              <a:t>(C, F) and (H, C) are pairs of </a:t>
            </a:r>
            <a:r>
              <a:rPr lang="en-US" altLang="en-US" sz="1800" i="1" u="sng" dirty="0">
                <a:solidFill>
                  <a:srgbClr val="0000FF"/>
                </a:solidFill>
                <a:sym typeface="Wingdings" panose="05000000000000000000" pitchFamily="2" charset="2"/>
              </a:rPr>
              <a:t>concurrent</a:t>
            </a:r>
            <a:r>
              <a:rPr lang="en-US" altLang="en-US" sz="1800" dirty="0">
                <a:solidFill>
                  <a:srgbClr val="0000FF"/>
                </a:solidFill>
                <a:sym typeface="Wingdings" panose="05000000000000000000" pitchFamily="2" charset="2"/>
              </a:rPr>
              <a:t> events</a:t>
            </a:r>
          </a:p>
        </p:txBody>
      </p:sp>
      <p:sp>
        <p:nvSpPr>
          <p:cNvPr id="97288" name="TextBox 46">
            <a:extLst>
              <a:ext uri="{FF2B5EF4-FFF2-40B4-BE49-F238E27FC236}">
                <a16:creationId xmlns:a16="http://schemas.microsoft.com/office/drawing/2014/main" id="{82757A6C-69FA-08A2-02EB-1223CCEE8B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71475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2</a:t>
            </a:r>
          </a:p>
        </p:txBody>
      </p:sp>
      <p:sp>
        <p:nvSpPr>
          <p:cNvPr id="97289" name="TextBox 2">
            <a:extLst>
              <a:ext uri="{FF2B5EF4-FFF2-40B4-BE49-F238E27FC236}">
                <a16:creationId xmlns:a16="http://schemas.microsoft.com/office/drawing/2014/main" id="{FD5F9531-F06A-F568-A4BC-608BB8DD4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1276350"/>
            <a:ext cx="338137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993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>
            <a:extLst>
              <a:ext uri="{FF2B5EF4-FFF2-40B4-BE49-F238E27FC236}">
                <a16:creationId xmlns:a16="http://schemas.microsoft.com/office/drawing/2014/main" id="{0E238620-9D93-DB7C-6FD0-A99E3E8C51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0955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Concurrent Events</a:t>
            </a:r>
            <a:endParaRPr lang="en-US" altLang="en-US">
              <a:latin typeface="Whitney-BlackSC" pitchFamily="1" charset="0"/>
            </a:endParaRPr>
          </a:p>
        </p:txBody>
      </p:sp>
      <p:sp>
        <p:nvSpPr>
          <p:cNvPr id="99331" name="Content Placeholder 2">
            <a:extLst>
              <a:ext uri="{FF2B5EF4-FFF2-40B4-BE49-F238E27FC236}">
                <a16:creationId xmlns:a16="http://schemas.microsoft.com/office/drawing/2014/main" id="{420BEEEA-3A9F-ED1A-02AC-DA0989A524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43050"/>
            <a:ext cx="5791200" cy="3600450"/>
          </a:xfrm>
        </p:spPr>
        <p:txBody>
          <a:bodyPr/>
          <a:lstStyle/>
          <a:p>
            <a:r>
              <a:rPr lang="en-US" altLang="en-US" sz="1800" b="1" dirty="0"/>
              <a:t>A pair of concurrent events doesn’t have a causal path from one event to another (either way, in the pair)</a:t>
            </a:r>
          </a:p>
          <a:p>
            <a:r>
              <a:rPr lang="en-US" altLang="en-US" sz="1800" b="1" dirty="0"/>
              <a:t>Lamport timestamps not guaranteed to be ordered or unequal for concurrent events</a:t>
            </a:r>
          </a:p>
          <a:p>
            <a:r>
              <a:rPr lang="en-US" altLang="en-US" sz="1800" b="1" dirty="0"/>
              <a:t>Ok, since concurrent events are not causality related!</a:t>
            </a:r>
          </a:p>
          <a:p>
            <a:r>
              <a:rPr lang="en-US" altLang="en-US" sz="1800" b="1" dirty="0"/>
              <a:t>Remember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1600" dirty="0">
                <a:solidFill>
                  <a:srgbClr val="0000FF"/>
                </a:solidFill>
              </a:rPr>
              <a:t>E1 </a:t>
            </a:r>
            <a:r>
              <a:rPr lang="en-US" altLang="ja-JP" sz="1600" dirty="0">
                <a:solidFill>
                  <a:srgbClr val="0000FF"/>
                </a:solidFill>
                <a:sym typeface="Wingdings" panose="05000000000000000000" pitchFamily="2" charset="2"/>
              </a:rPr>
              <a:t></a:t>
            </a:r>
            <a:r>
              <a:rPr lang="en-US" altLang="ja-JP" sz="1600" dirty="0">
                <a:solidFill>
                  <a:srgbClr val="0000FF"/>
                </a:solidFill>
              </a:rPr>
              <a:t> E2 </a:t>
            </a:r>
            <a:r>
              <a:rPr lang="en-US" altLang="ja-JP" sz="1600" dirty="0">
                <a:solidFill>
                  <a:srgbClr val="0000FF"/>
                </a:solidFill>
                <a:sym typeface="Symbol" panose="05050102010706020507" pitchFamily="18" charset="2"/>
              </a:rPr>
              <a:t>  timestamp(E1) &lt; timestamp (E2),  </a:t>
            </a:r>
            <a:r>
              <a:rPr lang="en-US" altLang="ja-JP" sz="1600" dirty="0">
                <a:solidFill>
                  <a:srgbClr val="FF0000"/>
                </a:solidFill>
                <a:sym typeface="Symbol" panose="05050102010706020507" pitchFamily="18" charset="2"/>
              </a:rPr>
              <a:t>BUT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1600" dirty="0">
                <a:solidFill>
                  <a:srgbClr val="0000FF"/>
                </a:solidFill>
                <a:sym typeface="Symbol" panose="05050102010706020507" pitchFamily="18" charset="2"/>
              </a:rPr>
              <a:t>timestamp(E1) &lt; timestamp (E2)   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1600" dirty="0">
                <a:solidFill>
                  <a:srgbClr val="0000FF"/>
                </a:solidFill>
                <a:sym typeface="Symbol" panose="05050102010706020507" pitchFamily="18" charset="2"/>
              </a:rPr>
              <a:t>			{E1</a:t>
            </a:r>
            <a:r>
              <a:rPr lang="en-US" altLang="en-US" sz="1600" dirty="0">
                <a:solidFill>
                  <a:srgbClr val="0000FF"/>
                </a:solidFill>
              </a:rPr>
              <a:t> </a:t>
            </a:r>
            <a:r>
              <a:rPr lang="en-US" altLang="ja-JP" sz="1600" dirty="0">
                <a:solidFill>
                  <a:srgbClr val="0000FF"/>
                </a:solidFill>
                <a:sym typeface="Wingdings" panose="05000000000000000000" pitchFamily="2" charset="2"/>
              </a:rPr>
              <a:t></a:t>
            </a:r>
            <a:r>
              <a:rPr lang="en-US" altLang="ja-JP" sz="1600" dirty="0">
                <a:solidFill>
                  <a:srgbClr val="0000FF"/>
                </a:solidFill>
              </a:rPr>
              <a:t> E2} OR {E1 and E2 concurrent}</a:t>
            </a:r>
          </a:p>
          <a:p>
            <a:endParaRPr lang="en-US" altLang="en-US" sz="2000" dirty="0"/>
          </a:p>
        </p:txBody>
      </p:sp>
      <p:sp>
        <p:nvSpPr>
          <p:cNvPr id="99332" name="Slide Number Placeholder 1">
            <a:extLst>
              <a:ext uri="{FF2B5EF4-FFF2-40B4-BE49-F238E27FC236}">
                <a16:creationId xmlns:a16="http://schemas.microsoft.com/office/drawing/2014/main" id="{9F718462-9F58-048C-D068-610627921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B56F8D-2FCD-4C2A-B39A-4DE9DC3FB85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en-US" sz="140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0E7CDC4-1ACC-5BD5-D5A8-51C80E15E6C0}"/>
              </a:ext>
            </a:extLst>
          </p:cNvPr>
          <p:cNvGrpSpPr>
            <a:grpSpLocks/>
          </p:cNvGrpSpPr>
          <p:nvPr/>
        </p:nvGrpSpPr>
        <p:grpSpPr bwMode="auto">
          <a:xfrm>
            <a:off x="6248397" y="196256"/>
            <a:ext cx="2838247" cy="1323439"/>
            <a:chOff x="9283835" y="3858331"/>
            <a:chExt cx="2314992" cy="1323582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60A00999-80A0-9D4D-3A3B-5354AF4E8EE1}"/>
                </a:ext>
              </a:extLst>
            </p:cNvPr>
            <p:cNvSpPr/>
            <p:nvPr/>
          </p:nvSpPr>
          <p:spPr>
            <a:xfrm>
              <a:off x="9423511" y="3858331"/>
              <a:ext cx="2035639" cy="997059"/>
            </a:xfrm>
            <a:prstGeom prst="roundRect">
              <a:avLst/>
            </a:prstGeom>
            <a:solidFill>
              <a:srgbClr val="EEECE1"/>
            </a:solidFill>
            <a:ln w="25400" cap="flat" cmpd="sng" algn="ctr">
              <a:solidFill>
                <a:srgbClr val="4F81BD">
                  <a:shade val="1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500" kern="0" dirty="0">
                <a:solidFill>
                  <a:prstClr val="white"/>
                </a:solidFill>
                <a:latin typeface="Akzidenz-Grotesk BQ"/>
                <a:ea typeface="+mn-ea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B94D6558-4E11-FFEB-C226-16FD6C479A0F}"/>
                </a:ext>
              </a:extLst>
            </p:cNvPr>
            <p:cNvSpPr txBox="1"/>
            <p:nvPr/>
          </p:nvSpPr>
          <p:spPr>
            <a:xfrm>
              <a:off x="9905356" y="3858331"/>
              <a:ext cx="1693471" cy="1323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  <a:sym typeface="Wingdings" panose="05000000000000000000" pitchFamily="2" charset="2"/>
                </a:rPr>
                <a:t>What can you be sure of if</a:t>
              </a:r>
            </a:p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  <a:sym typeface="Wingdings" panose="05000000000000000000" pitchFamily="2" charset="2"/>
                </a:rPr>
                <a:t>TS(e1)&lt; TS(e2)?</a:t>
              </a:r>
            </a:p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kern="0" dirty="0">
                <a:solidFill>
                  <a:prstClr val="black"/>
                </a:solidFill>
                <a:ea typeface="+mn-ea"/>
                <a:cs typeface="Times New Roman" panose="02020603050405020304" pitchFamily="18" charset="0"/>
              </a:endParaRPr>
            </a:p>
          </p:txBody>
        </p:sp>
        <p:pic>
          <p:nvPicPr>
            <p:cNvPr id="5" name="Graphic 5" descr="Question Mark with solid fill">
              <a:extLst>
                <a:ext uri="{FF2B5EF4-FFF2-40B4-BE49-F238E27FC236}">
                  <a16:creationId xmlns:a16="http://schemas.microsoft.com/office/drawing/2014/main" id="{C6C813FF-FDDB-7D52-AEFC-AECAA94340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3835" y="3878970"/>
              <a:ext cx="807977" cy="931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>
            <a:extLst>
              <a:ext uri="{FF2B5EF4-FFF2-40B4-BE49-F238E27FC236}">
                <a16:creationId xmlns:a16="http://schemas.microsoft.com/office/drawing/2014/main" id="{F45FAD60-6E9F-9640-1A54-BA24A344A2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8575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Next</a:t>
            </a:r>
            <a:endParaRPr lang="en-US" altLang="en-US">
              <a:latin typeface="Whitney-BlackSC" pitchFamily="1" charset="0"/>
            </a:endParaRPr>
          </a:p>
        </p:txBody>
      </p:sp>
      <p:sp>
        <p:nvSpPr>
          <p:cNvPr id="101379" name="Content Placeholder 2">
            <a:extLst>
              <a:ext uri="{FF2B5EF4-FFF2-40B4-BE49-F238E27FC236}">
                <a16:creationId xmlns:a16="http://schemas.microsoft.com/office/drawing/2014/main" id="{BBE5AF9C-EC04-0189-FAE3-48AF75A5C4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657350"/>
            <a:ext cx="7772400" cy="3086100"/>
          </a:xfrm>
        </p:spPr>
        <p:txBody>
          <a:bodyPr/>
          <a:lstStyle/>
          <a:p>
            <a:r>
              <a:rPr lang="en-US" altLang="en-US" sz="2000"/>
              <a:t>Can we have causal or logical timestamps from which we can tell if two events are concurrent or causally related?</a:t>
            </a:r>
          </a:p>
        </p:txBody>
      </p:sp>
      <p:sp>
        <p:nvSpPr>
          <p:cNvPr id="101380" name="Slide Number Placeholder 1">
            <a:extLst>
              <a:ext uri="{FF2B5EF4-FFF2-40B4-BE49-F238E27FC236}">
                <a16:creationId xmlns:a16="http://schemas.microsoft.com/office/drawing/2014/main" id="{B529759B-E843-FCE9-85E5-0E7A1C78B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A5D992-8E54-4B8A-B4DB-2AF515D35D7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>
            <a:extLst>
              <a:ext uri="{FF2B5EF4-FFF2-40B4-BE49-F238E27FC236}">
                <a16:creationId xmlns:a16="http://schemas.microsoft.com/office/drawing/2014/main" id="{50E79A1E-1511-BCDB-9555-662286025F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857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Vector Timestamps</a:t>
            </a:r>
            <a:endParaRPr lang="en-US" altLang="en-US" sz="4000">
              <a:latin typeface="Whitney-BlackSC" pitchFamily="1" charset="0"/>
            </a:endParaRPr>
          </a:p>
        </p:txBody>
      </p:sp>
      <p:sp>
        <p:nvSpPr>
          <p:cNvPr id="103427" name="Content Placeholder 2">
            <a:extLst>
              <a:ext uri="{FF2B5EF4-FFF2-40B4-BE49-F238E27FC236}">
                <a16:creationId xmlns:a16="http://schemas.microsoft.com/office/drawing/2014/main" id="{BD272313-DBAA-0065-29BD-F9C7CF627A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43050"/>
            <a:ext cx="5410200" cy="3086100"/>
          </a:xfrm>
        </p:spPr>
        <p:txBody>
          <a:bodyPr/>
          <a:lstStyle/>
          <a:p>
            <a:r>
              <a:rPr lang="en-US" altLang="en-US" sz="1800"/>
              <a:t>Used in key-value stores like Riak</a:t>
            </a:r>
          </a:p>
          <a:p>
            <a:r>
              <a:rPr lang="en-US" altLang="en-US" sz="1800"/>
              <a:t>Each process uses a vector of integer clocks</a:t>
            </a:r>
          </a:p>
          <a:p>
            <a:r>
              <a:rPr lang="en-US" altLang="en-US" sz="1800"/>
              <a:t>Suppose there are N processes in the group 1…N</a:t>
            </a:r>
          </a:p>
          <a:p>
            <a:r>
              <a:rPr lang="en-US" altLang="en-US" sz="1800"/>
              <a:t>Each vector has N elements</a:t>
            </a:r>
          </a:p>
          <a:p>
            <a:r>
              <a:rPr lang="en-US" altLang="en-US" sz="1800"/>
              <a:t>Process </a:t>
            </a:r>
            <a:r>
              <a:rPr lang="en-US" altLang="en-US" sz="1800" i="1"/>
              <a:t>i maintains vector </a:t>
            </a:r>
            <a:r>
              <a:rPr lang="en-US" altLang="en-US" sz="1800" b="1">
                <a:solidFill>
                  <a:srgbClr val="2D2DB9"/>
                </a:solidFill>
              </a:rPr>
              <a:t>V</a:t>
            </a:r>
            <a:r>
              <a:rPr lang="en-US" altLang="en-US" sz="1800" b="1" i="1" baseline="-25000">
                <a:solidFill>
                  <a:srgbClr val="2D2DB9"/>
                </a:solidFill>
              </a:rPr>
              <a:t>i</a:t>
            </a:r>
            <a:r>
              <a:rPr lang="en-US" altLang="en-US" sz="1800" b="1">
                <a:solidFill>
                  <a:srgbClr val="2D2DB9"/>
                </a:solidFill>
              </a:rPr>
              <a:t>[</a:t>
            </a:r>
            <a:r>
              <a:rPr lang="en-US" altLang="en-US" sz="1800" b="1" i="1">
                <a:solidFill>
                  <a:srgbClr val="2D2DB9"/>
                </a:solidFill>
              </a:rPr>
              <a:t>1…N</a:t>
            </a:r>
            <a:r>
              <a:rPr lang="en-US" altLang="en-US" sz="1800" b="1">
                <a:solidFill>
                  <a:srgbClr val="2D2DB9"/>
                </a:solidFill>
              </a:rPr>
              <a:t>]</a:t>
            </a:r>
            <a:endParaRPr lang="en-US" altLang="en-US" sz="1800"/>
          </a:p>
          <a:p>
            <a:pPr algn="just"/>
            <a:r>
              <a:rPr lang="en-US" altLang="en-US" sz="1800" i="1"/>
              <a:t>j</a:t>
            </a:r>
            <a:r>
              <a:rPr lang="en-US" altLang="en-US" sz="1800"/>
              <a:t>th element of vector clock at process </a:t>
            </a:r>
            <a:r>
              <a:rPr lang="en-US" altLang="en-US" sz="1800" i="1"/>
              <a:t>i, </a:t>
            </a:r>
            <a:r>
              <a:rPr lang="en-US" altLang="en-US" sz="1800"/>
              <a:t>V</a:t>
            </a:r>
            <a:r>
              <a:rPr lang="en-US" altLang="en-US" sz="1800" i="1" baseline="-25000"/>
              <a:t>i</a:t>
            </a:r>
            <a:r>
              <a:rPr lang="en-US" altLang="en-US" sz="1800"/>
              <a:t>[</a:t>
            </a:r>
            <a:r>
              <a:rPr lang="en-US" altLang="en-US" sz="1800" i="1"/>
              <a:t>j</a:t>
            </a:r>
            <a:r>
              <a:rPr lang="en-US" altLang="en-US" sz="1800"/>
              <a:t>]</a:t>
            </a:r>
            <a:r>
              <a:rPr lang="en-US" altLang="en-US" sz="1800" b="1">
                <a:solidFill>
                  <a:srgbClr val="2D2DB9"/>
                </a:solidFill>
              </a:rPr>
              <a:t>,</a:t>
            </a:r>
            <a:r>
              <a:rPr lang="en-US" altLang="en-US" sz="1800" i="1"/>
              <a:t> </a:t>
            </a:r>
            <a:r>
              <a:rPr lang="en-US" altLang="en-US" sz="1800"/>
              <a:t>is </a:t>
            </a:r>
            <a:r>
              <a:rPr lang="en-US" altLang="en-US" sz="1800" i="1"/>
              <a:t>i</a:t>
            </a:r>
            <a:r>
              <a:rPr lang="en-US" altLang="en-US" sz="1800"/>
              <a:t>’s knowledge of latest events at process </a:t>
            </a:r>
            <a:r>
              <a:rPr lang="en-US" altLang="en-US" sz="1800" i="1"/>
              <a:t>j</a:t>
            </a:r>
            <a:endParaRPr lang="en-US" altLang="en-US" sz="1800"/>
          </a:p>
          <a:p>
            <a:endParaRPr lang="en-US" altLang="en-US" sz="1800"/>
          </a:p>
        </p:txBody>
      </p:sp>
      <p:sp>
        <p:nvSpPr>
          <p:cNvPr id="103428" name="Slide Number Placeholder 1">
            <a:extLst>
              <a:ext uri="{FF2B5EF4-FFF2-40B4-BE49-F238E27FC236}">
                <a16:creationId xmlns:a16="http://schemas.microsoft.com/office/drawing/2014/main" id="{F6D9A6D5-F294-9C4B-1C20-4A71605BB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81550"/>
            <a:ext cx="2133600" cy="2746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E651063-33F0-4CDF-9AB3-1A7199A28B4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>
            <a:extLst>
              <a:ext uri="{FF2B5EF4-FFF2-40B4-BE49-F238E27FC236}">
                <a16:creationId xmlns:a16="http://schemas.microsoft.com/office/drawing/2014/main" id="{A30F0F28-9A20-DE4A-7D9D-5AFC6A11E8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095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Assigning Vector</a:t>
            </a:r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 Timestamps</a:t>
            </a:r>
            <a:endParaRPr lang="en-US" altLang="en-US">
              <a:latin typeface="Whitney-BlackSC" pitchFamily="1" charset="0"/>
            </a:endParaRPr>
          </a:p>
        </p:txBody>
      </p:sp>
      <p:sp>
        <p:nvSpPr>
          <p:cNvPr id="105475" name="Content Placeholder 2">
            <a:extLst>
              <a:ext uri="{FF2B5EF4-FFF2-40B4-BE49-F238E27FC236}">
                <a16:creationId xmlns:a16="http://schemas.microsoft.com/office/drawing/2014/main" id="{9F567544-1032-6442-892B-AC1202E495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43050"/>
            <a:ext cx="7772400" cy="3086100"/>
          </a:xfrm>
        </p:spPr>
        <p:txBody>
          <a:bodyPr/>
          <a:lstStyle/>
          <a:p>
            <a:pPr algn="just"/>
            <a:r>
              <a:rPr lang="en-US" altLang="en-US" sz="1800"/>
              <a:t>Incrementing vector clocks</a:t>
            </a:r>
          </a:p>
          <a:p>
            <a:pPr>
              <a:buFontTx/>
              <a:buAutoNum type="arabicPeriod"/>
            </a:pPr>
            <a:r>
              <a:rPr lang="en-US" altLang="en-US" sz="1800"/>
              <a:t>On an instruction or send event at process </a:t>
            </a:r>
            <a:r>
              <a:rPr lang="en-US" altLang="en-US" sz="1800" i="1"/>
              <a:t>i</a:t>
            </a:r>
            <a:r>
              <a:rPr lang="en-US" altLang="en-US" sz="1800"/>
              <a:t>, it increments only its </a:t>
            </a:r>
            <a:r>
              <a:rPr lang="en-US" altLang="en-US" sz="1800" i="1"/>
              <a:t>i</a:t>
            </a:r>
            <a:r>
              <a:rPr lang="en-US" altLang="en-US" sz="1800"/>
              <a:t>th element of its vector clock </a:t>
            </a:r>
          </a:p>
          <a:p>
            <a:pPr>
              <a:buFontTx/>
              <a:buAutoNum type="arabicPeriod"/>
            </a:pPr>
            <a:r>
              <a:rPr lang="en-US" altLang="en-US" sz="1800"/>
              <a:t>Each message carries the send-event’s vector timestamp </a:t>
            </a:r>
            <a:r>
              <a:rPr lang="en-US" altLang="en-US" sz="1800">
                <a:solidFill>
                  <a:srgbClr val="000000"/>
                </a:solidFill>
              </a:rPr>
              <a:t>V</a:t>
            </a:r>
            <a:r>
              <a:rPr lang="en-US" altLang="en-US" sz="1800" baseline="-25000">
                <a:solidFill>
                  <a:srgbClr val="000000"/>
                </a:solidFill>
              </a:rPr>
              <a:t>message</a:t>
            </a:r>
            <a:r>
              <a:rPr lang="en-US" altLang="en-US" sz="1800">
                <a:solidFill>
                  <a:srgbClr val="000000"/>
                </a:solidFill>
              </a:rPr>
              <a:t>[</a:t>
            </a:r>
            <a:r>
              <a:rPr lang="en-US" altLang="en-US" sz="1800" i="1">
                <a:solidFill>
                  <a:srgbClr val="000000"/>
                </a:solidFill>
              </a:rPr>
              <a:t>1…N</a:t>
            </a:r>
            <a:r>
              <a:rPr lang="en-US" altLang="en-US" sz="1800">
                <a:solidFill>
                  <a:srgbClr val="000000"/>
                </a:solidFill>
              </a:rPr>
              <a:t>]</a:t>
            </a:r>
          </a:p>
          <a:p>
            <a:pPr>
              <a:buFontTx/>
              <a:buAutoNum type="arabicPeriod"/>
            </a:pPr>
            <a:r>
              <a:rPr lang="en-US" altLang="en-US" sz="1800"/>
              <a:t>On receiving a message at process </a:t>
            </a:r>
            <a:r>
              <a:rPr lang="en-US" altLang="en-US" sz="1800" i="1"/>
              <a:t>i</a:t>
            </a:r>
            <a:r>
              <a:rPr lang="en-US" altLang="en-US" sz="1800"/>
              <a:t>: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Tx/>
              <a:buNone/>
            </a:pPr>
            <a:r>
              <a:rPr lang="en-US" altLang="en-US" sz="1800" b="1">
                <a:solidFill>
                  <a:srgbClr val="2D2DB9"/>
                </a:solidFill>
              </a:rPr>
              <a:t>V</a:t>
            </a:r>
            <a:r>
              <a:rPr lang="en-US" altLang="en-US" sz="1800" b="1" i="1" baseline="-25000">
                <a:solidFill>
                  <a:srgbClr val="2D2DB9"/>
                </a:solidFill>
              </a:rPr>
              <a:t>i</a:t>
            </a:r>
            <a:r>
              <a:rPr lang="en-US" altLang="en-US" sz="1800" b="1">
                <a:solidFill>
                  <a:srgbClr val="2D2DB9"/>
                </a:solidFill>
              </a:rPr>
              <a:t>[</a:t>
            </a:r>
            <a:r>
              <a:rPr lang="en-US" altLang="en-US" sz="1800" b="1" i="1">
                <a:solidFill>
                  <a:srgbClr val="2D2DB9"/>
                </a:solidFill>
              </a:rPr>
              <a:t>i</a:t>
            </a:r>
            <a:r>
              <a:rPr lang="en-US" altLang="en-US" sz="1800" b="1">
                <a:solidFill>
                  <a:srgbClr val="2D2DB9"/>
                </a:solidFill>
              </a:rPr>
              <a:t>] = V</a:t>
            </a:r>
            <a:r>
              <a:rPr lang="en-US" altLang="en-US" sz="1800" b="1" i="1" baseline="-25000">
                <a:solidFill>
                  <a:srgbClr val="2D2DB9"/>
                </a:solidFill>
              </a:rPr>
              <a:t>i</a:t>
            </a:r>
            <a:r>
              <a:rPr lang="en-US" altLang="en-US" sz="1800" b="1">
                <a:solidFill>
                  <a:srgbClr val="2D2DB9"/>
                </a:solidFill>
              </a:rPr>
              <a:t>[</a:t>
            </a:r>
            <a:r>
              <a:rPr lang="en-US" altLang="en-US" sz="1800" b="1" i="1">
                <a:solidFill>
                  <a:srgbClr val="2D2DB9"/>
                </a:solidFill>
              </a:rPr>
              <a:t>i</a:t>
            </a:r>
            <a:r>
              <a:rPr lang="en-US" altLang="en-US" sz="1800" b="1">
                <a:solidFill>
                  <a:srgbClr val="2D2DB9"/>
                </a:solidFill>
              </a:rPr>
              <a:t>] + 1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Tx/>
              <a:buNone/>
            </a:pPr>
            <a:r>
              <a:rPr lang="en-US" altLang="en-US" sz="1800" b="1">
                <a:solidFill>
                  <a:srgbClr val="2D2DB9"/>
                </a:solidFill>
              </a:rPr>
              <a:t>V</a:t>
            </a:r>
            <a:r>
              <a:rPr lang="en-US" altLang="en-US" sz="1800" b="1" i="1" baseline="-25000">
                <a:solidFill>
                  <a:srgbClr val="2D2DB9"/>
                </a:solidFill>
              </a:rPr>
              <a:t>i</a:t>
            </a:r>
            <a:r>
              <a:rPr lang="en-US" altLang="en-US" sz="1800" b="1">
                <a:solidFill>
                  <a:srgbClr val="2D2DB9"/>
                </a:solidFill>
              </a:rPr>
              <a:t>[</a:t>
            </a:r>
            <a:r>
              <a:rPr lang="en-US" altLang="en-US" sz="1800" b="1" i="1">
                <a:solidFill>
                  <a:srgbClr val="2D2DB9"/>
                </a:solidFill>
              </a:rPr>
              <a:t>j</a:t>
            </a:r>
            <a:r>
              <a:rPr lang="en-US" altLang="en-US" sz="1800" b="1">
                <a:solidFill>
                  <a:srgbClr val="2D2DB9"/>
                </a:solidFill>
              </a:rPr>
              <a:t>] = max(V</a:t>
            </a:r>
            <a:r>
              <a:rPr lang="en-US" altLang="en-US" sz="1800" b="1" baseline="-25000">
                <a:solidFill>
                  <a:srgbClr val="2D2DB9"/>
                </a:solidFill>
              </a:rPr>
              <a:t>message</a:t>
            </a:r>
            <a:r>
              <a:rPr lang="en-US" altLang="en-US" sz="1800" b="1">
                <a:solidFill>
                  <a:srgbClr val="2D2DB9"/>
                </a:solidFill>
              </a:rPr>
              <a:t>[</a:t>
            </a:r>
            <a:r>
              <a:rPr lang="en-US" altLang="en-US" sz="1800" b="1" i="1">
                <a:solidFill>
                  <a:srgbClr val="2D2DB9"/>
                </a:solidFill>
              </a:rPr>
              <a:t>j</a:t>
            </a:r>
            <a:r>
              <a:rPr lang="en-US" altLang="en-US" sz="1800" b="1">
                <a:solidFill>
                  <a:srgbClr val="2D2DB9"/>
                </a:solidFill>
              </a:rPr>
              <a:t>], V</a:t>
            </a:r>
            <a:r>
              <a:rPr lang="en-US" altLang="en-US" sz="1800" b="1" i="1" baseline="-25000">
                <a:solidFill>
                  <a:srgbClr val="2D2DB9"/>
                </a:solidFill>
              </a:rPr>
              <a:t>i</a:t>
            </a:r>
            <a:r>
              <a:rPr lang="en-US" altLang="en-US" sz="1800" b="1">
                <a:solidFill>
                  <a:srgbClr val="2D2DB9"/>
                </a:solidFill>
              </a:rPr>
              <a:t>[</a:t>
            </a:r>
            <a:r>
              <a:rPr lang="en-US" altLang="en-US" sz="1800" b="1" i="1">
                <a:solidFill>
                  <a:srgbClr val="2D2DB9"/>
                </a:solidFill>
              </a:rPr>
              <a:t>j</a:t>
            </a:r>
            <a:r>
              <a:rPr lang="en-US" altLang="en-US" sz="1800" b="1">
                <a:solidFill>
                  <a:srgbClr val="2D2DB9"/>
                </a:solidFill>
              </a:rPr>
              <a:t>]) for </a:t>
            </a:r>
            <a:r>
              <a:rPr lang="en-US" altLang="en-US" sz="1800" b="1" i="1">
                <a:solidFill>
                  <a:srgbClr val="2D2DB9"/>
                </a:solidFill>
              </a:rPr>
              <a:t>j</a:t>
            </a:r>
            <a:r>
              <a:rPr lang="en-US" altLang="en-US" sz="1800" b="1">
                <a:solidFill>
                  <a:srgbClr val="2D2DB9"/>
                </a:solidFill>
              </a:rPr>
              <a:t> ≠ </a:t>
            </a:r>
            <a:r>
              <a:rPr lang="en-US" altLang="en-US" sz="1800" b="1" i="1">
                <a:solidFill>
                  <a:srgbClr val="2D2DB9"/>
                </a:solidFill>
              </a:rPr>
              <a:t>i</a:t>
            </a:r>
            <a:r>
              <a:rPr lang="en-US" altLang="en-US" sz="1800" b="1">
                <a:solidFill>
                  <a:srgbClr val="2D2DB9"/>
                </a:solidFill>
              </a:rPr>
              <a:t> </a:t>
            </a:r>
          </a:p>
          <a:p>
            <a:pPr lvl="1">
              <a:buClr>
                <a:schemeClr val="hlink"/>
              </a:buClr>
              <a:buSzPct val="120000"/>
              <a:buFont typeface="Wingdings" panose="05000000000000000000" pitchFamily="2" charset="2"/>
              <a:buChar char="q"/>
            </a:pPr>
            <a:endParaRPr lang="en-US" altLang="en-US" sz="1800"/>
          </a:p>
          <a:p>
            <a:endParaRPr lang="en-US" altLang="en-US" sz="1800"/>
          </a:p>
        </p:txBody>
      </p:sp>
      <p:sp>
        <p:nvSpPr>
          <p:cNvPr id="105476" name="Slide Number Placeholder 1">
            <a:extLst>
              <a:ext uri="{FF2B5EF4-FFF2-40B4-BE49-F238E27FC236}">
                <a16:creationId xmlns:a16="http://schemas.microsoft.com/office/drawing/2014/main" id="{D967A7E1-A5D6-430A-D77C-253D638DF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24F3AA-56B8-427E-A59E-928AA785CC8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>
            <a:extLst>
              <a:ext uri="{FF2B5EF4-FFF2-40B4-BE49-F238E27FC236}">
                <a16:creationId xmlns:a16="http://schemas.microsoft.com/office/drawing/2014/main" id="{603DFBDD-6D8B-67EB-30B0-BAD8E9740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09550"/>
            <a:ext cx="7772400" cy="857250"/>
          </a:xfrm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Whitney-BlackSC" pitchFamily="1" charset="0"/>
              </a:rPr>
              <a:t>Example</a:t>
            </a:r>
            <a:endParaRPr lang="en-US" altLang="en-US">
              <a:latin typeface="Whitney-BlackSC" pitchFamily="1" charset="0"/>
            </a:endParaRPr>
          </a:p>
        </p:txBody>
      </p:sp>
      <p:grpSp>
        <p:nvGrpSpPr>
          <p:cNvPr id="107523" name="Group 41">
            <a:extLst>
              <a:ext uri="{FF2B5EF4-FFF2-40B4-BE49-F238E27FC236}">
                <a16:creationId xmlns:a16="http://schemas.microsoft.com/office/drawing/2014/main" id="{E7B39BD9-985A-97F5-D382-DE8917359889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3548063"/>
            <a:chOff x="152400" y="1828800"/>
            <a:chExt cx="8458200" cy="473035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4716A40F-D706-4EC5-B31A-38401BF21BD9}"/>
                </a:ext>
              </a:extLst>
            </p:cNvPr>
            <p:cNvCxnSpPr/>
            <p:nvPr/>
          </p:nvCxnSpPr>
          <p:spPr>
            <a:xfrm>
              <a:off x="914400" y="205738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ABCB0116-9449-4582-E2B5-E33BBACB9D51}"/>
                </a:ext>
              </a:extLst>
            </p:cNvPr>
            <p:cNvCxnSpPr/>
            <p:nvPr/>
          </p:nvCxnSpPr>
          <p:spPr>
            <a:xfrm>
              <a:off x="914400" y="3505059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530" name="TextBox 6">
              <a:extLst>
                <a:ext uri="{FF2B5EF4-FFF2-40B4-BE49-F238E27FC236}">
                  <a16:creationId xmlns:a16="http://schemas.microsoft.com/office/drawing/2014/main" id="{8B4ADB1D-BCDF-435A-4445-AB11F58B3A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0558EEE-D257-93C7-ADB6-7225F6A5E901}"/>
                </a:ext>
              </a:extLst>
            </p:cNvPr>
            <p:cNvCxnSpPr/>
            <p:nvPr/>
          </p:nvCxnSpPr>
          <p:spPr>
            <a:xfrm>
              <a:off x="7239000" y="2057381"/>
              <a:ext cx="914400" cy="28953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532" name="TextBox 9">
              <a:extLst>
                <a:ext uri="{FF2B5EF4-FFF2-40B4-BE49-F238E27FC236}">
                  <a16:creationId xmlns:a16="http://schemas.microsoft.com/office/drawing/2014/main" id="{58D7BEB9-ABF0-FA4C-04F9-CD91109A50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D9B89794-6211-34BB-2CAD-E2F1DA7A4CDB}"/>
                </a:ext>
              </a:extLst>
            </p:cNvPr>
            <p:cNvCxnSpPr/>
            <p:nvPr/>
          </p:nvCxnSpPr>
          <p:spPr>
            <a:xfrm flipV="1">
              <a:off x="2362200" y="3505059"/>
              <a:ext cx="1295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534" name="TextBox 13">
              <a:extLst>
                <a:ext uri="{FF2B5EF4-FFF2-40B4-BE49-F238E27FC236}">
                  <a16:creationId xmlns:a16="http://schemas.microsoft.com/office/drawing/2014/main" id="{8B206E7F-07F4-DFED-F658-721339B55D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334000"/>
              <a:ext cx="245772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00184024-9199-7D8A-60F3-A6EA4CEE5F2B}"/>
                </a:ext>
              </a:extLst>
            </p:cNvPr>
            <p:cNvCxnSpPr/>
            <p:nvPr/>
          </p:nvCxnSpPr>
          <p:spPr>
            <a:xfrm>
              <a:off x="3429000" y="2057381"/>
              <a:ext cx="1676400" cy="144767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3C607C3E-A11F-D617-6FC2-4960CA002C4E}"/>
                </a:ext>
              </a:extLst>
            </p:cNvPr>
            <p:cNvCxnSpPr/>
            <p:nvPr/>
          </p:nvCxnSpPr>
          <p:spPr>
            <a:xfrm flipV="1">
              <a:off x="6096000" y="2057381"/>
              <a:ext cx="517525" cy="144344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537" name="TextBox 24">
              <a:extLst>
                <a:ext uri="{FF2B5EF4-FFF2-40B4-BE49-F238E27FC236}">
                  <a16:creationId xmlns:a16="http://schemas.microsoft.com/office/drawing/2014/main" id="{431E4F2A-472E-7914-260C-7EB07CC24E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2C6B486-FB56-DB8A-C7C3-7F70388B8428}"/>
                </a:ext>
              </a:extLst>
            </p:cNvPr>
            <p:cNvCxnSpPr/>
            <p:nvPr/>
          </p:nvCxnSpPr>
          <p:spPr>
            <a:xfrm>
              <a:off x="990600" y="4952737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539" name="TextBox 26">
              <a:extLst>
                <a:ext uri="{FF2B5EF4-FFF2-40B4-BE49-F238E27FC236}">
                  <a16:creationId xmlns:a16="http://schemas.microsoft.com/office/drawing/2014/main" id="{A989B528-EF9D-CEC8-5AEE-049A54BD2B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3F48CB-31A6-55EB-C033-084EB90C6120}"/>
                </a:ext>
              </a:extLst>
            </p:cNvPr>
            <p:cNvSpPr/>
            <p:nvPr/>
          </p:nvSpPr>
          <p:spPr>
            <a:xfrm>
              <a:off x="1447800" y="1966372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7D24344-DF48-D4B3-5042-53EE4F82505C}"/>
                </a:ext>
              </a:extLst>
            </p:cNvPr>
            <p:cNvSpPr/>
            <p:nvPr/>
          </p:nvSpPr>
          <p:spPr>
            <a:xfrm>
              <a:off x="4876800" y="1981187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763FDAB-AF8F-CE14-16ED-EDB74170B39F}"/>
                </a:ext>
              </a:extLst>
            </p:cNvPr>
            <p:cNvSpPr/>
            <p:nvPr/>
          </p:nvSpPr>
          <p:spPr>
            <a:xfrm>
              <a:off x="5029200" y="4876544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AA5137E-C31E-85D9-94AB-7DBC76F940C9}"/>
                </a:ext>
              </a:extLst>
            </p:cNvPr>
            <p:cNvSpPr/>
            <p:nvPr/>
          </p:nvSpPr>
          <p:spPr>
            <a:xfrm>
              <a:off x="5181600" y="5486093"/>
              <a:ext cx="152400" cy="15238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88A63A7F-E516-1EE5-BE95-5FB8FCE2186F}"/>
                </a:ext>
              </a:extLst>
            </p:cNvPr>
            <p:cNvCxnSpPr/>
            <p:nvPr/>
          </p:nvCxnSpPr>
          <p:spPr>
            <a:xfrm>
              <a:off x="5105400" y="6171835"/>
              <a:ext cx="609600" cy="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545" name="TextBox 39">
              <a:extLst>
                <a:ext uri="{FF2B5EF4-FFF2-40B4-BE49-F238E27FC236}">
                  <a16:creationId xmlns:a16="http://schemas.microsoft.com/office/drawing/2014/main" id="{D6E5FB40-0A38-E4D4-E83E-5B80EF059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5000" y="5943600"/>
              <a:ext cx="126188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Message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98F7A34-A308-8E26-C5B6-309F2D03FAD6}"/>
                </a:ext>
              </a:extLst>
            </p:cNvPr>
            <p:cNvSpPr/>
            <p:nvPr/>
          </p:nvSpPr>
          <p:spPr>
            <a:xfrm>
              <a:off x="4876800" y="5333705"/>
              <a:ext cx="3429000" cy="114290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107524" name="TextBox 28">
            <a:extLst>
              <a:ext uri="{FF2B5EF4-FFF2-40B4-BE49-F238E27FC236}">
                <a16:creationId xmlns:a16="http://schemas.microsoft.com/office/drawing/2014/main" id="{86D2CC97-11D8-E94B-1D1F-2AEFB860A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143000"/>
            <a:ext cx="693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                      B               C                   D        E                          		</a:t>
            </a:r>
          </a:p>
        </p:txBody>
      </p:sp>
      <p:sp>
        <p:nvSpPr>
          <p:cNvPr id="107525" name="TextBox 29">
            <a:extLst>
              <a:ext uri="{FF2B5EF4-FFF2-40B4-BE49-F238E27FC236}">
                <a16:creationId xmlns:a16="http://schemas.microsoft.com/office/drawing/2014/main" id="{017CE023-A821-7D68-0C68-5D707B91A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25675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              E’                    F            G</a:t>
            </a:r>
          </a:p>
        </p:txBody>
      </p:sp>
      <p:sp>
        <p:nvSpPr>
          <p:cNvPr id="107526" name="TextBox 31">
            <a:extLst>
              <a:ext uri="{FF2B5EF4-FFF2-40B4-BE49-F238E27FC236}">
                <a16:creationId xmlns:a16="http://schemas.microsoft.com/office/drawing/2014/main" id="{BF4712E5-3BE6-E26C-9993-A121B53E8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147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H                                I                                          J</a:t>
            </a:r>
          </a:p>
        </p:txBody>
      </p:sp>
      <p:sp>
        <p:nvSpPr>
          <p:cNvPr id="107527" name="Slide Number Placeholder 1">
            <a:extLst>
              <a:ext uri="{FF2B5EF4-FFF2-40B4-BE49-F238E27FC236}">
                <a16:creationId xmlns:a16="http://schemas.microsoft.com/office/drawing/2014/main" id="{DBA45877-FD3F-0FE4-A4FA-F3C6C5557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B28504B-7074-4BC6-8881-ACE39AB4B6E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">
            <a:extLst>
              <a:ext uri="{FF2B5EF4-FFF2-40B4-BE49-F238E27FC236}">
                <a16:creationId xmlns:a16="http://schemas.microsoft.com/office/drawing/2014/main" id="{BF8F53EC-9857-25F8-CA94-041AC28714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857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Vector Timestamps</a:t>
            </a:r>
            <a:endParaRPr lang="en-US" altLang="en-US" sz="4000">
              <a:latin typeface="Whitney-BlackSC" pitchFamily="1" charset="0"/>
            </a:endParaRPr>
          </a:p>
        </p:txBody>
      </p:sp>
      <p:grpSp>
        <p:nvGrpSpPr>
          <p:cNvPr id="109571" name="Group 7">
            <a:extLst>
              <a:ext uri="{FF2B5EF4-FFF2-40B4-BE49-F238E27FC236}">
                <a16:creationId xmlns:a16="http://schemas.microsoft.com/office/drawing/2014/main" id="{85822E9A-B04D-1CF3-66ED-199D8E9F179A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2792413"/>
            <a:chOff x="152400" y="1828800"/>
            <a:chExt cx="8458200" cy="372264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25AD47CE-43C2-1AC2-2BF2-9FBE49580454}"/>
                </a:ext>
              </a:extLst>
            </p:cNvPr>
            <p:cNvCxnSpPr/>
            <p:nvPr/>
          </p:nvCxnSpPr>
          <p:spPr>
            <a:xfrm>
              <a:off x="914400" y="2057365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76198869-DBF2-B607-1F08-9DD711C63DA9}"/>
                </a:ext>
              </a:extLst>
            </p:cNvPr>
            <p:cNvCxnSpPr/>
            <p:nvPr/>
          </p:nvCxnSpPr>
          <p:spPr>
            <a:xfrm>
              <a:off x="914400" y="3504944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9575" name="TextBox 6">
              <a:extLst>
                <a:ext uri="{FF2B5EF4-FFF2-40B4-BE49-F238E27FC236}">
                  <a16:creationId xmlns:a16="http://schemas.microsoft.com/office/drawing/2014/main" id="{A6BAFC2A-C41A-E745-7CE4-C589C133B0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80E46BF2-FEA7-6E36-DBCE-715C6B1816C0}"/>
                </a:ext>
              </a:extLst>
            </p:cNvPr>
            <p:cNvCxnSpPr/>
            <p:nvPr/>
          </p:nvCxnSpPr>
          <p:spPr>
            <a:xfrm>
              <a:off x="7239000" y="2057365"/>
              <a:ext cx="914400" cy="28951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9577" name="TextBox 9">
              <a:extLst>
                <a:ext uri="{FF2B5EF4-FFF2-40B4-BE49-F238E27FC236}">
                  <a16:creationId xmlns:a16="http://schemas.microsoft.com/office/drawing/2014/main" id="{5F763A2E-0E3C-B603-26B5-2BFDCA3E43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3272396-8340-CF02-9A96-46FBE46FFF16}"/>
                </a:ext>
              </a:extLst>
            </p:cNvPr>
            <p:cNvCxnSpPr/>
            <p:nvPr/>
          </p:nvCxnSpPr>
          <p:spPr>
            <a:xfrm flipV="1">
              <a:off x="2362200" y="3504944"/>
              <a:ext cx="1295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1F67325A-4C44-E2D3-2C7A-1B5CEFFEB3C5}"/>
                </a:ext>
              </a:extLst>
            </p:cNvPr>
            <p:cNvCxnSpPr/>
            <p:nvPr/>
          </p:nvCxnSpPr>
          <p:spPr>
            <a:xfrm>
              <a:off x="3429000" y="2057365"/>
              <a:ext cx="1676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02E472A5-6AD3-0FF0-40CF-DF286340D524}"/>
                </a:ext>
              </a:extLst>
            </p:cNvPr>
            <p:cNvCxnSpPr/>
            <p:nvPr/>
          </p:nvCxnSpPr>
          <p:spPr>
            <a:xfrm flipV="1">
              <a:off x="6096000" y="2057365"/>
              <a:ext cx="517525" cy="144334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9581" name="TextBox 24">
              <a:extLst>
                <a:ext uri="{FF2B5EF4-FFF2-40B4-BE49-F238E27FC236}">
                  <a16:creationId xmlns:a16="http://schemas.microsoft.com/office/drawing/2014/main" id="{D7EDDE44-CC8D-1A61-9478-258F5DEA18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EA65891-B076-92A8-B3B0-64DDFF574A38}"/>
                </a:ext>
              </a:extLst>
            </p:cNvPr>
            <p:cNvCxnSpPr/>
            <p:nvPr/>
          </p:nvCxnSpPr>
          <p:spPr>
            <a:xfrm>
              <a:off x="990600" y="4952522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9583" name="TextBox 26">
              <a:extLst>
                <a:ext uri="{FF2B5EF4-FFF2-40B4-BE49-F238E27FC236}">
                  <a16:creationId xmlns:a16="http://schemas.microsoft.com/office/drawing/2014/main" id="{9F82C119-7BF7-1174-764B-61A3DE6EB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6BACD98-53C5-A35A-67F7-81B851250303}"/>
                </a:ext>
              </a:extLst>
            </p:cNvPr>
            <p:cNvSpPr/>
            <p:nvPr/>
          </p:nvSpPr>
          <p:spPr>
            <a:xfrm>
              <a:off x="1447800" y="1966363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CA8F66E-5088-D027-098D-5F48B551E000}"/>
                </a:ext>
              </a:extLst>
            </p:cNvPr>
            <p:cNvSpPr/>
            <p:nvPr/>
          </p:nvSpPr>
          <p:spPr>
            <a:xfrm>
              <a:off x="4876800" y="1981177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83EF9F8-10EA-F6CA-9B18-039AC6EEE77D}"/>
                </a:ext>
              </a:extLst>
            </p:cNvPr>
            <p:cNvSpPr/>
            <p:nvPr/>
          </p:nvSpPr>
          <p:spPr>
            <a:xfrm>
              <a:off x="5029200" y="4876334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9587" name="TextBox 2">
              <a:extLst>
                <a:ext uri="{FF2B5EF4-FFF2-40B4-BE49-F238E27FC236}">
                  <a16:creationId xmlns:a16="http://schemas.microsoft.com/office/drawing/2014/main" id="{CECF2CD1-8E6F-D87B-4EAE-DB158F1C3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1981200"/>
              <a:ext cx="1005203" cy="3570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</a:t>
              </a:r>
            </a:p>
          </p:txBody>
        </p:sp>
      </p:grpSp>
      <p:sp>
        <p:nvSpPr>
          <p:cNvPr id="109572" name="TextBox 46">
            <a:extLst>
              <a:ext uri="{FF2B5EF4-FFF2-40B4-BE49-F238E27FC236}">
                <a16:creationId xmlns:a16="http://schemas.microsoft.com/office/drawing/2014/main" id="{44061D5D-6EF1-1434-0225-3A3F9A21D1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286250"/>
            <a:ext cx="3103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9933"/>
                </a:solidFill>
              </a:rPr>
              <a:t>Initial counters (clocks)</a:t>
            </a:r>
          </a:p>
        </p:txBody>
      </p:sp>
    </p:spTree>
  </p:cSld>
  <p:clrMapOvr>
    <a:masterClrMapping/>
  </p:clrMapOvr>
  <p:transition spd="med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618" name="Group 7">
            <a:extLst>
              <a:ext uri="{FF2B5EF4-FFF2-40B4-BE49-F238E27FC236}">
                <a16:creationId xmlns:a16="http://schemas.microsoft.com/office/drawing/2014/main" id="{8036863A-EF02-BAA5-F351-A38538951142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2792413"/>
            <a:chOff x="152400" y="1828800"/>
            <a:chExt cx="8458200" cy="3722648"/>
          </a:xfrm>
        </p:grpSpPr>
        <p:sp>
          <p:nvSpPr>
            <p:cNvPr id="111621" name="TextBox 2">
              <a:extLst>
                <a:ext uri="{FF2B5EF4-FFF2-40B4-BE49-F238E27FC236}">
                  <a16:creationId xmlns:a16="http://schemas.microsoft.com/office/drawing/2014/main" id="{EB98F637-7E3E-41F0-3CEC-FBA289086F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1981200"/>
              <a:ext cx="6858000" cy="3570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(1,0,0)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Message(0,0,1)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(0,0,1)</a:t>
              </a:r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717CE09-A249-9CB4-DA1B-FAC6559E72F0}"/>
                </a:ext>
              </a:extLst>
            </p:cNvPr>
            <p:cNvCxnSpPr/>
            <p:nvPr/>
          </p:nvCxnSpPr>
          <p:spPr>
            <a:xfrm>
              <a:off x="914400" y="2057365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B587296-47A9-08DB-58D9-6DCA41243694}"/>
                </a:ext>
              </a:extLst>
            </p:cNvPr>
            <p:cNvCxnSpPr/>
            <p:nvPr/>
          </p:nvCxnSpPr>
          <p:spPr>
            <a:xfrm>
              <a:off x="914400" y="3504944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624" name="TextBox 6">
              <a:extLst>
                <a:ext uri="{FF2B5EF4-FFF2-40B4-BE49-F238E27FC236}">
                  <a16:creationId xmlns:a16="http://schemas.microsoft.com/office/drawing/2014/main" id="{1EDB2C48-4279-C31C-E06B-810EA757C3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B54B048-A2A2-2800-BEA7-D755E899A239}"/>
                </a:ext>
              </a:extLst>
            </p:cNvPr>
            <p:cNvCxnSpPr/>
            <p:nvPr/>
          </p:nvCxnSpPr>
          <p:spPr>
            <a:xfrm>
              <a:off x="7239000" y="2057365"/>
              <a:ext cx="914400" cy="28951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626" name="TextBox 9">
              <a:extLst>
                <a:ext uri="{FF2B5EF4-FFF2-40B4-BE49-F238E27FC236}">
                  <a16:creationId xmlns:a16="http://schemas.microsoft.com/office/drawing/2014/main" id="{AB1147F3-50A6-502C-7188-15D51120FC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1BF6D418-A962-5908-B0ED-8626FCD33901}"/>
                </a:ext>
              </a:extLst>
            </p:cNvPr>
            <p:cNvCxnSpPr/>
            <p:nvPr/>
          </p:nvCxnSpPr>
          <p:spPr>
            <a:xfrm flipV="1">
              <a:off x="2362200" y="3504944"/>
              <a:ext cx="1295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4DAA3A-15A9-281A-B6F6-274C6C229693}"/>
                </a:ext>
              </a:extLst>
            </p:cNvPr>
            <p:cNvCxnSpPr/>
            <p:nvPr/>
          </p:nvCxnSpPr>
          <p:spPr>
            <a:xfrm>
              <a:off x="3429000" y="2057365"/>
              <a:ext cx="1676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D17E10A-B1E5-436F-9407-B3687581ED05}"/>
                </a:ext>
              </a:extLst>
            </p:cNvPr>
            <p:cNvCxnSpPr/>
            <p:nvPr/>
          </p:nvCxnSpPr>
          <p:spPr>
            <a:xfrm flipV="1">
              <a:off x="6096000" y="2057365"/>
              <a:ext cx="517525" cy="144334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630" name="TextBox 24">
              <a:extLst>
                <a:ext uri="{FF2B5EF4-FFF2-40B4-BE49-F238E27FC236}">
                  <a16:creationId xmlns:a16="http://schemas.microsoft.com/office/drawing/2014/main" id="{20BFC8E2-0A6F-569F-81F6-0645F24291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1910E7F1-7F2B-CF58-1C4B-454D34A8624A}"/>
                </a:ext>
              </a:extLst>
            </p:cNvPr>
            <p:cNvCxnSpPr/>
            <p:nvPr/>
          </p:nvCxnSpPr>
          <p:spPr>
            <a:xfrm>
              <a:off x="990600" y="4952522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632" name="TextBox 26">
              <a:extLst>
                <a:ext uri="{FF2B5EF4-FFF2-40B4-BE49-F238E27FC236}">
                  <a16:creationId xmlns:a16="http://schemas.microsoft.com/office/drawing/2014/main" id="{250AC0CB-4DC0-5E8B-495B-5609E9FD59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7D928160-7F83-478A-BB1B-3B1B7F656406}"/>
                </a:ext>
              </a:extLst>
            </p:cNvPr>
            <p:cNvSpPr/>
            <p:nvPr/>
          </p:nvSpPr>
          <p:spPr>
            <a:xfrm>
              <a:off x="1447800" y="1966363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0E9A9026-89D4-68E1-7260-A4EB93D47FE4}"/>
                </a:ext>
              </a:extLst>
            </p:cNvPr>
            <p:cNvSpPr/>
            <p:nvPr/>
          </p:nvSpPr>
          <p:spPr>
            <a:xfrm>
              <a:off x="4876800" y="1981177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97EDF06-9CB3-6064-E0F6-41B35896AD7F}"/>
                </a:ext>
              </a:extLst>
            </p:cNvPr>
            <p:cNvSpPr/>
            <p:nvPr/>
          </p:nvSpPr>
          <p:spPr>
            <a:xfrm>
              <a:off x="5029200" y="4876334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sp>
        <p:nvSpPr>
          <p:cNvPr id="111619" name="Title 1">
            <a:extLst>
              <a:ext uri="{FF2B5EF4-FFF2-40B4-BE49-F238E27FC236}">
                <a16:creationId xmlns:a16="http://schemas.microsoft.com/office/drawing/2014/main" id="{73D41453-7216-5FD7-D5B2-E9B0D4F22D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latin typeface="Whitney-BlackSC" pitchFamily="1" charset="0"/>
            </a:endParaRPr>
          </a:p>
        </p:txBody>
      </p:sp>
      <p:sp>
        <p:nvSpPr>
          <p:cNvPr id="111620" name="Title 1">
            <a:extLst>
              <a:ext uri="{FF2B5EF4-FFF2-40B4-BE49-F238E27FC236}">
                <a16:creationId xmlns:a16="http://schemas.microsoft.com/office/drawing/2014/main" id="{5197075C-B7E1-5E90-B0D0-1B57D2920261}"/>
              </a:ext>
            </a:extLst>
          </p:cNvPr>
          <p:cNvSpPr txBox="1">
            <a:spLocks/>
          </p:cNvSpPr>
          <p:nvPr/>
        </p:nvSpPr>
        <p:spPr bwMode="auto">
          <a:xfrm>
            <a:off x="609600" y="2857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Vector Timestamps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8AC21BAC-AF7B-35C0-0EFA-46FBA84D4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0"/>
            <a:ext cx="5562600" cy="3581400"/>
          </a:xfrm>
        </p:spPr>
        <p:txBody>
          <a:bodyPr/>
          <a:lstStyle/>
          <a:p>
            <a:pPr>
              <a:defRPr/>
            </a:pPr>
            <a:r>
              <a:rPr lang="en-US" altLang="en-US" sz="1600" b="1" dirty="0">
                <a:latin typeface="+mj-lt"/>
                <a:ea typeface="ＭＳ Ｐゴシック" pitchFamily="34" charset="-128"/>
                <a:cs typeface="Arial" charset="0"/>
              </a:rPr>
              <a:t>End hosts in Internet-based systems (like clouds) </a:t>
            </a:r>
          </a:p>
          <a:p>
            <a:pPr lvl="1">
              <a:defRPr/>
            </a:pPr>
            <a:r>
              <a:rPr lang="en-US" altLang="en-US" sz="1600" dirty="0">
                <a:latin typeface="+mj-lt"/>
                <a:ea typeface="ＭＳ Ｐゴシック" pitchFamily="34" charset="-128"/>
                <a:cs typeface="Arial" charset="0"/>
              </a:rPr>
              <a:t>Each have their own clocks</a:t>
            </a:r>
          </a:p>
          <a:p>
            <a:pPr lvl="1">
              <a:defRPr/>
            </a:pPr>
            <a:r>
              <a:rPr lang="en-US" altLang="en-US" sz="1600" dirty="0">
                <a:latin typeface="+mj-lt"/>
                <a:ea typeface="ＭＳ Ｐゴシック" pitchFamily="34" charset="-128"/>
                <a:cs typeface="Arial" charset="0"/>
              </a:rPr>
              <a:t>Unlike processors (CPUs) within one server or workstation which share a system clock</a:t>
            </a:r>
          </a:p>
          <a:p>
            <a:pPr>
              <a:defRPr/>
            </a:pPr>
            <a:r>
              <a:rPr lang="en-US" altLang="en-US" sz="1600" b="1" dirty="0">
                <a:latin typeface="+mj-lt"/>
                <a:ea typeface="ＭＳ Ｐゴシック" pitchFamily="34" charset="-128"/>
                <a:cs typeface="Arial" charset="0"/>
              </a:rPr>
              <a:t>Processes in Internet-based systems follow an </a:t>
            </a:r>
            <a:r>
              <a:rPr lang="en-US" altLang="en-US" sz="1600" b="1" i="1" dirty="0">
                <a:latin typeface="+mj-lt"/>
                <a:ea typeface="ＭＳ Ｐゴシック" pitchFamily="34" charset="-128"/>
                <a:cs typeface="Arial" charset="0"/>
              </a:rPr>
              <a:t>asynchronous</a:t>
            </a:r>
            <a:r>
              <a:rPr lang="en-US" altLang="en-US" sz="1600" b="1" dirty="0">
                <a:latin typeface="+mj-lt"/>
                <a:ea typeface="ＭＳ Ｐゴシック" pitchFamily="34" charset="-128"/>
                <a:cs typeface="Arial" charset="0"/>
              </a:rPr>
              <a:t> system model</a:t>
            </a:r>
          </a:p>
          <a:p>
            <a:pPr lvl="1">
              <a:defRPr/>
            </a:pPr>
            <a:r>
              <a:rPr lang="en-US" altLang="en-US" sz="1600" dirty="0">
                <a:latin typeface="+mj-lt"/>
                <a:ea typeface="ＭＳ Ｐゴシック" pitchFamily="34" charset="-128"/>
                <a:cs typeface="Arial" charset="0"/>
              </a:rPr>
              <a:t>No bounds on </a:t>
            </a:r>
          </a:p>
          <a:p>
            <a:pPr lvl="2">
              <a:defRPr/>
            </a:pPr>
            <a:r>
              <a:rPr lang="en-US" altLang="en-US" sz="1600" dirty="0">
                <a:latin typeface="+mj-lt"/>
                <a:ea typeface="ＭＳ Ｐゴシック" pitchFamily="34" charset="-128"/>
                <a:cs typeface="Arial" charset="0"/>
              </a:rPr>
              <a:t>Message delays</a:t>
            </a:r>
          </a:p>
          <a:p>
            <a:pPr lvl="2">
              <a:defRPr/>
            </a:pPr>
            <a:r>
              <a:rPr lang="en-US" altLang="en-US" sz="1600" dirty="0">
                <a:latin typeface="+mj-lt"/>
                <a:ea typeface="ＭＳ Ｐゴシック" pitchFamily="34" charset="-128"/>
                <a:cs typeface="Arial" charset="0"/>
              </a:rPr>
              <a:t>Processing delays</a:t>
            </a:r>
          </a:p>
          <a:p>
            <a:pPr lvl="1">
              <a:defRPr/>
            </a:pPr>
            <a:r>
              <a:rPr lang="en-US" altLang="en-US" sz="1600" dirty="0">
                <a:latin typeface="+mj-lt"/>
                <a:ea typeface="ＭＳ Ｐゴシック" pitchFamily="34" charset="-128"/>
                <a:cs typeface="Arial" charset="0"/>
              </a:rPr>
              <a:t>Unlike multi-processor (or parallel) systems which follow a </a:t>
            </a:r>
            <a:r>
              <a:rPr lang="en-US" altLang="en-US" sz="1600" i="1" dirty="0">
                <a:latin typeface="+mj-lt"/>
                <a:ea typeface="ＭＳ Ｐゴシック" pitchFamily="34" charset="-128"/>
                <a:cs typeface="Arial" charset="0"/>
              </a:rPr>
              <a:t>synchronous</a:t>
            </a:r>
            <a:r>
              <a:rPr lang="en-US" altLang="en-US" sz="1600" dirty="0">
                <a:latin typeface="+mj-lt"/>
                <a:ea typeface="ＭＳ Ｐゴシック" pitchFamily="34" charset="-128"/>
                <a:cs typeface="Arial" charset="0"/>
              </a:rPr>
              <a:t> system model</a:t>
            </a:r>
          </a:p>
          <a:p>
            <a:pPr>
              <a:defRPr/>
            </a:pPr>
            <a:endParaRPr lang="en-US" altLang="en-US" sz="1600" dirty="0">
              <a:latin typeface="+mj-lt"/>
              <a:ea typeface="ＭＳ Ｐゴシック" pitchFamily="34" charset="-128"/>
              <a:cs typeface="Arial" charset="0"/>
            </a:endParaRPr>
          </a:p>
          <a:p>
            <a:pPr>
              <a:defRPr/>
            </a:pPr>
            <a:endParaRPr lang="en-US" altLang="en-US" sz="16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C7A178-FBAD-488A-EC95-3FF257C29CFF}"/>
              </a:ext>
            </a:extLst>
          </p:cNvPr>
          <p:cNvSpPr txBox="1">
            <a:spLocks/>
          </p:cNvSpPr>
          <p:nvPr/>
        </p:nvSpPr>
        <p:spPr bwMode="auto">
          <a:xfrm>
            <a:off x="457200" y="266700"/>
            <a:ext cx="7772400" cy="8572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Why is it Challenging?</a:t>
            </a:r>
            <a:endParaRPr lang="en-US" altLang="en-US" sz="3200" kern="0" dirty="0">
              <a:ea typeface="ＭＳ Ｐゴシック" pitchFamily="34" charset="-128"/>
            </a:endParaRPr>
          </a:p>
        </p:txBody>
      </p:sp>
      <p:sp>
        <p:nvSpPr>
          <p:cNvPr id="23556" name="Slide Number Placeholder 1">
            <a:extLst>
              <a:ext uri="{FF2B5EF4-FFF2-40B4-BE49-F238E27FC236}">
                <a16:creationId xmlns:a16="http://schemas.microsoft.com/office/drawing/2014/main" id="{27AFB6AE-0EBF-1E70-077C-01B6B70B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158CA5-30A2-45A3-933B-38CEF0E6C65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666" name="Group 7">
            <a:extLst>
              <a:ext uri="{FF2B5EF4-FFF2-40B4-BE49-F238E27FC236}">
                <a16:creationId xmlns:a16="http://schemas.microsoft.com/office/drawing/2014/main" id="{DCD8273D-9180-3A2F-510C-982F7B85256D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2792413"/>
            <a:chOff x="152400" y="1828800"/>
            <a:chExt cx="8458200" cy="372264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4590A2DB-69A8-CAC3-DBD8-98159095B925}"/>
                </a:ext>
              </a:extLst>
            </p:cNvPr>
            <p:cNvCxnSpPr/>
            <p:nvPr/>
          </p:nvCxnSpPr>
          <p:spPr>
            <a:xfrm>
              <a:off x="914400" y="2057365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9A611C26-CC86-5AA2-6CC9-77EC3109E781}"/>
                </a:ext>
              </a:extLst>
            </p:cNvPr>
            <p:cNvCxnSpPr/>
            <p:nvPr/>
          </p:nvCxnSpPr>
          <p:spPr>
            <a:xfrm>
              <a:off x="914400" y="3504944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3671" name="TextBox 6">
              <a:extLst>
                <a:ext uri="{FF2B5EF4-FFF2-40B4-BE49-F238E27FC236}">
                  <a16:creationId xmlns:a16="http://schemas.microsoft.com/office/drawing/2014/main" id="{06D30A86-EA68-5B79-5208-117CE9D610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AA3155F-5070-DCFC-D165-3FE625E343D2}"/>
                </a:ext>
              </a:extLst>
            </p:cNvPr>
            <p:cNvCxnSpPr/>
            <p:nvPr/>
          </p:nvCxnSpPr>
          <p:spPr>
            <a:xfrm>
              <a:off x="7239000" y="2057365"/>
              <a:ext cx="914400" cy="28951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3673" name="TextBox 9">
              <a:extLst>
                <a:ext uri="{FF2B5EF4-FFF2-40B4-BE49-F238E27FC236}">
                  <a16:creationId xmlns:a16="http://schemas.microsoft.com/office/drawing/2014/main" id="{CC8BFA4A-12A7-085C-CEA1-447CA9BA40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1683667-D2DD-E077-C2CF-2FE13ACDA584}"/>
                </a:ext>
              </a:extLst>
            </p:cNvPr>
            <p:cNvCxnSpPr/>
            <p:nvPr/>
          </p:nvCxnSpPr>
          <p:spPr>
            <a:xfrm flipV="1">
              <a:off x="2362200" y="3504944"/>
              <a:ext cx="1295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A8ED332A-E7BE-A348-1CFB-6F4EE1C3D997}"/>
                </a:ext>
              </a:extLst>
            </p:cNvPr>
            <p:cNvCxnSpPr/>
            <p:nvPr/>
          </p:nvCxnSpPr>
          <p:spPr>
            <a:xfrm>
              <a:off x="3429000" y="2057365"/>
              <a:ext cx="1676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42DD6BDE-05C2-9A8D-DAD3-7D9051530A48}"/>
                </a:ext>
              </a:extLst>
            </p:cNvPr>
            <p:cNvCxnSpPr/>
            <p:nvPr/>
          </p:nvCxnSpPr>
          <p:spPr>
            <a:xfrm flipV="1">
              <a:off x="6096000" y="2057365"/>
              <a:ext cx="517525" cy="144334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3677" name="TextBox 24">
              <a:extLst>
                <a:ext uri="{FF2B5EF4-FFF2-40B4-BE49-F238E27FC236}">
                  <a16:creationId xmlns:a16="http://schemas.microsoft.com/office/drawing/2014/main" id="{8A50635C-6093-1E9F-1AA1-F0BDD758AC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2EF0391A-4A17-55EF-32B0-ED18CAFF380A}"/>
                </a:ext>
              </a:extLst>
            </p:cNvPr>
            <p:cNvCxnSpPr/>
            <p:nvPr/>
          </p:nvCxnSpPr>
          <p:spPr>
            <a:xfrm>
              <a:off x="990600" y="4952522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3679" name="TextBox 26">
              <a:extLst>
                <a:ext uri="{FF2B5EF4-FFF2-40B4-BE49-F238E27FC236}">
                  <a16:creationId xmlns:a16="http://schemas.microsoft.com/office/drawing/2014/main" id="{40FDECC9-CB5A-6F09-B35D-BA1E9EB7D2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1D1446C-8EA8-6058-E11E-80414E083166}"/>
                </a:ext>
              </a:extLst>
            </p:cNvPr>
            <p:cNvSpPr/>
            <p:nvPr/>
          </p:nvSpPr>
          <p:spPr>
            <a:xfrm>
              <a:off x="1447800" y="1966363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6CE4342-A813-2E6C-D149-0F623AD544B2}"/>
                </a:ext>
              </a:extLst>
            </p:cNvPr>
            <p:cNvSpPr/>
            <p:nvPr/>
          </p:nvSpPr>
          <p:spPr>
            <a:xfrm>
              <a:off x="4876800" y="1981177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106F800-2721-3D6B-DEE5-025B4EC7AAB4}"/>
                </a:ext>
              </a:extLst>
            </p:cNvPr>
            <p:cNvSpPr/>
            <p:nvPr/>
          </p:nvSpPr>
          <p:spPr>
            <a:xfrm>
              <a:off x="5029200" y="4876334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3683" name="TextBox 2">
              <a:extLst>
                <a:ext uri="{FF2B5EF4-FFF2-40B4-BE49-F238E27FC236}">
                  <a16:creationId xmlns:a16="http://schemas.microsoft.com/office/drawing/2014/main" id="{07309045-28B3-7672-28C9-E9608E98FF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1981200"/>
              <a:ext cx="6858000" cy="3570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(1,0,0)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</a:t>
              </a:r>
              <a:r>
                <a:rPr lang="en-US" altLang="en-US" sz="2400" u="sng">
                  <a:solidFill>
                    <a:srgbClr val="0000FF"/>
                  </a:solidFill>
                </a:rPr>
                <a:t>0</a:t>
              </a:r>
              <a:r>
                <a:rPr lang="en-US" altLang="en-US" sz="2400">
                  <a:solidFill>
                    <a:srgbClr val="FF9933"/>
                  </a:solidFill>
                </a:rPr>
                <a:t>,0)                (0,</a:t>
              </a:r>
              <a:r>
                <a:rPr lang="en-US" altLang="en-US" sz="2400" u="sng">
                  <a:solidFill>
                    <a:srgbClr val="0000FF"/>
                  </a:solidFill>
                </a:rPr>
                <a:t>1</a:t>
              </a:r>
              <a:r>
                <a:rPr lang="en-US" altLang="en-US" sz="2400">
                  <a:solidFill>
                    <a:srgbClr val="FF9933"/>
                  </a:solidFill>
                </a:rPr>
                <a:t>,</a:t>
              </a:r>
              <a:r>
                <a:rPr lang="en-US" altLang="en-US" sz="2400">
                  <a:solidFill>
                    <a:srgbClr val="FF0000"/>
                  </a:solidFill>
                </a:rPr>
                <a:t>1</a:t>
              </a:r>
              <a:r>
                <a:rPr lang="en-US" altLang="en-US" sz="2400">
                  <a:solidFill>
                    <a:srgbClr val="FF9933"/>
                  </a:solidFill>
                </a:rPr>
                <a:t>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Message(0,0,</a:t>
              </a:r>
              <a:r>
                <a:rPr lang="en-US" altLang="en-US" sz="2400">
                  <a:solidFill>
                    <a:srgbClr val="FF0000"/>
                  </a:solidFill>
                </a:rPr>
                <a:t>1</a:t>
              </a:r>
              <a:r>
                <a:rPr lang="en-US" altLang="en-US" sz="2400">
                  <a:solidFill>
                    <a:srgbClr val="FF9933"/>
                  </a:solidFill>
                </a:rPr>
                <a:t>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(0,0,1)</a:t>
              </a:r>
            </a:p>
          </p:txBody>
        </p:sp>
      </p:grpSp>
      <p:sp>
        <p:nvSpPr>
          <p:cNvPr id="113667" name="Title 1">
            <a:extLst>
              <a:ext uri="{FF2B5EF4-FFF2-40B4-BE49-F238E27FC236}">
                <a16:creationId xmlns:a16="http://schemas.microsoft.com/office/drawing/2014/main" id="{C02337DA-C77B-2D40-8A5E-B4A732A309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latin typeface="Whitney-BlackSC" pitchFamily="1" charset="0"/>
            </a:endParaRPr>
          </a:p>
        </p:txBody>
      </p:sp>
      <p:sp>
        <p:nvSpPr>
          <p:cNvPr id="113668" name="Title 1">
            <a:extLst>
              <a:ext uri="{FF2B5EF4-FFF2-40B4-BE49-F238E27FC236}">
                <a16:creationId xmlns:a16="http://schemas.microsoft.com/office/drawing/2014/main" id="{8B79ADBB-1D41-65E3-E499-C5B6AD6A473B}"/>
              </a:ext>
            </a:extLst>
          </p:cNvPr>
          <p:cNvSpPr txBox="1">
            <a:spLocks/>
          </p:cNvSpPr>
          <p:nvPr/>
        </p:nvSpPr>
        <p:spPr bwMode="auto">
          <a:xfrm>
            <a:off x="609600" y="2857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Vector Timestamps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</p:spTree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4" name="Group 7">
            <a:extLst>
              <a:ext uri="{FF2B5EF4-FFF2-40B4-BE49-F238E27FC236}">
                <a16:creationId xmlns:a16="http://schemas.microsoft.com/office/drawing/2014/main" id="{5F442179-7296-8583-B575-73EEEEC964E4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2792413"/>
            <a:chOff x="152400" y="1828800"/>
            <a:chExt cx="8458200" cy="372264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95C0DEAC-A4AF-953F-03DA-FC7F7041A729}"/>
                </a:ext>
              </a:extLst>
            </p:cNvPr>
            <p:cNvCxnSpPr/>
            <p:nvPr/>
          </p:nvCxnSpPr>
          <p:spPr>
            <a:xfrm>
              <a:off x="914400" y="2057365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A01C50E7-8F9C-6A57-D405-AB802AB7DEF5}"/>
                </a:ext>
              </a:extLst>
            </p:cNvPr>
            <p:cNvCxnSpPr/>
            <p:nvPr/>
          </p:nvCxnSpPr>
          <p:spPr>
            <a:xfrm>
              <a:off x="914400" y="3504944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719" name="TextBox 6">
              <a:extLst>
                <a:ext uri="{FF2B5EF4-FFF2-40B4-BE49-F238E27FC236}">
                  <a16:creationId xmlns:a16="http://schemas.microsoft.com/office/drawing/2014/main" id="{334C1D48-CD2A-5EC0-3DBA-EE06D81D7C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117E58A-CCF2-9C0F-8282-AEB27473EFDE}"/>
                </a:ext>
              </a:extLst>
            </p:cNvPr>
            <p:cNvCxnSpPr/>
            <p:nvPr/>
          </p:nvCxnSpPr>
          <p:spPr>
            <a:xfrm>
              <a:off x="7239000" y="2057365"/>
              <a:ext cx="914400" cy="28951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721" name="TextBox 9">
              <a:extLst>
                <a:ext uri="{FF2B5EF4-FFF2-40B4-BE49-F238E27FC236}">
                  <a16:creationId xmlns:a16="http://schemas.microsoft.com/office/drawing/2014/main" id="{50A9AB7E-898C-F7B0-576E-B30281FCA2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50B33C0E-AF4D-0191-8E86-A8B7AC5E326B}"/>
                </a:ext>
              </a:extLst>
            </p:cNvPr>
            <p:cNvCxnSpPr/>
            <p:nvPr/>
          </p:nvCxnSpPr>
          <p:spPr>
            <a:xfrm flipV="1">
              <a:off x="2362200" y="3504944"/>
              <a:ext cx="1295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17D03048-30C8-40F8-7709-E9D78D03939B}"/>
                </a:ext>
              </a:extLst>
            </p:cNvPr>
            <p:cNvCxnSpPr/>
            <p:nvPr/>
          </p:nvCxnSpPr>
          <p:spPr>
            <a:xfrm>
              <a:off x="3429000" y="2057365"/>
              <a:ext cx="1676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139B67E0-2629-AFFB-9E42-3198B376D81E}"/>
                </a:ext>
              </a:extLst>
            </p:cNvPr>
            <p:cNvCxnSpPr/>
            <p:nvPr/>
          </p:nvCxnSpPr>
          <p:spPr>
            <a:xfrm flipV="1">
              <a:off x="6096000" y="2057365"/>
              <a:ext cx="517525" cy="144334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725" name="TextBox 24">
              <a:extLst>
                <a:ext uri="{FF2B5EF4-FFF2-40B4-BE49-F238E27FC236}">
                  <a16:creationId xmlns:a16="http://schemas.microsoft.com/office/drawing/2014/main" id="{132C87C4-389A-44A5-39C4-0A5CFB25CD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3AAA8E78-C3CD-2420-6D05-6B821F252277}"/>
                </a:ext>
              </a:extLst>
            </p:cNvPr>
            <p:cNvCxnSpPr/>
            <p:nvPr/>
          </p:nvCxnSpPr>
          <p:spPr>
            <a:xfrm>
              <a:off x="990600" y="4952522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727" name="TextBox 26">
              <a:extLst>
                <a:ext uri="{FF2B5EF4-FFF2-40B4-BE49-F238E27FC236}">
                  <a16:creationId xmlns:a16="http://schemas.microsoft.com/office/drawing/2014/main" id="{2DEF2705-A262-765D-DF1B-574D34668E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DFC442D-A167-7EF2-EE2B-B49C7C06E34E}"/>
                </a:ext>
              </a:extLst>
            </p:cNvPr>
            <p:cNvSpPr/>
            <p:nvPr/>
          </p:nvSpPr>
          <p:spPr>
            <a:xfrm>
              <a:off x="1447800" y="1966363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5FEBD305-70CE-C04F-0EA0-611536EED18C}"/>
                </a:ext>
              </a:extLst>
            </p:cNvPr>
            <p:cNvSpPr/>
            <p:nvPr/>
          </p:nvSpPr>
          <p:spPr>
            <a:xfrm>
              <a:off x="4876800" y="1981177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15FFBCB-DFE3-1EF6-9D80-3EE3C22E1CBF}"/>
                </a:ext>
              </a:extLst>
            </p:cNvPr>
            <p:cNvSpPr/>
            <p:nvPr/>
          </p:nvSpPr>
          <p:spPr>
            <a:xfrm>
              <a:off x="5029200" y="4876334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5731" name="TextBox 2">
              <a:extLst>
                <a:ext uri="{FF2B5EF4-FFF2-40B4-BE49-F238E27FC236}">
                  <a16:creationId xmlns:a16="http://schemas.microsoft.com/office/drawing/2014/main" id="{22DD3B14-F2C6-D78C-49B3-558357A01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1981200"/>
              <a:ext cx="6858000" cy="3570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(1,0,0)          (2,0,0)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Message(</a:t>
              </a:r>
              <a:r>
                <a:rPr lang="en-US" altLang="en-US" sz="2400">
                  <a:solidFill>
                    <a:srgbClr val="008000"/>
                  </a:solidFill>
                </a:rPr>
                <a:t>2</a:t>
              </a:r>
              <a:r>
                <a:rPr lang="en-US" altLang="en-US" sz="2400">
                  <a:solidFill>
                    <a:srgbClr val="FF9933"/>
                  </a:solidFill>
                </a:rPr>
                <a:t>,0,0)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     (0,</a:t>
              </a:r>
              <a:r>
                <a:rPr lang="en-US" altLang="en-US" sz="2400" u="sng">
                  <a:solidFill>
                    <a:srgbClr val="0000FF"/>
                  </a:solidFill>
                </a:rPr>
                <a:t>1</a:t>
              </a:r>
              <a:r>
                <a:rPr lang="en-US" altLang="en-US" sz="2400">
                  <a:solidFill>
                    <a:srgbClr val="FF9933"/>
                  </a:solidFill>
                </a:rPr>
                <a:t>,</a:t>
              </a:r>
              <a:r>
                <a:rPr lang="en-US" altLang="en-US" sz="2400">
                  <a:solidFill>
                    <a:srgbClr val="FF0000"/>
                  </a:solidFill>
                </a:rPr>
                <a:t>1</a:t>
              </a:r>
              <a:r>
                <a:rPr lang="en-US" altLang="en-US" sz="2400">
                  <a:solidFill>
                    <a:srgbClr val="FF9933"/>
                  </a:solidFill>
                </a:rPr>
                <a:t>)                (</a:t>
              </a:r>
              <a:r>
                <a:rPr lang="en-US" altLang="en-US" sz="2400">
                  <a:solidFill>
                    <a:srgbClr val="008000"/>
                  </a:solidFill>
                </a:rPr>
                <a:t>2</a:t>
              </a:r>
              <a:r>
                <a:rPr lang="en-US" altLang="en-US" sz="2400">
                  <a:solidFill>
                    <a:srgbClr val="FF9933"/>
                  </a:solidFill>
                </a:rPr>
                <a:t>,</a:t>
              </a:r>
              <a:r>
                <a:rPr lang="en-US" altLang="en-US" sz="2400" u="sng">
                  <a:solidFill>
                    <a:schemeClr val="accent2"/>
                  </a:solidFill>
                </a:rPr>
                <a:t>2</a:t>
              </a:r>
              <a:r>
                <a:rPr lang="en-US" altLang="en-US" sz="2400">
                  <a:solidFill>
                    <a:srgbClr val="FF9933"/>
                  </a:solidFill>
                </a:rPr>
                <a:t>,</a:t>
              </a:r>
              <a:r>
                <a:rPr lang="en-US" altLang="en-US" sz="2400">
                  <a:solidFill>
                    <a:srgbClr val="FF0000"/>
                  </a:solidFill>
                </a:rPr>
                <a:t>1</a:t>
              </a:r>
              <a:r>
                <a:rPr lang="en-US" altLang="en-US" sz="2400">
                  <a:solidFill>
                    <a:srgbClr val="FF9933"/>
                  </a:solidFill>
                </a:rPr>
                <a:t>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(0,0,1)</a:t>
              </a:r>
            </a:p>
          </p:txBody>
        </p:sp>
      </p:grpSp>
      <p:sp>
        <p:nvSpPr>
          <p:cNvPr id="115715" name="Title 1">
            <a:extLst>
              <a:ext uri="{FF2B5EF4-FFF2-40B4-BE49-F238E27FC236}">
                <a16:creationId xmlns:a16="http://schemas.microsoft.com/office/drawing/2014/main" id="{899CACE5-F77F-D258-252D-7AD46E7FC2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latin typeface="Whitney-BlackSC" pitchFamily="1" charset="0"/>
            </a:endParaRPr>
          </a:p>
        </p:txBody>
      </p:sp>
      <p:sp>
        <p:nvSpPr>
          <p:cNvPr id="115716" name="Title 1">
            <a:extLst>
              <a:ext uri="{FF2B5EF4-FFF2-40B4-BE49-F238E27FC236}">
                <a16:creationId xmlns:a16="http://schemas.microsoft.com/office/drawing/2014/main" id="{1889ED26-25D3-E4AA-928B-0E64AEC815CB}"/>
              </a:ext>
            </a:extLst>
          </p:cNvPr>
          <p:cNvSpPr txBox="1">
            <a:spLocks/>
          </p:cNvSpPr>
          <p:nvPr/>
        </p:nvSpPr>
        <p:spPr bwMode="auto">
          <a:xfrm>
            <a:off x="609600" y="2857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Vector Timestamps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762" name="Group 7">
            <a:extLst>
              <a:ext uri="{FF2B5EF4-FFF2-40B4-BE49-F238E27FC236}">
                <a16:creationId xmlns:a16="http://schemas.microsoft.com/office/drawing/2014/main" id="{A4939468-5FCF-1267-6E4B-354919FBA085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2792413"/>
            <a:chOff x="152400" y="1828800"/>
            <a:chExt cx="8458200" cy="372264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81BCD073-076F-56DF-5530-CB8BDAEA5CC5}"/>
                </a:ext>
              </a:extLst>
            </p:cNvPr>
            <p:cNvCxnSpPr/>
            <p:nvPr/>
          </p:nvCxnSpPr>
          <p:spPr>
            <a:xfrm>
              <a:off x="914400" y="2057365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96C799C9-532C-5A82-829F-F996AD64540A}"/>
                </a:ext>
              </a:extLst>
            </p:cNvPr>
            <p:cNvCxnSpPr/>
            <p:nvPr/>
          </p:nvCxnSpPr>
          <p:spPr>
            <a:xfrm>
              <a:off x="914400" y="3504944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7767" name="TextBox 6">
              <a:extLst>
                <a:ext uri="{FF2B5EF4-FFF2-40B4-BE49-F238E27FC236}">
                  <a16:creationId xmlns:a16="http://schemas.microsoft.com/office/drawing/2014/main" id="{7FF1F8A1-87B5-790F-DBE4-9CBC67573C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D072DA3-F20F-345E-B779-03359101B753}"/>
                </a:ext>
              </a:extLst>
            </p:cNvPr>
            <p:cNvCxnSpPr/>
            <p:nvPr/>
          </p:nvCxnSpPr>
          <p:spPr>
            <a:xfrm>
              <a:off x="7239000" y="2057365"/>
              <a:ext cx="914400" cy="28951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7769" name="TextBox 9">
              <a:extLst>
                <a:ext uri="{FF2B5EF4-FFF2-40B4-BE49-F238E27FC236}">
                  <a16:creationId xmlns:a16="http://schemas.microsoft.com/office/drawing/2014/main" id="{9B767B5B-B430-FC09-329B-40F192A436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1EAC454F-55F9-3ADC-FE7F-09C0A0BB5724}"/>
                </a:ext>
              </a:extLst>
            </p:cNvPr>
            <p:cNvCxnSpPr/>
            <p:nvPr/>
          </p:nvCxnSpPr>
          <p:spPr>
            <a:xfrm flipV="1">
              <a:off x="2362200" y="3504944"/>
              <a:ext cx="1295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84B1B4A-C63D-F72B-0CFF-4121CEF600F6}"/>
                </a:ext>
              </a:extLst>
            </p:cNvPr>
            <p:cNvCxnSpPr/>
            <p:nvPr/>
          </p:nvCxnSpPr>
          <p:spPr>
            <a:xfrm>
              <a:off x="3429000" y="2057365"/>
              <a:ext cx="1676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FD566089-4058-132B-C0C9-22206CBE3E98}"/>
                </a:ext>
              </a:extLst>
            </p:cNvPr>
            <p:cNvCxnSpPr/>
            <p:nvPr/>
          </p:nvCxnSpPr>
          <p:spPr>
            <a:xfrm flipV="1">
              <a:off x="6096000" y="2057365"/>
              <a:ext cx="517525" cy="144334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7773" name="TextBox 24">
              <a:extLst>
                <a:ext uri="{FF2B5EF4-FFF2-40B4-BE49-F238E27FC236}">
                  <a16:creationId xmlns:a16="http://schemas.microsoft.com/office/drawing/2014/main" id="{C715402D-10F1-4A06-8F3E-F5C87E6FB3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18D80CA4-1354-9C61-0BA3-462B878F24D3}"/>
                </a:ext>
              </a:extLst>
            </p:cNvPr>
            <p:cNvCxnSpPr/>
            <p:nvPr/>
          </p:nvCxnSpPr>
          <p:spPr>
            <a:xfrm>
              <a:off x="990600" y="4952522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7775" name="TextBox 26">
              <a:extLst>
                <a:ext uri="{FF2B5EF4-FFF2-40B4-BE49-F238E27FC236}">
                  <a16:creationId xmlns:a16="http://schemas.microsoft.com/office/drawing/2014/main" id="{4091BB7C-4A21-4EEE-54A5-C2A5DA10D9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F1601C7F-521E-8793-A585-F5F9BFE13F82}"/>
                </a:ext>
              </a:extLst>
            </p:cNvPr>
            <p:cNvSpPr/>
            <p:nvPr/>
          </p:nvSpPr>
          <p:spPr>
            <a:xfrm>
              <a:off x="1447800" y="1966363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E8B51DF-314E-262D-F41E-3ACA854DFC19}"/>
                </a:ext>
              </a:extLst>
            </p:cNvPr>
            <p:cNvSpPr/>
            <p:nvPr/>
          </p:nvSpPr>
          <p:spPr>
            <a:xfrm>
              <a:off x="4876800" y="1981177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E378FC4-C224-5BB2-C3CA-F7BD22AEEAD1}"/>
                </a:ext>
              </a:extLst>
            </p:cNvPr>
            <p:cNvSpPr/>
            <p:nvPr/>
          </p:nvSpPr>
          <p:spPr>
            <a:xfrm>
              <a:off x="5029200" y="4876334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7779" name="TextBox 2">
              <a:extLst>
                <a:ext uri="{FF2B5EF4-FFF2-40B4-BE49-F238E27FC236}">
                  <a16:creationId xmlns:a16="http://schemas.microsoft.com/office/drawing/2014/main" id="{B8B0479F-934A-DC9F-7521-CE069B80BF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1981200"/>
              <a:ext cx="8001000" cy="3570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(1,0,0)          (2,0,0)       (3,0,0)          (4,3,1)      (5,3,1)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     (0,1,1)                (2,2,1)      (2,3,1)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(0,0,1)                       (0,0,2)                       (5,3,3)</a:t>
              </a:r>
            </a:p>
          </p:txBody>
        </p:sp>
      </p:grpSp>
      <p:sp>
        <p:nvSpPr>
          <p:cNvPr id="117763" name="Title 1">
            <a:extLst>
              <a:ext uri="{FF2B5EF4-FFF2-40B4-BE49-F238E27FC236}">
                <a16:creationId xmlns:a16="http://schemas.microsoft.com/office/drawing/2014/main" id="{0F5CC521-B345-DEEA-FD73-0FA33A89A6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latin typeface="Whitney-BlackSC" pitchFamily="1" charset="0"/>
            </a:endParaRPr>
          </a:p>
        </p:txBody>
      </p:sp>
      <p:sp>
        <p:nvSpPr>
          <p:cNvPr id="117764" name="Title 1">
            <a:extLst>
              <a:ext uri="{FF2B5EF4-FFF2-40B4-BE49-F238E27FC236}">
                <a16:creationId xmlns:a16="http://schemas.microsoft.com/office/drawing/2014/main" id="{D7249E92-F992-C721-469F-7A1A3BF77F86}"/>
              </a:ext>
            </a:extLst>
          </p:cNvPr>
          <p:cNvSpPr txBox="1">
            <a:spLocks/>
          </p:cNvSpPr>
          <p:nvPr/>
        </p:nvSpPr>
        <p:spPr bwMode="auto">
          <a:xfrm>
            <a:off x="609600" y="2857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Vector Timestamps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3">
            <a:extLst>
              <a:ext uri="{FF2B5EF4-FFF2-40B4-BE49-F238E27FC236}">
                <a16:creationId xmlns:a16="http://schemas.microsoft.com/office/drawing/2014/main" id="{B5E8DAAB-9840-121A-B501-B4025F78DFD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33500"/>
            <a:ext cx="7899400" cy="398145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altLang="en-US" sz="2800">
                <a:solidFill>
                  <a:schemeClr val="hlink"/>
                </a:solidFill>
              </a:rPr>
              <a:t> </a:t>
            </a:r>
            <a:r>
              <a:rPr lang="en-US" altLang="en-US" sz="1600"/>
              <a:t>VT</a:t>
            </a:r>
            <a:r>
              <a:rPr lang="en-US" altLang="en-US" sz="1600" baseline="-25000"/>
              <a:t>1</a:t>
            </a:r>
            <a:r>
              <a:rPr lang="en-US" altLang="en-US" sz="1600"/>
              <a:t> = VT</a:t>
            </a:r>
            <a:r>
              <a:rPr lang="en-US" altLang="en-US" sz="1600" baseline="-25000"/>
              <a:t>2</a:t>
            </a:r>
            <a:r>
              <a:rPr lang="en-US" altLang="en-US" sz="1600"/>
              <a:t>,  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en-US" altLang="en-US" sz="1600"/>
              <a:t>		</a:t>
            </a:r>
            <a:r>
              <a:rPr lang="en-US" altLang="en-US" sz="1600" i="1"/>
              <a:t>iff</a:t>
            </a:r>
            <a:r>
              <a:rPr lang="en-US" altLang="en-US" sz="1600"/>
              <a:t>   (if and only if)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en-US" altLang="en-US" sz="1600"/>
              <a:t>                          VT</a:t>
            </a:r>
            <a:r>
              <a:rPr lang="en-US" altLang="en-US" sz="1600" baseline="-25000"/>
              <a:t>1</a:t>
            </a:r>
            <a:r>
              <a:rPr lang="en-US" altLang="en-US" sz="1600"/>
              <a:t>[</a:t>
            </a:r>
            <a:r>
              <a:rPr lang="en-US" altLang="en-US" sz="1600" i="1"/>
              <a:t>i</a:t>
            </a:r>
            <a:r>
              <a:rPr lang="en-US" altLang="en-US" sz="1600"/>
              <a:t>] = VT</a:t>
            </a:r>
            <a:r>
              <a:rPr lang="en-US" altLang="en-US" sz="1600" baseline="-25000"/>
              <a:t>2</a:t>
            </a:r>
            <a:r>
              <a:rPr lang="en-US" altLang="en-US" sz="1600"/>
              <a:t>[</a:t>
            </a:r>
            <a:r>
              <a:rPr lang="en-US" altLang="en-US" sz="1600" i="1"/>
              <a:t>i</a:t>
            </a:r>
            <a:r>
              <a:rPr lang="en-US" altLang="en-US" sz="1600"/>
              <a:t>], for all </a:t>
            </a:r>
            <a:r>
              <a:rPr lang="en-US" altLang="en-US" sz="1600" i="1"/>
              <a:t>i</a:t>
            </a:r>
            <a:r>
              <a:rPr lang="en-US" altLang="en-US" sz="1600"/>
              <a:t> = 1, … , N</a:t>
            </a:r>
            <a:endParaRPr lang="en-US" altLang="en-US" sz="160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</a:pPr>
            <a:r>
              <a:rPr lang="en-US" altLang="en-US" sz="1600"/>
              <a:t> VT</a:t>
            </a:r>
            <a:r>
              <a:rPr lang="en-US" altLang="en-US" sz="1600" baseline="-25000"/>
              <a:t>1</a:t>
            </a:r>
            <a:r>
              <a:rPr lang="en-US" altLang="en-US" sz="1600"/>
              <a:t> ≤ VT</a:t>
            </a:r>
            <a:r>
              <a:rPr lang="en-US" altLang="en-US" sz="1600" baseline="-25000"/>
              <a:t>2</a:t>
            </a:r>
            <a:r>
              <a:rPr lang="en-US" altLang="en-US" sz="1600"/>
              <a:t>,  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en-US" altLang="en-US" sz="1600"/>
              <a:t>		</a:t>
            </a:r>
            <a:r>
              <a:rPr lang="en-US" altLang="en-US" sz="1600" i="1"/>
              <a:t>iff</a:t>
            </a:r>
            <a:r>
              <a:rPr lang="en-US" altLang="en-US" sz="1600"/>
              <a:t>   VT</a:t>
            </a:r>
            <a:r>
              <a:rPr lang="en-US" altLang="en-US" sz="1600" baseline="-25000"/>
              <a:t>1</a:t>
            </a:r>
            <a:r>
              <a:rPr lang="en-US" altLang="en-US" sz="1600"/>
              <a:t>[</a:t>
            </a:r>
            <a:r>
              <a:rPr lang="en-US" altLang="en-US" sz="1600" i="1"/>
              <a:t>i</a:t>
            </a:r>
            <a:r>
              <a:rPr lang="en-US" altLang="en-US" sz="1600"/>
              <a:t>] ≤ VT</a:t>
            </a:r>
            <a:r>
              <a:rPr lang="en-US" altLang="en-US" sz="1600" baseline="-25000"/>
              <a:t>2</a:t>
            </a:r>
            <a:r>
              <a:rPr lang="en-US" altLang="en-US" sz="1600"/>
              <a:t>[</a:t>
            </a:r>
            <a:r>
              <a:rPr lang="en-US" altLang="en-US" sz="1600" i="1"/>
              <a:t>i</a:t>
            </a:r>
            <a:r>
              <a:rPr lang="en-US" altLang="en-US" sz="1600"/>
              <a:t>], for all </a:t>
            </a:r>
            <a:r>
              <a:rPr lang="en-US" altLang="en-US" sz="1600" i="1"/>
              <a:t>i</a:t>
            </a:r>
            <a:r>
              <a:rPr lang="en-US" altLang="en-US" sz="1600"/>
              <a:t> = 1, … , N</a:t>
            </a:r>
            <a:endParaRPr lang="en-US" altLang="en-US" sz="160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</a:pPr>
            <a:r>
              <a:rPr lang="en-US" altLang="en-US" sz="1600">
                <a:solidFill>
                  <a:schemeClr val="tx2"/>
                </a:solidFill>
              </a:rPr>
              <a:t> Two events are </a:t>
            </a:r>
            <a:r>
              <a:rPr lang="en-US" altLang="en-US" sz="1600">
                <a:solidFill>
                  <a:srgbClr val="3366FF"/>
                </a:solidFill>
              </a:rPr>
              <a:t>causally related</a:t>
            </a:r>
            <a:r>
              <a:rPr lang="en-US" altLang="en-US" sz="1600">
                <a:solidFill>
                  <a:schemeClr val="tx2"/>
                </a:solidFill>
              </a:rPr>
              <a:t> </a:t>
            </a:r>
            <a:r>
              <a:rPr lang="en-US" altLang="en-US" sz="1600" i="1">
                <a:solidFill>
                  <a:schemeClr val="tx2"/>
                </a:solidFill>
              </a:rPr>
              <a:t>iff</a:t>
            </a:r>
          </a:p>
          <a:p>
            <a:pPr marL="457200" lvl="1" indent="0">
              <a:buClr>
                <a:schemeClr val="tx1"/>
              </a:buClr>
              <a:buFontTx/>
              <a:buNone/>
            </a:pPr>
            <a:r>
              <a:rPr lang="en-US" altLang="en-US" sz="1600"/>
              <a:t>     VT</a:t>
            </a:r>
            <a:r>
              <a:rPr lang="en-US" altLang="en-US" sz="1600" baseline="-25000"/>
              <a:t>1</a:t>
            </a:r>
            <a:r>
              <a:rPr lang="en-US" altLang="en-US" sz="1600"/>
              <a:t> &lt; VT</a:t>
            </a:r>
            <a:r>
              <a:rPr lang="en-US" altLang="en-US" sz="1600" baseline="-25000"/>
              <a:t>2</a:t>
            </a:r>
            <a:r>
              <a:rPr lang="en-US" altLang="en-US" sz="1600"/>
              <a:t>,  i.e.,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en-US" altLang="en-US" sz="1600"/>
              <a:t>		</a:t>
            </a:r>
            <a:r>
              <a:rPr lang="en-US" altLang="en-US" sz="1600" i="1"/>
              <a:t>iff</a:t>
            </a:r>
            <a:r>
              <a:rPr lang="en-US" altLang="en-US" sz="1600"/>
              <a:t>   VT</a:t>
            </a:r>
            <a:r>
              <a:rPr lang="en-US" altLang="en-US" sz="1600" baseline="-25000"/>
              <a:t>1</a:t>
            </a:r>
            <a:r>
              <a:rPr lang="en-US" altLang="en-US" sz="1600"/>
              <a:t> ≤ VT</a:t>
            </a:r>
            <a:r>
              <a:rPr lang="en-US" altLang="en-US" sz="1600" baseline="-25000"/>
              <a:t>2</a:t>
            </a:r>
            <a:r>
              <a:rPr lang="en-US" altLang="en-US" sz="1600"/>
              <a:t> &amp; 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en-US" altLang="en-US" sz="1600">
                <a:sym typeface="Symbol" panose="05050102010706020507" pitchFamily="18" charset="2"/>
              </a:rPr>
              <a:t>                            there exists </a:t>
            </a:r>
            <a:r>
              <a:rPr lang="en-US" altLang="en-US" sz="1600" i="1">
                <a:sym typeface="Symbol" panose="05050102010706020507" pitchFamily="18" charset="2"/>
              </a:rPr>
              <a:t>j</a:t>
            </a:r>
            <a:r>
              <a:rPr lang="en-US" altLang="en-US" sz="1600">
                <a:sym typeface="Symbol" panose="05050102010706020507" pitchFamily="18" charset="2"/>
              </a:rPr>
              <a:t> such that 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en-US" altLang="en-US" sz="1600">
                <a:sym typeface="Symbol" panose="05050102010706020507" pitchFamily="18" charset="2"/>
              </a:rPr>
              <a:t>                                   1 </a:t>
            </a:r>
            <a:r>
              <a:rPr lang="en-US" altLang="en-US" sz="1600"/>
              <a:t>≤</a:t>
            </a:r>
            <a:r>
              <a:rPr lang="en-US" altLang="en-US" sz="1600">
                <a:sym typeface="Symbol" panose="05050102010706020507" pitchFamily="18" charset="2"/>
              </a:rPr>
              <a:t> </a:t>
            </a:r>
            <a:r>
              <a:rPr lang="en-US" altLang="en-US" sz="1600" i="1">
                <a:sym typeface="Symbol" panose="05050102010706020507" pitchFamily="18" charset="2"/>
              </a:rPr>
              <a:t>j</a:t>
            </a:r>
            <a:r>
              <a:rPr lang="en-US" altLang="en-US" sz="1600">
                <a:sym typeface="Symbol" panose="05050102010706020507" pitchFamily="18" charset="2"/>
              </a:rPr>
              <a:t> </a:t>
            </a:r>
            <a:r>
              <a:rPr lang="en-US" altLang="en-US" sz="1600"/>
              <a:t>≤</a:t>
            </a:r>
            <a:r>
              <a:rPr lang="en-US" altLang="en-US" sz="1600">
                <a:sym typeface="Symbol" panose="05050102010706020507" pitchFamily="18" charset="2"/>
              </a:rPr>
              <a:t> </a:t>
            </a:r>
            <a:r>
              <a:rPr lang="en-US" altLang="en-US" sz="1600" i="1">
                <a:sym typeface="Symbol" panose="05050102010706020507" pitchFamily="18" charset="2"/>
              </a:rPr>
              <a:t>N</a:t>
            </a:r>
            <a:r>
              <a:rPr lang="en-US" altLang="en-US" sz="1600">
                <a:sym typeface="Symbol" panose="05050102010706020507" pitchFamily="18" charset="2"/>
              </a:rPr>
              <a:t> &amp; VT</a:t>
            </a:r>
            <a:r>
              <a:rPr lang="en-US" altLang="en-US" sz="1600" baseline="-25000">
                <a:sym typeface="Symbol" panose="05050102010706020507" pitchFamily="18" charset="2"/>
              </a:rPr>
              <a:t>1</a:t>
            </a:r>
            <a:r>
              <a:rPr lang="en-US" altLang="en-US" sz="1600">
                <a:sym typeface="Symbol" panose="05050102010706020507" pitchFamily="18" charset="2"/>
              </a:rPr>
              <a:t>[</a:t>
            </a:r>
            <a:r>
              <a:rPr lang="en-US" altLang="en-US" sz="1600" i="1">
                <a:sym typeface="Symbol" panose="05050102010706020507" pitchFamily="18" charset="2"/>
              </a:rPr>
              <a:t>j</a:t>
            </a:r>
            <a:r>
              <a:rPr lang="en-US" altLang="en-US" sz="1600">
                <a:sym typeface="Symbol" panose="05050102010706020507" pitchFamily="18" charset="2"/>
              </a:rPr>
              <a:t>] &lt; VT</a:t>
            </a:r>
            <a:r>
              <a:rPr lang="en-US" altLang="en-US" sz="1600" baseline="-25000">
                <a:sym typeface="Symbol" panose="05050102010706020507" pitchFamily="18" charset="2"/>
              </a:rPr>
              <a:t>2</a:t>
            </a:r>
            <a:r>
              <a:rPr lang="en-US" altLang="en-US" sz="1600">
                <a:sym typeface="Symbol" panose="05050102010706020507" pitchFamily="18" charset="2"/>
              </a:rPr>
              <a:t> [</a:t>
            </a:r>
            <a:r>
              <a:rPr lang="en-US" altLang="en-US" sz="1600" i="1">
                <a:sym typeface="Symbol" panose="05050102010706020507" pitchFamily="18" charset="2"/>
              </a:rPr>
              <a:t>j</a:t>
            </a:r>
            <a:r>
              <a:rPr lang="en-US" altLang="en-US" sz="1600">
                <a:sym typeface="Symbol" panose="05050102010706020507" pitchFamily="18" charset="2"/>
              </a:rPr>
              <a:t>]</a:t>
            </a:r>
          </a:p>
        </p:txBody>
      </p:sp>
      <p:sp>
        <p:nvSpPr>
          <p:cNvPr id="119811" name="Title 1">
            <a:extLst>
              <a:ext uri="{FF2B5EF4-FFF2-40B4-BE49-F238E27FC236}">
                <a16:creationId xmlns:a16="http://schemas.microsoft.com/office/drawing/2014/main" id="{C7E6E760-89F0-343F-98C2-98A197A1723C}"/>
              </a:ext>
            </a:extLst>
          </p:cNvPr>
          <p:cNvSpPr txBox="1">
            <a:spLocks/>
          </p:cNvSpPr>
          <p:nvPr/>
        </p:nvSpPr>
        <p:spPr bwMode="auto">
          <a:xfrm>
            <a:off x="457200" y="2667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Causally-Related …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  <p:sp>
        <p:nvSpPr>
          <p:cNvPr id="119812" name="Slide Number Placeholder 1">
            <a:extLst>
              <a:ext uri="{FF2B5EF4-FFF2-40B4-BE49-F238E27FC236}">
                <a16:creationId xmlns:a16="http://schemas.microsoft.com/office/drawing/2014/main" id="{0B02CB8E-E96F-A770-27F8-F9E9993A6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579A2C-798D-4288-BE47-739B9F3FF8A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3">
            <a:extLst>
              <a:ext uri="{FF2B5EF4-FFF2-40B4-BE49-F238E27FC236}">
                <a16:creationId xmlns:a16="http://schemas.microsoft.com/office/drawing/2014/main" id="{7A0B696B-EE2E-4726-5024-94F062175F0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790700"/>
            <a:ext cx="7848600" cy="337185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altLang="en-US" sz="2000"/>
              <a:t>Two events VT</a:t>
            </a:r>
            <a:r>
              <a:rPr lang="en-US" altLang="en-US" sz="2000" baseline="-25000"/>
              <a:t>1</a:t>
            </a:r>
            <a:r>
              <a:rPr lang="en-US" altLang="en-US" sz="2000"/>
              <a:t> and VT</a:t>
            </a:r>
            <a:r>
              <a:rPr lang="en-US" altLang="en-US" sz="2000" baseline="-25000"/>
              <a:t>2 </a:t>
            </a:r>
            <a:r>
              <a:rPr lang="en-US" altLang="en-US" sz="2000"/>
              <a:t>are </a:t>
            </a:r>
            <a:r>
              <a:rPr lang="en-US" altLang="en-US" sz="2000">
                <a:solidFill>
                  <a:srgbClr val="FF6600"/>
                </a:solidFill>
              </a:rPr>
              <a:t>concurrent </a:t>
            </a:r>
            <a:endParaRPr lang="en-US" altLang="en-US" sz="2000" baseline="-25000">
              <a:solidFill>
                <a:srgbClr val="FF6600"/>
              </a:solidFill>
            </a:endParaRPr>
          </a:p>
          <a:p>
            <a:pPr>
              <a:buClr>
                <a:schemeClr val="tx1"/>
              </a:buClr>
              <a:buFontTx/>
              <a:buNone/>
            </a:pPr>
            <a:r>
              <a:rPr lang="en-US" altLang="en-US" sz="2000">
                <a:solidFill>
                  <a:schemeClr val="hlink"/>
                </a:solidFill>
              </a:rPr>
              <a:t>	</a:t>
            </a:r>
            <a:r>
              <a:rPr lang="en-US" altLang="en-US" sz="2000" i="1"/>
              <a:t>iff</a:t>
            </a:r>
          </a:p>
          <a:p>
            <a:pPr>
              <a:buClr>
                <a:schemeClr val="tx1"/>
              </a:buClr>
              <a:buFontTx/>
              <a:buNone/>
            </a:pPr>
            <a:r>
              <a:rPr lang="en-US" altLang="en-US" sz="2000" i="1"/>
              <a:t>         </a:t>
            </a:r>
            <a:r>
              <a:rPr lang="en-US" altLang="en-US" sz="2000"/>
              <a:t>  NOT (VT</a:t>
            </a:r>
            <a:r>
              <a:rPr lang="en-US" altLang="en-US" sz="2000" baseline="-25000"/>
              <a:t>1</a:t>
            </a:r>
            <a:r>
              <a:rPr lang="en-US" altLang="en-US" sz="2000"/>
              <a:t> ≤ VT</a:t>
            </a:r>
            <a:r>
              <a:rPr lang="en-US" altLang="en-US" sz="2000" baseline="-25000"/>
              <a:t>2</a:t>
            </a:r>
            <a:r>
              <a:rPr lang="en-US" altLang="en-US" sz="2000"/>
              <a:t>)  AND NOT (VT</a:t>
            </a:r>
            <a:r>
              <a:rPr lang="en-US" altLang="en-US" sz="2000" baseline="-25000"/>
              <a:t>2</a:t>
            </a:r>
            <a:r>
              <a:rPr lang="en-US" altLang="en-US" sz="2000"/>
              <a:t> ≤ VT</a:t>
            </a:r>
            <a:r>
              <a:rPr lang="en-US" altLang="en-US" sz="2000" baseline="-25000"/>
              <a:t>1</a:t>
            </a:r>
            <a:r>
              <a:rPr lang="en-US" altLang="en-US" sz="2000"/>
              <a:t>)</a:t>
            </a:r>
          </a:p>
          <a:p>
            <a:pPr>
              <a:buClr>
                <a:schemeClr val="tx1"/>
              </a:buClr>
              <a:buFontTx/>
              <a:buNone/>
            </a:pPr>
            <a:endParaRPr lang="en-US" altLang="en-US" sz="2000"/>
          </a:p>
          <a:p>
            <a:pPr>
              <a:buClr>
                <a:schemeClr val="tx1"/>
              </a:buClr>
              <a:buFontTx/>
              <a:buNone/>
            </a:pPr>
            <a:r>
              <a:rPr lang="en-US" altLang="en-US" sz="2000"/>
              <a:t>          We’ll denote this as VT</a:t>
            </a:r>
            <a:r>
              <a:rPr lang="en-US" altLang="en-US" sz="2000" baseline="-25000"/>
              <a:t>2</a:t>
            </a:r>
            <a:r>
              <a:rPr lang="en-US" altLang="en-US" sz="2000"/>
              <a:t> ||| VT</a:t>
            </a:r>
            <a:r>
              <a:rPr lang="en-US" altLang="en-US" sz="2000" baseline="-25000"/>
              <a:t>1</a:t>
            </a:r>
            <a:endParaRPr lang="en-US" altLang="en-US" sz="2000"/>
          </a:p>
        </p:txBody>
      </p:sp>
      <p:sp>
        <p:nvSpPr>
          <p:cNvPr id="121859" name="Title 1">
            <a:extLst>
              <a:ext uri="{FF2B5EF4-FFF2-40B4-BE49-F238E27FC236}">
                <a16:creationId xmlns:a16="http://schemas.microsoft.com/office/drawing/2014/main" id="{255C26B1-0F23-132A-3BB7-9775F9CD98D8}"/>
              </a:ext>
            </a:extLst>
          </p:cNvPr>
          <p:cNvSpPr txBox="1">
            <a:spLocks/>
          </p:cNvSpPr>
          <p:nvPr/>
        </p:nvSpPr>
        <p:spPr bwMode="auto">
          <a:xfrm>
            <a:off x="381000" y="209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… or Not Causally-Related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  <p:sp>
        <p:nvSpPr>
          <p:cNvPr id="121860" name="Slide Number Placeholder 1">
            <a:extLst>
              <a:ext uri="{FF2B5EF4-FFF2-40B4-BE49-F238E27FC236}">
                <a16:creationId xmlns:a16="http://schemas.microsoft.com/office/drawing/2014/main" id="{6ABC1F47-4A43-4CF7-DB8F-F25C87165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B1D266-9433-4661-A64C-DC6B43E3D45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906" name="Group 7">
            <a:extLst>
              <a:ext uri="{FF2B5EF4-FFF2-40B4-BE49-F238E27FC236}">
                <a16:creationId xmlns:a16="http://schemas.microsoft.com/office/drawing/2014/main" id="{198E31B7-5923-CCD1-9A0A-F265E4C82413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2792413"/>
            <a:chOff x="152400" y="1828800"/>
            <a:chExt cx="8458200" cy="372264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54FD177-8189-CE74-9FBD-2182CA78A6DF}"/>
                </a:ext>
              </a:extLst>
            </p:cNvPr>
            <p:cNvCxnSpPr/>
            <p:nvPr/>
          </p:nvCxnSpPr>
          <p:spPr>
            <a:xfrm>
              <a:off x="914400" y="2057365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17A8BDE-94A2-BA8A-439A-CEFB6E24B864}"/>
                </a:ext>
              </a:extLst>
            </p:cNvPr>
            <p:cNvCxnSpPr/>
            <p:nvPr/>
          </p:nvCxnSpPr>
          <p:spPr>
            <a:xfrm>
              <a:off x="914400" y="3504944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3915" name="TextBox 6">
              <a:extLst>
                <a:ext uri="{FF2B5EF4-FFF2-40B4-BE49-F238E27FC236}">
                  <a16:creationId xmlns:a16="http://schemas.microsoft.com/office/drawing/2014/main" id="{080D11E6-4839-9224-00B7-0A1A86707E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F2D17EEB-4820-3E76-76B6-4C6182D56AB6}"/>
                </a:ext>
              </a:extLst>
            </p:cNvPr>
            <p:cNvCxnSpPr/>
            <p:nvPr/>
          </p:nvCxnSpPr>
          <p:spPr>
            <a:xfrm>
              <a:off x="7239000" y="2057365"/>
              <a:ext cx="914400" cy="28951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3917" name="TextBox 9">
              <a:extLst>
                <a:ext uri="{FF2B5EF4-FFF2-40B4-BE49-F238E27FC236}">
                  <a16:creationId xmlns:a16="http://schemas.microsoft.com/office/drawing/2014/main" id="{4FD31532-2117-0361-06F8-49899CE3F6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D59696D-6572-65BC-E1E9-70484C803F57}"/>
                </a:ext>
              </a:extLst>
            </p:cNvPr>
            <p:cNvCxnSpPr/>
            <p:nvPr/>
          </p:nvCxnSpPr>
          <p:spPr>
            <a:xfrm flipV="1">
              <a:off x="2362200" y="3504944"/>
              <a:ext cx="1295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8A8B0DA-A3D8-E896-3118-490BBF3D30D3}"/>
                </a:ext>
              </a:extLst>
            </p:cNvPr>
            <p:cNvCxnSpPr/>
            <p:nvPr/>
          </p:nvCxnSpPr>
          <p:spPr>
            <a:xfrm>
              <a:off x="3429000" y="2057365"/>
              <a:ext cx="1676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BDA3A019-0608-A3A2-DD61-F81BE9AFB0F8}"/>
                </a:ext>
              </a:extLst>
            </p:cNvPr>
            <p:cNvCxnSpPr/>
            <p:nvPr/>
          </p:nvCxnSpPr>
          <p:spPr>
            <a:xfrm flipV="1">
              <a:off x="6096000" y="2057365"/>
              <a:ext cx="517525" cy="144334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3921" name="TextBox 24">
              <a:extLst>
                <a:ext uri="{FF2B5EF4-FFF2-40B4-BE49-F238E27FC236}">
                  <a16:creationId xmlns:a16="http://schemas.microsoft.com/office/drawing/2014/main" id="{8C506CAF-D32E-E56E-F180-8D45CB6714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652F2E3E-711E-3FF9-3502-D18B075569B9}"/>
                </a:ext>
              </a:extLst>
            </p:cNvPr>
            <p:cNvCxnSpPr/>
            <p:nvPr/>
          </p:nvCxnSpPr>
          <p:spPr>
            <a:xfrm>
              <a:off x="990600" y="4952522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3923" name="TextBox 26">
              <a:extLst>
                <a:ext uri="{FF2B5EF4-FFF2-40B4-BE49-F238E27FC236}">
                  <a16:creationId xmlns:a16="http://schemas.microsoft.com/office/drawing/2014/main" id="{1E48E639-AAB6-0667-A252-08110743F9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C108135-FB9B-23A3-6F70-66CA3B1EE971}"/>
                </a:ext>
              </a:extLst>
            </p:cNvPr>
            <p:cNvSpPr/>
            <p:nvPr/>
          </p:nvSpPr>
          <p:spPr>
            <a:xfrm>
              <a:off x="1447800" y="1966363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7074165-00FB-8411-4109-5416BDAC4654}"/>
                </a:ext>
              </a:extLst>
            </p:cNvPr>
            <p:cNvSpPr/>
            <p:nvPr/>
          </p:nvSpPr>
          <p:spPr>
            <a:xfrm>
              <a:off x="4876800" y="1981177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491813E-234E-AD7A-7290-25420C84A20E}"/>
                </a:ext>
              </a:extLst>
            </p:cNvPr>
            <p:cNvSpPr/>
            <p:nvPr/>
          </p:nvSpPr>
          <p:spPr>
            <a:xfrm>
              <a:off x="5029200" y="4876334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3927" name="TextBox 2">
              <a:extLst>
                <a:ext uri="{FF2B5EF4-FFF2-40B4-BE49-F238E27FC236}">
                  <a16:creationId xmlns:a16="http://schemas.microsoft.com/office/drawing/2014/main" id="{EDEFA120-C811-7E3C-08DD-0678762B47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1981200"/>
              <a:ext cx="8001000" cy="3570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(1,0,0)          (2,0,0)       (3,0,0)          (4,3,1)      (5,3,1)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     (0,1,1)                (2,2,1)      (2,3,1)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(0,0,1)                       (0,0,2)                       (5,3,3)</a:t>
              </a:r>
            </a:p>
          </p:txBody>
        </p:sp>
      </p:grpSp>
      <p:sp>
        <p:nvSpPr>
          <p:cNvPr id="123907" name="Title 1">
            <a:extLst>
              <a:ext uri="{FF2B5EF4-FFF2-40B4-BE49-F238E27FC236}">
                <a16:creationId xmlns:a16="http://schemas.microsoft.com/office/drawing/2014/main" id="{09933DC1-C28C-B6DE-DC42-28B838DF7769}"/>
              </a:ext>
            </a:extLst>
          </p:cNvPr>
          <p:cNvSpPr txBox="1">
            <a:spLocks/>
          </p:cNvSpPr>
          <p:nvPr/>
        </p:nvSpPr>
        <p:spPr bwMode="auto">
          <a:xfrm>
            <a:off x="381000" y="209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Obeying Causality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  <p:sp>
        <p:nvSpPr>
          <p:cNvPr id="123908" name="TextBox 19">
            <a:extLst>
              <a:ext uri="{FF2B5EF4-FFF2-40B4-BE49-F238E27FC236}">
                <a16:creationId xmlns:a16="http://schemas.microsoft.com/office/drawing/2014/main" id="{3572FD29-CF8A-3453-8124-F74859927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14800"/>
            <a:ext cx="5410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</a:rPr>
              <a:t>A </a:t>
            </a: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 B :: (1,0,0) &lt; (2,0,0)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B  F :: (2,0,0) &lt; (2,2,1)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A  F :: (1,0,0) &lt; (2,2,1)</a:t>
            </a: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123909" name="TextBox 20">
            <a:extLst>
              <a:ext uri="{FF2B5EF4-FFF2-40B4-BE49-F238E27FC236}">
                <a16:creationId xmlns:a16="http://schemas.microsoft.com/office/drawing/2014/main" id="{B42A059A-7375-0F30-9101-3AA480D8F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143000"/>
            <a:ext cx="693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                      B               C                   D        E                          		</a:t>
            </a:r>
          </a:p>
        </p:txBody>
      </p:sp>
      <p:sp>
        <p:nvSpPr>
          <p:cNvPr id="123910" name="TextBox 21">
            <a:extLst>
              <a:ext uri="{FF2B5EF4-FFF2-40B4-BE49-F238E27FC236}">
                <a16:creationId xmlns:a16="http://schemas.microsoft.com/office/drawing/2014/main" id="{379FED1C-662F-98F0-AB07-6A0920F06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25675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              E’                    F            G</a:t>
            </a:r>
          </a:p>
        </p:txBody>
      </p:sp>
      <p:sp>
        <p:nvSpPr>
          <p:cNvPr id="123911" name="TextBox 23">
            <a:extLst>
              <a:ext uri="{FF2B5EF4-FFF2-40B4-BE49-F238E27FC236}">
                <a16:creationId xmlns:a16="http://schemas.microsoft.com/office/drawing/2014/main" id="{3FC7310B-4A27-DE72-5955-D702E07C8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147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H                                I                                          J</a:t>
            </a:r>
          </a:p>
        </p:txBody>
      </p:sp>
      <p:sp>
        <p:nvSpPr>
          <p:cNvPr id="123912" name="Slide Number Placeholder 1">
            <a:extLst>
              <a:ext uri="{FF2B5EF4-FFF2-40B4-BE49-F238E27FC236}">
                <a16:creationId xmlns:a16="http://schemas.microsoft.com/office/drawing/2014/main" id="{B1EFC384-95C2-2E35-E7D0-BA3941C1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908DA3-6DAF-4E95-B2B1-365A0D12438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7">
            <a:extLst>
              <a:ext uri="{FF2B5EF4-FFF2-40B4-BE49-F238E27FC236}">
                <a16:creationId xmlns:a16="http://schemas.microsoft.com/office/drawing/2014/main" id="{FA358A86-D530-5ECD-75E4-03F13FF1271D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2792413"/>
            <a:chOff x="152400" y="1828800"/>
            <a:chExt cx="8458200" cy="372264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784A6C1B-36FA-6D50-356B-E5223AC97B28}"/>
                </a:ext>
              </a:extLst>
            </p:cNvPr>
            <p:cNvCxnSpPr/>
            <p:nvPr/>
          </p:nvCxnSpPr>
          <p:spPr>
            <a:xfrm>
              <a:off x="914400" y="2057365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6674B125-EBBE-D4EA-A2B8-208BB116AA13}"/>
                </a:ext>
              </a:extLst>
            </p:cNvPr>
            <p:cNvCxnSpPr/>
            <p:nvPr/>
          </p:nvCxnSpPr>
          <p:spPr>
            <a:xfrm>
              <a:off x="914400" y="3504944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4938" name="TextBox 6">
              <a:extLst>
                <a:ext uri="{FF2B5EF4-FFF2-40B4-BE49-F238E27FC236}">
                  <a16:creationId xmlns:a16="http://schemas.microsoft.com/office/drawing/2014/main" id="{2315DF72-F495-86A7-37C6-AE3A316385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5666ABB-ED84-914F-AA8F-EFE2154641F3}"/>
                </a:ext>
              </a:extLst>
            </p:cNvPr>
            <p:cNvCxnSpPr/>
            <p:nvPr/>
          </p:nvCxnSpPr>
          <p:spPr>
            <a:xfrm>
              <a:off x="7239000" y="2057365"/>
              <a:ext cx="914400" cy="28951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4940" name="TextBox 9">
              <a:extLst>
                <a:ext uri="{FF2B5EF4-FFF2-40B4-BE49-F238E27FC236}">
                  <a16:creationId xmlns:a16="http://schemas.microsoft.com/office/drawing/2014/main" id="{40B3D0B7-9091-511B-58F5-3441E79082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519CD370-4903-EA8C-8E69-4E7C957D6049}"/>
                </a:ext>
              </a:extLst>
            </p:cNvPr>
            <p:cNvCxnSpPr/>
            <p:nvPr/>
          </p:nvCxnSpPr>
          <p:spPr>
            <a:xfrm flipV="1">
              <a:off x="2362200" y="3504944"/>
              <a:ext cx="1295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1570B3D-9969-E50C-0C9A-75DA0F563CE8}"/>
                </a:ext>
              </a:extLst>
            </p:cNvPr>
            <p:cNvCxnSpPr/>
            <p:nvPr/>
          </p:nvCxnSpPr>
          <p:spPr>
            <a:xfrm>
              <a:off x="3429000" y="2057365"/>
              <a:ext cx="1676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EAE78743-E10D-7A3F-3FF8-4CB150AD992F}"/>
                </a:ext>
              </a:extLst>
            </p:cNvPr>
            <p:cNvCxnSpPr/>
            <p:nvPr/>
          </p:nvCxnSpPr>
          <p:spPr>
            <a:xfrm flipV="1">
              <a:off x="6096000" y="2057365"/>
              <a:ext cx="517525" cy="144334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4944" name="TextBox 24">
              <a:extLst>
                <a:ext uri="{FF2B5EF4-FFF2-40B4-BE49-F238E27FC236}">
                  <a16:creationId xmlns:a16="http://schemas.microsoft.com/office/drawing/2014/main" id="{AC0E21FD-8A7F-94C0-9B4C-C7732471D6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57697D6B-7322-EDB6-F1C5-BCA3562C1CD6}"/>
                </a:ext>
              </a:extLst>
            </p:cNvPr>
            <p:cNvCxnSpPr/>
            <p:nvPr/>
          </p:nvCxnSpPr>
          <p:spPr>
            <a:xfrm>
              <a:off x="990600" y="4952522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4946" name="TextBox 26">
              <a:extLst>
                <a:ext uri="{FF2B5EF4-FFF2-40B4-BE49-F238E27FC236}">
                  <a16:creationId xmlns:a16="http://schemas.microsoft.com/office/drawing/2014/main" id="{5550D7B6-4236-716C-A317-3D86D58986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E0028CD-CF13-52ED-526D-71DAB965961F}"/>
                </a:ext>
              </a:extLst>
            </p:cNvPr>
            <p:cNvSpPr/>
            <p:nvPr/>
          </p:nvSpPr>
          <p:spPr>
            <a:xfrm>
              <a:off x="1447800" y="1966363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B823B9EF-88B5-68C5-8F56-710B843A14E8}"/>
                </a:ext>
              </a:extLst>
            </p:cNvPr>
            <p:cNvSpPr/>
            <p:nvPr/>
          </p:nvSpPr>
          <p:spPr>
            <a:xfrm>
              <a:off x="4876800" y="1981177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D28B91D5-1311-DE7B-6400-425799FF46F2}"/>
                </a:ext>
              </a:extLst>
            </p:cNvPr>
            <p:cNvSpPr/>
            <p:nvPr/>
          </p:nvSpPr>
          <p:spPr>
            <a:xfrm>
              <a:off x="5029200" y="4876334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4950" name="TextBox 2">
              <a:extLst>
                <a:ext uri="{FF2B5EF4-FFF2-40B4-BE49-F238E27FC236}">
                  <a16:creationId xmlns:a16="http://schemas.microsoft.com/office/drawing/2014/main" id="{93C8991C-5585-830C-583C-56EE690E7E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1981200"/>
              <a:ext cx="8001000" cy="3570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(1,0,0)          (2,0,0)       (3,0,0)          (4,3,1)      (5,3,1)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     (0,1,1)                (2,2,1)      (2,3,1)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(0,0,1)                       (0,0,2)                       (5,3,3)</a:t>
              </a:r>
            </a:p>
          </p:txBody>
        </p:sp>
      </p:grpSp>
      <p:sp>
        <p:nvSpPr>
          <p:cNvPr id="124931" name="Title 1">
            <a:extLst>
              <a:ext uri="{FF2B5EF4-FFF2-40B4-BE49-F238E27FC236}">
                <a16:creationId xmlns:a16="http://schemas.microsoft.com/office/drawing/2014/main" id="{FA7621DF-22E2-8826-DFDD-00EC85EC6A7B}"/>
              </a:ext>
            </a:extLst>
          </p:cNvPr>
          <p:cNvSpPr txBox="1">
            <a:spLocks/>
          </p:cNvSpPr>
          <p:nvPr/>
        </p:nvSpPr>
        <p:spPr bwMode="auto">
          <a:xfrm>
            <a:off x="304800" y="209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Obeying Causality (2)</a:t>
            </a:r>
            <a:endParaRPr lang="en-US" altLang="en-US" sz="4000">
              <a:solidFill>
                <a:schemeClr val="tx2"/>
              </a:solidFill>
              <a:latin typeface="Whitney-BlackSC" pitchFamily="1" charset="0"/>
            </a:endParaRPr>
          </a:p>
        </p:txBody>
      </p:sp>
      <p:sp>
        <p:nvSpPr>
          <p:cNvPr id="124932" name="TextBox 20">
            <a:extLst>
              <a:ext uri="{FF2B5EF4-FFF2-40B4-BE49-F238E27FC236}">
                <a16:creationId xmlns:a16="http://schemas.microsoft.com/office/drawing/2014/main" id="{520B4D14-0168-BFB7-7C75-B2B07AC97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143000"/>
            <a:ext cx="693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                      B               C                   D        E                          		</a:t>
            </a:r>
          </a:p>
        </p:txBody>
      </p:sp>
      <p:sp>
        <p:nvSpPr>
          <p:cNvPr id="124933" name="TextBox 21">
            <a:extLst>
              <a:ext uri="{FF2B5EF4-FFF2-40B4-BE49-F238E27FC236}">
                <a16:creationId xmlns:a16="http://schemas.microsoft.com/office/drawing/2014/main" id="{CEA5AA3E-CAFC-D12B-0086-E74558B85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25675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              E’                    F            G</a:t>
            </a:r>
          </a:p>
        </p:txBody>
      </p:sp>
      <p:sp>
        <p:nvSpPr>
          <p:cNvPr id="124934" name="TextBox 23">
            <a:extLst>
              <a:ext uri="{FF2B5EF4-FFF2-40B4-BE49-F238E27FC236}">
                <a16:creationId xmlns:a16="http://schemas.microsoft.com/office/drawing/2014/main" id="{88B2D2E1-6F4E-0190-13E1-54058FBFF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147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H                                I                                          J</a:t>
            </a:r>
          </a:p>
        </p:txBody>
      </p:sp>
      <p:sp>
        <p:nvSpPr>
          <p:cNvPr id="124935" name="TextBox 27">
            <a:extLst>
              <a:ext uri="{FF2B5EF4-FFF2-40B4-BE49-F238E27FC236}">
                <a16:creationId xmlns:a16="http://schemas.microsoft.com/office/drawing/2014/main" id="{64C4691E-BD54-8F35-80F8-066B770B3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000500"/>
            <a:ext cx="4114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</a:rPr>
              <a:t>H </a:t>
            </a: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 G :: (0,0,1) &lt; (2,3,1)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F  J   :: (2,2,1) &lt; (5,3,3)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H  J  :: (0,0,1) &lt; (5,3,3)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C  J  :: (3,0,0) &lt; (5,3,3)</a:t>
            </a:r>
          </a:p>
        </p:txBody>
      </p:sp>
    </p:spTree>
  </p:cSld>
  <p:clrMapOvr>
    <a:masterClrMapping/>
  </p:clrMapOvr>
  <p:transition spd="med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954" name="Group 7">
            <a:extLst>
              <a:ext uri="{FF2B5EF4-FFF2-40B4-BE49-F238E27FC236}">
                <a16:creationId xmlns:a16="http://schemas.microsoft.com/office/drawing/2014/main" id="{D2B4E32F-3A27-3F11-0A49-6575F60BA96B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371600"/>
            <a:ext cx="8458200" cy="2792413"/>
            <a:chOff x="152400" y="1828800"/>
            <a:chExt cx="8458200" cy="372264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33E83721-99CB-5213-A5D2-01B83A05442D}"/>
                </a:ext>
              </a:extLst>
            </p:cNvPr>
            <p:cNvCxnSpPr/>
            <p:nvPr/>
          </p:nvCxnSpPr>
          <p:spPr>
            <a:xfrm>
              <a:off x="914400" y="2057365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4CC10B4B-199A-6359-F11B-8B74CC70043B}"/>
                </a:ext>
              </a:extLst>
            </p:cNvPr>
            <p:cNvCxnSpPr/>
            <p:nvPr/>
          </p:nvCxnSpPr>
          <p:spPr>
            <a:xfrm>
              <a:off x="914400" y="3504944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5962" name="TextBox 6">
              <a:extLst>
                <a:ext uri="{FF2B5EF4-FFF2-40B4-BE49-F238E27FC236}">
                  <a16:creationId xmlns:a16="http://schemas.microsoft.com/office/drawing/2014/main" id="{62DAFF3A-8B5E-65F2-D249-10B245F5AF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32004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P2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92AD2D2-8A4B-21A5-068A-F904F5A7A5C8}"/>
                </a:ext>
              </a:extLst>
            </p:cNvPr>
            <p:cNvCxnSpPr/>
            <p:nvPr/>
          </p:nvCxnSpPr>
          <p:spPr>
            <a:xfrm>
              <a:off x="7239000" y="2057365"/>
              <a:ext cx="914400" cy="289515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5964" name="TextBox 9">
              <a:extLst>
                <a:ext uri="{FF2B5EF4-FFF2-40B4-BE49-F238E27FC236}">
                  <a16:creationId xmlns:a16="http://schemas.microsoft.com/office/drawing/2014/main" id="{2A3E43FB-7B84-6749-850F-56FBC39435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2362200"/>
              <a:ext cx="783228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Time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AE284B53-8ACE-B5BD-8EB8-4BB20E0DD529}"/>
                </a:ext>
              </a:extLst>
            </p:cNvPr>
            <p:cNvCxnSpPr/>
            <p:nvPr/>
          </p:nvCxnSpPr>
          <p:spPr>
            <a:xfrm flipV="1">
              <a:off x="2362200" y="3504944"/>
              <a:ext cx="1295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CD1D64B-4BAF-8FB2-7348-4A32449A4CBC}"/>
                </a:ext>
              </a:extLst>
            </p:cNvPr>
            <p:cNvCxnSpPr/>
            <p:nvPr/>
          </p:nvCxnSpPr>
          <p:spPr>
            <a:xfrm>
              <a:off x="3429000" y="2057365"/>
              <a:ext cx="1676400" cy="144757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E722F3B5-42BE-DBED-CE07-5C6F03441C92}"/>
                </a:ext>
              </a:extLst>
            </p:cNvPr>
            <p:cNvCxnSpPr/>
            <p:nvPr/>
          </p:nvCxnSpPr>
          <p:spPr>
            <a:xfrm flipV="1">
              <a:off x="6096000" y="2057365"/>
              <a:ext cx="517525" cy="144334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5968" name="TextBox 24">
              <a:extLst>
                <a:ext uri="{FF2B5EF4-FFF2-40B4-BE49-F238E27FC236}">
                  <a16:creationId xmlns:a16="http://schemas.microsoft.com/office/drawing/2014/main" id="{D49390ED-A429-B50A-13D7-7754826C5F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8288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P1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9C98D845-CA18-A1DB-BBE6-18BE7DF9CE5D}"/>
                </a:ext>
              </a:extLst>
            </p:cNvPr>
            <p:cNvCxnSpPr/>
            <p:nvPr/>
          </p:nvCxnSpPr>
          <p:spPr>
            <a:xfrm>
              <a:off x="990600" y="4952522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5970" name="TextBox 26">
              <a:extLst>
                <a:ext uri="{FF2B5EF4-FFF2-40B4-BE49-F238E27FC236}">
                  <a16:creationId xmlns:a16="http://schemas.microsoft.com/office/drawing/2014/main" id="{3886BC67-E73C-9D43-039A-C857D5636D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648200"/>
              <a:ext cx="510076" cy="615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P3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1AAA9EE-C6BC-BE15-D6EF-893B37AD9944}"/>
                </a:ext>
              </a:extLst>
            </p:cNvPr>
            <p:cNvSpPr/>
            <p:nvPr/>
          </p:nvSpPr>
          <p:spPr>
            <a:xfrm>
              <a:off x="1447800" y="1966363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7F40B82C-7EA0-D48C-7E8B-1640F5564818}"/>
                </a:ext>
              </a:extLst>
            </p:cNvPr>
            <p:cNvSpPr/>
            <p:nvPr/>
          </p:nvSpPr>
          <p:spPr>
            <a:xfrm>
              <a:off x="4876800" y="1981177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78ACA05-AD8B-5FF1-807D-5131E721D23D}"/>
                </a:ext>
              </a:extLst>
            </p:cNvPr>
            <p:cNvSpPr/>
            <p:nvPr/>
          </p:nvSpPr>
          <p:spPr>
            <a:xfrm>
              <a:off x="5029200" y="4876334"/>
              <a:ext cx="152400" cy="15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5974" name="TextBox 2">
              <a:extLst>
                <a:ext uri="{FF2B5EF4-FFF2-40B4-BE49-F238E27FC236}">
                  <a16:creationId xmlns:a16="http://schemas.microsoft.com/office/drawing/2014/main" id="{2EEF6092-439E-AEE2-FE3A-5C68404D68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1981200"/>
              <a:ext cx="8001000" cy="3570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(1,0,0)          (2,0,0)       (3,0,0)          (4,3,1)      (5,3,1)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     (0,1,1)                (2,2,1)      (2,3,1)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9933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             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9933"/>
                  </a:solidFill>
                </a:rPr>
                <a:t>(0,0,0)           (0,0,1)                       (0,0,2)                       (5,3,3)</a:t>
              </a:r>
            </a:p>
          </p:txBody>
        </p:sp>
      </p:grpSp>
      <p:sp>
        <p:nvSpPr>
          <p:cNvPr id="125955" name="Title 1">
            <a:extLst>
              <a:ext uri="{FF2B5EF4-FFF2-40B4-BE49-F238E27FC236}">
                <a16:creationId xmlns:a16="http://schemas.microsoft.com/office/drawing/2014/main" id="{4CDB153E-5F8D-591A-54F0-A116EB73A6CF}"/>
              </a:ext>
            </a:extLst>
          </p:cNvPr>
          <p:cNvSpPr txBox="1">
            <a:spLocks/>
          </p:cNvSpPr>
          <p:nvPr/>
        </p:nvSpPr>
        <p:spPr bwMode="auto">
          <a:xfrm>
            <a:off x="381000" y="2857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chemeClr val="bg1"/>
                </a:solidFill>
                <a:latin typeface="Whitney-BlackSC" pitchFamily="1" charset="0"/>
              </a:rPr>
              <a:t>Identifying Concurrent Events</a:t>
            </a:r>
            <a:endParaRPr lang="en-US" altLang="en-US" sz="3600">
              <a:solidFill>
                <a:schemeClr val="tx2"/>
              </a:solidFill>
              <a:latin typeface="Whitney-BlackSC" pitchFamily="1" charset="0"/>
            </a:endParaRPr>
          </a:p>
        </p:txBody>
      </p:sp>
      <p:sp>
        <p:nvSpPr>
          <p:cNvPr id="125956" name="TextBox 20">
            <a:extLst>
              <a:ext uri="{FF2B5EF4-FFF2-40B4-BE49-F238E27FC236}">
                <a16:creationId xmlns:a16="http://schemas.microsoft.com/office/drawing/2014/main" id="{0A9D156E-CD21-8512-3878-50EAE3243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143000"/>
            <a:ext cx="693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                      B               C                   D        E                          		</a:t>
            </a:r>
          </a:p>
        </p:txBody>
      </p:sp>
      <p:sp>
        <p:nvSpPr>
          <p:cNvPr id="125957" name="TextBox 21">
            <a:extLst>
              <a:ext uri="{FF2B5EF4-FFF2-40B4-BE49-F238E27FC236}">
                <a16:creationId xmlns:a16="http://schemas.microsoft.com/office/drawing/2014/main" id="{39433FD8-B3A3-46EC-7124-8CF728189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225675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              E’                    F            G</a:t>
            </a:r>
          </a:p>
        </p:txBody>
      </p:sp>
      <p:sp>
        <p:nvSpPr>
          <p:cNvPr id="125958" name="TextBox 23">
            <a:extLst>
              <a:ext uri="{FF2B5EF4-FFF2-40B4-BE49-F238E27FC236}">
                <a16:creationId xmlns:a16="http://schemas.microsoft.com/office/drawing/2014/main" id="{D8AC930F-26BB-5F5E-0842-BFC6F6F5D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147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       H                                I                                          J</a:t>
            </a:r>
          </a:p>
        </p:txBody>
      </p:sp>
      <p:sp>
        <p:nvSpPr>
          <p:cNvPr id="125959" name="TextBox 28">
            <a:extLst>
              <a:ext uri="{FF2B5EF4-FFF2-40B4-BE49-F238E27FC236}">
                <a16:creationId xmlns:a16="http://schemas.microsoft.com/office/drawing/2014/main" id="{558E63E9-A286-3902-DEB1-79DF5C06A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000500"/>
            <a:ext cx="5257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</a:rPr>
              <a:t>C </a:t>
            </a: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&amp; F :: (</a:t>
            </a:r>
            <a:r>
              <a:rPr lang="en-US" altLang="en-US" sz="1800" u="sng">
                <a:solidFill>
                  <a:srgbClr val="0000FF"/>
                </a:solidFill>
                <a:sym typeface="Wingdings" panose="05000000000000000000" pitchFamily="2" charset="2"/>
              </a:rPr>
              <a:t>3</a:t>
            </a: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,0,0) ||| (2,2,</a:t>
            </a:r>
            <a:r>
              <a:rPr lang="en-US" altLang="en-US" sz="1800" u="sng">
                <a:solidFill>
                  <a:srgbClr val="0000FF"/>
                </a:solidFill>
                <a:sym typeface="Wingdings" panose="05000000000000000000" pitchFamily="2" charset="2"/>
              </a:rPr>
              <a:t>1</a:t>
            </a: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)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H &amp; C :: (0,0,</a:t>
            </a:r>
            <a:r>
              <a:rPr lang="en-US" altLang="en-US" sz="1800" u="sng">
                <a:solidFill>
                  <a:srgbClr val="0000FF"/>
                </a:solidFill>
                <a:sym typeface="Wingdings" panose="05000000000000000000" pitchFamily="2" charset="2"/>
              </a:rPr>
              <a:t>1</a:t>
            </a: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) ||| (</a:t>
            </a:r>
            <a:r>
              <a:rPr lang="en-US" altLang="en-US" sz="1800" u="sng">
                <a:solidFill>
                  <a:srgbClr val="0000FF"/>
                </a:solidFill>
                <a:sym typeface="Wingdings" panose="05000000000000000000" pitchFamily="2" charset="2"/>
              </a:rPr>
              <a:t>3</a:t>
            </a: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,0,0)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(C, F) and (H, C) are pairs of </a:t>
            </a:r>
            <a:r>
              <a:rPr lang="en-US" altLang="en-US" sz="1800" i="1" u="sng">
                <a:solidFill>
                  <a:srgbClr val="0000FF"/>
                </a:solidFill>
                <a:sym typeface="Wingdings" panose="05000000000000000000" pitchFamily="2" charset="2"/>
              </a:rPr>
              <a:t>concurrent</a:t>
            </a:r>
            <a:r>
              <a:rPr lang="en-US" altLang="en-US" sz="1800">
                <a:solidFill>
                  <a:srgbClr val="0000FF"/>
                </a:solidFill>
                <a:sym typeface="Wingdings" panose="05000000000000000000" pitchFamily="2" charset="2"/>
              </a:rPr>
              <a:t> events</a:t>
            </a:r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itle 1">
            <a:extLst>
              <a:ext uri="{FF2B5EF4-FFF2-40B4-BE49-F238E27FC236}">
                <a16:creationId xmlns:a16="http://schemas.microsoft.com/office/drawing/2014/main" id="{02FDC6C8-CC3C-650D-4423-42BD38C2ED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6670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Logical Timestamps: Summary</a:t>
            </a:r>
            <a:endParaRPr lang="en-US" altLang="en-US" sz="4000">
              <a:latin typeface="Whitney-BlackSC" pitchFamily="1" charset="0"/>
            </a:endParaRPr>
          </a:p>
        </p:txBody>
      </p:sp>
      <p:sp>
        <p:nvSpPr>
          <p:cNvPr id="126979" name="Content Placeholder 2">
            <a:extLst>
              <a:ext uri="{FF2B5EF4-FFF2-40B4-BE49-F238E27FC236}">
                <a16:creationId xmlns:a16="http://schemas.microsoft.com/office/drawing/2014/main" id="{B2DAB960-ECD8-83B6-7EED-1DE51D6721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43050"/>
            <a:ext cx="5029200" cy="3086100"/>
          </a:xfrm>
        </p:spPr>
        <p:txBody>
          <a:bodyPr/>
          <a:lstStyle/>
          <a:p>
            <a:r>
              <a:rPr lang="en-US" altLang="en-US" sz="1800" b="1"/>
              <a:t>Lamport timestamps</a:t>
            </a:r>
          </a:p>
          <a:p>
            <a:pPr lvl="1"/>
            <a:r>
              <a:rPr lang="en-US" altLang="en-US" sz="1800"/>
              <a:t>Integer clocks assigned to events</a:t>
            </a:r>
          </a:p>
          <a:p>
            <a:pPr lvl="1"/>
            <a:r>
              <a:rPr lang="en-US" altLang="en-US" sz="1800"/>
              <a:t>Obeys causality</a:t>
            </a:r>
          </a:p>
          <a:p>
            <a:pPr lvl="1"/>
            <a:r>
              <a:rPr lang="en-US" altLang="en-US" sz="1800"/>
              <a:t>Cannot distinguish concurrent events</a:t>
            </a:r>
          </a:p>
          <a:p>
            <a:r>
              <a:rPr lang="en-US" altLang="en-US" sz="1800" b="1"/>
              <a:t>Vector timestamps</a:t>
            </a:r>
          </a:p>
          <a:p>
            <a:pPr lvl="1"/>
            <a:r>
              <a:rPr lang="en-US" altLang="en-US" sz="1800"/>
              <a:t>Obey causality</a:t>
            </a:r>
          </a:p>
          <a:p>
            <a:pPr lvl="1"/>
            <a:r>
              <a:rPr lang="en-US" altLang="en-US" sz="1800"/>
              <a:t>By using more space, can also identify concurrent events</a:t>
            </a:r>
          </a:p>
          <a:p>
            <a:pPr lvl="1"/>
            <a:endParaRPr lang="en-US" altLang="en-US" sz="1800"/>
          </a:p>
          <a:p>
            <a:pPr lvl="1"/>
            <a:endParaRPr lang="en-US" altLang="en-US" sz="1800"/>
          </a:p>
        </p:txBody>
      </p:sp>
      <p:sp>
        <p:nvSpPr>
          <p:cNvPr id="126980" name="Slide Number Placeholder 1">
            <a:extLst>
              <a:ext uri="{FF2B5EF4-FFF2-40B4-BE49-F238E27FC236}">
                <a16:creationId xmlns:a16="http://schemas.microsoft.com/office/drawing/2014/main" id="{916EE9E9-7BDC-3550-B8EF-017EF2C26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0080344-2337-4669-8BA3-25925381A01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58</a:t>
            </a:fld>
            <a:endParaRPr lang="en-US" altLang="en-US" sz="140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6C361E0-66CA-FFDE-E927-E401232AF748}"/>
              </a:ext>
            </a:extLst>
          </p:cNvPr>
          <p:cNvGrpSpPr>
            <a:grpSpLocks/>
          </p:cNvGrpSpPr>
          <p:nvPr/>
        </p:nvGrpSpPr>
        <p:grpSpPr bwMode="auto">
          <a:xfrm>
            <a:off x="5621338" y="1500188"/>
            <a:ext cx="3173412" cy="1528762"/>
            <a:chOff x="9266372" y="3858332"/>
            <a:chExt cx="3172366" cy="1529245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C54D8F84-99F7-CD7C-5A7C-A8137F838BD3}"/>
                </a:ext>
              </a:extLst>
            </p:cNvPr>
            <p:cNvSpPr/>
            <p:nvPr/>
          </p:nvSpPr>
          <p:spPr>
            <a:xfrm>
              <a:off x="9423482" y="3858332"/>
              <a:ext cx="2988278" cy="1529245"/>
            </a:xfrm>
            <a:prstGeom prst="roundRect">
              <a:avLst/>
            </a:prstGeom>
            <a:solidFill>
              <a:srgbClr val="EEECE1"/>
            </a:solidFill>
            <a:ln w="25400" cap="flat" cmpd="sng" algn="ctr">
              <a:solidFill>
                <a:srgbClr val="4F81BD">
                  <a:shade val="15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500" kern="0" dirty="0">
                <a:solidFill>
                  <a:prstClr val="white"/>
                </a:solidFill>
                <a:latin typeface="Akzidenz-Grotesk BQ"/>
                <a:ea typeface="+mn-ea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821C073-CC58-E64D-6D43-8292E1B441B9}"/>
                </a:ext>
              </a:extLst>
            </p:cNvPr>
            <p:cNvSpPr txBox="1"/>
            <p:nvPr/>
          </p:nvSpPr>
          <p:spPr>
            <a:xfrm>
              <a:off x="9999555" y="3975844"/>
              <a:ext cx="2439183" cy="129263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3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1. </a:t>
              </a:r>
              <a:r>
                <a:rPr lang="en-US" sz="1300" kern="0" dirty="0" err="1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Lamport</a:t>
              </a:r>
              <a:r>
                <a:rPr lang="en-US" sz="13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 vs Vector TS:</a:t>
              </a:r>
            </a:p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3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if </a:t>
              </a:r>
              <a:r>
                <a:rPr lang="en-US" sz="13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  <a:sym typeface="Wingdings" panose="05000000000000000000" pitchFamily="2" charset="2"/>
                </a:rPr>
                <a:t>TS(A)&lt;TS(B) does A-&gt;B?</a:t>
              </a:r>
              <a:endParaRPr lang="en-US" sz="1300" kern="0" dirty="0">
                <a:solidFill>
                  <a:prstClr val="black"/>
                </a:solidFill>
                <a:ea typeface="+mn-ea"/>
                <a:cs typeface="Times New Roman" panose="02020603050405020304" pitchFamily="18" charset="0"/>
              </a:endParaRPr>
            </a:p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00" kern="0" dirty="0">
                <a:solidFill>
                  <a:prstClr val="black"/>
                </a:solidFill>
                <a:ea typeface="+mn-ea"/>
                <a:cs typeface="Times New Roman" panose="02020603050405020304" pitchFamily="18" charset="0"/>
              </a:endParaRPr>
            </a:p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3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2. </a:t>
              </a:r>
              <a:r>
                <a:rPr lang="en-US" sz="1300" kern="0" dirty="0" err="1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Lamport</a:t>
              </a:r>
              <a:r>
                <a:rPr lang="en-US" sz="13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 TS vs Vector TS:</a:t>
              </a:r>
            </a:p>
            <a:p>
              <a:pPr defTabSz="1269827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3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</a:rPr>
                <a:t>if </a:t>
              </a:r>
              <a:r>
                <a:rPr lang="en-US" sz="1300" kern="0" dirty="0">
                  <a:solidFill>
                    <a:prstClr val="black"/>
                  </a:solidFill>
                  <a:ea typeface="+mn-ea"/>
                  <a:cs typeface="Times New Roman" panose="02020603050405020304" pitchFamily="18" charset="0"/>
                  <a:sym typeface="Wingdings" panose="05000000000000000000" pitchFamily="2" charset="2"/>
                </a:rPr>
                <a:t>TS(A)==TS(B), then what can you say about events A and B?</a:t>
              </a:r>
              <a:endParaRPr lang="en-US" sz="1300" kern="0" dirty="0">
                <a:solidFill>
                  <a:prstClr val="black"/>
                </a:solidFill>
                <a:ea typeface="+mn-ea"/>
                <a:cs typeface="Times New Roman" panose="02020603050405020304" pitchFamily="18" charset="0"/>
              </a:endParaRPr>
            </a:p>
          </p:txBody>
        </p:sp>
        <p:pic>
          <p:nvPicPr>
            <p:cNvPr id="126984" name="Graphic 5" descr="Question Mark with solid fill">
              <a:extLst>
                <a:ext uri="{FF2B5EF4-FFF2-40B4-BE49-F238E27FC236}">
                  <a16:creationId xmlns:a16="http://schemas.microsoft.com/office/drawing/2014/main" id="{D9A8C45C-3253-E805-6502-644F48F140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66372" y="4155483"/>
              <a:ext cx="931693" cy="9319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1">
            <a:extLst>
              <a:ext uri="{FF2B5EF4-FFF2-40B4-BE49-F238E27FC236}">
                <a16:creationId xmlns:a16="http://schemas.microsoft.com/office/drawing/2014/main" id="{4FD8FA98-12EC-7FBB-EFF3-604F43865E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6670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-BlackSC" pitchFamily="1" charset="0"/>
              </a:rPr>
              <a:t>Time and Ordering: Summary</a:t>
            </a:r>
            <a:endParaRPr lang="en-US" altLang="en-US" sz="4000">
              <a:latin typeface="Whitney-BlackSC" pitchFamily="1" charset="0"/>
            </a:endParaRPr>
          </a:p>
        </p:txBody>
      </p:sp>
      <p:sp>
        <p:nvSpPr>
          <p:cNvPr id="128003" name="Content Placeholder 2">
            <a:extLst>
              <a:ext uri="{FF2B5EF4-FFF2-40B4-BE49-F238E27FC236}">
                <a16:creationId xmlns:a16="http://schemas.microsoft.com/office/drawing/2014/main" id="{8283798E-44F1-5DEB-5FFF-C4F87B598D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28750"/>
            <a:ext cx="8001000" cy="3086100"/>
          </a:xfrm>
        </p:spPr>
        <p:txBody>
          <a:bodyPr/>
          <a:lstStyle/>
          <a:p>
            <a:r>
              <a:rPr lang="en-US" altLang="en-US" sz="1800" b="1"/>
              <a:t>Clocks are unsynchronized in an asynchronous distributed system</a:t>
            </a:r>
          </a:p>
          <a:p>
            <a:r>
              <a:rPr lang="en-US" altLang="en-US" sz="1800" b="1"/>
              <a:t>But need to order events, across processes!</a:t>
            </a:r>
          </a:p>
          <a:p>
            <a:r>
              <a:rPr lang="en-US" altLang="en-US" sz="1800" b="1"/>
              <a:t>Time synchronization </a:t>
            </a:r>
          </a:p>
          <a:p>
            <a:pPr lvl="1"/>
            <a:r>
              <a:rPr lang="en-US" altLang="en-US" sz="1800"/>
              <a:t>Cristian’s algorithm</a:t>
            </a:r>
          </a:p>
          <a:p>
            <a:pPr lvl="1"/>
            <a:r>
              <a:rPr lang="en-US" altLang="en-US" sz="1800"/>
              <a:t>NTP</a:t>
            </a:r>
          </a:p>
          <a:p>
            <a:pPr lvl="1"/>
            <a:r>
              <a:rPr lang="en-US" altLang="en-US" sz="1800"/>
              <a:t>Berkeley algorithm (not in syllabus)</a:t>
            </a:r>
          </a:p>
          <a:p>
            <a:pPr lvl="1"/>
            <a:r>
              <a:rPr lang="en-US" altLang="en-US" sz="1800"/>
              <a:t>But error a function of round-trip-time</a:t>
            </a:r>
          </a:p>
        </p:txBody>
      </p:sp>
      <p:sp>
        <p:nvSpPr>
          <p:cNvPr id="128004" name="Rectangle 1">
            <a:extLst>
              <a:ext uri="{FF2B5EF4-FFF2-40B4-BE49-F238E27FC236}">
                <a16:creationId xmlns:a16="http://schemas.microsoft.com/office/drawing/2014/main" id="{EAC46B77-E31B-449F-B998-965427814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867150"/>
            <a:ext cx="5257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 b="1"/>
              <a:t>Can avoid time sync altogether by instead assigning logical timestamps to events</a:t>
            </a:r>
          </a:p>
        </p:txBody>
      </p:sp>
      <p:sp>
        <p:nvSpPr>
          <p:cNvPr id="128005" name="Slide Number Placeholder 1">
            <a:extLst>
              <a:ext uri="{FF2B5EF4-FFF2-40B4-BE49-F238E27FC236}">
                <a16:creationId xmlns:a16="http://schemas.microsoft.com/office/drawing/2014/main" id="{6B5BCAF8-4C41-9C0A-F29C-D476F63E3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43F59E-76CC-4B36-997C-CB6ECF238A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59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36216C5E-2149-E7C4-E4D6-31D896D108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466850"/>
            <a:ext cx="5715000" cy="3162300"/>
          </a:xfrm>
        </p:spPr>
        <p:txBody>
          <a:bodyPr/>
          <a:lstStyle/>
          <a:p>
            <a:pPr marL="381000" indent="-381000">
              <a:lnSpc>
                <a:spcPct val="110000"/>
              </a:lnSpc>
            </a:pPr>
            <a:r>
              <a:rPr lang="en-US" altLang="en-US" sz="1600"/>
              <a:t>An Asynchronous Distributed System consists of a number of </a:t>
            </a:r>
            <a:r>
              <a:rPr lang="en-US" altLang="en-US" sz="1600">
                <a:solidFill>
                  <a:srgbClr val="0000FF"/>
                </a:solidFill>
              </a:rPr>
              <a:t>processes</a:t>
            </a:r>
            <a:r>
              <a:rPr lang="en-US" altLang="en-US" sz="1600" i="1">
                <a:solidFill>
                  <a:schemeClr val="hlink"/>
                </a:solidFill>
              </a:rPr>
              <a:t>.</a:t>
            </a:r>
          </a:p>
          <a:p>
            <a:pPr marL="381000" indent="-381000">
              <a:lnSpc>
                <a:spcPct val="110000"/>
              </a:lnSpc>
            </a:pPr>
            <a:r>
              <a:rPr lang="en-US" altLang="en-US" sz="1600"/>
              <a:t>Each process has a </a:t>
            </a:r>
            <a:r>
              <a:rPr lang="en-US" altLang="en-US" sz="1600">
                <a:solidFill>
                  <a:srgbClr val="0000FF"/>
                </a:solidFill>
              </a:rPr>
              <a:t>state </a:t>
            </a:r>
            <a:r>
              <a:rPr lang="en-US" altLang="en-US" sz="1600"/>
              <a:t>(values of variables).</a:t>
            </a:r>
          </a:p>
          <a:p>
            <a:pPr marL="381000" indent="-381000">
              <a:lnSpc>
                <a:spcPct val="110000"/>
              </a:lnSpc>
            </a:pPr>
            <a:r>
              <a:rPr lang="en-US" altLang="en-US" sz="1600"/>
              <a:t>Each process takes </a:t>
            </a:r>
            <a:r>
              <a:rPr lang="en-US" altLang="en-US" sz="1600">
                <a:solidFill>
                  <a:srgbClr val="0000FF"/>
                </a:solidFill>
              </a:rPr>
              <a:t>actions </a:t>
            </a:r>
            <a:r>
              <a:rPr lang="en-US" altLang="en-US" sz="1600"/>
              <a:t>to change its state, which may be an </a:t>
            </a:r>
            <a:r>
              <a:rPr lang="en-US" altLang="en-US" sz="1600">
                <a:solidFill>
                  <a:srgbClr val="0000FF"/>
                </a:solidFill>
              </a:rPr>
              <a:t>instruction</a:t>
            </a:r>
            <a:r>
              <a:rPr lang="en-US" altLang="en-US" sz="1600">
                <a:solidFill>
                  <a:schemeClr val="hlink"/>
                </a:solidFill>
              </a:rPr>
              <a:t> </a:t>
            </a:r>
            <a:r>
              <a:rPr lang="en-US" altLang="en-US" sz="1600"/>
              <a:t>or a communication action (</a:t>
            </a:r>
            <a:r>
              <a:rPr lang="en-US" altLang="en-US" sz="1600">
                <a:solidFill>
                  <a:srgbClr val="0000FF"/>
                </a:solidFill>
              </a:rPr>
              <a:t>send</a:t>
            </a:r>
            <a:r>
              <a:rPr lang="en-US" altLang="en-US" sz="1600"/>
              <a:t>, </a:t>
            </a:r>
            <a:r>
              <a:rPr lang="en-US" altLang="en-US" sz="1600">
                <a:solidFill>
                  <a:srgbClr val="0000FF"/>
                </a:solidFill>
              </a:rPr>
              <a:t>receive</a:t>
            </a:r>
            <a:r>
              <a:rPr lang="en-US" altLang="en-US" sz="1600"/>
              <a:t>).</a:t>
            </a:r>
          </a:p>
          <a:p>
            <a:pPr marL="381000" indent="-381000">
              <a:lnSpc>
                <a:spcPct val="110000"/>
              </a:lnSpc>
            </a:pPr>
            <a:r>
              <a:rPr lang="en-US" altLang="en-US" sz="1600">
                <a:sym typeface="Symbol" panose="05050102010706020507" pitchFamily="18" charset="2"/>
              </a:rPr>
              <a:t>An </a:t>
            </a:r>
            <a:r>
              <a:rPr lang="en-US" altLang="en-US" sz="1600">
                <a:solidFill>
                  <a:srgbClr val="0000FF"/>
                </a:solidFill>
                <a:sym typeface="Symbol" panose="05050102010706020507" pitchFamily="18" charset="2"/>
              </a:rPr>
              <a:t>event </a:t>
            </a:r>
            <a:r>
              <a:rPr lang="en-US" altLang="en-US" sz="1600">
                <a:sym typeface="Symbol" panose="05050102010706020507" pitchFamily="18" charset="2"/>
              </a:rPr>
              <a:t>is the occurrence of an action.</a:t>
            </a:r>
          </a:p>
          <a:p>
            <a:pPr marL="381000" indent="-381000">
              <a:lnSpc>
                <a:spcPct val="110000"/>
              </a:lnSpc>
            </a:pPr>
            <a:r>
              <a:rPr lang="en-US" altLang="en-US" sz="1600"/>
              <a:t>Each process has a local clock – events </a:t>
            </a:r>
            <a:r>
              <a:rPr lang="en-US" altLang="en-US" sz="1600" i="1"/>
              <a:t>within </a:t>
            </a:r>
            <a:r>
              <a:rPr lang="en-US" altLang="en-US" sz="1600"/>
              <a:t>a process can be assigned </a:t>
            </a:r>
            <a:r>
              <a:rPr lang="en-US" altLang="en-US" sz="1600">
                <a:solidFill>
                  <a:srgbClr val="0000FF"/>
                </a:solidFill>
              </a:rPr>
              <a:t>timestamps</a:t>
            </a:r>
            <a:r>
              <a:rPr lang="en-US" altLang="en-US" sz="1600"/>
              <a:t>, and thus ordered linearly.</a:t>
            </a:r>
          </a:p>
          <a:p>
            <a:pPr marL="381000" indent="-381000">
              <a:lnSpc>
                <a:spcPct val="110000"/>
              </a:lnSpc>
            </a:pPr>
            <a:r>
              <a:rPr lang="en-US" altLang="en-US" sz="1600"/>
              <a:t>But – in a distributed system, we also need to know the time order of events </a:t>
            </a:r>
            <a:r>
              <a:rPr lang="en-US" altLang="en-US" sz="1600" i="1" u="sng"/>
              <a:t>across</a:t>
            </a:r>
            <a:r>
              <a:rPr lang="en-US" altLang="en-US" sz="1600"/>
              <a:t> different processes.</a:t>
            </a:r>
          </a:p>
          <a:p>
            <a:pPr marL="381000" indent="-381000">
              <a:lnSpc>
                <a:spcPct val="120000"/>
              </a:lnSpc>
            </a:pPr>
            <a:endParaRPr lang="en-US" altLang="en-US" sz="1600"/>
          </a:p>
          <a:p>
            <a:pPr marL="381000" indent="-381000"/>
            <a:endParaRPr lang="en-US" altLang="en-US" sz="160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9E610E-FC99-5679-2340-847BF394C71F}"/>
              </a:ext>
            </a:extLst>
          </p:cNvPr>
          <p:cNvSpPr txBox="1">
            <a:spLocks/>
          </p:cNvSpPr>
          <p:nvPr/>
        </p:nvSpPr>
        <p:spPr bwMode="auto">
          <a:xfrm>
            <a:off x="457200" y="209550"/>
            <a:ext cx="7772400" cy="8572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Some Definitions</a:t>
            </a:r>
          </a:p>
        </p:txBody>
      </p:sp>
      <p:sp>
        <p:nvSpPr>
          <p:cNvPr id="25604" name="Slide Number Placeholder 1">
            <a:extLst>
              <a:ext uri="{FF2B5EF4-FFF2-40B4-BE49-F238E27FC236}">
                <a16:creationId xmlns:a16="http://schemas.microsoft.com/office/drawing/2014/main" id="{F7CE5D28-C6EE-DA2E-FAEE-41033C226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92435B-80B2-42AC-9FC5-DA3F7340AC0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A68F3-DA86-96CD-E42C-D19D70E06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2A7C0F3-8A63-B028-CA74-4D25C98314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09550"/>
            <a:ext cx="7772400" cy="857250"/>
          </a:xfrm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Whitney BlackSC" pitchFamily="50" charset="0"/>
              </a:rPr>
              <a:t>Announcements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C990BD00-94E7-F9A7-5ADC-1C8B52A18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276350"/>
            <a:ext cx="8686800" cy="3086100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(All) HW2 due 10/5 @ 2 pm (Sunday!) US Central (hard deadline)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Midterm Thursday (10/9): </a:t>
            </a:r>
            <a:r>
              <a:rPr lang="en-US" altLang="en-US" sz="1800" dirty="0"/>
              <a:t>Written, in class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Locations: 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sz="1800" dirty="0"/>
              <a:t>CIF 0027/1025 : if your LAST NAME starts with A-M 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sz="1800" dirty="0"/>
              <a:t>David Kinley Hall, Room 114: if your last name starts with N-Z</a:t>
            </a:r>
            <a:endParaRPr lang="en-US" altLang="en-US" sz="1600" dirty="0"/>
          </a:p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Material: Lecture 1-12 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sz="1600" dirty="0"/>
              <a:t>Grid and HBase lecture videos. (HBase video on course webpage.)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Practice Midterm Released (see webpage)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sz="2000" dirty="0"/>
              <a:t>Chord routing clarification – see Piazza post</a:t>
            </a:r>
          </a:p>
        </p:txBody>
      </p:sp>
      <p:sp>
        <p:nvSpPr>
          <p:cNvPr id="17412" name="Slide Number Placeholder 1">
            <a:extLst>
              <a:ext uri="{FF2B5EF4-FFF2-40B4-BE49-F238E27FC236}">
                <a16:creationId xmlns:a16="http://schemas.microsoft.com/office/drawing/2014/main" id="{BD3578CA-A92E-0240-0438-123A9771F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0B25D2-14D5-418D-97AD-75E71D12D6D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60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42420793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854567DD-B2E0-8A1E-CB75-EC75567CD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2550"/>
            <a:ext cx="7772400" cy="30861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en-US" sz="1600" b="1" dirty="0">
                <a:latin typeface="+mj-lt"/>
                <a:ea typeface="ＭＳ Ｐゴシック" pitchFamily="34" charset="-128"/>
              </a:rPr>
              <a:t>Each process (running at some end host) has its own clock.</a:t>
            </a:r>
          </a:p>
          <a:p>
            <a:pPr>
              <a:lnSpc>
                <a:spcPct val="120000"/>
              </a:lnSpc>
              <a:defRPr/>
            </a:pPr>
            <a:r>
              <a:rPr lang="en-US" altLang="en-US" sz="1600" b="1" dirty="0">
                <a:latin typeface="+mj-lt"/>
                <a:ea typeface="ＭＳ Ｐゴシック" pitchFamily="34" charset="-128"/>
              </a:rPr>
              <a:t>When comparing two clocks at two processes</a:t>
            </a:r>
            <a:r>
              <a:rPr lang="en-US" altLang="en-US" sz="1600" dirty="0">
                <a:latin typeface="+mj-lt"/>
                <a:ea typeface="ＭＳ Ｐゴシック" pitchFamily="34" charset="-128"/>
              </a:rPr>
              <a:t>:</a:t>
            </a:r>
          </a:p>
          <a:p>
            <a:pPr lvl="1">
              <a:lnSpc>
                <a:spcPct val="120000"/>
              </a:lnSpc>
              <a:buFontTx/>
              <a:buChar char="•"/>
              <a:defRPr/>
            </a:pPr>
            <a:r>
              <a:rPr lang="en-US" altLang="en-US" sz="1600" dirty="0">
                <a:latin typeface="+mj-lt"/>
                <a:ea typeface="ＭＳ Ｐゴシック" pitchFamily="34" charset="-128"/>
              </a:rPr>
              <a:t>Clock </a:t>
            </a:r>
            <a:r>
              <a:rPr lang="en-US" altLang="en-US" sz="1600" dirty="0">
                <a:solidFill>
                  <a:srgbClr val="038A69"/>
                </a:solidFill>
                <a:latin typeface="+mj-lt"/>
                <a:ea typeface="ＭＳ Ｐゴシック" pitchFamily="34" charset="-128"/>
              </a:rPr>
              <a:t>Skew = Relative Difference in clock </a:t>
            </a:r>
            <a:r>
              <a:rPr lang="en-US" altLang="en-US" sz="1600" i="1" dirty="0">
                <a:solidFill>
                  <a:srgbClr val="038A69"/>
                </a:solidFill>
                <a:latin typeface="+mj-lt"/>
                <a:ea typeface="ＭＳ Ｐゴシック" pitchFamily="34" charset="-128"/>
              </a:rPr>
              <a:t>values </a:t>
            </a:r>
            <a:r>
              <a:rPr lang="en-US" altLang="en-US" sz="1600" dirty="0">
                <a:solidFill>
                  <a:srgbClr val="038A69"/>
                </a:solidFill>
                <a:latin typeface="+mj-lt"/>
                <a:ea typeface="ＭＳ Ｐゴシック" pitchFamily="34" charset="-128"/>
              </a:rPr>
              <a:t>of two processes</a:t>
            </a:r>
          </a:p>
          <a:p>
            <a:pPr lvl="2">
              <a:lnSpc>
                <a:spcPct val="120000"/>
              </a:lnSpc>
              <a:defRPr/>
            </a:pPr>
            <a:r>
              <a:rPr lang="en-US" altLang="en-US" sz="1600" dirty="0">
                <a:solidFill>
                  <a:srgbClr val="000000"/>
                </a:solidFill>
                <a:latin typeface="+mj-lt"/>
                <a:ea typeface="ＭＳ Ｐゴシック" pitchFamily="34" charset="-128"/>
              </a:rPr>
              <a:t>Like distance between two vehicles on a road</a:t>
            </a:r>
          </a:p>
          <a:p>
            <a:pPr lvl="1">
              <a:lnSpc>
                <a:spcPct val="120000"/>
              </a:lnSpc>
              <a:buFontTx/>
              <a:buChar char="•"/>
              <a:defRPr/>
            </a:pPr>
            <a:r>
              <a:rPr lang="en-US" altLang="en-US" sz="1600" dirty="0">
                <a:latin typeface="+mj-lt"/>
                <a:ea typeface="ＭＳ Ｐゴシック" pitchFamily="34" charset="-128"/>
              </a:rPr>
              <a:t>Clock </a:t>
            </a:r>
            <a:r>
              <a:rPr lang="en-US" altLang="en-US" sz="1600" dirty="0">
                <a:solidFill>
                  <a:schemeClr val="accent2"/>
                </a:solidFill>
                <a:latin typeface="+mj-lt"/>
                <a:ea typeface="ＭＳ Ｐゴシック" pitchFamily="34" charset="-128"/>
              </a:rPr>
              <a:t>Drift</a:t>
            </a:r>
            <a:r>
              <a:rPr lang="en-US" altLang="en-US" sz="1600" dirty="0">
                <a:latin typeface="+mj-lt"/>
                <a:ea typeface="ＭＳ Ｐゴシック" pitchFamily="34" charset="-128"/>
              </a:rPr>
              <a:t> </a:t>
            </a:r>
            <a:r>
              <a:rPr lang="en-US" altLang="en-US" sz="1600" dirty="0">
                <a:solidFill>
                  <a:schemeClr val="accent2"/>
                </a:solidFill>
                <a:latin typeface="+mj-lt"/>
                <a:ea typeface="ＭＳ Ｐゴシック" pitchFamily="34" charset="-128"/>
              </a:rPr>
              <a:t>= Relative Difference in clock </a:t>
            </a:r>
            <a:r>
              <a:rPr lang="en-US" altLang="en-US" sz="1600" i="1" dirty="0">
                <a:solidFill>
                  <a:schemeClr val="accent2"/>
                </a:solidFill>
                <a:latin typeface="+mj-lt"/>
                <a:ea typeface="ＭＳ Ｐゴシック" pitchFamily="34" charset="-128"/>
              </a:rPr>
              <a:t>frequencies (rates) </a:t>
            </a:r>
            <a:r>
              <a:rPr lang="en-US" altLang="en-US" sz="1600" dirty="0">
                <a:solidFill>
                  <a:schemeClr val="accent2"/>
                </a:solidFill>
                <a:latin typeface="+mj-lt"/>
                <a:ea typeface="ＭＳ Ｐゴシック" pitchFamily="34" charset="-128"/>
              </a:rPr>
              <a:t>of two processes</a:t>
            </a:r>
          </a:p>
          <a:p>
            <a:pPr lvl="2">
              <a:lnSpc>
                <a:spcPct val="120000"/>
              </a:lnSpc>
              <a:defRPr/>
            </a:pPr>
            <a:r>
              <a:rPr lang="en-US" altLang="en-US" sz="1600" dirty="0">
                <a:solidFill>
                  <a:srgbClr val="000000"/>
                </a:solidFill>
                <a:latin typeface="+mj-lt"/>
                <a:ea typeface="ＭＳ Ｐゴシック" pitchFamily="34" charset="-128"/>
              </a:rPr>
              <a:t>Like difference in speeds of two vehicles on the road</a:t>
            </a:r>
          </a:p>
          <a:p>
            <a:pPr>
              <a:lnSpc>
                <a:spcPct val="120000"/>
              </a:lnSpc>
              <a:defRPr/>
            </a:pPr>
            <a:r>
              <a:rPr lang="en-US" altLang="en-US" sz="1600" b="1" dirty="0">
                <a:latin typeface="+mj-lt"/>
                <a:ea typeface="ＭＳ Ｐゴシック" pitchFamily="34" charset="-128"/>
              </a:rPr>
              <a:t>A non-zero clock skew implies clocks are not synchronized. </a:t>
            </a:r>
          </a:p>
          <a:p>
            <a:pPr>
              <a:lnSpc>
                <a:spcPct val="120000"/>
              </a:lnSpc>
              <a:defRPr/>
            </a:pPr>
            <a:r>
              <a:rPr lang="en-US" altLang="en-US" sz="1600" b="1" dirty="0">
                <a:latin typeface="+mj-lt"/>
                <a:ea typeface="ＭＳ Ｐゴシック" pitchFamily="34" charset="-128"/>
              </a:rPr>
              <a:t>A non-zero clock drift causes skew to increase (eventually).</a:t>
            </a:r>
          </a:p>
          <a:p>
            <a:pPr lvl="1">
              <a:lnSpc>
                <a:spcPct val="120000"/>
              </a:lnSpc>
              <a:defRPr/>
            </a:pPr>
            <a:r>
              <a:rPr lang="en-US" altLang="en-US" sz="1600" dirty="0">
                <a:latin typeface="+mj-lt"/>
                <a:ea typeface="ＭＳ Ｐゴシック" pitchFamily="34" charset="-128"/>
              </a:rPr>
              <a:t>If faster vehicle is ahead, it will drift away</a:t>
            </a:r>
          </a:p>
          <a:p>
            <a:pPr lvl="1">
              <a:lnSpc>
                <a:spcPct val="120000"/>
              </a:lnSpc>
              <a:defRPr/>
            </a:pPr>
            <a:r>
              <a:rPr lang="en-US" altLang="en-US" sz="1600" dirty="0">
                <a:latin typeface="+mj-lt"/>
                <a:ea typeface="ＭＳ Ｐゴシック" pitchFamily="34" charset="-128"/>
              </a:rPr>
              <a:t>If faster vehicle is behind, it will catch up and then drift away</a:t>
            </a:r>
          </a:p>
          <a:p>
            <a:pPr>
              <a:lnSpc>
                <a:spcPct val="120000"/>
              </a:lnSpc>
              <a:defRPr/>
            </a:pPr>
            <a:endParaRPr lang="en-US" altLang="en-US" sz="1600" dirty="0">
              <a:latin typeface="+mj-lt"/>
              <a:ea typeface="ＭＳ Ｐゴシック" pitchFamily="34" charset="-128"/>
            </a:endParaRPr>
          </a:p>
          <a:p>
            <a:pPr>
              <a:defRPr/>
            </a:pPr>
            <a:endParaRPr lang="en-US" altLang="en-US" sz="1600" dirty="0">
              <a:latin typeface="+mj-lt"/>
              <a:ea typeface="ＭＳ Ｐゴシック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0C9A8CC-493E-5AFA-D766-1B57B347B657}"/>
              </a:ext>
            </a:extLst>
          </p:cNvPr>
          <p:cNvSpPr txBox="1">
            <a:spLocks/>
          </p:cNvSpPr>
          <p:nvPr/>
        </p:nvSpPr>
        <p:spPr bwMode="auto">
          <a:xfrm>
            <a:off x="381000" y="285750"/>
            <a:ext cx="7162800" cy="8572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Clock Skew vs. Clock Drift</a:t>
            </a:r>
          </a:p>
        </p:txBody>
      </p:sp>
      <p:sp>
        <p:nvSpPr>
          <p:cNvPr id="27652" name="Slide Number Placeholder 1">
            <a:extLst>
              <a:ext uri="{FF2B5EF4-FFF2-40B4-BE49-F238E27FC236}">
                <a16:creationId xmlns:a16="http://schemas.microsoft.com/office/drawing/2014/main" id="{DF504F05-F903-5949-F758-A3F5ABB62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43BD69-E49D-42B2-9884-7BCC83175EA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A25BB952-FC2F-66DF-2F57-B48D372828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409700"/>
            <a:ext cx="6096000" cy="3676650"/>
          </a:xfrm>
        </p:spPr>
        <p:txBody>
          <a:bodyPr/>
          <a:lstStyle/>
          <a:p>
            <a:r>
              <a:rPr lang="en-US" altLang="en-US" sz="1700"/>
              <a:t>Maximum Drift Rate</a:t>
            </a:r>
            <a:r>
              <a:rPr lang="en-US" altLang="en-US" sz="1700">
                <a:solidFill>
                  <a:schemeClr val="hlink"/>
                </a:solidFill>
              </a:rPr>
              <a:t> </a:t>
            </a:r>
            <a:r>
              <a:rPr lang="en-US" altLang="en-US" sz="1700">
                <a:solidFill>
                  <a:srgbClr val="0000FF"/>
                </a:solidFill>
              </a:rPr>
              <a:t>(MDR)</a:t>
            </a:r>
            <a:r>
              <a:rPr lang="en-US" altLang="en-US" sz="1700">
                <a:solidFill>
                  <a:schemeClr val="hlink"/>
                </a:solidFill>
              </a:rPr>
              <a:t> </a:t>
            </a:r>
            <a:r>
              <a:rPr lang="en-US" altLang="en-US" sz="1700"/>
              <a:t>of a clock </a:t>
            </a:r>
          </a:p>
          <a:p>
            <a:r>
              <a:rPr lang="en-US" altLang="en-US" sz="1700"/>
              <a:t>Absolute MDR is defined relative to Coordinated Universal Time (UTC). UTC is the “correct” time at any point of time.</a:t>
            </a:r>
            <a:endParaRPr lang="en-US" altLang="en-US" sz="1700">
              <a:solidFill>
                <a:schemeClr val="hlink"/>
              </a:solidFill>
            </a:endParaRPr>
          </a:p>
          <a:p>
            <a:pPr lvl="1">
              <a:buFontTx/>
              <a:buChar char="•"/>
            </a:pPr>
            <a:r>
              <a:rPr lang="en-US" altLang="en-US" sz="1700"/>
              <a:t>MDR of a process depends on the  environment.</a:t>
            </a:r>
          </a:p>
          <a:p>
            <a:r>
              <a:rPr lang="en-US" altLang="en-US" sz="1700">
                <a:sym typeface="Symbol" panose="05050102010706020507" pitchFamily="18" charset="2"/>
              </a:rPr>
              <a:t>Max drift rate</a:t>
            </a:r>
            <a:r>
              <a:rPr lang="en-US" altLang="en-US" sz="1700"/>
              <a:t> between two clocks with similar MDR is</a:t>
            </a:r>
            <a:r>
              <a:rPr lang="en-US" altLang="en-US" sz="1700">
                <a:solidFill>
                  <a:schemeClr val="hlink"/>
                </a:solidFill>
              </a:rPr>
              <a:t> </a:t>
            </a:r>
            <a:r>
              <a:rPr lang="en-US" altLang="en-US" sz="1700">
                <a:solidFill>
                  <a:srgbClr val="0000FF"/>
                </a:solidFill>
              </a:rPr>
              <a:t>2 * MDR</a:t>
            </a:r>
          </a:p>
          <a:p>
            <a:r>
              <a:rPr lang="en-US" altLang="en-US" sz="1700"/>
              <a:t>Given a maximum acceptable skew M between any pair of clocks, need to synchronize at least once every: M / (2 * MDR</a:t>
            </a:r>
            <a:r>
              <a:rPr lang="en-US" altLang="en-US" sz="1700">
                <a:sym typeface="Symbol" panose="05050102010706020507" pitchFamily="18" charset="2"/>
              </a:rPr>
              <a:t>) time units</a:t>
            </a:r>
          </a:p>
          <a:p>
            <a:pPr lvl="1">
              <a:spcBef>
                <a:spcPct val="50000"/>
              </a:spcBef>
            </a:pPr>
            <a:r>
              <a:rPr lang="en-US" altLang="en-US" sz="1700">
                <a:sym typeface="Symbol" panose="05050102010706020507" pitchFamily="18" charset="2"/>
              </a:rPr>
              <a:t>Since time = distance/speed</a:t>
            </a:r>
            <a:endParaRPr lang="en-US" altLang="en-US" sz="1700"/>
          </a:p>
          <a:p>
            <a:endParaRPr lang="en-US" altLang="en-US" sz="1700">
              <a:solidFill>
                <a:srgbClr val="0000FF"/>
              </a:solidFill>
            </a:endParaRPr>
          </a:p>
          <a:p>
            <a:pPr>
              <a:buFontTx/>
              <a:buNone/>
            </a:pPr>
            <a:r>
              <a:rPr lang="en-US" altLang="en-US" sz="1700">
                <a:sym typeface="Symbol" panose="05050102010706020507" pitchFamily="18" charset="2"/>
              </a:rPr>
              <a:t> </a:t>
            </a:r>
            <a:r>
              <a:rPr lang="en-US" altLang="en-US" sz="1700"/>
              <a:t>		</a:t>
            </a:r>
            <a:endParaRPr lang="en-US" altLang="en-US" sz="1700">
              <a:solidFill>
                <a:schemeClr val="hlink"/>
              </a:solidFill>
            </a:endParaRPr>
          </a:p>
          <a:p>
            <a:endParaRPr lang="en-US" altLang="en-US" sz="1700"/>
          </a:p>
          <a:p>
            <a:endParaRPr lang="en-US" altLang="en-US" sz="170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0C15BC5-B428-1811-D9A1-90BFEA208991}"/>
              </a:ext>
            </a:extLst>
          </p:cNvPr>
          <p:cNvSpPr txBox="1">
            <a:spLocks/>
          </p:cNvSpPr>
          <p:nvPr/>
        </p:nvSpPr>
        <p:spPr bwMode="auto">
          <a:xfrm>
            <a:off x="381000" y="285750"/>
            <a:ext cx="7162800" cy="8572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How often to Synchronize?</a:t>
            </a:r>
          </a:p>
        </p:txBody>
      </p:sp>
      <p:sp>
        <p:nvSpPr>
          <p:cNvPr id="29700" name="Slide Number Placeholder 1">
            <a:extLst>
              <a:ext uri="{FF2B5EF4-FFF2-40B4-BE49-F238E27FC236}">
                <a16:creationId xmlns:a16="http://schemas.microsoft.com/office/drawing/2014/main" id="{65D778F9-1A60-DAB3-D012-F7C4CC812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13F62F-88F0-4BC7-941F-4FCE01F6CD5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7E82A758-F7D4-A076-9D2F-A0EB1C52EE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466850"/>
            <a:ext cx="7772400" cy="3086100"/>
          </a:xfrm>
        </p:spPr>
        <p:txBody>
          <a:bodyPr/>
          <a:lstStyle/>
          <a:p>
            <a:r>
              <a:rPr lang="en-US" altLang="en-US" sz="1600" b="1"/>
              <a:t>Consider a group of processes</a:t>
            </a:r>
          </a:p>
          <a:p>
            <a:r>
              <a:rPr lang="en-US" altLang="en-US" sz="1600" b="1"/>
              <a:t>External Synchronization</a:t>
            </a:r>
          </a:p>
          <a:p>
            <a:pPr lvl="1"/>
            <a:r>
              <a:rPr lang="en-US" altLang="en-US" sz="1400"/>
              <a:t>Each process C(i)’s clock is within a bound D of a well-known clock S external to the group</a:t>
            </a:r>
          </a:p>
          <a:p>
            <a:pPr lvl="1"/>
            <a:r>
              <a:rPr lang="en-US" altLang="en-US" sz="1400"/>
              <a:t>|C(i) – S| &lt; D at all times</a:t>
            </a:r>
          </a:p>
          <a:p>
            <a:pPr lvl="1"/>
            <a:r>
              <a:rPr lang="en-US" altLang="en-US" sz="1400"/>
              <a:t>External clock may be connected to UTC (Universal Coordinated Time) or an atomic clock </a:t>
            </a:r>
          </a:p>
          <a:p>
            <a:pPr lvl="1"/>
            <a:r>
              <a:rPr lang="en-US" altLang="en-US" sz="1400"/>
              <a:t>E.g., Cristian’s algorithm, NTP</a:t>
            </a:r>
          </a:p>
          <a:p>
            <a:r>
              <a:rPr lang="en-US" altLang="en-US" sz="1600" b="1"/>
              <a:t>Internal Synchronization</a:t>
            </a:r>
          </a:p>
          <a:p>
            <a:pPr lvl="1"/>
            <a:r>
              <a:rPr lang="en-US" altLang="en-US" sz="1400"/>
              <a:t>Every pair of processes in group have clocks within bound D</a:t>
            </a:r>
          </a:p>
          <a:p>
            <a:pPr lvl="1"/>
            <a:r>
              <a:rPr lang="en-US" altLang="en-US" sz="1400"/>
              <a:t>|C(i) – C(j)| &lt; D at all times and for all processes i, j</a:t>
            </a:r>
          </a:p>
          <a:p>
            <a:pPr lvl="1"/>
            <a:r>
              <a:rPr lang="en-US" altLang="en-US" sz="1400"/>
              <a:t>E.g., Berkeley algorithm (not discussed in course)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901D77E-FD5B-2EAC-D5D9-64386833AD82}"/>
              </a:ext>
            </a:extLst>
          </p:cNvPr>
          <p:cNvSpPr/>
          <p:nvPr/>
        </p:nvSpPr>
        <p:spPr>
          <a:xfrm>
            <a:off x="531813" y="438150"/>
            <a:ext cx="7164387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  <a:ea typeface="ＭＳ Ｐゴシック" panose="020B0600070205080204" pitchFamily="34" charset="-128"/>
              </a:rPr>
              <a:t>External vs Internal Synchronization</a:t>
            </a:r>
          </a:p>
        </p:txBody>
      </p:sp>
      <p:sp>
        <p:nvSpPr>
          <p:cNvPr id="31748" name="Slide Number Placeholder 1">
            <a:extLst>
              <a:ext uri="{FF2B5EF4-FFF2-40B4-BE49-F238E27FC236}">
                <a16:creationId xmlns:a16="http://schemas.microsoft.com/office/drawing/2014/main" id="{E3FCBFE8-4F78-9C42-5A04-53A384189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F1B2C5-76C3-4839-847C-DF4CB17F90A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5910</TotalTime>
  <Words>4054</Words>
  <Application>Microsoft Office PowerPoint</Application>
  <PresentationFormat>On-screen Show (16:9)</PresentationFormat>
  <Paragraphs>843</Paragraphs>
  <Slides>60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71" baseType="lpstr">
      <vt:lpstr>ＭＳ Ｐゴシック</vt:lpstr>
      <vt:lpstr>Akzidenz-Grotesk BQ</vt:lpstr>
      <vt:lpstr>Arial</vt:lpstr>
      <vt:lpstr>Roboto</vt:lpstr>
      <vt:lpstr>Symbol</vt:lpstr>
      <vt:lpstr>Times New Roman</vt:lpstr>
      <vt:lpstr>Whitney BlackSC</vt:lpstr>
      <vt:lpstr>Whitney-Black</vt:lpstr>
      <vt:lpstr>Whitney-BlackSC</vt:lpstr>
      <vt:lpstr>Wingdings</vt:lpstr>
      <vt:lpstr>Default Design</vt:lpstr>
      <vt:lpstr>PowerPoint Presentation</vt:lpstr>
      <vt:lpstr>Announcements</vt:lpstr>
      <vt:lpstr>PowerPoint Presentation</vt:lpstr>
      <vt:lpstr>Synchronization In The Cloud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</vt:lpstr>
      <vt:lpstr>Cristian’s Algorithm</vt:lpstr>
      <vt:lpstr>Basics </vt:lpstr>
      <vt:lpstr>What’s Wrong</vt:lpstr>
      <vt:lpstr>Cristian’s Algorithm</vt:lpstr>
      <vt:lpstr>Cristian’s Algorithm (2)</vt:lpstr>
      <vt:lpstr>Cristian’s Algorithm (4)</vt:lpstr>
      <vt:lpstr>Gotchas</vt:lpstr>
      <vt:lpstr>NTP = Network Time Protocol</vt:lpstr>
      <vt:lpstr>NTP Protocol</vt:lpstr>
      <vt:lpstr>What the Child Does</vt:lpstr>
      <vt:lpstr>Why o = (tr1 - tr2 + ts2 - ts1)/2?</vt:lpstr>
      <vt:lpstr>Why o = (tr1 - tr2 + ts2 - ts1)/2? (2)</vt:lpstr>
      <vt:lpstr>And yet…</vt:lpstr>
      <vt:lpstr>Lamport Timestamps</vt:lpstr>
      <vt:lpstr>Ordering Events in a Distributed System</vt:lpstr>
      <vt:lpstr>Logical (or Lamport) Ordering</vt:lpstr>
      <vt:lpstr>Logical (or Lamport) Ordering(2)</vt:lpstr>
      <vt:lpstr>Example</vt:lpstr>
      <vt:lpstr>Happens-Before</vt:lpstr>
      <vt:lpstr>Happens-Before (2)</vt:lpstr>
      <vt:lpstr>In practice: Lamport timestamps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Obeying Causality</vt:lpstr>
      <vt:lpstr>Obeying Causality (2)</vt:lpstr>
      <vt:lpstr>Not always implying Causality</vt:lpstr>
      <vt:lpstr>Concurrent Events</vt:lpstr>
      <vt:lpstr>Next</vt:lpstr>
      <vt:lpstr>Vector Timestamps</vt:lpstr>
      <vt:lpstr>Assigning Vector Timestamps</vt:lpstr>
      <vt:lpstr>Example</vt:lpstr>
      <vt:lpstr>Vector Timestamps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Logical Timestamps: Summary</vt:lpstr>
      <vt:lpstr>Time and Ordering: Summary</vt:lpstr>
      <vt:lpstr>Announcements</vt:lpstr>
    </vt:vector>
  </TitlesOfParts>
  <Company>CUCS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Indranil</dc:creator>
  <cp:lastModifiedBy>Aishwarya Ganesan</cp:lastModifiedBy>
  <cp:revision>929</cp:revision>
  <dcterms:created xsi:type="dcterms:W3CDTF">2011-01-15T17:00:17Z</dcterms:created>
  <dcterms:modified xsi:type="dcterms:W3CDTF">2025-10-02T18:47:35Z</dcterms:modified>
</cp:coreProperties>
</file>