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371" r:id="rId3"/>
    <p:sldId id="257" r:id="rId4"/>
    <p:sldId id="258" r:id="rId5"/>
    <p:sldId id="259" r:id="rId6"/>
    <p:sldId id="260" r:id="rId7"/>
    <p:sldId id="286" r:id="rId8"/>
    <p:sldId id="261" r:id="rId9"/>
    <p:sldId id="262" r:id="rId10"/>
    <p:sldId id="263" r:id="rId11"/>
    <p:sldId id="264" r:id="rId12"/>
    <p:sldId id="265" r:id="rId13"/>
    <p:sldId id="283" r:id="rId14"/>
    <p:sldId id="266" r:id="rId15"/>
    <p:sldId id="28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4" r:id="rId24"/>
    <p:sldId id="285" r:id="rId25"/>
    <p:sldId id="274" r:id="rId26"/>
    <p:sldId id="275" r:id="rId27"/>
    <p:sldId id="276" r:id="rId28"/>
    <p:sldId id="277" r:id="rId29"/>
    <p:sldId id="278" r:id="rId30"/>
    <p:sldId id="370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26"/>
  </p:normalViewPr>
  <p:slideViewPr>
    <p:cSldViewPr>
      <p:cViewPr varScale="1">
        <p:scale>
          <a:sx n="161" d="100"/>
          <a:sy n="161" d="100"/>
        </p:scale>
        <p:origin x="48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Push: p_{i+1}=q * </a:t>
            </a:r>
            <a:r>
              <a:rPr lang="en-US" dirty="0" err="1"/>
              <a:t>p_i</a:t>
            </a:r>
            <a:r>
              <a:rPr lang="en-US" dirty="0"/>
              <a:t>, where q is a constant fraction = (1-b/n)^(n*</a:t>
            </a:r>
            <a:r>
              <a:rPr lang="en-US" dirty="0" err="1"/>
              <a:t>p_i</a:t>
            </a:r>
            <a:r>
              <a:rPr lang="en-US" dirty="0"/>
              <a:t>) ~ e^(-b*</a:t>
            </a:r>
            <a:r>
              <a:rPr lang="en-US" dirty="0" err="1"/>
              <a:t>p_i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Did you know the SRM protocol was a talented kid? Reportedly it had a NAK for all new things it heard.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9" Type="http://schemas.openxmlformats.org/officeDocument/2006/relationships/image" Target="../media/image8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8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Fall 2024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2800" dirty="0"/>
              <a:t>w/ Aishwarya Ganesan</a:t>
            </a:r>
          </a:p>
          <a:p>
            <a:pPr algn="ctr">
              <a:spcBef>
                <a:spcPct val="20000"/>
              </a:spcBef>
            </a:pPr>
            <a:r>
              <a:rPr lang="en-US" sz="2800" i="1" dirty="0"/>
              <a:t>Lecture 5: 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vs. 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 that was “Push” gossip</a:t>
            </a:r>
          </a:p>
          <a:p>
            <a:pPr lvl="1"/>
            <a:r>
              <a:rPr lang="en-US" dirty="0"/>
              <a:t>Once you have a multicast message, you start gossiping about it</a:t>
            </a:r>
          </a:p>
          <a:p>
            <a:pPr lvl="1"/>
            <a:r>
              <a:rPr lang="en-US" dirty="0"/>
              <a:t>Multiple messages? Gossip a random subset of them, or recently-received ones, or higher priority ones</a:t>
            </a:r>
          </a:p>
          <a:p>
            <a:r>
              <a:rPr lang="en-US" dirty="0"/>
              <a:t>There’s also “Pull” gossip</a:t>
            </a:r>
          </a:p>
          <a:p>
            <a:pPr lvl="1"/>
            <a:r>
              <a:rPr lang="en-US" dirty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/>
              <a:t>Get those messages</a:t>
            </a:r>
          </a:p>
          <a:p>
            <a:r>
              <a:rPr lang="en-US" dirty="0"/>
              <a:t>Hybrid variant: Push-Pull</a:t>
            </a:r>
          </a:p>
          <a:p>
            <a:pPr lvl="1"/>
            <a:r>
              <a:rPr lang="en-US" dirty="0"/>
              <a:t>As the </a:t>
            </a:r>
            <a:r>
              <a:rPr lang="en-US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 that the simple 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203024" progId="Equation.3">
                  <p:embed/>
                </p:oleObj>
              </mc:Choice>
              <mc:Fallback>
                <p:oleObj name="Equation" r:id="rId3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447" imgH="228501" progId="Equation.3">
                  <p:embed/>
                </p:oleObj>
              </mc:Choice>
              <mc:Fallback>
                <p:oleObj name="Equation" r:id="rId5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203112" progId="Equation.3">
                  <p:embed/>
                </p:oleObj>
              </mc:Choice>
              <mc:Fallback>
                <p:oleObj name="Equation" r:id="rId7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>
                <a:latin typeface="Times New Roman"/>
              </a:rPr>
              <a:t>						  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				</a:t>
            </a:r>
            <a:r>
              <a:rPr lang="en-US" altLang="en-US" sz="22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500" imgH="393700" progId="Equation.3">
                  <p:embed/>
                </p:oleObj>
              </mc:Choice>
              <mc:Fallback>
                <p:oleObj name="Equation" r:id="rId5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(can 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900" imgH="393700" progId="Equation.3">
                  <p:embed/>
                </p:oleObj>
              </mc:Choice>
              <mc:Fallback>
                <p:oleObj name="Equation" r:id="rId5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the number of 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Set </a:t>
            </a:r>
            <a:r>
              <a:rPr lang="en-US" altLang="en-US" i="1" dirty="0" err="1"/>
              <a:t>c,b</a:t>
            </a:r>
            <a:r>
              <a:rPr lang="en-US" altLang="en-US" dirty="0"/>
              <a:t> to be small numbers independent of </a:t>
            </a:r>
            <a:r>
              <a:rPr lang="en-US" altLang="en-US" i="1" dirty="0"/>
              <a:t>n</a:t>
            </a:r>
            <a:endParaRPr lang="en-US" altLang="en-US" dirty="0"/>
          </a:p>
          <a:p>
            <a:r>
              <a:rPr lang="en-US" altLang="en-US" dirty="0"/>
              <a:t>Within </a:t>
            </a:r>
            <a:r>
              <a:rPr lang="en-US" altLang="en-US" i="1" dirty="0"/>
              <a:t>clog(n) </a:t>
            </a:r>
            <a:r>
              <a:rPr lang="en-US" altLang="en-US" dirty="0"/>
              <a:t>rounds, [</a:t>
            </a:r>
            <a:r>
              <a:rPr lang="en-US" altLang="en-US" b="1" dirty="0"/>
              <a:t>low latency</a:t>
            </a:r>
            <a:r>
              <a:rPr lang="en-US" altLang="en-US" dirty="0"/>
              <a:t>]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			 [</a:t>
            </a:r>
            <a:r>
              <a:rPr lang="en-US" altLang="en-US" b="1" dirty="0"/>
              <a:t>reliability</a:t>
            </a:r>
            <a:r>
              <a:rPr lang="en-US" altLang="en-US" dirty="0"/>
              <a:t>]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each node has transmitted no more than </a:t>
            </a:r>
            <a:r>
              <a:rPr lang="en-US" altLang="en-US" i="1" dirty="0" err="1"/>
              <a:t>cblog</a:t>
            </a:r>
            <a:r>
              <a:rPr lang="en-US" altLang="en-US" i="1" dirty="0"/>
              <a:t>(n)</a:t>
            </a:r>
            <a:r>
              <a:rPr lang="en-US" altLang="en-US" dirty="0"/>
              <a:t>gossip messages [</a:t>
            </a:r>
            <a:r>
              <a:rPr lang="en-US" altLang="en-US" b="1" dirty="0"/>
              <a:t>lightweight</a:t>
            </a:r>
            <a:r>
              <a:rPr lang="en-US" altLang="en-US" dirty="0"/>
              <a:t>]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393359" progId="Equation.3">
                  <p:embed/>
                </p:oleObj>
              </mc:Choice>
              <mc:Fallback>
                <p:oleObj name="Equation" r:id="rId3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DD6B-AC5F-7500-02BD-820EB95A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BA66A-910E-40D6-10FB-147CCA0F3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Epidemics, or how to use them to your advantage (to do good things) </a:t>
            </a:r>
          </a:p>
        </p:txBody>
      </p:sp>
      <p:pic>
        <p:nvPicPr>
          <p:cNvPr id="20482" name="Picture 2" descr="Food Safety and the Coronavirus Disease 2019 (COVID-19) | FDA">
            <a:extLst>
              <a:ext uri="{FF2B5EF4-FFF2-40B4-BE49-F238E27FC236}">
                <a16:creationId xmlns:a16="http://schemas.microsoft.com/office/drawing/2014/main" id="{277682AB-7A4B-44EE-8D30-BFB2CD4E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8595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9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log(N)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log(N)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>
                <a:ea typeface="ＭＳ Ｐゴシック" charset="0"/>
              </a:rPr>
              <a:t>log(1000) ~ 10</a:t>
            </a:r>
          </a:p>
          <a:p>
            <a:pPr lvl="1"/>
            <a:r>
              <a:rPr lang="en-US" dirty="0">
                <a:ea typeface="ＭＳ Ｐゴシック" charset="0"/>
              </a:rPr>
              <a:t>log(1M) ~ 20</a:t>
            </a:r>
          </a:p>
          <a:p>
            <a:pPr lvl="1"/>
            <a:r>
              <a:rPr lang="en-US" dirty="0">
                <a:ea typeface="ＭＳ Ｐゴシック" charset="0"/>
              </a:rPr>
              <a:t>log (1B) ~ 30</a:t>
            </a:r>
          </a:p>
          <a:p>
            <a:pPr lvl="1"/>
            <a:r>
              <a:rPr lang="en-US" dirty="0">
                <a:ea typeface="ＭＳ Ｐゴシック" charset="0"/>
              </a:rPr>
              <a:t>log(all IPv4 addresses) = 32</a:t>
            </a:r>
          </a:p>
          <a:p>
            <a:pPr lvl="1"/>
            <a:r>
              <a:rPr lang="en-US" dirty="0">
                <a:ea typeface="ＭＳ Ｐゴシック" charset="0"/>
              </a:rPr>
              <a:t>log(all IPv6 addresses) = 128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Gossip: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all forms of gossip, it takes O(log(N)) rounds before about N/2 processes get the gossip</a:t>
            </a:r>
          </a:p>
          <a:p>
            <a:pPr lvl="1"/>
            <a:r>
              <a:rPr lang="en-US" dirty="0"/>
              <a:t>Why? Because that’s the fastest you can spread a message – a spanning tree with fanout (degree) of constant degree has O(log(N)) total nodes (</a:t>
            </a:r>
            <a:r>
              <a:rPr lang="en-US" dirty="0">
                <a:solidFill>
                  <a:srgbClr val="FF0000"/>
                </a:solidFill>
              </a:rPr>
              <a:t>height of tree</a:t>
            </a:r>
            <a:r>
              <a:rPr lang="en-US" dirty="0"/>
              <a:t>)</a:t>
            </a:r>
          </a:p>
          <a:p>
            <a:r>
              <a:rPr lang="en-US" dirty="0"/>
              <a:t>Thereafter, pull gossip is faster than push gossip</a:t>
            </a:r>
          </a:p>
          <a:p>
            <a:r>
              <a:rPr lang="en-US" dirty="0"/>
              <a:t>After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, round let        be the fraction of non-infected processes. Let each round have </a:t>
            </a:r>
            <a:r>
              <a:rPr lang="en-US" i="1" dirty="0"/>
              <a:t>k</a:t>
            </a:r>
            <a:r>
              <a:rPr lang="en-US" dirty="0"/>
              <a:t> pulls.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super-exponential</a:t>
            </a:r>
          </a:p>
          <a:p>
            <a:r>
              <a:rPr lang="en-US" dirty="0"/>
              <a:t>Second half of pull gossip finishes in time O(log(log(N))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330120" progId="Equation.3">
                  <p:embed/>
                </p:oleObj>
              </mc:Choice>
              <mc:Fallback>
                <p:oleObj name="Equation" r:id="rId3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" imgH="292100" progId="Equation.3">
                  <p:embed/>
                </p:oleObj>
              </mc:Choice>
              <mc:Fallback>
                <p:oleObj name="Equation" r:id="rId5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Topology-Aware Gossip</a:t>
            </a: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In subnet </a:t>
            </a:r>
            <a:r>
              <a:rPr lang="en-US" altLang="ko-KR" sz="1600" i="1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nodes, pick gossip target in your subnet with </a:t>
            </a:r>
            <a:r>
              <a:rPr lang="en-US" altLang="ko-KR" sz="1600" dirty="0">
                <a:ea typeface="굴림" charset="0"/>
                <a:cs typeface="굴림" charset="0"/>
              </a:rPr>
              <a:t>probability (1-1/</a:t>
            </a:r>
            <a:r>
              <a:rPr lang="en-US" altLang="ko-KR" sz="1600" dirty="0" err="1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38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– Push Analysis 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400" imgH="584200" progId="Equation.3">
                  <p:embed/>
                </p:oleObj>
              </mc:Choice>
              <mc:Fallback>
                <p:oleObj name="Equation" r:id="rId7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115" imgH="393529" progId="Equation.3">
                  <p:embed/>
                </p:oleObj>
              </mc:Choice>
              <mc:Fallback>
                <p:oleObj name="Equation" r:id="rId9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476" imgH="393529" progId="Equation.3">
                  <p:embed/>
                </p:oleObj>
              </mc:Choice>
              <mc:Fallback>
                <p:oleObj name="Equation" r:id="rId11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Using: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02,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00s]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79]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>
                <a:latin typeface="Times New Roman"/>
              </a:rPr>
              <a:t> Each client uploads and downloads news posts from a news 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while,</a:t>
            </a:r>
          </a:p>
          <a:p>
            <a:r>
              <a:rPr lang="en-US" altLang="en-US" dirty="0">
                <a:latin typeface="Times New Roman"/>
              </a:rPr>
              <a:t>	transmits them lazily, deletes them after a while.</a:t>
            </a: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Upstream</a:t>
            </a:r>
          </a:p>
          <a:p>
            <a:pPr algn="ctr"/>
            <a:r>
              <a:rPr lang="en-US" dirty="0"/>
              <a:t>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Downstream</a:t>
            </a:r>
          </a:p>
          <a:p>
            <a:pPr algn="ctr"/>
            <a:r>
              <a:rPr lang="en-US" dirty="0"/>
              <a:t>Server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CHECK &lt;Message IDs&gt;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238 {Give me!}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TAKETHIS &lt;Message&gt;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239 OK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problem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Tree-based multicast protocols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epidemics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Whitney-BlackSC"/>
                <a:cs typeface="Whitney-BlackSC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6096000" cy="3200400"/>
          </a:xfrm>
        </p:spPr>
        <p:txBody>
          <a:bodyPr/>
          <a:lstStyle/>
          <a:p>
            <a:r>
              <a:rPr lang="en-US" dirty="0"/>
              <a:t>MP1: Due coming Sunday 9/15, demos Monday 9/16</a:t>
            </a:r>
          </a:p>
          <a:p>
            <a:pPr lvl="1"/>
            <a:r>
              <a:rPr lang="en-US" dirty="0"/>
              <a:t>VMs distributed: see Piazza</a:t>
            </a:r>
          </a:p>
          <a:p>
            <a:pPr lvl="1"/>
            <a:r>
              <a:rPr lang="en-US" dirty="0"/>
              <a:t>Demo signup sheet: now on Piazza (sign up by Friday!)</a:t>
            </a:r>
          </a:p>
          <a:p>
            <a:pPr lvl="1"/>
            <a:r>
              <a:rPr lang="en-US" dirty="0"/>
              <a:t>Demo details: will be posted </a:t>
            </a:r>
            <a:r>
              <a:rPr lang="en-US"/>
              <a:t>tomorrow on Piazza</a:t>
            </a:r>
            <a:endParaRPr lang="en-US" dirty="0"/>
          </a:p>
          <a:p>
            <a:pPr lvl="2"/>
            <a:r>
              <a:rPr lang="en-US" dirty="0"/>
              <a:t>Make sure you print individual and total </a:t>
            </a:r>
            <a:r>
              <a:rPr lang="en-US" dirty="0" err="1"/>
              <a:t>linecounts</a:t>
            </a:r>
            <a:endParaRPr lang="en-US" dirty="0"/>
          </a:p>
          <a:p>
            <a:r>
              <a:rPr lang="en-US" dirty="0"/>
              <a:t>HW1 due soon, Thu 9/19!</a:t>
            </a:r>
          </a:p>
          <a:p>
            <a:r>
              <a:rPr lang="en-US" dirty="0"/>
              <a:t>Check Piazza often! It’s where all the announcements are at!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0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324600" y="272415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Reliability (Atomicity)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100% receipt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Speed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 Multicast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Build a spanning tree among the processes of the multicast group</a:t>
            </a:r>
          </a:p>
          <a:p>
            <a:r>
              <a:rPr lang="en-US" dirty="0"/>
              <a:t>Use spanning tree to disseminate multicasts</a:t>
            </a:r>
          </a:p>
          <a:p>
            <a:r>
              <a:rPr lang="en-US" dirty="0"/>
              <a:t>Use either acknowledgments (ACKs) or negative acknowledgements (NAKs) to repair multicasts not received</a:t>
            </a:r>
          </a:p>
          <a:p>
            <a:r>
              <a:rPr lang="en-US" dirty="0"/>
              <a:t>SRM (Scalable Reliable Multicast)</a:t>
            </a:r>
          </a:p>
          <a:p>
            <a:pPr lvl="1"/>
            <a:r>
              <a:rPr lang="en-US" dirty="0"/>
              <a:t>Uses NAKs</a:t>
            </a:r>
          </a:p>
          <a:p>
            <a:pPr lvl="1"/>
            <a:r>
              <a:rPr lang="en-US" dirty="0"/>
              <a:t>But adds random delays, and uses exponential backoff to avoid NAK storms</a:t>
            </a:r>
          </a:p>
          <a:p>
            <a:pPr lvl="1"/>
            <a:r>
              <a:rPr lang="en-US" dirty="0"/>
              <a:t>(Do you know why SRM is called a “talented” protocol?)</a:t>
            </a:r>
          </a:p>
          <a:p>
            <a:r>
              <a:rPr lang="en-US" dirty="0"/>
              <a:t>RMTP (Reliable Multicast Transport Protocol)</a:t>
            </a:r>
          </a:p>
          <a:p>
            <a:pPr lvl="1"/>
            <a:r>
              <a:rPr lang="en-US" dirty="0"/>
              <a:t>Uses ACKs</a:t>
            </a:r>
          </a:p>
          <a:p>
            <a:pPr lvl="1"/>
            <a:r>
              <a:rPr lang="en-US" dirty="0"/>
              <a:t>But ACKs only sent to designated receivers, which then re-transmit missing multicasts</a:t>
            </a:r>
          </a:p>
          <a:p>
            <a:r>
              <a:rPr lang="en-US" dirty="0"/>
              <a:t>These protocols still cause an O(N) ACK/NAK overhead [Birman99]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1282</Words>
  <Application>Microsoft Macintosh PowerPoint</Application>
  <PresentationFormat>On-screen Show (16:9)</PresentationFormat>
  <Paragraphs>223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굴림</vt:lpstr>
      <vt:lpstr>ＭＳ Ｐゴシック</vt:lpstr>
      <vt:lpstr>Akzidenz-Grotesk BQ</vt:lpstr>
      <vt:lpstr>Akzidenz-Grotesk Extended BQ</vt:lpstr>
      <vt:lpstr>Arial</vt:lpstr>
      <vt:lpstr>Calibri</vt:lpstr>
      <vt:lpstr>Times New Roman</vt:lpstr>
      <vt:lpstr>Whitney-BlackSC</vt:lpstr>
      <vt:lpstr>HPP-template</vt:lpstr>
      <vt:lpstr>Equation</vt:lpstr>
      <vt:lpstr>PowerPoint Presentation</vt:lpstr>
      <vt:lpstr>Today’s Agenda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Properties</vt:lpstr>
      <vt:lpstr>Analysis</vt:lpstr>
      <vt:lpstr>Analysis (contd.)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Answer – Push Analysis (contd.)</vt:lpstr>
      <vt:lpstr>SO,...</vt:lpstr>
      <vt:lpstr>Some implementations</vt:lpstr>
      <vt:lpstr>NNTP Inter-server Protocol</vt:lpstr>
      <vt:lpstr>Summary</vt:lpstr>
      <vt:lpstr>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118</cp:revision>
  <dcterms:created xsi:type="dcterms:W3CDTF">2012-12-19T21:49:48Z</dcterms:created>
  <dcterms:modified xsi:type="dcterms:W3CDTF">2024-09-10T16:33:40Z</dcterms:modified>
</cp:coreProperties>
</file>