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45" r:id="rId2"/>
    <p:sldId id="307" r:id="rId3"/>
    <p:sldId id="309" r:id="rId4"/>
    <p:sldId id="326" r:id="rId5"/>
    <p:sldId id="311" r:id="rId6"/>
    <p:sldId id="312" r:id="rId7"/>
    <p:sldId id="313" r:id="rId8"/>
    <p:sldId id="314" r:id="rId9"/>
    <p:sldId id="337" r:id="rId10"/>
    <p:sldId id="315" r:id="rId11"/>
    <p:sldId id="328" r:id="rId12"/>
    <p:sldId id="329" r:id="rId13"/>
    <p:sldId id="338" r:id="rId14"/>
    <p:sldId id="330" r:id="rId15"/>
    <p:sldId id="331" r:id="rId16"/>
    <p:sldId id="333" r:id="rId17"/>
    <p:sldId id="343" r:id="rId18"/>
    <p:sldId id="334" r:id="rId19"/>
    <p:sldId id="340" r:id="rId20"/>
    <p:sldId id="341" r:id="rId21"/>
    <p:sldId id="342" r:id="rId22"/>
    <p:sldId id="336" r:id="rId23"/>
    <p:sldId id="316" r:id="rId24"/>
    <p:sldId id="317" r:id="rId25"/>
    <p:sldId id="318" r:id="rId26"/>
    <p:sldId id="344" r:id="rId27"/>
    <p:sldId id="319" r:id="rId28"/>
    <p:sldId id="320" r:id="rId29"/>
    <p:sldId id="347" r:id="rId30"/>
  </p:sldIdLst>
  <p:sldSz cx="9144000" cy="5143500" type="screen16x9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5" autoAdjust="0"/>
    <p:restoredTop sz="80645" autoAdjust="0"/>
  </p:normalViewPr>
  <p:slideViewPr>
    <p:cSldViewPr>
      <p:cViewPr varScale="1">
        <p:scale>
          <a:sx n="84" d="100"/>
          <a:sy n="84" d="100"/>
        </p:scale>
        <p:origin x="1733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656"/>
    </p:cViewPr>
  </p:sorterViewPr>
  <p:notesViewPr>
    <p:cSldViewPr>
      <p:cViewPr varScale="1">
        <p:scale>
          <a:sx n="59" d="100"/>
          <a:sy n="59" d="100"/>
        </p:scale>
        <p:origin x="-702" y="-6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F838903B-FFD3-A94C-ADCA-8CEDF1C467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0F703CBE-5FDC-4D49-BAC0-821BAC060D8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6" name="Rectangle 4">
            <a:extLst>
              <a:ext uri="{FF2B5EF4-FFF2-40B4-BE49-F238E27FC236}">
                <a16:creationId xmlns:a16="http://schemas.microsoft.com/office/drawing/2014/main" id="{7F8DDDBD-E206-5E49-856C-C622476EEC0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>
            <a:extLst>
              <a:ext uri="{FF2B5EF4-FFF2-40B4-BE49-F238E27FC236}">
                <a16:creationId xmlns:a16="http://schemas.microsoft.com/office/drawing/2014/main" id="{EDBDC59E-28B1-FF40-B354-0C957FF2BC8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fld id="{AE016DE5-B17D-4B4F-B3B8-46C8DC49FB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F1F5D4A-3487-8B41-AB06-8229C0F862F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E3D5B8B-F276-8345-B2DC-C9977903795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1DE34C2C-A769-2F7C-866A-D3E1D4007BF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61A48E05-8311-A741-818A-6B4182E3254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1BE2C1FA-53A0-5645-B232-80DB753869F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E57028C5-D4DA-3142-A945-BF84EEC995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/>
            </a:lvl1pPr>
          </a:lstStyle>
          <a:p>
            <a:fld id="{7D12C351-0D7F-1644-9F09-3113BBCC7C3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EBE00DCB-F3DB-757A-9A57-476704CC8E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2388" cy="3600450"/>
          </a:xfrm>
          <a:ln/>
        </p:spPr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54ECDA37-BD7D-B760-8349-E3A6FF9CA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>
            <a:extLst>
              <a:ext uri="{FF2B5EF4-FFF2-40B4-BE49-F238E27FC236}">
                <a16:creationId xmlns:a16="http://schemas.microsoft.com/office/drawing/2014/main" id="{4DFE75EA-1390-8A2B-D3E6-674D01A04D2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8" name="Notes Placeholder 2">
            <a:extLst>
              <a:ext uri="{FF2B5EF4-FFF2-40B4-BE49-F238E27FC236}">
                <a16:creationId xmlns:a16="http://schemas.microsoft.com/office/drawing/2014/main" id="{F55A404F-FBA0-0E32-BF65-76747597A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i="0">
                <a:solidFill>
                  <a:srgbClr val="BDC1C6"/>
                </a:solidFill>
                <a:effectLst/>
                <a:latin typeface="Roboto" panose="020F0502020204030204" pitchFamily="34" charset="0"/>
              </a:rPr>
              <a:t>Since 2015, NIST recommends a minimum of </a:t>
            </a:r>
            <a:r>
              <a:rPr lang="en-US" b="1" i="0">
                <a:solidFill>
                  <a:srgbClr val="BDC1C6"/>
                </a:solidFill>
                <a:effectLst/>
                <a:latin typeface="Roboto" panose="02000000000000000000" pitchFamily="2" charset="0"/>
              </a:rPr>
              <a:t>2048-bit</a:t>
            </a:r>
            <a:r>
              <a:rPr lang="en-US" b="0" i="0">
                <a:solidFill>
                  <a:srgbClr val="BDC1C6"/>
                </a:solidFill>
                <a:effectLst/>
                <a:latin typeface="Roboto" panose="02000000000000000000" pitchFamily="2" charset="0"/>
              </a:rPr>
              <a:t> keys for RSA, an update to the widely-accepted recommendation of a 1024-bit minimum since at least 2002.</a:t>
            </a:r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4819" name="Slide Number Placeholder 3">
            <a:extLst>
              <a:ext uri="{FF2B5EF4-FFF2-40B4-BE49-F238E27FC236}">
                <a16:creationId xmlns:a16="http://schemas.microsoft.com/office/drawing/2014/main" id="{BD513E6B-595C-812C-E9BD-CDA2B68BC7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9D21531-98FF-7148-A6B9-CC12D3F1E8C7}" type="slidenum">
              <a:rPr lang="en-US" altLang="en-US" sz="1300"/>
              <a:pPr>
                <a:spcBef>
                  <a:spcPct val="0"/>
                </a:spcBef>
              </a:pPr>
              <a:t>10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id="{EE1FB433-6A92-393A-4621-88E706B84D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id="{7C2123D9-4B76-D90E-68DE-3F291FCC0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27473C7E-C322-0253-EAF0-143241DC01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5E3C409-239C-2C41-BCC7-2F7FD08860B0}" type="slidenum">
              <a:rPr lang="en-US" altLang="en-US" sz="1300"/>
              <a:pPr>
                <a:spcBef>
                  <a:spcPct val="0"/>
                </a:spcBef>
              </a:pPr>
              <a:t>11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>
            <a:extLst>
              <a:ext uri="{FF2B5EF4-FFF2-40B4-BE49-F238E27FC236}">
                <a16:creationId xmlns:a16="http://schemas.microsoft.com/office/drawing/2014/main" id="{72EDAC53-960C-1389-D8B8-94B01DF852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>
            <a:extLst>
              <a:ext uri="{FF2B5EF4-FFF2-40B4-BE49-F238E27FC236}">
                <a16:creationId xmlns:a16="http://schemas.microsoft.com/office/drawing/2014/main" id="{344D431B-DD36-C3BB-F7F5-580422A3D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DES not secure</a:t>
            </a:r>
            <a:endParaRPr lang="en-US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There was triple DES -- attack</a:t>
            </a:r>
            <a:endParaRPr lang="en-US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AES - </a:t>
            </a:r>
            <a:r>
              <a:rPr lang="en-US" sz="1800" b="1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Advanced Encryption Standard</a:t>
            </a:r>
            <a:r>
              <a:rPr lang="en-US" sz="18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AES-256 encryption is extremely secure</a:t>
            </a:r>
            <a:endParaRPr lang="en-US" b="0" dirty="0">
              <a:effectLst/>
            </a:endParaRPr>
          </a:p>
          <a:p>
            <a:br>
              <a:rPr lang="en-US" dirty="0"/>
            </a:br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212BA206-107A-2FE9-6672-D01E7DE36A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133E488-AEEC-9446-B0C1-FC1AF6D53B60}" type="slidenum">
              <a:rPr lang="en-US" altLang="en-US" sz="1300"/>
              <a:pPr>
                <a:spcBef>
                  <a:spcPct val="0"/>
                </a:spcBef>
              </a:pPr>
              <a:t>12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>
            <a:extLst>
              <a:ext uri="{FF2B5EF4-FFF2-40B4-BE49-F238E27FC236}">
                <a16:creationId xmlns:a16="http://schemas.microsoft.com/office/drawing/2014/main" id="{CB026A6A-3D67-4912-73EC-F705D3F123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2" name="Notes Placeholder 2">
            <a:extLst>
              <a:ext uri="{FF2B5EF4-FFF2-40B4-BE49-F238E27FC236}">
                <a16:creationId xmlns:a16="http://schemas.microsoft.com/office/drawing/2014/main" id="{778FCF40-DD8E-23EA-4E25-E539858DF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Public-private key pairs generated based on prime number arithmetic.</a:t>
            </a:r>
          </a:p>
          <a:p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r>
              <a:rPr lang="en-US" b="0" i="0" dirty="0">
                <a:solidFill>
                  <a:srgbClr val="BDC1C6"/>
                </a:solidFill>
                <a:effectLst/>
                <a:latin typeface="Roboto" panose="020F0502020204030204" pitchFamily="34" charset="0"/>
              </a:rPr>
              <a:t>Since 2015, NIST recommends a minimum of </a:t>
            </a:r>
            <a:r>
              <a:rPr lang="en-US" b="1" i="0" dirty="0">
                <a:solidFill>
                  <a:srgbClr val="BDC1C6"/>
                </a:solidFill>
                <a:effectLst/>
                <a:latin typeface="Roboto" panose="02000000000000000000" pitchFamily="2" charset="0"/>
              </a:rPr>
              <a:t>2048-bit</a:t>
            </a:r>
            <a:r>
              <a:rPr lang="en-US" b="0" i="0" dirty="0">
                <a:solidFill>
                  <a:srgbClr val="BDC1C6"/>
                </a:solidFill>
                <a:effectLst/>
                <a:latin typeface="Roboto" panose="02000000000000000000" pitchFamily="2" charset="0"/>
              </a:rPr>
              <a:t> keys for RSA, an update to the widely-accepted recommendation of a 1024-bit minimum since at least 2002.</a:t>
            </a:r>
            <a:endParaRPr lang="en-US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39A76FB9-B3C3-3F2F-E6FE-F6B3FD211F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67EE8FC-ED73-E848-A191-88BE16151216}" type="slidenum">
              <a:rPr lang="en-US" altLang="en-US" sz="1300"/>
              <a:pPr>
                <a:spcBef>
                  <a:spcPct val="0"/>
                </a:spcBef>
              </a:pPr>
              <a:t>13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>
            <a:extLst>
              <a:ext uri="{FF2B5EF4-FFF2-40B4-BE49-F238E27FC236}">
                <a16:creationId xmlns:a16="http://schemas.microsoft.com/office/drawing/2014/main" id="{DDDE352B-6DB1-5DA7-3996-F40E8D8990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Notes Placeholder 2">
            <a:extLst>
              <a:ext uri="{FF2B5EF4-FFF2-40B4-BE49-F238E27FC236}">
                <a16:creationId xmlns:a16="http://schemas.microsoft.com/office/drawing/2014/main" id="{9237DA4A-EA5E-1D12-BD69-107D5CF8E9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78CA04A2-F852-F828-5AF2-2041B41453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4F55508-9B90-D349-A076-2A5183A7E9C2}" type="slidenum">
              <a:rPr lang="en-US" altLang="en-US" sz="1300"/>
              <a:pPr>
                <a:spcBef>
                  <a:spcPct val="0"/>
                </a:spcBef>
              </a:pPr>
              <a:t>14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>
            <a:extLst>
              <a:ext uri="{FF2B5EF4-FFF2-40B4-BE49-F238E27FC236}">
                <a16:creationId xmlns:a16="http://schemas.microsoft.com/office/drawing/2014/main" id="{E6AD1888-1E33-5C89-2701-DB1529641A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8" name="Notes Placeholder 2">
            <a:extLst>
              <a:ext uri="{FF2B5EF4-FFF2-40B4-BE49-F238E27FC236}">
                <a16:creationId xmlns:a16="http://schemas.microsoft.com/office/drawing/2014/main" id="{6F239FDC-7272-5DD4-C17A-E0A4B79F3C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3928D50A-938A-1DC1-F8E6-FEE9ADA426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4E0CB8F-0A0E-FA4C-8460-159E7277F27F}" type="slidenum">
              <a:rPr lang="en-US" altLang="en-US" sz="1300"/>
              <a:pPr>
                <a:spcBef>
                  <a:spcPct val="0"/>
                </a:spcBef>
              </a:pPr>
              <a:t>15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>
            <a:extLst>
              <a:ext uri="{FF2B5EF4-FFF2-40B4-BE49-F238E27FC236}">
                <a16:creationId xmlns:a16="http://schemas.microsoft.com/office/drawing/2014/main" id="{3DD29651-3F66-C2FA-36B6-FB9CE6CD61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6" name="Notes Placeholder 2">
            <a:extLst>
              <a:ext uri="{FF2B5EF4-FFF2-40B4-BE49-F238E27FC236}">
                <a16:creationId xmlns:a16="http://schemas.microsoft.com/office/drawing/2014/main" id="{23021C31-AD7F-9D0B-C810-FFAE4988B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867A078D-A775-B51B-5328-F76B86C241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BACE41D-C092-1A4E-92A1-0E92A3EFFEEB}" type="slidenum">
              <a:rPr lang="en-US" altLang="en-US" sz="1300"/>
              <a:pPr>
                <a:spcBef>
                  <a:spcPct val="0"/>
                </a:spcBef>
              </a:pPr>
              <a:t>16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>
            <a:extLst>
              <a:ext uri="{FF2B5EF4-FFF2-40B4-BE49-F238E27FC236}">
                <a16:creationId xmlns:a16="http://schemas.microsoft.com/office/drawing/2014/main" id="{1C3E5E05-A266-FA2C-118E-69DE946095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Notes Placeholder 2">
            <a:extLst>
              <a:ext uri="{FF2B5EF4-FFF2-40B4-BE49-F238E27FC236}">
                <a16:creationId xmlns:a16="http://schemas.microsoft.com/office/drawing/2014/main" id="{BF1FA675-9C91-2DEB-79E9-58C3828C5D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49155" name="Slide Number Placeholder 3">
            <a:extLst>
              <a:ext uri="{FF2B5EF4-FFF2-40B4-BE49-F238E27FC236}">
                <a16:creationId xmlns:a16="http://schemas.microsoft.com/office/drawing/2014/main" id="{FF5AA2B6-1BA1-3D92-8F0C-BBBFFF59D8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40C19B7-F297-2941-BD92-890867F6F784}" type="slidenum">
              <a:rPr lang="en-US" altLang="en-US" sz="1300"/>
              <a:pPr>
                <a:spcBef>
                  <a:spcPct val="0"/>
                </a:spcBef>
              </a:pPr>
              <a:t>17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>
            <a:extLst>
              <a:ext uri="{FF2B5EF4-FFF2-40B4-BE49-F238E27FC236}">
                <a16:creationId xmlns:a16="http://schemas.microsoft.com/office/drawing/2014/main" id="{5008BECF-C89A-2125-7B53-73C40FE14C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Notes Placeholder 2">
            <a:extLst>
              <a:ext uri="{FF2B5EF4-FFF2-40B4-BE49-F238E27FC236}">
                <a16:creationId xmlns:a16="http://schemas.microsoft.com/office/drawing/2014/main" id="{44B359EE-4CED-A952-F972-8096BED3E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51203" name="Slide Number Placeholder 3">
            <a:extLst>
              <a:ext uri="{FF2B5EF4-FFF2-40B4-BE49-F238E27FC236}">
                <a16:creationId xmlns:a16="http://schemas.microsoft.com/office/drawing/2014/main" id="{79A3A5B4-B9CB-88F2-1A3B-7A280D2435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FE75084-B602-5F47-AE19-6E3FF96522B1}" type="slidenum">
              <a:rPr lang="en-US" altLang="en-US" sz="1300"/>
              <a:pPr>
                <a:spcBef>
                  <a:spcPct val="0"/>
                </a:spcBef>
              </a:pPr>
              <a:t>18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>
            <a:extLst>
              <a:ext uri="{FF2B5EF4-FFF2-40B4-BE49-F238E27FC236}">
                <a16:creationId xmlns:a16="http://schemas.microsoft.com/office/drawing/2014/main" id="{D8A63DBF-C331-07D9-FC75-9F8C45E863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0" name="Notes Placeholder 2">
            <a:extLst>
              <a:ext uri="{FF2B5EF4-FFF2-40B4-BE49-F238E27FC236}">
                <a16:creationId xmlns:a16="http://schemas.microsoft.com/office/drawing/2014/main" id="{55604419-89B4-5DDD-479A-BF1B9EF9C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53251" name="Slide Number Placeholder 3">
            <a:extLst>
              <a:ext uri="{FF2B5EF4-FFF2-40B4-BE49-F238E27FC236}">
                <a16:creationId xmlns:a16="http://schemas.microsoft.com/office/drawing/2014/main" id="{6830A9F8-927F-102A-8EBB-70CAC0225A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8B29E82-B361-6F4B-AD84-5AE98A365A47}" type="slidenum">
              <a:rPr lang="en-US" altLang="en-US" sz="1300"/>
              <a:pPr>
                <a:spcBef>
                  <a:spcPct val="0"/>
                </a:spcBef>
              </a:pPr>
              <a:t>19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>
            <a:extLst>
              <a:ext uri="{FF2B5EF4-FFF2-40B4-BE49-F238E27FC236}">
                <a16:creationId xmlns:a16="http://schemas.microsoft.com/office/drawing/2014/main" id="{71853421-E04D-24FA-70EC-63062290D0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>
            <a:extLst>
              <a:ext uri="{FF2B5EF4-FFF2-40B4-BE49-F238E27FC236}">
                <a16:creationId xmlns:a16="http://schemas.microsoft.com/office/drawing/2014/main" id="{D35B5C30-36B6-1BA9-ADB0-0E51EDCB9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2E4A1B39-F150-D2C7-A081-C94DAE885B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BA11028-2B5E-5F47-AA02-E82702A4DDFA}" type="slidenum">
              <a:rPr lang="en-US" altLang="en-US" sz="130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Image Placeholder 1">
            <a:extLst>
              <a:ext uri="{FF2B5EF4-FFF2-40B4-BE49-F238E27FC236}">
                <a16:creationId xmlns:a16="http://schemas.microsoft.com/office/drawing/2014/main" id="{D3042429-B6BA-FD47-D714-06C858FD4A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Notes Placeholder 2">
            <a:extLst>
              <a:ext uri="{FF2B5EF4-FFF2-40B4-BE49-F238E27FC236}">
                <a16:creationId xmlns:a16="http://schemas.microsoft.com/office/drawing/2014/main" id="{6A118FC7-ADD4-5CF1-2FFD-1AE9D676E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Replay attack not possible on original protocol (5 </a:t>
            </a:r>
            <a:r>
              <a:rPr lang="en-US" altLang="en-US" dirty="0" err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msgs</a:t>
            </a:r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) because Bob accepts A’s new nonce only after receive KAB(RB)</a:t>
            </a:r>
          </a:p>
        </p:txBody>
      </p:sp>
      <p:sp>
        <p:nvSpPr>
          <p:cNvPr id="55299" name="Slide Number Placeholder 3">
            <a:extLst>
              <a:ext uri="{FF2B5EF4-FFF2-40B4-BE49-F238E27FC236}">
                <a16:creationId xmlns:a16="http://schemas.microsoft.com/office/drawing/2014/main" id="{C6A6A3C6-2B22-81FA-D133-410277145C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5EB3841-678A-8D4B-9125-001D2DA7733F}" type="slidenum">
              <a:rPr lang="en-US" altLang="en-US" sz="1300"/>
              <a:pPr>
                <a:spcBef>
                  <a:spcPct val="0"/>
                </a:spcBef>
              </a:pPr>
              <a:t>20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>
            <a:extLst>
              <a:ext uri="{FF2B5EF4-FFF2-40B4-BE49-F238E27FC236}">
                <a16:creationId xmlns:a16="http://schemas.microsoft.com/office/drawing/2014/main" id="{5ADE1222-874F-138E-FCA6-9EB7BE8200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Notes Placeholder 2">
            <a:extLst>
              <a:ext uri="{FF2B5EF4-FFF2-40B4-BE49-F238E27FC236}">
                <a16:creationId xmlns:a16="http://schemas.microsoft.com/office/drawing/2014/main" id="{DB041AC2-BEB0-588E-1439-5C0215BC1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57347" name="Slide Number Placeholder 3">
            <a:extLst>
              <a:ext uri="{FF2B5EF4-FFF2-40B4-BE49-F238E27FC236}">
                <a16:creationId xmlns:a16="http://schemas.microsoft.com/office/drawing/2014/main" id="{BD6636A4-42E2-74C6-2534-677C5493DD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5638AFE-B18A-054E-9FB3-37ECBB7CA200}" type="slidenum">
              <a:rPr lang="en-US" altLang="en-US" sz="1300"/>
              <a:pPr>
                <a:spcBef>
                  <a:spcPct val="0"/>
                </a:spcBef>
              </a:pPr>
              <a:t>21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Image Placeholder 1">
            <a:extLst>
              <a:ext uri="{FF2B5EF4-FFF2-40B4-BE49-F238E27FC236}">
                <a16:creationId xmlns:a16="http://schemas.microsoft.com/office/drawing/2014/main" id="{6F56BDC9-D754-A6FF-3974-08D0DC7474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4" name="Notes Placeholder 2">
            <a:extLst>
              <a:ext uri="{FF2B5EF4-FFF2-40B4-BE49-F238E27FC236}">
                <a16:creationId xmlns:a16="http://schemas.microsoft.com/office/drawing/2014/main" id="{9FF58F02-E720-A792-DABA-CE832C16B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59395" name="Slide Number Placeholder 3">
            <a:extLst>
              <a:ext uri="{FF2B5EF4-FFF2-40B4-BE49-F238E27FC236}">
                <a16:creationId xmlns:a16="http://schemas.microsoft.com/office/drawing/2014/main" id="{F0E7C713-4162-C159-486D-DD513C8F9C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AECA55-ACEA-9141-9DE3-361534BB15AA}" type="slidenum">
              <a:rPr lang="en-US" altLang="en-US" sz="1300"/>
              <a:pPr>
                <a:spcBef>
                  <a:spcPct val="0"/>
                </a:spcBef>
              </a:pPr>
              <a:t>22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Image Placeholder 1">
            <a:extLst>
              <a:ext uri="{FF2B5EF4-FFF2-40B4-BE49-F238E27FC236}">
                <a16:creationId xmlns:a16="http://schemas.microsoft.com/office/drawing/2014/main" id="{538CD598-F3D1-51CA-4C03-20804C261D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Notes Placeholder 2">
            <a:extLst>
              <a:ext uri="{FF2B5EF4-FFF2-40B4-BE49-F238E27FC236}">
                <a16:creationId xmlns:a16="http://schemas.microsoft.com/office/drawing/2014/main" id="{1CCF1AFC-6C29-85F9-4123-7EC79C3C2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61443" name="Slide Number Placeholder 3">
            <a:extLst>
              <a:ext uri="{FF2B5EF4-FFF2-40B4-BE49-F238E27FC236}">
                <a16:creationId xmlns:a16="http://schemas.microsoft.com/office/drawing/2014/main" id="{3A43775B-7A70-29BE-1EB1-87D4358D15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4083AEA-1BF6-C44E-9704-4828ACA0F203}" type="slidenum">
              <a:rPr lang="en-US" altLang="en-US" sz="1300"/>
              <a:pPr>
                <a:spcBef>
                  <a:spcPct val="0"/>
                </a:spcBef>
              </a:pPr>
              <a:t>23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>
            <a:extLst>
              <a:ext uri="{FF2B5EF4-FFF2-40B4-BE49-F238E27FC236}">
                <a16:creationId xmlns:a16="http://schemas.microsoft.com/office/drawing/2014/main" id="{31DA3B5C-804B-7ABE-E069-464FEB3B49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Notes Placeholder 2">
            <a:extLst>
              <a:ext uri="{FF2B5EF4-FFF2-40B4-BE49-F238E27FC236}">
                <a16:creationId xmlns:a16="http://schemas.microsoft.com/office/drawing/2014/main" id="{70BFB28B-7A61-EAD9-F9BF-BE30F1243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63491" name="Slide Number Placeholder 3">
            <a:extLst>
              <a:ext uri="{FF2B5EF4-FFF2-40B4-BE49-F238E27FC236}">
                <a16:creationId xmlns:a16="http://schemas.microsoft.com/office/drawing/2014/main" id="{31B39772-382E-6529-C694-5C3022B074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796BB0D-EC59-464C-A696-55F600B4D4FE}" type="slidenum">
              <a:rPr lang="en-US" altLang="en-US" sz="1300"/>
              <a:pPr>
                <a:spcBef>
                  <a:spcPct val="0"/>
                </a:spcBef>
              </a:pPr>
              <a:t>24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>
            <a:extLst>
              <a:ext uri="{FF2B5EF4-FFF2-40B4-BE49-F238E27FC236}">
                <a16:creationId xmlns:a16="http://schemas.microsoft.com/office/drawing/2014/main" id="{763A44A8-10DE-0327-EB25-D21B027796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8" name="Notes Placeholder 2">
            <a:extLst>
              <a:ext uri="{FF2B5EF4-FFF2-40B4-BE49-F238E27FC236}">
                <a16:creationId xmlns:a16="http://schemas.microsoft.com/office/drawing/2014/main" id="{F291F5D4-F688-2D12-3626-F4A563677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65539" name="Slide Number Placeholder 3">
            <a:extLst>
              <a:ext uri="{FF2B5EF4-FFF2-40B4-BE49-F238E27FC236}">
                <a16:creationId xmlns:a16="http://schemas.microsoft.com/office/drawing/2014/main" id="{8B4F4C4A-F5F2-9404-74B5-4C450E4F8A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3B8F85B-18FC-0548-87AC-FD75FDD6BCAD}" type="slidenum">
              <a:rPr lang="en-US" altLang="en-US" sz="1300"/>
              <a:pPr>
                <a:spcBef>
                  <a:spcPct val="0"/>
                </a:spcBef>
              </a:pPr>
              <a:t>25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Image Placeholder 1">
            <a:extLst>
              <a:ext uri="{FF2B5EF4-FFF2-40B4-BE49-F238E27FC236}">
                <a16:creationId xmlns:a16="http://schemas.microsoft.com/office/drawing/2014/main" id="{073A87EE-61F0-1C8D-6D23-9961F6D6BF7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6" name="Notes Placeholder 2">
            <a:extLst>
              <a:ext uri="{FF2B5EF4-FFF2-40B4-BE49-F238E27FC236}">
                <a16:creationId xmlns:a16="http://schemas.microsoft.com/office/drawing/2014/main" id="{AF1831EB-FFAD-F021-1575-C5FD31896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67587" name="Slide Number Placeholder 3">
            <a:extLst>
              <a:ext uri="{FF2B5EF4-FFF2-40B4-BE49-F238E27FC236}">
                <a16:creationId xmlns:a16="http://schemas.microsoft.com/office/drawing/2014/main" id="{0E14BF58-3352-AD20-D695-9F730585F2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FB3A8A4-D3C5-F847-944B-EFB8F3C161A7}" type="slidenum">
              <a:rPr lang="en-US" altLang="en-US" sz="1300"/>
              <a:pPr>
                <a:spcBef>
                  <a:spcPct val="0"/>
                </a:spcBef>
              </a:pPr>
              <a:t>26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Image Placeholder 1">
            <a:extLst>
              <a:ext uri="{FF2B5EF4-FFF2-40B4-BE49-F238E27FC236}">
                <a16:creationId xmlns:a16="http://schemas.microsoft.com/office/drawing/2014/main" id="{8E064003-2818-3760-136D-4FE05920C8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4" name="Notes Placeholder 2">
            <a:extLst>
              <a:ext uri="{FF2B5EF4-FFF2-40B4-BE49-F238E27FC236}">
                <a16:creationId xmlns:a16="http://schemas.microsoft.com/office/drawing/2014/main" id="{5E7B585B-EB30-DC50-AE39-FE85E0C4A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69635" name="Slide Number Placeholder 3">
            <a:extLst>
              <a:ext uri="{FF2B5EF4-FFF2-40B4-BE49-F238E27FC236}">
                <a16:creationId xmlns:a16="http://schemas.microsoft.com/office/drawing/2014/main" id="{9EAD8925-7826-3529-9CF8-AA89C2DF64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86508C4-CCE0-774D-B732-0BC5C8BC81E8}" type="slidenum">
              <a:rPr lang="en-US" altLang="en-US" sz="1300"/>
              <a:pPr>
                <a:spcBef>
                  <a:spcPct val="0"/>
                </a:spcBef>
              </a:pPr>
              <a:t>27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>
            <a:extLst>
              <a:ext uri="{FF2B5EF4-FFF2-40B4-BE49-F238E27FC236}">
                <a16:creationId xmlns:a16="http://schemas.microsoft.com/office/drawing/2014/main" id="{B8C663BD-1F72-986C-0FF8-1387C35261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2" name="Notes Placeholder 2">
            <a:extLst>
              <a:ext uri="{FF2B5EF4-FFF2-40B4-BE49-F238E27FC236}">
                <a16:creationId xmlns:a16="http://schemas.microsoft.com/office/drawing/2014/main" id="{71FF032C-D3AE-ABA4-F1FD-B31FAAEBF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71683" name="Slide Number Placeholder 3">
            <a:extLst>
              <a:ext uri="{FF2B5EF4-FFF2-40B4-BE49-F238E27FC236}">
                <a16:creationId xmlns:a16="http://schemas.microsoft.com/office/drawing/2014/main" id="{34A36C77-F68D-A7C4-1DF6-0AE40FCD0B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CE0AEFF-034F-C949-84AD-7E8E58DA0845}" type="slidenum">
              <a:rPr lang="en-US" altLang="en-US" sz="1300"/>
              <a:pPr>
                <a:spcBef>
                  <a:spcPct val="0"/>
                </a:spcBef>
              </a:pPr>
              <a:t>28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>
            <a:extLst>
              <a:ext uri="{FF2B5EF4-FFF2-40B4-BE49-F238E27FC236}">
                <a16:creationId xmlns:a16="http://schemas.microsoft.com/office/drawing/2014/main" id="{241547F4-B99A-8FBE-B7E7-CA250D133F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Notes Placeholder 2">
            <a:extLst>
              <a:ext uri="{FF2B5EF4-FFF2-40B4-BE49-F238E27FC236}">
                <a16:creationId xmlns:a16="http://schemas.microsoft.com/office/drawing/2014/main" id="{805E2C25-D830-BF25-811C-C7188785D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73731" name="Slide Number Placeholder 3">
            <a:extLst>
              <a:ext uri="{FF2B5EF4-FFF2-40B4-BE49-F238E27FC236}">
                <a16:creationId xmlns:a16="http://schemas.microsoft.com/office/drawing/2014/main" id="{3ED2A58E-62F4-9BCE-B7CC-60F70E3586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81D57DB-4EEE-C846-B4AF-5AA8D2AC9E25}" type="slidenum">
              <a:rPr lang="en-US" altLang="en-US" sz="1300"/>
              <a:pPr>
                <a:spcBef>
                  <a:spcPct val="0"/>
                </a:spcBef>
              </a:pPr>
              <a:t>29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>
            <a:extLst>
              <a:ext uri="{FF2B5EF4-FFF2-40B4-BE49-F238E27FC236}">
                <a16:creationId xmlns:a16="http://schemas.microsoft.com/office/drawing/2014/main" id="{D05EF7A1-B5B1-DE38-9DCA-EE9148C458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Notes Placeholder 2">
            <a:extLst>
              <a:ext uri="{FF2B5EF4-FFF2-40B4-BE49-F238E27FC236}">
                <a16:creationId xmlns:a16="http://schemas.microsoft.com/office/drawing/2014/main" id="{8505C46A-1CC2-BB00-27EC-6A2FA2CCF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CE88B3EF-C53B-E891-5097-EA58A7DACE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081F70C-29DF-8E4E-86A5-B9E735135A30}" type="slidenum">
              <a:rPr lang="en-US" altLang="en-US" sz="130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>
            <a:extLst>
              <a:ext uri="{FF2B5EF4-FFF2-40B4-BE49-F238E27FC236}">
                <a16:creationId xmlns:a16="http://schemas.microsoft.com/office/drawing/2014/main" id="{076ABE53-7BB4-B748-2BEC-F0D3F4F907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9D91AE35-1337-5541-7807-2D8578BF1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AB0271BB-3EED-E3CE-60CE-324A3C5280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F24E0A9-3A48-5B44-B039-0A7DEC812D8C}" type="slidenum">
              <a:rPr lang="en-US" altLang="en-US" sz="1300"/>
              <a:pPr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>
            <a:extLst>
              <a:ext uri="{FF2B5EF4-FFF2-40B4-BE49-F238E27FC236}">
                <a16:creationId xmlns:a16="http://schemas.microsoft.com/office/drawing/2014/main" id="{0F290D84-9E8C-93C5-B947-83C5AB598C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Notes Placeholder 2">
            <a:extLst>
              <a:ext uri="{FF2B5EF4-FFF2-40B4-BE49-F238E27FC236}">
                <a16:creationId xmlns:a16="http://schemas.microsoft.com/office/drawing/2014/main" id="{B7066EC1-3638-66D4-6800-7A8ACB39CD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Policy: I want to go home after class</a:t>
            </a:r>
          </a:p>
          <a:p>
            <a:r>
              <a:rPr lang="en-US" altLang="en-US" dirty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Mechanism: Either take the bus, or walk.</a:t>
            </a: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EAE36537-49E0-E616-3361-6F820F7690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DADB03D-2DB9-0641-9403-258D1E4E6C6E}" type="slidenum">
              <a:rPr lang="en-US" altLang="en-US" sz="1300"/>
              <a:pPr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>
            <a:extLst>
              <a:ext uri="{FF2B5EF4-FFF2-40B4-BE49-F238E27FC236}">
                <a16:creationId xmlns:a16="http://schemas.microsoft.com/office/drawing/2014/main" id="{5ED49C79-A601-B2BB-D706-5D7F56BEFD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>
            <a:extLst>
              <a:ext uri="{FF2B5EF4-FFF2-40B4-BE49-F238E27FC236}">
                <a16:creationId xmlns:a16="http://schemas.microsoft.com/office/drawing/2014/main" id="{6F1F30E2-E5C7-150C-0F76-6C4252659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F387581F-E9A3-A5DC-0F56-8280A9A08A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A05A313-9747-DB42-92AD-A0904C78E55E}" type="slidenum">
              <a:rPr lang="en-US" altLang="en-US" sz="1300"/>
              <a:pPr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>
            <a:extLst>
              <a:ext uri="{FF2B5EF4-FFF2-40B4-BE49-F238E27FC236}">
                <a16:creationId xmlns:a16="http://schemas.microsoft.com/office/drawing/2014/main" id="{953B7D00-6DCF-5CB8-5B2A-17DA7D43A9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4" name="Notes Placeholder 2">
            <a:extLst>
              <a:ext uri="{FF2B5EF4-FFF2-40B4-BE49-F238E27FC236}">
                <a16:creationId xmlns:a16="http://schemas.microsoft.com/office/drawing/2014/main" id="{F4C2C85F-782B-1AB3-1C90-8DDF77B0C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E9DA4F5C-76AE-E74A-818E-49D4566DEB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8BE5AE1-8200-794F-AC07-D8D54422EEDB}" type="slidenum">
              <a:rPr lang="en-US" altLang="en-US" sz="1300"/>
              <a:pPr>
                <a:spcBef>
                  <a:spcPct val="0"/>
                </a:spcBef>
              </a:pPr>
              <a:t>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>
            <a:extLst>
              <a:ext uri="{FF2B5EF4-FFF2-40B4-BE49-F238E27FC236}">
                <a16:creationId xmlns:a16="http://schemas.microsoft.com/office/drawing/2014/main" id="{6A7E1C95-AB0F-0B67-B67F-E856C474B5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Notes Placeholder 2">
            <a:extLst>
              <a:ext uri="{FF2B5EF4-FFF2-40B4-BE49-F238E27FC236}">
                <a16:creationId xmlns:a16="http://schemas.microsoft.com/office/drawing/2014/main" id="{5A1DDCD2-8A04-EDEC-1B03-7030ECF2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755D4496-C870-7668-CC4E-A286305111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BF51101-2270-AB48-8E82-6A1904EFECB1}" type="slidenum">
              <a:rPr lang="en-US" altLang="en-US" sz="1300"/>
              <a:pPr>
                <a:spcBef>
                  <a:spcPct val="0"/>
                </a:spcBef>
              </a:pPr>
              <a:t>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>
            <a:extLst>
              <a:ext uri="{FF2B5EF4-FFF2-40B4-BE49-F238E27FC236}">
                <a16:creationId xmlns:a16="http://schemas.microsoft.com/office/drawing/2014/main" id="{9D1C08CD-CF81-8DA4-7FF8-7C83C307D8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>
            <a:extLst>
              <a:ext uri="{FF2B5EF4-FFF2-40B4-BE49-F238E27FC236}">
                <a16:creationId xmlns:a16="http://schemas.microsoft.com/office/drawing/2014/main" id="{1587C1B4-B653-A726-A03E-E202DFD6C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8F4C85E6-5924-0BF3-E909-E4958AD4CE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25722C2-4D2C-5843-BEDB-9DB523E7F9D8}" type="slidenum">
              <a:rPr lang="en-US" altLang="en-US" sz="1300"/>
              <a:pPr>
                <a:spcBef>
                  <a:spcPct val="0"/>
                </a:spcBef>
              </a:pPr>
              <a:t>9</a:t>
            </a:fld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7F5A47-8A7B-5CA2-CE90-6B72689ACB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6E98F9-C9BC-6645-0925-FAAFF188BB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1EE039-8E0F-41B0-DCFE-1E8BE487F9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D13C1B-34C7-4742-9129-6CBF11CD61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1028392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7D2939-BB67-2967-6CFD-89E210C91A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73D014-FF07-CC99-576A-C8C82AF1C5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845863-E149-A90F-A7D3-415AFA2CA3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4FA24-8646-3147-98F8-2EB7BD5A3F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7834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E6DA00-D6FC-CFEA-2EDF-C935A3190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21FF54-79CD-0551-7C00-AEAD2BE1CB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D013C5-2C7C-9914-4F40-31DB874F5D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CD3E29-4C3E-C840-9EF4-A10785B64B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622252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6CD42C-35A2-447C-EB3A-5FE2A6322E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EC2F70-943C-88B6-B7A1-3AB2BBEBE0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3F58109-E9DD-DA06-2637-30FAE4A16D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2686A-3BE4-0E41-A04F-7E427A02F4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434227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89BD1D6-AD2C-FF35-ADA7-9BA1510D95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DC1CB3-2C8B-79F8-FCCE-0658F8160C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D57771-B064-70B8-2180-8C7F4546E7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D3C9B7-228A-044E-9207-F25C5B3B4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79709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C7ABFB-6D07-A9AB-72CB-9CF64B9D1B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16F54-DFA2-D3A6-9E41-44C88586D8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E35EC2-5088-D29C-0590-C67014F37C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DF738-5DA9-8C4D-A896-F1FD595D67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19787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06D9E73-D673-42CC-0553-8A3100309B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E1BD890-525B-7BBE-E2F9-F97D1E2C1A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29543E2-F53D-A979-517E-6EEE5BC609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6FAC5-A6CB-6347-A336-95745A8B33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380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318C1C1-E21D-34FA-DC28-52E582EF27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CE19A86-5CFA-CCA6-B87F-4EFA2E4A09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177A7D0-534D-DAB5-91B9-DAD81A2E1A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05E7E-4D1D-4B4D-B7A3-15BBE59ADE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553380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A8FFD5E-FD24-1660-7839-FA3FB43F8D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D203856-39B0-103B-7AFB-C7EFEF3609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AD0CC2-B3FB-E0AE-7112-E1BAAE4694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6D148-A533-E04B-9CB3-BD0267B260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96670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C5D2FC-7BBB-F1EB-AFF3-C94AB49751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B6022-623F-92A9-118D-9770E5C23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E5110-CC97-34AA-2B96-FDB298D3DE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1A25D6-E61A-F24E-B9BA-663A6D6729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800611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F338A9-5F9F-15EE-FC33-9205F3D162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D8E4E-DA5E-F83A-F64A-1662132BE7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DE6E40-54C5-23A1-E719-DA368F3DC4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D7E60-DD31-244C-99FB-6C267F8A74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882320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2A4DD19-C9C2-4E32-4753-7A6B365E71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523BAB1-A28A-B071-30E6-88BEF74B46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C468E26-FA80-764B-AF59-42F2398AF7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3ABCBA9-79D2-174C-B7E3-FFBEF7A925F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E43A34B-04F6-3A4C-8A76-3CDC7514065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4B14024-443C-8D4C-9D71-ED68E7572AE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05" r:id="rId1"/>
    <p:sldLayoutId id="2147484706" r:id="rId2"/>
    <p:sldLayoutId id="2147484707" r:id="rId3"/>
    <p:sldLayoutId id="2147484708" r:id="rId4"/>
    <p:sldLayoutId id="2147484709" r:id="rId5"/>
    <p:sldLayoutId id="2147484710" r:id="rId6"/>
    <p:sldLayoutId id="2147484711" r:id="rId7"/>
    <p:sldLayoutId id="2147484712" r:id="rId8"/>
    <p:sldLayoutId id="2147484713" r:id="rId9"/>
    <p:sldLayoutId id="2147484714" r:id="rId10"/>
    <p:sldLayoutId id="2147484715" r:id="rId11"/>
  </p:sldLayoutIdLst>
  <p:transition spd="med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/>
          <a:ea typeface="ＭＳ Ｐゴシック" pitchFamily="-111" charset="-128"/>
          <a:cs typeface="ＭＳ Ｐゴシック" pitchFamily="-11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 charset="0"/>
          <a:ea typeface="ＭＳ Ｐゴシック" pitchFamily="-111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 charset="0"/>
          <a:ea typeface="ＭＳ Ｐゴシック" pitchFamily="-111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 charset="0"/>
          <a:ea typeface="ＭＳ Ｐゴシック" pitchFamily="-111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Whitney-BlackSC" charset="0"/>
          <a:ea typeface="ＭＳ Ｐゴシック" pitchFamily="-111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1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1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>
            <a:extLst>
              <a:ext uri="{FF2B5EF4-FFF2-40B4-BE49-F238E27FC236}">
                <a16:creationId xmlns:a16="http://schemas.microsoft.com/office/drawing/2014/main" id="{418E4B0F-CF52-1B01-3515-03F2FB579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733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8" rIns="91418" bIns="45708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tx2"/>
                </a:solidFill>
              </a:rPr>
              <a:t>CS 425 / ECE 428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tx2"/>
                </a:solidFill>
              </a:rPr>
              <a:t>Distributed Systems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dirty="0">
                <a:solidFill>
                  <a:schemeClr val="tx2"/>
                </a:solidFill>
              </a:rPr>
              <a:t>Fall 2024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77410296-5E03-4010-19A3-227DD57A2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390900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8" tIns="45708" rIns="91418" bIns="45708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800" dirty="0"/>
              <a:t>Aishwarya Ganesan</a:t>
            </a:r>
          </a:p>
          <a:p>
            <a:pPr algn="ctr" eaLnBrk="1" hangingPunct="1">
              <a:buFontTx/>
              <a:buNone/>
            </a:pPr>
            <a:r>
              <a:rPr lang="en-US" altLang="en-US" sz="2800" dirty="0"/>
              <a:t>W/ </a:t>
            </a:r>
            <a:r>
              <a:rPr lang="en-US" altLang="en-US" sz="2800" dirty="0" err="1"/>
              <a:t>Indranil</a:t>
            </a:r>
            <a:r>
              <a:rPr lang="en-US" altLang="en-US" sz="2800" dirty="0"/>
              <a:t> Gupta (Indy)</a:t>
            </a:r>
          </a:p>
          <a:p>
            <a:pPr algn="ctr" eaLnBrk="1" hangingPunct="1">
              <a:buFontTx/>
              <a:buNone/>
            </a:pPr>
            <a:r>
              <a:rPr lang="en-US" altLang="en-US" sz="2800" i="1" dirty="0"/>
              <a:t>Lecture 27: Security</a:t>
            </a:r>
            <a:endParaRPr lang="en-US" altLang="en-US" sz="2800" i="1" dirty="0">
              <a:solidFill>
                <a:srgbClr val="17375E"/>
              </a:solidFill>
            </a:endParaRPr>
          </a:p>
        </p:txBody>
      </p:sp>
      <p:sp>
        <p:nvSpPr>
          <p:cNvPr id="15363" name="TextBox 1">
            <a:extLst>
              <a:ext uri="{FF2B5EF4-FFF2-40B4-BE49-F238E27FC236}">
                <a16:creationId xmlns:a16="http://schemas.microsoft.com/office/drawing/2014/main" id="{BC7EB4E1-BB39-1E2F-FFE1-D3AD6203E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552950"/>
            <a:ext cx="1608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All slides © IG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Content Placeholder 2">
            <a:extLst>
              <a:ext uri="{FF2B5EF4-FFF2-40B4-BE49-F238E27FC236}">
                <a16:creationId xmlns:a16="http://schemas.microsoft.com/office/drawing/2014/main" id="{8BBE2766-AE7D-3A5D-BF99-D8D9366A50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Key = sequence of bytes assigned to a user</a:t>
            </a:r>
          </a:p>
          <a:p>
            <a:pPr lvl="1"/>
            <a:r>
              <a:rPr lang="en-US" altLang="en-US" sz="1800" dirty="0">
                <a:ea typeface="ＭＳ Ｐゴシック" panose="020B0600070205080204" pitchFamily="34" charset="-128"/>
              </a:rPr>
              <a:t>Can be used to “lock” a message, and only this key can be used to “unlock” that locked message</a:t>
            </a:r>
          </a:p>
          <a:p>
            <a:pPr lvl="1"/>
            <a:endParaRPr lang="en-US" altLang="en-US" sz="2200" dirty="0">
              <a:ea typeface="ＭＳ Ｐゴシック" panose="020B0600070205080204" pitchFamily="34" charset="-128"/>
            </a:endParaRPr>
          </a:p>
          <a:p>
            <a:pPr marL="57150" indent="0">
              <a:buNone/>
            </a:pPr>
            <a:r>
              <a:rPr lang="en-US" sz="1050" dirty="0">
                <a:latin typeface="American Typewriter" panose="02090604020004020304" pitchFamily="18" charset="77"/>
              </a:rPr>
              <a:t>-----BEGIN PGP PUBLIC KEY BLOCK----- pFRUQINAGoBEACuk6ze2V2pZtScf1Ul25N2CX19AeL7sVYwnyrTYuWdG2FmJx4x DLTLVUazp2AEm/</a:t>
            </a:r>
            <a:r>
              <a:rPr lang="en-US" sz="1050" dirty="0" err="1">
                <a:latin typeface="American Typewriter" panose="02090604020004020304" pitchFamily="18" charset="77"/>
              </a:rPr>
              <a:t>JhskulL</a:t>
            </a:r>
            <a:r>
              <a:rPr lang="en-US" sz="1050" dirty="0">
                <a:latin typeface="American Typewriter" panose="02090604020004020304" pitchFamily="18" charset="77"/>
              </a:rPr>
              <a:t>/7VCZPyg7ynf+o20Tu9/6zUD7p0rnQA2k3Dz+7dKHHh eEsIl5EZyFy1XodhUnEIjel2nGe6f1OO7Dr3UIEQw5JnkZyqMcbLCu9sM2twFyfa a8JNghfjltLJs3/UjJ8ZnGGByMmWUrWQUItMpQjGr99nZf4L+IPxy2i8O8WQewB5 </a:t>
            </a:r>
          </a:p>
          <a:p>
            <a:pPr marL="57150" indent="0">
              <a:buNone/>
            </a:pPr>
            <a:r>
              <a:rPr lang="en-US" sz="1050" dirty="0">
                <a:latin typeface="American Typewriter" panose="02090604020004020304" pitchFamily="18" charset="77"/>
              </a:rPr>
              <a:t>&lt;snip&gt;</a:t>
            </a:r>
          </a:p>
          <a:p>
            <a:pPr marL="57150" indent="0">
              <a:buNone/>
            </a:pPr>
            <a:r>
              <a:rPr lang="en-US" sz="1050" dirty="0">
                <a:latin typeface="American Typewriter" panose="02090604020004020304" pitchFamily="18" charset="77"/>
              </a:rPr>
              <a:t>fvfidBGruUYC+mTw7CusaCOQbBuZBiYduFgH8hRW97KLmHn0xzB1FV++KI7syo8q XGo8Un24WP40IT78XjKO =</a:t>
            </a:r>
            <a:r>
              <a:rPr lang="en-US" sz="1050" dirty="0" err="1">
                <a:latin typeface="American Typewriter" panose="02090604020004020304" pitchFamily="18" charset="77"/>
              </a:rPr>
              <a:t>nUop</a:t>
            </a:r>
            <a:r>
              <a:rPr lang="en-US" sz="1050" dirty="0">
                <a:latin typeface="American Typewriter" panose="02090604020004020304" pitchFamily="18" charset="77"/>
              </a:rPr>
              <a:t> </a:t>
            </a:r>
          </a:p>
          <a:p>
            <a:pPr marL="57150" indent="0">
              <a:buNone/>
            </a:pPr>
            <a:r>
              <a:rPr lang="en-US" sz="1050" dirty="0">
                <a:latin typeface="American Typewriter" panose="02090604020004020304" pitchFamily="18" charset="77"/>
              </a:rPr>
              <a:t>-----END PGP PUBLIC KEY BLOCK-----</a:t>
            </a:r>
            <a:endParaRPr lang="en-US" altLang="en-US" sz="1600" dirty="0">
              <a:latin typeface="American Typewriter" panose="02090604020004020304" pitchFamily="18" charset="77"/>
              <a:ea typeface="ＭＳ Ｐゴシック" panose="020B0600070205080204" pitchFamily="34" charset="-128"/>
            </a:endParaRPr>
          </a:p>
          <a:p>
            <a:endParaRPr lang="en-US" altLang="en-US" sz="1400" dirty="0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C72CE08-BBFA-CA42-8F2B-570FCF62EC20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Keys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33795" name="Slide Number Placeholder 1">
            <a:extLst>
              <a:ext uri="{FF2B5EF4-FFF2-40B4-BE49-F238E27FC236}">
                <a16:creationId xmlns:a16="http://schemas.microsoft.com/office/drawing/2014/main" id="{C7A36F4C-2BF3-B6B4-F14C-E63170D78A84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E3B8F2F7-ED89-B14A-8C89-F6203FDA7789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>
            <a:extLst>
              <a:ext uri="{FF2B5EF4-FFF2-40B4-BE49-F238E27FC236}">
                <a16:creationId xmlns:a16="http://schemas.microsoft.com/office/drawing/2014/main" id="{766CDBC1-9DB0-0F40-955C-DA7B27E8A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pPr>
              <a:defRPr/>
            </a:pPr>
            <a:r>
              <a:rPr lang="en-US" sz="2000" dirty="0">
                <a:ea typeface="ＭＳ Ｐゴシック" charset="0"/>
                <a:cs typeface="ＭＳ Ｐゴシック" charset="0"/>
              </a:rPr>
              <a:t>Message (sequence of bytes) + Key </a:t>
            </a:r>
            <a:r>
              <a:rPr lang="en-US" sz="2000" dirty="0">
                <a:ea typeface="ＭＳ Ｐゴシック" charset="0"/>
                <a:cs typeface="ＭＳ Ｐゴシック" charset="0"/>
                <a:sym typeface="Wingdings"/>
              </a:rPr>
              <a:t> 	(</a:t>
            </a:r>
            <a:r>
              <a:rPr lang="en-US" sz="2000" dirty="0">
                <a:solidFill>
                  <a:srgbClr val="3366FF"/>
                </a:solidFill>
                <a:ea typeface="ＭＳ Ｐゴシック" charset="0"/>
                <a:cs typeface="ＭＳ Ｐゴシック" charset="0"/>
                <a:sym typeface="Wingdings"/>
              </a:rPr>
              <a:t>Encryption</a:t>
            </a:r>
            <a:r>
              <a:rPr lang="en-US" sz="2000" dirty="0">
                <a:ea typeface="ＭＳ Ｐゴシック" charset="0"/>
                <a:cs typeface="ＭＳ Ｐゴシック" charset="0"/>
                <a:sym typeface="Wingdings"/>
              </a:rPr>
              <a:t>)  </a:t>
            </a:r>
          </a:p>
          <a:p>
            <a:pPr marL="0" indent="0">
              <a:buFontTx/>
              <a:buNone/>
              <a:defRPr/>
            </a:pPr>
            <a:r>
              <a:rPr lang="en-US" sz="2000" dirty="0">
                <a:ea typeface="ＭＳ Ｐゴシック" charset="0"/>
                <a:cs typeface="ＭＳ Ｐゴシック" charset="0"/>
                <a:sym typeface="Wingdings"/>
              </a:rPr>
              <a:t>	   Encoded message (sequence of bytes)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  <a:cs typeface="ＭＳ Ｐゴシック" charset="0"/>
              </a:rPr>
              <a:t>Encoded Message (sequence of bytes) + Key </a:t>
            </a:r>
            <a:r>
              <a:rPr lang="en-US" sz="2000" dirty="0">
                <a:ea typeface="ＭＳ Ｐゴシック" charset="0"/>
                <a:cs typeface="ＭＳ Ｐゴシック" charset="0"/>
                <a:sym typeface="Wingdings"/>
              </a:rPr>
              <a:t> 	(</a:t>
            </a:r>
            <a:r>
              <a:rPr lang="en-US" sz="2000" u="sng" dirty="0">
                <a:solidFill>
                  <a:srgbClr val="3366FF"/>
                </a:solidFill>
                <a:ea typeface="ＭＳ Ｐゴシック" charset="0"/>
                <a:cs typeface="ＭＳ Ｐゴシック" charset="0"/>
                <a:sym typeface="Wingdings"/>
              </a:rPr>
              <a:t>De</a:t>
            </a:r>
            <a:r>
              <a:rPr lang="en-US" sz="2000" dirty="0">
                <a:solidFill>
                  <a:srgbClr val="3366FF"/>
                </a:solidFill>
                <a:ea typeface="ＭＳ Ｐゴシック" charset="0"/>
                <a:cs typeface="ＭＳ Ｐゴシック" charset="0"/>
                <a:sym typeface="Wingdings"/>
              </a:rPr>
              <a:t>cryption</a:t>
            </a:r>
            <a:r>
              <a:rPr lang="en-US" sz="2000" dirty="0">
                <a:ea typeface="ＭＳ Ｐゴシック" charset="0"/>
                <a:cs typeface="ＭＳ Ｐゴシック" charset="0"/>
                <a:sym typeface="Wingdings"/>
              </a:rPr>
              <a:t>)  </a:t>
            </a:r>
          </a:p>
          <a:p>
            <a:pPr marL="0" indent="0">
              <a:buFontTx/>
              <a:buNone/>
              <a:defRPr/>
            </a:pPr>
            <a:r>
              <a:rPr lang="en-US" sz="2000" dirty="0">
                <a:ea typeface="ＭＳ Ｐゴシック" charset="0"/>
                <a:cs typeface="ＭＳ Ｐゴシック" charset="0"/>
                <a:sym typeface="Wingdings"/>
              </a:rPr>
              <a:t>	   Original message (sequence of bytes)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  <a:cs typeface="ＭＳ Ｐゴシック" charset="0"/>
                <a:sym typeface="Wingdings"/>
              </a:rPr>
              <a:t>No one can decode an encoded message without the key</a:t>
            </a:r>
          </a:p>
          <a:p>
            <a:pPr>
              <a:defRPr/>
            </a:pPr>
            <a:endParaRPr lang="en-US" sz="20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C4EC840-08E0-844A-996A-18695A00098D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Encryption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35843" name="Slide Number Placeholder 1">
            <a:extLst>
              <a:ext uri="{FF2B5EF4-FFF2-40B4-BE49-F238E27FC236}">
                <a16:creationId xmlns:a16="http://schemas.microsoft.com/office/drawing/2014/main" id="{873FE34D-F99D-BEC5-8F68-36E0C68EC597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EE6F74F5-CFA4-7D40-A263-01BCF2DF00D9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Content Placeholder 2">
            <a:extLst>
              <a:ext uri="{FF2B5EF4-FFF2-40B4-BE49-F238E27FC236}">
                <a16:creationId xmlns:a16="http://schemas.microsoft.com/office/drawing/2014/main" id="{6F240233-B1CC-3477-BCAC-B812F8BA10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000" u="sng">
                <a:ea typeface="ＭＳ Ｐゴシック" panose="020B0600070205080204" pitchFamily="34" charset="-128"/>
              </a:rPr>
              <a:t>I. Symmetric Key</a:t>
            </a:r>
            <a:r>
              <a:rPr lang="en-US" altLang="en-US" sz="2000">
                <a:ea typeface="ＭＳ Ｐゴシック" panose="020B0600070205080204" pitchFamily="34" charset="-128"/>
              </a:rPr>
              <a:t> systems: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A </a:t>
            </a:r>
            <a:r>
              <a:rPr lang="en-US" altLang="en-US" sz="1600">
                <a:ea typeface="ＭＳ Ｐゴシック" panose="020B0600070205080204" pitchFamily="34" charset="-128"/>
              </a:rPr>
              <a:t>= Alice’s key; secret to Alice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AB </a:t>
            </a:r>
            <a:r>
              <a:rPr lang="en-US" altLang="en-US" sz="1600">
                <a:ea typeface="ＭＳ Ｐゴシック" panose="020B0600070205080204" pitchFamily="34" charset="-128"/>
              </a:rPr>
              <a:t>= </a:t>
            </a:r>
            <a:r>
              <a:rPr lang="en-US" altLang="en-US" sz="1600">
                <a:solidFill>
                  <a:srgbClr val="3366FF"/>
                </a:solidFill>
                <a:ea typeface="ＭＳ Ｐゴシック" panose="020B0600070205080204" pitchFamily="34" charset="-128"/>
              </a:rPr>
              <a:t>Key shared </a:t>
            </a:r>
            <a:r>
              <a:rPr lang="en-US" altLang="en-US" sz="1600">
                <a:ea typeface="ＭＳ Ｐゴシック" panose="020B0600070205080204" pitchFamily="34" charset="-128"/>
              </a:rPr>
              <a:t>only by Alice and Bob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Same key (K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AB</a:t>
            </a:r>
            <a:r>
              <a:rPr lang="en-US" altLang="en-US" sz="1600">
                <a:ea typeface="ＭＳ Ｐゴシック" panose="020B0600070205080204" pitchFamily="34" charset="-128"/>
              </a:rPr>
              <a:t>) used to both encrypt and decrypt a message</a:t>
            </a:r>
          </a:p>
          <a:p>
            <a:pPr lvl="1"/>
            <a:endParaRPr lang="en-US" altLang="en-US" sz="1600">
              <a:ea typeface="ＭＳ Ｐゴシック" panose="020B0600070205080204" pitchFamily="34" charset="-128"/>
            </a:endParaRPr>
          </a:p>
          <a:p>
            <a:pPr marL="0" indent="0"/>
            <a:r>
              <a:rPr lang="en-US" altLang="en-US" sz="2000">
                <a:ea typeface="ＭＳ Ｐゴシック" panose="020B0600070205080204" pitchFamily="34" charset="-128"/>
              </a:rPr>
              <a:t>E.g., DES (Data Encryption Standard): 56 b key operates on 64 b blocks from the message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281511D-44D4-D94B-80F7-D8158986928F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Two Cryptography Systems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37891" name="Slide Number Placeholder 1">
            <a:extLst>
              <a:ext uri="{FF2B5EF4-FFF2-40B4-BE49-F238E27FC236}">
                <a16:creationId xmlns:a16="http://schemas.microsoft.com/office/drawing/2014/main" id="{5D9ACB0E-D104-163A-B815-679F5DC2AA02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5A89DE0E-6799-4647-8D81-432A5597789C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Content Placeholder 2">
            <a:extLst>
              <a:ext uri="{FF2B5EF4-FFF2-40B4-BE49-F238E27FC236}">
                <a16:creationId xmlns:a16="http://schemas.microsoft.com/office/drawing/2014/main" id="{1EBED347-2AFD-194A-BB2A-D717F04036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200150"/>
            <a:ext cx="6172200" cy="2971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2000" u="sng">
                <a:ea typeface="ＭＳ Ｐゴシック" panose="020B0600070205080204" pitchFamily="34" charset="-128"/>
              </a:rPr>
              <a:t>II. Public-Private Key</a:t>
            </a:r>
            <a:r>
              <a:rPr lang="en-US" altLang="en-US" sz="2000">
                <a:ea typeface="ＭＳ Ｐゴシック" panose="020B0600070205080204" pitchFamily="34" charset="-128"/>
              </a:rPr>
              <a:t> systems: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Apriv </a:t>
            </a:r>
            <a:r>
              <a:rPr lang="en-US" altLang="en-US" sz="1600">
                <a:ea typeface="ＭＳ Ｐゴシック" panose="020B0600070205080204" pitchFamily="34" charset="-128"/>
              </a:rPr>
              <a:t>= Alice’s </a:t>
            </a:r>
            <a:r>
              <a:rPr lang="en-US" altLang="en-US" sz="1600">
                <a:solidFill>
                  <a:srgbClr val="FF0000"/>
                </a:solidFill>
                <a:ea typeface="ＭＳ Ｐゴシック" panose="020B0600070205080204" pitchFamily="34" charset="-128"/>
              </a:rPr>
              <a:t>private key</a:t>
            </a:r>
            <a:r>
              <a:rPr lang="en-US" altLang="en-US" sz="1600">
                <a:ea typeface="ＭＳ Ｐゴシック" panose="020B0600070205080204" pitchFamily="34" charset="-128"/>
              </a:rPr>
              <a:t>; known only to Alice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Apub </a:t>
            </a:r>
            <a:r>
              <a:rPr lang="en-US" altLang="en-US" sz="1600">
                <a:ea typeface="ＭＳ Ｐゴシック" panose="020B0600070205080204" pitchFamily="34" charset="-128"/>
              </a:rPr>
              <a:t>= Alice’s </a:t>
            </a:r>
            <a:r>
              <a:rPr lang="en-US" altLang="en-US" sz="1600">
                <a:solidFill>
                  <a:srgbClr val="008000"/>
                </a:solidFill>
                <a:ea typeface="ＭＳ Ｐゴシック" panose="020B0600070205080204" pitchFamily="34" charset="-128"/>
              </a:rPr>
              <a:t>public key</a:t>
            </a:r>
            <a:r>
              <a:rPr lang="en-US" altLang="en-US" sz="1600">
                <a:ea typeface="ＭＳ Ｐゴシック" panose="020B0600070205080204" pitchFamily="34" charset="-128"/>
              </a:rPr>
              <a:t>; known to </a:t>
            </a:r>
            <a:r>
              <a:rPr lang="en-US" altLang="en-US" sz="1600" i="1">
                <a:ea typeface="ＭＳ Ｐゴシック" panose="020B0600070205080204" pitchFamily="34" charset="-128"/>
              </a:rPr>
              <a:t>everyone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Anything encrypted with 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Apriv </a:t>
            </a:r>
            <a:r>
              <a:rPr lang="en-US" altLang="en-US" sz="1600">
                <a:ea typeface="ＭＳ Ｐゴシック" panose="020B0600070205080204" pitchFamily="34" charset="-128"/>
              </a:rPr>
              <a:t>can be decrypted only with 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Apub</a:t>
            </a:r>
            <a:endParaRPr lang="en-US" altLang="en-US" sz="16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Anything encrypted with 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Apub </a:t>
            </a:r>
            <a:r>
              <a:rPr lang="en-US" altLang="en-US" sz="1600">
                <a:ea typeface="ＭＳ Ｐゴシック" panose="020B0600070205080204" pitchFamily="34" charset="-128"/>
              </a:rPr>
              <a:t>can be decrypted only with 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Apriv</a:t>
            </a:r>
          </a:p>
          <a:p>
            <a:pPr marL="0" indent="0"/>
            <a:r>
              <a:rPr lang="en-US" altLang="en-US" sz="2000">
                <a:ea typeface="ＭＳ Ｐゴシック" panose="020B0600070205080204" pitchFamily="34" charset="-128"/>
              </a:rPr>
              <a:t>RSA and PGP fall into these category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RSA = Rivest Shamir Adleman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PGP = Pretty Good Privacy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Keys are several 100s or 1000s of b long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Longer keys =&gt; harder for attackers to break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Public keys maintained via PKI (Public Key Infrastructure)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D95507-1480-B649-BE00-48D541721B16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Two Cryptography Systems (2)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39939" name="Slide Number Placeholder 1">
            <a:extLst>
              <a:ext uri="{FF2B5EF4-FFF2-40B4-BE49-F238E27FC236}">
                <a16:creationId xmlns:a16="http://schemas.microsoft.com/office/drawing/2014/main" id="{6502AC3A-279A-B945-ABE0-FD3C015FDBB1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F40617F5-375D-854B-AFCC-BDD4EF4F5048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Content Placeholder 2">
            <a:extLst>
              <a:ext uri="{FF2B5EF4-FFF2-40B4-BE49-F238E27FC236}">
                <a16:creationId xmlns:a16="http://schemas.microsoft.com/office/drawing/2014/main" id="{64C05FC7-6DC4-19CB-C17A-ED92BF78B3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If Alice wants to send a secret message M that can be read only by Bob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Alice encrypts it with Bob’s public key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K</a:t>
            </a:r>
            <a:r>
              <a:rPr lang="en-US" altLang="en-US" sz="1400" baseline="-25000">
                <a:ea typeface="ＭＳ Ｐゴシック" panose="020B0600070205080204" pitchFamily="34" charset="-128"/>
              </a:rPr>
              <a:t>Bpub</a:t>
            </a:r>
            <a:r>
              <a:rPr lang="en-US" altLang="en-US" sz="1400">
                <a:ea typeface="ＭＳ Ｐゴシック" panose="020B0600070205080204" pitchFamily="34" charset="-128"/>
              </a:rPr>
              <a:t>(</a:t>
            </a:r>
            <a:r>
              <a:rPr lang="en-US" altLang="en-US" sz="1600">
                <a:ea typeface="ＭＳ Ｐゴシック" panose="020B0600070205080204" pitchFamily="34" charset="-128"/>
              </a:rPr>
              <a:t>M)</a:t>
            </a:r>
            <a:endParaRPr lang="en-US" altLang="en-US" sz="1600" baseline="-250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Bob only one able to decrypt it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Bpriv</a:t>
            </a:r>
            <a:r>
              <a:rPr lang="en-US" altLang="en-US" sz="16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</a:rPr>
              <a:t>K</a:t>
            </a:r>
            <a:r>
              <a:rPr lang="en-US" altLang="en-US" sz="1800" baseline="-25000">
                <a:ea typeface="ＭＳ Ｐゴシック" panose="020B0600070205080204" pitchFamily="34" charset="-128"/>
              </a:rPr>
              <a:t>Bpub</a:t>
            </a:r>
            <a:r>
              <a:rPr lang="en-US" altLang="en-US" sz="18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</a:rPr>
              <a:t>M)</a:t>
            </a:r>
            <a:r>
              <a:rPr lang="en-US" altLang="en-US" sz="1800">
                <a:ea typeface="ＭＳ Ｐゴシック" panose="020B0600070205080204" pitchFamily="34" charset="-128"/>
              </a:rPr>
              <a:t>) = M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Symmetric too, i.e., 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Apub</a:t>
            </a:r>
            <a:r>
              <a:rPr lang="en-US" altLang="en-US" sz="16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</a:rPr>
              <a:t>K</a:t>
            </a:r>
            <a:r>
              <a:rPr lang="en-US" altLang="en-US" sz="1800" baseline="-25000">
                <a:ea typeface="ＭＳ Ｐゴシック" panose="020B0600070205080204" pitchFamily="34" charset="-128"/>
              </a:rPr>
              <a:t>Apriv</a:t>
            </a:r>
            <a:r>
              <a:rPr lang="en-US" altLang="en-US" sz="18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</a:rPr>
              <a:t>M)</a:t>
            </a:r>
            <a:r>
              <a:rPr lang="en-US" altLang="en-US" sz="1800">
                <a:ea typeface="ＭＳ Ｐゴシック" panose="020B0600070205080204" pitchFamily="34" charset="-128"/>
              </a:rPr>
              <a:t>) = M</a:t>
            </a:r>
          </a:p>
          <a:p>
            <a:pPr lvl="1"/>
            <a:endParaRPr lang="en-US" altLang="en-US" sz="1800">
              <a:ea typeface="ＭＳ Ｐゴシック" panose="020B0600070205080204" pitchFamily="34" charset="-128"/>
            </a:endParaRPr>
          </a:p>
          <a:p>
            <a:pPr lvl="1"/>
            <a:endParaRPr lang="en-US" altLang="en-US" sz="1600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E9530F4-5608-4546-B1E2-D58DCC46C843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Public-Private Key Cryptography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41987" name="Slide Number Placeholder 1">
            <a:extLst>
              <a:ext uri="{FF2B5EF4-FFF2-40B4-BE49-F238E27FC236}">
                <a16:creationId xmlns:a16="http://schemas.microsoft.com/office/drawing/2014/main" id="{D9E0A34A-3FE3-F95F-6619-B32D65CF813F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11F445D0-9D6E-5741-A5A4-2F540A47565E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Content Placeholder 2">
            <a:extLst>
              <a:ext uri="{FF2B5EF4-FFF2-40B4-BE49-F238E27FC236}">
                <a16:creationId xmlns:a16="http://schemas.microsoft.com/office/drawing/2014/main" id="{5EB67A33-0B06-2146-AE80-3FF48F341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504950"/>
            <a:ext cx="6019800" cy="2971800"/>
          </a:xfrm>
        </p:spPr>
        <p:txBody>
          <a:bodyPr/>
          <a:lstStyle/>
          <a:p>
            <a:pPr>
              <a:defRPr/>
            </a:pPr>
            <a:r>
              <a:rPr lang="en-US" sz="2000" dirty="0">
                <a:ea typeface="ＭＳ Ｐゴシック" charset="0"/>
                <a:cs typeface="ＭＳ Ｐゴシック" charset="0"/>
              </a:rPr>
              <a:t>Shared keys reveal too much information</a:t>
            </a:r>
          </a:p>
          <a:p>
            <a:pPr lvl="1">
              <a:defRPr/>
            </a:pPr>
            <a:r>
              <a:rPr lang="en-US" sz="1800" dirty="0">
                <a:ea typeface="ＭＳ Ｐゴシック" charset="0"/>
                <a:cs typeface="ＭＳ Ｐゴシック" charset="0"/>
              </a:rPr>
              <a:t>Hard to </a:t>
            </a:r>
            <a:r>
              <a:rPr lang="en-US" sz="1800" i="1" dirty="0">
                <a:ea typeface="ＭＳ Ｐゴシック" charset="0"/>
                <a:cs typeface="ＭＳ Ｐゴシック" charset="0"/>
              </a:rPr>
              <a:t>revoke</a:t>
            </a:r>
            <a:r>
              <a:rPr lang="en-US" sz="1800" dirty="0">
                <a:ea typeface="ＭＳ Ｐゴシック" charset="0"/>
                <a:cs typeface="ＭＳ Ｐゴシック" charset="0"/>
              </a:rPr>
              <a:t> permissions from principals</a:t>
            </a:r>
          </a:p>
          <a:p>
            <a:pPr lvl="1">
              <a:defRPr/>
            </a:pPr>
            <a:r>
              <a:rPr lang="en-US" sz="1800" dirty="0">
                <a:ea typeface="ＭＳ Ｐゴシック" charset="0"/>
                <a:cs typeface="ＭＳ Ｐゴシック" charset="0"/>
              </a:rPr>
              <a:t>E.g., group of principals shares one key </a:t>
            </a:r>
          </a:p>
          <a:p>
            <a:pPr marL="457200" lvl="1" indent="0">
              <a:buFontTx/>
              <a:buNone/>
              <a:defRPr/>
            </a:pPr>
            <a:r>
              <a:rPr lang="en-US" sz="1800" dirty="0">
                <a:ea typeface="ＭＳ Ｐゴシック" charset="0"/>
                <a:cs typeface="ＭＳ Ｐゴシック" charset="0"/>
                <a:sym typeface="Wingdings" charset="0"/>
              </a:rPr>
              <a:t>	 want to remove one principal from group </a:t>
            </a:r>
          </a:p>
          <a:p>
            <a:pPr marL="457200" lvl="1" indent="0">
              <a:buFontTx/>
              <a:buNone/>
              <a:defRPr/>
            </a:pPr>
            <a:r>
              <a:rPr lang="en-US" sz="1800" dirty="0">
                <a:ea typeface="ＭＳ Ｐゴシック" charset="0"/>
                <a:cs typeface="ＭＳ Ｐゴシック" charset="0"/>
                <a:sym typeface="Wingdings" charset="0"/>
              </a:rPr>
              <a:t>	    need everyone in group to change key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  <a:cs typeface="ＭＳ Ｐゴシック" charset="0"/>
                <a:sym typeface="Wingdings" charset="0"/>
              </a:rPr>
              <a:t>Public/private keys involve costly encryption or decryption</a:t>
            </a:r>
          </a:p>
          <a:p>
            <a:pPr lvl="1">
              <a:defRPr/>
            </a:pPr>
            <a:r>
              <a:rPr lang="en-US" sz="1800" dirty="0">
                <a:ea typeface="ＭＳ Ｐゴシック" charset="0"/>
                <a:cs typeface="ＭＳ Ｐゴシック" charset="0"/>
                <a:sym typeface="Wingdings" charset="0"/>
              </a:rPr>
              <a:t>At least one of these 2 operations is costly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  <a:cs typeface="ＭＳ Ｐゴシック" charset="0"/>
                <a:sym typeface="Wingdings" charset="0"/>
              </a:rPr>
              <a:t>Many systems use public/private key system to generate shared key, and use latter on messages</a:t>
            </a:r>
            <a:endParaRPr lang="en-US" sz="20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366C874-D5B1-D94A-A0F6-64198AE59C58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Shared/Symmetric vs. Public/Private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44035" name="Slide Number Placeholder 1">
            <a:extLst>
              <a:ext uri="{FF2B5EF4-FFF2-40B4-BE49-F238E27FC236}">
                <a16:creationId xmlns:a16="http://schemas.microsoft.com/office/drawing/2014/main" id="{14FB5109-519E-059F-B29D-EBF7F3F1E2B8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D357911B-C5F0-D346-8C8C-232A76C4EB67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Content Placeholder 2">
            <a:extLst>
              <a:ext uri="{FF2B5EF4-FFF2-40B4-BE49-F238E27FC236}">
                <a16:creationId xmlns:a16="http://schemas.microsoft.com/office/drawing/2014/main" id="{1FE1F483-B305-994D-A78D-21496A443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ea typeface="ＭＳ Ｐゴシック" charset="0"/>
                <a:cs typeface="ＭＳ Ｐゴシック" charset="0"/>
              </a:rPr>
              <a:t>How to use cryptography to implement</a:t>
            </a:r>
          </a:p>
          <a:p>
            <a:pPr marL="857250" lvl="1" indent="-400050">
              <a:buFont typeface="+mj-lt"/>
              <a:buAutoNum type="romanUcPeriod"/>
              <a:defRPr/>
            </a:pPr>
            <a:r>
              <a:rPr lang="en-US" sz="1800" dirty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marL="800100" lvl="1" indent="-342900">
              <a:buFont typeface="+mj-lt"/>
              <a:buAutoNum type="romanUcPeriod"/>
              <a:defRPr/>
            </a:pPr>
            <a:r>
              <a:rPr lang="en-US" sz="1800" dirty="0">
                <a:ea typeface="ＭＳ Ｐゴシック" charset="0"/>
                <a:cs typeface="ＭＳ Ｐゴシック" charset="0"/>
              </a:rPr>
              <a:t>Digital Signatures</a:t>
            </a:r>
          </a:p>
          <a:p>
            <a:pPr marL="800100" lvl="1" indent="-342900">
              <a:buFont typeface="+mj-lt"/>
              <a:buAutoNum type="romanUcPeriod"/>
              <a:defRPr/>
            </a:pPr>
            <a:r>
              <a:rPr lang="en-US" sz="1800" dirty="0">
                <a:ea typeface="ＭＳ Ｐゴシック" charset="0"/>
                <a:cs typeface="ＭＳ Ｐゴシック" charset="0"/>
              </a:rPr>
              <a:t>Digital Certificates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2531A5D-B43E-914A-AAF4-B2FE3634345B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Next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46083" name="Slide Number Placeholder 1">
            <a:extLst>
              <a:ext uri="{FF2B5EF4-FFF2-40B4-BE49-F238E27FC236}">
                <a16:creationId xmlns:a16="http://schemas.microsoft.com/office/drawing/2014/main" id="{89A6E728-D64D-E673-0893-1240AC571A46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B1B8B653-B2D0-8C43-B95A-241696FB8D2E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Content Placeholder 2">
            <a:extLst>
              <a:ext uri="{FF2B5EF4-FFF2-40B4-BE49-F238E27FC236}">
                <a16:creationId xmlns:a16="http://schemas.microsoft.com/office/drawing/2014/main" id="{AE550628-7868-A0E8-0379-2E19F13A72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Two principals verify each others’ identities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Two flavors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Direct authentication</a:t>
            </a:r>
            <a:r>
              <a:rPr lang="en-US" altLang="en-US" sz="2000">
                <a:ea typeface="ＭＳ Ｐゴシック" panose="020B0600070205080204" pitchFamily="34" charset="-128"/>
              </a:rPr>
              <a:t>: directly between two parties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Indirect authentication</a:t>
            </a:r>
            <a:r>
              <a:rPr lang="en-US" altLang="en-US" sz="2000">
                <a:ea typeface="ＭＳ Ｐゴシック" panose="020B0600070205080204" pitchFamily="34" charset="-128"/>
              </a:rPr>
              <a:t>: uses a trusted third-party server</a:t>
            </a:r>
          </a:p>
          <a:p>
            <a:pPr lvl="2"/>
            <a:r>
              <a:rPr lang="en-US" altLang="en-US" sz="1800">
                <a:ea typeface="ＭＳ Ｐゴシック" panose="020B0600070205080204" pitchFamily="34" charset="-128"/>
              </a:rPr>
              <a:t>Called authentication server</a:t>
            </a:r>
          </a:p>
          <a:p>
            <a:pPr lvl="2"/>
            <a:r>
              <a:rPr lang="en-US" altLang="en-US" sz="1800">
                <a:ea typeface="ＭＳ Ｐゴシック" panose="020B0600070205080204" pitchFamily="34" charset="-128"/>
              </a:rPr>
              <a:t>E.g., A Verisign server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77536E-9CE5-DE43-8A2A-B16ECBAA79E9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I. Authentication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48131" name="Slide Number Placeholder 1">
            <a:extLst>
              <a:ext uri="{FF2B5EF4-FFF2-40B4-BE49-F238E27FC236}">
                <a16:creationId xmlns:a16="http://schemas.microsoft.com/office/drawing/2014/main" id="{94CB9D73-8C39-AAB0-1217-E451F9C94F8F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4F803E74-392D-2A45-A64F-4F0DD9FDD4A2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D102945-3D74-9248-B6A2-6B543C4F7ED2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Direct Authentication Using Shared Key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F561241-01A5-024F-A97C-E343E3686CC6}"/>
              </a:ext>
            </a:extLst>
          </p:cNvPr>
          <p:cNvCxnSpPr/>
          <p:nvPr/>
        </p:nvCxnSpPr>
        <p:spPr bwMode="auto">
          <a:xfrm>
            <a:off x="914400" y="1657350"/>
            <a:ext cx="7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179" name="TextBox 6">
            <a:extLst>
              <a:ext uri="{FF2B5EF4-FFF2-40B4-BE49-F238E27FC236}">
                <a16:creationId xmlns:a16="http://schemas.microsoft.com/office/drawing/2014/main" id="{9C89F5F2-6D71-8D99-EF4C-008E4C31E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467100"/>
            <a:ext cx="698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Bob</a:t>
            </a:r>
          </a:p>
        </p:txBody>
      </p:sp>
      <p:sp>
        <p:nvSpPr>
          <p:cNvPr id="50180" name="TextBox 9">
            <a:extLst>
              <a:ext uri="{FF2B5EF4-FFF2-40B4-BE49-F238E27FC236}">
                <a16:creationId xmlns:a16="http://schemas.microsoft.com/office/drawing/2014/main" id="{ECA323D9-6E00-FFF0-01FE-6FBE3E354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1962150"/>
            <a:ext cx="884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Time</a:t>
            </a:r>
          </a:p>
        </p:txBody>
      </p:sp>
      <p:sp>
        <p:nvSpPr>
          <p:cNvPr id="50181" name="TextBox 24">
            <a:extLst>
              <a:ext uri="{FF2B5EF4-FFF2-40B4-BE49-F238E27FC236}">
                <a16:creationId xmlns:a16="http://schemas.microsoft.com/office/drawing/2014/main" id="{18BA06C5-65F2-2EED-0B39-2572E783C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42875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Alice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C80A60CD-D8C8-8A4B-A289-D0093727DB43}"/>
              </a:ext>
            </a:extLst>
          </p:cNvPr>
          <p:cNvCxnSpPr/>
          <p:nvPr/>
        </p:nvCxnSpPr>
        <p:spPr bwMode="auto">
          <a:xfrm>
            <a:off x="914400" y="3695700"/>
            <a:ext cx="7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0183" name="Group 9">
            <a:extLst>
              <a:ext uri="{FF2B5EF4-FFF2-40B4-BE49-F238E27FC236}">
                <a16:creationId xmlns:a16="http://schemas.microsoft.com/office/drawing/2014/main" id="{5370F5D4-4708-9F7F-C9A4-E3D28DE68343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5334000"/>
            <a:ext cx="3508375" cy="1143000"/>
            <a:chOff x="4876800" y="5334000"/>
            <a:chExt cx="3508229" cy="1143000"/>
          </a:xfrm>
        </p:grpSpPr>
        <p:grpSp>
          <p:nvGrpSpPr>
            <p:cNvPr id="50206" name="Group 6">
              <a:extLst>
                <a:ext uri="{FF2B5EF4-FFF2-40B4-BE49-F238E27FC236}">
                  <a16:creationId xmlns:a16="http://schemas.microsoft.com/office/drawing/2014/main" id="{A37D9495-8F37-F9BB-91C5-9964A4B7BA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76800" y="5334000"/>
              <a:ext cx="3429000" cy="1143000"/>
              <a:chOff x="4876800" y="5334000"/>
              <a:chExt cx="3429000" cy="1143000"/>
            </a:xfrm>
          </p:grpSpPr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3035BC3C-BA72-B74E-9A3B-B154DB70BC9B}"/>
                  </a:ext>
                </a:extLst>
              </p:cNvPr>
              <p:cNvCxnSpPr/>
              <p:nvPr/>
            </p:nvCxnSpPr>
            <p:spPr bwMode="auto">
              <a:xfrm>
                <a:off x="5105390" y="6172200"/>
                <a:ext cx="609575" cy="0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210" name="TextBox 39">
                <a:extLst>
                  <a:ext uri="{FF2B5EF4-FFF2-40B4-BE49-F238E27FC236}">
                    <a16:creationId xmlns:a16="http://schemas.microsoft.com/office/drawing/2014/main" id="{7CA0C33F-574B-E71D-DC11-E9F0EEF281A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5000" y="5943600"/>
                <a:ext cx="137795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Message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D346AA8-EA5C-4B4D-87CD-943CC3E5DCC2}"/>
                  </a:ext>
                </a:extLst>
              </p:cNvPr>
              <p:cNvSpPr/>
              <p:nvPr/>
            </p:nvSpPr>
            <p:spPr bwMode="auto">
              <a:xfrm>
                <a:off x="4876800" y="5334000"/>
                <a:ext cx="3428857" cy="1143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E3475BC-90E4-4647-B884-ABF7F1D51374}"/>
                </a:ext>
              </a:extLst>
            </p:cNvPr>
            <p:cNvSpPr/>
            <p:nvPr/>
          </p:nvSpPr>
          <p:spPr bwMode="auto">
            <a:xfrm>
              <a:off x="5257784" y="5638800"/>
              <a:ext cx="152394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0208" name="TextBox 39">
              <a:extLst>
                <a:ext uri="{FF2B5EF4-FFF2-40B4-BE49-F238E27FC236}">
                  <a16:creationId xmlns:a16="http://schemas.microsoft.com/office/drawing/2014/main" id="{1FE85148-E7F8-B01D-976C-524440E28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1200" y="5486400"/>
              <a:ext cx="25938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56447B11-8BD1-0C3D-A3AB-FCC62B546C79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1638300"/>
            <a:ext cx="990600" cy="2057400"/>
            <a:chOff x="1066800" y="1638274"/>
            <a:chExt cx="990600" cy="2057400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253C3C25-CF8E-5743-8DD6-09BDF07F00F7}"/>
                </a:ext>
              </a:extLst>
            </p:cNvPr>
            <p:cNvCxnSpPr/>
            <p:nvPr/>
          </p:nvCxnSpPr>
          <p:spPr bwMode="auto">
            <a:xfrm>
              <a:off x="1219200" y="1638274"/>
              <a:ext cx="838200" cy="205740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205" name="TextBox 6">
              <a:extLst>
                <a:ext uri="{FF2B5EF4-FFF2-40B4-BE49-F238E27FC236}">
                  <a16:creationId xmlns:a16="http://schemas.microsoft.com/office/drawing/2014/main" id="{8FE82F0F-FB54-5EDD-D982-4EA0404E2F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2247874"/>
              <a:ext cx="42967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A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9DEA8700-0528-531C-0C1D-64ACF89787B0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1638300"/>
            <a:ext cx="2459038" cy="2057400"/>
            <a:chOff x="2209800" y="1638275"/>
            <a:chExt cx="2458396" cy="2057399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A11F26F1-A9F6-224B-8A9A-798E2F7D0B4E}"/>
                </a:ext>
              </a:extLst>
            </p:cNvPr>
            <p:cNvCxnSpPr/>
            <p:nvPr/>
          </p:nvCxnSpPr>
          <p:spPr bwMode="auto">
            <a:xfrm flipV="1">
              <a:off x="2209800" y="1638275"/>
              <a:ext cx="837981" cy="205739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203" name="TextBox 6">
              <a:extLst>
                <a:ext uri="{FF2B5EF4-FFF2-40B4-BE49-F238E27FC236}">
                  <a16:creationId xmlns:a16="http://schemas.microsoft.com/office/drawing/2014/main" id="{173427BF-BFC1-D171-408B-831B9B170D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2933674"/>
              <a:ext cx="2153596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R</a:t>
              </a:r>
              <a:r>
                <a:rPr lang="en-US" altLang="en-US" sz="2000" i="1" baseline="-25000"/>
                <a:t>B</a:t>
              </a:r>
              <a:r>
                <a:rPr lang="en-US" altLang="en-US" sz="2000" i="1"/>
                <a:t> = Nonce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= random number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CE12AF15-98C6-6384-2BAB-5BF254AA5160}"/>
              </a:ext>
            </a:extLst>
          </p:cNvPr>
          <p:cNvGrpSpPr>
            <a:grpSpLocks/>
          </p:cNvGrpSpPr>
          <p:nvPr/>
        </p:nvGrpSpPr>
        <p:grpSpPr bwMode="auto">
          <a:xfrm>
            <a:off x="3325813" y="1638300"/>
            <a:ext cx="1703387" cy="2057400"/>
            <a:chOff x="3325790" y="1638274"/>
            <a:chExt cx="1703410" cy="2057400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93C65CA9-C1FA-994E-9DE6-E783B68265CC}"/>
                </a:ext>
              </a:extLst>
            </p:cNvPr>
            <p:cNvCxnSpPr/>
            <p:nvPr/>
          </p:nvCxnSpPr>
          <p:spPr bwMode="auto">
            <a:xfrm>
              <a:off x="4190989" y="1638274"/>
              <a:ext cx="838211" cy="205740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201" name="TextBox 6">
              <a:extLst>
                <a:ext uri="{FF2B5EF4-FFF2-40B4-BE49-F238E27FC236}">
                  <a16:creationId xmlns:a16="http://schemas.microsoft.com/office/drawing/2014/main" id="{FC0C5E1D-ADC5-B985-043D-DD8EC744E2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5790" y="1657350"/>
              <a:ext cx="109381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K</a:t>
              </a:r>
              <a:r>
                <a:rPr lang="en-US" altLang="en-US" sz="2000" i="1" baseline="-25000"/>
                <a:t>AB</a:t>
              </a:r>
              <a:r>
                <a:rPr lang="en-US" altLang="en-US" sz="2000" i="1"/>
                <a:t>(R</a:t>
              </a:r>
              <a:r>
                <a:rPr lang="en-US" altLang="en-US" sz="2000" i="1" baseline="-25000"/>
                <a:t>B</a:t>
              </a:r>
              <a:r>
                <a:rPr lang="en-US" altLang="en-US" sz="2000" i="1"/>
                <a:t>)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E1E240B-EF3C-C57F-C266-70F8B69D7534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1657350"/>
            <a:ext cx="2306638" cy="2057400"/>
            <a:chOff x="4953000" y="1657350"/>
            <a:chExt cx="2305996" cy="2057400"/>
          </a:xfrm>
        </p:grpSpPr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53612997-3ADB-2E4B-BE2C-F5EC146175D9}"/>
                </a:ext>
              </a:extLst>
            </p:cNvPr>
            <p:cNvCxnSpPr/>
            <p:nvPr/>
          </p:nvCxnSpPr>
          <p:spPr bwMode="auto">
            <a:xfrm>
              <a:off x="4953000" y="1657350"/>
              <a:ext cx="837967" cy="205740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199" name="TextBox 6">
              <a:extLst>
                <a:ext uri="{FF2B5EF4-FFF2-40B4-BE49-F238E27FC236}">
                  <a16:creationId xmlns:a16="http://schemas.microsoft.com/office/drawing/2014/main" id="{904DDF3B-7D3A-FBB0-5924-EA4F674C85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1657350"/>
              <a:ext cx="2153596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R</a:t>
              </a:r>
              <a:r>
                <a:rPr lang="en-US" altLang="en-US" sz="2000" i="1" baseline="-25000"/>
                <a:t>A</a:t>
              </a:r>
              <a:r>
                <a:rPr lang="en-US" altLang="en-US" sz="2000" i="1"/>
                <a:t> = Nonce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= random number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B5264C8-4A28-AC45-946E-5356469BF26F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3714750"/>
            <a:ext cx="2076450" cy="1398588"/>
            <a:chOff x="3733800" y="3714751"/>
            <a:chExt cx="2077219" cy="1398150"/>
          </a:xfrm>
        </p:grpSpPr>
        <p:sp>
          <p:nvSpPr>
            <p:cNvPr id="50196" name="Text Box 6">
              <a:extLst>
                <a:ext uri="{FF2B5EF4-FFF2-40B4-BE49-F238E27FC236}">
                  <a16:creationId xmlns:a16="http://schemas.microsoft.com/office/drawing/2014/main" id="{45C26916-FCEE-0475-E85F-CAA3EB2CF2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3943350"/>
              <a:ext cx="2077219" cy="1169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Bob calculates K</a:t>
              </a:r>
              <a:r>
                <a:rPr lang="en-US" altLang="en-US" sz="1400" baseline="-25000">
                  <a:solidFill>
                    <a:schemeClr val="accent2"/>
                  </a:solidFill>
                  <a:latin typeface="Helvetica" pitchFamily="2" charset="0"/>
                </a:rPr>
                <a:t>AB </a:t>
              </a: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(R</a:t>
              </a:r>
              <a:r>
                <a:rPr lang="en-US" altLang="en-US" sz="1400" baseline="-25000">
                  <a:solidFill>
                    <a:schemeClr val="accent2"/>
                  </a:solidFill>
                  <a:latin typeface="Helvetica" pitchFamily="2" charset="0"/>
                </a:rPr>
                <a:t>B </a:t>
              </a: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)</a:t>
              </a:r>
              <a:endParaRPr lang="en-US" altLang="en-US" sz="1400" baseline="-25000">
                <a:solidFill>
                  <a:schemeClr val="accent2"/>
                </a:solidFill>
                <a:latin typeface="Helvetica" pitchFamily="2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and matches with reply.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Alice is the only one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who could have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replied correctly.</a:t>
              </a:r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FF03806D-B8C8-B64E-96AB-6D17D5CC171B}"/>
                </a:ext>
              </a:extLst>
            </p:cNvPr>
            <p:cNvCxnSpPr/>
            <p:nvPr/>
          </p:nvCxnSpPr>
          <p:spPr bwMode="auto">
            <a:xfrm flipV="1">
              <a:off x="4572310" y="3714751"/>
              <a:ext cx="457369" cy="228528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2F56688-8F7E-A9E6-7455-CE020B9A2BBC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657350"/>
            <a:ext cx="1398588" cy="2057400"/>
            <a:chOff x="6781800" y="1657350"/>
            <a:chExt cx="1398610" cy="2057399"/>
          </a:xfrm>
        </p:grpSpPr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AABBCE18-B3CA-644F-968F-41A63058F73B}"/>
                </a:ext>
              </a:extLst>
            </p:cNvPr>
            <p:cNvCxnSpPr/>
            <p:nvPr/>
          </p:nvCxnSpPr>
          <p:spPr bwMode="auto">
            <a:xfrm flipV="1">
              <a:off x="6781800" y="1657350"/>
              <a:ext cx="838213" cy="205739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195" name="TextBox 6">
              <a:extLst>
                <a:ext uri="{FF2B5EF4-FFF2-40B4-BE49-F238E27FC236}">
                  <a16:creationId xmlns:a16="http://schemas.microsoft.com/office/drawing/2014/main" id="{681B5A7C-3501-E286-0D5B-00BD30551B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86600" y="3181350"/>
              <a:ext cx="109381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K</a:t>
              </a:r>
              <a:r>
                <a:rPr lang="en-US" altLang="en-US" sz="2000" i="1" baseline="-25000"/>
                <a:t>AB</a:t>
              </a:r>
              <a:r>
                <a:rPr lang="en-US" altLang="en-US" sz="2000" i="1"/>
                <a:t>(R</a:t>
              </a:r>
              <a:r>
                <a:rPr lang="en-US" altLang="en-US" sz="2000" i="1" baseline="-25000"/>
                <a:t>A</a:t>
              </a:r>
              <a:r>
                <a:rPr lang="en-US" altLang="en-US" sz="2000" i="1"/>
                <a:t>)</a:t>
              </a:r>
            </a:p>
          </p:txBody>
        </p:sp>
      </p:grpSp>
      <p:sp>
        <p:nvSpPr>
          <p:cNvPr id="52" name="Text Box 6">
            <a:extLst>
              <a:ext uri="{FF2B5EF4-FFF2-40B4-BE49-F238E27FC236}">
                <a16:creationId xmlns:a16="http://schemas.microsoft.com/office/drawing/2014/main" id="{32A10559-9340-8B12-5697-06857310F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352550"/>
            <a:ext cx="205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Alice knows Bob is Bob</a:t>
            </a:r>
          </a:p>
        </p:txBody>
      </p:sp>
      <p:sp>
        <p:nvSpPr>
          <p:cNvPr id="50191" name="Rectangle 1">
            <a:extLst>
              <a:ext uri="{FF2B5EF4-FFF2-40B4-BE49-F238E27FC236}">
                <a16:creationId xmlns:a16="http://schemas.microsoft.com/office/drawing/2014/main" id="{95D05D13-DCF3-01C9-9BF6-18F64B604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33550"/>
            <a:ext cx="1387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(has K</a:t>
            </a:r>
            <a:r>
              <a:rPr lang="en-US" altLang="en-US" sz="2400" i="1" baseline="-25000"/>
              <a:t>AB</a:t>
            </a:r>
            <a:r>
              <a:rPr lang="en-US" altLang="en-US" sz="2400" i="1"/>
              <a:t>)</a:t>
            </a:r>
            <a:endParaRPr lang="en-US" altLang="en-US" sz="2400"/>
          </a:p>
        </p:txBody>
      </p:sp>
      <p:sp>
        <p:nvSpPr>
          <p:cNvPr id="50192" name="Rectangle 34">
            <a:extLst>
              <a:ext uri="{FF2B5EF4-FFF2-40B4-BE49-F238E27FC236}">
                <a16:creationId xmlns:a16="http://schemas.microsoft.com/office/drawing/2014/main" id="{D229E873-CF4D-62F5-AD7B-49180EFE0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867150"/>
            <a:ext cx="1387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(has K</a:t>
            </a:r>
            <a:r>
              <a:rPr lang="en-US" altLang="en-US" sz="2400" i="1" baseline="-25000"/>
              <a:t>AB</a:t>
            </a:r>
            <a:r>
              <a:rPr lang="en-US" altLang="en-US" sz="2400" i="1"/>
              <a:t>)</a:t>
            </a:r>
            <a:endParaRPr lang="en-US" altLang="en-US" sz="2400"/>
          </a:p>
        </p:txBody>
      </p:sp>
      <p:sp>
        <p:nvSpPr>
          <p:cNvPr id="50193" name="Slide Number Placeholder 1">
            <a:extLst>
              <a:ext uri="{FF2B5EF4-FFF2-40B4-BE49-F238E27FC236}">
                <a16:creationId xmlns:a16="http://schemas.microsoft.com/office/drawing/2014/main" id="{22C75938-6124-A6F7-9451-6F8E89E7A8B0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32BC6C98-BC3F-BC4A-98E3-B97729A40EE9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en-US" altLang="en-US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1735AC4-9A64-1440-9C00-9E4B50167E7A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Why Not Optimize Number of Messages?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15F88C9-512B-E74D-8EDC-C0EEA0C00C01}"/>
              </a:ext>
            </a:extLst>
          </p:cNvPr>
          <p:cNvCxnSpPr/>
          <p:nvPr/>
        </p:nvCxnSpPr>
        <p:spPr bwMode="auto">
          <a:xfrm>
            <a:off x="914400" y="1657350"/>
            <a:ext cx="7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227" name="TextBox 6">
            <a:extLst>
              <a:ext uri="{FF2B5EF4-FFF2-40B4-BE49-F238E27FC236}">
                <a16:creationId xmlns:a16="http://schemas.microsoft.com/office/drawing/2014/main" id="{D5B44C58-F75E-E73E-C77E-A6D675C7C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467100"/>
            <a:ext cx="698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Bob</a:t>
            </a:r>
          </a:p>
        </p:txBody>
      </p:sp>
      <p:sp>
        <p:nvSpPr>
          <p:cNvPr id="52228" name="TextBox 9">
            <a:extLst>
              <a:ext uri="{FF2B5EF4-FFF2-40B4-BE49-F238E27FC236}">
                <a16:creationId xmlns:a16="http://schemas.microsoft.com/office/drawing/2014/main" id="{5E965D3E-9AD5-B6D1-778C-3D681004C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1962150"/>
            <a:ext cx="884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Time</a:t>
            </a:r>
          </a:p>
        </p:txBody>
      </p:sp>
      <p:sp>
        <p:nvSpPr>
          <p:cNvPr id="52229" name="TextBox 24">
            <a:extLst>
              <a:ext uri="{FF2B5EF4-FFF2-40B4-BE49-F238E27FC236}">
                <a16:creationId xmlns:a16="http://schemas.microsoft.com/office/drawing/2014/main" id="{076F8FED-4F75-6063-C084-5FA6C03DF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42875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Alice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EBFB8EF-2F7D-2F41-8021-6B70686BEFD9}"/>
              </a:ext>
            </a:extLst>
          </p:cNvPr>
          <p:cNvCxnSpPr/>
          <p:nvPr/>
        </p:nvCxnSpPr>
        <p:spPr bwMode="auto">
          <a:xfrm>
            <a:off x="914400" y="3695700"/>
            <a:ext cx="7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2231" name="Group 9">
            <a:extLst>
              <a:ext uri="{FF2B5EF4-FFF2-40B4-BE49-F238E27FC236}">
                <a16:creationId xmlns:a16="http://schemas.microsoft.com/office/drawing/2014/main" id="{231936C6-7AA6-6E15-CF38-8BE2D98B052B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5334000"/>
            <a:ext cx="3508375" cy="1143000"/>
            <a:chOff x="4876800" y="5334000"/>
            <a:chExt cx="3508229" cy="1143000"/>
          </a:xfrm>
        </p:grpSpPr>
        <p:grpSp>
          <p:nvGrpSpPr>
            <p:cNvPr id="52246" name="Group 6">
              <a:extLst>
                <a:ext uri="{FF2B5EF4-FFF2-40B4-BE49-F238E27FC236}">
                  <a16:creationId xmlns:a16="http://schemas.microsoft.com/office/drawing/2014/main" id="{98BD78E8-DF83-676A-AE4D-901CBDE73A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76800" y="5334000"/>
              <a:ext cx="3429000" cy="1143000"/>
              <a:chOff x="4876800" y="5334000"/>
              <a:chExt cx="3429000" cy="1143000"/>
            </a:xfrm>
          </p:grpSpPr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EE23005A-2DA6-824E-A242-13FF1E84869F}"/>
                  </a:ext>
                </a:extLst>
              </p:cNvPr>
              <p:cNvCxnSpPr/>
              <p:nvPr/>
            </p:nvCxnSpPr>
            <p:spPr bwMode="auto">
              <a:xfrm>
                <a:off x="5105390" y="6172200"/>
                <a:ext cx="609575" cy="0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250" name="TextBox 39">
                <a:extLst>
                  <a:ext uri="{FF2B5EF4-FFF2-40B4-BE49-F238E27FC236}">
                    <a16:creationId xmlns:a16="http://schemas.microsoft.com/office/drawing/2014/main" id="{B59DA606-4D0A-ABCC-EF69-2D9BAD24AE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5000" y="5943600"/>
                <a:ext cx="137795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Message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C7520975-D643-5741-AE7D-13B386619215}"/>
                  </a:ext>
                </a:extLst>
              </p:cNvPr>
              <p:cNvSpPr/>
              <p:nvPr/>
            </p:nvSpPr>
            <p:spPr bwMode="auto">
              <a:xfrm>
                <a:off x="4876800" y="5334000"/>
                <a:ext cx="3428857" cy="1143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4BF6B26-ADD3-2741-982E-080F993D57CC}"/>
                </a:ext>
              </a:extLst>
            </p:cNvPr>
            <p:cNvSpPr/>
            <p:nvPr/>
          </p:nvSpPr>
          <p:spPr bwMode="auto">
            <a:xfrm>
              <a:off x="5257784" y="5638800"/>
              <a:ext cx="152394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2248" name="TextBox 39">
              <a:extLst>
                <a:ext uri="{FF2B5EF4-FFF2-40B4-BE49-F238E27FC236}">
                  <a16:creationId xmlns:a16="http://schemas.microsoft.com/office/drawing/2014/main" id="{8F50F861-A961-80BE-56ED-794DC4BE5C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1200" y="5486400"/>
              <a:ext cx="25938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</p:grpSp>
      <p:grpSp>
        <p:nvGrpSpPr>
          <p:cNvPr id="52232" name="Group 45">
            <a:extLst>
              <a:ext uri="{FF2B5EF4-FFF2-40B4-BE49-F238E27FC236}">
                <a16:creationId xmlns:a16="http://schemas.microsoft.com/office/drawing/2014/main" id="{192B1FE9-7779-A9B3-DD13-56E6B7C9EA3C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638300"/>
            <a:ext cx="1143000" cy="2057400"/>
            <a:chOff x="914400" y="1638274"/>
            <a:chExt cx="1143000" cy="2057400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2EC2EE05-3464-3F43-AD9D-0B76F648B738}"/>
                </a:ext>
              </a:extLst>
            </p:cNvPr>
            <p:cNvCxnSpPr/>
            <p:nvPr/>
          </p:nvCxnSpPr>
          <p:spPr bwMode="auto">
            <a:xfrm>
              <a:off x="1219200" y="1638274"/>
              <a:ext cx="838200" cy="205740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245" name="TextBox 6">
              <a:extLst>
                <a:ext uri="{FF2B5EF4-FFF2-40B4-BE49-F238E27FC236}">
                  <a16:creationId xmlns:a16="http://schemas.microsoft.com/office/drawing/2014/main" id="{8647F008-E0A8-4D34-347F-AFCC4CE4F9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" y="2247874"/>
              <a:ext cx="80549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A, </a:t>
              </a:r>
              <a:r>
                <a:rPr lang="en-US" altLang="en-US" sz="2000" i="1">
                  <a:solidFill>
                    <a:srgbClr val="008000"/>
                  </a:solidFill>
                </a:rPr>
                <a:t>R</a:t>
              </a:r>
              <a:r>
                <a:rPr lang="en-US" altLang="en-US" sz="2000" i="1" baseline="-25000">
                  <a:solidFill>
                    <a:srgbClr val="008000"/>
                  </a:solidFill>
                </a:rPr>
                <a:t>A</a:t>
              </a:r>
              <a:endParaRPr lang="en-US" altLang="en-US" sz="2000" i="1">
                <a:solidFill>
                  <a:srgbClr val="008000"/>
                </a:solidFill>
              </a:endParaRPr>
            </a:p>
          </p:txBody>
        </p:sp>
      </p:grpSp>
      <p:grpSp>
        <p:nvGrpSpPr>
          <p:cNvPr id="52233" name="Group 46">
            <a:extLst>
              <a:ext uri="{FF2B5EF4-FFF2-40B4-BE49-F238E27FC236}">
                <a16:creationId xmlns:a16="http://schemas.microsoft.com/office/drawing/2014/main" id="{BA6C0F23-8944-C8BB-B885-5E324D4B3302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1638300"/>
            <a:ext cx="1744663" cy="2057400"/>
            <a:chOff x="2209800" y="1638275"/>
            <a:chExt cx="1745218" cy="2057399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27A53D25-DF0C-9C4F-A17A-6C6F3AAA4D6B}"/>
                </a:ext>
              </a:extLst>
            </p:cNvPr>
            <p:cNvCxnSpPr/>
            <p:nvPr/>
          </p:nvCxnSpPr>
          <p:spPr bwMode="auto">
            <a:xfrm flipV="1">
              <a:off x="2209800" y="1638275"/>
              <a:ext cx="838467" cy="2057399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243" name="TextBox 6">
              <a:extLst>
                <a:ext uri="{FF2B5EF4-FFF2-40B4-BE49-F238E27FC236}">
                  <a16:creationId xmlns:a16="http://schemas.microsoft.com/office/drawing/2014/main" id="{A77ED38A-8CCC-10AE-D0C4-89F54A30E9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4600" y="2933674"/>
              <a:ext cx="1440418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R</a:t>
              </a:r>
              <a:r>
                <a:rPr lang="en-US" altLang="en-US" sz="2000" i="1" baseline="-25000"/>
                <a:t>B, </a:t>
              </a:r>
              <a:r>
                <a:rPr lang="en-US" altLang="en-US" sz="2000" i="1">
                  <a:solidFill>
                    <a:srgbClr val="008000"/>
                  </a:solidFill>
                </a:rPr>
                <a:t>K</a:t>
              </a:r>
              <a:r>
                <a:rPr lang="en-US" altLang="en-US" sz="2000" i="1" baseline="-25000">
                  <a:solidFill>
                    <a:srgbClr val="008000"/>
                  </a:solidFill>
                </a:rPr>
                <a:t>AB</a:t>
              </a:r>
              <a:r>
                <a:rPr lang="en-US" altLang="en-US" sz="2000" i="1">
                  <a:solidFill>
                    <a:srgbClr val="008000"/>
                  </a:solidFill>
                </a:rPr>
                <a:t>(R</a:t>
              </a:r>
              <a:r>
                <a:rPr lang="en-US" altLang="en-US" sz="2000" i="1" baseline="-25000">
                  <a:solidFill>
                    <a:srgbClr val="008000"/>
                  </a:solidFill>
                </a:rPr>
                <a:t>A</a:t>
              </a:r>
              <a:r>
                <a:rPr lang="en-US" altLang="en-US" sz="2000" i="1">
                  <a:solidFill>
                    <a:srgbClr val="008000"/>
                  </a:solidFill>
                </a:rPr>
                <a:t>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 i="1"/>
            </a:p>
          </p:txBody>
        </p:sp>
      </p:grpSp>
      <p:grpSp>
        <p:nvGrpSpPr>
          <p:cNvPr id="52234" name="Group 47">
            <a:extLst>
              <a:ext uri="{FF2B5EF4-FFF2-40B4-BE49-F238E27FC236}">
                <a16:creationId xmlns:a16="http://schemas.microsoft.com/office/drawing/2014/main" id="{52F7237E-0BE8-5542-20E1-10779777DEA4}"/>
              </a:ext>
            </a:extLst>
          </p:cNvPr>
          <p:cNvGrpSpPr>
            <a:grpSpLocks/>
          </p:cNvGrpSpPr>
          <p:nvPr/>
        </p:nvGrpSpPr>
        <p:grpSpPr bwMode="auto">
          <a:xfrm>
            <a:off x="3325813" y="1638300"/>
            <a:ext cx="1703387" cy="2057400"/>
            <a:chOff x="3325790" y="1638274"/>
            <a:chExt cx="1703410" cy="2057400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581E6EBD-2980-1944-BD96-93096D390A51}"/>
                </a:ext>
              </a:extLst>
            </p:cNvPr>
            <p:cNvCxnSpPr/>
            <p:nvPr/>
          </p:nvCxnSpPr>
          <p:spPr bwMode="auto">
            <a:xfrm>
              <a:off x="4190989" y="1638274"/>
              <a:ext cx="838211" cy="205740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241" name="TextBox 6">
              <a:extLst>
                <a:ext uri="{FF2B5EF4-FFF2-40B4-BE49-F238E27FC236}">
                  <a16:creationId xmlns:a16="http://schemas.microsoft.com/office/drawing/2014/main" id="{76AC33F3-BF38-F642-1862-C723E2CA0B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5790" y="1657350"/>
              <a:ext cx="109381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K</a:t>
              </a:r>
              <a:r>
                <a:rPr lang="en-US" altLang="en-US" sz="2000" i="1" baseline="-25000"/>
                <a:t>AB</a:t>
              </a:r>
              <a:r>
                <a:rPr lang="en-US" altLang="en-US" sz="2000" i="1"/>
                <a:t>(R</a:t>
              </a:r>
              <a:r>
                <a:rPr lang="en-US" altLang="en-US" sz="2000" i="1" baseline="-25000"/>
                <a:t>B</a:t>
              </a:r>
              <a:r>
                <a:rPr lang="en-US" altLang="en-US" sz="2000" i="1"/>
                <a:t>)</a:t>
              </a:r>
            </a:p>
          </p:txBody>
        </p:sp>
      </p:grpSp>
      <p:grpSp>
        <p:nvGrpSpPr>
          <p:cNvPr id="52235" name="Group 42">
            <a:extLst>
              <a:ext uri="{FF2B5EF4-FFF2-40B4-BE49-F238E27FC236}">
                <a16:creationId xmlns:a16="http://schemas.microsoft.com/office/drawing/2014/main" id="{AC1437E0-B78C-44BE-F0A4-9C9084A46E71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3714750"/>
            <a:ext cx="2076450" cy="1398588"/>
            <a:chOff x="3733800" y="3714751"/>
            <a:chExt cx="2077219" cy="1398150"/>
          </a:xfrm>
        </p:grpSpPr>
        <p:sp>
          <p:nvSpPr>
            <p:cNvPr id="52238" name="Text Box 6">
              <a:extLst>
                <a:ext uri="{FF2B5EF4-FFF2-40B4-BE49-F238E27FC236}">
                  <a16:creationId xmlns:a16="http://schemas.microsoft.com/office/drawing/2014/main" id="{7C703617-EB7A-BBFC-3EDB-BB569AF96A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3943350"/>
              <a:ext cx="2077219" cy="1169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Bob calculates K</a:t>
              </a:r>
              <a:r>
                <a:rPr lang="en-US" altLang="en-US" sz="1400" baseline="-25000">
                  <a:solidFill>
                    <a:schemeClr val="accent2"/>
                  </a:solidFill>
                  <a:latin typeface="Helvetica" pitchFamily="2" charset="0"/>
                </a:rPr>
                <a:t>AB </a:t>
              </a: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(R</a:t>
              </a:r>
              <a:r>
                <a:rPr lang="en-US" altLang="en-US" sz="1400" baseline="-25000">
                  <a:solidFill>
                    <a:schemeClr val="accent2"/>
                  </a:solidFill>
                  <a:latin typeface="Helvetica" pitchFamily="2" charset="0"/>
                </a:rPr>
                <a:t>B </a:t>
              </a: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)</a:t>
              </a:r>
              <a:endParaRPr lang="en-US" altLang="en-US" sz="1400" baseline="-25000">
                <a:solidFill>
                  <a:schemeClr val="accent2"/>
                </a:solidFill>
                <a:latin typeface="Helvetica" pitchFamily="2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and matches with reply.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Alice is the only one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who could have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replied correctly.</a:t>
              </a:r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6CF3729D-70B4-AD47-A6A0-F0FB64F93792}"/>
                </a:ext>
              </a:extLst>
            </p:cNvPr>
            <p:cNvCxnSpPr/>
            <p:nvPr/>
          </p:nvCxnSpPr>
          <p:spPr bwMode="auto">
            <a:xfrm flipV="1">
              <a:off x="4572310" y="3714751"/>
              <a:ext cx="457369" cy="228528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236" name="Text Box 6">
            <a:extLst>
              <a:ext uri="{FF2B5EF4-FFF2-40B4-BE49-F238E27FC236}">
                <a16:creationId xmlns:a16="http://schemas.microsoft.com/office/drawing/2014/main" id="{FCE78FA6-6BE0-1AB8-5147-DB15EF28C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5675" y="1331913"/>
            <a:ext cx="2051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chemeClr val="accent2"/>
                </a:solidFill>
                <a:latin typeface="Helvetica" pitchFamily="2" charset="0"/>
              </a:rPr>
              <a:t>Alice knows Bob is Bob</a:t>
            </a:r>
          </a:p>
        </p:txBody>
      </p:sp>
      <p:sp>
        <p:nvSpPr>
          <p:cNvPr id="52237" name="Slide Number Placeholder 1">
            <a:extLst>
              <a:ext uri="{FF2B5EF4-FFF2-40B4-BE49-F238E27FC236}">
                <a16:creationId xmlns:a16="http://schemas.microsoft.com/office/drawing/2014/main" id="{D6D5E292-C640-5DF1-F2B9-58F6E4D9836C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4BF2E945-B52B-E14D-96CC-6BEF2B0E4CE3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>
            <a:extLst>
              <a:ext uri="{FF2B5EF4-FFF2-40B4-BE49-F238E27FC236}">
                <a16:creationId xmlns:a16="http://schemas.microsoft.com/office/drawing/2014/main" id="{C9F91E9B-3D4A-F799-7E24-005250BAF4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200150"/>
            <a:ext cx="5715000" cy="2971800"/>
          </a:xfrm>
        </p:spPr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Leakage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Unauthorized access to service or data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E.g., Someone knows your bank balance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Tampering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Unauthorized modification of service or data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E.g., Someone modifies your bank balance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Vandalism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Interference with normal service, without direct gain to attacker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E.g., Denial of Service attacks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499F439-1E15-364F-9227-0862A86B227E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Security Threats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17411" name="Slide Number Placeholder 1">
            <a:extLst>
              <a:ext uri="{FF2B5EF4-FFF2-40B4-BE49-F238E27FC236}">
                <a16:creationId xmlns:a16="http://schemas.microsoft.com/office/drawing/2014/main" id="{AFB82305-67C6-F5DF-2A66-0429A263F84B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92E893E5-51F8-9042-8942-1448C38BFE78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FD8A2E5-5667-3840-86D0-693D9BB1974F}"/>
              </a:ext>
            </a:extLst>
          </p:cNvPr>
          <p:cNvSpPr txBox="1">
            <a:spLocks/>
          </p:cNvSpPr>
          <p:nvPr/>
        </p:nvSpPr>
        <p:spPr bwMode="auto">
          <a:xfrm>
            <a:off x="152400" y="361950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Unfortunately, This Subject to </a:t>
            </a:r>
            <a:r>
              <a:rPr lang="en-US" sz="3200" u="sng" kern="0" dirty="0">
                <a:solidFill>
                  <a:schemeClr val="bg1"/>
                </a:solidFill>
                <a:latin typeface="Whitney-BlackSC" pitchFamily="50" charset="0"/>
              </a:rPr>
              <a:t>Replay Attack</a:t>
            </a:r>
            <a:endParaRPr lang="en-US" sz="3200" u="sng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066993F-CB8C-D64C-86A0-32A615F6E116}"/>
              </a:ext>
            </a:extLst>
          </p:cNvPr>
          <p:cNvCxnSpPr/>
          <p:nvPr/>
        </p:nvCxnSpPr>
        <p:spPr bwMode="auto">
          <a:xfrm>
            <a:off x="914400" y="1657350"/>
            <a:ext cx="7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275" name="TextBox 6">
            <a:extLst>
              <a:ext uri="{FF2B5EF4-FFF2-40B4-BE49-F238E27FC236}">
                <a16:creationId xmlns:a16="http://schemas.microsoft.com/office/drawing/2014/main" id="{48714D0C-9CC0-4113-94BB-C7A8E46DE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467100"/>
            <a:ext cx="698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Bob</a:t>
            </a:r>
          </a:p>
        </p:txBody>
      </p:sp>
      <p:sp>
        <p:nvSpPr>
          <p:cNvPr id="54276" name="TextBox 9">
            <a:extLst>
              <a:ext uri="{FF2B5EF4-FFF2-40B4-BE49-F238E27FC236}">
                <a16:creationId xmlns:a16="http://schemas.microsoft.com/office/drawing/2014/main" id="{E7B351C2-8287-A699-2010-3244A40E7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1962150"/>
            <a:ext cx="884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Time</a:t>
            </a:r>
          </a:p>
        </p:txBody>
      </p:sp>
      <p:sp>
        <p:nvSpPr>
          <p:cNvPr id="54277" name="TextBox 24">
            <a:extLst>
              <a:ext uri="{FF2B5EF4-FFF2-40B4-BE49-F238E27FC236}">
                <a16:creationId xmlns:a16="http://schemas.microsoft.com/office/drawing/2014/main" id="{DFFB4D80-03CA-D3C6-F5CC-057D7B222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0638" y="1428750"/>
            <a:ext cx="1381126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Eve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(Malicious)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7A679C7-8DFB-1243-B996-3A2DEEC9B8B9}"/>
              </a:ext>
            </a:extLst>
          </p:cNvPr>
          <p:cNvCxnSpPr/>
          <p:nvPr/>
        </p:nvCxnSpPr>
        <p:spPr bwMode="auto">
          <a:xfrm>
            <a:off x="914400" y="3695700"/>
            <a:ext cx="7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4279" name="Group 9">
            <a:extLst>
              <a:ext uri="{FF2B5EF4-FFF2-40B4-BE49-F238E27FC236}">
                <a16:creationId xmlns:a16="http://schemas.microsoft.com/office/drawing/2014/main" id="{DF02E8CD-C529-2B6C-CBFB-69249B34E634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5334000"/>
            <a:ext cx="3508375" cy="1143000"/>
            <a:chOff x="4876800" y="5334000"/>
            <a:chExt cx="3508229" cy="1143000"/>
          </a:xfrm>
        </p:grpSpPr>
        <p:grpSp>
          <p:nvGrpSpPr>
            <p:cNvPr id="54304" name="Group 6">
              <a:extLst>
                <a:ext uri="{FF2B5EF4-FFF2-40B4-BE49-F238E27FC236}">
                  <a16:creationId xmlns:a16="http://schemas.microsoft.com/office/drawing/2014/main" id="{59D96EDF-F2F2-69EB-D972-ADF0A58E27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76800" y="5334000"/>
              <a:ext cx="3429000" cy="1143000"/>
              <a:chOff x="4876800" y="5334000"/>
              <a:chExt cx="3429000" cy="1143000"/>
            </a:xfrm>
          </p:grpSpPr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AB3397B2-1C92-0241-8138-5AB8D3D063C7}"/>
                  </a:ext>
                </a:extLst>
              </p:cNvPr>
              <p:cNvCxnSpPr/>
              <p:nvPr/>
            </p:nvCxnSpPr>
            <p:spPr bwMode="auto">
              <a:xfrm>
                <a:off x="5105390" y="6172200"/>
                <a:ext cx="609575" cy="0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308" name="TextBox 39">
                <a:extLst>
                  <a:ext uri="{FF2B5EF4-FFF2-40B4-BE49-F238E27FC236}">
                    <a16:creationId xmlns:a16="http://schemas.microsoft.com/office/drawing/2014/main" id="{B711317D-4E68-83DE-9535-12DD0631C2C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5000" y="5943600"/>
                <a:ext cx="137795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Message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716836E-4219-4B4D-829D-B0255CAE0E0A}"/>
                  </a:ext>
                </a:extLst>
              </p:cNvPr>
              <p:cNvSpPr/>
              <p:nvPr/>
            </p:nvSpPr>
            <p:spPr bwMode="auto">
              <a:xfrm>
                <a:off x="4876800" y="5334000"/>
                <a:ext cx="3428857" cy="1143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A2C79C3-0904-5D4C-8F2E-6F762639E19A}"/>
                </a:ext>
              </a:extLst>
            </p:cNvPr>
            <p:cNvSpPr/>
            <p:nvPr/>
          </p:nvSpPr>
          <p:spPr bwMode="auto">
            <a:xfrm>
              <a:off x="5257784" y="5638800"/>
              <a:ext cx="152394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4306" name="TextBox 39">
              <a:extLst>
                <a:ext uri="{FF2B5EF4-FFF2-40B4-BE49-F238E27FC236}">
                  <a16:creationId xmlns:a16="http://schemas.microsoft.com/office/drawing/2014/main" id="{33B979ED-8E9C-7CB9-425A-0CE096D486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1200" y="5486400"/>
              <a:ext cx="25938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2A0425CC-3D53-DA52-FB2F-0BE40986CE7F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638300"/>
            <a:ext cx="3040063" cy="2057400"/>
            <a:chOff x="914400" y="1638274"/>
            <a:chExt cx="3040618" cy="2057400"/>
          </a:xfrm>
        </p:grpSpPr>
        <p:grpSp>
          <p:nvGrpSpPr>
            <p:cNvPr id="54298" name="Group 45">
              <a:extLst>
                <a:ext uri="{FF2B5EF4-FFF2-40B4-BE49-F238E27FC236}">
                  <a16:creationId xmlns:a16="http://schemas.microsoft.com/office/drawing/2014/main" id="{699020C0-A02E-F613-AE08-592A0189DB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4400" y="1638274"/>
              <a:ext cx="1143000" cy="2057400"/>
              <a:chOff x="914400" y="1638274"/>
              <a:chExt cx="1143000" cy="2057400"/>
            </a:xfrm>
          </p:grpSpPr>
          <p:cxnSp>
            <p:nvCxnSpPr>
              <p:cNvPr id="20" name="Straight Arrow Connector 19">
                <a:extLst>
                  <a:ext uri="{FF2B5EF4-FFF2-40B4-BE49-F238E27FC236}">
                    <a16:creationId xmlns:a16="http://schemas.microsoft.com/office/drawing/2014/main" id="{7F49D3EC-BBE4-7240-8FB0-1D537BD4D608}"/>
                  </a:ext>
                </a:extLst>
              </p:cNvPr>
              <p:cNvCxnSpPr/>
              <p:nvPr/>
            </p:nvCxnSpPr>
            <p:spPr bwMode="auto">
              <a:xfrm>
                <a:off x="1219256" y="1638274"/>
                <a:ext cx="838353" cy="2057400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303" name="TextBox 6">
                <a:extLst>
                  <a:ext uri="{FF2B5EF4-FFF2-40B4-BE49-F238E27FC236}">
                    <a16:creationId xmlns:a16="http://schemas.microsoft.com/office/drawing/2014/main" id="{371B1013-07AF-30DF-F014-10C06FE4EC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4400" y="2247874"/>
                <a:ext cx="80549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i="1"/>
                  <a:t>A, R</a:t>
                </a:r>
                <a:r>
                  <a:rPr lang="en-US" altLang="en-US" sz="2000" i="1" baseline="-25000"/>
                  <a:t>A</a:t>
                </a:r>
                <a:endParaRPr lang="en-US" altLang="en-US" sz="2000" i="1"/>
              </a:p>
            </p:txBody>
          </p:sp>
        </p:grpSp>
        <p:grpSp>
          <p:nvGrpSpPr>
            <p:cNvPr id="54299" name="Group 46">
              <a:extLst>
                <a:ext uri="{FF2B5EF4-FFF2-40B4-BE49-F238E27FC236}">
                  <a16:creationId xmlns:a16="http://schemas.microsoft.com/office/drawing/2014/main" id="{9B188D71-E6B3-8F1B-0653-08C0E9231D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9800" y="1638275"/>
              <a:ext cx="1745218" cy="2057399"/>
              <a:chOff x="2209800" y="1638275"/>
              <a:chExt cx="1745218" cy="2057399"/>
            </a:xfrm>
          </p:grpSpPr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32D6F007-CBB4-9E48-B549-98758F5A6921}"/>
                  </a:ext>
                </a:extLst>
              </p:cNvPr>
              <p:cNvCxnSpPr/>
              <p:nvPr/>
            </p:nvCxnSpPr>
            <p:spPr bwMode="auto">
              <a:xfrm flipV="1">
                <a:off x="2210036" y="1638274"/>
                <a:ext cx="838353" cy="2057400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301" name="TextBox 6">
                <a:extLst>
                  <a:ext uri="{FF2B5EF4-FFF2-40B4-BE49-F238E27FC236}">
                    <a16:creationId xmlns:a16="http://schemas.microsoft.com/office/drawing/2014/main" id="{0E02549D-DDA2-043F-F7F6-38C2B6F1D7D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14600" y="2933674"/>
                <a:ext cx="1440418" cy="7078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i="1"/>
                  <a:t>R</a:t>
                </a:r>
                <a:r>
                  <a:rPr lang="en-US" altLang="en-US" sz="2000" i="1" baseline="-25000"/>
                  <a:t>B, </a:t>
                </a:r>
                <a:r>
                  <a:rPr lang="en-US" altLang="en-US" sz="2000" i="1"/>
                  <a:t>K</a:t>
                </a:r>
                <a:r>
                  <a:rPr lang="en-US" altLang="en-US" sz="2000" i="1" baseline="-25000"/>
                  <a:t>AB</a:t>
                </a:r>
                <a:r>
                  <a:rPr lang="en-US" altLang="en-US" sz="2000" i="1"/>
                  <a:t>(R</a:t>
                </a:r>
                <a:r>
                  <a:rPr lang="en-US" altLang="en-US" sz="2000" i="1" baseline="-25000"/>
                  <a:t>A</a:t>
                </a:r>
                <a:r>
                  <a:rPr lang="en-US" altLang="en-US" sz="2000" i="1"/>
                  <a:t>)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000" i="1"/>
              </a:p>
            </p:txBody>
          </p: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4E0DA4A-5B20-94CC-E71E-BB545A1FA220}"/>
              </a:ext>
            </a:extLst>
          </p:cNvPr>
          <p:cNvGrpSpPr>
            <a:grpSpLocks/>
          </p:cNvGrpSpPr>
          <p:nvPr/>
        </p:nvGrpSpPr>
        <p:grpSpPr bwMode="auto">
          <a:xfrm>
            <a:off x="6145213" y="1638300"/>
            <a:ext cx="1703387" cy="2057400"/>
            <a:chOff x="3325790" y="1638274"/>
            <a:chExt cx="1703410" cy="2057400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2419AF80-EA7E-A549-8DA7-FA6076ABD4FB}"/>
                </a:ext>
              </a:extLst>
            </p:cNvPr>
            <p:cNvCxnSpPr/>
            <p:nvPr/>
          </p:nvCxnSpPr>
          <p:spPr bwMode="auto">
            <a:xfrm>
              <a:off x="4190989" y="1638274"/>
              <a:ext cx="838211" cy="205740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297" name="TextBox 6">
              <a:extLst>
                <a:ext uri="{FF2B5EF4-FFF2-40B4-BE49-F238E27FC236}">
                  <a16:creationId xmlns:a16="http://schemas.microsoft.com/office/drawing/2014/main" id="{EE134803-5C90-81FC-4A9F-B2A7B0009F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5790" y="1657350"/>
              <a:ext cx="109381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>
                  <a:solidFill>
                    <a:srgbClr val="FF6600"/>
                  </a:solidFill>
                </a:rPr>
                <a:t>K</a:t>
              </a:r>
              <a:r>
                <a:rPr lang="en-US" altLang="en-US" sz="2000" i="1" baseline="-25000">
                  <a:solidFill>
                    <a:srgbClr val="FF6600"/>
                  </a:solidFill>
                </a:rPr>
                <a:t>AB</a:t>
              </a:r>
              <a:r>
                <a:rPr lang="en-US" altLang="en-US" sz="2000" i="1">
                  <a:solidFill>
                    <a:srgbClr val="FF6600"/>
                  </a:solidFill>
                </a:rPr>
                <a:t>(R</a:t>
              </a:r>
              <a:r>
                <a:rPr lang="en-US" altLang="en-US" sz="2000" i="1" baseline="-25000">
                  <a:solidFill>
                    <a:srgbClr val="FF6600"/>
                  </a:solidFill>
                </a:rPr>
                <a:t>B</a:t>
              </a:r>
              <a:r>
                <a:rPr lang="en-US" altLang="en-US" sz="2000" i="1">
                  <a:solidFill>
                    <a:srgbClr val="FF6600"/>
                  </a:solidFill>
                </a:rPr>
                <a:t>)</a:t>
              </a: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C1ADF7B-F7C8-777D-ADE5-49D1BF4B4142}"/>
              </a:ext>
            </a:extLst>
          </p:cNvPr>
          <p:cNvGrpSpPr>
            <a:grpSpLocks/>
          </p:cNvGrpSpPr>
          <p:nvPr/>
        </p:nvGrpSpPr>
        <p:grpSpPr bwMode="auto">
          <a:xfrm>
            <a:off x="6553200" y="3714750"/>
            <a:ext cx="2076450" cy="966788"/>
            <a:chOff x="3733800" y="3714751"/>
            <a:chExt cx="2077219" cy="967263"/>
          </a:xfrm>
        </p:grpSpPr>
        <p:sp>
          <p:nvSpPr>
            <p:cNvPr id="54294" name="Text Box 6">
              <a:extLst>
                <a:ext uri="{FF2B5EF4-FFF2-40B4-BE49-F238E27FC236}">
                  <a16:creationId xmlns:a16="http://schemas.microsoft.com/office/drawing/2014/main" id="{7C7DBCD1-685C-DF4A-8C29-9D21E79FAE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3943350"/>
              <a:ext cx="2077219" cy="7386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Bob calculates K</a:t>
              </a:r>
              <a:r>
                <a:rPr lang="en-US" altLang="en-US" sz="1400" baseline="-25000">
                  <a:solidFill>
                    <a:schemeClr val="accent2"/>
                  </a:solidFill>
                  <a:latin typeface="Helvetica" pitchFamily="2" charset="0"/>
                </a:rPr>
                <a:t>AB </a:t>
              </a: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(R</a:t>
              </a:r>
              <a:r>
                <a:rPr lang="en-US" altLang="en-US" sz="1400" baseline="-25000">
                  <a:solidFill>
                    <a:schemeClr val="accent2"/>
                  </a:solidFill>
                  <a:latin typeface="Helvetica" pitchFamily="2" charset="0"/>
                </a:rPr>
                <a:t>B </a:t>
              </a: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)</a:t>
              </a:r>
              <a:endParaRPr lang="en-US" altLang="en-US" sz="1400" baseline="-25000">
                <a:solidFill>
                  <a:schemeClr val="accent2"/>
                </a:solidFill>
                <a:latin typeface="Helvetica" pitchFamily="2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and matches with reply.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chemeClr val="accent2"/>
                  </a:solidFill>
                  <a:latin typeface="Helvetica" pitchFamily="2" charset="0"/>
                </a:rPr>
                <a:t>Bob thinks Eve is Alice.</a:t>
              </a:r>
            </a:p>
          </p:txBody>
        </p: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8E7FA726-296F-6744-8453-C9D76F467F18}"/>
                </a:ext>
              </a:extLst>
            </p:cNvPr>
            <p:cNvCxnSpPr/>
            <p:nvPr/>
          </p:nvCxnSpPr>
          <p:spPr bwMode="auto">
            <a:xfrm flipV="1">
              <a:off x="4572310" y="3714751"/>
              <a:ext cx="457369" cy="228712"/>
            </a:xfrm>
            <a:prstGeom prst="straightConnector1">
              <a:avLst/>
            </a:prstGeom>
            <a:ln w="6350" cmpd="sng">
              <a:solidFill>
                <a:schemeClr val="accent2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63CF8A4D-B41B-2D2C-F002-0A23AAD08E0D}"/>
              </a:ext>
            </a:extLst>
          </p:cNvPr>
          <p:cNvGrpSpPr>
            <a:grpSpLocks/>
          </p:cNvGrpSpPr>
          <p:nvPr/>
        </p:nvGrpSpPr>
        <p:grpSpPr bwMode="auto">
          <a:xfrm>
            <a:off x="3513138" y="1657350"/>
            <a:ext cx="3125787" cy="2057400"/>
            <a:chOff x="914400" y="1638274"/>
            <a:chExt cx="3126111" cy="2057400"/>
          </a:xfrm>
        </p:grpSpPr>
        <p:grpSp>
          <p:nvGrpSpPr>
            <p:cNvPr id="54288" name="Group 29">
              <a:extLst>
                <a:ext uri="{FF2B5EF4-FFF2-40B4-BE49-F238E27FC236}">
                  <a16:creationId xmlns:a16="http://schemas.microsoft.com/office/drawing/2014/main" id="{7BE79748-425E-E697-B978-13235B5279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4400" y="1638274"/>
              <a:ext cx="1143000" cy="2057400"/>
              <a:chOff x="914400" y="1638274"/>
              <a:chExt cx="1143000" cy="2057400"/>
            </a:xfrm>
          </p:grpSpPr>
          <p:cxnSp>
            <p:nvCxnSpPr>
              <p:cNvPr id="39" name="Straight Arrow Connector 38">
                <a:extLst>
                  <a:ext uri="{FF2B5EF4-FFF2-40B4-BE49-F238E27FC236}">
                    <a16:creationId xmlns:a16="http://schemas.microsoft.com/office/drawing/2014/main" id="{1DBBCA52-5D64-C14D-8EF5-6B4D886A3BC8}"/>
                  </a:ext>
                </a:extLst>
              </p:cNvPr>
              <p:cNvCxnSpPr/>
              <p:nvPr/>
            </p:nvCxnSpPr>
            <p:spPr bwMode="auto">
              <a:xfrm>
                <a:off x="1219231" y="1638274"/>
                <a:ext cx="838287" cy="2057400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293" name="TextBox 6">
                <a:extLst>
                  <a:ext uri="{FF2B5EF4-FFF2-40B4-BE49-F238E27FC236}">
                    <a16:creationId xmlns:a16="http://schemas.microsoft.com/office/drawing/2014/main" id="{A24032D8-923B-A654-21F4-988AA0B97A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4400" y="2247874"/>
                <a:ext cx="80549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i="1"/>
                  <a:t>A, </a:t>
                </a:r>
                <a:r>
                  <a:rPr lang="en-US" altLang="en-US" sz="2000" i="1">
                    <a:solidFill>
                      <a:srgbClr val="FF6600"/>
                    </a:solidFill>
                  </a:rPr>
                  <a:t>R</a:t>
                </a:r>
                <a:r>
                  <a:rPr lang="en-US" altLang="en-US" sz="2000" i="1" baseline="-25000">
                    <a:solidFill>
                      <a:srgbClr val="FF6600"/>
                    </a:solidFill>
                  </a:rPr>
                  <a:t>B</a:t>
                </a:r>
                <a:endParaRPr lang="en-US" altLang="en-US" sz="2000" i="1">
                  <a:solidFill>
                    <a:srgbClr val="FF6600"/>
                  </a:solidFill>
                </a:endParaRPr>
              </a:p>
            </p:txBody>
          </p:sp>
        </p:grpSp>
        <p:grpSp>
          <p:nvGrpSpPr>
            <p:cNvPr id="54289" name="Group 30">
              <a:extLst>
                <a:ext uri="{FF2B5EF4-FFF2-40B4-BE49-F238E27FC236}">
                  <a16:creationId xmlns:a16="http://schemas.microsoft.com/office/drawing/2014/main" id="{4685D984-304D-F6D2-4CBE-3B0E42AFF3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9800" y="1638275"/>
              <a:ext cx="1830711" cy="2057399"/>
              <a:chOff x="2209800" y="1638275"/>
              <a:chExt cx="1830711" cy="2057399"/>
            </a:xfrm>
          </p:grpSpPr>
          <p:cxnSp>
            <p:nvCxnSpPr>
              <p:cNvPr id="33" name="Straight Arrow Connector 32">
                <a:extLst>
                  <a:ext uri="{FF2B5EF4-FFF2-40B4-BE49-F238E27FC236}">
                    <a16:creationId xmlns:a16="http://schemas.microsoft.com/office/drawing/2014/main" id="{A36F1782-2929-4842-8583-0835F3B88C7A}"/>
                  </a:ext>
                </a:extLst>
              </p:cNvPr>
              <p:cNvCxnSpPr/>
              <p:nvPr/>
            </p:nvCxnSpPr>
            <p:spPr bwMode="auto">
              <a:xfrm flipV="1">
                <a:off x="2209934" y="1638274"/>
                <a:ext cx="838287" cy="2057400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291" name="TextBox 6">
                <a:extLst>
                  <a:ext uri="{FF2B5EF4-FFF2-40B4-BE49-F238E27FC236}">
                    <a16:creationId xmlns:a16="http://schemas.microsoft.com/office/drawing/2014/main" id="{7554F91B-6723-D9BD-9140-8D1C4E84E83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14600" y="2933674"/>
                <a:ext cx="1525911" cy="7078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000" i="1"/>
                  <a:t>R</a:t>
                </a:r>
                <a:r>
                  <a:rPr lang="en-US" altLang="en-US" sz="2000" i="1" baseline="-25000"/>
                  <a:t>B2, </a:t>
                </a:r>
                <a:r>
                  <a:rPr lang="en-US" altLang="en-US" sz="2000" i="1"/>
                  <a:t>K</a:t>
                </a:r>
                <a:r>
                  <a:rPr lang="en-US" altLang="en-US" sz="2000" i="1" baseline="-25000"/>
                  <a:t>AB</a:t>
                </a:r>
                <a:r>
                  <a:rPr lang="en-US" altLang="en-US" sz="2000" i="1"/>
                  <a:t>(R</a:t>
                </a:r>
                <a:r>
                  <a:rPr lang="en-US" altLang="en-US" sz="2000" i="1" baseline="-25000"/>
                  <a:t>B</a:t>
                </a:r>
                <a:r>
                  <a:rPr lang="en-US" altLang="en-US" sz="2000" i="1"/>
                  <a:t>)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000" i="1"/>
              </a:p>
            </p:txBody>
          </p:sp>
        </p:grpSp>
      </p:grpSp>
      <p:sp>
        <p:nvSpPr>
          <p:cNvPr id="42" name="TextBox 6">
            <a:extLst>
              <a:ext uri="{FF2B5EF4-FFF2-40B4-BE49-F238E27FC236}">
                <a16:creationId xmlns:a16="http://schemas.microsoft.com/office/drawing/2014/main" id="{3FC048A8-C7CF-86D5-4059-5DC8E67E3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276350"/>
            <a:ext cx="2543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/>
              <a:t>Eve starts 2</a:t>
            </a:r>
            <a:r>
              <a:rPr lang="en-US" altLang="en-US" sz="2000" i="1" baseline="30000"/>
              <a:t>nd</a:t>
            </a:r>
            <a:r>
              <a:rPr lang="en-US" altLang="en-US" sz="2000" i="1"/>
              <a:t> session</a:t>
            </a:r>
          </a:p>
        </p:txBody>
      </p:sp>
      <p:sp>
        <p:nvSpPr>
          <p:cNvPr id="44" name="TextBox 6">
            <a:extLst>
              <a:ext uri="{FF2B5EF4-FFF2-40B4-BE49-F238E27FC236}">
                <a16:creationId xmlns:a16="http://schemas.microsoft.com/office/drawing/2014/main" id="{D574B6D2-59A4-FF73-D25C-CD4AD0621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1276350"/>
            <a:ext cx="2614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/>
              <a:t>Eve finishes 1</a:t>
            </a:r>
            <a:r>
              <a:rPr lang="en-US" altLang="en-US" sz="2000" i="1" baseline="30000"/>
              <a:t>st</a:t>
            </a:r>
            <a:r>
              <a:rPr lang="en-US" altLang="en-US" sz="2000" i="1"/>
              <a:t> session</a:t>
            </a:r>
          </a:p>
        </p:txBody>
      </p:sp>
      <p:sp>
        <p:nvSpPr>
          <p:cNvPr id="45" name="TextBox 6">
            <a:extLst>
              <a:ext uri="{FF2B5EF4-FFF2-40B4-BE49-F238E27FC236}">
                <a16:creationId xmlns:a16="http://schemas.microsoft.com/office/drawing/2014/main" id="{2AA103BE-B3E0-63F1-4A4D-EC212A678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76350"/>
            <a:ext cx="2400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/>
              <a:t>Eve starts 1</a:t>
            </a:r>
            <a:r>
              <a:rPr lang="en-US" altLang="en-US" sz="2000" i="1" baseline="30000"/>
              <a:t>st</a:t>
            </a:r>
            <a:r>
              <a:rPr lang="en-US" altLang="en-US" sz="2000" i="1"/>
              <a:t> session</a:t>
            </a:r>
          </a:p>
        </p:txBody>
      </p:sp>
      <p:sp>
        <p:nvSpPr>
          <p:cNvPr id="54287" name="Slide Number Placeholder 1">
            <a:extLst>
              <a:ext uri="{FF2B5EF4-FFF2-40B4-BE49-F238E27FC236}">
                <a16:creationId xmlns:a16="http://schemas.microsoft.com/office/drawing/2014/main" id="{F55BFEE7-9157-FEFE-DE9E-B5D21F81BBFE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550CF03E-DF1B-2848-91DC-5F6182EFB0CF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  <p:bldP spid="4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D215D2F-B52A-1645-9AA3-EFD7234E2E33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Indirect Authentication Using Authentication Server and Shared Keys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1FB5D10-F98B-B545-956E-6332A62EC716}"/>
              </a:ext>
            </a:extLst>
          </p:cNvPr>
          <p:cNvCxnSpPr/>
          <p:nvPr/>
        </p:nvCxnSpPr>
        <p:spPr bwMode="auto">
          <a:xfrm>
            <a:off x="914400" y="1657350"/>
            <a:ext cx="7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323" name="TextBox 6">
            <a:extLst>
              <a:ext uri="{FF2B5EF4-FFF2-40B4-BE49-F238E27FC236}">
                <a16:creationId xmlns:a16="http://schemas.microsoft.com/office/drawing/2014/main" id="{C0835682-0B62-BEB6-0D0D-B79EF3FA3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028950"/>
            <a:ext cx="698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Bob</a:t>
            </a:r>
          </a:p>
        </p:txBody>
      </p:sp>
      <p:sp>
        <p:nvSpPr>
          <p:cNvPr id="56324" name="TextBox 9">
            <a:extLst>
              <a:ext uri="{FF2B5EF4-FFF2-40B4-BE49-F238E27FC236}">
                <a16:creationId xmlns:a16="http://schemas.microsoft.com/office/drawing/2014/main" id="{DAD02A24-ACB2-0877-F6D3-D1A264242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1962150"/>
            <a:ext cx="884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/>
              <a:t>Time</a:t>
            </a:r>
          </a:p>
        </p:txBody>
      </p:sp>
      <p:sp>
        <p:nvSpPr>
          <p:cNvPr id="56325" name="TextBox 24">
            <a:extLst>
              <a:ext uri="{FF2B5EF4-FFF2-40B4-BE49-F238E27FC236}">
                <a16:creationId xmlns:a16="http://schemas.microsoft.com/office/drawing/2014/main" id="{4BB4F1F7-E906-720C-61D0-04B532E396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428750"/>
            <a:ext cx="86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Alice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4E5EBCD-ABF4-A74B-85ED-FE859EB5E773}"/>
              </a:ext>
            </a:extLst>
          </p:cNvPr>
          <p:cNvCxnSpPr/>
          <p:nvPr/>
        </p:nvCxnSpPr>
        <p:spPr bwMode="auto">
          <a:xfrm>
            <a:off x="914400" y="3257550"/>
            <a:ext cx="7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6327" name="Group 9">
            <a:extLst>
              <a:ext uri="{FF2B5EF4-FFF2-40B4-BE49-F238E27FC236}">
                <a16:creationId xmlns:a16="http://schemas.microsoft.com/office/drawing/2014/main" id="{BA50EDB5-E2AB-24F7-5BD3-1E3C16EB6AF8}"/>
              </a:ext>
            </a:extLst>
          </p:cNvPr>
          <p:cNvGrpSpPr>
            <a:grpSpLocks/>
          </p:cNvGrpSpPr>
          <p:nvPr/>
        </p:nvGrpSpPr>
        <p:grpSpPr bwMode="auto">
          <a:xfrm>
            <a:off x="4876800" y="5334000"/>
            <a:ext cx="3508375" cy="1143000"/>
            <a:chOff x="4876800" y="5334000"/>
            <a:chExt cx="3508229" cy="1143000"/>
          </a:xfrm>
        </p:grpSpPr>
        <p:grpSp>
          <p:nvGrpSpPr>
            <p:cNvPr id="56341" name="Group 6">
              <a:extLst>
                <a:ext uri="{FF2B5EF4-FFF2-40B4-BE49-F238E27FC236}">
                  <a16:creationId xmlns:a16="http://schemas.microsoft.com/office/drawing/2014/main" id="{EFAE3EC3-8CD0-824B-8BC9-D165224603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76800" y="5334000"/>
              <a:ext cx="3429000" cy="1143000"/>
              <a:chOff x="4876800" y="5334000"/>
              <a:chExt cx="3429000" cy="1143000"/>
            </a:xfrm>
          </p:grpSpPr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E0CB2C15-BE75-F34C-8789-12E8064540B0}"/>
                  </a:ext>
                </a:extLst>
              </p:cNvPr>
              <p:cNvCxnSpPr/>
              <p:nvPr/>
            </p:nvCxnSpPr>
            <p:spPr bwMode="auto">
              <a:xfrm>
                <a:off x="5105390" y="6172200"/>
                <a:ext cx="609575" cy="0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345" name="TextBox 39">
                <a:extLst>
                  <a:ext uri="{FF2B5EF4-FFF2-40B4-BE49-F238E27FC236}">
                    <a16:creationId xmlns:a16="http://schemas.microsoft.com/office/drawing/2014/main" id="{390DDEDC-1F5F-320E-B188-E28EC9FE46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5000" y="5943600"/>
                <a:ext cx="137795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2400" i="1"/>
                  <a:t>Message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80492D7-F489-D24D-844B-A01BF351DF65}"/>
                  </a:ext>
                </a:extLst>
              </p:cNvPr>
              <p:cNvSpPr/>
              <p:nvPr/>
            </p:nvSpPr>
            <p:spPr bwMode="auto">
              <a:xfrm>
                <a:off x="4876800" y="5334000"/>
                <a:ext cx="3428857" cy="11430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DFF0B53-3694-8E46-8EDF-834F7FEA3B8D}"/>
                </a:ext>
              </a:extLst>
            </p:cNvPr>
            <p:cNvSpPr/>
            <p:nvPr/>
          </p:nvSpPr>
          <p:spPr bwMode="auto">
            <a:xfrm>
              <a:off x="5257784" y="5638800"/>
              <a:ext cx="152394" cy="1524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6343" name="TextBox 39">
              <a:extLst>
                <a:ext uri="{FF2B5EF4-FFF2-40B4-BE49-F238E27FC236}">
                  <a16:creationId xmlns:a16="http://schemas.microsoft.com/office/drawing/2014/main" id="{04C946C4-85E0-E87B-1AB6-22377EB764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1200" y="5486400"/>
              <a:ext cx="25938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i="1"/>
                <a:t>Instruction or Step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FEB7543E-5BB6-C274-C8A6-A8D9102E883E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1638300"/>
            <a:ext cx="1219200" cy="2990850"/>
            <a:chOff x="914400" y="1638274"/>
            <a:chExt cx="1219200" cy="2990876"/>
          </a:xfrm>
        </p:grpSpPr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8300E45-583E-464D-8B68-407E597B6EA0}"/>
                </a:ext>
              </a:extLst>
            </p:cNvPr>
            <p:cNvCxnSpPr/>
            <p:nvPr/>
          </p:nvCxnSpPr>
          <p:spPr bwMode="auto">
            <a:xfrm>
              <a:off x="1219200" y="1638274"/>
              <a:ext cx="914400" cy="299087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340" name="TextBox 6">
              <a:extLst>
                <a:ext uri="{FF2B5EF4-FFF2-40B4-BE49-F238E27FC236}">
                  <a16:creationId xmlns:a16="http://schemas.microsoft.com/office/drawing/2014/main" id="{5E3A0E9D-6DFD-D734-A0C4-13AA4FA988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" y="2247874"/>
              <a:ext cx="719217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A, B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04240DEB-8D46-EE31-B70F-FF0D4C52CC56}"/>
              </a:ext>
            </a:extLst>
          </p:cNvPr>
          <p:cNvGrpSpPr>
            <a:grpSpLocks/>
          </p:cNvGrpSpPr>
          <p:nvPr/>
        </p:nvGrpSpPr>
        <p:grpSpPr bwMode="auto">
          <a:xfrm>
            <a:off x="2362200" y="1638300"/>
            <a:ext cx="2689225" cy="3168650"/>
            <a:chOff x="2362200" y="1638276"/>
            <a:chExt cx="2689814" cy="3168337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8DB53239-3910-1C45-BFFD-AB7BC9A78939}"/>
                </a:ext>
              </a:extLst>
            </p:cNvPr>
            <p:cNvCxnSpPr/>
            <p:nvPr/>
          </p:nvCxnSpPr>
          <p:spPr bwMode="auto">
            <a:xfrm flipV="1">
              <a:off x="2362200" y="1638276"/>
              <a:ext cx="685950" cy="2990555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338" name="TextBox 6">
              <a:extLst>
                <a:ext uri="{FF2B5EF4-FFF2-40B4-BE49-F238E27FC236}">
                  <a16:creationId xmlns:a16="http://schemas.microsoft.com/office/drawing/2014/main" id="{211577F5-C5FD-40D3-6D95-3EEAFE6EC2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400" y="3790950"/>
              <a:ext cx="2613614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K</a:t>
              </a:r>
              <a:r>
                <a:rPr lang="en-US" altLang="en-US" sz="2000" i="1" baseline="-25000"/>
                <a:t>A,AS</a:t>
              </a:r>
              <a:r>
                <a:rPr lang="en-US" altLang="en-US" sz="2000" i="1"/>
                <a:t>(K</a:t>
              </a:r>
              <a:r>
                <a:rPr lang="en-US" altLang="en-US" sz="2000" i="1" baseline="-25000"/>
                <a:t>A,B</a:t>
              </a:r>
              <a:r>
                <a:rPr lang="en-US" altLang="en-US" sz="2000" i="1"/>
                <a:t>), K</a:t>
              </a:r>
              <a:r>
                <a:rPr lang="en-US" altLang="en-US" sz="2000" i="1" baseline="-25000"/>
                <a:t>B,AS</a:t>
              </a:r>
              <a:r>
                <a:rPr lang="en-US" altLang="en-US" sz="2000" i="1"/>
                <a:t>(K</a:t>
              </a:r>
              <a:r>
                <a:rPr lang="en-US" altLang="en-US" sz="2000" i="1" baseline="-25000"/>
                <a:t>A,B</a:t>
              </a:r>
              <a:r>
                <a:rPr lang="en-US" altLang="en-US" sz="2000" i="1"/>
                <a:t>)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= </a:t>
              </a:r>
              <a:r>
                <a:rPr lang="en-US" altLang="en-US" sz="2000"/>
                <a:t>A </a:t>
              </a:r>
              <a:r>
                <a:rPr lang="en-US" altLang="en-US" sz="2000">
                  <a:solidFill>
                    <a:srgbClr val="3366FF"/>
                  </a:solidFill>
                </a:rPr>
                <a:t>Ticket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000" i="1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E82A4B6-7E0F-A102-6E5C-103D3D7D4E15}"/>
              </a:ext>
            </a:extLst>
          </p:cNvPr>
          <p:cNvGrpSpPr>
            <a:grpSpLocks/>
          </p:cNvGrpSpPr>
          <p:nvPr/>
        </p:nvGrpSpPr>
        <p:grpSpPr bwMode="auto">
          <a:xfrm>
            <a:off x="4351338" y="1638300"/>
            <a:ext cx="2125662" cy="1619250"/>
            <a:chOff x="4351247" y="1638274"/>
            <a:chExt cx="2125753" cy="1619276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8FD3995D-6B78-CE40-BC3B-DE12D30309C7}"/>
                </a:ext>
              </a:extLst>
            </p:cNvPr>
            <p:cNvCxnSpPr/>
            <p:nvPr/>
          </p:nvCxnSpPr>
          <p:spPr bwMode="auto">
            <a:xfrm>
              <a:off x="5791171" y="1638274"/>
              <a:ext cx="685829" cy="1619276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336" name="TextBox 6">
              <a:extLst>
                <a:ext uri="{FF2B5EF4-FFF2-40B4-BE49-F238E27FC236}">
                  <a16:creationId xmlns:a16="http://schemas.microsoft.com/office/drawing/2014/main" id="{B960556B-2CFC-696D-D08B-E403D09C5F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1247" y="1657350"/>
              <a:ext cx="166855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i="1"/>
                <a:t>A, K</a:t>
              </a:r>
              <a:r>
                <a:rPr lang="en-US" altLang="en-US" sz="2000" i="1" baseline="-25000"/>
                <a:t>B,AS</a:t>
              </a:r>
              <a:r>
                <a:rPr lang="en-US" altLang="en-US" sz="2000" i="1"/>
                <a:t>(K</a:t>
              </a:r>
              <a:r>
                <a:rPr lang="en-US" altLang="en-US" sz="2000" i="1" baseline="-25000"/>
                <a:t>A,B</a:t>
              </a:r>
              <a:r>
                <a:rPr lang="en-US" altLang="en-US" sz="2000" i="1"/>
                <a:t>)</a:t>
              </a:r>
            </a:p>
          </p:txBody>
        </p:sp>
      </p:grp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847E64E-882A-AD4C-98BD-7B76D230C936}"/>
              </a:ext>
            </a:extLst>
          </p:cNvPr>
          <p:cNvCxnSpPr/>
          <p:nvPr/>
        </p:nvCxnSpPr>
        <p:spPr bwMode="auto">
          <a:xfrm>
            <a:off x="914400" y="4629150"/>
            <a:ext cx="7620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332" name="TextBox 6">
            <a:extLst>
              <a:ext uri="{FF2B5EF4-FFF2-40B4-BE49-F238E27FC236}">
                <a16:creationId xmlns:a16="http://schemas.microsoft.com/office/drawing/2014/main" id="{12E6C9D2-229E-CD56-8FFB-240C75D62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400550"/>
            <a:ext cx="590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AS</a:t>
            </a:r>
          </a:p>
        </p:txBody>
      </p:sp>
      <p:sp>
        <p:nvSpPr>
          <p:cNvPr id="39" name="TextBox 6">
            <a:extLst>
              <a:ext uri="{FF2B5EF4-FFF2-40B4-BE49-F238E27FC236}">
                <a16:creationId xmlns:a16="http://schemas.microsoft.com/office/drawing/2014/main" id="{ED8007BA-EACA-064B-F1FF-19CCDBF77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562350"/>
            <a:ext cx="36655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/>
              <a:t>Alice and Bob only ones who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/>
              <a:t>can decrypt portions of the ticket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i="1"/>
              <a:t>and obtain K</a:t>
            </a:r>
            <a:r>
              <a:rPr lang="en-US" altLang="en-US" sz="2000" i="1" baseline="-25000"/>
              <a:t>A,B</a:t>
            </a:r>
            <a:endParaRPr lang="en-US" altLang="en-US" sz="2000" i="1"/>
          </a:p>
        </p:txBody>
      </p:sp>
      <p:sp>
        <p:nvSpPr>
          <p:cNvPr id="56334" name="Slide Number Placeholder 1">
            <a:extLst>
              <a:ext uri="{FF2B5EF4-FFF2-40B4-BE49-F238E27FC236}">
                <a16:creationId xmlns:a16="http://schemas.microsoft.com/office/drawing/2014/main" id="{FCF447C3-8131-ED45-395B-6106BB80168F}"/>
              </a:ext>
            </a:extLst>
          </p:cNvPr>
          <p:cNvSpPr txBox="1">
            <a:spLocks/>
          </p:cNvSpPr>
          <p:nvPr/>
        </p:nvSpPr>
        <p:spPr bwMode="auto">
          <a:xfrm>
            <a:off x="6934200" y="465931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560771C5-AC53-BB44-9697-DEB7167F0AC4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en-US" altLang="en-US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Content Placeholder 2">
            <a:extLst>
              <a:ext uri="{FF2B5EF4-FFF2-40B4-BE49-F238E27FC236}">
                <a16:creationId xmlns:a16="http://schemas.microsoft.com/office/drawing/2014/main" id="{C061A06E-6E5E-02FA-4A4A-D20D41B601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428750"/>
            <a:ext cx="6324600" cy="29718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Just like “real” signatures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Authentic, Unforgeable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Verifiable, Non-repudiable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To sign a message M, Alice encrypts message with her own private key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Signed message: [M, 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Apriv</a:t>
            </a:r>
            <a:r>
              <a:rPr lang="en-US" altLang="en-US" sz="1600">
                <a:ea typeface="ＭＳ Ｐゴシック" panose="020B0600070205080204" pitchFamily="34" charset="-128"/>
              </a:rPr>
              <a:t>(M)]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Anyone can verify, using Alice’s public key, that Alice signed it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To make it more efficient, use a one-way hash function, e.g., SHA-1, MD-5, etc.</a:t>
            </a:r>
          </a:p>
          <a:p>
            <a:pPr marL="742950" lvl="2" indent="-342900"/>
            <a:r>
              <a:rPr lang="en-US" altLang="en-US" sz="1600">
                <a:ea typeface="ＭＳ Ｐゴシック" panose="020B0600070205080204" pitchFamily="34" charset="-128"/>
              </a:rPr>
              <a:t>Signed message: [M, K</a:t>
            </a:r>
            <a:r>
              <a:rPr lang="en-US" altLang="en-US" sz="1600" baseline="-25000">
                <a:ea typeface="ＭＳ Ｐゴシック" panose="020B0600070205080204" pitchFamily="34" charset="-128"/>
              </a:rPr>
              <a:t>Apriv</a:t>
            </a:r>
            <a:r>
              <a:rPr lang="en-US" altLang="en-US" sz="1600">
                <a:ea typeface="ＭＳ Ｐゴシック" panose="020B0600070205080204" pitchFamily="34" charset="-128"/>
              </a:rPr>
              <a:t>(Hash(M))]</a:t>
            </a:r>
          </a:p>
          <a:p>
            <a:pPr marL="742950" lvl="2" indent="-342900"/>
            <a:r>
              <a:rPr lang="en-US" altLang="en-US" sz="1600">
                <a:ea typeface="ＭＳ Ｐゴシック" panose="020B0600070205080204" pitchFamily="34" charset="-128"/>
              </a:rPr>
              <a:t>Efficient since hash is fast and small; don’t need to encrypt/decrypt full message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912F570-4C03-8549-A049-155946CCFB21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II. Digital Signatures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58371" name="Slide Number Placeholder 1">
            <a:extLst>
              <a:ext uri="{FF2B5EF4-FFF2-40B4-BE49-F238E27FC236}">
                <a16:creationId xmlns:a16="http://schemas.microsoft.com/office/drawing/2014/main" id="{14E3368B-1364-D531-CC66-CCA6D871CC5A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41FAE075-E395-994A-B2E0-FA1CFDEDB4F6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Content Placeholder 2">
            <a:extLst>
              <a:ext uri="{FF2B5EF4-FFF2-40B4-BE49-F238E27FC236}">
                <a16:creationId xmlns:a16="http://schemas.microsoft.com/office/drawing/2014/main" id="{0A5F5E57-5001-4AA4-38A5-5F7AC0B0444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Just like “real” certificates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Implemented using digital signatures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Digital Certificates have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Standard format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Transitivity property, i.e., chains of certificates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Tracing chain backwards must end at trusted authority (at root)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0C9CF56-D5C6-834D-86AE-52284947C40B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III. Digital Certificates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60419" name="Slide Number Placeholder 1">
            <a:extLst>
              <a:ext uri="{FF2B5EF4-FFF2-40B4-BE49-F238E27FC236}">
                <a16:creationId xmlns:a16="http://schemas.microsoft.com/office/drawing/2014/main" id="{D968F027-F1AB-55CF-9FE0-ECF84E069A5C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39EE84EE-54A6-1F4A-A772-6BCC825C8C0A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Content Placeholder 2">
            <a:extLst>
              <a:ext uri="{FF2B5EF4-FFF2-40B4-BE49-F238E27FC236}">
                <a16:creationId xmlns:a16="http://schemas.microsoft.com/office/drawing/2014/main" id="{5BDD310B-8470-E392-CA4A-1CE90EEE24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Certificate Type: Account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Name: Alice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Account number: 12345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Certifying Authority: Charlie’s Bank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Signature</a:t>
            </a:r>
          </a:p>
          <a:p>
            <a:pPr marL="914400" lvl="1" indent="-514350"/>
            <a:r>
              <a:rPr lang="en-US" altLang="en-US" sz="2000">
                <a:ea typeface="ＭＳ Ｐゴシック" panose="020B0600070205080204" pitchFamily="34" charset="-128"/>
              </a:rPr>
              <a:t>K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Cpriv</a:t>
            </a:r>
            <a:r>
              <a:rPr lang="en-US" altLang="en-US" sz="2000">
                <a:ea typeface="ＭＳ Ｐゴシック" panose="020B0600070205080204" pitchFamily="34" charset="-128"/>
              </a:rPr>
              <a:t>(Hash(Name+Account number))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62466" name="Title 1">
            <a:extLst>
              <a:ext uri="{FF2B5EF4-FFF2-40B4-BE49-F238E27FC236}">
                <a16:creationId xmlns:a16="http://schemas.microsoft.com/office/drawing/2014/main" id="{6151BA6D-7261-D96B-4EB0-38868E3E3F67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Whitney-BlackSC" pitchFamily="2" charset="0"/>
              </a:rPr>
              <a:t>Example: Alice’s Bank Account</a:t>
            </a:r>
            <a:endParaRPr lang="en-US" altLang="en-US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5DEC1F6-35BC-7B39-DF4D-A630BFDE289C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1897063"/>
            <a:ext cx="1981200" cy="511175"/>
            <a:chOff x="4572000" y="1897618"/>
            <a:chExt cx="1981200" cy="510064"/>
          </a:xfrm>
        </p:grpSpPr>
        <p:sp>
          <p:nvSpPr>
            <p:cNvPr id="62469" name="TextBox 1">
              <a:extLst>
                <a:ext uri="{FF2B5EF4-FFF2-40B4-BE49-F238E27FC236}">
                  <a16:creationId xmlns:a16="http://schemas.microsoft.com/office/drawing/2014/main" id="{68D697EE-51DE-E7E6-2F2E-33B84F5C72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0" y="2038350"/>
              <a:ext cx="684803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Alice</a:t>
              </a:r>
            </a:p>
          </p:txBody>
        </p:sp>
        <p:sp>
          <p:nvSpPr>
            <p:cNvPr id="62470" name="TextBox 4">
              <a:extLst>
                <a:ext uri="{FF2B5EF4-FFF2-40B4-BE49-F238E27FC236}">
                  <a16:creationId xmlns:a16="http://schemas.microsoft.com/office/drawing/2014/main" id="{514A6331-8480-AF8D-3A11-5433DC4000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88861" y="1897618"/>
              <a:ext cx="864339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Charlie</a:t>
              </a: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33A48134-38C0-4B4D-B995-538960AE34A6}"/>
                </a:ext>
              </a:extLst>
            </p:cNvPr>
            <p:cNvCxnSpPr>
              <a:stCxn id="62470" idx="1"/>
            </p:cNvCxnSpPr>
            <p:nvPr/>
          </p:nvCxnSpPr>
          <p:spPr bwMode="auto">
            <a:xfrm flipH="1">
              <a:off x="5257800" y="2082951"/>
              <a:ext cx="431800" cy="18375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468" name="Slide Number Placeholder 1">
            <a:extLst>
              <a:ext uri="{FF2B5EF4-FFF2-40B4-BE49-F238E27FC236}">
                <a16:creationId xmlns:a16="http://schemas.microsoft.com/office/drawing/2014/main" id="{59E683EF-D3F9-B9A0-D7C5-43D42E2A2E75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C923765A-152C-094F-B4BD-21CE309F48FC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en-US" altLang="en-US" sz="14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Content Placeholder 2">
            <a:extLst>
              <a:ext uri="{FF2B5EF4-FFF2-40B4-BE49-F238E27FC236}">
                <a16:creationId xmlns:a16="http://schemas.microsoft.com/office/drawing/2014/main" id="{B08095D5-1AC0-9A1D-BC22-8573522278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Certificate Type: Public Key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Name: Charlie’s Bank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Public Key: 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Cpub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Certifying Authority: Banker’s Federation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Signature</a:t>
            </a:r>
          </a:p>
          <a:p>
            <a:pPr marL="914400" lvl="1" indent="-514350"/>
            <a:r>
              <a:rPr lang="en-US" altLang="en-US" sz="2000">
                <a:ea typeface="ＭＳ Ｐゴシック" panose="020B0600070205080204" pitchFamily="34" charset="-128"/>
              </a:rPr>
              <a:t>K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Fpriv</a:t>
            </a:r>
            <a:r>
              <a:rPr lang="en-US" altLang="en-US" sz="2000">
                <a:ea typeface="ＭＳ Ｐゴシック" panose="020B0600070205080204" pitchFamily="34" charset="-128"/>
              </a:rPr>
              <a:t>(Hash(Name+Public key))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64514" name="Title 1">
            <a:extLst>
              <a:ext uri="{FF2B5EF4-FFF2-40B4-BE49-F238E27FC236}">
                <a16:creationId xmlns:a16="http://schemas.microsoft.com/office/drawing/2014/main" id="{BE29DB11-4168-5B14-3B13-807E14E58507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Whitney-BlackSC" pitchFamily="2" charset="0"/>
              </a:rPr>
              <a:t>Charlie’s Bank, in Turn has another Certificate </a:t>
            </a:r>
            <a:endParaRPr lang="en-US" altLang="en-US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64515" name="Group 1">
            <a:extLst>
              <a:ext uri="{FF2B5EF4-FFF2-40B4-BE49-F238E27FC236}">
                <a16:creationId xmlns:a16="http://schemas.microsoft.com/office/drawing/2014/main" id="{CD0BE1B4-3475-A836-BC90-E4E5E951DF40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1657350"/>
            <a:ext cx="3830638" cy="750888"/>
            <a:chOff x="4572000" y="1657350"/>
            <a:chExt cx="3829987" cy="750332"/>
          </a:xfrm>
        </p:grpSpPr>
        <p:sp>
          <p:nvSpPr>
            <p:cNvPr id="64517" name="TextBox 13">
              <a:extLst>
                <a:ext uri="{FF2B5EF4-FFF2-40B4-BE49-F238E27FC236}">
                  <a16:creationId xmlns:a16="http://schemas.microsoft.com/office/drawing/2014/main" id="{58C059BD-8522-4BDF-DFB0-CDDCEDCF01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0" y="2038350"/>
              <a:ext cx="684803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Alice</a:t>
              </a:r>
            </a:p>
          </p:txBody>
        </p:sp>
        <p:sp>
          <p:nvSpPr>
            <p:cNvPr id="64518" name="TextBox 14">
              <a:extLst>
                <a:ext uri="{FF2B5EF4-FFF2-40B4-BE49-F238E27FC236}">
                  <a16:creationId xmlns:a16="http://schemas.microsoft.com/office/drawing/2014/main" id="{C3C7EB5A-CAD9-5F4E-8C82-C9EAC8DB11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88861" y="1897618"/>
              <a:ext cx="864339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Charlie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0DC47CA9-F69D-8049-BA31-98948AB3B790}"/>
                </a:ext>
              </a:extLst>
            </p:cNvPr>
            <p:cNvCxnSpPr>
              <a:stCxn id="64518" idx="1"/>
            </p:cNvCxnSpPr>
            <p:nvPr/>
          </p:nvCxnSpPr>
          <p:spPr bwMode="auto">
            <a:xfrm flipH="1">
              <a:off x="5257683" y="2082485"/>
              <a:ext cx="431727" cy="184014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520" name="TextBox 16">
              <a:extLst>
                <a:ext uri="{FF2B5EF4-FFF2-40B4-BE49-F238E27FC236}">
                  <a16:creationId xmlns:a16="http://schemas.microsoft.com/office/drawing/2014/main" id="{20EBC053-1E65-6B40-60B3-1A73D1A663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84261" y="1657350"/>
              <a:ext cx="1417726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Banker’s Fed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A8DAF5F-9724-D343-910B-62BD2C7ADB1C}"/>
                </a:ext>
              </a:extLst>
            </p:cNvPr>
            <p:cNvCxnSpPr>
              <a:stCxn id="64520" idx="1"/>
            </p:cNvCxnSpPr>
            <p:nvPr/>
          </p:nvCxnSpPr>
          <p:spPr bwMode="auto">
            <a:xfrm flipH="1">
              <a:off x="6552863" y="1841364"/>
              <a:ext cx="431727" cy="18560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516" name="Slide Number Placeholder 1">
            <a:extLst>
              <a:ext uri="{FF2B5EF4-FFF2-40B4-BE49-F238E27FC236}">
                <a16:creationId xmlns:a16="http://schemas.microsoft.com/office/drawing/2014/main" id="{8FBB4B68-5EEA-5CB3-C866-CF83BA0A9CE5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EF53FD98-1645-8C45-B2DF-EE6348F0F4B5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Content Placeholder 2">
            <a:extLst>
              <a:ext uri="{FF2B5EF4-FFF2-40B4-BE49-F238E27FC236}">
                <a16:creationId xmlns:a16="http://schemas.microsoft.com/office/drawing/2014/main" id="{F2CBF5C0-609E-4596-BA0C-64B2C277F2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Certificate Type: Public Key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Name: Banker’s Federation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Public Key: K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Fpub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Certifying Authority: Verisign</a:t>
            </a:r>
          </a:p>
          <a:p>
            <a:pPr marL="514350" indent="-514350">
              <a:buFont typeface="Times New Roman" panose="02020603050405020304" pitchFamily="18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Signature</a:t>
            </a:r>
          </a:p>
          <a:p>
            <a:pPr marL="914400" lvl="1" indent="-514350"/>
            <a:r>
              <a:rPr lang="en-US" altLang="en-US" sz="2000">
                <a:ea typeface="ＭＳ Ｐゴシック" panose="020B0600070205080204" pitchFamily="34" charset="-128"/>
              </a:rPr>
              <a:t>K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verisign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priv</a:t>
            </a:r>
            <a:r>
              <a:rPr lang="en-US" altLang="en-US" sz="2000">
                <a:ea typeface="ＭＳ Ｐゴシック" panose="020B0600070205080204" pitchFamily="34" charset="-128"/>
              </a:rPr>
              <a:t>(Hash(Name+Public key))</a:t>
            </a:r>
            <a:endParaRPr lang="en-US" altLang="en-US" sz="1400">
              <a:ea typeface="ＭＳ Ｐゴシック" panose="020B0600070205080204" pitchFamily="34" charset="-128"/>
            </a:endParaRPr>
          </a:p>
        </p:txBody>
      </p:sp>
      <p:sp>
        <p:nvSpPr>
          <p:cNvPr id="66562" name="Title 1">
            <a:extLst>
              <a:ext uri="{FF2B5EF4-FFF2-40B4-BE49-F238E27FC236}">
                <a16:creationId xmlns:a16="http://schemas.microsoft.com/office/drawing/2014/main" id="{9E4EB127-D02D-B844-6302-F1A0555342EE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Whitney-BlackSC" pitchFamily="2" charset="0"/>
              </a:rPr>
              <a:t>Banker’s Federation, Has Another Certificate From the Root Server</a:t>
            </a:r>
            <a:endParaRPr lang="en-US" altLang="en-US">
              <a:solidFill>
                <a:schemeClr val="bg1"/>
              </a:solidFill>
              <a:latin typeface="Whitney-Black" pitchFamily="50" charset="0"/>
            </a:endParaRPr>
          </a:p>
        </p:txBody>
      </p:sp>
      <p:grpSp>
        <p:nvGrpSpPr>
          <p:cNvPr id="66563" name="Group 1">
            <a:extLst>
              <a:ext uri="{FF2B5EF4-FFF2-40B4-BE49-F238E27FC236}">
                <a16:creationId xmlns:a16="http://schemas.microsoft.com/office/drawing/2014/main" id="{3362B258-6B0A-704F-0852-96E369E1AA1B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1352550"/>
            <a:ext cx="4459288" cy="1284288"/>
            <a:chOff x="4572000" y="1352550"/>
            <a:chExt cx="4459307" cy="1283732"/>
          </a:xfrm>
        </p:grpSpPr>
        <p:grpSp>
          <p:nvGrpSpPr>
            <p:cNvPr id="66565" name="Group 4">
              <a:extLst>
                <a:ext uri="{FF2B5EF4-FFF2-40B4-BE49-F238E27FC236}">
                  <a16:creationId xmlns:a16="http://schemas.microsoft.com/office/drawing/2014/main" id="{1077DAF6-55DC-7100-F805-4C526246BC9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2000" y="1885950"/>
              <a:ext cx="3829987" cy="750332"/>
              <a:chOff x="4572000" y="1657350"/>
              <a:chExt cx="3829987" cy="750332"/>
            </a:xfrm>
          </p:grpSpPr>
          <p:sp>
            <p:nvSpPr>
              <p:cNvPr id="66568" name="TextBox 5">
                <a:extLst>
                  <a:ext uri="{FF2B5EF4-FFF2-40B4-BE49-F238E27FC236}">
                    <a16:creationId xmlns:a16="http://schemas.microsoft.com/office/drawing/2014/main" id="{6F6424BC-39E7-3329-67B3-C011F1EE4D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2000" y="2038350"/>
                <a:ext cx="684803" cy="3693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Alice</a:t>
                </a:r>
              </a:p>
            </p:txBody>
          </p:sp>
          <p:sp>
            <p:nvSpPr>
              <p:cNvPr id="66569" name="TextBox 6">
                <a:extLst>
                  <a:ext uri="{FF2B5EF4-FFF2-40B4-BE49-F238E27FC236}">
                    <a16:creationId xmlns:a16="http://schemas.microsoft.com/office/drawing/2014/main" id="{83D5A469-5C06-1BCF-E15F-F642FC7C9A7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88861" y="1897618"/>
                <a:ext cx="864339" cy="3693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Charlie</a:t>
                </a:r>
              </a:p>
            </p:txBody>
          </p: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40BEADBA-73F8-7943-ACDE-DCF06E93EE74}"/>
                  </a:ext>
                </a:extLst>
              </p:cNvPr>
              <p:cNvCxnSpPr>
                <a:stCxn id="66569" idx="1"/>
              </p:cNvCxnSpPr>
              <p:nvPr/>
            </p:nvCxnSpPr>
            <p:spPr bwMode="auto">
              <a:xfrm flipH="1">
                <a:off x="5257803" y="2082385"/>
                <a:ext cx="431802" cy="184070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571" name="TextBox 8">
                <a:extLst>
                  <a:ext uri="{FF2B5EF4-FFF2-40B4-BE49-F238E27FC236}">
                    <a16:creationId xmlns:a16="http://schemas.microsoft.com/office/drawing/2014/main" id="{04DB8CF7-78D1-3FD4-FA04-9BE89FE428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984261" y="1657350"/>
                <a:ext cx="1417726" cy="369332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Banker’s Fed</a:t>
                </a:r>
              </a:p>
            </p:txBody>
          </p:sp>
          <p:cxnSp>
            <p:nvCxnSpPr>
              <p:cNvPr id="10" name="Straight Arrow Connector 9">
                <a:extLst>
                  <a:ext uri="{FF2B5EF4-FFF2-40B4-BE49-F238E27FC236}">
                    <a16:creationId xmlns:a16="http://schemas.microsoft.com/office/drawing/2014/main" id="{D09341C1-3253-4A47-B55F-DA0A56FD6133}"/>
                  </a:ext>
                </a:extLst>
              </p:cNvPr>
              <p:cNvCxnSpPr>
                <a:stCxn id="66571" idx="1"/>
              </p:cNvCxnSpPr>
              <p:nvPr/>
            </p:nvCxnSpPr>
            <p:spPr bwMode="auto">
              <a:xfrm flipH="1">
                <a:off x="6553208" y="1841189"/>
                <a:ext cx="431802" cy="185658"/>
              </a:xfrm>
              <a:prstGeom prst="straightConnector1">
                <a:avLst/>
              </a:prstGeom>
              <a:ln w="63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DE4BA6C-3332-E342-93A8-8F835F5F9E4A}"/>
                </a:ext>
              </a:extLst>
            </p:cNvPr>
            <p:cNvCxnSpPr/>
            <p:nvPr/>
          </p:nvCxnSpPr>
          <p:spPr bwMode="auto">
            <a:xfrm flipH="1">
              <a:off x="7629538" y="1706410"/>
              <a:ext cx="430215" cy="184070"/>
            </a:xfrm>
            <a:prstGeom prst="straightConnector1">
              <a:avLst/>
            </a:prstGeom>
            <a:ln w="63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567" name="TextBox 11">
              <a:extLst>
                <a:ext uri="{FF2B5EF4-FFF2-40B4-BE49-F238E27FC236}">
                  <a16:creationId xmlns:a16="http://schemas.microsoft.com/office/drawing/2014/main" id="{8719F6AA-EB62-7343-70F2-A2D8D1044A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77200" y="1352550"/>
              <a:ext cx="954107" cy="3693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Verisign</a:t>
              </a:r>
            </a:p>
          </p:txBody>
        </p:sp>
      </p:grpSp>
      <p:sp>
        <p:nvSpPr>
          <p:cNvPr id="66564" name="Slide Number Placeholder 1">
            <a:extLst>
              <a:ext uri="{FF2B5EF4-FFF2-40B4-BE49-F238E27FC236}">
                <a16:creationId xmlns:a16="http://schemas.microsoft.com/office/drawing/2014/main" id="{9A0AF806-747E-7E64-8DA1-425F54B441A7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C97BC313-79A2-CA43-806A-7D88C9E06557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Content Placeholder 2">
            <a:extLst>
              <a:ext uri="{FF2B5EF4-FFF2-40B4-BE49-F238E27FC236}">
                <a16:creationId xmlns:a16="http://schemas.microsoft.com/office/drawing/2014/main" id="{A2F71128-7205-91EC-0180-C63687C1F4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428750"/>
            <a:ext cx="6781800" cy="2971800"/>
          </a:xfrm>
        </p:spPr>
        <p:txBody>
          <a:bodyPr/>
          <a:lstStyle/>
          <a:p>
            <a:r>
              <a:rPr lang="en-US" altLang="en-US" sz="2000" b="1">
                <a:solidFill>
                  <a:srgbClr val="008000"/>
                </a:solidFill>
                <a:ea typeface="ＭＳ Ｐゴシック" panose="020B0600070205080204" pitchFamily="34" charset="-128"/>
              </a:rPr>
              <a:t>Access Control Matrix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For every combination of (principal,object) say what mode of access is allowed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May be very large (1000s of principals, millions of objects)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May be sparse (most entries are “no access”)</a:t>
            </a:r>
          </a:p>
          <a:p>
            <a:r>
              <a:rPr lang="en-US" altLang="en-US" sz="2000" b="1">
                <a:solidFill>
                  <a:srgbClr val="0000FF"/>
                </a:solidFill>
                <a:ea typeface="ＭＳ Ｐゴシック" panose="020B0600070205080204" pitchFamily="34" charset="-128"/>
              </a:rPr>
              <a:t>Access Control Lists (ACLs)</a:t>
            </a:r>
            <a:r>
              <a:rPr lang="en-US" altLang="en-US" sz="2000">
                <a:ea typeface="ＭＳ Ｐゴシック" panose="020B0600070205080204" pitchFamily="34" charset="-128"/>
              </a:rPr>
              <a:t> = per object, list of allowed principals and access allowed to each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Maintained at server</a:t>
            </a:r>
          </a:p>
          <a:p>
            <a:r>
              <a:rPr lang="en-US" altLang="en-US" sz="2000" b="1">
                <a:solidFill>
                  <a:srgbClr val="FF6600"/>
                </a:solidFill>
                <a:ea typeface="ＭＳ Ｐゴシック" panose="020B0600070205080204" pitchFamily="34" charset="-128"/>
              </a:rPr>
              <a:t>Capability Lists </a:t>
            </a:r>
            <a:r>
              <a:rPr lang="en-US" altLang="en-US" sz="2000">
                <a:ea typeface="ＭＳ Ｐゴシック" panose="020B0600070205080204" pitchFamily="34" charset="-128"/>
              </a:rPr>
              <a:t>= per principal, list of files allowed to access and type of access allowed 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Could split it up into capabilities, each for a different (principal,file)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Can be handed (like certificates) to clients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871410C-EC1D-9E48-B5AD-2CD29E0D5009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IV. Authorization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68611" name="Slide Number Placeholder 1">
            <a:extLst>
              <a:ext uri="{FF2B5EF4-FFF2-40B4-BE49-F238E27FC236}">
                <a16:creationId xmlns:a16="http://schemas.microsoft.com/office/drawing/2014/main" id="{33CDA5F8-B202-8DCC-8BD2-5D549E863DE8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7137926A-4151-CD49-B896-3138DAB95BC5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Content Placeholder 2">
            <a:extLst>
              <a:ext uri="{FF2B5EF4-FFF2-40B4-BE49-F238E27FC236}">
                <a16:creationId xmlns:a16="http://schemas.microsoft.com/office/drawing/2014/main" id="{9C9D990B-6CE7-6792-31C1-9A793DCBAD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Security Challenges Abound</a:t>
            </a:r>
          </a:p>
          <a:p>
            <a:pPr lvl="1"/>
            <a:r>
              <a:rPr lang="en-US" altLang="en-US" sz="1600">
                <a:ea typeface="ＭＳ Ｐゴシック" panose="020B0600070205080204" pitchFamily="34" charset="-128"/>
              </a:rPr>
              <a:t>Lots of threats and attacks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CIA Properties are desirable policies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Encryption and decryption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Shared key vs Public/private key systems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Implementing authentication, signatures, certificates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Authorization 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D6D13EF-DC21-6144-8CA3-054C92C3BB98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Security: Summary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70659" name="Slide Number Placeholder 1">
            <a:extLst>
              <a:ext uri="{FF2B5EF4-FFF2-40B4-BE49-F238E27FC236}">
                <a16:creationId xmlns:a16="http://schemas.microsoft.com/office/drawing/2014/main" id="{6789F0E3-B5E3-1FE4-F2EB-E34DA5EE6D1A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05B58A54-A4FF-1D48-A009-98D96B16C8F3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>
            <a:extLst>
              <a:ext uri="{FF2B5EF4-FFF2-40B4-BE49-F238E27FC236}">
                <a16:creationId xmlns:a16="http://schemas.microsoft.com/office/drawing/2014/main" id="{B22920E8-E735-3548-BB19-0D19ADB3C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504950"/>
            <a:ext cx="6934200" cy="2971800"/>
          </a:xfrm>
        </p:spPr>
        <p:txBody>
          <a:bodyPr/>
          <a:lstStyle/>
          <a:p>
            <a:pPr marL="0" indent="0">
              <a:buNone/>
              <a:defRPr/>
            </a:pPr>
            <a:endParaRPr lang="en-US" sz="2000" b="1" dirty="0">
              <a:latin typeface="+mj-lt"/>
              <a:ea typeface="ＭＳ Ｐゴシック" charset="0"/>
            </a:endParaRPr>
          </a:p>
          <a:p>
            <a:pPr>
              <a:defRPr/>
            </a:pPr>
            <a:r>
              <a:rPr lang="en-US" sz="2000" dirty="0">
                <a:latin typeface="+mj-lt"/>
                <a:ea typeface="ＭＳ Ｐゴシック" charset="0"/>
              </a:rPr>
              <a:t>HW4 due this Thursday 12/5 at 2 pm US Central</a:t>
            </a:r>
          </a:p>
          <a:p>
            <a:pPr>
              <a:defRPr/>
            </a:pPr>
            <a:endParaRPr lang="en-US" sz="2000" dirty="0">
              <a:latin typeface="+mj-lt"/>
              <a:ea typeface="ＭＳ Ｐゴシック" charset="0"/>
            </a:endParaRPr>
          </a:p>
          <a:p>
            <a:pPr>
              <a:defRPr/>
            </a:pPr>
            <a:r>
              <a:rPr lang="en-US" sz="2000" dirty="0">
                <a:latin typeface="+mj-lt"/>
                <a:ea typeface="ＭＳ Ｐゴシック" charset="0"/>
              </a:rPr>
              <a:t>MP4 due this Sunday, demos next Monday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244D6A3-1162-5743-B0C0-F8130A4DCA28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Announcements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72707" name="Slide Number Placeholder 1">
            <a:extLst>
              <a:ext uri="{FF2B5EF4-FFF2-40B4-BE49-F238E27FC236}">
                <a16:creationId xmlns:a16="http://schemas.microsoft.com/office/drawing/2014/main" id="{84B2E662-69EE-A871-0F33-39DCA62A94BB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37774C6A-2588-7F48-B839-3E74F34856E8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29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Content Placeholder 2">
            <a:extLst>
              <a:ext uri="{FF2B5EF4-FFF2-40B4-BE49-F238E27FC236}">
                <a16:creationId xmlns:a16="http://schemas.microsoft.com/office/drawing/2014/main" id="{C9304105-EB85-F862-1EEF-0AD2E308FC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200150"/>
            <a:ext cx="5715000" cy="2971800"/>
          </a:xfrm>
        </p:spPr>
        <p:txBody>
          <a:bodyPr/>
          <a:lstStyle/>
          <a:p>
            <a:r>
              <a:rPr lang="en-US" altLang="en-US" sz="2400" b="1" dirty="0">
                <a:ea typeface="ＭＳ Ｐゴシック" panose="020B0600070205080204" pitchFamily="34" charset="-128"/>
              </a:rPr>
              <a:t>Eavesdropping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Attacker taps into network</a:t>
            </a:r>
          </a:p>
          <a:p>
            <a:r>
              <a:rPr lang="en-US" altLang="en-US" sz="2400" b="1" dirty="0">
                <a:ea typeface="ＭＳ Ｐゴシック" panose="020B0600070205080204" pitchFamily="34" charset="-128"/>
              </a:rPr>
              <a:t>Masquerading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Attacker pretends to be someone else, i.e., identity theft</a:t>
            </a:r>
          </a:p>
          <a:p>
            <a:r>
              <a:rPr lang="en-US" altLang="en-US" sz="2400" b="1" dirty="0">
                <a:ea typeface="ＭＳ Ｐゴシック" panose="020B0600070205080204" pitchFamily="34" charset="-128"/>
              </a:rPr>
              <a:t>Message tampering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Attacker modifies messages</a:t>
            </a:r>
          </a:p>
          <a:p>
            <a:r>
              <a:rPr lang="en-US" altLang="en-US" sz="2400" b="1" dirty="0">
                <a:ea typeface="ＭＳ Ｐゴシック" panose="020B0600070205080204" pitchFamily="34" charset="-128"/>
              </a:rPr>
              <a:t>Replay attack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Attacker replays old messages</a:t>
            </a:r>
          </a:p>
          <a:p>
            <a:r>
              <a:rPr lang="en-US" altLang="en-US" sz="2400" b="1" dirty="0">
                <a:ea typeface="ＭＳ Ｐゴシック" panose="020B0600070205080204" pitchFamily="34" charset="-128"/>
              </a:rPr>
              <a:t>Denial of service</a:t>
            </a:r>
            <a:r>
              <a:rPr lang="en-US" altLang="en-US" sz="2400" dirty="0">
                <a:ea typeface="ＭＳ Ｐゴシック" panose="020B0600070205080204" pitchFamily="34" charset="-128"/>
              </a:rPr>
              <a:t>: bombard a port</a:t>
            </a:r>
            <a:endParaRPr lang="en-US" altLang="en-US" sz="1800" b="1" dirty="0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2F27F61-5566-1F43-9EA0-79B8D7A689E6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Common Attacks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19459" name="Slide Number Placeholder 1">
            <a:extLst>
              <a:ext uri="{FF2B5EF4-FFF2-40B4-BE49-F238E27FC236}">
                <a16:creationId xmlns:a16="http://schemas.microsoft.com/office/drawing/2014/main" id="{E2D4A11B-13A8-B30B-F109-EC53C365538A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1B7F228C-22BF-5249-8A02-661237A1CF63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t Placeholder 2">
            <a:extLst>
              <a:ext uri="{FF2B5EF4-FFF2-40B4-BE49-F238E27FC236}">
                <a16:creationId xmlns:a16="http://schemas.microsoft.com/office/drawing/2014/main" id="{7F299F1B-39A1-474D-96CC-1B68BEFD3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52550"/>
            <a:ext cx="5715000" cy="2971800"/>
          </a:xfrm>
        </p:spPr>
        <p:txBody>
          <a:bodyPr/>
          <a:lstStyle/>
          <a:p>
            <a:pPr>
              <a:defRPr/>
            </a:pPr>
            <a:r>
              <a:rPr lang="en-US" sz="2000" dirty="0">
                <a:solidFill>
                  <a:srgbClr val="660066"/>
                </a:solidFill>
                <a:ea typeface="ＭＳ Ｐゴシック" charset="0"/>
                <a:cs typeface="ＭＳ Ｐゴシック" charset="0"/>
              </a:rPr>
              <a:t>Confidentiality</a:t>
            </a:r>
          </a:p>
          <a:p>
            <a:pPr lvl="1">
              <a:defRPr/>
            </a:pPr>
            <a:r>
              <a:rPr lang="en-US" sz="1800" i="1" dirty="0">
                <a:ea typeface="ＭＳ Ｐゴシック" charset="0"/>
                <a:cs typeface="ＭＳ Ｐゴシック" charset="0"/>
              </a:rPr>
              <a:t>Protection against disclosure to unauthorized individuals</a:t>
            </a:r>
          </a:p>
          <a:p>
            <a:pPr lvl="1">
              <a:defRPr/>
            </a:pPr>
            <a:r>
              <a:rPr lang="en-US" sz="1800" dirty="0">
                <a:ea typeface="ＭＳ Ｐゴシック" charset="0"/>
                <a:cs typeface="ＭＳ Ｐゴシック" charset="0"/>
              </a:rPr>
              <a:t>Addresses Leakage threat</a:t>
            </a:r>
          </a:p>
          <a:p>
            <a:pPr>
              <a:defRPr/>
            </a:pPr>
            <a:r>
              <a:rPr lang="en-US" sz="200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Integrity</a:t>
            </a:r>
          </a:p>
          <a:p>
            <a:pPr lvl="1">
              <a:defRPr/>
            </a:pPr>
            <a:r>
              <a:rPr lang="en-US" sz="1800" i="1" dirty="0">
                <a:ea typeface="ＭＳ Ｐゴシック" charset="0"/>
                <a:cs typeface="ＭＳ Ｐゴシック" charset="0"/>
              </a:rPr>
              <a:t>Protection against unauthorized alteration or corruption</a:t>
            </a:r>
          </a:p>
          <a:p>
            <a:pPr lvl="1">
              <a:defRPr/>
            </a:pPr>
            <a:r>
              <a:rPr lang="en-US" sz="1800" dirty="0">
                <a:ea typeface="ＭＳ Ｐゴシック" charset="0"/>
                <a:cs typeface="ＭＳ Ｐゴシック" charset="0"/>
              </a:rPr>
              <a:t>Addresses Tampering threat</a:t>
            </a:r>
          </a:p>
          <a:p>
            <a:pPr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ea typeface="ＭＳ Ｐゴシック" charset="0"/>
                <a:cs typeface="ＭＳ Ｐゴシック" charset="0"/>
              </a:rPr>
              <a:t>Availability</a:t>
            </a:r>
          </a:p>
          <a:p>
            <a:pPr lvl="1">
              <a:defRPr/>
            </a:pPr>
            <a:r>
              <a:rPr lang="en-US" sz="1800" i="1" dirty="0">
                <a:ea typeface="ＭＳ Ｐゴシック" charset="0"/>
                <a:cs typeface="ＭＳ Ｐゴシック" charset="0"/>
              </a:rPr>
              <a:t>Service/data is always readable/writable</a:t>
            </a:r>
          </a:p>
          <a:p>
            <a:pPr lvl="1">
              <a:defRPr/>
            </a:pPr>
            <a:r>
              <a:rPr lang="en-US" sz="1800" dirty="0">
                <a:ea typeface="ＭＳ Ｐゴシック" charset="0"/>
                <a:cs typeface="ＭＳ Ｐゴシック" charset="0"/>
              </a:rPr>
              <a:t>Addresses Vandalism threat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184DBF0-0FEA-D64C-BC2B-8AF95D81D8CA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Addressing the Challenges: CIA Properties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1507" name="Slide Number Placeholder 1">
            <a:extLst>
              <a:ext uri="{FF2B5EF4-FFF2-40B4-BE49-F238E27FC236}">
                <a16:creationId xmlns:a16="http://schemas.microsoft.com/office/drawing/2014/main" id="{10F4B22A-0B71-3E43-B119-1415955D29F2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900CDBDD-1AF6-AA42-BCCC-B65DE3AF2327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t Placeholder 2">
            <a:extLst>
              <a:ext uri="{FF2B5EF4-FFF2-40B4-BE49-F238E27FC236}">
                <a16:creationId xmlns:a16="http://schemas.microsoft.com/office/drawing/2014/main" id="{ACD6AA8F-0AB4-FC84-715C-14EDE3CBCE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Many scientists (e.g., Hansen) have argued for a separation of policy vs. mechanism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security policy indicates </a:t>
            </a:r>
            <a:r>
              <a:rPr lang="en-US" altLang="en-US" sz="2000" i="1">
                <a:ea typeface="ＭＳ Ｐゴシック" panose="020B0600070205080204" pitchFamily="34" charset="-128"/>
              </a:rPr>
              <a:t>what </a:t>
            </a:r>
            <a:r>
              <a:rPr lang="en-US" altLang="en-US" sz="2000">
                <a:ea typeface="ＭＳ Ｐゴシック" panose="020B0600070205080204" pitchFamily="34" charset="-128"/>
              </a:rPr>
              <a:t>a secure system accomplishes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 security mechanism indicates </a:t>
            </a:r>
            <a:r>
              <a:rPr lang="en-US" altLang="en-US" sz="2000" i="1">
                <a:ea typeface="ＭＳ Ｐゴシック" panose="020B0600070205080204" pitchFamily="34" charset="-128"/>
              </a:rPr>
              <a:t>how </a:t>
            </a:r>
            <a:r>
              <a:rPr lang="en-US" altLang="en-US" sz="2000">
                <a:ea typeface="ＭＳ Ｐゴシック" panose="020B0600070205080204" pitchFamily="34" charset="-128"/>
              </a:rPr>
              <a:t>these goals are accomplished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E.g., 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Policy: in a file system, only authorized individuals allowed to access files (i.e., CIA properties)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Mechanism: Encryption, capabilities, etc.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89091F8-27CA-3C49-A120-1F40A3BE3F6B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Policies vs. Mechanisms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3555" name="Slide Number Placeholder 1">
            <a:extLst>
              <a:ext uri="{FF2B5EF4-FFF2-40B4-BE49-F238E27FC236}">
                <a16:creationId xmlns:a16="http://schemas.microsoft.com/office/drawing/2014/main" id="{B5F75327-D0EA-BD4F-0C41-3F82FBA0B892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FC0F371B-31C1-C34F-98D4-3CDC3BD1B285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Content Placeholder 2">
            <a:extLst>
              <a:ext uri="{FF2B5EF4-FFF2-40B4-BE49-F238E27FC236}">
                <a16:creationId xmlns:a16="http://schemas.microsoft.com/office/drawing/2014/main" id="{53CB9239-E1E2-596B-F846-D62CF9A7CA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200150"/>
            <a:ext cx="5715000" cy="2971800"/>
          </a:xfrm>
        </p:spPr>
        <p:txBody>
          <a:bodyPr/>
          <a:lstStyle/>
          <a:p>
            <a:r>
              <a:rPr lang="en-US" altLang="en-US" sz="2400" b="1">
                <a:solidFill>
                  <a:srgbClr val="FF9933"/>
                </a:solidFill>
                <a:ea typeface="ＭＳ Ｐゴシック" panose="020B0600070205080204" pitchFamily="34" charset="-128"/>
              </a:rPr>
              <a:t>Authentication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a user (communicating over the network) claiming to be Alice, really Alice?</a:t>
            </a:r>
          </a:p>
          <a:p>
            <a:r>
              <a:rPr lang="en-US" altLang="en-US" sz="2400" b="1">
                <a:solidFill>
                  <a:srgbClr val="FF9933"/>
                </a:solidFill>
                <a:ea typeface="ＭＳ Ｐゴシック" panose="020B0600070205080204" pitchFamily="34" charset="-128"/>
              </a:rPr>
              <a:t>Authorization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Yes, the user is Alice, but is she allowed to perform her requested operation on this object?</a:t>
            </a:r>
          </a:p>
          <a:p>
            <a:r>
              <a:rPr lang="en-US" altLang="en-US" sz="2400" b="1">
                <a:solidFill>
                  <a:srgbClr val="FF9933"/>
                </a:solidFill>
                <a:ea typeface="ＭＳ Ｐゴシック" panose="020B0600070205080204" pitchFamily="34" charset="-128"/>
              </a:rPr>
              <a:t>Auditing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How did Eve manage to attack the system and breach defenses? Usually done by continuously logging all operations.</a:t>
            </a:r>
          </a:p>
        </p:txBody>
      </p:sp>
      <p:sp>
        <p:nvSpPr>
          <p:cNvPr id="25602" name="Title 1">
            <a:extLst>
              <a:ext uri="{FF2B5EF4-FFF2-40B4-BE49-F238E27FC236}">
                <a16:creationId xmlns:a16="http://schemas.microsoft.com/office/drawing/2014/main" id="{89C420A6-4C84-AF8B-C78A-34356A16B636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Whitney-BlackSC" pitchFamily="2" charset="0"/>
              </a:rPr>
              <a:t>Mechanisms: Golden A’s</a:t>
            </a:r>
            <a:endParaRPr lang="en-US" altLang="en-US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5603" name="Slide Number Placeholder 1">
            <a:extLst>
              <a:ext uri="{FF2B5EF4-FFF2-40B4-BE49-F238E27FC236}">
                <a16:creationId xmlns:a16="http://schemas.microsoft.com/office/drawing/2014/main" id="{D0895E8D-1520-C51E-EF43-88B555481E5D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83C426F6-99FF-0444-BDD2-867CD3AF166A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Content Placeholder 2">
            <a:extLst>
              <a:ext uri="{FF2B5EF4-FFF2-40B4-BE49-F238E27FC236}">
                <a16:creationId xmlns:a16="http://schemas.microsoft.com/office/drawing/2014/main" id="{489BC100-8171-DB5F-7325-2668D04A80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428750"/>
            <a:ext cx="5715000" cy="29718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Don’t know how powerful attacker is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When designing a security protocol need to </a:t>
            </a:r>
          </a:p>
          <a:p>
            <a:pPr>
              <a:buFontTx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1. Specify </a:t>
            </a:r>
            <a:r>
              <a:rPr lang="en-US" altLang="en-US" sz="2000">
                <a:solidFill>
                  <a:srgbClr val="3366FF"/>
                </a:solidFill>
                <a:ea typeface="ＭＳ Ｐゴシック" panose="020B0600070205080204" pitchFamily="34" charset="-128"/>
              </a:rPr>
              <a:t>Attacker Model</a:t>
            </a:r>
            <a:r>
              <a:rPr lang="en-US" altLang="en-US" sz="2000">
                <a:ea typeface="ＭＳ Ｐゴシック" panose="020B0600070205080204" pitchFamily="34" charset="-128"/>
              </a:rPr>
              <a:t>: Capabilities of attacker</a:t>
            </a:r>
          </a:p>
          <a:p>
            <a:pPr>
              <a:buFontTx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(Attacker model should be tied to reality)</a:t>
            </a:r>
          </a:p>
          <a:p>
            <a:pPr>
              <a:buFontTx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2. Design security mechanisms to satisfy policy under the attacker model</a:t>
            </a:r>
          </a:p>
          <a:p>
            <a:pPr>
              <a:buFontTx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3. Prove that mechanisms satisfy policy under attacker model</a:t>
            </a:r>
          </a:p>
          <a:p>
            <a:pPr>
              <a:buFontTx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4. Measure effect on overall performance (e.g., throughput) in the common case, i.e., no attacks</a:t>
            </a:r>
          </a:p>
          <a:p>
            <a:pPr>
              <a:buFontTx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1C3AF9B-A7F0-A644-831C-F77EB270D285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Designing Secure Systems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7651" name="Slide Number Placeholder 1">
            <a:extLst>
              <a:ext uri="{FF2B5EF4-FFF2-40B4-BE49-F238E27FC236}">
                <a16:creationId xmlns:a16="http://schemas.microsoft.com/office/drawing/2014/main" id="{A40C99BA-90C2-E8CB-9043-8F5149F58F21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6F9EA43E-5D63-BA46-ADA1-AA6A8EDB3596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Content Placeholder 2">
            <a:extLst>
              <a:ext uri="{FF2B5EF4-FFF2-40B4-BE49-F238E27FC236}">
                <a16:creationId xmlns:a16="http://schemas.microsoft.com/office/drawing/2014/main" id="{ADB04229-E78D-BD5E-51EF-CD6E9C8188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Basic Cryptography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95549F5-3F76-FB48-9268-F53B79F19369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Next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50E886E3-C3D5-F89B-B7BE-CCD20BED9B05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DF9D60CB-F943-464B-96D3-22B078E4B71C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ontent Placeholder 2">
            <a:extLst>
              <a:ext uri="{FF2B5EF4-FFF2-40B4-BE49-F238E27FC236}">
                <a16:creationId xmlns:a16="http://schemas.microsoft.com/office/drawing/2014/main" id="{0067E7E5-E62E-9696-D930-1495CC16E0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581150"/>
            <a:ext cx="5715000" cy="2971800"/>
          </a:xfrm>
        </p:spPr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Principals</a:t>
            </a:r>
            <a:r>
              <a:rPr lang="en-US" altLang="en-US" sz="2400">
                <a:ea typeface="ＭＳ Ｐゴシック" panose="020B0600070205080204" pitchFamily="34" charset="-128"/>
              </a:rPr>
              <a:t>: processes that carry out actions on behalf of users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Alice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Bob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Carol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Dave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Eve (typically evil)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Mallory (typically malicious)</a:t>
            </a:r>
          </a:p>
          <a:p>
            <a:pPr lvl="1"/>
            <a:r>
              <a:rPr lang="en-US" altLang="en-US" sz="1800">
                <a:ea typeface="ＭＳ Ｐゴシック" panose="020B0600070205080204" pitchFamily="34" charset="-128"/>
              </a:rPr>
              <a:t>Sara (typically server)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9C5E5C0-33AC-3040-A1E2-316ADB39CFF3}"/>
              </a:ext>
            </a:extLst>
          </p:cNvPr>
          <p:cNvSpPr txBox="1">
            <a:spLocks/>
          </p:cNvSpPr>
          <p:nvPr/>
        </p:nvSpPr>
        <p:spPr bwMode="auto">
          <a:xfrm>
            <a:off x="457200" y="361950"/>
            <a:ext cx="8382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ＭＳ Ｐゴシック" pitchFamily="-111" charset="-128"/>
                <a:cs typeface="ＭＳ Ｐゴシック" pitchFamily="-111" charset="-128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  <a:ea typeface="ＭＳ Ｐゴシック" pitchFamily="-111" charset="-128"/>
                <a:cs typeface="ＭＳ Ｐゴシック" pitchFamily="-111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-111" charset="0"/>
              </a:defRPr>
            </a:lvl9pPr>
          </a:lstStyle>
          <a:p>
            <a:pPr algn="l">
              <a:defRPr/>
            </a:pPr>
            <a:r>
              <a:rPr lang="en-US" sz="3200" kern="0" dirty="0">
                <a:solidFill>
                  <a:schemeClr val="bg1"/>
                </a:solidFill>
                <a:latin typeface="Whitney-BlackSC" pitchFamily="50" charset="0"/>
              </a:rPr>
              <a:t>Basic Security Terminology</a:t>
            </a:r>
            <a:endParaRPr lang="en-US" sz="3200" kern="0" dirty="0">
              <a:solidFill>
                <a:schemeClr val="bg1"/>
              </a:solidFill>
              <a:latin typeface="Whitney-Black" pitchFamily="50" charset="0"/>
            </a:endParaRPr>
          </a:p>
        </p:txBody>
      </p:sp>
      <p:sp>
        <p:nvSpPr>
          <p:cNvPr id="31747" name="Slide Number Placeholder 1">
            <a:extLst>
              <a:ext uri="{FF2B5EF4-FFF2-40B4-BE49-F238E27FC236}">
                <a16:creationId xmlns:a16="http://schemas.microsoft.com/office/drawing/2014/main" id="{6C1F78C1-65D1-10A6-3EDF-1ACE4566E202}"/>
              </a:ext>
            </a:extLst>
          </p:cNvPr>
          <p:cNvSpPr txBox="1">
            <a:spLocks/>
          </p:cNvSpPr>
          <p:nvPr/>
        </p:nvSpPr>
        <p:spPr bwMode="auto">
          <a:xfrm>
            <a:off x="6934200" y="4629150"/>
            <a:ext cx="2133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2985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29857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298575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298575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298575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2985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1E33660E-FFB9-D049-8F0F-220E292160C7}" type="slidenum">
              <a:rPr lang="en-US" altLang="en-US" sz="1400"/>
              <a:pPr algn="ctr"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4770</TotalTime>
  <Words>1758</Words>
  <Application>Microsoft Office PowerPoint</Application>
  <PresentationFormat>On-screen Show (16:9)</PresentationFormat>
  <Paragraphs>336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ＭＳ Ｐゴシック</vt:lpstr>
      <vt:lpstr>American Typewriter</vt:lpstr>
      <vt:lpstr>Arial</vt:lpstr>
      <vt:lpstr>Helvetica</vt:lpstr>
      <vt:lpstr>Roboto</vt:lpstr>
      <vt:lpstr>Times New Roman</vt:lpstr>
      <vt:lpstr>Whitney-Black</vt:lpstr>
      <vt:lpstr>Whitney-BlackSC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CUCS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Indranil</dc:creator>
  <cp:lastModifiedBy>Aishwarya Ganesan</cp:lastModifiedBy>
  <cp:revision>1170</cp:revision>
  <cp:lastPrinted>2018-11-29T21:38:05Z</cp:lastPrinted>
  <dcterms:created xsi:type="dcterms:W3CDTF">2011-01-15T17:00:17Z</dcterms:created>
  <dcterms:modified xsi:type="dcterms:W3CDTF">2024-12-03T18:51:28Z</dcterms:modified>
</cp:coreProperties>
</file>