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2" r:id="rId4"/>
    <p:sldId id="261" r:id="rId5"/>
    <p:sldId id="263" r:id="rId6"/>
    <p:sldId id="268" r:id="rId7"/>
    <p:sldId id="267" r:id="rId8"/>
    <p:sldId id="269" r:id="rId9"/>
    <p:sldId id="270" r:id="rId10"/>
    <p:sldId id="271" r:id="rId11"/>
    <p:sldId id="272" r:id="rId12"/>
    <p:sldId id="266" r:id="rId13"/>
    <p:sldId id="274" r:id="rId14"/>
    <p:sldId id="276" r:id="rId15"/>
    <p:sldId id="277" r:id="rId16"/>
    <p:sldId id="278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0"/>
    <p:restoredTop sz="77279"/>
  </p:normalViewPr>
  <p:slideViewPr>
    <p:cSldViewPr snapToGrid="0" snapToObjects="1">
      <p:cViewPr varScale="1">
        <p:scale>
          <a:sx n="97" d="100"/>
          <a:sy n="97" d="100"/>
        </p:scale>
        <p:origin x="13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24FA8-F4D6-EB44-9B56-9EE93576BCA2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8AFD2-4FAA-924C-8E1E-A3C5D7EE0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7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21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Apply the sam</a:t>
            </a:r>
            <a:r>
              <a:rPr lang="en-US" baseline="0" dirty="0"/>
              <a:t>e operations to many pieces of data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37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69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55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88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25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1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6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5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1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4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2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8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fld id="{31DD4282-37EC-3142-B14D-D44157FB1F8B}" type="datetimeFigureOut">
              <a:rPr lang="en-US" smtClean="0"/>
              <a:pPr/>
              <a:t>11/1/23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fld id="{35A954AB-6434-DF48-BE98-D22514C2DD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9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Apache Spark</a:t>
            </a:r>
            <a:br>
              <a:rPr lang="en-US" dirty="0"/>
            </a:br>
            <a:r>
              <a:rPr lang="en-US" sz="4400" dirty="0"/>
              <a:t>Lecture by: </a:t>
            </a:r>
            <a:r>
              <a:rPr lang="en-US" sz="4400" dirty="0" err="1"/>
              <a:t>Faria</a:t>
            </a:r>
            <a:r>
              <a:rPr lang="en-US" sz="4400" dirty="0"/>
              <a:t> </a:t>
            </a:r>
            <a:r>
              <a:rPr lang="en-US" sz="4400" dirty="0" err="1"/>
              <a:t>Kalim</a:t>
            </a:r>
            <a:r>
              <a:rPr lang="en-US" sz="4400" dirty="0"/>
              <a:t> (lead TA)</a:t>
            </a:r>
            <a:br>
              <a:rPr lang="en-US" sz="4400"/>
            </a:br>
            <a:r>
              <a:rPr lang="en-US" sz="4400"/>
              <a:t>CS425</a:t>
            </a:r>
            <a:br>
              <a:rPr lang="en-US" sz="4400" dirty="0"/>
            </a:br>
            <a:r>
              <a:rPr lang="en-US" sz="4400" dirty="0"/>
              <a:t>UIUC</a:t>
            </a:r>
            <a:br>
              <a:rPr lang="en-US" sz="4400" dirty="0"/>
            </a:br>
            <a:r>
              <a:rPr lang="en-US" sz="4400" dirty="0"/>
              <a:t>(See Video)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13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you do with Spark?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 operations</a:t>
            </a:r>
          </a:p>
          <a:p>
            <a:pPr lvl="1"/>
            <a:r>
              <a:rPr lang="en-US" dirty="0"/>
              <a:t>Transformations e.g., filter, join, map, group-by 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Actions e.g., count, print 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Control </a:t>
            </a:r>
          </a:p>
          <a:p>
            <a:pPr lvl="1"/>
            <a:r>
              <a:rPr lang="en-US" dirty="0"/>
              <a:t>Partitioning</a:t>
            </a:r>
          </a:p>
          <a:p>
            <a:pPr lvl="1"/>
            <a:r>
              <a:rPr lang="en-US" dirty="0"/>
              <a:t>Persistence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35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44730"/>
            <a:ext cx="10515600" cy="4351338"/>
          </a:xfrm>
        </p:spPr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8929" y="2049776"/>
            <a:ext cx="2344993" cy="796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Links</a:t>
            </a:r>
          </a:p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(</a:t>
            </a:r>
            <a:r>
              <a:rPr lang="en-US" sz="2400" dirty="0" err="1">
                <a:latin typeface="Candara" charset="0"/>
                <a:ea typeface="Candara" charset="0"/>
                <a:cs typeface="Candara" charset="0"/>
              </a:rPr>
              <a:t>url</a:t>
            </a:r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, neighbors)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2857" y="2049773"/>
            <a:ext cx="2155723" cy="796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Ranks</a:t>
            </a:r>
          </a:p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(</a:t>
            </a:r>
            <a:r>
              <a:rPr lang="en-US" sz="2400" dirty="0" err="1">
                <a:latin typeface="Candara" charset="0"/>
                <a:ea typeface="Candara" charset="0"/>
                <a:cs typeface="Candara" charset="0"/>
              </a:rPr>
              <a:t>url</a:t>
            </a:r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, ranks)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77780" y="2359741"/>
            <a:ext cx="5466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Joins take place repeatedly</a:t>
            </a:r>
          </a:p>
          <a:p>
            <a:endParaRPr lang="en-US" sz="2400" dirty="0">
              <a:latin typeface="Candara" charset="0"/>
              <a:ea typeface="Candara" charset="0"/>
              <a:cs typeface="Candara" charset="0"/>
            </a:endParaRPr>
          </a:p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Good partitioning reduces shuffles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821424" y="2851441"/>
            <a:ext cx="3537156" cy="958024"/>
            <a:chOff x="1821424" y="3110282"/>
            <a:chExt cx="3537156" cy="958024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4280718" y="3110282"/>
              <a:ext cx="0" cy="5310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Group 38"/>
            <p:cNvGrpSpPr/>
            <p:nvPr/>
          </p:nvGrpSpPr>
          <p:grpSpPr>
            <a:xfrm>
              <a:off x="1821424" y="3125155"/>
              <a:ext cx="3537156" cy="943151"/>
              <a:chOff x="1821424" y="3125155"/>
              <a:chExt cx="3537156" cy="943151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3202857" y="3625854"/>
                <a:ext cx="2155723" cy="44245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Contributions</a:t>
                </a:r>
              </a:p>
            </p:txBody>
          </p:sp>
          <p:cxnSp>
            <p:nvCxnSpPr>
              <p:cNvPr id="21" name="Straight Arrow Connector 20"/>
              <p:cNvCxnSpPr>
                <a:endCxn id="20" idx="1"/>
              </p:cNvCxnSpPr>
              <p:nvPr/>
            </p:nvCxnSpPr>
            <p:spPr>
              <a:xfrm>
                <a:off x="1821425" y="3847080"/>
                <a:ext cx="1381432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1821424" y="3125155"/>
                <a:ext cx="2" cy="73742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oup 42"/>
          <p:cNvGrpSpPr/>
          <p:nvPr/>
        </p:nvGrpSpPr>
        <p:grpSpPr>
          <a:xfrm>
            <a:off x="1829755" y="3085980"/>
            <a:ext cx="3537155" cy="3554925"/>
            <a:chOff x="1821425" y="3233640"/>
            <a:chExt cx="3537155" cy="3554925"/>
          </a:xfrm>
        </p:grpSpPr>
        <p:grpSp>
          <p:nvGrpSpPr>
            <p:cNvPr id="41" name="Group 40"/>
            <p:cNvGrpSpPr/>
            <p:nvPr/>
          </p:nvGrpSpPr>
          <p:grpSpPr>
            <a:xfrm>
              <a:off x="1821425" y="3233640"/>
              <a:ext cx="3537155" cy="3554925"/>
              <a:chOff x="1821425" y="3373125"/>
              <a:chExt cx="3537155" cy="3554925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 flipH="1">
                <a:off x="1821425" y="3373125"/>
                <a:ext cx="1" cy="355492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ounded Rectangle 24"/>
              <p:cNvSpPr/>
              <p:nvPr/>
            </p:nvSpPr>
            <p:spPr>
              <a:xfrm>
                <a:off x="3202857" y="4630994"/>
                <a:ext cx="2155723" cy="79641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Ranks</a:t>
                </a:r>
              </a:p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(</a:t>
                </a:r>
                <a:r>
                  <a:rPr lang="en-US" sz="2400" dirty="0" err="1">
                    <a:latin typeface="Candara" charset="0"/>
                    <a:ea typeface="Candara" charset="0"/>
                    <a:cs typeface="Candara" charset="0"/>
                  </a:rPr>
                  <a:t>url</a:t>
                </a:r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, ranks)</a:t>
                </a: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>
                <a:off x="4259823" y="4114800"/>
                <a:ext cx="0" cy="53107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endCxn id="30" idx="1"/>
              </p:cNvCxnSpPr>
              <p:nvPr/>
            </p:nvCxnSpPr>
            <p:spPr>
              <a:xfrm flipV="1">
                <a:off x="1821425" y="6167389"/>
                <a:ext cx="1381432" cy="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4280718" y="5427407"/>
                <a:ext cx="0" cy="53107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Rounded Rectangle 29"/>
              <p:cNvSpPr/>
              <p:nvPr/>
            </p:nvSpPr>
            <p:spPr>
              <a:xfrm>
                <a:off x="3202857" y="5946163"/>
                <a:ext cx="2155723" cy="44245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Contributions</a:t>
                </a:r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>
            <a:xfrm>
              <a:off x="4259823" y="6249130"/>
              <a:ext cx="0" cy="5310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352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 allow unification of different programming models</a:t>
            </a:r>
          </a:p>
          <a:p>
            <a:pPr lvl="1"/>
            <a:r>
              <a:rPr lang="en-US" dirty="0"/>
              <a:t>Stream Processing</a:t>
            </a:r>
          </a:p>
          <a:p>
            <a:pPr lvl="1"/>
            <a:r>
              <a:rPr lang="en-US" dirty="0"/>
              <a:t>Graph Processing</a:t>
            </a:r>
          </a:p>
          <a:p>
            <a:pPr lvl="1"/>
            <a:r>
              <a:rPr lang="en-US" dirty="0"/>
              <a:t>Machine Learning </a:t>
            </a:r>
            <a:r>
              <a:rPr lang="mr-IN" dirty="0"/>
              <a:t>…</a:t>
            </a:r>
            <a:r>
              <a:rPr lang="en-US" dirty="0"/>
              <a:t>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151" y="3232436"/>
            <a:ext cx="6254649" cy="294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36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94661" y="2448732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86925" y="2448731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14866" y="267477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29579" y="2667679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1176218" y="373246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29300" y="3927835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>
          <a:xfrm>
            <a:off x="2586925" y="3732463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845137" y="3932956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15" name="Straight Arrow Connector 14"/>
          <p:cNvCxnSpPr>
            <a:stCxn id="4" idx="6"/>
            <a:endCxn id="5" idx="2"/>
          </p:cNvCxnSpPr>
          <p:nvPr/>
        </p:nvCxnSpPr>
        <p:spPr>
          <a:xfrm flipV="1">
            <a:off x="2045776" y="2874935"/>
            <a:ext cx="541149" cy="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5"/>
            <a:endCxn id="12" idx="1"/>
          </p:cNvCxnSpPr>
          <p:nvPr/>
        </p:nvCxnSpPr>
        <p:spPr>
          <a:xfrm>
            <a:off x="1921133" y="3176307"/>
            <a:ext cx="790435" cy="68098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4"/>
            <a:endCxn id="12" idx="0"/>
          </p:cNvCxnSpPr>
          <p:nvPr/>
        </p:nvCxnSpPr>
        <p:spPr>
          <a:xfrm>
            <a:off x="3012483" y="3301138"/>
            <a:ext cx="0" cy="43132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6"/>
            <a:endCxn id="12" idx="2"/>
          </p:cNvCxnSpPr>
          <p:nvPr/>
        </p:nvCxnSpPr>
        <p:spPr>
          <a:xfrm flipV="1">
            <a:off x="2027333" y="4158667"/>
            <a:ext cx="559592" cy="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253954"/>
              </p:ext>
            </p:extLst>
          </p:nvPr>
        </p:nvGraphicFramePr>
        <p:xfrm>
          <a:off x="4103832" y="2279347"/>
          <a:ext cx="3251200" cy="230552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723">
                <a:tc>
                  <a:txBody>
                    <a:bodyPr/>
                    <a:lstStyle/>
                    <a:p>
                      <a:r>
                        <a:rPr lang="en-US" sz="2400" dirty="0"/>
                        <a:t>Vertices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Neighbors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131">
                <a:tc>
                  <a:txBody>
                    <a:bodyPr/>
                    <a:lstStyle/>
                    <a:p>
                      <a:r>
                        <a:rPr lang="en-US" sz="2400" dirty="0"/>
                        <a:t>D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455835" y="5307363"/>
            <a:ext cx="5466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Graph Represented In a Table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7922570" y="1814640"/>
            <a:ext cx="3696442" cy="4226389"/>
            <a:chOff x="7922571" y="2193573"/>
            <a:chExt cx="3696442" cy="4226389"/>
          </a:xfrm>
        </p:grpSpPr>
        <p:sp>
          <p:nvSpPr>
            <p:cNvPr id="33" name="Right Arrow 32"/>
            <p:cNvSpPr/>
            <p:nvPr/>
          </p:nvSpPr>
          <p:spPr>
            <a:xfrm>
              <a:off x="7922571" y="3629075"/>
              <a:ext cx="1256946" cy="75152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9375634" y="219357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0767898" y="219357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10226749" y="2619777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9613530" y="2412941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1010552" y="2451357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9375634" y="316191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0767898" y="316191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10226749" y="358812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9613530" y="3381286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1010552" y="341970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9375634" y="409404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0767898" y="409404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10226749" y="452024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9613530" y="4313413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010552" y="435182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9375634" y="502617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0767898" y="502617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10226749" y="545237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9613530" y="5245539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1010552" y="528395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922395" y="5958297"/>
              <a:ext cx="1336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Triplets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465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02915" y="1763739"/>
            <a:ext cx="2451142" cy="4381953"/>
            <a:chOff x="6802915" y="1763739"/>
            <a:chExt cx="2451142" cy="4381953"/>
          </a:xfrm>
        </p:grpSpPr>
        <p:sp>
          <p:nvSpPr>
            <p:cNvPr id="39" name="Oval 38"/>
            <p:cNvSpPr/>
            <p:nvPr/>
          </p:nvSpPr>
          <p:spPr>
            <a:xfrm>
              <a:off x="6802915" y="1763740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95179" y="176373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654030" y="2189943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7040811" y="1983107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437833" y="2021523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6802915" y="273208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195179" y="273208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654030" y="3158288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7040811" y="2951452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437833" y="2989868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802915" y="366421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8195179" y="366421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7654030" y="4090415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040811" y="3883579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437833" y="392199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6802915" y="459633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8195179" y="4596337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7654030" y="5022541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7040811" y="4815705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437833" y="4854121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043310" y="5622472"/>
              <a:ext cx="22107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ndara" charset="0"/>
                  <a:ea typeface="Candara" charset="0"/>
                  <a:cs typeface="Candara" charset="0"/>
                </a:rPr>
                <a:t>Group-By A</a:t>
              </a:r>
            </a:p>
          </p:txBody>
        </p:sp>
      </p:grp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631843" y="5627258"/>
            <a:ext cx="2299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Candara" charset="0"/>
                <a:ea typeface="Candara" charset="0"/>
                <a:cs typeface="Candara" charset="0"/>
              </a:rPr>
              <a:t>Gather at A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1837195" y="2430712"/>
            <a:ext cx="1392264" cy="1383129"/>
            <a:chOff x="3371527" y="2326903"/>
            <a:chExt cx="1392264" cy="1383129"/>
          </a:xfrm>
        </p:grpSpPr>
        <p:cxnSp>
          <p:nvCxnSpPr>
            <p:cNvPr id="74" name="Curved Connector 73"/>
            <p:cNvCxnSpPr/>
            <p:nvPr/>
          </p:nvCxnSpPr>
          <p:spPr>
            <a:xfrm rot="16200000" flipH="1" flipV="1">
              <a:off x="4067658" y="1630772"/>
              <a:ext cx="1" cy="1392264"/>
            </a:xfrm>
            <a:prstGeom prst="curvedConnector3">
              <a:avLst>
                <a:gd name="adj1" fmla="val -2286000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urved Connector 74"/>
            <p:cNvCxnSpPr/>
            <p:nvPr/>
          </p:nvCxnSpPr>
          <p:spPr>
            <a:xfrm rot="16200000" flipV="1">
              <a:off x="3894279" y="2916473"/>
              <a:ext cx="697429" cy="889689"/>
            </a:xfrm>
            <a:prstGeom prst="curvedConnector2">
              <a:avLst/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2842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756420" y="1851057"/>
            <a:ext cx="2316350" cy="4319579"/>
            <a:chOff x="6756420" y="1851057"/>
            <a:chExt cx="2316350" cy="4319579"/>
          </a:xfrm>
        </p:grpSpPr>
        <p:sp>
          <p:nvSpPr>
            <p:cNvPr id="39" name="Oval 38"/>
            <p:cNvSpPr/>
            <p:nvPr/>
          </p:nvSpPr>
          <p:spPr>
            <a:xfrm>
              <a:off x="6756420" y="185105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48684" y="1851057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607535" y="2277261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994316" y="2070425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391338" y="2108841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6756420" y="281940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148684" y="281940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607535" y="3245606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994316" y="303877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391338" y="3077186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756420" y="3751530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8148684" y="375152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7607535" y="4177733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6994316" y="3970897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391338" y="4009313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6756420" y="468365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8148684" y="468365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7607535" y="5109859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6994316" y="4903023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391338" y="494143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376152" y="5647416"/>
              <a:ext cx="16966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</p:grp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880111" y="5536062"/>
            <a:ext cx="155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Apply</a:t>
            </a:r>
          </a:p>
        </p:txBody>
      </p:sp>
    </p:spTree>
    <p:extLst>
      <p:ext uri="{BB962C8B-B14F-4D97-AF65-F5344CB8AC3E}">
        <p14:creationId xmlns:p14="http://schemas.microsoft.com/office/powerpoint/2010/main" val="78070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880111" y="5536062"/>
            <a:ext cx="155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Scatter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837197" y="2506045"/>
            <a:ext cx="1392264" cy="1320082"/>
            <a:chOff x="1837197" y="2506045"/>
            <a:chExt cx="1392264" cy="1320082"/>
          </a:xfrm>
        </p:grpSpPr>
        <p:cxnSp>
          <p:nvCxnSpPr>
            <p:cNvPr id="38" name="Curved Connector 37"/>
            <p:cNvCxnSpPr>
              <a:stCxn id="42" idx="0"/>
              <a:endCxn id="43" idx="0"/>
            </p:cNvCxnSpPr>
            <p:nvPr/>
          </p:nvCxnSpPr>
          <p:spPr>
            <a:xfrm rot="5400000" flipH="1" flipV="1">
              <a:off x="2533328" y="1809914"/>
              <a:ext cx="1" cy="1392264"/>
            </a:xfrm>
            <a:prstGeom prst="curvedConnector3">
              <a:avLst>
                <a:gd name="adj1" fmla="val 2286010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urved Connector 72"/>
            <p:cNvCxnSpPr/>
            <p:nvPr/>
          </p:nvCxnSpPr>
          <p:spPr>
            <a:xfrm rot="16200000" flipH="1">
              <a:off x="2277949" y="3041962"/>
              <a:ext cx="803319" cy="765011"/>
            </a:xfrm>
            <a:prstGeom prst="curvedConnector3">
              <a:avLst>
                <a:gd name="adj1" fmla="val 5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7153729" y="2091492"/>
            <a:ext cx="4702862" cy="4248975"/>
            <a:chOff x="6172725" y="1963902"/>
            <a:chExt cx="4702862" cy="4248975"/>
          </a:xfrm>
        </p:grpSpPr>
        <p:sp>
          <p:nvSpPr>
            <p:cNvPr id="39" name="Oval 38"/>
            <p:cNvSpPr/>
            <p:nvPr/>
          </p:nvSpPr>
          <p:spPr>
            <a:xfrm>
              <a:off x="6172725" y="208201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564989" y="2082014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023840" y="2508218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422541" y="230276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792468" y="231288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6172725" y="394423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7564989" y="3919920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023840" y="437044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410621" y="4139288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781093" y="4150284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713440" y="5689657"/>
              <a:ext cx="16966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ndara" charset="0"/>
                  <a:ea typeface="Candara" charset="0"/>
                  <a:cs typeface="Candara" charset="0"/>
                </a:rPr>
                <a:t>Join</a:t>
              </a:r>
            </a:p>
          </p:txBody>
        </p:sp>
        <p:sp>
          <p:nvSpPr>
            <p:cNvPr id="74" name="Oval 73"/>
            <p:cNvSpPr/>
            <p:nvPr/>
          </p:nvSpPr>
          <p:spPr>
            <a:xfrm>
              <a:off x="8632208" y="1963903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10024472" y="196390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9483323" y="2390106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8870104" y="218327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0267126" y="2221686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8632208" y="3430836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10024472" y="343083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9483323" y="385703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8870104" y="3650203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C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0267126" y="368861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89" name="Oval 88"/>
            <p:cNvSpPr/>
            <p:nvPr/>
          </p:nvSpPr>
          <p:spPr>
            <a:xfrm>
              <a:off x="8632208" y="4362962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10024472" y="436296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 flipV="1">
              <a:off x="9483323" y="478916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8870104" y="4582329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C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0267126" y="4620745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243754" y="1958634"/>
            <a:ext cx="2243379" cy="4226389"/>
            <a:chOff x="9375634" y="2193573"/>
            <a:chExt cx="2243379" cy="4226389"/>
          </a:xfrm>
        </p:grpSpPr>
        <p:sp>
          <p:nvSpPr>
            <p:cNvPr id="96" name="Oval 95"/>
            <p:cNvSpPr/>
            <p:nvPr/>
          </p:nvSpPr>
          <p:spPr>
            <a:xfrm>
              <a:off x="9375634" y="219357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10767898" y="219357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Arrow Connector 97"/>
            <p:cNvCxnSpPr/>
            <p:nvPr/>
          </p:nvCxnSpPr>
          <p:spPr>
            <a:xfrm flipV="1">
              <a:off x="10226749" y="2619777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9613530" y="2412941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1010552" y="2451357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101" name="Oval 100"/>
            <p:cNvSpPr/>
            <p:nvPr/>
          </p:nvSpPr>
          <p:spPr>
            <a:xfrm>
              <a:off x="9375634" y="316191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10767898" y="316191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Arrow Connector 102"/>
            <p:cNvCxnSpPr/>
            <p:nvPr/>
          </p:nvCxnSpPr>
          <p:spPr>
            <a:xfrm flipV="1">
              <a:off x="10226749" y="358812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9613530" y="3381286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1010552" y="341970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9375634" y="409404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10767898" y="409404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Arrow Connector 107"/>
            <p:cNvCxnSpPr/>
            <p:nvPr/>
          </p:nvCxnSpPr>
          <p:spPr>
            <a:xfrm flipV="1">
              <a:off x="10226749" y="452024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/>
          </p:nvSpPr>
          <p:spPr>
            <a:xfrm>
              <a:off x="9613530" y="4313413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1010552" y="435182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9375634" y="502617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10767898" y="502617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Arrow Connector 112"/>
            <p:cNvCxnSpPr/>
            <p:nvPr/>
          </p:nvCxnSpPr>
          <p:spPr>
            <a:xfrm flipV="1">
              <a:off x="10226749" y="545237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9613530" y="5245539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1010552" y="528395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9922395" y="5958297"/>
              <a:ext cx="1336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Triplets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476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 provide a simple and efficient programming model</a:t>
            </a:r>
          </a:p>
          <a:p>
            <a:r>
              <a:rPr lang="en-US" dirty="0"/>
              <a:t>Generalized to a broad set of applications</a:t>
            </a:r>
          </a:p>
          <a:p>
            <a:r>
              <a:rPr lang="en-US" dirty="0"/>
              <a:t>Leverages coarse-grained nature of parallel algorithms for failure recovery</a:t>
            </a:r>
          </a:p>
        </p:txBody>
      </p:sp>
    </p:spTree>
    <p:extLst>
      <p:ext uri="{BB962C8B-B14F-4D97-AF65-F5344CB8AC3E}">
        <p14:creationId xmlns:p14="http://schemas.microsoft.com/office/powerpoint/2010/main" val="32766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Spark?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system for big data analytics</a:t>
            </a:r>
          </a:p>
          <a:p>
            <a:endParaRPr lang="en-US" dirty="0"/>
          </a:p>
          <a:p>
            <a:r>
              <a:rPr lang="en-US" dirty="0"/>
              <a:t>Isn’t </a:t>
            </a:r>
            <a:r>
              <a:rPr lang="en-US" dirty="0" err="1"/>
              <a:t>MapReduce</a:t>
            </a:r>
            <a:r>
              <a:rPr lang="en-US" dirty="0"/>
              <a:t> good enough?</a:t>
            </a:r>
          </a:p>
          <a:p>
            <a:pPr lvl="1"/>
            <a:r>
              <a:rPr lang="en-US" dirty="0"/>
              <a:t>Simplifies batch processing on large commodity clusters</a:t>
            </a:r>
          </a:p>
        </p:txBody>
      </p:sp>
    </p:spTree>
    <p:extLst>
      <p:ext uri="{BB962C8B-B14F-4D97-AF65-F5344CB8AC3E}">
        <p14:creationId xmlns:p14="http://schemas.microsoft.com/office/powerpoint/2010/main" val="1080663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825498"/>
            <a:ext cx="7027334" cy="527050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829801" y="1624427"/>
            <a:ext cx="325465" cy="404505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35866" y="2918823"/>
            <a:ext cx="5638801" cy="145626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Expensive save </a:t>
            </a:r>
            <a:r>
              <a:rPr lang="en-US" sz="2400">
                <a:latin typeface="Candara" charset="0"/>
                <a:ea typeface="Candara" charset="0"/>
                <a:cs typeface="Candara" charset="0"/>
              </a:rPr>
              <a:t>to disk for fault tolerance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Spark?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MapReduce</a:t>
            </a:r>
            <a:r>
              <a:rPr lang="en-US" dirty="0"/>
              <a:t> can be expensive for some applications e.g.,</a:t>
            </a:r>
          </a:p>
          <a:p>
            <a:pPr lvl="1"/>
            <a:r>
              <a:rPr lang="en-US" dirty="0"/>
              <a:t>Iterative </a:t>
            </a:r>
          </a:p>
          <a:p>
            <a:pPr lvl="1"/>
            <a:r>
              <a:rPr lang="en-US" dirty="0"/>
              <a:t>Interactive</a:t>
            </a:r>
          </a:p>
          <a:p>
            <a:pPr lvl="1"/>
            <a:endParaRPr lang="en-US" dirty="0"/>
          </a:p>
          <a:p>
            <a:r>
              <a:rPr lang="en-US" dirty="0"/>
              <a:t>Lacks efficient data sharing</a:t>
            </a:r>
          </a:p>
          <a:p>
            <a:pPr lvl="1"/>
            <a:endParaRPr lang="en-US" dirty="0"/>
          </a:p>
          <a:p>
            <a:r>
              <a:rPr lang="en-US" dirty="0"/>
              <a:t>Specialized frameworks did evolve for different programming models</a:t>
            </a:r>
          </a:p>
          <a:p>
            <a:pPr lvl="1"/>
            <a:r>
              <a:rPr lang="en-US" dirty="0"/>
              <a:t>Bulk Synchronous Processing (</a:t>
            </a:r>
            <a:r>
              <a:rPr lang="en-US" dirty="0" err="1"/>
              <a:t>Pregel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Iterative </a:t>
            </a:r>
            <a:r>
              <a:rPr lang="en-US" dirty="0" err="1"/>
              <a:t>MapReduce</a:t>
            </a:r>
            <a:r>
              <a:rPr lang="en-US" dirty="0"/>
              <a:t> (</a:t>
            </a:r>
            <a:r>
              <a:rPr lang="en-US" dirty="0" err="1"/>
              <a:t>Haloop</a:t>
            </a:r>
            <a:r>
              <a:rPr lang="en-US" dirty="0"/>
              <a:t>) </a:t>
            </a:r>
            <a:r>
              <a:rPr lang="mr-IN" dirty="0"/>
              <a:t>…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1537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80623"/>
            <a:ext cx="11353800" cy="1325563"/>
          </a:xfrm>
        </p:spPr>
        <p:txBody>
          <a:bodyPr/>
          <a:lstStyle/>
          <a:p>
            <a:r>
              <a:rPr lang="en-US" dirty="0"/>
              <a:t>Solution: Resilient Distributed Datasets (RDDs)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</a:t>
            </a:r>
          </a:p>
          <a:p>
            <a:pPr lvl="1"/>
            <a:r>
              <a:rPr lang="en-US" dirty="0"/>
              <a:t>Immutable, partitioned collection of records</a:t>
            </a:r>
          </a:p>
          <a:p>
            <a:pPr lvl="1"/>
            <a:r>
              <a:rPr lang="en-US" dirty="0"/>
              <a:t>Built through coarse grained transformations (map, join </a:t>
            </a:r>
            <a:r>
              <a:rPr lang="mr-IN" dirty="0"/>
              <a:t>…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Can be cached for efficient reuse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7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2371693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527192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2083909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336308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19970" y="640232"/>
            <a:ext cx="2344994" cy="5250426"/>
            <a:chOff x="4482274" y="654978"/>
            <a:chExt cx="2344994" cy="5250426"/>
          </a:xfrm>
        </p:grpSpPr>
        <p:sp>
          <p:nvSpPr>
            <p:cNvPr id="14" name="Rectangle 13"/>
            <p:cNvSpPr/>
            <p:nvPr/>
          </p:nvSpPr>
          <p:spPr>
            <a:xfrm>
              <a:off x="4482274" y="654978"/>
              <a:ext cx="2344994" cy="52504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834733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603349" y="6037459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58177" y="5971297"/>
            <a:ext cx="1283106" cy="537810"/>
            <a:chOff x="8458177" y="5971297"/>
            <a:chExt cx="1283106" cy="537810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971297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953272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80084" y="640232"/>
            <a:ext cx="2553512" cy="5250426"/>
            <a:chOff x="6380084" y="640232"/>
            <a:chExt cx="2553512" cy="5250426"/>
          </a:xfrm>
        </p:grpSpPr>
        <p:grpSp>
          <p:nvGrpSpPr>
            <p:cNvPr id="28" name="Group 27"/>
            <p:cNvGrpSpPr/>
            <p:nvPr/>
          </p:nvGrpSpPr>
          <p:grpSpPr>
            <a:xfrm>
              <a:off x="6380084" y="640232"/>
              <a:ext cx="2344994" cy="5250426"/>
              <a:chOff x="4482274" y="654978"/>
              <a:chExt cx="2344994" cy="5250426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82274" y="654978"/>
                <a:ext cx="2344994" cy="525042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40198" y="640232"/>
            <a:ext cx="2553512" cy="5250426"/>
            <a:chOff x="9340198" y="640232"/>
            <a:chExt cx="2553512" cy="5250426"/>
          </a:xfrm>
        </p:grpSpPr>
        <p:grpSp>
          <p:nvGrpSpPr>
            <p:cNvPr id="42" name="Group 41"/>
            <p:cNvGrpSpPr/>
            <p:nvPr/>
          </p:nvGrpSpPr>
          <p:grpSpPr>
            <a:xfrm>
              <a:off x="9340198" y="640232"/>
              <a:ext cx="2344994" cy="5250426"/>
              <a:chOff x="4482274" y="654978"/>
              <a:chExt cx="2344994" cy="525042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82274" y="654978"/>
                <a:ext cx="2344994" cy="525042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3229387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Cache</a:t>
            </a:r>
          </a:p>
        </p:txBody>
      </p:sp>
    </p:spTree>
    <p:extLst>
      <p:ext uri="{BB962C8B-B14F-4D97-AF65-F5344CB8AC3E}">
        <p14:creationId xmlns:p14="http://schemas.microsoft.com/office/powerpoint/2010/main" val="203604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</a:t>
            </a:r>
          </a:p>
          <a:p>
            <a:pPr lvl="1"/>
            <a:r>
              <a:rPr lang="en-US" dirty="0"/>
              <a:t>Immutable, partitioned collection of records</a:t>
            </a:r>
          </a:p>
          <a:p>
            <a:pPr lvl="1"/>
            <a:r>
              <a:rPr lang="en-US" dirty="0"/>
              <a:t>Built through coarse grained, ordered transformations (map, join </a:t>
            </a:r>
            <a:r>
              <a:rPr lang="mr-IN" dirty="0"/>
              <a:t>…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Fault Recovery?</a:t>
            </a:r>
          </a:p>
          <a:p>
            <a:pPr lvl="1"/>
            <a:r>
              <a:rPr lang="en-US" dirty="0"/>
              <a:t>Lineage!</a:t>
            </a:r>
          </a:p>
          <a:p>
            <a:pPr lvl="2"/>
            <a:r>
              <a:rPr lang="en-US" dirty="0"/>
              <a:t>Log the coarse grained operation applied to a partitioned dataset</a:t>
            </a:r>
          </a:p>
          <a:p>
            <a:pPr lvl="2"/>
            <a:r>
              <a:rPr lang="en-US" dirty="0"/>
              <a:t>Simply </a:t>
            </a:r>
            <a:r>
              <a:rPr lang="en-US" dirty="0" err="1"/>
              <a:t>recompute</a:t>
            </a:r>
            <a:r>
              <a:rPr lang="en-US" dirty="0"/>
              <a:t> the lost partition if failure occurs!</a:t>
            </a:r>
          </a:p>
          <a:p>
            <a:pPr lvl="2"/>
            <a:r>
              <a:rPr lang="en-US" dirty="0"/>
              <a:t>No cost if no failure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58585" y="342336"/>
            <a:ext cx="11353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r>
              <a:rPr lang="en-US"/>
              <a:t>Solution: Resilient Distributed Datasets (RDDs)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779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1943989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099488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165620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2935381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03982" y="265473"/>
            <a:ext cx="2360982" cy="4946760"/>
            <a:chOff x="4466286" y="958644"/>
            <a:chExt cx="2360982" cy="4946760"/>
          </a:xfrm>
        </p:grpSpPr>
        <p:sp>
          <p:nvSpPr>
            <p:cNvPr id="14" name="Rectangle 13"/>
            <p:cNvSpPr/>
            <p:nvPr/>
          </p:nvSpPr>
          <p:spPr>
            <a:xfrm>
              <a:off x="4466286" y="958644"/>
              <a:ext cx="2360982" cy="494676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407029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561925" y="5264698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72271" y="5274772"/>
            <a:ext cx="1283106" cy="464066"/>
            <a:chOff x="8458177" y="5868060"/>
            <a:chExt cx="1283106" cy="464066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261693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58770" y="265473"/>
            <a:ext cx="2574826" cy="4946760"/>
            <a:chOff x="6358770" y="943898"/>
            <a:chExt cx="2574826" cy="4946760"/>
          </a:xfrm>
        </p:grpSpPr>
        <p:grpSp>
          <p:nvGrpSpPr>
            <p:cNvPr id="28" name="Group 27"/>
            <p:cNvGrpSpPr/>
            <p:nvPr/>
          </p:nvGrpSpPr>
          <p:grpSpPr>
            <a:xfrm>
              <a:off x="6358770" y="943898"/>
              <a:ext cx="2366308" cy="4946760"/>
              <a:chOff x="4460960" y="958644"/>
              <a:chExt cx="2366308" cy="494676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18884" y="265473"/>
            <a:ext cx="2574826" cy="4946760"/>
            <a:chOff x="9318884" y="943898"/>
            <a:chExt cx="2574826" cy="4946760"/>
          </a:xfrm>
        </p:grpSpPr>
        <p:grpSp>
          <p:nvGrpSpPr>
            <p:cNvPr id="42" name="Group 41"/>
            <p:cNvGrpSpPr/>
            <p:nvPr/>
          </p:nvGrpSpPr>
          <p:grpSpPr>
            <a:xfrm>
              <a:off x="9318884" y="943898"/>
              <a:ext cx="2366308" cy="4946760"/>
              <a:chOff x="4460960" y="958644"/>
              <a:chExt cx="2366308" cy="494676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2801683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Cache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3887" y="6071420"/>
            <a:ext cx="1604522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Lineage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000220" y="5766618"/>
            <a:ext cx="9378842" cy="970159"/>
            <a:chOff x="2000220" y="5766618"/>
            <a:chExt cx="9378842" cy="970159"/>
          </a:xfrm>
        </p:grpSpPr>
        <p:sp>
          <p:nvSpPr>
            <p:cNvPr id="80" name="Can 79"/>
            <p:cNvSpPr/>
            <p:nvPr/>
          </p:nvSpPr>
          <p:spPr>
            <a:xfrm>
              <a:off x="2000220" y="5766618"/>
              <a:ext cx="1111066" cy="970159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HDFS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 flipV="1">
              <a:off x="3174579" y="6388973"/>
              <a:ext cx="1264686" cy="3643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3271290" y="5869982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Read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16229" y="5983672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7277102" y="6062844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</p:txBody>
        </p:sp>
        <p:cxnSp>
          <p:nvCxnSpPr>
            <p:cNvPr id="97" name="Straight Arrow Connector 96"/>
            <p:cNvCxnSpPr/>
            <p:nvPr/>
          </p:nvCxnSpPr>
          <p:spPr>
            <a:xfrm flipV="1">
              <a:off x="5915094" y="6402861"/>
              <a:ext cx="1264686" cy="3643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4492066" y="6071420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8686529" y="5932110"/>
              <a:ext cx="1283106" cy="464066"/>
              <a:chOff x="8458177" y="5868060"/>
              <a:chExt cx="1283106" cy="464066"/>
            </a:xfrm>
          </p:grpSpPr>
          <p:sp>
            <p:nvSpPr>
              <p:cNvPr id="100" name="TextBox 99"/>
              <p:cNvSpPr txBox="1"/>
              <p:nvPr/>
            </p:nvSpPr>
            <p:spPr>
              <a:xfrm>
                <a:off x="8517550" y="5868060"/>
                <a:ext cx="11643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Reduce</a:t>
                </a:r>
              </a:p>
            </p:txBody>
          </p:sp>
          <p:cxnSp>
            <p:nvCxnSpPr>
              <p:cNvPr id="101" name="Straight Arrow Connector 100"/>
              <p:cNvCxnSpPr/>
              <p:nvPr/>
            </p:nvCxnSpPr>
            <p:spPr>
              <a:xfrm>
                <a:off x="8458177" y="6332126"/>
                <a:ext cx="1283106" cy="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2" name="Rounded Rectangle 101"/>
            <p:cNvSpPr/>
            <p:nvPr/>
          </p:nvSpPr>
          <p:spPr>
            <a:xfrm>
              <a:off x="10051787" y="6068758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236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1943989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099488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165620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2935381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03982" y="265473"/>
            <a:ext cx="2360982" cy="4946760"/>
            <a:chOff x="4466286" y="958644"/>
            <a:chExt cx="2360982" cy="4946760"/>
          </a:xfrm>
        </p:grpSpPr>
        <p:sp>
          <p:nvSpPr>
            <p:cNvPr id="14" name="Rectangle 13"/>
            <p:cNvSpPr/>
            <p:nvPr/>
          </p:nvSpPr>
          <p:spPr>
            <a:xfrm>
              <a:off x="4466286" y="958644"/>
              <a:ext cx="2360982" cy="494676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407029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561925" y="5264698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72271" y="5274772"/>
            <a:ext cx="1283106" cy="464066"/>
            <a:chOff x="8458177" y="5868060"/>
            <a:chExt cx="1283106" cy="464066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261693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58770" y="265473"/>
            <a:ext cx="2574826" cy="4946760"/>
            <a:chOff x="6358770" y="943898"/>
            <a:chExt cx="2574826" cy="4946760"/>
          </a:xfrm>
        </p:grpSpPr>
        <p:grpSp>
          <p:nvGrpSpPr>
            <p:cNvPr id="28" name="Group 27"/>
            <p:cNvGrpSpPr/>
            <p:nvPr/>
          </p:nvGrpSpPr>
          <p:grpSpPr>
            <a:xfrm>
              <a:off x="6358770" y="943898"/>
              <a:ext cx="2366308" cy="4946760"/>
              <a:chOff x="4460960" y="958644"/>
              <a:chExt cx="2366308" cy="494676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18884" y="265473"/>
            <a:ext cx="2574826" cy="4946760"/>
            <a:chOff x="9318884" y="943898"/>
            <a:chExt cx="2574826" cy="4946760"/>
          </a:xfrm>
        </p:grpSpPr>
        <p:grpSp>
          <p:nvGrpSpPr>
            <p:cNvPr id="42" name="Group 41"/>
            <p:cNvGrpSpPr/>
            <p:nvPr/>
          </p:nvGrpSpPr>
          <p:grpSpPr>
            <a:xfrm>
              <a:off x="9318884" y="943898"/>
              <a:ext cx="2366308" cy="4946760"/>
              <a:chOff x="4460960" y="958644"/>
              <a:chExt cx="2366308" cy="494676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2801683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Cache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3887" y="6071420"/>
            <a:ext cx="1604522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Lineage</a:t>
            </a:r>
          </a:p>
        </p:txBody>
      </p:sp>
      <p:sp>
        <p:nvSpPr>
          <p:cNvPr id="80" name="Can 79"/>
          <p:cNvSpPr/>
          <p:nvPr/>
        </p:nvSpPr>
        <p:spPr>
          <a:xfrm>
            <a:off x="2000220" y="5766618"/>
            <a:ext cx="1111066" cy="97015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3174579" y="6388973"/>
            <a:ext cx="1264686" cy="364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271290" y="5869982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Read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116229" y="5983672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Map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277102" y="6062844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5915094" y="6402861"/>
            <a:ext cx="1264686" cy="364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ounded Rectangle 97"/>
          <p:cNvSpPr/>
          <p:nvPr/>
        </p:nvSpPr>
        <p:spPr>
          <a:xfrm>
            <a:off x="4492066" y="6071420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8686529" y="5932110"/>
            <a:ext cx="1283106" cy="464066"/>
            <a:chOff x="8458177" y="5868060"/>
            <a:chExt cx="1283106" cy="464066"/>
          </a:xfrm>
        </p:grpSpPr>
        <p:sp>
          <p:nvSpPr>
            <p:cNvPr id="100" name="TextBox 99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Rounded Rectangle 101"/>
          <p:cNvSpPr/>
          <p:nvPr/>
        </p:nvSpPr>
        <p:spPr>
          <a:xfrm>
            <a:off x="10051787" y="6068758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</a:t>
            </a:r>
          </a:p>
        </p:txBody>
      </p:sp>
      <p:sp>
        <p:nvSpPr>
          <p:cNvPr id="81" name="Multiply 80"/>
          <p:cNvSpPr/>
          <p:nvPr/>
        </p:nvSpPr>
        <p:spPr>
          <a:xfrm>
            <a:off x="10172672" y="1454836"/>
            <a:ext cx="1512520" cy="130770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091747" y="643959"/>
            <a:ext cx="2469710" cy="2249308"/>
          </a:xfrm>
          <a:prstGeom prst="rect">
            <a:avLst/>
          </a:prstGeom>
          <a:noFill/>
          <a:ln w="635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33159" y="2259385"/>
            <a:ext cx="6427659" cy="21477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RDDs track the graph of transformations that built them (their lineage) to rebuild lost data </a:t>
            </a:r>
          </a:p>
        </p:txBody>
      </p:sp>
    </p:spTree>
    <p:extLst>
      <p:ext uri="{BB962C8B-B14F-4D97-AF65-F5344CB8AC3E}">
        <p14:creationId xmlns:p14="http://schemas.microsoft.com/office/powerpoint/2010/main" val="18006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2" grpId="0" animBg="1"/>
      <p:bldP spid="8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457</Words>
  <Application>Microsoft Macintosh PowerPoint</Application>
  <PresentationFormat>Widescreen</PresentationFormat>
  <Paragraphs>286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Candara</vt:lpstr>
      <vt:lpstr>Office Theme</vt:lpstr>
      <vt:lpstr>Apache Spark Lecture by: Faria Kalim (lead TA) CS425 UIUC (See Video)</vt:lpstr>
      <vt:lpstr>Why Spark?</vt:lpstr>
      <vt:lpstr>PowerPoint Presentation</vt:lpstr>
      <vt:lpstr>Why Spark?</vt:lpstr>
      <vt:lpstr>Solution: Resilient Distributed Datasets (RDDs)</vt:lpstr>
      <vt:lpstr>PowerPoint Presentation</vt:lpstr>
      <vt:lpstr>PowerPoint Presentation</vt:lpstr>
      <vt:lpstr>PowerPoint Presentation</vt:lpstr>
      <vt:lpstr>PowerPoint Presentation</vt:lpstr>
      <vt:lpstr>What can you do with Spark?</vt:lpstr>
      <vt:lpstr>Partitioning</vt:lpstr>
      <vt:lpstr>Generality</vt:lpstr>
      <vt:lpstr>Gather-Apply-Scatter on GraphX</vt:lpstr>
      <vt:lpstr>Gather-Apply-Scatter on GraphX</vt:lpstr>
      <vt:lpstr>Gather-Apply-Scatter on GraphX</vt:lpstr>
      <vt:lpstr>Gather-Apply-Scatter on GraphX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Apache Spark</dc:title>
  <dc:creator>Kalim, Faria</dc:creator>
  <cp:lastModifiedBy>Gupta, Indranil</cp:lastModifiedBy>
  <cp:revision>34</cp:revision>
  <cp:lastPrinted>2017-11-13T14:46:48Z</cp:lastPrinted>
  <dcterms:created xsi:type="dcterms:W3CDTF">2017-11-06T17:03:18Z</dcterms:created>
  <dcterms:modified xsi:type="dcterms:W3CDTF">2023-11-01T18:42:19Z</dcterms:modified>
</cp:coreProperties>
</file>