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34" r:id="rId2"/>
    <p:sldId id="337" r:id="rId3"/>
    <p:sldId id="338" r:id="rId4"/>
    <p:sldId id="339" r:id="rId5"/>
    <p:sldId id="373" r:id="rId6"/>
    <p:sldId id="340" r:id="rId7"/>
    <p:sldId id="341" r:id="rId8"/>
    <p:sldId id="370" r:id="rId9"/>
    <p:sldId id="371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74" r:id="rId18"/>
    <p:sldId id="375" r:id="rId19"/>
    <p:sldId id="351" r:id="rId20"/>
    <p:sldId id="352" r:id="rId21"/>
    <p:sldId id="353" r:id="rId22"/>
    <p:sldId id="372" r:id="rId23"/>
    <p:sldId id="354" r:id="rId24"/>
    <p:sldId id="355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444" r:id="rId39"/>
    <p:sldId id="445" r:id="rId40"/>
    <p:sldId id="446" r:id="rId41"/>
    <p:sldId id="447" r:id="rId42"/>
    <p:sldId id="448" r:id="rId43"/>
    <p:sldId id="449" r:id="rId44"/>
    <p:sldId id="450" r:id="rId45"/>
    <p:sldId id="451" r:id="rId46"/>
    <p:sldId id="452" r:id="rId47"/>
    <p:sldId id="453" r:id="rId48"/>
    <p:sldId id="454" r:id="rId49"/>
    <p:sldId id="455" r:id="rId50"/>
    <p:sldId id="456" r:id="rId51"/>
    <p:sldId id="457" r:id="rId52"/>
  </p:sldIdLst>
  <p:sldSz cx="12984163" cy="7315200"/>
  <p:notesSz cx="6858000" cy="9144000"/>
  <p:defaultTextStyle>
    <a:defPPr>
      <a:defRPr lang="en-US"/>
    </a:defPPr>
    <a:lvl1pPr marL="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87891"/>
  </p:normalViewPr>
  <p:slideViewPr>
    <p:cSldViewPr>
      <p:cViewPr varScale="1">
        <p:scale>
          <a:sx n="66" d="100"/>
          <a:sy n="66" d="100"/>
        </p:scale>
        <p:origin x="1061" y="38"/>
      </p:cViewPr>
      <p:guideLst>
        <p:guide orient="horz" pos="2304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Twitter launched in 2006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Storm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2014 publication,</a:t>
            </a:r>
          </a:p>
          <a:p>
            <a:pPr eaLnBrk="1" hangingPunct="1"/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2008 first video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92307-2B31-8349-B688-18A7F5569A3E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823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387BD2-BE15-1647-95A9-A5710142545C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4212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CD4FE2-C06E-0946-99C5-00F56270C322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28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User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specified bolts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2F9E2D-3D80-D042-BDF1-8A2B916908A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268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Parallelization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means that there are multiple instantiations of each bolt, and these are called tasks.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CA189-527B-F845-8970-92AA1AE338F0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991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846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95481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73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F58C62-928D-F64C-9E8B-3683B8D75D41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8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D98681-6A09-6F41-A3B3-9F183B19994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21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64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published in stream processing from the 90s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CD29DF-AD15-7C48-B92E-727AEB2E116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3770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Emit is used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by spout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9293CE-FA93-3B42-8CB1-80453F536FF6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6216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C00D1-2C13-5543-9FA6-0FEE653A4BC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964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Pregel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is not Open Source but 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have been published on it and has inspired many graph processing systems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2010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57159A-1238-0C44-A476-0BE7CC29DD83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507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Describe whether graphs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are directed or not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E4A893-C24F-0A46-A5F4-211FDDC05851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5046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Degrees of separation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baseline="0" dirty="0" err="1">
                <a:latin typeface="Times New Roman" charset="0"/>
                <a:ea typeface="ＭＳ Ｐゴシック" charset="0"/>
                <a:cs typeface="ＭＳ Ｐゴシック" charset="0"/>
              </a:rPr>
              <a:t>linkedin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shortest path algorithm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EA5E7D-2B5A-D040-8434-8F8324E8C155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1642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B6F0F3-2899-F142-AB89-0CABEF47B527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5753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565FD8-C8D2-7441-AAE6-6E7AA137A056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324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 if you have 100 iterations, you have 100 MRs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CACAEC-D861-F148-8AA4-62F60728377C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0364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Used by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many engines today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49D8B9-708C-FD4F-A4C5-9E31FAC61842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4998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D1EFAE-20D9-AB43-8D44-3633D0084978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186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3vs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volume, velocity and variety</a:t>
            </a:r>
          </a:p>
          <a:p>
            <a:endParaRPr lang="en-US" baseline="0" dirty="0">
              <a:latin typeface="Times New Roman" charset="0"/>
              <a:ea typeface="ＭＳ Ｐゴシック" charset="0"/>
              <a:cs typeface="ＭＳ Ｐゴシック" charset="0"/>
              <a:sym typeface="Wingdings"/>
            </a:endParaRP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The data has higher value when it arrives and so you want to process it quickly.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E3E583-659D-0142-8FD3-2C997A5815E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0363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4EB4FE-20B2-F741-9243-D6328578D0C7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514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31A339-3273-9544-819D-FDA6DDBD264D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3834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C67206-1BF0-4F45-A2C5-4562B880B8FF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5749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93F69-160D-1341-B5D9-8E1ED34113E9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3972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Human graph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7B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6A6E7B-6B7A-DE46-8C59-81E112287A01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9646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BCAB1-8B59-0940-9CD7-3A076652AF45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5905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1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07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50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6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Incremental versions of stream processing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Not intended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to be a long running application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E32F88A-5011-3243-A425-B06EA5B6273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02330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2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33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6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593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994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47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531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564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362BB-8AD3-EE42-A3A8-BD912BDD1551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775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DB298B-B83F-3E44-AB8B-3B9140A414E4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750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a single job, you might have many thousands of tuples coming in per second.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3F92DE-2911-E549-BA48-3768BCB7A58F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194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Unbounded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jobs can run forever until forcibly stopped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055B1F-2D73-6A46-AEA0-E182193193A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167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Where does the stream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come from?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BDAEDC-045C-D644-A566-39D100707C86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68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9841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9" y="292953"/>
            <a:ext cx="11902149" cy="119718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3"/>
            <a:ext cx="7033088" cy="4551680"/>
          </a:xfrm>
        </p:spPr>
        <p:txBody>
          <a:bodyPr>
            <a:normAutofit/>
          </a:bodyPr>
          <a:lstStyle>
            <a:lvl1pPr>
              <a:defRPr sz="2600">
                <a:latin typeface="Times New Roman"/>
                <a:cs typeface="Times New Roman"/>
              </a:defRPr>
            </a:lvl1pPr>
            <a:lvl2pPr marL="1055377" indent="-405914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2pPr>
            <a:lvl3pPr>
              <a:defRPr sz="2600">
                <a:latin typeface="Times New Roman"/>
                <a:cs typeface="Times New Roman"/>
              </a:defRPr>
            </a:lvl3pPr>
            <a:lvl4pPr marL="2273121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4pPr>
            <a:lvl5pPr marL="2922583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4" y="2272455"/>
            <a:ext cx="11036539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45280"/>
            <a:ext cx="9088914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649544" indent="0" algn="ctr">
              <a:buNone/>
              <a:defRPr/>
            </a:lvl2pPr>
            <a:lvl3pPr marL="1299088" indent="0" algn="ctr">
              <a:buNone/>
              <a:defRPr/>
            </a:lvl3pPr>
            <a:lvl4pPr marL="1948632" indent="0" algn="ctr">
              <a:buNone/>
              <a:defRPr/>
            </a:lvl4pPr>
            <a:lvl5pPr marL="2598176" indent="0" algn="ctr">
              <a:buNone/>
              <a:defRPr/>
            </a:lvl5pPr>
            <a:lvl6pPr marL="3247720" indent="0" algn="ctr">
              <a:buNone/>
              <a:defRPr/>
            </a:lvl6pPr>
            <a:lvl7pPr marL="3897264" indent="0" algn="ctr">
              <a:buNone/>
              <a:defRPr/>
            </a:lvl7pPr>
            <a:lvl8pPr marL="4546808" indent="0" algn="ctr">
              <a:buNone/>
              <a:defRPr/>
            </a:lvl8pPr>
            <a:lvl9pPr marL="51963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BEBC-633C-FF42-B9F8-085A82D6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72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10" y="292948"/>
            <a:ext cx="11685747" cy="1219200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10" y="1706882"/>
            <a:ext cx="11685747" cy="4827694"/>
          </a:xfrm>
          <a:prstGeom prst="rect">
            <a:avLst/>
          </a:prstGeom>
        </p:spPr>
        <p:txBody>
          <a:bodyPr vert="horz" lIns="129892" tIns="64947" rIns="129892" bIns="6494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B748812E-561E-438A-81D3-22B6B9FAEA9A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780110"/>
            <a:ext cx="4111652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8288952-07DD-45F2-92DF-2D7C6E70F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989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487097" indent="-487097" algn="l" defTabSz="129892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Arial"/>
          <a:ea typeface="+mn-ea"/>
          <a:cs typeface="+mn-cs"/>
        </a:defRPr>
      </a:lvl1pPr>
      <a:lvl2pPr marL="1055377" indent="-405914" algn="l" defTabSz="12989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/>
          <a:ea typeface="+mn-ea"/>
          <a:cs typeface="+mn-cs"/>
        </a:defRPr>
      </a:lvl2pPr>
      <a:lvl3pPr marL="1623658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/>
          <a:ea typeface="+mn-ea"/>
          <a:cs typeface="+mn-cs"/>
        </a:defRPr>
      </a:lvl3pPr>
      <a:lvl4pPr marL="2273121" indent="-324731" algn="l" defTabSz="1298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4pPr>
      <a:lvl5pPr marL="2922583" indent="-324731" algn="l" defTabSz="129892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/>
          <a:ea typeface="+mn-ea"/>
          <a:cs typeface="+mn-cs"/>
        </a:defRPr>
      </a:lvl5pPr>
      <a:lvl6pPr marL="3572046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509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974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435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6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89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5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1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77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4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0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ulk_synchronous_paralle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m.apach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Fall 2024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081881" y="4572000"/>
            <a:ext cx="1094525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Aishwarya Ganesan </a:t>
            </a:r>
          </a:p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W/ </a:t>
            </a:r>
            <a:r>
              <a:rPr lang="en-US" sz="3900" dirty="0" err="1">
                <a:latin typeface="Times New Roman"/>
              </a:rPr>
              <a:t>Indranil</a:t>
            </a:r>
            <a:r>
              <a:rPr lang="en-US" sz="3900" dirty="0">
                <a:latin typeface="Times New Roman"/>
              </a:rPr>
              <a:t>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26 A: Stream Processing, Graph Processing,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Machine Learning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9281" y="66294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2536750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is a source of 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Often reads from a crawler or DB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Spout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1747" name="Group 1"/>
          <p:cNvGrpSpPr>
            <a:grpSpLocks/>
          </p:cNvGrpSpPr>
          <p:nvPr/>
        </p:nvGrpSpPr>
        <p:grpSpPr bwMode="auto">
          <a:xfrm>
            <a:off x="0" y="3194757"/>
            <a:ext cx="8872511" cy="3714044"/>
            <a:chOff x="0" y="2246313"/>
            <a:chExt cx="6248400" cy="2611437"/>
          </a:xfrm>
        </p:grpSpPr>
        <p:sp>
          <p:nvSpPr>
            <p:cNvPr id="31748" name="Rounded Rectangle 14"/>
            <p:cNvSpPr>
              <a:spLocks noChangeArrowheads="1"/>
            </p:cNvSpPr>
            <p:nvPr/>
          </p:nvSpPr>
          <p:spPr bwMode="auto">
            <a:xfrm rot="-472738">
              <a:off x="2003425" y="25511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49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3886200" cy="1295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0" name="Rounded Rectangle 17"/>
            <p:cNvSpPr>
              <a:spLocks noChangeArrowheads="1"/>
            </p:cNvSpPr>
            <p:nvPr/>
          </p:nvSpPr>
          <p:spPr bwMode="auto">
            <a:xfrm rot="-472738">
              <a:off x="3070225" y="23987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sp>
          <p:nvSpPr>
            <p:cNvPr id="31751" name="Rounded Rectangle 18"/>
            <p:cNvSpPr>
              <a:spLocks noChangeArrowheads="1"/>
            </p:cNvSpPr>
            <p:nvPr/>
          </p:nvSpPr>
          <p:spPr bwMode="auto">
            <a:xfrm rot="-472738">
              <a:off x="4137025" y="22463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5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600200" y="2571750"/>
              <a:ext cx="4648200" cy="6508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7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ounded Rectangle 28"/>
            <p:cNvSpPr>
              <a:spLocks noChangeArrowheads="1"/>
            </p:cNvSpPr>
            <p:nvPr/>
          </p:nvSpPr>
          <p:spPr bwMode="auto">
            <a:xfrm rot="1156853">
              <a:off x="2097088" y="33845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5" name="Rounded Rectangle 28"/>
            <p:cNvSpPr>
              <a:spLocks noChangeArrowheads="1"/>
            </p:cNvSpPr>
            <p:nvPr/>
          </p:nvSpPr>
          <p:spPr bwMode="auto">
            <a:xfrm rot="1156853">
              <a:off x="3163888" y="37401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6" name="Rounded Rectangle 28"/>
            <p:cNvSpPr>
              <a:spLocks noChangeArrowheads="1"/>
            </p:cNvSpPr>
            <p:nvPr/>
          </p:nvSpPr>
          <p:spPr bwMode="auto">
            <a:xfrm rot="1156853">
              <a:off x="4143375" y="4110038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E1316-B87A-7DBE-B120-055D53B4932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Processes input streams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Outputs more streams for other bolts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2164027" y="514773"/>
            <a:ext cx="1082014" cy="975360"/>
            <a:chOff x="3352800" y="2343150"/>
            <a:chExt cx="762000" cy="685800"/>
          </a:xfrm>
        </p:grpSpPr>
        <p:sp>
          <p:nvSpPr>
            <p:cNvPr id="35" name="Lightning Bolt 34"/>
            <p:cNvSpPr/>
            <p:nvPr/>
          </p:nvSpPr>
          <p:spPr>
            <a:xfrm>
              <a:off x="3429000" y="2419350"/>
              <a:ext cx="533400" cy="533400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43150"/>
              <a:ext cx="762000" cy="685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</p:grp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0" y="3332480"/>
            <a:ext cx="11902149" cy="2962204"/>
            <a:chOff x="0" y="2343150"/>
            <a:chExt cx="8382000" cy="2082800"/>
          </a:xfrm>
        </p:grpSpPr>
        <p:sp>
          <p:nvSpPr>
            <p:cNvPr id="33797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3798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379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380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4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5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6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7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8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9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7E66A-7D52-F448-75BB-220CD430C0A7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0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directed graph of spouts and bolts (and output bolts)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Corresponds to a Storm “application”</a:t>
            </a:r>
            <a:endParaRPr lang="en-US" sz="23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0" y="3332480"/>
            <a:ext cx="11902149" cy="3576320"/>
            <a:chOff x="0" y="2343150"/>
            <a:chExt cx="8382000" cy="2514600"/>
          </a:xfrm>
        </p:grpSpPr>
        <p:sp>
          <p:nvSpPr>
            <p:cNvPr id="35844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5845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46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84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0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585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3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4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55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6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7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8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59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60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3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4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1EA76-F182-3DAC-A370-4C8E057F1364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4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have cycles if the application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	requires it</a:t>
            </a:r>
            <a:endParaRPr lang="en-US" sz="23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0" y="2032000"/>
            <a:ext cx="11902149" cy="4876800"/>
            <a:chOff x="0" y="1428750"/>
            <a:chExt cx="8382000" cy="3429000"/>
          </a:xfrm>
        </p:grpSpPr>
        <p:sp>
          <p:nvSpPr>
            <p:cNvPr id="37892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893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4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78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9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00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1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2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3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4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5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6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7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8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1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2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913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5410200" y="1962150"/>
              <a:ext cx="6858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914" name="Group 20"/>
            <p:cNvGrpSpPr>
              <a:grpSpLocks/>
            </p:cNvGrpSpPr>
            <p:nvPr/>
          </p:nvGrpSpPr>
          <p:grpSpPr bwMode="auto">
            <a:xfrm>
              <a:off x="4648200" y="1428750"/>
              <a:ext cx="762000" cy="685800"/>
              <a:chOff x="3352800" y="2343150"/>
              <a:chExt cx="762000" cy="685800"/>
            </a:xfrm>
          </p:grpSpPr>
          <p:sp>
            <p:nvSpPr>
              <p:cNvPr id="33" name="Lightning Bolt 32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15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3886200" y="1885950"/>
              <a:ext cx="762000" cy="457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9BA12-1DC1-4ED0-13BA-41C6DFB34FCB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4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Operations that can be performed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Filter</a:t>
            </a:r>
            <a:r>
              <a:rPr lang="en-US">
                <a:latin typeface="Times New Roman" charset="0"/>
                <a:ea typeface="ＭＳ Ｐゴシック" charset="0"/>
              </a:rPr>
              <a:t>: forward only tuples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Joins</a:t>
            </a:r>
            <a:r>
              <a:rPr lang="en-US">
                <a:latin typeface="Times New Roman" charset="0"/>
                <a:ea typeface="ＭＳ Ｐゴシック" charset="0"/>
              </a:rPr>
              <a:t>: When receiving two streams A and B, output all pairs (A,B)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Apply/transform</a:t>
            </a:r>
            <a:r>
              <a:rPr lang="en-US">
                <a:latin typeface="Times New Roman" charset="0"/>
                <a:ea typeface="ＭＳ Ｐゴシック" charset="0"/>
              </a:rPr>
              <a:t>: Modify each tuple according to a function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And many others</a:t>
            </a:r>
          </a:p>
          <a:p>
            <a:endParaRPr lang="en-US" sz="31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But bolts need to process a lot of data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make them fast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Bolts come in many Flavors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6C540-FE77-1B64-7521-6AD8C153C73A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3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Have multiple processes (“tasks”) constitute a bolt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Incoming streams split among the tasks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Typically each incoming tuple goes to one task in the bolt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Decided by “</a:t>
            </a:r>
            <a:r>
              <a:rPr lang="en-US" sz="2300" dirty="0">
                <a:solidFill>
                  <a:srgbClr val="008000"/>
                </a:solidFill>
                <a:latin typeface="Times"/>
                <a:ea typeface="MS PGothic" charset="0"/>
              </a:rPr>
              <a:t>Grouping strategy</a:t>
            </a:r>
            <a:r>
              <a:rPr lang="en-US" sz="2300" dirty="0">
                <a:latin typeface="Times"/>
                <a:ea typeface="MS PGothic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Three types of grouping are popular</a:t>
            </a:r>
          </a:p>
          <a:p>
            <a:pPr>
              <a:defRPr/>
            </a:pPr>
            <a:endParaRPr lang="en-US" sz="28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Parallelizing Bolts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3E048-CDFA-F939-8854-F5A998914972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8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Shuffle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Streams are distributed evenly among the bolt’s tasks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Round-robin fashion</a:t>
            </a:r>
          </a:p>
          <a:p>
            <a:pPr lvl="1">
              <a:buFontTx/>
              <a:buNone/>
              <a:defRPr/>
            </a:pPr>
            <a:endParaRPr lang="en-US" sz="23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43598" y="3443823"/>
            <a:ext cx="7708572" cy="3260881"/>
            <a:chOff x="1734265" y="3124201"/>
            <a:chExt cx="7708572" cy="326088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7" name="Lightning Bolt 26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14" name="Straight Arrow Connector 3"/>
              <p:cNvCxnSpPr>
                <a:cxnSpLocks noChangeShapeType="1"/>
                <a:stCxn id="33" idx="6"/>
                <a:endCxn id="28" idx="2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05266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2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21995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Lightning Bolt 33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38" name="Lightning Bolt 3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0" name="Lightning Bolt 3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42" name="Straight Arrow Connector 3"/>
            <p:cNvCxnSpPr>
              <a:cxnSpLocks noChangeShapeType="1"/>
              <a:stCxn id="33" idx="6"/>
              <a:endCxn id="39" idx="2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3"/>
            <p:cNvCxnSpPr>
              <a:cxnSpLocks noChangeShapeType="1"/>
              <a:stCxn id="33" idx="6"/>
              <a:endCxn id="41" idx="2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0" name="Rounded Rectangle 41"/>
            <p:cNvSpPr>
              <a:spLocks noChangeArrowheads="1"/>
            </p:cNvSpPr>
            <p:nvPr/>
          </p:nvSpPr>
          <p:spPr bwMode="auto">
            <a:xfrm>
              <a:off x="2887410" y="4821365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1" name="Rounded Rectangle 41"/>
            <p:cNvSpPr>
              <a:spLocks noChangeArrowheads="1"/>
            </p:cNvSpPr>
            <p:nvPr/>
          </p:nvSpPr>
          <p:spPr bwMode="auto">
            <a:xfrm>
              <a:off x="2306319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2" name="Rounded Rectangle 41"/>
            <p:cNvSpPr>
              <a:spLocks noChangeArrowheads="1"/>
            </p:cNvSpPr>
            <p:nvPr/>
          </p:nvSpPr>
          <p:spPr bwMode="auto">
            <a:xfrm>
              <a:off x="1734265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D20F113-8F9D-D3E3-028E-C98974618D6F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2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11811000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Fields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Group a stream by a subset of its fields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E.g., All tweets where twitter username starts with [A-H,a-h,0-3] go to task 1, tweets starting with </a:t>
            </a:r>
            <a:r>
              <a:rPr lang="en-US" sz="2400" dirty="0">
                <a:latin typeface="Times"/>
                <a:ea typeface="MS PGothic" charset="0"/>
              </a:rPr>
              <a:t>[I-Q,i-q,4-6]</a:t>
            </a:r>
            <a:r>
              <a:rPr lang="en-US" sz="2300" dirty="0">
                <a:latin typeface="Times"/>
                <a:ea typeface="MS PGothic" charset="0"/>
              </a:rPr>
              <a:t>go to task 2, tweets starting with </a:t>
            </a:r>
            <a:r>
              <a:rPr lang="en-US" sz="2400" dirty="0">
                <a:latin typeface="Times"/>
                <a:ea typeface="MS PGothic" charset="0"/>
              </a:rPr>
              <a:t>[R-Z,r-z,7-9]</a:t>
            </a:r>
            <a:r>
              <a:rPr lang="en-US" sz="2400" dirty="0"/>
              <a:t> go to task 3</a:t>
            </a: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673319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44078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65391" y="3669293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[A-H,a-h,0-3]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510133" y="4980447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[I-Q,i-q,4-6]</a:t>
            </a:r>
            <a:endParaRPr lang="en-US" dirty="0"/>
          </a:p>
        </p:txBody>
      </p:sp>
      <p:sp>
        <p:nvSpPr>
          <p:cNvPr id="28" name="Rounded Rectangle 41"/>
          <p:cNvSpPr>
            <a:spLocks noChangeArrowheads="1"/>
          </p:cNvSpPr>
          <p:nvPr/>
        </p:nvSpPr>
        <p:spPr bwMode="auto">
          <a:xfrm rot="20492376">
            <a:off x="7194246" y="407553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29" name="Rounded Rectangle 41"/>
          <p:cNvSpPr>
            <a:spLocks noChangeArrowheads="1"/>
          </p:cNvSpPr>
          <p:nvPr/>
        </p:nvSpPr>
        <p:spPr bwMode="auto">
          <a:xfrm rot="21378866">
            <a:off x="7833939" y="4861968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40422" y="6184910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[R-Z,r-z,7-9]</a:t>
            </a:r>
            <a:endParaRPr lang="en-US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EA02C5D-7F23-7509-4D65-286AC664E957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All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tasks of bolt receive all input tuples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502908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17570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30" name="Rounded Rectangle 41"/>
          <p:cNvSpPr>
            <a:spLocks noChangeArrowheads="1"/>
          </p:cNvSpPr>
          <p:nvPr/>
        </p:nvSpPr>
        <p:spPr bwMode="auto">
          <a:xfrm rot="20492376">
            <a:off x="7766626" y="3765245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2" name="Rounded Rectangle 41"/>
          <p:cNvSpPr>
            <a:spLocks noChangeArrowheads="1"/>
          </p:cNvSpPr>
          <p:nvPr/>
        </p:nvSpPr>
        <p:spPr bwMode="auto">
          <a:xfrm rot="20492376">
            <a:off x="7250582" y="3943287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3" name="Rounded Rectangle 41"/>
          <p:cNvSpPr>
            <a:spLocks noChangeArrowheads="1"/>
          </p:cNvSpPr>
          <p:nvPr/>
        </p:nvSpPr>
        <p:spPr bwMode="auto">
          <a:xfrm rot="20492376">
            <a:off x="6734191" y="412826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4" name="Rounded Rectangle 36"/>
          <p:cNvSpPr>
            <a:spLocks noChangeArrowheads="1"/>
          </p:cNvSpPr>
          <p:nvPr/>
        </p:nvSpPr>
        <p:spPr bwMode="auto">
          <a:xfrm rot="21378885">
            <a:off x="7258700" y="4712589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5" name="Rounded Rectangle 36"/>
          <p:cNvSpPr>
            <a:spLocks noChangeArrowheads="1"/>
          </p:cNvSpPr>
          <p:nvPr/>
        </p:nvSpPr>
        <p:spPr bwMode="auto">
          <a:xfrm rot="21378885">
            <a:off x="6730404" y="475103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6" name="Rounded Rectangle 36"/>
          <p:cNvSpPr>
            <a:spLocks noChangeArrowheads="1"/>
          </p:cNvSpPr>
          <p:nvPr/>
        </p:nvSpPr>
        <p:spPr bwMode="auto">
          <a:xfrm rot="894937">
            <a:off x="7366056" y="5630383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 rot="894937">
            <a:off x="6832656" y="548068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18786-F335-1A9A-59FD-1338195BD071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9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Master (Coordinator or Leader)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Nimbus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Responsible for 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Distributing code around cluster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Assigning tasks to machines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Monitoring for failures of machines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Worker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on a machine (server)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Supervisor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Listens for work assigned to its machine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“Executors”(which contain groups of tasks)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Zookeeper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Coordinates Nimbus and Supervisors communication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state of Supervisor and Nimbus is kept here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Cluster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74755" y="2875554"/>
            <a:ext cx="1752600" cy="839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Nimbus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9955" y="1876282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Job Submission</a:t>
            </a:r>
          </a:p>
        </p:txBody>
      </p:sp>
      <p:cxnSp>
        <p:nvCxnSpPr>
          <p:cNvPr id="8" name="Straight Arrow Connector 7"/>
          <p:cNvCxnSpPr>
            <a:stCxn id="3" idx="2"/>
            <a:endCxn id="2" idx="0"/>
          </p:cNvCxnSpPr>
          <p:nvPr/>
        </p:nvCxnSpPr>
        <p:spPr>
          <a:xfrm>
            <a:off x="8451055" y="2368725"/>
            <a:ext cx="0" cy="5068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378281" y="2875553"/>
            <a:ext cx="1752600" cy="83989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ZK Cluster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244681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0683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98948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872137" y="645682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36239" y="5813538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92281" y="5619121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244681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0683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98948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872137" y="4876301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36239" y="4233017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92281" y="4038600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>
            <a:stCxn id="2" idx="1"/>
            <a:endCxn id="19" idx="1"/>
          </p:cNvCxnSpPr>
          <p:nvPr/>
        </p:nvCxnSpPr>
        <p:spPr>
          <a:xfrm rot="10800000" flipH="1" flipV="1">
            <a:off x="7574755" y="3295501"/>
            <a:ext cx="517526" cy="1477390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" idx="1"/>
            <a:endCxn id="5" idx="1"/>
          </p:cNvCxnSpPr>
          <p:nvPr/>
        </p:nvCxnSpPr>
        <p:spPr>
          <a:xfrm rot="10800000" flipH="1" flipV="1">
            <a:off x="7574755" y="3295500"/>
            <a:ext cx="517526" cy="3057911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H="1">
            <a:off x="11812227" y="3323209"/>
            <a:ext cx="304800" cy="1477391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>
            <a:off x="11812227" y="3323209"/>
            <a:ext cx="304800" cy="3057912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" idx="3"/>
            <a:endCxn id="7" idx="1"/>
          </p:cNvCxnSpPr>
          <p:nvPr/>
        </p:nvCxnSpPr>
        <p:spPr>
          <a:xfrm flipV="1">
            <a:off x="9327355" y="3295500"/>
            <a:ext cx="1050926" cy="1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11389546" y="5012120"/>
            <a:ext cx="2323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 Nodes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8722855-1225-6D6D-029C-257AC03EA93F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9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Why Stream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Storm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E2FFE-4DD5-F785-91B8-676417F12889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34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11513674" cy="422656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/>
              </a:rPr>
              <a:t>A tuple is considered failed when its topology (graph) of resulting tuples fails to be fully processed within a specified timeout</a:t>
            </a:r>
          </a:p>
          <a:p>
            <a:pPr>
              <a:defRPr/>
            </a:pPr>
            <a:endParaRPr lang="en-US" sz="2300" dirty="0">
              <a:latin typeface="Times"/>
            </a:endParaRPr>
          </a:p>
          <a:p>
            <a:pPr>
              <a:defRPr/>
            </a:pPr>
            <a:r>
              <a:rPr lang="en-US" altLang="en-US" b="1" dirty="0">
                <a:latin typeface="Times"/>
              </a:rPr>
              <a:t>Anchoring</a:t>
            </a:r>
            <a:r>
              <a:rPr lang="en-US" altLang="en-US" dirty="0">
                <a:latin typeface="Times"/>
              </a:rPr>
              <a:t>: Anchor an output to one or more input tuples</a:t>
            </a:r>
          </a:p>
          <a:p>
            <a:pPr lvl="1">
              <a:defRPr/>
            </a:pPr>
            <a:r>
              <a:rPr lang="en-US" altLang="en-US" sz="2000" dirty="0">
                <a:latin typeface="Times"/>
              </a:rPr>
              <a:t>Failure of one tuple causes one or more tuples to replayed</a:t>
            </a:r>
            <a:endParaRPr lang="en-US" altLang="en-US" dirty="0">
              <a:latin typeface="Times"/>
            </a:endParaRPr>
          </a:p>
          <a:p>
            <a:pPr>
              <a:defRPr/>
            </a:pPr>
            <a:endParaRPr lang="en-US" sz="23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Failures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EC5B2C-DCFD-0ED5-DB22-20DE5B7ADA35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1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Emit</a:t>
            </a:r>
            <a:r>
              <a:rPr lang="en-US" dirty="0">
                <a:latin typeface="Times"/>
                <a:ea typeface="MS PGothic" charset="0"/>
              </a:rPr>
              <a:t>(tuple, output)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Emits an output tuple, perhaps anchored on an input tuple (first argument)</a:t>
            </a:r>
          </a:p>
          <a:p>
            <a:pPr>
              <a:defRPr/>
            </a:pPr>
            <a:r>
              <a:rPr lang="en-US" b="1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Acknowledge that you (bolt) finished processing a tuple</a:t>
            </a: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Fail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Immediately fail the spout tuple at the root of tuple topology if there is an exception from the database, etc.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Must remember to </a:t>
            </a:r>
            <a:r>
              <a:rPr lang="en-US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/fail each tuple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Each tuple consumes memory. Failure to do so results in memory leaks.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API For Fault</a:t>
            </a:r>
            <a:r>
              <a:rPr lang="en-US" sz="4500" kern="0">
                <a:solidFill>
                  <a:schemeClr val="bg1"/>
                </a:solidFill>
                <a:latin typeface="Whitney-BlackSC" pitchFamily="50" charset="0"/>
              </a:rPr>
              <a:t>-Tolerance (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OutputCollector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)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6B7BA-B949-1AA3-4C79-819C8AF0AEAB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Twitter’s Heron System (Optional Additional Slide)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1024474" cy="5174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Fixes the inefficiencies of Storm’s </a:t>
            </a:r>
            <a:r>
              <a:rPr lang="en-US" dirty="0" err="1"/>
              <a:t>acking</a:t>
            </a:r>
            <a:r>
              <a:rPr lang="en-US" dirty="0"/>
              <a:t> mechanism (among other things)</a:t>
            </a:r>
          </a:p>
          <a:p>
            <a:r>
              <a:rPr lang="en-US" dirty="0"/>
              <a:t>Uses </a:t>
            </a:r>
            <a:r>
              <a:rPr lang="en-US" b="1" dirty="0"/>
              <a:t>backpressure</a:t>
            </a:r>
            <a:r>
              <a:rPr lang="en-US" dirty="0"/>
              <a:t>: a congested downstream tuple will ask upstream tuples to slow or stop sending tuples</a:t>
            </a:r>
          </a:p>
          <a:p>
            <a:pPr marL="0" indent="0">
              <a:buNone/>
            </a:pPr>
            <a:r>
              <a:rPr lang="en-US" dirty="0"/>
              <a:t>1. TCP Backpressure: uses TCP windowing mechanism to propagate backpressure</a:t>
            </a:r>
          </a:p>
          <a:p>
            <a:pPr marL="0" indent="0">
              <a:buNone/>
            </a:pPr>
            <a:r>
              <a:rPr lang="en-US" dirty="0"/>
              <a:t>2. Spout Backpressure: node stops reading from its upstream spouts</a:t>
            </a:r>
          </a:p>
          <a:p>
            <a:pPr marL="0" indent="0">
              <a:buNone/>
            </a:pPr>
            <a:r>
              <a:rPr lang="en-US" dirty="0"/>
              <a:t>3. Stage by Stage Backpressure: think of the topology as stage-based, and propagate back via stages</a:t>
            </a:r>
          </a:p>
          <a:p>
            <a:r>
              <a:rPr lang="en-US" dirty="0"/>
              <a:t>Use:</a:t>
            </a:r>
          </a:p>
          <a:p>
            <a:pPr lvl="1"/>
            <a:r>
              <a:rPr lang="en-US" dirty="0" err="1"/>
              <a:t>Spout+TCP</a:t>
            </a:r>
            <a:r>
              <a:rPr lang="en-US" dirty="0"/>
              <a:t>, or</a:t>
            </a:r>
          </a:p>
          <a:p>
            <a:pPr lvl="1"/>
            <a:r>
              <a:rPr lang="en-US" dirty="0"/>
              <a:t>Stage by Stage + TCP</a:t>
            </a:r>
          </a:p>
          <a:p>
            <a:r>
              <a:rPr lang="en-US" dirty="0"/>
              <a:t>Beats Storm throughput handily (see Heron paper)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82BB623-0127-641C-258E-5C1813177883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Processing data in real-time a big requirement today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Storm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And other sister systems, e.g., Spark Streaming, Heron, (LinkedIn’s </a:t>
            </a:r>
            <a:r>
              <a:rPr lang="en-US" sz="2300" dirty="0" err="1">
                <a:latin typeface="Times"/>
                <a:ea typeface="ＭＳ Ｐゴシック" charset="0"/>
                <a:cs typeface="ＭＳ Ｐゴシック" charset="0"/>
              </a:rPr>
              <a:t>Samza</a:t>
            </a: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, “Kafka”, etc.)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Parallelism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Application topologies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Fault-tolerance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Stream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9A771-ECCC-92D3-5B81-290C3B42ACE1}"/>
              </a:ext>
            </a:extLst>
          </p:cNvPr>
          <p:cNvSpPr txBox="1">
            <a:spLocks/>
          </p:cNvSpPr>
          <p:nvPr/>
        </p:nvSpPr>
        <p:spPr>
          <a:xfrm>
            <a:off x="11749881" y="6629400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8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Google’s Pregel system</a:t>
            </a:r>
          </a:p>
          <a:p>
            <a:pPr lvl="1"/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Inspiration for many newer graph processing systems: Piccolo, Giraph, GraphLab, PowerGraph, LFGraph, X-Stream,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46218-66B9-B38A-ED9C-1F333D4D6605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6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2140373"/>
            <a:ext cx="8625681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graphs are all around us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Internet Graph: vertices are routers/switches and edges are links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World Wide Web: vertices are webpages, and edges are URL links on a webpage pointing to another webpage</a:t>
            </a:r>
          </a:p>
          <a:p>
            <a:pPr lvl="2">
              <a:defRPr/>
            </a:pPr>
            <a:r>
              <a:rPr lang="en-US" altLang="en-US" sz="2300" dirty="0">
                <a:latin typeface="Times"/>
              </a:rPr>
              <a:t>Called “Directed” graph as edges are </a:t>
            </a:r>
            <a:r>
              <a:rPr lang="en-US" altLang="en-US" sz="2300" dirty="0" err="1">
                <a:latin typeface="Times"/>
              </a:rPr>
              <a:t>uni</a:t>
            </a:r>
            <a:r>
              <a:rPr lang="en-US" altLang="en-US" sz="2300" dirty="0">
                <a:latin typeface="Times"/>
              </a:rPr>
              <a:t>-directional</a:t>
            </a:r>
          </a:p>
          <a:p>
            <a:pPr lvl="1">
              <a:defRPr/>
            </a:pPr>
            <a:r>
              <a:rPr lang="en-US" altLang="en-US" sz="2800" dirty="0"/>
              <a:t>Social graphs: Facebook, Twitter, LinkedIn</a:t>
            </a:r>
          </a:p>
          <a:p>
            <a:pPr lvl="1">
              <a:defRPr/>
            </a:pPr>
            <a:r>
              <a:rPr lang="en-US" altLang="en-US" sz="2800" dirty="0"/>
              <a:t>Biological graphs: Brain neurons, DNA interaction graphs, ecosystem graphs,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Lots of Graphs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81" y="1676400"/>
            <a:ext cx="2583422" cy="258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7"/>
          <p:cNvSpPr txBox="1">
            <a:spLocks/>
          </p:cNvSpPr>
          <p:nvPr/>
        </p:nvSpPr>
        <p:spPr>
          <a:xfrm>
            <a:off x="3672681" y="6477000"/>
            <a:ext cx="4544457" cy="40640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Wikimedia Commons, Wikipedia</a:t>
            </a:r>
            <a:endParaRPr lang="ko-KR" altLang="en-US" sz="17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81" y="4300288"/>
            <a:ext cx="3164681" cy="3014912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F043971-2A48-8185-0388-7BF6FDD65BC9}"/>
              </a:ext>
            </a:extLst>
          </p:cNvPr>
          <p:cNvSpPr txBox="1">
            <a:spLocks/>
          </p:cNvSpPr>
          <p:nvPr/>
        </p:nvSpPr>
        <p:spPr>
          <a:xfrm>
            <a:off x="181689" y="6760421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4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32805" y="1923626"/>
            <a:ext cx="9305317" cy="4934373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derive properties from these graphs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summarize these graphs into statistics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find shortest paths between pairs of vertices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Internet (for routing)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LinkedIn (degrees of separation)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do matching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Dating graphs in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match.com</a:t>
            </a:r>
            <a:r>
              <a:rPr lang="en-US" sz="2300" dirty="0">
                <a:latin typeface="Times New Roman" charset="0"/>
                <a:ea typeface="ＭＳ Ｐゴシック" charset="0"/>
              </a:rPr>
              <a:t> (for better dates)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PageRank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Web Graphs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Google search, Bing search, Yahoo search: all rely on this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And many (many) other examples!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 Operations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CE1484-C1D8-B3FA-A205-7392A469B9D6}"/>
              </a:ext>
            </a:extLst>
          </p:cNvPr>
          <p:cNvSpPr txBox="1">
            <a:spLocks/>
          </p:cNvSpPr>
          <p:nvPr/>
        </p:nvSpPr>
        <p:spPr>
          <a:xfrm>
            <a:off x="11749881" y="6629400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Because these graphs are large!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Human social network has 100s Millions of vertices and Billions of edges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WWW has Millions of vertices and edges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Hard to store the entire graph on one server and process it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On one beefy server: may be slow, or may be very expensive (performance to cost ratio very low)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Use distributed cluster/cloud!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Why Hard?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9C401D-E134-28D4-C675-AF1AE9238DF1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1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69440"/>
            <a:ext cx="9424273" cy="52171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Works in </a:t>
            </a:r>
            <a:r>
              <a:rPr lang="en-US" altLang="en-US" sz="2800" i="1" dirty="0">
                <a:latin typeface="Times"/>
              </a:rPr>
              <a:t>iterations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Each vertex assigned a </a:t>
            </a:r>
            <a:r>
              <a:rPr lang="en-US" altLang="en-US" sz="2800" i="1" dirty="0">
                <a:latin typeface="Times"/>
              </a:rPr>
              <a:t>value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In each iteration, each vertex: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b="1" dirty="0">
                <a:latin typeface="Times"/>
              </a:rPr>
              <a:t>Gather</a:t>
            </a:r>
            <a:r>
              <a:rPr lang="en-US" altLang="en-US" dirty="0">
                <a:latin typeface="Times"/>
              </a:rPr>
              <a:t>: Gathers values from its immediate neighbors (vertices who join it directly with an edge). E.g., @A: B</a:t>
            </a:r>
            <a:r>
              <a:rPr lang="en-US" altLang="en-US" dirty="0">
                <a:latin typeface="Times"/>
                <a:sym typeface="Wingdings"/>
              </a:rPr>
              <a:t>A, CA, DA,…</a:t>
            </a:r>
            <a:endParaRPr lang="en-US" altLang="en-US" dirty="0">
              <a:latin typeface="Times"/>
            </a:endParaRP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b="1" dirty="0">
                <a:latin typeface="Times"/>
              </a:rPr>
              <a:t>Apply</a:t>
            </a:r>
            <a:r>
              <a:rPr lang="en-US" altLang="en-US" dirty="0">
                <a:latin typeface="Times"/>
              </a:rPr>
              <a:t>: Does some computation using its own value and its neighbors’ values. 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b="1" dirty="0">
                <a:latin typeface="Times"/>
              </a:rPr>
              <a:t>Scatter</a:t>
            </a:r>
            <a:r>
              <a:rPr lang="en-US" altLang="en-US" dirty="0">
                <a:latin typeface="Times"/>
              </a:rPr>
              <a:t>: Updates its new value and sends it out to its neighboring vertices. E.g., A</a:t>
            </a:r>
            <a:r>
              <a:rPr lang="en-US" altLang="en-US" dirty="0">
                <a:latin typeface="Times"/>
                <a:sym typeface="Wingdings"/>
              </a:rPr>
              <a:t>B, C, D, E</a:t>
            </a:r>
            <a:endParaRPr lang="en-US" altLang="en-US" dirty="0">
              <a:latin typeface="Times"/>
            </a:endParaRPr>
          </a:p>
          <a:p>
            <a:pPr marL="730737" indent="-649544">
              <a:defRPr/>
            </a:pPr>
            <a:r>
              <a:rPr lang="en-US" altLang="en-US" sz="2800" dirty="0">
                <a:latin typeface="Times"/>
              </a:rPr>
              <a:t>Graph processing terminates after: </a:t>
            </a:r>
            <a:r>
              <a:rPr lang="en-US" altLang="en-US" sz="2800" dirty="0" err="1">
                <a:latin typeface="Times"/>
              </a:rPr>
              <a:t>i</a:t>
            </a:r>
            <a:r>
              <a:rPr lang="en-US" altLang="en-US" sz="2800" dirty="0">
                <a:latin typeface="Times"/>
              </a:rPr>
              <a:t>) fixed iterations, or ii) vertices stop changing values</a:t>
            </a:r>
          </a:p>
          <a:p>
            <a:pPr lvl="1">
              <a:defRPr/>
            </a:pPr>
            <a:endParaRPr lang="en-US" altLang="en-US" sz="20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Typical Graph Processing Application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9287283" y="1862667"/>
            <a:ext cx="3480477" cy="2878666"/>
            <a:chOff x="6248400" y="1309935"/>
            <a:chExt cx="2451444" cy="20238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0" name="Straight Connector 9"/>
            <p:cNvCxnSpPr>
              <a:endCxn id="5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7671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7672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673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7674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38328-DAFC-5A9C-10B0-3F299EFD4A2E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61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Multi-stage </a:t>
            </a:r>
            <a:r>
              <a:rPr lang="en-US" altLang="en-US" sz="3400" dirty="0" err="1">
                <a:latin typeface="Times"/>
              </a:rPr>
              <a:t>Hadoop</a:t>
            </a:r>
            <a:endParaRPr lang="en-US" altLang="en-US" sz="3400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Each stage == 1 graph iteration</a:t>
            </a:r>
          </a:p>
          <a:p>
            <a:pPr>
              <a:defRPr/>
            </a:pPr>
            <a:r>
              <a:rPr lang="en-US" altLang="en-US" sz="3400" dirty="0">
                <a:latin typeface="Times"/>
              </a:rPr>
              <a:t>Assign vertex ids as keys in the reduce phase</a:t>
            </a:r>
          </a:p>
          <a:p>
            <a:pPr>
              <a:buFont typeface="Wingdings" charset="0"/>
              <a:buChar char="J"/>
              <a:defRPr/>
            </a:pPr>
            <a:r>
              <a:rPr lang="en-US" altLang="en-US" sz="3400" dirty="0">
                <a:latin typeface="Times"/>
                <a:sym typeface="Wingdings"/>
              </a:rPr>
              <a:t>Well-known</a:t>
            </a:r>
          </a:p>
          <a:p>
            <a:pPr>
              <a:buFont typeface="Wingdings" charset="0"/>
              <a:buChar char="L"/>
              <a:defRPr/>
            </a:pPr>
            <a:r>
              <a:rPr lang="en-US" altLang="en-US" sz="3400" dirty="0">
                <a:latin typeface="Times"/>
                <a:sym typeface="Wingdings"/>
              </a:rPr>
              <a:t>At the end of every stage, transfer all vertices over network (to neighbor vertices)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All vertex values written to HDFS (file system)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Very slow!</a:t>
            </a: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Hadoop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/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to the Rescue?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AD68E-B462-3B40-EADA-496005B45BDA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amounts of data =&gt; Need for real-time views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Social network trends, e.g., Twitter real-time search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Website statistics, e.g., Google Analytics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Intrusion detection systems, e.g., in most datacenters</a:t>
            </a:r>
          </a:p>
          <a:p>
            <a:pPr marL="649544" lvl="1" indent="0">
              <a:buNone/>
              <a:defRPr/>
            </a:pPr>
            <a:endParaRPr lang="en-US" altLang="en-US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Process large amounts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latencies of few seconds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high throughput</a:t>
            </a:r>
          </a:p>
          <a:p>
            <a:pPr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 Challenge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DD6BF-5F3C-D945-BADB-45F9F54A7C11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6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“Think like a vertex”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Originally by Valiant (1990)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Bulk Synchronous Parallel Model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31747" name="Picture 2" descr="bsp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54" y="2032001"/>
            <a:ext cx="6861769" cy="53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7"/>
          <p:cNvSpPr txBox="1">
            <a:spLocks/>
          </p:cNvSpPr>
          <p:nvPr/>
        </p:nvSpPr>
        <p:spPr>
          <a:xfrm>
            <a:off x="108201" y="6838810"/>
            <a:ext cx="12984163" cy="47639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</a:t>
            </a:r>
            <a:r>
              <a:rPr lang="en-US" altLang="ko-KR" sz="1700" dirty="0">
                <a:latin typeface="Corbel" pitchFamily="34" charset="0"/>
                <a:hlinkClick r:id="rId4"/>
              </a:rPr>
              <a:t>http://en.wikipedia.org/wiki/Bulk_synchronous_parallel</a:t>
            </a:r>
            <a:r>
              <a:rPr lang="en-US" altLang="ko-KR" sz="1700" dirty="0">
                <a:latin typeface="Corbel" pitchFamily="34" charset="0"/>
              </a:rPr>
              <a:t> </a:t>
            </a:r>
            <a:endParaRPr lang="ko-KR" altLang="en-US" sz="1700" dirty="0">
              <a:latin typeface="Corbe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1B5BF-9961-DC62-A529-36A9A4A80B7C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53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“Think like a vertex”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Assign each vertex to one server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Each server thus gets a subset of vertices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In each iteration, each server performs </a:t>
            </a:r>
            <a:r>
              <a:rPr lang="en-US" altLang="ko-KR" sz="2800" b="1">
                <a:latin typeface="Times New Roman" charset="0"/>
                <a:ea typeface="ＭＳ Ｐゴシック" charset="0"/>
                <a:cs typeface="ＭＳ Ｐゴシック" charset="0"/>
              </a:rPr>
              <a:t>Gather-Apply-Scatter </a:t>
            </a: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for all its assigned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Gather: get all neighboring vertices’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Apply: compute own new value from own old value and gathered neighbors’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Scatter: send own new value to neighboring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endParaRPr lang="en-US" altLang="ko-KR" sz="230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Basic Distributed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287283" y="1828800"/>
            <a:ext cx="3480477" cy="2878666"/>
            <a:chOff x="6248400" y="1309935"/>
            <a:chExt cx="2451444" cy="20238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9" name="Straight Connector 8"/>
            <p:cNvCxnSpPr>
              <a:endCxn id="8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2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5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8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F3540-5142-EE25-51A7-7FF8811A17B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4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How to decide which server a given vertex is assigned to?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Different options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Hash-based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Hash(vertex id) modulo number of servers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Remember consistent hashing from P2P systems?!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Locality-based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Assign vertices with more neighbors to the same server as its neighbors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Reduces server to server communication volume after each iteration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Need to be careful: some “intelligent” locality-based schemes may take up a lot of upfront time and may not give sufficient benefits!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Assigning Vertices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EA919-DAC2-FCD5-D030-1D035770EF84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 dirty="0">
                <a:latin typeface="Times New Roman" charset="0"/>
                <a:ea typeface="ＭＳ Ｐゴシック" charset="0"/>
                <a:cs typeface="ＭＳ Ｐゴシック" charset="0"/>
              </a:rPr>
              <a:t>Pregel uses the leader/worker model</a:t>
            </a:r>
          </a:p>
          <a:p>
            <a:pPr lvl="1"/>
            <a:r>
              <a:rPr lang="en-US" altLang="ko-KR" dirty="0">
                <a:latin typeface="Times New Roman" charset="0"/>
                <a:ea typeface="ＭＳ Ｐゴシック" charset="0"/>
              </a:rPr>
              <a:t>Leader (one server)</a:t>
            </a:r>
          </a:p>
          <a:p>
            <a:pPr lvl="2"/>
            <a:r>
              <a:rPr lang="en-US" altLang="ko-KR" sz="2300" dirty="0">
                <a:latin typeface="Times New Roman" charset="0"/>
                <a:ea typeface="ＭＳ Ｐゴシック" charset="0"/>
              </a:rPr>
              <a:t>Maintains list of worker servers</a:t>
            </a:r>
          </a:p>
          <a:p>
            <a:pPr lvl="2"/>
            <a:r>
              <a:rPr lang="en-US" altLang="ko-KR" sz="2300" dirty="0">
                <a:latin typeface="Times New Roman" charset="0"/>
                <a:ea typeface="ＭＳ Ｐゴシック" charset="0"/>
              </a:rPr>
              <a:t>Monitors workers; restarts them on failure</a:t>
            </a:r>
          </a:p>
          <a:p>
            <a:pPr lvl="2"/>
            <a:r>
              <a:rPr lang="en-US" altLang="ko-KR" sz="2300" dirty="0">
                <a:latin typeface="Times New Roman" charset="0"/>
                <a:ea typeface="ＭＳ Ｐゴシック" charset="0"/>
              </a:rPr>
              <a:t>Provides Web-UI monitoring tool of job progress</a:t>
            </a:r>
          </a:p>
          <a:p>
            <a:pPr lvl="1"/>
            <a:r>
              <a:rPr lang="en-US" altLang="ko-KR" dirty="0">
                <a:latin typeface="Times New Roman" charset="0"/>
                <a:ea typeface="ＭＳ Ｐゴシック" charset="0"/>
              </a:rPr>
              <a:t>Worker (rest of the servers)</a:t>
            </a:r>
          </a:p>
          <a:p>
            <a:pPr lvl="2"/>
            <a:r>
              <a:rPr lang="en-US" altLang="ko-KR" sz="2300" dirty="0">
                <a:latin typeface="Times New Roman" charset="0"/>
                <a:ea typeface="ＭＳ Ｐゴシック" charset="0"/>
              </a:rPr>
              <a:t>Processes its vertices</a:t>
            </a:r>
          </a:p>
          <a:p>
            <a:pPr lvl="2"/>
            <a:r>
              <a:rPr lang="en-US" altLang="ko-KR" sz="2300" dirty="0">
                <a:latin typeface="Times New Roman" charset="0"/>
                <a:ea typeface="ＭＳ Ｐゴシック" charset="0"/>
              </a:rPr>
              <a:t>Communicates with the other workers</a:t>
            </a:r>
            <a:endParaRPr lang="en-US" altLang="ko-KR" sz="2800" dirty="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 dirty="0">
                <a:latin typeface="Times New Roman" charset="0"/>
                <a:ea typeface="ＭＳ Ｐゴシック" charset="0"/>
                <a:cs typeface="ＭＳ Ｐゴシック" charset="0"/>
              </a:rPr>
              <a:t>Persistent data is stored as files on a distributed storage system (such as GFS or </a:t>
            </a:r>
            <a:r>
              <a:rPr lang="en-US" altLang="ko-KR" sz="2800" dirty="0" err="1">
                <a:latin typeface="Times New Roman" charset="0"/>
                <a:ea typeface="ＭＳ Ｐゴシック" charset="0"/>
                <a:cs typeface="ＭＳ Ｐゴシック" charset="0"/>
              </a:rPr>
              <a:t>BigTable</a:t>
            </a:r>
            <a:r>
              <a:rPr lang="en-US" altLang="ko-KR" sz="28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 dirty="0">
                <a:latin typeface="Times New Roman" charset="0"/>
                <a:ea typeface="ＭＳ Ｐゴシック" charset="0"/>
                <a:cs typeface="ＭＳ Ｐゴシック" charset="0"/>
              </a:rPr>
              <a:t>Temporary data is stored on local disk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System By Google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DAD51-276F-C3A5-A6E0-C185528DE0E0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70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11272877" cy="5054600"/>
          </a:xfrm>
        </p:spPr>
        <p:txBody>
          <a:bodyPr>
            <a:normAutofit lnSpcReduction="10000"/>
          </a:bodyPr>
          <a:lstStyle/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Many copies of the program begin executing on a cluster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leader (“Master” originally) assigns a partition of input (vertices) to each worker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Each worker loads the vertices and marks them as </a:t>
            </a:r>
            <a:r>
              <a:rPr lang="en-US" altLang="ko-KR" sz="2000" i="1" dirty="0">
                <a:latin typeface="Times New Roman" charset="0"/>
                <a:ea typeface="ＭＳ Ｐゴシック" charset="0"/>
              </a:rPr>
              <a:t>active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leader instructs each worker to perform an iteration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Each worker loops through its active vertices &amp; computes for each vertex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Messages can be sent whenever, but need to be delivered before the end of the iteration (i.e., the barrier)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When all workers reach iteration barrier, leader starts next iteration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Computation halts when, in some iteration: no vertices are active and when no messages are in transit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Leader instructs each worker to save its portion of the graph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Execution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F51B2-56EC-B0B4-C980-5F719AC48E33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46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 dirty="0">
                <a:latin typeface="Times New Roman" charset="0"/>
                <a:ea typeface="ＭＳ Ｐゴシック" charset="0"/>
                <a:cs typeface="ＭＳ Ｐゴシック" charset="0"/>
              </a:rPr>
              <a:t>Checkpointing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 dirty="0">
                <a:latin typeface="Times New Roman" charset="0"/>
                <a:ea typeface="ＭＳ Ｐゴシック" charset="0"/>
              </a:rPr>
              <a:t>Periodically, leader instructs the workers to save state of their partitions to persistent storage</a:t>
            </a:r>
          </a:p>
          <a:p>
            <a:pPr lvl="2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e.g., Vertex values, edge values, incoming messages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 dirty="0">
                <a:latin typeface="Times New Roman" charset="0"/>
                <a:ea typeface="ＭＳ Ｐゴシック" charset="0"/>
                <a:cs typeface="ＭＳ Ｐゴシック" charset="0"/>
              </a:rPr>
              <a:t>Failure detection 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 dirty="0">
                <a:latin typeface="Times New Roman" charset="0"/>
                <a:ea typeface="ＭＳ Ｐゴシック" charset="0"/>
              </a:rPr>
              <a:t>Using periodic “ping” messages from leader </a:t>
            </a:r>
            <a:r>
              <a:rPr lang="en-US" altLang="ko-KR" sz="2300" dirty="0">
                <a:latin typeface="Times New Roman" charset="0"/>
                <a:ea typeface="ＭＳ Ｐゴシック" charset="0"/>
                <a:sym typeface="Wingdings" charset="0"/>
              </a:rPr>
              <a:t> worker</a:t>
            </a:r>
            <a:endParaRPr lang="en-US" altLang="ko-KR" sz="2300" dirty="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 dirty="0">
                <a:latin typeface="Times New Roman" charset="0"/>
                <a:ea typeface="ＭＳ Ｐゴシック" charset="0"/>
                <a:cs typeface="ＭＳ Ｐゴシック" charset="0"/>
              </a:rPr>
              <a:t>Recovery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 dirty="0">
                <a:latin typeface="Times New Roman" charset="0"/>
                <a:ea typeface="ＭＳ Ｐゴシック" charset="0"/>
              </a:rPr>
              <a:t>The leader reassigns graph partitions to the currently available workers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 dirty="0">
                <a:latin typeface="Times New Roman" charset="0"/>
                <a:ea typeface="ＭＳ Ｐゴシック" charset="0"/>
              </a:rPr>
              <a:t>The workers all reload their partition state from most recent available checkpoint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Fault-Tolerance in 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983CB-66C4-4BB9-6B8E-6CA8E7B2E636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3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757409" y="2248747"/>
            <a:ext cx="9305317" cy="422656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Shortest paths from one vertex to all vertices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SSSP: “Single Source Shortest Path”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1 Billion vertex graph (tree)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50 workers: 180 seconds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800 workers: 20 seconds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50 B vertices on 800 workers: 700 seconds (~12 minutes)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Pretty Fast!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How Fast Is It?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CCBCA-7EB5-3357-FD7F-B870EF4BC623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96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Lots of (large) graphs around us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process these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MapReduce not a good match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 systems: Pregel by Google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follow-up systems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Piccolo, Giraph: Pregel-like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GraphLab, PowerGraph, LFGraph, X-Stream: more advanced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448B4D-0539-60DA-D23E-AF136B606F8F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85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>
                <a:solidFill>
                  <a:schemeClr val="tx2"/>
                </a:solidFill>
                <a:latin typeface="Times New Roman"/>
              </a:rPr>
              <a:t>Fall 2024</a:t>
            </a:r>
            <a:endParaRPr lang="en-US" sz="6100" dirty="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081881" y="4572000"/>
            <a:ext cx="1094525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Aishwarya Ganesan</a:t>
            </a:r>
          </a:p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w/ 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26 A (contd.): Machine Learning (</a:t>
            </a:r>
            <a:r>
              <a:rPr lang="en-US" sz="3900" i="1">
                <a:latin typeface="Times New Roman"/>
              </a:rPr>
              <a:t>in syllabus)</a:t>
            </a:r>
            <a:endParaRPr lang="en-US" sz="3900" i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392351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ML: SGD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208" y="2235200"/>
            <a:ext cx="10491073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“Machine learning is nothing but damn statistics.” – A lot of people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Machine learning trains “models” (computer representations)</a:t>
            </a:r>
          </a:p>
          <a:p>
            <a:r>
              <a:rPr lang="en-US" dirty="0"/>
              <a:t>Training vs. Inference (latter called Prediction, or Model Serving)</a:t>
            </a:r>
          </a:p>
          <a:p>
            <a:r>
              <a:rPr lang="en-US" dirty="0"/>
              <a:t>Supervised vs. Unsupervised learning</a:t>
            </a:r>
          </a:p>
          <a:p>
            <a:r>
              <a:rPr lang="en-US" dirty="0"/>
              <a:t>SGD = Stochastic Gradient Descent</a:t>
            </a:r>
          </a:p>
          <a:p>
            <a:pPr lvl="1"/>
            <a:r>
              <a:rPr lang="en-US" dirty="0"/>
              <a:t>Minimize an objective function that is smooth and differentiable</a:t>
            </a:r>
          </a:p>
          <a:p>
            <a:pPr lvl="1"/>
            <a:r>
              <a:rPr lang="en-US" dirty="0"/>
              <a:t>Popular variants: </a:t>
            </a:r>
            <a:r>
              <a:rPr lang="en-US" dirty="0" err="1"/>
              <a:t>AdaGrad</a:t>
            </a:r>
            <a:r>
              <a:rPr lang="en-US" dirty="0"/>
              <a:t> (adaptive gradient), Adam (adaptive moment), </a:t>
            </a:r>
            <a:r>
              <a:rPr lang="en-US" dirty="0" err="1"/>
              <a:t>RMSProp</a:t>
            </a:r>
            <a:endParaRPr lang="en-US" dirty="0"/>
          </a:p>
          <a:p>
            <a:pPr lvl="1"/>
            <a:r>
              <a:rPr lang="en-US" dirty="0"/>
              <a:t>A common strawman application for many distributed ML papers!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413B3EA-6EF4-05D5-E619-17412EDC302A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39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9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541007" y="2465493"/>
            <a:ext cx="9305317" cy="422656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Batch Processing =&gt; Need to wait for entire computation on large dataset to complete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Not intended for long-running stream-processing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16ADE-2A1C-18B1-8F0F-C929A9CD8847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97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Neural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209" y="2209800"/>
            <a:ext cx="11441648" cy="5232401"/>
          </a:xfrm>
        </p:spPr>
        <p:txBody>
          <a:bodyPr>
            <a:normAutofit/>
          </a:bodyPr>
          <a:lstStyle/>
          <a:p>
            <a:r>
              <a:rPr lang="en-US" dirty="0"/>
              <a:t>ANN = Artificial Neural Network </a:t>
            </a:r>
          </a:p>
          <a:p>
            <a:pPr marL="649463" lvl="1" indent="0">
              <a:buNone/>
            </a:pPr>
            <a:r>
              <a:rPr lang="en-US" sz="2200" dirty="0"/>
              <a:t>Another kind of “model”</a:t>
            </a:r>
          </a:p>
          <a:p>
            <a:pPr marL="649463" lvl="1" indent="0">
              <a:buNone/>
            </a:pPr>
            <a:r>
              <a:rPr lang="en-US" sz="2200" dirty="0"/>
              <a:t>A common form of representation learning</a:t>
            </a:r>
          </a:p>
          <a:p>
            <a:pPr marL="649463" lvl="1" indent="0">
              <a:buNone/>
            </a:pPr>
            <a:r>
              <a:rPr lang="en-US" sz="2200" dirty="0"/>
              <a:t>Used widely in vision, NLP, …</a:t>
            </a:r>
          </a:p>
          <a:p>
            <a:r>
              <a:rPr lang="en-US" dirty="0"/>
              <a:t>Graphs of operators</a:t>
            </a:r>
          </a:p>
          <a:p>
            <a:r>
              <a:rPr lang="en-US" dirty="0"/>
              <a:t>Operators can be computationally heavy</a:t>
            </a:r>
          </a:p>
          <a:p>
            <a:r>
              <a:rPr lang="en-US" dirty="0"/>
              <a:t>Graph can be in “stages” or “layers”</a:t>
            </a:r>
          </a:p>
          <a:p>
            <a:endParaRPr lang="en-US" dirty="0"/>
          </a:p>
          <a:p>
            <a:r>
              <a:rPr lang="en-US" dirty="0"/>
              <a:t>Common: All to all communication between operators in consecutive stages</a:t>
            </a:r>
          </a:p>
          <a:p>
            <a:r>
              <a:rPr lang="en-US" dirty="0"/>
              <a:t>Most edges have a set of associated weights (parameters). (Exceptions: activation </a:t>
            </a:r>
            <a:r>
              <a:rPr lang="en-US" dirty="0" err="1"/>
              <a:t>funcs</a:t>
            </a:r>
            <a:r>
              <a:rPr lang="en-US" dirty="0"/>
              <a:t> (</a:t>
            </a:r>
            <a:r>
              <a:rPr lang="en-US" dirty="0" err="1"/>
              <a:t>ReLU</a:t>
            </a:r>
            <a:r>
              <a:rPr lang="en-US" dirty="0"/>
              <a:t>), dropout). The collection of these weights IS the model.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33705-6B6D-EBE6-94B5-CB98D2E4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16" y="3929995"/>
            <a:ext cx="3029638" cy="16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31145-1B04-91F9-D897-DA46D684D40D}"/>
              </a:ext>
            </a:extLst>
          </p:cNvPr>
          <p:cNvSpPr txBox="1"/>
          <p:nvPr/>
        </p:nvSpPr>
        <p:spPr>
          <a:xfrm>
            <a:off x="9968135" y="5465109"/>
            <a:ext cx="209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 Perceptron layer</a:t>
            </a:r>
          </a:p>
        </p:txBody>
      </p:sp>
      <p:pic>
        <p:nvPicPr>
          <p:cNvPr id="3" name="Picture 2" descr="Image for post">
            <a:extLst>
              <a:ext uri="{FF2B5EF4-FFF2-40B4-BE49-F238E27FC236}">
                <a16:creationId xmlns:a16="http://schemas.microsoft.com/office/drawing/2014/main" id="{F8E6B1B9-24D7-F66E-6E32-0C5A38C2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81" y="1828800"/>
            <a:ext cx="6492082" cy="19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3A836F-A717-E6E6-C657-E6C8B2EE0EE1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40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76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Neural Networks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3033" y="2235199"/>
            <a:ext cx="11441648" cy="5232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passed into train passes “forwards”, followed by calculating error against known result (supervised learning)</a:t>
            </a:r>
          </a:p>
          <a:p>
            <a:pPr lvl="1"/>
            <a:r>
              <a:rPr lang="en-US" dirty="0"/>
              <a:t>followed by “backward” pass that adjusts/updates the weights at operators (so that for an incorrect training pass, if the same input were to be passed through, the result would be correct)</a:t>
            </a:r>
          </a:p>
          <a:p>
            <a:r>
              <a:rPr lang="en-US" dirty="0"/>
              <a:t>Data between operators: tensors (multi-dimensional vectors)</a:t>
            </a:r>
          </a:p>
          <a:p>
            <a:r>
              <a:rPr lang="en-US" dirty="0"/>
              <a:t>Default: train on one item (forward + backward), followed by next item</a:t>
            </a:r>
          </a:p>
          <a:p>
            <a:pPr lvl="1"/>
            <a:r>
              <a:rPr lang="en-US" dirty="0"/>
              <a:t>Extension: train on a mini-batch of items</a:t>
            </a:r>
          </a:p>
          <a:p>
            <a:r>
              <a:rPr lang="en-US" dirty="0"/>
              <a:t>After model is trained, Prediction/Inference needs only forward pass </a:t>
            </a:r>
          </a:p>
          <a:p>
            <a:r>
              <a:rPr lang="en-US" dirty="0"/>
              <a:t>Emerging area: Online training : do both training and inference together (aka Continual training)</a:t>
            </a:r>
          </a:p>
          <a:p>
            <a:r>
              <a:rPr lang="en-US" dirty="0"/>
              <a:t>Hyperparameter: configuration parameter for your model (not to be confused with a model “weight” == parameter), e.g., batch size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7B568E4-ED7D-AF57-31B9-46494B3FADF4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41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63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857" y="2057400"/>
            <a:ext cx="11902148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FFNN: feed forward neural net (no loops)</a:t>
            </a:r>
          </a:p>
          <a:p>
            <a:r>
              <a:rPr lang="en-US" dirty="0"/>
              <a:t>DNN: Deep NN</a:t>
            </a:r>
          </a:p>
          <a:p>
            <a:pPr lvl="1"/>
            <a:r>
              <a:rPr lang="en-US" dirty="0"/>
              <a:t>More than one stage </a:t>
            </a:r>
          </a:p>
          <a:p>
            <a:pPr lvl="1"/>
            <a:r>
              <a:rPr lang="en-US" dirty="0"/>
              <a:t>“Hidden” layers between input and output</a:t>
            </a:r>
          </a:p>
          <a:p>
            <a:r>
              <a:rPr lang="en-US" dirty="0"/>
              <a:t>CNN: Convolutional NN </a:t>
            </a:r>
          </a:p>
          <a:p>
            <a:pPr lvl="1"/>
            <a:r>
              <a:rPr lang="en-US" dirty="0"/>
              <a:t>DNN + additional layers for convolutions</a:t>
            </a:r>
          </a:p>
          <a:p>
            <a:pPr lvl="1"/>
            <a:r>
              <a:rPr lang="en-US" dirty="0"/>
              <a:t>Transform data, e.g., sequence of filters that result in an activation/detection, e.g., image. </a:t>
            </a:r>
          </a:p>
          <a:p>
            <a:pPr lvl="1"/>
            <a:r>
              <a:rPr lang="en-US" dirty="0"/>
              <a:t>E.g., Facebook photo captioning</a:t>
            </a:r>
          </a:p>
          <a:p>
            <a:r>
              <a:rPr lang="en-US" dirty="0"/>
              <a:t>RNN: Recurrent NN  </a:t>
            </a:r>
          </a:p>
          <a:p>
            <a:pPr lvl="1"/>
            <a:r>
              <a:rPr lang="en-US" dirty="0"/>
              <a:t>DNN + loops within layer (e.g., time aspect (e.g., GIF), sequential aspects)</a:t>
            </a:r>
          </a:p>
          <a:p>
            <a:pPr lvl="1"/>
            <a:r>
              <a:rPr lang="en-US" dirty="0"/>
              <a:t>E.g., auto-correction on your phone</a:t>
            </a:r>
          </a:p>
          <a:p>
            <a:r>
              <a:rPr lang="en-US" dirty="0"/>
              <a:t>Other types: GNN (graph neural net), Transformer, …</a:t>
            </a:r>
          </a:p>
          <a:p>
            <a:r>
              <a:rPr lang="en-US" dirty="0"/>
              <a:t>A few neural nets used in evaluation of distributed machine learning</a:t>
            </a:r>
          </a:p>
          <a:p>
            <a:pPr lvl="1"/>
            <a:r>
              <a:rPr lang="en-US" dirty="0"/>
              <a:t>Inception(v3), (G)NMT, Resnet,…</a:t>
            </a:r>
          </a:p>
          <a:p>
            <a:endParaRPr lang="en-US" dirty="0"/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01130BA9-58B0-F842-8479-F20E8485D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81" y="1828800"/>
            <a:ext cx="6492082" cy="19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1C45634-9161-0308-C22C-FF98FE4CD6E9}"/>
              </a:ext>
            </a:extLst>
          </p:cNvPr>
          <p:cNvSpPr txBox="1">
            <a:spLocks/>
          </p:cNvSpPr>
          <p:nvPr/>
        </p:nvSpPr>
        <p:spPr>
          <a:xfrm>
            <a:off x="649209" y="292953"/>
            <a:ext cx="11902149" cy="1197185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>
            <a:lvl1pPr algn="l" defTabSz="1298925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Whitney-BlackSC"/>
                <a:ea typeface="+mj-ea"/>
                <a:cs typeface="Whitney-BlackSC"/>
              </a:defRPr>
            </a:lvl1pPr>
          </a:lstStyle>
          <a:p>
            <a:r>
              <a:rPr lang="en-US" sz="3600" dirty="0"/>
              <a:t>ANN Types: FFNN, CNNs, RNNs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1C5910A-0C4B-34F2-868E-3CBEA2CC5F30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42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94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Distributed Machine Learning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6738" y="2182469"/>
            <a:ext cx="11902149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 data – collection of input and output labels x</a:t>
            </a:r>
            <a:r>
              <a:rPr lang="en-US" sz="2000" baseline="-25000" dirty="0"/>
              <a:t>i</a:t>
            </a:r>
            <a:r>
              <a:rPr lang="en-US" sz="2000" dirty="0"/>
              <a:t>, </a:t>
            </a:r>
            <a:r>
              <a:rPr lang="en-US" sz="2000" dirty="0" err="1"/>
              <a:t>y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of size N</a:t>
            </a:r>
          </a:p>
          <a:p>
            <a:pPr marL="0" indent="0">
              <a:buNone/>
            </a:pPr>
            <a:r>
              <a:rPr lang="en-US" sz="2000" dirty="0"/>
              <a:t>Learn model weights w</a:t>
            </a:r>
          </a:p>
          <a:p>
            <a:pPr marL="0" indent="0">
              <a:buNone/>
            </a:pPr>
            <a:r>
              <a:rPr lang="en-US" sz="2000" dirty="0"/>
              <a:t>Model size and N can be huge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Centralized Machine Learning</a:t>
            </a:r>
          </a:p>
          <a:p>
            <a:pPr marL="568280" lvl="1" indent="0">
              <a:buNone/>
            </a:pPr>
            <a:r>
              <a:rPr lang="en-US" sz="1900" dirty="0"/>
              <a:t>Slow and often infeasible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Distributed Machine Learning</a:t>
            </a:r>
            <a:r>
              <a:rPr lang="en-US" sz="2000" dirty="0"/>
              <a:t> </a:t>
            </a:r>
          </a:p>
          <a:p>
            <a:pPr marL="568280" lvl="1" indent="0">
              <a:buNone/>
            </a:pPr>
            <a:r>
              <a:rPr lang="en-US" sz="1800" dirty="0"/>
              <a:t>Parallelize via Multiple workers</a:t>
            </a:r>
          </a:p>
          <a:p>
            <a:pPr marL="568280" lvl="1" indent="0">
              <a:buNone/>
            </a:pPr>
            <a:r>
              <a:rPr lang="en-US" sz="1800" dirty="0"/>
              <a:t> “Parameter Server” to aggregate data from workers</a:t>
            </a:r>
          </a:p>
          <a:p>
            <a:pPr marL="568280" lvl="1" indent="0">
              <a:buNone/>
            </a:pPr>
            <a:r>
              <a:rPr lang="en-US" sz="1800" dirty="0"/>
              <a:t> from current iteration and start next iteration at workers. </a:t>
            </a:r>
          </a:p>
          <a:p>
            <a:pPr marL="568280" lvl="1" indent="0">
              <a:buNone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854E54-4DE1-6FEF-E1B1-81550DDFE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4"/>
          <a:stretch/>
        </p:blipFill>
        <p:spPr>
          <a:xfrm>
            <a:off x="7558881" y="3311508"/>
            <a:ext cx="4235198" cy="32283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50A42D-D876-8AA0-F37D-B930ADAA0DB5}"/>
              </a:ext>
            </a:extLst>
          </p:cNvPr>
          <p:cNvSpPr txBox="1"/>
          <p:nvPr/>
        </p:nvSpPr>
        <p:spPr>
          <a:xfrm>
            <a:off x="541006" y="6883747"/>
            <a:ext cx="11582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Dean, Jeffrey, et al. "Large scale distributed deep networks." Advances in Neural Information Processing Systems (</a:t>
            </a:r>
            <a:r>
              <a:rPr lang="en-US" sz="1200" dirty="0" err="1">
                <a:latin typeface="Times" panose="02020603050405020304" pitchFamily="18" charset="0"/>
                <a:cs typeface="Times" panose="02020603050405020304" pitchFamily="18" charset="0"/>
              </a:rPr>
              <a:t>NeurIPS</a:t>
            </a: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) 25 (2012).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816F704-3263-E5B4-9528-FE26BBF950F1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43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06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CACCBB7A-490A-1813-C825-0F689602701B}"/>
              </a:ext>
            </a:extLst>
          </p:cNvPr>
          <p:cNvSpPr/>
          <p:nvPr/>
        </p:nvSpPr>
        <p:spPr>
          <a:xfrm>
            <a:off x="11456303" y="2042220"/>
            <a:ext cx="1207978" cy="1375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1A8AE65-49D0-8CB1-8DD6-8080D65D6324}"/>
              </a:ext>
            </a:extLst>
          </p:cNvPr>
          <p:cNvSpPr/>
          <p:nvPr/>
        </p:nvSpPr>
        <p:spPr>
          <a:xfrm>
            <a:off x="9366515" y="2026238"/>
            <a:ext cx="1207978" cy="1375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ABD77E-4882-6E5D-CA97-B00FF129A762}"/>
              </a:ext>
            </a:extLst>
          </p:cNvPr>
          <p:cNvSpPr/>
          <p:nvPr/>
        </p:nvSpPr>
        <p:spPr>
          <a:xfrm>
            <a:off x="10086542" y="5741805"/>
            <a:ext cx="800102" cy="5180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A33D82A-EE24-9242-4762-907BCDE8E5CC}"/>
              </a:ext>
            </a:extLst>
          </p:cNvPr>
          <p:cNvSpPr/>
          <p:nvPr/>
        </p:nvSpPr>
        <p:spPr>
          <a:xfrm>
            <a:off x="10949779" y="5744077"/>
            <a:ext cx="800102" cy="5180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290ADDF-9A54-305F-0C19-91F4BBDF7A69}"/>
              </a:ext>
            </a:extLst>
          </p:cNvPr>
          <p:cNvSpPr/>
          <p:nvPr/>
        </p:nvSpPr>
        <p:spPr>
          <a:xfrm>
            <a:off x="10182838" y="6299517"/>
            <a:ext cx="1520635" cy="5180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7399D9C-24C8-80D7-191C-11A2DDCF77CE}"/>
              </a:ext>
            </a:extLst>
          </p:cNvPr>
          <p:cNvSpPr/>
          <p:nvPr/>
        </p:nvSpPr>
        <p:spPr>
          <a:xfrm>
            <a:off x="10152080" y="5169541"/>
            <a:ext cx="1520635" cy="5180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0C330-91BE-66BF-84A7-97EB2621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Kinds of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1C7C-A7AA-53D6-CD2C-8418B631B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3" y="1828800"/>
            <a:ext cx="9202132" cy="5257800"/>
          </a:xfrm>
        </p:spPr>
        <p:txBody>
          <a:bodyPr>
            <a:normAutofit/>
          </a:bodyPr>
          <a:lstStyle/>
          <a:p>
            <a:pPr marL="649463" lvl="1" indent="0">
              <a:buNone/>
            </a:pPr>
            <a:r>
              <a:rPr lang="en-US" sz="2000" b="1" dirty="0"/>
              <a:t>Data parallelism</a:t>
            </a:r>
            <a:r>
              <a:rPr lang="en-US" sz="2000" dirty="0"/>
              <a:t>: multiple workers run same model, different data is sent to each device, data “batched” into mini-batches</a:t>
            </a:r>
          </a:p>
          <a:p>
            <a:pPr marL="649463" lvl="1" indent="0">
              <a:buNone/>
            </a:pPr>
            <a:r>
              <a:rPr lang="en-US" sz="2000" dirty="0"/>
              <a:t>Workers synchronize after each mini-batch</a:t>
            </a:r>
          </a:p>
          <a:p>
            <a:pPr marL="1727027" lvl="2" indent="-457200">
              <a:buFont typeface="+mj-lt"/>
              <a:buAutoNum type="arabicPeriod"/>
            </a:pPr>
            <a:r>
              <a:rPr lang="en-US" sz="2000" dirty="0"/>
              <a:t>Parameter Server approach</a:t>
            </a:r>
          </a:p>
          <a:p>
            <a:pPr marL="1727027" lvl="2" indent="-457200">
              <a:buFont typeface="+mj-lt"/>
              <a:buAutoNum type="arabicPeriod"/>
            </a:pPr>
            <a:r>
              <a:rPr lang="en-US" sz="2000" dirty="0"/>
              <a:t>All-Reduce approach – workers multicast weights to all other workers</a:t>
            </a:r>
            <a:endParaRPr lang="en-US" sz="2800" dirty="0"/>
          </a:p>
          <a:p>
            <a:pPr marL="701546" lvl="1" indent="0">
              <a:buNone/>
            </a:pPr>
            <a:r>
              <a:rPr lang="en-US" sz="2000" dirty="0"/>
              <a:t>Variant: Asynchronous training</a:t>
            </a:r>
          </a:p>
          <a:p>
            <a:pPr marL="649463" lvl="1" indent="0">
              <a:buNone/>
            </a:pPr>
            <a:endParaRPr lang="en-US" sz="2000" b="1" dirty="0"/>
          </a:p>
          <a:p>
            <a:pPr marL="649463" lvl="1" indent="0">
              <a:buNone/>
            </a:pPr>
            <a:endParaRPr lang="en-US" sz="2000" b="1" dirty="0"/>
          </a:p>
          <a:p>
            <a:pPr marL="649463" lvl="1" indent="0">
              <a:buNone/>
            </a:pPr>
            <a:endParaRPr lang="en-US" sz="2000" b="1" dirty="0"/>
          </a:p>
          <a:p>
            <a:pPr marL="649463" lvl="1" indent="0">
              <a:buNone/>
            </a:pPr>
            <a:endParaRPr lang="en-US" sz="2000" b="1" dirty="0"/>
          </a:p>
          <a:p>
            <a:pPr marL="649463" lvl="1" indent="0">
              <a:buNone/>
            </a:pPr>
            <a:endParaRPr lang="en-US" sz="2000" b="1" dirty="0"/>
          </a:p>
          <a:p>
            <a:pPr marL="649463" lvl="1" indent="0">
              <a:buNone/>
            </a:pPr>
            <a:r>
              <a:rPr lang="en-US" sz="2000" b="1" dirty="0"/>
              <a:t>Model parallelism</a:t>
            </a:r>
            <a:r>
              <a:rPr lang="en-US" sz="2000" dirty="0"/>
              <a:t>: same model (DNN graph) is split across multiple devices, one input passed through collection of devices at a time.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E21074-2131-1D8F-E4F8-510787FD6F46}"/>
              </a:ext>
            </a:extLst>
          </p:cNvPr>
          <p:cNvGrpSpPr/>
          <p:nvPr/>
        </p:nvGrpSpPr>
        <p:grpSpPr>
          <a:xfrm>
            <a:off x="5730081" y="125014"/>
            <a:ext cx="2438400" cy="1459647"/>
            <a:chOff x="8625681" y="292952"/>
            <a:chExt cx="2438400" cy="145964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5EC050-26E6-7B50-0C62-A1A416F8B3FF}"/>
                </a:ext>
              </a:extLst>
            </p:cNvPr>
            <p:cNvSpPr/>
            <p:nvPr/>
          </p:nvSpPr>
          <p:spPr>
            <a:xfrm>
              <a:off x="8625681" y="292952"/>
              <a:ext cx="2438400" cy="14596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623014-31E6-1DB3-894C-0E353FA855CB}"/>
                </a:ext>
              </a:extLst>
            </p:cNvPr>
            <p:cNvSpPr/>
            <p:nvPr/>
          </p:nvSpPr>
          <p:spPr>
            <a:xfrm>
              <a:off x="8854281" y="457200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Layer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3B776B-725C-9E7C-9DF1-A904B08F6DF8}"/>
                </a:ext>
              </a:extLst>
            </p:cNvPr>
            <p:cNvSpPr/>
            <p:nvPr/>
          </p:nvSpPr>
          <p:spPr>
            <a:xfrm>
              <a:off x="8854281" y="1345324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Layer 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81C0C0-BB22-82C3-E14E-319B9A49AF9A}"/>
                </a:ext>
              </a:extLst>
            </p:cNvPr>
            <p:cNvSpPr/>
            <p:nvPr/>
          </p:nvSpPr>
          <p:spPr>
            <a:xfrm>
              <a:off x="87018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Layer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34C93C-BDB2-B94A-B459-277A3EAE935C}"/>
                </a:ext>
              </a:extLst>
            </p:cNvPr>
            <p:cNvSpPr/>
            <p:nvPr/>
          </p:nvSpPr>
          <p:spPr>
            <a:xfrm>
              <a:off x="99972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Layer3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5316BB-0147-595F-5593-11032EB013DA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9197181" y="762000"/>
              <a:ext cx="342900" cy="1497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931DF3-726F-18B1-9694-CD83043BEB88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10127976" y="768568"/>
              <a:ext cx="364605" cy="143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BB869C-0053-B84A-B97E-33DC802637DC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9368631" y="1216572"/>
              <a:ext cx="47625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B92C17-5068-57BA-EC36-B57575D9C790}"/>
                </a:ext>
              </a:extLst>
            </p:cNvPr>
            <p:cNvCxnSpPr>
              <a:cxnSpLocks/>
              <a:stCxn id="9" idx="2"/>
              <a:endCxn id="7" idx="0"/>
            </p:cNvCxnSpPr>
            <p:nvPr/>
          </p:nvCxnSpPr>
          <p:spPr>
            <a:xfrm flipH="1">
              <a:off x="9844881" y="1216572"/>
              <a:ext cx="64770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0D1E59-90F6-7CA4-0F8B-9A9EF7F1E09B}"/>
              </a:ext>
            </a:extLst>
          </p:cNvPr>
          <p:cNvGrpSpPr/>
          <p:nvPr/>
        </p:nvGrpSpPr>
        <p:grpSpPr>
          <a:xfrm>
            <a:off x="9471277" y="2211960"/>
            <a:ext cx="950952" cy="986271"/>
            <a:chOff x="8701881" y="457200"/>
            <a:chExt cx="2286000" cy="119292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FFB8C7E-D722-BAC8-EC9A-CBA307FCE79A}"/>
                </a:ext>
              </a:extLst>
            </p:cNvPr>
            <p:cNvSpPr/>
            <p:nvPr/>
          </p:nvSpPr>
          <p:spPr>
            <a:xfrm>
              <a:off x="8854281" y="457200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L1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FB8F38B-4864-DB21-234C-E2C67C174658}"/>
                </a:ext>
              </a:extLst>
            </p:cNvPr>
            <p:cNvSpPr/>
            <p:nvPr/>
          </p:nvSpPr>
          <p:spPr>
            <a:xfrm>
              <a:off x="8854281" y="1345324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L4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2CAF0CA-6EBB-6927-8D21-05D259493C5C}"/>
                </a:ext>
              </a:extLst>
            </p:cNvPr>
            <p:cNvSpPr/>
            <p:nvPr/>
          </p:nvSpPr>
          <p:spPr>
            <a:xfrm>
              <a:off x="87018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698795B-8C84-43EC-86A0-520D6CEA84BC}"/>
                </a:ext>
              </a:extLst>
            </p:cNvPr>
            <p:cNvSpPr/>
            <p:nvPr/>
          </p:nvSpPr>
          <p:spPr>
            <a:xfrm>
              <a:off x="99972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L3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4492E25-8CB6-DB6A-5033-3706796DB665}"/>
                </a:ext>
              </a:extLst>
            </p:cNvPr>
            <p:cNvCxnSpPr>
              <a:endCxn id="58" idx="0"/>
            </p:cNvCxnSpPr>
            <p:nvPr/>
          </p:nvCxnSpPr>
          <p:spPr>
            <a:xfrm flipH="1">
              <a:off x="9197181" y="762000"/>
              <a:ext cx="342900" cy="1497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FABED7-35CB-F49E-CF96-FD90FDAB448B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10127976" y="768568"/>
              <a:ext cx="364605" cy="143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4B8C85-3F6A-5E17-5F09-80DF74A52EB5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9368631" y="1216572"/>
              <a:ext cx="47625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FDA44C1-7916-4665-AB4B-824A79F48A03}"/>
                </a:ext>
              </a:extLst>
            </p:cNvPr>
            <p:cNvCxnSpPr>
              <a:cxnSpLocks/>
              <a:stCxn id="59" idx="2"/>
              <a:endCxn id="57" idx="0"/>
            </p:cNvCxnSpPr>
            <p:nvPr/>
          </p:nvCxnSpPr>
          <p:spPr>
            <a:xfrm flipH="1">
              <a:off x="9844881" y="1216572"/>
              <a:ext cx="64770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03D8619-DCF8-52FD-7A66-8FB53F2AB9D0}"/>
              </a:ext>
            </a:extLst>
          </p:cNvPr>
          <p:cNvGrpSpPr/>
          <p:nvPr/>
        </p:nvGrpSpPr>
        <p:grpSpPr>
          <a:xfrm>
            <a:off x="11579959" y="2216730"/>
            <a:ext cx="950952" cy="986271"/>
            <a:chOff x="8701881" y="457200"/>
            <a:chExt cx="2286000" cy="119292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8EB7745-422B-5D72-D85A-0AFF79BEECD9}"/>
                </a:ext>
              </a:extLst>
            </p:cNvPr>
            <p:cNvSpPr/>
            <p:nvPr/>
          </p:nvSpPr>
          <p:spPr>
            <a:xfrm>
              <a:off x="8854281" y="457200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L1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704F5EF-7881-FEE9-BD01-768E6F8563D2}"/>
                </a:ext>
              </a:extLst>
            </p:cNvPr>
            <p:cNvSpPr/>
            <p:nvPr/>
          </p:nvSpPr>
          <p:spPr>
            <a:xfrm>
              <a:off x="8854281" y="1345324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L4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DB584B-A2B2-F11C-515C-E13A2EDFA2AF}"/>
                </a:ext>
              </a:extLst>
            </p:cNvPr>
            <p:cNvSpPr/>
            <p:nvPr/>
          </p:nvSpPr>
          <p:spPr>
            <a:xfrm>
              <a:off x="87018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F6F6AF4-20B7-E809-85A6-04EC39E7DCF9}"/>
                </a:ext>
              </a:extLst>
            </p:cNvPr>
            <p:cNvSpPr/>
            <p:nvPr/>
          </p:nvSpPr>
          <p:spPr>
            <a:xfrm>
              <a:off x="99972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L3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57A1123-AA58-1FB9-2D1A-B5213DCC4A3F}"/>
                </a:ext>
              </a:extLst>
            </p:cNvPr>
            <p:cNvCxnSpPr>
              <a:endCxn id="68" idx="0"/>
            </p:cNvCxnSpPr>
            <p:nvPr/>
          </p:nvCxnSpPr>
          <p:spPr>
            <a:xfrm flipH="1">
              <a:off x="9197181" y="762000"/>
              <a:ext cx="342900" cy="1497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27BD6F6-2CD5-DB77-FFE0-08C8986524AF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10127976" y="768568"/>
              <a:ext cx="364605" cy="143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4970EAF-3B21-E247-3CB5-4C2FD21AF8BE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>
              <a:off x="9368631" y="1216572"/>
              <a:ext cx="47625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64DE46C-E3E6-9C48-47D0-D5E3D2BB567D}"/>
                </a:ext>
              </a:extLst>
            </p:cNvPr>
            <p:cNvCxnSpPr>
              <a:cxnSpLocks/>
              <a:stCxn id="69" idx="2"/>
              <a:endCxn id="67" idx="0"/>
            </p:cNvCxnSpPr>
            <p:nvPr/>
          </p:nvCxnSpPr>
          <p:spPr>
            <a:xfrm flipH="1">
              <a:off x="9844881" y="1216572"/>
              <a:ext cx="64770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1DB3FDA-34DE-5B40-4B71-70B5B2043C56}"/>
              </a:ext>
            </a:extLst>
          </p:cNvPr>
          <p:cNvGrpSpPr/>
          <p:nvPr/>
        </p:nvGrpSpPr>
        <p:grpSpPr>
          <a:xfrm>
            <a:off x="10172367" y="5249667"/>
            <a:ext cx="1459118" cy="1513853"/>
            <a:chOff x="8701881" y="457200"/>
            <a:chExt cx="2286000" cy="123722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A1C1164-C010-EBBE-898C-7576CE438CF4}"/>
                </a:ext>
              </a:extLst>
            </p:cNvPr>
            <p:cNvSpPr/>
            <p:nvPr/>
          </p:nvSpPr>
          <p:spPr>
            <a:xfrm>
              <a:off x="8854281" y="457200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L1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F5D04AF-E9D9-2CC4-0955-E2FC7C2C13DE}"/>
                </a:ext>
              </a:extLst>
            </p:cNvPr>
            <p:cNvSpPr/>
            <p:nvPr/>
          </p:nvSpPr>
          <p:spPr>
            <a:xfrm>
              <a:off x="8854282" y="1389625"/>
              <a:ext cx="19812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D49AE5-BE7D-294B-C9D0-A085A91EAFAB}"/>
                </a:ext>
              </a:extLst>
            </p:cNvPr>
            <p:cNvSpPr/>
            <p:nvPr/>
          </p:nvSpPr>
          <p:spPr>
            <a:xfrm>
              <a:off x="87018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777BCEC-0C1A-84AC-7ADC-A02FC164F1DE}"/>
                </a:ext>
              </a:extLst>
            </p:cNvPr>
            <p:cNvSpPr/>
            <p:nvPr/>
          </p:nvSpPr>
          <p:spPr>
            <a:xfrm>
              <a:off x="9997281" y="911772"/>
              <a:ext cx="990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L3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3E8267C-5B19-12F0-D246-FB2B60B9B21A}"/>
                </a:ext>
              </a:extLst>
            </p:cNvPr>
            <p:cNvCxnSpPr>
              <a:endCxn id="77" idx="0"/>
            </p:cNvCxnSpPr>
            <p:nvPr/>
          </p:nvCxnSpPr>
          <p:spPr>
            <a:xfrm flipH="1">
              <a:off x="9197181" y="762000"/>
              <a:ext cx="342900" cy="1497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26E003-EF30-5BD3-6A61-F40464567A3B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>
              <a:off x="10127976" y="768568"/>
              <a:ext cx="364605" cy="143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BBFBAC3-EB48-0B9A-4F27-7DF1335D5183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9368631" y="1260873"/>
              <a:ext cx="476250" cy="128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AF0E229-737B-E5B7-F07A-DD583D5F8246}"/>
                </a:ext>
              </a:extLst>
            </p:cNvPr>
            <p:cNvCxnSpPr>
              <a:cxnSpLocks/>
              <a:stCxn id="78" idx="2"/>
              <a:endCxn id="76" idx="0"/>
            </p:cNvCxnSpPr>
            <p:nvPr/>
          </p:nvCxnSpPr>
          <p:spPr>
            <a:xfrm flipH="1">
              <a:off x="9844883" y="1216572"/>
              <a:ext cx="647699" cy="173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713784BB-4A42-86E3-373A-423F8B1CC349}"/>
              </a:ext>
            </a:extLst>
          </p:cNvPr>
          <p:cNvSpPr txBox="1"/>
          <p:nvPr/>
        </p:nvSpPr>
        <p:spPr>
          <a:xfrm>
            <a:off x="9366515" y="3387750"/>
            <a:ext cx="120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9099">
              <a:spcBef>
                <a:spcPct val="20000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worker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E2F5D3D-7DB9-EC7D-B4BB-2DC9246330DA}"/>
              </a:ext>
            </a:extLst>
          </p:cNvPr>
          <p:cNvSpPr txBox="1"/>
          <p:nvPr/>
        </p:nvSpPr>
        <p:spPr>
          <a:xfrm>
            <a:off x="11456303" y="3377854"/>
            <a:ext cx="120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9099">
              <a:spcBef>
                <a:spcPct val="20000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worker 2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AEDB7E8-F196-A61D-184E-73F341C0FE5D}"/>
              </a:ext>
            </a:extLst>
          </p:cNvPr>
          <p:cNvCxnSpPr>
            <a:cxnSpLocks/>
            <a:stCxn id="90" idx="3"/>
            <a:endCxn id="89" idx="1"/>
          </p:cNvCxnSpPr>
          <p:nvPr/>
        </p:nvCxnSpPr>
        <p:spPr>
          <a:xfrm>
            <a:off x="10574493" y="2713784"/>
            <a:ext cx="881810" cy="159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EFD02BB-5D2E-7701-CD87-15F021FFD0AD}"/>
              </a:ext>
            </a:extLst>
          </p:cNvPr>
          <p:cNvSpPr txBox="1"/>
          <p:nvPr/>
        </p:nvSpPr>
        <p:spPr>
          <a:xfrm>
            <a:off x="472281" y="6943965"/>
            <a:ext cx="11658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" panose="02020603050405020304" pitchFamily="18" charset="0"/>
                <a:cs typeface="Times" panose="02020603050405020304" pitchFamily="18" charset="0"/>
              </a:rPr>
              <a:t>Abadi, Martín, et al. "TensorFlow: a system for Large-Scale machine learning." 12th USENIX Symposium on Operating Systems Design and Implementation (OSDI 16). 2016.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BF1911-9F47-D2CC-A7E3-8E3E9CD12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363" y="4061298"/>
            <a:ext cx="3481118" cy="14204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3824B1-2BFC-1437-443C-67903EE40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490" y="4066258"/>
            <a:ext cx="3212870" cy="1426588"/>
          </a:xfrm>
          <a:prstGeom prst="rect">
            <a:avLst/>
          </a:prstGeom>
        </p:spPr>
      </p:pic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781C55BE-9E04-C898-805D-230864E62962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44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07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383F-A550-5895-1E92-CEF21B81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9DD6B-67A7-FD03-DE1B-653C4511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81" y="2140373"/>
            <a:ext cx="8915400" cy="4551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Built by Google</a:t>
            </a:r>
          </a:p>
          <a:p>
            <a:pPr marL="0" indent="0">
              <a:buNone/>
            </a:pPr>
            <a:r>
              <a:rPr lang="en-US" sz="2400" dirty="0"/>
              <a:t>Framework for large-scale training and inference</a:t>
            </a:r>
          </a:p>
          <a:p>
            <a:pPr marL="0" indent="0">
              <a:buNone/>
            </a:pPr>
            <a:r>
              <a:rPr lang="en-US" sz="2400" dirty="0"/>
              <a:t>Hides details of distribution </a:t>
            </a:r>
          </a:p>
          <a:p>
            <a:pPr marL="0" indent="0">
              <a:buNone/>
            </a:pPr>
            <a:r>
              <a:rPr lang="en-US" sz="2400" dirty="0"/>
              <a:t>Uses dataflow graphs to represent computation, shared state, and operations that mutate state</a:t>
            </a:r>
          </a:p>
          <a:p>
            <a:pPr marL="0" indent="0">
              <a:buNone/>
            </a:pPr>
            <a:r>
              <a:rPr lang="en-US" sz="2400" dirty="0"/>
              <a:t>Dataflow captures structure of computation in ML</a:t>
            </a:r>
          </a:p>
          <a:p>
            <a:pPr marL="0" indent="0">
              <a:buNone/>
            </a:pPr>
            <a:r>
              <a:rPr lang="en-US" sz="2400" dirty="0"/>
              <a:t>Extensible, runtime contains over 200 standard operations</a:t>
            </a:r>
          </a:p>
          <a:p>
            <a:pPr marL="0" indent="0">
              <a:buNone/>
            </a:pPr>
            <a:r>
              <a:rPr lang="en-US" sz="2400" dirty="0"/>
              <a:t>Support for CPUs, GPUs, and TPUs (Tensor Processing Units)</a:t>
            </a:r>
          </a:p>
          <a:p>
            <a:pPr marL="0" indent="0">
              <a:buNone/>
            </a:pPr>
            <a:r>
              <a:rPr lang="en-US" sz="2400" dirty="0"/>
              <a:t>Different communication protocols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5A50-F125-0A5C-32AC-A15B85F0EE97}"/>
              </a:ext>
            </a:extLst>
          </p:cNvPr>
          <p:cNvSpPr txBox="1"/>
          <p:nvPr/>
        </p:nvSpPr>
        <p:spPr>
          <a:xfrm>
            <a:off x="472281" y="6943965"/>
            <a:ext cx="11658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" panose="02020603050405020304" pitchFamily="18" charset="0"/>
                <a:cs typeface="Times" panose="02020603050405020304" pitchFamily="18" charset="0"/>
              </a:rPr>
              <a:t>Abadi, Martín, et al. "TensorFlow: a system for Large-Scale machine learning." 12th USENIX Symposium on Operating Systems Design and Implementation (OSDI 16). 2016.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AADE64-ED92-19BE-6C29-60DD11ED7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881" y="2514600"/>
            <a:ext cx="3733800" cy="3133725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A61CB7D-1C6D-77DA-F279-95527E3914ED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45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6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63F9-4950-AFD7-BD07-65467A71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classifier using TensorFlow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BBFE-15F7-213E-FB16-5A63E2AC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09" y="1828800"/>
            <a:ext cx="10872074" cy="53272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1. Construct a graph representing the model.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tf.placeholder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(tf.float32, [BATCH_SIZE, 784]) # Placeholder for input.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tf.placeholder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(tf.float32, [BATCH_SIZE, 10]) # Placeholder for labels.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W_1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tf.random_uniform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([784, 100])) # 784x100 weight matrix.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b_1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tf.zeros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([100])) # 100-element bias vector.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layer_1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tf.nn.relu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tf.matmul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(x, W_1) + b_2) # Output of hidden layer.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W_2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tf.random_uniform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([100, 10])) # 100x10 weight matrix.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b_2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tf.Variable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tf.zeros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([10])) # 10-element bias vector.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layer_2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tf.matmul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(layer_1, W_2) + b_2 # Output of linear layer.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2. Add nodes that represent the optimization algorithm.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loss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tf.nn.softmax_cross_entropy_with_logits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(layer_2, y)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train_op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tf.train.AdagradOptimizer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(0.01).minimize(loss)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3. Execute the graph on batches of input data.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tf.Session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# Connect to the TF runtime. </a:t>
            </a:r>
          </a:p>
          <a:p>
            <a:pPr marL="56828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sess.run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tf.initialize_all_variables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 # Randomly initialize weights. </a:t>
            </a:r>
          </a:p>
          <a:p>
            <a:pPr marL="5682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step in range(NUM_STEPS): # Train iteratively for NUM_STEPS. </a:t>
            </a:r>
          </a:p>
          <a:p>
            <a:pPr marL="5682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... # Load one batch of input data. </a:t>
            </a:r>
          </a:p>
          <a:p>
            <a:pPr marL="5682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sess.run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train_op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{x: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y: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}) # Perform one training step.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6967C-C099-94B7-C57A-E9B01B4C1CB2}"/>
              </a:ext>
            </a:extLst>
          </p:cNvPr>
          <p:cNvSpPr txBox="1"/>
          <p:nvPr/>
        </p:nvSpPr>
        <p:spPr>
          <a:xfrm>
            <a:off x="472281" y="6943965"/>
            <a:ext cx="11658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" panose="02020603050405020304" pitchFamily="18" charset="0"/>
                <a:cs typeface="Times" panose="02020603050405020304" pitchFamily="18" charset="0"/>
              </a:rPr>
              <a:t>Abadi, Martín, et al. "TensorFlow: a system for Large-Scale machine learning." 12th USENIX symposium on operating systems design and implementation (OSDI 16). 2016.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53AD15-B4BE-08C3-A49A-32B625338321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46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1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E913-63F8-7FEF-39B3-DA6D79BC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281C-A6C8-B291-8ED5-CDAB94C62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07" y="2140373"/>
            <a:ext cx="11710273" cy="4881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Another popular ML framework originally developed by Meta</a:t>
            </a:r>
          </a:p>
          <a:p>
            <a:pPr marL="0" indent="0">
              <a:buNone/>
            </a:pPr>
            <a:r>
              <a:rPr lang="en-US" dirty="0"/>
              <a:t>Tesla Autopilot, Uber's Pyro, Hugging Face's Transformers</a:t>
            </a:r>
          </a:p>
          <a:p>
            <a:pPr marL="0" indent="0">
              <a:buNone/>
            </a:pPr>
            <a:r>
              <a:rPr lang="en-US" dirty="0"/>
              <a:t>Dynamic computation graphs</a:t>
            </a:r>
          </a:p>
          <a:p>
            <a:pPr marL="0" indent="0">
              <a:buNone/>
            </a:pPr>
            <a:r>
              <a:rPr lang="en-US" dirty="0"/>
              <a:t>Automatic computation of gradients</a:t>
            </a:r>
          </a:p>
          <a:p>
            <a:pPr marL="0" indent="0">
              <a:buNone/>
            </a:pPr>
            <a:r>
              <a:rPr lang="en-US" dirty="0"/>
              <a:t>Implements many algorithms and components</a:t>
            </a:r>
          </a:p>
          <a:p>
            <a:pPr marL="0" indent="0">
              <a:buNone/>
            </a:pPr>
            <a:r>
              <a:rPr lang="en-US" dirty="0"/>
              <a:t>Domain-specific – </a:t>
            </a:r>
            <a:r>
              <a:rPr lang="en-US" dirty="0" err="1"/>
              <a:t>TorchText</a:t>
            </a:r>
            <a:r>
              <a:rPr lang="en-US" dirty="0"/>
              <a:t>, </a:t>
            </a:r>
            <a:r>
              <a:rPr lang="en-US" dirty="0" err="1"/>
              <a:t>TorchVision</a:t>
            </a:r>
            <a:r>
              <a:rPr lang="en-US" dirty="0"/>
              <a:t>, and </a:t>
            </a:r>
            <a:r>
              <a:rPr lang="en-US" dirty="0" err="1"/>
              <a:t>TorchAudio</a:t>
            </a:r>
            <a:r>
              <a:rPr lang="en-US" dirty="0"/>
              <a:t> – include datasets</a:t>
            </a:r>
          </a:p>
          <a:p>
            <a:pPr marL="0" indent="0">
              <a:buNone/>
            </a:pPr>
            <a:r>
              <a:rPr lang="en-US" dirty="0"/>
              <a:t>Tensors – n-dimensional arrays </a:t>
            </a:r>
          </a:p>
          <a:p>
            <a:pPr marL="0" indent="0">
              <a:buNone/>
            </a:pPr>
            <a:r>
              <a:rPr lang="en-US" dirty="0"/>
              <a:t>Module – define what makes up the model and a forward member function. </a:t>
            </a:r>
          </a:p>
          <a:p>
            <a:pPr marL="0" indent="0">
              <a:buNone/>
            </a:pPr>
            <a:r>
              <a:rPr lang="en-US" dirty="0"/>
              <a:t>E.g., Linear Module </a:t>
            </a:r>
          </a:p>
          <a:p>
            <a:pPr marL="568280" lvl="1" indent="0">
              <a:buNone/>
            </a:pPr>
            <a:r>
              <a:rPr lang="en-US" dirty="0"/>
              <a:t>weight and bias as parameters</a:t>
            </a:r>
          </a:p>
          <a:p>
            <a:pPr marL="568280" lvl="1" indent="0">
              <a:buNone/>
            </a:pPr>
            <a:r>
              <a:rPr lang="en-US" dirty="0"/>
              <a:t>forward function generates output as input * weight + bias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BF4E3F9-8C26-B74F-A255-93E14DF58933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47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18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9A09-E467-48F4-5CF6-40E25B1D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</a:t>
            </a:r>
            <a:r>
              <a:rPr lang="en-US" dirty="0" err="1"/>
              <a:t>DistributedDataParallel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C547-B2B3-71D9-F987-3577F1AF6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81" y="2209800"/>
            <a:ext cx="11634073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dist.init_process_group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rank=rank,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world_size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world_size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# create default process group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model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nn.Linear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(10, 10).to(rank) # create local model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ddp_model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DDP(model,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device_ids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=[rank]) # construct DDP model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define loss function and optimizer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loss_fn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nn.MSELoss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optimizer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optim.SGD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ddp_model.parameters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=0.001)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forward pass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outputs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ddp_model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torch.randn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(20, 10).to(rank))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labels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torch.randn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(20, 10).to(rank)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backward pass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loss_fn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(outputs, labels).backward()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update parameters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optimizer.step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E16B01C-196E-85A6-631C-CF5C9357E0C9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48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23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CB0C-93BA-6C7B-1C38-B084F741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4A423-6557-5CD8-15C2-06888994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07" y="2140373"/>
            <a:ext cx="11100673" cy="4551680"/>
          </a:xfrm>
        </p:spPr>
        <p:txBody>
          <a:bodyPr/>
          <a:lstStyle/>
          <a:p>
            <a:r>
              <a:rPr lang="en-US" dirty="0"/>
              <a:t>ML framework from Google</a:t>
            </a:r>
          </a:p>
          <a:p>
            <a:r>
              <a:rPr lang="en-US" dirty="0"/>
              <a:t>Provides a familiar NumPy-style API</a:t>
            </a:r>
          </a:p>
          <a:p>
            <a:r>
              <a:rPr lang="en-US" dirty="0"/>
              <a:t>Multiple backends, including CPU, GPU, &amp; TPU</a:t>
            </a:r>
          </a:p>
          <a:p>
            <a:pPr marL="487097" lvl="1" indent="-487097"/>
            <a:r>
              <a:rPr lang="en-US" dirty="0"/>
              <a:t>grad: automatic differentiation</a:t>
            </a:r>
          </a:p>
          <a:p>
            <a:pPr marL="487097" lvl="1" indent="-487097"/>
            <a:r>
              <a:rPr lang="en-US" dirty="0" err="1"/>
              <a:t>jit</a:t>
            </a:r>
            <a:r>
              <a:rPr lang="en-US" dirty="0"/>
              <a:t>: compilation</a:t>
            </a:r>
          </a:p>
          <a:p>
            <a:pPr marL="487097" lvl="1" indent="-487097"/>
            <a:r>
              <a:rPr lang="en-US" dirty="0" err="1"/>
              <a:t>vmap</a:t>
            </a:r>
            <a:r>
              <a:rPr lang="en-US" dirty="0"/>
              <a:t>: auto-vectorization</a:t>
            </a:r>
          </a:p>
          <a:p>
            <a:pPr marL="487097" lvl="1" indent="-487097"/>
            <a:r>
              <a:rPr lang="en-US" dirty="0" err="1"/>
              <a:t>pmap</a:t>
            </a:r>
            <a:r>
              <a:rPr lang="en-US" dirty="0"/>
              <a:t>:  automatic parallelization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9AF00C0-89E3-EED3-AE3A-F5A489C5CF65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49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1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of these is NOT a stream processing job?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0795874" cy="517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Uber</a:t>
            </a:r>
            <a:endParaRPr lang="en-US" dirty="0"/>
          </a:p>
          <a:p>
            <a:pPr marL="649463" lvl="1" indent="0">
              <a:buNone/>
            </a:pPr>
            <a:r>
              <a:rPr lang="en-US" dirty="0"/>
              <a:t>Calculating surge prices</a:t>
            </a:r>
          </a:p>
          <a:p>
            <a:pPr marL="0" indent="0">
              <a:buNone/>
            </a:pPr>
            <a:r>
              <a:rPr lang="en-US" dirty="0"/>
              <a:t>B) LinkedIn</a:t>
            </a:r>
          </a:p>
          <a:p>
            <a:pPr marL="649463" lvl="1" indent="0">
              <a:buNone/>
            </a:pPr>
            <a:r>
              <a:rPr lang="en-US" dirty="0"/>
              <a:t>Aggregating updates into one email</a:t>
            </a:r>
          </a:p>
          <a:p>
            <a:pPr marL="0" indent="0">
              <a:buNone/>
            </a:pPr>
            <a:r>
              <a:rPr lang="en-US" dirty="0"/>
              <a:t>C) Netflix</a:t>
            </a:r>
          </a:p>
          <a:p>
            <a:pPr marL="649463" lvl="1" indent="0">
              <a:buNone/>
            </a:pPr>
            <a:r>
              <a:rPr lang="en-US" dirty="0"/>
              <a:t>Understanding user behavior to improve personalization</a:t>
            </a:r>
          </a:p>
          <a:p>
            <a:pPr marL="0" indent="0">
              <a:buNone/>
            </a:pPr>
            <a:r>
              <a:rPr lang="en-US" dirty="0"/>
              <a:t>D) </a:t>
            </a:r>
            <a:r>
              <a:rPr lang="en-US" dirty="0" err="1"/>
              <a:t>TripAdvisor</a:t>
            </a:r>
            <a:endParaRPr lang="en-US" dirty="0"/>
          </a:p>
          <a:p>
            <a:pPr marL="649463" lvl="1" indent="0">
              <a:buNone/>
            </a:pPr>
            <a:r>
              <a:rPr lang="en-US" dirty="0"/>
              <a:t>Calculating earnings per day &amp; fraud detection</a:t>
            </a:r>
          </a:p>
          <a:p>
            <a:pPr marL="0" indent="0">
              <a:buNone/>
            </a:pPr>
            <a:r>
              <a:rPr lang="en-US" dirty="0"/>
              <a:t>E) None of them are stream processing</a:t>
            </a:r>
          </a:p>
          <a:p>
            <a:pPr marL="0" indent="0">
              <a:buNone/>
            </a:pPr>
            <a:r>
              <a:rPr lang="en-US" b="1" dirty="0"/>
              <a:t>F)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/>
              <a:t>ALL</a:t>
            </a:r>
            <a:r>
              <a:rPr lang="en-US" b="1" dirty="0">
                <a:sym typeface="Wingdings"/>
              </a:rPr>
              <a:t> of them</a:t>
            </a:r>
            <a:r>
              <a:rPr lang="en-US" b="1" dirty="0"/>
              <a:t> are stream processing jobs!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7081" y="2743200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=YUBPimFvcN4]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728" y="3700046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[http://</a:t>
            </a:r>
            <a:r>
              <a:rPr lang="en-US" sz="1600" dirty="0" err="1"/>
              <a:t>www.vldb.org</a:t>
            </a:r>
            <a:r>
              <a:rPr lang="en-US" sz="1600" dirty="0"/>
              <a:t>/</a:t>
            </a:r>
            <a:r>
              <a:rPr lang="en-US" sz="1600" dirty="0" err="1"/>
              <a:t>pvldb</a:t>
            </a:r>
            <a:r>
              <a:rPr lang="en-US" sz="1600" dirty="0"/>
              <a:t>/vol10/p1634-noghabi.pdf]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7080" y="4859922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=p8qSWE_nAAE]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8881" y="56050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=KQ5OnL2hMBY]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D9E7D95-2BB5-7404-5D3E-9AF24B4B346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F393-D3A2-1BF7-35B6-0A6B2625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94D51-642A-49B5-866E-F83D3BE9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1298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Distributed ML</a:t>
            </a:r>
          </a:p>
          <a:p>
            <a:pPr marL="568280" lvl="1" indent="0"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assumes homogenous data across workers</a:t>
            </a:r>
          </a:p>
          <a:p>
            <a:pPr marL="568280" lvl="1" indent="0">
              <a:buNone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1298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Federated Machine Learning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568280" lvl="1" indent="0">
              <a:buNone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allows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heterogeneous data across workers</a:t>
            </a:r>
          </a:p>
          <a:p>
            <a:pPr marL="568280" lvl="1" indent="0"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workers may be datacenters or mobile devices</a:t>
            </a:r>
          </a:p>
          <a:p>
            <a:pPr marL="568280" lvl="1" indent="0"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failures, possibly privacy issues. </a:t>
            </a:r>
          </a:p>
          <a:p>
            <a:pPr marL="568280" lvl="1" indent="0"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E.g., Google’s Federated learning to predict keystrokes from mobile devices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4AA56EE-6CD7-D101-2424-CEFC234E20CD}"/>
              </a:ext>
            </a:extLst>
          </p:cNvPr>
          <p:cNvSpPr txBox="1">
            <a:spLocks/>
          </p:cNvSpPr>
          <p:nvPr/>
        </p:nvSpPr>
        <p:spPr>
          <a:xfrm>
            <a:off x="12551357" y="6925733"/>
            <a:ext cx="432805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463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892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8389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7852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7315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96777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46240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704" algn="l" defTabSz="129892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8F1BEBC-633C-FF42-B9F8-085A82D64667}" type="slidenum">
              <a:rPr lang="en-US" sz="1600" smtClean="0">
                <a:latin typeface="Times" panose="02020603050405020304" pitchFamily="18" charset="0"/>
                <a:cs typeface="Times" panose="02020603050405020304" pitchFamily="18" charset="0"/>
              </a:rPr>
              <a:pPr algn="ctr">
                <a:defRPr/>
              </a:pPr>
              <a:t>50</a:t>
            </a:fld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57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5B23-E74D-CE07-AE39-83566C73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Lecture, and one more video to watch!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4005-B17A-60CA-0B61-EAFAFF83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07" y="2140373"/>
            <a:ext cx="11786473" cy="45516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Emerging topics in Distributed Computing</a:t>
            </a:r>
          </a:p>
          <a:p>
            <a:r>
              <a:rPr lang="en-US" dirty="0"/>
              <a:t>Stream Processing (in syllabus)</a:t>
            </a:r>
          </a:p>
          <a:p>
            <a:r>
              <a:rPr lang="en-US" dirty="0"/>
              <a:t>Graph Processing (in syllabus)</a:t>
            </a:r>
          </a:p>
          <a:p>
            <a:r>
              <a:rPr lang="en-US" dirty="0"/>
              <a:t>Machine Learning (in syllabus)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Additional Video on Course website (In Syllabus, NOT optional): Spark</a:t>
            </a:r>
          </a:p>
        </p:txBody>
      </p:sp>
    </p:spTree>
    <p:extLst>
      <p:ext uri="{BB962C8B-B14F-4D97-AF65-F5344CB8AC3E}">
        <p14:creationId xmlns:p14="http://schemas.microsoft.com/office/powerpoint/2010/main" val="53717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Apache Project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"/>
                <a:hlinkClick r:id="rId3"/>
              </a:rPr>
              <a:t>http://storm.apache.org/</a:t>
            </a:r>
            <a:r>
              <a:rPr lang="en-US" altLang="en-US" sz="2800" dirty="0">
                <a:solidFill>
                  <a:srgbClr val="0000FF"/>
                </a:solidFill>
                <a:latin typeface="Times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Highly active JVM project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Multiple languages supported via API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Python, Ruby,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r>
              <a:rPr lang="en-US" altLang="en-US" sz="2800" dirty="0">
                <a:latin typeface="Times"/>
              </a:rPr>
              <a:t>Used by over 30 companies including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Twitter: For personalization, search</a:t>
            </a:r>
          </a:p>
          <a:p>
            <a:pPr lvl="1">
              <a:defRPr/>
            </a:pPr>
            <a:r>
              <a:rPr lang="en-US" altLang="en-US" sz="2800" dirty="0" err="1">
                <a:latin typeface="Times"/>
              </a:rPr>
              <a:t>Flipboard</a:t>
            </a:r>
            <a:r>
              <a:rPr lang="en-US" altLang="en-US" sz="2800" dirty="0">
                <a:latin typeface="Times"/>
              </a:rPr>
              <a:t>: For generating custom feeds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Weather Channel, WebMD, etc.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Enter Storm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C6C7A-5C40-FB37-F6B6-3F6D579A5C45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7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Tuples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Spouts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Bolts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Topologies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Components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E490D-D476-2927-400F-6B49139613D6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4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An ordered list of elements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&lt;tweeter, tweet&gt;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&lt;URL, clicker-IP, date, time&gt;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4/4, 10:35:40&gt;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4/4, 10:35:42&gt;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Tuple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7651" name="Rounded Rectangle 18"/>
          <p:cNvSpPr>
            <a:spLocks noChangeArrowheads="1"/>
          </p:cNvSpPr>
          <p:nvPr/>
        </p:nvSpPr>
        <p:spPr bwMode="auto">
          <a:xfrm>
            <a:off x="8811649" y="2327769"/>
            <a:ext cx="1190215" cy="54186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lIns="129909" tIns="64954" rIns="129909" bIns="64954"/>
          <a:lstStyle/>
          <a:p>
            <a:pPr algn="ctr" eaLnBrk="0" hangingPunct="0">
              <a:lnSpc>
                <a:spcPct val="90000"/>
              </a:lnSpc>
            </a:pPr>
            <a:r>
              <a:rPr lang="en-US"/>
              <a:t>Tuple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6B2DB-FD80-D51F-184E-863CFF3A5CC8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5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Sequence of tuples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Potentially unbounded in number of tuples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Social network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&lt;“Rolling Stones”, “Hey! Here’s my old song that’s still a super-hit!”&gt;,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Website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4/4, 10:35:40&gt;,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4/4, 10:35:42&gt;,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8547907" y="2323254"/>
            <a:ext cx="4436256" cy="792479"/>
            <a:chOff x="6019800" y="1634260"/>
            <a:chExt cx="3124200" cy="556490"/>
          </a:xfrm>
        </p:grpSpPr>
        <p:sp>
          <p:nvSpPr>
            <p:cNvPr id="29700" name="Rounded Rectangle 18"/>
            <p:cNvSpPr>
              <a:spLocks noChangeArrowheads="1"/>
            </p:cNvSpPr>
            <p:nvPr/>
          </p:nvSpPr>
          <p:spPr bwMode="auto">
            <a:xfrm>
              <a:off x="6205902" y="163680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1" name="Rounded Rectangle 18"/>
            <p:cNvSpPr>
              <a:spLocks noChangeArrowheads="1"/>
            </p:cNvSpPr>
            <p:nvPr/>
          </p:nvSpPr>
          <p:spPr bwMode="auto">
            <a:xfrm>
              <a:off x="71628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2" name="Rounded Rectangle 18"/>
            <p:cNvSpPr>
              <a:spLocks noChangeArrowheads="1"/>
            </p:cNvSpPr>
            <p:nvPr/>
          </p:nvSpPr>
          <p:spPr bwMode="auto">
            <a:xfrm>
              <a:off x="80772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cxnSp>
          <p:nvCxnSpPr>
            <p:cNvPr id="29703" name="Straight Arrow Connector 3"/>
            <p:cNvCxnSpPr>
              <a:cxnSpLocks noChangeShapeType="1"/>
            </p:cNvCxnSpPr>
            <p:nvPr/>
          </p:nvCxnSpPr>
          <p:spPr bwMode="auto">
            <a:xfrm>
              <a:off x="6019800" y="2190750"/>
              <a:ext cx="312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13753-4E64-FAA7-1244-637A20C63894}"/>
              </a:ext>
            </a:extLst>
          </p:cNvPr>
          <p:cNvSpPr txBox="1">
            <a:spLocks/>
          </p:cNvSpPr>
          <p:nvPr/>
        </p:nvSpPr>
        <p:spPr>
          <a:xfrm>
            <a:off x="11749881" y="6584952"/>
            <a:ext cx="5850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F8EBF-B98F-E04E-82EC-984B70870C6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16415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3984</Words>
  <Application>Microsoft Office PowerPoint</Application>
  <PresentationFormat>Custom</PresentationFormat>
  <Paragraphs>612</Paragraphs>
  <Slides>51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ＭＳ Ｐゴシック</vt:lpstr>
      <vt:lpstr>Arial</vt:lpstr>
      <vt:lpstr>Calibri</vt:lpstr>
      <vt:lpstr>Corbel</vt:lpstr>
      <vt:lpstr>Courier New</vt:lpstr>
      <vt:lpstr>Times</vt:lpstr>
      <vt:lpstr>Times New Roman</vt:lpstr>
      <vt:lpstr>Whitney-Black</vt:lpstr>
      <vt:lpstr>Whitney-BlackSC</vt:lpstr>
      <vt:lpstr>Wingdings</vt:lpstr>
      <vt:lpstr>HPP-template</vt:lpstr>
      <vt:lpstr>PowerPoint Presentation</vt:lpstr>
      <vt:lpstr>PowerPoint Presentation</vt:lpstr>
      <vt:lpstr>PowerPoint Presentation</vt:lpstr>
      <vt:lpstr>PowerPoint Presentation</vt:lpstr>
      <vt:lpstr>Which one of these is NOT a stream processing job?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Twitter’s Heron System (Optional Additional Slide)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ML: SGD</vt:lpstr>
      <vt:lpstr>Basic Neural Networks</vt:lpstr>
      <vt:lpstr>Basic Neural Networks (2)</vt:lpstr>
      <vt:lpstr>PowerPoint Presentation</vt:lpstr>
      <vt:lpstr>Distributed Machine Learning </vt:lpstr>
      <vt:lpstr>Kinds of Parallelism</vt:lpstr>
      <vt:lpstr>TensorFlow</vt:lpstr>
      <vt:lpstr>Image classifier using TensorFlow API</vt:lpstr>
      <vt:lpstr>PyTorch</vt:lpstr>
      <vt:lpstr>Example with DistributedDataParallel</vt:lpstr>
      <vt:lpstr>Jax</vt:lpstr>
      <vt:lpstr>Other ML</vt:lpstr>
      <vt:lpstr>Summary of this Lecture, and one more video to watch!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Aishwarya Ganesan</cp:lastModifiedBy>
  <cp:revision>504</cp:revision>
  <dcterms:created xsi:type="dcterms:W3CDTF">2012-12-19T21:49:48Z</dcterms:created>
  <dcterms:modified xsi:type="dcterms:W3CDTF">2024-11-09T19:32:37Z</dcterms:modified>
</cp:coreProperties>
</file>