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tags/tag3.xml" ContentType="application/vnd.openxmlformats-officedocument.presentationml.tags+xml"/>
  <Override PartName="/ppt/notesSlides/notesSlide6.xml" ContentType="application/vnd.openxmlformats-officedocument.presentationml.notesSlide+xml"/>
  <Override PartName="/ppt/tags/tag4.xml" ContentType="application/vnd.openxmlformats-officedocument.presentationml.tags+xml"/>
  <Override PartName="/ppt/notesSlides/notesSlide7.xml" ContentType="application/vnd.openxmlformats-officedocument.presentationml.notesSlide+xml"/>
  <Override PartName="/ppt/tags/tag5.xml" ContentType="application/vnd.openxmlformats-officedocument.presentationml.tags+xml"/>
  <Override PartName="/ppt/notesSlides/notesSlide8.xml" ContentType="application/vnd.openxmlformats-officedocument.presentationml.notesSlide+xml"/>
  <Override PartName="/ppt/tags/tag6.xml" ContentType="application/vnd.openxmlformats-officedocument.presentationml.tags+xml"/>
  <Override PartName="/ppt/notesSlides/notesSlide9.xml" ContentType="application/vnd.openxmlformats-officedocument.presentationml.notesSlide+xml"/>
  <Override PartName="/ppt/tags/tag7.xml" ContentType="application/vnd.openxmlformats-officedocument.presentationml.tags+xml"/>
  <Override PartName="/ppt/notesSlides/notesSlide10.xml" ContentType="application/vnd.openxmlformats-officedocument.presentationml.notesSlide+xml"/>
  <Override PartName="/ppt/tags/tag8.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398" r:id="rId2"/>
    <p:sldId id="389" r:id="rId3"/>
    <p:sldId id="402" r:id="rId4"/>
    <p:sldId id="405" r:id="rId5"/>
    <p:sldId id="397" r:id="rId6"/>
    <p:sldId id="377" r:id="rId7"/>
    <p:sldId id="400" r:id="rId8"/>
    <p:sldId id="411" r:id="rId9"/>
    <p:sldId id="376" r:id="rId10"/>
    <p:sldId id="408" r:id="rId11"/>
    <p:sldId id="374" r:id="rId12"/>
    <p:sldId id="375" r:id="rId13"/>
    <p:sldId id="410" r:id="rId14"/>
    <p:sldId id="399" r:id="rId15"/>
  </p:sldIdLst>
  <p:sldSz cx="12984163" cy="6858000"/>
  <p:notesSz cx="6858000" cy="9144000"/>
  <p:defaultTex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409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92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4"/>
    <p:restoredTop sz="75899" autoAdjust="0"/>
  </p:normalViewPr>
  <p:slideViewPr>
    <p:cSldViewPr>
      <p:cViewPr varScale="1">
        <p:scale>
          <a:sx n="63" d="100"/>
          <a:sy n="63" d="100"/>
        </p:scale>
        <p:origin x="1272" y="38"/>
      </p:cViewPr>
      <p:guideLst>
        <p:guide orient="horz" pos="2160"/>
        <p:guide pos="409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52BACFD-77DC-9F42-9CCB-F21BB9A809DD}" type="datetimeFigureOut">
              <a:rPr lang="en-US" smtClean="0"/>
              <a:t>11/19/2024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DFA3BE7-DB81-014F-9A2F-D552AD4E5BC7}" type="slidenum">
              <a:rPr lang="en-US" smtClean="0"/>
              <a:t>‹#›</a:t>
            </a:fld>
            <a:endParaRPr lang="en-US"/>
          </a:p>
        </p:txBody>
      </p:sp>
    </p:spTree>
    <p:extLst>
      <p:ext uri="{BB962C8B-B14F-4D97-AF65-F5344CB8AC3E}">
        <p14:creationId xmlns:p14="http://schemas.microsoft.com/office/powerpoint/2010/main" val="15388803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1F443E-0F79-A241-AF3A-49CA404541F0}" type="datetimeFigureOut">
              <a:rPr lang="en-US" smtClean="0"/>
              <a:t>11/19/2024</a:t>
            </a:fld>
            <a:endParaRPr lang="en-US"/>
          </a:p>
        </p:txBody>
      </p:sp>
      <p:sp>
        <p:nvSpPr>
          <p:cNvPr id="4" name="Slide Image Placeholder 3"/>
          <p:cNvSpPr>
            <a:spLocks noGrp="1" noRot="1" noChangeAspect="1"/>
          </p:cNvSpPr>
          <p:nvPr>
            <p:ph type="sldImg" idx="2"/>
          </p:nvPr>
        </p:nvSpPr>
        <p:spPr>
          <a:xfrm>
            <a:off x="184150" y="685800"/>
            <a:ext cx="64897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9C5403-D6CF-9147-BC21-EBC85D004347}" type="slidenum">
              <a:rPr lang="en-US" smtClean="0"/>
              <a:t>‹#›</a:t>
            </a:fld>
            <a:endParaRPr lang="en-US"/>
          </a:p>
        </p:txBody>
      </p:sp>
    </p:spTree>
    <p:extLst>
      <p:ext uri="{BB962C8B-B14F-4D97-AF65-F5344CB8AC3E}">
        <p14:creationId xmlns:p14="http://schemas.microsoft.com/office/powerpoint/2010/main" val="3709448215"/>
      </p:ext>
    </p:extLst>
  </p:cSld>
  <p:clrMap bg1="lt1" tx1="dk1" bg2="lt2" tx2="dk2" accent1="accent1" accent2="accent2" accent3="accent3" accent4="accent4" accent5="accent5" accent6="accent6" hlink="hlink" folHlink="folHlink"/>
  <p:hf hdr="0" ftr="0" dt="0"/>
  <p:notesStyle>
    <a:lvl1pPr marL="0" algn="l" defTabSz="634914" rtl="0" eaLnBrk="1" latinLnBrk="0" hangingPunct="1">
      <a:defRPr sz="1700" kern="1200">
        <a:solidFill>
          <a:schemeClr val="tx1"/>
        </a:solidFill>
        <a:latin typeface="+mn-lt"/>
        <a:ea typeface="+mn-ea"/>
        <a:cs typeface="+mn-cs"/>
      </a:defRPr>
    </a:lvl1pPr>
    <a:lvl2pPr marL="634914" algn="l" defTabSz="634914" rtl="0" eaLnBrk="1" latinLnBrk="0" hangingPunct="1">
      <a:defRPr sz="1700" kern="1200">
        <a:solidFill>
          <a:schemeClr val="tx1"/>
        </a:solidFill>
        <a:latin typeface="+mn-lt"/>
        <a:ea typeface="+mn-ea"/>
        <a:cs typeface="+mn-cs"/>
      </a:defRPr>
    </a:lvl2pPr>
    <a:lvl3pPr marL="1269827" algn="l" defTabSz="634914" rtl="0" eaLnBrk="1" latinLnBrk="0" hangingPunct="1">
      <a:defRPr sz="1700" kern="1200">
        <a:solidFill>
          <a:schemeClr val="tx1"/>
        </a:solidFill>
        <a:latin typeface="+mn-lt"/>
        <a:ea typeface="+mn-ea"/>
        <a:cs typeface="+mn-cs"/>
      </a:defRPr>
    </a:lvl3pPr>
    <a:lvl4pPr marL="1904741" algn="l" defTabSz="634914" rtl="0" eaLnBrk="1" latinLnBrk="0" hangingPunct="1">
      <a:defRPr sz="1700" kern="1200">
        <a:solidFill>
          <a:schemeClr val="tx1"/>
        </a:solidFill>
        <a:latin typeface="+mn-lt"/>
        <a:ea typeface="+mn-ea"/>
        <a:cs typeface="+mn-cs"/>
      </a:defRPr>
    </a:lvl4pPr>
    <a:lvl5pPr marL="2539655" algn="l" defTabSz="634914" rtl="0" eaLnBrk="1" latinLnBrk="0" hangingPunct="1">
      <a:defRPr sz="1700" kern="1200">
        <a:solidFill>
          <a:schemeClr val="tx1"/>
        </a:solidFill>
        <a:latin typeface="+mn-lt"/>
        <a:ea typeface="+mn-ea"/>
        <a:cs typeface="+mn-cs"/>
      </a:defRPr>
    </a:lvl5pPr>
    <a:lvl6pPr marL="3174568" algn="l" defTabSz="634914" rtl="0" eaLnBrk="1" latinLnBrk="0" hangingPunct="1">
      <a:defRPr sz="1700" kern="1200">
        <a:solidFill>
          <a:schemeClr val="tx1"/>
        </a:solidFill>
        <a:latin typeface="+mn-lt"/>
        <a:ea typeface="+mn-ea"/>
        <a:cs typeface="+mn-cs"/>
      </a:defRPr>
    </a:lvl6pPr>
    <a:lvl7pPr marL="3809482" algn="l" defTabSz="634914" rtl="0" eaLnBrk="1" latinLnBrk="0" hangingPunct="1">
      <a:defRPr sz="1700" kern="1200">
        <a:solidFill>
          <a:schemeClr val="tx1"/>
        </a:solidFill>
        <a:latin typeface="+mn-lt"/>
        <a:ea typeface="+mn-ea"/>
        <a:cs typeface="+mn-cs"/>
      </a:defRPr>
    </a:lvl7pPr>
    <a:lvl8pPr marL="4444395" algn="l" defTabSz="634914" rtl="0" eaLnBrk="1" latinLnBrk="0" hangingPunct="1">
      <a:defRPr sz="1700" kern="1200">
        <a:solidFill>
          <a:schemeClr val="tx1"/>
        </a:solidFill>
        <a:latin typeface="+mn-lt"/>
        <a:ea typeface="+mn-ea"/>
        <a:cs typeface="+mn-cs"/>
      </a:defRPr>
    </a:lvl8pPr>
    <a:lvl9pPr marL="5079309" algn="l" defTabSz="634914"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Rot="1" noChangeAspect="1" noChangeArrowheads="1" noTextEdit="1"/>
          </p:cNvSpPr>
          <p:nvPr>
            <p:ph type="sldImg"/>
          </p:nvPr>
        </p:nvSpPr>
        <p:spPr>
          <a:xfrm>
            <a:off x="184150" y="685800"/>
            <a:ext cx="6491288" cy="3429000"/>
          </a:xfrm>
          <a:ln/>
        </p:spPr>
      </p:sp>
      <p:sp>
        <p:nvSpPr>
          <p:cNvPr id="16386" name="Rectangle 3"/>
          <p:cNvSpPr>
            <a:spLocks noGrp="1" noChangeArrowheads="1"/>
          </p:cNvSpPr>
          <p:nvPr>
            <p:ph type="body" idx="1"/>
          </p:nvPr>
        </p:nvSpPr>
        <p:spPr>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latin typeface="Arial" charset="0"/>
              <a:ea typeface="ＭＳ Ｐゴシック" charset="0"/>
              <a:cs typeface="ＭＳ Ｐゴシック"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10</a:t>
            </a:fld>
            <a:endParaRPr lang="en-US"/>
          </a:p>
        </p:txBody>
      </p:sp>
    </p:spTree>
    <p:extLst>
      <p:ext uri="{BB962C8B-B14F-4D97-AF65-F5344CB8AC3E}">
        <p14:creationId xmlns:p14="http://schemas.microsoft.com/office/powerpoint/2010/main" val="2211242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11</a:t>
            </a:fld>
            <a:endParaRPr lang="en-US"/>
          </a:p>
        </p:txBody>
      </p:sp>
    </p:spTree>
    <p:extLst>
      <p:ext uri="{BB962C8B-B14F-4D97-AF65-F5344CB8AC3E}">
        <p14:creationId xmlns:p14="http://schemas.microsoft.com/office/powerpoint/2010/main" val="12317431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12</a:t>
            </a:fld>
            <a:endParaRPr lang="en-US"/>
          </a:p>
        </p:txBody>
      </p:sp>
    </p:spTree>
    <p:extLst>
      <p:ext uri="{BB962C8B-B14F-4D97-AF65-F5344CB8AC3E}">
        <p14:creationId xmlns:p14="http://schemas.microsoft.com/office/powerpoint/2010/main" val="24920152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13</a:t>
            </a:fld>
            <a:endParaRPr lang="en-US"/>
          </a:p>
        </p:txBody>
      </p:sp>
    </p:spTree>
    <p:extLst>
      <p:ext uri="{BB962C8B-B14F-4D97-AF65-F5344CB8AC3E}">
        <p14:creationId xmlns:p14="http://schemas.microsoft.com/office/powerpoint/2010/main" val="27801570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14</a:t>
            </a:fld>
            <a:endParaRPr lang="en-US"/>
          </a:p>
        </p:txBody>
      </p:sp>
    </p:spTree>
    <p:extLst>
      <p:ext uri="{BB962C8B-B14F-4D97-AF65-F5344CB8AC3E}">
        <p14:creationId xmlns:p14="http://schemas.microsoft.com/office/powerpoint/2010/main" val="37125100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D838BAD6-6ADB-C89C-C009-6BDA90F5241A}"/>
              </a:ext>
            </a:extLst>
          </p:cNvPr>
          <p:cNvSpPr>
            <a:spLocks noGrp="1" noRot="1" noChangeAspect="1" noChangeArrowheads="1" noTextEdit="1"/>
          </p:cNvSpPr>
          <p:nvPr>
            <p:ph type="sldImg"/>
          </p:nvPr>
        </p:nvSpPr>
        <p:spPr>
          <a:ln/>
        </p:spPr>
      </p:sp>
      <p:sp>
        <p:nvSpPr>
          <p:cNvPr id="67587" name="Notes Placeholder 2">
            <a:extLst>
              <a:ext uri="{FF2B5EF4-FFF2-40B4-BE49-F238E27FC236}">
                <a16:creationId xmlns:a16="http://schemas.microsoft.com/office/drawing/2014/main" id="{36606DB8-209E-57EE-9C2F-1783E72F6D2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
        <p:nvSpPr>
          <p:cNvPr id="67588" name="Slide Number Placeholder 3">
            <a:extLst>
              <a:ext uri="{FF2B5EF4-FFF2-40B4-BE49-F238E27FC236}">
                <a16:creationId xmlns:a16="http://schemas.microsoft.com/office/drawing/2014/main" id="{AF953C95-361E-3189-2A93-26F241F0EA6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defRPr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defRPr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defRPr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defRPr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spcBef>
                <a:spcPct val="0"/>
              </a:spcBef>
            </a:pPr>
            <a:fld id="{2F9928E2-E012-47E1-862B-7351F06AA5E6}" type="slidenum">
              <a:rPr lang="en-US" altLang="en-US" sz="1300" smtClean="0"/>
              <a:pPr>
                <a:spcBef>
                  <a:spcPct val="0"/>
                </a:spcBef>
              </a:pPr>
              <a:t>2</a:t>
            </a:fld>
            <a:endParaRPr lang="en-US" altLang="en-US" sz="13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3</a:t>
            </a:fld>
            <a:endParaRPr lang="en-US"/>
          </a:p>
        </p:txBody>
      </p:sp>
    </p:spTree>
    <p:extLst>
      <p:ext uri="{BB962C8B-B14F-4D97-AF65-F5344CB8AC3E}">
        <p14:creationId xmlns:p14="http://schemas.microsoft.com/office/powerpoint/2010/main" val="26971740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4</a:t>
            </a:fld>
            <a:endParaRPr lang="en-US"/>
          </a:p>
        </p:txBody>
      </p:sp>
    </p:spTree>
    <p:extLst>
      <p:ext uri="{BB962C8B-B14F-4D97-AF65-F5344CB8AC3E}">
        <p14:creationId xmlns:p14="http://schemas.microsoft.com/office/powerpoint/2010/main" val="19611595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5</a:t>
            </a:fld>
            <a:endParaRPr lang="en-US"/>
          </a:p>
        </p:txBody>
      </p:sp>
    </p:spTree>
    <p:extLst>
      <p:ext uri="{BB962C8B-B14F-4D97-AF65-F5344CB8AC3E}">
        <p14:creationId xmlns:p14="http://schemas.microsoft.com/office/powerpoint/2010/main" val="41419110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6</a:t>
            </a:fld>
            <a:endParaRPr lang="en-US"/>
          </a:p>
        </p:txBody>
      </p:sp>
    </p:spTree>
    <p:extLst>
      <p:ext uri="{BB962C8B-B14F-4D97-AF65-F5344CB8AC3E}">
        <p14:creationId xmlns:p14="http://schemas.microsoft.com/office/powerpoint/2010/main" val="3899882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7</a:t>
            </a:fld>
            <a:endParaRPr lang="en-US"/>
          </a:p>
        </p:txBody>
      </p:sp>
    </p:spTree>
    <p:extLst>
      <p:ext uri="{BB962C8B-B14F-4D97-AF65-F5344CB8AC3E}">
        <p14:creationId xmlns:p14="http://schemas.microsoft.com/office/powerpoint/2010/main" val="5633810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8</a:t>
            </a:fld>
            <a:endParaRPr lang="en-US"/>
          </a:p>
        </p:txBody>
      </p:sp>
    </p:spTree>
    <p:extLst>
      <p:ext uri="{BB962C8B-B14F-4D97-AF65-F5344CB8AC3E}">
        <p14:creationId xmlns:p14="http://schemas.microsoft.com/office/powerpoint/2010/main" val="15570024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9</a:t>
            </a:fld>
            <a:endParaRPr lang="en-US"/>
          </a:p>
        </p:txBody>
      </p:sp>
    </p:spTree>
    <p:extLst>
      <p:ext uri="{BB962C8B-B14F-4D97-AF65-F5344CB8AC3E}">
        <p14:creationId xmlns:p14="http://schemas.microsoft.com/office/powerpoint/2010/main" val="2659208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ext only">
    <p:spTree>
      <p:nvGrpSpPr>
        <p:cNvPr id="1" name=""/>
        <p:cNvGrpSpPr/>
        <p:nvPr/>
      </p:nvGrpSpPr>
      <p:grpSpPr>
        <a:xfrm>
          <a:off x="0" y="0"/>
          <a:ext cx="0" cy="0"/>
          <a:chOff x="0" y="0"/>
          <a:chExt cx="0" cy="0"/>
        </a:xfrm>
      </p:grpSpPr>
      <p:pic>
        <p:nvPicPr>
          <p:cNvPr id="4" name="Picture 3" descr="01-background.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984163" cy="6858000"/>
          </a:xfrm>
          <a:prstGeom prst="rect">
            <a:avLst/>
          </a:prstGeom>
        </p:spPr>
      </p:pic>
      <p:sp>
        <p:nvSpPr>
          <p:cNvPr id="2" name="Title 1"/>
          <p:cNvSpPr>
            <a:spLocks noGrp="1"/>
          </p:cNvSpPr>
          <p:nvPr>
            <p:ph type="title"/>
          </p:nvPr>
        </p:nvSpPr>
        <p:spPr>
          <a:xfrm>
            <a:off x="649208" y="274640"/>
            <a:ext cx="11902149" cy="1122361"/>
          </a:xfrm>
        </p:spPr>
        <p:txBody>
          <a:bodyPr>
            <a:normAutofit/>
          </a:bodyPr>
          <a:lstStyle>
            <a:lvl1pPr algn="l">
              <a:defRPr sz="3900" b="0" i="0">
                <a:solidFill>
                  <a:schemeClr val="bg1"/>
                </a:solidFill>
                <a:latin typeface="Whitney-BlackSC"/>
                <a:cs typeface="Whitney-BlackSC"/>
              </a:defRPr>
            </a:lvl1pPr>
          </a:lstStyle>
          <a:p>
            <a:r>
              <a:rPr lang="en-US" dirty="0"/>
              <a:t>Click to edit Master title style</a:t>
            </a:r>
          </a:p>
        </p:txBody>
      </p:sp>
      <p:sp>
        <p:nvSpPr>
          <p:cNvPr id="3" name="Content Placeholder 2"/>
          <p:cNvSpPr>
            <a:spLocks noGrp="1"/>
          </p:cNvSpPr>
          <p:nvPr>
            <p:ph idx="1"/>
          </p:nvPr>
        </p:nvSpPr>
        <p:spPr>
          <a:xfrm>
            <a:off x="649208" y="2006600"/>
            <a:ext cx="7033088" cy="4267200"/>
          </a:xfrm>
        </p:spPr>
        <p:txBody>
          <a:bodyPr>
            <a:normAutofit/>
          </a:bodyPr>
          <a:lstStyle>
            <a:lvl1pPr>
              <a:defRPr sz="2500">
                <a:latin typeface="Times New Roman"/>
                <a:cs typeface="Times New Roman"/>
              </a:defRPr>
            </a:lvl1pPr>
            <a:lvl2pPr marL="1031735" indent="-396821">
              <a:buFont typeface="Arial" pitchFamily="34" charset="0"/>
              <a:buChar char="•"/>
              <a:defRPr sz="2500">
                <a:latin typeface="Times New Roman"/>
                <a:cs typeface="Times New Roman"/>
              </a:defRPr>
            </a:lvl2pPr>
            <a:lvl3pPr>
              <a:defRPr sz="2500">
                <a:latin typeface="Times New Roman"/>
                <a:cs typeface="Times New Roman"/>
              </a:defRPr>
            </a:lvl3pPr>
            <a:lvl4pPr marL="2222198" indent="-317457">
              <a:buFont typeface="Arial" pitchFamily="34" charset="0"/>
              <a:buChar char="•"/>
              <a:defRPr sz="2500">
                <a:latin typeface="Times New Roman"/>
                <a:cs typeface="Times New Roman"/>
              </a:defRPr>
            </a:lvl4pPr>
            <a:lvl5pPr marL="2857111" indent="-317457">
              <a:buFont typeface="Arial" pitchFamily="34" charset="0"/>
              <a:buChar char="•"/>
              <a:defRPr sz="2500">
                <a:latin typeface="Times New Roman"/>
                <a:cs typeface="Times New Roman"/>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90419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98832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3812" y="2130426"/>
            <a:ext cx="11036539" cy="1470025"/>
          </a:xfrm>
        </p:spPr>
        <p:txBody>
          <a:bodyPr/>
          <a:lstStyle/>
          <a:p>
            <a:r>
              <a:rPr lang="en-US"/>
              <a:t>Click to edit Master title style</a:t>
            </a:r>
          </a:p>
        </p:txBody>
      </p:sp>
      <p:sp>
        <p:nvSpPr>
          <p:cNvPr id="3" name="Subtitle 2"/>
          <p:cNvSpPr>
            <a:spLocks noGrp="1"/>
          </p:cNvSpPr>
          <p:nvPr>
            <p:ph type="subTitle" idx="1"/>
          </p:nvPr>
        </p:nvSpPr>
        <p:spPr>
          <a:xfrm>
            <a:off x="1947625" y="3886200"/>
            <a:ext cx="9088914" cy="1752600"/>
          </a:xfrm>
        </p:spPr>
        <p:txBody>
          <a:bodyPr/>
          <a:lstStyle>
            <a:lvl1pPr marL="0" indent="0" algn="ctr">
              <a:buNone/>
              <a:defRPr/>
            </a:lvl1pPr>
            <a:lvl2pPr marL="634914" indent="0" algn="ctr">
              <a:buNone/>
              <a:defRPr/>
            </a:lvl2pPr>
            <a:lvl3pPr marL="1269827" indent="0" algn="ctr">
              <a:buNone/>
              <a:defRPr/>
            </a:lvl3pPr>
            <a:lvl4pPr marL="1904741" indent="0" algn="ctr">
              <a:buNone/>
              <a:defRPr/>
            </a:lvl4pPr>
            <a:lvl5pPr marL="2539655" indent="0" algn="ctr">
              <a:buNone/>
              <a:defRPr/>
            </a:lvl5pPr>
            <a:lvl6pPr marL="3174568" indent="0" algn="ctr">
              <a:buNone/>
              <a:defRPr/>
            </a:lvl6pPr>
            <a:lvl7pPr marL="3809482" indent="0" algn="ctr">
              <a:buNone/>
              <a:defRPr/>
            </a:lvl7pPr>
            <a:lvl8pPr marL="4444395" indent="0" algn="ctr">
              <a:buNone/>
              <a:defRPr/>
            </a:lvl8pPr>
            <a:lvl9pPr marL="5079309" indent="0" algn="ctr">
              <a:buNone/>
              <a:defRPr/>
            </a:lvl9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fld id="{69DDF8CD-1BBF-1047-9489-BFC9B18DC846}" type="datetime1">
              <a:rPr lang="en-US" smtClean="0"/>
              <a:t>11/19/2024</a:t>
            </a:fld>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96A11911-0372-6942-A66F-79FD5E566AC6}" type="slidenum">
              <a:rPr lang="en-US"/>
              <a:pPr>
                <a:defRPr/>
              </a:pPr>
              <a:t>‹#›</a:t>
            </a:fld>
            <a:endParaRPr lang="en-US"/>
          </a:p>
        </p:txBody>
      </p:sp>
    </p:spTree>
    <p:extLst>
      <p:ext uri="{BB962C8B-B14F-4D97-AF65-F5344CB8AC3E}">
        <p14:creationId xmlns:p14="http://schemas.microsoft.com/office/powerpoint/2010/main" val="2940393294"/>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9208" y="274639"/>
            <a:ext cx="11685747" cy="1143000"/>
          </a:xfrm>
          <a:prstGeom prst="rect">
            <a:avLst/>
          </a:prstGeom>
        </p:spPr>
        <p:txBody>
          <a:bodyPr vert="horz" lIns="126983" tIns="63491" rIns="126983" bIns="63491" rtlCol="0" anchor="ctr">
            <a:normAutofit/>
          </a:bodyPr>
          <a:lstStyle/>
          <a:p>
            <a:r>
              <a:rPr lang="en-US"/>
              <a:t>Click to edit Master title style</a:t>
            </a:r>
          </a:p>
        </p:txBody>
      </p:sp>
      <p:sp>
        <p:nvSpPr>
          <p:cNvPr id="3" name="Text Placeholder 2"/>
          <p:cNvSpPr>
            <a:spLocks noGrp="1"/>
          </p:cNvSpPr>
          <p:nvPr>
            <p:ph type="body" idx="1"/>
          </p:nvPr>
        </p:nvSpPr>
        <p:spPr>
          <a:xfrm>
            <a:off x="649208" y="1600201"/>
            <a:ext cx="11685747" cy="4525963"/>
          </a:xfrm>
          <a:prstGeom prst="rect">
            <a:avLst/>
          </a:prstGeom>
        </p:spPr>
        <p:txBody>
          <a:bodyPr vert="horz" lIns="126983" tIns="63491" rIns="126983" bIns="6349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49208" y="6356351"/>
            <a:ext cx="3029638" cy="365125"/>
          </a:xfrm>
          <a:prstGeom prst="rect">
            <a:avLst/>
          </a:prstGeom>
        </p:spPr>
        <p:txBody>
          <a:bodyPr vert="horz" lIns="126983" tIns="63491" rIns="126983" bIns="63491" rtlCol="0" anchor="ctr"/>
          <a:lstStyle>
            <a:lvl1pPr algn="l">
              <a:defRPr sz="1700">
                <a:solidFill>
                  <a:schemeClr val="tx1">
                    <a:tint val="75000"/>
                  </a:schemeClr>
                </a:solidFill>
              </a:defRPr>
            </a:lvl1pPr>
          </a:lstStyle>
          <a:p>
            <a:fld id="{CD25DB73-49A9-FA47-AA78-1E3FC74202E4}" type="datetime1">
              <a:rPr lang="en-US" smtClean="0"/>
              <a:t>11/19/2024</a:t>
            </a:fld>
            <a:endParaRPr lang="en-US"/>
          </a:p>
        </p:txBody>
      </p:sp>
      <p:sp>
        <p:nvSpPr>
          <p:cNvPr id="5" name="Footer Placeholder 4"/>
          <p:cNvSpPr>
            <a:spLocks noGrp="1"/>
          </p:cNvSpPr>
          <p:nvPr>
            <p:ph type="ftr" sz="quarter" idx="3"/>
          </p:nvPr>
        </p:nvSpPr>
        <p:spPr>
          <a:xfrm>
            <a:off x="4436256" y="6356351"/>
            <a:ext cx="4111652" cy="365125"/>
          </a:xfrm>
          <a:prstGeom prst="rect">
            <a:avLst/>
          </a:prstGeom>
        </p:spPr>
        <p:txBody>
          <a:bodyPr vert="horz" lIns="126983" tIns="63491" rIns="126983" bIns="63491" rtlCol="0" anchor="ctr"/>
          <a:lstStyle>
            <a:lvl1pPr algn="ctr">
              <a:defRPr sz="17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9305317" y="6356351"/>
            <a:ext cx="3029638" cy="365125"/>
          </a:xfrm>
          <a:prstGeom prst="rect">
            <a:avLst/>
          </a:prstGeom>
        </p:spPr>
        <p:txBody>
          <a:bodyPr vert="horz" lIns="126983" tIns="63491" rIns="126983" bIns="63491" rtlCol="0" anchor="ctr"/>
          <a:lstStyle>
            <a:lvl1pPr algn="r">
              <a:defRPr sz="1700">
                <a:solidFill>
                  <a:schemeClr val="tx1">
                    <a:tint val="75000"/>
                  </a:schemeClr>
                </a:solidFill>
              </a:defRPr>
            </a:lvl1pPr>
          </a:lstStyle>
          <a:p>
            <a:fld id="{18288952-07DD-45F2-92DF-2D7C6E70F14E}" type="slidenum">
              <a:rPr lang="en-US" smtClean="0"/>
              <a:t>‹#›</a:t>
            </a:fld>
            <a:endParaRPr lang="en-US"/>
          </a:p>
        </p:txBody>
      </p:sp>
    </p:spTree>
    <p:extLst>
      <p:ext uri="{BB962C8B-B14F-4D97-AF65-F5344CB8AC3E}">
        <p14:creationId xmlns:p14="http://schemas.microsoft.com/office/powerpoint/2010/main" val="1912420794"/>
      </p:ext>
    </p:extLst>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Lst>
  <p:hf sldNum="0" hdr="0" ftr="0" dt="0"/>
  <p:txStyles>
    <p:titleStyle>
      <a:lvl1pPr algn="ctr" defTabSz="1269827" rtl="0" eaLnBrk="1" latinLnBrk="0" hangingPunct="1">
        <a:spcBef>
          <a:spcPct val="0"/>
        </a:spcBef>
        <a:buNone/>
        <a:defRPr sz="6100" kern="1200">
          <a:solidFill>
            <a:schemeClr val="tx1"/>
          </a:solidFill>
          <a:latin typeface="+mj-lt"/>
          <a:ea typeface="+mj-ea"/>
          <a:cs typeface="+mj-cs"/>
        </a:defRPr>
      </a:lvl1pPr>
    </p:titleStyle>
    <p:bodyStyle>
      <a:lvl1pPr marL="476185" indent="-476185" algn="l" defTabSz="1269827" rtl="0" eaLnBrk="1" latinLnBrk="0" hangingPunct="1">
        <a:spcBef>
          <a:spcPct val="20000"/>
        </a:spcBef>
        <a:buFont typeface="Arial" pitchFamily="34" charset="0"/>
        <a:buChar char="•"/>
        <a:defRPr sz="4400" kern="1200">
          <a:solidFill>
            <a:schemeClr val="tx1"/>
          </a:solidFill>
          <a:latin typeface="+mn-lt"/>
          <a:ea typeface="+mn-ea"/>
          <a:cs typeface="+mn-cs"/>
        </a:defRPr>
      </a:lvl1pPr>
      <a:lvl2pPr marL="1031735" indent="-396821" algn="l" defTabSz="1269827" rtl="0" eaLnBrk="1" latinLnBrk="0" hangingPunct="1">
        <a:spcBef>
          <a:spcPct val="20000"/>
        </a:spcBef>
        <a:buFont typeface="Arial" pitchFamily="34" charset="0"/>
        <a:buChar char="–"/>
        <a:defRPr sz="3900" kern="1200">
          <a:solidFill>
            <a:schemeClr val="tx1"/>
          </a:solidFill>
          <a:latin typeface="+mn-lt"/>
          <a:ea typeface="+mn-ea"/>
          <a:cs typeface="+mn-cs"/>
        </a:defRPr>
      </a:lvl2pPr>
      <a:lvl3pPr marL="1587284" indent="-317457" algn="l" defTabSz="1269827" rtl="0" eaLnBrk="1" latinLnBrk="0" hangingPunct="1">
        <a:spcBef>
          <a:spcPct val="20000"/>
        </a:spcBef>
        <a:buFont typeface="Arial" pitchFamily="34" charset="0"/>
        <a:buChar char="•"/>
        <a:defRPr sz="3300" kern="1200">
          <a:solidFill>
            <a:schemeClr val="tx1"/>
          </a:solidFill>
          <a:latin typeface="+mn-lt"/>
          <a:ea typeface="+mn-ea"/>
          <a:cs typeface="+mn-cs"/>
        </a:defRPr>
      </a:lvl3pPr>
      <a:lvl4pPr marL="2222198" indent="-317457" algn="l" defTabSz="1269827" rtl="0" eaLnBrk="1" latinLnBrk="0" hangingPunct="1">
        <a:spcBef>
          <a:spcPct val="20000"/>
        </a:spcBef>
        <a:buFont typeface="Arial" pitchFamily="34" charset="0"/>
        <a:buChar char="–"/>
        <a:defRPr sz="2800" kern="1200">
          <a:solidFill>
            <a:schemeClr val="tx1"/>
          </a:solidFill>
          <a:latin typeface="+mn-lt"/>
          <a:ea typeface="+mn-ea"/>
          <a:cs typeface="+mn-cs"/>
        </a:defRPr>
      </a:lvl4pPr>
      <a:lvl5pPr marL="2857111" indent="-317457" algn="l" defTabSz="1269827" rtl="0" eaLnBrk="1" latinLnBrk="0" hangingPunct="1">
        <a:spcBef>
          <a:spcPct val="20000"/>
        </a:spcBef>
        <a:buFont typeface="Arial" pitchFamily="34" charset="0"/>
        <a:buChar char="»"/>
        <a:defRPr sz="2800" kern="1200">
          <a:solidFill>
            <a:schemeClr val="tx1"/>
          </a:solidFill>
          <a:latin typeface="+mn-lt"/>
          <a:ea typeface="+mn-ea"/>
          <a:cs typeface="+mn-cs"/>
        </a:defRPr>
      </a:lvl5pPr>
      <a:lvl6pPr marL="3492025" indent="-317457" algn="l" defTabSz="1269827" rtl="0" eaLnBrk="1" latinLnBrk="0" hangingPunct="1">
        <a:spcBef>
          <a:spcPct val="20000"/>
        </a:spcBef>
        <a:buFont typeface="Arial" pitchFamily="34" charset="0"/>
        <a:buChar char="•"/>
        <a:defRPr sz="2800" kern="1200">
          <a:solidFill>
            <a:schemeClr val="tx1"/>
          </a:solidFill>
          <a:latin typeface="+mn-lt"/>
          <a:ea typeface="+mn-ea"/>
          <a:cs typeface="+mn-cs"/>
        </a:defRPr>
      </a:lvl6pPr>
      <a:lvl7pPr marL="4126939" indent="-317457" algn="l" defTabSz="1269827" rtl="0" eaLnBrk="1" latinLnBrk="0" hangingPunct="1">
        <a:spcBef>
          <a:spcPct val="20000"/>
        </a:spcBef>
        <a:buFont typeface="Arial" pitchFamily="34" charset="0"/>
        <a:buChar char="•"/>
        <a:defRPr sz="2800" kern="1200">
          <a:solidFill>
            <a:schemeClr val="tx1"/>
          </a:solidFill>
          <a:latin typeface="+mn-lt"/>
          <a:ea typeface="+mn-ea"/>
          <a:cs typeface="+mn-cs"/>
        </a:defRPr>
      </a:lvl7pPr>
      <a:lvl8pPr marL="4761852" indent="-317457" algn="l" defTabSz="1269827" rtl="0" eaLnBrk="1" latinLnBrk="0" hangingPunct="1">
        <a:spcBef>
          <a:spcPct val="20000"/>
        </a:spcBef>
        <a:buFont typeface="Arial" pitchFamily="34" charset="0"/>
        <a:buChar char="•"/>
        <a:defRPr sz="2800" kern="1200">
          <a:solidFill>
            <a:schemeClr val="tx1"/>
          </a:solidFill>
          <a:latin typeface="+mn-lt"/>
          <a:ea typeface="+mn-ea"/>
          <a:cs typeface="+mn-cs"/>
        </a:defRPr>
      </a:lvl8pPr>
      <a:lvl9pPr marL="5396766" indent="-317457" algn="l" defTabSz="1269827" rtl="0" eaLnBrk="1" latinLnBrk="0" hangingPunct="1">
        <a:spcBef>
          <a:spcPct val="20000"/>
        </a:spcBef>
        <a:buFont typeface="Arial" pitchFamily="34" charset="0"/>
        <a:buChar char="•"/>
        <a:defRPr sz="2800" kern="1200">
          <a:solidFill>
            <a:schemeClr val="tx1"/>
          </a:solidFill>
          <a:latin typeface="+mn-lt"/>
          <a:ea typeface="+mn-ea"/>
          <a:cs typeface="+mn-cs"/>
        </a:defRPr>
      </a:lvl9pPr>
    </p:bodyStyle>
    <p:other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7.xml"/><Relationship Id="rId5" Type="http://schemas.openxmlformats.org/officeDocument/2006/relationships/image" Target="../media/image7.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5.svg"/><Relationship Id="rId2" Type="http://schemas.openxmlformats.org/officeDocument/2006/relationships/slideLayout" Target="../slideLayouts/slideLayout1.xml"/><Relationship Id="rId1" Type="http://schemas.openxmlformats.org/officeDocument/2006/relationships/tags" Target="../tags/tag1.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3.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4.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5.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6.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2"/>
          <p:cNvSpPr>
            <a:spLocks noChangeArrowheads="1"/>
          </p:cNvSpPr>
          <p:nvPr/>
        </p:nvSpPr>
        <p:spPr bwMode="auto">
          <a:xfrm>
            <a:off x="865611" y="1905000"/>
            <a:ext cx="11036539"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24096" tIns="62047" rIns="124096" bIns="62047" anchor="ctr"/>
          <a:lstStyle/>
          <a:p>
            <a:pPr algn="ctr"/>
            <a:r>
              <a:rPr lang="en-US" sz="6000" dirty="0">
                <a:solidFill>
                  <a:schemeClr val="tx2"/>
                </a:solidFill>
              </a:rPr>
              <a:t>CS 425 / ECE 428 </a:t>
            </a:r>
          </a:p>
          <a:p>
            <a:pPr algn="ctr"/>
            <a:r>
              <a:rPr lang="en-US" sz="6000" dirty="0">
                <a:solidFill>
                  <a:schemeClr val="tx2"/>
                </a:solidFill>
              </a:rPr>
              <a:t>Distributed Systems</a:t>
            </a:r>
          </a:p>
          <a:p>
            <a:pPr algn="ctr"/>
            <a:r>
              <a:rPr lang="en-US" sz="6000" dirty="0">
                <a:solidFill>
                  <a:schemeClr val="tx2"/>
                </a:solidFill>
              </a:rPr>
              <a:t>Fall 2024</a:t>
            </a:r>
          </a:p>
        </p:txBody>
      </p:sp>
      <p:sp>
        <p:nvSpPr>
          <p:cNvPr id="15362" name="Rectangle 3"/>
          <p:cNvSpPr>
            <a:spLocks noChangeArrowheads="1"/>
          </p:cNvSpPr>
          <p:nvPr/>
        </p:nvSpPr>
        <p:spPr bwMode="auto">
          <a:xfrm>
            <a:off x="1947624" y="4191000"/>
            <a:ext cx="9088914" cy="1752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24096" tIns="62047" rIns="124096" bIns="62047"/>
          <a:lstStyle/>
          <a:p>
            <a:pPr algn="ctr">
              <a:spcBef>
                <a:spcPct val="20000"/>
              </a:spcBef>
            </a:pPr>
            <a:r>
              <a:rPr lang="en-US" sz="3700" dirty="0"/>
              <a:t>Aishwarya Ganesan</a:t>
            </a:r>
          </a:p>
          <a:p>
            <a:pPr algn="ctr">
              <a:spcBef>
                <a:spcPct val="20000"/>
              </a:spcBef>
            </a:pPr>
            <a:r>
              <a:rPr lang="en-US" sz="3700" dirty="0"/>
              <a:t>w/ </a:t>
            </a:r>
            <a:r>
              <a:rPr lang="en-US" sz="3700" dirty="0" err="1"/>
              <a:t>Indranil</a:t>
            </a:r>
            <a:r>
              <a:rPr lang="en-US" sz="3700" dirty="0"/>
              <a:t> Gupta (Indy)</a:t>
            </a:r>
          </a:p>
          <a:p>
            <a:pPr algn="ctr">
              <a:spcBef>
                <a:spcPct val="20000"/>
              </a:spcBef>
            </a:pPr>
            <a:r>
              <a:rPr lang="en-US" sz="3700" i="1"/>
              <a:t>Lecture 24 B</a:t>
            </a:r>
            <a:r>
              <a:rPr lang="en-US" sz="3700" i="1" dirty="0"/>
              <a:t>: Consistency Models</a:t>
            </a:r>
          </a:p>
        </p:txBody>
      </p:sp>
      <p:sp>
        <p:nvSpPr>
          <p:cNvPr id="4" name="Rectangle 3"/>
          <p:cNvSpPr/>
          <p:nvPr/>
        </p:nvSpPr>
        <p:spPr>
          <a:xfrm>
            <a:off x="10530681" y="6380946"/>
            <a:ext cx="2508379" cy="477054"/>
          </a:xfrm>
          <a:prstGeom prst="rect">
            <a:avLst/>
          </a:prstGeom>
        </p:spPr>
        <p:txBody>
          <a:bodyPr wrap="none">
            <a:spAutoFit/>
          </a:bodyPr>
          <a:lstStyle/>
          <a:p>
            <a:r>
              <a:rPr lang="en-US" dirty="0"/>
              <a:t>All slides © IG/AG</a:t>
            </a:r>
          </a:p>
        </p:txBody>
      </p:sp>
    </p:spTree>
    <p:extLst>
      <p:ext uri="{BB962C8B-B14F-4D97-AF65-F5344CB8AC3E}">
        <p14:creationId xmlns:p14="http://schemas.microsoft.com/office/powerpoint/2010/main" val="2237338334"/>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Session-based Consistency Models </a:t>
            </a:r>
            <a:br>
              <a:rPr lang="en-US" dirty="0"/>
            </a:br>
            <a:r>
              <a:rPr lang="en-US" sz="3200" dirty="0"/>
              <a:t>[Terry et al. 1994]</a:t>
            </a:r>
            <a:endParaRPr lang="en-US" dirty="0"/>
          </a:p>
        </p:txBody>
      </p:sp>
      <p:sp>
        <p:nvSpPr>
          <p:cNvPr id="13" name="Content Placeholder 2"/>
          <p:cNvSpPr>
            <a:spLocks noGrp="1"/>
          </p:cNvSpPr>
          <p:nvPr>
            <p:ph idx="1"/>
          </p:nvPr>
        </p:nvSpPr>
        <p:spPr>
          <a:xfrm>
            <a:off x="472281" y="1752600"/>
            <a:ext cx="12268200" cy="3810000"/>
          </a:xfrm>
        </p:spPr>
        <p:txBody>
          <a:bodyPr>
            <a:noAutofit/>
          </a:bodyPr>
          <a:lstStyle/>
          <a:p>
            <a:pPr marL="0" indent="0">
              <a:buNone/>
              <a:defRPr/>
            </a:pPr>
            <a:r>
              <a:rPr lang="en-US" sz="2400" b="1" dirty="0"/>
              <a:t>Monotonic reads</a:t>
            </a:r>
            <a:r>
              <a:rPr lang="en-US" sz="2400" dirty="0"/>
              <a:t> (MR) – intuitively, reads cannot go back in time</a:t>
            </a:r>
          </a:p>
          <a:p>
            <a:pPr marL="0" indent="0">
              <a:buNone/>
              <a:defRPr/>
            </a:pPr>
            <a:r>
              <a:rPr lang="en-US" sz="2400" dirty="0"/>
              <a:t>	if a client issues read R</a:t>
            </a:r>
            <a:r>
              <a:rPr lang="en-US" sz="2400" baseline="-25000" dirty="0"/>
              <a:t>1</a:t>
            </a:r>
            <a:r>
              <a:rPr lang="en-US" sz="2400" dirty="0"/>
              <a:t> and then R</a:t>
            </a:r>
            <a:r>
              <a:rPr lang="en-US" sz="2400" baseline="-25000" dirty="0"/>
              <a:t>2</a:t>
            </a:r>
            <a:r>
              <a:rPr lang="en-US" sz="2400" dirty="0"/>
              <a:t>, R</a:t>
            </a:r>
            <a:r>
              <a:rPr lang="en-US" sz="2400" baseline="-25000" dirty="0"/>
              <a:t>2</a:t>
            </a:r>
            <a:r>
              <a:rPr lang="en-US" sz="2400" dirty="0"/>
              <a:t> must at least observe the state as of R</a:t>
            </a:r>
            <a:r>
              <a:rPr lang="en-US" sz="2400" baseline="-25000" dirty="0"/>
              <a:t>1</a:t>
            </a:r>
          </a:p>
          <a:p>
            <a:pPr marL="0" indent="0">
              <a:buNone/>
              <a:defRPr/>
            </a:pPr>
            <a:r>
              <a:rPr lang="en-US" sz="2400" b="1" dirty="0"/>
              <a:t>Monotonic writes</a:t>
            </a:r>
            <a:r>
              <a:rPr lang="en-US" sz="2400" dirty="0"/>
              <a:t> (MW) – if a client issues write W</a:t>
            </a:r>
            <a:r>
              <a:rPr lang="en-US" sz="2400" baseline="-25000" dirty="0"/>
              <a:t>1</a:t>
            </a:r>
            <a:r>
              <a:rPr lang="en-US" sz="2400" dirty="0"/>
              <a:t> and then W</a:t>
            </a:r>
            <a:r>
              <a:rPr lang="en-US" sz="2400" baseline="-25000" dirty="0"/>
              <a:t>2</a:t>
            </a:r>
            <a:r>
              <a:rPr lang="en-US" sz="2400" dirty="0"/>
              <a:t>, clients must see W</a:t>
            </a:r>
            <a:r>
              <a:rPr lang="en-US" sz="2400" baseline="-25000" dirty="0"/>
              <a:t>1</a:t>
            </a:r>
            <a:r>
              <a:rPr lang="en-US" sz="2400" dirty="0"/>
              <a:t> before W</a:t>
            </a:r>
            <a:r>
              <a:rPr lang="en-US" sz="2400" baseline="-25000" dirty="0"/>
              <a:t>2</a:t>
            </a:r>
          </a:p>
          <a:p>
            <a:pPr marL="0" indent="0">
              <a:buNone/>
              <a:defRPr/>
            </a:pPr>
            <a:r>
              <a:rPr lang="en-US" sz="2400" b="1" dirty="0"/>
              <a:t>Read my writes </a:t>
            </a:r>
            <a:r>
              <a:rPr lang="en-US" sz="2400" dirty="0"/>
              <a:t>(RMW) – if a client issues W</a:t>
            </a:r>
            <a:r>
              <a:rPr lang="en-US" sz="2400" baseline="-25000" dirty="0"/>
              <a:t>1</a:t>
            </a:r>
            <a:r>
              <a:rPr lang="en-US" sz="2400" dirty="0"/>
              <a:t> and then R</a:t>
            </a:r>
            <a:r>
              <a:rPr lang="en-US" sz="2400" baseline="-25000" dirty="0"/>
              <a:t>1</a:t>
            </a:r>
            <a:r>
              <a:rPr lang="en-US" sz="2400" dirty="0"/>
              <a:t>, R</a:t>
            </a:r>
            <a:r>
              <a:rPr lang="en-US" sz="2400" baseline="-25000" dirty="0"/>
              <a:t>1</a:t>
            </a:r>
            <a:r>
              <a:rPr lang="en-US" sz="2400" dirty="0"/>
              <a:t> must see the effects of W</a:t>
            </a:r>
            <a:r>
              <a:rPr lang="en-US" sz="2400" baseline="-25000" dirty="0"/>
              <a:t>1</a:t>
            </a:r>
          </a:p>
          <a:p>
            <a:pPr marL="0" indent="0">
              <a:buNone/>
              <a:defRPr/>
            </a:pPr>
            <a:endParaRPr lang="en-US" sz="2400" baseline="-25000" dirty="0"/>
          </a:p>
          <a:p>
            <a:pPr marL="0" indent="0">
              <a:buNone/>
              <a:defRPr/>
            </a:pPr>
            <a:endParaRPr lang="en-US" sz="2400" baseline="-25000" dirty="0"/>
          </a:p>
          <a:p>
            <a:pPr marL="0" indent="0">
              <a:buNone/>
              <a:defRPr/>
            </a:pPr>
            <a:r>
              <a:rPr lang="en-US" sz="2400" dirty="0"/>
              <a:t>All these models are available in the presence of partitions </a:t>
            </a:r>
            <a:endParaRPr lang="en-US" sz="2400" baseline="-25000" dirty="0"/>
          </a:p>
          <a:p>
            <a:pPr marL="0" indent="0">
              <a:buNone/>
              <a:defRPr/>
            </a:pPr>
            <a:endParaRPr lang="en-US" sz="2400" dirty="0"/>
          </a:p>
        </p:txBody>
      </p:sp>
      <p:sp>
        <p:nvSpPr>
          <p:cNvPr id="43"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r>
              <a:rPr lang="en-US" dirty="0"/>
              <a:t>9</a:t>
            </a:r>
          </a:p>
        </p:txBody>
      </p:sp>
      <p:pic>
        <p:nvPicPr>
          <p:cNvPr id="9" name="Picture 5">
            <a:extLst>
              <a:ext uri="{FF2B5EF4-FFF2-40B4-BE49-F238E27FC236}">
                <a16:creationId xmlns:a16="http://schemas.microsoft.com/office/drawing/2014/main" id="{F927A52D-B534-A646-DFF9-6FBDF71CD71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9898" t="20122" r="9898" b="20122"/>
          <a:stretch>
            <a:fillRect/>
          </a:stretch>
        </p:blipFill>
        <p:spPr bwMode="auto">
          <a:xfrm rot="10800000">
            <a:off x="1920081" y="5681875"/>
            <a:ext cx="8775700" cy="341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 name="Text Box 9">
            <a:extLst>
              <a:ext uri="{FF2B5EF4-FFF2-40B4-BE49-F238E27FC236}">
                <a16:creationId xmlns:a16="http://schemas.microsoft.com/office/drawing/2014/main" id="{84FAB449-801E-4CDD-42D0-7BF643C00BB9}"/>
              </a:ext>
            </a:extLst>
          </p:cNvPr>
          <p:cNvSpPr txBox="1">
            <a:spLocks noChangeArrowheads="1"/>
          </p:cNvSpPr>
          <p:nvPr/>
        </p:nvSpPr>
        <p:spPr bwMode="auto">
          <a:xfrm>
            <a:off x="7935940" y="6068732"/>
            <a:ext cx="1274708"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dirty="0">
                <a:solidFill>
                  <a:schemeClr val="tx1"/>
                </a:solidFill>
              </a:rPr>
              <a:t>Sequential</a:t>
            </a:r>
          </a:p>
        </p:txBody>
      </p:sp>
      <p:sp>
        <p:nvSpPr>
          <p:cNvPr id="11" name="Text Box 9">
            <a:extLst>
              <a:ext uri="{FF2B5EF4-FFF2-40B4-BE49-F238E27FC236}">
                <a16:creationId xmlns:a16="http://schemas.microsoft.com/office/drawing/2014/main" id="{B1FF13C2-36FE-7797-C10B-3503AB56DE5B}"/>
              </a:ext>
            </a:extLst>
          </p:cNvPr>
          <p:cNvSpPr txBox="1">
            <a:spLocks noChangeArrowheads="1"/>
          </p:cNvSpPr>
          <p:nvPr/>
        </p:nvSpPr>
        <p:spPr bwMode="auto">
          <a:xfrm>
            <a:off x="1691481" y="6111056"/>
            <a:ext cx="108297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dirty="0">
                <a:solidFill>
                  <a:schemeClr val="tx1"/>
                </a:solidFill>
              </a:rPr>
              <a:t>Eventual</a:t>
            </a:r>
          </a:p>
        </p:txBody>
      </p:sp>
      <p:sp>
        <p:nvSpPr>
          <p:cNvPr id="12" name="Text Box 9">
            <a:extLst>
              <a:ext uri="{FF2B5EF4-FFF2-40B4-BE49-F238E27FC236}">
                <a16:creationId xmlns:a16="http://schemas.microsoft.com/office/drawing/2014/main" id="{1A0BB3BA-0604-1EF6-EF36-4820C3CB8133}"/>
              </a:ext>
            </a:extLst>
          </p:cNvPr>
          <p:cNvSpPr txBox="1">
            <a:spLocks noChangeArrowheads="1"/>
          </p:cNvSpPr>
          <p:nvPr/>
        </p:nvSpPr>
        <p:spPr bwMode="auto">
          <a:xfrm>
            <a:off x="9981486" y="6065812"/>
            <a:ext cx="142859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dirty="0">
                <a:solidFill>
                  <a:schemeClr val="tx1"/>
                </a:solidFill>
              </a:rPr>
              <a:t>Linearizable</a:t>
            </a:r>
          </a:p>
        </p:txBody>
      </p:sp>
      <p:sp>
        <p:nvSpPr>
          <p:cNvPr id="14" name="Text Box 9">
            <a:extLst>
              <a:ext uri="{FF2B5EF4-FFF2-40B4-BE49-F238E27FC236}">
                <a16:creationId xmlns:a16="http://schemas.microsoft.com/office/drawing/2014/main" id="{781B9AEF-9794-F2D3-50E3-6224049EB0FC}"/>
              </a:ext>
            </a:extLst>
          </p:cNvPr>
          <p:cNvSpPr txBox="1">
            <a:spLocks noChangeArrowheads="1"/>
          </p:cNvSpPr>
          <p:nvPr/>
        </p:nvSpPr>
        <p:spPr bwMode="auto">
          <a:xfrm>
            <a:off x="6026565" y="6111056"/>
            <a:ext cx="902812"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dirty="0">
                <a:solidFill>
                  <a:schemeClr val="tx1"/>
                </a:solidFill>
              </a:rPr>
              <a:t>Causal</a:t>
            </a:r>
          </a:p>
        </p:txBody>
      </p:sp>
      <p:sp>
        <p:nvSpPr>
          <p:cNvPr id="15" name="Text Box 9">
            <a:extLst>
              <a:ext uri="{FF2B5EF4-FFF2-40B4-BE49-F238E27FC236}">
                <a16:creationId xmlns:a16="http://schemas.microsoft.com/office/drawing/2014/main" id="{B78C4FB4-FB9E-8F3C-A5E8-C9922AA251AE}"/>
              </a:ext>
            </a:extLst>
          </p:cNvPr>
          <p:cNvSpPr txBox="1">
            <a:spLocks noChangeArrowheads="1"/>
          </p:cNvSpPr>
          <p:nvPr/>
        </p:nvSpPr>
        <p:spPr bwMode="auto">
          <a:xfrm>
            <a:off x="3505857" y="5152147"/>
            <a:ext cx="54374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dirty="0">
                <a:solidFill>
                  <a:schemeClr val="tx1"/>
                </a:solidFill>
              </a:rPr>
              <a:t>MR</a:t>
            </a:r>
          </a:p>
        </p:txBody>
      </p:sp>
      <p:sp>
        <p:nvSpPr>
          <p:cNvPr id="16" name="Text Box 9">
            <a:extLst>
              <a:ext uri="{FF2B5EF4-FFF2-40B4-BE49-F238E27FC236}">
                <a16:creationId xmlns:a16="http://schemas.microsoft.com/office/drawing/2014/main" id="{D25F2481-F381-1B90-A187-C09E02322E3B}"/>
              </a:ext>
            </a:extLst>
          </p:cNvPr>
          <p:cNvSpPr txBox="1">
            <a:spLocks noChangeArrowheads="1"/>
          </p:cNvSpPr>
          <p:nvPr/>
        </p:nvSpPr>
        <p:spPr bwMode="auto">
          <a:xfrm>
            <a:off x="3534845" y="6040929"/>
            <a:ext cx="59503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dirty="0">
                <a:solidFill>
                  <a:schemeClr val="tx1"/>
                </a:solidFill>
              </a:rPr>
              <a:t>MW</a:t>
            </a:r>
          </a:p>
        </p:txBody>
      </p:sp>
      <p:sp>
        <p:nvSpPr>
          <p:cNvPr id="17" name="Text Box 9">
            <a:extLst>
              <a:ext uri="{FF2B5EF4-FFF2-40B4-BE49-F238E27FC236}">
                <a16:creationId xmlns:a16="http://schemas.microsoft.com/office/drawing/2014/main" id="{E55A7634-C906-6856-3A65-0C914DA20D0C}"/>
              </a:ext>
            </a:extLst>
          </p:cNvPr>
          <p:cNvSpPr txBox="1">
            <a:spLocks noChangeArrowheads="1"/>
          </p:cNvSpPr>
          <p:nvPr/>
        </p:nvSpPr>
        <p:spPr bwMode="auto">
          <a:xfrm>
            <a:off x="3124984" y="6338683"/>
            <a:ext cx="761747"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dirty="0">
                <a:solidFill>
                  <a:schemeClr val="tx1"/>
                </a:solidFill>
              </a:rPr>
              <a:t>RMW</a:t>
            </a:r>
          </a:p>
        </p:txBody>
      </p:sp>
      <p:grpSp>
        <p:nvGrpSpPr>
          <p:cNvPr id="3" name="Group 2">
            <a:extLst>
              <a:ext uri="{FF2B5EF4-FFF2-40B4-BE49-F238E27FC236}">
                <a16:creationId xmlns:a16="http://schemas.microsoft.com/office/drawing/2014/main" id="{11DE6954-93CD-6F81-0DA9-108F1ACA243E}"/>
              </a:ext>
            </a:extLst>
          </p:cNvPr>
          <p:cNvGrpSpPr>
            <a:grpSpLocks/>
          </p:cNvGrpSpPr>
          <p:nvPr/>
        </p:nvGrpSpPr>
        <p:grpSpPr bwMode="auto">
          <a:xfrm>
            <a:off x="8907717" y="223771"/>
            <a:ext cx="4051309" cy="1323350"/>
            <a:chOff x="8468512" y="3810000"/>
            <a:chExt cx="4328065" cy="1219200"/>
          </a:xfrm>
        </p:grpSpPr>
        <p:sp>
          <p:nvSpPr>
            <p:cNvPr id="4" name="Rectangle: Rounded Corners 3">
              <a:extLst>
                <a:ext uri="{FF2B5EF4-FFF2-40B4-BE49-F238E27FC236}">
                  <a16:creationId xmlns:a16="http://schemas.microsoft.com/office/drawing/2014/main" id="{65FBC958-384A-1867-EB63-F0C3B415C867}"/>
                </a:ext>
              </a:extLst>
            </p:cNvPr>
            <p:cNvSpPr/>
            <p:nvPr/>
          </p:nvSpPr>
          <p:spPr>
            <a:xfrm>
              <a:off x="8549135" y="3810000"/>
              <a:ext cx="4166819" cy="1219200"/>
            </a:xfrm>
            <a:prstGeom prst="roundRect">
              <a:avLst/>
            </a:prstGeom>
            <a:solidFill>
              <a:srgbClr val="EEECE1"/>
            </a:solidFill>
            <a:ln w="25400" cap="flat" cmpd="sng" algn="ctr">
              <a:solidFill>
                <a:srgbClr val="4F81BD">
                  <a:shade val="15000"/>
                </a:srgbClr>
              </a:solidFill>
              <a:prstDash val="solid"/>
            </a:ln>
            <a:effectLst/>
          </p:spPr>
          <p:txBody>
            <a:bodyPr anchor="ctr"/>
            <a:lstStyle/>
            <a:p>
              <a:pPr algn="ctr" defTabSz="1269827" eaLnBrk="1" fontAlgn="auto" hangingPunct="1">
                <a:spcBef>
                  <a:spcPts val="0"/>
                </a:spcBef>
                <a:spcAft>
                  <a:spcPts val="0"/>
                </a:spcAft>
                <a:defRPr/>
              </a:pPr>
              <a:endParaRPr lang="en-US" sz="2500" kern="0" dirty="0">
                <a:solidFill>
                  <a:prstClr val="white"/>
                </a:solidFill>
                <a:latin typeface="Akzidenz-Grotesk BQ"/>
                <a:ea typeface="+mn-ea"/>
              </a:endParaRPr>
            </a:p>
          </p:txBody>
        </p:sp>
        <p:sp>
          <p:nvSpPr>
            <p:cNvPr id="5" name="TextBox 4">
              <a:extLst>
                <a:ext uri="{FF2B5EF4-FFF2-40B4-BE49-F238E27FC236}">
                  <a16:creationId xmlns:a16="http://schemas.microsoft.com/office/drawing/2014/main" id="{48EC2482-F4DF-8A19-0B8B-3A4A9764C370}"/>
                </a:ext>
              </a:extLst>
            </p:cNvPr>
            <p:cNvSpPr txBox="1"/>
            <p:nvPr/>
          </p:nvSpPr>
          <p:spPr>
            <a:xfrm>
              <a:off x="9292437" y="4206934"/>
              <a:ext cx="3504140" cy="425331"/>
            </a:xfrm>
            <a:prstGeom prst="rect">
              <a:avLst/>
            </a:prstGeom>
            <a:noFill/>
          </p:spPr>
          <p:txBody>
            <a:bodyPr>
              <a:spAutoFit/>
            </a:bodyPr>
            <a:lstStyle/>
            <a:p>
              <a:pPr defTabSz="1269827" eaLnBrk="1" fontAlgn="auto" hangingPunct="1">
                <a:spcBef>
                  <a:spcPts val="0"/>
                </a:spcBef>
                <a:spcAft>
                  <a:spcPts val="0"/>
                </a:spcAft>
                <a:defRPr/>
              </a:pPr>
              <a:r>
                <a:rPr lang="en-US" altLang="en-US" sz="2400" dirty="0"/>
                <a:t>Does causal imply MR?</a:t>
              </a:r>
              <a:endParaRPr lang="en-US" sz="2400" kern="0" dirty="0">
                <a:solidFill>
                  <a:prstClr val="black"/>
                </a:solidFill>
                <a:ea typeface="+mn-ea"/>
                <a:cs typeface="Times New Roman" panose="02020603050405020304" pitchFamily="18" charset="0"/>
              </a:endParaRPr>
            </a:p>
          </p:txBody>
        </p:sp>
        <p:pic>
          <p:nvPicPr>
            <p:cNvPr id="6" name="Graphic 9" descr="Question Mark with solid fill">
              <a:extLst>
                <a:ext uri="{FF2B5EF4-FFF2-40B4-BE49-F238E27FC236}">
                  <a16:creationId xmlns:a16="http://schemas.microsoft.com/office/drawing/2014/main" id="{57F4A6C1-6BB0-F77A-1259-F9F5F111A637}"/>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68512" y="3935046"/>
              <a:ext cx="932078" cy="931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ustDataLst>
      <p:tags r:id="rId1"/>
    </p:custDataLst>
    <p:extLst>
      <p:ext uri="{BB962C8B-B14F-4D97-AF65-F5344CB8AC3E}">
        <p14:creationId xmlns:p14="http://schemas.microsoft.com/office/powerpoint/2010/main" val="3285175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4" grpId="0"/>
      <p:bldP spid="15" grpId="0"/>
      <p:bldP spid="16" grpId="0"/>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Newer Consistency Models </a:t>
            </a:r>
          </a:p>
        </p:txBody>
      </p:sp>
      <p:sp>
        <p:nvSpPr>
          <p:cNvPr id="3" name="Content Placeholder 2"/>
          <p:cNvSpPr>
            <a:spLocks noGrp="1"/>
          </p:cNvSpPr>
          <p:nvPr>
            <p:ph idx="1"/>
          </p:nvPr>
        </p:nvSpPr>
        <p:spPr>
          <a:xfrm>
            <a:off x="649207" y="1905000"/>
            <a:ext cx="7900273" cy="4267200"/>
          </a:xfrm>
        </p:spPr>
        <p:txBody>
          <a:bodyPr>
            <a:normAutofit lnSpcReduction="10000"/>
          </a:bodyPr>
          <a:lstStyle/>
          <a:p>
            <a:pPr marL="0" indent="0">
              <a:buNone/>
            </a:pPr>
            <a:r>
              <a:rPr lang="en-US" sz="2000" b="1" dirty="0">
                <a:ea typeface="ＭＳ Ｐゴシック" charset="0"/>
              </a:rPr>
              <a:t>CRDTs</a:t>
            </a:r>
            <a:r>
              <a:rPr lang="en-US" sz="2000" dirty="0">
                <a:ea typeface="ＭＳ Ｐゴシック" charset="0"/>
              </a:rPr>
              <a:t> (Commutative Replicated Data Types): Data structures for which commutated writes give same result [INRIA, France]</a:t>
            </a:r>
          </a:p>
          <a:p>
            <a:pPr marL="634914" lvl="1" indent="0">
              <a:buNone/>
            </a:pPr>
            <a:r>
              <a:rPr lang="en-US" sz="2000" dirty="0">
                <a:ea typeface="ＭＳ Ｐゴシック" charset="0"/>
              </a:rPr>
              <a:t>E.g., value == int, and only op allowed is +1</a:t>
            </a:r>
          </a:p>
          <a:p>
            <a:pPr marL="634914" lvl="1" indent="0">
              <a:buNone/>
            </a:pPr>
            <a:r>
              <a:rPr lang="en-US" sz="2000" dirty="0">
                <a:ea typeface="ＭＳ Ｐゴシック" charset="0"/>
              </a:rPr>
              <a:t>Guaranteed to eventually converge</a:t>
            </a:r>
          </a:p>
          <a:p>
            <a:pPr marL="634914" lvl="1" indent="0">
              <a:buNone/>
            </a:pPr>
            <a:r>
              <a:rPr lang="en-US" sz="2000" dirty="0">
                <a:ea typeface="ＭＳ Ｐゴシック" charset="0"/>
              </a:rPr>
              <a:t>Effectively, servers don’t need to worry about consistency and conflict resolution</a:t>
            </a:r>
          </a:p>
          <a:p>
            <a:pPr marL="0" indent="0">
              <a:buNone/>
            </a:pPr>
            <a:endParaRPr lang="en-US" sz="2000" b="1" dirty="0">
              <a:ea typeface="ＭＳ Ｐゴシック" charset="0"/>
            </a:endParaRPr>
          </a:p>
          <a:p>
            <a:pPr marL="0" indent="0">
              <a:buNone/>
            </a:pPr>
            <a:r>
              <a:rPr lang="en-US" sz="2000" b="1" dirty="0">
                <a:ea typeface="ＭＳ Ｐゴシック" charset="0"/>
              </a:rPr>
              <a:t>Red-blue Consistency</a:t>
            </a:r>
            <a:r>
              <a:rPr lang="en-US" sz="2000" dirty="0">
                <a:ea typeface="ＭＳ Ｐゴシック" charset="0"/>
              </a:rPr>
              <a:t>: Rewrite client transactions to separate ops into red ops vs. blue ops [MPI-SWS Germany and others]</a:t>
            </a:r>
          </a:p>
          <a:p>
            <a:pPr marL="634914" lvl="1" indent="0">
              <a:buNone/>
            </a:pPr>
            <a:r>
              <a:rPr lang="en-US" sz="2000" dirty="0">
                <a:ea typeface="ＭＳ Ｐゴシック" charset="0"/>
              </a:rPr>
              <a:t>Blue ops can be executed (commutated) in any order across DCs</a:t>
            </a:r>
          </a:p>
          <a:p>
            <a:pPr marL="634914" lvl="1" indent="0">
              <a:buNone/>
            </a:pPr>
            <a:r>
              <a:rPr lang="en-US" sz="2000" dirty="0">
                <a:ea typeface="ＭＳ Ｐゴシック" charset="0"/>
              </a:rPr>
              <a:t>Red ops need to be executed in the same order at each DC</a:t>
            </a:r>
          </a:p>
          <a:p>
            <a:pPr marL="634914" lvl="1" indent="0">
              <a:buNone/>
            </a:pPr>
            <a:r>
              <a:rPr lang="en-US" sz="2000" dirty="0">
                <a:ea typeface="ＭＳ Ｐゴシック" charset="0"/>
              </a:rPr>
              <a:t>Composite model: blue ops are eventually consistent and red ops are strongly consistent</a:t>
            </a:r>
          </a:p>
          <a:p>
            <a:pPr lvl="1"/>
            <a:endParaRPr lang="en-US" sz="2000" dirty="0">
              <a:ea typeface="ＭＳ Ｐゴシック" charset="0"/>
            </a:endParaRPr>
          </a:p>
        </p:txBody>
      </p:sp>
      <p:sp>
        <p:nvSpPr>
          <p:cNvPr id="12"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r>
              <a:rPr lang="en-US" dirty="0"/>
              <a:t>10</a:t>
            </a:r>
          </a:p>
        </p:txBody>
      </p:sp>
    </p:spTree>
    <p:custDataLst>
      <p:tags r:id="rId1"/>
    </p:custDataLst>
    <p:extLst>
      <p:ext uri="{BB962C8B-B14F-4D97-AF65-F5344CB8AC3E}">
        <p14:creationId xmlns:p14="http://schemas.microsoft.com/office/powerpoint/2010/main" val="1690076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Newer Consistency Models (Contd.)</a:t>
            </a:r>
          </a:p>
        </p:txBody>
      </p:sp>
      <p:sp>
        <p:nvSpPr>
          <p:cNvPr id="3" name="Content Placeholder 2"/>
          <p:cNvSpPr>
            <a:spLocks noGrp="1"/>
          </p:cNvSpPr>
          <p:nvPr>
            <p:ph idx="1"/>
          </p:nvPr>
        </p:nvSpPr>
        <p:spPr>
          <a:xfrm>
            <a:off x="649207" y="2006600"/>
            <a:ext cx="9119473" cy="4267200"/>
          </a:xfrm>
        </p:spPr>
        <p:txBody>
          <a:bodyPr>
            <a:normAutofit/>
          </a:bodyPr>
          <a:lstStyle/>
          <a:p>
            <a:pPr marL="0" indent="0">
              <a:buNone/>
            </a:pPr>
            <a:r>
              <a:rPr lang="en-US" sz="2000" b="1" dirty="0">
                <a:ea typeface="ＭＳ Ｐゴシック" charset="0"/>
              </a:rPr>
              <a:t>Bounded staleness</a:t>
            </a:r>
          </a:p>
          <a:p>
            <a:pPr marL="555550" lvl="1" indent="0">
              <a:buNone/>
            </a:pPr>
            <a:r>
              <a:rPr lang="en-US" sz="2000" dirty="0">
                <a:ea typeface="ＭＳ Ｐゴシック" charset="0"/>
              </a:rPr>
              <a:t>Guarantees that data lags at most by K versions or T time units</a:t>
            </a:r>
          </a:p>
          <a:p>
            <a:pPr marL="555550" lvl="1" indent="0">
              <a:buNone/>
            </a:pPr>
            <a:r>
              <a:rPr lang="en-US" sz="2000" dirty="0">
                <a:ea typeface="ＭＳ Ｐゴシック" charset="0"/>
              </a:rPr>
              <a:t>User or app can set K or T on reads</a:t>
            </a:r>
          </a:p>
          <a:p>
            <a:pPr marL="0" indent="0">
              <a:buNone/>
            </a:pPr>
            <a:endParaRPr lang="en-US" sz="2000" dirty="0">
              <a:ea typeface="ＭＳ Ｐゴシック" charset="0"/>
            </a:endParaRPr>
          </a:p>
          <a:p>
            <a:pPr marL="0" indent="0">
              <a:buNone/>
            </a:pPr>
            <a:endParaRPr lang="en-US" sz="2000" b="1" dirty="0">
              <a:ea typeface="ＭＳ Ｐゴシック" charset="0"/>
            </a:endParaRPr>
          </a:p>
          <a:p>
            <a:pPr marL="0" indent="0">
              <a:buNone/>
            </a:pPr>
            <a:r>
              <a:rPr lang="en-US" sz="2000" b="1" dirty="0">
                <a:ea typeface="ＭＳ Ｐゴシック" charset="0"/>
              </a:rPr>
              <a:t>Probabilistically Bounded Staleness (PBS)</a:t>
            </a:r>
          </a:p>
          <a:p>
            <a:pPr marL="555550" lvl="1" indent="0">
              <a:buNone/>
            </a:pPr>
            <a:r>
              <a:rPr lang="en-US" sz="2000" dirty="0">
                <a:ea typeface="ＭＳ Ｐゴシック" charset="0"/>
              </a:rPr>
              <a:t>expected bounds on staleness with respect to both versions and time</a:t>
            </a:r>
          </a:p>
          <a:p>
            <a:pPr marL="555550" lvl="1" indent="0">
              <a:buNone/>
            </a:pPr>
            <a:r>
              <a:rPr lang="en-US" sz="2000" dirty="0">
                <a:ea typeface="ＭＳ Ｐゴシック" charset="0"/>
              </a:rPr>
              <a:t>SLA-style consistency predictions</a:t>
            </a:r>
          </a:p>
          <a:p>
            <a:pPr marL="555550" lvl="1" indent="0">
              <a:buNone/>
            </a:pPr>
            <a:endParaRPr lang="en-US" sz="2000" dirty="0">
              <a:ea typeface="ＭＳ Ｐゴシック" charset="0"/>
            </a:endParaRPr>
          </a:p>
          <a:p>
            <a:pPr marL="555550" lvl="1" indent="0">
              <a:buNone/>
            </a:pPr>
            <a:endParaRPr lang="en-US" sz="2000" dirty="0">
              <a:ea typeface="ＭＳ Ｐゴシック" charset="0"/>
            </a:endParaRPr>
          </a:p>
          <a:p>
            <a:pPr marL="555550" lvl="1" indent="0">
              <a:buNone/>
            </a:pPr>
            <a:endParaRPr lang="en-US" sz="2000" dirty="0">
              <a:ea typeface="ＭＳ Ｐゴシック" charset="0"/>
            </a:endParaRPr>
          </a:p>
        </p:txBody>
      </p:sp>
      <p:sp>
        <p:nvSpPr>
          <p:cNvPr id="12"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r>
              <a:rPr lang="en-US" dirty="0"/>
              <a:t>11</a:t>
            </a:r>
          </a:p>
        </p:txBody>
      </p:sp>
    </p:spTree>
    <p:extLst>
      <p:ext uri="{BB962C8B-B14F-4D97-AF65-F5344CB8AC3E}">
        <p14:creationId xmlns:p14="http://schemas.microsoft.com/office/powerpoint/2010/main" val="3804352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Consistency Spectrum</a:t>
            </a:r>
          </a:p>
        </p:txBody>
      </p:sp>
      <p:sp>
        <p:nvSpPr>
          <p:cNvPr id="12"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r>
              <a:rPr lang="en-US" dirty="0"/>
              <a:t>12</a:t>
            </a:r>
          </a:p>
        </p:txBody>
      </p:sp>
      <p:sp>
        <p:nvSpPr>
          <p:cNvPr id="5" name="Content Placeholder 4">
            <a:extLst>
              <a:ext uri="{FF2B5EF4-FFF2-40B4-BE49-F238E27FC236}">
                <a16:creationId xmlns:a16="http://schemas.microsoft.com/office/drawing/2014/main" id="{93F1A218-017F-B3C4-CF41-ECDFBE41592B}"/>
              </a:ext>
            </a:extLst>
          </p:cNvPr>
          <p:cNvSpPr>
            <a:spLocks noGrp="1"/>
          </p:cNvSpPr>
          <p:nvPr>
            <p:ph idx="1"/>
          </p:nvPr>
        </p:nvSpPr>
        <p:spPr/>
        <p:txBody>
          <a:bodyPr/>
          <a:lstStyle/>
          <a:p>
            <a:endParaRPr lang="en-US"/>
          </a:p>
        </p:txBody>
      </p:sp>
      <p:pic>
        <p:nvPicPr>
          <p:cNvPr id="6" name="Picture 5">
            <a:extLst>
              <a:ext uri="{FF2B5EF4-FFF2-40B4-BE49-F238E27FC236}">
                <a16:creationId xmlns:a16="http://schemas.microsoft.com/office/drawing/2014/main" id="{5D9A537F-A1DE-509E-0F58-4037D96E06D4}"/>
              </a:ext>
            </a:extLst>
          </p:cNvPr>
          <p:cNvPicPr>
            <a:picLocks noChangeAspect="1"/>
          </p:cNvPicPr>
          <p:nvPr/>
        </p:nvPicPr>
        <p:blipFill>
          <a:blip r:embed="rId3"/>
          <a:srcRect l="3892" t="5271" b="6111"/>
          <a:stretch/>
        </p:blipFill>
        <p:spPr>
          <a:xfrm>
            <a:off x="1876885" y="1816510"/>
            <a:ext cx="9486900" cy="4419600"/>
          </a:xfrm>
          <a:prstGeom prst="rect">
            <a:avLst/>
          </a:prstGeom>
        </p:spPr>
      </p:pic>
      <p:sp>
        <p:nvSpPr>
          <p:cNvPr id="8" name="TextBox 7">
            <a:extLst>
              <a:ext uri="{FF2B5EF4-FFF2-40B4-BE49-F238E27FC236}">
                <a16:creationId xmlns:a16="http://schemas.microsoft.com/office/drawing/2014/main" id="{C8A0627B-1A38-F910-4E10-3ACC153052DE}"/>
              </a:ext>
            </a:extLst>
          </p:cNvPr>
          <p:cNvSpPr txBox="1"/>
          <p:nvPr/>
        </p:nvSpPr>
        <p:spPr>
          <a:xfrm>
            <a:off x="396081" y="6314438"/>
            <a:ext cx="6494206" cy="338554"/>
          </a:xfrm>
          <a:prstGeom prst="rect">
            <a:avLst/>
          </a:prstGeom>
          <a:noFill/>
        </p:spPr>
        <p:txBody>
          <a:bodyPr wrap="square">
            <a:spAutoFit/>
          </a:bodyPr>
          <a:lstStyle/>
          <a:p>
            <a:r>
              <a:rPr lang="en-US" sz="1600" dirty="0">
                <a:latin typeface="Times New Roman" panose="02020603050405020304" pitchFamily="18" charset="0"/>
                <a:cs typeface="Times New Roman" panose="02020603050405020304" pitchFamily="18" charset="0"/>
              </a:rPr>
              <a:t>[1] </a:t>
            </a:r>
            <a:r>
              <a:rPr lang="en-US" sz="1600" dirty="0" err="1">
                <a:latin typeface="Times New Roman" panose="02020603050405020304" pitchFamily="18" charset="0"/>
                <a:cs typeface="Times New Roman" panose="02020603050405020304" pitchFamily="18" charset="0"/>
              </a:rPr>
              <a:t>Viotti</a:t>
            </a:r>
            <a:r>
              <a:rPr lang="en-US" sz="1600" dirty="0">
                <a:latin typeface="Times New Roman" panose="02020603050405020304" pitchFamily="18" charset="0"/>
                <a:cs typeface="Times New Roman" panose="02020603050405020304" pitchFamily="18" charset="0"/>
              </a:rPr>
              <a:t> and </a:t>
            </a:r>
            <a:r>
              <a:rPr lang="en-US" sz="1600" dirty="0" err="1">
                <a:latin typeface="Times New Roman" panose="02020603050405020304" pitchFamily="18" charset="0"/>
                <a:cs typeface="Times New Roman" panose="02020603050405020304" pitchFamily="18" charset="0"/>
              </a:rPr>
              <a:t>Vukolic</a:t>
            </a:r>
            <a:r>
              <a:rPr lang="en-US" sz="1600" dirty="0">
                <a:latin typeface="Times New Roman" panose="02020603050405020304" pitchFamily="18" charset="0"/>
                <a:cs typeface="Times New Roman" panose="02020603050405020304" pitchFamily="18" charset="0"/>
              </a:rPr>
              <a:t> 2016</a:t>
            </a:r>
          </a:p>
        </p:txBody>
      </p:sp>
    </p:spTree>
    <p:extLst>
      <p:ext uri="{BB962C8B-B14F-4D97-AF65-F5344CB8AC3E}">
        <p14:creationId xmlns:p14="http://schemas.microsoft.com/office/powerpoint/2010/main" val="2426880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Which Consistency Model should you use?</a:t>
            </a:r>
          </a:p>
        </p:txBody>
      </p:sp>
      <p:sp>
        <p:nvSpPr>
          <p:cNvPr id="3" name="Content Placeholder 2"/>
          <p:cNvSpPr>
            <a:spLocks noGrp="1"/>
          </p:cNvSpPr>
          <p:nvPr>
            <p:ph idx="1"/>
          </p:nvPr>
        </p:nvSpPr>
        <p:spPr/>
        <p:txBody>
          <a:bodyPr/>
          <a:lstStyle/>
          <a:p>
            <a:r>
              <a:rPr lang="en-US" dirty="0">
                <a:ea typeface="ＭＳ Ｐゴシック" charset="0"/>
              </a:rPr>
              <a:t>Use the lowest consistency model that is “correct” for your application</a:t>
            </a:r>
          </a:p>
          <a:p>
            <a:pPr lvl="1"/>
            <a:r>
              <a:rPr lang="en-US" dirty="0">
                <a:ea typeface="ＭＳ Ｐゴシック" charset="0"/>
              </a:rPr>
              <a:t>Gets you fastest availability</a:t>
            </a:r>
          </a:p>
        </p:txBody>
      </p:sp>
      <p:sp>
        <p:nvSpPr>
          <p:cNvPr id="12"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r>
              <a:rPr lang="en-US" dirty="0"/>
              <a:t>13</a:t>
            </a:r>
          </a:p>
        </p:txBody>
      </p:sp>
    </p:spTree>
    <p:extLst>
      <p:ext uri="{BB962C8B-B14F-4D97-AF65-F5344CB8AC3E}">
        <p14:creationId xmlns:p14="http://schemas.microsoft.com/office/powerpoint/2010/main" val="2735634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Content Placeholder 2">
            <a:extLst>
              <a:ext uri="{FF2B5EF4-FFF2-40B4-BE49-F238E27FC236}">
                <a16:creationId xmlns:a16="http://schemas.microsoft.com/office/drawing/2014/main" id="{30561BB0-44DC-61B2-5982-4F3AAB589E9F}"/>
              </a:ext>
            </a:extLst>
          </p:cNvPr>
          <p:cNvSpPr>
            <a:spLocks noGrp="1" noChangeArrowheads="1"/>
          </p:cNvSpPr>
          <p:nvPr>
            <p:ph idx="1"/>
          </p:nvPr>
        </p:nvSpPr>
        <p:spPr>
          <a:xfrm>
            <a:off x="1005681" y="2108200"/>
            <a:ext cx="7924800" cy="3962400"/>
          </a:xfrm>
        </p:spPr>
        <p:txBody>
          <a:bodyPr/>
          <a:lstStyle/>
          <a:p>
            <a:r>
              <a:rPr lang="en-US" altLang="en-US" sz="2133" dirty="0"/>
              <a:t>HW4 and MP4 due after TG/Fall break</a:t>
            </a:r>
          </a:p>
          <a:p>
            <a:r>
              <a:rPr lang="en-US" altLang="en-US" sz="2133" dirty="0"/>
              <a:t>MP3 grades released</a:t>
            </a:r>
          </a:p>
        </p:txBody>
      </p:sp>
      <p:sp>
        <p:nvSpPr>
          <p:cNvPr id="4" name="Title 1">
            <a:extLst>
              <a:ext uri="{FF2B5EF4-FFF2-40B4-BE49-F238E27FC236}">
                <a16:creationId xmlns:a16="http://schemas.microsoft.com/office/drawing/2014/main" id="{804D41D5-FB6D-311C-8047-DB43AC94CD67}"/>
              </a:ext>
            </a:extLst>
          </p:cNvPr>
          <p:cNvSpPr txBox="1">
            <a:spLocks/>
          </p:cNvSpPr>
          <p:nvPr/>
        </p:nvSpPr>
        <p:spPr bwMode="auto">
          <a:xfrm>
            <a:off x="1005681" y="482600"/>
            <a:ext cx="11176000" cy="8128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Times New Roman"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New Roman" pitchFamily="-111" charset="0"/>
              </a:defRPr>
            </a:lvl6pPr>
            <a:lvl7pPr marL="914400" algn="ctr" rtl="0" fontAlgn="base">
              <a:spcBef>
                <a:spcPct val="0"/>
              </a:spcBef>
              <a:spcAft>
                <a:spcPct val="0"/>
              </a:spcAft>
              <a:defRPr sz="4400">
                <a:solidFill>
                  <a:schemeClr val="tx2"/>
                </a:solidFill>
                <a:latin typeface="Times New Roman" pitchFamily="-111" charset="0"/>
              </a:defRPr>
            </a:lvl7pPr>
            <a:lvl8pPr marL="1371600" algn="ctr" rtl="0" fontAlgn="base">
              <a:spcBef>
                <a:spcPct val="0"/>
              </a:spcBef>
              <a:spcAft>
                <a:spcPct val="0"/>
              </a:spcAft>
              <a:defRPr sz="4400">
                <a:solidFill>
                  <a:schemeClr val="tx2"/>
                </a:solidFill>
                <a:latin typeface="Times New Roman" pitchFamily="-111" charset="0"/>
              </a:defRPr>
            </a:lvl8pPr>
            <a:lvl9pPr marL="1828800" algn="ctr" rtl="0" fontAlgn="base">
              <a:spcBef>
                <a:spcPct val="0"/>
              </a:spcBef>
              <a:spcAft>
                <a:spcPct val="0"/>
              </a:spcAft>
              <a:defRPr sz="4400">
                <a:solidFill>
                  <a:schemeClr val="tx2"/>
                </a:solidFill>
                <a:latin typeface="Times New Roman" pitchFamily="-111" charset="0"/>
              </a:defRPr>
            </a:lvl9pPr>
          </a:lstStyle>
          <a:p>
            <a:pPr algn="l">
              <a:defRPr/>
            </a:pPr>
            <a:r>
              <a:rPr lang="en-US" sz="4267" kern="0" dirty="0">
                <a:solidFill>
                  <a:schemeClr val="bg1"/>
                </a:solidFill>
                <a:latin typeface="Whitney-BlackSC" pitchFamily="50" charset="0"/>
              </a:rPr>
              <a:t>Announcements</a:t>
            </a:r>
            <a:endParaRPr lang="en-US" sz="4267" kern="0" dirty="0">
              <a:solidFill>
                <a:schemeClr val="bg1"/>
              </a:solidFill>
              <a:latin typeface="Whitney-Black" pitchFamily="50"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Consistency Models</a:t>
            </a:r>
          </a:p>
        </p:txBody>
      </p:sp>
      <p:sp>
        <p:nvSpPr>
          <p:cNvPr id="10"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a:t>
            </a:fld>
            <a:endParaRPr lang="en-US" dirty="0"/>
          </a:p>
        </p:txBody>
      </p:sp>
      <p:sp>
        <p:nvSpPr>
          <p:cNvPr id="3" name="Content Placeholder 2">
            <a:extLst>
              <a:ext uri="{FF2B5EF4-FFF2-40B4-BE49-F238E27FC236}">
                <a16:creationId xmlns:a16="http://schemas.microsoft.com/office/drawing/2014/main" id="{63B4C91D-1214-9674-E4CA-AE95F329024E}"/>
              </a:ext>
            </a:extLst>
          </p:cNvPr>
          <p:cNvSpPr>
            <a:spLocks noGrp="1"/>
          </p:cNvSpPr>
          <p:nvPr>
            <p:ph idx="1"/>
          </p:nvPr>
        </p:nvSpPr>
        <p:spPr>
          <a:xfrm>
            <a:off x="649206" y="1752600"/>
            <a:ext cx="7883247" cy="5029200"/>
          </a:xfrm>
        </p:spPr>
        <p:txBody>
          <a:bodyPr>
            <a:normAutofit/>
          </a:bodyPr>
          <a:lstStyle/>
          <a:p>
            <a:pPr marL="0" indent="0">
              <a:buNone/>
            </a:pPr>
            <a:r>
              <a:rPr lang="en-US" sz="2400" dirty="0"/>
              <a:t>Contract between distributed system and application</a:t>
            </a:r>
          </a:p>
          <a:p>
            <a:pPr marL="0" indent="0">
              <a:buNone/>
            </a:pPr>
            <a:r>
              <a:rPr lang="en-US" sz="2400" dirty="0"/>
              <a:t>Dictates what results can the system return for operations</a:t>
            </a:r>
            <a:r>
              <a:rPr lang="en-US" sz="2000" dirty="0"/>
              <a:t>	</a:t>
            </a:r>
          </a:p>
          <a:p>
            <a:pPr marL="634914" lvl="1" indent="0">
              <a:buNone/>
            </a:pPr>
            <a:r>
              <a:rPr lang="en-US" sz="2000" dirty="0"/>
              <a:t>Concurrent reads and writes by clients on replicas</a:t>
            </a:r>
          </a:p>
          <a:p>
            <a:pPr marL="634914" lvl="1" indent="0">
              <a:buNone/>
            </a:pPr>
            <a:r>
              <a:rPr lang="en-US" sz="2000" dirty="0"/>
              <a:t>Depending on how operations are performed, guarantees offered by the distributed system differ</a:t>
            </a:r>
          </a:p>
          <a:p>
            <a:pPr marL="634914" lvl="1" indent="0">
              <a:buNone/>
            </a:pPr>
            <a:r>
              <a:rPr lang="en-US" sz="2000" dirty="0"/>
              <a:t>Consistency model dictates what is permissible</a:t>
            </a:r>
          </a:p>
          <a:p>
            <a:pPr marL="0" indent="0">
              <a:buNone/>
            </a:pPr>
            <a:r>
              <a:rPr lang="en-US" sz="2400" dirty="0"/>
              <a:t>System developers – design/optimize system to meet contract</a:t>
            </a:r>
          </a:p>
          <a:p>
            <a:pPr marL="0" indent="0">
              <a:buNone/>
            </a:pPr>
            <a:r>
              <a:rPr lang="en-US" sz="2400" dirty="0"/>
              <a:t>Application developers – need to understand what contract is for application correctness</a:t>
            </a:r>
          </a:p>
        </p:txBody>
      </p:sp>
      <p:sp>
        <p:nvSpPr>
          <p:cNvPr id="11" name="Oval 10">
            <a:extLst>
              <a:ext uri="{FF2B5EF4-FFF2-40B4-BE49-F238E27FC236}">
                <a16:creationId xmlns:a16="http://schemas.microsoft.com/office/drawing/2014/main" id="{CA31CBB9-FF3A-BEB0-844E-E90654F92EB9}"/>
              </a:ext>
            </a:extLst>
          </p:cNvPr>
          <p:cNvSpPr/>
          <p:nvPr/>
        </p:nvSpPr>
        <p:spPr>
          <a:xfrm>
            <a:off x="8685262" y="3520534"/>
            <a:ext cx="3048000" cy="219456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latin typeface="Gill Sans Nova Cond" panose="020B0606020104020203" pitchFamily="34" charset="0"/>
            </a:endParaRPr>
          </a:p>
        </p:txBody>
      </p:sp>
      <p:grpSp>
        <p:nvGrpSpPr>
          <p:cNvPr id="12" name="Group 11">
            <a:extLst>
              <a:ext uri="{FF2B5EF4-FFF2-40B4-BE49-F238E27FC236}">
                <a16:creationId xmlns:a16="http://schemas.microsoft.com/office/drawing/2014/main" id="{3B15CE0A-047F-CCCB-2D54-94D346A5FC0E}"/>
              </a:ext>
            </a:extLst>
          </p:cNvPr>
          <p:cNvGrpSpPr/>
          <p:nvPr/>
        </p:nvGrpSpPr>
        <p:grpSpPr>
          <a:xfrm>
            <a:off x="9302482" y="3667171"/>
            <a:ext cx="1809750" cy="1773602"/>
            <a:chOff x="1318260" y="1929718"/>
            <a:chExt cx="1809750" cy="1773602"/>
          </a:xfrm>
        </p:grpSpPr>
        <p:pic>
          <p:nvPicPr>
            <p:cNvPr id="13" name="Graphic 12" descr="Server">
              <a:extLst>
                <a:ext uri="{FF2B5EF4-FFF2-40B4-BE49-F238E27FC236}">
                  <a16:creationId xmlns:a16="http://schemas.microsoft.com/office/drawing/2014/main" id="{B053271C-6E93-9414-E874-AECDF8752BD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844040" y="1929718"/>
              <a:ext cx="762000" cy="762000"/>
            </a:xfrm>
            <a:prstGeom prst="rect">
              <a:avLst/>
            </a:prstGeom>
          </p:spPr>
        </p:pic>
        <p:cxnSp>
          <p:nvCxnSpPr>
            <p:cNvPr id="14" name="Straight Connector 13">
              <a:extLst>
                <a:ext uri="{FF2B5EF4-FFF2-40B4-BE49-F238E27FC236}">
                  <a16:creationId xmlns:a16="http://schemas.microsoft.com/office/drawing/2014/main" id="{DB25EE5C-659F-15C8-23E2-E181E3E7A818}"/>
                </a:ext>
              </a:extLst>
            </p:cNvPr>
            <p:cNvCxnSpPr>
              <a:cxnSpLocks/>
            </p:cNvCxnSpPr>
            <p:nvPr/>
          </p:nvCxnSpPr>
          <p:spPr>
            <a:xfrm flipH="1">
              <a:off x="1699260" y="2582157"/>
              <a:ext cx="525780" cy="556508"/>
            </a:xfrm>
            <a:prstGeom prst="line">
              <a:avLst/>
            </a:prstGeom>
            <a:ln w="38100">
              <a:solidFill>
                <a:schemeClr val="tx2">
                  <a:lumMod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BB1389C-3BAA-94FC-A499-34E30098C5E1}"/>
                </a:ext>
              </a:extLst>
            </p:cNvPr>
            <p:cNvCxnSpPr>
              <a:cxnSpLocks/>
            </p:cNvCxnSpPr>
            <p:nvPr/>
          </p:nvCxnSpPr>
          <p:spPr>
            <a:xfrm flipH="1" flipV="1">
              <a:off x="2235517" y="2610476"/>
              <a:ext cx="360046" cy="394800"/>
            </a:xfrm>
            <a:prstGeom prst="line">
              <a:avLst/>
            </a:prstGeom>
            <a:ln w="38100">
              <a:solidFill>
                <a:schemeClr val="tx2">
                  <a:lumMod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979BD56-3DAD-518F-A239-8B1D16AFDA5E}"/>
                </a:ext>
              </a:extLst>
            </p:cNvPr>
            <p:cNvCxnSpPr>
              <a:cxnSpLocks/>
            </p:cNvCxnSpPr>
            <p:nvPr/>
          </p:nvCxnSpPr>
          <p:spPr>
            <a:xfrm>
              <a:off x="1962150" y="3429000"/>
              <a:ext cx="643890" cy="0"/>
            </a:xfrm>
            <a:prstGeom prst="line">
              <a:avLst/>
            </a:prstGeom>
            <a:ln w="38100">
              <a:solidFill>
                <a:schemeClr val="tx2">
                  <a:lumMod val="50000"/>
                </a:schemeClr>
              </a:solidFill>
              <a:prstDash val="sysDot"/>
            </a:ln>
          </p:spPr>
          <p:style>
            <a:lnRef idx="1">
              <a:schemeClr val="accent1"/>
            </a:lnRef>
            <a:fillRef idx="0">
              <a:schemeClr val="accent1"/>
            </a:fillRef>
            <a:effectRef idx="0">
              <a:schemeClr val="accent1"/>
            </a:effectRef>
            <a:fontRef idx="minor">
              <a:schemeClr val="tx1"/>
            </a:fontRef>
          </p:style>
        </p:cxnSp>
        <p:pic>
          <p:nvPicPr>
            <p:cNvPr id="17" name="Graphic 16" descr="Server">
              <a:extLst>
                <a:ext uri="{FF2B5EF4-FFF2-40B4-BE49-F238E27FC236}">
                  <a16:creationId xmlns:a16="http://schemas.microsoft.com/office/drawing/2014/main" id="{90B26CF1-2640-EFE0-5D58-9FDED9116A6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318260" y="2941320"/>
              <a:ext cx="762000" cy="762000"/>
            </a:xfrm>
            <a:prstGeom prst="rect">
              <a:avLst/>
            </a:prstGeom>
          </p:spPr>
        </p:pic>
        <p:pic>
          <p:nvPicPr>
            <p:cNvPr id="18" name="Graphic 17" descr="Server">
              <a:extLst>
                <a:ext uri="{FF2B5EF4-FFF2-40B4-BE49-F238E27FC236}">
                  <a16:creationId xmlns:a16="http://schemas.microsoft.com/office/drawing/2014/main" id="{E74A8D49-B1C3-09E4-B12B-9062F49E59A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366010" y="2941320"/>
              <a:ext cx="762000" cy="762000"/>
            </a:xfrm>
            <a:prstGeom prst="rect">
              <a:avLst/>
            </a:prstGeom>
          </p:spPr>
        </p:pic>
      </p:grpSp>
      <p:pic>
        <p:nvPicPr>
          <p:cNvPr id="19" name="Graphic 18" descr="Programmer">
            <a:extLst>
              <a:ext uri="{FF2B5EF4-FFF2-40B4-BE49-F238E27FC236}">
                <a16:creationId xmlns:a16="http://schemas.microsoft.com/office/drawing/2014/main" id="{C04E3E61-2951-7AF8-52DF-9B709D13CF2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556968" y="1995904"/>
            <a:ext cx="747535" cy="747535"/>
          </a:xfrm>
          <a:prstGeom prst="rect">
            <a:avLst/>
          </a:prstGeom>
        </p:spPr>
      </p:pic>
      <p:cxnSp>
        <p:nvCxnSpPr>
          <p:cNvPr id="20" name="Straight Arrow Connector 19">
            <a:extLst>
              <a:ext uri="{FF2B5EF4-FFF2-40B4-BE49-F238E27FC236}">
                <a16:creationId xmlns:a16="http://schemas.microsoft.com/office/drawing/2014/main" id="{409E7A64-09F6-4855-CFCA-7A3FCE5D2442}"/>
              </a:ext>
            </a:extLst>
          </p:cNvPr>
          <p:cNvCxnSpPr>
            <a:cxnSpLocks/>
            <a:stCxn id="19" idx="2"/>
            <a:endCxn id="11" idx="0"/>
          </p:cNvCxnSpPr>
          <p:nvPr/>
        </p:nvCxnSpPr>
        <p:spPr>
          <a:xfrm flipH="1">
            <a:off x="10209262" y="2743439"/>
            <a:ext cx="721474" cy="777095"/>
          </a:xfrm>
          <a:prstGeom prst="straightConnector1">
            <a:avLst/>
          </a:prstGeom>
          <a:ln w="57150">
            <a:solidFill>
              <a:schemeClr val="accent1">
                <a:lumMod val="75000"/>
              </a:schemeClr>
            </a:solidFill>
            <a:prstDash val="sysDot"/>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62B240D3-CED4-4CF3-DBB8-7B9EB6FB3F4C}"/>
              </a:ext>
            </a:extLst>
          </p:cNvPr>
          <p:cNvGrpSpPr/>
          <p:nvPr/>
        </p:nvGrpSpPr>
        <p:grpSpPr>
          <a:xfrm>
            <a:off x="9576392" y="3843809"/>
            <a:ext cx="1330637" cy="1304334"/>
            <a:chOff x="2559259" y="3123430"/>
            <a:chExt cx="1330637" cy="1304334"/>
          </a:xfrm>
        </p:grpSpPr>
        <p:sp>
          <p:nvSpPr>
            <p:cNvPr id="22" name="Rectangle 21">
              <a:extLst>
                <a:ext uri="{FF2B5EF4-FFF2-40B4-BE49-F238E27FC236}">
                  <a16:creationId xmlns:a16="http://schemas.microsoft.com/office/drawing/2014/main" id="{6421C6F5-EF12-B32D-5BD5-7DD7109D3D01}"/>
                </a:ext>
              </a:extLst>
            </p:cNvPr>
            <p:cNvSpPr/>
            <p:nvPr/>
          </p:nvSpPr>
          <p:spPr>
            <a:xfrm>
              <a:off x="3077673" y="3123430"/>
              <a:ext cx="214180" cy="302262"/>
            </a:xfrm>
            <a:prstGeom prst="rect">
              <a:avLst/>
            </a:prstGeom>
            <a:solidFill>
              <a:schemeClr val="accent2"/>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latin typeface="Gill Sans Nova Cond" panose="020B0606020104020203" pitchFamily="34" charset="0"/>
              </a:endParaRPr>
            </a:p>
          </p:txBody>
        </p:sp>
        <p:sp>
          <p:nvSpPr>
            <p:cNvPr id="23" name="Isosceles Triangle 22">
              <a:extLst>
                <a:ext uri="{FF2B5EF4-FFF2-40B4-BE49-F238E27FC236}">
                  <a16:creationId xmlns:a16="http://schemas.microsoft.com/office/drawing/2014/main" id="{717477BB-F328-6C5F-84B9-55272524F238}"/>
                </a:ext>
              </a:extLst>
            </p:cNvPr>
            <p:cNvSpPr/>
            <p:nvPr/>
          </p:nvSpPr>
          <p:spPr>
            <a:xfrm>
              <a:off x="3539835" y="4097604"/>
              <a:ext cx="350061" cy="302262"/>
            </a:xfrm>
            <a:prstGeom prst="triangle">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latin typeface="Gill Sans Nova Cond" panose="020B0606020104020203" pitchFamily="34" charset="0"/>
              </a:endParaRPr>
            </a:p>
          </p:txBody>
        </p:sp>
        <p:sp>
          <p:nvSpPr>
            <p:cNvPr id="24" name="Rectangle 23">
              <a:extLst>
                <a:ext uri="{FF2B5EF4-FFF2-40B4-BE49-F238E27FC236}">
                  <a16:creationId xmlns:a16="http://schemas.microsoft.com/office/drawing/2014/main" id="{E88936AA-7030-561B-DCA2-47147147FB4A}"/>
                </a:ext>
              </a:extLst>
            </p:cNvPr>
            <p:cNvSpPr/>
            <p:nvPr/>
          </p:nvSpPr>
          <p:spPr>
            <a:xfrm>
              <a:off x="2559259" y="4125502"/>
              <a:ext cx="214180" cy="302262"/>
            </a:xfrm>
            <a:prstGeom prst="rect">
              <a:avLst/>
            </a:prstGeom>
            <a:solidFill>
              <a:schemeClr val="accent2"/>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latin typeface="Gill Sans Nova Cond" panose="020B0606020104020203" pitchFamily="34" charset="0"/>
              </a:endParaRPr>
            </a:p>
          </p:txBody>
        </p:sp>
      </p:grpSp>
      <p:pic>
        <p:nvPicPr>
          <p:cNvPr id="32" name="Graphic 31" descr="Programmer">
            <a:extLst>
              <a:ext uri="{FF2B5EF4-FFF2-40B4-BE49-F238E27FC236}">
                <a16:creationId xmlns:a16="http://schemas.microsoft.com/office/drawing/2014/main" id="{465779D9-8E47-44A2-ADEF-BEEFA44A0EE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913454" y="1981200"/>
            <a:ext cx="747535" cy="747535"/>
          </a:xfrm>
          <a:prstGeom prst="rect">
            <a:avLst/>
          </a:prstGeom>
        </p:spPr>
      </p:pic>
      <p:cxnSp>
        <p:nvCxnSpPr>
          <p:cNvPr id="34" name="Straight Arrow Connector 33">
            <a:extLst>
              <a:ext uri="{FF2B5EF4-FFF2-40B4-BE49-F238E27FC236}">
                <a16:creationId xmlns:a16="http://schemas.microsoft.com/office/drawing/2014/main" id="{B79C2E13-0010-622A-20BF-C5BA5D0A5806}"/>
              </a:ext>
            </a:extLst>
          </p:cNvPr>
          <p:cNvCxnSpPr>
            <a:cxnSpLocks/>
            <a:endCxn id="11" idx="0"/>
          </p:cNvCxnSpPr>
          <p:nvPr/>
        </p:nvCxnSpPr>
        <p:spPr>
          <a:xfrm>
            <a:off x="9338631" y="2728735"/>
            <a:ext cx="870631" cy="791799"/>
          </a:xfrm>
          <a:prstGeom prst="straightConnector1">
            <a:avLst/>
          </a:prstGeom>
          <a:ln w="57150">
            <a:solidFill>
              <a:schemeClr val="accent1">
                <a:lumMod val="75000"/>
              </a:schemeClr>
            </a:solidFill>
            <a:prstDash val="sysDot"/>
            <a:headEnd type="triangle"/>
            <a:tailEnd type="triangle"/>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72522F2B-E32D-FB06-3157-A7CF1047E376}"/>
              </a:ext>
            </a:extLst>
          </p:cNvPr>
          <p:cNvSpPr txBox="1"/>
          <p:nvPr/>
        </p:nvSpPr>
        <p:spPr>
          <a:xfrm>
            <a:off x="11566468" y="2196230"/>
            <a:ext cx="1268028" cy="477054"/>
          </a:xfrm>
          <a:prstGeom prst="rect">
            <a:avLst/>
          </a:prstGeom>
          <a:noFill/>
        </p:spPr>
        <p:txBody>
          <a:bodyPr wrap="square">
            <a:spAutoFit/>
          </a:bodyPr>
          <a:lstStyle/>
          <a:p>
            <a:r>
              <a:rPr kumimoji="0" lang="en-US" sz="2500" b="0" i="0" u="none" strike="noStrike" kern="1200" cap="none" spc="0" normalizeH="0" baseline="0" noProof="0" dirty="0">
                <a:ln>
                  <a:noFill/>
                </a:ln>
                <a:solidFill>
                  <a:prstClr val="black"/>
                </a:solidFill>
                <a:effectLst/>
                <a:uLnTx/>
                <a:uFillTx/>
                <a:latin typeface="Times New Roman"/>
                <a:ea typeface="+mn-ea"/>
                <a:cs typeface="Times New Roman"/>
              </a:rPr>
              <a:t>clients</a:t>
            </a:r>
            <a:endParaRPr lang="en-US" dirty="0"/>
          </a:p>
        </p:txBody>
      </p:sp>
      <p:sp>
        <p:nvSpPr>
          <p:cNvPr id="44" name="TextBox 43">
            <a:extLst>
              <a:ext uri="{FF2B5EF4-FFF2-40B4-BE49-F238E27FC236}">
                <a16:creationId xmlns:a16="http://schemas.microsoft.com/office/drawing/2014/main" id="{2A01A35F-4B69-1D3B-D1B5-7DA3E9F0A277}"/>
              </a:ext>
            </a:extLst>
          </p:cNvPr>
          <p:cNvSpPr txBox="1"/>
          <p:nvPr/>
        </p:nvSpPr>
        <p:spPr>
          <a:xfrm>
            <a:off x="11716468" y="4230216"/>
            <a:ext cx="1268028" cy="477054"/>
          </a:xfrm>
          <a:prstGeom prst="rect">
            <a:avLst/>
          </a:prstGeom>
          <a:noFill/>
        </p:spPr>
        <p:txBody>
          <a:bodyPr wrap="square">
            <a:spAutoFit/>
          </a:bodyPr>
          <a:lstStyle/>
          <a:p>
            <a:r>
              <a:rPr kumimoji="0" lang="en-US" sz="2500" b="0" i="0" u="none" strike="noStrike" kern="1200" cap="none" spc="0" normalizeH="0" baseline="0" noProof="0" dirty="0">
                <a:ln>
                  <a:noFill/>
                </a:ln>
                <a:solidFill>
                  <a:prstClr val="black"/>
                </a:solidFill>
                <a:effectLst/>
                <a:uLnTx/>
                <a:uFillTx/>
                <a:latin typeface="Times New Roman"/>
                <a:ea typeface="+mn-ea"/>
                <a:cs typeface="Times New Roman"/>
              </a:rPr>
              <a:t>system</a:t>
            </a:r>
            <a:endParaRPr lang="en-US" dirty="0"/>
          </a:p>
        </p:txBody>
      </p:sp>
    </p:spTree>
    <p:custDataLst>
      <p:tags r:id="rId1"/>
    </p:custDataLst>
    <p:extLst>
      <p:ext uri="{BB962C8B-B14F-4D97-AF65-F5344CB8AC3E}">
        <p14:creationId xmlns:p14="http://schemas.microsoft.com/office/powerpoint/2010/main" val="839259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43" grpId="0"/>
      <p:bldP spid="4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Consistency Spectrum</a:t>
            </a:r>
          </a:p>
        </p:txBody>
      </p:sp>
      <p:pic>
        <p:nvPicPr>
          <p:cNvPr id="4" name="Picture 5"/>
          <p:cNvPicPr>
            <a:picLocks noChangeAspect="1" noChangeArrowheads="1"/>
          </p:cNvPicPr>
          <p:nvPr/>
        </p:nvPicPr>
        <p:blipFill>
          <a:blip r:embed="rId3">
            <a:extLst>
              <a:ext uri="{28A0092B-C50C-407E-A947-70E740481C1C}">
                <a14:useLocalDpi xmlns:a14="http://schemas.microsoft.com/office/drawing/2010/main" val="0"/>
              </a:ext>
            </a:extLst>
          </a:blip>
          <a:srcRect l="9898" t="20122" r="9898" b="20122"/>
          <a:stretch>
            <a:fillRect/>
          </a:stretch>
        </p:blipFill>
        <p:spPr bwMode="auto">
          <a:xfrm rot="10800000">
            <a:off x="1996281" y="3087687"/>
            <a:ext cx="8775700" cy="341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Text Box 9"/>
          <p:cNvSpPr txBox="1">
            <a:spLocks noChangeArrowheads="1"/>
          </p:cNvSpPr>
          <p:nvPr/>
        </p:nvSpPr>
        <p:spPr bwMode="auto">
          <a:xfrm>
            <a:off x="8550247" y="3451225"/>
            <a:ext cx="2219390" cy="9233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dirty="0">
                <a:solidFill>
                  <a:schemeClr val="tx1"/>
                </a:solidFill>
              </a:rPr>
              <a:t>Strong </a:t>
            </a:r>
          </a:p>
          <a:p>
            <a:pPr algn="ctr"/>
            <a:r>
              <a:rPr lang="en-US" sz="1800" dirty="0">
                <a:solidFill>
                  <a:schemeClr val="tx1"/>
                </a:solidFill>
              </a:rPr>
              <a:t>(e.g., Linearizability,</a:t>
            </a:r>
          </a:p>
          <a:p>
            <a:pPr algn="ctr"/>
            <a:r>
              <a:rPr lang="en-US" sz="1800" dirty="0">
                <a:solidFill>
                  <a:schemeClr val="tx1"/>
                </a:solidFill>
              </a:rPr>
              <a:t>Sequential)</a:t>
            </a:r>
          </a:p>
        </p:txBody>
      </p:sp>
      <p:sp>
        <p:nvSpPr>
          <p:cNvPr id="6" name="Text Box 9"/>
          <p:cNvSpPr txBox="1">
            <a:spLocks noChangeArrowheads="1"/>
          </p:cNvSpPr>
          <p:nvPr/>
        </p:nvSpPr>
        <p:spPr bwMode="auto">
          <a:xfrm>
            <a:off x="1930250" y="3757612"/>
            <a:ext cx="108297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Eventual</a:t>
            </a:r>
          </a:p>
        </p:txBody>
      </p:sp>
      <p:cxnSp>
        <p:nvCxnSpPr>
          <p:cNvPr id="14" name="Straight Arrow Connector 13"/>
          <p:cNvCxnSpPr/>
          <p:nvPr/>
        </p:nvCxnSpPr>
        <p:spPr>
          <a:xfrm flipH="1">
            <a:off x="3119438" y="2628900"/>
            <a:ext cx="5053013"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3119438" y="3848100"/>
            <a:ext cx="5053013"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6" name="Text Box 9"/>
          <p:cNvSpPr txBox="1">
            <a:spLocks noChangeArrowheads="1"/>
          </p:cNvSpPr>
          <p:nvPr/>
        </p:nvSpPr>
        <p:spPr bwMode="auto">
          <a:xfrm>
            <a:off x="4227513" y="3414713"/>
            <a:ext cx="2644775"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2400" i="1">
                <a:solidFill>
                  <a:schemeClr val="tx1"/>
                </a:solidFill>
              </a:rPr>
              <a:t>More consistency</a:t>
            </a:r>
          </a:p>
        </p:txBody>
      </p:sp>
      <p:sp>
        <p:nvSpPr>
          <p:cNvPr id="17" name="Text Box 9"/>
          <p:cNvSpPr txBox="1">
            <a:spLocks noChangeArrowheads="1"/>
          </p:cNvSpPr>
          <p:nvPr/>
        </p:nvSpPr>
        <p:spPr bwMode="auto">
          <a:xfrm>
            <a:off x="3858419" y="2641600"/>
            <a:ext cx="3465513"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2400" i="1" dirty="0">
                <a:solidFill>
                  <a:schemeClr val="tx1"/>
                </a:solidFill>
              </a:rPr>
              <a:t>Faster reads and writes</a:t>
            </a:r>
          </a:p>
        </p:txBody>
      </p:sp>
      <p:sp>
        <p:nvSpPr>
          <p:cNvPr id="10"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a:t>
            </a:fld>
            <a:endParaRPr lang="en-US" dirty="0"/>
          </a:p>
        </p:txBody>
      </p:sp>
    </p:spTree>
    <p:extLst>
      <p:ext uri="{BB962C8B-B14F-4D97-AF65-F5344CB8AC3E}">
        <p14:creationId xmlns:p14="http://schemas.microsoft.com/office/powerpoint/2010/main" val="1965010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Spectrum Ends: Eventual Consistency</a:t>
            </a:r>
          </a:p>
        </p:txBody>
      </p:sp>
      <p:sp>
        <p:nvSpPr>
          <p:cNvPr id="3" name="Content Placeholder 2"/>
          <p:cNvSpPr>
            <a:spLocks noGrp="1"/>
          </p:cNvSpPr>
          <p:nvPr>
            <p:ph idx="1"/>
          </p:nvPr>
        </p:nvSpPr>
        <p:spPr>
          <a:xfrm>
            <a:off x="649208" y="1676400"/>
            <a:ext cx="7538402" cy="5105400"/>
          </a:xfrm>
        </p:spPr>
        <p:txBody>
          <a:bodyPr>
            <a:normAutofit/>
          </a:bodyPr>
          <a:lstStyle/>
          <a:p>
            <a:pPr marL="0" indent="0">
              <a:buNone/>
            </a:pPr>
            <a:r>
              <a:rPr lang="en-US" sz="2600" dirty="0">
                <a:ea typeface="ＭＳ Ｐゴシック" charset="0"/>
              </a:rPr>
              <a:t>Cassandra offers </a:t>
            </a:r>
            <a:r>
              <a:rPr lang="en-US" sz="2600" dirty="0">
                <a:solidFill>
                  <a:srgbClr val="0000FF"/>
                </a:solidFill>
                <a:ea typeface="ＭＳ Ｐゴシック" charset="0"/>
              </a:rPr>
              <a:t>Eventual Consistency</a:t>
            </a:r>
          </a:p>
          <a:p>
            <a:pPr marL="634914" lvl="1" indent="0">
              <a:buNone/>
            </a:pPr>
            <a:r>
              <a:rPr lang="en-US" sz="2000" dirty="0">
                <a:ea typeface="ＭＳ Ｐゴシック" charset="0"/>
              </a:rPr>
              <a:t>originally from Amazon’s Dynamo and LinkedIn’s Voldemort</a:t>
            </a:r>
          </a:p>
          <a:p>
            <a:pPr marL="0" indent="0">
              <a:buNone/>
            </a:pPr>
            <a:r>
              <a:rPr lang="en-US" sz="2400" dirty="0">
                <a:ea typeface="ＭＳ Ｐゴシック" charset="0"/>
              </a:rPr>
              <a:t>If writes to a key stop, all replicas of key will converge</a:t>
            </a:r>
          </a:p>
          <a:p>
            <a:pPr marL="0" indent="0">
              <a:buNone/>
            </a:pPr>
            <a:r>
              <a:rPr lang="en-US" sz="2400" dirty="0">
                <a:ea typeface="ＭＳ Ｐゴシック" charset="0"/>
              </a:rPr>
              <a:t>Reads might see any previous write</a:t>
            </a:r>
          </a:p>
          <a:p>
            <a:pPr marL="555550" lvl="1" indent="0">
              <a:buNone/>
            </a:pPr>
            <a:r>
              <a:rPr lang="en-US" sz="2000" b="1" dirty="0">
                <a:ea typeface="ＭＳ Ｐゴシック" charset="0"/>
              </a:rPr>
              <a:t>weak</a:t>
            </a:r>
            <a:r>
              <a:rPr lang="en-US" sz="2000" dirty="0">
                <a:ea typeface="ＭＳ Ｐゴシック" charset="0"/>
              </a:rPr>
              <a:t> guarantee</a:t>
            </a:r>
          </a:p>
          <a:p>
            <a:pPr marL="0" indent="0">
              <a:buNone/>
            </a:pPr>
            <a:r>
              <a:rPr lang="en-US" sz="2400" dirty="0">
                <a:ea typeface="ＭＳ Ｐゴシック" charset="0"/>
              </a:rPr>
              <a:t>More </a:t>
            </a:r>
            <a:r>
              <a:rPr lang="en-US" sz="2400" b="1" dirty="0">
                <a:ea typeface="ＭＳ Ｐゴシック" charset="0"/>
              </a:rPr>
              <a:t>performant</a:t>
            </a:r>
            <a:r>
              <a:rPr lang="en-US" sz="2400" dirty="0">
                <a:ea typeface="ＭＳ Ｐゴシック" charset="0"/>
              </a:rPr>
              <a:t> – allows concurrent writes </a:t>
            </a:r>
          </a:p>
          <a:p>
            <a:pPr marL="0" indent="0">
              <a:buNone/>
            </a:pPr>
            <a:r>
              <a:rPr lang="en-US" sz="2400" dirty="0">
                <a:ea typeface="ＭＳ Ｐゴシック" charset="0"/>
              </a:rPr>
              <a:t>More </a:t>
            </a:r>
            <a:r>
              <a:rPr lang="en-US" sz="2400" b="1" dirty="0">
                <a:ea typeface="ＭＳ Ｐゴシック" charset="0"/>
              </a:rPr>
              <a:t>availability</a:t>
            </a:r>
            <a:r>
              <a:rPr lang="en-US" sz="2400" dirty="0">
                <a:ea typeface="ＭＳ Ｐゴシック" charset="0"/>
              </a:rPr>
              <a:t> – disconnected operation</a:t>
            </a:r>
          </a:p>
          <a:p>
            <a:pPr marL="0" indent="0">
              <a:buNone/>
            </a:pPr>
            <a:r>
              <a:rPr lang="en-US" sz="2400" dirty="0">
                <a:ea typeface="ＭＳ Ｐゴシック" charset="0"/>
              </a:rPr>
              <a:t>Need to resolve conflicts between multiple object versions</a:t>
            </a:r>
          </a:p>
          <a:p>
            <a:pPr marL="634914" lvl="1" indent="0">
              <a:buNone/>
            </a:pPr>
            <a:r>
              <a:rPr lang="en-US" sz="2000" dirty="0">
                <a:ea typeface="ＭＳ Ｐゴシック" charset="0"/>
              </a:rPr>
              <a:t>Cassandra – latest timestamp wins</a:t>
            </a:r>
          </a:p>
        </p:txBody>
      </p:sp>
      <p:sp>
        <p:nvSpPr>
          <p:cNvPr id="11"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a:t>
            </a:fld>
            <a:endParaRPr lang="en-US" dirty="0"/>
          </a:p>
        </p:txBody>
      </p:sp>
      <p:grpSp>
        <p:nvGrpSpPr>
          <p:cNvPr id="12" name="Group 11">
            <a:extLst>
              <a:ext uri="{FF2B5EF4-FFF2-40B4-BE49-F238E27FC236}">
                <a16:creationId xmlns:a16="http://schemas.microsoft.com/office/drawing/2014/main" id="{8F1FD3B9-49D0-12D9-0104-4EE41E427030}"/>
              </a:ext>
            </a:extLst>
          </p:cNvPr>
          <p:cNvGrpSpPr/>
          <p:nvPr/>
        </p:nvGrpSpPr>
        <p:grpSpPr>
          <a:xfrm>
            <a:off x="8943075" y="2514820"/>
            <a:ext cx="1511406" cy="329397"/>
            <a:chOff x="8854279" y="3333750"/>
            <a:chExt cx="2682081" cy="342899"/>
          </a:xfrm>
        </p:grpSpPr>
        <p:cxnSp>
          <p:nvCxnSpPr>
            <p:cNvPr id="7" name="Straight Connector 6">
              <a:extLst>
                <a:ext uri="{FF2B5EF4-FFF2-40B4-BE49-F238E27FC236}">
                  <a16:creationId xmlns:a16="http://schemas.microsoft.com/office/drawing/2014/main" id="{0B9FF3BC-C372-9AF1-08EB-7052AA81A6D6}"/>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F1F59BBB-DE56-6E8B-22FA-D590B2DB1852}"/>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B5E6D19C-824A-BCD2-7A79-8E5C6E65CB39}"/>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13" name="TextBox 12">
            <a:extLst>
              <a:ext uri="{FF2B5EF4-FFF2-40B4-BE49-F238E27FC236}">
                <a16:creationId xmlns:a16="http://schemas.microsoft.com/office/drawing/2014/main" id="{458F5EC6-3A26-7812-8C57-A28EA1E97605}"/>
              </a:ext>
            </a:extLst>
          </p:cNvPr>
          <p:cNvSpPr txBox="1"/>
          <p:nvPr/>
        </p:nvSpPr>
        <p:spPr>
          <a:xfrm>
            <a:off x="8419703" y="2443363"/>
            <a:ext cx="558166" cy="477054"/>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C1</a:t>
            </a:r>
          </a:p>
        </p:txBody>
      </p:sp>
      <p:grpSp>
        <p:nvGrpSpPr>
          <p:cNvPr id="14" name="Group 13">
            <a:extLst>
              <a:ext uri="{FF2B5EF4-FFF2-40B4-BE49-F238E27FC236}">
                <a16:creationId xmlns:a16="http://schemas.microsoft.com/office/drawing/2014/main" id="{602E6221-2C1F-E5D3-1BF1-0C55B880893E}"/>
              </a:ext>
            </a:extLst>
          </p:cNvPr>
          <p:cNvGrpSpPr/>
          <p:nvPr/>
        </p:nvGrpSpPr>
        <p:grpSpPr>
          <a:xfrm>
            <a:off x="10924274" y="4005864"/>
            <a:ext cx="825605" cy="286146"/>
            <a:chOff x="8854279" y="3333750"/>
            <a:chExt cx="2682081" cy="342899"/>
          </a:xfrm>
        </p:grpSpPr>
        <p:cxnSp>
          <p:nvCxnSpPr>
            <p:cNvPr id="15" name="Straight Connector 14">
              <a:extLst>
                <a:ext uri="{FF2B5EF4-FFF2-40B4-BE49-F238E27FC236}">
                  <a16:creationId xmlns:a16="http://schemas.microsoft.com/office/drawing/2014/main" id="{31E5A7FD-F36B-3BF6-B0DE-27FC2D87E3AB}"/>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B3B16D2B-D187-5977-181E-5F185CB5DC06}"/>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17" name="Straight Connector 16">
              <a:extLst>
                <a:ext uri="{FF2B5EF4-FFF2-40B4-BE49-F238E27FC236}">
                  <a16:creationId xmlns:a16="http://schemas.microsoft.com/office/drawing/2014/main" id="{498C647B-92BB-F4B6-C1D2-CF1696EBCB17}"/>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18" name="TextBox 17">
            <a:extLst>
              <a:ext uri="{FF2B5EF4-FFF2-40B4-BE49-F238E27FC236}">
                <a16:creationId xmlns:a16="http://schemas.microsoft.com/office/drawing/2014/main" id="{565DC17D-9AC4-2785-8721-2BF67B531A78}"/>
              </a:ext>
            </a:extLst>
          </p:cNvPr>
          <p:cNvSpPr txBox="1"/>
          <p:nvPr/>
        </p:nvSpPr>
        <p:spPr>
          <a:xfrm>
            <a:off x="8409420" y="3891163"/>
            <a:ext cx="558166" cy="477054"/>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C3</a:t>
            </a:r>
          </a:p>
        </p:txBody>
      </p:sp>
      <p:sp>
        <p:nvSpPr>
          <p:cNvPr id="20" name="TextBox 19">
            <a:extLst>
              <a:ext uri="{FF2B5EF4-FFF2-40B4-BE49-F238E27FC236}">
                <a16:creationId xmlns:a16="http://schemas.microsoft.com/office/drawing/2014/main" id="{D293D8BE-D823-2633-DAC8-869C6657025F}"/>
              </a:ext>
            </a:extLst>
          </p:cNvPr>
          <p:cNvSpPr txBox="1"/>
          <p:nvPr/>
        </p:nvSpPr>
        <p:spPr>
          <a:xfrm>
            <a:off x="10890422" y="3682417"/>
            <a:ext cx="1773859"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R(x)=0</a:t>
            </a:r>
          </a:p>
        </p:txBody>
      </p:sp>
      <p:grpSp>
        <p:nvGrpSpPr>
          <p:cNvPr id="21" name="Group 20">
            <a:extLst>
              <a:ext uri="{FF2B5EF4-FFF2-40B4-BE49-F238E27FC236}">
                <a16:creationId xmlns:a16="http://schemas.microsoft.com/office/drawing/2014/main" id="{80C6706C-D41A-6AB5-B052-10454191705C}"/>
              </a:ext>
            </a:extLst>
          </p:cNvPr>
          <p:cNvGrpSpPr/>
          <p:nvPr/>
        </p:nvGrpSpPr>
        <p:grpSpPr>
          <a:xfrm>
            <a:off x="10532944" y="3263718"/>
            <a:ext cx="840283" cy="294341"/>
            <a:chOff x="8854279" y="3333750"/>
            <a:chExt cx="2682081" cy="342899"/>
          </a:xfrm>
        </p:grpSpPr>
        <p:cxnSp>
          <p:nvCxnSpPr>
            <p:cNvPr id="22" name="Straight Connector 21">
              <a:extLst>
                <a:ext uri="{FF2B5EF4-FFF2-40B4-BE49-F238E27FC236}">
                  <a16:creationId xmlns:a16="http://schemas.microsoft.com/office/drawing/2014/main" id="{C75AFE25-DB7C-E93C-477B-D99E820862FE}"/>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76D13414-6602-3FE4-2164-0E45785C50FD}"/>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DC155E9F-B3DE-2AFC-DC42-7F0534538529}"/>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25" name="TextBox 24">
            <a:extLst>
              <a:ext uri="{FF2B5EF4-FFF2-40B4-BE49-F238E27FC236}">
                <a16:creationId xmlns:a16="http://schemas.microsoft.com/office/drawing/2014/main" id="{97D74578-A932-E3A9-5CC3-19E61451D938}"/>
              </a:ext>
            </a:extLst>
          </p:cNvPr>
          <p:cNvSpPr txBox="1"/>
          <p:nvPr/>
        </p:nvSpPr>
        <p:spPr>
          <a:xfrm>
            <a:off x="8419703" y="3149017"/>
            <a:ext cx="558166" cy="477054"/>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C2</a:t>
            </a:r>
          </a:p>
        </p:txBody>
      </p:sp>
      <p:sp>
        <p:nvSpPr>
          <p:cNvPr id="26" name="TextBox 25">
            <a:extLst>
              <a:ext uri="{FF2B5EF4-FFF2-40B4-BE49-F238E27FC236}">
                <a16:creationId xmlns:a16="http://schemas.microsoft.com/office/drawing/2014/main" id="{8068EC70-B633-C6D4-90A4-901CA47FF1B9}"/>
              </a:ext>
            </a:extLst>
          </p:cNvPr>
          <p:cNvSpPr txBox="1"/>
          <p:nvPr/>
        </p:nvSpPr>
        <p:spPr>
          <a:xfrm>
            <a:off x="9235281" y="2310817"/>
            <a:ext cx="997389" cy="400110"/>
          </a:xfrm>
          <a:prstGeom prst="rect">
            <a:avLst/>
          </a:prstGeom>
          <a:noFill/>
        </p:spPr>
        <p:txBody>
          <a:bodyPr wrap="none" rtlCol="0">
            <a:spAutoFit/>
          </a:bodyPr>
          <a:lstStyle/>
          <a:p>
            <a:r>
              <a:rPr lang="en-US" sz="2000" dirty="0">
                <a:latin typeface="Times New Roman" panose="02020603050405020304" pitchFamily="18" charset="0"/>
                <a:cs typeface="Times New Roman" panose="02020603050405020304" pitchFamily="18" charset="0"/>
              </a:rPr>
              <a:t>W(x=1)</a:t>
            </a:r>
          </a:p>
        </p:txBody>
      </p:sp>
      <p:sp>
        <p:nvSpPr>
          <p:cNvPr id="27" name="TextBox 26">
            <a:extLst>
              <a:ext uri="{FF2B5EF4-FFF2-40B4-BE49-F238E27FC236}">
                <a16:creationId xmlns:a16="http://schemas.microsoft.com/office/drawing/2014/main" id="{47F3A619-21A3-BC37-00AE-395629CB7A53}"/>
              </a:ext>
            </a:extLst>
          </p:cNvPr>
          <p:cNvSpPr txBox="1"/>
          <p:nvPr/>
        </p:nvSpPr>
        <p:spPr>
          <a:xfrm>
            <a:off x="10447692" y="2981832"/>
            <a:ext cx="997389" cy="400110"/>
          </a:xfrm>
          <a:prstGeom prst="rect">
            <a:avLst/>
          </a:prstGeom>
          <a:noFill/>
        </p:spPr>
        <p:txBody>
          <a:bodyPr wrap="none" rtlCol="0">
            <a:spAutoFit/>
          </a:bodyPr>
          <a:lstStyle/>
          <a:p>
            <a:r>
              <a:rPr lang="en-US" sz="2000" dirty="0">
                <a:latin typeface="Times New Roman" panose="02020603050405020304" pitchFamily="18" charset="0"/>
                <a:cs typeface="Times New Roman" panose="02020603050405020304" pitchFamily="18" charset="0"/>
              </a:rPr>
              <a:t>W(x=2)</a:t>
            </a:r>
          </a:p>
        </p:txBody>
      </p:sp>
      <p:sp>
        <p:nvSpPr>
          <p:cNvPr id="4" name="TextBox 3">
            <a:extLst>
              <a:ext uri="{FF2B5EF4-FFF2-40B4-BE49-F238E27FC236}">
                <a16:creationId xmlns:a16="http://schemas.microsoft.com/office/drawing/2014/main" id="{462ABD4E-1722-C7A5-1AEF-153219DE81FA}"/>
              </a:ext>
            </a:extLst>
          </p:cNvPr>
          <p:cNvSpPr txBox="1"/>
          <p:nvPr/>
        </p:nvSpPr>
        <p:spPr>
          <a:xfrm>
            <a:off x="8640470" y="2073357"/>
            <a:ext cx="621260" cy="477054"/>
          </a:xfrm>
          <a:prstGeom prst="rect">
            <a:avLst/>
          </a:prstGeom>
          <a:noFill/>
        </p:spPr>
        <p:txBody>
          <a:bodyPr wrap="none" rtlCol="0">
            <a:spAutoFit/>
          </a:bodyPr>
          <a:lstStyle/>
          <a:p>
            <a:r>
              <a:rPr lang="en-US" i="1" dirty="0">
                <a:latin typeface="Times New Roman" panose="02020603050405020304" pitchFamily="18" charset="0"/>
                <a:cs typeface="Times New Roman" panose="02020603050405020304" pitchFamily="18" charset="0"/>
              </a:rPr>
              <a:t>req</a:t>
            </a:r>
          </a:p>
        </p:txBody>
      </p:sp>
      <p:sp>
        <p:nvSpPr>
          <p:cNvPr id="5" name="TextBox 4">
            <a:extLst>
              <a:ext uri="{FF2B5EF4-FFF2-40B4-BE49-F238E27FC236}">
                <a16:creationId xmlns:a16="http://schemas.microsoft.com/office/drawing/2014/main" id="{1785DC44-7285-BFFF-CA29-1C89EC35E6B5}"/>
              </a:ext>
            </a:extLst>
          </p:cNvPr>
          <p:cNvSpPr txBox="1"/>
          <p:nvPr/>
        </p:nvSpPr>
        <p:spPr>
          <a:xfrm>
            <a:off x="10143850" y="2057400"/>
            <a:ext cx="746295" cy="477054"/>
          </a:xfrm>
          <a:prstGeom prst="rect">
            <a:avLst/>
          </a:prstGeom>
          <a:noFill/>
        </p:spPr>
        <p:txBody>
          <a:bodyPr wrap="none" rtlCol="0">
            <a:spAutoFit/>
          </a:bodyPr>
          <a:lstStyle/>
          <a:p>
            <a:r>
              <a:rPr lang="en-US" i="1" dirty="0">
                <a:latin typeface="Times New Roman" panose="02020603050405020304" pitchFamily="18" charset="0"/>
                <a:cs typeface="Times New Roman" panose="02020603050405020304" pitchFamily="18" charset="0"/>
              </a:rPr>
              <a:t>resp</a:t>
            </a:r>
          </a:p>
        </p:txBody>
      </p:sp>
      <p:grpSp>
        <p:nvGrpSpPr>
          <p:cNvPr id="6" name="Group 5">
            <a:extLst>
              <a:ext uri="{FF2B5EF4-FFF2-40B4-BE49-F238E27FC236}">
                <a16:creationId xmlns:a16="http://schemas.microsoft.com/office/drawing/2014/main" id="{D6E144B7-CC44-E1A5-41AF-A56224B96A96}"/>
              </a:ext>
            </a:extLst>
          </p:cNvPr>
          <p:cNvGrpSpPr/>
          <p:nvPr/>
        </p:nvGrpSpPr>
        <p:grpSpPr>
          <a:xfrm>
            <a:off x="11838675" y="4767865"/>
            <a:ext cx="825606" cy="286152"/>
            <a:chOff x="8854279" y="3333750"/>
            <a:chExt cx="2682081" cy="342899"/>
          </a:xfrm>
        </p:grpSpPr>
        <p:cxnSp>
          <p:nvCxnSpPr>
            <p:cNvPr id="9" name="Straight Connector 8">
              <a:extLst>
                <a:ext uri="{FF2B5EF4-FFF2-40B4-BE49-F238E27FC236}">
                  <a16:creationId xmlns:a16="http://schemas.microsoft.com/office/drawing/2014/main" id="{947EF8A3-C1DD-8B2B-38CC-04FB73C03162}"/>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F8AF04A9-6F7E-CCD0-50F5-E77AFD9396FB}"/>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E4ED9430-2B14-653F-A7D9-2E953A187A82}"/>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29" name="TextBox 28">
            <a:extLst>
              <a:ext uri="{FF2B5EF4-FFF2-40B4-BE49-F238E27FC236}">
                <a16:creationId xmlns:a16="http://schemas.microsoft.com/office/drawing/2014/main" id="{60025169-8223-FCAC-A42C-48D52570466E}"/>
              </a:ext>
            </a:extLst>
          </p:cNvPr>
          <p:cNvSpPr txBox="1"/>
          <p:nvPr/>
        </p:nvSpPr>
        <p:spPr>
          <a:xfrm>
            <a:off x="8422014" y="4653163"/>
            <a:ext cx="558166" cy="477054"/>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C4</a:t>
            </a:r>
          </a:p>
        </p:txBody>
      </p:sp>
      <p:sp>
        <p:nvSpPr>
          <p:cNvPr id="30" name="TextBox 29">
            <a:extLst>
              <a:ext uri="{FF2B5EF4-FFF2-40B4-BE49-F238E27FC236}">
                <a16:creationId xmlns:a16="http://schemas.microsoft.com/office/drawing/2014/main" id="{E405B351-6533-9840-F8A9-CCBEF5E7FF6A}"/>
              </a:ext>
            </a:extLst>
          </p:cNvPr>
          <p:cNvSpPr txBox="1"/>
          <p:nvPr/>
        </p:nvSpPr>
        <p:spPr>
          <a:xfrm>
            <a:off x="11813624" y="4444417"/>
            <a:ext cx="926857" cy="400110"/>
          </a:xfrm>
          <a:prstGeom prst="rect">
            <a:avLst/>
          </a:prstGeom>
          <a:noFill/>
        </p:spPr>
        <p:txBody>
          <a:bodyPr wrap="none" rtlCol="0">
            <a:spAutoFit/>
          </a:bodyPr>
          <a:lstStyle/>
          <a:p>
            <a:r>
              <a:rPr lang="en-US" sz="2000" dirty="0">
                <a:latin typeface="Times New Roman" panose="02020603050405020304" pitchFamily="18" charset="0"/>
                <a:cs typeface="Times New Roman" panose="02020603050405020304" pitchFamily="18" charset="0"/>
              </a:rPr>
              <a:t>R(x)=0</a:t>
            </a:r>
          </a:p>
        </p:txBody>
      </p:sp>
    </p:spTree>
    <p:custDataLst>
      <p:tags r:id="rId1"/>
    </p:custDataLst>
    <p:extLst>
      <p:ext uri="{BB962C8B-B14F-4D97-AF65-F5344CB8AC3E}">
        <p14:creationId xmlns:p14="http://schemas.microsoft.com/office/powerpoint/2010/main" val="1657827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9"/>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
                                            <p:txEl>
                                              <p:pRg st="6" end="6"/>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8" grpId="0"/>
      <p:bldP spid="20" grpId="0"/>
      <p:bldP spid="25" grpId="0"/>
      <p:bldP spid="26" grpId="0"/>
      <p:bldP spid="27" grpId="0"/>
      <p:bldP spid="4" grpId="0"/>
      <p:bldP spid="5" grpId="0"/>
      <p:bldP spid="29" grpId="0"/>
      <p:bldP spid="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Spectrum Ends: Strong Consistency</a:t>
            </a:r>
          </a:p>
        </p:txBody>
      </p:sp>
      <p:sp>
        <p:nvSpPr>
          <p:cNvPr id="3" name="Content Placeholder 2"/>
          <p:cNvSpPr>
            <a:spLocks noGrp="1"/>
          </p:cNvSpPr>
          <p:nvPr>
            <p:ph idx="1"/>
          </p:nvPr>
        </p:nvSpPr>
        <p:spPr>
          <a:xfrm>
            <a:off x="542248" y="1752600"/>
            <a:ext cx="8096646" cy="5105400"/>
          </a:xfrm>
        </p:spPr>
        <p:txBody>
          <a:bodyPr>
            <a:normAutofit/>
          </a:bodyPr>
          <a:lstStyle/>
          <a:p>
            <a:pPr marL="0" indent="0">
              <a:buNone/>
              <a:tabLst>
                <a:tab pos="1770063" algn="l"/>
              </a:tabLst>
            </a:pPr>
            <a:r>
              <a:rPr lang="en-US" sz="2400" b="1" dirty="0">
                <a:ea typeface="ＭＳ Ｐゴシック" charset="0"/>
              </a:rPr>
              <a:t>Linearizability [</a:t>
            </a:r>
            <a:r>
              <a:rPr lang="en-US" sz="2400" dirty="0">
                <a:ea typeface="ＭＳ Ｐゴシック" charset="0"/>
              </a:rPr>
              <a:t>Herlihy and Wing]</a:t>
            </a:r>
            <a:endParaRPr lang="en-US" sz="2400" b="1" dirty="0">
              <a:ea typeface="ＭＳ Ｐゴシック" charset="0"/>
            </a:endParaRPr>
          </a:p>
          <a:p>
            <a:pPr marL="0" indent="0">
              <a:buNone/>
            </a:pPr>
            <a:r>
              <a:rPr lang="en-US" sz="2400" dirty="0">
                <a:ea typeface="ＭＳ Ｐゴシック" charset="0"/>
              </a:rPr>
              <a:t>Strong consistency (the </a:t>
            </a:r>
            <a:r>
              <a:rPr lang="en-US" sz="2400" b="1" dirty="0">
                <a:ea typeface="ＭＳ Ｐゴシック" charset="0"/>
              </a:rPr>
              <a:t>C</a:t>
            </a:r>
            <a:r>
              <a:rPr lang="en-US" sz="2400" dirty="0">
                <a:ea typeface="ＭＳ Ｐゴシック" charset="0"/>
              </a:rPr>
              <a:t> in </a:t>
            </a:r>
            <a:r>
              <a:rPr lang="en-US" sz="2400" b="1" dirty="0">
                <a:ea typeface="ＭＳ Ｐゴシック" charset="0"/>
              </a:rPr>
              <a:t>C</a:t>
            </a:r>
            <a:r>
              <a:rPr lang="en-US" sz="2400" dirty="0">
                <a:ea typeface="ＭＳ Ｐゴシック" charset="0"/>
              </a:rPr>
              <a:t>AP)</a:t>
            </a:r>
          </a:p>
          <a:p>
            <a:pPr marL="0" indent="0">
              <a:buNone/>
            </a:pPr>
            <a:r>
              <a:rPr lang="en-US" sz="2400" dirty="0">
                <a:ea typeface="ＭＳ Ｐゴシック" charset="0"/>
              </a:rPr>
              <a:t>Intuitively, each operation by a client is visible instantaneously to other clients</a:t>
            </a:r>
          </a:p>
          <a:p>
            <a:pPr marL="634914" lvl="1" indent="0">
              <a:buNone/>
            </a:pPr>
            <a:r>
              <a:rPr lang="en-US" sz="2000" dirty="0">
                <a:ea typeface="ＭＳ Ｐゴシック" charset="0"/>
              </a:rPr>
              <a:t>instantaneously in </a:t>
            </a:r>
            <a:r>
              <a:rPr lang="en-US" sz="2000" b="1" u="sng" dirty="0">
                <a:ea typeface="ＭＳ Ｐゴシック" charset="0"/>
              </a:rPr>
              <a:t>real time</a:t>
            </a:r>
          </a:p>
          <a:p>
            <a:pPr marL="0" indent="0">
              <a:buNone/>
            </a:pPr>
            <a:r>
              <a:rPr lang="en-US" sz="2400" dirty="0">
                <a:ea typeface="ＭＳ Ｐゴシック" charset="0"/>
              </a:rPr>
              <a:t>All operations are totally ordered in a way that respects         real-time order of operations</a:t>
            </a:r>
          </a:p>
          <a:p>
            <a:pPr marL="634914" lvl="1" indent="0">
              <a:buNone/>
            </a:pPr>
            <a:r>
              <a:rPr lang="en-US" sz="2000" dirty="0">
                <a:ea typeface="ＭＳ Ｐゴシック" charset="0"/>
              </a:rPr>
              <a:t>if </a:t>
            </a:r>
            <a:r>
              <a:rPr lang="en-US" sz="2000" b="1" dirty="0">
                <a:ea typeface="ＭＳ Ｐゴシック" charset="0"/>
              </a:rPr>
              <a:t>A completes before B begins</a:t>
            </a:r>
            <a:r>
              <a:rPr lang="en-US" sz="2000" dirty="0">
                <a:ea typeface="ＭＳ Ｐゴシック" charset="0"/>
              </a:rPr>
              <a:t>, A ordered before B</a:t>
            </a:r>
          </a:p>
          <a:p>
            <a:pPr marL="634914" lvl="1" indent="0">
              <a:buNone/>
            </a:pPr>
            <a:r>
              <a:rPr lang="en-US" sz="2000" dirty="0">
                <a:ea typeface="ＭＳ Ｐゴシック" charset="0"/>
              </a:rPr>
              <a:t>what if A and B are concurrent? </a:t>
            </a:r>
          </a:p>
          <a:p>
            <a:pPr marL="1269827" lvl="2" indent="0">
              <a:buNone/>
            </a:pPr>
            <a:r>
              <a:rPr lang="en-US" sz="2000" dirty="0">
                <a:ea typeface="ＭＳ Ｐゴシック" charset="0"/>
              </a:rPr>
              <a:t>order in a way such that total order is a valid sequential one</a:t>
            </a:r>
          </a:p>
          <a:p>
            <a:pPr marL="0" indent="0">
              <a:buNone/>
            </a:pPr>
            <a:r>
              <a:rPr lang="en-US" sz="2400" dirty="0">
                <a:ea typeface="ＭＳ Ｐゴシック" charset="0"/>
              </a:rPr>
              <a:t>Appears to be a single machine (one-copy semantics)</a:t>
            </a:r>
          </a:p>
          <a:p>
            <a:pPr marL="0" indent="0">
              <a:buNone/>
            </a:pPr>
            <a:r>
              <a:rPr lang="en-US" sz="2400" dirty="0">
                <a:ea typeface="ＭＳ Ｐゴシック" charset="0"/>
              </a:rPr>
              <a:t>Trades off performance and availability</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a:t>
            </a:fld>
            <a:endParaRPr lang="en-US" dirty="0"/>
          </a:p>
        </p:txBody>
      </p:sp>
      <p:grpSp>
        <p:nvGrpSpPr>
          <p:cNvPr id="5" name="Group 4">
            <a:extLst>
              <a:ext uri="{FF2B5EF4-FFF2-40B4-BE49-F238E27FC236}">
                <a16:creationId xmlns:a16="http://schemas.microsoft.com/office/drawing/2014/main" id="{4D079554-0BA6-C2B2-5946-9863A420F253}"/>
              </a:ext>
            </a:extLst>
          </p:cNvPr>
          <p:cNvGrpSpPr/>
          <p:nvPr/>
        </p:nvGrpSpPr>
        <p:grpSpPr>
          <a:xfrm>
            <a:off x="8930736" y="2210020"/>
            <a:ext cx="1511406" cy="329397"/>
            <a:chOff x="8854279" y="3333750"/>
            <a:chExt cx="2682081" cy="342899"/>
          </a:xfrm>
        </p:grpSpPr>
        <p:cxnSp>
          <p:nvCxnSpPr>
            <p:cNvPr id="6" name="Straight Connector 5">
              <a:extLst>
                <a:ext uri="{FF2B5EF4-FFF2-40B4-BE49-F238E27FC236}">
                  <a16:creationId xmlns:a16="http://schemas.microsoft.com/office/drawing/2014/main" id="{57263114-D1C8-1BE6-6002-3F8062CD5685}"/>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C782129B-5B21-C21A-A111-56E0ED158CDF}"/>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6EF2C6D9-6675-4421-2324-E5422A214B75}"/>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9" name="TextBox 8">
            <a:extLst>
              <a:ext uri="{FF2B5EF4-FFF2-40B4-BE49-F238E27FC236}">
                <a16:creationId xmlns:a16="http://schemas.microsoft.com/office/drawing/2014/main" id="{3BF395C3-4BA0-94DD-02C3-D3A723737EC3}"/>
              </a:ext>
            </a:extLst>
          </p:cNvPr>
          <p:cNvSpPr txBox="1"/>
          <p:nvPr/>
        </p:nvSpPr>
        <p:spPr>
          <a:xfrm>
            <a:off x="8407364" y="2138563"/>
            <a:ext cx="558166" cy="477054"/>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C1</a:t>
            </a:r>
          </a:p>
        </p:txBody>
      </p:sp>
      <p:grpSp>
        <p:nvGrpSpPr>
          <p:cNvPr id="10" name="Group 9">
            <a:extLst>
              <a:ext uri="{FF2B5EF4-FFF2-40B4-BE49-F238E27FC236}">
                <a16:creationId xmlns:a16="http://schemas.microsoft.com/office/drawing/2014/main" id="{8022ADDA-5FB8-A85D-13CA-A59F246297EA}"/>
              </a:ext>
            </a:extLst>
          </p:cNvPr>
          <p:cNvGrpSpPr/>
          <p:nvPr/>
        </p:nvGrpSpPr>
        <p:grpSpPr>
          <a:xfrm>
            <a:off x="10530681" y="3701064"/>
            <a:ext cx="908166" cy="286146"/>
            <a:chOff x="8854279" y="3333750"/>
            <a:chExt cx="2682081" cy="342899"/>
          </a:xfrm>
        </p:grpSpPr>
        <p:cxnSp>
          <p:nvCxnSpPr>
            <p:cNvPr id="11" name="Straight Connector 10">
              <a:extLst>
                <a:ext uri="{FF2B5EF4-FFF2-40B4-BE49-F238E27FC236}">
                  <a16:creationId xmlns:a16="http://schemas.microsoft.com/office/drawing/2014/main" id="{C726B6FB-3BE0-2126-27FE-31D5B08AF6D8}"/>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07F4CC46-07EE-AB5F-6EFF-50D3C8011BCE}"/>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977BCB07-F05C-ADF6-6456-62DAF761F7E6}"/>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14" name="TextBox 13">
            <a:extLst>
              <a:ext uri="{FF2B5EF4-FFF2-40B4-BE49-F238E27FC236}">
                <a16:creationId xmlns:a16="http://schemas.microsoft.com/office/drawing/2014/main" id="{FE6C8D39-EB83-F72D-E788-D34017357CCC}"/>
              </a:ext>
            </a:extLst>
          </p:cNvPr>
          <p:cNvSpPr txBox="1"/>
          <p:nvPr/>
        </p:nvSpPr>
        <p:spPr>
          <a:xfrm>
            <a:off x="8397081" y="3586363"/>
            <a:ext cx="558166" cy="477054"/>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C3</a:t>
            </a:r>
          </a:p>
        </p:txBody>
      </p:sp>
      <p:sp>
        <p:nvSpPr>
          <p:cNvPr id="15" name="TextBox 14">
            <a:extLst>
              <a:ext uri="{FF2B5EF4-FFF2-40B4-BE49-F238E27FC236}">
                <a16:creationId xmlns:a16="http://schemas.microsoft.com/office/drawing/2014/main" id="{D905A90C-5584-9E03-F57E-92D1B0008338}"/>
              </a:ext>
            </a:extLst>
          </p:cNvPr>
          <p:cNvSpPr txBox="1"/>
          <p:nvPr/>
        </p:nvSpPr>
        <p:spPr>
          <a:xfrm>
            <a:off x="10550688" y="3386308"/>
            <a:ext cx="818193" cy="400110"/>
          </a:xfrm>
          <a:prstGeom prst="rect">
            <a:avLst/>
          </a:prstGeom>
          <a:noFill/>
        </p:spPr>
        <p:txBody>
          <a:bodyPr wrap="square" rtlCol="0">
            <a:spAutoFit/>
          </a:bodyPr>
          <a:lstStyle/>
          <a:p>
            <a:pPr algn="ctr"/>
            <a:r>
              <a:rPr lang="en-US" sz="2000" dirty="0">
                <a:latin typeface="Times New Roman" panose="02020603050405020304" pitchFamily="18" charset="0"/>
                <a:cs typeface="Times New Roman" panose="02020603050405020304" pitchFamily="18" charset="0"/>
              </a:rPr>
              <a:t>R(x)</a:t>
            </a:r>
          </a:p>
        </p:txBody>
      </p:sp>
      <p:grpSp>
        <p:nvGrpSpPr>
          <p:cNvPr id="16" name="Group 15">
            <a:extLst>
              <a:ext uri="{FF2B5EF4-FFF2-40B4-BE49-F238E27FC236}">
                <a16:creationId xmlns:a16="http://schemas.microsoft.com/office/drawing/2014/main" id="{607FFE64-EC3D-7C61-7A16-887620AD53E0}"/>
              </a:ext>
            </a:extLst>
          </p:cNvPr>
          <p:cNvGrpSpPr/>
          <p:nvPr/>
        </p:nvGrpSpPr>
        <p:grpSpPr>
          <a:xfrm>
            <a:off x="10530681" y="2958918"/>
            <a:ext cx="1948434" cy="352285"/>
            <a:chOff x="8854279" y="3333750"/>
            <a:chExt cx="2682081" cy="342899"/>
          </a:xfrm>
        </p:grpSpPr>
        <p:cxnSp>
          <p:nvCxnSpPr>
            <p:cNvPr id="17" name="Straight Connector 16">
              <a:extLst>
                <a:ext uri="{FF2B5EF4-FFF2-40B4-BE49-F238E27FC236}">
                  <a16:creationId xmlns:a16="http://schemas.microsoft.com/office/drawing/2014/main" id="{555C7CAD-7F5C-65C2-48B9-1A9E8EF365C1}"/>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8" name="Straight Connector 17">
              <a:extLst>
                <a:ext uri="{FF2B5EF4-FFF2-40B4-BE49-F238E27FC236}">
                  <a16:creationId xmlns:a16="http://schemas.microsoft.com/office/drawing/2014/main" id="{2FBA7EF9-6B35-1417-D584-A3BB4A4F377B}"/>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A49B0EF5-A477-6602-7C55-AAFB39EA40DB}"/>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20" name="TextBox 19">
            <a:extLst>
              <a:ext uri="{FF2B5EF4-FFF2-40B4-BE49-F238E27FC236}">
                <a16:creationId xmlns:a16="http://schemas.microsoft.com/office/drawing/2014/main" id="{52DF3C08-4D76-BC9A-B0FE-B2606A9EAB80}"/>
              </a:ext>
            </a:extLst>
          </p:cNvPr>
          <p:cNvSpPr txBox="1"/>
          <p:nvPr/>
        </p:nvSpPr>
        <p:spPr>
          <a:xfrm>
            <a:off x="8407364" y="2844217"/>
            <a:ext cx="558166" cy="477054"/>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C2</a:t>
            </a:r>
          </a:p>
        </p:txBody>
      </p:sp>
      <p:sp>
        <p:nvSpPr>
          <p:cNvPr id="21" name="TextBox 20">
            <a:extLst>
              <a:ext uri="{FF2B5EF4-FFF2-40B4-BE49-F238E27FC236}">
                <a16:creationId xmlns:a16="http://schemas.microsoft.com/office/drawing/2014/main" id="{3E2FCA22-FD71-CE24-F4DD-DF711C539396}"/>
              </a:ext>
            </a:extLst>
          </p:cNvPr>
          <p:cNvSpPr txBox="1"/>
          <p:nvPr/>
        </p:nvSpPr>
        <p:spPr>
          <a:xfrm>
            <a:off x="9222942" y="2006017"/>
            <a:ext cx="997389" cy="400110"/>
          </a:xfrm>
          <a:prstGeom prst="rect">
            <a:avLst/>
          </a:prstGeom>
          <a:noFill/>
        </p:spPr>
        <p:txBody>
          <a:bodyPr wrap="none" rtlCol="0">
            <a:spAutoFit/>
          </a:bodyPr>
          <a:lstStyle/>
          <a:p>
            <a:r>
              <a:rPr lang="en-US" sz="2000" dirty="0">
                <a:latin typeface="Times New Roman" panose="02020603050405020304" pitchFamily="18" charset="0"/>
                <a:cs typeface="Times New Roman" panose="02020603050405020304" pitchFamily="18" charset="0"/>
              </a:rPr>
              <a:t>W(x=1)</a:t>
            </a:r>
          </a:p>
        </p:txBody>
      </p:sp>
      <p:sp>
        <p:nvSpPr>
          <p:cNvPr id="22" name="TextBox 21">
            <a:extLst>
              <a:ext uri="{FF2B5EF4-FFF2-40B4-BE49-F238E27FC236}">
                <a16:creationId xmlns:a16="http://schemas.microsoft.com/office/drawing/2014/main" id="{184CD0FA-CE7A-7369-741E-0F5BA9F31845}"/>
              </a:ext>
            </a:extLst>
          </p:cNvPr>
          <p:cNvSpPr txBox="1"/>
          <p:nvPr/>
        </p:nvSpPr>
        <p:spPr>
          <a:xfrm>
            <a:off x="10822521" y="2683808"/>
            <a:ext cx="997389" cy="400110"/>
          </a:xfrm>
          <a:prstGeom prst="rect">
            <a:avLst/>
          </a:prstGeom>
          <a:noFill/>
        </p:spPr>
        <p:txBody>
          <a:bodyPr wrap="none" rtlCol="0">
            <a:spAutoFit/>
          </a:bodyPr>
          <a:lstStyle/>
          <a:p>
            <a:r>
              <a:rPr lang="en-US" sz="2000" dirty="0">
                <a:latin typeface="Times New Roman" panose="02020603050405020304" pitchFamily="18" charset="0"/>
                <a:cs typeface="Times New Roman" panose="02020603050405020304" pitchFamily="18" charset="0"/>
              </a:rPr>
              <a:t>W(x=2)</a:t>
            </a:r>
          </a:p>
        </p:txBody>
      </p:sp>
      <p:sp>
        <p:nvSpPr>
          <p:cNvPr id="29" name="TextBox 28">
            <a:extLst>
              <a:ext uri="{FF2B5EF4-FFF2-40B4-BE49-F238E27FC236}">
                <a16:creationId xmlns:a16="http://schemas.microsoft.com/office/drawing/2014/main" id="{9156B574-5C9A-DFFB-523A-F335C4FE335D}"/>
              </a:ext>
            </a:extLst>
          </p:cNvPr>
          <p:cNvSpPr txBox="1"/>
          <p:nvPr/>
        </p:nvSpPr>
        <p:spPr>
          <a:xfrm>
            <a:off x="8409675" y="4348363"/>
            <a:ext cx="558166" cy="477054"/>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C4</a:t>
            </a:r>
          </a:p>
        </p:txBody>
      </p:sp>
      <p:grpSp>
        <p:nvGrpSpPr>
          <p:cNvPr id="36" name="Group 35">
            <a:extLst>
              <a:ext uri="{FF2B5EF4-FFF2-40B4-BE49-F238E27FC236}">
                <a16:creationId xmlns:a16="http://schemas.microsoft.com/office/drawing/2014/main" id="{D16CBB8F-16D0-AF88-FE68-08C2231AAAD4}"/>
              </a:ext>
            </a:extLst>
          </p:cNvPr>
          <p:cNvGrpSpPr/>
          <p:nvPr/>
        </p:nvGrpSpPr>
        <p:grpSpPr>
          <a:xfrm>
            <a:off x="11752467" y="4438254"/>
            <a:ext cx="750550" cy="286146"/>
            <a:chOff x="8854279" y="3333750"/>
            <a:chExt cx="2682081" cy="342899"/>
          </a:xfrm>
        </p:grpSpPr>
        <p:cxnSp>
          <p:nvCxnSpPr>
            <p:cNvPr id="37" name="Straight Connector 36">
              <a:extLst>
                <a:ext uri="{FF2B5EF4-FFF2-40B4-BE49-F238E27FC236}">
                  <a16:creationId xmlns:a16="http://schemas.microsoft.com/office/drawing/2014/main" id="{16D13FC1-7627-7081-B554-40539B4D72D3}"/>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38" name="Straight Connector 37">
              <a:extLst>
                <a:ext uri="{FF2B5EF4-FFF2-40B4-BE49-F238E27FC236}">
                  <a16:creationId xmlns:a16="http://schemas.microsoft.com/office/drawing/2014/main" id="{8BA24506-B9FA-918C-4613-F7A4AE35C6F4}"/>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39" name="Straight Connector 38">
              <a:extLst>
                <a:ext uri="{FF2B5EF4-FFF2-40B4-BE49-F238E27FC236}">
                  <a16:creationId xmlns:a16="http://schemas.microsoft.com/office/drawing/2014/main" id="{074E3E41-3CC1-8DB6-D0CE-0CC96D1C9FC1}"/>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40" name="TextBox 39">
            <a:extLst>
              <a:ext uri="{FF2B5EF4-FFF2-40B4-BE49-F238E27FC236}">
                <a16:creationId xmlns:a16="http://schemas.microsoft.com/office/drawing/2014/main" id="{6EEAD32D-1564-4F07-27CA-CBED298BF09D}"/>
              </a:ext>
            </a:extLst>
          </p:cNvPr>
          <p:cNvSpPr txBox="1"/>
          <p:nvPr/>
        </p:nvSpPr>
        <p:spPr>
          <a:xfrm>
            <a:off x="11693688" y="4124764"/>
            <a:ext cx="818193" cy="400110"/>
          </a:xfrm>
          <a:prstGeom prst="rect">
            <a:avLst/>
          </a:prstGeom>
          <a:noFill/>
        </p:spPr>
        <p:txBody>
          <a:bodyPr wrap="square" rtlCol="0">
            <a:spAutoFit/>
          </a:bodyPr>
          <a:lstStyle/>
          <a:p>
            <a:pPr algn="ctr"/>
            <a:r>
              <a:rPr lang="en-US" sz="2000" dirty="0">
                <a:latin typeface="Times New Roman" panose="02020603050405020304" pitchFamily="18" charset="0"/>
                <a:cs typeface="Times New Roman" panose="02020603050405020304" pitchFamily="18" charset="0"/>
              </a:rPr>
              <a:t>R(x)</a:t>
            </a:r>
          </a:p>
        </p:txBody>
      </p:sp>
      <p:grpSp>
        <p:nvGrpSpPr>
          <p:cNvPr id="52" name="Group 51">
            <a:extLst>
              <a:ext uri="{FF2B5EF4-FFF2-40B4-BE49-F238E27FC236}">
                <a16:creationId xmlns:a16="http://schemas.microsoft.com/office/drawing/2014/main" id="{A409B18B-A7DE-E6BF-3F34-919A2BAAD6B1}"/>
              </a:ext>
            </a:extLst>
          </p:cNvPr>
          <p:cNvGrpSpPr/>
          <p:nvPr/>
        </p:nvGrpSpPr>
        <p:grpSpPr>
          <a:xfrm>
            <a:off x="11164762" y="3406813"/>
            <a:ext cx="1433606" cy="1141605"/>
            <a:chOff x="11164762" y="3406813"/>
            <a:chExt cx="1433606" cy="1141605"/>
          </a:xfrm>
        </p:grpSpPr>
        <p:sp>
          <p:nvSpPr>
            <p:cNvPr id="49" name="TextBox 48">
              <a:extLst>
                <a:ext uri="{FF2B5EF4-FFF2-40B4-BE49-F238E27FC236}">
                  <a16:creationId xmlns:a16="http://schemas.microsoft.com/office/drawing/2014/main" id="{4BB95CDA-0DC4-C290-EC7A-F91132CB000B}"/>
                </a:ext>
              </a:extLst>
            </p:cNvPr>
            <p:cNvSpPr txBox="1"/>
            <p:nvPr/>
          </p:nvSpPr>
          <p:spPr>
            <a:xfrm>
              <a:off x="11164762" y="3406813"/>
              <a:ext cx="312906" cy="400110"/>
            </a:xfrm>
            <a:prstGeom prst="rect">
              <a:avLst/>
            </a:prstGeom>
            <a:noFill/>
          </p:spPr>
          <p:txBody>
            <a:bodyPr wrap="none" rtlCol="0">
              <a:spAutoFit/>
            </a:bodyPr>
            <a:lstStyle/>
            <a:p>
              <a:r>
                <a:rPr lang="en-US" sz="2000" dirty="0">
                  <a:solidFill>
                    <a:srgbClr val="00B050"/>
                  </a:solidFill>
                  <a:latin typeface="Times New Roman" panose="02020603050405020304" pitchFamily="18" charset="0"/>
                  <a:cs typeface="Times New Roman" panose="02020603050405020304" pitchFamily="18" charset="0"/>
                </a:rPr>
                <a:t>1</a:t>
              </a:r>
            </a:p>
          </p:txBody>
        </p:sp>
        <p:sp>
          <p:nvSpPr>
            <p:cNvPr id="50" name="TextBox 49">
              <a:extLst>
                <a:ext uri="{FF2B5EF4-FFF2-40B4-BE49-F238E27FC236}">
                  <a16:creationId xmlns:a16="http://schemas.microsoft.com/office/drawing/2014/main" id="{A79D37A5-587A-C023-01C0-208078BD6E42}"/>
                </a:ext>
              </a:extLst>
            </p:cNvPr>
            <p:cNvSpPr txBox="1"/>
            <p:nvPr/>
          </p:nvSpPr>
          <p:spPr>
            <a:xfrm>
              <a:off x="12285462" y="4148308"/>
              <a:ext cx="312906" cy="400110"/>
            </a:xfrm>
            <a:prstGeom prst="rect">
              <a:avLst/>
            </a:prstGeom>
            <a:noFill/>
          </p:spPr>
          <p:txBody>
            <a:bodyPr wrap="none" rtlCol="0">
              <a:spAutoFit/>
            </a:bodyPr>
            <a:lstStyle/>
            <a:p>
              <a:r>
                <a:rPr lang="en-US" sz="2000" dirty="0">
                  <a:solidFill>
                    <a:srgbClr val="00B050"/>
                  </a:solidFill>
                  <a:latin typeface="Times New Roman" panose="02020603050405020304" pitchFamily="18" charset="0"/>
                  <a:cs typeface="Times New Roman" panose="02020603050405020304" pitchFamily="18" charset="0"/>
                </a:rPr>
                <a:t>1</a:t>
              </a:r>
            </a:p>
          </p:txBody>
        </p:sp>
      </p:grpSp>
      <p:grpSp>
        <p:nvGrpSpPr>
          <p:cNvPr id="56" name="Group 55">
            <a:extLst>
              <a:ext uri="{FF2B5EF4-FFF2-40B4-BE49-F238E27FC236}">
                <a16:creationId xmlns:a16="http://schemas.microsoft.com/office/drawing/2014/main" id="{8EC7C8C0-4601-0CF7-DB47-91CDB0FE0B44}"/>
              </a:ext>
            </a:extLst>
          </p:cNvPr>
          <p:cNvGrpSpPr/>
          <p:nvPr/>
        </p:nvGrpSpPr>
        <p:grpSpPr>
          <a:xfrm>
            <a:off x="11164762" y="3408300"/>
            <a:ext cx="1419180" cy="1141605"/>
            <a:chOff x="11164762" y="3406813"/>
            <a:chExt cx="1419180" cy="1141605"/>
          </a:xfrm>
        </p:grpSpPr>
        <p:sp>
          <p:nvSpPr>
            <p:cNvPr id="57" name="TextBox 56">
              <a:extLst>
                <a:ext uri="{FF2B5EF4-FFF2-40B4-BE49-F238E27FC236}">
                  <a16:creationId xmlns:a16="http://schemas.microsoft.com/office/drawing/2014/main" id="{8FFBBF05-F099-5791-0FB7-098D52A69C77}"/>
                </a:ext>
              </a:extLst>
            </p:cNvPr>
            <p:cNvSpPr txBox="1"/>
            <p:nvPr/>
          </p:nvSpPr>
          <p:spPr>
            <a:xfrm>
              <a:off x="11164762" y="3406813"/>
              <a:ext cx="312906" cy="400110"/>
            </a:xfrm>
            <a:prstGeom prst="rect">
              <a:avLst/>
            </a:prstGeom>
            <a:noFill/>
          </p:spPr>
          <p:txBody>
            <a:bodyPr wrap="none" rtlCol="0">
              <a:spAutoFit/>
            </a:bodyPr>
            <a:lstStyle/>
            <a:p>
              <a:r>
                <a:rPr lang="en-US" sz="2000" dirty="0">
                  <a:solidFill>
                    <a:srgbClr val="00B050"/>
                  </a:solidFill>
                  <a:latin typeface="Times New Roman" panose="02020603050405020304" pitchFamily="18" charset="0"/>
                  <a:cs typeface="Times New Roman" panose="02020603050405020304" pitchFamily="18" charset="0"/>
                </a:rPr>
                <a:t>2</a:t>
              </a:r>
            </a:p>
          </p:txBody>
        </p:sp>
        <p:sp>
          <p:nvSpPr>
            <p:cNvPr id="58" name="TextBox 57">
              <a:extLst>
                <a:ext uri="{FF2B5EF4-FFF2-40B4-BE49-F238E27FC236}">
                  <a16:creationId xmlns:a16="http://schemas.microsoft.com/office/drawing/2014/main" id="{D234C5FE-AB86-C13A-530D-5E8BC98FA1F5}"/>
                </a:ext>
              </a:extLst>
            </p:cNvPr>
            <p:cNvSpPr txBox="1"/>
            <p:nvPr/>
          </p:nvSpPr>
          <p:spPr>
            <a:xfrm>
              <a:off x="12285462" y="4148308"/>
              <a:ext cx="298480" cy="400110"/>
            </a:xfrm>
            <a:prstGeom prst="rect">
              <a:avLst/>
            </a:prstGeom>
            <a:noFill/>
          </p:spPr>
          <p:txBody>
            <a:bodyPr wrap="none" rtlCol="0">
              <a:spAutoFit/>
            </a:bodyPr>
            <a:lstStyle/>
            <a:p>
              <a:r>
                <a:rPr lang="en-US" sz="2000" dirty="0">
                  <a:solidFill>
                    <a:srgbClr val="00B050"/>
                  </a:solidFill>
                  <a:latin typeface="Times New Roman" panose="02020603050405020304" pitchFamily="18" charset="0"/>
                  <a:cs typeface="Times New Roman" panose="02020603050405020304" pitchFamily="18" charset="0"/>
                </a:rPr>
                <a:t>?</a:t>
              </a:r>
            </a:p>
          </p:txBody>
        </p:sp>
      </p:grpSp>
      <p:sp>
        <p:nvSpPr>
          <p:cNvPr id="59" name="TextBox 58">
            <a:extLst>
              <a:ext uri="{FF2B5EF4-FFF2-40B4-BE49-F238E27FC236}">
                <a16:creationId xmlns:a16="http://schemas.microsoft.com/office/drawing/2014/main" id="{7BCDA02C-D515-623A-F157-4B109E503D78}"/>
              </a:ext>
            </a:extLst>
          </p:cNvPr>
          <p:cNvSpPr txBox="1"/>
          <p:nvPr/>
        </p:nvSpPr>
        <p:spPr>
          <a:xfrm>
            <a:off x="12489401" y="4135441"/>
            <a:ext cx="312906" cy="400110"/>
          </a:xfrm>
          <a:prstGeom prst="rect">
            <a:avLst/>
          </a:prstGeom>
          <a:noFill/>
        </p:spPr>
        <p:txBody>
          <a:bodyPr wrap="none" rtlCol="0">
            <a:spAutoFit/>
          </a:bodyPr>
          <a:lstStyle/>
          <a:p>
            <a:r>
              <a:rPr lang="en-US" sz="2000" dirty="0">
                <a:solidFill>
                  <a:srgbClr val="00B050"/>
                </a:solidFill>
                <a:latin typeface="Times New Roman" panose="02020603050405020304" pitchFamily="18" charset="0"/>
                <a:cs typeface="Times New Roman" panose="02020603050405020304" pitchFamily="18" charset="0"/>
              </a:rPr>
              <a:t>2</a:t>
            </a:r>
          </a:p>
        </p:txBody>
      </p:sp>
      <p:grpSp>
        <p:nvGrpSpPr>
          <p:cNvPr id="23" name="Group 22">
            <a:extLst>
              <a:ext uri="{FF2B5EF4-FFF2-40B4-BE49-F238E27FC236}">
                <a16:creationId xmlns:a16="http://schemas.microsoft.com/office/drawing/2014/main" id="{C252400D-88F5-E410-1C84-497F7F0B86CB}"/>
              </a:ext>
            </a:extLst>
          </p:cNvPr>
          <p:cNvGrpSpPr>
            <a:grpSpLocks/>
          </p:cNvGrpSpPr>
          <p:nvPr/>
        </p:nvGrpSpPr>
        <p:grpSpPr bwMode="auto">
          <a:xfrm>
            <a:off x="8808554" y="249608"/>
            <a:ext cx="4069551" cy="1251327"/>
            <a:chOff x="8468512" y="3810000"/>
            <a:chExt cx="4328064" cy="1219200"/>
          </a:xfrm>
        </p:grpSpPr>
        <p:sp>
          <p:nvSpPr>
            <p:cNvPr id="24" name="Rectangle: Rounded Corners 23">
              <a:extLst>
                <a:ext uri="{FF2B5EF4-FFF2-40B4-BE49-F238E27FC236}">
                  <a16:creationId xmlns:a16="http://schemas.microsoft.com/office/drawing/2014/main" id="{82464196-520E-5DFB-00FB-36A084CD90A2}"/>
                </a:ext>
              </a:extLst>
            </p:cNvPr>
            <p:cNvSpPr/>
            <p:nvPr/>
          </p:nvSpPr>
          <p:spPr>
            <a:xfrm>
              <a:off x="8549135" y="3810000"/>
              <a:ext cx="4166819" cy="1219200"/>
            </a:xfrm>
            <a:prstGeom prst="roundRect">
              <a:avLst/>
            </a:prstGeom>
            <a:solidFill>
              <a:srgbClr val="EEECE1"/>
            </a:solidFill>
            <a:ln w="25400" cap="flat" cmpd="sng" algn="ctr">
              <a:solidFill>
                <a:srgbClr val="4F81BD">
                  <a:shade val="15000"/>
                </a:srgbClr>
              </a:solidFill>
              <a:prstDash val="solid"/>
            </a:ln>
            <a:effectLst/>
          </p:spPr>
          <p:txBody>
            <a:bodyPr anchor="ctr"/>
            <a:lstStyle/>
            <a:p>
              <a:pPr algn="ctr" defTabSz="1269827" eaLnBrk="1" fontAlgn="auto" hangingPunct="1">
                <a:spcBef>
                  <a:spcPts val="0"/>
                </a:spcBef>
                <a:spcAft>
                  <a:spcPts val="0"/>
                </a:spcAft>
                <a:defRPr/>
              </a:pPr>
              <a:endParaRPr lang="en-US" sz="2500" kern="0">
                <a:solidFill>
                  <a:prstClr val="white"/>
                </a:solidFill>
                <a:latin typeface="Akzidenz-Grotesk BQ"/>
                <a:ea typeface="+mn-ea"/>
              </a:endParaRPr>
            </a:p>
          </p:txBody>
        </p:sp>
        <p:sp>
          <p:nvSpPr>
            <p:cNvPr id="25" name="TextBox 24">
              <a:extLst>
                <a:ext uri="{FF2B5EF4-FFF2-40B4-BE49-F238E27FC236}">
                  <a16:creationId xmlns:a16="http://schemas.microsoft.com/office/drawing/2014/main" id="{FD34FB46-657A-79DE-6827-21E1E9751691}"/>
                </a:ext>
              </a:extLst>
            </p:cNvPr>
            <p:cNvSpPr txBox="1"/>
            <p:nvPr/>
          </p:nvSpPr>
          <p:spPr>
            <a:xfrm>
              <a:off x="9292436" y="3957164"/>
              <a:ext cx="3504140" cy="899624"/>
            </a:xfrm>
            <a:prstGeom prst="rect">
              <a:avLst/>
            </a:prstGeom>
            <a:noFill/>
          </p:spPr>
          <p:txBody>
            <a:bodyPr>
              <a:spAutoFit/>
            </a:bodyPr>
            <a:lstStyle/>
            <a:p>
              <a:pPr defTabSz="1269827" eaLnBrk="1" fontAlgn="auto" hangingPunct="1">
                <a:spcBef>
                  <a:spcPts val="0"/>
                </a:spcBef>
                <a:spcAft>
                  <a:spcPts val="0"/>
                </a:spcAft>
                <a:defRPr/>
              </a:pPr>
              <a:r>
                <a:rPr lang="en-US" sz="1800" kern="0" dirty="0">
                  <a:solidFill>
                    <a:prstClr val="black"/>
                  </a:solidFill>
                  <a:ea typeface="+mn-ea"/>
                  <a:cs typeface="Times New Roman" panose="02020603050405020304" pitchFamily="18" charset="0"/>
                </a:rPr>
                <a:t>Can R(x) at C4 return 1 because W(x=2) at C2 and R(x) at C4 are concurrent?</a:t>
              </a:r>
            </a:p>
          </p:txBody>
        </p:sp>
        <p:pic>
          <p:nvPicPr>
            <p:cNvPr id="26" name="Graphic 9" descr="Question Mark with solid fill">
              <a:extLst>
                <a:ext uri="{FF2B5EF4-FFF2-40B4-BE49-F238E27FC236}">
                  <a16:creationId xmlns:a16="http://schemas.microsoft.com/office/drawing/2014/main" id="{63ADCF3C-9A22-38B2-6FED-28D845E964C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68512" y="3935046"/>
              <a:ext cx="932078" cy="931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ustDataLst>
      <p:tags r:id="rId1"/>
    </p:custDataLst>
    <p:extLst>
      <p:ext uri="{BB962C8B-B14F-4D97-AF65-F5344CB8AC3E}">
        <p14:creationId xmlns:p14="http://schemas.microsoft.com/office/powerpoint/2010/main" val="612899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6"/>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2"/>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xit" presetSubtype="0" fill="hold" nodeType="clickEffect">
                                  <p:stCondLst>
                                    <p:cond delay="0"/>
                                  </p:stCondLst>
                                  <p:childTnLst>
                                    <p:set>
                                      <p:cBhvr>
                                        <p:cTn id="66" dur="1" fill="hold">
                                          <p:stCondLst>
                                            <p:cond delay="0"/>
                                          </p:stCondLst>
                                        </p:cTn>
                                        <p:tgtEl>
                                          <p:spTgt spid="52"/>
                                        </p:tgtEl>
                                        <p:attrNameLst>
                                          <p:attrName>style.visibility</p:attrName>
                                        </p:attrNameLst>
                                      </p:cBhvr>
                                      <p:to>
                                        <p:strVal val="hidden"/>
                                      </p:to>
                                    </p:set>
                                  </p:childTnLst>
                                </p:cTn>
                              </p:par>
                              <p:par>
                                <p:cTn id="67" presetID="1" presetClass="entr" presetSubtype="0" fill="hold" nodeType="withEffect">
                                  <p:stCondLst>
                                    <p:cond delay="0"/>
                                  </p:stCondLst>
                                  <p:childTnLst>
                                    <p:set>
                                      <p:cBhvr>
                                        <p:cTn id="68" dur="1" fill="hold">
                                          <p:stCondLst>
                                            <p:cond delay="0"/>
                                          </p:stCondLst>
                                        </p:cTn>
                                        <p:tgtEl>
                                          <p:spTgt spid="56"/>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23"/>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59"/>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3">
                                            <p:txEl>
                                              <p:pRg st="8" end="8"/>
                                            </p:txEl>
                                          </p:spTgt>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4" grpId="0"/>
      <p:bldP spid="15" grpId="0"/>
      <p:bldP spid="20" grpId="0"/>
      <p:bldP spid="21" grpId="0"/>
      <p:bldP spid="22" grpId="0"/>
      <p:bldP spid="29" grpId="0"/>
      <p:bldP spid="40" grpId="0"/>
      <p:bldP spid="5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982" y="32375"/>
            <a:ext cx="11902149" cy="1645706"/>
          </a:xfrm>
        </p:spPr>
        <p:txBody>
          <a:bodyPr>
            <a:normAutofit/>
          </a:bodyPr>
          <a:lstStyle/>
          <a:p>
            <a:r>
              <a:rPr lang="en-US" dirty="0"/>
              <a:t>Spectrum Ends: Strong Consistency </a:t>
            </a:r>
            <a:br>
              <a:rPr lang="en-US" dirty="0"/>
            </a:br>
            <a:r>
              <a:rPr lang="en-US" dirty="0"/>
              <a:t>Models II</a:t>
            </a:r>
          </a:p>
        </p:txBody>
      </p:sp>
      <p:sp>
        <p:nvSpPr>
          <p:cNvPr id="3" name="Content Placeholder 2"/>
          <p:cNvSpPr>
            <a:spLocks noGrp="1"/>
          </p:cNvSpPr>
          <p:nvPr>
            <p:ph idx="1"/>
          </p:nvPr>
        </p:nvSpPr>
        <p:spPr>
          <a:xfrm>
            <a:off x="649208" y="1721055"/>
            <a:ext cx="7671673" cy="4267200"/>
          </a:xfrm>
        </p:spPr>
        <p:txBody>
          <a:bodyPr>
            <a:normAutofit/>
          </a:bodyPr>
          <a:lstStyle/>
          <a:p>
            <a:pPr marL="0" indent="0">
              <a:buNone/>
            </a:pPr>
            <a:r>
              <a:rPr lang="en-US" b="1" dirty="0">
                <a:ea typeface="ＭＳ Ｐゴシック" charset="0"/>
              </a:rPr>
              <a:t>Sequential Consistency</a:t>
            </a:r>
            <a:r>
              <a:rPr lang="en-US" dirty="0">
                <a:ea typeface="ＭＳ Ｐゴシック" charset="0"/>
              </a:rPr>
              <a:t> (</a:t>
            </a:r>
            <a:r>
              <a:rPr lang="en-US" dirty="0" err="1">
                <a:ea typeface="ＭＳ Ｐゴシック" charset="0"/>
              </a:rPr>
              <a:t>Lamport</a:t>
            </a:r>
            <a:r>
              <a:rPr lang="en-US" dirty="0">
                <a:ea typeface="ＭＳ Ｐゴシック" charset="0"/>
              </a:rPr>
              <a:t>):</a:t>
            </a:r>
          </a:p>
          <a:p>
            <a:pPr marL="634914" lvl="1" indent="0">
              <a:buNone/>
            </a:pPr>
            <a:r>
              <a:rPr lang="en-US" sz="1800" i="1" dirty="0">
                <a:ea typeface="ＭＳ Ｐゴシック" charset="0"/>
              </a:rPr>
              <a:t>"... the result of any execution is the same as if the operations of all the processors were executed in some sequential order, and the operations of each individual processor appear in this sequence in the order specified by its program."</a:t>
            </a:r>
          </a:p>
          <a:p>
            <a:pPr marL="79364" indent="0">
              <a:buNone/>
            </a:pPr>
            <a:r>
              <a:rPr lang="en-US" sz="2400" dirty="0">
                <a:ea typeface="ＭＳ Ｐゴシック" charset="0"/>
              </a:rPr>
              <a:t>All operations are totally ordered </a:t>
            </a:r>
          </a:p>
          <a:p>
            <a:pPr marL="634914" lvl="1" indent="0">
              <a:buNone/>
            </a:pPr>
            <a:r>
              <a:rPr lang="en-US" sz="2000" dirty="0">
                <a:ea typeface="ＭＳ Ｐゴシック" charset="0"/>
              </a:rPr>
              <a:t>total order respects local order of operations at clients</a:t>
            </a:r>
          </a:p>
          <a:p>
            <a:pPr marL="79364" indent="0">
              <a:buNone/>
            </a:pPr>
            <a:r>
              <a:rPr lang="en-US" sz="2400" dirty="0">
                <a:ea typeface="ＭＳ Ｐゴシック" charset="0"/>
              </a:rPr>
              <a:t>Sequential vs linearizability?</a:t>
            </a:r>
          </a:p>
          <a:p>
            <a:pPr marL="634914" lvl="1" indent="0">
              <a:buNone/>
            </a:pPr>
            <a:r>
              <a:rPr lang="en-US" sz="2000" dirty="0">
                <a:ea typeface="ＭＳ Ｐゴシック" charset="0"/>
              </a:rPr>
              <a:t>sequential is weaker than linearizability (can have stale reads)</a:t>
            </a:r>
          </a:p>
          <a:p>
            <a:pPr marL="634914" lvl="1" indent="0">
              <a:buNone/>
            </a:pPr>
            <a:r>
              <a:rPr lang="en-US" sz="2000" dirty="0">
                <a:ea typeface="ＭＳ Ｐゴシック" charset="0"/>
              </a:rPr>
              <a:t>but strong compared to many models</a:t>
            </a:r>
          </a:p>
          <a:p>
            <a:pPr marL="634914" lvl="1" indent="0">
              <a:buNone/>
            </a:pPr>
            <a:endParaRPr lang="en-US" sz="2000" dirty="0">
              <a:ea typeface="ＭＳ Ｐゴシック" charset="0"/>
            </a:endParaRP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7</a:t>
            </a:fld>
            <a:endParaRPr lang="en-US" dirty="0"/>
          </a:p>
        </p:txBody>
      </p:sp>
      <p:grpSp>
        <p:nvGrpSpPr>
          <p:cNvPr id="59" name="Group 58">
            <a:extLst>
              <a:ext uri="{FF2B5EF4-FFF2-40B4-BE49-F238E27FC236}">
                <a16:creationId xmlns:a16="http://schemas.microsoft.com/office/drawing/2014/main" id="{448B4089-8746-98B3-5FF3-828B07E90AF2}"/>
              </a:ext>
            </a:extLst>
          </p:cNvPr>
          <p:cNvGrpSpPr/>
          <p:nvPr/>
        </p:nvGrpSpPr>
        <p:grpSpPr>
          <a:xfrm>
            <a:off x="8930736" y="2210020"/>
            <a:ext cx="1511406" cy="329397"/>
            <a:chOff x="8854279" y="3333750"/>
            <a:chExt cx="2682081" cy="342899"/>
          </a:xfrm>
        </p:grpSpPr>
        <p:cxnSp>
          <p:nvCxnSpPr>
            <p:cNvPr id="60" name="Straight Connector 59">
              <a:extLst>
                <a:ext uri="{FF2B5EF4-FFF2-40B4-BE49-F238E27FC236}">
                  <a16:creationId xmlns:a16="http://schemas.microsoft.com/office/drawing/2014/main" id="{0DEF9D69-7635-4D48-B2DD-99DCCC82B1D6}"/>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61" name="Straight Connector 60">
              <a:extLst>
                <a:ext uri="{FF2B5EF4-FFF2-40B4-BE49-F238E27FC236}">
                  <a16:creationId xmlns:a16="http://schemas.microsoft.com/office/drawing/2014/main" id="{5AAF6926-7393-973F-18C8-EAB1A6B5342E}"/>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62" name="Straight Connector 61">
              <a:extLst>
                <a:ext uri="{FF2B5EF4-FFF2-40B4-BE49-F238E27FC236}">
                  <a16:creationId xmlns:a16="http://schemas.microsoft.com/office/drawing/2014/main" id="{C9EC6A8E-EA36-0415-36ED-DA0AB194ED01}"/>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63" name="TextBox 62">
            <a:extLst>
              <a:ext uri="{FF2B5EF4-FFF2-40B4-BE49-F238E27FC236}">
                <a16:creationId xmlns:a16="http://schemas.microsoft.com/office/drawing/2014/main" id="{D7550634-8A9B-9B7C-347A-87576190470F}"/>
              </a:ext>
            </a:extLst>
          </p:cNvPr>
          <p:cNvSpPr txBox="1"/>
          <p:nvPr/>
        </p:nvSpPr>
        <p:spPr>
          <a:xfrm>
            <a:off x="8407364" y="2138563"/>
            <a:ext cx="558166" cy="477054"/>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C1</a:t>
            </a:r>
          </a:p>
        </p:txBody>
      </p:sp>
      <p:grpSp>
        <p:nvGrpSpPr>
          <p:cNvPr id="64" name="Group 63">
            <a:extLst>
              <a:ext uri="{FF2B5EF4-FFF2-40B4-BE49-F238E27FC236}">
                <a16:creationId xmlns:a16="http://schemas.microsoft.com/office/drawing/2014/main" id="{5CF9DFC8-4417-D18B-B165-148FDC3AE384}"/>
              </a:ext>
            </a:extLst>
          </p:cNvPr>
          <p:cNvGrpSpPr/>
          <p:nvPr/>
        </p:nvGrpSpPr>
        <p:grpSpPr>
          <a:xfrm>
            <a:off x="10530681" y="3701064"/>
            <a:ext cx="908166" cy="286146"/>
            <a:chOff x="8854279" y="3333750"/>
            <a:chExt cx="2682081" cy="342899"/>
          </a:xfrm>
        </p:grpSpPr>
        <p:cxnSp>
          <p:nvCxnSpPr>
            <p:cNvPr id="65" name="Straight Connector 64">
              <a:extLst>
                <a:ext uri="{FF2B5EF4-FFF2-40B4-BE49-F238E27FC236}">
                  <a16:creationId xmlns:a16="http://schemas.microsoft.com/office/drawing/2014/main" id="{BADF0519-135A-4426-6F0A-3CF3D114F679}"/>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66" name="Straight Connector 65">
              <a:extLst>
                <a:ext uri="{FF2B5EF4-FFF2-40B4-BE49-F238E27FC236}">
                  <a16:creationId xmlns:a16="http://schemas.microsoft.com/office/drawing/2014/main" id="{3D06B623-FAAE-2ACB-0BA4-44DFAD39773F}"/>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67" name="Straight Connector 66">
              <a:extLst>
                <a:ext uri="{FF2B5EF4-FFF2-40B4-BE49-F238E27FC236}">
                  <a16:creationId xmlns:a16="http://schemas.microsoft.com/office/drawing/2014/main" id="{E5D7D8E5-3CF9-4C5B-6874-FBB22809947D}"/>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68" name="TextBox 67">
            <a:extLst>
              <a:ext uri="{FF2B5EF4-FFF2-40B4-BE49-F238E27FC236}">
                <a16:creationId xmlns:a16="http://schemas.microsoft.com/office/drawing/2014/main" id="{C35E258E-33DA-5F73-0AB4-DFFE67A59E52}"/>
              </a:ext>
            </a:extLst>
          </p:cNvPr>
          <p:cNvSpPr txBox="1"/>
          <p:nvPr/>
        </p:nvSpPr>
        <p:spPr>
          <a:xfrm>
            <a:off x="8397081" y="3586363"/>
            <a:ext cx="558166" cy="477054"/>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C3</a:t>
            </a:r>
          </a:p>
        </p:txBody>
      </p:sp>
      <p:sp>
        <p:nvSpPr>
          <p:cNvPr id="69" name="TextBox 68">
            <a:extLst>
              <a:ext uri="{FF2B5EF4-FFF2-40B4-BE49-F238E27FC236}">
                <a16:creationId xmlns:a16="http://schemas.microsoft.com/office/drawing/2014/main" id="{3CC37BA5-CF74-CF88-01F7-FEFBB76220C9}"/>
              </a:ext>
            </a:extLst>
          </p:cNvPr>
          <p:cNvSpPr txBox="1"/>
          <p:nvPr/>
        </p:nvSpPr>
        <p:spPr>
          <a:xfrm>
            <a:off x="10550688" y="3386308"/>
            <a:ext cx="818193" cy="400110"/>
          </a:xfrm>
          <a:prstGeom prst="rect">
            <a:avLst/>
          </a:prstGeom>
          <a:noFill/>
        </p:spPr>
        <p:txBody>
          <a:bodyPr wrap="square" rtlCol="0">
            <a:spAutoFit/>
          </a:bodyPr>
          <a:lstStyle/>
          <a:p>
            <a:pPr algn="ctr"/>
            <a:r>
              <a:rPr lang="en-US" sz="2000" dirty="0">
                <a:latin typeface="Times New Roman" panose="02020603050405020304" pitchFamily="18" charset="0"/>
                <a:cs typeface="Times New Roman" panose="02020603050405020304" pitchFamily="18" charset="0"/>
              </a:rPr>
              <a:t>R(x)</a:t>
            </a:r>
          </a:p>
        </p:txBody>
      </p:sp>
      <p:grpSp>
        <p:nvGrpSpPr>
          <p:cNvPr id="70" name="Group 69">
            <a:extLst>
              <a:ext uri="{FF2B5EF4-FFF2-40B4-BE49-F238E27FC236}">
                <a16:creationId xmlns:a16="http://schemas.microsoft.com/office/drawing/2014/main" id="{1627210F-2A29-7B56-462C-A16F271B941B}"/>
              </a:ext>
            </a:extLst>
          </p:cNvPr>
          <p:cNvGrpSpPr/>
          <p:nvPr/>
        </p:nvGrpSpPr>
        <p:grpSpPr>
          <a:xfrm>
            <a:off x="10530681" y="2958918"/>
            <a:ext cx="1948434" cy="352285"/>
            <a:chOff x="8854279" y="3333750"/>
            <a:chExt cx="2682081" cy="342899"/>
          </a:xfrm>
        </p:grpSpPr>
        <p:cxnSp>
          <p:nvCxnSpPr>
            <p:cNvPr id="71" name="Straight Connector 70">
              <a:extLst>
                <a:ext uri="{FF2B5EF4-FFF2-40B4-BE49-F238E27FC236}">
                  <a16:creationId xmlns:a16="http://schemas.microsoft.com/office/drawing/2014/main" id="{02BC3BB8-06F7-E496-2565-EBC52CB559C3}"/>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72" name="Straight Connector 71">
              <a:extLst>
                <a:ext uri="{FF2B5EF4-FFF2-40B4-BE49-F238E27FC236}">
                  <a16:creationId xmlns:a16="http://schemas.microsoft.com/office/drawing/2014/main" id="{DF3F32F3-E798-D5FB-6536-F9242D27FDDC}"/>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73" name="Straight Connector 72">
              <a:extLst>
                <a:ext uri="{FF2B5EF4-FFF2-40B4-BE49-F238E27FC236}">
                  <a16:creationId xmlns:a16="http://schemas.microsoft.com/office/drawing/2014/main" id="{F911021C-BC3F-A943-A28E-6E0EDA38C0DE}"/>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74" name="TextBox 73">
            <a:extLst>
              <a:ext uri="{FF2B5EF4-FFF2-40B4-BE49-F238E27FC236}">
                <a16:creationId xmlns:a16="http://schemas.microsoft.com/office/drawing/2014/main" id="{35B99D2C-6987-6D16-46AD-525280E32170}"/>
              </a:ext>
            </a:extLst>
          </p:cNvPr>
          <p:cNvSpPr txBox="1"/>
          <p:nvPr/>
        </p:nvSpPr>
        <p:spPr>
          <a:xfrm>
            <a:off x="8407364" y="2844217"/>
            <a:ext cx="558166" cy="477054"/>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C2</a:t>
            </a:r>
          </a:p>
        </p:txBody>
      </p:sp>
      <p:sp>
        <p:nvSpPr>
          <p:cNvPr id="75" name="TextBox 74">
            <a:extLst>
              <a:ext uri="{FF2B5EF4-FFF2-40B4-BE49-F238E27FC236}">
                <a16:creationId xmlns:a16="http://schemas.microsoft.com/office/drawing/2014/main" id="{8D6A919A-B52B-12F4-AABA-0351B75C11D9}"/>
              </a:ext>
            </a:extLst>
          </p:cNvPr>
          <p:cNvSpPr txBox="1"/>
          <p:nvPr/>
        </p:nvSpPr>
        <p:spPr>
          <a:xfrm>
            <a:off x="9222942" y="2006017"/>
            <a:ext cx="997389" cy="400110"/>
          </a:xfrm>
          <a:prstGeom prst="rect">
            <a:avLst/>
          </a:prstGeom>
          <a:noFill/>
        </p:spPr>
        <p:txBody>
          <a:bodyPr wrap="none" rtlCol="0">
            <a:spAutoFit/>
          </a:bodyPr>
          <a:lstStyle/>
          <a:p>
            <a:r>
              <a:rPr lang="en-US" sz="2000" dirty="0">
                <a:latin typeface="Times New Roman" panose="02020603050405020304" pitchFamily="18" charset="0"/>
                <a:cs typeface="Times New Roman" panose="02020603050405020304" pitchFamily="18" charset="0"/>
              </a:rPr>
              <a:t>W(x=1)</a:t>
            </a:r>
          </a:p>
        </p:txBody>
      </p:sp>
      <p:sp>
        <p:nvSpPr>
          <p:cNvPr id="76" name="TextBox 75">
            <a:extLst>
              <a:ext uri="{FF2B5EF4-FFF2-40B4-BE49-F238E27FC236}">
                <a16:creationId xmlns:a16="http://schemas.microsoft.com/office/drawing/2014/main" id="{D2DFE08A-62EA-53F6-A933-42169E9DC852}"/>
              </a:ext>
            </a:extLst>
          </p:cNvPr>
          <p:cNvSpPr txBox="1"/>
          <p:nvPr/>
        </p:nvSpPr>
        <p:spPr>
          <a:xfrm>
            <a:off x="10822521" y="2683808"/>
            <a:ext cx="997389" cy="400110"/>
          </a:xfrm>
          <a:prstGeom prst="rect">
            <a:avLst/>
          </a:prstGeom>
          <a:noFill/>
        </p:spPr>
        <p:txBody>
          <a:bodyPr wrap="none" rtlCol="0">
            <a:spAutoFit/>
          </a:bodyPr>
          <a:lstStyle/>
          <a:p>
            <a:r>
              <a:rPr lang="en-US" sz="2000" dirty="0">
                <a:latin typeface="Times New Roman" panose="02020603050405020304" pitchFamily="18" charset="0"/>
                <a:cs typeface="Times New Roman" panose="02020603050405020304" pitchFamily="18" charset="0"/>
              </a:rPr>
              <a:t>W(x=2)</a:t>
            </a:r>
          </a:p>
        </p:txBody>
      </p:sp>
      <p:sp>
        <p:nvSpPr>
          <p:cNvPr id="77" name="TextBox 76">
            <a:extLst>
              <a:ext uri="{FF2B5EF4-FFF2-40B4-BE49-F238E27FC236}">
                <a16:creationId xmlns:a16="http://schemas.microsoft.com/office/drawing/2014/main" id="{5F830CD6-55AF-B90B-0A6D-4E56E6B0E053}"/>
              </a:ext>
            </a:extLst>
          </p:cNvPr>
          <p:cNvSpPr txBox="1"/>
          <p:nvPr/>
        </p:nvSpPr>
        <p:spPr>
          <a:xfrm>
            <a:off x="8409675" y="4348363"/>
            <a:ext cx="558166" cy="477054"/>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C4</a:t>
            </a:r>
          </a:p>
        </p:txBody>
      </p:sp>
      <p:grpSp>
        <p:nvGrpSpPr>
          <p:cNvPr id="78" name="Group 77">
            <a:extLst>
              <a:ext uri="{FF2B5EF4-FFF2-40B4-BE49-F238E27FC236}">
                <a16:creationId xmlns:a16="http://schemas.microsoft.com/office/drawing/2014/main" id="{139469FF-570A-4C8A-FDDA-569352627F47}"/>
              </a:ext>
            </a:extLst>
          </p:cNvPr>
          <p:cNvGrpSpPr/>
          <p:nvPr/>
        </p:nvGrpSpPr>
        <p:grpSpPr>
          <a:xfrm>
            <a:off x="11752467" y="4438254"/>
            <a:ext cx="750550" cy="286146"/>
            <a:chOff x="8854279" y="3333750"/>
            <a:chExt cx="2682081" cy="342899"/>
          </a:xfrm>
        </p:grpSpPr>
        <p:cxnSp>
          <p:nvCxnSpPr>
            <p:cNvPr id="79" name="Straight Connector 78">
              <a:extLst>
                <a:ext uri="{FF2B5EF4-FFF2-40B4-BE49-F238E27FC236}">
                  <a16:creationId xmlns:a16="http://schemas.microsoft.com/office/drawing/2014/main" id="{92BEAE61-A578-B3DE-FA6C-623B5BECF65B}"/>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80" name="Straight Connector 79">
              <a:extLst>
                <a:ext uri="{FF2B5EF4-FFF2-40B4-BE49-F238E27FC236}">
                  <a16:creationId xmlns:a16="http://schemas.microsoft.com/office/drawing/2014/main" id="{1F1E40E4-CED5-E1FB-3BC3-D29BD86591EB}"/>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81" name="Straight Connector 80">
              <a:extLst>
                <a:ext uri="{FF2B5EF4-FFF2-40B4-BE49-F238E27FC236}">
                  <a16:creationId xmlns:a16="http://schemas.microsoft.com/office/drawing/2014/main" id="{C4DADD22-7CF2-1128-6504-96B32B7997B9}"/>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82" name="TextBox 81">
            <a:extLst>
              <a:ext uri="{FF2B5EF4-FFF2-40B4-BE49-F238E27FC236}">
                <a16:creationId xmlns:a16="http://schemas.microsoft.com/office/drawing/2014/main" id="{D1E7D4C6-EB1A-32F2-81B3-E6AC71CAE4FF}"/>
              </a:ext>
            </a:extLst>
          </p:cNvPr>
          <p:cNvSpPr txBox="1"/>
          <p:nvPr/>
        </p:nvSpPr>
        <p:spPr>
          <a:xfrm>
            <a:off x="11693688" y="4124764"/>
            <a:ext cx="818193" cy="400110"/>
          </a:xfrm>
          <a:prstGeom prst="rect">
            <a:avLst/>
          </a:prstGeom>
          <a:noFill/>
        </p:spPr>
        <p:txBody>
          <a:bodyPr wrap="square" rtlCol="0">
            <a:spAutoFit/>
          </a:bodyPr>
          <a:lstStyle/>
          <a:p>
            <a:pPr algn="ctr"/>
            <a:r>
              <a:rPr lang="en-US" sz="2000" dirty="0">
                <a:latin typeface="Times New Roman" panose="02020603050405020304" pitchFamily="18" charset="0"/>
                <a:cs typeface="Times New Roman" panose="02020603050405020304" pitchFamily="18" charset="0"/>
              </a:rPr>
              <a:t>R(x)</a:t>
            </a:r>
          </a:p>
        </p:txBody>
      </p:sp>
      <p:grpSp>
        <p:nvGrpSpPr>
          <p:cNvPr id="86" name="Group 85">
            <a:extLst>
              <a:ext uri="{FF2B5EF4-FFF2-40B4-BE49-F238E27FC236}">
                <a16:creationId xmlns:a16="http://schemas.microsoft.com/office/drawing/2014/main" id="{F71F4421-7AC5-4625-80B3-C08D233263BA}"/>
              </a:ext>
            </a:extLst>
          </p:cNvPr>
          <p:cNvGrpSpPr/>
          <p:nvPr/>
        </p:nvGrpSpPr>
        <p:grpSpPr>
          <a:xfrm>
            <a:off x="11151805" y="3388322"/>
            <a:ext cx="1419180" cy="1141605"/>
            <a:chOff x="11164762" y="3406813"/>
            <a:chExt cx="1419180" cy="1141605"/>
          </a:xfrm>
        </p:grpSpPr>
        <p:sp>
          <p:nvSpPr>
            <p:cNvPr id="87" name="TextBox 86">
              <a:extLst>
                <a:ext uri="{FF2B5EF4-FFF2-40B4-BE49-F238E27FC236}">
                  <a16:creationId xmlns:a16="http://schemas.microsoft.com/office/drawing/2014/main" id="{66B0967C-B410-CC78-6BB1-DAFA4F343BE6}"/>
                </a:ext>
              </a:extLst>
            </p:cNvPr>
            <p:cNvSpPr txBox="1"/>
            <p:nvPr/>
          </p:nvSpPr>
          <p:spPr>
            <a:xfrm>
              <a:off x="11164762" y="3406813"/>
              <a:ext cx="312906" cy="400110"/>
            </a:xfrm>
            <a:prstGeom prst="rect">
              <a:avLst/>
            </a:prstGeom>
            <a:noFill/>
          </p:spPr>
          <p:txBody>
            <a:bodyPr wrap="none" rtlCol="0">
              <a:spAutoFit/>
            </a:bodyPr>
            <a:lstStyle/>
            <a:p>
              <a:r>
                <a:rPr lang="en-US" sz="2000" dirty="0">
                  <a:solidFill>
                    <a:srgbClr val="00B050"/>
                  </a:solidFill>
                  <a:latin typeface="Times New Roman" panose="02020603050405020304" pitchFamily="18" charset="0"/>
                  <a:cs typeface="Times New Roman" panose="02020603050405020304" pitchFamily="18" charset="0"/>
                </a:rPr>
                <a:t>2</a:t>
              </a:r>
            </a:p>
          </p:txBody>
        </p:sp>
        <p:sp>
          <p:nvSpPr>
            <p:cNvPr id="88" name="TextBox 87">
              <a:extLst>
                <a:ext uri="{FF2B5EF4-FFF2-40B4-BE49-F238E27FC236}">
                  <a16:creationId xmlns:a16="http://schemas.microsoft.com/office/drawing/2014/main" id="{730D2D56-2E83-191D-A39A-7830C600AE2C}"/>
                </a:ext>
              </a:extLst>
            </p:cNvPr>
            <p:cNvSpPr txBox="1"/>
            <p:nvPr/>
          </p:nvSpPr>
          <p:spPr>
            <a:xfrm>
              <a:off x="12285462" y="4148308"/>
              <a:ext cx="298480" cy="400110"/>
            </a:xfrm>
            <a:prstGeom prst="rect">
              <a:avLst/>
            </a:prstGeom>
            <a:noFill/>
          </p:spPr>
          <p:txBody>
            <a:bodyPr wrap="none" rtlCol="0">
              <a:spAutoFit/>
            </a:bodyPr>
            <a:lstStyle/>
            <a:p>
              <a:r>
                <a:rPr lang="en-US" sz="2000" dirty="0">
                  <a:solidFill>
                    <a:srgbClr val="00B050"/>
                  </a:solidFill>
                  <a:latin typeface="Times New Roman" panose="02020603050405020304" pitchFamily="18" charset="0"/>
                  <a:cs typeface="Times New Roman" panose="02020603050405020304" pitchFamily="18" charset="0"/>
                </a:rPr>
                <a:t>?</a:t>
              </a:r>
            </a:p>
          </p:txBody>
        </p:sp>
      </p:grpSp>
      <p:sp>
        <p:nvSpPr>
          <p:cNvPr id="89" name="TextBox 88">
            <a:extLst>
              <a:ext uri="{FF2B5EF4-FFF2-40B4-BE49-F238E27FC236}">
                <a16:creationId xmlns:a16="http://schemas.microsoft.com/office/drawing/2014/main" id="{5AC1EA6F-A2CC-D5B5-DCF3-3CAB7C2F9344}"/>
              </a:ext>
            </a:extLst>
          </p:cNvPr>
          <p:cNvSpPr txBox="1"/>
          <p:nvPr/>
        </p:nvSpPr>
        <p:spPr>
          <a:xfrm>
            <a:off x="12196131" y="3860873"/>
            <a:ext cx="710451" cy="400110"/>
          </a:xfrm>
          <a:prstGeom prst="rect">
            <a:avLst/>
          </a:prstGeom>
          <a:noFill/>
        </p:spPr>
        <p:txBody>
          <a:bodyPr wrap="none" rtlCol="0">
            <a:spAutoFit/>
          </a:bodyPr>
          <a:lstStyle/>
          <a:p>
            <a:r>
              <a:rPr lang="en-US" sz="2000" dirty="0">
                <a:solidFill>
                  <a:srgbClr val="00B050"/>
                </a:solidFill>
                <a:latin typeface="Times New Roman" panose="02020603050405020304" pitchFamily="18" charset="0"/>
                <a:cs typeface="Times New Roman" panose="02020603050405020304" pitchFamily="18" charset="0"/>
              </a:rPr>
              <a:t>0/1/2</a:t>
            </a:r>
          </a:p>
        </p:txBody>
      </p:sp>
      <p:grpSp>
        <p:nvGrpSpPr>
          <p:cNvPr id="95" name="Group 94">
            <a:extLst>
              <a:ext uri="{FF2B5EF4-FFF2-40B4-BE49-F238E27FC236}">
                <a16:creationId xmlns:a16="http://schemas.microsoft.com/office/drawing/2014/main" id="{B0DDDA0A-FA39-3814-E33B-E1E2857A87A8}"/>
              </a:ext>
            </a:extLst>
          </p:cNvPr>
          <p:cNvGrpSpPr/>
          <p:nvPr/>
        </p:nvGrpSpPr>
        <p:grpSpPr>
          <a:xfrm>
            <a:off x="8930736" y="5191606"/>
            <a:ext cx="761745" cy="329397"/>
            <a:chOff x="8854279" y="3333750"/>
            <a:chExt cx="2682081" cy="342899"/>
          </a:xfrm>
        </p:grpSpPr>
        <p:cxnSp>
          <p:nvCxnSpPr>
            <p:cNvPr id="96" name="Straight Connector 95">
              <a:extLst>
                <a:ext uri="{FF2B5EF4-FFF2-40B4-BE49-F238E27FC236}">
                  <a16:creationId xmlns:a16="http://schemas.microsoft.com/office/drawing/2014/main" id="{DB2765EC-1FB9-87B7-FEFA-950FA6554D08}"/>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97" name="Straight Connector 96">
              <a:extLst>
                <a:ext uri="{FF2B5EF4-FFF2-40B4-BE49-F238E27FC236}">
                  <a16:creationId xmlns:a16="http://schemas.microsoft.com/office/drawing/2014/main" id="{DF1B1B25-8075-F900-1B12-42C9DEF55C3A}"/>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98" name="Straight Connector 97">
              <a:extLst>
                <a:ext uri="{FF2B5EF4-FFF2-40B4-BE49-F238E27FC236}">
                  <a16:creationId xmlns:a16="http://schemas.microsoft.com/office/drawing/2014/main" id="{02C6510A-F9BA-9AEB-8506-9EE69BE3DE09}"/>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99" name="TextBox 98">
            <a:extLst>
              <a:ext uri="{FF2B5EF4-FFF2-40B4-BE49-F238E27FC236}">
                <a16:creationId xmlns:a16="http://schemas.microsoft.com/office/drawing/2014/main" id="{46568CF2-6EB9-06F0-C627-9EE9F341026B}"/>
              </a:ext>
            </a:extLst>
          </p:cNvPr>
          <p:cNvSpPr txBox="1"/>
          <p:nvPr/>
        </p:nvSpPr>
        <p:spPr>
          <a:xfrm>
            <a:off x="8407364" y="5120149"/>
            <a:ext cx="558166" cy="477054"/>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C1</a:t>
            </a:r>
          </a:p>
        </p:txBody>
      </p:sp>
      <p:sp>
        <p:nvSpPr>
          <p:cNvPr id="104" name="TextBox 103">
            <a:extLst>
              <a:ext uri="{FF2B5EF4-FFF2-40B4-BE49-F238E27FC236}">
                <a16:creationId xmlns:a16="http://schemas.microsoft.com/office/drawing/2014/main" id="{3F5EEC9C-B1B4-7437-59F4-0E764BE91083}"/>
              </a:ext>
            </a:extLst>
          </p:cNvPr>
          <p:cNvSpPr txBox="1"/>
          <p:nvPr/>
        </p:nvSpPr>
        <p:spPr>
          <a:xfrm>
            <a:off x="8407364" y="5825803"/>
            <a:ext cx="558166" cy="477054"/>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C2</a:t>
            </a:r>
          </a:p>
        </p:txBody>
      </p:sp>
      <p:sp>
        <p:nvSpPr>
          <p:cNvPr id="105" name="TextBox 104">
            <a:extLst>
              <a:ext uri="{FF2B5EF4-FFF2-40B4-BE49-F238E27FC236}">
                <a16:creationId xmlns:a16="http://schemas.microsoft.com/office/drawing/2014/main" id="{9909A29D-CDB6-2173-076A-A4DEAD46430A}"/>
              </a:ext>
            </a:extLst>
          </p:cNvPr>
          <p:cNvSpPr txBox="1"/>
          <p:nvPr/>
        </p:nvSpPr>
        <p:spPr>
          <a:xfrm>
            <a:off x="8810773" y="4834108"/>
            <a:ext cx="997389" cy="400110"/>
          </a:xfrm>
          <a:prstGeom prst="rect">
            <a:avLst/>
          </a:prstGeom>
          <a:noFill/>
        </p:spPr>
        <p:txBody>
          <a:bodyPr wrap="none" rtlCol="0">
            <a:spAutoFit/>
          </a:bodyPr>
          <a:lstStyle/>
          <a:p>
            <a:r>
              <a:rPr lang="en-US" sz="2000" dirty="0">
                <a:latin typeface="Times New Roman" panose="02020603050405020304" pitchFamily="18" charset="0"/>
                <a:cs typeface="Times New Roman" panose="02020603050405020304" pitchFamily="18" charset="0"/>
              </a:rPr>
              <a:t>W(x=1)</a:t>
            </a:r>
          </a:p>
        </p:txBody>
      </p:sp>
      <p:grpSp>
        <p:nvGrpSpPr>
          <p:cNvPr id="107" name="Group 106">
            <a:extLst>
              <a:ext uri="{FF2B5EF4-FFF2-40B4-BE49-F238E27FC236}">
                <a16:creationId xmlns:a16="http://schemas.microsoft.com/office/drawing/2014/main" id="{0C62C2B4-48AF-3C4D-FBBF-E3DA935EE304}"/>
              </a:ext>
            </a:extLst>
          </p:cNvPr>
          <p:cNvGrpSpPr/>
          <p:nvPr/>
        </p:nvGrpSpPr>
        <p:grpSpPr>
          <a:xfrm>
            <a:off x="9917181" y="5179588"/>
            <a:ext cx="761745" cy="329397"/>
            <a:chOff x="8854279" y="3333750"/>
            <a:chExt cx="2682081" cy="342899"/>
          </a:xfrm>
        </p:grpSpPr>
        <p:cxnSp>
          <p:nvCxnSpPr>
            <p:cNvPr id="108" name="Straight Connector 107">
              <a:extLst>
                <a:ext uri="{FF2B5EF4-FFF2-40B4-BE49-F238E27FC236}">
                  <a16:creationId xmlns:a16="http://schemas.microsoft.com/office/drawing/2014/main" id="{2F3938E4-66C3-D567-5133-E0E0FD166A1A}"/>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09" name="Straight Connector 108">
              <a:extLst>
                <a:ext uri="{FF2B5EF4-FFF2-40B4-BE49-F238E27FC236}">
                  <a16:creationId xmlns:a16="http://schemas.microsoft.com/office/drawing/2014/main" id="{8551D307-64D6-580D-EBE0-4B57A48A7792}"/>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110" name="Straight Connector 109">
              <a:extLst>
                <a:ext uri="{FF2B5EF4-FFF2-40B4-BE49-F238E27FC236}">
                  <a16:creationId xmlns:a16="http://schemas.microsoft.com/office/drawing/2014/main" id="{66D981FA-4FBF-9463-9BFC-3B2A60888CD2}"/>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111" name="TextBox 110">
            <a:extLst>
              <a:ext uri="{FF2B5EF4-FFF2-40B4-BE49-F238E27FC236}">
                <a16:creationId xmlns:a16="http://schemas.microsoft.com/office/drawing/2014/main" id="{92F9E72D-A3CC-98D2-33D1-DDDB0F17C688}"/>
              </a:ext>
            </a:extLst>
          </p:cNvPr>
          <p:cNvSpPr txBox="1"/>
          <p:nvPr/>
        </p:nvSpPr>
        <p:spPr>
          <a:xfrm>
            <a:off x="9933579" y="4849208"/>
            <a:ext cx="654346" cy="400110"/>
          </a:xfrm>
          <a:prstGeom prst="rect">
            <a:avLst/>
          </a:prstGeom>
          <a:noFill/>
        </p:spPr>
        <p:txBody>
          <a:bodyPr wrap="none" rtlCol="0">
            <a:spAutoFit/>
          </a:bodyPr>
          <a:lstStyle/>
          <a:p>
            <a:r>
              <a:rPr lang="en-US" sz="2000" dirty="0">
                <a:latin typeface="Times New Roman" panose="02020603050405020304" pitchFamily="18" charset="0"/>
                <a:cs typeface="Times New Roman" panose="02020603050405020304" pitchFamily="18" charset="0"/>
              </a:rPr>
              <a:t>R(y)</a:t>
            </a:r>
          </a:p>
        </p:txBody>
      </p:sp>
      <p:grpSp>
        <p:nvGrpSpPr>
          <p:cNvPr id="112" name="Group 111">
            <a:extLst>
              <a:ext uri="{FF2B5EF4-FFF2-40B4-BE49-F238E27FC236}">
                <a16:creationId xmlns:a16="http://schemas.microsoft.com/office/drawing/2014/main" id="{006A434E-608A-DF91-14DE-DB83345F18B1}"/>
              </a:ext>
            </a:extLst>
          </p:cNvPr>
          <p:cNvGrpSpPr/>
          <p:nvPr/>
        </p:nvGrpSpPr>
        <p:grpSpPr>
          <a:xfrm>
            <a:off x="8930736" y="5932308"/>
            <a:ext cx="761745" cy="329397"/>
            <a:chOff x="8854279" y="3333750"/>
            <a:chExt cx="2682081" cy="342899"/>
          </a:xfrm>
        </p:grpSpPr>
        <p:cxnSp>
          <p:nvCxnSpPr>
            <p:cNvPr id="113" name="Straight Connector 112">
              <a:extLst>
                <a:ext uri="{FF2B5EF4-FFF2-40B4-BE49-F238E27FC236}">
                  <a16:creationId xmlns:a16="http://schemas.microsoft.com/office/drawing/2014/main" id="{356ACA39-37F3-5574-E712-DBA7C9F86EB1}"/>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14" name="Straight Connector 113">
              <a:extLst>
                <a:ext uri="{FF2B5EF4-FFF2-40B4-BE49-F238E27FC236}">
                  <a16:creationId xmlns:a16="http://schemas.microsoft.com/office/drawing/2014/main" id="{197525F5-16C0-C8BF-3C7E-D4B938B9339F}"/>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115" name="Straight Connector 114">
              <a:extLst>
                <a:ext uri="{FF2B5EF4-FFF2-40B4-BE49-F238E27FC236}">
                  <a16:creationId xmlns:a16="http://schemas.microsoft.com/office/drawing/2014/main" id="{85D541BB-5D20-1A84-595D-439DE1BFCE38}"/>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116" name="TextBox 115">
            <a:extLst>
              <a:ext uri="{FF2B5EF4-FFF2-40B4-BE49-F238E27FC236}">
                <a16:creationId xmlns:a16="http://schemas.microsoft.com/office/drawing/2014/main" id="{CF142B1E-7B70-CBA2-35D8-C2F2EADEBC7C}"/>
              </a:ext>
            </a:extLst>
          </p:cNvPr>
          <p:cNvSpPr txBox="1"/>
          <p:nvPr/>
        </p:nvSpPr>
        <p:spPr>
          <a:xfrm>
            <a:off x="8810773" y="5574810"/>
            <a:ext cx="997389" cy="400110"/>
          </a:xfrm>
          <a:prstGeom prst="rect">
            <a:avLst/>
          </a:prstGeom>
          <a:noFill/>
        </p:spPr>
        <p:txBody>
          <a:bodyPr wrap="none" rtlCol="0">
            <a:spAutoFit/>
          </a:bodyPr>
          <a:lstStyle/>
          <a:p>
            <a:r>
              <a:rPr lang="en-US" sz="2000" dirty="0">
                <a:latin typeface="Times New Roman" panose="02020603050405020304" pitchFamily="18" charset="0"/>
                <a:cs typeface="Times New Roman" panose="02020603050405020304" pitchFamily="18" charset="0"/>
              </a:rPr>
              <a:t>W(y=1)</a:t>
            </a:r>
          </a:p>
        </p:txBody>
      </p:sp>
      <p:grpSp>
        <p:nvGrpSpPr>
          <p:cNvPr id="117" name="Group 116">
            <a:extLst>
              <a:ext uri="{FF2B5EF4-FFF2-40B4-BE49-F238E27FC236}">
                <a16:creationId xmlns:a16="http://schemas.microsoft.com/office/drawing/2014/main" id="{73994FC0-161E-19A7-6BF2-84F5D2EC6C21}"/>
              </a:ext>
            </a:extLst>
          </p:cNvPr>
          <p:cNvGrpSpPr/>
          <p:nvPr/>
        </p:nvGrpSpPr>
        <p:grpSpPr>
          <a:xfrm>
            <a:off x="9917181" y="5920290"/>
            <a:ext cx="761745" cy="329397"/>
            <a:chOff x="8854279" y="3333750"/>
            <a:chExt cx="2682081" cy="342899"/>
          </a:xfrm>
        </p:grpSpPr>
        <p:cxnSp>
          <p:nvCxnSpPr>
            <p:cNvPr id="118" name="Straight Connector 117">
              <a:extLst>
                <a:ext uri="{FF2B5EF4-FFF2-40B4-BE49-F238E27FC236}">
                  <a16:creationId xmlns:a16="http://schemas.microsoft.com/office/drawing/2014/main" id="{222240F6-383A-3461-D4DC-F853CCD559C1}"/>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19" name="Straight Connector 118">
              <a:extLst>
                <a:ext uri="{FF2B5EF4-FFF2-40B4-BE49-F238E27FC236}">
                  <a16:creationId xmlns:a16="http://schemas.microsoft.com/office/drawing/2014/main" id="{CBB65310-56D3-8CAF-3335-92E3C4C00E2B}"/>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120" name="Straight Connector 119">
              <a:extLst>
                <a:ext uri="{FF2B5EF4-FFF2-40B4-BE49-F238E27FC236}">
                  <a16:creationId xmlns:a16="http://schemas.microsoft.com/office/drawing/2014/main" id="{4C675522-A175-227A-90E5-0C75FDF96297}"/>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121" name="TextBox 120">
            <a:extLst>
              <a:ext uri="{FF2B5EF4-FFF2-40B4-BE49-F238E27FC236}">
                <a16:creationId xmlns:a16="http://schemas.microsoft.com/office/drawing/2014/main" id="{FF29ECA8-587C-7C99-6DDF-A1A259EC42C9}"/>
              </a:ext>
            </a:extLst>
          </p:cNvPr>
          <p:cNvSpPr txBox="1"/>
          <p:nvPr/>
        </p:nvSpPr>
        <p:spPr>
          <a:xfrm>
            <a:off x="9933579" y="5589910"/>
            <a:ext cx="654346" cy="400110"/>
          </a:xfrm>
          <a:prstGeom prst="rect">
            <a:avLst/>
          </a:prstGeom>
          <a:noFill/>
        </p:spPr>
        <p:txBody>
          <a:bodyPr wrap="none" rtlCol="0">
            <a:spAutoFit/>
          </a:bodyPr>
          <a:lstStyle/>
          <a:p>
            <a:r>
              <a:rPr lang="en-US" sz="2000" dirty="0">
                <a:latin typeface="Times New Roman" panose="02020603050405020304" pitchFamily="18" charset="0"/>
                <a:cs typeface="Times New Roman" panose="02020603050405020304" pitchFamily="18" charset="0"/>
              </a:rPr>
              <a:t>R(x)</a:t>
            </a:r>
          </a:p>
        </p:txBody>
      </p:sp>
      <p:cxnSp>
        <p:nvCxnSpPr>
          <p:cNvPr id="123" name="Straight Connector 122">
            <a:extLst>
              <a:ext uri="{FF2B5EF4-FFF2-40B4-BE49-F238E27FC236}">
                <a16:creationId xmlns:a16="http://schemas.microsoft.com/office/drawing/2014/main" id="{ADA054E0-9E80-591A-F106-ECD0D2A1831C}"/>
              </a:ext>
            </a:extLst>
          </p:cNvPr>
          <p:cNvCxnSpPr/>
          <p:nvPr/>
        </p:nvCxnSpPr>
        <p:spPr>
          <a:xfrm>
            <a:off x="8168481" y="4849208"/>
            <a:ext cx="4832599" cy="0"/>
          </a:xfrm>
          <a:prstGeom prst="line">
            <a:avLst/>
          </a:prstGeom>
          <a:ln w="28575">
            <a:solidFill>
              <a:schemeClr val="tx1">
                <a:lumMod val="65000"/>
                <a:lumOff val="3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124" name="Group 123">
            <a:extLst>
              <a:ext uri="{FF2B5EF4-FFF2-40B4-BE49-F238E27FC236}">
                <a16:creationId xmlns:a16="http://schemas.microsoft.com/office/drawing/2014/main" id="{7D2258BB-9091-A2E3-EF76-EC76F6F09941}"/>
              </a:ext>
            </a:extLst>
          </p:cNvPr>
          <p:cNvGrpSpPr/>
          <p:nvPr/>
        </p:nvGrpSpPr>
        <p:grpSpPr>
          <a:xfrm>
            <a:off x="10452306" y="4839024"/>
            <a:ext cx="415564" cy="1141605"/>
            <a:chOff x="11164762" y="3406813"/>
            <a:chExt cx="1433606" cy="1141605"/>
          </a:xfrm>
        </p:grpSpPr>
        <p:sp>
          <p:nvSpPr>
            <p:cNvPr id="125" name="TextBox 124">
              <a:extLst>
                <a:ext uri="{FF2B5EF4-FFF2-40B4-BE49-F238E27FC236}">
                  <a16:creationId xmlns:a16="http://schemas.microsoft.com/office/drawing/2014/main" id="{F45B267D-BE67-9B37-6DAF-715F9EF899DF}"/>
                </a:ext>
              </a:extLst>
            </p:cNvPr>
            <p:cNvSpPr txBox="1"/>
            <p:nvPr/>
          </p:nvSpPr>
          <p:spPr>
            <a:xfrm>
              <a:off x="11164762" y="3406813"/>
              <a:ext cx="312906" cy="400110"/>
            </a:xfrm>
            <a:prstGeom prst="rect">
              <a:avLst/>
            </a:prstGeom>
            <a:noFill/>
          </p:spPr>
          <p:txBody>
            <a:bodyPr wrap="none" rtlCol="0">
              <a:spAutoFit/>
            </a:bodyPr>
            <a:lstStyle/>
            <a:p>
              <a:r>
                <a:rPr lang="en-US" sz="2000" dirty="0">
                  <a:solidFill>
                    <a:srgbClr val="00B050"/>
                  </a:solidFill>
                  <a:latin typeface="Times New Roman" panose="02020603050405020304" pitchFamily="18" charset="0"/>
                  <a:cs typeface="Times New Roman" panose="02020603050405020304" pitchFamily="18" charset="0"/>
                </a:rPr>
                <a:t>1</a:t>
              </a:r>
            </a:p>
          </p:txBody>
        </p:sp>
        <p:sp>
          <p:nvSpPr>
            <p:cNvPr id="126" name="TextBox 125">
              <a:extLst>
                <a:ext uri="{FF2B5EF4-FFF2-40B4-BE49-F238E27FC236}">
                  <a16:creationId xmlns:a16="http://schemas.microsoft.com/office/drawing/2014/main" id="{00B98C78-FF41-B478-C4F8-10877A2E9DB2}"/>
                </a:ext>
              </a:extLst>
            </p:cNvPr>
            <p:cNvSpPr txBox="1"/>
            <p:nvPr/>
          </p:nvSpPr>
          <p:spPr>
            <a:xfrm>
              <a:off x="11199947" y="4142516"/>
              <a:ext cx="1398421" cy="405902"/>
            </a:xfrm>
            <a:prstGeom prst="rect">
              <a:avLst/>
            </a:prstGeom>
            <a:noFill/>
          </p:spPr>
          <p:txBody>
            <a:bodyPr wrap="square" rtlCol="0">
              <a:spAutoFit/>
            </a:bodyPr>
            <a:lstStyle/>
            <a:p>
              <a:r>
                <a:rPr lang="en-US" sz="2000" dirty="0">
                  <a:solidFill>
                    <a:srgbClr val="00B050"/>
                  </a:solidFill>
                  <a:latin typeface="Times New Roman" panose="02020603050405020304" pitchFamily="18" charset="0"/>
                  <a:cs typeface="Times New Roman" panose="02020603050405020304" pitchFamily="18" charset="0"/>
                </a:rPr>
                <a:t>1</a:t>
              </a:r>
            </a:p>
          </p:txBody>
        </p:sp>
      </p:grpSp>
      <p:grpSp>
        <p:nvGrpSpPr>
          <p:cNvPr id="127" name="Group 126">
            <a:extLst>
              <a:ext uri="{FF2B5EF4-FFF2-40B4-BE49-F238E27FC236}">
                <a16:creationId xmlns:a16="http://schemas.microsoft.com/office/drawing/2014/main" id="{4F7BD12E-24BA-26B5-2C64-B8E1D8659D3E}"/>
              </a:ext>
            </a:extLst>
          </p:cNvPr>
          <p:cNvGrpSpPr/>
          <p:nvPr/>
        </p:nvGrpSpPr>
        <p:grpSpPr>
          <a:xfrm>
            <a:off x="10566647" y="4843214"/>
            <a:ext cx="415564" cy="1141605"/>
            <a:chOff x="11164762" y="3406813"/>
            <a:chExt cx="1433606" cy="1141605"/>
          </a:xfrm>
        </p:grpSpPr>
        <p:sp>
          <p:nvSpPr>
            <p:cNvPr id="128" name="TextBox 127">
              <a:extLst>
                <a:ext uri="{FF2B5EF4-FFF2-40B4-BE49-F238E27FC236}">
                  <a16:creationId xmlns:a16="http://schemas.microsoft.com/office/drawing/2014/main" id="{53FA689E-2A9C-A04A-268E-2882CF8E64A5}"/>
                </a:ext>
              </a:extLst>
            </p:cNvPr>
            <p:cNvSpPr txBox="1"/>
            <p:nvPr/>
          </p:nvSpPr>
          <p:spPr>
            <a:xfrm>
              <a:off x="11164762" y="3406813"/>
              <a:ext cx="1079458" cy="400110"/>
            </a:xfrm>
            <a:prstGeom prst="rect">
              <a:avLst/>
            </a:prstGeom>
            <a:noFill/>
          </p:spPr>
          <p:txBody>
            <a:bodyPr wrap="none" rtlCol="0">
              <a:spAutoFit/>
            </a:bodyPr>
            <a:lstStyle/>
            <a:p>
              <a:r>
                <a:rPr lang="en-US" sz="2000" dirty="0">
                  <a:solidFill>
                    <a:srgbClr val="00B050"/>
                  </a:solidFill>
                  <a:latin typeface="Times New Roman" panose="02020603050405020304" pitchFamily="18" charset="0"/>
                  <a:cs typeface="Times New Roman" panose="02020603050405020304" pitchFamily="18" charset="0"/>
                </a:rPr>
                <a:t>0</a:t>
              </a:r>
            </a:p>
          </p:txBody>
        </p:sp>
        <p:sp>
          <p:nvSpPr>
            <p:cNvPr id="129" name="TextBox 128">
              <a:extLst>
                <a:ext uri="{FF2B5EF4-FFF2-40B4-BE49-F238E27FC236}">
                  <a16:creationId xmlns:a16="http://schemas.microsoft.com/office/drawing/2014/main" id="{F7A2CC01-F3BA-1EF2-67FB-3F50513184BA}"/>
                </a:ext>
              </a:extLst>
            </p:cNvPr>
            <p:cNvSpPr txBox="1"/>
            <p:nvPr/>
          </p:nvSpPr>
          <p:spPr>
            <a:xfrm>
              <a:off x="11199947" y="4142516"/>
              <a:ext cx="1398421" cy="405902"/>
            </a:xfrm>
            <a:prstGeom prst="rect">
              <a:avLst/>
            </a:prstGeom>
            <a:noFill/>
          </p:spPr>
          <p:txBody>
            <a:bodyPr wrap="square" rtlCol="0">
              <a:spAutoFit/>
            </a:bodyPr>
            <a:lstStyle/>
            <a:p>
              <a:r>
                <a:rPr lang="en-US" sz="2000" dirty="0">
                  <a:solidFill>
                    <a:srgbClr val="00B050"/>
                  </a:solidFill>
                  <a:latin typeface="Times New Roman" panose="02020603050405020304" pitchFamily="18" charset="0"/>
                  <a:cs typeface="Times New Roman" panose="02020603050405020304" pitchFamily="18" charset="0"/>
                </a:rPr>
                <a:t>?</a:t>
              </a:r>
            </a:p>
          </p:txBody>
        </p:sp>
      </p:grpSp>
      <p:sp>
        <p:nvSpPr>
          <p:cNvPr id="130" name="TextBox 129">
            <a:extLst>
              <a:ext uri="{FF2B5EF4-FFF2-40B4-BE49-F238E27FC236}">
                <a16:creationId xmlns:a16="http://schemas.microsoft.com/office/drawing/2014/main" id="{F2138406-C49E-58A2-F064-FE7FA6971EEE}"/>
              </a:ext>
            </a:extLst>
          </p:cNvPr>
          <p:cNvSpPr txBox="1"/>
          <p:nvPr/>
        </p:nvSpPr>
        <p:spPr>
          <a:xfrm>
            <a:off x="10741784" y="5565439"/>
            <a:ext cx="1707519" cy="707886"/>
          </a:xfrm>
          <a:prstGeom prst="rect">
            <a:avLst/>
          </a:prstGeom>
          <a:noFill/>
        </p:spPr>
        <p:txBody>
          <a:bodyPr wrap="none" rtlCol="0">
            <a:spAutoFit/>
          </a:bodyPr>
          <a:lstStyle/>
          <a:p>
            <a:pPr algn="ctr"/>
            <a:r>
              <a:rPr lang="en-US" sz="2000" u="sng" dirty="0">
                <a:latin typeface="Times New Roman" panose="02020603050405020304" pitchFamily="18" charset="0"/>
                <a:cs typeface="Times New Roman" panose="02020603050405020304" pitchFamily="18" charset="0"/>
              </a:rPr>
              <a:t>Must</a:t>
            </a:r>
            <a:r>
              <a:rPr lang="en-US" sz="2000" dirty="0">
                <a:latin typeface="Times New Roman" panose="02020603050405020304" pitchFamily="18" charset="0"/>
                <a:cs typeface="Times New Roman" panose="02020603050405020304" pitchFamily="18" charset="0"/>
              </a:rPr>
              <a:t> be 1 and </a:t>
            </a:r>
          </a:p>
          <a:p>
            <a:pPr algn="ctr"/>
            <a:r>
              <a:rPr lang="en-US" sz="2000" dirty="0">
                <a:latin typeface="Times New Roman" panose="02020603050405020304" pitchFamily="18" charset="0"/>
                <a:cs typeface="Times New Roman" panose="02020603050405020304" pitchFamily="18" charset="0"/>
              </a:rPr>
              <a:t>never 0</a:t>
            </a:r>
          </a:p>
        </p:txBody>
      </p:sp>
      <p:grpSp>
        <p:nvGrpSpPr>
          <p:cNvPr id="5" name="Group 4">
            <a:extLst>
              <a:ext uri="{FF2B5EF4-FFF2-40B4-BE49-F238E27FC236}">
                <a16:creationId xmlns:a16="http://schemas.microsoft.com/office/drawing/2014/main" id="{27F683D6-A5DB-E4E3-FFF4-A04CA7E3E8CD}"/>
              </a:ext>
            </a:extLst>
          </p:cNvPr>
          <p:cNvGrpSpPr>
            <a:grpSpLocks/>
          </p:cNvGrpSpPr>
          <p:nvPr/>
        </p:nvGrpSpPr>
        <p:grpSpPr bwMode="auto">
          <a:xfrm>
            <a:off x="8930736" y="236378"/>
            <a:ext cx="3975841" cy="1363821"/>
            <a:chOff x="8468512" y="3810000"/>
            <a:chExt cx="4247442" cy="1256486"/>
          </a:xfrm>
        </p:grpSpPr>
        <p:sp>
          <p:nvSpPr>
            <p:cNvPr id="6" name="Rectangle: Rounded Corners 5">
              <a:extLst>
                <a:ext uri="{FF2B5EF4-FFF2-40B4-BE49-F238E27FC236}">
                  <a16:creationId xmlns:a16="http://schemas.microsoft.com/office/drawing/2014/main" id="{C876CEBD-FBDE-691A-242B-AB673B7561C4}"/>
                </a:ext>
              </a:extLst>
            </p:cNvPr>
            <p:cNvSpPr/>
            <p:nvPr/>
          </p:nvSpPr>
          <p:spPr>
            <a:xfrm>
              <a:off x="8549135" y="3810000"/>
              <a:ext cx="4166819" cy="1219200"/>
            </a:xfrm>
            <a:prstGeom prst="roundRect">
              <a:avLst/>
            </a:prstGeom>
            <a:solidFill>
              <a:srgbClr val="EEECE1"/>
            </a:solidFill>
            <a:ln w="25400" cap="flat" cmpd="sng" algn="ctr">
              <a:solidFill>
                <a:srgbClr val="4F81BD">
                  <a:shade val="15000"/>
                </a:srgbClr>
              </a:solidFill>
              <a:prstDash val="solid"/>
            </a:ln>
            <a:effectLst/>
          </p:spPr>
          <p:txBody>
            <a:bodyPr anchor="ctr"/>
            <a:lstStyle/>
            <a:p>
              <a:pPr algn="ctr" defTabSz="1269827" eaLnBrk="1" fontAlgn="auto" hangingPunct="1">
                <a:spcBef>
                  <a:spcPts val="0"/>
                </a:spcBef>
                <a:spcAft>
                  <a:spcPts val="0"/>
                </a:spcAft>
                <a:defRPr/>
              </a:pPr>
              <a:endParaRPr lang="en-US" sz="2500" kern="0">
                <a:solidFill>
                  <a:prstClr val="white"/>
                </a:solidFill>
                <a:latin typeface="Akzidenz-Grotesk BQ"/>
                <a:ea typeface="+mn-ea"/>
              </a:endParaRPr>
            </a:p>
          </p:txBody>
        </p:sp>
        <p:sp>
          <p:nvSpPr>
            <p:cNvPr id="7" name="TextBox 6">
              <a:extLst>
                <a:ext uri="{FF2B5EF4-FFF2-40B4-BE49-F238E27FC236}">
                  <a16:creationId xmlns:a16="http://schemas.microsoft.com/office/drawing/2014/main" id="{55A4B373-83A9-C754-DF1F-D1670D26C24E}"/>
                </a:ext>
              </a:extLst>
            </p:cNvPr>
            <p:cNvSpPr txBox="1"/>
            <p:nvPr/>
          </p:nvSpPr>
          <p:spPr>
            <a:xfrm>
              <a:off x="9211814" y="3847204"/>
              <a:ext cx="3504140" cy="1219282"/>
            </a:xfrm>
            <a:prstGeom prst="rect">
              <a:avLst/>
            </a:prstGeom>
            <a:noFill/>
          </p:spPr>
          <p:txBody>
            <a:bodyPr>
              <a:spAutoFit/>
            </a:bodyPr>
            <a:lstStyle/>
            <a:p>
              <a:pPr defTabSz="1269827" eaLnBrk="1" fontAlgn="auto" hangingPunct="1">
                <a:spcBef>
                  <a:spcPts val="0"/>
                </a:spcBef>
                <a:spcAft>
                  <a:spcPts val="0"/>
                </a:spcAft>
                <a:defRPr/>
              </a:pPr>
              <a:r>
                <a:rPr lang="en-US" altLang="en-US" sz="2000" dirty="0"/>
                <a:t>Suppose you have another R(x) at C3 after first R(x)=2. What should second R(x) return?</a:t>
              </a:r>
              <a:endParaRPr lang="en-US" sz="2000" kern="0" dirty="0">
                <a:solidFill>
                  <a:prstClr val="black"/>
                </a:solidFill>
                <a:ea typeface="+mn-ea"/>
                <a:cs typeface="Times New Roman" panose="02020603050405020304" pitchFamily="18" charset="0"/>
              </a:endParaRPr>
            </a:p>
          </p:txBody>
        </p:sp>
        <p:pic>
          <p:nvPicPr>
            <p:cNvPr id="8" name="Graphic 9" descr="Question Mark with solid fill">
              <a:extLst>
                <a:ext uri="{FF2B5EF4-FFF2-40B4-BE49-F238E27FC236}">
                  <a16:creationId xmlns:a16="http://schemas.microsoft.com/office/drawing/2014/main" id="{EA9BA2F6-51DF-D450-A4BA-2B4582F34C6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68512" y="3935046"/>
              <a:ext cx="932078" cy="931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 name="Group 8">
            <a:extLst>
              <a:ext uri="{FF2B5EF4-FFF2-40B4-BE49-F238E27FC236}">
                <a16:creationId xmlns:a16="http://schemas.microsoft.com/office/drawing/2014/main" id="{94A9F8A2-FD52-6E27-DC54-65CC2A8D7A97}"/>
              </a:ext>
            </a:extLst>
          </p:cNvPr>
          <p:cNvGrpSpPr>
            <a:grpSpLocks/>
          </p:cNvGrpSpPr>
          <p:nvPr/>
        </p:nvGrpSpPr>
        <p:grpSpPr bwMode="auto">
          <a:xfrm>
            <a:off x="8907717" y="223771"/>
            <a:ext cx="3995186" cy="1323350"/>
            <a:chOff x="8468512" y="3810000"/>
            <a:chExt cx="4268108" cy="1219200"/>
          </a:xfrm>
        </p:grpSpPr>
        <p:sp>
          <p:nvSpPr>
            <p:cNvPr id="10" name="Rectangle: Rounded Corners 9">
              <a:extLst>
                <a:ext uri="{FF2B5EF4-FFF2-40B4-BE49-F238E27FC236}">
                  <a16:creationId xmlns:a16="http://schemas.microsoft.com/office/drawing/2014/main" id="{90D215FF-0090-BE98-E9E0-AE8509F91EC8}"/>
                </a:ext>
              </a:extLst>
            </p:cNvPr>
            <p:cNvSpPr/>
            <p:nvPr/>
          </p:nvSpPr>
          <p:spPr>
            <a:xfrm>
              <a:off x="8549135" y="3810000"/>
              <a:ext cx="4166819" cy="1219200"/>
            </a:xfrm>
            <a:prstGeom prst="roundRect">
              <a:avLst/>
            </a:prstGeom>
            <a:solidFill>
              <a:srgbClr val="EEECE1"/>
            </a:solidFill>
            <a:ln w="25400" cap="flat" cmpd="sng" algn="ctr">
              <a:solidFill>
                <a:srgbClr val="4F81BD">
                  <a:shade val="15000"/>
                </a:srgbClr>
              </a:solidFill>
              <a:prstDash val="solid"/>
            </a:ln>
            <a:effectLst/>
          </p:spPr>
          <p:txBody>
            <a:bodyPr anchor="ctr"/>
            <a:lstStyle/>
            <a:p>
              <a:pPr algn="ctr" defTabSz="1269827" eaLnBrk="1" fontAlgn="auto" hangingPunct="1">
                <a:spcBef>
                  <a:spcPts val="0"/>
                </a:spcBef>
                <a:spcAft>
                  <a:spcPts val="0"/>
                </a:spcAft>
                <a:defRPr/>
              </a:pPr>
              <a:endParaRPr lang="en-US" sz="2500" kern="0" dirty="0">
                <a:solidFill>
                  <a:prstClr val="white"/>
                </a:solidFill>
                <a:latin typeface="Akzidenz-Grotesk BQ"/>
                <a:ea typeface="+mn-ea"/>
              </a:endParaRPr>
            </a:p>
          </p:txBody>
        </p:sp>
        <p:sp>
          <p:nvSpPr>
            <p:cNvPr id="11" name="TextBox 10">
              <a:extLst>
                <a:ext uri="{FF2B5EF4-FFF2-40B4-BE49-F238E27FC236}">
                  <a16:creationId xmlns:a16="http://schemas.microsoft.com/office/drawing/2014/main" id="{3F919D21-CA2F-D840-114B-668530B3A0E0}"/>
                </a:ext>
              </a:extLst>
            </p:cNvPr>
            <p:cNvSpPr txBox="1"/>
            <p:nvPr/>
          </p:nvSpPr>
          <p:spPr>
            <a:xfrm>
              <a:off x="9232480" y="3961737"/>
              <a:ext cx="3504140" cy="765596"/>
            </a:xfrm>
            <a:prstGeom prst="rect">
              <a:avLst/>
            </a:prstGeom>
            <a:noFill/>
          </p:spPr>
          <p:txBody>
            <a:bodyPr>
              <a:spAutoFit/>
            </a:bodyPr>
            <a:lstStyle/>
            <a:p>
              <a:pPr defTabSz="1269827" eaLnBrk="1" fontAlgn="auto" hangingPunct="1">
                <a:spcBef>
                  <a:spcPts val="0"/>
                </a:spcBef>
                <a:spcAft>
                  <a:spcPts val="0"/>
                </a:spcAft>
                <a:defRPr/>
              </a:pPr>
              <a:r>
                <a:rPr lang="en-US" altLang="en-US" sz="2400" dirty="0"/>
                <a:t>Can both reads, R(y) and R(x), return 0?</a:t>
              </a:r>
              <a:endParaRPr lang="en-US" sz="2400" kern="0" dirty="0">
                <a:solidFill>
                  <a:prstClr val="black"/>
                </a:solidFill>
                <a:ea typeface="+mn-ea"/>
                <a:cs typeface="Times New Roman" panose="02020603050405020304" pitchFamily="18" charset="0"/>
              </a:endParaRPr>
            </a:p>
          </p:txBody>
        </p:sp>
        <p:pic>
          <p:nvPicPr>
            <p:cNvPr id="12" name="Graphic 9" descr="Question Mark with solid fill">
              <a:extLst>
                <a:ext uri="{FF2B5EF4-FFF2-40B4-BE49-F238E27FC236}">
                  <a16:creationId xmlns:a16="http://schemas.microsoft.com/office/drawing/2014/main" id="{1E8E6C04-64FD-D1E4-B638-031A4512D1F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68512" y="3935046"/>
              <a:ext cx="932078" cy="931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ustDataLst>
      <p:tags r:id="rId1"/>
    </p:custDataLst>
    <p:extLst>
      <p:ext uri="{BB962C8B-B14F-4D97-AF65-F5344CB8AC3E}">
        <p14:creationId xmlns:p14="http://schemas.microsoft.com/office/powerpoint/2010/main" val="3193836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6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7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82"/>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8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8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23"/>
                                        </p:tgtEl>
                                        <p:attrNameLst>
                                          <p:attrName>style.visibility</p:attrName>
                                        </p:attrNameLst>
                                      </p:cBhvr>
                                      <p:to>
                                        <p:strVal val="visible"/>
                                      </p:to>
                                    </p:set>
                                  </p:childTnLst>
                                </p:cTn>
                              </p:par>
                              <p:par>
                                <p:cTn id="63" presetID="1" presetClass="exit" presetSubtype="0" fill="hold" nodeType="withEffect">
                                  <p:stCondLst>
                                    <p:cond delay="0"/>
                                  </p:stCondLst>
                                  <p:childTnLst>
                                    <p:set>
                                      <p:cBhvr>
                                        <p:cTn id="64" dur="1" fill="hold">
                                          <p:stCondLst>
                                            <p:cond delay="0"/>
                                          </p:stCondLst>
                                        </p:cTn>
                                        <p:tgtEl>
                                          <p:spTgt spid="5"/>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95"/>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99"/>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04"/>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105"/>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107"/>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11"/>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112"/>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116"/>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117"/>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121"/>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124"/>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xit" presetSubtype="0" fill="hold" nodeType="clickEffect">
                                  <p:stCondLst>
                                    <p:cond delay="0"/>
                                  </p:stCondLst>
                                  <p:childTnLst>
                                    <p:set>
                                      <p:cBhvr>
                                        <p:cTn id="94" dur="1" fill="hold">
                                          <p:stCondLst>
                                            <p:cond delay="0"/>
                                          </p:stCondLst>
                                        </p:cTn>
                                        <p:tgtEl>
                                          <p:spTgt spid="124"/>
                                        </p:tgtEl>
                                        <p:attrNameLst>
                                          <p:attrName>style.visibility</p:attrName>
                                        </p:attrNameLst>
                                      </p:cBhvr>
                                      <p:to>
                                        <p:strVal val="hidden"/>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9"/>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127"/>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1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3" grpId="0"/>
      <p:bldP spid="68" grpId="0"/>
      <p:bldP spid="69" grpId="0"/>
      <p:bldP spid="74" grpId="0"/>
      <p:bldP spid="75" grpId="0"/>
      <p:bldP spid="76" grpId="0"/>
      <p:bldP spid="77" grpId="0"/>
      <p:bldP spid="82" grpId="0"/>
      <p:bldP spid="89" grpId="0"/>
      <p:bldP spid="99" grpId="0"/>
      <p:bldP spid="104" grpId="0"/>
      <p:bldP spid="105" grpId="0"/>
      <p:bldP spid="111" grpId="0"/>
      <p:bldP spid="116" grpId="0"/>
      <p:bldP spid="121" grpId="0"/>
      <p:bldP spid="13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Consistency Spectrum</a:t>
            </a:r>
          </a:p>
        </p:txBody>
      </p:sp>
      <p:pic>
        <p:nvPicPr>
          <p:cNvPr id="4" name="Picture 5"/>
          <p:cNvPicPr>
            <a:picLocks noChangeAspect="1" noChangeArrowheads="1"/>
          </p:cNvPicPr>
          <p:nvPr/>
        </p:nvPicPr>
        <p:blipFill>
          <a:blip r:embed="rId4">
            <a:extLst>
              <a:ext uri="{28A0092B-C50C-407E-A947-70E740481C1C}">
                <a14:useLocalDpi xmlns:a14="http://schemas.microsoft.com/office/drawing/2010/main" val="0"/>
              </a:ext>
            </a:extLst>
          </a:blip>
          <a:srcRect l="9898" t="20122" r="9898" b="20122"/>
          <a:stretch>
            <a:fillRect/>
          </a:stretch>
        </p:blipFill>
        <p:spPr bwMode="auto">
          <a:xfrm rot="10800000">
            <a:off x="1996281" y="2895601"/>
            <a:ext cx="8775700" cy="341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Text Box 9"/>
          <p:cNvSpPr txBox="1">
            <a:spLocks noChangeArrowheads="1"/>
          </p:cNvSpPr>
          <p:nvPr/>
        </p:nvSpPr>
        <p:spPr bwMode="auto">
          <a:xfrm>
            <a:off x="8012140" y="3282458"/>
            <a:ext cx="1274708"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dirty="0">
                <a:solidFill>
                  <a:schemeClr val="tx1"/>
                </a:solidFill>
              </a:rPr>
              <a:t>Sequential</a:t>
            </a:r>
          </a:p>
        </p:txBody>
      </p:sp>
      <p:sp>
        <p:nvSpPr>
          <p:cNvPr id="6" name="Text Box 9"/>
          <p:cNvSpPr txBox="1">
            <a:spLocks noChangeArrowheads="1"/>
          </p:cNvSpPr>
          <p:nvPr/>
        </p:nvSpPr>
        <p:spPr bwMode="auto">
          <a:xfrm>
            <a:off x="1767681" y="3324782"/>
            <a:ext cx="108297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dirty="0">
                <a:solidFill>
                  <a:schemeClr val="tx1"/>
                </a:solidFill>
              </a:rPr>
              <a:t>Eventual</a:t>
            </a:r>
          </a:p>
        </p:txBody>
      </p:sp>
      <p:cxnSp>
        <p:nvCxnSpPr>
          <p:cNvPr id="14" name="Straight Arrow Connector 13"/>
          <p:cNvCxnSpPr/>
          <p:nvPr/>
        </p:nvCxnSpPr>
        <p:spPr>
          <a:xfrm flipH="1">
            <a:off x="3267868" y="2133600"/>
            <a:ext cx="5053013"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3596481" y="4031420"/>
            <a:ext cx="5053013"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6" name="Text Box 9"/>
          <p:cNvSpPr txBox="1">
            <a:spLocks noChangeArrowheads="1"/>
          </p:cNvSpPr>
          <p:nvPr/>
        </p:nvSpPr>
        <p:spPr bwMode="auto">
          <a:xfrm>
            <a:off x="5061743" y="3581400"/>
            <a:ext cx="2644775"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2400" i="1" dirty="0">
                <a:solidFill>
                  <a:schemeClr val="tx1"/>
                </a:solidFill>
              </a:rPr>
              <a:t>More consistency</a:t>
            </a:r>
          </a:p>
        </p:txBody>
      </p:sp>
      <p:sp>
        <p:nvSpPr>
          <p:cNvPr id="17" name="Text Box 9"/>
          <p:cNvSpPr txBox="1">
            <a:spLocks noChangeArrowheads="1"/>
          </p:cNvSpPr>
          <p:nvPr/>
        </p:nvSpPr>
        <p:spPr bwMode="auto">
          <a:xfrm>
            <a:off x="4006849" y="2146300"/>
            <a:ext cx="3465513"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2400" i="1" dirty="0">
                <a:solidFill>
                  <a:schemeClr val="tx1"/>
                </a:solidFill>
              </a:rPr>
              <a:t>Faster reads and writes</a:t>
            </a:r>
          </a:p>
        </p:txBody>
      </p:sp>
      <p:sp>
        <p:nvSpPr>
          <p:cNvPr id="10"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r>
              <a:rPr lang="en-US" dirty="0"/>
              <a:t>7</a:t>
            </a:r>
          </a:p>
        </p:txBody>
      </p:sp>
      <p:sp>
        <p:nvSpPr>
          <p:cNvPr id="9" name="TextBox 8">
            <a:extLst>
              <a:ext uri="{FF2B5EF4-FFF2-40B4-BE49-F238E27FC236}">
                <a16:creationId xmlns:a16="http://schemas.microsoft.com/office/drawing/2014/main" id="{DB133A57-B7DF-09C9-1ACD-791E7BB4EF45}"/>
              </a:ext>
            </a:extLst>
          </p:cNvPr>
          <p:cNvSpPr txBox="1"/>
          <p:nvPr/>
        </p:nvSpPr>
        <p:spPr>
          <a:xfrm>
            <a:off x="548481" y="4515917"/>
            <a:ext cx="12115800" cy="1687963"/>
          </a:xfrm>
          <a:prstGeom prst="rect">
            <a:avLst/>
          </a:prstGeom>
          <a:noFill/>
        </p:spPr>
        <p:txBody>
          <a:bodyPr wrap="square">
            <a:spAutoFit/>
          </a:bodyPr>
          <a:lstStyle/>
          <a:p>
            <a:pPr>
              <a:lnSpc>
                <a:spcPct val="150000"/>
              </a:lnSpc>
            </a:pPr>
            <a:r>
              <a:rPr lang="en-US" sz="2400" dirty="0">
                <a:latin typeface="Times New Roman" panose="02020603050405020304" pitchFamily="18" charset="0"/>
                <a:cs typeface="Times New Roman" panose="02020603050405020304" pitchFamily="18" charset="0"/>
              </a:rPr>
              <a:t>Linearizability is easy to program against, but can lead to low performance/availability</a:t>
            </a:r>
          </a:p>
          <a:p>
            <a:pPr>
              <a:lnSpc>
                <a:spcPct val="150000"/>
              </a:lnSpc>
            </a:pPr>
            <a:r>
              <a:rPr lang="en-US" sz="2400" dirty="0">
                <a:latin typeface="Times New Roman" panose="02020603050405020304" pitchFamily="18" charset="0"/>
                <a:cs typeface="Times New Roman" panose="02020603050405020304" pitchFamily="18" charset="0"/>
              </a:rPr>
              <a:t>Eventual consistency is performant and leads to high availability, but hard to program against</a:t>
            </a:r>
          </a:p>
          <a:p>
            <a:pPr>
              <a:lnSpc>
                <a:spcPct val="150000"/>
              </a:lnSpc>
            </a:pPr>
            <a:r>
              <a:rPr lang="en-US" sz="2400" dirty="0">
                <a:latin typeface="Times New Roman" panose="02020603050405020304" pitchFamily="18" charset="0"/>
                <a:cs typeface="Times New Roman" panose="02020603050405020304" pitchFamily="18" charset="0"/>
              </a:rPr>
              <a:t>There is a variety of options in-between</a:t>
            </a:r>
          </a:p>
        </p:txBody>
      </p:sp>
      <p:sp>
        <p:nvSpPr>
          <p:cNvPr id="11" name="Text Box 9">
            <a:extLst>
              <a:ext uri="{FF2B5EF4-FFF2-40B4-BE49-F238E27FC236}">
                <a16:creationId xmlns:a16="http://schemas.microsoft.com/office/drawing/2014/main" id="{7552140F-C217-A71C-D0C2-F75B3EF78966}"/>
              </a:ext>
            </a:extLst>
          </p:cNvPr>
          <p:cNvSpPr txBox="1">
            <a:spLocks noChangeArrowheads="1"/>
          </p:cNvSpPr>
          <p:nvPr/>
        </p:nvSpPr>
        <p:spPr bwMode="auto">
          <a:xfrm>
            <a:off x="10057686" y="3279538"/>
            <a:ext cx="142859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dirty="0">
                <a:solidFill>
                  <a:schemeClr val="tx1"/>
                </a:solidFill>
              </a:rPr>
              <a:t>Linearizable</a:t>
            </a:r>
          </a:p>
        </p:txBody>
      </p:sp>
    </p:spTree>
    <p:custDataLst>
      <p:tags r:id="rId1"/>
    </p:custDataLst>
    <p:extLst>
      <p:ext uri="{BB962C8B-B14F-4D97-AF65-F5344CB8AC3E}">
        <p14:creationId xmlns:p14="http://schemas.microsoft.com/office/powerpoint/2010/main" val="1924024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Causal Consistency</a:t>
            </a:r>
          </a:p>
        </p:txBody>
      </p:sp>
      <p:sp>
        <p:nvSpPr>
          <p:cNvPr id="13" name="Content Placeholder 2"/>
          <p:cNvSpPr>
            <a:spLocks noGrp="1"/>
          </p:cNvSpPr>
          <p:nvPr>
            <p:ph idx="1"/>
          </p:nvPr>
        </p:nvSpPr>
        <p:spPr>
          <a:xfrm>
            <a:off x="548481" y="1752600"/>
            <a:ext cx="6031094" cy="3810000"/>
          </a:xfrm>
        </p:spPr>
        <p:txBody>
          <a:bodyPr>
            <a:noAutofit/>
          </a:bodyPr>
          <a:lstStyle/>
          <a:p>
            <a:pPr marL="0" indent="0">
              <a:buNone/>
              <a:defRPr/>
            </a:pPr>
            <a:r>
              <a:rPr lang="en-US" sz="2000" dirty="0"/>
              <a:t>No total order of operations</a:t>
            </a:r>
          </a:p>
          <a:p>
            <a:pPr marL="0" indent="0">
              <a:buNone/>
              <a:defRPr/>
            </a:pPr>
            <a:r>
              <a:rPr lang="en-US" sz="2000" dirty="0"/>
              <a:t>Available under partitions</a:t>
            </a:r>
          </a:p>
          <a:p>
            <a:pPr marL="0" indent="0">
              <a:buNone/>
              <a:defRPr/>
            </a:pPr>
            <a:r>
              <a:rPr lang="en-US" sz="2000" dirty="0"/>
              <a:t>Avoids many inconsistencies that happen with eventual </a:t>
            </a:r>
          </a:p>
          <a:p>
            <a:pPr marL="0" indent="0">
              <a:buNone/>
              <a:defRPr/>
            </a:pPr>
            <a:r>
              <a:rPr lang="en-US" sz="2000" dirty="0"/>
              <a:t>Operations must respect partial order based on information flow or causality  </a:t>
            </a:r>
          </a:p>
          <a:p>
            <a:pPr marL="555550" lvl="1" indent="0">
              <a:buNone/>
              <a:defRPr/>
            </a:pPr>
            <a:r>
              <a:rPr lang="en-US" sz="1800" dirty="0"/>
              <a:t>Operations from same client are causally related</a:t>
            </a:r>
          </a:p>
          <a:p>
            <a:pPr marL="555550" lvl="1" indent="0">
              <a:buNone/>
              <a:defRPr/>
            </a:pPr>
            <a:r>
              <a:rPr lang="en-US" sz="1800" dirty="0"/>
              <a:t>If client C1 does a write and a read at client C2 sees it, then these ops are causally related</a:t>
            </a:r>
          </a:p>
          <a:p>
            <a:pPr marL="555550" lvl="1" indent="0">
              <a:buNone/>
              <a:defRPr/>
            </a:pPr>
            <a:r>
              <a:rPr lang="en-US" sz="1800" dirty="0"/>
              <a:t>Transitive</a:t>
            </a:r>
          </a:p>
          <a:p>
            <a:pPr marL="555550" lvl="1" indent="0">
              <a:buNone/>
              <a:defRPr/>
            </a:pPr>
            <a:endParaRPr lang="en-US" sz="1800" dirty="0"/>
          </a:p>
          <a:p>
            <a:pPr marL="555550" lvl="1" indent="0">
              <a:buNone/>
              <a:defRPr/>
            </a:pPr>
            <a:endParaRPr lang="en-US" sz="2000" dirty="0"/>
          </a:p>
          <a:p>
            <a:pPr marL="0" indent="0">
              <a:buNone/>
              <a:defRPr/>
            </a:pPr>
            <a:r>
              <a:rPr lang="en-US" sz="2000" dirty="0"/>
              <a:t>	 </a:t>
            </a:r>
          </a:p>
        </p:txBody>
      </p:sp>
      <p:sp>
        <p:nvSpPr>
          <p:cNvPr id="43"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r>
              <a:rPr lang="en-US" dirty="0"/>
              <a:t>8</a:t>
            </a:r>
          </a:p>
        </p:txBody>
      </p:sp>
      <p:grpSp>
        <p:nvGrpSpPr>
          <p:cNvPr id="3" name="Group 2">
            <a:extLst>
              <a:ext uri="{FF2B5EF4-FFF2-40B4-BE49-F238E27FC236}">
                <a16:creationId xmlns:a16="http://schemas.microsoft.com/office/drawing/2014/main" id="{50EDA387-B431-FBFD-CED9-70772B898397}"/>
              </a:ext>
            </a:extLst>
          </p:cNvPr>
          <p:cNvGrpSpPr/>
          <p:nvPr/>
        </p:nvGrpSpPr>
        <p:grpSpPr>
          <a:xfrm>
            <a:off x="7254336" y="2446086"/>
            <a:ext cx="1130406" cy="329397"/>
            <a:chOff x="8854279" y="3333750"/>
            <a:chExt cx="2682081" cy="342899"/>
          </a:xfrm>
        </p:grpSpPr>
        <p:cxnSp>
          <p:nvCxnSpPr>
            <p:cNvPr id="12" name="Straight Connector 11">
              <a:extLst>
                <a:ext uri="{FF2B5EF4-FFF2-40B4-BE49-F238E27FC236}">
                  <a16:creationId xmlns:a16="http://schemas.microsoft.com/office/drawing/2014/main" id="{2BD981AA-BD56-8033-5988-D1DAAC595AAA}"/>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44" name="Straight Connector 43">
              <a:extLst>
                <a:ext uri="{FF2B5EF4-FFF2-40B4-BE49-F238E27FC236}">
                  <a16:creationId xmlns:a16="http://schemas.microsoft.com/office/drawing/2014/main" id="{D2A220C4-C75E-CD4B-51DE-114BC08DD9EB}"/>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45" name="Straight Connector 44">
              <a:extLst>
                <a:ext uri="{FF2B5EF4-FFF2-40B4-BE49-F238E27FC236}">
                  <a16:creationId xmlns:a16="http://schemas.microsoft.com/office/drawing/2014/main" id="{ED55A018-7C06-E72F-00A3-12D178ADB2B9}"/>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46" name="TextBox 45">
            <a:extLst>
              <a:ext uri="{FF2B5EF4-FFF2-40B4-BE49-F238E27FC236}">
                <a16:creationId xmlns:a16="http://schemas.microsoft.com/office/drawing/2014/main" id="{A903A4B0-E31A-2BCF-E7F8-1B3BCB414320}"/>
              </a:ext>
            </a:extLst>
          </p:cNvPr>
          <p:cNvSpPr txBox="1"/>
          <p:nvPr/>
        </p:nvSpPr>
        <p:spPr>
          <a:xfrm>
            <a:off x="6730964" y="2374629"/>
            <a:ext cx="558166" cy="477054"/>
          </a:xfrm>
          <a:prstGeom prst="rect">
            <a:avLst/>
          </a:prstGeom>
          <a:noFill/>
        </p:spPr>
        <p:txBody>
          <a:bodyPr wrap="none" rtlCol="0">
            <a:spAutoFit/>
          </a:bodyPr>
          <a:lstStyle/>
          <a:p>
            <a:r>
              <a:rPr lang="en-US" sz="2400" dirty="0">
                <a:latin typeface="Times New Roman" panose="02020603050405020304" pitchFamily="18" charset="0"/>
                <a:cs typeface="Times New Roman" panose="02020603050405020304" pitchFamily="18" charset="0"/>
              </a:rPr>
              <a:t>C1</a:t>
            </a:r>
          </a:p>
        </p:txBody>
      </p:sp>
      <p:grpSp>
        <p:nvGrpSpPr>
          <p:cNvPr id="47" name="Group 46">
            <a:extLst>
              <a:ext uri="{FF2B5EF4-FFF2-40B4-BE49-F238E27FC236}">
                <a16:creationId xmlns:a16="http://schemas.microsoft.com/office/drawing/2014/main" id="{8AA51B05-D1E9-02F7-0670-890C4D5036CA}"/>
              </a:ext>
            </a:extLst>
          </p:cNvPr>
          <p:cNvGrpSpPr/>
          <p:nvPr/>
        </p:nvGrpSpPr>
        <p:grpSpPr>
          <a:xfrm>
            <a:off x="8866515" y="3886040"/>
            <a:ext cx="825605" cy="286146"/>
            <a:chOff x="8854279" y="3333750"/>
            <a:chExt cx="2682081" cy="342899"/>
          </a:xfrm>
        </p:grpSpPr>
        <p:cxnSp>
          <p:nvCxnSpPr>
            <p:cNvPr id="48" name="Straight Connector 47">
              <a:extLst>
                <a:ext uri="{FF2B5EF4-FFF2-40B4-BE49-F238E27FC236}">
                  <a16:creationId xmlns:a16="http://schemas.microsoft.com/office/drawing/2014/main" id="{D616C2E5-B327-2123-0B2B-508594A52F5C}"/>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49" name="Straight Connector 48">
              <a:extLst>
                <a:ext uri="{FF2B5EF4-FFF2-40B4-BE49-F238E27FC236}">
                  <a16:creationId xmlns:a16="http://schemas.microsoft.com/office/drawing/2014/main" id="{E73DB04B-73D2-7002-293A-72556751A5D6}"/>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50" name="Straight Connector 49">
              <a:extLst>
                <a:ext uri="{FF2B5EF4-FFF2-40B4-BE49-F238E27FC236}">
                  <a16:creationId xmlns:a16="http://schemas.microsoft.com/office/drawing/2014/main" id="{1B169323-73A1-E5C7-7391-0B5A440D2F69}"/>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51" name="TextBox 50">
            <a:extLst>
              <a:ext uri="{FF2B5EF4-FFF2-40B4-BE49-F238E27FC236}">
                <a16:creationId xmlns:a16="http://schemas.microsoft.com/office/drawing/2014/main" id="{AF03B876-C69F-A884-9C6B-C0DAEA4D76F2}"/>
              </a:ext>
            </a:extLst>
          </p:cNvPr>
          <p:cNvSpPr txBox="1"/>
          <p:nvPr/>
        </p:nvSpPr>
        <p:spPr>
          <a:xfrm>
            <a:off x="6720681" y="3822429"/>
            <a:ext cx="558166" cy="477054"/>
          </a:xfrm>
          <a:prstGeom prst="rect">
            <a:avLst/>
          </a:prstGeom>
          <a:noFill/>
        </p:spPr>
        <p:txBody>
          <a:bodyPr wrap="none" rtlCol="0">
            <a:spAutoFit/>
          </a:bodyPr>
          <a:lstStyle/>
          <a:p>
            <a:r>
              <a:rPr lang="en-US" sz="2400" dirty="0">
                <a:latin typeface="Times New Roman" panose="02020603050405020304" pitchFamily="18" charset="0"/>
                <a:cs typeface="Times New Roman" panose="02020603050405020304" pitchFamily="18" charset="0"/>
              </a:rPr>
              <a:t>C3</a:t>
            </a:r>
          </a:p>
        </p:txBody>
      </p:sp>
      <p:sp>
        <p:nvSpPr>
          <p:cNvPr id="52" name="TextBox 51">
            <a:extLst>
              <a:ext uri="{FF2B5EF4-FFF2-40B4-BE49-F238E27FC236}">
                <a16:creationId xmlns:a16="http://schemas.microsoft.com/office/drawing/2014/main" id="{BA919D00-C1FC-6792-CA61-2C211BCA72E8}"/>
              </a:ext>
            </a:extLst>
          </p:cNvPr>
          <p:cNvSpPr txBox="1"/>
          <p:nvPr/>
        </p:nvSpPr>
        <p:spPr>
          <a:xfrm>
            <a:off x="8416305" y="3562593"/>
            <a:ext cx="2190217" cy="923330"/>
          </a:xfrm>
          <a:prstGeom prst="rect">
            <a:avLst/>
          </a:prstGeom>
          <a:noFill/>
        </p:spPr>
        <p:txBody>
          <a:bodyPr wrap="square" rtlCol="0">
            <a:spAutoFit/>
          </a:bodyPr>
          <a:lstStyle/>
          <a:p>
            <a:r>
              <a:rPr lang="en-US" sz="1800" dirty="0">
                <a:latin typeface="Times New Roman" panose="02020603050405020304" pitchFamily="18" charset="0"/>
                <a:cs typeface="Times New Roman" panose="02020603050405020304" pitchFamily="18" charset="0"/>
              </a:rPr>
              <a:t>        R(x) </a:t>
            </a:r>
          </a:p>
          <a:p>
            <a:endParaRPr lang="en-US" sz="1800" dirty="0">
              <a:latin typeface="Times New Roman" panose="02020603050405020304" pitchFamily="18" charset="0"/>
              <a:cs typeface="Times New Roman" panose="02020603050405020304" pitchFamily="18" charset="0"/>
            </a:endParaRPr>
          </a:p>
          <a:p>
            <a:r>
              <a:rPr lang="en-US" sz="1800" dirty="0">
                <a:latin typeface="Times New Roman" panose="02020603050405020304" pitchFamily="18" charset="0"/>
                <a:cs typeface="Times New Roman" panose="02020603050405020304" pitchFamily="18" charset="0"/>
              </a:rPr>
              <a:t>may return 0 or 1</a:t>
            </a:r>
          </a:p>
        </p:txBody>
      </p:sp>
      <p:grpSp>
        <p:nvGrpSpPr>
          <p:cNvPr id="53" name="Group 52">
            <a:extLst>
              <a:ext uri="{FF2B5EF4-FFF2-40B4-BE49-F238E27FC236}">
                <a16:creationId xmlns:a16="http://schemas.microsoft.com/office/drawing/2014/main" id="{E52B8AAE-79AF-352B-584D-85991DE5254A}"/>
              </a:ext>
            </a:extLst>
          </p:cNvPr>
          <p:cNvGrpSpPr/>
          <p:nvPr/>
        </p:nvGrpSpPr>
        <p:grpSpPr>
          <a:xfrm>
            <a:off x="8730677" y="3209475"/>
            <a:ext cx="840283" cy="294341"/>
            <a:chOff x="8854279" y="3333750"/>
            <a:chExt cx="2682081" cy="342899"/>
          </a:xfrm>
        </p:grpSpPr>
        <p:cxnSp>
          <p:nvCxnSpPr>
            <p:cNvPr id="54" name="Straight Connector 53">
              <a:extLst>
                <a:ext uri="{FF2B5EF4-FFF2-40B4-BE49-F238E27FC236}">
                  <a16:creationId xmlns:a16="http://schemas.microsoft.com/office/drawing/2014/main" id="{481F8639-17D0-6DE2-C30E-89F4D4BA3F09}"/>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55" name="Straight Connector 54">
              <a:extLst>
                <a:ext uri="{FF2B5EF4-FFF2-40B4-BE49-F238E27FC236}">
                  <a16:creationId xmlns:a16="http://schemas.microsoft.com/office/drawing/2014/main" id="{5D95B3BD-7AE9-B197-E14B-D05FF157B157}"/>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56" name="Straight Connector 55">
              <a:extLst>
                <a:ext uri="{FF2B5EF4-FFF2-40B4-BE49-F238E27FC236}">
                  <a16:creationId xmlns:a16="http://schemas.microsoft.com/office/drawing/2014/main" id="{19B8675A-00F1-3394-C6A0-67C77C34D707}"/>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57" name="TextBox 56">
            <a:extLst>
              <a:ext uri="{FF2B5EF4-FFF2-40B4-BE49-F238E27FC236}">
                <a16:creationId xmlns:a16="http://schemas.microsoft.com/office/drawing/2014/main" id="{B08C19FD-5A52-213E-C4A6-70D2320F4677}"/>
              </a:ext>
            </a:extLst>
          </p:cNvPr>
          <p:cNvSpPr txBox="1"/>
          <p:nvPr/>
        </p:nvSpPr>
        <p:spPr>
          <a:xfrm>
            <a:off x="6730964" y="3080283"/>
            <a:ext cx="558166" cy="477054"/>
          </a:xfrm>
          <a:prstGeom prst="rect">
            <a:avLst/>
          </a:prstGeom>
          <a:noFill/>
        </p:spPr>
        <p:txBody>
          <a:bodyPr wrap="none" rtlCol="0">
            <a:spAutoFit/>
          </a:bodyPr>
          <a:lstStyle/>
          <a:p>
            <a:r>
              <a:rPr lang="en-US" sz="2400" dirty="0">
                <a:latin typeface="Times New Roman" panose="02020603050405020304" pitchFamily="18" charset="0"/>
                <a:cs typeface="Times New Roman" panose="02020603050405020304" pitchFamily="18" charset="0"/>
              </a:rPr>
              <a:t>C2</a:t>
            </a:r>
          </a:p>
        </p:txBody>
      </p:sp>
      <p:sp>
        <p:nvSpPr>
          <p:cNvPr id="58" name="TextBox 57">
            <a:extLst>
              <a:ext uri="{FF2B5EF4-FFF2-40B4-BE49-F238E27FC236}">
                <a16:creationId xmlns:a16="http://schemas.microsoft.com/office/drawing/2014/main" id="{2CA85053-CE66-96AC-2157-A0C18EDEB371}"/>
              </a:ext>
            </a:extLst>
          </p:cNvPr>
          <p:cNvSpPr txBox="1"/>
          <p:nvPr/>
        </p:nvSpPr>
        <p:spPr>
          <a:xfrm>
            <a:off x="7380997" y="2242787"/>
            <a:ext cx="917239" cy="369332"/>
          </a:xfrm>
          <a:prstGeom prst="rect">
            <a:avLst/>
          </a:prstGeom>
          <a:noFill/>
        </p:spPr>
        <p:txBody>
          <a:bodyPr wrap="none" rtlCol="0">
            <a:spAutoFit/>
          </a:bodyPr>
          <a:lstStyle/>
          <a:p>
            <a:r>
              <a:rPr lang="en-US" sz="1800" dirty="0">
                <a:latin typeface="Times New Roman" panose="02020603050405020304" pitchFamily="18" charset="0"/>
                <a:cs typeface="Times New Roman" panose="02020603050405020304" pitchFamily="18" charset="0"/>
              </a:rPr>
              <a:t>W(x=1)</a:t>
            </a:r>
          </a:p>
        </p:txBody>
      </p:sp>
      <p:sp>
        <p:nvSpPr>
          <p:cNvPr id="59" name="TextBox 58">
            <a:extLst>
              <a:ext uri="{FF2B5EF4-FFF2-40B4-BE49-F238E27FC236}">
                <a16:creationId xmlns:a16="http://schemas.microsoft.com/office/drawing/2014/main" id="{BBA89FFC-2DA3-5F71-723A-68DF21669312}"/>
              </a:ext>
            </a:extLst>
          </p:cNvPr>
          <p:cNvSpPr txBox="1"/>
          <p:nvPr/>
        </p:nvSpPr>
        <p:spPr>
          <a:xfrm>
            <a:off x="8757163" y="2918700"/>
            <a:ext cx="723275" cy="369332"/>
          </a:xfrm>
          <a:prstGeom prst="rect">
            <a:avLst/>
          </a:prstGeom>
          <a:noFill/>
        </p:spPr>
        <p:txBody>
          <a:bodyPr wrap="none" rtlCol="0">
            <a:spAutoFit/>
          </a:bodyPr>
          <a:lstStyle/>
          <a:p>
            <a:r>
              <a:rPr lang="en-US" sz="1800" dirty="0">
                <a:latin typeface="Times New Roman" panose="02020603050405020304" pitchFamily="18" charset="0"/>
                <a:cs typeface="Times New Roman" panose="02020603050405020304" pitchFamily="18" charset="0"/>
              </a:rPr>
              <a:t>R(x)1</a:t>
            </a:r>
          </a:p>
        </p:txBody>
      </p:sp>
      <p:cxnSp>
        <p:nvCxnSpPr>
          <p:cNvPr id="72" name="Curved Connector 37">
            <a:extLst>
              <a:ext uri="{FF2B5EF4-FFF2-40B4-BE49-F238E27FC236}">
                <a16:creationId xmlns:a16="http://schemas.microsoft.com/office/drawing/2014/main" id="{BA4BECDF-D597-3569-B0FA-AC99EA9AA25D}"/>
              </a:ext>
            </a:extLst>
          </p:cNvPr>
          <p:cNvCxnSpPr>
            <a:cxnSpLocks/>
          </p:cNvCxnSpPr>
          <p:nvPr/>
        </p:nvCxnSpPr>
        <p:spPr>
          <a:xfrm rot="16200000" flipH="1">
            <a:off x="8221792" y="2788984"/>
            <a:ext cx="665479" cy="352291"/>
          </a:xfrm>
          <a:prstGeom prst="curvedConnector3">
            <a:avLst/>
          </a:prstGeom>
          <a:ln>
            <a:solidFill>
              <a:srgbClr val="0000FF"/>
            </a:solidFill>
            <a:prstDash val="sysDash"/>
            <a:tailEnd type="arrow"/>
          </a:ln>
        </p:spPr>
        <p:style>
          <a:lnRef idx="2">
            <a:schemeClr val="accent1"/>
          </a:lnRef>
          <a:fillRef idx="0">
            <a:schemeClr val="accent1"/>
          </a:fillRef>
          <a:effectRef idx="1">
            <a:schemeClr val="accent1"/>
          </a:effectRef>
          <a:fontRef idx="minor">
            <a:schemeClr val="tx1"/>
          </a:fontRef>
        </p:style>
      </p:cxnSp>
      <p:grpSp>
        <p:nvGrpSpPr>
          <p:cNvPr id="75" name="Group 74">
            <a:extLst>
              <a:ext uri="{FF2B5EF4-FFF2-40B4-BE49-F238E27FC236}">
                <a16:creationId xmlns:a16="http://schemas.microsoft.com/office/drawing/2014/main" id="{906CE6B2-BE46-6FA2-5866-1DD16D835A46}"/>
              </a:ext>
            </a:extLst>
          </p:cNvPr>
          <p:cNvGrpSpPr/>
          <p:nvPr/>
        </p:nvGrpSpPr>
        <p:grpSpPr>
          <a:xfrm>
            <a:off x="9719593" y="3194983"/>
            <a:ext cx="825605" cy="290936"/>
            <a:chOff x="8854279" y="3333750"/>
            <a:chExt cx="2682081" cy="342899"/>
          </a:xfrm>
        </p:grpSpPr>
        <p:cxnSp>
          <p:nvCxnSpPr>
            <p:cNvPr id="76" name="Straight Connector 75">
              <a:extLst>
                <a:ext uri="{FF2B5EF4-FFF2-40B4-BE49-F238E27FC236}">
                  <a16:creationId xmlns:a16="http://schemas.microsoft.com/office/drawing/2014/main" id="{0A952B72-2B17-D0A4-EC68-53FE99763529}"/>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77" name="Straight Connector 76">
              <a:extLst>
                <a:ext uri="{FF2B5EF4-FFF2-40B4-BE49-F238E27FC236}">
                  <a16:creationId xmlns:a16="http://schemas.microsoft.com/office/drawing/2014/main" id="{85FAEE79-C789-6FC9-232B-07169D47B089}"/>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78" name="Straight Connector 77">
              <a:extLst>
                <a:ext uri="{FF2B5EF4-FFF2-40B4-BE49-F238E27FC236}">
                  <a16:creationId xmlns:a16="http://schemas.microsoft.com/office/drawing/2014/main" id="{A8C84F5B-7506-DDDD-3A6D-EF7802996DEC}"/>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79" name="TextBox 78">
            <a:extLst>
              <a:ext uri="{FF2B5EF4-FFF2-40B4-BE49-F238E27FC236}">
                <a16:creationId xmlns:a16="http://schemas.microsoft.com/office/drawing/2014/main" id="{3717A4CB-2AA2-A578-194A-95D551F4D545}"/>
              </a:ext>
            </a:extLst>
          </p:cNvPr>
          <p:cNvSpPr txBox="1"/>
          <p:nvPr/>
        </p:nvSpPr>
        <p:spPr>
          <a:xfrm>
            <a:off x="9685741" y="2871536"/>
            <a:ext cx="1773859" cy="369332"/>
          </a:xfrm>
          <a:prstGeom prst="rect">
            <a:avLst/>
          </a:prstGeom>
          <a:noFill/>
        </p:spPr>
        <p:txBody>
          <a:bodyPr wrap="square" rtlCol="0">
            <a:spAutoFit/>
          </a:bodyPr>
          <a:lstStyle/>
          <a:p>
            <a:r>
              <a:rPr lang="en-US" sz="1800" dirty="0">
                <a:latin typeface="Times New Roman" panose="02020603050405020304" pitchFamily="18" charset="0"/>
                <a:cs typeface="Times New Roman" panose="02020603050405020304" pitchFamily="18" charset="0"/>
              </a:rPr>
              <a:t>W(y=1)</a:t>
            </a:r>
          </a:p>
        </p:txBody>
      </p:sp>
      <p:grpSp>
        <p:nvGrpSpPr>
          <p:cNvPr id="85" name="Group 84">
            <a:extLst>
              <a:ext uri="{FF2B5EF4-FFF2-40B4-BE49-F238E27FC236}">
                <a16:creationId xmlns:a16="http://schemas.microsoft.com/office/drawing/2014/main" id="{8EFAB708-6B7D-2E6E-D741-4F9E3A3DF2D4}"/>
              </a:ext>
            </a:extLst>
          </p:cNvPr>
          <p:cNvGrpSpPr/>
          <p:nvPr/>
        </p:nvGrpSpPr>
        <p:grpSpPr>
          <a:xfrm>
            <a:off x="10906468" y="3903594"/>
            <a:ext cx="840283" cy="294341"/>
            <a:chOff x="8854279" y="3333750"/>
            <a:chExt cx="2682081" cy="342899"/>
          </a:xfrm>
        </p:grpSpPr>
        <p:cxnSp>
          <p:nvCxnSpPr>
            <p:cNvPr id="86" name="Straight Connector 85">
              <a:extLst>
                <a:ext uri="{FF2B5EF4-FFF2-40B4-BE49-F238E27FC236}">
                  <a16:creationId xmlns:a16="http://schemas.microsoft.com/office/drawing/2014/main" id="{113DBA64-BDC6-77EE-DD33-47BEBBCCCD07}"/>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87" name="Straight Connector 86">
              <a:extLst>
                <a:ext uri="{FF2B5EF4-FFF2-40B4-BE49-F238E27FC236}">
                  <a16:creationId xmlns:a16="http://schemas.microsoft.com/office/drawing/2014/main" id="{057AC9D5-2B44-01BF-4A0C-2926EE1FFC3A}"/>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88" name="Straight Connector 87">
              <a:extLst>
                <a:ext uri="{FF2B5EF4-FFF2-40B4-BE49-F238E27FC236}">
                  <a16:creationId xmlns:a16="http://schemas.microsoft.com/office/drawing/2014/main" id="{227F64D3-4D00-4B4A-0CCD-5C174BA05FB0}"/>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89" name="TextBox 88">
            <a:extLst>
              <a:ext uri="{FF2B5EF4-FFF2-40B4-BE49-F238E27FC236}">
                <a16:creationId xmlns:a16="http://schemas.microsoft.com/office/drawing/2014/main" id="{B8DC9EE2-BBD2-A74B-3E2A-9631226868E1}"/>
              </a:ext>
            </a:extLst>
          </p:cNvPr>
          <p:cNvSpPr txBox="1"/>
          <p:nvPr/>
        </p:nvSpPr>
        <p:spPr>
          <a:xfrm>
            <a:off x="10932954" y="3612819"/>
            <a:ext cx="723275" cy="369332"/>
          </a:xfrm>
          <a:prstGeom prst="rect">
            <a:avLst/>
          </a:prstGeom>
          <a:noFill/>
        </p:spPr>
        <p:txBody>
          <a:bodyPr wrap="none" rtlCol="0">
            <a:spAutoFit/>
          </a:bodyPr>
          <a:lstStyle/>
          <a:p>
            <a:r>
              <a:rPr lang="en-US" sz="1800" dirty="0">
                <a:latin typeface="Times New Roman" panose="02020603050405020304" pitchFamily="18" charset="0"/>
                <a:cs typeface="Times New Roman" panose="02020603050405020304" pitchFamily="18" charset="0"/>
              </a:rPr>
              <a:t>R(y)1</a:t>
            </a:r>
          </a:p>
        </p:txBody>
      </p:sp>
      <p:cxnSp>
        <p:nvCxnSpPr>
          <p:cNvPr id="90" name="Curved Connector 37">
            <a:extLst>
              <a:ext uri="{FF2B5EF4-FFF2-40B4-BE49-F238E27FC236}">
                <a16:creationId xmlns:a16="http://schemas.microsoft.com/office/drawing/2014/main" id="{C8A99058-CF66-3A76-750C-B2234CC3651F}"/>
              </a:ext>
            </a:extLst>
          </p:cNvPr>
          <p:cNvCxnSpPr>
            <a:cxnSpLocks/>
          </p:cNvCxnSpPr>
          <p:nvPr/>
        </p:nvCxnSpPr>
        <p:spPr>
          <a:xfrm rot="16200000" flipH="1">
            <a:off x="10397583" y="3483103"/>
            <a:ext cx="665479" cy="352291"/>
          </a:xfrm>
          <a:prstGeom prst="curvedConnector3">
            <a:avLst/>
          </a:prstGeom>
          <a:ln>
            <a:solidFill>
              <a:srgbClr val="0000FF"/>
            </a:solidFill>
            <a:prstDash val="sysDash"/>
            <a:tailEnd type="arrow"/>
          </a:ln>
        </p:spPr>
        <p:style>
          <a:lnRef idx="2">
            <a:schemeClr val="accent1"/>
          </a:lnRef>
          <a:fillRef idx="0">
            <a:schemeClr val="accent1"/>
          </a:fillRef>
          <a:effectRef idx="1">
            <a:schemeClr val="accent1"/>
          </a:effectRef>
          <a:fontRef idx="minor">
            <a:schemeClr val="tx1"/>
          </a:fontRef>
        </p:style>
      </p:cxnSp>
      <p:grpSp>
        <p:nvGrpSpPr>
          <p:cNvPr id="91" name="Group 90">
            <a:extLst>
              <a:ext uri="{FF2B5EF4-FFF2-40B4-BE49-F238E27FC236}">
                <a16:creationId xmlns:a16="http://schemas.microsoft.com/office/drawing/2014/main" id="{2CF32296-4E76-CEF4-39FD-EA37602C501E}"/>
              </a:ext>
            </a:extLst>
          </p:cNvPr>
          <p:cNvGrpSpPr/>
          <p:nvPr/>
        </p:nvGrpSpPr>
        <p:grpSpPr>
          <a:xfrm>
            <a:off x="11895384" y="3889102"/>
            <a:ext cx="825605" cy="290936"/>
            <a:chOff x="8854279" y="3333750"/>
            <a:chExt cx="2682081" cy="342899"/>
          </a:xfrm>
        </p:grpSpPr>
        <p:cxnSp>
          <p:nvCxnSpPr>
            <p:cNvPr id="92" name="Straight Connector 91">
              <a:extLst>
                <a:ext uri="{FF2B5EF4-FFF2-40B4-BE49-F238E27FC236}">
                  <a16:creationId xmlns:a16="http://schemas.microsoft.com/office/drawing/2014/main" id="{ED51E0CA-2B92-ECF1-B557-EDFE086AFB1F}"/>
                </a:ext>
              </a:extLst>
            </p:cNvPr>
            <p:cNvCxnSpPr/>
            <p:nvPr/>
          </p:nvCxnSpPr>
          <p:spPr>
            <a:xfrm>
              <a:off x="8854281" y="3505200"/>
              <a:ext cx="2666999"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93" name="Straight Connector 92">
              <a:extLst>
                <a:ext uri="{FF2B5EF4-FFF2-40B4-BE49-F238E27FC236}">
                  <a16:creationId xmlns:a16="http://schemas.microsoft.com/office/drawing/2014/main" id="{789EBDDE-ED7C-BF31-B0F6-28C5700664DF}"/>
                </a:ext>
              </a:extLst>
            </p:cNvPr>
            <p:cNvCxnSpPr>
              <a:cxnSpLocks/>
            </p:cNvCxnSpPr>
            <p:nvPr/>
          </p:nvCxnSpPr>
          <p:spPr>
            <a:xfrm flipH="1" flipV="1">
              <a:off x="8854279" y="3333750"/>
              <a:ext cx="2" cy="342899"/>
            </a:xfrm>
            <a:prstGeom prst="line">
              <a:avLst/>
            </a:prstGeom>
            <a:ln w="28575"/>
          </p:spPr>
          <p:style>
            <a:lnRef idx="1">
              <a:schemeClr val="dk1"/>
            </a:lnRef>
            <a:fillRef idx="0">
              <a:schemeClr val="dk1"/>
            </a:fillRef>
            <a:effectRef idx="0">
              <a:schemeClr val="dk1"/>
            </a:effectRef>
            <a:fontRef idx="minor">
              <a:schemeClr val="tx1"/>
            </a:fontRef>
          </p:style>
        </p:cxnSp>
        <p:cxnSp>
          <p:nvCxnSpPr>
            <p:cNvPr id="94" name="Straight Connector 93">
              <a:extLst>
                <a:ext uri="{FF2B5EF4-FFF2-40B4-BE49-F238E27FC236}">
                  <a16:creationId xmlns:a16="http://schemas.microsoft.com/office/drawing/2014/main" id="{449546EC-5993-1431-E0D0-AA00C901786C}"/>
                </a:ext>
              </a:extLst>
            </p:cNvPr>
            <p:cNvCxnSpPr>
              <a:cxnSpLocks/>
            </p:cNvCxnSpPr>
            <p:nvPr/>
          </p:nvCxnSpPr>
          <p:spPr>
            <a:xfrm flipH="1" flipV="1">
              <a:off x="11536358" y="3333750"/>
              <a:ext cx="2" cy="342899"/>
            </a:xfrm>
            <a:prstGeom prst="line">
              <a:avLst/>
            </a:prstGeom>
            <a:ln w="28575"/>
          </p:spPr>
          <p:style>
            <a:lnRef idx="1">
              <a:schemeClr val="dk1"/>
            </a:lnRef>
            <a:fillRef idx="0">
              <a:schemeClr val="dk1"/>
            </a:fillRef>
            <a:effectRef idx="0">
              <a:schemeClr val="dk1"/>
            </a:effectRef>
            <a:fontRef idx="minor">
              <a:schemeClr val="tx1"/>
            </a:fontRef>
          </p:style>
        </p:cxnSp>
      </p:grpSp>
      <p:sp>
        <p:nvSpPr>
          <p:cNvPr id="95" name="TextBox 94">
            <a:extLst>
              <a:ext uri="{FF2B5EF4-FFF2-40B4-BE49-F238E27FC236}">
                <a16:creationId xmlns:a16="http://schemas.microsoft.com/office/drawing/2014/main" id="{A39EAB59-982B-2411-43F4-002772CEFECB}"/>
              </a:ext>
            </a:extLst>
          </p:cNvPr>
          <p:cNvSpPr txBox="1"/>
          <p:nvPr/>
        </p:nvSpPr>
        <p:spPr>
          <a:xfrm>
            <a:off x="11981182" y="3565655"/>
            <a:ext cx="2062662" cy="1200329"/>
          </a:xfrm>
          <a:prstGeom prst="rect">
            <a:avLst/>
          </a:prstGeom>
          <a:noFill/>
        </p:spPr>
        <p:txBody>
          <a:bodyPr wrap="square" rtlCol="0">
            <a:spAutoFit/>
          </a:bodyPr>
          <a:lstStyle/>
          <a:p>
            <a:r>
              <a:rPr lang="en-US" sz="1800" dirty="0">
                <a:latin typeface="Times New Roman" panose="02020603050405020304" pitchFamily="18" charset="0"/>
                <a:cs typeface="Times New Roman" panose="02020603050405020304" pitchFamily="18" charset="0"/>
              </a:rPr>
              <a:t> R(x)  </a:t>
            </a:r>
          </a:p>
          <a:p>
            <a:endParaRPr lang="en-US" sz="1800" b="1" u="sng" dirty="0">
              <a:latin typeface="Times New Roman" panose="02020603050405020304" pitchFamily="18" charset="0"/>
              <a:cs typeface="Times New Roman" panose="02020603050405020304" pitchFamily="18" charset="0"/>
            </a:endParaRPr>
          </a:p>
          <a:p>
            <a:r>
              <a:rPr lang="en-US" sz="1800" b="1" u="sng" dirty="0">
                <a:latin typeface="Times New Roman" panose="02020603050405020304" pitchFamily="18" charset="0"/>
                <a:cs typeface="Times New Roman" panose="02020603050405020304" pitchFamily="18" charset="0"/>
              </a:rPr>
              <a:t>must</a:t>
            </a:r>
            <a:r>
              <a:rPr lang="en-US" sz="1800" dirty="0">
                <a:latin typeface="Times New Roman" panose="02020603050405020304" pitchFamily="18" charset="0"/>
                <a:cs typeface="Times New Roman" panose="02020603050405020304" pitchFamily="18" charset="0"/>
              </a:rPr>
              <a:t> </a:t>
            </a:r>
          </a:p>
          <a:p>
            <a:r>
              <a:rPr lang="en-US" sz="1800" dirty="0">
                <a:latin typeface="Times New Roman" panose="02020603050405020304" pitchFamily="18" charset="0"/>
                <a:cs typeface="Times New Roman" panose="02020603050405020304" pitchFamily="18" charset="0"/>
              </a:rPr>
              <a:t>return 1</a:t>
            </a:r>
          </a:p>
        </p:txBody>
      </p:sp>
      <p:sp>
        <p:nvSpPr>
          <p:cNvPr id="98" name="TextBox 49">
            <a:extLst>
              <a:ext uri="{FF2B5EF4-FFF2-40B4-BE49-F238E27FC236}">
                <a16:creationId xmlns:a16="http://schemas.microsoft.com/office/drawing/2014/main" id="{6F4D8A40-AE48-EEAA-5263-6BCF049D7EFF}"/>
              </a:ext>
            </a:extLst>
          </p:cNvPr>
          <p:cNvSpPr txBox="1">
            <a:spLocks noChangeArrowheads="1"/>
          </p:cNvSpPr>
          <p:nvPr/>
        </p:nvSpPr>
        <p:spPr bwMode="auto">
          <a:xfrm>
            <a:off x="9398434" y="2133600"/>
            <a:ext cx="2416175" cy="338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sz="1600" dirty="0">
                <a:latin typeface="Times New Roman" panose="02020603050405020304" pitchFamily="18" charset="0"/>
                <a:cs typeface="Times New Roman" panose="02020603050405020304" pitchFamily="18" charset="0"/>
              </a:rPr>
              <a:t>Causality, </a:t>
            </a:r>
            <a:r>
              <a:rPr lang="en-US" sz="1600" u="sng" dirty="0">
                <a:latin typeface="Times New Roman" panose="02020603050405020304" pitchFamily="18" charset="0"/>
                <a:cs typeface="Times New Roman" panose="02020603050405020304" pitchFamily="18" charset="0"/>
              </a:rPr>
              <a:t>not messages</a:t>
            </a:r>
          </a:p>
        </p:txBody>
      </p:sp>
      <p:cxnSp>
        <p:nvCxnSpPr>
          <p:cNvPr id="99" name="Straight Connector 98">
            <a:extLst>
              <a:ext uri="{FF2B5EF4-FFF2-40B4-BE49-F238E27FC236}">
                <a16:creationId xmlns:a16="http://schemas.microsoft.com/office/drawing/2014/main" id="{6522CB65-B0D5-E5AB-7139-87E96F9DBA0F}"/>
              </a:ext>
            </a:extLst>
          </p:cNvPr>
          <p:cNvCxnSpPr>
            <a:cxnSpLocks/>
          </p:cNvCxnSpPr>
          <p:nvPr/>
        </p:nvCxnSpPr>
        <p:spPr>
          <a:xfrm flipH="1">
            <a:off x="8563794" y="2562714"/>
            <a:ext cx="2682026" cy="371930"/>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100" name="Straight Connector 99">
            <a:extLst>
              <a:ext uri="{FF2B5EF4-FFF2-40B4-BE49-F238E27FC236}">
                <a16:creationId xmlns:a16="http://schemas.microsoft.com/office/drawing/2014/main" id="{A48B0547-252F-0E36-8185-7A67211ABE3A}"/>
              </a:ext>
            </a:extLst>
          </p:cNvPr>
          <p:cNvCxnSpPr>
            <a:cxnSpLocks/>
          </p:cNvCxnSpPr>
          <p:nvPr/>
        </p:nvCxnSpPr>
        <p:spPr>
          <a:xfrm flipH="1">
            <a:off x="10700569" y="2530363"/>
            <a:ext cx="536910" cy="1186606"/>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pic>
        <p:nvPicPr>
          <p:cNvPr id="107" name="Picture 5">
            <a:extLst>
              <a:ext uri="{FF2B5EF4-FFF2-40B4-BE49-F238E27FC236}">
                <a16:creationId xmlns:a16="http://schemas.microsoft.com/office/drawing/2014/main" id="{9EA00268-06A7-59FB-424A-1E9E3E154C5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9898" t="20122" r="9898" b="20122"/>
          <a:stretch>
            <a:fillRect/>
          </a:stretch>
        </p:blipFill>
        <p:spPr bwMode="auto">
          <a:xfrm rot="10800000">
            <a:off x="1943911" y="5878094"/>
            <a:ext cx="8775700" cy="341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8" name="Text Box 9">
            <a:extLst>
              <a:ext uri="{FF2B5EF4-FFF2-40B4-BE49-F238E27FC236}">
                <a16:creationId xmlns:a16="http://schemas.microsoft.com/office/drawing/2014/main" id="{667B5544-EBED-25B2-9E71-86FB649146A6}"/>
              </a:ext>
            </a:extLst>
          </p:cNvPr>
          <p:cNvSpPr txBox="1">
            <a:spLocks noChangeArrowheads="1"/>
          </p:cNvSpPr>
          <p:nvPr/>
        </p:nvSpPr>
        <p:spPr bwMode="auto">
          <a:xfrm>
            <a:off x="7959770" y="6264951"/>
            <a:ext cx="1274708"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dirty="0">
                <a:solidFill>
                  <a:schemeClr val="tx1"/>
                </a:solidFill>
              </a:rPr>
              <a:t>Sequential</a:t>
            </a:r>
          </a:p>
        </p:txBody>
      </p:sp>
      <p:sp>
        <p:nvSpPr>
          <p:cNvPr id="109" name="Text Box 9">
            <a:extLst>
              <a:ext uri="{FF2B5EF4-FFF2-40B4-BE49-F238E27FC236}">
                <a16:creationId xmlns:a16="http://schemas.microsoft.com/office/drawing/2014/main" id="{78AC800F-5AD8-0615-E7C1-8129C8C9D687}"/>
              </a:ext>
            </a:extLst>
          </p:cNvPr>
          <p:cNvSpPr txBox="1">
            <a:spLocks noChangeArrowheads="1"/>
          </p:cNvSpPr>
          <p:nvPr/>
        </p:nvSpPr>
        <p:spPr bwMode="auto">
          <a:xfrm>
            <a:off x="1715311" y="6307275"/>
            <a:ext cx="108297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dirty="0">
                <a:solidFill>
                  <a:schemeClr val="tx1"/>
                </a:solidFill>
              </a:rPr>
              <a:t>Eventual</a:t>
            </a:r>
          </a:p>
        </p:txBody>
      </p:sp>
      <p:sp>
        <p:nvSpPr>
          <p:cNvPr id="114" name="Text Box 9">
            <a:extLst>
              <a:ext uri="{FF2B5EF4-FFF2-40B4-BE49-F238E27FC236}">
                <a16:creationId xmlns:a16="http://schemas.microsoft.com/office/drawing/2014/main" id="{6DA692E9-70B6-278B-4EDC-7ECAE2C9D5C3}"/>
              </a:ext>
            </a:extLst>
          </p:cNvPr>
          <p:cNvSpPr txBox="1">
            <a:spLocks noChangeArrowheads="1"/>
          </p:cNvSpPr>
          <p:nvPr/>
        </p:nvSpPr>
        <p:spPr bwMode="auto">
          <a:xfrm>
            <a:off x="10005316" y="6262031"/>
            <a:ext cx="142859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dirty="0">
                <a:solidFill>
                  <a:schemeClr val="tx1"/>
                </a:solidFill>
              </a:rPr>
              <a:t>Linearizable</a:t>
            </a:r>
          </a:p>
        </p:txBody>
      </p:sp>
      <p:sp>
        <p:nvSpPr>
          <p:cNvPr id="115" name="Text Box 9">
            <a:extLst>
              <a:ext uri="{FF2B5EF4-FFF2-40B4-BE49-F238E27FC236}">
                <a16:creationId xmlns:a16="http://schemas.microsoft.com/office/drawing/2014/main" id="{17A3DE08-365D-0AC2-9D0F-BC0B8B821728}"/>
              </a:ext>
            </a:extLst>
          </p:cNvPr>
          <p:cNvSpPr txBox="1">
            <a:spLocks noChangeArrowheads="1"/>
          </p:cNvSpPr>
          <p:nvPr/>
        </p:nvSpPr>
        <p:spPr bwMode="auto">
          <a:xfrm>
            <a:off x="6050395" y="6307275"/>
            <a:ext cx="902812"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dirty="0">
                <a:solidFill>
                  <a:schemeClr val="tx1"/>
                </a:solidFill>
              </a:rPr>
              <a:t>Causal</a:t>
            </a:r>
          </a:p>
        </p:txBody>
      </p:sp>
    </p:spTree>
    <p:custDataLst>
      <p:tags r:id="rId1"/>
    </p:custDataLst>
    <p:extLst>
      <p:ext uri="{BB962C8B-B14F-4D97-AF65-F5344CB8AC3E}">
        <p14:creationId xmlns:p14="http://schemas.microsoft.com/office/powerpoint/2010/main" val="1195192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8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9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9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9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9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00"/>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9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09"/>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107"/>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08"/>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14"/>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1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51" grpId="0"/>
      <p:bldP spid="52" grpId="0"/>
      <p:bldP spid="57" grpId="0"/>
      <p:bldP spid="58" grpId="0"/>
      <p:bldP spid="59" grpId="0"/>
      <p:bldP spid="79" grpId="0"/>
      <p:bldP spid="89" grpId="0"/>
      <p:bldP spid="95" grpId="0"/>
      <p:bldP spid="98" grpId="0"/>
      <p:bldP spid="108" grpId="0"/>
      <p:bldP spid="109" grpId="0"/>
      <p:bldP spid="114" grpId="0"/>
      <p:bldP spid="115"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4.4|24.9|12.6|9.7"/>
</p:tagLst>
</file>

<file path=ppt/tags/tag2.xml><?xml version="1.0" encoding="utf-8"?>
<p:tagLst xmlns:a="http://schemas.openxmlformats.org/drawingml/2006/main" xmlns:r="http://schemas.openxmlformats.org/officeDocument/2006/relationships" xmlns:p="http://schemas.openxmlformats.org/presentationml/2006/main">
  <p:tag name="TIMING" val="|6.3|34.2|42.9|23.8|17.6|53.7|32"/>
</p:tagLst>
</file>

<file path=ppt/tags/tag3.xml><?xml version="1.0" encoding="utf-8"?>
<p:tagLst xmlns:a="http://schemas.openxmlformats.org/drawingml/2006/main" xmlns:r="http://schemas.openxmlformats.org/officeDocument/2006/relationships" xmlns:p="http://schemas.openxmlformats.org/presentationml/2006/main">
  <p:tag name="TIMING" val="|7.1|9.9|12.2|23.9|4.3|16.7|3|45.2|14.2|19.6|32.6|12"/>
</p:tagLst>
</file>

<file path=ppt/tags/tag4.xml><?xml version="1.0" encoding="utf-8"?>
<p:tagLst xmlns:a="http://schemas.openxmlformats.org/drawingml/2006/main" xmlns:r="http://schemas.openxmlformats.org/officeDocument/2006/relationships" xmlns:p="http://schemas.openxmlformats.org/presentationml/2006/main">
  <p:tag name="TIMING" val="|6.3|7.5|17.9|32.6|19.2|37.5|0.7|19.4|9.5|0.9|17.8"/>
</p:tagLst>
</file>

<file path=ppt/tags/tag5.xml><?xml version="1.0" encoding="utf-8"?>
<p:tagLst xmlns:a="http://schemas.openxmlformats.org/drawingml/2006/main" xmlns:r="http://schemas.openxmlformats.org/officeDocument/2006/relationships" xmlns:p="http://schemas.openxmlformats.org/presentationml/2006/main">
  <p:tag name="TIMING" val="|49.3"/>
</p:tagLst>
</file>

<file path=ppt/tags/tag6.xml><?xml version="1.0" encoding="utf-8"?>
<p:tagLst xmlns:a="http://schemas.openxmlformats.org/drawingml/2006/main" xmlns:r="http://schemas.openxmlformats.org/officeDocument/2006/relationships" xmlns:p="http://schemas.openxmlformats.org/presentationml/2006/main">
  <p:tag name="TIMING" val="|58.4|5.9|7.2|5.7|6|16.4|35.1|41|1.8|4.4"/>
</p:tagLst>
</file>

<file path=ppt/tags/tag7.xml><?xml version="1.0" encoding="utf-8"?>
<p:tagLst xmlns:a="http://schemas.openxmlformats.org/drawingml/2006/main" xmlns:r="http://schemas.openxmlformats.org/officeDocument/2006/relationships" xmlns:p="http://schemas.openxmlformats.org/presentationml/2006/main">
  <p:tag name="TIMING" val="|11.5|32.4|21.9|36.2|17.2|1.7"/>
</p:tagLst>
</file>

<file path=ppt/tags/tag8.xml><?xml version="1.0" encoding="utf-8"?>
<p:tagLst xmlns:a="http://schemas.openxmlformats.org/drawingml/2006/main" xmlns:r="http://schemas.openxmlformats.org/officeDocument/2006/relationships" xmlns:p="http://schemas.openxmlformats.org/presentationml/2006/main">
  <p:tag name="TIMING" val="|10.3|106.7"/>
</p:tagLst>
</file>

<file path=ppt/theme/theme1.xml><?xml version="1.0" encoding="utf-8"?>
<a:theme xmlns:a="http://schemas.openxmlformats.org/drawingml/2006/main" name="HPP-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8">
      <a:majorFont>
        <a:latin typeface="Akzidenz-Grotesk Extended BQ"/>
        <a:ea typeface=""/>
        <a:cs typeface=""/>
      </a:majorFont>
      <a:minorFont>
        <a:latin typeface="Akzidenz-Grotesk BQ"/>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12615</TotalTime>
  <Words>1066</Words>
  <Application>Microsoft Office PowerPoint</Application>
  <PresentationFormat>Custom</PresentationFormat>
  <Paragraphs>210</Paragraphs>
  <Slides>14</Slides>
  <Notes>14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MS PGothic</vt:lpstr>
      <vt:lpstr>Akzidenz-Grotesk BQ</vt:lpstr>
      <vt:lpstr>Akzidenz-Grotesk Extended BQ</vt:lpstr>
      <vt:lpstr>Arial</vt:lpstr>
      <vt:lpstr>Calibri</vt:lpstr>
      <vt:lpstr>Gill Sans Nova Cond</vt:lpstr>
      <vt:lpstr>Times New Roman</vt:lpstr>
      <vt:lpstr>Whitney-Black</vt:lpstr>
      <vt:lpstr>Whitney-BlackSC</vt:lpstr>
      <vt:lpstr>HPP-template</vt:lpstr>
      <vt:lpstr>PowerPoint Presentation</vt:lpstr>
      <vt:lpstr>PowerPoint Presentation</vt:lpstr>
      <vt:lpstr>Consistency Models</vt:lpstr>
      <vt:lpstr>Consistency Spectrum</vt:lpstr>
      <vt:lpstr>Spectrum Ends: Eventual Consistency</vt:lpstr>
      <vt:lpstr>Spectrum Ends: Strong Consistency</vt:lpstr>
      <vt:lpstr>Spectrum Ends: Strong Consistency  Models II</vt:lpstr>
      <vt:lpstr>Consistency Spectrum</vt:lpstr>
      <vt:lpstr>Causal Consistency</vt:lpstr>
      <vt:lpstr>Session-based Consistency Models  [Terry et al. 1994]</vt:lpstr>
      <vt:lpstr>Newer Consistency Models </vt:lpstr>
      <vt:lpstr>Newer Consistency Models (Contd.)</vt:lpstr>
      <vt:lpstr>The Consistency Spectrum</vt:lpstr>
      <vt:lpstr>Which Consistency Model should you use?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Calianno, Vincent Luke</dc:creator>
  <cp:lastModifiedBy>Ganesan, Aishwarya</cp:lastModifiedBy>
  <cp:revision>473</cp:revision>
  <dcterms:created xsi:type="dcterms:W3CDTF">2012-12-19T21:49:48Z</dcterms:created>
  <dcterms:modified xsi:type="dcterms:W3CDTF">2024-11-19T19:56:21Z</dcterms:modified>
</cp:coreProperties>
</file>