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354" r:id="rId2"/>
    <p:sldId id="280" r:id="rId3"/>
    <p:sldId id="283" r:id="rId4"/>
    <p:sldId id="284" r:id="rId5"/>
    <p:sldId id="285" r:id="rId6"/>
    <p:sldId id="286" r:id="rId7"/>
    <p:sldId id="287" r:id="rId8"/>
    <p:sldId id="290" r:id="rId9"/>
    <p:sldId id="340" r:id="rId10"/>
    <p:sldId id="292" r:id="rId11"/>
    <p:sldId id="353" r:id="rId12"/>
    <p:sldId id="293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04" r:id="rId24"/>
    <p:sldId id="351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7" r:id="rId33"/>
    <p:sldId id="352" r:id="rId34"/>
    <p:sldId id="355" r:id="rId35"/>
    <p:sldId id="356" r:id="rId36"/>
    <p:sldId id="357" r:id="rId37"/>
    <p:sldId id="358" r:id="rId38"/>
    <p:sldId id="359" r:id="rId39"/>
    <p:sldId id="360" r:id="rId40"/>
    <p:sldId id="361" r:id="rId41"/>
    <p:sldId id="362" r:id="rId42"/>
    <p:sldId id="336" r:id="rId43"/>
    <p:sldId id="337" r:id="rId44"/>
    <p:sldId id="338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39" r:id="rId53"/>
    <p:sldId id="449" r:id="rId54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2" autoAdjust="0"/>
    <p:restoredTop sz="94626"/>
  </p:normalViewPr>
  <p:slideViewPr>
    <p:cSldViewPr>
      <p:cViewPr varScale="1">
        <p:scale>
          <a:sx n="113" d="100"/>
          <a:sy n="113" d="100"/>
        </p:scale>
        <p:origin x="896" y="184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-88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367D-0B3C-C24B-AF24-E9801154BD9C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AA79C-8981-8B42-A6A5-A17EDF7FD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337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4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26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8585A4D-0C14-B348-9C44-9B98492A5A18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8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11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28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43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6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98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0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18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algorithm does a distributed systems researcher/engineer use when searching for a marriage partner?...  A Ring Election.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29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algorithm does a distributed systems researcher/engineer use when searching for a marriage partner?...  A Ring Election.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5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80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725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308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673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0DD8A93-488B-B541-B50C-E79F8F04279E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2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48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017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34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017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883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272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7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348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613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193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7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2413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501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593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913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200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009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98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80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614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644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68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996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97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721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2485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lide Image Placeholder 1">
            <a:extLst>
              <a:ext uri="{FF2B5EF4-FFF2-40B4-BE49-F238E27FC236}">
                <a16:creationId xmlns:a16="http://schemas.microsoft.com/office/drawing/2014/main" id="{26A850C4-2320-7AD0-AD0E-8AE33C7F7A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2" name="Notes Placeholder 2">
            <a:extLst>
              <a:ext uri="{FF2B5EF4-FFF2-40B4-BE49-F238E27FC236}">
                <a16:creationId xmlns:a16="http://schemas.microsoft.com/office/drawing/2014/main" id="{8A6D1B29-9EEF-9CA0-F8AA-132B3D360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33123" name="Slide Number Placeholder 3">
            <a:extLst>
              <a:ext uri="{FF2B5EF4-FFF2-40B4-BE49-F238E27FC236}">
                <a16:creationId xmlns:a16="http://schemas.microsoft.com/office/drawing/2014/main" id="{6662C343-57CA-EEAF-2A7B-A2751EE093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D4C6C5-05FB-D342-8DAA-462F325CB685}" type="slidenum">
              <a:rPr lang="en-US" altLang="en-US" sz="1300" smtClean="0"/>
              <a:pPr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6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0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to </a:t>
            </a:r>
            <a:r>
              <a:rPr lang="en-US" sz="1800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 confused 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with the algorithm a Computer Scientists uses when searching for a husband or wife.</a:t>
            </a:r>
          </a:p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algorithm does a distributed systems researcher/engineer use when searching for a marriage partner?...  A Ring Election.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88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8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05317" y="6664960"/>
            <a:ext cx="2705034" cy="4876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731A-9089-5D42-9290-952E645E9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3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39281" y="678180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bg1"/>
          </a:solidFill>
          <a:latin typeface="Whitney-BlackSC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2024</a:t>
            </a: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17: Leader Election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830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1BEBC-633C-FF42-B9F8-085A82D6466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Any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i="1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</a:rPr>
              <a:t>that discovers the old coordinator has failed initiates an 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“</a:t>
            </a:r>
            <a:r>
              <a:rPr lang="en-US" altLang="ja-JP" sz="25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500" dirty="0">
                <a:ea typeface="ＭＳ Ｐゴシック" charset="0"/>
              </a:rPr>
              <a:t> message that contains </a:t>
            </a:r>
            <a:r>
              <a:rPr lang="en-US" altLang="ja-JP" sz="2500" i="1" dirty="0">
                <a:ea typeface="ＭＳ Ｐゴシック" charset="0"/>
              </a:rPr>
              <a:t>p</a:t>
            </a:r>
            <a:r>
              <a:rPr lang="en-US" altLang="ja-JP" sz="2500" i="1" baseline="-25000" dirty="0">
                <a:ea typeface="ＭＳ Ｐゴシック" charset="0"/>
              </a:rPr>
              <a:t>i</a:t>
            </a:r>
            <a:r>
              <a:rPr lang="en-US" altLang="ja-JP" sz="2500" i="1" dirty="0">
                <a:ea typeface="ＭＳ Ｐゴシック" charset="0"/>
              </a:rPr>
              <a:t> </a:t>
            </a:r>
            <a:r>
              <a:rPr lang="ja-JP" altLang="en-US" sz="2500" dirty="0">
                <a:ea typeface="ＭＳ Ｐゴシック" charset="0"/>
              </a:rPr>
              <a:t>’</a:t>
            </a:r>
            <a:r>
              <a:rPr lang="en-US" altLang="ja-JP" sz="2500" dirty="0">
                <a:ea typeface="ＭＳ Ｐゴシック" charset="0"/>
              </a:rPr>
              <a:t>s own </a:t>
            </a:r>
            <a:r>
              <a:rPr lang="en-US" altLang="ja-JP" sz="2500" dirty="0" err="1">
                <a:ea typeface="ＭＳ Ｐゴシック" charset="0"/>
              </a:rPr>
              <a:t>id:attr</a:t>
            </a:r>
            <a:r>
              <a:rPr lang="en-US" altLang="ja-JP" sz="2500" dirty="0">
                <a:ea typeface="ＭＳ Ｐゴシック" charset="0"/>
              </a:rPr>
              <a:t>. This is the </a:t>
            </a:r>
            <a:r>
              <a:rPr lang="en-US" altLang="ja-JP" sz="2500" i="1" dirty="0">
                <a:ea typeface="ＭＳ Ｐゴシック" charset="0"/>
              </a:rPr>
              <a:t>initiator</a:t>
            </a:r>
            <a:r>
              <a:rPr lang="en-US" altLang="ja-JP" sz="2500" dirty="0">
                <a:ea typeface="ＭＳ Ｐゴシック" charset="0"/>
              </a:rPr>
              <a:t> of the election.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“Election” message, it compares the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 in the message with its own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greater,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forwards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smaller and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has not forwarded an election message earlier, it overwrites the message with its own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, and forwards it.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 matches that of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, then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ja-JP" altLang="en-US" sz="2000" dirty="0">
                <a:ea typeface="ＭＳ Ｐゴシック" charset="0"/>
              </a:rPr>
              <a:t>’</a:t>
            </a:r>
            <a:r>
              <a:rPr lang="en-US" altLang="ja-JP" sz="2000" dirty="0">
                <a:ea typeface="ＭＳ Ｐゴシック" charset="0"/>
              </a:rPr>
              <a:t>s </a:t>
            </a:r>
            <a:r>
              <a:rPr lang="en-US" altLang="ja-JP" sz="2000" dirty="0" err="1">
                <a:ea typeface="ＭＳ Ｐゴシック" charset="0"/>
              </a:rPr>
              <a:t>attr</a:t>
            </a:r>
            <a:r>
              <a:rPr lang="en-US" altLang="ja-JP" sz="2000" dirty="0">
                <a:ea typeface="ＭＳ Ｐゴシック" charset="0"/>
              </a:rPr>
              <a:t> must be the greatest (why?), and it becomes the new coordinator.  This process then sends an “</a:t>
            </a:r>
            <a:r>
              <a:rPr lang="en-US" altLang="ja-JP" sz="2000" dirty="0">
                <a:solidFill>
                  <a:srgbClr val="0000FF"/>
                </a:solidFill>
                <a:ea typeface="ＭＳ Ｐゴシック" charset="0"/>
              </a:rPr>
              <a:t>Elected</a:t>
            </a:r>
            <a:r>
              <a:rPr lang="ja-JP" altLang="en-US" sz="20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000" dirty="0">
                <a:ea typeface="ＭＳ Ｐゴシック" charset="0"/>
              </a:rPr>
              <a:t> message to its neighbor with its id, announcing the election result.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38126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 (2)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“Elected” message, it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 sets its variable </a:t>
            </a:r>
            <a:r>
              <a:rPr lang="en-US" sz="2000" i="1" dirty="0" err="1">
                <a:ea typeface="ＭＳ Ｐゴシック" charset="0"/>
              </a:rPr>
              <a:t>elected</a:t>
            </a:r>
            <a:r>
              <a:rPr lang="en-US" sz="2000" i="1" baseline="-25000" dirty="0" err="1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</a:t>
            </a:r>
            <a:r>
              <a:rPr lang="en-US" sz="2000" dirty="0">
                <a:ea typeface="ＭＳ Ｐゴシック" charset="0"/>
                <a:sym typeface="Wingdings" charset="0"/>
              </a:rPr>
              <a:t> id of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  <a:sym typeface="Wingdings" charset="0"/>
              </a:rPr>
              <a:t> forwards the message unless it is the new coordinator.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68567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Ring Election: Example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29" name="TextBox 24"/>
            <p:cNvSpPr txBox="1">
              <a:spLocks noChangeArrowheads="1"/>
            </p:cNvSpPr>
            <p:nvPr/>
          </p:nvSpPr>
          <p:spPr bwMode="auto">
            <a:xfrm>
              <a:off x="7010400" y="2895600"/>
              <a:ext cx="1526413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FF6600"/>
                  </a:solidFill>
                </a:rPr>
                <a:t>Election: 3</a:t>
              </a:r>
            </a:p>
          </p:txBody>
        </p:sp>
        <p:sp>
          <p:nvSpPr>
            <p:cNvPr id="30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1" name="Group 26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3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4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1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6781800" y="48768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17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029200" y="60960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73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04800" y="4724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7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447801"/>
            <a:ext cx="9086643" cy="5262537"/>
            <a:chOff x="0" y="1447800"/>
            <a:chExt cx="9085944" cy="5262239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44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4648200" y="1447800"/>
              <a:ext cx="1680289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5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5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4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7010400" y="31242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87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86200" y="5867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8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7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Why Election?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200" dirty="0">
                <a:ea typeface="ＭＳ Ｐゴシック" charset="0"/>
              </a:rPr>
              <a:t>Example 1: Your Bank account details are replicated at a few servers, but one of these servers is responsible for receiving all reads and writes, i.e., it is the </a:t>
            </a:r>
            <a:r>
              <a:rPr lang="en-US" sz="4200" dirty="0">
                <a:solidFill>
                  <a:schemeClr val="accent2"/>
                </a:solidFill>
                <a:ea typeface="ＭＳ Ｐゴシック" charset="0"/>
              </a:rPr>
              <a:t>leader</a:t>
            </a:r>
            <a:r>
              <a:rPr lang="en-US" sz="4200" dirty="0">
                <a:ea typeface="ＭＳ Ｐゴシック" charset="0"/>
              </a:rPr>
              <a:t> among the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there are two leaders per customer?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servers disagree about who the leader is?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the leader crashes?</a:t>
            </a:r>
          </a:p>
          <a:p>
            <a:pPr marL="1159916" lvl="2" indent="0">
              <a:lnSpc>
                <a:spcPct val="120000"/>
              </a:lnSpc>
              <a:buClr>
                <a:schemeClr val="hlink"/>
              </a:buClr>
              <a:buSzPct val="120000"/>
              <a:buNone/>
            </a:pPr>
            <a:r>
              <a:rPr lang="en-US" sz="2800" i="1" dirty="0">
                <a:ea typeface="ＭＳ Ｐゴシック" charset="0"/>
              </a:rPr>
              <a:t>Each of the above scenarios leads to Inconsistency</a:t>
            </a:r>
            <a:endParaRPr lang="en-US" sz="33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2298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9" name="Straight Connector 8"/>
            <p:cNvCxnSpPr>
              <a:stCxn id="27" idx="1"/>
            </p:cNvCxnSpPr>
            <p:nvPr/>
          </p:nvCxnSpPr>
          <p:spPr>
            <a:xfrm flipH="1">
              <a:off x="609553" y="3812220"/>
              <a:ext cx="1371646" cy="15005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10000" y="5791201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3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5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6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7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9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0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1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2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76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33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4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6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7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8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9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0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1" name="TextBox 48"/>
            <p:cNvSpPr txBox="1">
              <a:spLocks noChangeArrowheads="1"/>
            </p:cNvSpPr>
            <p:nvPr/>
          </p:nvSpPr>
          <p:spPr bwMode="auto">
            <a:xfrm>
              <a:off x="838200" y="55626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54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Let’s assume no failures occur during the election protocol itself, and there are </a:t>
            </a:r>
            <a:r>
              <a:rPr lang="en-US" sz="3600" i="1" dirty="0">
                <a:ea typeface="ＭＳ Ｐゴシック" charset="0"/>
              </a:rPr>
              <a:t>N </a:t>
            </a:r>
            <a:r>
              <a:rPr lang="en-US" sz="3600" dirty="0">
                <a:ea typeface="ＭＳ Ｐゴシック" charset="0"/>
              </a:rPr>
              <a:t>processes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How many messages?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Worst case occurs when the initiator is the ring successor of the would-be leader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5623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1828801"/>
            <a:ext cx="7158012" cy="4881535"/>
            <a:chOff x="0" y="1828800"/>
            <a:chExt cx="7158012" cy="4881237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4111" y="3048000"/>
              <a:ext cx="268535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927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812" cy="4521200"/>
              <a:chOff x="1981200" y="1828800"/>
              <a:chExt cx="5176812" cy="4521200"/>
            </a:xfrm>
          </p:grpSpPr>
          <p:sp>
            <p:nvSpPr>
              <p:cNvPr id="9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103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74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H="1" flipV="1">
              <a:off x="381000" y="3581293"/>
              <a:ext cx="1600200" cy="230174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9682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Worst-case Analysis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624681" y="1940560"/>
            <a:ext cx="7620000" cy="52222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 for Election message to get from Initiator (N6) to would-be coordinator (N80)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Election message to circulate around ring without message being changed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Elected message to circulate around the ring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Message complexity: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Completion time: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 transmission times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Thus, if there are no failures, election terminates (</a:t>
            </a:r>
            <a:r>
              <a:rPr lang="en-US" sz="3000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sz="3000" dirty="0">
                <a:latin typeface="Times New Roman" charset="0"/>
                <a:ea typeface="ＭＳ Ｐゴシック" charset="0"/>
              </a:rPr>
              <a:t>) and everyone knows about highest-attribute process as leader (safety)</a:t>
            </a:r>
          </a:p>
          <a:p>
            <a:pPr>
              <a:lnSpc>
                <a:spcPct val="110000"/>
              </a:lnSpc>
            </a:pPr>
            <a:endParaRPr lang="en-US" sz="3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8484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Best Case?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Initiator is the would-be leader, i.e., N80 is the initiator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Message complexity: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Completion time: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 transmission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47136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Multiple Initiators? 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Include initiator’s id with all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Each process remembers in cache the initiator of each Election/Elected message it receives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(All the time) Each process suppresses Election/Elected messages of any lower-id initiators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Updates cache if receives higher-id initiator’s Election/Elected message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Result is that only the highest-id initiator’s election run completes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What about failures?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8127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Effect of Failures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304800" y="1828801"/>
            <a:ext cx="8781836" cy="4986592"/>
            <a:chOff x="304800" y="1828800"/>
            <a:chExt cx="8781137" cy="4987246"/>
          </a:xfrm>
        </p:grpSpPr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37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3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49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1447800" y="5715000"/>
              <a:ext cx="90273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0000"/>
                  </a:solidFill>
                </a:rPr>
                <a:t>Crash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2" cy="4521200"/>
              <a:chOff x="1981200" y="1828800"/>
              <a:chExt cx="5176752" cy="4521200"/>
            </a:xfrm>
          </p:grpSpPr>
          <p:sp>
            <p:nvSpPr>
              <p:cNvPr id="4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7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508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508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4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3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37" name="Straight Connector 36"/>
            <p:cNvCxnSpPr>
              <a:stCxn id="57" idx="1"/>
            </p:cNvCxnSpPr>
            <p:nvPr/>
          </p:nvCxnSpPr>
          <p:spPr>
            <a:xfrm flipH="1">
              <a:off x="609577" y="3812263"/>
              <a:ext cx="1371623" cy="150417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Lightning Bolt 37"/>
            <p:cNvSpPr/>
            <p:nvPr/>
          </p:nvSpPr>
          <p:spPr>
            <a:xfrm>
              <a:off x="2514424" y="5182040"/>
              <a:ext cx="914327" cy="91452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TextBox 4"/>
            <p:cNvSpPr txBox="1">
              <a:spLocks noChangeArrowheads="1"/>
            </p:cNvSpPr>
            <p:nvPr/>
          </p:nvSpPr>
          <p:spPr bwMode="auto">
            <a:xfrm>
              <a:off x="6715874" y="4876800"/>
              <a:ext cx="2351739" cy="193924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Election: 80 will</a:t>
              </a:r>
            </a:p>
            <a:p>
              <a:pPr eaLnBrk="1" hangingPunct="1"/>
              <a:r>
                <a:rPr lang="en-US"/>
                <a:t> circulate around </a:t>
              </a:r>
            </a:p>
            <a:p>
              <a:pPr eaLnBrk="1" hangingPunct="1"/>
              <a:r>
                <a:rPr lang="en-US"/>
                <a:t>the ring forever</a:t>
              </a:r>
            </a:p>
            <a:p>
              <a:pPr eaLnBrk="1" hangingPunct="1"/>
              <a:r>
                <a:rPr lang="en-US"/>
                <a:t>=&gt; </a:t>
              </a:r>
            </a:p>
            <a:p>
              <a:pPr eaLnBrk="1" hangingPunct="1"/>
              <a:r>
                <a:rPr lang="en-US"/>
                <a:t>Liveness violated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538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396082" y="1869441"/>
            <a:ext cx="7924800" cy="52933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One option: have predecessor (or successor) of would-be leader N80 detect failure and start a new election run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May re-initiate election if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Receives an Election message but times out waiting for an Elected message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Or after receiving the Elected:80 message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But what if predecessor also fails?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And its predecessor also fails? (and so on)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424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More motivating examples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973814" y="1828800"/>
            <a:ext cx="5899269" cy="552704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2: (A few lectures ago) In the sequencer-based algorithm for total ordering of multicasts, the “sequencer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altLang="ja-JP" dirty="0">
                <a:ea typeface="ＭＳ Ｐゴシック" charset="0"/>
              </a:rPr>
              <a:t> = leader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altLang="ja-JP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3: Group of NTP servers: who is the root server?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Other systems that need leader election: Apache Zookeeper, Google’s Chubby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Leader is useful for coordination among distributed servers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560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 (2)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973814" y="1869440"/>
            <a:ext cx="7651869" cy="514096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Times New Roman" charset="0"/>
                <a:ea typeface="ＭＳ Ｐゴシック" charset="0"/>
              </a:rPr>
              <a:t>Second option: use the failure detector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Any process, after receiving Election:80 message, can detect failure of N80 via its own local failure detector 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If so, start a new run of leader election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But failure detectors may not be both complete and accurate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Incompleteness in FD =&gt; N80’s failure might be missed =&gt; Violation of Safety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Inaccuracy in FD =&gt; N80 mistakenly detected as failed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new election runs initiated forever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Violation of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Liveness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6262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72282" y="2209801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Because it is related to the consensus problem! 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If we could solve election, then we could solve consensus!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Elect a process, use its id’s last bit as the consensus decision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since consensus is impossible in asynchronous systems, so is election!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>
                <a:latin typeface="Times New Roman" charset="0"/>
                <a:ea typeface="ＭＳ Ｐゴシック" charset="0"/>
              </a:rPr>
              <a:t>(elsewhere </a:t>
            </a:r>
            <a:r>
              <a:rPr lang="en-US" dirty="0">
                <a:latin typeface="Times New Roman" charset="0"/>
                <a:ea typeface="ＭＳ Ｐゴシック" charset="0"/>
              </a:rPr>
              <a:t>in lecture) Consensus-like protocols used in industry for leader election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Election so Hard?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7869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Another Classical Algorithm: Bully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81" y="1981201"/>
            <a:ext cx="8610600" cy="53746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All processes know other process’ ids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When a process finds the coordinator has failed (via the failure detector):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if</a:t>
            </a:r>
            <a:r>
              <a:rPr lang="en-US" sz="3000" dirty="0">
                <a:ea typeface="ＭＳ Ｐゴシック" charset="0"/>
              </a:rPr>
              <a:t> it knows its id is the highest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>
                <a:ea typeface="ＭＳ Ｐゴシック" charset="0"/>
              </a:rPr>
              <a:t>it elects itself as coordinator, then sends a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Coordinator</a:t>
            </a:r>
            <a:r>
              <a:rPr lang="en-US" sz="3000" dirty="0">
                <a:solidFill>
                  <a:srgbClr val="0000FF"/>
                </a:solidFill>
                <a:ea typeface="ＭＳ Ｐゴシック" charset="0"/>
              </a:rPr>
              <a:t> </a:t>
            </a:r>
            <a:r>
              <a:rPr lang="en-US" sz="3000" dirty="0">
                <a:ea typeface="ＭＳ Ｐゴシック" charset="0"/>
              </a:rPr>
              <a:t>message to all processes with lower identifiers. Election is completed.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>
                <a:ea typeface="ＭＳ Ｐゴシック" charset="0"/>
              </a:rPr>
              <a:t>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(contd.)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754827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814" y="1788161"/>
            <a:ext cx="7423269" cy="5984240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Sends it to only processes that have a </a:t>
            </a:r>
            <a:r>
              <a:rPr lang="en-US" sz="2500" i="1" dirty="0">
                <a:ea typeface="ＭＳ Ｐゴシック" charset="0"/>
              </a:rPr>
              <a:t>higher id than itself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if</a:t>
            </a:r>
            <a:r>
              <a:rPr lang="en-US" sz="2300" dirty="0">
                <a:ea typeface="ＭＳ Ｐゴシック" charset="0"/>
              </a:rPr>
              <a:t> receives no answer within timeout, calls itself leader and sends </a:t>
            </a:r>
            <a:r>
              <a:rPr lang="en-US" sz="2300" i="1" dirty="0">
                <a:ea typeface="ＭＳ Ｐゴシック" charset="0"/>
              </a:rPr>
              <a:t>Coordinator</a:t>
            </a:r>
            <a:r>
              <a:rPr lang="en-US" sz="2300" dirty="0">
                <a:ea typeface="ＭＳ Ｐゴシック" charset="0"/>
              </a:rPr>
              <a:t> message to all lower id processes. Election completed.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if </a:t>
            </a:r>
            <a:r>
              <a:rPr lang="en-US" sz="2300" dirty="0">
                <a:ea typeface="ＭＳ Ｐゴシック" charset="0"/>
              </a:rPr>
              <a:t>an answer received however, then there is some non-faulty higher process </a:t>
            </a:r>
            <a:r>
              <a:rPr lang="en-US" sz="2300" dirty="0">
                <a:ea typeface="ＭＳ Ｐゴシック" charset="0"/>
                <a:sym typeface="Wingdings" charset="0"/>
              </a:rPr>
              <a:t>=&gt;</a:t>
            </a:r>
            <a:r>
              <a:rPr lang="en-US" sz="2300" dirty="0">
                <a:ea typeface="ＭＳ Ｐゴシック" charset="0"/>
              </a:rPr>
              <a:t> so, wait for coordinator message. If none received after another timeout, start a new election run.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300" dirty="0">
                <a:ea typeface="ＭＳ Ｐゴシック" charset="0"/>
              </a:rPr>
              <a:t>A process that receives an </a:t>
            </a:r>
            <a:r>
              <a:rPr lang="en-US" altLang="ja-JP" sz="3300" i="1" dirty="0">
                <a:ea typeface="ＭＳ Ｐゴシック" charset="0"/>
              </a:rPr>
              <a:t>Election</a:t>
            </a:r>
            <a:r>
              <a:rPr lang="en-US" altLang="ja-JP" sz="3300" dirty="0">
                <a:ea typeface="ＭＳ Ｐゴシック" charset="0"/>
              </a:rPr>
              <a:t> message replies with </a:t>
            </a:r>
            <a:r>
              <a:rPr lang="en-US" altLang="ja-JP" sz="3300" i="1" dirty="0">
                <a:solidFill>
                  <a:srgbClr val="0000FF"/>
                </a:solidFill>
                <a:ea typeface="ＭＳ Ｐゴシック" charset="0"/>
              </a:rPr>
              <a:t>OK </a:t>
            </a:r>
            <a:r>
              <a:rPr lang="en-US" altLang="ja-JP" sz="3300" dirty="0">
                <a:ea typeface="ＭＳ Ｐゴシック" charset="0"/>
              </a:rPr>
              <a:t>message, and starts its own leader election protocol (unless it has already done so)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sz="20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7370208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Algorithm: Example</a:t>
            </a:r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4038600" y="5424488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7856538" y="40386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2644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38100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73914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sp>
          <p:nvSpPr>
            <p:cNvPr id="19" name="Lightning Bolt 18"/>
            <p:cNvSpPr/>
            <p:nvPr/>
          </p:nvSpPr>
          <p:spPr>
            <a:xfrm>
              <a:off x="3657612" y="2209800"/>
              <a:ext cx="91444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172200" y="5867400"/>
              <a:ext cx="215185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Detects failure</a:t>
              </a:r>
            </a:p>
            <a:p>
              <a:pPr algn="ctr"/>
              <a:r>
                <a:rPr lang="en-US">
                  <a:latin typeface="Helvetica" charset="0"/>
                </a:rPr>
                <a:t>of N80</a:t>
              </a:r>
            </a:p>
          </p:txBody>
        </p:sp>
      </p:grpSp>
      <p:sp>
        <p:nvSpPr>
          <p:cNvPr id="21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93520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5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488597"/>
              <a:chOff x="3429000" y="2209800"/>
              <a:chExt cx="5005641" cy="4488597"/>
            </a:xfrm>
          </p:grpSpPr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1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2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6" name="Freeform 17"/>
              <p:cNvSpPr>
                <a:spLocks/>
              </p:cNvSpPr>
              <p:nvPr/>
            </p:nvSpPr>
            <p:spPr bwMode="auto">
              <a:xfrm flipH="1">
                <a:off x="4800600" y="5410200"/>
                <a:ext cx="2438400" cy="4571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12" y="2209800"/>
                <a:ext cx="91444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6172200" y="5867400"/>
                <a:ext cx="2151851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Detects failure</a:t>
                </a:r>
              </a:p>
              <a:p>
                <a:pPr algn="ctr"/>
                <a:r>
                  <a:rPr lang="en-US">
                    <a:latin typeface="Helvetica" charset="0"/>
                  </a:rPr>
                  <a:t>of N80</a:t>
                </a:r>
              </a:p>
            </p:txBody>
          </p:sp>
          <p:sp>
            <p:nvSpPr>
              <p:cNvPr id="29" name="Freeform 17"/>
              <p:cNvSpPr>
                <a:spLocks/>
              </p:cNvSpPr>
              <p:nvPr/>
            </p:nvSpPr>
            <p:spPr bwMode="auto">
              <a:xfrm flipH="1" flipV="1">
                <a:off x="4191000" y="3810001"/>
                <a:ext cx="3124200" cy="1600200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" name="Text Box 4"/>
              <p:cNvSpPr txBox="1">
                <a:spLocks noChangeArrowheads="1"/>
              </p:cNvSpPr>
              <p:nvPr/>
            </p:nvSpPr>
            <p:spPr bwMode="auto">
              <a:xfrm>
                <a:off x="4648200" y="48768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19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16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2667000" y="2209800"/>
            <a:ext cx="5767388" cy="4119563"/>
            <a:chOff x="2667000" y="2209800"/>
            <a:chExt cx="5767641" cy="4119265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119265"/>
              <a:chOff x="3429000" y="2209800"/>
              <a:chExt cx="5005641" cy="4119265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Freeform 17"/>
              <p:cNvSpPr>
                <a:spLocks/>
              </p:cNvSpPr>
              <p:nvPr/>
            </p:nvSpPr>
            <p:spPr bwMode="auto">
              <a:xfrm flipH="1" flipV="1">
                <a:off x="4114800" y="3962400"/>
                <a:ext cx="609600" cy="144779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" name="Lightning Bolt 35"/>
              <p:cNvSpPr/>
              <p:nvPr/>
            </p:nvSpPr>
            <p:spPr>
              <a:xfrm>
                <a:off x="3657643" y="2209800"/>
                <a:ext cx="914440" cy="914334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Text Box 4"/>
              <p:cNvSpPr txBox="1">
                <a:spLocks noChangeArrowheads="1"/>
              </p:cNvSpPr>
              <p:nvPr/>
            </p:nvSpPr>
            <p:spPr bwMode="auto">
              <a:xfrm>
                <a:off x="6494405" y="5867400"/>
                <a:ext cx="150744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Waiting…</a:t>
                </a:r>
              </a:p>
            </p:txBody>
          </p:sp>
          <p:sp>
            <p:nvSpPr>
              <p:cNvPr id="38" name="Text Box 4"/>
              <p:cNvSpPr txBox="1">
                <a:spLocks noChangeArrowheads="1"/>
              </p:cNvSpPr>
              <p:nvPr/>
            </p:nvSpPr>
            <p:spPr bwMode="auto">
              <a:xfrm>
                <a:off x="3886200" y="41910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23" name="Freeform 17"/>
            <p:cNvSpPr>
              <a:spLocks/>
            </p:cNvSpPr>
            <p:nvPr/>
          </p:nvSpPr>
          <p:spPr bwMode="auto">
            <a:xfrm flipH="1" flipV="1">
              <a:off x="4572000" y="2971798"/>
              <a:ext cx="152400" cy="2438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V="1">
              <a:off x="4800600" y="5410198"/>
              <a:ext cx="2514600" cy="152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6400800" y="5029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3810000" y="2971798"/>
              <a:ext cx="304800" cy="6096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2667000" y="29718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4267200" y="3810000"/>
              <a:ext cx="30480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1672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352800" y="2209800"/>
            <a:ext cx="5081588" cy="4195763"/>
            <a:chOff x="3352800" y="2209800"/>
            <a:chExt cx="50818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8" name="Lightning Bolt 27"/>
              <p:cNvSpPr/>
              <p:nvPr/>
            </p:nvSpPr>
            <p:spPr>
              <a:xfrm>
                <a:off x="3657615" y="2209800"/>
                <a:ext cx="914445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4495800" y="4648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07048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1295400" y="2209800"/>
            <a:ext cx="7138988" cy="4424363"/>
            <a:chOff x="1295400" y="2209800"/>
            <a:chExt cx="7139241" cy="4424065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0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2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3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4" name="Lightning Bolt 33"/>
              <p:cNvSpPr/>
              <p:nvPr/>
            </p:nvSpPr>
            <p:spPr>
              <a:xfrm>
                <a:off x="3657684" y="2209800"/>
                <a:ext cx="914432" cy="914338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549461" y="46482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Coordinator: N32</a:t>
              </a:r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295400" y="3600272"/>
              <a:ext cx="2454368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 </a:t>
              </a:r>
            </a:p>
            <a:p>
              <a:pPr algn="ctr"/>
              <a:r>
                <a:rPr lang="en-US">
                  <a:latin typeface="Helvetica" charset="0"/>
                </a:rPr>
                <a:t>waiting for N80’s </a:t>
              </a:r>
            </a:p>
            <a:p>
              <a:pPr algn="ctr"/>
              <a:r>
                <a:rPr lang="en-US">
                  <a:latin typeface="Helvetica" charset="0"/>
                </a:rPr>
                <a:t>response</a:t>
              </a:r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4191000" y="3886200"/>
              <a:ext cx="32766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>
              <a:off x="4191000" y="3733800"/>
              <a:ext cx="3657600" cy="533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4191000" y="2667000"/>
              <a:ext cx="3200400" cy="914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3508772" y="6172200"/>
              <a:ext cx="334869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b="1">
                  <a:solidFill>
                    <a:srgbClr val="FF0000"/>
                  </a:solidFill>
                  <a:latin typeface="Helvetica" charset="0"/>
                </a:rPr>
                <a:t>Election is completed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24317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during Election Run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200400" y="2209800"/>
            <a:ext cx="5233988" cy="4195763"/>
            <a:chOff x="3200400" y="2209800"/>
            <a:chExt cx="52342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3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22" y="2209800"/>
                <a:ext cx="914444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0" name="Lightning Bolt 19"/>
            <p:cNvSpPr/>
            <p:nvPr/>
          </p:nvSpPr>
          <p:spPr>
            <a:xfrm>
              <a:off x="3200400" y="3276524"/>
              <a:ext cx="914444" cy="914335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935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Leader Election Problem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>
          <a:xfrm>
            <a:off x="649209" y="1468119"/>
            <a:ext cx="79764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In a group of processes, elect a </a:t>
            </a:r>
            <a:r>
              <a:rPr lang="en-US" sz="2800" i="1" dirty="0">
                <a:solidFill>
                  <a:srgbClr val="FF0000"/>
                </a:solidFill>
                <a:ea typeface="ＭＳ Ｐゴシック" charset="0"/>
              </a:rPr>
              <a:t>Leader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to undertake special tasks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And </a:t>
            </a:r>
            <a:r>
              <a:rPr lang="en-US" sz="2400" i="1" dirty="0">
                <a:solidFill>
                  <a:srgbClr val="FF0000"/>
                </a:solidFill>
                <a:ea typeface="ＭＳ Ｐゴシック" charset="0"/>
              </a:rPr>
              <a:t>let everyone know</a:t>
            </a:r>
            <a:r>
              <a:rPr lang="en-US" sz="2400" dirty="0">
                <a:ea typeface="ＭＳ Ｐゴシック" charset="0"/>
              </a:rPr>
              <a:t> in the group about this Leader 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What happens when a leader fails (crashes)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Some process detects this (using a Failure Detector!)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Then what?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Focus of this lecture: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Election algorithm. </a:t>
            </a:r>
            <a:r>
              <a:rPr lang="en-US" sz="2800" dirty="0">
                <a:ea typeface="ＭＳ Ｐゴシック" charset="0"/>
              </a:rPr>
              <a:t>Its goal:</a:t>
            </a:r>
            <a:endParaRPr lang="en-US" sz="2800" dirty="0">
              <a:solidFill>
                <a:schemeClr val="accent2"/>
              </a:solidFill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1. Elect one leader only among the non-faulty processes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2. All non-faulty processes agree on who is the leader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0116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3200400" y="2209800"/>
            <a:ext cx="5303838" cy="4487863"/>
            <a:chOff x="3200400" y="2209800"/>
            <a:chExt cx="5303471" cy="4488597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3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8" name="Lightning Bolt 37"/>
              <p:cNvSpPr/>
              <p:nvPr/>
            </p:nvSpPr>
            <p:spPr>
              <a:xfrm>
                <a:off x="3657568" y="2209800"/>
                <a:ext cx="914337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5992396" y="5867400"/>
              <a:ext cx="25114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 new election run</a:t>
              </a:r>
            </a:p>
          </p:txBody>
        </p:sp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5" name="Lightning Bolt 24"/>
            <p:cNvSpPr/>
            <p:nvPr/>
          </p:nvSpPr>
          <p:spPr>
            <a:xfrm>
              <a:off x="3200400" y="3276774"/>
              <a:ext cx="914337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 flipV="1">
              <a:off x="4800600" y="5714999"/>
              <a:ext cx="2438400" cy="762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4876800" y="5791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7127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3200400" y="2209800"/>
            <a:ext cx="5826125" cy="4487863"/>
            <a:chOff x="3200400" y="2209800"/>
            <a:chExt cx="5825400" cy="4488597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Lightning Bolt 34"/>
              <p:cNvSpPr/>
              <p:nvPr/>
            </p:nvSpPr>
            <p:spPr>
              <a:xfrm>
                <a:off x="3657544" y="2209800"/>
                <a:ext cx="91428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470470" y="5867400"/>
              <a:ext cx="355533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another new election run</a:t>
              </a:r>
            </a:p>
          </p:txBody>
        </p:sp>
        <p:sp>
          <p:nvSpPr>
            <p:cNvPr id="23" name="Lightning Bolt 22"/>
            <p:cNvSpPr/>
            <p:nvPr/>
          </p:nvSpPr>
          <p:spPr>
            <a:xfrm>
              <a:off x="3200400" y="3276774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Lightning Bolt 27"/>
            <p:cNvSpPr/>
            <p:nvPr/>
          </p:nvSpPr>
          <p:spPr>
            <a:xfrm>
              <a:off x="3886115" y="5182086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965484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and Timeouts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>
          <a:xfrm>
            <a:off x="777083" y="1935480"/>
            <a:ext cx="7347069" cy="5227321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If failures stop, eventually will elect a leader</a:t>
            </a:r>
          </a:p>
          <a:p>
            <a:r>
              <a:rPr lang="en-US" dirty="0">
                <a:ea typeface="ＭＳ Ｐゴシック" charset="0"/>
              </a:rPr>
              <a:t>How do you set the timeouts?</a:t>
            </a:r>
          </a:p>
          <a:p>
            <a:r>
              <a:rPr lang="en-US" dirty="0">
                <a:ea typeface="ＭＳ Ｐゴシック" charset="0"/>
              </a:rPr>
              <a:t>Based on Worst-case time to complete election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a typeface="ＭＳ Ｐゴシック" charset="0"/>
              </a:rPr>
              <a:t>5 message transmission times if there are no failures during the run: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lowest id server in group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Answer to lowest id server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process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2nd highest id server to highest id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Timeout for answers @ 2nd highest id server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Coordinator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server </a:t>
            </a:r>
          </a:p>
          <a:p>
            <a:pPr lvl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357542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100354" name="Content Placeholder 2"/>
          <p:cNvSpPr>
            <a:spLocks noGrp="1"/>
          </p:cNvSpPr>
          <p:nvPr>
            <p:ph idx="1"/>
          </p:nvPr>
        </p:nvSpPr>
        <p:spPr>
          <a:xfrm>
            <a:off x="396082" y="2133601"/>
            <a:ext cx="8839200" cy="50292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 charset="0"/>
                <a:ea typeface="ＭＳ Ｐゴシック" charset="0"/>
              </a:rPr>
              <a:t>Worst-case</a:t>
            </a:r>
            <a:r>
              <a:rPr lang="en-US" dirty="0">
                <a:latin typeface="Times New Roman" charset="0"/>
                <a:ea typeface="ＭＳ Ｐゴシック" charset="0"/>
              </a:rPr>
              <a:t> completion time: 5 message transmission times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When the process with the lowest id in the system detects the failure.</a:t>
            </a:r>
          </a:p>
          <a:p>
            <a:pPr lvl="2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(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) processes altogether begin elections, each sending messages to processes with higher ids.</a:t>
            </a:r>
          </a:p>
          <a:p>
            <a:pPr lvl="2">
              <a:lnSpc>
                <a:spcPct val="80000"/>
              </a:lnSpc>
            </a:pPr>
            <a:r>
              <a:rPr lang="en-US" i="1" dirty="0" err="1">
                <a:latin typeface="Times New Roman" charset="0"/>
                <a:ea typeface="ＭＳ Ｐゴシック" charset="0"/>
              </a:rPr>
              <a:t>i</a:t>
            </a:r>
            <a:r>
              <a:rPr lang="en-US" dirty="0" err="1">
                <a:latin typeface="Times New Roman" charset="0"/>
                <a:ea typeface="ＭＳ Ｐゴシック" charset="0"/>
              </a:rPr>
              <a:t>-th</a:t>
            </a:r>
            <a:r>
              <a:rPr lang="en-US" dirty="0">
                <a:latin typeface="Times New Roman" charset="0"/>
                <a:ea typeface="ＭＳ Ｐゴシック" charset="0"/>
              </a:rPr>
              <a:t> highest id process 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i-1</a:t>
            </a:r>
            <a:r>
              <a:rPr lang="en-US" dirty="0">
                <a:latin typeface="Times New Roman" charset="0"/>
                <a:ea typeface="ＭＳ Ｐゴシック" charset="0"/>
              </a:rPr>
              <a:t>) election messages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Number of Election messages </a:t>
            </a:r>
          </a:p>
          <a:p>
            <a:pPr marL="1298927" lvl="2" indent="0">
              <a:lnSpc>
                <a:spcPct val="80000"/>
              </a:lnSpc>
              <a:buNone/>
            </a:pPr>
            <a:r>
              <a:rPr lang="en-US" dirty="0">
                <a:latin typeface="Times New Roman" charset="0"/>
                <a:ea typeface="ＭＳ Ｐゴシック" charset="0"/>
              </a:rPr>
              <a:t>= 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N-2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… + 1 = (N-1)*N/2 = O(N</a:t>
            </a:r>
            <a:r>
              <a:rPr lang="en-US" i="1" baseline="30000" dirty="0">
                <a:latin typeface="Times New Roman" charset="0"/>
                <a:ea typeface="ＭＳ Ｐゴシック" charset="0"/>
              </a:rPr>
              <a:t>2</a:t>
            </a:r>
            <a:r>
              <a:rPr lang="en-US" i="1" dirty="0">
                <a:latin typeface="Times New Roman" charset="0"/>
                <a:ea typeface="ＭＳ Ｐゴシック" charset="0"/>
              </a:rPr>
              <a:t>)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b="1" dirty="0">
                <a:latin typeface="Times New Roman" charset="0"/>
                <a:ea typeface="ＭＳ Ｐゴシック" charset="0"/>
              </a:rPr>
              <a:t>Best-case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Second-highest id detects leader failure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N-2</a:t>
            </a:r>
            <a:r>
              <a:rPr lang="en-US" dirty="0">
                <a:latin typeface="Times New Roman" charset="0"/>
                <a:ea typeface="ＭＳ Ｐゴシック" charset="0"/>
              </a:rPr>
              <a:t>) Coordinator messages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Completion time: 1 message transmission time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125174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Impossibility?</a:t>
            </a:r>
          </a:p>
        </p:txBody>
      </p:sp>
      <p:sp>
        <p:nvSpPr>
          <p:cNvPr id="1013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Since timeouts built into protocol, in asynchronous system model: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Protocol may never terminate =&gt;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not guaranteed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satisfies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in synchronous system model where 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Worst-case one-way latency can be calculated  = worst-case processing time + worst-case message latency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17965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Can use Consensus to solve Election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One approach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Each process proposes a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Everyone in group reaches consensus on some process P</a:t>
            </a:r>
            <a:r>
              <a:rPr lang="en-US" i="1" dirty="0">
                <a:latin typeface="Times New Roman" charset="0"/>
                <a:ea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</a:rPr>
              <a:t>’s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That lucky P</a:t>
            </a:r>
            <a:r>
              <a:rPr lang="en-US" i="1" dirty="0">
                <a:latin typeface="Times New Roman" charset="0"/>
                <a:ea typeface="ＭＳ Ｐゴシック" charset="0"/>
              </a:rPr>
              <a:t>i </a:t>
            </a:r>
            <a:r>
              <a:rPr lang="en-US" dirty="0">
                <a:latin typeface="Times New Roman" charset="0"/>
                <a:ea typeface="ＭＳ Ｐゴシック" charset="0"/>
              </a:rPr>
              <a:t>is the new leader!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10891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Industry </a:t>
            </a:r>
          </a:p>
        </p:txBody>
      </p:sp>
      <p:sp>
        <p:nvSpPr>
          <p:cNvPr id="942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Several systems in industry use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-like approaches for election</a:t>
            </a:r>
          </a:p>
          <a:p>
            <a:pPr lvl="1"/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is a consensus protocol (safe, but eventually live</a:t>
            </a:r>
            <a:r>
              <a:rPr lang="en-US">
                <a:latin typeface="Times New Roman" charset="0"/>
                <a:ea typeface="ＭＳ Ｐゴシック" charset="0"/>
              </a:rPr>
              <a:t>): earlier in </a:t>
            </a:r>
            <a:r>
              <a:rPr lang="en-US" dirty="0">
                <a:latin typeface="Times New Roman" charset="0"/>
                <a:ea typeface="ＭＳ Ｐゴシック" charset="0"/>
              </a:rPr>
              <a:t>this course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Google’s Chubby system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Apache Zookeeper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587915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777083" y="228601"/>
            <a:ext cx="11036539" cy="121920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Election in Google Chubby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624681" y="1935481"/>
            <a:ext cx="5951075" cy="438912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A system for locking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Essential part of Google’s stack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Many of Google’s internal systems rely on Chubby</a:t>
            </a:r>
          </a:p>
          <a:p>
            <a:pPr lvl="1"/>
            <a:r>
              <a:rPr lang="en-US" sz="2400" dirty="0" err="1">
                <a:latin typeface="Times New Roman" charset="0"/>
                <a:ea typeface="ＭＳ Ｐゴシック" charset="0"/>
              </a:rPr>
              <a:t>BigTable</a:t>
            </a:r>
            <a:r>
              <a:rPr lang="en-US" sz="2400" dirty="0">
                <a:latin typeface="Times New Roman" charset="0"/>
                <a:ea typeface="ＭＳ Ｐゴシック" charset="0"/>
              </a:rPr>
              <a:t>, Megastore, etc.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Need to have a master server elected at all times</a:t>
            </a:r>
          </a:p>
        </p:txBody>
      </p:sp>
      <p:grpSp>
        <p:nvGrpSpPr>
          <p:cNvPr id="50179" name="Group 14"/>
          <p:cNvGrpSpPr>
            <a:grpSpLocks/>
          </p:cNvGrpSpPr>
          <p:nvPr/>
        </p:nvGrpSpPr>
        <p:grpSpPr bwMode="auto">
          <a:xfrm>
            <a:off x="8115102" y="2113280"/>
            <a:ext cx="2380430" cy="4795520"/>
            <a:chOff x="5715000" y="1981200"/>
            <a:chExt cx="16764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6400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182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67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0183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0184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0185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45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0186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32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</p:grpSp>
      <p:sp>
        <p:nvSpPr>
          <p:cNvPr id="50180" name="Rectangle 13"/>
          <p:cNvSpPr>
            <a:spLocks noChangeArrowheads="1"/>
          </p:cNvSpPr>
          <p:nvPr/>
        </p:nvSpPr>
        <p:spPr bwMode="auto">
          <a:xfrm>
            <a:off x="243681" y="6324601"/>
            <a:ext cx="8763000" cy="39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992" tIns="57996" rIns="115992" bIns="57996">
            <a:spAutoFit/>
          </a:bodyPr>
          <a:lstStyle/>
          <a:p>
            <a:r>
              <a:rPr lang="en-US" sz="1800" i="1" dirty="0"/>
              <a:t>Reference: http://</a:t>
            </a:r>
            <a:r>
              <a:rPr lang="en-US" sz="1800" i="1" dirty="0" err="1"/>
              <a:t>research.google.com</a:t>
            </a:r>
            <a:r>
              <a:rPr lang="en-US" sz="1800" i="1" dirty="0"/>
              <a:t>/archive/</a:t>
            </a:r>
            <a:r>
              <a:rPr lang="en-US" sz="1800" i="1" dirty="0" err="1"/>
              <a:t>chubby.html</a:t>
            </a:r>
            <a:endParaRPr lang="en-US" sz="1800" i="1" dirty="0"/>
          </a:p>
        </p:txBody>
      </p:sp>
      <p:sp>
        <p:nvSpPr>
          <p:cNvPr id="1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383384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853283" y="2286000"/>
            <a:ext cx="5951075" cy="43891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Need to have a master (i.e., leader)</a:t>
            </a:r>
          </a:p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Election protocol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Potential leader tries to get votes from other servers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Each server votes for at most one leader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Server with 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majority</a:t>
            </a:r>
            <a:r>
              <a:rPr lang="en-US" sz="3000" dirty="0">
                <a:latin typeface="Times New Roman" charset="0"/>
                <a:ea typeface="ＭＳ Ｐゴシック" charset="0"/>
              </a:rPr>
              <a:t> of votes becomes new leader, informs everyone</a:t>
            </a:r>
          </a:p>
        </p:txBody>
      </p:sp>
      <p:grpSp>
        <p:nvGrpSpPr>
          <p:cNvPr id="51203" name="Group 14"/>
          <p:cNvGrpSpPr>
            <a:grpSpLocks/>
          </p:cNvGrpSpPr>
          <p:nvPr/>
        </p:nvGrpSpPr>
        <p:grpSpPr bwMode="auto">
          <a:xfrm>
            <a:off x="8115106" y="2113280"/>
            <a:ext cx="3641341" cy="4795520"/>
            <a:chOff x="5715000" y="1981200"/>
            <a:chExt cx="2563763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205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56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1206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1207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1208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3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1209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1210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63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1210" idx="1"/>
              <a:endCxn id="51208" idx="3"/>
            </p:cNvCxnSpPr>
            <p:nvPr/>
          </p:nvCxnSpPr>
          <p:spPr>
            <a:xfrm flipH="1">
              <a:off x="6849832" y="5169406"/>
              <a:ext cx="693968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(2)</a:t>
            </a:r>
          </a:p>
        </p:txBody>
      </p:sp>
      <p:sp>
        <p:nvSpPr>
          <p:cNvPr id="1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070204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624683" y="1752601"/>
            <a:ext cx="6924887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safe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Essentially, each potential leader tries to reach a </a:t>
            </a:r>
            <a:r>
              <a:rPr lang="en-US" sz="2400" i="1" dirty="0">
                <a:latin typeface="Times New Roman" charset="0"/>
                <a:ea typeface="ＭＳ Ｐゴシック" charset="0"/>
              </a:rPr>
              <a:t>quorum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Since any two quorums intersect, and each server votes at most once, cannot have two leaders elected simultaneously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live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Only eventually live! Failures may keep happening so that no leader is ever elected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 In practice: elections take a few seconds. Worst-case noticed by Google: 30 s</a:t>
            </a:r>
          </a:p>
        </p:txBody>
      </p:sp>
      <p:grpSp>
        <p:nvGrpSpPr>
          <p:cNvPr id="52227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29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2230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2231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2232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2233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2234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2234" idx="1"/>
              <a:endCxn id="52232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37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(3)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2214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System Model</a:t>
            </a:r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1005683" y="2209801"/>
            <a:ext cx="6585069" cy="4389120"/>
          </a:xfrm>
        </p:spPr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800" i="1" dirty="0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processes. 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Each process has a unique id.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Messages are eventually delivered.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Failures may occur during the election protocol. </a:t>
            </a: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635266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243681" y="1981200"/>
            <a:ext cx="7162800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After election finishes, other servers promise not to run election again for “a while”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“While” = time duration called “Master lease”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Set to a few seconds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Master lease can be renewed by the master as long as it continues to win a majority each time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Lease technique ensures automatic re-election on master failure</a:t>
            </a:r>
          </a:p>
        </p:txBody>
      </p:sp>
      <p:grpSp>
        <p:nvGrpSpPr>
          <p:cNvPr id="53251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53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3254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3255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3256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3257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3258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3258" idx="1"/>
              <a:endCxn id="53256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61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(4)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865662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Zookeeper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Centralized service for maintaining configuration information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Uses a variant of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called </a:t>
            </a:r>
            <a:r>
              <a:rPr lang="en-US" dirty="0" err="1">
                <a:latin typeface="Times New Roman" charset="0"/>
                <a:ea typeface="ＭＳ Ｐゴシック" charset="0"/>
              </a:rPr>
              <a:t>Zab</a:t>
            </a:r>
            <a:r>
              <a:rPr lang="en-US" dirty="0">
                <a:latin typeface="Times New Roman" charset="0"/>
                <a:ea typeface="ＭＳ Ｐゴシック" charset="0"/>
              </a:rPr>
              <a:t> (Zookeeper Atomic Broadcast)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Needs to keep a leader elected at all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  <a:ea typeface="ＭＳ Ｐゴシック" charset="0"/>
              </a:rPr>
              <a:t>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zookeeper.apache.org</a:t>
            </a: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290733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0"/>
              </a:rPr>
              <a:t>Election: Summary</a:t>
            </a:r>
            <a:endParaRPr lang="en-US" dirty="0"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Leader election an important component of many cloud computing systems</a:t>
            </a:r>
          </a:p>
          <a:p>
            <a:pPr>
              <a:defRPr/>
            </a:pPr>
            <a:r>
              <a:rPr lang="en-US" dirty="0"/>
              <a:t>Classical leader election protocols</a:t>
            </a:r>
          </a:p>
          <a:p>
            <a:pPr lvl="1">
              <a:defRPr/>
            </a:pPr>
            <a:r>
              <a:rPr lang="en-US" dirty="0"/>
              <a:t>Ring-based</a:t>
            </a:r>
          </a:p>
          <a:p>
            <a:pPr lvl="1">
              <a:defRPr/>
            </a:pPr>
            <a:r>
              <a:rPr lang="en-US" dirty="0"/>
              <a:t>Bully</a:t>
            </a:r>
          </a:p>
          <a:p>
            <a:pPr>
              <a:defRPr/>
            </a:pPr>
            <a:r>
              <a:rPr lang="en-US" dirty="0"/>
              <a:t>But failure-prone</a:t>
            </a:r>
          </a:p>
          <a:p>
            <a:pPr lvl="1">
              <a:defRPr/>
            </a:pPr>
            <a:r>
              <a:rPr lang="en-US" dirty="0" err="1"/>
              <a:t>Paxos</a:t>
            </a:r>
            <a:r>
              <a:rPr lang="en-US" dirty="0"/>
              <a:t>-like protocols used by Google Chubby, Apache Zookeeper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227680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Title 1">
            <a:extLst>
              <a:ext uri="{FF2B5EF4-FFF2-40B4-BE49-F238E27FC236}">
                <a16:creationId xmlns:a16="http://schemas.microsoft.com/office/drawing/2014/main" id="{499C549A-AB74-1039-A9CB-5DC8C7E4D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07" y="303358"/>
            <a:ext cx="11036538" cy="1217265"/>
          </a:xfrm>
        </p:spPr>
        <p:txBody>
          <a:bodyPr/>
          <a:lstStyle/>
          <a:p>
            <a:pPr algn="l"/>
            <a:r>
              <a:rPr lang="en-US" altLang="en-US" sz="5680">
                <a:latin typeface="Whitney BlackSC" pitchFamily="50" charset="0"/>
                <a:ea typeface="ＭＳ Ｐゴシック" panose="020B0600070205080204" pitchFamily="34" charset="-128"/>
              </a:rPr>
              <a:t>Announcements</a:t>
            </a:r>
          </a:p>
        </p:txBody>
      </p:sp>
      <p:sp>
        <p:nvSpPr>
          <p:cNvPr id="132098" name="Content Placeholder 2">
            <a:extLst>
              <a:ext uri="{FF2B5EF4-FFF2-40B4-BE49-F238E27FC236}">
                <a16:creationId xmlns:a16="http://schemas.microsoft.com/office/drawing/2014/main" id="{5353BFF3-6373-6B0B-1B2B-825252707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1006" y="1818177"/>
            <a:ext cx="11252941" cy="438215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en-US" sz="2840" dirty="0">
                <a:ea typeface="ＭＳ Ｐゴシック" panose="020B0600070205080204" pitchFamily="34" charset="-128"/>
              </a:rPr>
              <a:t>HW3, MP3 released. Start now! </a:t>
            </a:r>
          </a:p>
          <a:p>
            <a:pPr>
              <a:lnSpc>
                <a:spcPct val="110000"/>
              </a:lnSpc>
            </a:pPr>
            <a:r>
              <a:rPr lang="en-US" altLang="en-US" sz="284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MP Groups – EVERYONE must reconfirm their MP groups in the form (see Piazza) by TONIGHT.</a:t>
            </a:r>
          </a:p>
          <a:p>
            <a:pPr lvl="1">
              <a:lnSpc>
                <a:spcPct val="110000"/>
              </a:lnSpc>
            </a:pPr>
            <a:r>
              <a:rPr lang="en-US" altLang="en-US" sz="2556" dirty="0">
                <a:ea typeface="ＭＳ Ｐゴシック" panose="020B0600070205080204" pitchFamily="34" charset="-128"/>
              </a:rPr>
              <a:t>If you don’t you </a:t>
            </a:r>
            <a:r>
              <a:rPr lang="en-US" altLang="en-US" sz="2556" b="1" u="sng" dirty="0">
                <a:ea typeface="ＭＳ Ｐゴシック" panose="020B0600070205080204" pitchFamily="34" charset="-128"/>
              </a:rPr>
              <a:t>will</a:t>
            </a:r>
            <a:r>
              <a:rPr lang="en-US" altLang="en-US" sz="2556" dirty="0">
                <a:ea typeface="ＭＳ Ｐゴシック" panose="020B0600070205080204" pitchFamily="34" charset="-128"/>
              </a:rPr>
              <a:t> lose access to your VMs.</a:t>
            </a:r>
          </a:p>
          <a:p>
            <a:pPr>
              <a:lnSpc>
                <a:spcPct val="110000"/>
              </a:lnSpc>
            </a:pPr>
            <a:r>
              <a:rPr lang="en-US" altLang="en-US" sz="2840" dirty="0">
                <a:ea typeface="ＭＳ Ｐゴシック" panose="020B0600070205080204" pitchFamily="34" charset="-128"/>
              </a:rPr>
              <a:t>Deadline for regrade requests from you: 10/22/24</a:t>
            </a:r>
          </a:p>
          <a:p>
            <a:pPr>
              <a:lnSpc>
                <a:spcPct val="110000"/>
              </a:lnSpc>
            </a:pPr>
            <a:r>
              <a:rPr lang="en-US" altLang="en-US" sz="2840" dirty="0">
                <a:ea typeface="ＭＳ Ｐゴシック" panose="020B0600070205080204" pitchFamily="34" charset="-128"/>
              </a:rPr>
              <a:t>Final exam: </a:t>
            </a:r>
            <a:r>
              <a:rPr lang="en-US" altLang="en-US" sz="2840" b="1" dirty="0">
                <a:ea typeface="ＭＳ Ｐゴシック" panose="020B0600070205080204" pitchFamily="34" charset="-128"/>
              </a:rPr>
              <a:t>12/17 7-10PM (locations will be posted on website)</a:t>
            </a:r>
          </a:p>
          <a:p>
            <a:pPr lvl="1">
              <a:lnSpc>
                <a:spcPct val="110000"/>
              </a:lnSpc>
            </a:pPr>
            <a:r>
              <a:rPr lang="en-US" altLang="en-US" sz="2556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Have a conflict with another final? </a:t>
            </a:r>
            <a:r>
              <a:rPr lang="en-US" altLang="en-US" sz="2556" b="1" u="sng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Please let us know NOW </a:t>
            </a:r>
            <a:r>
              <a:rPr lang="en-US" altLang="en-US" sz="2556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by email to cs-425-staff (even if religious observances)</a:t>
            </a:r>
          </a:p>
          <a:p>
            <a:pPr lvl="1">
              <a:lnSpc>
                <a:spcPct val="110000"/>
              </a:lnSpc>
            </a:pPr>
            <a:r>
              <a:rPr lang="en-US" altLang="en-US" sz="2556" dirty="0">
                <a:ea typeface="ＭＳ Ｐゴシック" panose="020B0600070205080204" pitchFamily="34" charset="-128"/>
              </a:rPr>
              <a:t>(Travel – whether personal and professional, interviews, etc., are not conflicts. We are not responsible for tickets you booked hastily. )</a:t>
            </a:r>
          </a:p>
          <a:p>
            <a:pPr>
              <a:lnSpc>
                <a:spcPct val="110000"/>
              </a:lnSpc>
            </a:pPr>
            <a:endParaRPr lang="en-US" altLang="en-US" sz="2840" dirty="0">
              <a:ea typeface="ＭＳ Ｐゴシック" panose="020B0600070205080204" pitchFamily="34" charset="-128"/>
            </a:endParaRPr>
          </a:p>
        </p:txBody>
      </p:sp>
      <p:sp>
        <p:nvSpPr>
          <p:cNvPr id="132099" name="Slide Number Placeholder 1">
            <a:extLst>
              <a:ext uri="{FF2B5EF4-FFF2-40B4-BE49-F238E27FC236}">
                <a16:creationId xmlns:a16="http://schemas.microsoft.com/office/drawing/2014/main" id="{BAC0B203-F1EC-4145-7EC2-C46C57F2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6E7042-1C77-1D40-A895-D4108E49BDCC}" type="slidenum">
              <a:rPr lang="en-US" altLang="en-US" smtClean="0"/>
              <a:pPr>
                <a:defRPr/>
              </a:pPr>
              <a:t>53</a:t>
            </a:fld>
            <a:endParaRPr lang="en-US" altLang="en-US" sz="1988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Calling for an Election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1005681" y="2286000"/>
            <a:ext cx="5746869" cy="438912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Any process can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call</a:t>
            </a:r>
            <a:r>
              <a:rPr lang="en-US" sz="36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3600" dirty="0">
                <a:ea typeface="ＭＳ Ｐゴシック" charset="0"/>
              </a:rPr>
              <a:t>for 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en-US" sz="3600" dirty="0">
                <a:ea typeface="ＭＳ Ｐゴシック" charset="0"/>
              </a:rPr>
              <a:t>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process can call for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at most one election at a time.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Multiple processes are allowed to call an election simultaneously.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All of them together must yield only a single leader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The result of an election should not depend on which process calls for it.</a:t>
            </a: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5560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Problem, Formally</a:t>
            </a:r>
          </a:p>
        </p:txBody>
      </p:sp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319881" y="2087881"/>
            <a:ext cx="8305800" cy="49987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run of the election algorithm must always guarantee at the end: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>
                <a:solidFill>
                  <a:srgbClr val="FF6600"/>
                </a:solidFill>
                <a:ea typeface="ＭＳ Ｐゴシック" charset="0"/>
              </a:rPr>
              <a:t>Safety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 </a:t>
            </a:r>
            <a:r>
              <a:rPr lang="en-US" sz="2500" dirty="0">
                <a:ea typeface="ＭＳ Ｐゴシック" charset="0"/>
                <a:sym typeface="Symbol" charset="0"/>
              </a:rPr>
              <a:t>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(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= (q: a particular non-faulty process with the best attribute value) or Null)</a:t>
            </a:r>
            <a:endParaRPr lang="en-US" altLang="ja-JP" sz="25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 err="1">
                <a:solidFill>
                  <a:srgbClr val="037C03"/>
                </a:solidFill>
                <a:ea typeface="ＭＳ Ｐゴシック" charset="0"/>
              </a:rPr>
              <a:t>Liveness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  <a:sym typeface="Symbol" charset="0"/>
              </a:rPr>
              <a:t>For all election runs: (election run terminates)</a:t>
            </a: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None/>
            </a:pPr>
            <a:r>
              <a:rPr lang="en-US" sz="2500" dirty="0">
                <a:ea typeface="ＭＳ Ｐゴシック" charset="0"/>
                <a:sym typeface="Symbol" charset="0"/>
              </a:rPr>
              <a:t> 		  &amp; 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is not Null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At the end of the election protocol, the non-faulty process with the </a:t>
            </a:r>
            <a:r>
              <a:rPr lang="en-US" sz="3600" u="sng" dirty="0">
                <a:solidFill>
                  <a:srgbClr val="0000FF"/>
                </a:solidFill>
                <a:ea typeface="ＭＳ Ｐゴシック" charset="0"/>
              </a:rPr>
              <a:t>best (highest)</a:t>
            </a:r>
            <a:r>
              <a:rPr lang="en-US" sz="3600" dirty="0">
                <a:ea typeface="ＭＳ Ｐゴシック" charset="0"/>
              </a:rPr>
              <a:t> election attribute value is elected.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Common attribute : leader has highest id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Other attribute examples: leader has highest IP address, or fastest </a:t>
            </a:r>
            <a:r>
              <a:rPr lang="en-US" sz="2500" dirty="0" err="1">
                <a:ea typeface="ＭＳ Ｐゴシック" charset="0"/>
              </a:rPr>
              <a:t>cpu</a:t>
            </a:r>
            <a:r>
              <a:rPr lang="en-US" sz="2500" dirty="0">
                <a:ea typeface="ＭＳ Ｐゴシック" charset="0"/>
              </a:rPr>
              <a:t>, or most disk space, or most number of files, etc. </a:t>
            </a: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83751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First Classical Algorithm: Ring Election</a:t>
            </a:r>
          </a:p>
        </p:txBody>
      </p:sp>
      <p:sp>
        <p:nvSpPr>
          <p:cNvPr id="839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hlink"/>
              </a:buClr>
              <a:buSzPct val="120000"/>
            </a:pPr>
            <a:r>
              <a:rPr lang="en-US" sz="3000" i="1" dirty="0">
                <a:ea typeface="ＭＳ Ｐゴシック" charset="0"/>
              </a:rPr>
              <a:t>N</a:t>
            </a:r>
            <a:r>
              <a:rPr lang="en-US" sz="3000" dirty="0">
                <a:ea typeface="ＭＳ Ｐゴシック" charset="0"/>
              </a:rPr>
              <a:t> processes are organized in a logical ring 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Similar to ring in Chord p2p system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i="1" dirty="0" err="1">
                <a:ea typeface="ＭＳ Ｐゴシック" charset="0"/>
              </a:rPr>
              <a:t>i</a:t>
            </a:r>
            <a:r>
              <a:rPr lang="en-US" sz="2300" dirty="0" err="1">
                <a:ea typeface="ＭＳ Ｐゴシック" charset="0"/>
              </a:rPr>
              <a:t>-th</a:t>
            </a:r>
            <a:r>
              <a:rPr lang="en-US" sz="2300" dirty="0">
                <a:ea typeface="ＭＳ Ｐゴシック" charset="0"/>
              </a:rPr>
              <a:t> process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i</a:t>
            </a:r>
            <a:r>
              <a:rPr lang="en-US" sz="2300" dirty="0">
                <a:ea typeface="ＭＳ Ｐゴシック" charset="0"/>
              </a:rPr>
              <a:t> has a communication channel to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(i+1) mod N</a:t>
            </a:r>
            <a:endParaRPr lang="en-US" sz="2300" i="1" dirty="0">
              <a:ea typeface="ＭＳ Ｐゴシック" charset="0"/>
            </a:endParaRP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 All messages are sent clockwise around the ring. </a:t>
            </a: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  <a:sym typeface="Wingdings" charset="0"/>
            </a:endParaRP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</a:endParaRPr>
          </a:p>
          <a:p>
            <a:endParaRPr lang="en-US" sz="46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2570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>
                <a:ea typeface="ＭＳ Ｐゴシック" charset="0"/>
              </a:rPr>
              <a:t>The Ring</a:t>
            </a:r>
            <a:endParaRPr lang="en-US" sz="4000" dirty="0"/>
          </a:p>
        </p:txBody>
      </p:sp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981200" y="1828801"/>
            <a:ext cx="5176812" cy="4521200"/>
            <a:chOff x="1981200" y="1828800"/>
            <a:chExt cx="5176812" cy="4521200"/>
          </a:xfrm>
        </p:grpSpPr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2897188" y="2528888"/>
              <a:ext cx="3427412" cy="34274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590800" y="5424489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408738" y="4038601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58166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28" name="Line 10"/>
            <p:cNvSpPr>
              <a:spLocks noChangeShapeType="1"/>
            </p:cNvSpPr>
            <p:nvPr/>
          </p:nvSpPr>
          <p:spPr bwMode="auto">
            <a:xfrm>
              <a:off x="5791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1"/>
            <p:cNvSpPr>
              <a:spLocks noChangeShapeType="1"/>
            </p:cNvSpPr>
            <p:nvPr/>
          </p:nvSpPr>
          <p:spPr bwMode="auto">
            <a:xfrm flipH="1">
              <a:off x="6172200" y="41910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>
              <a:off x="5943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3276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3505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5"/>
            <p:cNvSpPr>
              <a:spLocks noChangeShapeType="1"/>
            </p:cNvSpPr>
            <p:nvPr/>
          </p:nvSpPr>
          <p:spPr bwMode="auto">
            <a:xfrm flipH="1">
              <a:off x="2819400" y="41148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2209800" y="4114800"/>
              <a:ext cx="304800" cy="1219200"/>
            </a:xfrm>
            <a:custGeom>
              <a:avLst/>
              <a:gdLst>
                <a:gd name="T0" fmla="*/ 2147483647 w 312"/>
                <a:gd name="T1" fmla="*/ 2147483647 h 1200"/>
                <a:gd name="T2" fmla="*/ 2147483647 w 312"/>
                <a:gd name="T3" fmla="*/ 2147483647 h 1200"/>
                <a:gd name="T4" fmla="*/ 2147483647 w 312"/>
                <a:gd name="T5" fmla="*/ 0 h 1200"/>
                <a:gd name="T6" fmla="*/ 0 60000 65536"/>
                <a:gd name="T7" fmla="*/ 0 60000 65536"/>
                <a:gd name="T8" fmla="*/ 0 60000 65536"/>
                <a:gd name="T9" fmla="*/ 0 w 312"/>
                <a:gd name="T10" fmla="*/ 0 h 1200"/>
                <a:gd name="T11" fmla="*/ 312 w 31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" h="1200">
                  <a:moveTo>
                    <a:pt x="312" y="1200"/>
                  </a:moveTo>
                  <a:cubicBezTo>
                    <a:pt x="180" y="1012"/>
                    <a:pt x="48" y="824"/>
                    <a:pt x="24" y="624"/>
                  </a:cubicBezTo>
                  <a:cubicBezTo>
                    <a:pt x="0" y="424"/>
                    <a:pt x="84" y="212"/>
                    <a:pt x="1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7"/>
            <p:cNvSpPr>
              <a:spLocks/>
            </p:cNvSpPr>
            <p:nvPr/>
          </p:nvSpPr>
          <p:spPr bwMode="auto">
            <a:xfrm>
              <a:off x="6553200" y="2971801"/>
              <a:ext cx="457200" cy="492443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" name="Freeform 18"/>
            <p:cNvSpPr>
              <a:spLocks/>
            </p:cNvSpPr>
            <p:nvPr/>
          </p:nvSpPr>
          <p:spPr bwMode="auto">
            <a:xfrm>
              <a:off x="2819400" y="1828800"/>
              <a:ext cx="3352800" cy="609600"/>
            </a:xfrm>
            <a:custGeom>
              <a:avLst/>
              <a:gdLst>
                <a:gd name="T0" fmla="*/ 0 w 2112"/>
                <a:gd name="T1" fmla="*/ 2147483647 h 384"/>
                <a:gd name="T2" fmla="*/ 2147483647 w 2112"/>
                <a:gd name="T3" fmla="*/ 0 h 384"/>
                <a:gd name="T4" fmla="*/ 2147483647 w 2112"/>
                <a:gd name="T5" fmla="*/ 2147483647 h 384"/>
                <a:gd name="T6" fmla="*/ 0 60000 65536"/>
                <a:gd name="T7" fmla="*/ 0 60000 65536"/>
                <a:gd name="T8" fmla="*/ 0 60000 65536"/>
                <a:gd name="T9" fmla="*/ 0 w 2112"/>
                <a:gd name="T10" fmla="*/ 0 h 384"/>
                <a:gd name="T11" fmla="*/ 2112 w 2112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2" h="384">
                  <a:moveTo>
                    <a:pt x="0" y="384"/>
                  </a:moveTo>
                  <a:cubicBezTo>
                    <a:pt x="328" y="192"/>
                    <a:pt x="656" y="0"/>
                    <a:pt x="1008" y="0"/>
                  </a:cubicBezTo>
                  <a:cubicBezTo>
                    <a:pt x="1360" y="0"/>
                    <a:pt x="1736" y="192"/>
                    <a:pt x="2112" y="38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9"/>
            <p:cNvSpPr>
              <a:spLocks noChangeShapeType="1"/>
            </p:cNvSpPr>
            <p:nvPr/>
          </p:nvSpPr>
          <p:spPr bwMode="auto">
            <a:xfrm flipV="1">
              <a:off x="2590800" y="2971800"/>
              <a:ext cx="1524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0"/>
            <p:cNvSpPr>
              <a:spLocks/>
            </p:cNvSpPr>
            <p:nvPr/>
          </p:nvSpPr>
          <p:spPr bwMode="auto">
            <a:xfrm>
              <a:off x="6324600" y="4572000"/>
              <a:ext cx="457200" cy="492443"/>
            </a:xfrm>
            <a:custGeom>
              <a:avLst/>
              <a:gdLst>
                <a:gd name="T0" fmla="*/ 2147483647 w 624"/>
                <a:gd name="T1" fmla="*/ 0 h 1056"/>
                <a:gd name="T2" fmla="*/ 2147483647 w 624"/>
                <a:gd name="T3" fmla="*/ 2147483647 h 1056"/>
                <a:gd name="T4" fmla="*/ 0 w 624"/>
                <a:gd name="T5" fmla="*/ 2147483647 h 1056"/>
                <a:gd name="T6" fmla="*/ 0 60000 65536"/>
                <a:gd name="T7" fmla="*/ 0 60000 65536"/>
                <a:gd name="T8" fmla="*/ 0 60000 65536"/>
                <a:gd name="T9" fmla="*/ 0 w 624"/>
                <a:gd name="T10" fmla="*/ 0 h 1056"/>
                <a:gd name="T11" fmla="*/ 624 w 62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056">
                  <a:moveTo>
                    <a:pt x="624" y="0"/>
                  </a:moveTo>
                  <a:cubicBezTo>
                    <a:pt x="580" y="200"/>
                    <a:pt x="536" y="400"/>
                    <a:pt x="432" y="576"/>
                  </a:cubicBezTo>
                  <a:cubicBezTo>
                    <a:pt x="328" y="752"/>
                    <a:pt x="164" y="904"/>
                    <a:pt x="0" y="105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" name="Freeform 21"/>
            <p:cNvSpPr>
              <a:spLocks/>
            </p:cNvSpPr>
            <p:nvPr/>
          </p:nvSpPr>
          <p:spPr bwMode="auto">
            <a:xfrm>
              <a:off x="3505200" y="5867400"/>
              <a:ext cx="2286000" cy="482600"/>
            </a:xfrm>
            <a:custGeom>
              <a:avLst/>
              <a:gdLst>
                <a:gd name="T0" fmla="*/ 2147483647 w 1440"/>
                <a:gd name="T1" fmla="*/ 0 h 304"/>
                <a:gd name="T2" fmla="*/ 2147483647 w 1440"/>
                <a:gd name="T3" fmla="*/ 2147483647 h 304"/>
                <a:gd name="T4" fmla="*/ 0 w 1440"/>
                <a:gd name="T5" fmla="*/ 2147483647 h 304"/>
                <a:gd name="T6" fmla="*/ 0 60000 65536"/>
                <a:gd name="T7" fmla="*/ 0 60000 65536"/>
                <a:gd name="T8" fmla="*/ 0 60000 65536"/>
                <a:gd name="T9" fmla="*/ 0 w 1440"/>
                <a:gd name="T10" fmla="*/ 0 h 304"/>
                <a:gd name="T11" fmla="*/ 1440 w 1440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304">
                  <a:moveTo>
                    <a:pt x="1440" y="0"/>
                  </a:moveTo>
                  <a:cubicBezTo>
                    <a:pt x="1224" y="136"/>
                    <a:pt x="1008" y="272"/>
                    <a:pt x="768" y="288"/>
                  </a:cubicBezTo>
                  <a:cubicBezTo>
                    <a:pt x="528" y="304"/>
                    <a:pt x="264" y="200"/>
                    <a:pt x="0" y="9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22"/>
            <p:cNvSpPr txBox="1">
              <a:spLocks noChangeArrowheads="1"/>
            </p:cNvSpPr>
            <p:nvPr/>
          </p:nvSpPr>
          <p:spPr bwMode="auto">
            <a:xfrm>
              <a:off x="23622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41" name="Text Box 23"/>
            <p:cNvSpPr txBox="1">
              <a:spLocks noChangeArrowheads="1"/>
            </p:cNvSpPr>
            <p:nvPr/>
          </p:nvSpPr>
          <p:spPr bwMode="auto">
            <a:xfrm>
              <a:off x="1981200" y="35814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5616308"/>
      </p:ext>
    </p:extLst>
  </p:cSld>
  <p:clrMapOvr>
    <a:masterClrMapping/>
  </p:clrMapOvr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989</TotalTime>
  <Words>2696</Words>
  <Application>Microsoft Macintosh PowerPoint</Application>
  <PresentationFormat>Custom</PresentationFormat>
  <Paragraphs>564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3" baseType="lpstr">
      <vt:lpstr>ＭＳ Ｐゴシック</vt:lpstr>
      <vt:lpstr>Akzidenz-Grotesk BQ</vt:lpstr>
      <vt:lpstr>Arial</vt:lpstr>
      <vt:lpstr>Calibri</vt:lpstr>
      <vt:lpstr>Helvetica</vt:lpstr>
      <vt:lpstr>Times New Roman</vt:lpstr>
      <vt:lpstr>Whitney BlackSC</vt:lpstr>
      <vt:lpstr>Whitney-BlackSC</vt:lpstr>
      <vt:lpstr>Wingdings</vt:lpstr>
      <vt:lpstr>HPP-template</vt:lpstr>
      <vt:lpstr>PowerPoint Presentation</vt:lpstr>
      <vt:lpstr>Why Election?</vt:lpstr>
      <vt:lpstr>More motivating examples</vt:lpstr>
      <vt:lpstr>Leader Election Problem</vt:lpstr>
      <vt:lpstr>System Model</vt:lpstr>
      <vt:lpstr>Calling for an Election</vt:lpstr>
      <vt:lpstr>Election Problem, Formally</vt:lpstr>
      <vt:lpstr>First Classical Algorithm: Ring Election</vt:lpstr>
      <vt:lpstr>The Ring</vt:lpstr>
      <vt:lpstr>The Ring Election Protocol</vt:lpstr>
      <vt:lpstr>The Ring Election Protocol (2)</vt:lpstr>
      <vt:lpstr>Ring Election: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Analysis</vt:lpstr>
      <vt:lpstr>Worst-case</vt:lpstr>
      <vt:lpstr>Worst-case Analysis</vt:lpstr>
      <vt:lpstr>Best Case?</vt:lpstr>
      <vt:lpstr>Multiple Initiators? </vt:lpstr>
      <vt:lpstr>Effect of Failures</vt:lpstr>
      <vt:lpstr>Fixing for failures</vt:lpstr>
      <vt:lpstr>Fixing for failures (2)</vt:lpstr>
      <vt:lpstr>Why is Election so Hard?</vt:lpstr>
      <vt:lpstr>Another Classical Algorithm: Bully Algorithm</vt:lpstr>
      <vt:lpstr>Bully Algorithm (2)</vt:lpstr>
      <vt:lpstr>Bully Algorithm: Example</vt:lpstr>
      <vt:lpstr>PowerPoint Presentation</vt:lpstr>
      <vt:lpstr>PowerPoint Presentation</vt:lpstr>
      <vt:lpstr>PowerPoint Presentation</vt:lpstr>
      <vt:lpstr>PowerPoint Presentation</vt:lpstr>
      <vt:lpstr>Failures during Election Run</vt:lpstr>
      <vt:lpstr>PowerPoint Presentation</vt:lpstr>
      <vt:lpstr>PowerPoint Presentation</vt:lpstr>
      <vt:lpstr>Failures and Timeouts</vt:lpstr>
      <vt:lpstr>Analysis</vt:lpstr>
      <vt:lpstr>Impossibility?</vt:lpstr>
      <vt:lpstr>Can use Consensus to solve Election</vt:lpstr>
      <vt:lpstr>Election in Industry </vt:lpstr>
      <vt:lpstr>Election in Google Chubby</vt:lpstr>
      <vt:lpstr>PowerPoint Presentation</vt:lpstr>
      <vt:lpstr>PowerPoint Presentation</vt:lpstr>
      <vt:lpstr>PowerPoint Presentation</vt:lpstr>
      <vt:lpstr>Election in Zookeeper</vt:lpstr>
      <vt:lpstr>Election: Summary</vt:lpstr>
      <vt:lpstr>Announcements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Indranil Gupta</cp:lastModifiedBy>
  <cp:revision>455</cp:revision>
  <dcterms:created xsi:type="dcterms:W3CDTF">2012-12-19T21:49:48Z</dcterms:created>
  <dcterms:modified xsi:type="dcterms:W3CDTF">2024-10-22T16:03:02Z</dcterms:modified>
</cp:coreProperties>
</file>