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466" r:id="rId2"/>
    <p:sldId id="467" r:id="rId3"/>
    <p:sldId id="452" r:id="rId4"/>
    <p:sldId id="398" r:id="rId5"/>
    <p:sldId id="459" r:id="rId6"/>
    <p:sldId id="383" r:id="rId7"/>
    <p:sldId id="384" r:id="rId8"/>
    <p:sldId id="385" r:id="rId9"/>
    <p:sldId id="386" r:id="rId10"/>
    <p:sldId id="387" r:id="rId11"/>
    <p:sldId id="388" r:id="rId12"/>
    <p:sldId id="389" r:id="rId13"/>
    <p:sldId id="390" r:id="rId14"/>
    <p:sldId id="391" r:id="rId15"/>
    <p:sldId id="392" r:id="rId16"/>
    <p:sldId id="393" r:id="rId17"/>
    <p:sldId id="397" r:id="rId18"/>
    <p:sldId id="454" r:id="rId19"/>
    <p:sldId id="449" r:id="rId20"/>
    <p:sldId id="451" r:id="rId2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/>
    <p:restoredTop sz="94626"/>
  </p:normalViewPr>
  <p:slideViewPr>
    <p:cSldViewPr>
      <p:cViewPr varScale="1">
        <p:scale>
          <a:sx n="161" d="100"/>
          <a:sy n="161" d="100"/>
        </p:scale>
        <p:origin x="488" y="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356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65B585D-54EC-28B6-18C6-97143ECDAB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35F197-D526-92CF-ED51-69AB7CDC27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63782C22-C729-DB4F-836F-4CAA7C00DABC}" type="datetimeFigureOut">
              <a:rPr lang="en-US" altLang="en-US"/>
              <a:pPr>
                <a:defRPr/>
              </a:pPr>
              <a:t>10/13/24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25B704-3E5F-DD1E-7B59-4B4E9FF43C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D48D5F-0217-6A44-EF80-ADFA6C53099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48E5E6-CF52-3345-8C2C-40276ACD3A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9AA9604-2E38-78C6-4CC0-E65A477DE9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D09BA879-FB39-A90C-8107-2216D7AB5F9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9888283D-9E88-C031-5299-CFBC4A8B5B6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DBEE07C3-CB36-DB3D-E3FA-7CC5744975E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8826583C-0D44-199F-DC4E-7575D801898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D2C6BA2E-BB82-50A6-040B-186EDB3983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00A3036-3FEB-C640-8EEA-5AF77B25495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12663B2E-9A8E-7F00-F5C5-D02DF151B6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492F4FCA-BD7E-B50D-1305-FA2577FE4A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>
            <a:extLst>
              <a:ext uri="{FF2B5EF4-FFF2-40B4-BE49-F238E27FC236}">
                <a16:creationId xmlns:a16="http://schemas.microsoft.com/office/drawing/2014/main" id="{B5FF0D5F-B9D1-2C1F-7A7F-732519E5FA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6" name="Notes Placeholder 2">
            <a:extLst>
              <a:ext uri="{FF2B5EF4-FFF2-40B4-BE49-F238E27FC236}">
                <a16:creationId xmlns:a16="http://schemas.microsoft.com/office/drawing/2014/main" id="{0059A17E-5EE0-B1BF-8A08-4AB6C6069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FC2F026C-236D-0D25-F339-1918F62CA4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333F76B-CA3A-CF44-9F46-08BD086643AC}" type="slidenum">
              <a:rPr lang="en-US" altLang="en-US" sz="900">
                <a:latin typeface="Times New Roman" panose="02020603050405020304" pitchFamily="18" charset="0"/>
              </a:rPr>
              <a:pPr/>
              <a:t>10</a:t>
            </a:fld>
            <a:endParaRPr lang="en-US" altLang="en-US" sz="9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>
            <a:extLst>
              <a:ext uri="{FF2B5EF4-FFF2-40B4-BE49-F238E27FC236}">
                <a16:creationId xmlns:a16="http://schemas.microsoft.com/office/drawing/2014/main" id="{773D9C46-9F06-7EFB-92EE-C8BF7D4548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Notes Placeholder 2">
            <a:extLst>
              <a:ext uri="{FF2B5EF4-FFF2-40B4-BE49-F238E27FC236}">
                <a16:creationId xmlns:a16="http://schemas.microsoft.com/office/drawing/2014/main" id="{9F7CD02D-620A-2B37-CB1C-1557BAFD7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8915" name="Slide Number Placeholder 3">
            <a:extLst>
              <a:ext uri="{FF2B5EF4-FFF2-40B4-BE49-F238E27FC236}">
                <a16:creationId xmlns:a16="http://schemas.microsoft.com/office/drawing/2014/main" id="{E1E90211-91F0-C7BF-A262-DEAD5621D0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94EADD5-D549-0244-9894-A42C3552AE53}" type="slidenum">
              <a:rPr lang="en-US" altLang="en-US" sz="900">
                <a:latin typeface="Times New Roman" panose="02020603050405020304" pitchFamily="18" charset="0"/>
              </a:rPr>
              <a:pPr/>
              <a:t>11</a:t>
            </a:fld>
            <a:endParaRPr lang="en-US" altLang="en-US" sz="9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>
            <a:extLst>
              <a:ext uri="{FF2B5EF4-FFF2-40B4-BE49-F238E27FC236}">
                <a16:creationId xmlns:a16="http://schemas.microsoft.com/office/drawing/2014/main" id="{EC0AE952-77C5-7734-EA59-A534415B69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2" name="Notes Placeholder 2">
            <a:extLst>
              <a:ext uri="{FF2B5EF4-FFF2-40B4-BE49-F238E27FC236}">
                <a16:creationId xmlns:a16="http://schemas.microsoft.com/office/drawing/2014/main" id="{CECF681C-F7BE-79D8-8F8F-311348CEF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0963" name="Slide Number Placeholder 3">
            <a:extLst>
              <a:ext uri="{FF2B5EF4-FFF2-40B4-BE49-F238E27FC236}">
                <a16:creationId xmlns:a16="http://schemas.microsoft.com/office/drawing/2014/main" id="{E21A1744-A676-CF18-D292-B5ABFF91D2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0A36CD7-AC9D-FF46-A3A2-BB896A9B1B3E}" type="slidenum">
              <a:rPr lang="en-US" altLang="en-US" sz="900">
                <a:latin typeface="Times New Roman" panose="02020603050405020304" pitchFamily="18" charset="0"/>
              </a:rPr>
              <a:pPr/>
              <a:t>12</a:t>
            </a:fld>
            <a:endParaRPr lang="en-US" altLang="en-US" sz="9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>
            <a:extLst>
              <a:ext uri="{FF2B5EF4-FFF2-40B4-BE49-F238E27FC236}">
                <a16:creationId xmlns:a16="http://schemas.microsoft.com/office/drawing/2014/main" id="{7E6388BE-395A-4D1C-70FC-19062DDF75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0" name="Notes Placeholder 2">
            <a:extLst>
              <a:ext uri="{FF2B5EF4-FFF2-40B4-BE49-F238E27FC236}">
                <a16:creationId xmlns:a16="http://schemas.microsoft.com/office/drawing/2014/main" id="{D0161289-08F0-9EFA-F68F-59FC2D22C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3011" name="Slide Number Placeholder 3">
            <a:extLst>
              <a:ext uri="{FF2B5EF4-FFF2-40B4-BE49-F238E27FC236}">
                <a16:creationId xmlns:a16="http://schemas.microsoft.com/office/drawing/2014/main" id="{2DB9908F-7247-4595-B6A1-28456B99F5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D3AA35E-7F31-7145-B326-B34F7C129DD7}" type="slidenum">
              <a:rPr lang="en-US" altLang="en-US" sz="900">
                <a:latin typeface="Times New Roman" panose="02020603050405020304" pitchFamily="18" charset="0"/>
              </a:rPr>
              <a:pPr/>
              <a:t>13</a:t>
            </a:fld>
            <a:endParaRPr lang="en-US" altLang="en-US" sz="9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>
            <a:extLst>
              <a:ext uri="{FF2B5EF4-FFF2-40B4-BE49-F238E27FC236}">
                <a16:creationId xmlns:a16="http://schemas.microsoft.com/office/drawing/2014/main" id="{06AE76BB-5ED1-698F-B206-E3A8CF5D1F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8" name="Notes Placeholder 2">
            <a:extLst>
              <a:ext uri="{FF2B5EF4-FFF2-40B4-BE49-F238E27FC236}">
                <a16:creationId xmlns:a16="http://schemas.microsoft.com/office/drawing/2014/main" id="{7B3E5150-6A00-14C2-0157-8BAB8FF11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5059" name="Slide Number Placeholder 3">
            <a:extLst>
              <a:ext uri="{FF2B5EF4-FFF2-40B4-BE49-F238E27FC236}">
                <a16:creationId xmlns:a16="http://schemas.microsoft.com/office/drawing/2014/main" id="{E19532A4-F41D-5676-A21A-9FECDBC9F7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CD58430-B12C-6744-B2AB-55365FEA6746}" type="slidenum">
              <a:rPr lang="en-US" altLang="en-US" sz="900">
                <a:latin typeface="Times New Roman" panose="02020603050405020304" pitchFamily="18" charset="0"/>
              </a:rPr>
              <a:pPr/>
              <a:t>14</a:t>
            </a:fld>
            <a:endParaRPr lang="en-US" altLang="en-US" sz="9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>
            <a:extLst>
              <a:ext uri="{FF2B5EF4-FFF2-40B4-BE49-F238E27FC236}">
                <a16:creationId xmlns:a16="http://schemas.microsoft.com/office/drawing/2014/main" id="{743B027D-68D3-C836-7955-9A142C9D71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6" name="Notes Placeholder 2">
            <a:extLst>
              <a:ext uri="{FF2B5EF4-FFF2-40B4-BE49-F238E27FC236}">
                <a16:creationId xmlns:a16="http://schemas.microsoft.com/office/drawing/2014/main" id="{30AB5991-314C-0091-1657-9B4104800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7107" name="Slide Number Placeholder 3">
            <a:extLst>
              <a:ext uri="{FF2B5EF4-FFF2-40B4-BE49-F238E27FC236}">
                <a16:creationId xmlns:a16="http://schemas.microsoft.com/office/drawing/2014/main" id="{3548D942-99A2-D88D-9821-12EF6FDADB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431493C-327D-7D49-80A5-033AF74CA12A}" type="slidenum">
              <a:rPr lang="en-US" altLang="en-US" sz="900">
                <a:latin typeface="Times New Roman" panose="02020603050405020304" pitchFamily="18" charset="0"/>
              </a:rPr>
              <a:pPr/>
              <a:t>15</a:t>
            </a:fld>
            <a:endParaRPr lang="en-US" altLang="en-US" sz="9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>
            <a:extLst>
              <a:ext uri="{FF2B5EF4-FFF2-40B4-BE49-F238E27FC236}">
                <a16:creationId xmlns:a16="http://schemas.microsoft.com/office/drawing/2014/main" id="{F72CEB4F-09A7-CBBF-AACE-C21EE1416F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4" name="Notes Placeholder 2">
            <a:extLst>
              <a:ext uri="{FF2B5EF4-FFF2-40B4-BE49-F238E27FC236}">
                <a16:creationId xmlns:a16="http://schemas.microsoft.com/office/drawing/2014/main" id="{7181F194-004B-EF6C-7A1B-60552097E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Don’t think URL works -Bob</a:t>
            </a:r>
          </a:p>
        </p:txBody>
      </p:sp>
      <p:sp>
        <p:nvSpPr>
          <p:cNvPr id="49155" name="Slide Number Placeholder 3">
            <a:extLst>
              <a:ext uri="{FF2B5EF4-FFF2-40B4-BE49-F238E27FC236}">
                <a16:creationId xmlns:a16="http://schemas.microsoft.com/office/drawing/2014/main" id="{81DCD414-CDA7-6515-5754-33C08D1FDF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B5B984D-E15B-4B4E-BC89-DDCDDE0D37DE}" type="slidenum">
              <a:rPr lang="en-US" altLang="en-US" sz="900">
                <a:latin typeface="Times New Roman" panose="02020603050405020304" pitchFamily="18" charset="0"/>
              </a:rPr>
              <a:pPr/>
              <a:t>16</a:t>
            </a:fld>
            <a:endParaRPr lang="en-US" altLang="en-US" sz="9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FCEFFC66-3E3D-390B-1C73-E45C42B219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CE3CC0-9138-8840-B8D6-97D7C5735A40}" type="slidenum">
              <a:rPr lang="en-US" altLang="en-US">
                <a:latin typeface="Times New Roman" panose="02020603050405020304" pitchFamily="18" charset="0"/>
              </a:rPr>
              <a:pPr/>
              <a:t>17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A66A680A-2ED2-3715-F267-580A32C91D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02865AE-F48B-2607-AA4E-818C713DDE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42197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Slide Image Placeholder 1">
            <a:extLst>
              <a:ext uri="{FF2B5EF4-FFF2-40B4-BE49-F238E27FC236}">
                <a16:creationId xmlns:a16="http://schemas.microsoft.com/office/drawing/2014/main" id="{8A45A0C1-4C7B-B284-BC02-ACBE0BD064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Notes Placeholder 2">
            <a:extLst>
              <a:ext uri="{FF2B5EF4-FFF2-40B4-BE49-F238E27FC236}">
                <a16:creationId xmlns:a16="http://schemas.microsoft.com/office/drawing/2014/main" id="{A588F3A6-9862-9690-B716-470A2EAD0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22883" name="Slide Number Placeholder 3">
            <a:extLst>
              <a:ext uri="{FF2B5EF4-FFF2-40B4-BE49-F238E27FC236}">
                <a16:creationId xmlns:a16="http://schemas.microsoft.com/office/drawing/2014/main" id="{462C05A6-7947-8D62-3E66-7D49250809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B89C716-3C04-624D-A25F-F59CEEBBF166}" type="slidenum">
              <a:rPr lang="en-US" altLang="en-US" sz="1300" smtClean="0"/>
              <a:pPr>
                <a:spcBef>
                  <a:spcPct val="0"/>
                </a:spcBef>
              </a:pPr>
              <a:t>19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Slide Image Placeholder 1">
            <a:extLst>
              <a:ext uri="{FF2B5EF4-FFF2-40B4-BE49-F238E27FC236}">
                <a16:creationId xmlns:a16="http://schemas.microsoft.com/office/drawing/2014/main" id="{8E1FCAA6-9883-B516-FA52-F2BA6504F8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0" name="Notes Placeholder 2">
            <a:extLst>
              <a:ext uri="{FF2B5EF4-FFF2-40B4-BE49-F238E27FC236}">
                <a16:creationId xmlns:a16="http://schemas.microsoft.com/office/drawing/2014/main" id="{BCB79534-0621-E700-E155-71AF4F09E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24931" name="Slide Number Placeholder 3">
            <a:extLst>
              <a:ext uri="{FF2B5EF4-FFF2-40B4-BE49-F238E27FC236}">
                <a16:creationId xmlns:a16="http://schemas.microsoft.com/office/drawing/2014/main" id="{19979F2B-60CE-0BF6-F557-3727225B3F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4E8E839-7EE2-454C-9E1A-A3EB3170251C}" type="slidenum">
              <a:rPr lang="en-US" altLang="en-US" sz="1300" smtClean="0"/>
              <a:pPr>
                <a:spcBef>
                  <a:spcPct val="0"/>
                </a:spcBef>
              </a:pPr>
              <a:t>20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>
            <a:extLst>
              <a:ext uri="{FF2B5EF4-FFF2-40B4-BE49-F238E27FC236}">
                <a16:creationId xmlns:a16="http://schemas.microsoft.com/office/drawing/2014/main" id="{2CCF512B-0BAC-2661-8DDF-3FE73A4810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2119AEB-12E3-B34F-B020-94EB6B792DE8}" type="slidenum">
              <a:rPr lang="en-US" altLang="en-US">
                <a:latin typeface="Times New Roman" panose="02020603050405020304" pitchFamily="18" charset="0"/>
              </a:rPr>
              <a:pPr/>
              <a:t>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6F0AA9F8-D80D-B94F-AD87-E22A6AABDA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F40F7E10-B80C-6FE4-0776-B62ADCF45A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081E1A8B-8BE6-52D1-525F-D9CDBED3A5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F930DBB0-2D40-05BF-F648-694C94CCA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C530E1D9-7C26-FFD4-2E5F-754176FF8B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BD2EF02-389A-494A-B770-FEA43FFB180E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>
            <a:extLst>
              <a:ext uri="{FF2B5EF4-FFF2-40B4-BE49-F238E27FC236}">
                <a16:creationId xmlns:a16="http://schemas.microsoft.com/office/drawing/2014/main" id="{FD90967F-7102-13D9-E2AB-A52681221C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F6D185B-25F3-9040-B4BA-0DF1D2BF7C88}" type="slidenum">
              <a:rPr lang="en-US" altLang="en-US">
                <a:latin typeface="Times New Roman" panose="02020603050405020304" pitchFamily="18" charset="0"/>
              </a:rPr>
              <a:pPr/>
              <a:t>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660A191A-9B95-F813-7E73-409A9F9B40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45AE0E9-B8C4-CFBB-18F3-2D3868D563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04399B1A-44B5-ADB4-AEB0-1D89F6C9B0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704AEF65-589F-1F34-EA46-03516172CB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5">
            <a:extLst>
              <a:ext uri="{FF2B5EF4-FFF2-40B4-BE49-F238E27FC236}">
                <a16:creationId xmlns:a16="http://schemas.microsoft.com/office/drawing/2014/main" id="{E4F32A06-3532-378F-341C-CD454452AEA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7788" y="8685213"/>
            <a:ext cx="297021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52" tIns="0" rIns="18852" bIns="0" anchor="b"/>
          <a:lstStyle>
            <a:lvl1pPr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47AE46D2-878E-454D-8323-1BC56C61497F}" type="slidenum">
              <a:rPr lang="en-US" altLang="en-US" sz="900" i="1">
                <a:latin typeface="Times New Roman" panose="02020603050405020304" pitchFamily="18" charset="0"/>
              </a:rPr>
              <a:pPr algn="r"/>
              <a:t>6</a:t>
            </a:fld>
            <a:endParaRPr lang="en-US" altLang="en-US" sz="900" i="1">
              <a:latin typeface="Times New Roman" panose="02020603050405020304" pitchFamily="18" charset="0"/>
            </a:endParaRP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1FBA0560-5500-E767-B176-32AB86D1CA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1B9C1E8D-5B59-E4DB-D16E-F7EA083E2D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53" tIns="45327" rIns="90653" bIns="45327"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5">
            <a:extLst>
              <a:ext uri="{FF2B5EF4-FFF2-40B4-BE49-F238E27FC236}">
                <a16:creationId xmlns:a16="http://schemas.microsoft.com/office/drawing/2014/main" id="{F0E74996-2A74-DD81-8DA5-61B1E21EB7E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7788" y="8685213"/>
            <a:ext cx="297021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52" tIns="0" rIns="18852" bIns="0" anchor="b"/>
          <a:lstStyle>
            <a:lvl1pPr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D326B5FE-141E-E740-8102-B9786E9537C1}" type="slidenum">
              <a:rPr lang="en-US" altLang="en-US" sz="900" i="1">
                <a:latin typeface="Times New Roman" panose="02020603050405020304" pitchFamily="18" charset="0"/>
              </a:rPr>
              <a:pPr algn="r"/>
              <a:t>7</a:t>
            </a:fld>
            <a:endParaRPr lang="en-US" altLang="en-US" sz="900" i="1">
              <a:latin typeface="Times New Roman" panose="02020603050405020304" pitchFamily="18" charset="0"/>
            </a:endParaRP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C6F397DF-ED89-4132-AF05-2582ACD095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255CCF01-6AF0-4F0A-1211-F2C1AE095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53" tIns="45327" rIns="90653" bIns="45327"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>
            <a:extLst>
              <a:ext uri="{FF2B5EF4-FFF2-40B4-BE49-F238E27FC236}">
                <a16:creationId xmlns:a16="http://schemas.microsoft.com/office/drawing/2014/main" id="{46162FB0-6B09-5728-7626-0A148E9AAA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0" name="Notes Placeholder 2">
            <a:extLst>
              <a:ext uri="{FF2B5EF4-FFF2-40B4-BE49-F238E27FC236}">
                <a16:creationId xmlns:a16="http://schemas.microsoft.com/office/drawing/2014/main" id="{D2D8DC75-A326-BA8C-37A0-8F5A5C084A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D72E9D7E-3D8F-AFDE-5FC8-B74F40FF54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714BD87-5EEE-5245-B09F-7E621FDA68BC}" type="slidenum">
              <a:rPr lang="en-US" altLang="en-US" sz="900">
                <a:latin typeface="Times New Roman" panose="02020603050405020304" pitchFamily="18" charset="0"/>
              </a:rPr>
              <a:pPr/>
              <a:t>8</a:t>
            </a:fld>
            <a:endParaRPr lang="en-US" altLang="en-US" sz="9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>
            <a:extLst>
              <a:ext uri="{FF2B5EF4-FFF2-40B4-BE49-F238E27FC236}">
                <a16:creationId xmlns:a16="http://schemas.microsoft.com/office/drawing/2014/main" id="{829A1F42-B4B3-AB97-FA06-88F5DFADD8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8" name="Notes Placeholder 2">
            <a:extLst>
              <a:ext uri="{FF2B5EF4-FFF2-40B4-BE49-F238E27FC236}">
                <a16:creationId xmlns:a16="http://schemas.microsoft.com/office/drawing/2014/main" id="{11B00740-375D-A674-77DB-77F15D2C50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If leader hears multiple proposed values, then it uses the most recent one as proposal in next Bill Phase.</a:t>
            </a:r>
          </a:p>
          <a:p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Note that this DOES NOT violate the quorum intersection 2a-1a quorum overlap rule/theorem later.</a:t>
            </a:r>
          </a:p>
        </p:txBody>
      </p:sp>
      <p:sp>
        <p:nvSpPr>
          <p:cNvPr id="34819" name="Slide Number Placeholder 3">
            <a:extLst>
              <a:ext uri="{FF2B5EF4-FFF2-40B4-BE49-F238E27FC236}">
                <a16:creationId xmlns:a16="http://schemas.microsoft.com/office/drawing/2014/main" id="{C7EABE51-B886-88CD-EBED-C50D87877B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BF078C5-D2F2-9046-80A4-61131386785E}" type="slidenum">
              <a:rPr lang="en-US" altLang="en-US" sz="900">
                <a:latin typeface="Times New Roman" panose="02020603050405020304" pitchFamily="18" charset="0"/>
              </a:rPr>
              <a:pPr/>
              <a:t>9</a:t>
            </a:fld>
            <a:endParaRPr lang="en-US" altLang="en-US" sz="9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B6E8A1-B14A-A3E2-F361-5943C26892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6FE664-7ECF-9303-00B1-4A72A121A2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250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6C90EF-E883-51D0-AF44-6D17057177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84543B-C53F-30E5-6F81-2637E8D785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98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C84945-1374-680D-A028-3B2FFADBC2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87995B-729E-9BC3-1695-BE093A0BE4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671D38-5212-E29E-56B5-4A9AF20122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4713"/>
            <a:ext cx="2133600" cy="3571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9A3C6DA-90E8-4C4D-8C4C-49D8FC778E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6480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607EEA-6F76-30CB-D031-42DFAB21A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738BCA-7CE7-28C5-3A5F-DC89C6B1DC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28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AE5C70-9BF8-9EC0-2326-6BAE7E78F4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AEF62C-50AE-0CFA-78F2-635BAAB486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00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9D2CB2-FA69-B282-4C3C-20A6B85C98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6298EC-673F-3C95-D9A7-227B3BB6D5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29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7DEEA68-0547-6168-B4AC-06B06B64A3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04AF365-481F-5F36-C5CD-82353D8CCB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665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CFA14F6-9044-3980-0E70-68765DC22E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83FDA1F-7E1E-C21F-CEB6-32A7706A41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877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4DE9381-CCAB-4A46-AA12-12655ECFA9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DFBE5C5-1315-A23B-0A98-8F04F40204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311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B7926B-0A8C-C9B7-9F00-2B1E9415CB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6D94D3-05E8-25B8-6C6A-C79D532AAC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651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35AEE8-EB18-2CB5-4510-5EC20545D4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5F6EA1-0F17-107C-187B-1CAB70B03D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5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ＭＳ Ｐゴシック" pitchFamily="-111" charset="-128"/>
          <a:cs typeface="ＭＳ Ｐゴシック" pitchFamily="-11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ＭＳ Ｐゴシック" pitchFamily="-111" charset="-128"/>
          <a:cs typeface="ＭＳ Ｐゴシック" pitchFamily="-11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ＭＳ Ｐゴシック" pitchFamily="-111" charset="-128"/>
          <a:cs typeface="ＭＳ Ｐゴシック" pitchFamily="-11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ＭＳ Ｐゴシック" pitchFamily="-111" charset="-128"/>
          <a:cs typeface="ＭＳ Ｐゴシック" pitchFamily="-11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research.microsoft.com/en-us/um/people/lamport/pubs/paxos-simple.pdf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2">
            <a:extLst>
              <a:ext uri="{FF2B5EF4-FFF2-40B4-BE49-F238E27FC236}">
                <a16:creationId xmlns:a16="http://schemas.microsoft.com/office/drawing/2014/main" id="{B71A0DA8-249F-80DA-DF85-9BC51BD6B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7335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361" tIns="44680" rIns="89361" bIns="4468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4300" dirty="0">
                <a:solidFill>
                  <a:schemeClr val="tx2"/>
                </a:solidFill>
              </a:rPr>
              <a:t>CS 425 / ECE 428 </a:t>
            </a:r>
          </a:p>
          <a:p>
            <a:pPr algn="ctr"/>
            <a:r>
              <a:rPr lang="en-US" altLang="en-US" sz="4300" dirty="0">
                <a:solidFill>
                  <a:schemeClr val="tx2"/>
                </a:solidFill>
              </a:rPr>
              <a:t>Distributed Systems</a:t>
            </a:r>
          </a:p>
          <a:p>
            <a:pPr algn="ctr"/>
            <a:r>
              <a:rPr lang="en-US" altLang="en-US" sz="4300">
                <a:solidFill>
                  <a:schemeClr val="tx2"/>
                </a:solidFill>
              </a:rPr>
              <a:t>Fall 2024</a:t>
            </a:r>
            <a:endParaRPr lang="en-US" altLang="en-US" sz="4300" dirty="0">
              <a:solidFill>
                <a:schemeClr val="tx2"/>
              </a:solidFill>
            </a:endParaRP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5DA22E89-FCC9-6324-B2F7-AA1110BC5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390900"/>
            <a:ext cx="64008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361" tIns="44680" rIns="89361" bIns="4468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altLang="en-US" sz="2700" dirty="0" err="1"/>
              <a:t>Indranil</a:t>
            </a:r>
            <a:r>
              <a:rPr lang="en-US" altLang="en-US" sz="2700" dirty="0"/>
              <a:t> Gupta (Indy)</a:t>
            </a:r>
          </a:p>
          <a:p>
            <a:pPr algn="ctr">
              <a:spcBef>
                <a:spcPct val="20000"/>
              </a:spcBef>
            </a:pPr>
            <a:r>
              <a:rPr lang="en-US" altLang="en-US" sz="2700" dirty="0"/>
              <a:t>w/ Aishwarya Ganesan</a:t>
            </a:r>
          </a:p>
          <a:p>
            <a:pPr algn="ctr">
              <a:spcBef>
                <a:spcPct val="20000"/>
              </a:spcBef>
            </a:pPr>
            <a:r>
              <a:rPr lang="en-US" altLang="en-US" sz="2700" i="1" dirty="0"/>
              <a:t>Lecture 15-B: </a:t>
            </a:r>
            <a:r>
              <a:rPr lang="en-US" altLang="en-US" sz="2700" i="1" dirty="0" err="1"/>
              <a:t>Paxos</a:t>
            </a:r>
            <a:endParaRPr lang="en-US" altLang="en-US" sz="2700" i="1" dirty="0">
              <a:solidFill>
                <a:srgbClr val="17375E"/>
              </a:solidFill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4F3AD1C-80A1-3EAA-F522-20C5BD1FE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4670425"/>
            <a:ext cx="2082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All slides © IG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Content Placeholder 2">
            <a:extLst>
              <a:ext uri="{FF2B5EF4-FFF2-40B4-BE49-F238E27FC236}">
                <a16:creationId xmlns:a16="http://schemas.microsoft.com/office/drawing/2014/main" id="{A24A7727-ABA0-4DAD-2FA3-0F7A57A8B878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22313" y="1504950"/>
            <a:ext cx="7772400" cy="2305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Leader sends proposed value v to all </a:t>
            </a:r>
          </a:p>
          <a:p>
            <a:pPr lvl="1"/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use v=v</a:t>
            </a:r>
            <a:r>
              <a:rPr lang="ja-JP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if some process already decided in a previous round and sent you its decided value v’</a:t>
            </a:r>
          </a:p>
          <a:p>
            <a:pPr lvl="1"/>
            <a:r>
              <a:rPr lang="en-US" altLang="ja-JP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multiple such v’ received, use latest one</a:t>
            </a:r>
          </a:p>
          <a:p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Recipient logs on disk; responds OK</a:t>
            </a:r>
          </a:p>
        </p:txBody>
      </p:sp>
      <p:cxnSp>
        <p:nvCxnSpPr>
          <p:cNvPr id="35842" name="Straight Arrow Connector 4">
            <a:extLst>
              <a:ext uri="{FF2B5EF4-FFF2-40B4-BE49-F238E27FC236}">
                <a16:creationId xmlns:a16="http://schemas.microsoft.com/office/drawing/2014/main" id="{7F468B07-7C2A-2E53-62C5-4CAD25B16FD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1148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43" name="Straight Arrow Connector 5">
            <a:extLst>
              <a:ext uri="{FF2B5EF4-FFF2-40B4-BE49-F238E27FC236}">
                <a16:creationId xmlns:a16="http://schemas.microsoft.com/office/drawing/2014/main" id="{7A4E6278-5614-57CF-A14F-D5A2C58F1CD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4577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44" name="Straight Arrow Connector 6">
            <a:extLst>
              <a:ext uri="{FF2B5EF4-FFF2-40B4-BE49-F238E27FC236}">
                <a16:creationId xmlns:a16="http://schemas.microsoft.com/office/drawing/2014/main" id="{7AC503C1-8E8A-94AE-7225-6EB93EE253F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8006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45" name="Straight Arrow Connector 9">
            <a:extLst>
              <a:ext uri="{FF2B5EF4-FFF2-40B4-BE49-F238E27FC236}">
                <a16:creationId xmlns:a16="http://schemas.microsoft.com/office/drawing/2014/main" id="{79F73A73-8501-F58B-F485-0FFC64654C7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46" name="Straight Arrow Connector 11">
            <a:extLst>
              <a:ext uri="{FF2B5EF4-FFF2-40B4-BE49-F238E27FC236}">
                <a16:creationId xmlns:a16="http://schemas.microsoft.com/office/drawing/2014/main" id="{35EC9FFB-BA26-E0E7-47E0-B14FE65FFB1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47" name="Straight Arrow Connector 12">
            <a:extLst>
              <a:ext uri="{FF2B5EF4-FFF2-40B4-BE49-F238E27FC236}">
                <a16:creationId xmlns:a16="http://schemas.microsoft.com/office/drawing/2014/main" id="{88C4D3B1-38E3-326C-A2BF-4960A4732EA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48" name="Straight Arrow Connector 15">
            <a:extLst>
              <a:ext uri="{FF2B5EF4-FFF2-40B4-BE49-F238E27FC236}">
                <a16:creationId xmlns:a16="http://schemas.microsoft.com/office/drawing/2014/main" id="{E3E35420-5944-41D4-8907-50FDB710928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849" name="TextBox 18">
            <a:extLst>
              <a:ext uri="{FF2B5EF4-FFF2-40B4-BE49-F238E27FC236}">
                <a16:creationId xmlns:a16="http://schemas.microsoft.com/office/drawing/2014/main" id="{7D4B05A1-AB39-8743-7943-B76E2EC59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4171950"/>
            <a:ext cx="1508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Please elect me!</a:t>
            </a:r>
          </a:p>
        </p:txBody>
      </p:sp>
      <p:sp>
        <p:nvSpPr>
          <p:cNvPr id="35850" name="TextBox 19">
            <a:extLst>
              <a:ext uri="{FF2B5EF4-FFF2-40B4-BE49-F238E27FC236}">
                <a16:creationId xmlns:a16="http://schemas.microsoft.com/office/drawing/2014/main" id="{E0EB184D-DF77-1DC3-EBE9-14616571B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35851" name="Straight Arrow Connector 11">
            <a:extLst>
              <a:ext uri="{FF2B5EF4-FFF2-40B4-BE49-F238E27FC236}">
                <a16:creationId xmlns:a16="http://schemas.microsoft.com/office/drawing/2014/main" id="{399364CF-81BB-FD28-293F-12898BE6400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2" name="Straight Arrow Connector 11">
            <a:extLst>
              <a:ext uri="{FF2B5EF4-FFF2-40B4-BE49-F238E27FC236}">
                <a16:creationId xmlns:a16="http://schemas.microsoft.com/office/drawing/2014/main" id="{63E496B8-BFFE-ED15-8879-ADBE4278DE3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853" name="TextBox 18">
            <a:extLst>
              <a:ext uri="{FF2B5EF4-FFF2-40B4-BE49-F238E27FC236}">
                <a16:creationId xmlns:a16="http://schemas.microsoft.com/office/drawing/2014/main" id="{C961887B-F839-8500-BFFF-977C90074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725" y="3863975"/>
            <a:ext cx="1108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Value v ok?</a:t>
            </a:r>
          </a:p>
        </p:txBody>
      </p:sp>
      <p:cxnSp>
        <p:nvCxnSpPr>
          <p:cNvPr id="35854" name="Straight Arrow Connector 12">
            <a:extLst>
              <a:ext uri="{FF2B5EF4-FFF2-40B4-BE49-F238E27FC236}">
                <a16:creationId xmlns:a16="http://schemas.microsoft.com/office/drawing/2014/main" id="{CA0584C8-E0E5-B7DA-6FA8-B7A05CC92AB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5" name="Straight Arrow Connector 15">
            <a:extLst>
              <a:ext uri="{FF2B5EF4-FFF2-40B4-BE49-F238E27FC236}">
                <a16:creationId xmlns:a16="http://schemas.microsoft.com/office/drawing/2014/main" id="{81435116-AE2E-7DB7-807F-34B497F2891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856" name="TextBox 19">
            <a:extLst>
              <a:ext uri="{FF2B5EF4-FFF2-40B4-BE49-F238E27FC236}">
                <a16:creationId xmlns:a16="http://schemas.microsoft.com/office/drawing/2014/main" id="{9D5879F7-3BF9-DA0D-19E6-851B4AED7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sp>
        <p:nvSpPr>
          <p:cNvPr id="35857" name="Rectangle 1026">
            <a:extLst>
              <a:ext uri="{FF2B5EF4-FFF2-40B4-BE49-F238E27FC236}">
                <a16:creationId xmlns:a16="http://schemas.microsoft.com/office/drawing/2014/main" id="{4F78A1F9-3322-E971-F4FF-E10835DAD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87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Phase 2 – Proposal (</a:t>
            </a:r>
            <a:r>
              <a:rPr lang="en-US" altLang="en-US" sz="4000">
                <a:solidFill>
                  <a:srgbClr val="FF0000"/>
                </a:solidFill>
                <a:latin typeface="Whitney-BlackSC" pitchFamily="1" charset="0"/>
              </a:rPr>
              <a:t>Bill</a:t>
            </a:r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)</a:t>
            </a:r>
          </a:p>
        </p:txBody>
      </p:sp>
      <p:sp>
        <p:nvSpPr>
          <p:cNvPr id="35858" name="Slide Number Placeholder 1">
            <a:extLst>
              <a:ext uri="{FF2B5EF4-FFF2-40B4-BE49-F238E27FC236}">
                <a16:creationId xmlns:a16="http://schemas.microsoft.com/office/drawing/2014/main" id="{8BD117F1-6A97-7770-AF5C-39041CB77351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29F2DC20-42BE-5141-9F8B-D9C5697DD946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Content Placeholder 2">
            <a:extLst>
              <a:ext uri="{FF2B5EF4-FFF2-40B4-BE49-F238E27FC236}">
                <a16:creationId xmlns:a16="http://schemas.microsoft.com/office/drawing/2014/main" id="{58481126-EF48-8926-E437-D0621EBCECF2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685800" y="1504950"/>
            <a:ext cx="8305800" cy="3086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leader hears a </a:t>
            </a:r>
            <a:r>
              <a:rPr lang="en-US" altLang="en-US" sz="2400" u="sng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majority</a:t>
            </a: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of OKs, it lets everyone know of the decision</a:t>
            </a:r>
          </a:p>
          <a:p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Recipients receive decision, log it on disk</a:t>
            </a:r>
          </a:p>
        </p:txBody>
      </p:sp>
      <p:cxnSp>
        <p:nvCxnSpPr>
          <p:cNvPr id="37890" name="Straight Arrow Connector 4">
            <a:extLst>
              <a:ext uri="{FF2B5EF4-FFF2-40B4-BE49-F238E27FC236}">
                <a16:creationId xmlns:a16="http://schemas.microsoft.com/office/drawing/2014/main" id="{F67266F0-F563-759C-B561-2CF014844CC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1148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1" name="Straight Arrow Connector 5">
            <a:extLst>
              <a:ext uri="{FF2B5EF4-FFF2-40B4-BE49-F238E27FC236}">
                <a16:creationId xmlns:a16="http://schemas.microsoft.com/office/drawing/2014/main" id="{291DBEFF-03BB-E494-F569-16E60889D20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4577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2" name="Straight Arrow Connector 6">
            <a:extLst>
              <a:ext uri="{FF2B5EF4-FFF2-40B4-BE49-F238E27FC236}">
                <a16:creationId xmlns:a16="http://schemas.microsoft.com/office/drawing/2014/main" id="{1C4DB144-B6D3-2719-05B1-27C7B5F2E9C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8006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3" name="Straight Arrow Connector 9">
            <a:extLst>
              <a:ext uri="{FF2B5EF4-FFF2-40B4-BE49-F238E27FC236}">
                <a16:creationId xmlns:a16="http://schemas.microsoft.com/office/drawing/2014/main" id="{F154FCF9-030C-1A92-BA4D-7A3B4C02A80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4" name="Straight Arrow Connector 11">
            <a:extLst>
              <a:ext uri="{FF2B5EF4-FFF2-40B4-BE49-F238E27FC236}">
                <a16:creationId xmlns:a16="http://schemas.microsoft.com/office/drawing/2014/main" id="{3E1A05F9-D16A-E3FC-09E2-B53F56424EC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5" name="Straight Arrow Connector 12">
            <a:extLst>
              <a:ext uri="{FF2B5EF4-FFF2-40B4-BE49-F238E27FC236}">
                <a16:creationId xmlns:a16="http://schemas.microsoft.com/office/drawing/2014/main" id="{9AB16F88-CA56-6C6C-CF51-B253B5795B2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6" name="Straight Arrow Connector 15">
            <a:extLst>
              <a:ext uri="{FF2B5EF4-FFF2-40B4-BE49-F238E27FC236}">
                <a16:creationId xmlns:a16="http://schemas.microsoft.com/office/drawing/2014/main" id="{56E6EA25-6E53-0AA0-3987-47DF0756ECA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897" name="TextBox 18">
            <a:extLst>
              <a:ext uri="{FF2B5EF4-FFF2-40B4-BE49-F238E27FC236}">
                <a16:creationId xmlns:a16="http://schemas.microsoft.com/office/drawing/2014/main" id="{EF00F70C-3463-1E5C-C542-A9495BC048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4171950"/>
            <a:ext cx="1508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Please elect me!</a:t>
            </a:r>
          </a:p>
        </p:txBody>
      </p:sp>
      <p:sp>
        <p:nvSpPr>
          <p:cNvPr id="37898" name="TextBox 19">
            <a:extLst>
              <a:ext uri="{FF2B5EF4-FFF2-40B4-BE49-F238E27FC236}">
                <a16:creationId xmlns:a16="http://schemas.microsoft.com/office/drawing/2014/main" id="{AD21B202-A8A4-0DCD-9A1A-CF0CDEB1B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37899" name="Straight Arrow Connector 11">
            <a:extLst>
              <a:ext uri="{FF2B5EF4-FFF2-40B4-BE49-F238E27FC236}">
                <a16:creationId xmlns:a16="http://schemas.microsoft.com/office/drawing/2014/main" id="{F84CFF4C-18AA-50D3-F6B3-A005861B453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0" name="Straight Arrow Connector 11">
            <a:extLst>
              <a:ext uri="{FF2B5EF4-FFF2-40B4-BE49-F238E27FC236}">
                <a16:creationId xmlns:a16="http://schemas.microsoft.com/office/drawing/2014/main" id="{96957548-1DF3-809E-7546-88803C79C4A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01" name="TextBox 18">
            <a:extLst>
              <a:ext uri="{FF2B5EF4-FFF2-40B4-BE49-F238E27FC236}">
                <a16:creationId xmlns:a16="http://schemas.microsoft.com/office/drawing/2014/main" id="{A823B888-C4F9-AF19-FBF3-C2E48651B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725" y="3863975"/>
            <a:ext cx="1108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Value v ok?</a:t>
            </a:r>
          </a:p>
        </p:txBody>
      </p:sp>
      <p:cxnSp>
        <p:nvCxnSpPr>
          <p:cNvPr id="37902" name="Straight Arrow Connector 12">
            <a:extLst>
              <a:ext uri="{FF2B5EF4-FFF2-40B4-BE49-F238E27FC236}">
                <a16:creationId xmlns:a16="http://schemas.microsoft.com/office/drawing/2014/main" id="{C33A20F4-4368-DBFF-F2B2-526991BE74E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3" name="Straight Arrow Connector 15">
            <a:extLst>
              <a:ext uri="{FF2B5EF4-FFF2-40B4-BE49-F238E27FC236}">
                <a16:creationId xmlns:a16="http://schemas.microsoft.com/office/drawing/2014/main" id="{AEBA2B5E-109D-9E2C-EA1D-57A7EDD5EB9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04" name="TextBox 19">
            <a:extLst>
              <a:ext uri="{FF2B5EF4-FFF2-40B4-BE49-F238E27FC236}">
                <a16:creationId xmlns:a16="http://schemas.microsoft.com/office/drawing/2014/main" id="{0F8291B2-A7EE-71FB-6C4B-ACC073169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37905" name="Straight Arrow Connector 11">
            <a:extLst>
              <a:ext uri="{FF2B5EF4-FFF2-40B4-BE49-F238E27FC236}">
                <a16:creationId xmlns:a16="http://schemas.microsoft.com/office/drawing/2014/main" id="{3A2E9423-4064-4960-4263-C01D30CC057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6" name="Straight Arrow Connector 11">
            <a:extLst>
              <a:ext uri="{FF2B5EF4-FFF2-40B4-BE49-F238E27FC236}">
                <a16:creationId xmlns:a16="http://schemas.microsoft.com/office/drawing/2014/main" id="{A6A3FDC7-E153-9FC6-5AD9-B5A4408624B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07" name="TextBox 18">
            <a:extLst>
              <a:ext uri="{FF2B5EF4-FFF2-40B4-BE49-F238E27FC236}">
                <a16:creationId xmlns:a16="http://schemas.microsoft.com/office/drawing/2014/main" id="{E85E92AA-551C-D4E8-48D6-73199EEE27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2550" y="3867150"/>
            <a:ext cx="323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v!</a:t>
            </a:r>
          </a:p>
        </p:txBody>
      </p:sp>
      <p:sp>
        <p:nvSpPr>
          <p:cNvPr id="37908" name="Rectangle 1026">
            <a:extLst>
              <a:ext uri="{FF2B5EF4-FFF2-40B4-BE49-F238E27FC236}">
                <a16:creationId xmlns:a16="http://schemas.microsoft.com/office/drawing/2014/main" id="{02F2985B-39A1-79B0-98F5-C81A3BB61C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87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Phase 3 – Decision (</a:t>
            </a:r>
            <a:r>
              <a:rPr lang="en-US" altLang="en-US" sz="4000">
                <a:solidFill>
                  <a:srgbClr val="33CC33"/>
                </a:solidFill>
                <a:latin typeface="Whitney-BlackSC" pitchFamily="1" charset="0"/>
              </a:rPr>
              <a:t>Law</a:t>
            </a:r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)</a:t>
            </a:r>
          </a:p>
        </p:txBody>
      </p:sp>
      <p:sp>
        <p:nvSpPr>
          <p:cNvPr id="37909" name="Slide Number Placeholder 1">
            <a:extLst>
              <a:ext uri="{FF2B5EF4-FFF2-40B4-BE49-F238E27FC236}">
                <a16:creationId xmlns:a16="http://schemas.microsoft.com/office/drawing/2014/main" id="{C9F19834-9CD4-B479-F28E-9E3F14592CE2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29C2432B-2B69-A94F-B64C-114D269FA331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Content Placeholder 2">
            <a:extLst>
              <a:ext uri="{FF2B5EF4-FFF2-40B4-BE49-F238E27FC236}">
                <a16:creationId xmlns:a16="http://schemas.microsoft.com/office/drawing/2014/main" id="{FBC17ACD-5238-0C4D-3A72-EBC63A316F82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647700" y="1504950"/>
            <a:ext cx="7772400" cy="3086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That is, when is consensus reached in the system</a:t>
            </a:r>
          </a:p>
        </p:txBody>
      </p:sp>
      <p:cxnSp>
        <p:nvCxnSpPr>
          <p:cNvPr id="39938" name="Straight Arrow Connector 4">
            <a:extLst>
              <a:ext uri="{FF2B5EF4-FFF2-40B4-BE49-F238E27FC236}">
                <a16:creationId xmlns:a16="http://schemas.microsoft.com/office/drawing/2014/main" id="{605C1CDF-0D9E-D920-D5F7-41CDCB8BFD3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1148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39" name="Straight Arrow Connector 5">
            <a:extLst>
              <a:ext uri="{FF2B5EF4-FFF2-40B4-BE49-F238E27FC236}">
                <a16:creationId xmlns:a16="http://schemas.microsoft.com/office/drawing/2014/main" id="{26041D87-ED5D-DE96-0DEE-462323DB53C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4577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0" name="Straight Arrow Connector 6">
            <a:extLst>
              <a:ext uri="{FF2B5EF4-FFF2-40B4-BE49-F238E27FC236}">
                <a16:creationId xmlns:a16="http://schemas.microsoft.com/office/drawing/2014/main" id="{08AA1833-EC76-EBA6-4BCC-E9830B7FA78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8006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1" name="Straight Arrow Connector 9">
            <a:extLst>
              <a:ext uri="{FF2B5EF4-FFF2-40B4-BE49-F238E27FC236}">
                <a16:creationId xmlns:a16="http://schemas.microsoft.com/office/drawing/2014/main" id="{9D59B86C-BB23-07BF-49B8-A10E3374D06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2" name="Straight Arrow Connector 11">
            <a:extLst>
              <a:ext uri="{FF2B5EF4-FFF2-40B4-BE49-F238E27FC236}">
                <a16:creationId xmlns:a16="http://schemas.microsoft.com/office/drawing/2014/main" id="{DF13A256-3C7E-3FCB-3A22-BEB7E8BE683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3" name="Straight Arrow Connector 12">
            <a:extLst>
              <a:ext uri="{FF2B5EF4-FFF2-40B4-BE49-F238E27FC236}">
                <a16:creationId xmlns:a16="http://schemas.microsoft.com/office/drawing/2014/main" id="{C7B61252-7A49-7D99-0853-D18028701E5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4" name="Straight Arrow Connector 15">
            <a:extLst>
              <a:ext uri="{FF2B5EF4-FFF2-40B4-BE49-F238E27FC236}">
                <a16:creationId xmlns:a16="http://schemas.microsoft.com/office/drawing/2014/main" id="{5B1AB4AF-647D-97CD-AB5F-C1828510A58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45" name="TextBox 18">
            <a:extLst>
              <a:ext uri="{FF2B5EF4-FFF2-40B4-BE49-F238E27FC236}">
                <a16:creationId xmlns:a16="http://schemas.microsoft.com/office/drawing/2014/main" id="{FCD5F086-7A70-D619-6FA2-7CEB414441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4171950"/>
            <a:ext cx="1508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Please elect me!</a:t>
            </a:r>
          </a:p>
        </p:txBody>
      </p:sp>
      <p:sp>
        <p:nvSpPr>
          <p:cNvPr id="39946" name="TextBox 19">
            <a:extLst>
              <a:ext uri="{FF2B5EF4-FFF2-40B4-BE49-F238E27FC236}">
                <a16:creationId xmlns:a16="http://schemas.microsoft.com/office/drawing/2014/main" id="{A1D7C423-33AF-3FBF-83C1-0E49B9723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39947" name="Straight Arrow Connector 11">
            <a:extLst>
              <a:ext uri="{FF2B5EF4-FFF2-40B4-BE49-F238E27FC236}">
                <a16:creationId xmlns:a16="http://schemas.microsoft.com/office/drawing/2014/main" id="{48419E3B-3C7D-7F71-E2B0-1A4688D2A49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8" name="Straight Arrow Connector 11">
            <a:extLst>
              <a:ext uri="{FF2B5EF4-FFF2-40B4-BE49-F238E27FC236}">
                <a16:creationId xmlns:a16="http://schemas.microsoft.com/office/drawing/2014/main" id="{714C410E-466D-6FD4-1D49-088CA099D25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49" name="TextBox 18">
            <a:extLst>
              <a:ext uri="{FF2B5EF4-FFF2-40B4-BE49-F238E27FC236}">
                <a16:creationId xmlns:a16="http://schemas.microsoft.com/office/drawing/2014/main" id="{12813B3B-04E3-9D9A-454D-588B67981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725" y="3863975"/>
            <a:ext cx="1108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Value v ok?</a:t>
            </a:r>
          </a:p>
        </p:txBody>
      </p:sp>
      <p:cxnSp>
        <p:nvCxnSpPr>
          <p:cNvPr id="39950" name="Straight Arrow Connector 12">
            <a:extLst>
              <a:ext uri="{FF2B5EF4-FFF2-40B4-BE49-F238E27FC236}">
                <a16:creationId xmlns:a16="http://schemas.microsoft.com/office/drawing/2014/main" id="{46F4D3E2-CEC9-6D85-922A-657C4C962FC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51" name="Straight Arrow Connector 15">
            <a:extLst>
              <a:ext uri="{FF2B5EF4-FFF2-40B4-BE49-F238E27FC236}">
                <a16:creationId xmlns:a16="http://schemas.microsoft.com/office/drawing/2014/main" id="{4E11C39F-620C-EA37-85F8-E9E3DA48F5E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52" name="TextBox 19">
            <a:extLst>
              <a:ext uri="{FF2B5EF4-FFF2-40B4-BE49-F238E27FC236}">
                <a16:creationId xmlns:a16="http://schemas.microsoft.com/office/drawing/2014/main" id="{B6AF8D7B-3621-035B-057B-3B4E707D0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39953" name="Straight Arrow Connector 11">
            <a:extLst>
              <a:ext uri="{FF2B5EF4-FFF2-40B4-BE49-F238E27FC236}">
                <a16:creationId xmlns:a16="http://schemas.microsoft.com/office/drawing/2014/main" id="{BD447064-54F3-E191-D09A-9526BDD573F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54" name="Straight Arrow Connector 11">
            <a:extLst>
              <a:ext uri="{FF2B5EF4-FFF2-40B4-BE49-F238E27FC236}">
                <a16:creationId xmlns:a16="http://schemas.microsoft.com/office/drawing/2014/main" id="{513BEC4B-FBA8-BA38-176E-775BA140524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55" name="TextBox 18">
            <a:extLst>
              <a:ext uri="{FF2B5EF4-FFF2-40B4-BE49-F238E27FC236}">
                <a16:creationId xmlns:a16="http://schemas.microsoft.com/office/drawing/2014/main" id="{132C9861-CA41-AE18-3529-8FE4BC3B96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2550" y="3867150"/>
            <a:ext cx="323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v!</a:t>
            </a:r>
          </a:p>
        </p:txBody>
      </p:sp>
      <p:sp>
        <p:nvSpPr>
          <p:cNvPr id="22" name="Rectangle 1026">
            <a:extLst>
              <a:ext uri="{FF2B5EF4-FFF2-40B4-BE49-F238E27FC236}">
                <a16:creationId xmlns:a16="http://schemas.microsoft.com/office/drawing/2014/main" id="{5F43D327-409D-263D-1D48-CBBB953BFEA1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7810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Which is the point of No-Return?</a:t>
            </a:r>
          </a:p>
        </p:txBody>
      </p:sp>
      <p:sp>
        <p:nvSpPr>
          <p:cNvPr id="39957" name="Slide Number Placeholder 1">
            <a:extLst>
              <a:ext uri="{FF2B5EF4-FFF2-40B4-BE49-F238E27FC236}">
                <a16:creationId xmlns:a16="http://schemas.microsoft.com/office/drawing/2014/main" id="{8E39D56F-09D3-3548-20A9-E5EA3C4A14ED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9AEB5FEA-444D-F548-809E-E2EE4FCDF0EB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12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AC2E3F24-F801-9EDE-B182-8186B35B7CB9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04800" y="1352550"/>
            <a:ext cx="8534400" cy="2605088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>
              <a:defRPr/>
            </a:pPr>
            <a:r>
              <a:rPr lang="en-US" altLang="en-US" sz="28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If/when a majority of processes hear proposed value and accept it (i.e., are about to/have respond(</a:t>
            </a:r>
            <a:r>
              <a:rPr lang="en-US" altLang="en-US" sz="2800" dirty="0" err="1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ed</a:t>
            </a:r>
            <a:r>
              <a:rPr lang="en-US" altLang="en-US" sz="28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) with an OK!)</a:t>
            </a:r>
          </a:p>
          <a:p>
            <a:pPr>
              <a:defRPr/>
            </a:pPr>
            <a:r>
              <a:rPr lang="en-US" altLang="en-US" sz="28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Processes </a:t>
            </a:r>
            <a:r>
              <a:rPr lang="en-US" altLang="en-US" sz="2800" i="1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may not know it yet</a:t>
            </a:r>
            <a:r>
              <a:rPr lang="en-US" altLang="en-US" sz="28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, but a decision has been made for the group</a:t>
            </a:r>
          </a:p>
          <a:p>
            <a:pPr lvl="1">
              <a:defRPr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Even leader does not know it yet</a:t>
            </a:r>
          </a:p>
          <a:p>
            <a:pPr>
              <a:defRPr/>
            </a:pPr>
            <a:r>
              <a:rPr lang="en-US" altLang="en-US" sz="28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What if leader fails after that?</a:t>
            </a:r>
          </a:p>
          <a:p>
            <a:pPr lvl="1">
              <a:defRPr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Keep having rounds until some round completes</a:t>
            </a:r>
          </a:p>
          <a:p>
            <a:pPr>
              <a:defRPr/>
            </a:pPr>
            <a:endParaRPr lang="en-US" altLang="en-US" sz="2800" dirty="0">
              <a:latin typeface="Times New Roman" panose="02020603050405020304" pitchFamily="18" charset="0"/>
              <a:ea typeface="ＭＳ Ｐゴシック" pitchFamily="34" charset="-128"/>
              <a:cs typeface="Times New Roman" panose="02020603050405020304" pitchFamily="18" charset="0"/>
            </a:endParaRPr>
          </a:p>
        </p:txBody>
      </p:sp>
      <p:cxnSp>
        <p:nvCxnSpPr>
          <p:cNvPr id="41986" name="Straight Arrow Connector 4">
            <a:extLst>
              <a:ext uri="{FF2B5EF4-FFF2-40B4-BE49-F238E27FC236}">
                <a16:creationId xmlns:a16="http://schemas.microsoft.com/office/drawing/2014/main" id="{221971A5-665C-63E9-E75F-1576B60EFC9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1148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87" name="Straight Arrow Connector 5">
            <a:extLst>
              <a:ext uri="{FF2B5EF4-FFF2-40B4-BE49-F238E27FC236}">
                <a16:creationId xmlns:a16="http://schemas.microsoft.com/office/drawing/2014/main" id="{E993B707-210A-8162-FFC5-47A64C45B85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4577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88" name="Straight Arrow Connector 6">
            <a:extLst>
              <a:ext uri="{FF2B5EF4-FFF2-40B4-BE49-F238E27FC236}">
                <a16:creationId xmlns:a16="http://schemas.microsoft.com/office/drawing/2014/main" id="{97E47914-D8F4-8734-677D-D7CF18A3C09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8006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89" name="Straight Arrow Connector 9">
            <a:extLst>
              <a:ext uri="{FF2B5EF4-FFF2-40B4-BE49-F238E27FC236}">
                <a16:creationId xmlns:a16="http://schemas.microsoft.com/office/drawing/2014/main" id="{99CD71AC-8399-629E-88D4-4D14C1C1325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0" name="Straight Arrow Connector 11">
            <a:extLst>
              <a:ext uri="{FF2B5EF4-FFF2-40B4-BE49-F238E27FC236}">
                <a16:creationId xmlns:a16="http://schemas.microsoft.com/office/drawing/2014/main" id="{A6610BD4-641D-02C5-D0F9-17BBBABE324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1" name="Straight Arrow Connector 12">
            <a:extLst>
              <a:ext uri="{FF2B5EF4-FFF2-40B4-BE49-F238E27FC236}">
                <a16:creationId xmlns:a16="http://schemas.microsoft.com/office/drawing/2014/main" id="{08792794-AFEE-D7AF-B221-6291DABC362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2" name="Straight Arrow Connector 15">
            <a:extLst>
              <a:ext uri="{FF2B5EF4-FFF2-40B4-BE49-F238E27FC236}">
                <a16:creationId xmlns:a16="http://schemas.microsoft.com/office/drawing/2014/main" id="{FF05E6B1-7440-F620-42A5-7324D8D499A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993" name="TextBox 18">
            <a:extLst>
              <a:ext uri="{FF2B5EF4-FFF2-40B4-BE49-F238E27FC236}">
                <a16:creationId xmlns:a16="http://schemas.microsoft.com/office/drawing/2014/main" id="{31416D9E-7B48-A8A2-2619-B8109447B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4171950"/>
            <a:ext cx="1508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Please elect me!</a:t>
            </a:r>
          </a:p>
        </p:txBody>
      </p:sp>
      <p:sp>
        <p:nvSpPr>
          <p:cNvPr id="41994" name="TextBox 19">
            <a:extLst>
              <a:ext uri="{FF2B5EF4-FFF2-40B4-BE49-F238E27FC236}">
                <a16:creationId xmlns:a16="http://schemas.microsoft.com/office/drawing/2014/main" id="{8738CD4D-AC49-F6B5-9090-0CD060E79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41995" name="Straight Arrow Connector 11">
            <a:extLst>
              <a:ext uri="{FF2B5EF4-FFF2-40B4-BE49-F238E27FC236}">
                <a16:creationId xmlns:a16="http://schemas.microsoft.com/office/drawing/2014/main" id="{071F99BF-9322-825F-7A7A-2000653A822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6" name="Straight Arrow Connector 11">
            <a:extLst>
              <a:ext uri="{FF2B5EF4-FFF2-40B4-BE49-F238E27FC236}">
                <a16:creationId xmlns:a16="http://schemas.microsoft.com/office/drawing/2014/main" id="{3A49BA5A-050B-7FED-4A21-E2E63BC4B42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997" name="TextBox 18">
            <a:extLst>
              <a:ext uri="{FF2B5EF4-FFF2-40B4-BE49-F238E27FC236}">
                <a16:creationId xmlns:a16="http://schemas.microsoft.com/office/drawing/2014/main" id="{8688C1ED-3A8A-B327-5701-65290D25E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725" y="3867150"/>
            <a:ext cx="1108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Value v ok?</a:t>
            </a:r>
          </a:p>
        </p:txBody>
      </p:sp>
      <p:cxnSp>
        <p:nvCxnSpPr>
          <p:cNvPr id="41998" name="Straight Arrow Connector 12">
            <a:extLst>
              <a:ext uri="{FF2B5EF4-FFF2-40B4-BE49-F238E27FC236}">
                <a16:creationId xmlns:a16="http://schemas.microsoft.com/office/drawing/2014/main" id="{28D47DC8-3E63-BD0A-3522-7B253CBAA63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9" name="Straight Arrow Connector 15">
            <a:extLst>
              <a:ext uri="{FF2B5EF4-FFF2-40B4-BE49-F238E27FC236}">
                <a16:creationId xmlns:a16="http://schemas.microsoft.com/office/drawing/2014/main" id="{07E5AEDA-CBC8-61A5-0F58-1CFDADD61EC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00" name="TextBox 19">
            <a:extLst>
              <a:ext uri="{FF2B5EF4-FFF2-40B4-BE49-F238E27FC236}">
                <a16:creationId xmlns:a16="http://schemas.microsoft.com/office/drawing/2014/main" id="{0AEA0CFE-9370-46F5-8BB0-50C963189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42001" name="Straight Arrow Connector 11">
            <a:extLst>
              <a:ext uri="{FF2B5EF4-FFF2-40B4-BE49-F238E27FC236}">
                <a16:creationId xmlns:a16="http://schemas.microsoft.com/office/drawing/2014/main" id="{1C8F450D-601D-BD51-129F-2C72D3C1C8D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2" name="Straight Arrow Connector 11">
            <a:extLst>
              <a:ext uri="{FF2B5EF4-FFF2-40B4-BE49-F238E27FC236}">
                <a16:creationId xmlns:a16="http://schemas.microsoft.com/office/drawing/2014/main" id="{D24CE207-C07C-DBD8-569C-4127D09794D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03" name="TextBox 18">
            <a:extLst>
              <a:ext uri="{FF2B5EF4-FFF2-40B4-BE49-F238E27FC236}">
                <a16:creationId xmlns:a16="http://schemas.microsoft.com/office/drawing/2014/main" id="{CB11E996-D981-FDC1-22A9-15B585EC4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2550" y="3867150"/>
            <a:ext cx="323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v!</a:t>
            </a:r>
          </a:p>
        </p:txBody>
      </p:sp>
      <p:sp>
        <p:nvSpPr>
          <p:cNvPr id="42004" name="Rectangle 2">
            <a:extLst>
              <a:ext uri="{FF2B5EF4-FFF2-40B4-BE49-F238E27FC236}">
                <a16:creationId xmlns:a16="http://schemas.microsoft.com/office/drawing/2014/main" id="{D7E6E4F5-B1F4-1850-B3FF-129F2087E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943350"/>
            <a:ext cx="228600" cy="1143000"/>
          </a:xfrm>
          <a:prstGeom prst="rect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cxnSp>
        <p:nvCxnSpPr>
          <p:cNvPr id="42005" name="Straight Arrow Connector 4">
            <a:extLst>
              <a:ext uri="{FF2B5EF4-FFF2-40B4-BE49-F238E27FC236}">
                <a16:creationId xmlns:a16="http://schemas.microsoft.com/office/drawing/2014/main" id="{44ED3C97-C4FE-3AF7-F8D4-D1CDEB43F1E5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848100" y="2038350"/>
            <a:ext cx="2019300" cy="19050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1026">
            <a:extLst>
              <a:ext uri="{FF2B5EF4-FFF2-40B4-BE49-F238E27FC236}">
                <a16:creationId xmlns:a16="http://schemas.microsoft.com/office/drawing/2014/main" id="{120AA0A2-D7B7-2A5C-B26C-CEA95321D4F9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7810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Which is the point of No-Return?</a:t>
            </a:r>
          </a:p>
        </p:txBody>
      </p:sp>
      <p:sp>
        <p:nvSpPr>
          <p:cNvPr id="42007" name="Slide Number Placeholder 1">
            <a:extLst>
              <a:ext uri="{FF2B5EF4-FFF2-40B4-BE49-F238E27FC236}">
                <a16:creationId xmlns:a16="http://schemas.microsoft.com/office/drawing/2014/main" id="{832DF24C-427D-BA93-5292-F9F0CC12965A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D5822C31-23DB-2148-8F5C-E862985360CA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Content Placeholder 2">
            <a:extLst>
              <a:ext uri="{FF2B5EF4-FFF2-40B4-BE49-F238E27FC236}">
                <a16:creationId xmlns:a16="http://schemas.microsoft.com/office/drawing/2014/main" id="{B5D46954-F2CF-AEBB-8010-4032832A6B6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28600" y="1276350"/>
            <a:ext cx="8686800" cy="28209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altLang="en-US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some round has a majority (i.e., quorum) hearing proposed value v</a:t>
            </a:r>
            <a:r>
              <a:rPr lang="ja-JP" altLang="en-US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’</a:t>
            </a:r>
            <a:r>
              <a:rPr lang="en-US" altLang="ja-JP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and accepting it, then subsequently at each round either: 1) the round chooses v</a:t>
            </a:r>
            <a:r>
              <a:rPr lang="ja-JP" altLang="en-US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’</a:t>
            </a:r>
            <a:r>
              <a:rPr lang="en-US" altLang="ja-JP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as decision or 2) the round fails</a:t>
            </a:r>
          </a:p>
          <a:p>
            <a:pPr>
              <a:lnSpc>
                <a:spcPct val="80000"/>
              </a:lnSpc>
            </a:pPr>
            <a:r>
              <a:rPr lang="en-US" altLang="en-US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Proof: </a:t>
            </a:r>
          </a:p>
          <a:p>
            <a:pPr lvl="1">
              <a:lnSpc>
                <a:spcPct val="80000"/>
              </a:lnSpc>
            </a:pPr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Potential leader waits for majority of OKs in Phase 1</a:t>
            </a:r>
          </a:p>
          <a:p>
            <a:pPr lvl="1">
              <a:lnSpc>
                <a:spcPct val="80000"/>
              </a:lnSpc>
            </a:pPr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At least one will contain v’ (because two majorities or quorums always intersect)</a:t>
            </a:r>
          </a:p>
          <a:p>
            <a:pPr lvl="1">
              <a:lnSpc>
                <a:spcPct val="80000"/>
              </a:lnSpc>
            </a:pPr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It will choose to send out v’ in Phase 2</a:t>
            </a:r>
          </a:p>
          <a:p>
            <a:pPr>
              <a:lnSpc>
                <a:spcPct val="80000"/>
              </a:lnSpc>
            </a:pPr>
            <a:r>
              <a:rPr lang="en-US" altLang="en-US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Success requires a majority, and any two majority sets intersect</a:t>
            </a:r>
          </a:p>
        </p:txBody>
      </p:sp>
      <p:cxnSp>
        <p:nvCxnSpPr>
          <p:cNvPr id="44034" name="Straight Arrow Connector 4">
            <a:extLst>
              <a:ext uri="{FF2B5EF4-FFF2-40B4-BE49-F238E27FC236}">
                <a16:creationId xmlns:a16="http://schemas.microsoft.com/office/drawing/2014/main" id="{E9546561-B300-E140-1732-4E72FB8A8F5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1148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35" name="Straight Arrow Connector 5">
            <a:extLst>
              <a:ext uri="{FF2B5EF4-FFF2-40B4-BE49-F238E27FC236}">
                <a16:creationId xmlns:a16="http://schemas.microsoft.com/office/drawing/2014/main" id="{5F13D77C-09F2-3899-8F04-F76DEE30753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4577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36" name="Straight Arrow Connector 6">
            <a:extLst>
              <a:ext uri="{FF2B5EF4-FFF2-40B4-BE49-F238E27FC236}">
                <a16:creationId xmlns:a16="http://schemas.microsoft.com/office/drawing/2014/main" id="{F59E168D-6F3F-57B1-89B7-8A974A6558E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8006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37" name="Straight Arrow Connector 9">
            <a:extLst>
              <a:ext uri="{FF2B5EF4-FFF2-40B4-BE49-F238E27FC236}">
                <a16:creationId xmlns:a16="http://schemas.microsoft.com/office/drawing/2014/main" id="{8A735B68-94F6-2BC9-5980-B0A30456F43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38" name="Straight Arrow Connector 11">
            <a:extLst>
              <a:ext uri="{FF2B5EF4-FFF2-40B4-BE49-F238E27FC236}">
                <a16:creationId xmlns:a16="http://schemas.microsoft.com/office/drawing/2014/main" id="{A1DCB754-40DC-9277-3FE9-C5B843E92B9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39" name="Straight Arrow Connector 12">
            <a:extLst>
              <a:ext uri="{FF2B5EF4-FFF2-40B4-BE49-F238E27FC236}">
                <a16:creationId xmlns:a16="http://schemas.microsoft.com/office/drawing/2014/main" id="{51D841D7-C162-3D2E-8F5F-289A347D13D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40" name="Straight Arrow Connector 15">
            <a:extLst>
              <a:ext uri="{FF2B5EF4-FFF2-40B4-BE49-F238E27FC236}">
                <a16:creationId xmlns:a16="http://schemas.microsoft.com/office/drawing/2014/main" id="{C24A07B7-6794-398E-0C38-CCB1496B418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041" name="TextBox 18">
            <a:extLst>
              <a:ext uri="{FF2B5EF4-FFF2-40B4-BE49-F238E27FC236}">
                <a16:creationId xmlns:a16="http://schemas.microsoft.com/office/drawing/2014/main" id="{6A6B4BFC-B352-2F13-551E-A73136376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4171950"/>
            <a:ext cx="1508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Please elect me!</a:t>
            </a:r>
          </a:p>
        </p:txBody>
      </p:sp>
      <p:sp>
        <p:nvSpPr>
          <p:cNvPr id="44042" name="TextBox 19">
            <a:extLst>
              <a:ext uri="{FF2B5EF4-FFF2-40B4-BE49-F238E27FC236}">
                <a16:creationId xmlns:a16="http://schemas.microsoft.com/office/drawing/2014/main" id="{F5853DEA-703C-A8D3-BA8E-1B004093D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44043" name="Straight Arrow Connector 11">
            <a:extLst>
              <a:ext uri="{FF2B5EF4-FFF2-40B4-BE49-F238E27FC236}">
                <a16:creationId xmlns:a16="http://schemas.microsoft.com/office/drawing/2014/main" id="{8F465DA1-3A52-C404-6978-341EFCD33A2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44" name="Straight Arrow Connector 11">
            <a:extLst>
              <a:ext uri="{FF2B5EF4-FFF2-40B4-BE49-F238E27FC236}">
                <a16:creationId xmlns:a16="http://schemas.microsoft.com/office/drawing/2014/main" id="{3017CC1A-0472-AEC1-C721-5CA7034BF1F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045" name="TextBox 18">
            <a:extLst>
              <a:ext uri="{FF2B5EF4-FFF2-40B4-BE49-F238E27FC236}">
                <a16:creationId xmlns:a16="http://schemas.microsoft.com/office/drawing/2014/main" id="{AB1E0F5A-285D-587F-A409-D147E3F3F3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725" y="3867150"/>
            <a:ext cx="1108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Value v ok?</a:t>
            </a:r>
          </a:p>
        </p:txBody>
      </p:sp>
      <p:cxnSp>
        <p:nvCxnSpPr>
          <p:cNvPr id="44046" name="Straight Arrow Connector 12">
            <a:extLst>
              <a:ext uri="{FF2B5EF4-FFF2-40B4-BE49-F238E27FC236}">
                <a16:creationId xmlns:a16="http://schemas.microsoft.com/office/drawing/2014/main" id="{D34CD3C2-38D4-E0E7-6DE6-ED119A43580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47" name="Straight Arrow Connector 15">
            <a:extLst>
              <a:ext uri="{FF2B5EF4-FFF2-40B4-BE49-F238E27FC236}">
                <a16:creationId xmlns:a16="http://schemas.microsoft.com/office/drawing/2014/main" id="{46742845-96D7-DBF6-3A69-9EBB3E68BD7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048" name="TextBox 19">
            <a:extLst>
              <a:ext uri="{FF2B5EF4-FFF2-40B4-BE49-F238E27FC236}">
                <a16:creationId xmlns:a16="http://schemas.microsoft.com/office/drawing/2014/main" id="{DFFC4CF1-4D57-367C-5909-C95A02C97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44049" name="Straight Arrow Connector 11">
            <a:extLst>
              <a:ext uri="{FF2B5EF4-FFF2-40B4-BE49-F238E27FC236}">
                <a16:creationId xmlns:a16="http://schemas.microsoft.com/office/drawing/2014/main" id="{6BEB8FC1-C53A-D78C-DA74-958A890B93B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50" name="Straight Arrow Connector 11">
            <a:extLst>
              <a:ext uri="{FF2B5EF4-FFF2-40B4-BE49-F238E27FC236}">
                <a16:creationId xmlns:a16="http://schemas.microsoft.com/office/drawing/2014/main" id="{BE77E090-4F8C-7B75-7F5C-FB67513169F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051" name="TextBox 18">
            <a:extLst>
              <a:ext uri="{FF2B5EF4-FFF2-40B4-BE49-F238E27FC236}">
                <a16:creationId xmlns:a16="http://schemas.microsoft.com/office/drawing/2014/main" id="{E8F7F4BA-1F2F-253F-D7C2-54FD117E49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2550" y="3867150"/>
            <a:ext cx="323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v!</a:t>
            </a:r>
          </a:p>
        </p:txBody>
      </p:sp>
      <p:sp>
        <p:nvSpPr>
          <p:cNvPr id="44052" name="Rectangle 2">
            <a:extLst>
              <a:ext uri="{FF2B5EF4-FFF2-40B4-BE49-F238E27FC236}">
                <a16:creationId xmlns:a16="http://schemas.microsoft.com/office/drawing/2014/main" id="{B31F84BC-1C7A-2FD2-93EA-262AE49E3D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943350"/>
            <a:ext cx="228600" cy="1143000"/>
          </a:xfrm>
          <a:prstGeom prst="rect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3" name="Rectangle 1026">
            <a:extLst>
              <a:ext uri="{FF2B5EF4-FFF2-40B4-BE49-F238E27FC236}">
                <a16:creationId xmlns:a16="http://schemas.microsoft.com/office/drawing/2014/main" id="{16BF73D4-E09E-369B-C742-F6D0B0499774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7810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Safety</a:t>
            </a:r>
          </a:p>
        </p:txBody>
      </p:sp>
      <p:sp>
        <p:nvSpPr>
          <p:cNvPr id="44054" name="Slide Number Placeholder 1">
            <a:extLst>
              <a:ext uri="{FF2B5EF4-FFF2-40B4-BE49-F238E27FC236}">
                <a16:creationId xmlns:a16="http://schemas.microsoft.com/office/drawing/2014/main" id="{55250953-5121-44B4-9E93-194E934102D5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6C3F724F-E6A3-4A40-8360-677AB9AD460C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14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Content Placeholder 2">
            <a:extLst>
              <a:ext uri="{FF2B5EF4-FFF2-40B4-BE49-F238E27FC236}">
                <a16:creationId xmlns:a16="http://schemas.microsoft.com/office/drawing/2014/main" id="{0F94D472-B9CF-DC11-835D-F436FA7A763D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81000" y="1352550"/>
            <a:ext cx="8382000" cy="2476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altLang="en-US" sz="1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Process fails</a:t>
            </a:r>
          </a:p>
          <a:p>
            <a:pPr lvl="1">
              <a:lnSpc>
                <a:spcPct val="80000"/>
              </a:lnSpc>
            </a:pPr>
            <a:r>
              <a:rPr lang="en-US" altLang="en-US" sz="13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Majority does not include it</a:t>
            </a:r>
          </a:p>
          <a:p>
            <a:pPr lvl="1">
              <a:lnSpc>
                <a:spcPct val="80000"/>
              </a:lnSpc>
            </a:pPr>
            <a:r>
              <a:rPr lang="en-US" altLang="en-US" sz="13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When process restarts, it uses log to retrieve a past decision (if any) and past-seen ballot ids. Tries to know of past decisions.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Leader fails</a:t>
            </a:r>
          </a:p>
          <a:p>
            <a:pPr lvl="1">
              <a:lnSpc>
                <a:spcPct val="80000"/>
              </a:lnSpc>
            </a:pPr>
            <a:r>
              <a:rPr lang="en-US" altLang="en-US" sz="13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Start another round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Messages dropped</a:t>
            </a:r>
          </a:p>
          <a:p>
            <a:pPr lvl="1">
              <a:lnSpc>
                <a:spcPct val="80000"/>
              </a:lnSpc>
            </a:pPr>
            <a:r>
              <a:rPr lang="en-US" altLang="en-US" sz="13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too flaky, just start another round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 that anyone can start a round any time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Protocol may never end – tough luck, buddy!</a:t>
            </a:r>
          </a:p>
          <a:p>
            <a:pPr lvl="1">
              <a:lnSpc>
                <a:spcPct val="80000"/>
              </a:lnSpc>
            </a:pPr>
            <a:r>
              <a:rPr lang="en-US" altLang="en-US" sz="13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Impossibility result not violated</a:t>
            </a:r>
          </a:p>
          <a:p>
            <a:pPr lvl="1">
              <a:lnSpc>
                <a:spcPct val="80000"/>
              </a:lnSpc>
            </a:pPr>
            <a:r>
              <a:rPr lang="en-US" altLang="en-US" sz="13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things go well sometime in the future, consensus reached</a:t>
            </a:r>
          </a:p>
          <a:p>
            <a:pPr>
              <a:lnSpc>
                <a:spcPct val="80000"/>
              </a:lnSpc>
            </a:pPr>
            <a:endParaRPr lang="en-US" altLang="en-US" sz="1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</a:pPr>
            <a:endParaRPr lang="en-US" altLang="en-US" sz="1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cxnSp>
        <p:nvCxnSpPr>
          <p:cNvPr id="46082" name="Straight Arrow Connector 4">
            <a:extLst>
              <a:ext uri="{FF2B5EF4-FFF2-40B4-BE49-F238E27FC236}">
                <a16:creationId xmlns:a16="http://schemas.microsoft.com/office/drawing/2014/main" id="{F8610F5E-6323-A8C1-B8FC-AC2C25B2CC0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1148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83" name="Straight Arrow Connector 5">
            <a:extLst>
              <a:ext uri="{FF2B5EF4-FFF2-40B4-BE49-F238E27FC236}">
                <a16:creationId xmlns:a16="http://schemas.microsoft.com/office/drawing/2014/main" id="{03AC0723-490F-3D96-FC95-89006FDEE67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4577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84" name="Straight Arrow Connector 6">
            <a:extLst>
              <a:ext uri="{FF2B5EF4-FFF2-40B4-BE49-F238E27FC236}">
                <a16:creationId xmlns:a16="http://schemas.microsoft.com/office/drawing/2014/main" id="{00862002-7571-BF1D-0DDA-92DCA3E0C6C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8006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85" name="Straight Arrow Connector 9">
            <a:extLst>
              <a:ext uri="{FF2B5EF4-FFF2-40B4-BE49-F238E27FC236}">
                <a16:creationId xmlns:a16="http://schemas.microsoft.com/office/drawing/2014/main" id="{E8E0AB45-06E5-8C02-B99C-5231A9E5B55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86" name="Straight Arrow Connector 11">
            <a:extLst>
              <a:ext uri="{FF2B5EF4-FFF2-40B4-BE49-F238E27FC236}">
                <a16:creationId xmlns:a16="http://schemas.microsoft.com/office/drawing/2014/main" id="{E369CA30-FAD6-CCCB-B6A8-2E6AEAAE71D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87" name="Straight Arrow Connector 12">
            <a:extLst>
              <a:ext uri="{FF2B5EF4-FFF2-40B4-BE49-F238E27FC236}">
                <a16:creationId xmlns:a16="http://schemas.microsoft.com/office/drawing/2014/main" id="{7477953E-C309-F2A9-8EDA-4FF5A277C6E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88" name="Straight Arrow Connector 15">
            <a:extLst>
              <a:ext uri="{FF2B5EF4-FFF2-40B4-BE49-F238E27FC236}">
                <a16:creationId xmlns:a16="http://schemas.microsoft.com/office/drawing/2014/main" id="{DE495367-105C-A85E-E0DD-F365A7EC952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089" name="TextBox 18">
            <a:extLst>
              <a:ext uri="{FF2B5EF4-FFF2-40B4-BE49-F238E27FC236}">
                <a16:creationId xmlns:a16="http://schemas.microsoft.com/office/drawing/2014/main" id="{3810E3A7-2A10-28E1-AB42-E58328DC5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4171950"/>
            <a:ext cx="1508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Please elect me!</a:t>
            </a:r>
          </a:p>
        </p:txBody>
      </p:sp>
      <p:sp>
        <p:nvSpPr>
          <p:cNvPr id="46090" name="TextBox 19">
            <a:extLst>
              <a:ext uri="{FF2B5EF4-FFF2-40B4-BE49-F238E27FC236}">
                <a16:creationId xmlns:a16="http://schemas.microsoft.com/office/drawing/2014/main" id="{DC432351-3F5D-7483-66DF-1E0901704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46091" name="Straight Arrow Connector 11">
            <a:extLst>
              <a:ext uri="{FF2B5EF4-FFF2-40B4-BE49-F238E27FC236}">
                <a16:creationId xmlns:a16="http://schemas.microsoft.com/office/drawing/2014/main" id="{0074247D-8E21-1ED7-2786-558A2EBF421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92" name="Straight Arrow Connector 11">
            <a:extLst>
              <a:ext uri="{FF2B5EF4-FFF2-40B4-BE49-F238E27FC236}">
                <a16:creationId xmlns:a16="http://schemas.microsoft.com/office/drawing/2014/main" id="{7CFD3F38-3E13-A26B-3698-6129D04B3D7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093" name="TextBox 18">
            <a:extLst>
              <a:ext uri="{FF2B5EF4-FFF2-40B4-BE49-F238E27FC236}">
                <a16:creationId xmlns:a16="http://schemas.microsoft.com/office/drawing/2014/main" id="{90713303-7A24-3527-F68B-FD74F8A94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725" y="3867150"/>
            <a:ext cx="1108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Value v ok?</a:t>
            </a:r>
          </a:p>
        </p:txBody>
      </p:sp>
      <p:cxnSp>
        <p:nvCxnSpPr>
          <p:cNvPr id="46094" name="Straight Arrow Connector 12">
            <a:extLst>
              <a:ext uri="{FF2B5EF4-FFF2-40B4-BE49-F238E27FC236}">
                <a16:creationId xmlns:a16="http://schemas.microsoft.com/office/drawing/2014/main" id="{CF76CEB3-F7A2-A07E-2CE0-26A53D77FC9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95" name="Straight Arrow Connector 15">
            <a:extLst>
              <a:ext uri="{FF2B5EF4-FFF2-40B4-BE49-F238E27FC236}">
                <a16:creationId xmlns:a16="http://schemas.microsoft.com/office/drawing/2014/main" id="{F8BCD5C4-84E3-9AC5-1B9D-697FECC69F6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096" name="TextBox 19">
            <a:extLst>
              <a:ext uri="{FF2B5EF4-FFF2-40B4-BE49-F238E27FC236}">
                <a16:creationId xmlns:a16="http://schemas.microsoft.com/office/drawing/2014/main" id="{9635FCAF-5D09-CBE5-7001-C0631421F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46097" name="Straight Arrow Connector 11">
            <a:extLst>
              <a:ext uri="{FF2B5EF4-FFF2-40B4-BE49-F238E27FC236}">
                <a16:creationId xmlns:a16="http://schemas.microsoft.com/office/drawing/2014/main" id="{5645D3AA-AD60-CAA4-CAB8-DA2B7C78BBB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98" name="Straight Arrow Connector 11">
            <a:extLst>
              <a:ext uri="{FF2B5EF4-FFF2-40B4-BE49-F238E27FC236}">
                <a16:creationId xmlns:a16="http://schemas.microsoft.com/office/drawing/2014/main" id="{EEB9965B-C86C-1A0A-D9DC-AC500622819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099" name="TextBox 18">
            <a:extLst>
              <a:ext uri="{FF2B5EF4-FFF2-40B4-BE49-F238E27FC236}">
                <a16:creationId xmlns:a16="http://schemas.microsoft.com/office/drawing/2014/main" id="{20A49474-55B8-14EC-9929-72CC692D8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2550" y="3867150"/>
            <a:ext cx="323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v!</a:t>
            </a:r>
          </a:p>
        </p:txBody>
      </p:sp>
      <p:sp>
        <p:nvSpPr>
          <p:cNvPr id="46100" name="Rectangle 2">
            <a:extLst>
              <a:ext uri="{FF2B5EF4-FFF2-40B4-BE49-F238E27FC236}">
                <a16:creationId xmlns:a16="http://schemas.microsoft.com/office/drawing/2014/main" id="{59275FBC-4823-BBFD-4662-78FA89DFF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943350"/>
            <a:ext cx="228600" cy="1143000"/>
          </a:xfrm>
          <a:prstGeom prst="rect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3" name="Rectangle 1026">
            <a:extLst>
              <a:ext uri="{FF2B5EF4-FFF2-40B4-BE49-F238E27FC236}">
                <a16:creationId xmlns:a16="http://schemas.microsoft.com/office/drawing/2014/main" id="{D33B560D-3165-621E-E3BE-C3541BFC31A6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7810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What could go Wrong?</a:t>
            </a:r>
          </a:p>
        </p:txBody>
      </p:sp>
      <p:sp>
        <p:nvSpPr>
          <p:cNvPr id="46102" name="Slide Number Placeholder 1">
            <a:extLst>
              <a:ext uri="{FF2B5EF4-FFF2-40B4-BE49-F238E27FC236}">
                <a16:creationId xmlns:a16="http://schemas.microsoft.com/office/drawing/2014/main" id="{7FFC78D8-443E-AC85-0A65-9B0E33DC3B46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82930DEE-0C97-9C45-BCC7-9ED441991ECC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15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Content Placeholder 2">
            <a:extLst>
              <a:ext uri="{FF2B5EF4-FFF2-40B4-BE49-F238E27FC236}">
                <a16:creationId xmlns:a16="http://schemas.microsoft.com/office/drawing/2014/main" id="{3A3B1E83-0B91-361E-14B9-590C38B01902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81000" y="1390650"/>
            <a:ext cx="8382000" cy="2476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en-US" altLang="en-US" sz="3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 lot more! </a:t>
            </a:r>
          </a:p>
          <a:p>
            <a:pPr>
              <a:lnSpc>
                <a:spcPct val="90000"/>
              </a:lnSpc>
            </a:pPr>
            <a:endParaRPr lang="en-US" altLang="en-US" sz="30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3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This is a highly simplified view of Paxos. </a:t>
            </a:r>
          </a:p>
          <a:p>
            <a:pPr>
              <a:lnSpc>
                <a:spcPct val="90000"/>
              </a:lnSpc>
            </a:pPr>
            <a:r>
              <a:rPr lang="en-US" altLang="en-US" sz="3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See Lamport</a:t>
            </a:r>
            <a:r>
              <a:rPr lang="ja-JP" altLang="en-US" sz="3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’</a:t>
            </a:r>
            <a:r>
              <a:rPr lang="en-US" altLang="ja-JP" sz="3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s original paper: </a:t>
            </a:r>
            <a:r>
              <a:rPr lang="en-US" altLang="ja-JP" sz="2000">
                <a:latin typeface="Times New Roman" panose="02020603050405020304" pitchFamily="18" charset="0"/>
                <a:ea typeface="ＭＳ Ｐゴシック" panose="020B0600070205080204" pitchFamily="34" charset="-128"/>
                <a:hlinkClick r:id="rId3"/>
              </a:rPr>
              <a:t>http://research.microsoft.com/en-us/um/people/lamport/pubs/paxos-simple.pdf</a:t>
            </a:r>
            <a:r>
              <a:rPr lang="en-US" altLang="ja-JP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endParaRPr lang="en-US" altLang="en-US" sz="20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cxnSp>
        <p:nvCxnSpPr>
          <p:cNvPr id="48130" name="Straight Arrow Connector 4">
            <a:extLst>
              <a:ext uri="{FF2B5EF4-FFF2-40B4-BE49-F238E27FC236}">
                <a16:creationId xmlns:a16="http://schemas.microsoft.com/office/drawing/2014/main" id="{FCF75E4A-FE3C-7B1E-E929-1C3476E80D7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1148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31" name="Straight Arrow Connector 5">
            <a:extLst>
              <a:ext uri="{FF2B5EF4-FFF2-40B4-BE49-F238E27FC236}">
                <a16:creationId xmlns:a16="http://schemas.microsoft.com/office/drawing/2014/main" id="{792740C5-349C-0936-3330-7CC4BADC126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4577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32" name="Straight Arrow Connector 6">
            <a:extLst>
              <a:ext uri="{FF2B5EF4-FFF2-40B4-BE49-F238E27FC236}">
                <a16:creationId xmlns:a16="http://schemas.microsoft.com/office/drawing/2014/main" id="{A15E275D-B421-AA36-7D04-14722B55C61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8006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33" name="Straight Arrow Connector 9">
            <a:extLst>
              <a:ext uri="{FF2B5EF4-FFF2-40B4-BE49-F238E27FC236}">
                <a16:creationId xmlns:a16="http://schemas.microsoft.com/office/drawing/2014/main" id="{92CFB8C4-4B9C-FDAF-E9C1-7230DB6594B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34" name="Straight Arrow Connector 11">
            <a:extLst>
              <a:ext uri="{FF2B5EF4-FFF2-40B4-BE49-F238E27FC236}">
                <a16:creationId xmlns:a16="http://schemas.microsoft.com/office/drawing/2014/main" id="{B3A6D3CF-37D3-CB83-426F-BA4EF2B976F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35" name="Straight Arrow Connector 12">
            <a:extLst>
              <a:ext uri="{FF2B5EF4-FFF2-40B4-BE49-F238E27FC236}">
                <a16:creationId xmlns:a16="http://schemas.microsoft.com/office/drawing/2014/main" id="{2E404946-C32F-1E86-DB93-666310D3ABC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36" name="Straight Arrow Connector 15">
            <a:extLst>
              <a:ext uri="{FF2B5EF4-FFF2-40B4-BE49-F238E27FC236}">
                <a16:creationId xmlns:a16="http://schemas.microsoft.com/office/drawing/2014/main" id="{A3A26C1C-06D7-8085-D214-E3CAE220416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137" name="TextBox 18">
            <a:extLst>
              <a:ext uri="{FF2B5EF4-FFF2-40B4-BE49-F238E27FC236}">
                <a16:creationId xmlns:a16="http://schemas.microsoft.com/office/drawing/2014/main" id="{DE126CDE-BEC5-2365-35AD-4285FC191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4171950"/>
            <a:ext cx="1508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Please elect me!</a:t>
            </a:r>
          </a:p>
        </p:txBody>
      </p:sp>
      <p:sp>
        <p:nvSpPr>
          <p:cNvPr id="48138" name="TextBox 19">
            <a:extLst>
              <a:ext uri="{FF2B5EF4-FFF2-40B4-BE49-F238E27FC236}">
                <a16:creationId xmlns:a16="http://schemas.microsoft.com/office/drawing/2014/main" id="{09656639-EEB0-9F65-2A66-7E13FEF06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48139" name="Straight Arrow Connector 11">
            <a:extLst>
              <a:ext uri="{FF2B5EF4-FFF2-40B4-BE49-F238E27FC236}">
                <a16:creationId xmlns:a16="http://schemas.microsoft.com/office/drawing/2014/main" id="{6404D664-8F43-45AA-2738-B7EE46A86AF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40" name="Straight Arrow Connector 11">
            <a:extLst>
              <a:ext uri="{FF2B5EF4-FFF2-40B4-BE49-F238E27FC236}">
                <a16:creationId xmlns:a16="http://schemas.microsoft.com/office/drawing/2014/main" id="{AC1DF7D3-A5C4-ED7F-CC0B-99EFE2EC839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141" name="TextBox 18">
            <a:extLst>
              <a:ext uri="{FF2B5EF4-FFF2-40B4-BE49-F238E27FC236}">
                <a16:creationId xmlns:a16="http://schemas.microsoft.com/office/drawing/2014/main" id="{C6F57F5D-1EE5-B42F-B5D3-AB2193EBC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725" y="3867150"/>
            <a:ext cx="1108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Value v ok?</a:t>
            </a:r>
          </a:p>
        </p:txBody>
      </p:sp>
      <p:cxnSp>
        <p:nvCxnSpPr>
          <p:cNvPr id="48142" name="Straight Arrow Connector 12">
            <a:extLst>
              <a:ext uri="{FF2B5EF4-FFF2-40B4-BE49-F238E27FC236}">
                <a16:creationId xmlns:a16="http://schemas.microsoft.com/office/drawing/2014/main" id="{5848C6D4-5430-4FBA-7FBE-7062A48220B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43" name="Straight Arrow Connector 15">
            <a:extLst>
              <a:ext uri="{FF2B5EF4-FFF2-40B4-BE49-F238E27FC236}">
                <a16:creationId xmlns:a16="http://schemas.microsoft.com/office/drawing/2014/main" id="{3A1AC3A8-568C-BFE1-384F-2958D15D482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144" name="TextBox 19">
            <a:extLst>
              <a:ext uri="{FF2B5EF4-FFF2-40B4-BE49-F238E27FC236}">
                <a16:creationId xmlns:a16="http://schemas.microsoft.com/office/drawing/2014/main" id="{4EB7B338-72B4-A7D8-ADF5-4C2FDC189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48145" name="Straight Arrow Connector 11">
            <a:extLst>
              <a:ext uri="{FF2B5EF4-FFF2-40B4-BE49-F238E27FC236}">
                <a16:creationId xmlns:a16="http://schemas.microsoft.com/office/drawing/2014/main" id="{8F529437-0201-9050-656B-C68D6C6A744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46" name="Straight Arrow Connector 11">
            <a:extLst>
              <a:ext uri="{FF2B5EF4-FFF2-40B4-BE49-F238E27FC236}">
                <a16:creationId xmlns:a16="http://schemas.microsoft.com/office/drawing/2014/main" id="{9C761EC1-114D-37B9-94E3-23F854AF501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147" name="TextBox 18">
            <a:extLst>
              <a:ext uri="{FF2B5EF4-FFF2-40B4-BE49-F238E27FC236}">
                <a16:creationId xmlns:a16="http://schemas.microsoft.com/office/drawing/2014/main" id="{256766C6-C30F-FADA-4DB5-52F1A98D7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2550" y="3867150"/>
            <a:ext cx="323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v!</a:t>
            </a:r>
          </a:p>
        </p:txBody>
      </p:sp>
      <p:sp>
        <p:nvSpPr>
          <p:cNvPr id="48148" name="Rectangle 2">
            <a:extLst>
              <a:ext uri="{FF2B5EF4-FFF2-40B4-BE49-F238E27FC236}">
                <a16:creationId xmlns:a16="http://schemas.microsoft.com/office/drawing/2014/main" id="{0500FD63-9CF0-1F45-FC70-D98C5DB8A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943350"/>
            <a:ext cx="228600" cy="1143000"/>
          </a:xfrm>
          <a:prstGeom prst="rect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3" name="Rectangle 1026">
            <a:extLst>
              <a:ext uri="{FF2B5EF4-FFF2-40B4-BE49-F238E27FC236}">
                <a16:creationId xmlns:a16="http://schemas.microsoft.com/office/drawing/2014/main" id="{65DC6052-5B3F-3FDC-81C1-2CA9A0FE13A8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7810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What could go Wrong?</a:t>
            </a:r>
          </a:p>
        </p:txBody>
      </p:sp>
      <p:sp>
        <p:nvSpPr>
          <p:cNvPr id="48150" name="Slide Number Placeholder 1">
            <a:extLst>
              <a:ext uri="{FF2B5EF4-FFF2-40B4-BE49-F238E27FC236}">
                <a16:creationId xmlns:a16="http://schemas.microsoft.com/office/drawing/2014/main" id="{9AACE3DF-2898-C002-880E-A360A2074EAA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7D8723BC-DAA6-7446-9A34-B6FC443DF154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16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>
            <a:extLst>
              <a:ext uri="{FF2B5EF4-FFF2-40B4-BE49-F238E27FC236}">
                <a16:creationId xmlns:a16="http://schemas.microsoft.com/office/drawing/2014/main" id="{CCA5B222-AF9F-5CD5-9EF6-12AE8FFB50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19100" y="1260475"/>
            <a:ext cx="8077200" cy="3867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20675" indent="-320675">
              <a:buFont typeface="Calibri" panose="020F0502020204030204" pitchFamily="34" charset="0"/>
              <a:buAutoNum type="arabicPeriod"/>
            </a:pPr>
            <a:r>
              <a:rPr lang="en-US" altLang="en-US" sz="2000" dirty="0">
                <a:ea typeface="ＭＳ Ｐゴシック" panose="020B0600070205080204" pitchFamily="34" charset="-128"/>
              </a:rPr>
              <a:t>Why does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Paxos</a:t>
            </a:r>
            <a:r>
              <a:rPr lang="en-US" altLang="en-US" sz="2000" dirty="0">
                <a:ea typeface="ＭＳ Ｐゴシック" panose="020B0600070205080204" pitchFamily="34" charset="-128"/>
              </a:rPr>
              <a:t> provide safety?</a:t>
            </a:r>
          </a:p>
          <a:p>
            <a:pPr marL="320675" indent="-320675">
              <a:buFont typeface="Calibri" panose="020F0502020204030204" pitchFamily="34" charset="0"/>
              <a:buAutoNum type="arabicPeriod"/>
            </a:pPr>
            <a:r>
              <a:rPr lang="en-US" altLang="en-US" sz="2000" dirty="0">
                <a:ea typeface="ＭＳ Ｐゴシック" panose="020B0600070205080204" pitchFamily="34" charset="-128"/>
              </a:rPr>
              <a:t>Why does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Paxos</a:t>
            </a:r>
            <a:r>
              <a:rPr lang="en-US" altLang="en-US" sz="2000" dirty="0">
                <a:ea typeface="ＭＳ Ｐゴシック" panose="020B0600070205080204" pitchFamily="34" charset="-128"/>
              </a:rPr>
              <a:t> not provide liveness?</a:t>
            </a:r>
          </a:p>
          <a:p>
            <a:pPr marL="320675" indent="-320675">
              <a:buFont typeface="Calibri" panose="020F0502020204030204" pitchFamily="34" charset="0"/>
              <a:buAutoNum type="arabicPeriod"/>
            </a:pPr>
            <a:r>
              <a:rPr lang="en-US" altLang="en-US" sz="2000" dirty="0">
                <a:ea typeface="ＭＳ Ｐゴシック" panose="020B0600070205080204" pitchFamily="34" charset="-128"/>
              </a:rPr>
              <a:t>Someone implements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Paxos</a:t>
            </a:r>
            <a:r>
              <a:rPr lang="en-US" altLang="en-US" sz="2000" dirty="0">
                <a:ea typeface="ＭＳ Ｐゴシック" panose="020B0600070205080204" pitchFamily="34" charset="-128"/>
              </a:rPr>
              <a:t> but it has a bug – everywhere there was a quorum (&gt;N/2), the new implementation only requires &gt; N/3 processes. Is this new algorithm safe?</a:t>
            </a:r>
          </a:p>
          <a:p>
            <a:pPr marL="320675" indent="-320675">
              <a:buFont typeface="Calibri" panose="020F0502020204030204" pitchFamily="34" charset="0"/>
              <a:buAutoNum type="arabicPeriod"/>
            </a:pPr>
            <a:r>
              <a:rPr lang="en-US" altLang="en-US" sz="2000" dirty="0" err="1">
                <a:ea typeface="ＭＳ Ｐゴシック" panose="020B0600070205080204" pitchFamily="34" charset="-128"/>
              </a:rPr>
              <a:t>Paxos</a:t>
            </a:r>
            <a:r>
              <a:rPr lang="en-US" altLang="en-US" sz="2000" dirty="0">
                <a:ea typeface="ＭＳ Ｐゴシック" panose="020B0600070205080204" pitchFamily="34" charset="-128"/>
              </a:rPr>
              <a:t> appears to be structured in “rounds”, which appears to indicate that it is intended for synchronous systems. Why does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Paxos</a:t>
            </a:r>
            <a:r>
              <a:rPr lang="en-US" altLang="en-US" sz="2000" dirty="0">
                <a:ea typeface="ＭＳ Ｐゴシック" panose="020B0600070205080204" pitchFamily="34" charset="-128"/>
              </a:rPr>
              <a:t> still work in an asynchronous system?</a:t>
            </a:r>
          </a:p>
          <a:p>
            <a:pPr marL="320675" indent="-320675">
              <a:buFont typeface="Calibri" panose="020F0502020204030204" pitchFamily="34" charset="0"/>
              <a:buAutoNum type="arabicPeriod"/>
            </a:pPr>
            <a:r>
              <a:rPr lang="en-US" altLang="en-US" sz="2000" dirty="0">
                <a:ea typeface="ＭＳ Ｐゴシック" panose="020B0600070205080204" pitchFamily="34" charset="-128"/>
              </a:rPr>
              <a:t>Assuming no failures, what is the point of no return in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Paxos</a:t>
            </a:r>
            <a:r>
              <a:rPr lang="en-US" altLang="en-US" sz="2000" dirty="0">
                <a:ea typeface="ＭＳ Ｐゴシック" panose="020B0600070205080204" pitchFamily="34" charset="-128"/>
              </a:rPr>
              <a:t>?</a:t>
            </a:r>
          </a:p>
          <a:p>
            <a:pPr marL="320675" indent="-320675">
              <a:buFont typeface="Calibri" panose="020F0502020204030204" pitchFamily="34" charset="0"/>
              <a:buAutoNum type="arabicPeriod"/>
            </a:pPr>
            <a:r>
              <a:rPr lang="en-US" altLang="en-US" sz="2000" dirty="0">
                <a:ea typeface="ＭＳ Ｐゴシック" panose="020B0600070205080204" pitchFamily="34" charset="-128"/>
              </a:rPr>
              <a:t>What could go wrong in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Paxos</a:t>
            </a:r>
            <a:r>
              <a:rPr lang="en-US" altLang="en-US" sz="2000" dirty="0">
                <a:ea typeface="ＭＳ Ｐゴシック" panose="020B0600070205080204" pitchFamily="34" charset="-128"/>
              </a:rPr>
              <a:t>?</a:t>
            </a:r>
          </a:p>
          <a:p>
            <a:pPr marL="320675" indent="-320675">
              <a:buFont typeface="Calibri" panose="020F0502020204030204" pitchFamily="34" charset="0"/>
              <a:buAutoNum type="arabicPeriod"/>
            </a:pPr>
            <a:endParaRPr lang="en-US" altLang="en-US" sz="2000" dirty="0">
              <a:ea typeface="ＭＳ Ｐゴシック" panose="020B0600070205080204" pitchFamily="34" charset="-128"/>
            </a:endParaRPr>
          </a:p>
        </p:txBody>
      </p:sp>
      <p:sp>
        <p:nvSpPr>
          <p:cNvPr id="4" name="Rectangle 1026">
            <a:extLst>
              <a:ext uri="{FF2B5EF4-FFF2-40B4-BE49-F238E27FC236}">
                <a16:creationId xmlns:a16="http://schemas.microsoft.com/office/drawing/2014/main" id="{5A32B277-4A26-483E-59B2-7E3FF8D1344C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8572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sz="2400" dirty="0">
                <a:solidFill>
                  <a:schemeClr val="bg1"/>
                </a:solidFill>
              </a:rPr>
              <a:t>Optional Exercises/Questions to Test your Own Knowledge</a:t>
            </a:r>
            <a:endParaRPr lang="en-US" altLang="en-US" sz="2400" kern="0" dirty="0">
              <a:solidFill>
                <a:schemeClr val="bg1"/>
              </a:solidFill>
              <a:latin typeface="Whitney-BlackSC" pitchFamily="50" charset="0"/>
              <a:ea typeface="ＭＳ Ｐゴシック" pitchFamily="34" charset="-128"/>
            </a:endParaRPr>
          </a:p>
        </p:txBody>
      </p:sp>
      <p:sp>
        <p:nvSpPr>
          <p:cNvPr id="17411" name="Slide Number Placeholder 1">
            <a:extLst>
              <a:ext uri="{FF2B5EF4-FFF2-40B4-BE49-F238E27FC236}">
                <a16:creationId xmlns:a16="http://schemas.microsoft.com/office/drawing/2014/main" id="{B379B2CA-2957-C10C-AEA0-F7AAE4AF6706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1CC36A71-A8E6-E842-A6E0-6AA3A5D34E87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17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1551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Content Placeholder 2">
            <a:extLst>
              <a:ext uri="{FF2B5EF4-FFF2-40B4-BE49-F238E27FC236}">
                <a16:creationId xmlns:a16="http://schemas.microsoft.com/office/drawing/2014/main" id="{96CFFFAE-9972-806C-741A-C9A662005F5E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04800" y="1428750"/>
            <a:ext cx="5867400" cy="3581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r>
              <a:rPr lang="en-US" altLang="en-US" sz="16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Paxos</a:t>
            </a:r>
            <a:r>
              <a:rPr lang="en-US" altLang="en-US" sz="16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protocol: widely used implementation of a safe, eventually-live consensus protocol for asynchronous systems</a:t>
            </a:r>
          </a:p>
          <a:p>
            <a:pPr lvl="1">
              <a:lnSpc>
                <a:spcPct val="120000"/>
              </a:lnSpc>
            </a:pPr>
            <a:r>
              <a:rPr lang="en-US" altLang="en-US" sz="1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Paxos</a:t>
            </a:r>
            <a:r>
              <a:rPr lang="en-US" altLang="en-US" sz="1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(or variants) used in Apache Zookeeper, Google’s Chubby system, Active Disk </a:t>
            </a:r>
            <a:r>
              <a:rPr lang="en-US" altLang="en-US" sz="1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Paxos</a:t>
            </a:r>
            <a:r>
              <a:rPr lang="en-US" altLang="en-US" sz="1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, and many other cloud computing systems</a:t>
            </a:r>
          </a:p>
        </p:txBody>
      </p:sp>
      <p:sp>
        <p:nvSpPr>
          <p:cNvPr id="4" name="Rectangle 1026">
            <a:extLst>
              <a:ext uri="{FF2B5EF4-FFF2-40B4-BE49-F238E27FC236}">
                <a16:creationId xmlns:a16="http://schemas.microsoft.com/office/drawing/2014/main" id="{9CC83E00-2587-DFDF-6DD8-E9432DD4E821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7810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Summary</a:t>
            </a:r>
          </a:p>
        </p:txBody>
      </p:sp>
      <p:sp>
        <p:nvSpPr>
          <p:cNvPr id="50179" name="Slide Number Placeholder 1">
            <a:extLst>
              <a:ext uri="{FF2B5EF4-FFF2-40B4-BE49-F238E27FC236}">
                <a16:creationId xmlns:a16="http://schemas.microsoft.com/office/drawing/2014/main" id="{E95408E2-240D-8F29-F75D-CB5576EF62E6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E181B104-E828-F04C-BCEE-19EAA100F9DB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18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2803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Title 1">
            <a:extLst>
              <a:ext uri="{FF2B5EF4-FFF2-40B4-BE49-F238E27FC236}">
                <a16:creationId xmlns:a16="http://schemas.microsoft.com/office/drawing/2014/main" id="{EFAFD385-6595-ACF2-9693-790C8D8CF1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09550"/>
            <a:ext cx="77724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 BlackSC" pitchFamily="50" charset="0"/>
                <a:ea typeface="ＭＳ Ｐゴシック" panose="020B0600070205080204" pitchFamily="34" charset="-128"/>
              </a:rPr>
              <a:t>Announcements</a:t>
            </a:r>
          </a:p>
        </p:txBody>
      </p:sp>
      <p:sp>
        <p:nvSpPr>
          <p:cNvPr id="121858" name="Content Placeholder 2">
            <a:extLst>
              <a:ext uri="{FF2B5EF4-FFF2-40B4-BE49-F238E27FC236}">
                <a16:creationId xmlns:a16="http://schemas.microsoft.com/office/drawing/2014/main" id="{C0673B0B-7AEC-6637-3D8D-C139451FF9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81150"/>
            <a:ext cx="7924800" cy="30861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2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HW3, MP3 Released. Start now!</a:t>
            </a:r>
          </a:p>
          <a:p>
            <a:pPr>
              <a:lnSpc>
                <a:spcPct val="110000"/>
              </a:lnSpc>
            </a:pPr>
            <a:r>
              <a:rPr lang="en-US" altLang="en-US" sz="2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Midterm Solutions – released</a:t>
            </a:r>
          </a:p>
          <a:p>
            <a:pPr>
              <a:lnSpc>
                <a:spcPct val="110000"/>
              </a:lnSpc>
            </a:pPr>
            <a:r>
              <a:rPr lang="en-US" altLang="en-US" sz="2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Midterm Grading – handed back now</a:t>
            </a:r>
          </a:p>
          <a:p>
            <a:pPr>
              <a:lnSpc>
                <a:spcPct val="110000"/>
              </a:lnSpc>
            </a:pPr>
            <a:endParaRPr lang="en-US" altLang="en-US" sz="280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21859" name="Slide Number Placeholder 1">
            <a:extLst>
              <a:ext uri="{FF2B5EF4-FFF2-40B4-BE49-F238E27FC236}">
                <a16:creationId xmlns:a16="http://schemas.microsoft.com/office/drawing/2014/main" id="{A628A1B6-B023-79DA-71DC-33D48B169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8B6C773-7287-5341-ACB3-57C738CA546E}" type="slidenum">
              <a:rPr lang="en-US" altLang="en-US" smtClean="0"/>
              <a:pPr>
                <a:defRPr/>
              </a:pPr>
              <a:t>19</a:t>
            </a:fld>
            <a:endParaRPr lang="en-US" altLang="en-US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>
            <a:extLst>
              <a:ext uri="{FF2B5EF4-FFF2-40B4-BE49-F238E27FC236}">
                <a16:creationId xmlns:a16="http://schemas.microsoft.com/office/drawing/2014/main" id="{F237048F-A99D-CF27-F017-BF6BB215C8D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200150"/>
            <a:ext cx="5943600" cy="3867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lnSpc>
                <a:spcPct val="120000"/>
              </a:lnSpc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Formal problem statement</a:t>
            </a:r>
          </a:p>
          <a:p>
            <a:pPr marL="0" indent="0" eaLnBrk="1" hangingPunct="1">
              <a:lnSpc>
                <a:spcPct val="120000"/>
              </a:lnSpc>
            </a:pP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N processes</a:t>
            </a:r>
          </a:p>
          <a:p>
            <a:pPr marL="0" indent="0" eaLnBrk="1" hangingPunct="1">
              <a:lnSpc>
                <a:spcPct val="120000"/>
              </a:lnSpc>
            </a:pP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Each process p has </a:t>
            </a:r>
          </a:p>
          <a:p>
            <a:pPr marL="457200" lvl="1" indent="0" eaLnBrk="1" hangingPunct="1">
              <a:lnSpc>
                <a:spcPct val="120000"/>
              </a:lnSpc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input variable xp : initially either 0 or 1</a:t>
            </a:r>
          </a:p>
          <a:p>
            <a:pPr marL="457200" lvl="1" indent="0" eaLnBrk="1" hangingPunct="1">
              <a:lnSpc>
                <a:spcPct val="120000"/>
              </a:lnSpc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output variable yp : initially b (can be changed only once)</a:t>
            </a:r>
          </a:p>
          <a:p>
            <a:pPr marL="0" indent="0" eaLnBrk="1" hangingPunct="1">
              <a:lnSpc>
                <a:spcPct val="120000"/>
              </a:lnSpc>
            </a:pPr>
            <a:r>
              <a:rPr lang="en-US" altLang="en-US" sz="200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Consensus problem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: design a protocol so that at the end, either:</a:t>
            </a:r>
          </a:p>
          <a:p>
            <a:pPr marL="457200" lvl="1" indent="0" eaLnBrk="1" hangingPunct="1">
              <a:lnSpc>
                <a:spcPct val="120000"/>
              </a:lnSpc>
              <a:buFontTx/>
              <a:buAutoNum type="arabicPeriod"/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All processes set their output variables to 0 (all-0’s)</a:t>
            </a:r>
          </a:p>
          <a:p>
            <a:pPr marL="457200" lvl="1" indent="0" eaLnBrk="1" hangingPunct="1">
              <a:lnSpc>
                <a:spcPct val="120000"/>
              </a:lnSpc>
              <a:buFontTx/>
              <a:buAutoNum type="arabicPeriod"/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Or All processes set their output variables to 1 (all-1’s)</a:t>
            </a:r>
          </a:p>
          <a:p>
            <a:pPr marL="457200" lvl="1" indent="0" eaLnBrk="1" hangingPunct="1">
              <a:lnSpc>
                <a:spcPct val="120000"/>
              </a:lnSpc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</a:t>
            </a:r>
            <a:endParaRPr lang="en-US" altLang="en-US" sz="16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" name="Rectangle 1026">
            <a:extLst>
              <a:ext uri="{FF2B5EF4-FFF2-40B4-BE49-F238E27FC236}">
                <a16:creationId xmlns:a16="http://schemas.microsoft.com/office/drawing/2014/main" id="{56B829AA-CD90-CCA6-3FCC-96AEE3B02583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8572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What is Consensus?</a:t>
            </a:r>
          </a:p>
        </p:txBody>
      </p:sp>
      <p:sp>
        <p:nvSpPr>
          <p:cNvPr id="19459" name="Slide Number Placeholder 1">
            <a:extLst>
              <a:ext uri="{FF2B5EF4-FFF2-40B4-BE49-F238E27FC236}">
                <a16:creationId xmlns:a16="http://schemas.microsoft.com/office/drawing/2014/main" id="{013F12CD-E35C-A02B-AE9B-5500040F75AF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B04FF4D8-06A5-2340-B4D0-64A9E0E862B9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Title 1">
            <a:extLst>
              <a:ext uri="{FF2B5EF4-FFF2-40B4-BE49-F238E27FC236}">
                <a16:creationId xmlns:a16="http://schemas.microsoft.com/office/drawing/2014/main" id="{1CB810AA-C2DD-15CF-E0C8-079E31F58D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09550"/>
            <a:ext cx="77724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 BlackSC" pitchFamily="50" charset="0"/>
                <a:ea typeface="ＭＳ Ｐゴシック" panose="020B0600070205080204" pitchFamily="34" charset="-128"/>
              </a:rPr>
              <a:t>Collect your Midterms</a:t>
            </a:r>
          </a:p>
        </p:txBody>
      </p:sp>
      <p:sp>
        <p:nvSpPr>
          <p:cNvPr id="123906" name="Content Placeholder 2">
            <a:extLst>
              <a:ext uri="{FF2B5EF4-FFF2-40B4-BE49-F238E27FC236}">
                <a16:creationId xmlns:a16="http://schemas.microsoft.com/office/drawing/2014/main" id="{55F1CC5A-D860-6AE0-C9D1-D633947968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276350"/>
            <a:ext cx="8839200" cy="14478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24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After collecting, please leave immediately (make way for others). </a:t>
            </a:r>
            <a:r>
              <a:rPr lang="en-US" altLang="en-US" sz="2400" dirty="0">
                <a:ea typeface="ＭＳ Ｐゴシック" panose="020B0600070205080204" pitchFamily="34" charset="-128"/>
              </a:rPr>
              <a:t>Regrades and questions can be asked in TA Office Hours.</a:t>
            </a:r>
          </a:p>
          <a:p>
            <a:pPr>
              <a:lnSpc>
                <a:spcPct val="11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Midterms: 5 piles, by </a:t>
            </a:r>
            <a:r>
              <a:rPr lang="en-US" altLang="en-US" sz="24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last name</a:t>
            </a:r>
          </a:p>
        </p:txBody>
      </p:sp>
      <p:sp>
        <p:nvSpPr>
          <p:cNvPr id="123907" name="Slide Number Placeholder 1">
            <a:extLst>
              <a:ext uri="{FF2B5EF4-FFF2-40B4-BE49-F238E27FC236}">
                <a16:creationId xmlns:a16="http://schemas.microsoft.com/office/drawing/2014/main" id="{A22A8444-1518-20E7-F2A0-987BD4E21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8B6C773-7287-5341-ACB3-57C738CA546E}" type="slidenum">
              <a:rPr lang="en-US" altLang="en-US" smtClean="0"/>
              <a:pPr>
                <a:defRPr/>
              </a:pPr>
              <a:t>20</a:t>
            </a:fld>
            <a:endParaRPr lang="en-US" altLang="en-US" sz="140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6A57E8E-B42D-C6CE-6AE9-4F5051956B1A}"/>
              </a:ext>
            </a:extLst>
          </p:cNvPr>
          <p:cNvSpPr txBox="1">
            <a:spLocks/>
          </p:cNvSpPr>
          <p:nvPr/>
        </p:nvSpPr>
        <p:spPr>
          <a:xfrm>
            <a:off x="457200" y="2495550"/>
            <a:ext cx="4038600" cy="2441971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2400" kern="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In front of room: </a:t>
            </a:r>
          </a:p>
          <a:p>
            <a:pPr lvl="1">
              <a:lnSpc>
                <a:spcPct val="110000"/>
              </a:lnSpc>
            </a:pPr>
            <a:r>
              <a:rPr lang="en-US" altLang="en-US" sz="2000" kern="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last names [A-G] (your right, facing screens)</a:t>
            </a:r>
          </a:p>
          <a:p>
            <a:pPr lvl="1">
              <a:lnSpc>
                <a:spcPct val="110000"/>
              </a:lnSpc>
            </a:pPr>
            <a:r>
              <a:rPr lang="en-US" altLang="en-US" sz="2000" kern="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[L-O] (your middle, facing screens)</a:t>
            </a:r>
          </a:p>
          <a:p>
            <a:pPr lvl="1">
              <a:lnSpc>
                <a:spcPct val="110000"/>
              </a:lnSpc>
            </a:pPr>
            <a:r>
              <a:rPr lang="en-US" altLang="en-US" sz="2000" kern="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[H-K] (your left, facing screens)</a:t>
            </a:r>
          </a:p>
          <a:p>
            <a:endParaRPr lang="en-US" sz="2800" kern="0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F8FF6CF8-621A-C752-A1F1-22FD3D4B07D8}"/>
              </a:ext>
            </a:extLst>
          </p:cNvPr>
          <p:cNvSpPr txBox="1">
            <a:spLocks/>
          </p:cNvSpPr>
          <p:nvPr/>
        </p:nvSpPr>
        <p:spPr>
          <a:xfrm>
            <a:off x="4550797" y="2495550"/>
            <a:ext cx="4038600" cy="22860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r>
              <a:rPr lang="en-US" altLang="en-US" sz="2400" kern="0" dirty="0">
                <a:solidFill>
                  <a:srgbClr val="7030A0"/>
                </a:solidFill>
                <a:ea typeface="ＭＳ Ｐゴシック" panose="020B0600070205080204" pitchFamily="34" charset="-128"/>
              </a:rPr>
              <a:t>Back of classroom: </a:t>
            </a:r>
          </a:p>
          <a:p>
            <a:pPr lvl="1"/>
            <a:r>
              <a:rPr lang="en-US" altLang="en-US" sz="2000" kern="0" dirty="0">
                <a:solidFill>
                  <a:srgbClr val="7030A0"/>
                </a:solidFill>
                <a:ea typeface="ＭＳ Ｐゴシック" panose="020B0600070205080204" pitchFamily="34" charset="-128"/>
              </a:rPr>
              <a:t>last names [P-T] (your left, facing screens)</a:t>
            </a:r>
          </a:p>
          <a:p>
            <a:pPr lvl="1"/>
            <a:r>
              <a:rPr lang="en-US" altLang="en-US" sz="2000" kern="0" dirty="0">
                <a:solidFill>
                  <a:srgbClr val="7030A0"/>
                </a:solidFill>
                <a:ea typeface="ＭＳ Ｐゴシック" panose="020B0600070205080204" pitchFamily="34" charset="-128"/>
              </a:rPr>
              <a:t>[U-Z] (your right, facing screens)</a:t>
            </a:r>
          </a:p>
          <a:p>
            <a:endParaRPr lang="en-US" sz="2800" kern="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Content Placeholder 2">
            <a:extLst>
              <a:ext uri="{FF2B5EF4-FFF2-40B4-BE49-F238E27FC236}">
                <a16:creationId xmlns:a16="http://schemas.microsoft.com/office/drawing/2014/main" id="{282D0B23-F733-1127-CBC0-3F6A5E062711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1352550"/>
            <a:ext cx="6172200" cy="3657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Every process contributes a value</a:t>
            </a:r>
          </a:p>
          <a:p>
            <a:r>
              <a:rPr lang="en-US" altLang="en-US" sz="2000" i="1">
                <a:solidFill>
                  <a:srgbClr val="CC66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Goal is to have all processes decide same (some) value</a:t>
            </a:r>
          </a:p>
          <a:p>
            <a:pPr lvl="1"/>
            <a:r>
              <a:rPr lang="en-US" altLang="en-US" sz="16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Decision once made can’t be changed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There might be other constraints 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Validity = if everyone proposes same value, then that’s what’s decided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Integrity = decided value must have been proposed by some process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Non-triviality = there is at least one initial system state that leads to each of the all-0’s or all-1’s outcomes</a:t>
            </a:r>
            <a:endParaRPr lang="en-US" altLang="en-US" sz="20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r>
              <a:rPr lang="en-US" altLang="en-US" sz="2000" i="1">
                <a:solidFill>
                  <a:srgbClr val="CC66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4" name="Rectangle 1026">
            <a:extLst>
              <a:ext uri="{FF2B5EF4-FFF2-40B4-BE49-F238E27FC236}">
                <a16:creationId xmlns:a16="http://schemas.microsoft.com/office/drawing/2014/main" id="{3C6A6E7C-8DBE-0DB5-B67C-BCF364E426FC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8572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What is Consensus? (2)</a:t>
            </a:r>
          </a:p>
        </p:txBody>
      </p:sp>
      <p:sp>
        <p:nvSpPr>
          <p:cNvPr id="21507" name="Slide Number Placeholder 1">
            <a:extLst>
              <a:ext uri="{FF2B5EF4-FFF2-40B4-BE49-F238E27FC236}">
                <a16:creationId xmlns:a16="http://schemas.microsoft.com/office/drawing/2014/main" id="{F1302267-325E-27E7-E643-B4F80168E3FB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328668AA-9EED-0941-8E5B-BA80F0886CB0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>
            <a:extLst>
              <a:ext uri="{FF2B5EF4-FFF2-40B4-BE49-F238E27FC236}">
                <a16:creationId xmlns:a16="http://schemas.microsoft.com/office/drawing/2014/main" id="{DE3862EC-881D-BEAB-9BAB-0D30C1AB62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352550"/>
            <a:ext cx="5410200" cy="35814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55000" lnSpcReduction="20000"/>
          </a:bodyPr>
          <a:lstStyle/>
          <a:p>
            <a:pPr marL="609600" indent="-609600" eaLnBrk="1" hangingPunct="1">
              <a:lnSpc>
                <a:spcPct val="120000"/>
              </a:lnSpc>
              <a:defRPr/>
            </a:pPr>
            <a:r>
              <a:rPr lang="en-US" altLang="en-US" sz="28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Many problems in distributed systems are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equivalent to </a:t>
            </a:r>
            <a:r>
              <a:rPr lang="en-US" alt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(or harder than)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consensus!</a:t>
            </a:r>
          </a:p>
          <a:p>
            <a:pPr marL="990600" lvl="1" indent="-533400" eaLnBrk="1" hangingPunct="1">
              <a:lnSpc>
                <a:spcPct val="120000"/>
              </a:lnSpc>
              <a:defRPr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Perfect Failure Detection</a:t>
            </a:r>
          </a:p>
          <a:p>
            <a:pPr marL="990600" lvl="1" indent="-533400" eaLnBrk="1" hangingPunct="1">
              <a:lnSpc>
                <a:spcPct val="120000"/>
              </a:lnSpc>
              <a:defRPr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Leader election (select exactly one leader, and every alive process knows about it)</a:t>
            </a:r>
          </a:p>
          <a:p>
            <a:pPr marL="990600" lvl="1" indent="-533400" eaLnBrk="1" hangingPunct="1">
              <a:lnSpc>
                <a:spcPct val="120000"/>
              </a:lnSpc>
              <a:defRPr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Agreement (harder than consensus)</a:t>
            </a:r>
          </a:p>
          <a:p>
            <a:pPr marL="609600" indent="-609600" eaLnBrk="1" hangingPunct="1">
              <a:lnSpc>
                <a:spcPct val="120000"/>
              </a:lnSpc>
              <a:defRPr/>
            </a:pPr>
            <a:endParaRPr lang="en-US" altLang="en-US" sz="2400" dirty="0">
              <a:latin typeface="Times New Roman" panose="02020603050405020304" pitchFamily="18" charset="0"/>
              <a:ea typeface="ＭＳ Ｐゴシック" pitchFamily="34" charset="-128"/>
              <a:cs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120000"/>
              </a:lnSpc>
              <a:defRPr/>
            </a:pPr>
            <a:r>
              <a:rPr lang="en-US" altLang="en-US" sz="28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So consensus is a very important problem, and solving it would be really useful!</a:t>
            </a:r>
          </a:p>
          <a:p>
            <a:pPr marL="609600" indent="-609600" eaLnBrk="1" hangingPunct="1">
              <a:lnSpc>
                <a:spcPct val="120000"/>
              </a:lnSpc>
              <a:defRPr/>
            </a:pPr>
            <a:endParaRPr lang="en-US" altLang="en-US" sz="2800" dirty="0">
              <a:latin typeface="Times New Roman" panose="02020603050405020304" pitchFamily="18" charset="0"/>
              <a:ea typeface="ＭＳ Ｐゴシック" pitchFamily="34" charset="-128"/>
              <a:cs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120000"/>
              </a:lnSpc>
              <a:defRPr/>
            </a:pPr>
            <a:r>
              <a:rPr lang="en-US" altLang="en-US" sz="28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Consensus is </a:t>
            </a:r>
          </a:p>
          <a:p>
            <a:pPr marL="1009650" lvl="1" indent="-609600" eaLnBrk="1" hangingPunct="1">
              <a:lnSpc>
                <a:spcPct val="120000"/>
              </a:lnSpc>
              <a:defRPr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Possible to solve in synchronous systems</a:t>
            </a:r>
          </a:p>
          <a:p>
            <a:pPr marL="1009650" lvl="1" indent="-609600" eaLnBrk="1" hangingPunct="1">
              <a:lnSpc>
                <a:spcPct val="120000"/>
              </a:lnSpc>
              <a:defRPr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Impossible to solve in asynchronous systems</a:t>
            </a:r>
          </a:p>
        </p:txBody>
      </p:sp>
      <p:sp>
        <p:nvSpPr>
          <p:cNvPr id="4" name="Rectangle 1026">
            <a:extLst>
              <a:ext uri="{FF2B5EF4-FFF2-40B4-BE49-F238E27FC236}">
                <a16:creationId xmlns:a16="http://schemas.microsoft.com/office/drawing/2014/main" id="{496A3318-6A48-0CFA-F3D7-E82ED19A92B9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8572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Why is it Important?</a:t>
            </a:r>
          </a:p>
        </p:txBody>
      </p:sp>
      <p:sp>
        <p:nvSpPr>
          <p:cNvPr id="23555" name="Slide Number Placeholder 1">
            <a:extLst>
              <a:ext uri="{FF2B5EF4-FFF2-40B4-BE49-F238E27FC236}">
                <a16:creationId xmlns:a16="http://schemas.microsoft.com/office/drawing/2014/main" id="{6E06A7E3-9902-8578-2DF5-83BE2B9BCE7D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B7052127-9E56-A04C-8778-C6E28A39A089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3">
            <a:extLst>
              <a:ext uri="{FF2B5EF4-FFF2-40B4-BE49-F238E27FC236}">
                <a16:creationId xmlns:a16="http://schemas.microsoft.com/office/drawing/2014/main" id="{33D25795-E970-4830-77DD-7B2D01F179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04800" y="1428750"/>
            <a:ext cx="5943600" cy="3429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Yes, we can!</a:t>
            </a:r>
          </a:p>
          <a:p>
            <a:pPr>
              <a:lnSpc>
                <a:spcPct val="120000"/>
              </a:lnSpc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(Whut?)</a:t>
            </a:r>
            <a:endParaRPr lang="en-US" altLang="en-US" sz="16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5602" name="Rectangle 1026">
            <a:extLst>
              <a:ext uri="{FF2B5EF4-FFF2-40B4-BE49-F238E27FC236}">
                <a16:creationId xmlns:a16="http://schemas.microsoft.com/office/drawing/2014/main" id="{91470ACA-0D8A-6A7F-74B6-71FC1953BD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85750"/>
            <a:ext cx="822960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Can’t we just solve Consensus?</a:t>
            </a:r>
          </a:p>
        </p:txBody>
      </p:sp>
      <p:sp>
        <p:nvSpPr>
          <p:cNvPr id="25603" name="Slide Number Placeholder 1">
            <a:extLst>
              <a:ext uri="{FF2B5EF4-FFF2-40B4-BE49-F238E27FC236}">
                <a16:creationId xmlns:a16="http://schemas.microsoft.com/office/drawing/2014/main" id="{7BC9C106-5EE3-2F83-956C-03ACE1F7A19B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B1770714-5A69-CB47-9C50-941993EEEB89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3">
            <a:extLst>
              <a:ext uri="{FF2B5EF4-FFF2-40B4-BE49-F238E27FC236}">
                <a16:creationId xmlns:a16="http://schemas.microsoft.com/office/drawing/2014/main" id="{245B7655-65F1-D6AB-1174-5D79C0A939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04800" y="762000"/>
            <a:ext cx="5638800" cy="3714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Tx/>
              <a:buNone/>
            </a:pPr>
            <a:endParaRPr lang="en-US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marL="0" indent="0"/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Paxos algorithm</a:t>
            </a:r>
          </a:p>
          <a:p>
            <a:pPr lvl="1"/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Most popular “consensus-solving” algorithm</a:t>
            </a:r>
          </a:p>
          <a:p>
            <a:pPr lvl="1"/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Does not solve consensus problem (which would be impossible, because we already proved that)</a:t>
            </a:r>
          </a:p>
          <a:p>
            <a:pPr lvl="1"/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But provides </a:t>
            </a:r>
            <a:r>
              <a:rPr lang="en-US" altLang="en-US" sz="2000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safety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and </a:t>
            </a:r>
            <a:r>
              <a:rPr lang="en-US" altLang="en-US" sz="2000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eventual liveness</a:t>
            </a:r>
          </a:p>
          <a:p>
            <a:pPr lvl="1"/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 lot of systems use it</a:t>
            </a:r>
          </a:p>
          <a:p>
            <a:pPr lvl="2"/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Zookeeper (Yahoo!), Google Chubby, and many other companies</a:t>
            </a:r>
          </a:p>
          <a:p>
            <a:pPr lvl="2"/>
            <a:endParaRPr lang="en-US" altLang="en-US" sz="18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marL="0" indent="0"/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Paxos invented by? (take a guess)</a:t>
            </a:r>
          </a:p>
        </p:txBody>
      </p:sp>
      <p:sp>
        <p:nvSpPr>
          <p:cNvPr id="4" name="Rectangle 1026">
            <a:extLst>
              <a:ext uri="{FF2B5EF4-FFF2-40B4-BE49-F238E27FC236}">
                <a16:creationId xmlns:a16="http://schemas.microsoft.com/office/drawing/2014/main" id="{45F32754-6ECF-5260-3A72-F4C52997EB2E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7810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8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Yes we Can!</a:t>
            </a:r>
          </a:p>
        </p:txBody>
      </p:sp>
      <p:sp>
        <p:nvSpPr>
          <p:cNvPr id="27651" name="Slide Number Placeholder 1">
            <a:extLst>
              <a:ext uri="{FF2B5EF4-FFF2-40B4-BE49-F238E27FC236}">
                <a16:creationId xmlns:a16="http://schemas.microsoft.com/office/drawing/2014/main" id="{B8DF9342-7932-129B-7F7D-0EE359ECD57F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C0A1EBAC-2AF9-724B-8022-50879302F36E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>
            <a:extLst>
              <a:ext uri="{FF2B5EF4-FFF2-40B4-BE49-F238E27FC236}">
                <a16:creationId xmlns:a16="http://schemas.microsoft.com/office/drawing/2014/main" id="{789AFDEA-4E5A-8251-2375-0860BC49A5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04800" y="1428750"/>
            <a:ext cx="6553200" cy="3733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2000" dirty="0" err="1">
                <a:latin typeface="Times New Roman" charset="0"/>
                <a:ea typeface="ＭＳ Ｐゴシック" charset="0"/>
                <a:cs typeface="Times New Roman" charset="0"/>
              </a:rPr>
              <a:t>Paxos</a:t>
            </a:r>
            <a:r>
              <a:rPr lang="en-US" sz="2000" dirty="0">
                <a:latin typeface="Times New Roman" charset="0"/>
                <a:ea typeface="ＭＳ Ｐゴシック" charset="0"/>
                <a:cs typeface="Times New Roman" charset="0"/>
              </a:rPr>
              <a:t> invented by Leslie </a:t>
            </a:r>
            <a:r>
              <a:rPr lang="en-US" sz="2000" dirty="0" err="1">
                <a:latin typeface="Times New Roman" charset="0"/>
                <a:ea typeface="ＭＳ Ｐゴシック" charset="0"/>
                <a:cs typeface="Times New Roman" charset="0"/>
              </a:rPr>
              <a:t>Lamport</a:t>
            </a:r>
            <a:endParaRPr lang="en-US" sz="2000" dirty="0">
              <a:latin typeface="Times New Roman" charset="0"/>
              <a:ea typeface="ＭＳ Ｐゴシック" charset="0"/>
              <a:cs typeface="Times New Roman" charset="0"/>
            </a:endParaRPr>
          </a:p>
          <a:p>
            <a:pPr marL="457200" lvl="1" indent="0">
              <a:buFontTx/>
              <a:buNone/>
              <a:defRPr/>
            </a:pPr>
            <a:endParaRPr lang="en-US" sz="1800" dirty="0">
              <a:latin typeface="Times New Roman" charset="0"/>
              <a:ea typeface="ＭＳ Ｐゴシック" charset="0"/>
              <a:cs typeface="Times New Roman" charset="0"/>
            </a:endParaRPr>
          </a:p>
          <a:p>
            <a:pPr>
              <a:defRPr/>
            </a:pPr>
            <a:r>
              <a:rPr lang="en-US" sz="2000" dirty="0" err="1">
                <a:latin typeface="Times New Roman" charset="0"/>
                <a:ea typeface="ＭＳ Ｐゴシック" charset="0"/>
                <a:cs typeface="Times New Roman" charset="0"/>
              </a:rPr>
              <a:t>Paxos</a:t>
            </a:r>
            <a:r>
              <a:rPr lang="en-US" sz="2000" dirty="0">
                <a:latin typeface="Times New Roman" charset="0"/>
                <a:ea typeface="ＭＳ Ｐゴシック" charset="0"/>
                <a:cs typeface="Times New Roman" charset="0"/>
              </a:rPr>
              <a:t> provides </a:t>
            </a:r>
            <a:r>
              <a:rPr lang="en-US" sz="2000" u="sng" dirty="0">
                <a:latin typeface="Times New Roman" charset="0"/>
                <a:ea typeface="ＭＳ Ｐゴシック" charset="0"/>
                <a:cs typeface="Times New Roman" charset="0"/>
              </a:rPr>
              <a:t>safety</a:t>
            </a:r>
            <a:r>
              <a:rPr lang="en-US" sz="2000" dirty="0">
                <a:latin typeface="Times New Roman" charset="0"/>
                <a:ea typeface="ＭＳ Ｐゴシック" charset="0"/>
                <a:cs typeface="Times New Roman" charset="0"/>
              </a:rPr>
              <a:t> and </a:t>
            </a:r>
            <a:r>
              <a:rPr lang="en-US" sz="2000" u="sng" dirty="0">
                <a:latin typeface="Times New Roman" charset="0"/>
                <a:ea typeface="ＭＳ Ｐゴシック" charset="0"/>
                <a:cs typeface="Times New Roman" charset="0"/>
              </a:rPr>
              <a:t>eventual </a:t>
            </a:r>
            <a:r>
              <a:rPr lang="en-US" sz="2000" u="sng" dirty="0" err="1">
                <a:latin typeface="Times New Roman" charset="0"/>
                <a:ea typeface="ＭＳ Ｐゴシック" charset="0"/>
                <a:cs typeface="Times New Roman" charset="0"/>
              </a:rPr>
              <a:t>liveness</a:t>
            </a:r>
            <a:endParaRPr lang="en-US" sz="2000" u="sng" dirty="0"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>
              <a:defRPr/>
            </a:pPr>
            <a:r>
              <a:rPr lang="en-US" sz="1800" u="sng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Safety</a:t>
            </a:r>
            <a:r>
              <a:rPr lang="en-US" sz="1800" dirty="0">
                <a:latin typeface="Times New Roman" charset="0"/>
                <a:ea typeface="ＭＳ Ｐゴシック" charset="0"/>
                <a:cs typeface="Times New Roman" charset="0"/>
              </a:rPr>
              <a:t>: Consensus is not violated</a:t>
            </a:r>
          </a:p>
          <a:p>
            <a:pPr lvl="1">
              <a:defRPr/>
            </a:pPr>
            <a:r>
              <a:rPr lang="en-US" sz="1800" u="sng" dirty="0">
                <a:solidFill>
                  <a:srgbClr val="339933"/>
                </a:solidFill>
                <a:latin typeface="Times New Roman" charset="0"/>
                <a:ea typeface="ＭＳ Ｐゴシック" charset="0"/>
                <a:cs typeface="Times New Roman" charset="0"/>
              </a:rPr>
              <a:t>Eventual </a:t>
            </a:r>
            <a:r>
              <a:rPr lang="en-US" sz="1800" u="sng" dirty="0" err="1">
                <a:solidFill>
                  <a:srgbClr val="339933"/>
                </a:solidFill>
                <a:latin typeface="Times New Roman" charset="0"/>
                <a:ea typeface="ＭＳ Ｐゴシック" charset="0"/>
                <a:cs typeface="Times New Roman" charset="0"/>
              </a:rPr>
              <a:t>Liveness</a:t>
            </a:r>
            <a:r>
              <a:rPr lang="en-US" sz="1800" dirty="0">
                <a:latin typeface="Times New Roman" charset="0"/>
                <a:ea typeface="ＭＳ Ｐゴシック" charset="0"/>
                <a:cs typeface="Times New Roman" charset="0"/>
              </a:rPr>
              <a:t>: If things go well sometime in the future (messages, failures, etc.), there is a good chance consensus will be reached. But there is no guarantee.</a:t>
            </a:r>
          </a:p>
          <a:p>
            <a:pPr lvl="1">
              <a:defRPr/>
            </a:pPr>
            <a:endParaRPr lang="en-US" sz="1800" u="sng" dirty="0">
              <a:latin typeface="Times New Roman" charset="0"/>
              <a:ea typeface="ＭＳ Ｐゴシック" charset="0"/>
              <a:cs typeface="Times New Roman" charset="0"/>
            </a:endParaRPr>
          </a:p>
          <a:p>
            <a:pPr>
              <a:defRPr/>
            </a:pPr>
            <a:r>
              <a:rPr lang="en-US" sz="2000" dirty="0">
                <a:latin typeface="Times New Roman" charset="0"/>
                <a:ea typeface="ＭＳ Ｐゴシック" charset="0"/>
                <a:cs typeface="Times New Roman" charset="0"/>
              </a:rPr>
              <a:t>FLP result still applies: </a:t>
            </a:r>
            <a:r>
              <a:rPr lang="en-US" sz="2000" dirty="0" err="1">
                <a:latin typeface="Times New Roman" charset="0"/>
                <a:ea typeface="ＭＳ Ｐゴシック" charset="0"/>
                <a:cs typeface="Times New Roman" charset="0"/>
              </a:rPr>
              <a:t>Paxos</a:t>
            </a:r>
            <a:r>
              <a:rPr lang="en-US" sz="2000" dirty="0">
                <a:latin typeface="Times New Roman" charset="0"/>
                <a:ea typeface="ＭＳ Ｐゴシック" charset="0"/>
                <a:cs typeface="Times New Roman" charset="0"/>
              </a:rPr>
              <a:t> is not </a:t>
            </a:r>
            <a:r>
              <a:rPr lang="en-US" sz="2000" i="1" dirty="0">
                <a:latin typeface="Times New Roman" charset="0"/>
                <a:ea typeface="ＭＳ Ｐゴシック" charset="0"/>
                <a:cs typeface="Times New Roman" charset="0"/>
              </a:rPr>
              <a:t>guaranteed </a:t>
            </a:r>
            <a:r>
              <a:rPr lang="en-US" sz="2000" dirty="0">
                <a:latin typeface="Times New Roman" charset="0"/>
                <a:ea typeface="ＭＳ Ｐゴシック" charset="0"/>
                <a:cs typeface="Times New Roman" charset="0"/>
              </a:rPr>
              <a:t>to reach Consensus (ever, or within any bounded time)</a:t>
            </a:r>
          </a:p>
        </p:txBody>
      </p:sp>
      <p:sp>
        <p:nvSpPr>
          <p:cNvPr id="5" name="Rectangle 1026">
            <a:extLst>
              <a:ext uri="{FF2B5EF4-FFF2-40B4-BE49-F238E27FC236}">
                <a16:creationId xmlns:a16="http://schemas.microsoft.com/office/drawing/2014/main" id="{52B08699-2981-7A4C-3598-E5166963A04C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7810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8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Yes we Can!</a:t>
            </a:r>
          </a:p>
        </p:txBody>
      </p:sp>
      <p:sp>
        <p:nvSpPr>
          <p:cNvPr id="29699" name="Slide Number Placeholder 1">
            <a:extLst>
              <a:ext uri="{FF2B5EF4-FFF2-40B4-BE49-F238E27FC236}">
                <a16:creationId xmlns:a16="http://schemas.microsoft.com/office/drawing/2014/main" id="{15A605A4-26F3-8420-A9F8-89889D599E93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66179680-BA3A-724A-BB6F-C24B0E0A2F81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Content Placeholder 2">
            <a:extLst>
              <a:ext uri="{FF2B5EF4-FFF2-40B4-BE49-F238E27FC236}">
                <a16:creationId xmlns:a16="http://schemas.microsoft.com/office/drawing/2014/main" id="{FA02700C-3D68-6E8F-E30C-5B0044F4EE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04800" y="1371600"/>
            <a:ext cx="8534400" cy="3714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Paxos has </a:t>
            </a:r>
            <a:r>
              <a:rPr lang="en-US" altLang="en-US" sz="2200">
                <a:solidFill>
                  <a:srgbClr val="0066CC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rounds</a:t>
            </a:r>
            <a:r>
              <a:rPr lang="en-US" altLang="en-US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; each round has a unique ballot id</a:t>
            </a:r>
          </a:p>
          <a:p>
            <a:r>
              <a:rPr lang="en-US" altLang="en-US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Rounds are asynchronous</a:t>
            </a:r>
          </a:p>
          <a:p>
            <a:pPr lvl="1"/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Time synchronization not required</a:t>
            </a:r>
          </a:p>
          <a:p>
            <a:pPr lvl="1"/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you’re in round </a:t>
            </a:r>
            <a:r>
              <a:rPr lang="en-US" altLang="en-US" sz="19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 </a:t>
            </a:r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and hear a message from round </a:t>
            </a:r>
            <a:r>
              <a:rPr lang="en-US" altLang="en-US" sz="19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j+1</a:t>
            </a:r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, abort everything and move over to round </a:t>
            </a:r>
            <a:r>
              <a:rPr lang="en-US" altLang="en-US" sz="19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j+1</a:t>
            </a:r>
          </a:p>
          <a:p>
            <a:pPr lvl="1"/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Use timeouts; may be pessimistic</a:t>
            </a:r>
          </a:p>
          <a:p>
            <a:r>
              <a:rPr lang="en-US" altLang="en-US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Each round itself broken into phases (which are also asynchronous)</a:t>
            </a:r>
          </a:p>
          <a:p>
            <a:pPr lvl="1"/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Phase 1: A leader is elected (</a:t>
            </a:r>
            <a:r>
              <a:rPr lang="en-US" altLang="en-US" sz="1900">
                <a:solidFill>
                  <a:srgbClr val="CC66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Election</a:t>
            </a:r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Phase 2: Leader proposes a value, processes ack (</a:t>
            </a:r>
            <a:r>
              <a:rPr lang="en-US" altLang="en-US" sz="190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Bill</a:t>
            </a:r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Phase 3: Leader multicasts final value (</a:t>
            </a:r>
            <a:r>
              <a:rPr lang="en-US" altLang="en-US" sz="1900">
                <a:solidFill>
                  <a:srgbClr val="00B05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Law</a:t>
            </a:r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4" name="Rectangle 1026">
            <a:extLst>
              <a:ext uri="{FF2B5EF4-FFF2-40B4-BE49-F238E27FC236}">
                <a16:creationId xmlns:a16="http://schemas.microsoft.com/office/drawing/2014/main" id="{9D81AB85-4463-0F37-A3E6-CE966AF38099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7810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4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Political Science 101, i.e., </a:t>
            </a:r>
            <a:r>
              <a:rPr lang="en-US" altLang="en-US" sz="4100" kern="0" dirty="0" err="1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Paxos</a:t>
            </a:r>
            <a:r>
              <a:rPr lang="en-US" altLang="en-US" sz="41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 </a:t>
            </a:r>
            <a:r>
              <a:rPr lang="en-US" altLang="en-US" sz="4100" kern="0" dirty="0" err="1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Groked</a:t>
            </a:r>
            <a:endParaRPr lang="en-US" altLang="en-US" sz="4100" kern="0" dirty="0">
              <a:solidFill>
                <a:schemeClr val="bg1"/>
              </a:solidFill>
              <a:latin typeface="Whitney-BlackSC" pitchFamily="50" charset="0"/>
              <a:ea typeface="ＭＳ Ｐゴシック" pitchFamily="34" charset="-128"/>
            </a:endParaRPr>
          </a:p>
        </p:txBody>
      </p:sp>
      <p:sp>
        <p:nvSpPr>
          <p:cNvPr id="31747" name="Slide Number Placeholder 1">
            <a:extLst>
              <a:ext uri="{FF2B5EF4-FFF2-40B4-BE49-F238E27FC236}">
                <a16:creationId xmlns:a16="http://schemas.microsoft.com/office/drawing/2014/main" id="{31EDBD54-F271-A0F3-A8B7-31F500962CA7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06EE0580-87B1-1640-86E0-39B123876B22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Content Placeholder 2">
            <a:extLst>
              <a:ext uri="{FF2B5EF4-FFF2-40B4-BE49-F238E27FC236}">
                <a16:creationId xmlns:a16="http://schemas.microsoft.com/office/drawing/2014/main" id="{B5B37845-40FD-A6AB-D09E-5E06788B5DB9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28600" y="1352550"/>
            <a:ext cx="8610600" cy="2916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en-US" altLang="en-US" sz="17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Potential leader chooses a unique ballot id, higher than seen anything so far</a:t>
            </a:r>
          </a:p>
          <a:p>
            <a:pPr>
              <a:lnSpc>
                <a:spcPct val="90000"/>
              </a:lnSpc>
            </a:pPr>
            <a:r>
              <a:rPr lang="en-US" altLang="en-US" sz="17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Sends to all processes</a:t>
            </a:r>
          </a:p>
          <a:p>
            <a:pPr>
              <a:lnSpc>
                <a:spcPct val="90000"/>
              </a:lnSpc>
            </a:pPr>
            <a:r>
              <a:rPr lang="en-US" altLang="en-US" sz="17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Processes wait, respond once to highest ballot id</a:t>
            </a:r>
          </a:p>
          <a:p>
            <a:pPr lvl="1">
              <a:lnSpc>
                <a:spcPct val="90000"/>
              </a:lnSpc>
            </a:pPr>
            <a:r>
              <a:rPr lang="en-US" altLang="en-US" sz="15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potential leader sees a higher ballot id, it can’t be a leader</a:t>
            </a:r>
          </a:p>
          <a:p>
            <a:pPr lvl="1">
              <a:lnSpc>
                <a:spcPct val="90000"/>
              </a:lnSpc>
            </a:pPr>
            <a:r>
              <a:rPr lang="en-US" altLang="en-US" sz="15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Paxos tolerant to multiple leaders, but we’ll only discuss 1 leader case</a:t>
            </a:r>
          </a:p>
          <a:p>
            <a:pPr lvl="1">
              <a:lnSpc>
                <a:spcPct val="90000"/>
              </a:lnSpc>
            </a:pPr>
            <a:r>
              <a:rPr lang="en-US" altLang="en-US" sz="15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Processes also </a:t>
            </a:r>
            <a:r>
              <a:rPr lang="en-US" altLang="en-US" sz="1500">
                <a:solidFill>
                  <a:srgbClr val="7030A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log </a:t>
            </a:r>
            <a:r>
              <a:rPr lang="en-US" altLang="en-US" sz="15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received ballot ID on disk</a:t>
            </a:r>
          </a:p>
          <a:p>
            <a:pPr>
              <a:lnSpc>
                <a:spcPct val="90000"/>
              </a:lnSpc>
            </a:pPr>
            <a:r>
              <a:rPr lang="en-US" altLang="en-US" sz="17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a process has in a previous round decided on a value v’, it includes value v</a:t>
            </a:r>
            <a:r>
              <a:rPr lang="ja-JP" altLang="en-US" sz="17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’ </a:t>
            </a:r>
            <a:r>
              <a:rPr lang="en-US" altLang="ja-JP" sz="17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 its response</a:t>
            </a:r>
          </a:p>
          <a:p>
            <a:pPr>
              <a:lnSpc>
                <a:spcPct val="90000"/>
              </a:lnSpc>
            </a:pPr>
            <a:r>
              <a:rPr lang="en-US" altLang="en-US" sz="17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</a:t>
            </a:r>
            <a:r>
              <a:rPr lang="en-US" altLang="en-US" sz="1700" u="sng">
                <a:solidFill>
                  <a:srgbClr val="00B05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majority (i.e., quorum)</a:t>
            </a:r>
            <a:r>
              <a:rPr lang="en-US" altLang="en-US" sz="17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respond OK then you are the leader</a:t>
            </a:r>
          </a:p>
          <a:p>
            <a:pPr lvl="1">
              <a:lnSpc>
                <a:spcPct val="90000"/>
              </a:lnSpc>
            </a:pPr>
            <a:r>
              <a:rPr lang="en-US" altLang="en-US" sz="15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no one has majority, start new round </a:t>
            </a:r>
          </a:p>
          <a:p>
            <a:pPr>
              <a:lnSpc>
                <a:spcPct val="90000"/>
              </a:lnSpc>
            </a:pPr>
            <a:r>
              <a:rPr lang="en-US" altLang="en-US" sz="17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(If things go right) A round cannot have two leaders (why?)</a:t>
            </a:r>
          </a:p>
        </p:txBody>
      </p:sp>
      <p:cxnSp>
        <p:nvCxnSpPr>
          <p:cNvPr id="33794" name="Straight Arrow Connector 4">
            <a:extLst>
              <a:ext uri="{FF2B5EF4-FFF2-40B4-BE49-F238E27FC236}">
                <a16:creationId xmlns:a16="http://schemas.microsoft.com/office/drawing/2014/main" id="{BE1AC5B6-A2C2-6F91-D014-F7CBF1117ED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1148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795" name="Straight Arrow Connector 5">
            <a:extLst>
              <a:ext uri="{FF2B5EF4-FFF2-40B4-BE49-F238E27FC236}">
                <a16:creationId xmlns:a16="http://schemas.microsoft.com/office/drawing/2014/main" id="{CA4A77B8-DFA3-CE94-76BA-5EE69ECE29E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4577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796" name="Straight Arrow Connector 6">
            <a:extLst>
              <a:ext uri="{FF2B5EF4-FFF2-40B4-BE49-F238E27FC236}">
                <a16:creationId xmlns:a16="http://schemas.microsoft.com/office/drawing/2014/main" id="{7B2DF964-66FA-5BB5-51FE-3C170B0F286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8006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797" name="Straight Arrow Connector 9">
            <a:extLst>
              <a:ext uri="{FF2B5EF4-FFF2-40B4-BE49-F238E27FC236}">
                <a16:creationId xmlns:a16="http://schemas.microsoft.com/office/drawing/2014/main" id="{9B89C29C-D816-B640-B12C-C1C105DC11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798" name="Straight Arrow Connector 11">
            <a:extLst>
              <a:ext uri="{FF2B5EF4-FFF2-40B4-BE49-F238E27FC236}">
                <a16:creationId xmlns:a16="http://schemas.microsoft.com/office/drawing/2014/main" id="{D0543E13-A8A4-780F-E975-85369B8651C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799" name="Straight Arrow Connector 12">
            <a:extLst>
              <a:ext uri="{FF2B5EF4-FFF2-40B4-BE49-F238E27FC236}">
                <a16:creationId xmlns:a16="http://schemas.microsoft.com/office/drawing/2014/main" id="{33B9539B-FDB3-6CA7-842A-79FA22AB454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0" name="Straight Arrow Connector 15">
            <a:extLst>
              <a:ext uri="{FF2B5EF4-FFF2-40B4-BE49-F238E27FC236}">
                <a16:creationId xmlns:a16="http://schemas.microsoft.com/office/drawing/2014/main" id="{D4731986-A311-AD27-1160-F6EAD0B51C4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01" name="TextBox 18">
            <a:extLst>
              <a:ext uri="{FF2B5EF4-FFF2-40B4-BE49-F238E27FC236}">
                <a16:creationId xmlns:a16="http://schemas.microsoft.com/office/drawing/2014/main" id="{DE688193-3402-3FA2-B2B5-F79189A06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4171950"/>
            <a:ext cx="1508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Please elect me!</a:t>
            </a:r>
          </a:p>
        </p:txBody>
      </p:sp>
      <p:sp>
        <p:nvSpPr>
          <p:cNvPr id="33802" name="TextBox 19">
            <a:extLst>
              <a:ext uri="{FF2B5EF4-FFF2-40B4-BE49-F238E27FC236}">
                <a16:creationId xmlns:a16="http://schemas.microsoft.com/office/drawing/2014/main" id="{ED4BF5BA-79F3-F659-1883-0DC6CA431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sp>
        <p:nvSpPr>
          <p:cNvPr id="33803" name="Rectangle 1026">
            <a:extLst>
              <a:ext uri="{FF2B5EF4-FFF2-40B4-BE49-F238E27FC236}">
                <a16:creationId xmlns:a16="http://schemas.microsoft.com/office/drawing/2014/main" id="{B0FE14E1-4EEC-CE08-36EC-307246B72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87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Phase 1 – </a:t>
            </a:r>
            <a:r>
              <a:rPr lang="en-US" altLang="en-US" sz="4000">
                <a:solidFill>
                  <a:srgbClr val="FFC000"/>
                </a:solidFill>
                <a:latin typeface="Whitney-BlackSC" pitchFamily="1" charset="0"/>
              </a:rPr>
              <a:t>election</a:t>
            </a:r>
          </a:p>
        </p:txBody>
      </p:sp>
      <p:sp>
        <p:nvSpPr>
          <p:cNvPr id="33804" name="Slide Number Placeholder 1">
            <a:extLst>
              <a:ext uri="{FF2B5EF4-FFF2-40B4-BE49-F238E27FC236}">
                <a16:creationId xmlns:a16="http://schemas.microsoft.com/office/drawing/2014/main" id="{6801D78C-9573-DE11-A189-EF03E374F7C1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00905371-6046-EE46-B5D0-C12B5C3AF1C4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1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1913</TotalTime>
  <Words>1492</Words>
  <Application>Microsoft Macintosh PowerPoint</Application>
  <PresentationFormat>On-screen Show (16:9)</PresentationFormat>
  <Paragraphs>218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ＭＳ Ｐゴシック</vt:lpstr>
      <vt:lpstr>Arial</vt:lpstr>
      <vt:lpstr>Calibri</vt:lpstr>
      <vt:lpstr>Helvetica</vt:lpstr>
      <vt:lpstr>Times New Roman</vt:lpstr>
      <vt:lpstr>Whitney BlackSC</vt:lpstr>
      <vt:lpstr>Whitney-BlackSC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Announcements</vt:lpstr>
      <vt:lpstr>Collect your Midterms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Dignan, Robert</dc:creator>
  <cp:lastModifiedBy>Indranil Gupta</cp:lastModifiedBy>
  <cp:revision>462</cp:revision>
  <cp:lastPrinted>1601-01-01T00:00:00Z</cp:lastPrinted>
  <dcterms:created xsi:type="dcterms:W3CDTF">2011-01-17T17:11:26Z</dcterms:created>
  <dcterms:modified xsi:type="dcterms:W3CDTF">2024-10-13T22:24:57Z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